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1"/>
  </p:notesMasterIdLst>
  <p:handoutMasterIdLst>
    <p:handoutMasterId r:id="rId32"/>
  </p:handoutMasterIdLst>
  <p:sldIdLst>
    <p:sldId id="256" r:id="rId2"/>
    <p:sldId id="333" r:id="rId3"/>
    <p:sldId id="334" r:id="rId4"/>
    <p:sldId id="266" r:id="rId5"/>
    <p:sldId id="335" r:id="rId6"/>
    <p:sldId id="336" r:id="rId7"/>
    <p:sldId id="338" r:id="rId8"/>
    <p:sldId id="339" r:id="rId9"/>
    <p:sldId id="340" r:id="rId10"/>
    <p:sldId id="319" r:id="rId11"/>
    <p:sldId id="341" r:id="rId12"/>
    <p:sldId id="345" r:id="rId13"/>
    <p:sldId id="346" r:id="rId14"/>
    <p:sldId id="347" r:id="rId15"/>
    <p:sldId id="349" r:id="rId16"/>
    <p:sldId id="350" r:id="rId17"/>
    <p:sldId id="351" r:id="rId18"/>
    <p:sldId id="352" r:id="rId19"/>
    <p:sldId id="354" r:id="rId20"/>
    <p:sldId id="353" r:id="rId21"/>
    <p:sldId id="355" r:id="rId22"/>
    <p:sldId id="356" r:id="rId23"/>
    <p:sldId id="357" r:id="rId24"/>
    <p:sldId id="366" r:id="rId25"/>
    <p:sldId id="367" r:id="rId26"/>
    <p:sldId id="369" r:id="rId27"/>
    <p:sldId id="374" r:id="rId28"/>
    <p:sldId id="375" r:id="rId29"/>
    <p:sldId id="376" r:id="rId3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FD4E03-7CB8-443F-8663-967249850132}" v="1" dt="2024-05-12T12:57:37.10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2" d="100"/>
          <a:sy n="62" d="100"/>
        </p:scale>
        <p:origin x="72" y="7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Sponerová" userId="ccc0f243-98c2-4971-ae6b-3630abf27fc2" providerId="ADAL" clId="{A1FD4E03-7CB8-443F-8663-967249850132}"/>
    <pc:docChg chg="undo custSel delSld modSld">
      <pc:chgData name="Martina Sponerová" userId="ccc0f243-98c2-4971-ae6b-3630abf27fc2" providerId="ADAL" clId="{A1FD4E03-7CB8-443F-8663-967249850132}" dt="2024-05-12T13:09:50.269" v="114" actId="47"/>
      <pc:docMkLst>
        <pc:docMk/>
      </pc:docMkLst>
      <pc:sldChg chg="addSp modSp mod modClrScheme chgLayout">
        <pc:chgData name="Martina Sponerová" userId="ccc0f243-98c2-4971-ae6b-3630abf27fc2" providerId="ADAL" clId="{A1FD4E03-7CB8-443F-8663-967249850132}" dt="2024-05-12T12:57:23.134" v="43" actId="20577"/>
        <pc:sldMkLst>
          <pc:docMk/>
          <pc:sldMk cId="3210843558" sldId="256"/>
        </pc:sldMkLst>
        <pc:spChg chg="mod">
          <ac:chgData name="Martina Sponerová" userId="ccc0f243-98c2-4971-ae6b-3630abf27fc2" providerId="ADAL" clId="{A1FD4E03-7CB8-443F-8663-967249850132}" dt="2024-05-12T12:57:08.609" v="0" actId="26606"/>
          <ac:spMkLst>
            <pc:docMk/>
            <pc:sldMk cId="3210843558" sldId="256"/>
            <ac:spMk id="3" creationId="{1D74D0B9-0477-47D2-BB97-22A5A069A7F1}"/>
          </ac:spMkLst>
        </pc:spChg>
        <pc:spChg chg="mod">
          <ac:chgData name="Martina Sponerová" userId="ccc0f243-98c2-4971-ae6b-3630abf27fc2" providerId="ADAL" clId="{A1FD4E03-7CB8-443F-8663-967249850132}" dt="2024-05-12T12:57:08.609" v="0" actId="26606"/>
          <ac:spMkLst>
            <pc:docMk/>
            <pc:sldMk cId="3210843558" sldId="256"/>
            <ac:spMk id="4" creationId="{F3C58648-ACFE-426C-A517-328ECD990CF3}"/>
          </ac:spMkLst>
        </pc:spChg>
        <pc:spChg chg="mod">
          <ac:chgData name="Martina Sponerová" userId="ccc0f243-98c2-4971-ae6b-3630abf27fc2" providerId="ADAL" clId="{A1FD4E03-7CB8-443F-8663-967249850132}" dt="2024-05-12T12:57:08.609" v="0" actId="26606"/>
          <ac:spMkLst>
            <pc:docMk/>
            <pc:sldMk cId="3210843558" sldId="256"/>
            <ac:spMk id="5" creationId="{B2C2A405-E89C-44BE-90A4-EEFF98AD9526}"/>
          </ac:spMkLst>
        </pc:spChg>
        <pc:spChg chg="add mod">
          <ac:chgData name="Martina Sponerová" userId="ccc0f243-98c2-4971-ae6b-3630abf27fc2" providerId="ADAL" clId="{A1FD4E03-7CB8-443F-8663-967249850132}" dt="2024-05-12T12:57:23.134" v="43" actId="20577"/>
          <ac:spMkLst>
            <pc:docMk/>
            <pc:sldMk cId="3210843558" sldId="256"/>
            <ac:spMk id="10" creationId="{8D1D3A3C-48EB-3389-CB4E-3AF14984AEEA}"/>
          </ac:spMkLst>
        </pc:spChg>
      </pc:sldChg>
      <pc:sldChg chg="addSp delSp modSp mod modClrScheme chgLayout">
        <pc:chgData name="Martina Sponerová" userId="ccc0f243-98c2-4971-ae6b-3630abf27fc2" providerId="ADAL" clId="{A1FD4E03-7CB8-443F-8663-967249850132}" dt="2024-05-12T13:05:10.754" v="72" actId="26606"/>
        <pc:sldMkLst>
          <pc:docMk/>
          <pc:sldMk cId="3198284354" sldId="319"/>
        </pc:sldMkLst>
        <pc:spChg chg="mod">
          <ac:chgData name="Martina Sponerová" userId="ccc0f243-98c2-4971-ae6b-3630abf27fc2" providerId="ADAL" clId="{A1FD4E03-7CB8-443F-8663-967249850132}" dt="2024-05-12T13:05:10.754" v="72" actId="26606"/>
          <ac:spMkLst>
            <pc:docMk/>
            <pc:sldMk cId="3198284354" sldId="319"/>
            <ac:spMk id="2" creationId="{00000000-0000-0000-0000-000000000000}"/>
          </ac:spMkLst>
        </pc:spChg>
        <pc:spChg chg="mod">
          <ac:chgData name="Martina Sponerová" userId="ccc0f243-98c2-4971-ae6b-3630abf27fc2" providerId="ADAL" clId="{A1FD4E03-7CB8-443F-8663-967249850132}" dt="2024-05-12T13:05:10.754" v="72" actId="26606"/>
          <ac:spMkLst>
            <pc:docMk/>
            <pc:sldMk cId="3198284354" sldId="319"/>
            <ac:spMk id="3" creationId="{00000000-0000-0000-0000-000000000000}"/>
          </ac:spMkLst>
        </pc:spChg>
        <pc:spChg chg="mod ord">
          <ac:chgData name="Martina Sponerová" userId="ccc0f243-98c2-4971-ae6b-3630abf27fc2" providerId="ADAL" clId="{A1FD4E03-7CB8-443F-8663-967249850132}" dt="2024-05-12T13:05:10.754" v="72" actId="26606"/>
          <ac:spMkLst>
            <pc:docMk/>
            <pc:sldMk cId="3198284354" sldId="319"/>
            <ac:spMk id="4" creationId="{44F8FBFF-F5E2-5AAA-9BB5-EA8EA0332E89}"/>
          </ac:spMkLst>
        </pc:spChg>
        <pc:spChg chg="mod ord">
          <ac:chgData name="Martina Sponerová" userId="ccc0f243-98c2-4971-ae6b-3630abf27fc2" providerId="ADAL" clId="{A1FD4E03-7CB8-443F-8663-967249850132}" dt="2024-05-12T13:05:10.754" v="72" actId="26606"/>
          <ac:spMkLst>
            <pc:docMk/>
            <pc:sldMk cId="3198284354" sldId="319"/>
            <ac:spMk id="5" creationId="{00000000-0000-0000-0000-000000000000}"/>
          </ac:spMkLst>
        </pc:spChg>
        <pc:spChg chg="add del mod">
          <ac:chgData name="Martina Sponerová" userId="ccc0f243-98c2-4971-ae6b-3630abf27fc2" providerId="ADAL" clId="{A1FD4E03-7CB8-443F-8663-967249850132}" dt="2024-05-12T13:05:10.754" v="72" actId="26606"/>
          <ac:spMkLst>
            <pc:docMk/>
            <pc:sldMk cId="3198284354" sldId="319"/>
            <ac:spMk id="11" creationId="{19EFA37B-7A62-9810-FD6F-DED66C0200A2}"/>
          </ac:spMkLst>
        </pc:spChg>
        <pc:spChg chg="add del mod">
          <ac:chgData name="Martina Sponerová" userId="ccc0f243-98c2-4971-ae6b-3630abf27fc2" providerId="ADAL" clId="{A1FD4E03-7CB8-443F-8663-967249850132}" dt="2024-05-12T13:05:10.754" v="72" actId="26606"/>
          <ac:spMkLst>
            <pc:docMk/>
            <pc:sldMk cId="3198284354" sldId="319"/>
            <ac:spMk id="13" creationId="{6DE2E9B4-A3D7-B830-C457-E512CB683CC7}"/>
          </ac:spMkLst>
        </pc:spChg>
        <pc:picChg chg="mod">
          <ac:chgData name="Martina Sponerová" userId="ccc0f243-98c2-4971-ae6b-3630abf27fc2" providerId="ADAL" clId="{A1FD4E03-7CB8-443F-8663-967249850132}" dt="2024-05-12T13:05:10.754" v="72" actId="26606"/>
          <ac:picMkLst>
            <pc:docMk/>
            <pc:sldMk cId="3198284354" sldId="319"/>
            <ac:picMk id="6" creationId="{1AA61B82-BCD6-42E9-A396-EC2F7D31DE23}"/>
          </ac:picMkLst>
        </pc:picChg>
      </pc:sldChg>
      <pc:sldChg chg="addSp delSp modSp mod modClrScheme chgLayout">
        <pc:chgData name="Martina Sponerová" userId="ccc0f243-98c2-4971-ae6b-3630abf27fc2" providerId="ADAL" clId="{A1FD4E03-7CB8-443F-8663-967249850132}" dt="2024-05-12T12:58:06.213" v="46" actId="478"/>
        <pc:sldMkLst>
          <pc:docMk/>
          <pc:sldMk cId="0" sldId="333"/>
        </pc:sldMkLst>
        <pc:spChg chg="mod ord">
          <ac:chgData name="Martina Sponerová" userId="ccc0f243-98c2-4971-ae6b-3630abf27fc2" providerId="ADAL" clId="{A1FD4E03-7CB8-443F-8663-967249850132}" dt="2024-05-12T12:58:02.329" v="45" actId="26606"/>
          <ac:spMkLst>
            <pc:docMk/>
            <pc:sldMk cId="0" sldId="333"/>
            <ac:spMk id="2" creationId="{4BD0B28A-7C74-A082-79F9-86E2554D02EF}"/>
          </ac:spMkLst>
        </pc:spChg>
        <pc:spChg chg="mod">
          <ac:chgData name="Martina Sponerová" userId="ccc0f243-98c2-4971-ae6b-3630abf27fc2" providerId="ADAL" clId="{A1FD4E03-7CB8-443F-8663-967249850132}" dt="2024-05-12T12:58:02.329" v="45" actId="26606"/>
          <ac:spMkLst>
            <pc:docMk/>
            <pc:sldMk cId="0" sldId="333"/>
            <ac:spMk id="5" creationId="{00000000-0000-0000-0000-000000000000}"/>
          </ac:spMkLst>
        </pc:spChg>
        <pc:spChg chg="mod">
          <ac:chgData name="Martina Sponerová" userId="ccc0f243-98c2-4971-ae6b-3630abf27fc2" providerId="ADAL" clId="{A1FD4E03-7CB8-443F-8663-967249850132}" dt="2024-05-12T12:58:02.329" v="45" actId="26606"/>
          <ac:spMkLst>
            <pc:docMk/>
            <pc:sldMk cId="0" sldId="333"/>
            <ac:spMk id="96258" creationId="{00000000-0000-0000-0000-000000000000}"/>
          </ac:spMkLst>
        </pc:spChg>
        <pc:spChg chg="del mod">
          <ac:chgData name="Martina Sponerová" userId="ccc0f243-98c2-4971-ae6b-3630abf27fc2" providerId="ADAL" clId="{A1FD4E03-7CB8-443F-8663-967249850132}" dt="2024-05-12T12:58:02.329" v="45" actId="26606"/>
          <ac:spMkLst>
            <pc:docMk/>
            <pc:sldMk cId="0" sldId="333"/>
            <ac:spMk id="96259" creationId="{00000000-0000-0000-0000-000000000000}"/>
          </ac:spMkLst>
        </pc:spChg>
        <pc:spChg chg="add del mod">
          <ac:chgData name="Martina Sponerová" userId="ccc0f243-98c2-4971-ae6b-3630abf27fc2" providerId="ADAL" clId="{A1FD4E03-7CB8-443F-8663-967249850132}" dt="2024-05-12T12:58:06.213" v="46" actId="478"/>
          <ac:spMkLst>
            <pc:docMk/>
            <pc:sldMk cId="0" sldId="333"/>
            <ac:spMk id="96265" creationId="{661CE02B-7FF8-9C87-9203-EF1F901BEDDC}"/>
          </ac:spMkLst>
        </pc:spChg>
        <pc:graphicFrameChg chg="add">
          <ac:chgData name="Martina Sponerová" userId="ccc0f243-98c2-4971-ae6b-3630abf27fc2" providerId="ADAL" clId="{A1FD4E03-7CB8-443F-8663-967249850132}" dt="2024-05-12T12:58:02.329" v="45" actId="26606"/>
          <ac:graphicFrameMkLst>
            <pc:docMk/>
            <pc:sldMk cId="0" sldId="333"/>
            <ac:graphicFrameMk id="96261" creationId="{27A1CD9A-023B-182B-6FC0-5F2E7B086B0D}"/>
          </ac:graphicFrameMkLst>
        </pc:graphicFrameChg>
      </pc:sldChg>
      <pc:sldChg chg="addSp delSp modSp mod modClrScheme chgLayout">
        <pc:chgData name="Martina Sponerová" userId="ccc0f243-98c2-4971-ae6b-3630abf27fc2" providerId="ADAL" clId="{A1FD4E03-7CB8-443F-8663-967249850132}" dt="2024-05-12T12:58:34.106" v="50" actId="478"/>
        <pc:sldMkLst>
          <pc:docMk/>
          <pc:sldMk cId="0" sldId="334"/>
        </pc:sldMkLst>
        <pc:spChg chg="add del mod ord">
          <ac:chgData name="Martina Sponerová" userId="ccc0f243-98c2-4971-ae6b-3630abf27fc2" providerId="ADAL" clId="{A1FD4E03-7CB8-443F-8663-967249850132}" dt="2024-05-12T12:58:28.900" v="49" actId="478"/>
          <ac:spMkLst>
            <pc:docMk/>
            <pc:sldMk cId="0" sldId="334"/>
            <ac:spMk id="2" creationId="{00000000-0000-0000-0000-000000000000}"/>
          </ac:spMkLst>
        </pc:spChg>
        <pc:spChg chg="mod">
          <ac:chgData name="Martina Sponerová" userId="ccc0f243-98c2-4971-ae6b-3630abf27fc2" providerId="ADAL" clId="{A1FD4E03-7CB8-443F-8663-967249850132}" dt="2024-05-12T12:58:21.869" v="47" actId="26606"/>
          <ac:spMkLst>
            <pc:docMk/>
            <pc:sldMk cId="0" sldId="334"/>
            <ac:spMk id="3" creationId="{2CDC7CEC-2C16-690D-420D-4800C20FC3EC}"/>
          </ac:spMkLst>
        </pc:spChg>
        <pc:spChg chg="mod ord">
          <ac:chgData name="Martina Sponerová" userId="ccc0f243-98c2-4971-ae6b-3630abf27fc2" providerId="ADAL" clId="{A1FD4E03-7CB8-443F-8663-967249850132}" dt="2024-05-12T12:58:21.869" v="47" actId="26606"/>
          <ac:spMkLst>
            <pc:docMk/>
            <pc:sldMk cId="0" sldId="334"/>
            <ac:spMk id="4" creationId="{00000000-0000-0000-0000-000000000000}"/>
          </ac:spMkLst>
        </pc:spChg>
        <pc:spChg chg="del">
          <ac:chgData name="Martina Sponerová" userId="ccc0f243-98c2-4971-ae6b-3630abf27fc2" providerId="ADAL" clId="{A1FD4E03-7CB8-443F-8663-967249850132}" dt="2024-05-12T12:58:21.869" v="47" actId="26606"/>
          <ac:spMkLst>
            <pc:docMk/>
            <pc:sldMk cId="0" sldId="334"/>
            <ac:spMk id="5" creationId="{00000000-0000-0000-0000-000000000000}"/>
          </ac:spMkLst>
        </pc:spChg>
        <pc:spChg chg="add del mod">
          <ac:chgData name="Martina Sponerová" userId="ccc0f243-98c2-4971-ae6b-3630abf27fc2" providerId="ADAL" clId="{A1FD4E03-7CB8-443F-8663-967249850132}" dt="2024-05-12T12:58:28.900" v="49" actId="478"/>
          <ac:spMkLst>
            <pc:docMk/>
            <pc:sldMk cId="0" sldId="334"/>
            <ac:spMk id="8" creationId="{F88AEC0E-CE2D-3289-3B67-B2A8EF2E0D39}"/>
          </ac:spMkLst>
        </pc:spChg>
        <pc:spChg chg="add del mod">
          <ac:chgData name="Martina Sponerová" userId="ccc0f243-98c2-4971-ae6b-3630abf27fc2" providerId="ADAL" clId="{A1FD4E03-7CB8-443F-8663-967249850132}" dt="2024-05-12T12:58:34.106" v="50" actId="478"/>
          <ac:spMkLst>
            <pc:docMk/>
            <pc:sldMk cId="0" sldId="334"/>
            <ac:spMk id="11" creationId="{D85A849E-2287-1086-EA06-034A3835CA12}"/>
          </ac:spMkLst>
        </pc:spChg>
        <pc:graphicFrameChg chg="add mod">
          <ac:chgData name="Martina Sponerová" userId="ccc0f243-98c2-4971-ae6b-3630abf27fc2" providerId="ADAL" clId="{A1FD4E03-7CB8-443F-8663-967249850132}" dt="2024-05-12T12:58:21.869" v="47" actId="26606"/>
          <ac:graphicFrameMkLst>
            <pc:docMk/>
            <pc:sldMk cId="0" sldId="334"/>
            <ac:graphicFrameMk id="7" creationId="{7A89D5EE-6813-6D16-0580-A04248CB1F76}"/>
          </ac:graphicFrameMkLst>
        </pc:graphicFrameChg>
      </pc:sldChg>
      <pc:sldChg chg="addSp delSp modSp mod modClrScheme chgLayout">
        <pc:chgData name="Martina Sponerová" userId="ccc0f243-98c2-4971-ae6b-3630abf27fc2" providerId="ADAL" clId="{A1FD4E03-7CB8-443F-8663-967249850132}" dt="2024-05-12T13:01:20.876" v="61" actId="26606"/>
        <pc:sldMkLst>
          <pc:docMk/>
          <pc:sldMk cId="3645680934" sldId="336"/>
        </pc:sldMkLst>
        <pc:spChg chg="mod ord">
          <ac:chgData name="Martina Sponerová" userId="ccc0f243-98c2-4971-ae6b-3630abf27fc2" providerId="ADAL" clId="{A1FD4E03-7CB8-443F-8663-967249850132}" dt="2024-05-12T13:01:20.876" v="61" actId="26606"/>
          <ac:spMkLst>
            <pc:docMk/>
            <pc:sldMk cId="3645680934" sldId="336"/>
            <ac:spMk id="2" creationId="{00000000-0000-0000-0000-000000000000}"/>
          </ac:spMkLst>
        </pc:spChg>
        <pc:spChg chg="add del mod">
          <ac:chgData name="Martina Sponerová" userId="ccc0f243-98c2-4971-ae6b-3630abf27fc2" providerId="ADAL" clId="{A1FD4E03-7CB8-443F-8663-967249850132}" dt="2024-05-12T13:01:20.876" v="61" actId="26606"/>
          <ac:spMkLst>
            <pc:docMk/>
            <pc:sldMk cId="3645680934" sldId="336"/>
            <ac:spMk id="3" creationId="{00000000-0000-0000-0000-000000000000}"/>
          </ac:spMkLst>
        </pc:spChg>
        <pc:spChg chg="mod">
          <ac:chgData name="Martina Sponerová" userId="ccc0f243-98c2-4971-ae6b-3630abf27fc2" providerId="ADAL" clId="{A1FD4E03-7CB8-443F-8663-967249850132}" dt="2024-05-12T13:01:20.876" v="61" actId="26606"/>
          <ac:spMkLst>
            <pc:docMk/>
            <pc:sldMk cId="3645680934" sldId="336"/>
            <ac:spMk id="4" creationId="{83C4339F-1FEF-2549-8DBD-88F0D23FF5F4}"/>
          </ac:spMkLst>
        </pc:spChg>
        <pc:spChg chg="mod ord">
          <ac:chgData name="Martina Sponerová" userId="ccc0f243-98c2-4971-ae6b-3630abf27fc2" providerId="ADAL" clId="{A1FD4E03-7CB8-443F-8663-967249850132}" dt="2024-05-12T13:01:20.876" v="61" actId="26606"/>
          <ac:spMkLst>
            <pc:docMk/>
            <pc:sldMk cId="3645680934" sldId="336"/>
            <ac:spMk id="5" creationId="{00000000-0000-0000-0000-000000000000}"/>
          </ac:spMkLst>
        </pc:spChg>
        <pc:spChg chg="add del mod">
          <ac:chgData name="Martina Sponerová" userId="ccc0f243-98c2-4971-ae6b-3630abf27fc2" providerId="ADAL" clId="{A1FD4E03-7CB8-443F-8663-967249850132}" dt="2024-05-12T13:00:58.022" v="55" actId="26606"/>
          <ac:spMkLst>
            <pc:docMk/>
            <pc:sldMk cId="3645680934" sldId="336"/>
            <ac:spMk id="11" creationId="{DE3E7D3D-8E13-EF03-EF79-58AA8E7DC96F}"/>
          </ac:spMkLst>
        </pc:spChg>
        <pc:graphicFrameChg chg="add del mod">
          <ac:chgData name="Martina Sponerová" userId="ccc0f243-98c2-4971-ae6b-3630abf27fc2" providerId="ADAL" clId="{A1FD4E03-7CB8-443F-8663-967249850132}" dt="2024-05-12T13:00:58.022" v="55" actId="26606"/>
          <ac:graphicFrameMkLst>
            <pc:docMk/>
            <pc:sldMk cId="3645680934" sldId="336"/>
            <ac:graphicFrameMk id="7" creationId="{DBDE3CA1-C16C-FF75-8BED-FF905E5F651C}"/>
          </ac:graphicFrameMkLst>
        </pc:graphicFrameChg>
        <pc:graphicFrameChg chg="add">
          <ac:chgData name="Martina Sponerová" userId="ccc0f243-98c2-4971-ae6b-3630abf27fc2" providerId="ADAL" clId="{A1FD4E03-7CB8-443F-8663-967249850132}" dt="2024-05-12T13:01:20.876" v="61" actId="26606"/>
          <ac:graphicFrameMkLst>
            <pc:docMk/>
            <pc:sldMk cId="3645680934" sldId="336"/>
            <ac:graphicFrameMk id="8" creationId="{9F68D5AF-068E-EDB0-B107-6EC775FB5243}"/>
          </ac:graphicFrameMkLst>
        </pc:graphicFrameChg>
      </pc:sldChg>
      <pc:sldChg chg="modSp del mod">
        <pc:chgData name="Martina Sponerová" userId="ccc0f243-98c2-4971-ae6b-3630abf27fc2" providerId="ADAL" clId="{A1FD4E03-7CB8-443F-8663-967249850132}" dt="2024-05-12T13:01:45.986" v="62" actId="47"/>
        <pc:sldMkLst>
          <pc:docMk/>
          <pc:sldMk cId="2402785792" sldId="337"/>
        </pc:sldMkLst>
        <pc:spChg chg="mod">
          <ac:chgData name="Martina Sponerová" userId="ccc0f243-98c2-4971-ae6b-3630abf27fc2" providerId="ADAL" clId="{A1FD4E03-7CB8-443F-8663-967249850132}" dt="2024-05-12T13:01:09.406" v="56" actId="21"/>
          <ac:spMkLst>
            <pc:docMk/>
            <pc:sldMk cId="2402785792" sldId="337"/>
            <ac:spMk id="3" creationId="{00000000-0000-0000-0000-000000000000}"/>
          </ac:spMkLst>
        </pc:spChg>
      </pc:sldChg>
      <pc:sldChg chg="addSp delSp modSp mod modClrScheme chgLayout">
        <pc:chgData name="Martina Sponerová" userId="ccc0f243-98c2-4971-ae6b-3630abf27fc2" providerId="ADAL" clId="{A1FD4E03-7CB8-443F-8663-967249850132}" dt="2024-05-12T13:02:34.086" v="66" actId="26606"/>
        <pc:sldMkLst>
          <pc:docMk/>
          <pc:sldMk cId="1299715994" sldId="338"/>
        </pc:sldMkLst>
        <pc:spChg chg="mod ord">
          <ac:chgData name="Martina Sponerová" userId="ccc0f243-98c2-4971-ae6b-3630abf27fc2" providerId="ADAL" clId="{A1FD4E03-7CB8-443F-8663-967249850132}" dt="2024-05-12T13:02:34.086" v="66" actId="26606"/>
          <ac:spMkLst>
            <pc:docMk/>
            <pc:sldMk cId="1299715994" sldId="338"/>
            <ac:spMk id="2" creationId="{00000000-0000-0000-0000-000000000000}"/>
          </ac:spMkLst>
        </pc:spChg>
        <pc:spChg chg="del mod">
          <ac:chgData name="Martina Sponerová" userId="ccc0f243-98c2-4971-ae6b-3630abf27fc2" providerId="ADAL" clId="{A1FD4E03-7CB8-443F-8663-967249850132}" dt="2024-05-12T13:02:16.425" v="64" actId="26606"/>
          <ac:spMkLst>
            <pc:docMk/>
            <pc:sldMk cId="1299715994" sldId="338"/>
            <ac:spMk id="3" creationId="{00000000-0000-0000-0000-000000000000}"/>
          </ac:spMkLst>
        </pc:spChg>
        <pc:spChg chg="mod">
          <ac:chgData name="Martina Sponerová" userId="ccc0f243-98c2-4971-ae6b-3630abf27fc2" providerId="ADAL" clId="{A1FD4E03-7CB8-443F-8663-967249850132}" dt="2024-05-12T13:02:34.086" v="66" actId="26606"/>
          <ac:spMkLst>
            <pc:docMk/>
            <pc:sldMk cId="1299715994" sldId="338"/>
            <ac:spMk id="4" creationId="{282ADECC-91FB-B575-EDEC-2F2955376DCB}"/>
          </ac:spMkLst>
        </pc:spChg>
        <pc:spChg chg="mod ord">
          <ac:chgData name="Martina Sponerová" userId="ccc0f243-98c2-4971-ae6b-3630abf27fc2" providerId="ADAL" clId="{A1FD4E03-7CB8-443F-8663-967249850132}" dt="2024-05-12T13:02:34.086" v="66" actId="26606"/>
          <ac:spMkLst>
            <pc:docMk/>
            <pc:sldMk cId="1299715994" sldId="338"/>
            <ac:spMk id="5" creationId="{00000000-0000-0000-0000-000000000000}"/>
          </ac:spMkLst>
        </pc:spChg>
        <pc:spChg chg="add mod">
          <ac:chgData name="Martina Sponerová" userId="ccc0f243-98c2-4971-ae6b-3630abf27fc2" providerId="ADAL" clId="{A1FD4E03-7CB8-443F-8663-967249850132}" dt="2024-05-12T13:02:34.086" v="66" actId="26606"/>
          <ac:spMkLst>
            <pc:docMk/>
            <pc:sldMk cId="1299715994" sldId="338"/>
            <ac:spMk id="12" creationId="{DC519623-1A51-82B6-E907-6A99555F946F}"/>
          </ac:spMkLst>
        </pc:spChg>
        <pc:graphicFrameChg chg="add mod modGraphic">
          <ac:chgData name="Martina Sponerová" userId="ccc0f243-98c2-4971-ae6b-3630abf27fc2" providerId="ADAL" clId="{A1FD4E03-7CB8-443F-8663-967249850132}" dt="2024-05-12T13:02:34.086" v="66" actId="26606"/>
          <ac:graphicFrameMkLst>
            <pc:docMk/>
            <pc:sldMk cId="1299715994" sldId="338"/>
            <ac:graphicFrameMk id="7" creationId="{FD53BC80-BD7F-CC05-138B-ADE6EBEF2453}"/>
          </ac:graphicFrameMkLst>
        </pc:graphicFrameChg>
      </pc:sldChg>
      <pc:sldChg chg="modSp mod">
        <pc:chgData name="Martina Sponerová" userId="ccc0f243-98c2-4971-ae6b-3630abf27fc2" providerId="ADAL" clId="{A1FD4E03-7CB8-443F-8663-967249850132}" dt="2024-05-12T13:06:02.326" v="73" actId="6549"/>
        <pc:sldMkLst>
          <pc:docMk/>
          <pc:sldMk cId="1663132464" sldId="346"/>
        </pc:sldMkLst>
        <pc:spChg chg="mod">
          <ac:chgData name="Martina Sponerová" userId="ccc0f243-98c2-4971-ae6b-3630abf27fc2" providerId="ADAL" clId="{A1FD4E03-7CB8-443F-8663-967249850132}" dt="2024-05-12T13:06:02.326" v="73" actId="6549"/>
          <ac:spMkLst>
            <pc:docMk/>
            <pc:sldMk cId="1663132464" sldId="346"/>
            <ac:spMk id="5" creationId="{154F004A-0E75-4BD1-9DC8-BF2CDA67E4F1}"/>
          </ac:spMkLst>
        </pc:spChg>
      </pc:sldChg>
      <pc:sldChg chg="del">
        <pc:chgData name="Martina Sponerová" userId="ccc0f243-98c2-4971-ae6b-3630abf27fc2" providerId="ADAL" clId="{A1FD4E03-7CB8-443F-8663-967249850132}" dt="2024-05-12T13:06:32.400" v="74" actId="47"/>
        <pc:sldMkLst>
          <pc:docMk/>
          <pc:sldMk cId="3222800238" sldId="348"/>
        </pc:sldMkLst>
      </pc:sldChg>
      <pc:sldChg chg="del">
        <pc:chgData name="Martina Sponerová" userId="ccc0f243-98c2-4971-ae6b-3630abf27fc2" providerId="ADAL" clId="{A1FD4E03-7CB8-443F-8663-967249850132}" dt="2024-05-12T13:07:29.273" v="75" actId="47"/>
        <pc:sldMkLst>
          <pc:docMk/>
          <pc:sldMk cId="1261314111" sldId="358"/>
        </pc:sldMkLst>
      </pc:sldChg>
      <pc:sldChg chg="del">
        <pc:chgData name="Martina Sponerová" userId="ccc0f243-98c2-4971-ae6b-3630abf27fc2" providerId="ADAL" clId="{A1FD4E03-7CB8-443F-8663-967249850132}" dt="2024-05-12T13:07:30.770" v="76" actId="47"/>
        <pc:sldMkLst>
          <pc:docMk/>
          <pc:sldMk cId="3392421647" sldId="359"/>
        </pc:sldMkLst>
      </pc:sldChg>
      <pc:sldChg chg="del">
        <pc:chgData name="Martina Sponerová" userId="ccc0f243-98c2-4971-ae6b-3630abf27fc2" providerId="ADAL" clId="{A1FD4E03-7CB8-443F-8663-967249850132}" dt="2024-05-12T13:07:35.050" v="77" actId="47"/>
        <pc:sldMkLst>
          <pc:docMk/>
          <pc:sldMk cId="3966247529" sldId="360"/>
        </pc:sldMkLst>
      </pc:sldChg>
      <pc:sldChg chg="del">
        <pc:chgData name="Martina Sponerová" userId="ccc0f243-98c2-4971-ae6b-3630abf27fc2" providerId="ADAL" clId="{A1FD4E03-7CB8-443F-8663-967249850132}" dt="2024-05-12T13:07:37.672" v="78" actId="47"/>
        <pc:sldMkLst>
          <pc:docMk/>
          <pc:sldMk cId="793939733" sldId="361"/>
        </pc:sldMkLst>
      </pc:sldChg>
      <pc:sldChg chg="del">
        <pc:chgData name="Martina Sponerová" userId="ccc0f243-98c2-4971-ae6b-3630abf27fc2" providerId="ADAL" clId="{A1FD4E03-7CB8-443F-8663-967249850132}" dt="2024-05-12T13:07:39.740" v="79" actId="47"/>
        <pc:sldMkLst>
          <pc:docMk/>
          <pc:sldMk cId="3865449834" sldId="362"/>
        </pc:sldMkLst>
      </pc:sldChg>
      <pc:sldChg chg="del">
        <pc:chgData name="Martina Sponerová" userId="ccc0f243-98c2-4971-ae6b-3630abf27fc2" providerId="ADAL" clId="{A1FD4E03-7CB8-443F-8663-967249850132}" dt="2024-05-12T13:07:49.268" v="80" actId="47"/>
        <pc:sldMkLst>
          <pc:docMk/>
          <pc:sldMk cId="3034738633" sldId="363"/>
        </pc:sldMkLst>
      </pc:sldChg>
      <pc:sldChg chg="del">
        <pc:chgData name="Martina Sponerová" userId="ccc0f243-98c2-4971-ae6b-3630abf27fc2" providerId="ADAL" clId="{A1FD4E03-7CB8-443F-8663-967249850132}" dt="2024-05-12T13:07:51.550" v="81" actId="47"/>
        <pc:sldMkLst>
          <pc:docMk/>
          <pc:sldMk cId="3691351784" sldId="364"/>
        </pc:sldMkLst>
      </pc:sldChg>
      <pc:sldChg chg="del">
        <pc:chgData name="Martina Sponerová" userId="ccc0f243-98c2-4971-ae6b-3630abf27fc2" providerId="ADAL" clId="{A1FD4E03-7CB8-443F-8663-967249850132}" dt="2024-05-12T13:07:52.814" v="82" actId="47"/>
        <pc:sldMkLst>
          <pc:docMk/>
          <pc:sldMk cId="2103662770" sldId="365"/>
        </pc:sldMkLst>
      </pc:sldChg>
      <pc:sldChg chg="modSp mod">
        <pc:chgData name="Martina Sponerová" userId="ccc0f243-98c2-4971-ae6b-3630abf27fc2" providerId="ADAL" clId="{A1FD4E03-7CB8-443F-8663-967249850132}" dt="2024-05-12T13:08:42.644" v="83" actId="6549"/>
        <pc:sldMkLst>
          <pc:docMk/>
          <pc:sldMk cId="3335630704" sldId="367"/>
        </pc:sldMkLst>
        <pc:spChg chg="mod">
          <ac:chgData name="Martina Sponerová" userId="ccc0f243-98c2-4971-ae6b-3630abf27fc2" providerId="ADAL" clId="{A1FD4E03-7CB8-443F-8663-967249850132}" dt="2024-05-12T13:08:42.644" v="83" actId="6549"/>
          <ac:spMkLst>
            <pc:docMk/>
            <pc:sldMk cId="3335630704" sldId="367"/>
            <ac:spMk id="5" creationId="{154F004A-0E75-4BD1-9DC8-BF2CDA67E4F1}"/>
          </ac:spMkLst>
        </pc:spChg>
      </pc:sldChg>
      <pc:sldChg chg="del">
        <pc:chgData name="Martina Sponerová" userId="ccc0f243-98c2-4971-ae6b-3630abf27fc2" providerId="ADAL" clId="{A1FD4E03-7CB8-443F-8663-967249850132}" dt="2024-05-12T13:08:53.400" v="84" actId="47"/>
        <pc:sldMkLst>
          <pc:docMk/>
          <pc:sldMk cId="255564977" sldId="368"/>
        </pc:sldMkLst>
      </pc:sldChg>
      <pc:sldChg chg="del">
        <pc:chgData name="Martina Sponerová" userId="ccc0f243-98c2-4971-ae6b-3630abf27fc2" providerId="ADAL" clId="{A1FD4E03-7CB8-443F-8663-967249850132}" dt="2024-05-12T13:09:11.660" v="85" actId="47"/>
        <pc:sldMkLst>
          <pc:docMk/>
          <pc:sldMk cId="1782868525" sldId="370"/>
        </pc:sldMkLst>
      </pc:sldChg>
      <pc:sldChg chg="del">
        <pc:chgData name="Martina Sponerová" userId="ccc0f243-98c2-4971-ae6b-3630abf27fc2" providerId="ADAL" clId="{A1FD4E03-7CB8-443F-8663-967249850132}" dt="2024-05-12T13:09:13.289" v="86" actId="47"/>
        <pc:sldMkLst>
          <pc:docMk/>
          <pc:sldMk cId="2699268475" sldId="371"/>
        </pc:sldMkLst>
      </pc:sldChg>
      <pc:sldChg chg="del">
        <pc:chgData name="Martina Sponerová" userId="ccc0f243-98c2-4971-ae6b-3630abf27fc2" providerId="ADAL" clId="{A1FD4E03-7CB8-443F-8663-967249850132}" dt="2024-05-12T13:09:14.722" v="87" actId="47"/>
        <pc:sldMkLst>
          <pc:docMk/>
          <pc:sldMk cId="2541963717" sldId="372"/>
        </pc:sldMkLst>
      </pc:sldChg>
      <pc:sldChg chg="del">
        <pc:chgData name="Martina Sponerová" userId="ccc0f243-98c2-4971-ae6b-3630abf27fc2" providerId="ADAL" clId="{A1FD4E03-7CB8-443F-8663-967249850132}" dt="2024-05-12T13:09:16.471" v="88" actId="47"/>
        <pc:sldMkLst>
          <pc:docMk/>
          <pc:sldMk cId="778402084" sldId="373"/>
        </pc:sldMkLst>
      </pc:sldChg>
      <pc:sldChg chg="modSp mod">
        <pc:chgData name="Martina Sponerová" userId="ccc0f243-98c2-4971-ae6b-3630abf27fc2" providerId="ADAL" clId="{A1FD4E03-7CB8-443F-8663-967249850132}" dt="2024-05-12T13:09:37.401" v="111" actId="20577"/>
        <pc:sldMkLst>
          <pc:docMk/>
          <pc:sldMk cId="2618204147" sldId="376"/>
        </pc:sldMkLst>
        <pc:spChg chg="mod">
          <ac:chgData name="Martina Sponerová" userId="ccc0f243-98c2-4971-ae6b-3630abf27fc2" providerId="ADAL" clId="{A1FD4E03-7CB8-443F-8663-967249850132}" dt="2024-05-12T13:09:37.401" v="111" actId="20577"/>
          <ac:spMkLst>
            <pc:docMk/>
            <pc:sldMk cId="2618204147" sldId="376"/>
            <ac:spMk id="5" creationId="{154F004A-0E75-4BD1-9DC8-BF2CDA67E4F1}"/>
          </ac:spMkLst>
        </pc:spChg>
      </pc:sldChg>
      <pc:sldChg chg="del">
        <pc:chgData name="Martina Sponerová" userId="ccc0f243-98c2-4971-ae6b-3630abf27fc2" providerId="ADAL" clId="{A1FD4E03-7CB8-443F-8663-967249850132}" dt="2024-05-12T13:09:48.784" v="112" actId="47"/>
        <pc:sldMkLst>
          <pc:docMk/>
          <pc:sldMk cId="982027586" sldId="377"/>
        </pc:sldMkLst>
      </pc:sldChg>
      <pc:sldChg chg="del">
        <pc:chgData name="Martina Sponerová" userId="ccc0f243-98c2-4971-ae6b-3630abf27fc2" providerId="ADAL" clId="{A1FD4E03-7CB8-443F-8663-967249850132}" dt="2024-05-12T13:09:49.427" v="113" actId="47"/>
        <pc:sldMkLst>
          <pc:docMk/>
          <pc:sldMk cId="2563723229" sldId="378"/>
        </pc:sldMkLst>
      </pc:sldChg>
      <pc:sldChg chg="del">
        <pc:chgData name="Martina Sponerová" userId="ccc0f243-98c2-4971-ae6b-3630abf27fc2" providerId="ADAL" clId="{A1FD4E03-7CB8-443F-8663-967249850132}" dt="2024-05-12T13:09:50.269" v="114" actId="47"/>
        <pc:sldMkLst>
          <pc:docMk/>
          <pc:sldMk cId="4119436850" sldId="379"/>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4EC5F2-91A4-4430-B00C-873712DF71D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69287B6-17ED-4602-9B45-08689CEEFFC7}">
      <dgm:prSet/>
      <dgm:spPr/>
      <dgm:t>
        <a:bodyPr/>
        <a:lstStyle/>
        <a:p>
          <a:r>
            <a:rPr lang="cs-CZ" b="1"/>
            <a:t>Složenina slov finance a technologie</a:t>
          </a:r>
          <a:r>
            <a:rPr lang="cs-CZ"/>
            <a:t>.</a:t>
          </a:r>
          <a:endParaRPr lang="en-US"/>
        </a:p>
      </dgm:t>
    </dgm:pt>
    <dgm:pt modelId="{27845F70-5380-4473-91EB-7A4F31E6902D}" type="parTrans" cxnId="{75F36388-56CC-480A-B614-B7BAC1E018CF}">
      <dgm:prSet/>
      <dgm:spPr/>
      <dgm:t>
        <a:bodyPr/>
        <a:lstStyle/>
        <a:p>
          <a:endParaRPr lang="en-US"/>
        </a:p>
      </dgm:t>
    </dgm:pt>
    <dgm:pt modelId="{2347DD8F-AD6C-4CDD-8799-B6586CA777BF}" type="sibTrans" cxnId="{75F36388-56CC-480A-B614-B7BAC1E018CF}">
      <dgm:prSet/>
      <dgm:spPr/>
      <dgm:t>
        <a:bodyPr/>
        <a:lstStyle/>
        <a:p>
          <a:endParaRPr lang="en-US"/>
        </a:p>
      </dgm:t>
    </dgm:pt>
    <dgm:pt modelId="{C98D7A02-7039-4459-B223-1C8D934111C7}">
      <dgm:prSet/>
      <dgm:spPr/>
      <dgm:t>
        <a:bodyPr/>
        <a:lstStyle/>
        <a:p>
          <a:r>
            <a:rPr lang="cs-CZ"/>
            <a:t>Nové technologie prosazující se ve finančním sektoru,</a:t>
          </a:r>
          <a:endParaRPr lang="en-US"/>
        </a:p>
      </dgm:t>
    </dgm:pt>
    <dgm:pt modelId="{7DE63040-CED5-4197-9399-014DCD33C542}" type="parTrans" cxnId="{526D9321-6217-4720-A258-6466F6AB66D7}">
      <dgm:prSet/>
      <dgm:spPr/>
      <dgm:t>
        <a:bodyPr/>
        <a:lstStyle/>
        <a:p>
          <a:endParaRPr lang="en-US"/>
        </a:p>
      </dgm:t>
    </dgm:pt>
    <dgm:pt modelId="{F5CE9F06-E717-487B-BC70-1851C00D7318}" type="sibTrans" cxnId="{526D9321-6217-4720-A258-6466F6AB66D7}">
      <dgm:prSet/>
      <dgm:spPr/>
      <dgm:t>
        <a:bodyPr/>
        <a:lstStyle/>
        <a:p>
          <a:endParaRPr lang="en-US"/>
        </a:p>
      </dgm:t>
    </dgm:pt>
    <dgm:pt modelId="{E38369C1-620B-45D9-8EA8-6288C3BFB37E}">
      <dgm:prSet/>
      <dgm:spPr/>
      <dgm:t>
        <a:bodyPr/>
        <a:lstStyle/>
        <a:p>
          <a:r>
            <a:rPr lang="cs-CZ"/>
            <a:t>Skupina firem a platforem, které pomocí inovací narušují dosavadní směr poskytování finančních služeb.</a:t>
          </a:r>
          <a:endParaRPr lang="en-US"/>
        </a:p>
      </dgm:t>
    </dgm:pt>
    <dgm:pt modelId="{53E1A9E8-A115-490A-A413-D2DC88200E83}" type="parTrans" cxnId="{1727EFB1-6C0C-4B6E-A2EC-EAF649810C2E}">
      <dgm:prSet/>
      <dgm:spPr/>
      <dgm:t>
        <a:bodyPr/>
        <a:lstStyle/>
        <a:p>
          <a:endParaRPr lang="en-US"/>
        </a:p>
      </dgm:t>
    </dgm:pt>
    <dgm:pt modelId="{475C23B5-F57E-4A37-AE38-837AD32F73BF}" type="sibTrans" cxnId="{1727EFB1-6C0C-4B6E-A2EC-EAF649810C2E}">
      <dgm:prSet/>
      <dgm:spPr/>
      <dgm:t>
        <a:bodyPr/>
        <a:lstStyle/>
        <a:p>
          <a:endParaRPr lang="en-US"/>
        </a:p>
      </dgm:t>
    </dgm:pt>
    <dgm:pt modelId="{F8811998-4C45-4254-BA69-66D8CD79EB28}">
      <dgm:prSet/>
      <dgm:spPr/>
      <dgm:t>
        <a:bodyPr/>
        <a:lstStyle/>
        <a:p>
          <a:r>
            <a:rPr lang="cs-CZ" b="1"/>
            <a:t>Obecně</a:t>
          </a:r>
          <a:r>
            <a:rPr lang="cs-CZ"/>
            <a:t> – inovativní a zcela nové produkty finančního sektoru, které stojí na moderních technologiích.</a:t>
          </a:r>
          <a:endParaRPr lang="en-US"/>
        </a:p>
      </dgm:t>
    </dgm:pt>
    <dgm:pt modelId="{CEE1AFF9-4FCB-4F25-99B0-98B7D65ACC02}" type="parTrans" cxnId="{64EC5E21-EF21-43F9-8030-22D4578D95E5}">
      <dgm:prSet/>
      <dgm:spPr/>
      <dgm:t>
        <a:bodyPr/>
        <a:lstStyle/>
        <a:p>
          <a:endParaRPr lang="en-US"/>
        </a:p>
      </dgm:t>
    </dgm:pt>
    <dgm:pt modelId="{6FCB9ACB-7B90-4483-9389-0BFBA47BBAAA}" type="sibTrans" cxnId="{64EC5E21-EF21-43F9-8030-22D4578D95E5}">
      <dgm:prSet/>
      <dgm:spPr/>
      <dgm:t>
        <a:bodyPr/>
        <a:lstStyle/>
        <a:p>
          <a:endParaRPr lang="en-US"/>
        </a:p>
      </dgm:t>
    </dgm:pt>
    <dgm:pt modelId="{70D2E9A6-6B79-43F2-BBFA-01BAF560FC9D}">
      <dgm:prSet/>
      <dgm:spPr/>
      <dgm:t>
        <a:bodyPr/>
        <a:lstStyle/>
        <a:p>
          <a:r>
            <a:rPr lang="cs-CZ"/>
            <a:t>Nejedná se vždy o firmy, které za účelem poskytování FinTech služeb nově vzniknou, ale také o zavedené společnosti, které vedle portfolia tradičních služeb nabízejí něco navíc, aby získaly konkurenční výhodu.</a:t>
          </a:r>
          <a:endParaRPr lang="en-US"/>
        </a:p>
      </dgm:t>
    </dgm:pt>
    <dgm:pt modelId="{66E621B1-4540-4470-A3E9-7DF85EB9831A}" type="parTrans" cxnId="{73091E62-6262-448A-907A-7EC4E7485AE8}">
      <dgm:prSet/>
      <dgm:spPr/>
      <dgm:t>
        <a:bodyPr/>
        <a:lstStyle/>
        <a:p>
          <a:endParaRPr lang="en-US"/>
        </a:p>
      </dgm:t>
    </dgm:pt>
    <dgm:pt modelId="{DACEF5FE-51C4-42DC-9F13-2D94EBA67B4F}" type="sibTrans" cxnId="{73091E62-6262-448A-907A-7EC4E7485AE8}">
      <dgm:prSet/>
      <dgm:spPr/>
      <dgm:t>
        <a:bodyPr/>
        <a:lstStyle/>
        <a:p>
          <a:endParaRPr lang="en-US"/>
        </a:p>
      </dgm:t>
    </dgm:pt>
    <dgm:pt modelId="{E023A233-40BB-43A1-8E0F-2A51FB492868}" type="pres">
      <dgm:prSet presAssocID="{004EC5F2-91A4-4430-B00C-873712DF71D0}" presName="root" presStyleCnt="0">
        <dgm:presLayoutVars>
          <dgm:dir/>
          <dgm:resizeHandles val="exact"/>
        </dgm:presLayoutVars>
      </dgm:prSet>
      <dgm:spPr/>
    </dgm:pt>
    <dgm:pt modelId="{E610B04F-D633-4308-8ADF-DA2DF41F50B8}" type="pres">
      <dgm:prSet presAssocID="{C69287B6-17ED-4602-9B45-08689CEEFFC7}" presName="compNode" presStyleCnt="0"/>
      <dgm:spPr/>
    </dgm:pt>
    <dgm:pt modelId="{826AB575-0195-4D18-BC38-C2940D964DEC}" type="pres">
      <dgm:prSet presAssocID="{C69287B6-17ED-4602-9B45-08689CEEFFC7}" presName="bgRect" presStyleLbl="bgShp" presStyleIdx="0" presStyleCnt="3"/>
      <dgm:spPr/>
    </dgm:pt>
    <dgm:pt modelId="{47109DF8-5B8C-4870-8B8E-242EC9EBDD60}" type="pres">
      <dgm:prSet presAssocID="{C69287B6-17ED-4602-9B45-08689CEEFFC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ar"/>
        </a:ext>
      </dgm:extLst>
    </dgm:pt>
    <dgm:pt modelId="{52CF833B-C840-4BFD-B545-2BD52D4AD220}" type="pres">
      <dgm:prSet presAssocID="{C69287B6-17ED-4602-9B45-08689CEEFFC7}" presName="spaceRect" presStyleCnt="0"/>
      <dgm:spPr/>
    </dgm:pt>
    <dgm:pt modelId="{ED56DD7E-94B7-4C8F-A28A-50197312297D}" type="pres">
      <dgm:prSet presAssocID="{C69287B6-17ED-4602-9B45-08689CEEFFC7}" presName="parTx" presStyleLbl="revTx" presStyleIdx="0" presStyleCnt="4">
        <dgm:presLayoutVars>
          <dgm:chMax val="0"/>
          <dgm:chPref val="0"/>
        </dgm:presLayoutVars>
      </dgm:prSet>
      <dgm:spPr/>
    </dgm:pt>
    <dgm:pt modelId="{36ED4120-84A2-49EA-A306-76981212B7F7}" type="pres">
      <dgm:prSet presAssocID="{C69287B6-17ED-4602-9B45-08689CEEFFC7}" presName="desTx" presStyleLbl="revTx" presStyleIdx="1" presStyleCnt="4">
        <dgm:presLayoutVars/>
      </dgm:prSet>
      <dgm:spPr/>
    </dgm:pt>
    <dgm:pt modelId="{7D57659C-C06A-4879-8205-C6A654C0B3C8}" type="pres">
      <dgm:prSet presAssocID="{2347DD8F-AD6C-4CDD-8799-B6586CA777BF}" presName="sibTrans" presStyleCnt="0"/>
      <dgm:spPr/>
    </dgm:pt>
    <dgm:pt modelId="{8C403C50-60AB-444D-95D7-6BF41F198867}" type="pres">
      <dgm:prSet presAssocID="{F8811998-4C45-4254-BA69-66D8CD79EB28}" presName="compNode" presStyleCnt="0"/>
      <dgm:spPr/>
    </dgm:pt>
    <dgm:pt modelId="{9FB619E3-2D8B-40FD-82C7-A637EF802C25}" type="pres">
      <dgm:prSet presAssocID="{F8811998-4C45-4254-BA69-66D8CD79EB28}" presName="bgRect" presStyleLbl="bgShp" presStyleIdx="1" presStyleCnt="3"/>
      <dgm:spPr/>
    </dgm:pt>
    <dgm:pt modelId="{3E1EA571-6517-463F-9A3F-BDA742D1FDDF}" type="pres">
      <dgm:prSet presAssocID="{F8811998-4C45-4254-BA69-66D8CD79EB2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cesor"/>
        </a:ext>
      </dgm:extLst>
    </dgm:pt>
    <dgm:pt modelId="{53FAD2CD-4FDD-4354-B4BD-69513F58631B}" type="pres">
      <dgm:prSet presAssocID="{F8811998-4C45-4254-BA69-66D8CD79EB28}" presName="spaceRect" presStyleCnt="0"/>
      <dgm:spPr/>
    </dgm:pt>
    <dgm:pt modelId="{56AB59EC-D56A-478E-8B68-EA4C24A42917}" type="pres">
      <dgm:prSet presAssocID="{F8811998-4C45-4254-BA69-66D8CD79EB28}" presName="parTx" presStyleLbl="revTx" presStyleIdx="2" presStyleCnt="4">
        <dgm:presLayoutVars>
          <dgm:chMax val="0"/>
          <dgm:chPref val="0"/>
        </dgm:presLayoutVars>
      </dgm:prSet>
      <dgm:spPr/>
    </dgm:pt>
    <dgm:pt modelId="{676120F0-D341-4362-A71F-80373C3AF422}" type="pres">
      <dgm:prSet presAssocID="{6FCB9ACB-7B90-4483-9389-0BFBA47BBAAA}" presName="sibTrans" presStyleCnt="0"/>
      <dgm:spPr/>
    </dgm:pt>
    <dgm:pt modelId="{C5E7AC06-3B03-4D09-998D-196BEC59E753}" type="pres">
      <dgm:prSet presAssocID="{70D2E9A6-6B79-43F2-BBFA-01BAF560FC9D}" presName="compNode" presStyleCnt="0"/>
      <dgm:spPr/>
    </dgm:pt>
    <dgm:pt modelId="{8B78785C-6831-4639-A71E-813E834E1AF4}" type="pres">
      <dgm:prSet presAssocID="{70D2E9A6-6B79-43F2-BBFA-01BAF560FC9D}" presName="bgRect" presStyleLbl="bgShp" presStyleIdx="2" presStyleCnt="3"/>
      <dgm:spPr/>
    </dgm:pt>
    <dgm:pt modelId="{E993FFC5-F553-4C32-A145-0272CD662F14}" type="pres">
      <dgm:prSet presAssocID="{70D2E9A6-6B79-43F2-BBFA-01BAF560FC9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várna"/>
        </a:ext>
      </dgm:extLst>
    </dgm:pt>
    <dgm:pt modelId="{B01A99FD-4C29-4E50-91B0-D806B88A9DBE}" type="pres">
      <dgm:prSet presAssocID="{70D2E9A6-6B79-43F2-BBFA-01BAF560FC9D}" presName="spaceRect" presStyleCnt="0"/>
      <dgm:spPr/>
    </dgm:pt>
    <dgm:pt modelId="{CF6F246D-788C-43BE-ABE0-429A796718AF}" type="pres">
      <dgm:prSet presAssocID="{70D2E9A6-6B79-43F2-BBFA-01BAF560FC9D}" presName="parTx" presStyleLbl="revTx" presStyleIdx="3" presStyleCnt="4">
        <dgm:presLayoutVars>
          <dgm:chMax val="0"/>
          <dgm:chPref val="0"/>
        </dgm:presLayoutVars>
      </dgm:prSet>
      <dgm:spPr/>
    </dgm:pt>
  </dgm:ptLst>
  <dgm:cxnLst>
    <dgm:cxn modelId="{C42C9106-D6F9-45CC-BC85-6EFBED51DC89}" type="presOf" srcId="{C98D7A02-7039-4459-B223-1C8D934111C7}" destId="{36ED4120-84A2-49EA-A306-76981212B7F7}" srcOrd="0" destOrd="0" presId="urn:microsoft.com/office/officeart/2018/2/layout/IconVerticalSolidList"/>
    <dgm:cxn modelId="{7E597E08-935A-45D2-AF64-363766A7CC56}" type="presOf" srcId="{70D2E9A6-6B79-43F2-BBFA-01BAF560FC9D}" destId="{CF6F246D-788C-43BE-ABE0-429A796718AF}" srcOrd="0" destOrd="0" presId="urn:microsoft.com/office/officeart/2018/2/layout/IconVerticalSolidList"/>
    <dgm:cxn modelId="{D4BB290D-0692-43DE-AA85-2E0475D58CC1}" type="presOf" srcId="{C69287B6-17ED-4602-9B45-08689CEEFFC7}" destId="{ED56DD7E-94B7-4C8F-A28A-50197312297D}" srcOrd="0" destOrd="0" presId="urn:microsoft.com/office/officeart/2018/2/layout/IconVerticalSolidList"/>
    <dgm:cxn modelId="{5AAD1F13-B0A6-4251-849F-20AC96EE0BC3}" type="presOf" srcId="{004EC5F2-91A4-4430-B00C-873712DF71D0}" destId="{E023A233-40BB-43A1-8E0F-2A51FB492868}" srcOrd="0" destOrd="0" presId="urn:microsoft.com/office/officeart/2018/2/layout/IconVerticalSolidList"/>
    <dgm:cxn modelId="{64EC5E21-EF21-43F9-8030-22D4578D95E5}" srcId="{004EC5F2-91A4-4430-B00C-873712DF71D0}" destId="{F8811998-4C45-4254-BA69-66D8CD79EB28}" srcOrd="1" destOrd="0" parTransId="{CEE1AFF9-4FCB-4F25-99B0-98B7D65ACC02}" sibTransId="{6FCB9ACB-7B90-4483-9389-0BFBA47BBAAA}"/>
    <dgm:cxn modelId="{526D9321-6217-4720-A258-6466F6AB66D7}" srcId="{C69287B6-17ED-4602-9B45-08689CEEFFC7}" destId="{C98D7A02-7039-4459-B223-1C8D934111C7}" srcOrd="0" destOrd="0" parTransId="{7DE63040-CED5-4197-9399-014DCD33C542}" sibTransId="{F5CE9F06-E717-487B-BC70-1851C00D7318}"/>
    <dgm:cxn modelId="{1D128B37-5C25-4E01-8ABE-D1473112CC77}" type="presOf" srcId="{E38369C1-620B-45D9-8EA8-6288C3BFB37E}" destId="{36ED4120-84A2-49EA-A306-76981212B7F7}" srcOrd="0" destOrd="1" presId="urn:microsoft.com/office/officeart/2018/2/layout/IconVerticalSolidList"/>
    <dgm:cxn modelId="{73091E62-6262-448A-907A-7EC4E7485AE8}" srcId="{004EC5F2-91A4-4430-B00C-873712DF71D0}" destId="{70D2E9A6-6B79-43F2-BBFA-01BAF560FC9D}" srcOrd="2" destOrd="0" parTransId="{66E621B1-4540-4470-A3E9-7DF85EB9831A}" sibTransId="{DACEF5FE-51C4-42DC-9F13-2D94EBA67B4F}"/>
    <dgm:cxn modelId="{75F36388-56CC-480A-B614-B7BAC1E018CF}" srcId="{004EC5F2-91A4-4430-B00C-873712DF71D0}" destId="{C69287B6-17ED-4602-9B45-08689CEEFFC7}" srcOrd="0" destOrd="0" parTransId="{27845F70-5380-4473-91EB-7A4F31E6902D}" sibTransId="{2347DD8F-AD6C-4CDD-8799-B6586CA777BF}"/>
    <dgm:cxn modelId="{1727EFB1-6C0C-4B6E-A2EC-EAF649810C2E}" srcId="{C69287B6-17ED-4602-9B45-08689CEEFFC7}" destId="{E38369C1-620B-45D9-8EA8-6288C3BFB37E}" srcOrd="1" destOrd="0" parTransId="{53E1A9E8-A115-490A-A413-D2DC88200E83}" sibTransId="{475C23B5-F57E-4A37-AE38-837AD32F73BF}"/>
    <dgm:cxn modelId="{06033FD6-584C-42BF-B7A2-0A88D8A0852A}" type="presOf" srcId="{F8811998-4C45-4254-BA69-66D8CD79EB28}" destId="{56AB59EC-D56A-478E-8B68-EA4C24A42917}" srcOrd="0" destOrd="0" presId="urn:microsoft.com/office/officeart/2018/2/layout/IconVerticalSolidList"/>
    <dgm:cxn modelId="{529750ED-FAEA-4B82-8E3C-2E4D022F1F28}" type="presParOf" srcId="{E023A233-40BB-43A1-8E0F-2A51FB492868}" destId="{E610B04F-D633-4308-8ADF-DA2DF41F50B8}" srcOrd="0" destOrd="0" presId="urn:microsoft.com/office/officeart/2018/2/layout/IconVerticalSolidList"/>
    <dgm:cxn modelId="{8A62A9B8-B410-482D-BC1F-8814C026EFD0}" type="presParOf" srcId="{E610B04F-D633-4308-8ADF-DA2DF41F50B8}" destId="{826AB575-0195-4D18-BC38-C2940D964DEC}" srcOrd="0" destOrd="0" presId="urn:microsoft.com/office/officeart/2018/2/layout/IconVerticalSolidList"/>
    <dgm:cxn modelId="{CF00DAA7-69BC-4702-807A-24CD2F7E87F5}" type="presParOf" srcId="{E610B04F-D633-4308-8ADF-DA2DF41F50B8}" destId="{47109DF8-5B8C-4870-8B8E-242EC9EBDD60}" srcOrd="1" destOrd="0" presId="urn:microsoft.com/office/officeart/2018/2/layout/IconVerticalSolidList"/>
    <dgm:cxn modelId="{49907416-EC84-45E5-8095-75EFBFACADEA}" type="presParOf" srcId="{E610B04F-D633-4308-8ADF-DA2DF41F50B8}" destId="{52CF833B-C840-4BFD-B545-2BD52D4AD220}" srcOrd="2" destOrd="0" presId="urn:microsoft.com/office/officeart/2018/2/layout/IconVerticalSolidList"/>
    <dgm:cxn modelId="{18D08757-6DA1-475D-8091-590226C91416}" type="presParOf" srcId="{E610B04F-D633-4308-8ADF-DA2DF41F50B8}" destId="{ED56DD7E-94B7-4C8F-A28A-50197312297D}" srcOrd="3" destOrd="0" presId="urn:microsoft.com/office/officeart/2018/2/layout/IconVerticalSolidList"/>
    <dgm:cxn modelId="{0BCBBCF5-011D-4593-B028-E6EA5FCE31AD}" type="presParOf" srcId="{E610B04F-D633-4308-8ADF-DA2DF41F50B8}" destId="{36ED4120-84A2-49EA-A306-76981212B7F7}" srcOrd="4" destOrd="0" presId="urn:microsoft.com/office/officeart/2018/2/layout/IconVerticalSolidList"/>
    <dgm:cxn modelId="{553BA555-BE65-4CD5-BC82-90E6ACD56DF9}" type="presParOf" srcId="{E023A233-40BB-43A1-8E0F-2A51FB492868}" destId="{7D57659C-C06A-4879-8205-C6A654C0B3C8}" srcOrd="1" destOrd="0" presId="urn:microsoft.com/office/officeart/2018/2/layout/IconVerticalSolidList"/>
    <dgm:cxn modelId="{DE947218-90F1-44AF-BADA-3E78216F3CD1}" type="presParOf" srcId="{E023A233-40BB-43A1-8E0F-2A51FB492868}" destId="{8C403C50-60AB-444D-95D7-6BF41F198867}" srcOrd="2" destOrd="0" presId="urn:microsoft.com/office/officeart/2018/2/layout/IconVerticalSolidList"/>
    <dgm:cxn modelId="{3C6CB296-6417-42A6-B09B-ADB655A9B791}" type="presParOf" srcId="{8C403C50-60AB-444D-95D7-6BF41F198867}" destId="{9FB619E3-2D8B-40FD-82C7-A637EF802C25}" srcOrd="0" destOrd="0" presId="urn:microsoft.com/office/officeart/2018/2/layout/IconVerticalSolidList"/>
    <dgm:cxn modelId="{5EF55E7D-5BF4-4F68-9FBB-73A06F0C263C}" type="presParOf" srcId="{8C403C50-60AB-444D-95D7-6BF41F198867}" destId="{3E1EA571-6517-463F-9A3F-BDA742D1FDDF}" srcOrd="1" destOrd="0" presId="urn:microsoft.com/office/officeart/2018/2/layout/IconVerticalSolidList"/>
    <dgm:cxn modelId="{640FC989-B62A-4D70-9629-6FAE6B0C6D14}" type="presParOf" srcId="{8C403C50-60AB-444D-95D7-6BF41F198867}" destId="{53FAD2CD-4FDD-4354-B4BD-69513F58631B}" srcOrd="2" destOrd="0" presId="urn:microsoft.com/office/officeart/2018/2/layout/IconVerticalSolidList"/>
    <dgm:cxn modelId="{458FAB2E-883E-4225-AFD5-D695796DA365}" type="presParOf" srcId="{8C403C50-60AB-444D-95D7-6BF41F198867}" destId="{56AB59EC-D56A-478E-8B68-EA4C24A42917}" srcOrd="3" destOrd="0" presId="urn:microsoft.com/office/officeart/2018/2/layout/IconVerticalSolidList"/>
    <dgm:cxn modelId="{C197FDB3-8BB0-45E2-8CB2-5262970AD10B}" type="presParOf" srcId="{E023A233-40BB-43A1-8E0F-2A51FB492868}" destId="{676120F0-D341-4362-A71F-80373C3AF422}" srcOrd="3" destOrd="0" presId="urn:microsoft.com/office/officeart/2018/2/layout/IconVerticalSolidList"/>
    <dgm:cxn modelId="{09C52167-59D3-411F-9CB9-2F3D6823F892}" type="presParOf" srcId="{E023A233-40BB-43A1-8E0F-2A51FB492868}" destId="{C5E7AC06-3B03-4D09-998D-196BEC59E753}" srcOrd="4" destOrd="0" presId="urn:microsoft.com/office/officeart/2018/2/layout/IconVerticalSolidList"/>
    <dgm:cxn modelId="{8D763395-F68D-4067-95DB-F7638F19AA70}" type="presParOf" srcId="{C5E7AC06-3B03-4D09-998D-196BEC59E753}" destId="{8B78785C-6831-4639-A71E-813E834E1AF4}" srcOrd="0" destOrd="0" presId="urn:microsoft.com/office/officeart/2018/2/layout/IconVerticalSolidList"/>
    <dgm:cxn modelId="{3C408194-94C3-436A-A522-8E4095D1A85D}" type="presParOf" srcId="{C5E7AC06-3B03-4D09-998D-196BEC59E753}" destId="{E993FFC5-F553-4C32-A145-0272CD662F14}" srcOrd="1" destOrd="0" presId="urn:microsoft.com/office/officeart/2018/2/layout/IconVerticalSolidList"/>
    <dgm:cxn modelId="{236C7010-FBD1-480D-B9DA-A3AC18E02786}" type="presParOf" srcId="{C5E7AC06-3B03-4D09-998D-196BEC59E753}" destId="{B01A99FD-4C29-4E50-91B0-D806B88A9DBE}" srcOrd="2" destOrd="0" presId="urn:microsoft.com/office/officeart/2018/2/layout/IconVerticalSolidList"/>
    <dgm:cxn modelId="{82F7FC3A-E0F8-4DBB-AA21-4A1509B644DF}" type="presParOf" srcId="{C5E7AC06-3B03-4D09-998D-196BEC59E753}" destId="{CF6F246D-788C-43BE-ABE0-429A796718A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E37DA-8E10-4EF2-9368-005AF01D1AA4}" type="doc">
      <dgm:prSet loTypeId="urn:microsoft.com/office/officeart/2016/7/layout/RepeatingBendingProcessNew" loCatId="process" qsTypeId="urn:microsoft.com/office/officeart/2005/8/quickstyle/simple2" qsCatId="simple" csTypeId="urn:microsoft.com/office/officeart/2005/8/colors/accent3_2" csCatId="accent3"/>
      <dgm:spPr/>
      <dgm:t>
        <a:bodyPr/>
        <a:lstStyle/>
        <a:p>
          <a:endParaRPr lang="en-US"/>
        </a:p>
      </dgm:t>
    </dgm:pt>
    <dgm:pt modelId="{7A7A3079-B0EE-43FB-9FFE-C49F5D8E75C1}">
      <dgm:prSet/>
      <dgm:spPr/>
      <dgm:t>
        <a:bodyPr/>
        <a:lstStyle/>
        <a:p>
          <a:r>
            <a:rPr lang="cs-CZ"/>
            <a:t>FinTech představuje rychlejší, levnější a kvalitnější služby.</a:t>
          </a:r>
          <a:endParaRPr lang="en-US"/>
        </a:p>
      </dgm:t>
    </dgm:pt>
    <dgm:pt modelId="{A5701877-5FF9-4023-9D69-3797B4B0578E}" type="parTrans" cxnId="{75A8BC04-BC8B-41D7-BDB3-F1ACEA29DFAC}">
      <dgm:prSet/>
      <dgm:spPr/>
      <dgm:t>
        <a:bodyPr/>
        <a:lstStyle/>
        <a:p>
          <a:endParaRPr lang="en-US"/>
        </a:p>
      </dgm:t>
    </dgm:pt>
    <dgm:pt modelId="{C76A6567-33DF-4005-9F40-6F115148297F}" type="sibTrans" cxnId="{75A8BC04-BC8B-41D7-BDB3-F1ACEA29DFAC}">
      <dgm:prSet/>
      <dgm:spPr/>
      <dgm:t>
        <a:bodyPr/>
        <a:lstStyle/>
        <a:p>
          <a:endParaRPr lang="en-US"/>
        </a:p>
      </dgm:t>
    </dgm:pt>
    <dgm:pt modelId="{0C97C484-2899-4681-81EA-964197DB6776}">
      <dgm:prSet/>
      <dgm:spPr/>
      <dgm:t>
        <a:bodyPr/>
        <a:lstStyle/>
        <a:p>
          <a:r>
            <a:rPr lang="cs-CZ"/>
            <a:t>Roste popularita digitálních řešení – tradiční hráči nemohou tyto trendy ignorovat.</a:t>
          </a:r>
          <a:endParaRPr lang="en-US"/>
        </a:p>
      </dgm:t>
    </dgm:pt>
    <dgm:pt modelId="{C3B8B034-6356-44E5-836E-A7D9A4772BA4}" type="parTrans" cxnId="{93B2744B-8197-471B-A5E0-B3ED5605B343}">
      <dgm:prSet/>
      <dgm:spPr/>
      <dgm:t>
        <a:bodyPr/>
        <a:lstStyle/>
        <a:p>
          <a:endParaRPr lang="en-US"/>
        </a:p>
      </dgm:t>
    </dgm:pt>
    <dgm:pt modelId="{3A4AF4D0-50F7-436E-B049-505326B1A8A2}" type="sibTrans" cxnId="{93B2744B-8197-471B-A5E0-B3ED5605B343}">
      <dgm:prSet/>
      <dgm:spPr/>
      <dgm:t>
        <a:bodyPr/>
        <a:lstStyle/>
        <a:p>
          <a:endParaRPr lang="en-US"/>
        </a:p>
      </dgm:t>
    </dgm:pt>
    <dgm:pt modelId="{8117CCC8-9705-4676-A98C-33823ADAA32E}">
      <dgm:prSet/>
      <dgm:spPr/>
      <dgm:t>
        <a:bodyPr/>
        <a:lstStyle/>
        <a:p>
          <a:r>
            <a:rPr lang="cs-CZ"/>
            <a:t>Spotřebitelé žádají rychlejší, levnější a kvalitnější služby šité na míru a bez zbytečné administrativy.</a:t>
          </a:r>
          <a:endParaRPr lang="en-US"/>
        </a:p>
      </dgm:t>
    </dgm:pt>
    <dgm:pt modelId="{A5FB838E-48CD-42F1-BF93-09D4C21F3EDD}" type="parTrans" cxnId="{15E7F93E-1B26-45FE-BB28-7A456AFE2825}">
      <dgm:prSet/>
      <dgm:spPr/>
      <dgm:t>
        <a:bodyPr/>
        <a:lstStyle/>
        <a:p>
          <a:endParaRPr lang="en-US"/>
        </a:p>
      </dgm:t>
    </dgm:pt>
    <dgm:pt modelId="{E2F46106-7E72-4EEC-9B54-52FB5FFB9C11}" type="sibTrans" cxnId="{15E7F93E-1B26-45FE-BB28-7A456AFE2825}">
      <dgm:prSet/>
      <dgm:spPr/>
      <dgm:t>
        <a:bodyPr/>
        <a:lstStyle/>
        <a:p>
          <a:endParaRPr lang="en-US"/>
        </a:p>
      </dgm:t>
    </dgm:pt>
    <dgm:pt modelId="{4DF982A3-120D-4E6A-870A-6FD827229578}">
      <dgm:prSet/>
      <dgm:spPr/>
      <dgm:t>
        <a:bodyPr/>
        <a:lstStyle/>
        <a:p>
          <a:r>
            <a:rPr lang="cs-CZ"/>
            <a:t>Banky buď samy zavádějí inovativní služby a nebo úzce spolupracují se vznikajícími startupy</a:t>
          </a:r>
          <a:endParaRPr lang="en-US"/>
        </a:p>
      </dgm:t>
    </dgm:pt>
    <dgm:pt modelId="{CF858612-D68D-4C70-8C22-EA24C6AF1E91}" type="parTrans" cxnId="{4933026A-47A8-4F73-877A-72EC5965B6E5}">
      <dgm:prSet/>
      <dgm:spPr/>
      <dgm:t>
        <a:bodyPr/>
        <a:lstStyle/>
        <a:p>
          <a:endParaRPr lang="en-US"/>
        </a:p>
      </dgm:t>
    </dgm:pt>
    <dgm:pt modelId="{36631BEA-0AB0-47E9-BB48-61196E578E04}" type="sibTrans" cxnId="{4933026A-47A8-4F73-877A-72EC5965B6E5}">
      <dgm:prSet/>
      <dgm:spPr/>
      <dgm:t>
        <a:bodyPr/>
        <a:lstStyle/>
        <a:p>
          <a:endParaRPr lang="en-US"/>
        </a:p>
      </dgm:t>
    </dgm:pt>
    <dgm:pt modelId="{4EAE8354-0693-4CFC-9715-B160E6B296F1}">
      <dgm:prSet/>
      <dgm:spPr/>
      <dgm:t>
        <a:bodyPr/>
        <a:lstStyle/>
        <a:p>
          <a:r>
            <a:rPr lang="cs-CZ"/>
            <a:t>Nejrozvinutější oblasti – platební styk, devizové konverze a dluhové financování.</a:t>
          </a:r>
          <a:endParaRPr lang="en-US"/>
        </a:p>
      </dgm:t>
    </dgm:pt>
    <dgm:pt modelId="{BBDC2450-6C16-448C-B365-7CF93186C8BC}" type="parTrans" cxnId="{ED84A7E5-1145-423D-9674-58729F361A30}">
      <dgm:prSet/>
      <dgm:spPr/>
      <dgm:t>
        <a:bodyPr/>
        <a:lstStyle/>
        <a:p>
          <a:endParaRPr lang="en-US"/>
        </a:p>
      </dgm:t>
    </dgm:pt>
    <dgm:pt modelId="{EFCF9F8F-1824-45B6-895C-883BFAD2B403}" type="sibTrans" cxnId="{ED84A7E5-1145-423D-9674-58729F361A30}">
      <dgm:prSet/>
      <dgm:spPr/>
      <dgm:t>
        <a:bodyPr/>
        <a:lstStyle/>
        <a:p>
          <a:endParaRPr lang="en-US"/>
        </a:p>
      </dgm:t>
    </dgm:pt>
    <dgm:pt modelId="{E59BC6BC-0226-4C4A-AF7E-7A586DB69B9E}">
      <dgm:prSet/>
      <dgm:spPr/>
      <dgm:t>
        <a:bodyPr/>
        <a:lstStyle/>
        <a:p>
          <a:r>
            <a:rPr lang="cs-CZ"/>
            <a:t>PayPal – lze považovat za první a nejvýznamnější FinTech společnost, její služby jsou jedněmi z nejpoužívanějších pro platby na internetu.</a:t>
          </a:r>
          <a:endParaRPr lang="en-US"/>
        </a:p>
      </dgm:t>
    </dgm:pt>
    <dgm:pt modelId="{53FC598C-775C-4C04-90CA-E453D966B529}" type="parTrans" cxnId="{202C4B7A-2324-4BB0-B2E6-A6BCEF0331D4}">
      <dgm:prSet/>
      <dgm:spPr/>
      <dgm:t>
        <a:bodyPr/>
        <a:lstStyle/>
        <a:p>
          <a:endParaRPr lang="en-US"/>
        </a:p>
      </dgm:t>
    </dgm:pt>
    <dgm:pt modelId="{824D98D9-7F8A-4C88-BC53-AB3FAFA94015}" type="sibTrans" cxnId="{202C4B7A-2324-4BB0-B2E6-A6BCEF0331D4}">
      <dgm:prSet/>
      <dgm:spPr/>
      <dgm:t>
        <a:bodyPr/>
        <a:lstStyle/>
        <a:p>
          <a:endParaRPr lang="en-US"/>
        </a:p>
      </dgm:t>
    </dgm:pt>
    <dgm:pt modelId="{BC0C891C-AABC-4509-A180-6DAA9C14E17E}">
      <dgm:prSet/>
      <dgm:spPr/>
      <dgm:t>
        <a:bodyPr/>
        <a:lstStyle/>
        <a:p>
          <a:r>
            <a:rPr lang="cs-CZ"/>
            <a:t>Revolut – 2015, VB – již vlastní bankovní licenci, rozšířil své portfolio o tradiční služby a plánuje také úvěrování.</a:t>
          </a:r>
          <a:endParaRPr lang="en-US"/>
        </a:p>
      </dgm:t>
    </dgm:pt>
    <dgm:pt modelId="{112EDFEC-E37B-428B-818A-F47C538B932C}" type="parTrans" cxnId="{0177D88F-2555-4310-A489-7294A647F6A1}">
      <dgm:prSet/>
      <dgm:spPr/>
      <dgm:t>
        <a:bodyPr/>
        <a:lstStyle/>
        <a:p>
          <a:endParaRPr lang="en-US"/>
        </a:p>
      </dgm:t>
    </dgm:pt>
    <dgm:pt modelId="{493C6109-E663-4C4C-B2FF-7BD44D54EB70}" type="sibTrans" cxnId="{0177D88F-2555-4310-A489-7294A647F6A1}">
      <dgm:prSet/>
      <dgm:spPr/>
      <dgm:t>
        <a:bodyPr/>
        <a:lstStyle/>
        <a:p>
          <a:endParaRPr lang="en-US"/>
        </a:p>
      </dgm:t>
    </dgm:pt>
    <dgm:pt modelId="{D9D4D2DE-ECFA-4063-9644-D3F94B46846A}" type="pres">
      <dgm:prSet presAssocID="{42FE37DA-8E10-4EF2-9368-005AF01D1AA4}" presName="Name0" presStyleCnt="0">
        <dgm:presLayoutVars>
          <dgm:dir/>
          <dgm:resizeHandles val="exact"/>
        </dgm:presLayoutVars>
      </dgm:prSet>
      <dgm:spPr/>
    </dgm:pt>
    <dgm:pt modelId="{E074999F-C3FA-40DD-80CE-6B6EF7B279B8}" type="pres">
      <dgm:prSet presAssocID="{7A7A3079-B0EE-43FB-9FFE-C49F5D8E75C1}" presName="node" presStyleLbl="node1" presStyleIdx="0" presStyleCnt="7">
        <dgm:presLayoutVars>
          <dgm:bulletEnabled val="1"/>
        </dgm:presLayoutVars>
      </dgm:prSet>
      <dgm:spPr/>
    </dgm:pt>
    <dgm:pt modelId="{F35128CF-785B-496C-865D-EE55C7888D66}" type="pres">
      <dgm:prSet presAssocID="{C76A6567-33DF-4005-9F40-6F115148297F}" presName="sibTrans" presStyleLbl="sibTrans1D1" presStyleIdx="0" presStyleCnt="6"/>
      <dgm:spPr/>
    </dgm:pt>
    <dgm:pt modelId="{9CB15021-BEBF-4940-BA8D-D31D4F83559C}" type="pres">
      <dgm:prSet presAssocID="{C76A6567-33DF-4005-9F40-6F115148297F}" presName="connectorText" presStyleLbl="sibTrans1D1" presStyleIdx="0" presStyleCnt="6"/>
      <dgm:spPr/>
    </dgm:pt>
    <dgm:pt modelId="{15BB08D0-DC22-4D88-9735-4DCA45E85B2C}" type="pres">
      <dgm:prSet presAssocID="{0C97C484-2899-4681-81EA-964197DB6776}" presName="node" presStyleLbl="node1" presStyleIdx="1" presStyleCnt="7">
        <dgm:presLayoutVars>
          <dgm:bulletEnabled val="1"/>
        </dgm:presLayoutVars>
      </dgm:prSet>
      <dgm:spPr/>
    </dgm:pt>
    <dgm:pt modelId="{4050A1A1-DC22-435E-8127-BC735C2B5DFD}" type="pres">
      <dgm:prSet presAssocID="{3A4AF4D0-50F7-436E-B049-505326B1A8A2}" presName="sibTrans" presStyleLbl="sibTrans1D1" presStyleIdx="1" presStyleCnt="6"/>
      <dgm:spPr/>
    </dgm:pt>
    <dgm:pt modelId="{2D19723C-E4AF-4DBC-81D7-803EB1C094A5}" type="pres">
      <dgm:prSet presAssocID="{3A4AF4D0-50F7-436E-B049-505326B1A8A2}" presName="connectorText" presStyleLbl="sibTrans1D1" presStyleIdx="1" presStyleCnt="6"/>
      <dgm:spPr/>
    </dgm:pt>
    <dgm:pt modelId="{584ED4E2-11AE-4D1A-A4F3-16F7CB7B7A60}" type="pres">
      <dgm:prSet presAssocID="{8117CCC8-9705-4676-A98C-33823ADAA32E}" presName="node" presStyleLbl="node1" presStyleIdx="2" presStyleCnt="7">
        <dgm:presLayoutVars>
          <dgm:bulletEnabled val="1"/>
        </dgm:presLayoutVars>
      </dgm:prSet>
      <dgm:spPr/>
    </dgm:pt>
    <dgm:pt modelId="{659BD467-8589-4BB8-82FD-43AAEBFA48F0}" type="pres">
      <dgm:prSet presAssocID="{E2F46106-7E72-4EEC-9B54-52FB5FFB9C11}" presName="sibTrans" presStyleLbl="sibTrans1D1" presStyleIdx="2" presStyleCnt="6"/>
      <dgm:spPr/>
    </dgm:pt>
    <dgm:pt modelId="{3BF3B8EE-1075-426D-B1F6-7AE0FF800CD9}" type="pres">
      <dgm:prSet presAssocID="{E2F46106-7E72-4EEC-9B54-52FB5FFB9C11}" presName="connectorText" presStyleLbl="sibTrans1D1" presStyleIdx="2" presStyleCnt="6"/>
      <dgm:spPr/>
    </dgm:pt>
    <dgm:pt modelId="{C019E093-E4A2-4CF2-B7E0-2B6873A3B428}" type="pres">
      <dgm:prSet presAssocID="{4DF982A3-120D-4E6A-870A-6FD827229578}" presName="node" presStyleLbl="node1" presStyleIdx="3" presStyleCnt="7">
        <dgm:presLayoutVars>
          <dgm:bulletEnabled val="1"/>
        </dgm:presLayoutVars>
      </dgm:prSet>
      <dgm:spPr/>
    </dgm:pt>
    <dgm:pt modelId="{9FB7F322-FB77-4579-BD4A-D88FA39A867B}" type="pres">
      <dgm:prSet presAssocID="{36631BEA-0AB0-47E9-BB48-61196E578E04}" presName="sibTrans" presStyleLbl="sibTrans1D1" presStyleIdx="3" presStyleCnt="6"/>
      <dgm:spPr/>
    </dgm:pt>
    <dgm:pt modelId="{4A0D5C66-91C9-4D49-8E70-A3B08E8FE54F}" type="pres">
      <dgm:prSet presAssocID="{36631BEA-0AB0-47E9-BB48-61196E578E04}" presName="connectorText" presStyleLbl="sibTrans1D1" presStyleIdx="3" presStyleCnt="6"/>
      <dgm:spPr/>
    </dgm:pt>
    <dgm:pt modelId="{4A02F11F-ACC1-4F1F-BD09-4E217F0647D5}" type="pres">
      <dgm:prSet presAssocID="{4EAE8354-0693-4CFC-9715-B160E6B296F1}" presName="node" presStyleLbl="node1" presStyleIdx="4" presStyleCnt="7">
        <dgm:presLayoutVars>
          <dgm:bulletEnabled val="1"/>
        </dgm:presLayoutVars>
      </dgm:prSet>
      <dgm:spPr/>
    </dgm:pt>
    <dgm:pt modelId="{291B981B-0CA8-42D6-AAC0-632B7B448BB3}" type="pres">
      <dgm:prSet presAssocID="{EFCF9F8F-1824-45B6-895C-883BFAD2B403}" presName="sibTrans" presStyleLbl="sibTrans1D1" presStyleIdx="4" presStyleCnt="6"/>
      <dgm:spPr/>
    </dgm:pt>
    <dgm:pt modelId="{0CE6EE96-8D9C-43E7-B72E-759E9156F0F3}" type="pres">
      <dgm:prSet presAssocID="{EFCF9F8F-1824-45B6-895C-883BFAD2B403}" presName="connectorText" presStyleLbl="sibTrans1D1" presStyleIdx="4" presStyleCnt="6"/>
      <dgm:spPr/>
    </dgm:pt>
    <dgm:pt modelId="{BCE713C5-00D6-4823-9944-E7B462A0B1CE}" type="pres">
      <dgm:prSet presAssocID="{E59BC6BC-0226-4C4A-AF7E-7A586DB69B9E}" presName="node" presStyleLbl="node1" presStyleIdx="5" presStyleCnt="7">
        <dgm:presLayoutVars>
          <dgm:bulletEnabled val="1"/>
        </dgm:presLayoutVars>
      </dgm:prSet>
      <dgm:spPr/>
    </dgm:pt>
    <dgm:pt modelId="{E12828CC-D9DF-44BF-AFDE-74DDC315C2EF}" type="pres">
      <dgm:prSet presAssocID="{824D98D9-7F8A-4C88-BC53-AB3FAFA94015}" presName="sibTrans" presStyleLbl="sibTrans1D1" presStyleIdx="5" presStyleCnt="6"/>
      <dgm:spPr/>
    </dgm:pt>
    <dgm:pt modelId="{3ED745C7-0A6A-462A-97B6-A8AA72DBAF2D}" type="pres">
      <dgm:prSet presAssocID="{824D98D9-7F8A-4C88-BC53-AB3FAFA94015}" presName="connectorText" presStyleLbl="sibTrans1D1" presStyleIdx="5" presStyleCnt="6"/>
      <dgm:spPr/>
    </dgm:pt>
    <dgm:pt modelId="{C676A35A-7166-42D0-8221-C2B0351BCBF4}" type="pres">
      <dgm:prSet presAssocID="{BC0C891C-AABC-4509-A180-6DAA9C14E17E}" presName="node" presStyleLbl="node1" presStyleIdx="6" presStyleCnt="7">
        <dgm:presLayoutVars>
          <dgm:bulletEnabled val="1"/>
        </dgm:presLayoutVars>
      </dgm:prSet>
      <dgm:spPr/>
    </dgm:pt>
  </dgm:ptLst>
  <dgm:cxnLst>
    <dgm:cxn modelId="{75A8BC04-BC8B-41D7-BDB3-F1ACEA29DFAC}" srcId="{42FE37DA-8E10-4EF2-9368-005AF01D1AA4}" destId="{7A7A3079-B0EE-43FB-9FFE-C49F5D8E75C1}" srcOrd="0" destOrd="0" parTransId="{A5701877-5FF9-4023-9D69-3797B4B0578E}" sibTransId="{C76A6567-33DF-4005-9F40-6F115148297F}"/>
    <dgm:cxn modelId="{5165EC1B-26F3-4285-8CD1-7C9F1B04F462}" type="presOf" srcId="{824D98D9-7F8A-4C88-BC53-AB3FAFA94015}" destId="{3ED745C7-0A6A-462A-97B6-A8AA72DBAF2D}" srcOrd="1" destOrd="0" presId="urn:microsoft.com/office/officeart/2016/7/layout/RepeatingBendingProcessNew"/>
    <dgm:cxn modelId="{4AE7C21D-813F-4B12-B478-78DD7581BD25}" type="presOf" srcId="{824D98D9-7F8A-4C88-BC53-AB3FAFA94015}" destId="{E12828CC-D9DF-44BF-AFDE-74DDC315C2EF}" srcOrd="0" destOrd="0" presId="urn:microsoft.com/office/officeart/2016/7/layout/RepeatingBendingProcessNew"/>
    <dgm:cxn modelId="{C11B491E-3D60-4DB8-B8B3-D521B005470E}" type="presOf" srcId="{8117CCC8-9705-4676-A98C-33823ADAA32E}" destId="{584ED4E2-11AE-4D1A-A4F3-16F7CB7B7A60}" srcOrd="0" destOrd="0" presId="urn:microsoft.com/office/officeart/2016/7/layout/RepeatingBendingProcessNew"/>
    <dgm:cxn modelId="{7DBB821E-5F54-471C-BBBF-05707475AD38}" type="presOf" srcId="{3A4AF4D0-50F7-436E-B049-505326B1A8A2}" destId="{2D19723C-E4AF-4DBC-81D7-803EB1C094A5}" srcOrd="1" destOrd="0" presId="urn:microsoft.com/office/officeart/2016/7/layout/RepeatingBendingProcessNew"/>
    <dgm:cxn modelId="{1017E225-C5D5-424F-AEA5-F5434026F866}" type="presOf" srcId="{7A7A3079-B0EE-43FB-9FFE-C49F5D8E75C1}" destId="{E074999F-C3FA-40DD-80CE-6B6EF7B279B8}" srcOrd="0" destOrd="0" presId="urn:microsoft.com/office/officeart/2016/7/layout/RepeatingBendingProcessNew"/>
    <dgm:cxn modelId="{487B382E-D650-412F-A71B-FD7DFF19B270}" type="presOf" srcId="{36631BEA-0AB0-47E9-BB48-61196E578E04}" destId="{4A0D5C66-91C9-4D49-8E70-A3B08E8FE54F}" srcOrd="1" destOrd="0" presId="urn:microsoft.com/office/officeart/2016/7/layout/RepeatingBendingProcessNew"/>
    <dgm:cxn modelId="{1872C137-F8A9-4EEA-B139-0E59EDCE72B0}" type="presOf" srcId="{C76A6567-33DF-4005-9F40-6F115148297F}" destId="{9CB15021-BEBF-4940-BA8D-D31D4F83559C}" srcOrd="1" destOrd="0" presId="urn:microsoft.com/office/officeart/2016/7/layout/RepeatingBendingProcessNew"/>
    <dgm:cxn modelId="{15E7F93E-1B26-45FE-BB28-7A456AFE2825}" srcId="{42FE37DA-8E10-4EF2-9368-005AF01D1AA4}" destId="{8117CCC8-9705-4676-A98C-33823ADAA32E}" srcOrd="2" destOrd="0" parTransId="{A5FB838E-48CD-42F1-BF93-09D4C21F3EDD}" sibTransId="{E2F46106-7E72-4EEC-9B54-52FB5FFB9C11}"/>
    <dgm:cxn modelId="{F303515B-35BC-4D72-82D7-03F10F4F33D7}" type="presOf" srcId="{EFCF9F8F-1824-45B6-895C-883BFAD2B403}" destId="{0CE6EE96-8D9C-43E7-B72E-759E9156F0F3}" srcOrd="1" destOrd="0" presId="urn:microsoft.com/office/officeart/2016/7/layout/RepeatingBendingProcessNew"/>
    <dgm:cxn modelId="{4933026A-47A8-4F73-877A-72EC5965B6E5}" srcId="{42FE37DA-8E10-4EF2-9368-005AF01D1AA4}" destId="{4DF982A3-120D-4E6A-870A-6FD827229578}" srcOrd="3" destOrd="0" parTransId="{CF858612-D68D-4C70-8C22-EA24C6AF1E91}" sibTransId="{36631BEA-0AB0-47E9-BB48-61196E578E04}"/>
    <dgm:cxn modelId="{93B2744B-8197-471B-A5E0-B3ED5605B343}" srcId="{42FE37DA-8E10-4EF2-9368-005AF01D1AA4}" destId="{0C97C484-2899-4681-81EA-964197DB6776}" srcOrd="1" destOrd="0" parTransId="{C3B8B034-6356-44E5-836E-A7D9A4772BA4}" sibTransId="{3A4AF4D0-50F7-436E-B049-505326B1A8A2}"/>
    <dgm:cxn modelId="{910F726C-A3EA-45D7-9433-6089F4486B2D}" type="presOf" srcId="{4DF982A3-120D-4E6A-870A-6FD827229578}" destId="{C019E093-E4A2-4CF2-B7E0-2B6873A3B428}" srcOrd="0" destOrd="0" presId="urn:microsoft.com/office/officeart/2016/7/layout/RepeatingBendingProcessNew"/>
    <dgm:cxn modelId="{02D22E6D-050A-4716-9BD9-0C0256A46C16}" type="presOf" srcId="{E2F46106-7E72-4EEC-9B54-52FB5FFB9C11}" destId="{3BF3B8EE-1075-426D-B1F6-7AE0FF800CD9}" srcOrd="1" destOrd="0" presId="urn:microsoft.com/office/officeart/2016/7/layout/RepeatingBendingProcessNew"/>
    <dgm:cxn modelId="{A72D7359-496C-48D4-AAFF-92D1C6344D82}" type="presOf" srcId="{E2F46106-7E72-4EEC-9B54-52FB5FFB9C11}" destId="{659BD467-8589-4BB8-82FD-43AAEBFA48F0}" srcOrd="0" destOrd="0" presId="urn:microsoft.com/office/officeart/2016/7/layout/RepeatingBendingProcessNew"/>
    <dgm:cxn modelId="{202C4B7A-2324-4BB0-B2E6-A6BCEF0331D4}" srcId="{42FE37DA-8E10-4EF2-9368-005AF01D1AA4}" destId="{E59BC6BC-0226-4C4A-AF7E-7A586DB69B9E}" srcOrd="5" destOrd="0" parTransId="{53FC598C-775C-4C04-90CA-E453D966B529}" sibTransId="{824D98D9-7F8A-4C88-BC53-AB3FAFA94015}"/>
    <dgm:cxn modelId="{618B437D-A77F-46DF-8F69-23CEC8819D00}" type="presOf" srcId="{3A4AF4D0-50F7-436E-B049-505326B1A8A2}" destId="{4050A1A1-DC22-435E-8127-BC735C2B5DFD}" srcOrd="0" destOrd="0" presId="urn:microsoft.com/office/officeart/2016/7/layout/RepeatingBendingProcessNew"/>
    <dgm:cxn modelId="{0177D88F-2555-4310-A489-7294A647F6A1}" srcId="{42FE37DA-8E10-4EF2-9368-005AF01D1AA4}" destId="{BC0C891C-AABC-4509-A180-6DAA9C14E17E}" srcOrd="6" destOrd="0" parTransId="{112EDFEC-E37B-428B-818A-F47C538B932C}" sibTransId="{493C6109-E663-4C4C-B2FF-7BD44D54EB70}"/>
    <dgm:cxn modelId="{0C003195-A353-45CD-B078-4D786D109B9D}" type="presOf" srcId="{BC0C891C-AABC-4509-A180-6DAA9C14E17E}" destId="{C676A35A-7166-42D0-8221-C2B0351BCBF4}" srcOrd="0" destOrd="0" presId="urn:microsoft.com/office/officeart/2016/7/layout/RepeatingBendingProcessNew"/>
    <dgm:cxn modelId="{C29889A4-ACB9-4393-809E-32F291A05FC0}" type="presOf" srcId="{E59BC6BC-0226-4C4A-AF7E-7A586DB69B9E}" destId="{BCE713C5-00D6-4823-9944-E7B462A0B1CE}" srcOrd="0" destOrd="0" presId="urn:microsoft.com/office/officeart/2016/7/layout/RepeatingBendingProcessNew"/>
    <dgm:cxn modelId="{1E8104AA-2CD7-41FA-8BE8-9C695E8084C5}" type="presOf" srcId="{42FE37DA-8E10-4EF2-9368-005AF01D1AA4}" destId="{D9D4D2DE-ECFA-4063-9644-D3F94B46846A}" srcOrd="0" destOrd="0" presId="urn:microsoft.com/office/officeart/2016/7/layout/RepeatingBendingProcessNew"/>
    <dgm:cxn modelId="{A63F36AE-42FB-40BC-B913-CA23E007B702}" type="presOf" srcId="{EFCF9F8F-1824-45B6-895C-883BFAD2B403}" destId="{291B981B-0CA8-42D6-AAC0-632B7B448BB3}" srcOrd="0" destOrd="0" presId="urn:microsoft.com/office/officeart/2016/7/layout/RepeatingBendingProcessNew"/>
    <dgm:cxn modelId="{4A1B17B1-0A00-4DE9-8D62-99331A0CE08D}" type="presOf" srcId="{0C97C484-2899-4681-81EA-964197DB6776}" destId="{15BB08D0-DC22-4D88-9735-4DCA45E85B2C}" srcOrd="0" destOrd="0" presId="urn:microsoft.com/office/officeart/2016/7/layout/RepeatingBendingProcessNew"/>
    <dgm:cxn modelId="{763164D8-BC2D-40F1-AF9E-6446CAC839B2}" type="presOf" srcId="{36631BEA-0AB0-47E9-BB48-61196E578E04}" destId="{9FB7F322-FB77-4579-BD4A-D88FA39A867B}" srcOrd="0" destOrd="0" presId="urn:microsoft.com/office/officeart/2016/7/layout/RepeatingBendingProcessNew"/>
    <dgm:cxn modelId="{B14CA0DB-2D68-46D0-B5E2-8497D741A5A9}" type="presOf" srcId="{4EAE8354-0693-4CFC-9715-B160E6B296F1}" destId="{4A02F11F-ACC1-4F1F-BD09-4E217F0647D5}" srcOrd="0" destOrd="0" presId="urn:microsoft.com/office/officeart/2016/7/layout/RepeatingBendingProcessNew"/>
    <dgm:cxn modelId="{ED84A7E5-1145-423D-9674-58729F361A30}" srcId="{42FE37DA-8E10-4EF2-9368-005AF01D1AA4}" destId="{4EAE8354-0693-4CFC-9715-B160E6B296F1}" srcOrd="4" destOrd="0" parTransId="{BBDC2450-6C16-448C-B365-7CF93186C8BC}" sibTransId="{EFCF9F8F-1824-45B6-895C-883BFAD2B403}"/>
    <dgm:cxn modelId="{FEC81AEB-5E79-4456-8A2C-B1E953EE020A}" type="presOf" srcId="{C76A6567-33DF-4005-9F40-6F115148297F}" destId="{F35128CF-785B-496C-865D-EE55C7888D66}" srcOrd="0" destOrd="0" presId="urn:microsoft.com/office/officeart/2016/7/layout/RepeatingBendingProcessNew"/>
    <dgm:cxn modelId="{5CB0550D-FADF-4FEB-BD50-514009D0B856}" type="presParOf" srcId="{D9D4D2DE-ECFA-4063-9644-D3F94B46846A}" destId="{E074999F-C3FA-40DD-80CE-6B6EF7B279B8}" srcOrd="0" destOrd="0" presId="urn:microsoft.com/office/officeart/2016/7/layout/RepeatingBendingProcessNew"/>
    <dgm:cxn modelId="{35C55539-9265-441E-A1A8-8B5FDA0733C1}" type="presParOf" srcId="{D9D4D2DE-ECFA-4063-9644-D3F94B46846A}" destId="{F35128CF-785B-496C-865D-EE55C7888D66}" srcOrd="1" destOrd="0" presId="urn:microsoft.com/office/officeart/2016/7/layout/RepeatingBendingProcessNew"/>
    <dgm:cxn modelId="{D2243AFE-81FD-4081-AFF3-7F9C504AE9F0}" type="presParOf" srcId="{F35128CF-785B-496C-865D-EE55C7888D66}" destId="{9CB15021-BEBF-4940-BA8D-D31D4F83559C}" srcOrd="0" destOrd="0" presId="urn:microsoft.com/office/officeart/2016/7/layout/RepeatingBendingProcessNew"/>
    <dgm:cxn modelId="{6858EF2C-DDE9-4EEB-8022-2767DAEED053}" type="presParOf" srcId="{D9D4D2DE-ECFA-4063-9644-D3F94B46846A}" destId="{15BB08D0-DC22-4D88-9735-4DCA45E85B2C}" srcOrd="2" destOrd="0" presId="urn:microsoft.com/office/officeart/2016/7/layout/RepeatingBendingProcessNew"/>
    <dgm:cxn modelId="{A60F33FC-4067-4117-B717-3854D0BF9654}" type="presParOf" srcId="{D9D4D2DE-ECFA-4063-9644-D3F94B46846A}" destId="{4050A1A1-DC22-435E-8127-BC735C2B5DFD}" srcOrd="3" destOrd="0" presId="urn:microsoft.com/office/officeart/2016/7/layout/RepeatingBendingProcessNew"/>
    <dgm:cxn modelId="{6C72E673-7675-4D31-8941-F267AE35ECEA}" type="presParOf" srcId="{4050A1A1-DC22-435E-8127-BC735C2B5DFD}" destId="{2D19723C-E4AF-4DBC-81D7-803EB1C094A5}" srcOrd="0" destOrd="0" presId="urn:microsoft.com/office/officeart/2016/7/layout/RepeatingBendingProcessNew"/>
    <dgm:cxn modelId="{49692A7E-C842-4690-A4A8-5B355706581E}" type="presParOf" srcId="{D9D4D2DE-ECFA-4063-9644-D3F94B46846A}" destId="{584ED4E2-11AE-4D1A-A4F3-16F7CB7B7A60}" srcOrd="4" destOrd="0" presId="urn:microsoft.com/office/officeart/2016/7/layout/RepeatingBendingProcessNew"/>
    <dgm:cxn modelId="{0CE06BB7-907A-4E04-9FA0-E68948EA4D2C}" type="presParOf" srcId="{D9D4D2DE-ECFA-4063-9644-D3F94B46846A}" destId="{659BD467-8589-4BB8-82FD-43AAEBFA48F0}" srcOrd="5" destOrd="0" presId="urn:microsoft.com/office/officeart/2016/7/layout/RepeatingBendingProcessNew"/>
    <dgm:cxn modelId="{6710FE59-AE00-43A3-9A90-2346186464A9}" type="presParOf" srcId="{659BD467-8589-4BB8-82FD-43AAEBFA48F0}" destId="{3BF3B8EE-1075-426D-B1F6-7AE0FF800CD9}" srcOrd="0" destOrd="0" presId="urn:microsoft.com/office/officeart/2016/7/layout/RepeatingBendingProcessNew"/>
    <dgm:cxn modelId="{7AB3EFD6-247A-4B83-92E1-43C37FE2DD43}" type="presParOf" srcId="{D9D4D2DE-ECFA-4063-9644-D3F94B46846A}" destId="{C019E093-E4A2-4CF2-B7E0-2B6873A3B428}" srcOrd="6" destOrd="0" presId="urn:microsoft.com/office/officeart/2016/7/layout/RepeatingBendingProcessNew"/>
    <dgm:cxn modelId="{65BCAB35-6A06-42E9-9E11-DB27D1C47D9C}" type="presParOf" srcId="{D9D4D2DE-ECFA-4063-9644-D3F94B46846A}" destId="{9FB7F322-FB77-4579-BD4A-D88FA39A867B}" srcOrd="7" destOrd="0" presId="urn:microsoft.com/office/officeart/2016/7/layout/RepeatingBendingProcessNew"/>
    <dgm:cxn modelId="{391DB7B2-B42B-41AB-994F-0330A9FB38FC}" type="presParOf" srcId="{9FB7F322-FB77-4579-BD4A-D88FA39A867B}" destId="{4A0D5C66-91C9-4D49-8E70-A3B08E8FE54F}" srcOrd="0" destOrd="0" presId="urn:microsoft.com/office/officeart/2016/7/layout/RepeatingBendingProcessNew"/>
    <dgm:cxn modelId="{94555341-AAEC-4761-BCB5-BB421ACA41BD}" type="presParOf" srcId="{D9D4D2DE-ECFA-4063-9644-D3F94B46846A}" destId="{4A02F11F-ACC1-4F1F-BD09-4E217F0647D5}" srcOrd="8" destOrd="0" presId="urn:microsoft.com/office/officeart/2016/7/layout/RepeatingBendingProcessNew"/>
    <dgm:cxn modelId="{E80CAF8D-EA78-453B-B47C-68E7636D32BE}" type="presParOf" srcId="{D9D4D2DE-ECFA-4063-9644-D3F94B46846A}" destId="{291B981B-0CA8-42D6-AAC0-632B7B448BB3}" srcOrd="9" destOrd="0" presId="urn:microsoft.com/office/officeart/2016/7/layout/RepeatingBendingProcessNew"/>
    <dgm:cxn modelId="{690F2713-31E3-4636-ADAA-507B9B752A54}" type="presParOf" srcId="{291B981B-0CA8-42D6-AAC0-632B7B448BB3}" destId="{0CE6EE96-8D9C-43E7-B72E-759E9156F0F3}" srcOrd="0" destOrd="0" presId="urn:microsoft.com/office/officeart/2016/7/layout/RepeatingBendingProcessNew"/>
    <dgm:cxn modelId="{597A2495-4A31-4937-A598-AFE61FF0F504}" type="presParOf" srcId="{D9D4D2DE-ECFA-4063-9644-D3F94B46846A}" destId="{BCE713C5-00D6-4823-9944-E7B462A0B1CE}" srcOrd="10" destOrd="0" presId="urn:microsoft.com/office/officeart/2016/7/layout/RepeatingBendingProcessNew"/>
    <dgm:cxn modelId="{6115FCE5-994C-4358-BC54-DE127C614ADC}" type="presParOf" srcId="{D9D4D2DE-ECFA-4063-9644-D3F94B46846A}" destId="{E12828CC-D9DF-44BF-AFDE-74DDC315C2EF}" srcOrd="11" destOrd="0" presId="urn:microsoft.com/office/officeart/2016/7/layout/RepeatingBendingProcessNew"/>
    <dgm:cxn modelId="{CE72C1E6-8EA3-459D-91C4-E6AB6A26DB3C}" type="presParOf" srcId="{E12828CC-D9DF-44BF-AFDE-74DDC315C2EF}" destId="{3ED745C7-0A6A-462A-97B6-A8AA72DBAF2D}" srcOrd="0" destOrd="0" presId="urn:microsoft.com/office/officeart/2016/7/layout/RepeatingBendingProcessNew"/>
    <dgm:cxn modelId="{D1DCBADD-4B9F-4053-A8FE-696016708048}" type="presParOf" srcId="{D9D4D2DE-ECFA-4063-9644-D3F94B46846A}" destId="{C676A35A-7166-42D0-8221-C2B0351BCBF4}"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791A76-6FA8-4530-B8FE-C6224C7CE8A7}"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5EBAE215-FD9D-47E2-9D3B-0DF1BD30C5E4}">
      <dgm:prSet/>
      <dgm:spPr/>
      <dgm:t>
        <a:bodyPr/>
        <a:lstStyle/>
        <a:p>
          <a:r>
            <a:rPr lang="cs-CZ" b="0"/>
            <a:t>Požadavek na dostupnost služeb kdykoliv a kdekoliv</a:t>
          </a:r>
          <a:endParaRPr lang="en-US"/>
        </a:p>
      </dgm:t>
    </dgm:pt>
    <dgm:pt modelId="{B167DFF9-27E9-4F22-B5CB-3D41069290E1}" type="parTrans" cxnId="{E435A725-6503-4F22-9DD1-E69242949921}">
      <dgm:prSet/>
      <dgm:spPr/>
      <dgm:t>
        <a:bodyPr/>
        <a:lstStyle/>
        <a:p>
          <a:endParaRPr lang="en-US"/>
        </a:p>
      </dgm:t>
    </dgm:pt>
    <dgm:pt modelId="{881554C8-3C14-4F99-8981-7BF3CC70F731}" type="sibTrans" cxnId="{E435A725-6503-4F22-9DD1-E69242949921}">
      <dgm:prSet/>
      <dgm:spPr/>
      <dgm:t>
        <a:bodyPr/>
        <a:lstStyle/>
        <a:p>
          <a:endParaRPr lang="en-US"/>
        </a:p>
      </dgm:t>
    </dgm:pt>
    <dgm:pt modelId="{A777FF71-AEEF-4485-A0FE-635B88B57C40}">
      <dgm:prSet/>
      <dgm:spPr/>
      <dgm:t>
        <a:bodyPr/>
        <a:lstStyle/>
        <a:p>
          <a:r>
            <a:rPr lang="cs-CZ" b="0"/>
            <a:t>Cílení na spotřebitelské preference – konkurence velkým finančním hráčům z oblasti bankovnictví, pojišťovnictví a investičních fondů a získání části trhu.</a:t>
          </a:r>
          <a:endParaRPr lang="en-US"/>
        </a:p>
      </dgm:t>
    </dgm:pt>
    <dgm:pt modelId="{D68F16FC-9047-4381-B069-788C44DB8688}" type="parTrans" cxnId="{D113D07D-4807-4C92-9DF7-71AD849170B8}">
      <dgm:prSet/>
      <dgm:spPr/>
      <dgm:t>
        <a:bodyPr/>
        <a:lstStyle/>
        <a:p>
          <a:endParaRPr lang="en-US"/>
        </a:p>
      </dgm:t>
    </dgm:pt>
    <dgm:pt modelId="{BFBE7817-B707-4892-9F66-B173195375D4}" type="sibTrans" cxnId="{D113D07D-4807-4C92-9DF7-71AD849170B8}">
      <dgm:prSet/>
      <dgm:spPr/>
      <dgm:t>
        <a:bodyPr/>
        <a:lstStyle/>
        <a:p>
          <a:endParaRPr lang="en-US"/>
        </a:p>
      </dgm:t>
    </dgm:pt>
    <dgm:pt modelId="{A6ABE3B9-74B2-4689-94AE-C6F6E3932150}">
      <dgm:prSet/>
      <dgm:spPr/>
      <dgm:t>
        <a:bodyPr/>
        <a:lstStyle/>
        <a:p>
          <a:r>
            <a:rPr lang="cs-CZ" b="1"/>
            <a:t>Regulatorní podmínky</a:t>
          </a:r>
          <a:endParaRPr lang="en-US"/>
        </a:p>
      </dgm:t>
    </dgm:pt>
    <dgm:pt modelId="{6DB21F81-E55C-41E4-848B-81D8E1615573}" type="parTrans" cxnId="{B850095A-0EF3-42E1-B755-117587CEC5A4}">
      <dgm:prSet/>
      <dgm:spPr/>
      <dgm:t>
        <a:bodyPr/>
        <a:lstStyle/>
        <a:p>
          <a:endParaRPr lang="en-US"/>
        </a:p>
      </dgm:t>
    </dgm:pt>
    <dgm:pt modelId="{C6A0FDEB-396B-4BBF-901E-02D9A9E6CB7F}" type="sibTrans" cxnId="{B850095A-0EF3-42E1-B755-117587CEC5A4}">
      <dgm:prSet/>
      <dgm:spPr/>
      <dgm:t>
        <a:bodyPr/>
        <a:lstStyle/>
        <a:p>
          <a:endParaRPr lang="en-US"/>
        </a:p>
      </dgm:t>
    </dgm:pt>
    <dgm:pt modelId="{EBEADCCC-7581-408E-BA93-C3A6A36E476A}">
      <dgm:prSet/>
      <dgm:spPr/>
      <dgm:t>
        <a:bodyPr/>
        <a:lstStyle/>
        <a:p>
          <a:r>
            <a:rPr lang="cs-CZ" b="0"/>
            <a:t>Zavazují zavedené hráče k otevřenosti vůči FinTech</a:t>
          </a:r>
          <a:endParaRPr lang="en-US"/>
        </a:p>
      </dgm:t>
    </dgm:pt>
    <dgm:pt modelId="{A6DBAD15-E0DD-4E6E-BBDA-5F5925A9015B}" type="parTrans" cxnId="{B851E6C6-602B-4103-B55F-23D9BC741EE9}">
      <dgm:prSet/>
      <dgm:spPr/>
      <dgm:t>
        <a:bodyPr/>
        <a:lstStyle/>
        <a:p>
          <a:endParaRPr lang="en-US"/>
        </a:p>
      </dgm:t>
    </dgm:pt>
    <dgm:pt modelId="{A0758ABE-E8B5-45C1-BA1A-899F4DA9F100}" type="sibTrans" cxnId="{B851E6C6-602B-4103-B55F-23D9BC741EE9}">
      <dgm:prSet/>
      <dgm:spPr/>
      <dgm:t>
        <a:bodyPr/>
        <a:lstStyle/>
        <a:p>
          <a:endParaRPr lang="en-US"/>
        </a:p>
      </dgm:t>
    </dgm:pt>
    <dgm:pt modelId="{00C410C0-FFC6-4394-95D6-F81289D9073B}">
      <dgm:prSet/>
      <dgm:spPr/>
      <dgm:t>
        <a:bodyPr/>
        <a:lstStyle/>
        <a:p>
          <a:r>
            <a:rPr lang="cs-CZ" b="0"/>
            <a:t>Evropská směrnice PSD2 – nařízení o zpřístupnění účtů klienta třetím stranám, pokud si to klient vyžádá.</a:t>
          </a:r>
          <a:endParaRPr lang="en-US"/>
        </a:p>
      </dgm:t>
    </dgm:pt>
    <dgm:pt modelId="{19465AC6-6313-4CC5-B576-F885AC8AE4B4}" type="parTrans" cxnId="{FD0C2CAC-E756-41CA-B8DB-328B3A361DEC}">
      <dgm:prSet/>
      <dgm:spPr/>
      <dgm:t>
        <a:bodyPr/>
        <a:lstStyle/>
        <a:p>
          <a:endParaRPr lang="en-US"/>
        </a:p>
      </dgm:t>
    </dgm:pt>
    <dgm:pt modelId="{2504AD9B-8885-4491-B5AB-F43FB4ACB023}" type="sibTrans" cxnId="{FD0C2CAC-E756-41CA-B8DB-328B3A361DEC}">
      <dgm:prSet/>
      <dgm:spPr/>
      <dgm:t>
        <a:bodyPr/>
        <a:lstStyle/>
        <a:p>
          <a:endParaRPr lang="en-US"/>
        </a:p>
      </dgm:t>
    </dgm:pt>
    <dgm:pt modelId="{C22DB7AE-7043-43C4-8A7C-21A5AB78AA38}">
      <dgm:prSet/>
      <dgm:spPr/>
      <dgm:t>
        <a:bodyPr/>
        <a:lstStyle/>
        <a:p>
          <a:r>
            <a:rPr lang="cs-CZ" b="0"/>
            <a:t>Růst regulatorní zátěže – rozvoj pododvětví FinTech tzv. RegTech (naplňování regulatorních požadavků pomocí moderních technologií).</a:t>
          </a:r>
          <a:endParaRPr lang="en-US"/>
        </a:p>
      </dgm:t>
    </dgm:pt>
    <dgm:pt modelId="{26C19C70-913D-4A4A-B39C-E36ED560329D}" type="parTrans" cxnId="{0BEC80AB-993B-4EF2-BA0F-61B6F01C8325}">
      <dgm:prSet/>
      <dgm:spPr/>
      <dgm:t>
        <a:bodyPr/>
        <a:lstStyle/>
        <a:p>
          <a:endParaRPr lang="en-US"/>
        </a:p>
      </dgm:t>
    </dgm:pt>
    <dgm:pt modelId="{44D4C090-B49C-4A5B-B977-9E7297A46054}" type="sibTrans" cxnId="{0BEC80AB-993B-4EF2-BA0F-61B6F01C8325}">
      <dgm:prSet/>
      <dgm:spPr/>
      <dgm:t>
        <a:bodyPr/>
        <a:lstStyle/>
        <a:p>
          <a:endParaRPr lang="en-US"/>
        </a:p>
      </dgm:t>
    </dgm:pt>
    <dgm:pt modelId="{909D3F5E-B41B-4DDC-9E0A-3356B5DCE2D9}">
      <dgm:prSet/>
      <dgm:spPr/>
      <dgm:t>
        <a:bodyPr/>
        <a:lstStyle/>
        <a:p>
          <a:r>
            <a:rPr lang="cs-CZ" b="0"/>
            <a:t>Banky omezily poskytování úvěrů z důvodu snížit velikost finanční páky a zároveň klesla důvěra v bankovní sektor.</a:t>
          </a:r>
          <a:endParaRPr lang="en-US"/>
        </a:p>
      </dgm:t>
    </dgm:pt>
    <dgm:pt modelId="{08D8BA9C-20DB-463C-8E90-B6B7C8278BFD}" type="parTrans" cxnId="{90DAE99E-7695-4662-B575-7BE1D092E382}">
      <dgm:prSet/>
      <dgm:spPr/>
      <dgm:t>
        <a:bodyPr/>
        <a:lstStyle/>
        <a:p>
          <a:endParaRPr lang="en-US"/>
        </a:p>
      </dgm:t>
    </dgm:pt>
    <dgm:pt modelId="{F7F3F1D0-1477-44E7-8A69-8E1D99787A70}" type="sibTrans" cxnId="{90DAE99E-7695-4662-B575-7BE1D092E382}">
      <dgm:prSet/>
      <dgm:spPr/>
      <dgm:t>
        <a:bodyPr/>
        <a:lstStyle/>
        <a:p>
          <a:endParaRPr lang="en-US"/>
        </a:p>
      </dgm:t>
    </dgm:pt>
    <dgm:pt modelId="{75375601-DF53-4EB8-87DD-BAD2F436D896}">
      <dgm:prSet/>
      <dgm:spPr/>
      <dgm:t>
        <a:bodyPr/>
        <a:lstStyle/>
        <a:p>
          <a:r>
            <a:rPr lang="cs-CZ" b="0"/>
            <a:t>Expanze zprostředkovatelů peer-to-peer (P2P) úvěrů.</a:t>
          </a:r>
          <a:endParaRPr lang="en-US"/>
        </a:p>
      </dgm:t>
    </dgm:pt>
    <dgm:pt modelId="{7511288F-4469-4131-BE1E-73F31F2A27D4}" type="parTrans" cxnId="{DD5B4101-ABCB-48B6-977E-B86136850895}">
      <dgm:prSet/>
      <dgm:spPr/>
      <dgm:t>
        <a:bodyPr/>
        <a:lstStyle/>
        <a:p>
          <a:endParaRPr lang="en-US"/>
        </a:p>
      </dgm:t>
    </dgm:pt>
    <dgm:pt modelId="{388AFD75-1C88-4C15-B6D1-B0F59BF22701}" type="sibTrans" cxnId="{DD5B4101-ABCB-48B6-977E-B86136850895}">
      <dgm:prSet/>
      <dgm:spPr/>
      <dgm:t>
        <a:bodyPr/>
        <a:lstStyle/>
        <a:p>
          <a:endParaRPr lang="en-US"/>
        </a:p>
      </dgm:t>
    </dgm:pt>
    <dgm:pt modelId="{A08F7F78-1E45-40C7-90A4-3789A0961846}" type="pres">
      <dgm:prSet presAssocID="{A3791A76-6FA8-4530-B8FE-C6224C7CE8A7}" presName="root" presStyleCnt="0">
        <dgm:presLayoutVars>
          <dgm:dir/>
          <dgm:resizeHandles val="exact"/>
        </dgm:presLayoutVars>
      </dgm:prSet>
      <dgm:spPr/>
    </dgm:pt>
    <dgm:pt modelId="{CCAF9C60-6A3D-4A91-95DB-DF67FEED0976}" type="pres">
      <dgm:prSet presAssocID="{5EBAE215-FD9D-47E2-9D3B-0DF1BD30C5E4}" presName="compNode" presStyleCnt="0"/>
      <dgm:spPr/>
    </dgm:pt>
    <dgm:pt modelId="{3AE8235E-8F05-4E1A-BC84-D56A23522F3F}" type="pres">
      <dgm:prSet presAssocID="{5EBAE215-FD9D-47E2-9D3B-0DF1BD30C5E4}" presName="bgRect" presStyleLbl="bgShp" presStyleIdx="0" presStyleCnt="5"/>
      <dgm:spPr/>
    </dgm:pt>
    <dgm:pt modelId="{E889B07F-8280-4712-AB99-18DC9FB2921D}" type="pres">
      <dgm:prSet presAssocID="{5EBAE215-FD9D-47E2-9D3B-0DF1BD30C5E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art Phone"/>
        </a:ext>
      </dgm:extLst>
    </dgm:pt>
    <dgm:pt modelId="{72D37370-B68C-4FC3-976D-977AC8671619}" type="pres">
      <dgm:prSet presAssocID="{5EBAE215-FD9D-47E2-9D3B-0DF1BD30C5E4}" presName="spaceRect" presStyleCnt="0"/>
      <dgm:spPr/>
    </dgm:pt>
    <dgm:pt modelId="{F7C0F42E-CEBB-414E-9825-0E20C57FBA71}" type="pres">
      <dgm:prSet presAssocID="{5EBAE215-FD9D-47E2-9D3B-0DF1BD30C5E4}" presName="parTx" presStyleLbl="revTx" presStyleIdx="0" presStyleCnt="6">
        <dgm:presLayoutVars>
          <dgm:chMax val="0"/>
          <dgm:chPref val="0"/>
        </dgm:presLayoutVars>
      </dgm:prSet>
      <dgm:spPr/>
    </dgm:pt>
    <dgm:pt modelId="{BE266ABE-F004-433E-B92F-ECBDB52A3C66}" type="pres">
      <dgm:prSet presAssocID="{881554C8-3C14-4F99-8981-7BF3CC70F731}" presName="sibTrans" presStyleCnt="0"/>
      <dgm:spPr/>
    </dgm:pt>
    <dgm:pt modelId="{03835734-52F5-41D7-8758-AA28C85B0CC6}" type="pres">
      <dgm:prSet presAssocID="{A777FF71-AEEF-4485-A0FE-635B88B57C40}" presName="compNode" presStyleCnt="0"/>
      <dgm:spPr/>
    </dgm:pt>
    <dgm:pt modelId="{D8F6650B-6701-4672-9BDD-22419F1D50FE}" type="pres">
      <dgm:prSet presAssocID="{A777FF71-AEEF-4485-A0FE-635B88B57C40}" presName="bgRect" presStyleLbl="bgShp" presStyleIdx="1" presStyleCnt="5"/>
      <dgm:spPr/>
    </dgm:pt>
    <dgm:pt modelId="{45BE1F28-B134-4955-A302-9AFECEA0D04D}" type="pres">
      <dgm:prSet presAssocID="{A777FF71-AEEF-4485-A0FE-635B88B57C4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B22E17FB-0492-496D-B93E-38831FBE47D3}" type="pres">
      <dgm:prSet presAssocID="{A777FF71-AEEF-4485-A0FE-635B88B57C40}" presName="spaceRect" presStyleCnt="0"/>
      <dgm:spPr/>
    </dgm:pt>
    <dgm:pt modelId="{7D1AC5F5-90A8-42D1-BD9A-6F72DB34DCAA}" type="pres">
      <dgm:prSet presAssocID="{A777FF71-AEEF-4485-A0FE-635B88B57C40}" presName="parTx" presStyleLbl="revTx" presStyleIdx="1" presStyleCnt="6">
        <dgm:presLayoutVars>
          <dgm:chMax val="0"/>
          <dgm:chPref val="0"/>
        </dgm:presLayoutVars>
      </dgm:prSet>
      <dgm:spPr/>
    </dgm:pt>
    <dgm:pt modelId="{9FE0D976-1FB9-4CA7-8E88-EE7050351F59}" type="pres">
      <dgm:prSet presAssocID="{BFBE7817-B707-4892-9F66-B173195375D4}" presName="sibTrans" presStyleCnt="0"/>
      <dgm:spPr/>
    </dgm:pt>
    <dgm:pt modelId="{7B966A6F-487E-4F67-A54F-8F955F15BF44}" type="pres">
      <dgm:prSet presAssocID="{A6ABE3B9-74B2-4689-94AE-C6F6E3932150}" presName="compNode" presStyleCnt="0"/>
      <dgm:spPr/>
    </dgm:pt>
    <dgm:pt modelId="{25C812C0-3F99-4FA6-B822-FA9F7DFFE13D}" type="pres">
      <dgm:prSet presAssocID="{A6ABE3B9-74B2-4689-94AE-C6F6E3932150}" presName="bgRect" presStyleLbl="bgShp" presStyleIdx="2" presStyleCnt="5"/>
      <dgm:spPr/>
    </dgm:pt>
    <dgm:pt modelId="{B70F1CF2-BDA5-46E1-A341-DD6A27E95D5F}" type="pres">
      <dgm:prSet presAssocID="{A6ABE3B9-74B2-4689-94AE-C6F6E393215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oudce"/>
        </a:ext>
      </dgm:extLst>
    </dgm:pt>
    <dgm:pt modelId="{C7DF710B-1F21-4DCE-97EB-DC7A4082B7D7}" type="pres">
      <dgm:prSet presAssocID="{A6ABE3B9-74B2-4689-94AE-C6F6E3932150}" presName="spaceRect" presStyleCnt="0"/>
      <dgm:spPr/>
    </dgm:pt>
    <dgm:pt modelId="{478EFD8B-CA46-49B5-B816-35B427BE53A4}" type="pres">
      <dgm:prSet presAssocID="{A6ABE3B9-74B2-4689-94AE-C6F6E3932150}" presName="parTx" presStyleLbl="revTx" presStyleIdx="2" presStyleCnt="6">
        <dgm:presLayoutVars>
          <dgm:chMax val="0"/>
          <dgm:chPref val="0"/>
        </dgm:presLayoutVars>
      </dgm:prSet>
      <dgm:spPr/>
    </dgm:pt>
    <dgm:pt modelId="{9CBC0D6B-9443-45D4-B234-E414E2A02A7F}" type="pres">
      <dgm:prSet presAssocID="{A6ABE3B9-74B2-4689-94AE-C6F6E3932150}" presName="desTx" presStyleLbl="revTx" presStyleIdx="3" presStyleCnt="6">
        <dgm:presLayoutVars/>
      </dgm:prSet>
      <dgm:spPr/>
    </dgm:pt>
    <dgm:pt modelId="{459B3A87-5542-400F-B570-12122DCB782D}" type="pres">
      <dgm:prSet presAssocID="{C6A0FDEB-396B-4BBF-901E-02D9A9E6CB7F}" presName="sibTrans" presStyleCnt="0"/>
      <dgm:spPr/>
    </dgm:pt>
    <dgm:pt modelId="{602149E5-A94A-4A24-84B8-EF0833B0FC0D}" type="pres">
      <dgm:prSet presAssocID="{909D3F5E-B41B-4DDC-9E0A-3356B5DCE2D9}" presName="compNode" presStyleCnt="0"/>
      <dgm:spPr/>
    </dgm:pt>
    <dgm:pt modelId="{AC5CAE9B-82DB-4A36-97FC-0287BD5A2331}" type="pres">
      <dgm:prSet presAssocID="{909D3F5E-B41B-4DDC-9E0A-3356B5DCE2D9}" presName="bgRect" presStyleLbl="bgShp" presStyleIdx="3" presStyleCnt="5"/>
      <dgm:spPr/>
    </dgm:pt>
    <dgm:pt modelId="{6C0D45C4-BED0-4968-AF78-CCACD1D742B5}" type="pres">
      <dgm:prSet presAssocID="{909D3F5E-B41B-4DDC-9E0A-3356B5DCE2D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nka"/>
        </a:ext>
      </dgm:extLst>
    </dgm:pt>
    <dgm:pt modelId="{74BE4C20-D910-4AF2-B5D3-0FB9CF27C5E5}" type="pres">
      <dgm:prSet presAssocID="{909D3F5E-B41B-4DDC-9E0A-3356B5DCE2D9}" presName="spaceRect" presStyleCnt="0"/>
      <dgm:spPr/>
    </dgm:pt>
    <dgm:pt modelId="{9C293B6E-FC4A-4AC3-8CBD-A96F1696E495}" type="pres">
      <dgm:prSet presAssocID="{909D3F5E-B41B-4DDC-9E0A-3356B5DCE2D9}" presName="parTx" presStyleLbl="revTx" presStyleIdx="4" presStyleCnt="6">
        <dgm:presLayoutVars>
          <dgm:chMax val="0"/>
          <dgm:chPref val="0"/>
        </dgm:presLayoutVars>
      </dgm:prSet>
      <dgm:spPr/>
    </dgm:pt>
    <dgm:pt modelId="{01A14DA0-1BE3-430A-8347-6617C1CF4F7C}" type="pres">
      <dgm:prSet presAssocID="{F7F3F1D0-1477-44E7-8A69-8E1D99787A70}" presName="sibTrans" presStyleCnt="0"/>
      <dgm:spPr/>
    </dgm:pt>
    <dgm:pt modelId="{C52C07D8-77D0-4BE4-A02C-FF52985754D5}" type="pres">
      <dgm:prSet presAssocID="{75375601-DF53-4EB8-87DD-BAD2F436D896}" presName="compNode" presStyleCnt="0"/>
      <dgm:spPr/>
    </dgm:pt>
    <dgm:pt modelId="{DBE1E8AC-403C-4405-BA5C-049D4DAECFD0}" type="pres">
      <dgm:prSet presAssocID="{75375601-DF53-4EB8-87DD-BAD2F436D896}" presName="bgRect" presStyleLbl="bgShp" presStyleIdx="4" presStyleCnt="5"/>
      <dgm:spPr/>
    </dgm:pt>
    <dgm:pt modelId="{1CA9975E-C7C4-4BBC-A0EB-37E343522BE5}" type="pres">
      <dgm:prSet presAssocID="{75375601-DF53-4EB8-87DD-BAD2F436D89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inimalizovat"/>
        </a:ext>
      </dgm:extLst>
    </dgm:pt>
    <dgm:pt modelId="{78803FAC-37E2-4C4C-AFD5-A0ECE781AFA8}" type="pres">
      <dgm:prSet presAssocID="{75375601-DF53-4EB8-87DD-BAD2F436D896}" presName="spaceRect" presStyleCnt="0"/>
      <dgm:spPr/>
    </dgm:pt>
    <dgm:pt modelId="{2AC01F81-1E1A-48C2-AB80-436216B31B19}" type="pres">
      <dgm:prSet presAssocID="{75375601-DF53-4EB8-87DD-BAD2F436D896}" presName="parTx" presStyleLbl="revTx" presStyleIdx="5" presStyleCnt="6">
        <dgm:presLayoutVars>
          <dgm:chMax val="0"/>
          <dgm:chPref val="0"/>
        </dgm:presLayoutVars>
      </dgm:prSet>
      <dgm:spPr/>
    </dgm:pt>
  </dgm:ptLst>
  <dgm:cxnLst>
    <dgm:cxn modelId="{DD5B4101-ABCB-48B6-977E-B86136850895}" srcId="{A3791A76-6FA8-4530-B8FE-C6224C7CE8A7}" destId="{75375601-DF53-4EB8-87DD-BAD2F436D896}" srcOrd="4" destOrd="0" parTransId="{7511288F-4469-4131-BE1E-73F31F2A27D4}" sibTransId="{388AFD75-1C88-4C15-B6D1-B0F59BF22701}"/>
    <dgm:cxn modelId="{86D9ED0C-0DC0-441C-B201-1843599B3834}" type="presOf" srcId="{909D3F5E-B41B-4DDC-9E0A-3356B5DCE2D9}" destId="{9C293B6E-FC4A-4AC3-8CBD-A96F1696E495}" srcOrd="0" destOrd="0" presId="urn:microsoft.com/office/officeart/2018/2/layout/IconVerticalSolidList"/>
    <dgm:cxn modelId="{E435A725-6503-4F22-9DD1-E69242949921}" srcId="{A3791A76-6FA8-4530-B8FE-C6224C7CE8A7}" destId="{5EBAE215-FD9D-47E2-9D3B-0DF1BD30C5E4}" srcOrd="0" destOrd="0" parTransId="{B167DFF9-27E9-4F22-B5CB-3D41069290E1}" sibTransId="{881554C8-3C14-4F99-8981-7BF3CC70F731}"/>
    <dgm:cxn modelId="{7EE4A926-DB5A-4DA2-A204-CFBFA1236808}" type="presOf" srcId="{A6ABE3B9-74B2-4689-94AE-C6F6E3932150}" destId="{478EFD8B-CA46-49B5-B816-35B427BE53A4}" srcOrd="0" destOrd="0" presId="urn:microsoft.com/office/officeart/2018/2/layout/IconVerticalSolidList"/>
    <dgm:cxn modelId="{C974116B-E316-4286-A9AC-D5E9B88EA225}" type="presOf" srcId="{A3791A76-6FA8-4530-B8FE-C6224C7CE8A7}" destId="{A08F7F78-1E45-40C7-90A4-3789A0961846}" srcOrd="0" destOrd="0" presId="urn:microsoft.com/office/officeart/2018/2/layout/IconVerticalSolidList"/>
    <dgm:cxn modelId="{B850095A-0EF3-42E1-B755-117587CEC5A4}" srcId="{A3791A76-6FA8-4530-B8FE-C6224C7CE8A7}" destId="{A6ABE3B9-74B2-4689-94AE-C6F6E3932150}" srcOrd="2" destOrd="0" parTransId="{6DB21F81-E55C-41E4-848B-81D8E1615573}" sibTransId="{C6A0FDEB-396B-4BBF-901E-02D9A9E6CB7F}"/>
    <dgm:cxn modelId="{D113D07D-4807-4C92-9DF7-71AD849170B8}" srcId="{A3791A76-6FA8-4530-B8FE-C6224C7CE8A7}" destId="{A777FF71-AEEF-4485-A0FE-635B88B57C40}" srcOrd="1" destOrd="0" parTransId="{D68F16FC-9047-4381-B069-788C44DB8688}" sibTransId="{BFBE7817-B707-4892-9F66-B173195375D4}"/>
    <dgm:cxn modelId="{22AFAE85-7895-465D-936F-93DEAAE77F7A}" type="presOf" srcId="{75375601-DF53-4EB8-87DD-BAD2F436D896}" destId="{2AC01F81-1E1A-48C2-AB80-436216B31B19}" srcOrd="0" destOrd="0" presId="urn:microsoft.com/office/officeart/2018/2/layout/IconVerticalSolidList"/>
    <dgm:cxn modelId="{D8D38A9A-01C3-450F-8475-367D680BA74B}" type="presOf" srcId="{5EBAE215-FD9D-47E2-9D3B-0DF1BD30C5E4}" destId="{F7C0F42E-CEBB-414E-9825-0E20C57FBA71}" srcOrd="0" destOrd="0" presId="urn:microsoft.com/office/officeart/2018/2/layout/IconVerticalSolidList"/>
    <dgm:cxn modelId="{90DAE99E-7695-4662-B575-7BE1D092E382}" srcId="{A3791A76-6FA8-4530-B8FE-C6224C7CE8A7}" destId="{909D3F5E-B41B-4DDC-9E0A-3356B5DCE2D9}" srcOrd="3" destOrd="0" parTransId="{08D8BA9C-20DB-463C-8E90-B6B7C8278BFD}" sibTransId="{F7F3F1D0-1477-44E7-8A69-8E1D99787A70}"/>
    <dgm:cxn modelId="{06107DA0-0466-45D2-99C7-C800CE86AE61}" type="presOf" srcId="{C22DB7AE-7043-43C4-8A7C-21A5AB78AA38}" destId="{9CBC0D6B-9443-45D4-B234-E414E2A02A7F}" srcOrd="0" destOrd="2" presId="urn:microsoft.com/office/officeart/2018/2/layout/IconVerticalSolidList"/>
    <dgm:cxn modelId="{C06674A4-E7FB-4A28-AD2F-394E6825B1D4}" type="presOf" srcId="{EBEADCCC-7581-408E-BA93-C3A6A36E476A}" destId="{9CBC0D6B-9443-45D4-B234-E414E2A02A7F}" srcOrd="0" destOrd="0" presId="urn:microsoft.com/office/officeart/2018/2/layout/IconVerticalSolidList"/>
    <dgm:cxn modelId="{CF8727A8-0C02-4029-9947-00A232DD907D}" type="presOf" srcId="{00C410C0-FFC6-4394-95D6-F81289D9073B}" destId="{9CBC0D6B-9443-45D4-B234-E414E2A02A7F}" srcOrd="0" destOrd="1" presId="urn:microsoft.com/office/officeart/2018/2/layout/IconVerticalSolidList"/>
    <dgm:cxn modelId="{0BEC80AB-993B-4EF2-BA0F-61B6F01C8325}" srcId="{A6ABE3B9-74B2-4689-94AE-C6F6E3932150}" destId="{C22DB7AE-7043-43C4-8A7C-21A5AB78AA38}" srcOrd="2" destOrd="0" parTransId="{26C19C70-913D-4A4A-B39C-E36ED560329D}" sibTransId="{44D4C090-B49C-4A5B-B977-9E7297A46054}"/>
    <dgm:cxn modelId="{FD0C2CAC-E756-41CA-B8DB-328B3A361DEC}" srcId="{A6ABE3B9-74B2-4689-94AE-C6F6E3932150}" destId="{00C410C0-FFC6-4394-95D6-F81289D9073B}" srcOrd="1" destOrd="0" parTransId="{19465AC6-6313-4CC5-B576-F885AC8AE4B4}" sibTransId="{2504AD9B-8885-4491-B5AB-F43FB4ACB023}"/>
    <dgm:cxn modelId="{B851E6C6-602B-4103-B55F-23D9BC741EE9}" srcId="{A6ABE3B9-74B2-4689-94AE-C6F6E3932150}" destId="{EBEADCCC-7581-408E-BA93-C3A6A36E476A}" srcOrd="0" destOrd="0" parTransId="{A6DBAD15-E0DD-4E6E-BBDA-5F5925A9015B}" sibTransId="{A0758ABE-E8B5-45C1-BA1A-899F4DA9F100}"/>
    <dgm:cxn modelId="{CDB633D7-A5D0-47D2-9AC2-EA3D37063810}" type="presOf" srcId="{A777FF71-AEEF-4485-A0FE-635B88B57C40}" destId="{7D1AC5F5-90A8-42D1-BD9A-6F72DB34DCAA}" srcOrd="0" destOrd="0" presId="urn:microsoft.com/office/officeart/2018/2/layout/IconVerticalSolidList"/>
    <dgm:cxn modelId="{2CE38136-A47A-4C8D-BFD6-F71BE55F8A11}" type="presParOf" srcId="{A08F7F78-1E45-40C7-90A4-3789A0961846}" destId="{CCAF9C60-6A3D-4A91-95DB-DF67FEED0976}" srcOrd="0" destOrd="0" presId="urn:microsoft.com/office/officeart/2018/2/layout/IconVerticalSolidList"/>
    <dgm:cxn modelId="{5B2012C0-0CF7-4E7F-9775-BCC4E2B2B596}" type="presParOf" srcId="{CCAF9C60-6A3D-4A91-95DB-DF67FEED0976}" destId="{3AE8235E-8F05-4E1A-BC84-D56A23522F3F}" srcOrd="0" destOrd="0" presId="urn:microsoft.com/office/officeart/2018/2/layout/IconVerticalSolidList"/>
    <dgm:cxn modelId="{6F687CDD-4ACE-406B-8C5F-1A08919C349B}" type="presParOf" srcId="{CCAF9C60-6A3D-4A91-95DB-DF67FEED0976}" destId="{E889B07F-8280-4712-AB99-18DC9FB2921D}" srcOrd="1" destOrd="0" presId="urn:microsoft.com/office/officeart/2018/2/layout/IconVerticalSolidList"/>
    <dgm:cxn modelId="{AC8A7BDB-AF5F-4D39-BD1F-153A5F080F4C}" type="presParOf" srcId="{CCAF9C60-6A3D-4A91-95DB-DF67FEED0976}" destId="{72D37370-B68C-4FC3-976D-977AC8671619}" srcOrd="2" destOrd="0" presId="urn:microsoft.com/office/officeart/2018/2/layout/IconVerticalSolidList"/>
    <dgm:cxn modelId="{1BF9ECCD-2CB9-4019-9908-696F22AB1D7D}" type="presParOf" srcId="{CCAF9C60-6A3D-4A91-95DB-DF67FEED0976}" destId="{F7C0F42E-CEBB-414E-9825-0E20C57FBA71}" srcOrd="3" destOrd="0" presId="urn:microsoft.com/office/officeart/2018/2/layout/IconVerticalSolidList"/>
    <dgm:cxn modelId="{BEACC456-CBBA-436E-A090-5E09E9724236}" type="presParOf" srcId="{A08F7F78-1E45-40C7-90A4-3789A0961846}" destId="{BE266ABE-F004-433E-B92F-ECBDB52A3C66}" srcOrd="1" destOrd="0" presId="urn:microsoft.com/office/officeart/2018/2/layout/IconVerticalSolidList"/>
    <dgm:cxn modelId="{CF63B1D1-59C2-4266-B1C2-BBA37567B129}" type="presParOf" srcId="{A08F7F78-1E45-40C7-90A4-3789A0961846}" destId="{03835734-52F5-41D7-8758-AA28C85B0CC6}" srcOrd="2" destOrd="0" presId="urn:microsoft.com/office/officeart/2018/2/layout/IconVerticalSolidList"/>
    <dgm:cxn modelId="{94EE2AFD-B531-4346-9BFA-45BEE8F2F47B}" type="presParOf" srcId="{03835734-52F5-41D7-8758-AA28C85B0CC6}" destId="{D8F6650B-6701-4672-9BDD-22419F1D50FE}" srcOrd="0" destOrd="0" presId="urn:microsoft.com/office/officeart/2018/2/layout/IconVerticalSolidList"/>
    <dgm:cxn modelId="{F4801228-9FAD-4224-A275-8D38647835FD}" type="presParOf" srcId="{03835734-52F5-41D7-8758-AA28C85B0CC6}" destId="{45BE1F28-B134-4955-A302-9AFECEA0D04D}" srcOrd="1" destOrd="0" presId="urn:microsoft.com/office/officeart/2018/2/layout/IconVerticalSolidList"/>
    <dgm:cxn modelId="{525F87A2-BE8D-456F-8A72-6956E8399D68}" type="presParOf" srcId="{03835734-52F5-41D7-8758-AA28C85B0CC6}" destId="{B22E17FB-0492-496D-B93E-38831FBE47D3}" srcOrd="2" destOrd="0" presId="urn:microsoft.com/office/officeart/2018/2/layout/IconVerticalSolidList"/>
    <dgm:cxn modelId="{B5D01737-B8DA-4927-B743-46394F96D076}" type="presParOf" srcId="{03835734-52F5-41D7-8758-AA28C85B0CC6}" destId="{7D1AC5F5-90A8-42D1-BD9A-6F72DB34DCAA}" srcOrd="3" destOrd="0" presId="urn:microsoft.com/office/officeart/2018/2/layout/IconVerticalSolidList"/>
    <dgm:cxn modelId="{D79B03D1-EC6B-4A36-96FF-B84D93636766}" type="presParOf" srcId="{A08F7F78-1E45-40C7-90A4-3789A0961846}" destId="{9FE0D976-1FB9-4CA7-8E88-EE7050351F59}" srcOrd="3" destOrd="0" presId="urn:microsoft.com/office/officeart/2018/2/layout/IconVerticalSolidList"/>
    <dgm:cxn modelId="{09FE3189-3352-419E-B27B-01A402A14FDE}" type="presParOf" srcId="{A08F7F78-1E45-40C7-90A4-3789A0961846}" destId="{7B966A6F-487E-4F67-A54F-8F955F15BF44}" srcOrd="4" destOrd="0" presId="urn:microsoft.com/office/officeart/2018/2/layout/IconVerticalSolidList"/>
    <dgm:cxn modelId="{43F30FAA-14F1-4D9B-96D9-441638A84955}" type="presParOf" srcId="{7B966A6F-487E-4F67-A54F-8F955F15BF44}" destId="{25C812C0-3F99-4FA6-B822-FA9F7DFFE13D}" srcOrd="0" destOrd="0" presId="urn:microsoft.com/office/officeart/2018/2/layout/IconVerticalSolidList"/>
    <dgm:cxn modelId="{F72958EA-C5C6-41B4-9FE2-0869624A5E2A}" type="presParOf" srcId="{7B966A6F-487E-4F67-A54F-8F955F15BF44}" destId="{B70F1CF2-BDA5-46E1-A341-DD6A27E95D5F}" srcOrd="1" destOrd="0" presId="urn:microsoft.com/office/officeart/2018/2/layout/IconVerticalSolidList"/>
    <dgm:cxn modelId="{68272948-FD7D-4275-B95F-E531214AFDD4}" type="presParOf" srcId="{7B966A6F-487E-4F67-A54F-8F955F15BF44}" destId="{C7DF710B-1F21-4DCE-97EB-DC7A4082B7D7}" srcOrd="2" destOrd="0" presId="urn:microsoft.com/office/officeart/2018/2/layout/IconVerticalSolidList"/>
    <dgm:cxn modelId="{30507E55-A0B5-4BC7-A12A-BD3D41E7DCD5}" type="presParOf" srcId="{7B966A6F-487E-4F67-A54F-8F955F15BF44}" destId="{478EFD8B-CA46-49B5-B816-35B427BE53A4}" srcOrd="3" destOrd="0" presId="urn:microsoft.com/office/officeart/2018/2/layout/IconVerticalSolidList"/>
    <dgm:cxn modelId="{041E1F8C-3632-4BEB-9826-0DF433A67A3F}" type="presParOf" srcId="{7B966A6F-487E-4F67-A54F-8F955F15BF44}" destId="{9CBC0D6B-9443-45D4-B234-E414E2A02A7F}" srcOrd="4" destOrd="0" presId="urn:microsoft.com/office/officeart/2018/2/layout/IconVerticalSolidList"/>
    <dgm:cxn modelId="{3E85C8A3-6D1A-4B3C-9CDA-3E85B9751C1F}" type="presParOf" srcId="{A08F7F78-1E45-40C7-90A4-3789A0961846}" destId="{459B3A87-5542-400F-B570-12122DCB782D}" srcOrd="5" destOrd="0" presId="urn:microsoft.com/office/officeart/2018/2/layout/IconVerticalSolidList"/>
    <dgm:cxn modelId="{15540BE7-CDE7-45CF-A9CC-1CC674E14D9B}" type="presParOf" srcId="{A08F7F78-1E45-40C7-90A4-3789A0961846}" destId="{602149E5-A94A-4A24-84B8-EF0833B0FC0D}" srcOrd="6" destOrd="0" presId="urn:microsoft.com/office/officeart/2018/2/layout/IconVerticalSolidList"/>
    <dgm:cxn modelId="{FEECEDCB-DB1E-4AC8-B3DB-704B6AB1EC0E}" type="presParOf" srcId="{602149E5-A94A-4A24-84B8-EF0833B0FC0D}" destId="{AC5CAE9B-82DB-4A36-97FC-0287BD5A2331}" srcOrd="0" destOrd="0" presId="urn:microsoft.com/office/officeart/2018/2/layout/IconVerticalSolidList"/>
    <dgm:cxn modelId="{57DC061D-02EB-4B62-948E-6AD0DC1BCB88}" type="presParOf" srcId="{602149E5-A94A-4A24-84B8-EF0833B0FC0D}" destId="{6C0D45C4-BED0-4968-AF78-CCACD1D742B5}" srcOrd="1" destOrd="0" presId="urn:microsoft.com/office/officeart/2018/2/layout/IconVerticalSolidList"/>
    <dgm:cxn modelId="{4742A8C2-22C4-4F03-96C1-06FCFB23C583}" type="presParOf" srcId="{602149E5-A94A-4A24-84B8-EF0833B0FC0D}" destId="{74BE4C20-D910-4AF2-B5D3-0FB9CF27C5E5}" srcOrd="2" destOrd="0" presId="urn:microsoft.com/office/officeart/2018/2/layout/IconVerticalSolidList"/>
    <dgm:cxn modelId="{6BC58A32-CBFE-4F0E-8395-E5B4AD01A8FB}" type="presParOf" srcId="{602149E5-A94A-4A24-84B8-EF0833B0FC0D}" destId="{9C293B6E-FC4A-4AC3-8CBD-A96F1696E495}" srcOrd="3" destOrd="0" presId="urn:microsoft.com/office/officeart/2018/2/layout/IconVerticalSolidList"/>
    <dgm:cxn modelId="{21DC601A-1082-49F5-BC87-C670DBE11BC6}" type="presParOf" srcId="{A08F7F78-1E45-40C7-90A4-3789A0961846}" destId="{01A14DA0-1BE3-430A-8347-6617C1CF4F7C}" srcOrd="7" destOrd="0" presId="urn:microsoft.com/office/officeart/2018/2/layout/IconVerticalSolidList"/>
    <dgm:cxn modelId="{27F60DC5-1DE8-4569-8883-D49D042B9374}" type="presParOf" srcId="{A08F7F78-1E45-40C7-90A4-3789A0961846}" destId="{C52C07D8-77D0-4BE4-A02C-FF52985754D5}" srcOrd="8" destOrd="0" presId="urn:microsoft.com/office/officeart/2018/2/layout/IconVerticalSolidList"/>
    <dgm:cxn modelId="{7AE3C621-2BD1-4988-85D7-F45E29D26D8B}" type="presParOf" srcId="{C52C07D8-77D0-4BE4-A02C-FF52985754D5}" destId="{DBE1E8AC-403C-4405-BA5C-049D4DAECFD0}" srcOrd="0" destOrd="0" presId="urn:microsoft.com/office/officeart/2018/2/layout/IconVerticalSolidList"/>
    <dgm:cxn modelId="{A956388C-CF8E-443F-9173-5FAD2B33870F}" type="presParOf" srcId="{C52C07D8-77D0-4BE4-A02C-FF52985754D5}" destId="{1CA9975E-C7C4-4BBC-A0EB-37E343522BE5}" srcOrd="1" destOrd="0" presId="urn:microsoft.com/office/officeart/2018/2/layout/IconVerticalSolidList"/>
    <dgm:cxn modelId="{448A45A6-958E-423D-A24B-BD0CD530D1CD}" type="presParOf" srcId="{C52C07D8-77D0-4BE4-A02C-FF52985754D5}" destId="{78803FAC-37E2-4C4C-AFD5-A0ECE781AFA8}" srcOrd="2" destOrd="0" presId="urn:microsoft.com/office/officeart/2018/2/layout/IconVerticalSolidList"/>
    <dgm:cxn modelId="{AC211950-8A3F-46D5-BC98-AD8FE1F0059D}" type="presParOf" srcId="{C52C07D8-77D0-4BE4-A02C-FF52985754D5}" destId="{2AC01F81-1E1A-48C2-AB80-436216B31B1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2A5406-158C-40BC-B6C1-4E1F8F712941}" type="doc">
      <dgm:prSet loTypeId="urn:microsoft.com/office/officeart/2005/8/layout/list1" loCatId="list" qsTypeId="urn:microsoft.com/office/officeart/2005/8/quickstyle/simple4" qsCatId="simple" csTypeId="urn:microsoft.com/office/officeart/2005/8/colors/accent3_2" csCatId="accent3"/>
      <dgm:spPr/>
      <dgm:t>
        <a:bodyPr/>
        <a:lstStyle/>
        <a:p>
          <a:endParaRPr lang="en-US"/>
        </a:p>
      </dgm:t>
    </dgm:pt>
    <dgm:pt modelId="{13FB709B-EA85-414C-B88B-14468BA236A0}">
      <dgm:prSet/>
      <dgm:spPr/>
      <dgm:t>
        <a:bodyPr/>
        <a:lstStyle/>
        <a:p>
          <a:r>
            <a:rPr lang="cs-CZ" b="1"/>
            <a:t>Digitální gramotnost </a:t>
          </a:r>
          <a:r>
            <a:rPr lang="cs-CZ"/>
            <a:t>- (ČR zaostává)</a:t>
          </a:r>
          <a:endParaRPr lang="en-US"/>
        </a:p>
      </dgm:t>
    </dgm:pt>
    <dgm:pt modelId="{1D57DB94-E126-4D9E-9541-B84707B32A25}" type="parTrans" cxnId="{A80A9FF9-5983-46A4-9D7B-B7C0384E788A}">
      <dgm:prSet/>
      <dgm:spPr/>
      <dgm:t>
        <a:bodyPr/>
        <a:lstStyle/>
        <a:p>
          <a:endParaRPr lang="en-US"/>
        </a:p>
      </dgm:t>
    </dgm:pt>
    <dgm:pt modelId="{4B759979-06B2-4939-B08F-99C57B3098A9}" type="sibTrans" cxnId="{A80A9FF9-5983-46A4-9D7B-B7C0384E788A}">
      <dgm:prSet/>
      <dgm:spPr/>
      <dgm:t>
        <a:bodyPr/>
        <a:lstStyle/>
        <a:p>
          <a:endParaRPr lang="en-US"/>
        </a:p>
      </dgm:t>
    </dgm:pt>
    <dgm:pt modelId="{E7135909-27E1-45F1-993B-2B24ECAFD0E3}">
      <dgm:prSet/>
      <dgm:spPr/>
      <dgm:t>
        <a:bodyPr/>
        <a:lstStyle/>
        <a:p>
          <a:r>
            <a:rPr lang="cs-CZ" b="1"/>
            <a:t>Jazyková bariéra</a:t>
          </a:r>
          <a:endParaRPr lang="en-US"/>
        </a:p>
      </dgm:t>
    </dgm:pt>
    <dgm:pt modelId="{B43F6A4C-CED6-4AAA-B197-8E2ABE943F0A}" type="parTrans" cxnId="{6B8CF6F0-BAC3-4711-938E-3F0BA7DCAA7C}">
      <dgm:prSet/>
      <dgm:spPr/>
      <dgm:t>
        <a:bodyPr/>
        <a:lstStyle/>
        <a:p>
          <a:endParaRPr lang="en-US"/>
        </a:p>
      </dgm:t>
    </dgm:pt>
    <dgm:pt modelId="{834384E1-B33F-4B2E-A8F2-D8ED08C07363}" type="sibTrans" cxnId="{6B8CF6F0-BAC3-4711-938E-3F0BA7DCAA7C}">
      <dgm:prSet/>
      <dgm:spPr/>
      <dgm:t>
        <a:bodyPr/>
        <a:lstStyle/>
        <a:p>
          <a:endParaRPr lang="en-US"/>
        </a:p>
      </dgm:t>
    </dgm:pt>
    <dgm:pt modelId="{06C8713B-291D-4B87-BE4F-5BB51E8C717D}">
      <dgm:prSet/>
      <dgm:spPr/>
      <dgm:t>
        <a:bodyPr/>
        <a:lstStyle/>
        <a:p>
          <a:r>
            <a:rPr lang="cs-CZ" b="1"/>
            <a:t>Transformace splatností úvěrů</a:t>
          </a:r>
          <a:endParaRPr lang="en-US"/>
        </a:p>
      </dgm:t>
    </dgm:pt>
    <dgm:pt modelId="{9CFA8E5F-EA97-4D28-9B5D-C3682EBB753B}" type="parTrans" cxnId="{5762B9EF-AAEF-43D8-86EB-F782EC5034A7}">
      <dgm:prSet/>
      <dgm:spPr/>
      <dgm:t>
        <a:bodyPr/>
        <a:lstStyle/>
        <a:p>
          <a:endParaRPr lang="en-US"/>
        </a:p>
      </dgm:t>
    </dgm:pt>
    <dgm:pt modelId="{EE75CFE5-396E-4106-B2BA-38CDDE791744}" type="sibTrans" cxnId="{5762B9EF-AAEF-43D8-86EB-F782EC5034A7}">
      <dgm:prSet/>
      <dgm:spPr/>
      <dgm:t>
        <a:bodyPr/>
        <a:lstStyle/>
        <a:p>
          <a:endParaRPr lang="en-US"/>
        </a:p>
      </dgm:t>
    </dgm:pt>
    <dgm:pt modelId="{AF662FA4-DA87-44E2-BC5C-E31A4BAE19ED}">
      <dgm:prSet/>
      <dgm:spPr/>
      <dgm:t>
        <a:bodyPr/>
        <a:lstStyle/>
        <a:p>
          <a:r>
            <a:rPr lang="cs-CZ"/>
            <a:t>Poskytovatelé P2P úvěrů mají zásadní nevýhodu proti klasickým bankám</a:t>
          </a:r>
          <a:endParaRPr lang="en-US"/>
        </a:p>
      </dgm:t>
    </dgm:pt>
    <dgm:pt modelId="{6A66733E-C776-4B1A-9285-5B7686E3FAA5}" type="parTrans" cxnId="{7914C6DC-738C-4A8B-B73E-5129A5C5D6CF}">
      <dgm:prSet/>
      <dgm:spPr/>
      <dgm:t>
        <a:bodyPr/>
        <a:lstStyle/>
        <a:p>
          <a:endParaRPr lang="en-US"/>
        </a:p>
      </dgm:t>
    </dgm:pt>
    <dgm:pt modelId="{2B0FFA0A-A8F6-4038-BD34-5C3C4FC573F1}" type="sibTrans" cxnId="{7914C6DC-738C-4A8B-B73E-5129A5C5D6CF}">
      <dgm:prSet/>
      <dgm:spPr/>
      <dgm:t>
        <a:bodyPr/>
        <a:lstStyle/>
        <a:p>
          <a:endParaRPr lang="en-US"/>
        </a:p>
      </dgm:t>
    </dgm:pt>
    <dgm:pt modelId="{35CD4D44-2E40-4D73-A0C8-4B4758769CE7}">
      <dgm:prSet/>
      <dgm:spPr/>
      <dgm:t>
        <a:bodyPr/>
        <a:lstStyle/>
        <a:p>
          <a:r>
            <a:rPr lang="cs-CZ"/>
            <a:t>Financují poskytované úvěry pouze „drahými zdroji“ od investorů, naopak klasické banky financují úvěry pomocí vkladů na běžných účtech a dalšími závazky s kratší dobou splatnosti.</a:t>
          </a:r>
          <a:endParaRPr lang="en-US"/>
        </a:p>
      </dgm:t>
    </dgm:pt>
    <dgm:pt modelId="{1A4CD806-EFFA-4917-8B86-C76CF74E523C}" type="parTrans" cxnId="{78AA87B3-B6AC-4D5D-B411-A26A3DC07606}">
      <dgm:prSet/>
      <dgm:spPr/>
      <dgm:t>
        <a:bodyPr/>
        <a:lstStyle/>
        <a:p>
          <a:endParaRPr lang="en-US"/>
        </a:p>
      </dgm:t>
    </dgm:pt>
    <dgm:pt modelId="{C2F91EFA-4354-4CA9-A0FC-293E54C7BE21}" type="sibTrans" cxnId="{78AA87B3-B6AC-4D5D-B411-A26A3DC07606}">
      <dgm:prSet/>
      <dgm:spPr/>
      <dgm:t>
        <a:bodyPr/>
        <a:lstStyle/>
        <a:p>
          <a:endParaRPr lang="en-US"/>
        </a:p>
      </dgm:t>
    </dgm:pt>
    <dgm:pt modelId="{A4E8F379-4567-47E1-BFB0-3D0105450638}">
      <dgm:prSet/>
      <dgm:spPr/>
      <dgm:t>
        <a:bodyPr/>
        <a:lstStyle/>
        <a:p>
          <a:r>
            <a:rPr lang="cs-CZ" b="1"/>
            <a:t>Rezistence regulatorních orgánů</a:t>
          </a:r>
          <a:endParaRPr lang="en-US"/>
        </a:p>
      </dgm:t>
    </dgm:pt>
    <dgm:pt modelId="{78F8A3AA-684A-4460-8574-49CF634B4F9C}" type="parTrans" cxnId="{D9096849-1A06-4511-A0ED-AFDF7591188F}">
      <dgm:prSet/>
      <dgm:spPr/>
      <dgm:t>
        <a:bodyPr/>
        <a:lstStyle/>
        <a:p>
          <a:endParaRPr lang="en-US"/>
        </a:p>
      </dgm:t>
    </dgm:pt>
    <dgm:pt modelId="{7354F234-6C40-4058-907C-8CB48430B601}" type="sibTrans" cxnId="{D9096849-1A06-4511-A0ED-AFDF7591188F}">
      <dgm:prSet/>
      <dgm:spPr/>
      <dgm:t>
        <a:bodyPr/>
        <a:lstStyle/>
        <a:p>
          <a:endParaRPr lang="en-US"/>
        </a:p>
      </dgm:t>
    </dgm:pt>
    <dgm:pt modelId="{E5EF5396-EF29-4A24-BB88-39B0A776222F}" type="pres">
      <dgm:prSet presAssocID="{962A5406-158C-40BC-B6C1-4E1F8F712941}" presName="linear" presStyleCnt="0">
        <dgm:presLayoutVars>
          <dgm:dir/>
          <dgm:animLvl val="lvl"/>
          <dgm:resizeHandles val="exact"/>
        </dgm:presLayoutVars>
      </dgm:prSet>
      <dgm:spPr/>
    </dgm:pt>
    <dgm:pt modelId="{9487B940-861A-445B-8C7B-8EE6DDDAE9EC}" type="pres">
      <dgm:prSet presAssocID="{13FB709B-EA85-414C-B88B-14468BA236A0}" presName="parentLin" presStyleCnt="0"/>
      <dgm:spPr/>
    </dgm:pt>
    <dgm:pt modelId="{354418CF-3048-4E08-A9FE-72B269B07DCD}" type="pres">
      <dgm:prSet presAssocID="{13FB709B-EA85-414C-B88B-14468BA236A0}" presName="parentLeftMargin" presStyleLbl="node1" presStyleIdx="0" presStyleCnt="4"/>
      <dgm:spPr/>
    </dgm:pt>
    <dgm:pt modelId="{4B07E620-E8AE-4103-9591-F79106D086E0}" type="pres">
      <dgm:prSet presAssocID="{13FB709B-EA85-414C-B88B-14468BA236A0}" presName="parentText" presStyleLbl="node1" presStyleIdx="0" presStyleCnt="4">
        <dgm:presLayoutVars>
          <dgm:chMax val="0"/>
          <dgm:bulletEnabled val="1"/>
        </dgm:presLayoutVars>
      </dgm:prSet>
      <dgm:spPr/>
    </dgm:pt>
    <dgm:pt modelId="{44D7B1A9-5B8B-43D8-A29F-6530B82EDF34}" type="pres">
      <dgm:prSet presAssocID="{13FB709B-EA85-414C-B88B-14468BA236A0}" presName="negativeSpace" presStyleCnt="0"/>
      <dgm:spPr/>
    </dgm:pt>
    <dgm:pt modelId="{623069D9-DD3A-4D6B-BD5A-901868F6CBA0}" type="pres">
      <dgm:prSet presAssocID="{13FB709B-EA85-414C-B88B-14468BA236A0}" presName="childText" presStyleLbl="conFgAcc1" presStyleIdx="0" presStyleCnt="4">
        <dgm:presLayoutVars>
          <dgm:bulletEnabled val="1"/>
        </dgm:presLayoutVars>
      </dgm:prSet>
      <dgm:spPr/>
    </dgm:pt>
    <dgm:pt modelId="{0827828B-F7A1-400F-B0A1-6FAD16F02811}" type="pres">
      <dgm:prSet presAssocID="{4B759979-06B2-4939-B08F-99C57B3098A9}" presName="spaceBetweenRectangles" presStyleCnt="0"/>
      <dgm:spPr/>
    </dgm:pt>
    <dgm:pt modelId="{541D6D6E-6789-40F8-8F14-1245BB3B68E2}" type="pres">
      <dgm:prSet presAssocID="{E7135909-27E1-45F1-993B-2B24ECAFD0E3}" presName="parentLin" presStyleCnt="0"/>
      <dgm:spPr/>
    </dgm:pt>
    <dgm:pt modelId="{0F29B9C3-7CB3-4273-A29C-779942A06D33}" type="pres">
      <dgm:prSet presAssocID="{E7135909-27E1-45F1-993B-2B24ECAFD0E3}" presName="parentLeftMargin" presStyleLbl="node1" presStyleIdx="0" presStyleCnt="4"/>
      <dgm:spPr/>
    </dgm:pt>
    <dgm:pt modelId="{07618BAC-84FE-4EEE-9977-792B77CA7926}" type="pres">
      <dgm:prSet presAssocID="{E7135909-27E1-45F1-993B-2B24ECAFD0E3}" presName="parentText" presStyleLbl="node1" presStyleIdx="1" presStyleCnt="4">
        <dgm:presLayoutVars>
          <dgm:chMax val="0"/>
          <dgm:bulletEnabled val="1"/>
        </dgm:presLayoutVars>
      </dgm:prSet>
      <dgm:spPr/>
    </dgm:pt>
    <dgm:pt modelId="{C75116F5-8A8B-4461-A1B7-A0C364A7FB0F}" type="pres">
      <dgm:prSet presAssocID="{E7135909-27E1-45F1-993B-2B24ECAFD0E3}" presName="negativeSpace" presStyleCnt="0"/>
      <dgm:spPr/>
    </dgm:pt>
    <dgm:pt modelId="{637218B3-1540-458C-81C3-B0EA1B9FFE81}" type="pres">
      <dgm:prSet presAssocID="{E7135909-27E1-45F1-993B-2B24ECAFD0E3}" presName="childText" presStyleLbl="conFgAcc1" presStyleIdx="1" presStyleCnt="4">
        <dgm:presLayoutVars>
          <dgm:bulletEnabled val="1"/>
        </dgm:presLayoutVars>
      </dgm:prSet>
      <dgm:spPr/>
    </dgm:pt>
    <dgm:pt modelId="{FA2B676C-C324-4485-808D-5921B4805F08}" type="pres">
      <dgm:prSet presAssocID="{834384E1-B33F-4B2E-A8F2-D8ED08C07363}" presName="spaceBetweenRectangles" presStyleCnt="0"/>
      <dgm:spPr/>
    </dgm:pt>
    <dgm:pt modelId="{CCF19E6F-D0A8-4209-9ACF-5CC35F5C89AC}" type="pres">
      <dgm:prSet presAssocID="{06C8713B-291D-4B87-BE4F-5BB51E8C717D}" presName="parentLin" presStyleCnt="0"/>
      <dgm:spPr/>
    </dgm:pt>
    <dgm:pt modelId="{0BDFD0B4-F0A2-4C2F-BEA7-8F4C32AF6562}" type="pres">
      <dgm:prSet presAssocID="{06C8713B-291D-4B87-BE4F-5BB51E8C717D}" presName="parentLeftMargin" presStyleLbl="node1" presStyleIdx="1" presStyleCnt="4"/>
      <dgm:spPr/>
    </dgm:pt>
    <dgm:pt modelId="{8C321EE2-1E75-4F61-A5A3-EF1F9D195E14}" type="pres">
      <dgm:prSet presAssocID="{06C8713B-291D-4B87-BE4F-5BB51E8C717D}" presName="parentText" presStyleLbl="node1" presStyleIdx="2" presStyleCnt="4">
        <dgm:presLayoutVars>
          <dgm:chMax val="0"/>
          <dgm:bulletEnabled val="1"/>
        </dgm:presLayoutVars>
      </dgm:prSet>
      <dgm:spPr/>
    </dgm:pt>
    <dgm:pt modelId="{02FC12A9-4185-46EF-861A-79EC53F85BB8}" type="pres">
      <dgm:prSet presAssocID="{06C8713B-291D-4B87-BE4F-5BB51E8C717D}" presName="negativeSpace" presStyleCnt="0"/>
      <dgm:spPr/>
    </dgm:pt>
    <dgm:pt modelId="{BDB92C95-D0D1-49EA-8F79-FB75881A9071}" type="pres">
      <dgm:prSet presAssocID="{06C8713B-291D-4B87-BE4F-5BB51E8C717D}" presName="childText" presStyleLbl="conFgAcc1" presStyleIdx="2" presStyleCnt="4">
        <dgm:presLayoutVars>
          <dgm:bulletEnabled val="1"/>
        </dgm:presLayoutVars>
      </dgm:prSet>
      <dgm:spPr/>
    </dgm:pt>
    <dgm:pt modelId="{4F0CD9AF-0E2D-47E5-A6F2-9388E0E393C3}" type="pres">
      <dgm:prSet presAssocID="{EE75CFE5-396E-4106-B2BA-38CDDE791744}" presName="spaceBetweenRectangles" presStyleCnt="0"/>
      <dgm:spPr/>
    </dgm:pt>
    <dgm:pt modelId="{C9ADD9AA-16BB-4E15-8D28-AD84ED7A1BCB}" type="pres">
      <dgm:prSet presAssocID="{A4E8F379-4567-47E1-BFB0-3D0105450638}" presName="parentLin" presStyleCnt="0"/>
      <dgm:spPr/>
    </dgm:pt>
    <dgm:pt modelId="{A5FCF4D6-2B28-4472-9D80-A24698B5B9E3}" type="pres">
      <dgm:prSet presAssocID="{A4E8F379-4567-47E1-BFB0-3D0105450638}" presName="parentLeftMargin" presStyleLbl="node1" presStyleIdx="2" presStyleCnt="4"/>
      <dgm:spPr/>
    </dgm:pt>
    <dgm:pt modelId="{8E6E3771-BB29-4935-8770-A6BF0372F438}" type="pres">
      <dgm:prSet presAssocID="{A4E8F379-4567-47E1-BFB0-3D0105450638}" presName="parentText" presStyleLbl="node1" presStyleIdx="3" presStyleCnt="4">
        <dgm:presLayoutVars>
          <dgm:chMax val="0"/>
          <dgm:bulletEnabled val="1"/>
        </dgm:presLayoutVars>
      </dgm:prSet>
      <dgm:spPr/>
    </dgm:pt>
    <dgm:pt modelId="{41B31072-A9C3-4D1D-B679-25A0BE2358CD}" type="pres">
      <dgm:prSet presAssocID="{A4E8F379-4567-47E1-BFB0-3D0105450638}" presName="negativeSpace" presStyleCnt="0"/>
      <dgm:spPr/>
    </dgm:pt>
    <dgm:pt modelId="{ED6964C6-9C19-498D-9BF9-623B3D3CE25C}" type="pres">
      <dgm:prSet presAssocID="{A4E8F379-4567-47E1-BFB0-3D0105450638}" presName="childText" presStyleLbl="conFgAcc1" presStyleIdx="3" presStyleCnt="4">
        <dgm:presLayoutVars>
          <dgm:bulletEnabled val="1"/>
        </dgm:presLayoutVars>
      </dgm:prSet>
      <dgm:spPr/>
    </dgm:pt>
  </dgm:ptLst>
  <dgm:cxnLst>
    <dgm:cxn modelId="{1A9C2530-7693-4283-AFB8-9D40F2DE7CD7}" type="presOf" srcId="{E7135909-27E1-45F1-993B-2B24ECAFD0E3}" destId="{0F29B9C3-7CB3-4273-A29C-779942A06D33}" srcOrd="0" destOrd="0" presId="urn:microsoft.com/office/officeart/2005/8/layout/list1"/>
    <dgm:cxn modelId="{D9096849-1A06-4511-A0ED-AFDF7591188F}" srcId="{962A5406-158C-40BC-B6C1-4E1F8F712941}" destId="{A4E8F379-4567-47E1-BFB0-3D0105450638}" srcOrd="3" destOrd="0" parTransId="{78F8A3AA-684A-4460-8574-49CF634B4F9C}" sibTransId="{7354F234-6C40-4058-907C-8CB48430B601}"/>
    <dgm:cxn modelId="{D26A7C6E-1470-400D-8A92-EC6185C0509A}" type="presOf" srcId="{E7135909-27E1-45F1-993B-2B24ECAFD0E3}" destId="{07618BAC-84FE-4EEE-9977-792B77CA7926}" srcOrd="1" destOrd="0" presId="urn:microsoft.com/office/officeart/2005/8/layout/list1"/>
    <dgm:cxn modelId="{399ADF51-63DB-4CFD-886C-06217F44AA2E}" type="presOf" srcId="{962A5406-158C-40BC-B6C1-4E1F8F712941}" destId="{E5EF5396-EF29-4A24-BB88-39B0A776222F}" srcOrd="0" destOrd="0" presId="urn:microsoft.com/office/officeart/2005/8/layout/list1"/>
    <dgm:cxn modelId="{78AA87B3-B6AC-4D5D-B411-A26A3DC07606}" srcId="{06C8713B-291D-4B87-BE4F-5BB51E8C717D}" destId="{35CD4D44-2E40-4D73-A0C8-4B4758769CE7}" srcOrd="1" destOrd="0" parTransId="{1A4CD806-EFFA-4917-8B86-C76CF74E523C}" sibTransId="{C2F91EFA-4354-4CA9-A0FC-293E54C7BE21}"/>
    <dgm:cxn modelId="{E629DDC1-5E0E-48C9-ACB9-5896EF656DD6}" type="presOf" srcId="{13FB709B-EA85-414C-B88B-14468BA236A0}" destId="{4B07E620-E8AE-4103-9591-F79106D086E0}" srcOrd="1" destOrd="0" presId="urn:microsoft.com/office/officeart/2005/8/layout/list1"/>
    <dgm:cxn modelId="{612BACC8-8A9D-4630-9744-656FAC519FE4}" type="presOf" srcId="{A4E8F379-4567-47E1-BFB0-3D0105450638}" destId="{8E6E3771-BB29-4935-8770-A6BF0372F438}" srcOrd="1" destOrd="0" presId="urn:microsoft.com/office/officeart/2005/8/layout/list1"/>
    <dgm:cxn modelId="{D76927DA-3946-4532-BA66-31204BA0239D}" type="presOf" srcId="{06C8713B-291D-4B87-BE4F-5BB51E8C717D}" destId="{8C321EE2-1E75-4F61-A5A3-EF1F9D195E14}" srcOrd="1" destOrd="0" presId="urn:microsoft.com/office/officeart/2005/8/layout/list1"/>
    <dgm:cxn modelId="{7914C6DC-738C-4A8B-B73E-5129A5C5D6CF}" srcId="{06C8713B-291D-4B87-BE4F-5BB51E8C717D}" destId="{AF662FA4-DA87-44E2-BC5C-E31A4BAE19ED}" srcOrd="0" destOrd="0" parTransId="{6A66733E-C776-4B1A-9285-5B7686E3FAA5}" sibTransId="{2B0FFA0A-A8F6-4038-BD34-5C3C4FC573F1}"/>
    <dgm:cxn modelId="{7C94FDDD-96F7-4E0D-9B62-649AB2E831F5}" type="presOf" srcId="{06C8713B-291D-4B87-BE4F-5BB51E8C717D}" destId="{0BDFD0B4-F0A2-4C2F-BEA7-8F4C32AF6562}" srcOrd="0" destOrd="0" presId="urn:microsoft.com/office/officeart/2005/8/layout/list1"/>
    <dgm:cxn modelId="{03A360E1-CC1B-4A81-A289-280A681C46FD}" type="presOf" srcId="{13FB709B-EA85-414C-B88B-14468BA236A0}" destId="{354418CF-3048-4E08-A9FE-72B269B07DCD}" srcOrd="0" destOrd="0" presId="urn:microsoft.com/office/officeart/2005/8/layout/list1"/>
    <dgm:cxn modelId="{CE8241E1-3165-4680-9610-0AD5F35981A3}" type="presOf" srcId="{AF662FA4-DA87-44E2-BC5C-E31A4BAE19ED}" destId="{BDB92C95-D0D1-49EA-8F79-FB75881A9071}" srcOrd="0" destOrd="0" presId="urn:microsoft.com/office/officeart/2005/8/layout/list1"/>
    <dgm:cxn modelId="{40A71BEA-A370-4F5A-8A21-83E9EC151F9C}" type="presOf" srcId="{35CD4D44-2E40-4D73-A0C8-4B4758769CE7}" destId="{BDB92C95-D0D1-49EA-8F79-FB75881A9071}" srcOrd="0" destOrd="1" presId="urn:microsoft.com/office/officeart/2005/8/layout/list1"/>
    <dgm:cxn modelId="{5762B9EF-AAEF-43D8-86EB-F782EC5034A7}" srcId="{962A5406-158C-40BC-B6C1-4E1F8F712941}" destId="{06C8713B-291D-4B87-BE4F-5BB51E8C717D}" srcOrd="2" destOrd="0" parTransId="{9CFA8E5F-EA97-4D28-9B5D-C3682EBB753B}" sibTransId="{EE75CFE5-396E-4106-B2BA-38CDDE791744}"/>
    <dgm:cxn modelId="{6B8CF6F0-BAC3-4711-938E-3F0BA7DCAA7C}" srcId="{962A5406-158C-40BC-B6C1-4E1F8F712941}" destId="{E7135909-27E1-45F1-993B-2B24ECAFD0E3}" srcOrd="1" destOrd="0" parTransId="{B43F6A4C-CED6-4AAA-B197-8E2ABE943F0A}" sibTransId="{834384E1-B33F-4B2E-A8F2-D8ED08C07363}"/>
    <dgm:cxn modelId="{F519B4F7-0D84-4090-ADD8-AACDE2597075}" type="presOf" srcId="{A4E8F379-4567-47E1-BFB0-3D0105450638}" destId="{A5FCF4D6-2B28-4472-9D80-A24698B5B9E3}" srcOrd="0" destOrd="0" presId="urn:microsoft.com/office/officeart/2005/8/layout/list1"/>
    <dgm:cxn modelId="{A80A9FF9-5983-46A4-9D7B-B7C0384E788A}" srcId="{962A5406-158C-40BC-B6C1-4E1F8F712941}" destId="{13FB709B-EA85-414C-B88B-14468BA236A0}" srcOrd="0" destOrd="0" parTransId="{1D57DB94-E126-4D9E-9541-B84707B32A25}" sibTransId="{4B759979-06B2-4939-B08F-99C57B3098A9}"/>
    <dgm:cxn modelId="{5F37149C-F2A7-4F77-8CDD-7BD1A13FA522}" type="presParOf" srcId="{E5EF5396-EF29-4A24-BB88-39B0A776222F}" destId="{9487B940-861A-445B-8C7B-8EE6DDDAE9EC}" srcOrd="0" destOrd="0" presId="urn:microsoft.com/office/officeart/2005/8/layout/list1"/>
    <dgm:cxn modelId="{6BD3FB26-65EB-4451-B6B0-BD74A72A144E}" type="presParOf" srcId="{9487B940-861A-445B-8C7B-8EE6DDDAE9EC}" destId="{354418CF-3048-4E08-A9FE-72B269B07DCD}" srcOrd="0" destOrd="0" presId="urn:microsoft.com/office/officeart/2005/8/layout/list1"/>
    <dgm:cxn modelId="{DCF50171-7BE4-4066-B7EB-5972A6CCA87D}" type="presParOf" srcId="{9487B940-861A-445B-8C7B-8EE6DDDAE9EC}" destId="{4B07E620-E8AE-4103-9591-F79106D086E0}" srcOrd="1" destOrd="0" presId="urn:microsoft.com/office/officeart/2005/8/layout/list1"/>
    <dgm:cxn modelId="{3DB68E19-5BFE-4377-8B1F-72207D6328B2}" type="presParOf" srcId="{E5EF5396-EF29-4A24-BB88-39B0A776222F}" destId="{44D7B1A9-5B8B-43D8-A29F-6530B82EDF34}" srcOrd="1" destOrd="0" presId="urn:microsoft.com/office/officeart/2005/8/layout/list1"/>
    <dgm:cxn modelId="{C89EDFFD-94FE-467F-8A56-543E84ACAA11}" type="presParOf" srcId="{E5EF5396-EF29-4A24-BB88-39B0A776222F}" destId="{623069D9-DD3A-4D6B-BD5A-901868F6CBA0}" srcOrd="2" destOrd="0" presId="urn:microsoft.com/office/officeart/2005/8/layout/list1"/>
    <dgm:cxn modelId="{254E59F6-3BAA-4ACF-A548-9C30E302B182}" type="presParOf" srcId="{E5EF5396-EF29-4A24-BB88-39B0A776222F}" destId="{0827828B-F7A1-400F-B0A1-6FAD16F02811}" srcOrd="3" destOrd="0" presId="urn:microsoft.com/office/officeart/2005/8/layout/list1"/>
    <dgm:cxn modelId="{B98A0023-F131-4C13-A253-7A215CED75FF}" type="presParOf" srcId="{E5EF5396-EF29-4A24-BB88-39B0A776222F}" destId="{541D6D6E-6789-40F8-8F14-1245BB3B68E2}" srcOrd="4" destOrd="0" presId="urn:microsoft.com/office/officeart/2005/8/layout/list1"/>
    <dgm:cxn modelId="{A89A65D2-9876-4EB0-B9BD-69DA6B7B7B4E}" type="presParOf" srcId="{541D6D6E-6789-40F8-8F14-1245BB3B68E2}" destId="{0F29B9C3-7CB3-4273-A29C-779942A06D33}" srcOrd="0" destOrd="0" presId="urn:microsoft.com/office/officeart/2005/8/layout/list1"/>
    <dgm:cxn modelId="{4C4480FA-6FF7-4B6C-A22B-2973854DD5C6}" type="presParOf" srcId="{541D6D6E-6789-40F8-8F14-1245BB3B68E2}" destId="{07618BAC-84FE-4EEE-9977-792B77CA7926}" srcOrd="1" destOrd="0" presId="urn:microsoft.com/office/officeart/2005/8/layout/list1"/>
    <dgm:cxn modelId="{0FA59894-C9C0-426C-B2D0-A6E6C1F18702}" type="presParOf" srcId="{E5EF5396-EF29-4A24-BB88-39B0A776222F}" destId="{C75116F5-8A8B-4461-A1B7-A0C364A7FB0F}" srcOrd="5" destOrd="0" presId="urn:microsoft.com/office/officeart/2005/8/layout/list1"/>
    <dgm:cxn modelId="{438E89EC-C44A-4F51-8638-B1D7467169B7}" type="presParOf" srcId="{E5EF5396-EF29-4A24-BB88-39B0A776222F}" destId="{637218B3-1540-458C-81C3-B0EA1B9FFE81}" srcOrd="6" destOrd="0" presId="urn:microsoft.com/office/officeart/2005/8/layout/list1"/>
    <dgm:cxn modelId="{B2581A6A-4096-4369-8379-1AC7E7DD2C1C}" type="presParOf" srcId="{E5EF5396-EF29-4A24-BB88-39B0A776222F}" destId="{FA2B676C-C324-4485-808D-5921B4805F08}" srcOrd="7" destOrd="0" presId="urn:microsoft.com/office/officeart/2005/8/layout/list1"/>
    <dgm:cxn modelId="{913E08FA-2DFD-4B4C-8D69-8CEE6F283DCA}" type="presParOf" srcId="{E5EF5396-EF29-4A24-BB88-39B0A776222F}" destId="{CCF19E6F-D0A8-4209-9ACF-5CC35F5C89AC}" srcOrd="8" destOrd="0" presId="urn:microsoft.com/office/officeart/2005/8/layout/list1"/>
    <dgm:cxn modelId="{02785915-C8E4-4D97-A76E-B6A6DB866D15}" type="presParOf" srcId="{CCF19E6F-D0A8-4209-9ACF-5CC35F5C89AC}" destId="{0BDFD0B4-F0A2-4C2F-BEA7-8F4C32AF6562}" srcOrd="0" destOrd="0" presId="urn:microsoft.com/office/officeart/2005/8/layout/list1"/>
    <dgm:cxn modelId="{AF5ADE60-E917-4805-8BEA-2A87A4514B31}" type="presParOf" srcId="{CCF19E6F-D0A8-4209-9ACF-5CC35F5C89AC}" destId="{8C321EE2-1E75-4F61-A5A3-EF1F9D195E14}" srcOrd="1" destOrd="0" presId="urn:microsoft.com/office/officeart/2005/8/layout/list1"/>
    <dgm:cxn modelId="{3305BF33-D9FD-4EE4-BF46-E59DEFA9FDB6}" type="presParOf" srcId="{E5EF5396-EF29-4A24-BB88-39B0A776222F}" destId="{02FC12A9-4185-46EF-861A-79EC53F85BB8}" srcOrd="9" destOrd="0" presId="urn:microsoft.com/office/officeart/2005/8/layout/list1"/>
    <dgm:cxn modelId="{71F4B3A1-CCC7-4DB4-8972-34E67A4A0109}" type="presParOf" srcId="{E5EF5396-EF29-4A24-BB88-39B0A776222F}" destId="{BDB92C95-D0D1-49EA-8F79-FB75881A9071}" srcOrd="10" destOrd="0" presId="urn:microsoft.com/office/officeart/2005/8/layout/list1"/>
    <dgm:cxn modelId="{721C2F5C-348B-4A06-B442-C0E39C216E87}" type="presParOf" srcId="{E5EF5396-EF29-4A24-BB88-39B0A776222F}" destId="{4F0CD9AF-0E2D-47E5-A6F2-9388E0E393C3}" srcOrd="11" destOrd="0" presId="urn:microsoft.com/office/officeart/2005/8/layout/list1"/>
    <dgm:cxn modelId="{63C476BE-4D47-4B25-9B36-419536B438E4}" type="presParOf" srcId="{E5EF5396-EF29-4A24-BB88-39B0A776222F}" destId="{C9ADD9AA-16BB-4E15-8D28-AD84ED7A1BCB}" srcOrd="12" destOrd="0" presId="urn:microsoft.com/office/officeart/2005/8/layout/list1"/>
    <dgm:cxn modelId="{6080065D-B455-438E-9E4A-8340DF99BC1C}" type="presParOf" srcId="{C9ADD9AA-16BB-4E15-8D28-AD84ED7A1BCB}" destId="{A5FCF4D6-2B28-4472-9D80-A24698B5B9E3}" srcOrd="0" destOrd="0" presId="urn:microsoft.com/office/officeart/2005/8/layout/list1"/>
    <dgm:cxn modelId="{DB54349D-956A-4823-91D9-B2D374795E53}" type="presParOf" srcId="{C9ADD9AA-16BB-4E15-8D28-AD84ED7A1BCB}" destId="{8E6E3771-BB29-4935-8770-A6BF0372F438}" srcOrd="1" destOrd="0" presId="urn:microsoft.com/office/officeart/2005/8/layout/list1"/>
    <dgm:cxn modelId="{96310817-01A9-4E58-AA3C-2E6400148534}" type="presParOf" srcId="{E5EF5396-EF29-4A24-BB88-39B0A776222F}" destId="{41B31072-A9C3-4D1D-B679-25A0BE2358CD}" srcOrd="13" destOrd="0" presId="urn:microsoft.com/office/officeart/2005/8/layout/list1"/>
    <dgm:cxn modelId="{655B0E22-5FC6-4599-AB84-EF1214CABAEC}" type="presParOf" srcId="{E5EF5396-EF29-4A24-BB88-39B0A776222F}" destId="{ED6964C6-9C19-498D-9BF9-623B3D3CE25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AB575-0195-4D18-BC38-C2940D964DEC}">
      <dsp:nvSpPr>
        <dsp:cNvPr id="0" name=""/>
        <dsp:cNvSpPr/>
      </dsp:nvSpPr>
      <dsp:spPr>
        <a:xfrm>
          <a:off x="0" y="505"/>
          <a:ext cx="10753200" cy="11825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109DF8-5B8C-4870-8B8E-242EC9EBDD60}">
      <dsp:nvSpPr>
        <dsp:cNvPr id="0" name=""/>
        <dsp:cNvSpPr/>
      </dsp:nvSpPr>
      <dsp:spPr>
        <a:xfrm>
          <a:off x="357726" y="266583"/>
          <a:ext cx="650412" cy="650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56DD7E-94B7-4C8F-A28A-50197312297D}">
      <dsp:nvSpPr>
        <dsp:cNvPr id="0" name=""/>
        <dsp:cNvSpPr/>
      </dsp:nvSpPr>
      <dsp:spPr>
        <a:xfrm>
          <a:off x="1365865" y="505"/>
          <a:ext cx="4838940"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977900">
            <a:lnSpc>
              <a:spcPct val="90000"/>
            </a:lnSpc>
            <a:spcBef>
              <a:spcPct val="0"/>
            </a:spcBef>
            <a:spcAft>
              <a:spcPct val="35000"/>
            </a:spcAft>
            <a:buNone/>
          </a:pPr>
          <a:r>
            <a:rPr lang="cs-CZ" sz="2200" b="1" kern="1200"/>
            <a:t>Složenina slov finance a technologie</a:t>
          </a:r>
          <a:r>
            <a:rPr lang="cs-CZ" sz="2200" kern="1200"/>
            <a:t>.</a:t>
          </a:r>
          <a:endParaRPr lang="en-US" sz="2200" kern="1200"/>
        </a:p>
      </dsp:txBody>
      <dsp:txXfrm>
        <a:off x="1365865" y="505"/>
        <a:ext cx="4838940" cy="1182567"/>
      </dsp:txXfrm>
    </dsp:sp>
    <dsp:sp modelId="{36ED4120-84A2-49EA-A306-76981212B7F7}">
      <dsp:nvSpPr>
        <dsp:cNvPr id="0" name=""/>
        <dsp:cNvSpPr/>
      </dsp:nvSpPr>
      <dsp:spPr>
        <a:xfrm>
          <a:off x="6204805" y="505"/>
          <a:ext cx="454839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577850">
            <a:lnSpc>
              <a:spcPct val="90000"/>
            </a:lnSpc>
            <a:spcBef>
              <a:spcPct val="0"/>
            </a:spcBef>
            <a:spcAft>
              <a:spcPct val="35000"/>
            </a:spcAft>
            <a:buNone/>
          </a:pPr>
          <a:r>
            <a:rPr lang="cs-CZ" sz="1300" kern="1200"/>
            <a:t>Nové technologie prosazující se ve finančním sektoru,</a:t>
          </a:r>
          <a:endParaRPr lang="en-US" sz="1300" kern="1200"/>
        </a:p>
        <a:p>
          <a:pPr marL="0" lvl="0" indent="0" algn="l" defTabSz="577850">
            <a:lnSpc>
              <a:spcPct val="90000"/>
            </a:lnSpc>
            <a:spcBef>
              <a:spcPct val="0"/>
            </a:spcBef>
            <a:spcAft>
              <a:spcPct val="35000"/>
            </a:spcAft>
            <a:buNone/>
          </a:pPr>
          <a:r>
            <a:rPr lang="cs-CZ" sz="1300" kern="1200"/>
            <a:t>Skupina firem a platforem, které pomocí inovací narušují dosavadní směr poskytování finančních služeb.</a:t>
          </a:r>
          <a:endParaRPr lang="en-US" sz="1300" kern="1200"/>
        </a:p>
      </dsp:txBody>
      <dsp:txXfrm>
        <a:off x="6204805" y="505"/>
        <a:ext cx="4548394" cy="1182567"/>
      </dsp:txXfrm>
    </dsp:sp>
    <dsp:sp modelId="{9FB619E3-2D8B-40FD-82C7-A637EF802C25}">
      <dsp:nvSpPr>
        <dsp:cNvPr id="0" name=""/>
        <dsp:cNvSpPr/>
      </dsp:nvSpPr>
      <dsp:spPr>
        <a:xfrm>
          <a:off x="0" y="1478715"/>
          <a:ext cx="10753200" cy="11825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1EA571-6517-463F-9A3F-BDA742D1FDDF}">
      <dsp:nvSpPr>
        <dsp:cNvPr id="0" name=""/>
        <dsp:cNvSpPr/>
      </dsp:nvSpPr>
      <dsp:spPr>
        <a:xfrm>
          <a:off x="357726" y="1744792"/>
          <a:ext cx="650412" cy="650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AB59EC-D56A-478E-8B68-EA4C24A42917}">
      <dsp:nvSpPr>
        <dsp:cNvPr id="0" name=""/>
        <dsp:cNvSpPr/>
      </dsp:nvSpPr>
      <dsp:spPr>
        <a:xfrm>
          <a:off x="1365865" y="147871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977900">
            <a:lnSpc>
              <a:spcPct val="90000"/>
            </a:lnSpc>
            <a:spcBef>
              <a:spcPct val="0"/>
            </a:spcBef>
            <a:spcAft>
              <a:spcPct val="35000"/>
            </a:spcAft>
            <a:buNone/>
          </a:pPr>
          <a:r>
            <a:rPr lang="cs-CZ" sz="2200" b="1" kern="1200"/>
            <a:t>Obecně</a:t>
          </a:r>
          <a:r>
            <a:rPr lang="cs-CZ" sz="2200" kern="1200"/>
            <a:t> – inovativní a zcela nové produkty finančního sektoru, které stojí na moderních technologiích.</a:t>
          </a:r>
          <a:endParaRPr lang="en-US" sz="2200" kern="1200"/>
        </a:p>
      </dsp:txBody>
      <dsp:txXfrm>
        <a:off x="1365865" y="1478715"/>
        <a:ext cx="9387334" cy="1182567"/>
      </dsp:txXfrm>
    </dsp:sp>
    <dsp:sp modelId="{8B78785C-6831-4639-A71E-813E834E1AF4}">
      <dsp:nvSpPr>
        <dsp:cNvPr id="0" name=""/>
        <dsp:cNvSpPr/>
      </dsp:nvSpPr>
      <dsp:spPr>
        <a:xfrm>
          <a:off x="0" y="2956924"/>
          <a:ext cx="10753200" cy="11825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93FFC5-F553-4C32-A145-0272CD662F14}">
      <dsp:nvSpPr>
        <dsp:cNvPr id="0" name=""/>
        <dsp:cNvSpPr/>
      </dsp:nvSpPr>
      <dsp:spPr>
        <a:xfrm>
          <a:off x="357726" y="3223002"/>
          <a:ext cx="650412" cy="6504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F6F246D-788C-43BE-ABE0-429A796718AF}">
      <dsp:nvSpPr>
        <dsp:cNvPr id="0" name=""/>
        <dsp:cNvSpPr/>
      </dsp:nvSpPr>
      <dsp:spPr>
        <a:xfrm>
          <a:off x="1365865" y="2956924"/>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977900">
            <a:lnSpc>
              <a:spcPct val="90000"/>
            </a:lnSpc>
            <a:spcBef>
              <a:spcPct val="0"/>
            </a:spcBef>
            <a:spcAft>
              <a:spcPct val="35000"/>
            </a:spcAft>
            <a:buNone/>
          </a:pPr>
          <a:r>
            <a:rPr lang="cs-CZ" sz="2200" kern="1200"/>
            <a:t>Nejedná se vždy o firmy, které za účelem poskytování FinTech služeb nově vzniknou, ale také o zavedené společnosti, které vedle portfolia tradičních služeb nabízejí něco navíc, aby získaly konkurenční výhodu.</a:t>
          </a:r>
          <a:endParaRPr lang="en-US" sz="2200" kern="1200"/>
        </a:p>
      </dsp:txBody>
      <dsp:txXfrm>
        <a:off x="1365865" y="2956924"/>
        <a:ext cx="9387334" cy="11825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28CF-785B-496C-865D-EE55C7888D66}">
      <dsp:nvSpPr>
        <dsp:cNvPr id="0" name=""/>
        <dsp:cNvSpPr/>
      </dsp:nvSpPr>
      <dsp:spPr>
        <a:xfrm>
          <a:off x="2292220" y="1073148"/>
          <a:ext cx="496532" cy="91440"/>
        </a:xfrm>
        <a:custGeom>
          <a:avLst/>
          <a:gdLst/>
          <a:ahLst/>
          <a:cxnLst/>
          <a:rect l="0" t="0" r="0" b="0"/>
          <a:pathLst>
            <a:path>
              <a:moveTo>
                <a:pt x="0" y="45720"/>
              </a:moveTo>
              <a:lnTo>
                <a:pt x="496532"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7308" y="1116232"/>
        <a:ext cx="26356" cy="5271"/>
      </dsp:txXfrm>
    </dsp:sp>
    <dsp:sp modelId="{E074999F-C3FA-40DD-80CE-6B6EF7B279B8}">
      <dsp:nvSpPr>
        <dsp:cNvPr id="0" name=""/>
        <dsp:cNvSpPr/>
      </dsp:nvSpPr>
      <dsp:spPr>
        <a:xfrm>
          <a:off x="2139" y="431304"/>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FinTech představuje rychlejší, levnější a kvalitnější služby.</a:t>
          </a:r>
          <a:endParaRPr lang="en-US" sz="1400" kern="1200"/>
        </a:p>
      </dsp:txBody>
      <dsp:txXfrm>
        <a:off x="2139" y="431304"/>
        <a:ext cx="2291880" cy="1375128"/>
      </dsp:txXfrm>
    </dsp:sp>
    <dsp:sp modelId="{4050A1A1-DC22-435E-8127-BC735C2B5DFD}">
      <dsp:nvSpPr>
        <dsp:cNvPr id="0" name=""/>
        <dsp:cNvSpPr/>
      </dsp:nvSpPr>
      <dsp:spPr>
        <a:xfrm>
          <a:off x="5111233" y="1073148"/>
          <a:ext cx="496532" cy="91440"/>
        </a:xfrm>
        <a:custGeom>
          <a:avLst/>
          <a:gdLst/>
          <a:ahLst/>
          <a:cxnLst/>
          <a:rect l="0" t="0" r="0" b="0"/>
          <a:pathLst>
            <a:path>
              <a:moveTo>
                <a:pt x="0" y="45720"/>
              </a:moveTo>
              <a:lnTo>
                <a:pt x="496532"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46321" y="1116232"/>
        <a:ext cx="26356" cy="5271"/>
      </dsp:txXfrm>
    </dsp:sp>
    <dsp:sp modelId="{15BB08D0-DC22-4D88-9735-4DCA45E85B2C}">
      <dsp:nvSpPr>
        <dsp:cNvPr id="0" name=""/>
        <dsp:cNvSpPr/>
      </dsp:nvSpPr>
      <dsp:spPr>
        <a:xfrm>
          <a:off x="2821152" y="431304"/>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Roste popularita digitálních řešení – tradiční hráči nemohou tyto trendy ignorovat.</a:t>
          </a:r>
          <a:endParaRPr lang="en-US" sz="1400" kern="1200"/>
        </a:p>
      </dsp:txBody>
      <dsp:txXfrm>
        <a:off x="2821152" y="431304"/>
        <a:ext cx="2291880" cy="1375128"/>
      </dsp:txXfrm>
    </dsp:sp>
    <dsp:sp modelId="{659BD467-8589-4BB8-82FD-43AAEBFA48F0}">
      <dsp:nvSpPr>
        <dsp:cNvPr id="0" name=""/>
        <dsp:cNvSpPr/>
      </dsp:nvSpPr>
      <dsp:spPr>
        <a:xfrm>
          <a:off x="7930247" y="1073148"/>
          <a:ext cx="496532" cy="91440"/>
        </a:xfrm>
        <a:custGeom>
          <a:avLst/>
          <a:gdLst/>
          <a:ahLst/>
          <a:cxnLst/>
          <a:rect l="0" t="0" r="0" b="0"/>
          <a:pathLst>
            <a:path>
              <a:moveTo>
                <a:pt x="0" y="45720"/>
              </a:moveTo>
              <a:lnTo>
                <a:pt x="496532"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165335" y="1116232"/>
        <a:ext cx="26356" cy="5271"/>
      </dsp:txXfrm>
    </dsp:sp>
    <dsp:sp modelId="{584ED4E2-11AE-4D1A-A4F3-16F7CB7B7A60}">
      <dsp:nvSpPr>
        <dsp:cNvPr id="0" name=""/>
        <dsp:cNvSpPr/>
      </dsp:nvSpPr>
      <dsp:spPr>
        <a:xfrm>
          <a:off x="5640166" y="431304"/>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Spotřebitelé žádají rychlejší, levnější a kvalitnější služby šité na míru a bez zbytečné administrativy.</a:t>
          </a:r>
          <a:endParaRPr lang="en-US" sz="1400" kern="1200"/>
        </a:p>
      </dsp:txBody>
      <dsp:txXfrm>
        <a:off x="5640166" y="431304"/>
        <a:ext cx="2291880" cy="1375128"/>
      </dsp:txXfrm>
    </dsp:sp>
    <dsp:sp modelId="{9FB7F322-FB77-4579-BD4A-D88FA39A867B}">
      <dsp:nvSpPr>
        <dsp:cNvPr id="0" name=""/>
        <dsp:cNvSpPr/>
      </dsp:nvSpPr>
      <dsp:spPr>
        <a:xfrm>
          <a:off x="1148079" y="1804632"/>
          <a:ext cx="8457040" cy="496532"/>
        </a:xfrm>
        <a:custGeom>
          <a:avLst/>
          <a:gdLst/>
          <a:ahLst/>
          <a:cxnLst/>
          <a:rect l="0" t="0" r="0" b="0"/>
          <a:pathLst>
            <a:path>
              <a:moveTo>
                <a:pt x="8457040" y="0"/>
              </a:moveTo>
              <a:lnTo>
                <a:pt x="8457040" y="265366"/>
              </a:lnTo>
              <a:lnTo>
                <a:pt x="0" y="265366"/>
              </a:lnTo>
              <a:lnTo>
                <a:pt x="0" y="496532"/>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64763" y="2050263"/>
        <a:ext cx="423672" cy="5271"/>
      </dsp:txXfrm>
    </dsp:sp>
    <dsp:sp modelId="{C019E093-E4A2-4CF2-B7E0-2B6873A3B428}">
      <dsp:nvSpPr>
        <dsp:cNvPr id="0" name=""/>
        <dsp:cNvSpPr/>
      </dsp:nvSpPr>
      <dsp:spPr>
        <a:xfrm>
          <a:off x="8459179" y="431304"/>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Banky buď samy zavádějí inovativní služby a nebo úzce spolupracují se vznikajícími startupy</a:t>
          </a:r>
          <a:endParaRPr lang="en-US" sz="1400" kern="1200"/>
        </a:p>
      </dsp:txBody>
      <dsp:txXfrm>
        <a:off x="8459179" y="431304"/>
        <a:ext cx="2291880" cy="1375128"/>
      </dsp:txXfrm>
    </dsp:sp>
    <dsp:sp modelId="{291B981B-0CA8-42D6-AAC0-632B7B448BB3}">
      <dsp:nvSpPr>
        <dsp:cNvPr id="0" name=""/>
        <dsp:cNvSpPr/>
      </dsp:nvSpPr>
      <dsp:spPr>
        <a:xfrm>
          <a:off x="2292220" y="2975409"/>
          <a:ext cx="496532" cy="91440"/>
        </a:xfrm>
        <a:custGeom>
          <a:avLst/>
          <a:gdLst/>
          <a:ahLst/>
          <a:cxnLst/>
          <a:rect l="0" t="0" r="0" b="0"/>
          <a:pathLst>
            <a:path>
              <a:moveTo>
                <a:pt x="0" y="45720"/>
              </a:moveTo>
              <a:lnTo>
                <a:pt x="496532"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7308" y="3018493"/>
        <a:ext cx="26356" cy="5271"/>
      </dsp:txXfrm>
    </dsp:sp>
    <dsp:sp modelId="{4A02F11F-ACC1-4F1F-BD09-4E217F0647D5}">
      <dsp:nvSpPr>
        <dsp:cNvPr id="0" name=""/>
        <dsp:cNvSpPr/>
      </dsp:nvSpPr>
      <dsp:spPr>
        <a:xfrm>
          <a:off x="2139" y="2333565"/>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Nejrozvinutější oblasti – platební styk, devizové konverze a dluhové financování.</a:t>
          </a:r>
          <a:endParaRPr lang="en-US" sz="1400" kern="1200"/>
        </a:p>
      </dsp:txBody>
      <dsp:txXfrm>
        <a:off x="2139" y="2333565"/>
        <a:ext cx="2291880" cy="1375128"/>
      </dsp:txXfrm>
    </dsp:sp>
    <dsp:sp modelId="{E12828CC-D9DF-44BF-AFDE-74DDC315C2EF}">
      <dsp:nvSpPr>
        <dsp:cNvPr id="0" name=""/>
        <dsp:cNvSpPr/>
      </dsp:nvSpPr>
      <dsp:spPr>
        <a:xfrm>
          <a:off x="5111233" y="2975409"/>
          <a:ext cx="496532" cy="91440"/>
        </a:xfrm>
        <a:custGeom>
          <a:avLst/>
          <a:gdLst/>
          <a:ahLst/>
          <a:cxnLst/>
          <a:rect l="0" t="0" r="0" b="0"/>
          <a:pathLst>
            <a:path>
              <a:moveTo>
                <a:pt x="0" y="45720"/>
              </a:moveTo>
              <a:lnTo>
                <a:pt x="496532"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46321" y="3018493"/>
        <a:ext cx="26356" cy="5271"/>
      </dsp:txXfrm>
    </dsp:sp>
    <dsp:sp modelId="{BCE713C5-00D6-4823-9944-E7B462A0B1CE}">
      <dsp:nvSpPr>
        <dsp:cNvPr id="0" name=""/>
        <dsp:cNvSpPr/>
      </dsp:nvSpPr>
      <dsp:spPr>
        <a:xfrm>
          <a:off x="2821152" y="2333565"/>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PayPal – lze považovat za první a nejvýznamnější FinTech společnost, její služby jsou jedněmi z nejpoužívanějších pro platby na internetu.</a:t>
          </a:r>
          <a:endParaRPr lang="en-US" sz="1400" kern="1200"/>
        </a:p>
      </dsp:txBody>
      <dsp:txXfrm>
        <a:off x="2821152" y="2333565"/>
        <a:ext cx="2291880" cy="1375128"/>
      </dsp:txXfrm>
    </dsp:sp>
    <dsp:sp modelId="{C676A35A-7166-42D0-8221-C2B0351BCBF4}">
      <dsp:nvSpPr>
        <dsp:cNvPr id="0" name=""/>
        <dsp:cNvSpPr/>
      </dsp:nvSpPr>
      <dsp:spPr>
        <a:xfrm>
          <a:off x="5640166" y="2333565"/>
          <a:ext cx="2291880" cy="137512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2304" tIns="117883" rIns="112304" bIns="117883" numCol="1" spcCol="1270" anchor="ctr" anchorCtr="0">
          <a:noAutofit/>
        </a:bodyPr>
        <a:lstStyle/>
        <a:p>
          <a:pPr marL="0" lvl="0" indent="0" algn="ctr" defTabSz="622300">
            <a:lnSpc>
              <a:spcPct val="90000"/>
            </a:lnSpc>
            <a:spcBef>
              <a:spcPct val="0"/>
            </a:spcBef>
            <a:spcAft>
              <a:spcPct val="35000"/>
            </a:spcAft>
            <a:buNone/>
          </a:pPr>
          <a:r>
            <a:rPr lang="cs-CZ" sz="1400" kern="1200"/>
            <a:t>Revolut – 2015, VB – již vlastní bankovní licenci, rozšířil své portfolio o tradiční služby a plánuje také úvěrování.</a:t>
          </a:r>
          <a:endParaRPr lang="en-US" sz="1400" kern="1200"/>
        </a:p>
      </dsp:txBody>
      <dsp:txXfrm>
        <a:off x="5640166" y="2333565"/>
        <a:ext cx="2291880" cy="13751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E8235E-8F05-4E1A-BC84-D56A23522F3F}">
      <dsp:nvSpPr>
        <dsp:cNvPr id="0" name=""/>
        <dsp:cNvSpPr/>
      </dsp:nvSpPr>
      <dsp:spPr>
        <a:xfrm>
          <a:off x="0" y="5252"/>
          <a:ext cx="10753200" cy="68824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89B07F-8280-4712-AB99-18DC9FB2921D}">
      <dsp:nvSpPr>
        <dsp:cNvPr id="0" name=""/>
        <dsp:cNvSpPr/>
      </dsp:nvSpPr>
      <dsp:spPr>
        <a:xfrm>
          <a:off x="208195" y="160108"/>
          <a:ext cx="378536" cy="3785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C0F42E-CEBB-414E-9825-0E20C57FBA71}">
      <dsp:nvSpPr>
        <dsp:cNvPr id="0" name=""/>
        <dsp:cNvSpPr/>
      </dsp:nvSpPr>
      <dsp:spPr>
        <a:xfrm>
          <a:off x="794927" y="5252"/>
          <a:ext cx="9957495" cy="688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840" tIns="72840" rIns="72840" bIns="72840" numCol="1" spcCol="1270" anchor="ctr" anchorCtr="0">
          <a:noAutofit/>
        </a:bodyPr>
        <a:lstStyle/>
        <a:p>
          <a:pPr marL="0" lvl="0" indent="0" algn="l" defTabSz="844550">
            <a:lnSpc>
              <a:spcPct val="90000"/>
            </a:lnSpc>
            <a:spcBef>
              <a:spcPct val="0"/>
            </a:spcBef>
            <a:spcAft>
              <a:spcPct val="35000"/>
            </a:spcAft>
            <a:buNone/>
          </a:pPr>
          <a:r>
            <a:rPr lang="cs-CZ" sz="1900" b="0" kern="1200"/>
            <a:t>Požadavek na dostupnost služeb kdykoliv a kdekoliv</a:t>
          </a:r>
          <a:endParaRPr lang="en-US" sz="1900" kern="1200"/>
        </a:p>
      </dsp:txBody>
      <dsp:txXfrm>
        <a:off x="794927" y="5252"/>
        <a:ext cx="9957495" cy="688248"/>
      </dsp:txXfrm>
    </dsp:sp>
    <dsp:sp modelId="{D8F6650B-6701-4672-9BDD-22419F1D50FE}">
      <dsp:nvSpPr>
        <dsp:cNvPr id="0" name=""/>
        <dsp:cNvSpPr/>
      </dsp:nvSpPr>
      <dsp:spPr>
        <a:xfrm>
          <a:off x="0" y="865563"/>
          <a:ext cx="10753200" cy="68824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BE1F28-B134-4955-A302-9AFECEA0D04D}">
      <dsp:nvSpPr>
        <dsp:cNvPr id="0" name=""/>
        <dsp:cNvSpPr/>
      </dsp:nvSpPr>
      <dsp:spPr>
        <a:xfrm>
          <a:off x="208195" y="1020419"/>
          <a:ext cx="378536" cy="3785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1AC5F5-90A8-42D1-BD9A-6F72DB34DCAA}">
      <dsp:nvSpPr>
        <dsp:cNvPr id="0" name=""/>
        <dsp:cNvSpPr/>
      </dsp:nvSpPr>
      <dsp:spPr>
        <a:xfrm>
          <a:off x="794927" y="865563"/>
          <a:ext cx="9957495" cy="688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840" tIns="72840" rIns="72840" bIns="72840" numCol="1" spcCol="1270" anchor="ctr" anchorCtr="0">
          <a:noAutofit/>
        </a:bodyPr>
        <a:lstStyle/>
        <a:p>
          <a:pPr marL="0" lvl="0" indent="0" algn="l" defTabSz="844550">
            <a:lnSpc>
              <a:spcPct val="90000"/>
            </a:lnSpc>
            <a:spcBef>
              <a:spcPct val="0"/>
            </a:spcBef>
            <a:spcAft>
              <a:spcPct val="35000"/>
            </a:spcAft>
            <a:buNone/>
          </a:pPr>
          <a:r>
            <a:rPr lang="cs-CZ" sz="1900" b="0" kern="1200"/>
            <a:t>Cílení na spotřebitelské preference – konkurence velkým finančním hráčům z oblasti bankovnictví, pojišťovnictví a investičních fondů a získání části trhu.</a:t>
          </a:r>
          <a:endParaRPr lang="en-US" sz="1900" kern="1200"/>
        </a:p>
      </dsp:txBody>
      <dsp:txXfrm>
        <a:off x="794927" y="865563"/>
        <a:ext cx="9957495" cy="688248"/>
      </dsp:txXfrm>
    </dsp:sp>
    <dsp:sp modelId="{25C812C0-3F99-4FA6-B822-FA9F7DFFE13D}">
      <dsp:nvSpPr>
        <dsp:cNvPr id="0" name=""/>
        <dsp:cNvSpPr/>
      </dsp:nvSpPr>
      <dsp:spPr>
        <a:xfrm>
          <a:off x="0" y="1725874"/>
          <a:ext cx="10753200" cy="68824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0F1CF2-BDA5-46E1-A341-DD6A27E95D5F}">
      <dsp:nvSpPr>
        <dsp:cNvPr id="0" name=""/>
        <dsp:cNvSpPr/>
      </dsp:nvSpPr>
      <dsp:spPr>
        <a:xfrm>
          <a:off x="208195" y="1880730"/>
          <a:ext cx="378536" cy="3785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8EFD8B-CA46-49B5-B816-35B427BE53A4}">
      <dsp:nvSpPr>
        <dsp:cNvPr id="0" name=""/>
        <dsp:cNvSpPr/>
      </dsp:nvSpPr>
      <dsp:spPr>
        <a:xfrm>
          <a:off x="794927" y="1725874"/>
          <a:ext cx="4838940" cy="688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840" tIns="72840" rIns="72840" bIns="72840" numCol="1" spcCol="1270" anchor="ctr" anchorCtr="0">
          <a:noAutofit/>
        </a:bodyPr>
        <a:lstStyle/>
        <a:p>
          <a:pPr marL="0" lvl="0" indent="0" algn="l" defTabSz="844550">
            <a:lnSpc>
              <a:spcPct val="90000"/>
            </a:lnSpc>
            <a:spcBef>
              <a:spcPct val="0"/>
            </a:spcBef>
            <a:spcAft>
              <a:spcPct val="35000"/>
            </a:spcAft>
            <a:buNone/>
          </a:pPr>
          <a:r>
            <a:rPr lang="cs-CZ" sz="1900" b="1" kern="1200"/>
            <a:t>Regulatorní podmínky</a:t>
          </a:r>
          <a:endParaRPr lang="en-US" sz="1900" kern="1200"/>
        </a:p>
      </dsp:txBody>
      <dsp:txXfrm>
        <a:off x="794927" y="1725874"/>
        <a:ext cx="4838940" cy="688248"/>
      </dsp:txXfrm>
    </dsp:sp>
    <dsp:sp modelId="{9CBC0D6B-9443-45D4-B234-E414E2A02A7F}">
      <dsp:nvSpPr>
        <dsp:cNvPr id="0" name=""/>
        <dsp:cNvSpPr/>
      </dsp:nvSpPr>
      <dsp:spPr>
        <a:xfrm>
          <a:off x="5633867" y="1725874"/>
          <a:ext cx="5118555" cy="688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840" tIns="72840" rIns="72840" bIns="72840" numCol="1" spcCol="1270" anchor="ctr" anchorCtr="0">
          <a:noAutofit/>
        </a:bodyPr>
        <a:lstStyle/>
        <a:p>
          <a:pPr marL="0" lvl="0" indent="0" algn="l" defTabSz="488950">
            <a:lnSpc>
              <a:spcPct val="90000"/>
            </a:lnSpc>
            <a:spcBef>
              <a:spcPct val="0"/>
            </a:spcBef>
            <a:spcAft>
              <a:spcPct val="35000"/>
            </a:spcAft>
            <a:buNone/>
          </a:pPr>
          <a:r>
            <a:rPr lang="cs-CZ" sz="1100" b="0" kern="1200"/>
            <a:t>Zavazují zavedené hráče k otevřenosti vůči FinTech</a:t>
          </a:r>
          <a:endParaRPr lang="en-US" sz="1100" kern="1200"/>
        </a:p>
        <a:p>
          <a:pPr marL="0" lvl="0" indent="0" algn="l" defTabSz="488950">
            <a:lnSpc>
              <a:spcPct val="90000"/>
            </a:lnSpc>
            <a:spcBef>
              <a:spcPct val="0"/>
            </a:spcBef>
            <a:spcAft>
              <a:spcPct val="35000"/>
            </a:spcAft>
            <a:buNone/>
          </a:pPr>
          <a:r>
            <a:rPr lang="cs-CZ" sz="1100" b="0" kern="1200"/>
            <a:t>Evropská směrnice PSD2 – nařízení o zpřístupnění účtů klienta třetím stranám, pokud si to klient vyžádá.</a:t>
          </a:r>
          <a:endParaRPr lang="en-US" sz="1100" kern="1200"/>
        </a:p>
        <a:p>
          <a:pPr marL="0" lvl="0" indent="0" algn="l" defTabSz="488950">
            <a:lnSpc>
              <a:spcPct val="90000"/>
            </a:lnSpc>
            <a:spcBef>
              <a:spcPct val="0"/>
            </a:spcBef>
            <a:spcAft>
              <a:spcPct val="35000"/>
            </a:spcAft>
            <a:buNone/>
          </a:pPr>
          <a:r>
            <a:rPr lang="cs-CZ" sz="1100" b="0" kern="1200"/>
            <a:t>Růst regulatorní zátěže – rozvoj pododvětví FinTech tzv. RegTech (naplňování regulatorních požadavků pomocí moderních technologií).</a:t>
          </a:r>
          <a:endParaRPr lang="en-US" sz="1100" kern="1200"/>
        </a:p>
      </dsp:txBody>
      <dsp:txXfrm>
        <a:off x="5633867" y="1725874"/>
        <a:ext cx="5118555" cy="688248"/>
      </dsp:txXfrm>
    </dsp:sp>
    <dsp:sp modelId="{AC5CAE9B-82DB-4A36-97FC-0287BD5A2331}">
      <dsp:nvSpPr>
        <dsp:cNvPr id="0" name=""/>
        <dsp:cNvSpPr/>
      </dsp:nvSpPr>
      <dsp:spPr>
        <a:xfrm>
          <a:off x="0" y="2586185"/>
          <a:ext cx="10753200" cy="68824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0D45C4-BED0-4968-AF78-CCACD1D742B5}">
      <dsp:nvSpPr>
        <dsp:cNvPr id="0" name=""/>
        <dsp:cNvSpPr/>
      </dsp:nvSpPr>
      <dsp:spPr>
        <a:xfrm>
          <a:off x="208195" y="2741041"/>
          <a:ext cx="378536" cy="3785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C293B6E-FC4A-4AC3-8CBD-A96F1696E495}">
      <dsp:nvSpPr>
        <dsp:cNvPr id="0" name=""/>
        <dsp:cNvSpPr/>
      </dsp:nvSpPr>
      <dsp:spPr>
        <a:xfrm>
          <a:off x="794927" y="2586185"/>
          <a:ext cx="9957495" cy="688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840" tIns="72840" rIns="72840" bIns="72840" numCol="1" spcCol="1270" anchor="ctr" anchorCtr="0">
          <a:noAutofit/>
        </a:bodyPr>
        <a:lstStyle/>
        <a:p>
          <a:pPr marL="0" lvl="0" indent="0" algn="l" defTabSz="844550">
            <a:lnSpc>
              <a:spcPct val="90000"/>
            </a:lnSpc>
            <a:spcBef>
              <a:spcPct val="0"/>
            </a:spcBef>
            <a:spcAft>
              <a:spcPct val="35000"/>
            </a:spcAft>
            <a:buNone/>
          </a:pPr>
          <a:r>
            <a:rPr lang="cs-CZ" sz="1900" b="0" kern="1200"/>
            <a:t>Banky omezily poskytování úvěrů z důvodu snížit velikost finanční páky a zároveň klesla důvěra v bankovní sektor.</a:t>
          </a:r>
          <a:endParaRPr lang="en-US" sz="1900" kern="1200"/>
        </a:p>
      </dsp:txBody>
      <dsp:txXfrm>
        <a:off x="794927" y="2586185"/>
        <a:ext cx="9957495" cy="688248"/>
      </dsp:txXfrm>
    </dsp:sp>
    <dsp:sp modelId="{DBE1E8AC-403C-4405-BA5C-049D4DAECFD0}">
      <dsp:nvSpPr>
        <dsp:cNvPr id="0" name=""/>
        <dsp:cNvSpPr/>
      </dsp:nvSpPr>
      <dsp:spPr>
        <a:xfrm>
          <a:off x="0" y="3446496"/>
          <a:ext cx="10753200" cy="68824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A9975E-C7C4-4BBC-A0EB-37E343522BE5}">
      <dsp:nvSpPr>
        <dsp:cNvPr id="0" name=""/>
        <dsp:cNvSpPr/>
      </dsp:nvSpPr>
      <dsp:spPr>
        <a:xfrm>
          <a:off x="208195" y="3601352"/>
          <a:ext cx="378536" cy="37853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C01F81-1E1A-48C2-AB80-436216B31B19}">
      <dsp:nvSpPr>
        <dsp:cNvPr id="0" name=""/>
        <dsp:cNvSpPr/>
      </dsp:nvSpPr>
      <dsp:spPr>
        <a:xfrm>
          <a:off x="794927" y="3446496"/>
          <a:ext cx="9957495" cy="688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840" tIns="72840" rIns="72840" bIns="72840" numCol="1" spcCol="1270" anchor="ctr" anchorCtr="0">
          <a:noAutofit/>
        </a:bodyPr>
        <a:lstStyle/>
        <a:p>
          <a:pPr marL="0" lvl="0" indent="0" algn="l" defTabSz="844550">
            <a:lnSpc>
              <a:spcPct val="90000"/>
            </a:lnSpc>
            <a:spcBef>
              <a:spcPct val="0"/>
            </a:spcBef>
            <a:spcAft>
              <a:spcPct val="35000"/>
            </a:spcAft>
            <a:buNone/>
          </a:pPr>
          <a:r>
            <a:rPr lang="cs-CZ" sz="1900" b="0" kern="1200"/>
            <a:t>Expanze zprostředkovatelů peer-to-peer (P2P) úvěrů.</a:t>
          </a:r>
          <a:endParaRPr lang="en-US" sz="1900" kern="1200"/>
        </a:p>
      </dsp:txBody>
      <dsp:txXfrm>
        <a:off x="794927" y="3446496"/>
        <a:ext cx="9957495" cy="6882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3069D9-DD3A-4D6B-BD5A-901868F6CBA0}">
      <dsp:nvSpPr>
        <dsp:cNvPr id="0" name=""/>
        <dsp:cNvSpPr/>
      </dsp:nvSpPr>
      <dsp:spPr>
        <a:xfrm>
          <a:off x="0" y="329241"/>
          <a:ext cx="10753200" cy="428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B07E620-E8AE-4103-9591-F79106D086E0}">
      <dsp:nvSpPr>
        <dsp:cNvPr id="0" name=""/>
        <dsp:cNvSpPr/>
      </dsp:nvSpPr>
      <dsp:spPr>
        <a:xfrm>
          <a:off x="537660" y="78321"/>
          <a:ext cx="7527240" cy="50184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512" tIns="0" rIns="284512" bIns="0" numCol="1" spcCol="1270" anchor="ctr" anchorCtr="0">
          <a:noAutofit/>
        </a:bodyPr>
        <a:lstStyle/>
        <a:p>
          <a:pPr marL="0" lvl="0" indent="0" algn="l" defTabSz="755650">
            <a:lnSpc>
              <a:spcPct val="90000"/>
            </a:lnSpc>
            <a:spcBef>
              <a:spcPct val="0"/>
            </a:spcBef>
            <a:spcAft>
              <a:spcPct val="35000"/>
            </a:spcAft>
            <a:buNone/>
          </a:pPr>
          <a:r>
            <a:rPr lang="cs-CZ" sz="1700" b="1" kern="1200"/>
            <a:t>Digitální gramotnost </a:t>
          </a:r>
          <a:r>
            <a:rPr lang="cs-CZ" sz="1700" kern="1200"/>
            <a:t>- (ČR zaostává)</a:t>
          </a:r>
          <a:endParaRPr lang="en-US" sz="1700" kern="1200"/>
        </a:p>
      </dsp:txBody>
      <dsp:txXfrm>
        <a:off x="562158" y="102819"/>
        <a:ext cx="7478244" cy="452844"/>
      </dsp:txXfrm>
    </dsp:sp>
    <dsp:sp modelId="{637218B3-1540-458C-81C3-B0EA1B9FFE81}">
      <dsp:nvSpPr>
        <dsp:cNvPr id="0" name=""/>
        <dsp:cNvSpPr/>
      </dsp:nvSpPr>
      <dsp:spPr>
        <a:xfrm>
          <a:off x="0" y="1100361"/>
          <a:ext cx="10753200" cy="428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7618BAC-84FE-4EEE-9977-792B77CA7926}">
      <dsp:nvSpPr>
        <dsp:cNvPr id="0" name=""/>
        <dsp:cNvSpPr/>
      </dsp:nvSpPr>
      <dsp:spPr>
        <a:xfrm>
          <a:off x="537660" y="849441"/>
          <a:ext cx="7527240" cy="50184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512" tIns="0" rIns="284512" bIns="0" numCol="1" spcCol="1270" anchor="ctr" anchorCtr="0">
          <a:noAutofit/>
        </a:bodyPr>
        <a:lstStyle/>
        <a:p>
          <a:pPr marL="0" lvl="0" indent="0" algn="l" defTabSz="755650">
            <a:lnSpc>
              <a:spcPct val="90000"/>
            </a:lnSpc>
            <a:spcBef>
              <a:spcPct val="0"/>
            </a:spcBef>
            <a:spcAft>
              <a:spcPct val="35000"/>
            </a:spcAft>
            <a:buNone/>
          </a:pPr>
          <a:r>
            <a:rPr lang="cs-CZ" sz="1700" b="1" kern="1200"/>
            <a:t>Jazyková bariéra</a:t>
          </a:r>
          <a:endParaRPr lang="en-US" sz="1700" kern="1200"/>
        </a:p>
      </dsp:txBody>
      <dsp:txXfrm>
        <a:off x="562158" y="873939"/>
        <a:ext cx="7478244" cy="452844"/>
      </dsp:txXfrm>
    </dsp:sp>
    <dsp:sp modelId="{BDB92C95-D0D1-49EA-8F79-FB75881A9071}">
      <dsp:nvSpPr>
        <dsp:cNvPr id="0" name=""/>
        <dsp:cNvSpPr/>
      </dsp:nvSpPr>
      <dsp:spPr>
        <a:xfrm>
          <a:off x="0" y="1871481"/>
          <a:ext cx="10753200" cy="1419075"/>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4568" tIns="354076" rIns="834568" bIns="120904" numCol="1" spcCol="1270" anchor="t" anchorCtr="0">
          <a:noAutofit/>
        </a:bodyPr>
        <a:lstStyle/>
        <a:p>
          <a:pPr marL="171450" lvl="1" indent="-171450" algn="l" defTabSz="755650">
            <a:lnSpc>
              <a:spcPct val="90000"/>
            </a:lnSpc>
            <a:spcBef>
              <a:spcPct val="0"/>
            </a:spcBef>
            <a:spcAft>
              <a:spcPct val="15000"/>
            </a:spcAft>
            <a:buChar char="•"/>
          </a:pPr>
          <a:r>
            <a:rPr lang="cs-CZ" sz="1700" kern="1200"/>
            <a:t>Poskytovatelé P2P úvěrů mají zásadní nevýhodu proti klasickým bankám</a:t>
          </a:r>
          <a:endParaRPr lang="en-US" sz="1700" kern="1200"/>
        </a:p>
        <a:p>
          <a:pPr marL="171450" lvl="1" indent="-171450" algn="l" defTabSz="755650">
            <a:lnSpc>
              <a:spcPct val="90000"/>
            </a:lnSpc>
            <a:spcBef>
              <a:spcPct val="0"/>
            </a:spcBef>
            <a:spcAft>
              <a:spcPct val="15000"/>
            </a:spcAft>
            <a:buChar char="•"/>
          </a:pPr>
          <a:r>
            <a:rPr lang="cs-CZ" sz="1700" kern="1200"/>
            <a:t>Financují poskytované úvěry pouze „drahými zdroji“ od investorů, naopak klasické banky financují úvěry pomocí vkladů na běžných účtech a dalšími závazky s kratší dobou splatnosti.</a:t>
          </a:r>
          <a:endParaRPr lang="en-US" sz="1700" kern="1200"/>
        </a:p>
      </dsp:txBody>
      <dsp:txXfrm>
        <a:off x="0" y="1871481"/>
        <a:ext cx="10753200" cy="1419075"/>
      </dsp:txXfrm>
    </dsp:sp>
    <dsp:sp modelId="{8C321EE2-1E75-4F61-A5A3-EF1F9D195E14}">
      <dsp:nvSpPr>
        <dsp:cNvPr id="0" name=""/>
        <dsp:cNvSpPr/>
      </dsp:nvSpPr>
      <dsp:spPr>
        <a:xfrm>
          <a:off x="537660" y="1620561"/>
          <a:ext cx="7527240" cy="50184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512" tIns="0" rIns="284512" bIns="0" numCol="1" spcCol="1270" anchor="ctr" anchorCtr="0">
          <a:noAutofit/>
        </a:bodyPr>
        <a:lstStyle/>
        <a:p>
          <a:pPr marL="0" lvl="0" indent="0" algn="l" defTabSz="755650">
            <a:lnSpc>
              <a:spcPct val="90000"/>
            </a:lnSpc>
            <a:spcBef>
              <a:spcPct val="0"/>
            </a:spcBef>
            <a:spcAft>
              <a:spcPct val="35000"/>
            </a:spcAft>
            <a:buNone/>
          </a:pPr>
          <a:r>
            <a:rPr lang="cs-CZ" sz="1700" b="1" kern="1200"/>
            <a:t>Transformace splatností úvěrů</a:t>
          </a:r>
          <a:endParaRPr lang="en-US" sz="1700" kern="1200"/>
        </a:p>
      </dsp:txBody>
      <dsp:txXfrm>
        <a:off x="562158" y="1645059"/>
        <a:ext cx="7478244" cy="452844"/>
      </dsp:txXfrm>
    </dsp:sp>
    <dsp:sp modelId="{ED6964C6-9C19-498D-9BF9-623B3D3CE25C}">
      <dsp:nvSpPr>
        <dsp:cNvPr id="0" name=""/>
        <dsp:cNvSpPr/>
      </dsp:nvSpPr>
      <dsp:spPr>
        <a:xfrm>
          <a:off x="0" y="3633276"/>
          <a:ext cx="10753200" cy="428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E6E3771-BB29-4935-8770-A6BF0372F438}">
      <dsp:nvSpPr>
        <dsp:cNvPr id="0" name=""/>
        <dsp:cNvSpPr/>
      </dsp:nvSpPr>
      <dsp:spPr>
        <a:xfrm>
          <a:off x="537660" y="3382356"/>
          <a:ext cx="7527240" cy="50184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512" tIns="0" rIns="284512" bIns="0" numCol="1" spcCol="1270" anchor="ctr" anchorCtr="0">
          <a:noAutofit/>
        </a:bodyPr>
        <a:lstStyle/>
        <a:p>
          <a:pPr marL="0" lvl="0" indent="0" algn="l" defTabSz="755650">
            <a:lnSpc>
              <a:spcPct val="90000"/>
            </a:lnSpc>
            <a:spcBef>
              <a:spcPct val="0"/>
            </a:spcBef>
            <a:spcAft>
              <a:spcPct val="35000"/>
            </a:spcAft>
            <a:buNone/>
          </a:pPr>
          <a:r>
            <a:rPr lang="cs-CZ" sz="1700" b="1" kern="1200"/>
            <a:t>Rezistence regulatorních orgánů</a:t>
          </a:r>
          <a:endParaRPr lang="en-US" sz="1700" kern="1200"/>
        </a:p>
      </dsp:txBody>
      <dsp:txXfrm>
        <a:off x="562158" y="3406854"/>
        <a:ext cx="7478244" cy="45284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BPF_BAN1 Bankovnictví 1</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BPF_BAN1 Bankovnictví 1</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a:t>BPF_BAN1 Bankovnictví 1</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BPF_BAN1 Bankovnictví 1</a:t>
            </a:r>
            <a:endParaRPr lang="cs-CZ" dirty="0"/>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BPF_BAN1 Bankovnictví 1</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BPF_BAN1 Bankovnictví 1</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BPF_BAN1 Bankovnictví 1</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BPF_BAN1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BPF_BAN1 Bankovnictví 1</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1">
            <a:extLst>
              <a:ext uri="{FF2B5EF4-FFF2-40B4-BE49-F238E27FC236}">
                <a16:creationId xmlns:a16="http://schemas.microsoft.com/office/drawing/2014/main" id="{8D1D3A3C-48EB-3389-CB4E-3AF14984AEEA}"/>
              </a:ext>
            </a:extLst>
          </p:cNvPr>
          <p:cNvSpPr>
            <a:spLocks noGrp="1"/>
          </p:cNvSpPr>
          <p:nvPr>
            <p:ph type="ftr" sz="quarter" idx="10"/>
          </p:nvPr>
        </p:nvSpPr>
        <p:spPr>
          <a:xfrm>
            <a:off x="720000" y="6228000"/>
            <a:ext cx="7920000" cy="252000"/>
          </a:xfrm>
        </p:spPr>
        <p:txBody>
          <a:bodyPr/>
          <a:lstStyle/>
          <a:p>
            <a:pPr>
              <a:spcAft>
                <a:spcPts val="600"/>
              </a:spcAft>
            </a:pPr>
            <a:r>
              <a:rPr lang="cs-CZ" dirty="0"/>
              <a:t>BPF_BAN1 Bankovnictví 1</a:t>
            </a:r>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DE708CC-0C3F-4567-9698-B54C0F35BD31}" type="slidenum">
              <a:rPr lang="cs-CZ" altLang="cs-CZ" smtClean="0"/>
              <a:pPr>
                <a:spcAft>
                  <a:spcPts val="600"/>
                </a:spcAft>
              </a:pPr>
              <a:t>1</a:t>
            </a:fld>
            <a:endParaRPr lang="cs-CZ" altLang="cs-CZ"/>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a:xfrm>
            <a:off x="398502" y="2900365"/>
            <a:ext cx="11361600" cy="1171580"/>
          </a:xfrm>
        </p:spPr>
        <p:txBody>
          <a:bodyPr anchor="t">
            <a:normAutofit/>
          </a:bodyPr>
          <a:lstStyle/>
          <a:p>
            <a:r>
              <a:rPr lang="cs-CZ" altLang="cs-CZ" dirty="0" err="1"/>
              <a:t>FinTech</a:t>
            </a:r>
            <a:br>
              <a:rPr lang="cs-CZ" altLang="cs-CZ" dirty="0"/>
            </a:br>
            <a:endParaRPr lang="cs-CZ" dirty="0"/>
          </a:p>
        </p:txBody>
      </p:sp>
      <p:sp>
        <p:nvSpPr>
          <p:cNvPr id="5" name="Podnadpis 4">
            <a:extLst>
              <a:ext uri="{FF2B5EF4-FFF2-40B4-BE49-F238E27FC236}">
                <a16:creationId xmlns:a16="http://schemas.microsoft.com/office/drawing/2014/main" id="{B2C2A405-E89C-44BE-90A4-EEFF98AD9526}"/>
              </a:ext>
            </a:extLst>
          </p:cNvPr>
          <p:cNvSpPr>
            <a:spLocks noGrp="1"/>
          </p:cNvSpPr>
          <p:nvPr>
            <p:ph type="subTitle" idx="1"/>
          </p:nvPr>
        </p:nvSpPr>
        <p:spPr>
          <a:xfrm>
            <a:off x="398502" y="4116402"/>
            <a:ext cx="11361600" cy="698497"/>
          </a:xfrm>
        </p:spPr>
        <p:txBody>
          <a:bodyPr anchor="t">
            <a:normAutofit/>
          </a:bodyPr>
          <a:lstStyle/>
          <a:p>
            <a:pPr>
              <a:spcAft>
                <a:spcPts val="600"/>
              </a:spcAft>
            </a:pPr>
            <a:r>
              <a:rPr lang="cs-CZ" dirty="0"/>
              <a:t>Vliv nových technologií na finanční sektor</a:t>
            </a:r>
            <a:endParaRPr lang="cs-CZ"/>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Přínosy FinTech</a:t>
            </a:r>
            <a:endParaRPr lang="cs-CZ" dirty="0"/>
          </a:p>
        </p:txBody>
      </p:sp>
      <p:sp>
        <p:nvSpPr>
          <p:cNvPr id="3" name="Zástupný symbol pro obsah 2"/>
          <p:cNvSpPr>
            <a:spLocks noGrp="1"/>
          </p:cNvSpPr>
          <p:nvPr>
            <p:ph idx="1"/>
          </p:nvPr>
        </p:nvSpPr>
        <p:spPr/>
        <p:txBody>
          <a:bodyPr/>
          <a:lstStyle/>
          <a:p>
            <a:pPr algn="just">
              <a:buFont typeface="Wingdings" panose="05000000000000000000" pitchFamily="2" charset="2"/>
              <a:buChar char="§"/>
            </a:pPr>
            <a:r>
              <a:rPr lang="cs-CZ" sz="2000" b="1"/>
              <a:t>Robotičtí poradci a WealthTech firmy</a:t>
            </a:r>
          </a:p>
          <a:p>
            <a:pPr lvl="1" algn="just">
              <a:lnSpc>
                <a:spcPct val="150000"/>
              </a:lnSpc>
              <a:buFont typeface="Wingdings" panose="05000000000000000000" pitchFamily="2" charset="2"/>
              <a:buChar char="§"/>
            </a:pPr>
            <a:r>
              <a:rPr lang="cs-CZ" sz="1800" b="1"/>
              <a:t>WealthTech</a:t>
            </a:r>
            <a:r>
              <a:rPr lang="cs-CZ" sz="1800"/>
              <a:t> – spojení slov wealth (bohatství, úspory, investice) a technologie – pododvětví FinTechu – digitální správa investic</a:t>
            </a:r>
          </a:p>
          <a:p>
            <a:pPr lvl="1" algn="just">
              <a:lnSpc>
                <a:spcPct val="150000"/>
              </a:lnSpc>
              <a:buFont typeface="Wingdings" panose="05000000000000000000" pitchFamily="2" charset="2"/>
              <a:buChar char="§"/>
            </a:pPr>
            <a:r>
              <a:rPr lang="cs-CZ" sz="1800"/>
              <a:t>Ulehčují vstup na akciové, dluhopisové a jiné finanční trhy.</a:t>
            </a:r>
          </a:p>
          <a:p>
            <a:pPr lvl="1" algn="just">
              <a:lnSpc>
                <a:spcPct val="150000"/>
              </a:lnSpc>
              <a:buFont typeface="Wingdings" panose="05000000000000000000" pitchFamily="2" charset="2"/>
              <a:buChar char="§"/>
            </a:pPr>
            <a:r>
              <a:rPr lang="cs-CZ" sz="1800"/>
              <a:t>Nízké požadavky na minimální objem investic za relativně nízké poplatky.</a:t>
            </a:r>
          </a:p>
          <a:p>
            <a:pPr lvl="1" algn="just">
              <a:lnSpc>
                <a:spcPct val="150000"/>
              </a:lnSpc>
              <a:buFont typeface="Wingdings" panose="05000000000000000000" pitchFamily="2" charset="2"/>
              <a:buChar char="§"/>
            </a:pPr>
            <a:r>
              <a:rPr lang="cs-CZ" sz="1800"/>
              <a:t>Větší možnosti investování.</a:t>
            </a:r>
          </a:p>
          <a:p>
            <a:pPr lvl="1" algn="just">
              <a:lnSpc>
                <a:spcPct val="150000"/>
              </a:lnSpc>
              <a:buFont typeface="Wingdings" panose="05000000000000000000" pitchFamily="2" charset="2"/>
              <a:buChar char="§"/>
            </a:pPr>
            <a:endParaRPr lang="cs-CZ" sz="1800"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pic>
        <p:nvPicPr>
          <p:cNvPr id="6" name="Obrázek 5">
            <a:extLst>
              <a:ext uri="{FF2B5EF4-FFF2-40B4-BE49-F238E27FC236}">
                <a16:creationId xmlns:a16="http://schemas.microsoft.com/office/drawing/2014/main" id="{1AA61B82-BCD6-42E9-A396-EC2F7D31DE23}"/>
              </a:ext>
            </a:extLst>
          </p:cNvPr>
          <p:cNvPicPr>
            <a:picLocks noChangeAspect="1"/>
          </p:cNvPicPr>
          <p:nvPr/>
        </p:nvPicPr>
        <p:blipFill rotWithShape="1">
          <a:blip r:embed="rId2"/>
          <a:srcRect l="1433" t="43577" r="50618" b="23146"/>
          <a:stretch/>
        </p:blipFill>
        <p:spPr>
          <a:xfrm>
            <a:off x="4589394" y="3960312"/>
            <a:ext cx="7188606" cy="2806248"/>
          </a:xfrm>
          <a:prstGeom prst="rect">
            <a:avLst/>
          </a:prstGeom>
        </p:spPr>
      </p:pic>
      <p:sp>
        <p:nvSpPr>
          <p:cNvPr id="4" name="Zástupný symbol pro zápatí 3">
            <a:extLst>
              <a:ext uri="{FF2B5EF4-FFF2-40B4-BE49-F238E27FC236}">
                <a16:creationId xmlns:a16="http://schemas.microsoft.com/office/drawing/2014/main" id="{44F8FBFF-F5E2-5AAA-9BB5-EA8EA0332E89}"/>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19828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Rizika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Rizika na úrovni firem a uživatelů</a:t>
            </a:r>
          </a:p>
          <a:p>
            <a:pPr lvl="1">
              <a:lnSpc>
                <a:spcPct val="150000"/>
              </a:lnSpc>
              <a:buFont typeface="Wingdings" panose="05000000000000000000" pitchFamily="2" charset="2"/>
              <a:buChar char="§"/>
            </a:pPr>
            <a:r>
              <a:rPr lang="cs-CZ" b="1" dirty="0"/>
              <a:t>Růst zákazníků </a:t>
            </a:r>
            <a:r>
              <a:rPr lang="cs-CZ" dirty="0"/>
              <a:t>– zvýšení počtu dotazů, stížností a dalších požadavků</a:t>
            </a:r>
          </a:p>
          <a:p>
            <a:pPr lvl="1">
              <a:lnSpc>
                <a:spcPct val="150000"/>
              </a:lnSpc>
              <a:buFont typeface="Wingdings" panose="05000000000000000000" pitchFamily="2" charset="2"/>
              <a:buChar char="§"/>
            </a:pPr>
            <a:r>
              <a:rPr lang="cs-CZ" dirty="0"/>
              <a:t>Brzdou může být kapacitní omezení jak personální, tak technologická.</a:t>
            </a:r>
          </a:p>
          <a:p>
            <a:pPr lvl="1">
              <a:lnSpc>
                <a:spcPct val="150000"/>
              </a:lnSpc>
              <a:buFont typeface="Wingdings" panose="05000000000000000000" pitchFamily="2" charset="2"/>
              <a:buChar char="§"/>
            </a:pPr>
            <a:r>
              <a:rPr lang="cs-CZ" dirty="0"/>
              <a:t>Řešením je kombinace automatizujících řešení – </a:t>
            </a:r>
            <a:r>
              <a:rPr lang="cs-CZ" b="1" dirty="0"/>
              <a:t>chatboty a lidský operátor</a:t>
            </a:r>
          </a:p>
          <a:p>
            <a:pPr lvl="1">
              <a:lnSpc>
                <a:spcPct val="150000"/>
              </a:lnSpc>
              <a:buFont typeface="Wingdings" panose="05000000000000000000" pitchFamily="2" charset="2"/>
              <a:buChar char="§"/>
            </a:pPr>
            <a:r>
              <a:rPr lang="cs-CZ" b="1" dirty="0"/>
              <a:t>Pojištění bankovních vkladů </a:t>
            </a:r>
            <a:r>
              <a:rPr lang="cs-CZ" dirty="0"/>
              <a:t>– ne vždy pojištěné</a:t>
            </a:r>
          </a:p>
          <a:p>
            <a:pPr lvl="1">
              <a:lnSpc>
                <a:spcPct val="150000"/>
              </a:lnSpc>
              <a:buFont typeface="Wingdings" panose="05000000000000000000" pitchFamily="2" charset="2"/>
              <a:buChar char="§"/>
            </a:pPr>
            <a:r>
              <a:rPr lang="cs-CZ" b="1" dirty="0"/>
              <a:t>Kybernetické riziko </a:t>
            </a:r>
            <a:r>
              <a:rPr lang="cs-CZ" dirty="0"/>
              <a:t>– záznamy transakcí, spotřební chování, rodné číslo, biometrické údaje – využívají se šifrování nebo dvoufázové ověření</a:t>
            </a:r>
          </a:p>
          <a:p>
            <a:pPr marL="324000" lvl="1" indent="0">
              <a:buNone/>
            </a:pPr>
            <a:endParaRPr lang="cs-CZ" sz="1200" dirty="0"/>
          </a:p>
        </p:txBody>
      </p:sp>
      <p:sp>
        <p:nvSpPr>
          <p:cNvPr id="2" name="Zástupný symbol pro zápatí 1">
            <a:extLst>
              <a:ext uri="{FF2B5EF4-FFF2-40B4-BE49-F238E27FC236}">
                <a16:creationId xmlns:a16="http://schemas.microsoft.com/office/drawing/2014/main" id="{1964DB2F-BA4F-FB20-EB69-9992F1D8D8D6}"/>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215230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Rizika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Rizika na úrovni firem a uživatelů</a:t>
            </a:r>
          </a:p>
          <a:p>
            <a:pPr lvl="1">
              <a:lnSpc>
                <a:spcPct val="150000"/>
              </a:lnSpc>
              <a:buFont typeface="Wingdings" panose="05000000000000000000" pitchFamily="2" charset="2"/>
              <a:buChar char="§"/>
            </a:pPr>
            <a:r>
              <a:rPr lang="cs-CZ" b="1" dirty="0"/>
              <a:t>Kryptoměny</a:t>
            </a:r>
          </a:p>
          <a:p>
            <a:pPr lvl="1">
              <a:lnSpc>
                <a:spcPct val="150000"/>
              </a:lnSpc>
              <a:buFont typeface="Wingdings" panose="05000000000000000000" pitchFamily="2" charset="2"/>
              <a:buChar char="§"/>
            </a:pPr>
            <a:r>
              <a:rPr lang="cs-CZ" dirty="0"/>
              <a:t>Minimální regulace, vysoká míra anonymity – nevratné odcizení prostředků</a:t>
            </a:r>
          </a:p>
          <a:p>
            <a:pPr lvl="1">
              <a:lnSpc>
                <a:spcPct val="150000"/>
              </a:lnSpc>
              <a:buFont typeface="Wingdings" panose="05000000000000000000" pitchFamily="2" charset="2"/>
              <a:buChar char="§"/>
            </a:pPr>
            <a:r>
              <a:rPr lang="cs-CZ" b="1" dirty="0"/>
              <a:t>ICO (</a:t>
            </a:r>
            <a:r>
              <a:rPr lang="cs-CZ" b="1" dirty="0" err="1"/>
              <a:t>initial</a:t>
            </a:r>
            <a:r>
              <a:rPr lang="cs-CZ" b="1" dirty="0"/>
              <a:t> </a:t>
            </a:r>
            <a:r>
              <a:rPr lang="cs-CZ" b="1" dirty="0" err="1"/>
              <a:t>coin</a:t>
            </a:r>
            <a:r>
              <a:rPr lang="cs-CZ" b="1" dirty="0"/>
              <a:t> </a:t>
            </a:r>
            <a:r>
              <a:rPr lang="cs-CZ" b="1" dirty="0" err="1"/>
              <a:t>offering</a:t>
            </a:r>
            <a:r>
              <a:rPr lang="cs-CZ" b="1" dirty="0"/>
              <a:t>)</a:t>
            </a:r>
          </a:p>
          <a:p>
            <a:pPr lvl="1">
              <a:lnSpc>
                <a:spcPct val="150000"/>
              </a:lnSpc>
              <a:buFont typeface="Wingdings" panose="05000000000000000000" pitchFamily="2" charset="2"/>
              <a:buChar char="§"/>
            </a:pPr>
            <a:r>
              <a:rPr lang="cs-CZ" dirty="0"/>
              <a:t>Neregulovaný způsob získávání kapitálu pomocí emise digitálních tokenů (Druh virtuální měny, který se váže k určitému blockchainu a reprezentuje jednotku aktiva nebo služby)</a:t>
            </a:r>
          </a:p>
          <a:p>
            <a:pPr lvl="1">
              <a:lnSpc>
                <a:spcPct val="150000"/>
              </a:lnSpc>
              <a:buFont typeface="Wingdings" panose="05000000000000000000" pitchFamily="2" charset="2"/>
              <a:buChar char="§"/>
            </a:pPr>
            <a:r>
              <a:rPr lang="cs-CZ" dirty="0"/>
              <a:t>Riziko tkví především v podvodných praktikách jednotlivých emitentů.</a:t>
            </a:r>
          </a:p>
        </p:txBody>
      </p:sp>
      <p:sp>
        <p:nvSpPr>
          <p:cNvPr id="2" name="Zástupný symbol pro zápatí 1">
            <a:extLst>
              <a:ext uri="{FF2B5EF4-FFF2-40B4-BE49-F238E27FC236}">
                <a16:creationId xmlns:a16="http://schemas.microsoft.com/office/drawing/2014/main" id="{C545C731-5A2E-DA45-E249-C38384475383}"/>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245949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Rizika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Systémová rizika</a:t>
            </a:r>
          </a:p>
          <a:p>
            <a:pPr lvl="1">
              <a:lnSpc>
                <a:spcPct val="150000"/>
              </a:lnSpc>
              <a:buFont typeface="Wingdings" panose="05000000000000000000" pitchFamily="2" charset="2"/>
              <a:buChar char="§"/>
            </a:pPr>
            <a:r>
              <a:rPr lang="cs-CZ" b="1" dirty="0"/>
              <a:t>Robotičtí poradci </a:t>
            </a:r>
            <a:r>
              <a:rPr lang="cs-CZ" dirty="0"/>
              <a:t>– stádní chování algoritmů – propad akciového trhu</a:t>
            </a:r>
          </a:p>
          <a:p>
            <a:pPr lvl="1">
              <a:lnSpc>
                <a:spcPct val="150000"/>
              </a:lnSpc>
              <a:buFont typeface="Wingdings" panose="05000000000000000000" pitchFamily="2" charset="2"/>
              <a:buChar char="§"/>
            </a:pPr>
            <a:r>
              <a:rPr lang="cs-CZ" b="1" dirty="0"/>
              <a:t>P2P platformy </a:t>
            </a:r>
            <a:r>
              <a:rPr lang="cs-CZ" dirty="0"/>
              <a:t>– příliš měkké úvěrové podmínky</a:t>
            </a:r>
          </a:p>
          <a:p>
            <a:pPr lvl="1">
              <a:lnSpc>
                <a:spcPct val="150000"/>
              </a:lnSpc>
              <a:buFont typeface="Wingdings" panose="05000000000000000000" pitchFamily="2" charset="2"/>
              <a:buChar char="§"/>
            </a:pPr>
            <a:r>
              <a:rPr lang="cs-CZ" dirty="0"/>
              <a:t>Banky využívají finanční páku – P2P společnosti ne, riziko nese investor</a:t>
            </a:r>
          </a:p>
        </p:txBody>
      </p:sp>
      <p:sp>
        <p:nvSpPr>
          <p:cNvPr id="2" name="Zástupný symbol pro zápatí 1">
            <a:extLst>
              <a:ext uri="{FF2B5EF4-FFF2-40B4-BE49-F238E27FC236}">
                <a16:creationId xmlns:a16="http://schemas.microsoft.com/office/drawing/2014/main" id="{9AAC603A-A325-CEC8-40BD-59D439F9332D}"/>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66313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Regulace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Legislativa a instituce</a:t>
            </a:r>
          </a:p>
          <a:p>
            <a:pPr>
              <a:buFont typeface="Wingdings" panose="05000000000000000000" pitchFamily="2" charset="2"/>
              <a:buChar char="§"/>
            </a:pPr>
            <a:r>
              <a:rPr lang="cs-CZ" sz="2000" dirty="0"/>
              <a:t>Evropská komise se snaží pomocí různých legislativních opatření podpořit nebankovní financování tj. i </a:t>
            </a:r>
            <a:r>
              <a:rPr lang="cs-CZ" sz="2000" dirty="0" err="1"/>
              <a:t>FinTech</a:t>
            </a:r>
            <a:r>
              <a:rPr lang="cs-CZ" sz="2000" dirty="0"/>
              <a:t>.</a:t>
            </a:r>
          </a:p>
          <a:p>
            <a:pPr>
              <a:buFont typeface="Wingdings" panose="05000000000000000000" pitchFamily="2" charset="2"/>
              <a:buChar char="§"/>
            </a:pPr>
            <a:r>
              <a:rPr lang="cs-CZ" sz="2000" b="1" dirty="0"/>
              <a:t>Směrnice PSD2 o platebních službách</a:t>
            </a:r>
          </a:p>
          <a:p>
            <a:pPr>
              <a:buFont typeface="Wingdings" panose="05000000000000000000" pitchFamily="2" charset="2"/>
              <a:buChar char="§"/>
            </a:pPr>
            <a:r>
              <a:rPr lang="cs-CZ" sz="1800" dirty="0"/>
              <a:t>Tato směrnice bankám nařizuje, aby třetím stranám zpřístupnily data svých klientů prostřednictvím tzv. API (</a:t>
            </a:r>
            <a:r>
              <a:rPr lang="cs-CZ" sz="1800" dirty="0" err="1"/>
              <a:t>Application</a:t>
            </a:r>
            <a:r>
              <a:rPr lang="cs-CZ" sz="1800" dirty="0"/>
              <a:t> </a:t>
            </a:r>
            <a:r>
              <a:rPr lang="cs-CZ" sz="1800" dirty="0" err="1"/>
              <a:t>Programming</a:t>
            </a:r>
            <a:r>
              <a:rPr lang="cs-CZ" sz="1800" dirty="0"/>
              <a:t> Interface), pokud s tím klient souhlasí. Jinými slovy tato regulace otevírá cestu třetím stranám pro správu bankovních účtů.</a:t>
            </a:r>
          </a:p>
          <a:p>
            <a:pPr>
              <a:buFont typeface="Wingdings" panose="05000000000000000000" pitchFamily="2" charset="2"/>
              <a:buChar char="§"/>
            </a:pPr>
            <a:r>
              <a:rPr lang="cs-CZ" sz="1800" dirty="0"/>
              <a:t>PSD2 tak zvyšuje konkurenci na trhu plateb a vyšší konkurence je vždy příznivá pro spotřebitele. </a:t>
            </a:r>
          </a:p>
          <a:p>
            <a:pPr>
              <a:buFont typeface="Wingdings" panose="05000000000000000000" pitchFamily="2" charset="2"/>
              <a:buChar char="§"/>
            </a:pPr>
            <a:r>
              <a:rPr lang="cs-CZ" sz="1800" dirty="0"/>
              <a:t>Správa platebních účtů třetími stranami je regulovaná a dohlížená dohledovými orgány, což má za cíl omezit rizika pro spotřebitele a vytvořit důvěru v tento nový typ služeb.</a:t>
            </a:r>
          </a:p>
        </p:txBody>
      </p:sp>
      <p:sp>
        <p:nvSpPr>
          <p:cNvPr id="2" name="Zástupný symbol pro zápatí 1">
            <a:extLst>
              <a:ext uri="{FF2B5EF4-FFF2-40B4-BE49-F238E27FC236}">
                <a16:creationId xmlns:a16="http://schemas.microsoft.com/office/drawing/2014/main" id="{07152315-C82D-7036-7BDD-639ECE0BB535}"/>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854762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Regulace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1800" b="1" dirty="0"/>
              <a:t>AML (Anti Money </a:t>
            </a:r>
            <a:r>
              <a:rPr lang="cs-CZ" sz="1800" b="1" dirty="0" err="1"/>
              <a:t>Laundering</a:t>
            </a:r>
            <a:r>
              <a:rPr lang="cs-CZ" sz="1800" b="1" dirty="0"/>
              <a:t>) a KYC (</a:t>
            </a:r>
            <a:r>
              <a:rPr lang="cs-CZ" sz="1800" b="1" dirty="0" err="1"/>
              <a:t>Know</a:t>
            </a:r>
            <a:r>
              <a:rPr lang="cs-CZ" sz="1800" b="1" dirty="0"/>
              <a:t> </a:t>
            </a:r>
            <a:r>
              <a:rPr lang="cs-CZ" sz="1800" b="1" dirty="0" err="1"/>
              <a:t>Your</a:t>
            </a:r>
            <a:r>
              <a:rPr lang="cs-CZ" sz="1800" b="1" dirty="0"/>
              <a:t> </a:t>
            </a:r>
            <a:r>
              <a:rPr lang="cs-CZ" sz="1800" b="1" dirty="0" err="1"/>
              <a:t>Client</a:t>
            </a:r>
            <a:r>
              <a:rPr lang="cs-CZ" sz="1800" b="1" dirty="0"/>
              <a:t>)</a:t>
            </a:r>
          </a:p>
          <a:p>
            <a:pPr>
              <a:buFont typeface="Wingdings" panose="05000000000000000000" pitchFamily="2" charset="2"/>
              <a:buChar char="§"/>
            </a:pPr>
            <a:r>
              <a:rPr lang="cs-CZ" sz="1800" dirty="0"/>
              <a:t>jsou soubory předpisů snažící se předcházet využívání finančního systému k praní špinavých peněz. </a:t>
            </a:r>
          </a:p>
          <a:p>
            <a:pPr>
              <a:buFont typeface="Wingdings" panose="05000000000000000000" pitchFamily="2" charset="2"/>
              <a:buChar char="§"/>
            </a:pPr>
            <a:r>
              <a:rPr lang="cs-CZ" sz="1800" b="1" dirty="0"/>
              <a:t>GDPR (General Data </a:t>
            </a:r>
            <a:r>
              <a:rPr lang="cs-CZ" sz="1800" b="1" dirty="0" err="1"/>
              <a:t>Protection</a:t>
            </a:r>
            <a:r>
              <a:rPr lang="cs-CZ" sz="1800" b="1" dirty="0"/>
              <a:t> </a:t>
            </a:r>
            <a:r>
              <a:rPr lang="cs-CZ" sz="1800" b="1" dirty="0" err="1"/>
              <a:t>Regulation</a:t>
            </a:r>
            <a:r>
              <a:rPr lang="cs-CZ" sz="1800" b="1" dirty="0"/>
              <a:t>)</a:t>
            </a:r>
          </a:p>
          <a:p>
            <a:pPr>
              <a:buFont typeface="Wingdings" panose="05000000000000000000" pitchFamily="2" charset="2"/>
              <a:buChar char="§"/>
            </a:pPr>
            <a:r>
              <a:rPr lang="cs-CZ" sz="1800" dirty="0"/>
              <a:t>je obecné nařízení o ochraně osobních údajů. </a:t>
            </a:r>
          </a:p>
          <a:p>
            <a:pPr>
              <a:buFont typeface="Wingdings" panose="05000000000000000000" pitchFamily="2" charset="2"/>
              <a:buChar char="§"/>
            </a:pPr>
            <a:r>
              <a:rPr lang="cs-CZ" sz="1800" dirty="0"/>
              <a:t>Ukotvuje právo spotřebitelů získávat informace o tom, které jejich osobní údaje jsou zpracovávány a proč, a domáhat se dodržování pravidel, včetně nápravy stavu. </a:t>
            </a:r>
          </a:p>
          <a:p>
            <a:pPr>
              <a:buFont typeface="Wingdings" panose="05000000000000000000" pitchFamily="2" charset="2"/>
              <a:buChar char="§"/>
            </a:pPr>
            <a:r>
              <a:rPr lang="cs-CZ" sz="1800" b="1" dirty="0" err="1"/>
              <a:t>MiFID</a:t>
            </a:r>
            <a:r>
              <a:rPr lang="cs-CZ" sz="1800" b="1" dirty="0"/>
              <a:t> II </a:t>
            </a:r>
            <a:r>
              <a:rPr lang="en-US" sz="1800" b="1" dirty="0"/>
              <a:t>(The Markets in Financial Instruments Directive – </a:t>
            </a:r>
            <a:r>
              <a:rPr lang="en-US" sz="1800" b="1" dirty="0" err="1"/>
              <a:t>Směrnice</a:t>
            </a:r>
            <a:r>
              <a:rPr lang="en-US" sz="1800" b="1" dirty="0"/>
              <a:t> o </a:t>
            </a:r>
            <a:r>
              <a:rPr lang="en-US" sz="1800" b="1" dirty="0" err="1"/>
              <a:t>trzích</a:t>
            </a:r>
            <a:r>
              <a:rPr lang="en-US" sz="1800" b="1" dirty="0"/>
              <a:t> </a:t>
            </a:r>
            <a:r>
              <a:rPr lang="en-US" sz="1800" b="1" dirty="0" err="1"/>
              <a:t>finančních</a:t>
            </a:r>
            <a:r>
              <a:rPr lang="en-US" sz="1800" b="1" dirty="0"/>
              <a:t> </a:t>
            </a:r>
            <a:r>
              <a:rPr lang="en-US" sz="1800" b="1" dirty="0" err="1"/>
              <a:t>instrumentů</a:t>
            </a:r>
            <a:r>
              <a:rPr lang="en-US" sz="1800" b="1" dirty="0"/>
              <a:t>)</a:t>
            </a:r>
            <a:endParaRPr lang="cs-CZ" sz="1800" b="1" dirty="0"/>
          </a:p>
          <a:p>
            <a:pPr>
              <a:buFont typeface="Wingdings" panose="05000000000000000000" pitchFamily="2" charset="2"/>
              <a:buChar char="§"/>
            </a:pPr>
            <a:r>
              <a:rPr lang="cs-CZ" sz="1800" dirty="0"/>
              <a:t>Jejím cílem je zlepšit konkurenceschopnost finančních trhů vytvořením jednotného trhu pro investiční služby a aktivity a zajistit vysoký stupeň ochrany pro investory do finančních instrumentů</a:t>
            </a:r>
          </a:p>
        </p:txBody>
      </p:sp>
      <p:sp>
        <p:nvSpPr>
          <p:cNvPr id="2" name="Zástupný symbol pro zápatí 1">
            <a:extLst>
              <a:ext uri="{FF2B5EF4-FFF2-40B4-BE49-F238E27FC236}">
                <a16:creationId xmlns:a16="http://schemas.microsoft.com/office/drawing/2014/main" id="{FA18B047-17AD-8C79-70A5-42700702464C}"/>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083830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Regulace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1800" b="1" dirty="0"/>
              <a:t>BASEL III </a:t>
            </a:r>
          </a:p>
          <a:p>
            <a:pPr>
              <a:buFont typeface="Wingdings" panose="05000000000000000000" pitchFamily="2" charset="2"/>
              <a:buChar char="§"/>
            </a:pPr>
            <a:r>
              <a:rPr lang="cs-CZ" sz="1800" dirty="0"/>
              <a:t>je sada mezinárodně uznávaných opatření, vypracovaných v reakci na krizi z let 2007–2009, která mají za cíl posílit regulaci, dohled a rizikový management bank. </a:t>
            </a:r>
          </a:p>
          <a:p>
            <a:pPr>
              <a:buFont typeface="Wingdings" panose="05000000000000000000" pitchFamily="2" charset="2"/>
              <a:buChar char="§"/>
            </a:pPr>
            <a:r>
              <a:rPr lang="cs-CZ" sz="1800" dirty="0"/>
              <a:t>BASEL III upravuje zejména pravidla pro kapitálovou přiměřenost bank (pilíř I, pilíř II, proticyklická kapitálová rezerva, bezpečnostní kapitálová rezerva), ale i rizikový management bank či likviditní požadavky</a:t>
            </a:r>
          </a:p>
          <a:p>
            <a:pPr>
              <a:buFont typeface="Wingdings" panose="05000000000000000000" pitchFamily="2" charset="2"/>
              <a:buChar char="§"/>
            </a:pPr>
            <a:r>
              <a:rPr lang="cs-CZ" sz="1800" b="1" dirty="0" err="1"/>
              <a:t>Solvency</a:t>
            </a:r>
            <a:r>
              <a:rPr lang="cs-CZ" sz="1800" b="1" dirty="0"/>
              <a:t> II </a:t>
            </a:r>
          </a:p>
          <a:p>
            <a:pPr>
              <a:buFont typeface="Wingdings" panose="05000000000000000000" pitchFamily="2" charset="2"/>
              <a:buChar char="§"/>
            </a:pPr>
            <a:r>
              <a:rPr lang="cs-CZ" sz="1800" dirty="0"/>
              <a:t>je směrnice regulující podnikání v pojišťovnictví. </a:t>
            </a:r>
          </a:p>
          <a:p>
            <a:pPr>
              <a:buFont typeface="Wingdings" panose="05000000000000000000" pitchFamily="2" charset="2"/>
              <a:buChar char="§"/>
            </a:pPr>
            <a:r>
              <a:rPr lang="cs-CZ" sz="1800" dirty="0"/>
              <a:t>Tato směrnice zejména nastavuje pravidla pro kapitál pojišťoven na základě rizika, které pojišťovny podstupují. Dále definuje risk management pojišťoven, dohled nad pojišťovnictvím či výkaznictví pojišťoven.</a:t>
            </a:r>
          </a:p>
        </p:txBody>
      </p:sp>
      <p:sp>
        <p:nvSpPr>
          <p:cNvPr id="2" name="Zástupný symbol pro zápatí 1">
            <a:extLst>
              <a:ext uri="{FF2B5EF4-FFF2-40B4-BE49-F238E27FC236}">
                <a16:creationId xmlns:a16="http://schemas.microsoft.com/office/drawing/2014/main" id="{ED3FA934-DD95-3BA7-FEDE-16B1B5E2B6C6}"/>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768380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Regulace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1800" b="1" dirty="0"/>
              <a:t>AIFMD (</a:t>
            </a:r>
            <a:r>
              <a:rPr lang="en-US" sz="1800" b="1" dirty="0"/>
              <a:t>Alternative Investment Fund Managers Directive</a:t>
            </a:r>
            <a:r>
              <a:rPr lang="cs-CZ" sz="1800" b="1" dirty="0"/>
              <a:t>)</a:t>
            </a:r>
          </a:p>
          <a:p>
            <a:pPr>
              <a:buFont typeface="Wingdings" panose="05000000000000000000" pitchFamily="2" charset="2"/>
              <a:buChar char="§"/>
            </a:pPr>
            <a:r>
              <a:rPr lang="cs-CZ" sz="1800" dirty="0"/>
              <a:t>je směrnice o správcích alternativních investičních fondů, která vznikla v reakci na finanční krizi a vytváří harmonizovaný režim pro fondy kolektivního investování.</a:t>
            </a:r>
          </a:p>
          <a:p>
            <a:pPr>
              <a:buFont typeface="Wingdings" panose="05000000000000000000" pitchFamily="2" charset="2"/>
              <a:buChar char="§"/>
            </a:pPr>
            <a:r>
              <a:rPr lang="cs-CZ" sz="1800" dirty="0"/>
              <a:t>Specifickým problémem je regulace ICO. Tato část </a:t>
            </a:r>
            <a:r>
              <a:rPr lang="cs-CZ" sz="1800" dirty="0" err="1"/>
              <a:t>FinTech</a:t>
            </a:r>
            <a:r>
              <a:rPr lang="cs-CZ" sz="1800" dirty="0"/>
              <a:t> roste podobně jako kryptoměny velmi rychle a jedná se o natolik nový fenomén, že na něj reaguje regulace se zpožděním. Otevřeným problémem je, </a:t>
            </a:r>
            <a:r>
              <a:rPr lang="pl-PL" sz="1800" dirty="0"/>
              <a:t>kdy ICO spadají pod definici cenných papírů, a tedy i pod příslušnou regulaci, a kdy nikoliv.</a:t>
            </a:r>
          </a:p>
          <a:p>
            <a:pPr>
              <a:buFont typeface="Wingdings" panose="05000000000000000000" pitchFamily="2" charset="2"/>
              <a:buChar char="§"/>
            </a:pPr>
            <a:r>
              <a:rPr lang="cs-CZ" sz="1800" b="1" dirty="0"/>
              <a:t>Centrální banky </a:t>
            </a:r>
          </a:p>
          <a:p>
            <a:pPr>
              <a:buFont typeface="Wingdings" panose="05000000000000000000" pitchFamily="2" charset="2"/>
              <a:buChar char="§"/>
            </a:pPr>
            <a:r>
              <a:rPr lang="cs-CZ" sz="1800" dirty="0"/>
              <a:t>ovlivňují </a:t>
            </a:r>
            <a:r>
              <a:rPr lang="cs-CZ" sz="1800" dirty="0" err="1"/>
              <a:t>FinTech</a:t>
            </a:r>
            <a:r>
              <a:rPr lang="cs-CZ" sz="1800" dirty="0"/>
              <a:t> zejména z pozice dohledového orgánu, a to buď pozitivně, nebo negativně.</a:t>
            </a:r>
          </a:p>
          <a:p>
            <a:pPr>
              <a:buFont typeface="Wingdings" panose="05000000000000000000" pitchFamily="2" charset="2"/>
              <a:buChar char="§"/>
            </a:pPr>
            <a:r>
              <a:rPr lang="cs-CZ" sz="1800" dirty="0"/>
              <a:t>Pozitivně můžeme hodnotit aktivitu Bank </a:t>
            </a:r>
            <a:r>
              <a:rPr lang="cs-CZ" sz="1800" dirty="0" err="1"/>
              <a:t>of</a:t>
            </a:r>
            <a:r>
              <a:rPr lang="cs-CZ" sz="1800" dirty="0"/>
              <a:t> </a:t>
            </a:r>
            <a:r>
              <a:rPr lang="cs-CZ" sz="1800" dirty="0" err="1"/>
              <a:t>England</a:t>
            </a:r>
            <a:r>
              <a:rPr lang="cs-CZ" sz="1800" dirty="0"/>
              <a:t>, která spustila </a:t>
            </a:r>
            <a:r>
              <a:rPr lang="cs-CZ" sz="1800" b="1" dirty="0" err="1"/>
              <a:t>FinTech</a:t>
            </a:r>
            <a:r>
              <a:rPr lang="cs-CZ" sz="1800" b="1" dirty="0"/>
              <a:t> akcelerátor</a:t>
            </a:r>
            <a:r>
              <a:rPr lang="cs-CZ" sz="1800" dirty="0"/>
              <a:t>. Bank </a:t>
            </a:r>
            <a:r>
              <a:rPr lang="cs-CZ" sz="1800" dirty="0" err="1"/>
              <a:t>of</a:t>
            </a:r>
            <a:r>
              <a:rPr lang="cs-CZ" sz="1800" dirty="0"/>
              <a:t> </a:t>
            </a:r>
            <a:r>
              <a:rPr lang="cs-CZ" sz="1800" dirty="0" err="1"/>
              <a:t>England</a:t>
            </a:r>
            <a:r>
              <a:rPr lang="cs-CZ" sz="1800" dirty="0"/>
              <a:t> nechce pouze podpořit startupy, ale také využít inovace v centrální bance.</a:t>
            </a:r>
          </a:p>
        </p:txBody>
      </p:sp>
      <p:sp>
        <p:nvSpPr>
          <p:cNvPr id="2" name="Zástupný symbol pro zápatí 1">
            <a:extLst>
              <a:ext uri="{FF2B5EF4-FFF2-40B4-BE49-F238E27FC236}">
                <a16:creationId xmlns:a16="http://schemas.microsoft.com/office/drawing/2014/main" id="{5E9B9CD0-C680-4330-7A17-BECDCC8144E8}"/>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2758268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Regulace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1800" b="1" dirty="0"/>
              <a:t>ČNB</a:t>
            </a:r>
          </a:p>
          <a:p>
            <a:pPr>
              <a:buFont typeface="Wingdings" panose="05000000000000000000" pitchFamily="2" charset="2"/>
              <a:buChar char="§"/>
            </a:pPr>
            <a:r>
              <a:rPr lang="cs-CZ" sz="1800" dirty="0"/>
              <a:t>Otevřenost, nedusit potenciál k inovacím; </a:t>
            </a:r>
          </a:p>
          <a:p>
            <a:pPr>
              <a:buFont typeface="Wingdings" panose="05000000000000000000" pitchFamily="2" charset="2"/>
              <a:buChar char="§"/>
            </a:pPr>
            <a:r>
              <a:rPr lang="cs-CZ" sz="1800" dirty="0"/>
              <a:t>nevytvářet specifická pravidla, nejsou-li nutná (není úkolem regulace vytvářet inovace);</a:t>
            </a:r>
          </a:p>
          <a:p>
            <a:pPr>
              <a:buFont typeface="Wingdings" panose="05000000000000000000" pitchFamily="2" charset="2"/>
              <a:buChar char="§"/>
            </a:pPr>
            <a:r>
              <a:rPr lang="cs-CZ" sz="1800" dirty="0"/>
              <a:t>stejné zacházení se všemi účastníky trhu (technologická neutralita); </a:t>
            </a:r>
          </a:p>
          <a:p>
            <a:pPr>
              <a:buFont typeface="Wingdings" panose="05000000000000000000" pitchFamily="2" charset="2"/>
              <a:buChar char="§"/>
            </a:pPr>
            <a:r>
              <a:rPr lang="cs-CZ" sz="1800" dirty="0"/>
              <a:t>monitoring a připravenost zasáhnout (důvěra veřejnosti je hlavním aktivem centrální banky). </a:t>
            </a:r>
          </a:p>
          <a:p>
            <a:pPr>
              <a:buFont typeface="Wingdings" panose="05000000000000000000" pitchFamily="2" charset="2"/>
              <a:buChar char="§"/>
            </a:pPr>
            <a:r>
              <a:rPr lang="cs-CZ" sz="1800" dirty="0"/>
              <a:t>V ČNB nedávno vznikl nový Odbor regulace platebního styku a finančních inovací, který by se měl zabývat mimo jiné regulací </a:t>
            </a:r>
            <a:r>
              <a:rPr lang="cs-CZ" sz="1800" dirty="0" err="1"/>
              <a:t>FinTech</a:t>
            </a:r>
            <a:r>
              <a:rPr lang="cs-CZ" sz="1800" dirty="0"/>
              <a:t>.</a:t>
            </a:r>
          </a:p>
        </p:txBody>
      </p:sp>
      <p:sp>
        <p:nvSpPr>
          <p:cNvPr id="2" name="Zástupný symbol pro zápatí 1">
            <a:extLst>
              <a:ext uri="{FF2B5EF4-FFF2-40B4-BE49-F238E27FC236}">
                <a16:creationId xmlns:a16="http://schemas.microsoft.com/office/drawing/2014/main" id="{E6C19A5B-C2A0-8B06-B57E-6938CEA45AF1}"/>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8847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Subjekty působící na trhu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1800" b="1" dirty="0"/>
              <a:t>Startupy</a:t>
            </a:r>
          </a:p>
          <a:p>
            <a:pPr>
              <a:buFont typeface="Wingdings" panose="05000000000000000000" pitchFamily="2" charset="2"/>
              <a:buChar char="§"/>
            </a:pPr>
            <a:r>
              <a:rPr lang="cs-CZ" sz="2000" dirty="0"/>
              <a:t>Startupy jsou přirozeně vhodným prostředím pro inovace všeho druhu. </a:t>
            </a:r>
          </a:p>
          <a:p>
            <a:pPr>
              <a:buFont typeface="Wingdings" panose="05000000000000000000" pitchFamily="2" charset="2"/>
              <a:buChar char="§"/>
            </a:pPr>
            <a:r>
              <a:rPr lang="cs-CZ" sz="2000" dirty="0"/>
              <a:t>Oproti velkým zavedeným firmám (ať už bankám, či technologickým firmám) mají výhodu v rychlém a pružném rozhodování.</a:t>
            </a:r>
            <a:endParaRPr lang="cs-CZ" sz="2000" b="1" dirty="0"/>
          </a:p>
          <a:p>
            <a:pPr>
              <a:buFont typeface="Wingdings" panose="05000000000000000000" pitchFamily="2" charset="2"/>
              <a:buChar char="§"/>
            </a:pPr>
            <a:r>
              <a:rPr lang="cs-CZ" sz="2000" dirty="0"/>
              <a:t>Startupy se ale často potýkají s problémem, jak financovat svůj růst.</a:t>
            </a:r>
          </a:p>
          <a:p>
            <a:pPr>
              <a:buFont typeface="Wingdings" panose="05000000000000000000" pitchFamily="2" charset="2"/>
              <a:buChar char="§"/>
            </a:pPr>
            <a:r>
              <a:rPr lang="cs-CZ" sz="2000" dirty="0"/>
              <a:t> </a:t>
            </a:r>
            <a:r>
              <a:rPr lang="cs-CZ" sz="2000" dirty="0" err="1"/>
              <a:t>FinTech</a:t>
            </a:r>
            <a:r>
              <a:rPr lang="cs-CZ" sz="2000" dirty="0"/>
              <a:t> startupy pronikly zejména do oblastí platebních služeb, zprostředkovatelských služeb (zejména zprostředkování úvěrů a pojištění), finančního managementu, získávání kapitálu, obchodování s cennými papíry, kryptoměn a do řady dalších oblastí.</a:t>
            </a:r>
          </a:p>
        </p:txBody>
      </p:sp>
      <p:sp>
        <p:nvSpPr>
          <p:cNvPr id="2" name="Zástupný symbol pro zápatí 1">
            <a:extLst>
              <a:ext uri="{FF2B5EF4-FFF2-40B4-BE49-F238E27FC236}">
                <a16:creationId xmlns:a16="http://schemas.microsoft.com/office/drawing/2014/main" id="{758D758C-B5A4-3B40-E0D8-EF88CA7E4CFE}"/>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073500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D0B28A-7C74-A082-79F9-86E2554D02EF}"/>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BPF_BAN1 Bankovnictví 1</a:t>
            </a:r>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2</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err="1"/>
              <a:t>FinTech</a:t>
            </a:r>
            <a:endParaRPr lang="cs-CZ" altLang="cs-CZ" sz="2200"/>
          </a:p>
        </p:txBody>
      </p:sp>
      <p:graphicFrame>
        <p:nvGraphicFramePr>
          <p:cNvPr id="96261" name="Rectangle 3">
            <a:extLst>
              <a:ext uri="{FF2B5EF4-FFF2-40B4-BE49-F238E27FC236}">
                <a16:creationId xmlns:a16="http://schemas.microsoft.com/office/drawing/2014/main" id="{27A1CD9A-023B-182B-6FC0-5F2E7B086B0D}"/>
              </a:ext>
            </a:extLst>
          </p:cNvPr>
          <p:cNvGraphicFramePr/>
          <p:nvPr>
            <p:extLst>
              <p:ext uri="{D42A27DB-BD31-4B8C-83A1-F6EECF244321}">
                <p14:modId xmlns:p14="http://schemas.microsoft.com/office/powerpoint/2010/main" val="48657648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Subjekty působící na trhu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Technologické firmy </a:t>
            </a:r>
          </a:p>
          <a:p>
            <a:pPr>
              <a:buFont typeface="Wingdings" panose="05000000000000000000" pitchFamily="2" charset="2"/>
              <a:buChar char="§"/>
            </a:pPr>
            <a:r>
              <a:rPr lang="cs-CZ" sz="2000" dirty="0"/>
              <a:t>Velké technologické firmy jako Apple, Google, Amazon a Facebook mají všechny předpoklady pro to, aby přicházely s </a:t>
            </a:r>
            <a:r>
              <a:rPr lang="cs-CZ" sz="2000" dirty="0" err="1"/>
              <a:t>FinTech</a:t>
            </a:r>
            <a:r>
              <a:rPr lang="cs-CZ" sz="2000" dirty="0"/>
              <a:t> řešeními a uváděly je do praxe.</a:t>
            </a:r>
          </a:p>
          <a:p>
            <a:pPr>
              <a:buFont typeface="Wingdings" panose="05000000000000000000" pitchFamily="2" charset="2"/>
              <a:buChar char="§"/>
            </a:pPr>
            <a:r>
              <a:rPr lang="cs-CZ" sz="2000" dirty="0"/>
              <a:t>Mají obrovské finanční zdroje pro vývoj inovativních produktů a jednak disponují technologickým know-how.</a:t>
            </a:r>
          </a:p>
          <a:p>
            <a:pPr>
              <a:buFont typeface="Wingdings" panose="05000000000000000000" pitchFamily="2" charset="2"/>
              <a:buChar char="§"/>
            </a:pPr>
            <a:r>
              <a:rPr lang="cs-CZ" sz="2000" dirty="0"/>
              <a:t>Jednou z klíčových výhod je skutečnost, že uživatelé jejich služeb u nich mají vytvořenu elektronickou identitu, kterou lze využít i v oblasti finančních služeb.</a:t>
            </a:r>
          </a:p>
        </p:txBody>
      </p:sp>
      <p:sp>
        <p:nvSpPr>
          <p:cNvPr id="2" name="Zástupný symbol pro zápatí 1">
            <a:extLst>
              <a:ext uri="{FF2B5EF4-FFF2-40B4-BE49-F238E27FC236}">
                <a16:creationId xmlns:a16="http://schemas.microsoft.com/office/drawing/2014/main" id="{AB352615-4412-1635-5305-15110882AFBB}"/>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093679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Subjekty působící na trhu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err="1"/>
              <a:t>Challenger</a:t>
            </a:r>
            <a:r>
              <a:rPr lang="cs-CZ" sz="2000" b="1" dirty="0"/>
              <a:t> banky </a:t>
            </a:r>
          </a:p>
          <a:p>
            <a:pPr>
              <a:buFont typeface="Wingdings" panose="05000000000000000000" pitchFamily="2" charset="2"/>
              <a:buChar char="§"/>
            </a:pPr>
            <a:r>
              <a:rPr lang="cs-CZ" sz="2000" dirty="0"/>
              <a:t>Jedná se o původně britský fenomén, který se ale postupně šíří do světa. </a:t>
            </a:r>
          </a:p>
          <a:p>
            <a:pPr>
              <a:buFont typeface="Wingdings" panose="05000000000000000000" pitchFamily="2" charset="2"/>
              <a:buChar char="§"/>
            </a:pPr>
            <a:r>
              <a:rPr lang="cs-CZ" sz="2000" dirty="0"/>
              <a:t>Za </a:t>
            </a:r>
            <a:r>
              <a:rPr lang="cs-CZ" sz="2000" dirty="0" err="1"/>
              <a:t>Challenger</a:t>
            </a:r>
            <a:r>
              <a:rPr lang="cs-CZ" sz="2000" dirty="0"/>
              <a:t> banky se označují malé retailové, většinou online banky, které konkurují tradičním zavedeným bankám s kamennými pobočkami. </a:t>
            </a:r>
          </a:p>
          <a:p>
            <a:pPr>
              <a:buFont typeface="Wingdings" panose="05000000000000000000" pitchFamily="2" charset="2"/>
              <a:buChar char="§"/>
            </a:pPr>
            <a:r>
              <a:rPr lang="cs-CZ" sz="2000" dirty="0" err="1"/>
              <a:t>Challenger</a:t>
            </a:r>
            <a:r>
              <a:rPr lang="cs-CZ" sz="2000" dirty="0"/>
              <a:t> banky mají díky absenci kamenných poboček nižší náklady než tradiční banky. </a:t>
            </a:r>
          </a:p>
          <a:p>
            <a:pPr>
              <a:buFont typeface="Wingdings" panose="05000000000000000000" pitchFamily="2" charset="2"/>
              <a:buChar char="§"/>
            </a:pPr>
            <a:r>
              <a:rPr lang="cs-CZ" sz="2000" dirty="0"/>
              <a:t>Také využívají inovativní online produkty, kterými lákají klienty tradičních bank a klienty, kterým tradiční banky z různých důvodů mohou jen obtížně nabídnout své produkty (malé a střední firmy).</a:t>
            </a:r>
          </a:p>
        </p:txBody>
      </p:sp>
      <p:sp>
        <p:nvSpPr>
          <p:cNvPr id="2" name="Zástupný symbol pro zápatí 1">
            <a:extLst>
              <a:ext uri="{FF2B5EF4-FFF2-40B4-BE49-F238E27FC236}">
                <a16:creationId xmlns:a16="http://schemas.microsoft.com/office/drawing/2014/main" id="{439EF524-5F90-549D-0905-08D192DAD93C}"/>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824291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Subjekty působící na trhu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Banky </a:t>
            </a:r>
          </a:p>
          <a:p>
            <a:pPr>
              <a:buFont typeface="Wingdings" panose="05000000000000000000" pitchFamily="2" charset="2"/>
              <a:buChar char="§"/>
            </a:pPr>
            <a:r>
              <a:rPr lang="cs-CZ" sz="1800" dirty="0"/>
              <a:t>Řada bankovních domů buďto sama vyvíjí </a:t>
            </a:r>
            <a:r>
              <a:rPr lang="cs-CZ" sz="1800" dirty="0" err="1"/>
              <a:t>FinTech</a:t>
            </a:r>
            <a:r>
              <a:rPr lang="cs-CZ" sz="1800" dirty="0"/>
              <a:t> řešení, nebo spolupracuje se startupy a inkorporuje jejich řešení do svých produktů. </a:t>
            </a:r>
          </a:p>
          <a:p>
            <a:pPr>
              <a:buFont typeface="Wingdings" panose="05000000000000000000" pitchFamily="2" charset="2"/>
              <a:buChar char="§"/>
            </a:pPr>
            <a:r>
              <a:rPr lang="cs-CZ" sz="1800" dirty="0"/>
              <a:t>V případě nákladných projektů se spojují do aliancí (například vývoj platebních systémů na bázi blockchainu). </a:t>
            </a:r>
          </a:p>
          <a:p>
            <a:pPr>
              <a:buFont typeface="Wingdings" panose="05000000000000000000" pitchFamily="2" charset="2"/>
              <a:buChar char="§"/>
            </a:pPr>
            <a:r>
              <a:rPr lang="cs-CZ" sz="1800" dirty="0"/>
              <a:t>Implementace </a:t>
            </a:r>
            <a:r>
              <a:rPr lang="cs-CZ" sz="1800" dirty="0" err="1"/>
              <a:t>FinTech</a:t>
            </a:r>
            <a:r>
              <a:rPr lang="cs-CZ" sz="1800" dirty="0"/>
              <a:t> řešení probíhá v řadě oblastí - blockchain, datová analytika, pojištění, osobní finance, správa aktiv, platební služby, půjčování, finanční služby, regulatorní technologie a další. </a:t>
            </a:r>
          </a:p>
          <a:p>
            <a:pPr>
              <a:buFont typeface="Wingdings" panose="05000000000000000000" pitchFamily="2" charset="2"/>
              <a:buChar char="§"/>
            </a:pPr>
            <a:r>
              <a:rPr lang="cs-CZ" sz="1800" dirty="0"/>
              <a:t>Banky jsou motivovány k </a:t>
            </a:r>
            <a:r>
              <a:rPr lang="cs-CZ" sz="1800" dirty="0" err="1"/>
              <a:t>FinTech</a:t>
            </a:r>
            <a:r>
              <a:rPr lang="cs-CZ" sz="1800" dirty="0"/>
              <a:t> řešením úsporami nákladů, protože digitalizace a automatizace snižují nutnost jednat s klienty osobně, čímž omezují personální náklady. </a:t>
            </a:r>
          </a:p>
          <a:p>
            <a:pPr>
              <a:buFont typeface="Wingdings" panose="05000000000000000000" pitchFamily="2" charset="2"/>
              <a:buChar char="§"/>
            </a:pPr>
            <a:r>
              <a:rPr lang="cs-CZ" sz="1800" dirty="0"/>
              <a:t>Na druhou stranu </a:t>
            </a:r>
            <a:r>
              <a:rPr lang="cs-CZ" sz="1800" dirty="0" err="1"/>
              <a:t>FinTech</a:t>
            </a:r>
            <a:r>
              <a:rPr lang="cs-CZ" sz="1800" dirty="0"/>
              <a:t> řešení vyžadují nezanedbatelné počáteční investice, které dále narůstají, jsou-li implementována v souhře se starými systémy.</a:t>
            </a:r>
          </a:p>
        </p:txBody>
      </p:sp>
      <p:sp>
        <p:nvSpPr>
          <p:cNvPr id="2" name="Zástupný symbol pro zápatí 1">
            <a:extLst>
              <a:ext uri="{FF2B5EF4-FFF2-40B4-BE49-F238E27FC236}">
                <a16:creationId xmlns:a16="http://schemas.microsoft.com/office/drawing/2014/main" id="{6CB460D2-9D18-4776-10AA-50773D5A85C4}"/>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140191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Subjekty působící na trhu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Neziskový sektor </a:t>
            </a:r>
          </a:p>
          <a:p>
            <a:pPr algn="just">
              <a:buFont typeface="Wingdings" panose="05000000000000000000" pitchFamily="2" charset="2"/>
              <a:buChar char="§"/>
            </a:pPr>
            <a:r>
              <a:rPr lang="cs-CZ" sz="1800" dirty="0"/>
              <a:t>Důležitou inovací v oblasti </a:t>
            </a:r>
            <a:r>
              <a:rPr lang="cs-CZ" sz="1800" dirty="0" err="1"/>
              <a:t>FinTech</a:t>
            </a:r>
            <a:r>
              <a:rPr lang="cs-CZ" sz="1800" dirty="0"/>
              <a:t> je technologie blockchain.</a:t>
            </a:r>
          </a:p>
          <a:p>
            <a:pPr algn="just">
              <a:buFont typeface="Wingdings" panose="05000000000000000000" pitchFamily="2" charset="2"/>
              <a:buChar char="§"/>
            </a:pPr>
            <a:r>
              <a:rPr lang="cs-CZ" sz="1600" dirty="0"/>
              <a:t>V informatice speciální druh distribuované decentralizované databáze uchovávající neustále se rozšiřující počet záznamů, které jsou chráněny proti neoprávněnému zásahu jak z vnější strany, tak i ze strany samotných uzlů peer-to-peer sítě. Nejčastější aplikací technologie blockchainu je použití jako účetní kniha kryptoměn (např. </a:t>
            </a:r>
            <a:r>
              <a:rPr lang="cs-CZ" sz="1600" dirty="0" err="1"/>
              <a:t>bitcoinu</a:t>
            </a:r>
            <a:r>
              <a:rPr lang="cs-CZ" sz="1600" dirty="0"/>
              <a:t>), jež uchovává transakce provedené uživateli. Kombinace s kryptografií umožňuje zajistit anonymitu operací a zabránit neoprávněným transakcím. Jednoslovný český ekvivalent pro anglický termín „blockchain“ dlouho chyběl. Od začátku roku 2017 běžel na stránkách blockchain.cz projekt, který si kladl za cíl takové slovo vybrat. Nakonec bylo vybráno slovo </a:t>
            </a:r>
            <a:r>
              <a:rPr lang="cs-CZ" sz="1600" dirty="0" err="1"/>
              <a:t>bločenka</a:t>
            </a:r>
            <a:r>
              <a:rPr lang="cs-CZ" sz="1600" dirty="0"/>
              <a:t>.  </a:t>
            </a:r>
          </a:p>
          <a:p>
            <a:pPr algn="just">
              <a:buFont typeface="Wingdings" panose="05000000000000000000" pitchFamily="2" charset="2"/>
              <a:buChar char="§"/>
            </a:pPr>
            <a:r>
              <a:rPr lang="cs-CZ" sz="1800" dirty="0"/>
              <a:t>Blockchain má potenciál pro transformaci samotného prostředku směny u všech transakcí, tedy samotných peněz. </a:t>
            </a:r>
          </a:p>
          <a:p>
            <a:pPr algn="just">
              <a:buFont typeface="Wingdings" panose="05000000000000000000" pitchFamily="2" charset="2"/>
              <a:buChar char="§"/>
            </a:pPr>
            <a:r>
              <a:rPr lang="cs-CZ" sz="1800" dirty="0"/>
              <a:t>Tato technologie přitom vznikla mimo firemní sektor.</a:t>
            </a:r>
          </a:p>
        </p:txBody>
      </p:sp>
      <p:sp>
        <p:nvSpPr>
          <p:cNvPr id="2" name="Zástupný symbol pro zápatí 1">
            <a:extLst>
              <a:ext uri="{FF2B5EF4-FFF2-40B4-BE49-F238E27FC236}">
                <a16:creationId xmlns:a16="http://schemas.microsoft.com/office/drawing/2014/main" id="{72955CC7-7C19-C490-1D87-965583D3B591}"/>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87474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Kategorizace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a:t>Úspory, investice, </a:t>
            </a:r>
            <a:r>
              <a:rPr lang="cs-CZ" sz="2000" b="1" dirty="0" err="1"/>
              <a:t>wealth</a:t>
            </a:r>
            <a:r>
              <a:rPr lang="cs-CZ" sz="2000" b="1" dirty="0"/>
              <a:t> management </a:t>
            </a:r>
          </a:p>
          <a:p>
            <a:pPr>
              <a:buFont typeface="Wingdings" panose="05000000000000000000" pitchFamily="2" charset="2"/>
              <a:buChar char="§"/>
            </a:pPr>
            <a:r>
              <a:rPr lang="cs-CZ" sz="2000" dirty="0"/>
              <a:t>Postupy v oblasti finančního poradenství a </a:t>
            </a:r>
            <a:r>
              <a:rPr lang="cs-CZ" sz="2000" dirty="0" err="1"/>
              <a:t>wealth</a:t>
            </a:r>
            <a:r>
              <a:rPr lang="cs-CZ" sz="2000" dirty="0"/>
              <a:t> managementu jsou často standardizované či vynucené regulací.</a:t>
            </a:r>
          </a:p>
          <a:p>
            <a:pPr>
              <a:buFont typeface="Wingdings" panose="05000000000000000000" pitchFamily="2" charset="2"/>
              <a:buChar char="§"/>
            </a:pPr>
            <a:r>
              <a:rPr lang="cs-CZ" sz="2000" dirty="0"/>
              <a:t>Proto není překvapivé, že část činností investičních poradců nahradily algoritmy (</a:t>
            </a:r>
            <a:r>
              <a:rPr lang="cs-CZ" sz="2000" dirty="0" err="1"/>
              <a:t>roboadvisors</a:t>
            </a:r>
            <a:r>
              <a:rPr lang="cs-CZ" sz="2000" dirty="0"/>
              <a:t>).</a:t>
            </a:r>
          </a:p>
          <a:p>
            <a:pPr>
              <a:buFont typeface="Wingdings" panose="05000000000000000000" pitchFamily="2" charset="2"/>
              <a:buChar char="§"/>
            </a:pPr>
            <a:r>
              <a:rPr lang="cs-CZ" sz="2000" dirty="0"/>
              <a:t>V portfolio managementu našla své místo big data analýza. To, co bylo dříve doménou technologicky orientovaných </a:t>
            </a:r>
            <a:r>
              <a:rPr lang="cs-CZ" sz="2000" dirty="0" err="1"/>
              <a:t>hedge</a:t>
            </a:r>
            <a:r>
              <a:rPr lang="cs-CZ" sz="2000" dirty="0"/>
              <a:t> fondů, se stává mainstreamem v celém oboru.</a:t>
            </a:r>
            <a:endParaRPr lang="cs-CZ" sz="2000" b="1" dirty="0"/>
          </a:p>
        </p:txBody>
      </p:sp>
      <p:sp>
        <p:nvSpPr>
          <p:cNvPr id="2" name="Zástupný symbol pro zápatí 1">
            <a:extLst>
              <a:ext uri="{FF2B5EF4-FFF2-40B4-BE49-F238E27FC236}">
                <a16:creationId xmlns:a16="http://schemas.microsoft.com/office/drawing/2014/main" id="{7A436571-81EA-75C6-939C-367D4DE78559}"/>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507842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Kategorizace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err="1"/>
              <a:t>Trading</a:t>
            </a:r>
            <a:endParaRPr lang="cs-CZ" sz="2000" b="1" dirty="0"/>
          </a:p>
          <a:p>
            <a:pPr>
              <a:buFont typeface="Wingdings" panose="05000000000000000000" pitchFamily="2" charset="2"/>
              <a:buChar char="§"/>
            </a:pPr>
            <a:r>
              <a:rPr lang="cs-CZ" sz="2000" dirty="0"/>
              <a:t>Technologie tradiční burzovní obchodování s cennými papíry výrazně zrychlily a zlevnily.</a:t>
            </a:r>
          </a:p>
          <a:p>
            <a:pPr>
              <a:buFont typeface="Wingdings" panose="05000000000000000000" pitchFamily="2" charset="2"/>
              <a:buChar char="§"/>
            </a:pPr>
            <a:r>
              <a:rPr lang="cs-CZ" sz="2000" dirty="0"/>
              <a:t>Retailový trh změnil nástup online obchodních platforem. V Evropě tomu pomohlo také sjednocení regulace (</a:t>
            </a:r>
            <a:r>
              <a:rPr lang="cs-CZ" sz="2000" dirty="0" err="1"/>
              <a:t>MiFID</a:t>
            </a:r>
            <a:r>
              <a:rPr lang="cs-CZ" sz="2000" dirty="0"/>
              <a:t>), která obchodníkům z členských zemí zjednodušuje přístup na všechny trhy v rámci EU.</a:t>
            </a:r>
            <a:endParaRPr lang="cs-CZ" sz="2000" b="1" dirty="0"/>
          </a:p>
        </p:txBody>
      </p:sp>
      <p:sp>
        <p:nvSpPr>
          <p:cNvPr id="2" name="Zástupný symbol pro zápatí 1">
            <a:extLst>
              <a:ext uri="{FF2B5EF4-FFF2-40B4-BE49-F238E27FC236}">
                <a16:creationId xmlns:a16="http://schemas.microsoft.com/office/drawing/2014/main" id="{9278A50D-17D4-2F03-79EA-A4D13D289E07}"/>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335630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Kategorizace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err="1"/>
              <a:t>Trading</a:t>
            </a:r>
            <a:endParaRPr lang="cs-CZ" sz="2000" b="1" dirty="0"/>
          </a:p>
          <a:p>
            <a:pPr>
              <a:buFont typeface="Wingdings" panose="05000000000000000000" pitchFamily="2" charset="2"/>
              <a:buChar char="§"/>
            </a:pPr>
            <a:r>
              <a:rPr lang="cs-CZ" sz="2000" b="1" dirty="0" err="1"/>
              <a:t>Quant</a:t>
            </a:r>
            <a:r>
              <a:rPr lang="cs-CZ" sz="2000" b="1" dirty="0"/>
              <a:t> fondy </a:t>
            </a:r>
            <a:r>
              <a:rPr lang="cs-CZ" sz="2000" dirty="0"/>
              <a:t>dnes tvoří nemalou část objemu obchodů na finančních trzích. </a:t>
            </a:r>
          </a:p>
          <a:p>
            <a:pPr>
              <a:buFont typeface="Wingdings" panose="05000000000000000000" pitchFamily="2" charset="2"/>
              <a:buChar char="§"/>
            </a:pPr>
            <a:r>
              <a:rPr lang="cs-CZ" sz="2000" dirty="0"/>
              <a:t>Oblast algoritmického obchodování může v budoucnosti dramaticky změnit nástup kvantových počítačů, který by výrazně urychlil optimalizaci portfolií pomocí Monte Carlo simulací a dalších používaných výpočetně náročných technik.</a:t>
            </a:r>
          </a:p>
          <a:p>
            <a:pPr>
              <a:buFont typeface="Wingdings" panose="05000000000000000000" pitchFamily="2" charset="2"/>
              <a:buChar char="§"/>
            </a:pPr>
            <a:r>
              <a:rPr lang="cs-CZ" sz="2000" b="1" dirty="0"/>
              <a:t>HFT (</a:t>
            </a:r>
            <a:r>
              <a:rPr lang="cs-CZ" sz="2000" b="1" dirty="0" err="1"/>
              <a:t>High</a:t>
            </a:r>
            <a:r>
              <a:rPr lang="cs-CZ" sz="2000" b="1" dirty="0"/>
              <a:t> </a:t>
            </a:r>
            <a:r>
              <a:rPr lang="cs-CZ" sz="2000" b="1" dirty="0" err="1"/>
              <a:t>Frequency</a:t>
            </a:r>
            <a:r>
              <a:rPr lang="cs-CZ" sz="2000" b="1" dirty="0"/>
              <a:t> </a:t>
            </a:r>
            <a:r>
              <a:rPr lang="cs-CZ" sz="2000" b="1" dirty="0" err="1"/>
              <a:t>Trading</a:t>
            </a:r>
            <a:r>
              <a:rPr lang="cs-CZ" sz="2000" b="1" dirty="0"/>
              <a:t>) </a:t>
            </a:r>
            <a:r>
              <a:rPr lang="cs-CZ" sz="2000" dirty="0"/>
              <a:t>- navázala na rozvoj algoritmického obchodování, komparativní výhodu vytváří rychlost exekuce obchodního příkazu. </a:t>
            </a:r>
          </a:p>
          <a:p>
            <a:pPr>
              <a:buFont typeface="Wingdings" panose="05000000000000000000" pitchFamily="2" charset="2"/>
              <a:buChar char="§"/>
            </a:pPr>
            <a:r>
              <a:rPr lang="cs-CZ" sz="2000" b="1" dirty="0"/>
              <a:t>Burzovní operátoři </a:t>
            </a:r>
            <a:r>
              <a:rPr lang="cs-CZ" sz="2000" dirty="0"/>
              <a:t>- nabízí se využití technologie blockchain k realizaci a evidenci transakcí na trhu. NASDAQ již začal používat blockchain na jednom z trhů, který provozuje.</a:t>
            </a:r>
            <a:endParaRPr lang="cs-CZ" sz="2000" b="1" dirty="0"/>
          </a:p>
        </p:txBody>
      </p:sp>
      <p:sp>
        <p:nvSpPr>
          <p:cNvPr id="2" name="Zástupný symbol pro zápatí 1">
            <a:extLst>
              <a:ext uri="{FF2B5EF4-FFF2-40B4-BE49-F238E27FC236}">
                <a16:creationId xmlns:a16="http://schemas.microsoft.com/office/drawing/2014/main" id="{A82C4FC1-9E08-A43C-C2E2-214ED25D0D7F}"/>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124600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Kategorizace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err="1"/>
              <a:t>InsurTech</a:t>
            </a:r>
            <a:r>
              <a:rPr lang="cs-CZ" sz="2000" b="1" dirty="0"/>
              <a:t> 	</a:t>
            </a:r>
          </a:p>
          <a:p>
            <a:pPr>
              <a:buFont typeface="Wingdings" panose="05000000000000000000" pitchFamily="2" charset="2"/>
              <a:buChar char="§"/>
            </a:pPr>
            <a:r>
              <a:rPr lang="cs-CZ" sz="2000" dirty="0"/>
              <a:t>Nově vznikající pojišťovny využívají technologie, jako jsou umělá inteligence, chatboti a online prodejní a komunikační platformy, což umožňuje dosahovat nižších nákladů než u tradičních hráčů na trhu.</a:t>
            </a:r>
          </a:p>
          <a:p>
            <a:pPr>
              <a:buFont typeface="Wingdings" panose="05000000000000000000" pitchFamily="2" charset="2"/>
              <a:buChar char="§"/>
            </a:pPr>
            <a:r>
              <a:rPr lang="cs-CZ" sz="2000" b="1" dirty="0"/>
              <a:t>Peer-to-peer pojišťovny </a:t>
            </a:r>
            <a:r>
              <a:rPr lang="cs-CZ" sz="2000" dirty="0"/>
              <a:t>jsou postaveny na vzájemném pojištění účastníků mezi sebou s tím, že provozovatel platformy si bere předem pevně určené procento z vybraného pojistného k hrazení nákladů a svého zisku. </a:t>
            </a:r>
          </a:p>
          <a:p>
            <a:pPr>
              <a:buFont typeface="Wingdings" panose="05000000000000000000" pitchFamily="2" charset="2"/>
              <a:buChar char="§"/>
            </a:pPr>
            <a:r>
              <a:rPr lang="cs-CZ" sz="2000" dirty="0"/>
              <a:t>Pokud náklady na škodné události nepřevýší vybrané pojistné, vrací se peníze zpět účastníkům.</a:t>
            </a:r>
            <a:endParaRPr lang="cs-CZ" sz="2000" b="1" dirty="0"/>
          </a:p>
        </p:txBody>
      </p:sp>
      <p:sp>
        <p:nvSpPr>
          <p:cNvPr id="2" name="Zástupný symbol pro zápatí 1">
            <a:extLst>
              <a:ext uri="{FF2B5EF4-FFF2-40B4-BE49-F238E27FC236}">
                <a16:creationId xmlns:a16="http://schemas.microsoft.com/office/drawing/2014/main" id="{6953B375-5579-97E7-9865-82D9FC61B337}"/>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717788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Kategorizace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err="1"/>
              <a:t>InsurTech</a:t>
            </a:r>
            <a:r>
              <a:rPr lang="cs-CZ" sz="2000" b="1" dirty="0"/>
              <a:t> 	</a:t>
            </a:r>
          </a:p>
          <a:p>
            <a:pPr>
              <a:buFont typeface="Wingdings" panose="05000000000000000000" pitchFamily="2" charset="2"/>
              <a:buChar char="§"/>
            </a:pPr>
            <a:r>
              <a:rPr lang="cs-CZ" sz="2000" b="1" dirty="0" err="1"/>
              <a:t>Mikropojistky</a:t>
            </a:r>
            <a:r>
              <a:rPr lang="cs-CZ" sz="2000" dirty="0"/>
              <a:t> - další formou inovace v pojištění. </a:t>
            </a:r>
          </a:p>
          <a:p>
            <a:pPr>
              <a:buFont typeface="Wingdings" panose="05000000000000000000" pitchFamily="2" charset="2"/>
              <a:buChar char="§"/>
            </a:pPr>
            <a:r>
              <a:rPr lang="cs-CZ" sz="2000" dirty="0"/>
              <a:t>Existuje například možnost koupit si pojištění pro automobil pouze na hodinu. Existuje i flexibilní verze pojistky, kdy si klient pomocí aplikace vybrané pojištění zapíná a vypíná podle svých potřeb.</a:t>
            </a:r>
          </a:p>
          <a:p>
            <a:pPr>
              <a:buFont typeface="Wingdings" panose="05000000000000000000" pitchFamily="2" charset="2"/>
              <a:buChar char="§"/>
            </a:pPr>
            <a:r>
              <a:rPr lang="cs-CZ" sz="2000" dirty="0"/>
              <a:t>Nové možnosti v oblasti pojištění nabízí využití nově dostupných dat o klientech. Například aplikace nainstalovaná do klientova mobilního telefonu může poskytovat polohová data, a tedy informace o četnosti a cílech cest. Na tomto základě existuje pojištění automobilu, kde se pojistka neplatí na předem určenou dobu, ale podle skutečně ujeté vzdálenosti. </a:t>
            </a:r>
            <a:endParaRPr lang="cs-CZ" sz="2000" b="1" dirty="0"/>
          </a:p>
        </p:txBody>
      </p:sp>
      <p:sp>
        <p:nvSpPr>
          <p:cNvPr id="2" name="Zástupný symbol pro zápatí 1">
            <a:extLst>
              <a:ext uri="{FF2B5EF4-FFF2-40B4-BE49-F238E27FC236}">
                <a16:creationId xmlns:a16="http://schemas.microsoft.com/office/drawing/2014/main" id="{30B5A851-5FB6-FF90-0AD8-77EA3B73E894}"/>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2346113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72C6DF-9200-4B8E-B870-31BF74950224}"/>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868BBB73-8569-4875-A701-6107547EAF28}"/>
              </a:ext>
            </a:extLst>
          </p:cNvPr>
          <p:cNvSpPr>
            <a:spLocks noGrp="1"/>
          </p:cNvSpPr>
          <p:nvPr>
            <p:ph type="title"/>
          </p:nvPr>
        </p:nvSpPr>
        <p:spPr/>
        <p:txBody>
          <a:bodyPr/>
          <a:lstStyle/>
          <a:p>
            <a:r>
              <a:rPr lang="cs-CZ" dirty="0"/>
              <a:t>Kategorizace </a:t>
            </a:r>
            <a:r>
              <a:rPr lang="cs-CZ" dirty="0" err="1"/>
              <a:t>FinTech</a:t>
            </a:r>
            <a:endParaRPr lang="cs-CZ" dirty="0"/>
          </a:p>
        </p:txBody>
      </p:sp>
      <p:sp>
        <p:nvSpPr>
          <p:cNvPr id="5" name="Zástupný obsah 4">
            <a:extLst>
              <a:ext uri="{FF2B5EF4-FFF2-40B4-BE49-F238E27FC236}">
                <a16:creationId xmlns:a16="http://schemas.microsoft.com/office/drawing/2014/main" id="{154F004A-0E75-4BD1-9DC8-BF2CDA67E4F1}"/>
              </a:ext>
            </a:extLst>
          </p:cNvPr>
          <p:cNvSpPr>
            <a:spLocks noGrp="1"/>
          </p:cNvSpPr>
          <p:nvPr>
            <p:ph idx="1"/>
          </p:nvPr>
        </p:nvSpPr>
        <p:spPr/>
        <p:txBody>
          <a:bodyPr/>
          <a:lstStyle/>
          <a:p>
            <a:pPr>
              <a:buFont typeface="Wingdings" panose="05000000000000000000" pitchFamily="2" charset="2"/>
              <a:buChar char="§"/>
            </a:pPr>
            <a:r>
              <a:rPr lang="cs-CZ" sz="2000" b="1" dirty="0" err="1"/>
              <a:t>InsurTech</a:t>
            </a:r>
            <a:r>
              <a:rPr lang="cs-CZ" sz="2000" b="1" dirty="0"/>
              <a:t> 	</a:t>
            </a:r>
          </a:p>
          <a:p>
            <a:pPr>
              <a:buFont typeface="Wingdings" panose="05000000000000000000" pitchFamily="2" charset="2"/>
              <a:buChar char="§"/>
            </a:pPr>
            <a:r>
              <a:rPr lang="cs-CZ" sz="2000" b="1" dirty="0" err="1"/>
              <a:t>IoT</a:t>
            </a:r>
            <a:r>
              <a:rPr lang="cs-CZ" sz="2000" dirty="0"/>
              <a:t> (Internet </a:t>
            </a:r>
            <a:r>
              <a:rPr lang="cs-CZ" sz="2000" dirty="0" err="1"/>
              <a:t>of</a:t>
            </a:r>
            <a:r>
              <a:rPr lang="cs-CZ" sz="2000" dirty="0"/>
              <a:t> </a:t>
            </a:r>
            <a:r>
              <a:rPr lang="cs-CZ" sz="2000" dirty="0" err="1"/>
              <a:t>Things</a:t>
            </a:r>
            <a:r>
              <a:rPr lang="cs-CZ" sz="2000" dirty="0"/>
              <a:t>) přichází se senzory, které mohou poskytnout cenná data o chování klientů. Příkladem jsou chytré náramky či </a:t>
            </a:r>
            <a:r>
              <a:rPr lang="cs-CZ" sz="2000" dirty="0" err="1"/>
              <a:t>sporttestery</a:t>
            </a:r>
            <a:r>
              <a:rPr lang="cs-CZ" sz="2000" dirty="0"/>
              <a:t>, které sledují životní styl klienta (dobu spánku, četnost a intenzitu sportovních aktivit apod.). </a:t>
            </a:r>
          </a:p>
          <a:p>
            <a:pPr>
              <a:buFont typeface="Wingdings" panose="05000000000000000000" pitchFamily="2" charset="2"/>
              <a:buChar char="§"/>
            </a:pPr>
            <a:r>
              <a:rPr lang="cs-CZ" sz="2000" dirty="0"/>
              <a:t>Senzory nainstalované v domácnosti mohou snížit škody při pojistných událostech, když pomohou zachytit dým při požáru či vyplavení hned v počátku a varovat klienta.</a:t>
            </a:r>
          </a:p>
          <a:p>
            <a:pPr>
              <a:buFont typeface="Wingdings" panose="05000000000000000000" pitchFamily="2" charset="2"/>
              <a:buChar char="§"/>
            </a:pPr>
            <a:r>
              <a:rPr lang="cs-CZ" sz="2000" b="1" dirty="0"/>
              <a:t>Pojištění proti kybernetickým rizikům</a:t>
            </a:r>
          </a:p>
        </p:txBody>
      </p:sp>
      <p:sp>
        <p:nvSpPr>
          <p:cNvPr id="2" name="Zástupný symbol pro zápatí 1">
            <a:extLst>
              <a:ext uri="{FF2B5EF4-FFF2-40B4-BE49-F238E27FC236}">
                <a16:creationId xmlns:a16="http://schemas.microsoft.com/office/drawing/2014/main" id="{4C3601CC-D20E-0473-2860-9C0E8494B031}"/>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2618204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2CDC7CEC-2C16-690D-420D-4800C20FC3EC}"/>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BPF_BAN1 Bankovnictví 1</a:t>
            </a:r>
          </a:p>
        </p:txBody>
      </p:sp>
      <p:sp>
        <p:nvSpPr>
          <p:cNvPr id="4"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7E028F59-B1F6-4801-94DB-4C8B6157CAC0}" type="slidenum">
              <a:rPr lang="cs-CZ" altLang="cs-CZ"/>
              <a:pPr>
                <a:spcAft>
                  <a:spcPts val="600"/>
                </a:spcAft>
              </a:pPr>
              <a:t>3</a:t>
            </a:fld>
            <a:endParaRPr lang="cs-CZ" altLang="cs-CZ"/>
          </a:p>
        </p:txBody>
      </p:sp>
      <p:sp>
        <p:nvSpPr>
          <p:cNvPr id="2" name="Nadpis 1"/>
          <p:cNvSpPr>
            <a:spLocks noGrp="1"/>
          </p:cNvSpPr>
          <p:nvPr>
            <p:ph type="title"/>
          </p:nvPr>
        </p:nvSpPr>
        <p:spPr>
          <a:xfrm>
            <a:off x="720000" y="720000"/>
            <a:ext cx="10753200" cy="451576"/>
          </a:xfrm>
        </p:spPr>
        <p:txBody>
          <a:bodyPr anchor="t">
            <a:normAutofit/>
          </a:bodyPr>
          <a:lstStyle/>
          <a:p>
            <a:r>
              <a:rPr lang="cs-CZ" sz="2200" err="1"/>
              <a:t>FinTech</a:t>
            </a:r>
            <a:endParaRPr lang="cs-CZ" sz="2200"/>
          </a:p>
        </p:txBody>
      </p:sp>
      <p:graphicFrame>
        <p:nvGraphicFramePr>
          <p:cNvPr id="7" name="Zástupný symbol pro obsah 4">
            <a:extLst>
              <a:ext uri="{FF2B5EF4-FFF2-40B4-BE49-F238E27FC236}">
                <a16:creationId xmlns:a16="http://schemas.microsoft.com/office/drawing/2014/main" id="{7A89D5EE-6813-6D16-0580-A04248CB1F76}"/>
              </a:ext>
            </a:extLst>
          </p:cNvPr>
          <p:cNvGraphicFramePr>
            <a:graphicFrameLocks noGrp="1"/>
          </p:cNvGraphicFramePr>
          <p:nvPr>
            <p:ph idx="1"/>
            <p:extLst>
              <p:ext uri="{D42A27DB-BD31-4B8C-83A1-F6EECF244321}">
                <p14:modId xmlns:p14="http://schemas.microsoft.com/office/powerpoint/2010/main" val="4092406320"/>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D94E4F3-B3FD-4A2D-9F01-53A0B6B15E04}"/>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3D1F1F90-E05C-4D87-953A-CA7423770AB6}"/>
              </a:ext>
            </a:extLst>
          </p:cNvPr>
          <p:cNvSpPr>
            <a:spLocks noGrp="1"/>
          </p:cNvSpPr>
          <p:nvPr>
            <p:ph type="title"/>
          </p:nvPr>
        </p:nvSpPr>
        <p:spPr/>
        <p:txBody>
          <a:bodyPr/>
          <a:lstStyle/>
          <a:p>
            <a:r>
              <a:rPr lang="cs-CZ" dirty="0" err="1"/>
              <a:t>FinTech</a:t>
            </a:r>
            <a:endParaRPr lang="en-US" dirty="0"/>
          </a:p>
        </p:txBody>
      </p:sp>
      <p:sp>
        <p:nvSpPr>
          <p:cNvPr id="5" name="Zástupný obsah 4">
            <a:extLst>
              <a:ext uri="{FF2B5EF4-FFF2-40B4-BE49-F238E27FC236}">
                <a16:creationId xmlns:a16="http://schemas.microsoft.com/office/drawing/2014/main" id="{962BDBAB-94C3-42AD-8916-B33241B45517}"/>
              </a:ext>
            </a:extLst>
          </p:cNvPr>
          <p:cNvSpPr>
            <a:spLocks noGrp="1"/>
          </p:cNvSpPr>
          <p:nvPr>
            <p:ph idx="1"/>
          </p:nvPr>
        </p:nvSpPr>
        <p:spPr>
          <a:xfrm>
            <a:off x="720000" y="1431235"/>
            <a:ext cx="10438330" cy="4796765"/>
          </a:xfrm>
        </p:spPr>
        <p:txBody>
          <a:bodyPr/>
          <a:lstStyle/>
          <a:p>
            <a:pPr>
              <a:lnSpc>
                <a:spcPts val="3100"/>
              </a:lnSpc>
              <a:spcAft>
                <a:spcPts val="600"/>
              </a:spcAft>
              <a:buFont typeface="Wingdings" panose="05000000000000000000" pitchFamily="2" charset="2"/>
              <a:buChar char="§"/>
            </a:pPr>
            <a:r>
              <a:rPr lang="cs-CZ" altLang="cs-CZ" sz="2000" dirty="0"/>
              <a:t>Česká republika a Polsko – lídři na trhu </a:t>
            </a:r>
            <a:r>
              <a:rPr lang="cs-CZ" altLang="cs-CZ" sz="2000" dirty="0" err="1"/>
              <a:t>FinTech</a:t>
            </a:r>
            <a:r>
              <a:rPr lang="cs-CZ" altLang="cs-CZ" sz="2000" dirty="0"/>
              <a:t> ve střední Evropě</a:t>
            </a:r>
          </a:p>
          <a:p>
            <a:pPr>
              <a:spcAft>
                <a:spcPts val="600"/>
              </a:spcAft>
              <a:buFont typeface="Wingdings" panose="05000000000000000000" pitchFamily="2" charset="2"/>
              <a:buChar char="§"/>
            </a:pPr>
            <a:r>
              <a:rPr lang="cs-CZ" altLang="cs-CZ" sz="2000" b="1" dirty="0"/>
              <a:t>Dobré výchozí podmínky pro ČR:</a:t>
            </a:r>
          </a:p>
          <a:p>
            <a:pPr lvl="1">
              <a:lnSpc>
                <a:spcPct val="150000"/>
              </a:lnSpc>
              <a:spcAft>
                <a:spcPts val="600"/>
              </a:spcAft>
              <a:buFont typeface="Wingdings" panose="05000000000000000000" pitchFamily="2" charset="2"/>
              <a:buChar char="§"/>
            </a:pPr>
            <a:r>
              <a:rPr lang="cs-CZ" altLang="cs-CZ" sz="1800" dirty="0"/>
              <a:t>Kvalifikovaná pracovní síla v oblasti ICT,</a:t>
            </a:r>
          </a:p>
          <a:p>
            <a:pPr lvl="1">
              <a:lnSpc>
                <a:spcPct val="150000"/>
              </a:lnSpc>
              <a:spcAft>
                <a:spcPts val="600"/>
              </a:spcAft>
              <a:buFont typeface="Wingdings" panose="05000000000000000000" pitchFamily="2" charset="2"/>
              <a:buChar char="§"/>
            </a:pPr>
            <a:r>
              <a:rPr lang="cs-CZ" altLang="cs-CZ" sz="1800" dirty="0"/>
              <a:t>Přístup velké části populace k internetu,</a:t>
            </a:r>
          </a:p>
          <a:p>
            <a:pPr lvl="1">
              <a:lnSpc>
                <a:spcPct val="150000"/>
              </a:lnSpc>
              <a:spcAft>
                <a:spcPts val="600"/>
              </a:spcAft>
              <a:buFont typeface="Wingdings" panose="05000000000000000000" pitchFamily="2" charset="2"/>
              <a:buChar char="§"/>
            </a:pPr>
            <a:r>
              <a:rPr lang="cs-CZ" altLang="cs-CZ" sz="1800" dirty="0"/>
              <a:t>Vybavenost chytrými mobilními telefony</a:t>
            </a:r>
          </a:p>
          <a:p>
            <a:pPr lvl="1">
              <a:lnSpc>
                <a:spcPct val="150000"/>
              </a:lnSpc>
              <a:spcAft>
                <a:spcPts val="600"/>
              </a:spcAft>
              <a:buFont typeface="Wingdings" panose="05000000000000000000" pitchFamily="2" charset="2"/>
              <a:buChar char="§"/>
            </a:pPr>
            <a:r>
              <a:rPr lang="cs-CZ" altLang="cs-CZ" sz="1800" dirty="0"/>
              <a:t>Růst trhu finančních služeb, který je ve srovnání s vyspělejšími zeměmi méně rozvinutý.</a:t>
            </a:r>
          </a:p>
          <a:p>
            <a:pPr>
              <a:spcAft>
                <a:spcPts val="600"/>
              </a:spcAft>
              <a:buFont typeface="Wingdings" panose="05000000000000000000" pitchFamily="2" charset="2"/>
              <a:buChar char="§"/>
            </a:pPr>
            <a:r>
              <a:rPr lang="cs-CZ" altLang="cs-CZ" sz="2000" b="1" dirty="0"/>
              <a:t>Přeshraniční poskytování služeb</a:t>
            </a:r>
          </a:p>
          <a:p>
            <a:pPr lvl="1">
              <a:lnSpc>
                <a:spcPct val="150000"/>
              </a:lnSpc>
              <a:spcAft>
                <a:spcPts val="600"/>
              </a:spcAft>
              <a:buFont typeface="Wingdings" panose="05000000000000000000" pitchFamily="2" charset="2"/>
              <a:buChar char="§"/>
            </a:pPr>
            <a:r>
              <a:rPr lang="cs-CZ" altLang="cs-CZ" sz="1800" dirty="0" err="1"/>
              <a:t>FinTech</a:t>
            </a:r>
            <a:r>
              <a:rPr lang="cs-CZ" altLang="cs-CZ" sz="1800" dirty="0"/>
              <a:t> firmy snadno překračují hranice,</a:t>
            </a:r>
          </a:p>
          <a:p>
            <a:pPr lvl="1">
              <a:lnSpc>
                <a:spcPct val="150000"/>
              </a:lnSpc>
              <a:spcAft>
                <a:spcPts val="600"/>
              </a:spcAft>
              <a:buFont typeface="Wingdings" panose="05000000000000000000" pitchFamily="2" charset="2"/>
              <a:buChar char="§"/>
            </a:pPr>
            <a:r>
              <a:rPr lang="cs-CZ" altLang="cs-CZ" sz="1800" dirty="0"/>
              <a:t>Spousta domácích uživatelů již nyní využívá služby zahraničních poskytovatelů – PayPal,</a:t>
            </a:r>
          </a:p>
          <a:p>
            <a:pPr lvl="1">
              <a:lnSpc>
                <a:spcPct val="150000"/>
              </a:lnSpc>
              <a:spcAft>
                <a:spcPts val="600"/>
              </a:spcAft>
              <a:buFont typeface="Wingdings" panose="05000000000000000000" pitchFamily="2" charset="2"/>
              <a:buChar char="§"/>
            </a:pPr>
            <a:r>
              <a:rPr lang="cs-CZ" altLang="cs-CZ" sz="1800" dirty="0" err="1"/>
              <a:t>FinTech</a:t>
            </a:r>
            <a:r>
              <a:rPr lang="cs-CZ" altLang="cs-CZ" sz="1800" dirty="0"/>
              <a:t> firmy operující v celosvětovém měřítku.</a:t>
            </a:r>
          </a:p>
        </p:txBody>
      </p:sp>
      <p:sp>
        <p:nvSpPr>
          <p:cNvPr id="2" name="Zástupný symbol pro zápatí 1">
            <a:extLst>
              <a:ext uri="{FF2B5EF4-FFF2-40B4-BE49-F238E27FC236}">
                <a16:creationId xmlns:a16="http://schemas.microsoft.com/office/drawing/2014/main" id="{36FEA985-F323-DCA8-8973-CF2D56E99C34}"/>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051133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Předpoklady </a:t>
            </a:r>
            <a:r>
              <a:rPr lang="cs-CZ" dirty="0" err="1"/>
              <a:t>FinTech</a:t>
            </a:r>
            <a:endParaRPr lang="cs-CZ" dirty="0"/>
          </a:p>
        </p:txBody>
      </p:sp>
      <p:sp>
        <p:nvSpPr>
          <p:cNvPr id="5" name="Zástupný symbol pro obsah 4"/>
          <p:cNvSpPr>
            <a:spLocks noGrp="1"/>
          </p:cNvSpPr>
          <p:nvPr>
            <p:ph idx="1"/>
          </p:nvPr>
        </p:nvSpPr>
        <p:spPr/>
        <p:txBody>
          <a:bodyPr/>
          <a:lstStyle/>
          <a:p>
            <a:pPr algn="just">
              <a:buFont typeface="Wingdings" panose="05000000000000000000" pitchFamily="2" charset="2"/>
              <a:buChar char="§"/>
            </a:pPr>
            <a:r>
              <a:rPr lang="cs-CZ" sz="2000" b="1" dirty="0"/>
              <a:t>Technologické podmínky</a:t>
            </a:r>
          </a:p>
          <a:p>
            <a:pPr lvl="1" algn="just">
              <a:lnSpc>
                <a:spcPct val="150000"/>
              </a:lnSpc>
              <a:buFont typeface="Wingdings" panose="05000000000000000000" pitchFamily="2" charset="2"/>
              <a:buChar char="§"/>
            </a:pPr>
            <a:r>
              <a:rPr lang="cs-CZ" dirty="0"/>
              <a:t>Rozvoj API (</a:t>
            </a:r>
            <a:r>
              <a:rPr lang="cs-CZ" dirty="0" err="1"/>
              <a:t>Application</a:t>
            </a:r>
            <a:r>
              <a:rPr lang="cs-CZ" dirty="0"/>
              <a:t> </a:t>
            </a:r>
            <a:r>
              <a:rPr lang="cs-CZ" dirty="0" err="1"/>
              <a:t>Programming</a:t>
            </a:r>
            <a:r>
              <a:rPr lang="cs-CZ" dirty="0"/>
              <a:t> Interface), penetrace trhu chytrými telefony, dostupnost internetového připojení</a:t>
            </a:r>
          </a:p>
          <a:p>
            <a:pPr algn="just">
              <a:buFont typeface="Wingdings" panose="05000000000000000000" pitchFamily="2" charset="2"/>
              <a:buChar char="§"/>
            </a:pPr>
            <a:r>
              <a:rPr lang="cs-CZ" sz="2000" b="1" dirty="0"/>
              <a:t>Strojové učení, biometrické ověřování totožnosti, cloud </a:t>
            </a:r>
            <a:r>
              <a:rPr lang="cs-CZ" sz="2000" b="1" dirty="0" err="1"/>
              <a:t>computing</a:t>
            </a:r>
            <a:r>
              <a:rPr lang="cs-CZ" sz="2000" b="1" dirty="0"/>
              <a:t>, blockchain, dostupnost informací včetně big data.</a:t>
            </a:r>
          </a:p>
          <a:p>
            <a:pPr algn="just">
              <a:buFont typeface="Wingdings" panose="05000000000000000000" pitchFamily="2" charset="2"/>
              <a:buChar char="§"/>
            </a:pPr>
            <a:r>
              <a:rPr lang="cs-CZ" sz="2000" b="1" dirty="0"/>
              <a:t>Kvalifikovaná pracovní síla </a:t>
            </a:r>
            <a:r>
              <a:rPr lang="cs-CZ" sz="2000" dirty="0"/>
              <a:t>– důležitá pro vývoj digitálních inovací</a:t>
            </a:r>
          </a:p>
          <a:p>
            <a:pPr algn="just">
              <a:buFont typeface="Wingdings" panose="05000000000000000000" pitchFamily="2" charset="2"/>
              <a:buChar char="§"/>
            </a:pPr>
            <a:r>
              <a:rPr lang="cs-CZ" sz="2000" dirty="0"/>
              <a:t>Výhoda velkých technologických společností a technologicky vyprofilovaných startupů proti zavedeným finančním hráčům.</a:t>
            </a:r>
          </a:p>
          <a:p>
            <a:pPr algn="just">
              <a:buFont typeface="Wingdings" panose="05000000000000000000" pitchFamily="2" charset="2"/>
              <a:buChar char="§"/>
            </a:pPr>
            <a:r>
              <a:rPr lang="cs-CZ" sz="2000" dirty="0"/>
              <a:t>Možnost expanze na trhy v rozvojových zemích – postačují pouze mobilní telefony.</a:t>
            </a:r>
          </a:p>
          <a:p>
            <a:pPr algn="just">
              <a:buFont typeface="Wingdings" panose="05000000000000000000" pitchFamily="2" charset="2"/>
              <a:buChar char="§"/>
            </a:pPr>
            <a:endParaRPr lang="cs-CZ" sz="2000" dirty="0"/>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5</a:t>
            </a:fld>
            <a:endParaRPr lang="cs-CZ" altLang="cs-CZ"/>
          </a:p>
        </p:txBody>
      </p:sp>
      <p:sp>
        <p:nvSpPr>
          <p:cNvPr id="3" name="Zástupný symbol pro zápatí 2">
            <a:extLst>
              <a:ext uri="{FF2B5EF4-FFF2-40B4-BE49-F238E27FC236}">
                <a16:creationId xmlns:a16="http://schemas.microsoft.com/office/drawing/2014/main" id="{F209BDF0-EA2E-F673-A03B-BD1E9469BA61}"/>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53313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83C4339F-1FEF-2549-8DBD-88F0D23FF5F4}"/>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BPF_BAN1 Bankovnictví 1</a:t>
            </a:r>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6</a:t>
            </a:fld>
            <a:endParaRPr lang="cs-CZ" altLang="cs-CZ"/>
          </a:p>
        </p:txBody>
      </p:sp>
      <p:sp>
        <p:nvSpPr>
          <p:cNvPr id="2" name="Nadpis 1"/>
          <p:cNvSpPr>
            <a:spLocks noGrp="1"/>
          </p:cNvSpPr>
          <p:nvPr>
            <p:ph type="title"/>
          </p:nvPr>
        </p:nvSpPr>
        <p:spPr>
          <a:xfrm>
            <a:off x="720000" y="720000"/>
            <a:ext cx="10753200" cy="451576"/>
          </a:xfrm>
        </p:spPr>
        <p:txBody>
          <a:bodyPr anchor="t">
            <a:normAutofit/>
          </a:bodyPr>
          <a:lstStyle/>
          <a:p>
            <a:r>
              <a:rPr lang="cs-CZ" sz="2200"/>
              <a:t>Předpoklady FinTech</a:t>
            </a:r>
          </a:p>
        </p:txBody>
      </p:sp>
      <p:graphicFrame>
        <p:nvGraphicFramePr>
          <p:cNvPr id="8" name="Zástupný symbol pro obsah 2">
            <a:extLst>
              <a:ext uri="{FF2B5EF4-FFF2-40B4-BE49-F238E27FC236}">
                <a16:creationId xmlns:a16="http://schemas.microsoft.com/office/drawing/2014/main" id="{9F68D5AF-068E-EDB0-B107-6EC775FB5243}"/>
              </a:ext>
            </a:extLst>
          </p:cNvPr>
          <p:cNvGraphicFramePr>
            <a:graphicFrameLocks noGrp="1"/>
          </p:cNvGraphicFramePr>
          <p:nvPr>
            <p:ph idx="1"/>
            <p:extLst>
              <p:ext uri="{D42A27DB-BD31-4B8C-83A1-F6EECF244321}">
                <p14:modId xmlns:p14="http://schemas.microsoft.com/office/powerpoint/2010/main" val="247782527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5680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282ADECC-91FB-B575-EDEC-2F2955376DCB}"/>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BPF_BAN1 Bankovnictví 1</a:t>
            </a:r>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7</a:t>
            </a:fld>
            <a:endParaRPr lang="cs-CZ" altLang="cs-CZ"/>
          </a:p>
        </p:txBody>
      </p:sp>
      <p:sp>
        <p:nvSpPr>
          <p:cNvPr id="12" name="Text Placeholder 4">
            <a:extLst>
              <a:ext uri="{FF2B5EF4-FFF2-40B4-BE49-F238E27FC236}">
                <a16:creationId xmlns:a16="http://schemas.microsoft.com/office/drawing/2014/main" id="{DC519623-1A51-82B6-E907-6A99555F946F}"/>
              </a:ext>
            </a:extLst>
          </p:cNvPr>
          <p:cNvSpPr>
            <a:spLocks noGrp="1"/>
          </p:cNvSpPr>
          <p:nvPr>
            <p:ph type="body" sz="quarter" idx="13"/>
          </p:nvPr>
        </p:nvSpPr>
        <p:spPr>
          <a:xfrm>
            <a:off x="720725" y="1296001"/>
            <a:ext cx="10752138" cy="271576"/>
          </a:xfrm>
        </p:spPr>
        <p:txBody>
          <a:bodyPr/>
          <a:lstStyle/>
          <a:p>
            <a:endParaRPr lang="en-US"/>
          </a:p>
        </p:txBody>
      </p:sp>
      <p:sp>
        <p:nvSpPr>
          <p:cNvPr id="2" name="Nadpis 1"/>
          <p:cNvSpPr>
            <a:spLocks noGrp="1"/>
          </p:cNvSpPr>
          <p:nvPr>
            <p:ph type="title"/>
          </p:nvPr>
        </p:nvSpPr>
        <p:spPr>
          <a:xfrm>
            <a:off x="720000" y="720000"/>
            <a:ext cx="10753200" cy="451576"/>
          </a:xfrm>
        </p:spPr>
        <p:txBody>
          <a:bodyPr anchor="t">
            <a:normAutofit/>
          </a:bodyPr>
          <a:lstStyle/>
          <a:p>
            <a:r>
              <a:rPr lang="cs-CZ" sz="2200"/>
              <a:t>Bariéry </a:t>
            </a:r>
            <a:r>
              <a:rPr lang="cs-CZ" sz="2200" err="1"/>
              <a:t>FinTech</a:t>
            </a:r>
            <a:endParaRPr lang="cs-CZ" sz="2200"/>
          </a:p>
        </p:txBody>
      </p:sp>
      <p:graphicFrame>
        <p:nvGraphicFramePr>
          <p:cNvPr id="7" name="Zástupný symbol pro obsah 2">
            <a:extLst>
              <a:ext uri="{FF2B5EF4-FFF2-40B4-BE49-F238E27FC236}">
                <a16:creationId xmlns:a16="http://schemas.microsoft.com/office/drawing/2014/main" id="{FD53BC80-BD7F-CC05-138B-ADE6EBEF2453}"/>
              </a:ext>
            </a:extLst>
          </p:cNvPr>
          <p:cNvGraphicFramePr>
            <a:graphicFrameLocks noGrp="1"/>
          </p:cNvGraphicFramePr>
          <p:nvPr>
            <p:ph idx="1"/>
            <p:extLst>
              <p:ext uri="{D42A27DB-BD31-4B8C-83A1-F6EECF244321}">
                <p14:modId xmlns:p14="http://schemas.microsoft.com/office/powerpoint/2010/main" val="201814720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9715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Přínosy </a:t>
            </a:r>
            <a:r>
              <a:rPr lang="cs-CZ" dirty="0" err="1"/>
              <a:t>FinTech</a:t>
            </a:r>
            <a:endParaRPr lang="cs-CZ" dirty="0"/>
          </a:p>
        </p:txBody>
      </p:sp>
      <p:sp>
        <p:nvSpPr>
          <p:cNvPr id="3" name="Zástupný symbol pro obsah 2"/>
          <p:cNvSpPr>
            <a:spLocks noGrp="1"/>
          </p:cNvSpPr>
          <p:nvPr>
            <p:ph idx="1"/>
          </p:nvPr>
        </p:nvSpPr>
        <p:spPr/>
        <p:txBody>
          <a:bodyPr/>
          <a:lstStyle/>
          <a:p>
            <a:pPr algn="just">
              <a:buFont typeface="Wingdings" panose="05000000000000000000" pitchFamily="2" charset="2"/>
              <a:buChar char="§"/>
            </a:pPr>
            <a:r>
              <a:rPr lang="cs-CZ" sz="2000" b="1" dirty="0"/>
              <a:t>Cena a kvalita</a:t>
            </a:r>
          </a:p>
          <a:p>
            <a:pPr lvl="1" algn="just">
              <a:lnSpc>
                <a:spcPct val="150000"/>
              </a:lnSpc>
              <a:buFont typeface="Wingdings" panose="05000000000000000000" pitchFamily="2" charset="2"/>
              <a:buChar char="§"/>
            </a:pPr>
            <a:r>
              <a:rPr lang="cs-CZ" dirty="0"/>
              <a:t>Tlak na cenu zostřuje konkurenční prostředí na finančním trhu.</a:t>
            </a:r>
          </a:p>
          <a:p>
            <a:pPr lvl="1" algn="just">
              <a:lnSpc>
                <a:spcPct val="150000"/>
              </a:lnSpc>
              <a:buFont typeface="Wingdings" panose="05000000000000000000" pitchFamily="2" charset="2"/>
              <a:buChar char="§"/>
            </a:pPr>
            <a:r>
              <a:rPr lang="cs-CZ" dirty="0"/>
              <a:t>Zvýšení konkurence přispívá k proměně celého finančního sektoru ve prospěch spotřebitele.</a:t>
            </a:r>
          </a:p>
          <a:p>
            <a:pPr lvl="1" algn="just">
              <a:lnSpc>
                <a:spcPct val="150000"/>
              </a:lnSpc>
              <a:buFont typeface="Wingdings" panose="05000000000000000000" pitchFamily="2" charset="2"/>
              <a:buChar char="§"/>
            </a:pPr>
            <a:r>
              <a:rPr lang="cs-CZ" dirty="0"/>
              <a:t>Mladé startupy za sebou netáhnou zátěž zastaralých systémů, vytvářejí své procesy tak, aby byly maximálně automatizované, což pro ně znamená nákladovou výhodu a usnadňuje vstup do odvětví.</a:t>
            </a:r>
          </a:p>
          <a:p>
            <a:pPr lvl="1" algn="just">
              <a:lnSpc>
                <a:spcPct val="150000"/>
              </a:lnSpc>
              <a:buFont typeface="Wingdings" panose="05000000000000000000" pitchFamily="2" charset="2"/>
              <a:buChar char="§"/>
            </a:pPr>
            <a:r>
              <a:rPr lang="cs-CZ" b="1" dirty="0" err="1"/>
              <a:t>Freemium</a:t>
            </a:r>
            <a:r>
              <a:rPr lang="cs-CZ" b="1" dirty="0"/>
              <a:t> model </a:t>
            </a:r>
            <a:r>
              <a:rPr lang="cs-CZ" dirty="0"/>
              <a:t>– některé základní služby mohou být zcela zdarma díky nižším provozním nákladům.</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Zástupný symbol pro zápatí 3">
            <a:extLst>
              <a:ext uri="{FF2B5EF4-FFF2-40B4-BE49-F238E27FC236}">
                <a16:creationId xmlns:a16="http://schemas.microsoft.com/office/drawing/2014/main" id="{DDD73290-E009-6E1A-E206-E210AFF4C2DF}"/>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3437874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Přínosy </a:t>
            </a:r>
            <a:r>
              <a:rPr lang="cs-CZ" dirty="0" err="1"/>
              <a:t>FinTech</a:t>
            </a:r>
            <a:endParaRPr lang="cs-CZ" dirty="0"/>
          </a:p>
        </p:txBody>
      </p:sp>
      <p:sp>
        <p:nvSpPr>
          <p:cNvPr id="3" name="Zástupný symbol pro obsah 2"/>
          <p:cNvSpPr>
            <a:spLocks noGrp="1"/>
          </p:cNvSpPr>
          <p:nvPr>
            <p:ph idx="1"/>
          </p:nvPr>
        </p:nvSpPr>
        <p:spPr/>
        <p:txBody>
          <a:bodyPr/>
          <a:lstStyle/>
          <a:p>
            <a:pPr algn="just">
              <a:buFont typeface="Wingdings" panose="05000000000000000000" pitchFamily="2" charset="2"/>
              <a:buChar char="§"/>
            </a:pPr>
            <a:r>
              <a:rPr lang="cs-CZ" sz="2000" b="1" dirty="0"/>
              <a:t>Automatizace procesů </a:t>
            </a:r>
            <a:r>
              <a:rPr lang="cs-CZ" sz="2000" dirty="0"/>
              <a:t>umožňuje realizaci požadavků v reálném čase, 24 hodin denně.</a:t>
            </a:r>
          </a:p>
          <a:p>
            <a:pPr algn="just">
              <a:buFont typeface="Wingdings" panose="05000000000000000000" pitchFamily="2" charset="2"/>
              <a:buChar char="§"/>
            </a:pPr>
            <a:r>
              <a:rPr lang="cs-CZ" sz="2000" b="1" dirty="0"/>
              <a:t>Personalizované služby </a:t>
            </a:r>
            <a:r>
              <a:rPr lang="cs-CZ" sz="2000" dirty="0"/>
              <a:t>pro spotřebitele díky strojovému učení a přístupu k datům (struktura investičního portfolia podle averze k riziku, pojištění platné až v okamžiku překročení hranice)</a:t>
            </a:r>
          </a:p>
          <a:p>
            <a:pPr algn="just">
              <a:buFont typeface="Wingdings" panose="05000000000000000000" pitchFamily="2" charset="2"/>
              <a:buChar char="§"/>
            </a:pPr>
            <a:r>
              <a:rPr lang="cs-CZ" sz="2000" b="1" dirty="0"/>
              <a:t>Ověření totožnosti na dálku</a:t>
            </a:r>
          </a:p>
          <a:p>
            <a:pPr algn="just">
              <a:buFont typeface="Wingdings" panose="05000000000000000000" pitchFamily="2" charset="2"/>
              <a:buChar char="§"/>
            </a:pPr>
            <a:r>
              <a:rPr lang="cs-CZ" sz="2000" b="1" dirty="0"/>
              <a:t>Orientace na zákazníka </a:t>
            </a:r>
            <a:r>
              <a:rPr lang="cs-CZ" sz="2000" dirty="0"/>
              <a:t>– jeho potřeby středem zájmu</a:t>
            </a:r>
          </a:p>
          <a:p>
            <a:pPr algn="just">
              <a:buFont typeface="Wingdings" panose="05000000000000000000" pitchFamily="2" charset="2"/>
              <a:buChar char="§"/>
            </a:pPr>
            <a:r>
              <a:rPr lang="cs-CZ" sz="2000" b="1" dirty="0"/>
              <a:t>Transparence </a:t>
            </a:r>
            <a:r>
              <a:rPr lang="cs-CZ" sz="2000" b="1" dirty="0" err="1"/>
              <a:t>FinTech</a:t>
            </a:r>
            <a:r>
              <a:rPr lang="cs-CZ" sz="2000" b="1" dirty="0"/>
              <a:t> firem </a:t>
            </a:r>
            <a:r>
              <a:rPr lang="cs-CZ" sz="2000" dirty="0"/>
              <a:t>– jasná a přehledná struktura, nemusí se obávat skrytých poplatků.</a:t>
            </a:r>
          </a:p>
          <a:p>
            <a:pPr lvl="0" algn="just">
              <a:buFont typeface="Wingdings" panose="05000000000000000000" pitchFamily="2" charset="2"/>
              <a:buChar char="§"/>
            </a:pPr>
            <a:r>
              <a:rPr lang="cs-CZ" sz="2000" b="1" dirty="0"/>
              <a:t>Dostupnost finančních služeb</a:t>
            </a:r>
          </a:p>
          <a:p>
            <a:pPr lvl="1" algn="just">
              <a:buFont typeface="Wingdings" panose="05000000000000000000" pitchFamily="2" charset="2"/>
              <a:buChar char="§"/>
            </a:pPr>
            <a:r>
              <a:rPr lang="cs-CZ" sz="1800" dirty="0"/>
              <a:t>Minimální požadavky na založení účtu</a:t>
            </a:r>
          </a:p>
          <a:p>
            <a:pPr lvl="1" algn="just">
              <a:buFont typeface="Wingdings" panose="05000000000000000000" pitchFamily="2" charset="2"/>
              <a:buChar char="§"/>
            </a:pPr>
            <a:r>
              <a:rPr lang="cs-CZ" sz="1800" dirty="0"/>
              <a:t>Inovativní způsoby vyhodnocení kreditního rizika</a:t>
            </a:r>
          </a:p>
          <a:p>
            <a:pPr algn="just">
              <a:buFont typeface="Wingdings" panose="05000000000000000000" pitchFamily="2" charset="2"/>
              <a:buChar char="§"/>
            </a:pPr>
            <a:endParaRPr lang="cs-CZ" sz="2000"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Zástupný symbol pro zápatí 3">
            <a:extLst>
              <a:ext uri="{FF2B5EF4-FFF2-40B4-BE49-F238E27FC236}">
                <a16:creationId xmlns:a16="http://schemas.microsoft.com/office/drawing/2014/main" id="{D343051E-476F-BE1B-9831-8B5C804E345E}"/>
              </a:ext>
            </a:extLst>
          </p:cNvPr>
          <p:cNvSpPr>
            <a:spLocks noGrp="1"/>
          </p:cNvSpPr>
          <p:nvPr>
            <p:ph type="ftr" sz="quarter" idx="10"/>
          </p:nvPr>
        </p:nvSpPr>
        <p:spPr/>
        <p:txBody>
          <a:bodyPr/>
          <a:lstStyle/>
          <a:p>
            <a:r>
              <a:rPr lang="cs-CZ"/>
              <a:t>BPF_BAN1 Bankovnictví 1</a:t>
            </a:r>
            <a:endParaRPr lang="cs-CZ" dirty="0"/>
          </a:p>
        </p:txBody>
      </p:sp>
    </p:spTree>
    <p:extLst>
      <p:ext uri="{BB962C8B-B14F-4D97-AF65-F5344CB8AC3E}">
        <p14:creationId xmlns:p14="http://schemas.microsoft.com/office/powerpoint/2010/main" val="104576061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prezentace-econ-cz</Template>
  <TotalTime>547</TotalTime>
  <Words>2565</Words>
  <Application>Microsoft Office PowerPoint</Application>
  <PresentationFormat>Širokoúhlá obrazovka</PresentationFormat>
  <Paragraphs>244</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Tahoma</vt:lpstr>
      <vt:lpstr>Wingdings</vt:lpstr>
      <vt:lpstr>Prezentace_MU_CZ</vt:lpstr>
      <vt:lpstr>FinTech </vt:lpstr>
      <vt:lpstr>FinTech</vt:lpstr>
      <vt:lpstr>FinTech</vt:lpstr>
      <vt:lpstr>FinTech</vt:lpstr>
      <vt:lpstr>Předpoklady FinTech</vt:lpstr>
      <vt:lpstr>Předpoklady FinTech</vt:lpstr>
      <vt:lpstr>Bariéry FinTech</vt:lpstr>
      <vt:lpstr>Přínosy FinTech</vt:lpstr>
      <vt:lpstr>Přínosy FinTech</vt:lpstr>
      <vt:lpstr>Přínosy FinTech</vt:lpstr>
      <vt:lpstr>Rizika FinTech</vt:lpstr>
      <vt:lpstr>Rizika FinTech</vt:lpstr>
      <vt:lpstr>Rizika FinTech</vt:lpstr>
      <vt:lpstr>Regulace FinTech</vt:lpstr>
      <vt:lpstr>Regulace FinTech</vt:lpstr>
      <vt:lpstr>Regulace FinTech</vt:lpstr>
      <vt:lpstr>Regulace FinTech</vt:lpstr>
      <vt:lpstr>Regulace FinTech</vt:lpstr>
      <vt:lpstr>Subjekty působící na trhu FinTech</vt:lpstr>
      <vt:lpstr>Subjekty působící na trhu FinTech</vt:lpstr>
      <vt:lpstr>Subjekty působící na trhu FinTech</vt:lpstr>
      <vt:lpstr>Subjekty působící na trhu FinTech</vt:lpstr>
      <vt:lpstr>Subjekty působící na trhu FinTech</vt:lpstr>
      <vt:lpstr>Kategorizace FinTech</vt:lpstr>
      <vt:lpstr>Kategorizace FinTech</vt:lpstr>
      <vt:lpstr>Kategorizace FinTech</vt:lpstr>
      <vt:lpstr>Kategorizace FinTech</vt:lpstr>
      <vt:lpstr>Kategorizace FinTech</vt:lpstr>
      <vt:lpstr>Kategorizace FinTech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8</cp:revision>
  <cp:lastPrinted>1601-01-01T00:00:00Z</cp:lastPrinted>
  <dcterms:created xsi:type="dcterms:W3CDTF">2019-10-20T17:16:57Z</dcterms:created>
  <dcterms:modified xsi:type="dcterms:W3CDTF">2024-05-12T13:09:57Z</dcterms:modified>
</cp:coreProperties>
</file>