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4"/>
  </p:notesMasterIdLst>
  <p:handoutMasterIdLst>
    <p:handoutMasterId r:id="rId65"/>
  </p:handoutMasterIdLst>
  <p:sldIdLst>
    <p:sldId id="256" r:id="rId2"/>
    <p:sldId id="257" r:id="rId3"/>
    <p:sldId id="258" r:id="rId4"/>
    <p:sldId id="269" r:id="rId5"/>
    <p:sldId id="259" r:id="rId6"/>
    <p:sldId id="260" r:id="rId7"/>
    <p:sldId id="261" r:id="rId8"/>
    <p:sldId id="262"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82" r:id="rId23"/>
    <p:sldId id="278" r:id="rId24"/>
    <p:sldId id="279" r:id="rId25"/>
    <p:sldId id="280" r:id="rId26"/>
    <p:sldId id="281" r:id="rId27"/>
    <p:sldId id="283" r:id="rId28"/>
    <p:sldId id="284" r:id="rId29"/>
    <p:sldId id="285" r:id="rId30"/>
    <p:sldId id="287" r:id="rId31"/>
    <p:sldId id="286"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32"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C31E8-593B-4012-B0B4-F5A038769A04}" v="7" dt="2021-04-19T18:37:54.46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3" d="100"/>
          <a:sy n="63" d="100"/>
        </p:scale>
        <p:origin x="776" y="6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ponerová" userId="ccc0f243-98c2-4971-ae6b-3630abf27fc2" providerId="ADAL" clId="{787C31E8-593B-4012-B0B4-F5A038769A04}"/>
    <pc:docChg chg="addSld modSld">
      <pc:chgData name="Martina Sponerová" userId="ccc0f243-98c2-4971-ae6b-3630abf27fc2" providerId="ADAL" clId="{787C31E8-593B-4012-B0B4-F5A038769A04}" dt="2021-04-19T18:37:54.463" v="43" actId="732"/>
      <pc:docMkLst>
        <pc:docMk/>
      </pc:docMkLst>
      <pc:sldChg chg="modSp mod">
        <pc:chgData name="Martina Sponerová" userId="ccc0f243-98c2-4971-ae6b-3630abf27fc2" providerId="ADAL" clId="{787C31E8-593B-4012-B0B4-F5A038769A04}" dt="2021-04-19T18:26:17.268" v="16" actId="20577"/>
        <pc:sldMkLst>
          <pc:docMk/>
          <pc:sldMk cId="866048132" sldId="317"/>
        </pc:sldMkLst>
        <pc:spChg chg="mod">
          <ac:chgData name="Martina Sponerová" userId="ccc0f243-98c2-4971-ae6b-3630abf27fc2" providerId="ADAL" clId="{787C31E8-593B-4012-B0B4-F5A038769A04}" dt="2021-04-19T18:26:05.126" v="7" actId="20577"/>
          <ac:spMkLst>
            <pc:docMk/>
            <pc:sldMk cId="866048132" sldId="317"/>
            <ac:spMk id="4" creationId="{00000000-0000-0000-0000-000000000000}"/>
          </ac:spMkLst>
        </pc:spChg>
        <pc:spChg chg="mod">
          <ac:chgData name="Martina Sponerová" userId="ccc0f243-98c2-4971-ae6b-3630abf27fc2" providerId="ADAL" clId="{787C31E8-593B-4012-B0B4-F5A038769A04}" dt="2021-04-19T18:26:17.268" v="16" actId="20577"/>
          <ac:spMkLst>
            <pc:docMk/>
            <pc:sldMk cId="866048132" sldId="317"/>
            <ac:spMk id="5" creationId="{E6B03393-D15D-4641-9945-575A3AC8C259}"/>
          </ac:spMkLst>
        </pc:spChg>
      </pc:sldChg>
      <pc:sldChg chg="modSp mod">
        <pc:chgData name="Martina Sponerová" userId="ccc0f243-98c2-4971-ae6b-3630abf27fc2" providerId="ADAL" clId="{787C31E8-593B-4012-B0B4-F5A038769A04}" dt="2021-04-19T18:27:07.894" v="22" actId="20577"/>
        <pc:sldMkLst>
          <pc:docMk/>
          <pc:sldMk cId="3479117975" sldId="318"/>
        </pc:sldMkLst>
        <pc:spChg chg="mod">
          <ac:chgData name="Martina Sponerová" userId="ccc0f243-98c2-4971-ae6b-3630abf27fc2" providerId="ADAL" clId="{787C31E8-593B-4012-B0B4-F5A038769A04}" dt="2021-04-19T18:27:07.894" v="22" actId="20577"/>
          <ac:spMkLst>
            <pc:docMk/>
            <pc:sldMk cId="3479117975" sldId="318"/>
            <ac:spMk id="5" creationId="{E6B03393-D15D-4641-9945-575A3AC8C259}"/>
          </ac:spMkLst>
        </pc:spChg>
      </pc:sldChg>
      <pc:sldChg chg="addSp modSp mod">
        <pc:chgData name="Martina Sponerová" userId="ccc0f243-98c2-4971-ae6b-3630abf27fc2" providerId="ADAL" clId="{787C31E8-593B-4012-B0B4-F5A038769A04}" dt="2021-04-19T18:29:07.323" v="31" actId="20577"/>
        <pc:sldMkLst>
          <pc:docMk/>
          <pc:sldMk cId="1476280260" sldId="319"/>
        </pc:sldMkLst>
        <pc:spChg chg="mod">
          <ac:chgData name="Martina Sponerová" userId="ccc0f243-98c2-4971-ae6b-3630abf27fc2" providerId="ADAL" clId="{787C31E8-593B-4012-B0B4-F5A038769A04}" dt="2021-04-19T18:29:07.323" v="31" actId="20577"/>
          <ac:spMkLst>
            <pc:docMk/>
            <pc:sldMk cId="1476280260" sldId="319"/>
            <ac:spMk id="5" creationId="{E6B03393-D15D-4641-9945-575A3AC8C259}"/>
          </ac:spMkLst>
        </pc:spChg>
        <pc:cxnChg chg="add">
          <ac:chgData name="Martina Sponerová" userId="ccc0f243-98c2-4971-ae6b-3630abf27fc2" providerId="ADAL" clId="{787C31E8-593B-4012-B0B4-F5A038769A04}" dt="2021-04-19T18:28:59.646" v="25" actId="11529"/>
          <ac:cxnSpMkLst>
            <pc:docMk/>
            <pc:sldMk cId="1476280260" sldId="319"/>
            <ac:cxnSpMk id="6" creationId="{3EE11DDD-6784-444C-8C27-C43A4C19F5BE}"/>
          </ac:cxnSpMkLst>
        </pc:cxnChg>
      </pc:sldChg>
      <pc:sldChg chg="modSp mod">
        <pc:chgData name="Martina Sponerová" userId="ccc0f243-98c2-4971-ae6b-3630abf27fc2" providerId="ADAL" clId="{787C31E8-593B-4012-B0B4-F5A038769A04}" dt="2021-04-19T18:30:06.377" v="37" actId="20577"/>
        <pc:sldMkLst>
          <pc:docMk/>
          <pc:sldMk cId="782748933" sldId="320"/>
        </pc:sldMkLst>
        <pc:spChg chg="mod">
          <ac:chgData name="Martina Sponerová" userId="ccc0f243-98c2-4971-ae6b-3630abf27fc2" providerId="ADAL" clId="{787C31E8-593B-4012-B0B4-F5A038769A04}" dt="2021-04-19T18:29:43.518" v="35" actId="20577"/>
          <ac:spMkLst>
            <pc:docMk/>
            <pc:sldMk cId="782748933" sldId="320"/>
            <ac:spMk id="5" creationId="{E6B03393-D15D-4641-9945-575A3AC8C259}"/>
          </ac:spMkLst>
        </pc:spChg>
        <pc:spChg chg="mod">
          <ac:chgData name="Martina Sponerová" userId="ccc0f243-98c2-4971-ae6b-3630abf27fc2" providerId="ADAL" clId="{787C31E8-593B-4012-B0B4-F5A038769A04}" dt="2021-04-19T18:30:06.377" v="37" actId="20577"/>
          <ac:spMkLst>
            <pc:docMk/>
            <pc:sldMk cId="782748933" sldId="320"/>
            <ac:spMk id="34" creationId="{117F1241-D4E8-4A8C-AF40-2A01208FDBE8}"/>
          </ac:spMkLst>
        </pc:spChg>
      </pc:sldChg>
      <pc:sldChg chg="modSp">
        <pc:chgData name="Martina Sponerová" userId="ccc0f243-98c2-4971-ae6b-3630abf27fc2" providerId="ADAL" clId="{787C31E8-593B-4012-B0B4-F5A038769A04}" dt="2021-04-19T18:37:54.463" v="43" actId="732"/>
        <pc:sldMkLst>
          <pc:docMk/>
          <pc:sldMk cId="2514874395" sldId="328"/>
        </pc:sldMkLst>
        <pc:picChg chg="mod">
          <ac:chgData name="Martina Sponerová" userId="ccc0f243-98c2-4971-ae6b-3630abf27fc2" providerId="ADAL" clId="{787C31E8-593B-4012-B0B4-F5A038769A04}" dt="2021-04-19T18:37:54.463" v="43" actId="732"/>
          <ac:picMkLst>
            <pc:docMk/>
            <pc:sldMk cId="2514874395" sldId="328"/>
            <ac:picMk id="6" creationId="{DD43C611-274C-45C1-B87E-D1D7C4B34755}"/>
          </ac:picMkLst>
        </pc:picChg>
      </pc:sldChg>
      <pc:sldChg chg="modSp add mod">
        <pc:chgData name="Martina Sponerová" userId="ccc0f243-98c2-4971-ae6b-3630abf27fc2" providerId="ADAL" clId="{787C31E8-593B-4012-B0B4-F5A038769A04}" dt="2021-04-19T18:25:57.920" v="2" actId="6549"/>
        <pc:sldMkLst>
          <pc:docMk/>
          <pc:sldMk cId="2092152612" sldId="332"/>
        </pc:sldMkLst>
        <pc:spChg chg="mod">
          <ac:chgData name="Martina Sponerová" userId="ccc0f243-98c2-4971-ae6b-3630abf27fc2" providerId="ADAL" clId="{787C31E8-593B-4012-B0B4-F5A038769A04}" dt="2021-04-19T18:25:57.920" v="2" actId="6549"/>
          <ac:spMkLst>
            <pc:docMk/>
            <pc:sldMk cId="2092152612" sldId="332"/>
            <ac:spMk id="4" creationId="{00000000-0000-0000-0000-000000000000}"/>
          </ac:spMkLst>
        </pc:spChg>
      </pc:sldChg>
    </pc:docChg>
  </pc:docChgLst>
  <pc:docChgLst>
    <pc:chgData name="Martina Sponerová" userId="ccc0f243-98c2-4971-ae6b-3630abf27fc2" providerId="ADAL" clId="{2DBC7EEA-7C5A-40A7-8F46-2A98760DDCF4}"/>
    <pc:docChg chg="undo custSel addSld delSld modSld sldOrd">
      <pc:chgData name="Martina Sponerová" userId="ccc0f243-98c2-4971-ae6b-3630abf27fc2" providerId="ADAL" clId="{2DBC7EEA-7C5A-40A7-8F46-2A98760DDCF4}" dt="2021-04-12T09:13:25.755" v="297" actId="20577"/>
      <pc:docMkLst>
        <pc:docMk/>
      </pc:docMkLst>
      <pc:sldChg chg="modSp mod">
        <pc:chgData name="Martina Sponerová" userId="ccc0f243-98c2-4971-ae6b-3630abf27fc2" providerId="ADAL" clId="{2DBC7EEA-7C5A-40A7-8F46-2A98760DDCF4}" dt="2021-04-12T09:13:25.755" v="297" actId="20577"/>
        <pc:sldMkLst>
          <pc:docMk/>
          <pc:sldMk cId="83259926" sldId="256"/>
        </pc:sldMkLst>
        <pc:spChg chg="mod">
          <ac:chgData name="Martina Sponerová" userId="ccc0f243-98c2-4971-ae6b-3630abf27fc2" providerId="ADAL" clId="{2DBC7EEA-7C5A-40A7-8F46-2A98760DDCF4}" dt="2021-04-12T08:42:07.932" v="2" actId="20577"/>
          <ac:spMkLst>
            <pc:docMk/>
            <pc:sldMk cId="83259926" sldId="256"/>
            <ac:spMk id="2" creationId="{00000000-0000-0000-0000-000000000000}"/>
          </ac:spMkLst>
        </pc:spChg>
        <pc:spChg chg="mod">
          <ac:chgData name="Martina Sponerová" userId="ccc0f243-98c2-4971-ae6b-3630abf27fc2" providerId="ADAL" clId="{2DBC7EEA-7C5A-40A7-8F46-2A98760DDCF4}" dt="2021-04-12T09:13:25.755" v="297" actId="20577"/>
          <ac:spMkLst>
            <pc:docMk/>
            <pc:sldMk cId="83259926" sldId="256"/>
            <ac:spMk id="4" creationId="{00000000-0000-0000-0000-000000000000}"/>
          </ac:spMkLst>
        </pc:spChg>
      </pc:sldChg>
      <pc:sldChg chg="del">
        <pc:chgData name="Martina Sponerová" userId="ccc0f243-98c2-4971-ae6b-3630abf27fc2" providerId="ADAL" clId="{2DBC7EEA-7C5A-40A7-8F46-2A98760DDCF4}" dt="2021-04-12T09:10:44.998" v="237" actId="47"/>
        <pc:sldMkLst>
          <pc:docMk/>
          <pc:sldMk cId="3132177699" sldId="263"/>
        </pc:sldMkLst>
      </pc:sldChg>
      <pc:sldChg chg="del">
        <pc:chgData name="Martina Sponerová" userId="ccc0f243-98c2-4971-ae6b-3630abf27fc2" providerId="ADAL" clId="{2DBC7EEA-7C5A-40A7-8F46-2A98760DDCF4}" dt="2021-04-12T08:50:01.854" v="11" actId="47"/>
        <pc:sldMkLst>
          <pc:docMk/>
          <pc:sldMk cId="2631595780" sldId="303"/>
        </pc:sldMkLst>
      </pc:sldChg>
      <pc:sldChg chg="modSp del">
        <pc:chgData name="Martina Sponerová" userId="ccc0f243-98c2-4971-ae6b-3630abf27fc2" providerId="ADAL" clId="{2DBC7EEA-7C5A-40A7-8F46-2A98760DDCF4}" dt="2021-04-12T08:54:44.391" v="67" actId="47"/>
        <pc:sldMkLst>
          <pc:docMk/>
          <pc:sldMk cId="2458260694" sldId="304"/>
        </pc:sldMkLst>
        <pc:spChg chg="mod">
          <ac:chgData name="Martina Sponerová" userId="ccc0f243-98c2-4971-ae6b-3630abf27fc2" providerId="ADAL" clId="{2DBC7EEA-7C5A-40A7-8F46-2A98760DDCF4}" dt="2021-04-12T08:50:37.481" v="15" actId="1076"/>
          <ac:spMkLst>
            <pc:docMk/>
            <pc:sldMk cId="2458260694" sldId="304"/>
            <ac:spMk id="4" creationId="{00000000-0000-0000-0000-000000000000}"/>
          </ac:spMkLst>
        </pc:spChg>
      </pc:sldChg>
      <pc:sldChg chg="del">
        <pc:chgData name="Martina Sponerová" userId="ccc0f243-98c2-4971-ae6b-3630abf27fc2" providerId="ADAL" clId="{2DBC7EEA-7C5A-40A7-8F46-2A98760DDCF4}" dt="2021-04-12T08:55:30.263" v="76" actId="47"/>
        <pc:sldMkLst>
          <pc:docMk/>
          <pc:sldMk cId="4196468202" sldId="305"/>
        </pc:sldMkLst>
      </pc:sldChg>
      <pc:sldChg chg="del">
        <pc:chgData name="Martina Sponerová" userId="ccc0f243-98c2-4971-ae6b-3630abf27fc2" providerId="ADAL" clId="{2DBC7EEA-7C5A-40A7-8F46-2A98760DDCF4}" dt="2021-04-12T08:57:54.403" v="99" actId="47"/>
        <pc:sldMkLst>
          <pc:docMk/>
          <pc:sldMk cId="786964514" sldId="306"/>
        </pc:sldMkLst>
      </pc:sldChg>
      <pc:sldChg chg="modSp del mod">
        <pc:chgData name="Martina Sponerová" userId="ccc0f243-98c2-4971-ae6b-3630abf27fc2" providerId="ADAL" clId="{2DBC7EEA-7C5A-40A7-8F46-2A98760DDCF4}" dt="2021-04-12T08:59:14.543" v="108" actId="47"/>
        <pc:sldMkLst>
          <pc:docMk/>
          <pc:sldMk cId="3097115362" sldId="307"/>
        </pc:sldMkLst>
        <pc:spChg chg="mod">
          <ac:chgData name="Martina Sponerová" userId="ccc0f243-98c2-4971-ae6b-3630abf27fc2" providerId="ADAL" clId="{2DBC7EEA-7C5A-40A7-8F46-2A98760DDCF4}" dt="2021-04-12T08:48:55.595" v="5"/>
          <ac:spMkLst>
            <pc:docMk/>
            <pc:sldMk cId="3097115362" sldId="307"/>
            <ac:spMk id="5" creationId="{00000000-0000-0000-0000-000000000000}"/>
          </ac:spMkLst>
        </pc:spChg>
      </pc:sldChg>
      <pc:sldChg chg="modSp del mod">
        <pc:chgData name="Martina Sponerová" userId="ccc0f243-98c2-4971-ae6b-3630abf27fc2" providerId="ADAL" clId="{2DBC7EEA-7C5A-40A7-8F46-2A98760DDCF4}" dt="2021-04-12T08:59:45.148" v="114" actId="47"/>
        <pc:sldMkLst>
          <pc:docMk/>
          <pc:sldMk cId="714620432" sldId="308"/>
        </pc:sldMkLst>
        <pc:spChg chg="mod">
          <ac:chgData name="Martina Sponerová" userId="ccc0f243-98c2-4971-ae6b-3630abf27fc2" providerId="ADAL" clId="{2DBC7EEA-7C5A-40A7-8F46-2A98760DDCF4}" dt="2021-04-12T08:59:36.085" v="112" actId="21"/>
          <ac:spMkLst>
            <pc:docMk/>
            <pc:sldMk cId="714620432" sldId="308"/>
            <ac:spMk id="5" creationId="{00000000-0000-0000-0000-000000000000}"/>
          </ac:spMkLst>
        </pc:spChg>
        <pc:spChg chg="mod">
          <ac:chgData name="Martina Sponerová" userId="ccc0f243-98c2-4971-ae6b-3630abf27fc2" providerId="ADAL" clId="{2DBC7EEA-7C5A-40A7-8F46-2A98760DDCF4}" dt="2021-04-12T08:59:28.415" v="110" actId="21"/>
          <ac:spMkLst>
            <pc:docMk/>
            <pc:sldMk cId="714620432" sldId="308"/>
            <ac:spMk id="6" creationId="{00000000-0000-0000-0000-000000000000}"/>
          </ac:spMkLst>
        </pc:spChg>
      </pc:sldChg>
      <pc:sldChg chg="del">
        <pc:chgData name="Martina Sponerová" userId="ccc0f243-98c2-4971-ae6b-3630abf27fc2" providerId="ADAL" clId="{2DBC7EEA-7C5A-40A7-8F46-2A98760DDCF4}" dt="2021-04-12T08:59:51.330" v="115" actId="47"/>
        <pc:sldMkLst>
          <pc:docMk/>
          <pc:sldMk cId="3363228970" sldId="309"/>
        </pc:sldMkLst>
      </pc:sldChg>
      <pc:sldChg chg="addSp delSp modSp del mod modAnim">
        <pc:chgData name="Martina Sponerová" userId="ccc0f243-98c2-4971-ae6b-3630abf27fc2" providerId="ADAL" clId="{2DBC7EEA-7C5A-40A7-8F46-2A98760DDCF4}" dt="2021-04-12T09:00:37.828" v="122" actId="47"/>
        <pc:sldMkLst>
          <pc:docMk/>
          <pc:sldMk cId="3589503487" sldId="310"/>
        </pc:sldMkLst>
        <pc:spChg chg="add mod">
          <ac:chgData name="Martina Sponerová" userId="ccc0f243-98c2-4971-ae6b-3630abf27fc2" providerId="ADAL" clId="{2DBC7EEA-7C5A-40A7-8F46-2A98760DDCF4}" dt="2021-04-12T09:00:18.642" v="119" actId="21"/>
          <ac:spMkLst>
            <pc:docMk/>
            <pc:sldMk cId="3589503487" sldId="310"/>
            <ac:spMk id="5" creationId="{D1DA6AED-1E30-4709-B3A3-6B326F2E548E}"/>
          </ac:spMkLst>
        </pc:spChg>
        <pc:spChg chg="mod">
          <ac:chgData name="Martina Sponerová" userId="ccc0f243-98c2-4971-ae6b-3630abf27fc2" providerId="ADAL" clId="{2DBC7EEA-7C5A-40A7-8F46-2A98760DDCF4}" dt="2021-04-12T09:00:12.331" v="117" actId="21"/>
          <ac:spMkLst>
            <pc:docMk/>
            <pc:sldMk cId="3589503487" sldId="310"/>
            <ac:spMk id="6" creationId="{00000000-0000-0000-0000-000000000000}"/>
          </ac:spMkLst>
        </pc:spChg>
        <pc:picChg chg="del">
          <ac:chgData name="Martina Sponerová" userId="ccc0f243-98c2-4971-ae6b-3630abf27fc2" providerId="ADAL" clId="{2DBC7EEA-7C5A-40A7-8F46-2A98760DDCF4}" dt="2021-04-12T09:00:18.642" v="119" actId="21"/>
          <ac:picMkLst>
            <pc:docMk/>
            <pc:sldMk cId="3589503487" sldId="310"/>
            <ac:picMk id="1026" creationId="{00000000-0000-0000-0000-000000000000}"/>
          </ac:picMkLst>
        </pc:picChg>
      </pc:sldChg>
      <pc:sldChg chg="modSp del mod">
        <pc:chgData name="Martina Sponerová" userId="ccc0f243-98c2-4971-ae6b-3630abf27fc2" providerId="ADAL" clId="{2DBC7EEA-7C5A-40A7-8F46-2A98760DDCF4}" dt="2021-04-12T09:01:40.768" v="129" actId="47"/>
        <pc:sldMkLst>
          <pc:docMk/>
          <pc:sldMk cId="1841059537" sldId="311"/>
        </pc:sldMkLst>
        <pc:spChg chg="mod">
          <ac:chgData name="Martina Sponerová" userId="ccc0f243-98c2-4971-ae6b-3630abf27fc2" providerId="ADAL" clId="{2DBC7EEA-7C5A-40A7-8F46-2A98760DDCF4}" dt="2021-04-12T09:01:06.034" v="126" actId="21"/>
          <ac:spMkLst>
            <pc:docMk/>
            <pc:sldMk cId="1841059537" sldId="311"/>
            <ac:spMk id="5" creationId="{00000000-0000-0000-0000-000000000000}"/>
          </ac:spMkLst>
        </pc:spChg>
        <pc:spChg chg="mod">
          <ac:chgData name="Martina Sponerová" userId="ccc0f243-98c2-4971-ae6b-3630abf27fc2" providerId="ADAL" clId="{2DBC7EEA-7C5A-40A7-8F46-2A98760DDCF4}" dt="2021-04-12T09:00:58.172" v="124" actId="21"/>
          <ac:spMkLst>
            <pc:docMk/>
            <pc:sldMk cId="1841059537" sldId="311"/>
            <ac:spMk id="6" creationId="{00000000-0000-0000-0000-000000000000}"/>
          </ac:spMkLst>
        </pc:spChg>
      </pc:sldChg>
      <pc:sldChg chg="modSp del mod">
        <pc:chgData name="Martina Sponerová" userId="ccc0f243-98c2-4971-ae6b-3630abf27fc2" providerId="ADAL" clId="{2DBC7EEA-7C5A-40A7-8F46-2A98760DDCF4}" dt="2021-04-12T09:03:10.393" v="145" actId="47"/>
        <pc:sldMkLst>
          <pc:docMk/>
          <pc:sldMk cId="1903212273" sldId="312"/>
        </pc:sldMkLst>
        <pc:spChg chg="mod">
          <ac:chgData name="Martina Sponerová" userId="ccc0f243-98c2-4971-ae6b-3630abf27fc2" providerId="ADAL" clId="{2DBC7EEA-7C5A-40A7-8F46-2A98760DDCF4}" dt="2021-04-12T09:02:08.153" v="133" actId="21"/>
          <ac:spMkLst>
            <pc:docMk/>
            <pc:sldMk cId="1903212273" sldId="312"/>
            <ac:spMk id="6" creationId="{00000000-0000-0000-0000-000000000000}"/>
          </ac:spMkLst>
        </pc:spChg>
        <pc:spChg chg="mod">
          <ac:chgData name="Martina Sponerová" userId="ccc0f243-98c2-4971-ae6b-3630abf27fc2" providerId="ADAL" clId="{2DBC7EEA-7C5A-40A7-8F46-2A98760DDCF4}" dt="2021-04-12T09:01:51.668" v="131" actId="21"/>
          <ac:spMkLst>
            <pc:docMk/>
            <pc:sldMk cId="1903212273" sldId="312"/>
            <ac:spMk id="7" creationId="{00000000-0000-0000-0000-000000000000}"/>
          </ac:spMkLst>
        </pc:spChg>
      </pc:sldChg>
      <pc:sldChg chg="delSp modSp del mod delAnim modAnim">
        <pc:chgData name="Martina Sponerová" userId="ccc0f243-98c2-4971-ae6b-3630abf27fc2" providerId="ADAL" clId="{2DBC7EEA-7C5A-40A7-8F46-2A98760DDCF4}" dt="2021-04-12T09:06:46.270" v="179" actId="47"/>
        <pc:sldMkLst>
          <pc:docMk/>
          <pc:sldMk cId="2020206349" sldId="313"/>
        </pc:sldMkLst>
        <pc:spChg chg="mod">
          <ac:chgData name="Martina Sponerová" userId="ccc0f243-98c2-4971-ae6b-3630abf27fc2" providerId="ADAL" clId="{2DBC7EEA-7C5A-40A7-8F46-2A98760DDCF4}" dt="2021-04-12T09:04:00.869" v="147" actId="21"/>
          <ac:spMkLst>
            <pc:docMk/>
            <pc:sldMk cId="2020206349" sldId="313"/>
            <ac:spMk id="6" creationId="{00000000-0000-0000-0000-000000000000}"/>
          </ac:spMkLst>
        </pc:spChg>
        <pc:spChg chg="del mod">
          <ac:chgData name="Martina Sponerová" userId="ccc0f243-98c2-4971-ae6b-3630abf27fc2" providerId="ADAL" clId="{2DBC7EEA-7C5A-40A7-8F46-2A98760DDCF4}" dt="2021-04-12T09:04:12.900" v="151"/>
          <ac:spMkLst>
            <pc:docMk/>
            <pc:sldMk cId="2020206349" sldId="313"/>
            <ac:spMk id="7" creationId="{00000000-0000-0000-0000-000000000000}"/>
          </ac:spMkLst>
        </pc:spChg>
      </pc:sldChg>
      <pc:sldChg chg="modSp del mod">
        <pc:chgData name="Martina Sponerová" userId="ccc0f243-98c2-4971-ae6b-3630abf27fc2" providerId="ADAL" clId="{2DBC7EEA-7C5A-40A7-8F46-2A98760DDCF4}" dt="2021-04-12T09:11:39.827" v="241" actId="47"/>
        <pc:sldMkLst>
          <pc:docMk/>
          <pc:sldMk cId="2410735358" sldId="314"/>
        </pc:sldMkLst>
        <pc:spChg chg="mod">
          <ac:chgData name="Martina Sponerová" userId="ccc0f243-98c2-4971-ae6b-3630abf27fc2" providerId="ADAL" clId="{2DBC7EEA-7C5A-40A7-8F46-2A98760DDCF4}" dt="2021-04-12T08:48:58.261" v="6" actId="27636"/>
          <ac:spMkLst>
            <pc:docMk/>
            <pc:sldMk cId="2410735358" sldId="314"/>
            <ac:spMk id="5" creationId="{00000000-0000-0000-0000-000000000000}"/>
          </ac:spMkLst>
        </pc:spChg>
      </pc:sldChg>
      <pc:sldChg chg="del">
        <pc:chgData name="Martina Sponerová" userId="ccc0f243-98c2-4971-ae6b-3630abf27fc2" providerId="ADAL" clId="{2DBC7EEA-7C5A-40A7-8F46-2A98760DDCF4}" dt="2021-04-12T09:12:21.560" v="268" actId="47"/>
        <pc:sldMkLst>
          <pc:docMk/>
          <pc:sldMk cId="444753191" sldId="315"/>
        </pc:sldMkLst>
      </pc:sldChg>
      <pc:sldChg chg="del">
        <pc:chgData name="Martina Sponerová" userId="ccc0f243-98c2-4971-ae6b-3630abf27fc2" providerId="ADAL" clId="{2DBC7EEA-7C5A-40A7-8F46-2A98760DDCF4}" dt="2021-04-12T09:12:49.193" v="272" actId="47"/>
        <pc:sldMkLst>
          <pc:docMk/>
          <pc:sldMk cId="3650977114" sldId="316"/>
        </pc:sldMkLst>
      </pc:sldChg>
      <pc:sldChg chg="modSp add mod">
        <pc:chgData name="Martina Sponerová" userId="ccc0f243-98c2-4971-ae6b-3630abf27fc2" providerId="ADAL" clId="{2DBC7EEA-7C5A-40A7-8F46-2A98760DDCF4}" dt="2021-04-12T08:49:48.630" v="10" actId="255"/>
        <pc:sldMkLst>
          <pc:docMk/>
          <pc:sldMk cId="866048132" sldId="317"/>
        </pc:sldMkLst>
        <pc:spChg chg="mod">
          <ac:chgData name="Martina Sponerová" userId="ccc0f243-98c2-4971-ae6b-3630abf27fc2" providerId="ADAL" clId="{2DBC7EEA-7C5A-40A7-8F46-2A98760DDCF4}" dt="2021-04-12T08:49:28.777" v="8"/>
          <ac:spMkLst>
            <pc:docMk/>
            <pc:sldMk cId="866048132" sldId="317"/>
            <ac:spMk id="4" creationId="{00000000-0000-0000-0000-000000000000}"/>
          </ac:spMkLst>
        </pc:spChg>
        <pc:spChg chg="mod">
          <ac:chgData name="Martina Sponerová" userId="ccc0f243-98c2-4971-ae6b-3630abf27fc2" providerId="ADAL" clId="{2DBC7EEA-7C5A-40A7-8F46-2A98760DDCF4}" dt="2021-04-12T08:49:48.630" v="10" actId="255"/>
          <ac:spMkLst>
            <pc:docMk/>
            <pc:sldMk cId="866048132" sldId="317"/>
            <ac:spMk id="5" creationId="{E6B03393-D15D-4641-9945-575A3AC8C259}"/>
          </ac:spMkLst>
        </pc:spChg>
      </pc:sldChg>
      <pc:sldChg chg="addSp delSp modSp add mod modClrScheme chgLayout">
        <pc:chgData name="Martina Sponerová" userId="ccc0f243-98c2-4971-ae6b-3630abf27fc2" providerId="ADAL" clId="{2DBC7EEA-7C5A-40A7-8F46-2A98760DDCF4}" dt="2021-04-12T08:54:42.024" v="66" actId="255"/>
        <pc:sldMkLst>
          <pc:docMk/>
          <pc:sldMk cId="3479117975" sldId="318"/>
        </pc:sldMkLst>
        <pc:spChg chg="mod ord modVis">
          <ac:chgData name="Martina Sponerová" userId="ccc0f243-98c2-4971-ae6b-3630abf27fc2" providerId="ADAL" clId="{2DBC7EEA-7C5A-40A7-8F46-2A98760DDCF4}" dt="2021-04-12T08:51:32.979" v="22" actId="26606"/>
          <ac:spMkLst>
            <pc:docMk/>
            <pc:sldMk cId="3479117975" sldId="318"/>
            <ac:spMk id="3" creationId="{00000000-0000-0000-0000-000000000000}"/>
          </ac:spMkLst>
        </pc:spChg>
        <pc:spChg chg="mod ord">
          <ac:chgData name="Martina Sponerová" userId="ccc0f243-98c2-4971-ae6b-3630abf27fc2" providerId="ADAL" clId="{2DBC7EEA-7C5A-40A7-8F46-2A98760DDCF4}" dt="2021-04-12T08:54:42.024" v="66" actId="255"/>
          <ac:spMkLst>
            <pc:docMk/>
            <pc:sldMk cId="3479117975" sldId="318"/>
            <ac:spMk id="4" creationId="{00000000-0000-0000-0000-000000000000}"/>
          </ac:spMkLst>
        </pc:spChg>
        <pc:spChg chg="mod ord">
          <ac:chgData name="Martina Sponerová" userId="ccc0f243-98c2-4971-ae6b-3630abf27fc2" providerId="ADAL" clId="{2DBC7EEA-7C5A-40A7-8F46-2A98760DDCF4}" dt="2021-04-12T08:52:21.670" v="30" actId="27636"/>
          <ac:spMkLst>
            <pc:docMk/>
            <pc:sldMk cId="3479117975" sldId="318"/>
            <ac:spMk id="5" creationId="{E6B03393-D15D-4641-9945-575A3AC8C259}"/>
          </ac:spMkLst>
        </pc:spChg>
        <pc:spChg chg="add del mod">
          <ac:chgData name="Martina Sponerová" userId="ccc0f243-98c2-4971-ae6b-3630abf27fc2" providerId="ADAL" clId="{2DBC7EEA-7C5A-40A7-8F46-2A98760DDCF4}" dt="2021-04-12T08:51:32.979" v="22" actId="26606"/>
          <ac:spMkLst>
            <pc:docMk/>
            <pc:sldMk cId="3479117975" sldId="318"/>
            <ac:spMk id="10" creationId="{42508971-E75B-4964-8142-DFDCB3A4EE5B}"/>
          </ac:spMkLst>
        </pc:spChg>
        <pc:spChg chg="add del mod">
          <ac:chgData name="Martina Sponerová" userId="ccc0f243-98c2-4971-ae6b-3630abf27fc2" providerId="ADAL" clId="{2DBC7EEA-7C5A-40A7-8F46-2A98760DDCF4}" dt="2021-04-12T08:51:32.979" v="22" actId="26606"/>
          <ac:spMkLst>
            <pc:docMk/>
            <pc:sldMk cId="3479117975" sldId="318"/>
            <ac:spMk id="12" creationId="{4E3C36BF-74E3-4C3B-A210-B0ADD03B9F70}"/>
          </ac:spMkLst>
        </pc:spChg>
        <pc:spChg chg="add del mod">
          <ac:chgData name="Martina Sponerová" userId="ccc0f243-98c2-4971-ae6b-3630abf27fc2" providerId="ADAL" clId="{2DBC7EEA-7C5A-40A7-8F46-2A98760DDCF4}" dt="2021-04-12T08:51:32.979" v="22" actId="26606"/>
          <ac:spMkLst>
            <pc:docMk/>
            <pc:sldMk cId="3479117975" sldId="318"/>
            <ac:spMk id="14" creationId="{80A12814-38AB-4F51-838B-CAC47125EFFB}"/>
          </ac:spMkLst>
        </pc:spChg>
        <pc:spChg chg="add del mod">
          <ac:chgData name="Martina Sponerová" userId="ccc0f243-98c2-4971-ae6b-3630abf27fc2" providerId="ADAL" clId="{2DBC7EEA-7C5A-40A7-8F46-2A98760DDCF4}" dt="2021-04-12T08:51:30.310" v="19" actId="26606"/>
          <ac:spMkLst>
            <pc:docMk/>
            <pc:sldMk cId="3479117975" sldId="318"/>
            <ac:spMk id="19" creationId="{01CE541A-3B86-49B5-91A6-28A07E1947A2}"/>
          </ac:spMkLst>
        </pc:spChg>
        <pc:spChg chg="add del mod">
          <ac:chgData name="Martina Sponerová" userId="ccc0f243-98c2-4971-ae6b-3630abf27fc2" providerId="ADAL" clId="{2DBC7EEA-7C5A-40A7-8F46-2A98760DDCF4}" dt="2021-04-12T08:51:30.310" v="19" actId="26606"/>
          <ac:spMkLst>
            <pc:docMk/>
            <pc:sldMk cId="3479117975" sldId="318"/>
            <ac:spMk id="21" creationId="{B6BEB6FA-BE82-45F6-8A61-2BAD9E1DF272}"/>
          </ac:spMkLst>
        </pc:spChg>
        <pc:spChg chg="add del mod">
          <ac:chgData name="Martina Sponerová" userId="ccc0f243-98c2-4971-ae6b-3630abf27fc2" providerId="ADAL" clId="{2DBC7EEA-7C5A-40A7-8F46-2A98760DDCF4}" dt="2021-04-12T08:51:30.310" v="19" actId="26606"/>
          <ac:spMkLst>
            <pc:docMk/>
            <pc:sldMk cId="3479117975" sldId="318"/>
            <ac:spMk id="23" creationId="{BFE61F8E-DD0A-403E-9E80-199A7CF90CF4}"/>
          </ac:spMkLst>
        </pc:spChg>
        <pc:spChg chg="add del mod">
          <ac:chgData name="Martina Sponerová" userId="ccc0f243-98c2-4971-ae6b-3630abf27fc2" providerId="ADAL" clId="{2DBC7EEA-7C5A-40A7-8F46-2A98760DDCF4}" dt="2021-04-12T08:51:32.965" v="21" actId="26606"/>
          <ac:spMkLst>
            <pc:docMk/>
            <pc:sldMk cId="3479117975" sldId="318"/>
            <ac:spMk id="25" creationId="{D6613B08-90BD-4D36-BFF7-88D2B1938EB5}"/>
          </ac:spMkLst>
        </pc:spChg>
        <pc:spChg chg="add del mod">
          <ac:chgData name="Martina Sponerová" userId="ccc0f243-98c2-4971-ae6b-3630abf27fc2" providerId="ADAL" clId="{2DBC7EEA-7C5A-40A7-8F46-2A98760DDCF4}" dt="2021-04-12T08:51:32.965" v="21" actId="26606"/>
          <ac:spMkLst>
            <pc:docMk/>
            <pc:sldMk cId="3479117975" sldId="318"/>
            <ac:spMk id="26" creationId="{8C3F2BAF-B365-4610-9E9D-27279C29BCE8}"/>
          </ac:spMkLst>
        </pc:spChg>
        <pc:spChg chg="add del mod">
          <ac:chgData name="Martina Sponerová" userId="ccc0f243-98c2-4971-ae6b-3630abf27fc2" providerId="ADAL" clId="{2DBC7EEA-7C5A-40A7-8F46-2A98760DDCF4}" dt="2021-04-12T08:51:32.965" v="21" actId="26606"/>
          <ac:spMkLst>
            <pc:docMk/>
            <pc:sldMk cId="3479117975" sldId="318"/>
            <ac:spMk id="27" creationId="{42D0FA1D-B94D-4BCE-AF35-B2713FEBCC1C}"/>
          </ac:spMkLst>
        </pc:spChg>
        <pc:spChg chg="add del mod">
          <ac:chgData name="Martina Sponerová" userId="ccc0f243-98c2-4971-ae6b-3630abf27fc2" providerId="ADAL" clId="{2DBC7EEA-7C5A-40A7-8F46-2A98760DDCF4}" dt="2021-04-12T08:51:32.965" v="21" actId="26606"/>
          <ac:spMkLst>
            <pc:docMk/>
            <pc:sldMk cId="3479117975" sldId="318"/>
            <ac:spMk id="28" creationId="{5F74A1B0-5399-4C0C-93F8-45BBEAD0E8F5}"/>
          </ac:spMkLst>
        </pc:spChg>
        <pc:spChg chg="add del mod">
          <ac:chgData name="Martina Sponerová" userId="ccc0f243-98c2-4971-ae6b-3630abf27fc2" providerId="ADAL" clId="{2DBC7EEA-7C5A-40A7-8F46-2A98760DDCF4}" dt="2021-04-12T08:54:36" v="65" actId="478"/>
          <ac:spMkLst>
            <pc:docMk/>
            <pc:sldMk cId="3479117975" sldId="318"/>
            <ac:spMk id="30" creationId="{DFDDACE8-76A4-4D35-8202-05C116C6DC9B}"/>
          </ac:spMkLst>
        </pc:spChg>
        <pc:spChg chg="add mod">
          <ac:chgData name="Martina Sponerová" userId="ccc0f243-98c2-4971-ae6b-3630abf27fc2" providerId="ADAL" clId="{2DBC7EEA-7C5A-40A7-8F46-2A98760DDCF4}" dt="2021-04-12T08:51:32.979" v="22" actId="26606"/>
          <ac:spMkLst>
            <pc:docMk/>
            <pc:sldMk cId="3479117975" sldId="318"/>
            <ac:spMk id="31" creationId="{5E11759E-5680-4FB7-B831-C15A3A209F05}"/>
          </ac:spMkLst>
        </pc:spChg>
        <pc:spChg chg="add del mod">
          <ac:chgData name="Martina Sponerová" userId="ccc0f243-98c2-4971-ae6b-3630abf27fc2" providerId="ADAL" clId="{2DBC7EEA-7C5A-40A7-8F46-2A98760DDCF4}" dt="2021-04-12T08:54:31.232" v="64" actId="478"/>
          <ac:spMkLst>
            <pc:docMk/>
            <pc:sldMk cId="3479117975" sldId="318"/>
            <ac:spMk id="32" creationId="{085A4CC6-A9DE-42D0-8F8A-B29FBBCF634B}"/>
          </ac:spMkLst>
        </pc:spChg>
        <pc:spChg chg="add mod">
          <ac:chgData name="Martina Sponerová" userId="ccc0f243-98c2-4971-ae6b-3630abf27fc2" providerId="ADAL" clId="{2DBC7EEA-7C5A-40A7-8F46-2A98760DDCF4}" dt="2021-04-12T08:52:07.144" v="28"/>
          <ac:spMkLst>
            <pc:docMk/>
            <pc:sldMk cId="3479117975" sldId="318"/>
            <ac:spMk id="33" creationId="{54B04ED3-4B6F-4E89-808B-DE0246B43557}"/>
          </ac:spMkLst>
        </pc:spChg>
        <pc:spChg chg="add mod">
          <ac:chgData name="Martina Sponerová" userId="ccc0f243-98c2-4971-ae6b-3630abf27fc2" providerId="ADAL" clId="{2DBC7EEA-7C5A-40A7-8F46-2A98760DDCF4}" dt="2021-04-12T08:54:18.490" v="63" actId="20577"/>
          <ac:spMkLst>
            <pc:docMk/>
            <pc:sldMk cId="3479117975" sldId="318"/>
            <ac:spMk id="34" creationId="{117F1241-D4E8-4A8C-AF40-2A01208FDBE8}"/>
          </ac:spMkLst>
        </pc:spChg>
      </pc:sldChg>
      <pc:sldChg chg="modSp add mod ord">
        <pc:chgData name="Martina Sponerová" userId="ccc0f243-98c2-4971-ae6b-3630abf27fc2" providerId="ADAL" clId="{2DBC7EEA-7C5A-40A7-8F46-2A98760DDCF4}" dt="2021-04-12T08:55:26.118" v="75" actId="255"/>
        <pc:sldMkLst>
          <pc:docMk/>
          <pc:sldMk cId="1476280260" sldId="319"/>
        </pc:sldMkLst>
        <pc:spChg chg="mod">
          <ac:chgData name="Martina Sponerová" userId="ccc0f243-98c2-4971-ae6b-3630abf27fc2" providerId="ADAL" clId="{2DBC7EEA-7C5A-40A7-8F46-2A98760DDCF4}" dt="2021-04-12T08:55:03.191" v="71"/>
          <ac:spMkLst>
            <pc:docMk/>
            <pc:sldMk cId="1476280260" sldId="319"/>
            <ac:spMk id="4" creationId="{00000000-0000-0000-0000-000000000000}"/>
          </ac:spMkLst>
        </pc:spChg>
        <pc:spChg chg="mod">
          <ac:chgData name="Martina Sponerová" userId="ccc0f243-98c2-4971-ae6b-3630abf27fc2" providerId="ADAL" clId="{2DBC7EEA-7C5A-40A7-8F46-2A98760DDCF4}" dt="2021-04-12T08:55:26.118" v="75" actId="255"/>
          <ac:spMkLst>
            <pc:docMk/>
            <pc:sldMk cId="1476280260" sldId="319"/>
            <ac:spMk id="5" creationId="{E6B03393-D15D-4641-9945-575A3AC8C259}"/>
          </ac:spMkLst>
        </pc:spChg>
      </pc:sldChg>
      <pc:sldChg chg="modSp add mod">
        <pc:chgData name="Martina Sponerová" userId="ccc0f243-98c2-4971-ae6b-3630abf27fc2" providerId="ADAL" clId="{2DBC7EEA-7C5A-40A7-8F46-2A98760DDCF4}" dt="2021-04-12T08:57:50.709" v="98" actId="113"/>
        <pc:sldMkLst>
          <pc:docMk/>
          <pc:sldMk cId="782748933" sldId="320"/>
        </pc:sldMkLst>
        <pc:spChg chg="mod">
          <ac:chgData name="Martina Sponerová" userId="ccc0f243-98c2-4971-ae6b-3630abf27fc2" providerId="ADAL" clId="{2DBC7EEA-7C5A-40A7-8F46-2A98760DDCF4}" dt="2021-04-12T08:55:48.608" v="78"/>
          <ac:spMkLst>
            <pc:docMk/>
            <pc:sldMk cId="782748933" sldId="320"/>
            <ac:spMk id="4" creationId="{00000000-0000-0000-0000-000000000000}"/>
          </ac:spMkLst>
        </pc:spChg>
        <pc:spChg chg="mod">
          <ac:chgData name="Martina Sponerová" userId="ccc0f243-98c2-4971-ae6b-3630abf27fc2" providerId="ADAL" clId="{2DBC7EEA-7C5A-40A7-8F46-2A98760DDCF4}" dt="2021-04-12T08:57:47.176" v="97" actId="113"/>
          <ac:spMkLst>
            <pc:docMk/>
            <pc:sldMk cId="782748933" sldId="320"/>
            <ac:spMk id="5" creationId="{E6B03393-D15D-4641-9945-575A3AC8C259}"/>
          </ac:spMkLst>
        </pc:spChg>
        <pc:spChg chg="mod">
          <ac:chgData name="Martina Sponerová" userId="ccc0f243-98c2-4971-ae6b-3630abf27fc2" providerId="ADAL" clId="{2DBC7EEA-7C5A-40A7-8F46-2A98760DDCF4}" dt="2021-04-12T08:57:50.709" v="98" actId="113"/>
          <ac:spMkLst>
            <pc:docMk/>
            <pc:sldMk cId="782748933" sldId="320"/>
            <ac:spMk id="33" creationId="{54B04ED3-4B6F-4E89-808B-DE0246B43557}"/>
          </ac:spMkLst>
        </pc:spChg>
        <pc:spChg chg="mod">
          <ac:chgData name="Martina Sponerová" userId="ccc0f243-98c2-4971-ae6b-3630abf27fc2" providerId="ADAL" clId="{2DBC7EEA-7C5A-40A7-8F46-2A98760DDCF4}" dt="2021-04-12T08:57:27.182" v="93" actId="255"/>
          <ac:spMkLst>
            <pc:docMk/>
            <pc:sldMk cId="782748933" sldId="320"/>
            <ac:spMk id="34" creationId="{117F1241-D4E8-4A8C-AF40-2A01208FDBE8}"/>
          </ac:spMkLst>
        </pc:spChg>
      </pc:sldChg>
      <pc:sldChg chg="modSp add mod">
        <pc:chgData name="Martina Sponerová" userId="ccc0f243-98c2-4971-ae6b-3630abf27fc2" providerId="ADAL" clId="{2DBC7EEA-7C5A-40A7-8F46-2A98760DDCF4}" dt="2021-04-12T08:59:01.392" v="107" actId="255"/>
        <pc:sldMkLst>
          <pc:docMk/>
          <pc:sldMk cId="1420512430" sldId="321"/>
        </pc:sldMkLst>
        <pc:spChg chg="mod">
          <ac:chgData name="Martina Sponerová" userId="ccc0f243-98c2-4971-ae6b-3630abf27fc2" providerId="ADAL" clId="{2DBC7EEA-7C5A-40A7-8F46-2A98760DDCF4}" dt="2021-04-12T08:58:07.559" v="101"/>
          <ac:spMkLst>
            <pc:docMk/>
            <pc:sldMk cId="1420512430" sldId="321"/>
            <ac:spMk id="4" creationId="{00000000-0000-0000-0000-000000000000}"/>
          </ac:spMkLst>
        </pc:spChg>
        <pc:spChg chg="mod">
          <ac:chgData name="Martina Sponerová" userId="ccc0f243-98c2-4971-ae6b-3630abf27fc2" providerId="ADAL" clId="{2DBC7EEA-7C5A-40A7-8F46-2A98760DDCF4}" dt="2021-04-12T08:59:01.392" v="107" actId="255"/>
          <ac:spMkLst>
            <pc:docMk/>
            <pc:sldMk cId="1420512430" sldId="321"/>
            <ac:spMk id="5" creationId="{E6B03393-D15D-4641-9945-575A3AC8C259}"/>
          </ac:spMkLst>
        </pc:spChg>
        <pc:spChg chg="mod">
          <ac:chgData name="Martina Sponerová" userId="ccc0f243-98c2-4971-ae6b-3630abf27fc2" providerId="ADAL" clId="{2DBC7EEA-7C5A-40A7-8F46-2A98760DDCF4}" dt="2021-04-12T08:58:50.888" v="106"/>
          <ac:spMkLst>
            <pc:docMk/>
            <pc:sldMk cId="1420512430" sldId="321"/>
            <ac:spMk id="33" creationId="{54B04ED3-4B6F-4E89-808B-DE0246B43557}"/>
          </ac:spMkLst>
        </pc:spChg>
        <pc:spChg chg="mod">
          <ac:chgData name="Martina Sponerová" userId="ccc0f243-98c2-4971-ae6b-3630abf27fc2" providerId="ADAL" clId="{2DBC7EEA-7C5A-40A7-8F46-2A98760DDCF4}" dt="2021-04-12T08:58:47.863" v="105" actId="21"/>
          <ac:spMkLst>
            <pc:docMk/>
            <pc:sldMk cId="1420512430" sldId="321"/>
            <ac:spMk id="34" creationId="{117F1241-D4E8-4A8C-AF40-2A01208FDBE8}"/>
          </ac:spMkLst>
        </pc:spChg>
      </pc:sldChg>
      <pc:sldChg chg="modSp add mod">
        <pc:chgData name="Martina Sponerová" userId="ccc0f243-98c2-4971-ae6b-3630abf27fc2" providerId="ADAL" clId="{2DBC7EEA-7C5A-40A7-8F46-2A98760DDCF4}" dt="2021-04-12T08:59:40.092" v="113"/>
        <pc:sldMkLst>
          <pc:docMk/>
          <pc:sldMk cId="1195712943" sldId="322"/>
        </pc:sldMkLst>
        <pc:spChg chg="mod">
          <ac:chgData name="Martina Sponerová" userId="ccc0f243-98c2-4971-ae6b-3630abf27fc2" providerId="ADAL" clId="{2DBC7EEA-7C5A-40A7-8F46-2A98760DDCF4}" dt="2021-04-12T08:59:31.846" v="111"/>
          <ac:spMkLst>
            <pc:docMk/>
            <pc:sldMk cId="1195712943" sldId="322"/>
            <ac:spMk id="4" creationId="{00000000-0000-0000-0000-000000000000}"/>
          </ac:spMkLst>
        </pc:spChg>
        <pc:spChg chg="mod">
          <ac:chgData name="Martina Sponerová" userId="ccc0f243-98c2-4971-ae6b-3630abf27fc2" providerId="ADAL" clId="{2DBC7EEA-7C5A-40A7-8F46-2A98760DDCF4}" dt="2021-04-12T08:59:40.092" v="113"/>
          <ac:spMkLst>
            <pc:docMk/>
            <pc:sldMk cId="1195712943" sldId="322"/>
            <ac:spMk id="5" creationId="{E6B03393-D15D-4641-9945-575A3AC8C259}"/>
          </ac:spMkLst>
        </pc:spChg>
      </pc:sldChg>
      <pc:sldChg chg="addSp delSp modSp add mod">
        <pc:chgData name="Martina Sponerová" userId="ccc0f243-98c2-4971-ae6b-3630abf27fc2" providerId="ADAL" clId="{2DBC7EEA-7C5A-40A7-8F46-2A98760DDCF4}" dt="2021-04-12T09:00:27.758" v="121"/>
        <pc:sldMkLst>
          <pc:docMk/>
          <pc:sldMk cId="3791006560" sldId="323"/>
        </pc:sldMkLst>
        <pc:spChg chg="mod">
          <ac:chgData name="Martina Sponerová" userId="ccc0f243-98c2-4971-ae6b-3630abf27fc2" providerId="ADAL" clId="{2DBC7EEA-7C5A-40A7-8F46-2A98760DDCF4}" dt="2021-04-12T09:00:15.706" v="118"/>
          <ac:spMkLst>
            <pc:docMk/>
            <pc:sldMk cId="3791006560" sldId="323"/>
            <ac:spMk id="4" creationId="{00000000-0000-0000-0000-000000000000}"/>
          </ac:spMkLst>
        </pc:spChg>
        <pc:spChg chg="del mod">
          <ac:chgData name="Martina Sponerová" userId="ccc0f243-98c2-4971-ae6b-3630abf27fc2" providerId="ADAL" clId="{2DBC7EEA-7C5A-40A7-8F46-2A98760DDCF4}" dt="2021-04-12T09:00:27.758" v="121"/>
          <ac:spMkLst>
            <pc:docMk/>
            <pc:sldMk cId="3791006560" sldId="323"/>
            <ac:spMk id="5" creationId="{E6B03393-D15D-4641-9945-575A3AC8C259}"/>
          </ac:spMkLst>
        </pc:spChg>
        <pc:picChg chg="add mod">
          <ac:chgData name="Martina Sponerová" userId="ccc0f243-98c2-4971-ae6b-3630abf27fc2" providerId="ADAL" clId="{2DBC7EEA-7C5A-40A7-8F46-2A98760DDCF4}" dt="2021-04-12T09:00:27.758" v="121"/>
          <ac:picMkLst>
            <pc:docMk/>
            <pc:sldMk cId="3791006560" sldId="323"/>
            <ac:picMk id="2" creationId="{F65C430D-F077-4C09-92F8-C39A85F00637}"/>
          </ac:picMkLst>
        </pc:picChg>
      </pc:sldChg>
      <pc:sldChg chg="modSp add mod">
        <pc:chgData name="Martina Sponerová" userId="ccc0f243-98c2-4971-ae6b-3630abf27fc2" providerId="ADAL" clId="{2DBC7EEA-7C5A-40A7-8F46-2A98760DDCF4}" dt="2021-04-12T09:01:37.111" v="128" actId="255"/>
        <pc:sldMkLst>
          <pc:docMk/>
          <pc:sldMk cId="1262478058" sldId="324"/>
        </pc:sldMkLst>
        <pc:spChg chg="mod">
          <ac:chgData name="Martina Sponerová" userId="ccc0f243-98c2-4971-ae6b-3630abf27fc2" providerId="ADAL" clId="{2DBC7EEA-7C5A-40A7-8F46-2A98760DDCF4}" dt="2021-04-12T09:01:01.675" v="125"/>
          <ac:spMkLst>
            <pc:docMk/>
            <pc:sldMk cId="1262478058" sldId="324"/>
            <ac:spMk id="4" creationId="{00000000-0000-0000-0000-000000000000}"/>
          </ac:spMkLst>
        </pc:spChg>
        <pc:spChg chg="mod">
          <ac:chgData name="Martina Sponerová" userId="ccc0f243-98c2-4971-ae6b-3630abf27fc2" providerId="ADAL" clId="{2DBC7EEA-7C5A-40A7-8F46-2A98760DDCF4}" dt="2021-04-12T09:01:37.111" v="128" actId="255"/>
          <ac:spMkLst>
            <pc:docMk/>
            <pc:sldMk cId="1262478058" sldId="324"/>
            <ac:spMk id="5" creationId="{E6B03393-D15D-4641-9945-575A3AC8C259}"/>
          </ac:spMkLst>
        </pc:spChg>
      </pc:sldChg>
      <pc:sldChg chg="modSp add mod">
        <pc:chgData name="Martina Sponerová" userId="ccc0f243-98c2-4971-ae6b-3630abf27fc2" providerId="ADAL" clId="{2DBC7EEA-7C5A-40A7-8F46-2A98760DDCF4}" dt="2021-04-12T09:02:51.864" v="144" actId="20577"/>
        <pc:sldMkLst>
          <pc:docMk/>
          <pc:sldMk cId="1309596524" sldId="325"/>
        </pc:sldMkLst>
        <pc:spChg chg="mod">
          <ac:chgData name="Martina Sponerová" userId="ccc0f243-98c2-4971-ae6b-3630abf27fc2" providerId="ADAL" clId="{2DBC7EEA-7C5A-40A7-8F46-2A98760DDCF4}" dt="2021-04-12T09:01:56.313" v="132"/>
          <ac:spMkLst>
            <pc:docMk/>
            <pc:sldMk cId="1309596524" sldId="325"/>
            <ac:spMk id="4" creationId="{00000000-0000-0000-0000-000000000000}"/>
          </ac:spMkLst>
        </pc:spChg>
        <pc:spChg chg="mod">
          <ac:chgData name="Martina Sponerová" userId="ccc0f243-98c2-4971-ae6b-3630abf27fc2" providerId="ADAL" clId="{2DBC7EEA-7C5A-40A7-8F46-2A98760DDCF4}" dt="2021-04-12T09:02:51.864" v="144" actId="20577"/>
          <ac:spMkLst>
            <pc:docMk/>
            <pc:sldMk cId="1309596524" sldId="325"/>
            <ac:spMk id="5" creationId="{E6B03393-D15D-4641-9945-575A3AC8C259}"/>
          </ac:spMkLst>
        </pc:spChg>
      </pc:sldChg>
      <pc:sldChg chg="addSp delSp modSp add mod modAnim">
        <pc:chgData name="Martina Sponerová" userId="ccc0f243-98c2-4971-ae6b-3630abf27fc2" providerId="ADAL" clId="{2DBC7EEA-7C5A-40A7-8F46-2A98760DDCF4}" dt="2021-04-12T09:07:33.537" v="188" actId="1076"/>
        <pc:sldMkLst>
          <pc:docMk/>
          <pc:sldMk cId="3299771986" sldId="326"/>
        </pc:sldMkLst>
        <pc:spChg chg="mod">
          <ac:chgData name="Martina Sponerová" userId="ccc0f243-98c2-4971-ae6b-3630abf27fc2" providerId="ADAL" clId="{2DBC7EEA-7C5A-40A7-8F46-2A98760DDCF4}" dt="2021-04-12T09:04:04.776" v="148"/>
          <ac:spMkLst>
            <pc:docMk/>
            <pc:sldMk cId="3299771986" sldId="326"/>
            <ac:spMk id="4" creationId="{00000000-0000-0000-0000-000000000000}"/>
          </ac:spMkLst>
        </pc:spChg>
        <pc:spChg chg="del mod">
          <ac:chgData name="Martina Sponerová" userId="ccc0f243-98c2-4971-ae6b-3630abf27fc2" providerId="ADAL" clId="{2DBC7EEA-7C5A-40A7-8F46-2A98760DDCF4}" dt="2021-04-12T09:07:17.551" v="181" actId="478"/>
          <ac:spMkLst>
            <pc:docMk/>
            <pc:sldMk cId="3299771986" sldId="326"/>
            <ac:spMk id="5" creationId="{E6B03393-D15D-4641-9945-575A3AC8C259}"/>
          </ac:spMkLst>
        </pc:spChg>
        <pc:spChg chg="add del mod">
          <ac:chgData name="Martina Sponerová" userId="ccc0f243-98c2-4971-ae6b-3630abf27fc2" providerId="ADAL" clId="{2DBC7EEA-7C5A-40A7-8F46-2A98760DDCF4}" dt="2021-04-12T09:06:26.729" v="177" actId="478"/>
          <ac:spMkLst>
            <pc:docMk/>
            <pc:sldMk cId="3299771986" sldId="326"/>
            <ac:spMk id="6" creationId="{55AF71FC-B283-4CF1-B8E4-2F89398F81C9}"/>
          </ac:spMkLst>
        </pc:spChg>
        <pc:spChg chg="add del mod">
          <ac:chgData name="Martina Sponerová" userId="ccc0f243-98c2-4971-ae6b-3630abf27fc2" providerId="ADAL" clId="{2DBC7EEA-7C5A-40A7-8F46-2A98760DDCF4}" dt="2021-04-12T09:07:19.476" v="182" actId="478"/>
          <ac:spMkLst>
            <pc:docMk/>
            <pc:sldMk cId="3299771986" sldId="326"/>
            <ac:spMk id="8" creationId="{C8F088EF-447F-4706-8C1E-F92B8EB74A2E}"/>
          </ac:spMkLst>
        </pc:spChg>
        <pc:spChg chg="add del mod">
          <ac:chgData name="Martina Sponerová" userId="ccc0f243-98c2-4971-ae6b-3630abf27fc2" providerId="ADAL" clId="{2DBC7EEA-7C5A-40A7-8F46-2A98760DDCF4}" dt="2021-04-12T09:07:22.380" v="183" actId="478"/>
          <ac:spMkLst>
            <pc:docMk/>
            <pc:sldMk cId="3299771986" sldId="326"/>
            <ac:spMk id="10" creationId="{73B160F8-EFF7-4134-8286-08E2A7B8D9C8}"/>
          </ac:spMkLst>
        </pc:spChg>
        <pc:spChg chg="add del mod">
          <ac:chgData name="Martina Sponerová" userId="ccc0f243-98c2-4971-ae6b-3630abf27fc2" providerId="ADAL" clId="{2DBC7EEA-7C5A-40A7-8F46-2A98760DDCF4}" dt="2021-04-12T09:07:27.029" v="185" actId="478"/>
          <ac:spMkLst>
            <pc:docMk/>
            <pc:sldMk cId="3299771986" sldId="326"/>
            <ac:spMk id="12" creationId="{834681B7-AA6D-43CD-8654-3F15E7BFDD35}"/>
          </ac:spMkLst>
        </pc:spChg>
        <pc:spChg chg="del">
          <ac:chgData name="Martina Sponerová" userId="ccc0f243-98c2-4971-ae6b-3630abf27fc2" providerId="ADAL" clId="{2DBC7EEA-7C5A-40A7-8F46-2A98760DDCF4}" dt="2021-04-12T09:05:50.914" v="170" actId="478"/>
          <ac:spMkLst>
            <pc:docMk/>
            <pc:sldMk cId="3299771986" sldId="326"/>
            <ac:spMk id="33" creationId="{54B04ED3-4B6F-4E89-808B-DE0246B43557}"/>
          </ac:spMkLst>
        </pc:spChg>
        <pc:spChg chg="del mod">
          <ac:chgData name="Martina Sponerová" userId="ccc0f243-98c2-4971-ae6b-3630abf27fc2" providerId="ADAL" clId="{2DBC7EEA-7C5A-40A7-8F46-2A98760DDCF4}" dt="2021-04-12T09:07:23.959" v="184" actId="478"/>
          <ac:spMkLst>
            <pc:docMk/>
            <pc:sldMk cId="3299771986" sldId="326"/>
            <ac:spMk id="34" creationId="{117F1241-D4E8-4A8C-AF40-2A01208FDBE8}"/>
          </ac:spMkLst>
        </pc:spChg>
        <pc:picChg chg="add mod">
          <ac:chgData name="Martina Sponerová" userId="ccc0f243-98c2-4971-ae6b-3630abf27fc2" providerId="ADAL" clId="{2DBC7EEA-7C5A-40A7-8F46-2A98760DDCF4}" dt="2021-04-12T09:07:33.537" v="188" actId="1076"/>
          <ac:picMkLst>
            <pc:docMk/>
            <pc:sldMk cId="3299771986" sldId="326"/>
            <ac:picMk id="9" creationId="{8D7DAF2B-8A53-4D8B-A4FD-898ECA5601B8}"/>
          </ac:picMkLst>
        </pc:picChg>
      </pc:sldChg>
      <pc:sldChg chg="addSp delSp modSp add mod modAnim">
        <pc:chgData name="Martina Sponerová" userId="ccc0f243-98c2-4971-ae6b-3630abf27fc2" providerId="ADAL" clId="{2DBC7EEA-7C5A-40A7-8F46-2A98760DDCF4}" dt="2021-04-12T09:09:23.024" v="231" actId="1076"/>
        <pc:sldMkLst>
          <pc:docMk/>
          <pc:sldMk cId="2288594132" sldId="327"/>
        </pc:sldMkLst>
        <pc:spChg chg="mod">
          <ac:chgData name="Martina Sponerová" userId="ccc0f243-98c2-4971-ae6b-3630abf27fc2" providerId="ADAL" clId="{2DBC7EEA-7C5A-40A7-8F46-2A98760DDCF4}" dt="2021-04-12T09:08:48.858" v="227" actId="113"/>
          <ac:spMkLst>
            <pc:docMk/>
            <pc:sldMk cId="2288594132" sldId="327"/>
            <ac:spMk id="8" creationId="{C8F088EF-447F-4706-8C1E-F92B8EB74A2E}"/>
          </ac:spMkLst>
        </pc:spChg>
        <pc:spChg chg="add mod">
          <ac:chgData name="Martina Sponerová" userId="ccc0f243-98c2-4971-ae6b-3630abf27fc2" providerId="ADAL" clId="{2DBC7EEA-7C5A-40A7-8F46-2A98760DDCF4}" dt="2021-04-12T09:08:54.495" v="228" actId="108"/>
          <ac:spMkLst>
            <pc:docMk/>
            <pc:sldMk cId="2288594132" sldId="327"/>
            <ac:spMk id="10" creationId="{C470EAA9-410D-4DCD-AA9E-E8DE66FA186E}"/>
          </ac:spMkLst>
        </pc:spChg>
        <pc:spChg chg="mod">
          <ac:chgData name="Martina Sponerová" userId="ccc0f243-98c2-4971-ae6b-3630abf27fc2" providerId="ADAL" clId="{2DBC7EEA-7C5A-40A7-8F46-2A98760DDCF4}" dt="2021-04-12T09:09:23.024" v="231" actId="1076"/>
          <ac:spMkLst>
            <pc:docMk/>
            <pc:sldMk cId="2288594132" sldId="327"/>
            <ac:spMk id="34" creationId="{117F1241-D4E8-4A8C-AF40-2A01208FDBE8}"/>
          </ac:spMkLst>
        </pc:spChg>
        <pc:picChg chg="del">
          <ac:chgData name="Martina Sponerová" userId="ccc0f243-98c2-4971-ae6b-3630abf27fc2" providerId="ADAL" clId="{2DBC7EEA-7C5A-40A7-8F46-2A98760DDCF4}" dt="2021-04-12T09:07:36.339" v="189" actId="478"/>
          <ac:picMkLst>
            <pc:docMk/>
            <pc:sldMk cId="2288594132" sldId="327"/>
            <ac:picMk id="9" creationId="{8D7DAF2B-8A53-4D8B-A4FD-898ECA5601B8}"/>
          </ac:picMkLst>
        </pc:picChg>
      </pc:sldChg>
      <pc:sldChg chg="addSp delSp modSp mod modClrScheme modAnim chgLayout">
        <pc:chgData name="Martina Sponerová" userId="ccc0f243-98c2-4971-ae6b-3630abf27fc2" providerId="ADAL" clId="{2DBC7EEA-7C5A-40A7-8F46-2A98760DDCF4}" dt="2021-04-12T09:10:41.236" v="236" actId="26606"/>
        <pc:sldMkLst>
          <pc:docMk/>
          <pc:sldMk cId="2514874395" sldId="328"/>
        </pc:sldMkLst>
        <pc:spChg chg="mod ord">
          <ac:chgData name="Martina Sponerová" userId="ccc0f243-98c2-4971-ae6b-3630abf27fc2" providerId="ADAL" clId="{2DBC7EEA-7C5A-40A7-8F46-2A98760DDCF4}" dt="2021-04-12T09:10:41.236" v="236" actId="26606"/>
          <ac:spMkLst>
            <pc:docMk/>
            <pc:sldMk cId="2514874395" sldId="328"/>
            <ac:spMk id="3" creationId="{00000000-0000-0000-0000-000000000000}"/>
          </ac:spMkLst>
        </pc:spChg>
        <pc:spChg chg="mod">
          <ac:chgData name="Martina Sponerová" userId="ccc0f243-98c2-4971-ae6b-3630abf27fc2" providerId="ADAL" clId="{2DBC7EEA-7C5A-40A7-8F46-2A98760DDCF4}" dt="2021-04-12T09:10:41.236" v="236" actId="26606"/>
          <ac:spMkLst>
            <pc:docMk/>
            <pc:sldMk cId="2514874395" sldId="328"/>
            <ac:spMk id="4" creationId="{00000000-0000-0000-0000-000000000000}"/>
          </ac:spMkLst>
        </pc:spChg>
        <pc:spChg chg="mod">
          <ac:chgData name="Martina Sponerová" userId="ccc0f243-98c2-4971-ae6b-3630abf27fc2" providerId="ADAL" clId="{2DBC7EEA-7C5A-40A7-8F46-2A98760DDCF4}" dt="2021-04-12T09:10:41.236" v="236" actId="26606"/>
          <ac:spMkLst>
            <pc:docMk/>
            <pc:sldMk cId="2514874395" sldId="328"/>
            <ac:spMk id="31" creationId="{5E11759E-5680-4FB7-B831-C15A3A209F05}"/>
          </ac:spMkLst>
        </pc:spChg>
        <pc:spChg chg="add del mod">
          <ac:chgData name="Martina Sponerová" userId="ccc0f243-98c2-4971-ae6b-3630abf27fc2" providerId="ADAL" clId="{2DBC7EEA-7C5A-40A7-8F46-2A98760DDCF4}" dt="2021-04-12T09:10:41.236" v="236" actId="26606"/>
          <ac:spMkLst>
            <pc:docMk/>
            <pc:sldMk cId="2514874395" sldId="328"/>
            <ac:spMk id="36" creationId="{FFCED550-7FE6-45E8-860F-6EC0E293F1EE}"/>
          </ac:spMkLst>
        </pc:spChg>
        <pc:picChg chg="add mod">
          <ac:chgData name="Martina Sponerová" userId="ccc0f243-98c2-4971-ae6b-3630abf27fc2" providerId="ADAL" clId="{2DBC7EEA-7C5A-40A7-8F46-2A98760DDCF4}" dt="2021-04-12T09:10:41.236" v="236" actId="26606"/>
          <ac:picMkLst>
            <pc:docMk/>
            <pc:sldMk cId="2514874395" sldId="328"/>
            <ac:picMk id="6" creationId="{DD43C611-274C-45C1-B87E-D1D7C4B34755}"/>
          </ac:picMkLst>
        </pc:picChg>
        <pc:picChg chg="del">
          <ac:chgData name="Martina Sponerová" userId="ccc0f243-98c2-4971-ae6b-3630abf27fc2" providerId="ADAL" clId="{2DBC7EEA-7C5A-40A7-8F46-2A98760DDCF4}" dt="2021-04-12T09:10:30.946" v="233" actId="478"/>
          <ac:picMkLst>
            <pc:docMk/>
            <pc:sldMk cId="2514874395" sldId="328"/>
            <ac:picMk id="9" creationId="{8D7DAF2B-8A53-4D8B-A4FD-898ECA5601B8}"/>
          </ac:picMkLst>
        </pc:picChg>
      </pc:sldChg>
      <pc:sldChg chg="modSp add mod">
        <pc:chgData name="Martina Sponerová" userId="ccc0f243-98c2-4971-ae6b-3630abf27fc2" providerId="ADAL" clId="{2DBC7EEA-7C5A-40A7-8F46-2A98760DDCF4}" dt="2021-04-12T09:11:21.984" v="240"/>
        <pc:sldMkLst>
          <pc:docMk/>
          <pc:sldMk cId="3513442506" sldId="329"/>
        </pc:sldMkLst>
        <pc:spChg chg="mod">
          <ac:chgData name="Martina Sponerová" userId="ccc0f243-98c2-4971-ae6b-3630abf27fc2" providerId="ADAL" clId="{2DBC7EEA-7C5A-40A7-8F46-2A98760DDCF4}" dt="2021-04-12T09:11:08.485" v="239"/>
          <ac:spMkLst>
            <pc:docMk/>
            <pc:sldMk cId="3513442506" sldId="329"/>
            <ac:spMk id="4" creationId="{00000000-0000-0000-0000-000000000000}"/>
          </ac:spMkLst>
        </pc:spChg>
        <pc:spChg chg="mod">
          <ac:chgData name="Martina Sponerová" userId="ccc0f243-98c2-4971-ae6b-3630abf27fc2" providerId="ADAL" clId="{2DBC7EEA-7C5A-40A7-8F46-2A98760DDCF4}" dt="2021-04-12T09:11:21.984" v="240"/>
          <ac:spMkLst>
            <pc:docMk/>
            <pc:sldMk cId="3513442506" sldId="329"/>
            <ac:spMk id="5" creationId="{E6B03393-D15D-4641-9945-575A3AC8C259}"/>
          </ac:spMkLst>
        </pc:spChg>
      </pc:sldChg>
      <pc:sldChg chg="addSp delSp modSp add mod modAnim">
        <pc:chgData name="Martina Sponerová" userId="ccc0f243-98c2-4971-ae6b-3630abf27fc2" providerId="ADAL" clId="{2DBC7EEA-7C5A-40A7-8F46-2A98760DDCF4}" dt="2021-04-12T09:12:18.768" v="267" actId="1076"/>
        <pc:sldMkLst>
          <pc:docMk/>
          <pc:sldMk cId="2842764024" sldId="330"/>
        </pc:sldMkLst>
        <pc:spChg chg="mod">
          <ac:chgData name="Martina Sponerová" userId="ccc0f243-98c2-4971-ae6b-3630abf27fc2" providerId="ADAL" clId="{2DBC7EEA-7C5A-40A7-8F46-2A98760DDCF4}" dt="2021-04-12T09:12:00.059" v="243"/>
          <ac:spMkLst>
            <pc:docMk/>
            <pc:sldMk cId="2842764024" sldId="330"/>
            <ac:spMk id="4" creationId="{00000000-0000-0000-0000-000000000000}"/>
          </ac:spMkLst>
        </pc:spChg>
        <pc:picChg chg="del">
          <ac:chgData name="Martina Sponerová" userId="ccc0f243-98c2-4971-ae6b-3630abf27fc2" providerId="ADAL" clId="{2DBC7EEA-7C5A-40A7-8F46-2A98760DDCF4}" dt="2021-04-12T09:12:04.496" v="244" actId="478"/>
          <ac:picMkLst>
            <pc:docMk/>
            <pc:sldMk cId="2842764024" sldId="330"/>
            <ac:picMk id="6" creationId="{DD43C611-274C-45C1-B87E-D1D7C4B34755}"/>
          </ac:picMkLst>
        </pc:picChg>
        <pc:picChg chg="add mod">
          <ac:chgData name="Martina Sponerová" userId="ccc0f243-98c2-4971-ae6b-3630abf27fc2" providerId="ADAL" clId="{2DBC7EEA-7C5A-40A7-8F46-2A98760DDCF4}" dt="2021-04-12T09:12:18.768" v="267" actId="1076"/>
          <ac:picMkLst>
            <pc:docMk/>
            <pc:sldMk cId="2842764024" sldId="330"/>
            <ac:picMk id="7" creationId="{786F6B87-6593-4F02-9FDE-D72ECE57F001}"/>
          </ac:picMkLst>
        </pc:picChg>
      </pc:sldChg>
      <pc:sldChg chg="modSp add mod">
        <pc:chgData name="Martina Sponerová" userId="ccc0f243-98c2-4971-ae6b-3630abf27fc2" providerId="ADAL" clId="{2DBC7EEA-7C5A-40A7-8F46-2A98760DDCF4}" dt="2021-04-12T09:12:45.031" v="271"/>
        <pc:sldMkLst>
          <pc:docMk/>
          <pc:sldMk cId="3821137590" sldId="331"/>
        </pc:sldMkLst>
        <pc:spChg chg="mod">
          <ac:chgData name="Martina Sponerová" userId="ccc0f243-98c2-4971-ae6b-3630abf27fc2" providerId="ADAL" clId="{2DBC7EEA-7C5A-40A7-8F46-2A98760DDCF4}" dt="2021-04-12T09:12:35.280" v="270"/>
          <ac:spMkLst>
            <pc:docMk/>
            <pc:sldMk cId="3821137590" sldId="331"/>
            <ac:spMk id="4" creationId="{00000000-0000-0000-0000-000000000000}"/>
          </ac:spMkLst>
        </pc:spChg>
        <pc:spChg chg="mod">
          <ac:chgData name="Martina Sponerová" userId="ccc0f243-98c2-4971-ae6b-3630abf27fc2" providerId="ADAL" clId="{2DBC7EEA-7C5A-40A7-8F46-2A98760DDCF4}" dt="2021-04-12T09:12:45.031" v="271"/>
          <ac:spMkLst>
            <pc:docMk/>
            <pc:sldMk cId="3821137590" sldId="331"/>
            <ac:spMk id="5" creationId="{E6B03393-D15D-4641-9945-575A3AC8C259}"/>
          </ac:spMkLst>
        </pc:spChg>
      </pc:sldChg>
      <pc:sldMasterChg chg="delSldLayout">
        <pc:chgData name="Martina Sponerová" userId="ccc0f243-98c2-4971-ae6b-3630abf27fc2" providerId="ADAL" clId="{2DBC7EEA-7C5A-40A7-8F46-2A98760DDCF4}" dt="2021-04-12T09:12:49.193" v="272" actId="47"/>
        <pc:sldMasterMkLst>
          <pc:docMk/>
          <pc:sldMasterMk cId="0" sldId="2147483657"/>
        </pc:sldMasterMkLst>
        <pc:sldLayoutChg chg="del">
          <pc:chgData name="Martina Sponerová" userId="ccc0f243-98c2-4971-ae6b-3630abf27fc2" providerId="ADAL" clId="{2DBC7EEA-7C5A-40A7-8F46-2A98760DDCF4}" dt="2021-04-12T09:12:49.193" v="272" actId="47"/>
          <pc:sldLayoutMkLst>
            <pc:docMk/>
            <pc:sldMasterMk cId="0" sldId="2147483657"/>
            <pc:sldLayoutMk cId="3667870719" sldId="2147483694"/>
          </pc:sldLayoutMkLst>
        </pc:sldLayoutChg>
        <pc:sldLayoutChg chg="del">
          <pc:chgData name="Martina Sponerová" userId="ccc0f243-98c2-4971-ae6b-3630abf27fc2" providerId="ADAL" clId="{2DBC7EEA-7C5A-40A7-8F46-2A98760DDCF4}" dt="2021-04-12T09:03:10.393" v="145" actId="47"/>
          <pc:sldLayoutMkLst>
            <pc:docMk/>
            <pc:sldMasterMk cId="0" sldId="2147483657"/>
            <pc:sldLayoutMk cId="1380419218" sldId="2147483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hlgf.cz/doplnkove-informace-/incoterms-2010" TargetMode="External"/><Relationship Id="rId2" Type="http://schemas.openxmlformats.org/officeDocument/2006/relationships/hyperlink" Target="https://www.cscargo.cz/cs/incoterms-2010/" TargetMode="External"/><Relationship Id="rId1" Type="http://schemas.openxmlformats.org/officeDocument/2006/relationships/slideLayout" Target="../slideLayouts/slideLayout2.xml"/><Relationship Id="rId4" Type="http://schemas.openxmlformats.org/officeDocument/2006/relationships/hyperlink" Target="https://iccwbo.org/resources-for-business/incoterms-rules/incoterms-202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eb.cz/"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www.egap.cz/"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BPF</a:t>
            </a:r>
            <a:r>
              <a:rPr lang="cs-CZ"/>
              <a:t>_BANI </a:t>
            </a:r>
            <a:r>
              <a:rPr lang="cs-CZ" dirty="0"/>
              <a:t>Martina Sponerová</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Mimobilanční bankovní produkty</a:t>
            </a:r>
            <a:br>
              <a:rPr lang="cs-CZ" dirty="0"/>
            </a:br>
            <a:r>
              <a:rPr lang="cs-CZ"/>
              <a:t>Exportní financování</a:t>
            </a:r>
            <a:endParaRPr lang="cs-CZ" dirty="0"/>
          </a:p>
        </p:txBody>
      </p:sp>
    </p:spTree>
    <p:extLst>
      <p:ext uri="{BB962C8B-B14F-4D97-AF65-F5344CB8AC3E}">
        <p14:creationId xmlns:p14="http://schemas.microsoft.com/office/powerpoint/2010/main" val="8325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Abstraktní bankovní záruka</a:t>
            </a:r>
          </a:p>
        </p:txBody>
      </p:sp>
      <p:sp>
        <p:nvSpPr>
          <p:cNvPr id="5" name="Zástupný symbol pro obsah 4"/>
          <p:cNvSpPr>
            <a:spLocks noGrp="1"/>
          </p:cNvSpPr>
          <p:nvPr>
            <p:ph idx="1"/>
          </p:nvPr>
        </p:nvSpPr>
        <p:spPr/>
        <p:txBody>
          <a:bodyPr/>
          <a:lstStyle/>
          <a:p>
            <a:r>
              <a:rPr lang="cs-CZ" sz="1800" dirty="0"/>
              <a:t>Abstraktní bankovní záruka </a:t>
            </a:r>
            <a:r>
              <a:rPr lang="cs-CZ" sz="1800" b="1" dirty="0"/>
              <a:t>není vázána na splnění podmínek příslušného kontraktu</a:t>
            </a:r>
            <a:r>
              <a:rPr lang="cs-CZ" sz="1800" dirty="0"/>
              <a:t>. Banka nemá možnost uplatňovat námitky vůči žádosti o plnění z takovéto záruky. </a:t>
            </a:r>
          </a:p>
          <a:p>
            <a:r>
              <a:rPr lang="cs-CZ" sz="1800" dirty="0"/>
              <a:t>Abstraktní bankovní záruka je </a:t>
            </a:r>
            <a:r>
              <a:rPr lang="cs-CZ" sz="1800" b="1" dirty="0"/>
              <a:t>nejvýhodnější formou pro beneficienta</a:t>
            </a:r>
            <a:r>
              <a:rPr lang="cs-CZ" sz="1800" dirty="0"/>
              <a:t>, kterému pro její uplatnění stačí písemná žádost. Konkrétní podmínky, které zpřesňují způsob, či formu podání žádosti musí být uvedeny v textu bankovní záruky. Naopak pro příkazce znamená abstraktní bankovní záruka nulovou ochranu proti případnému zneužití. Bankovní záruka opatřená doložkou „na první výzvu a bezpodmínečně“ nebo „na první výzvu a bez námitek“ je nejsilnější forma abstraktní záruky. </a:t>
            </a:r>
          </a:p>
          <a:p>
            <a:r>
              <a:rPr lang="cs-CZ" sz="1800" dirty="0"/>
              <a:t>Znění závazku banky v abstraktní záruce může být např.: „Zavazujeme se zaplatit Vám na Vaši první výzvu a bez námitek jakoukoliv částku až do zaručené výše…“</a:t>
            </a:r>
          </a:p>
        </p:txBody>
      </p:sp>
    </p:spTree>
    <p:extLst>
      <p:ext uri="{BB962C8B-B14F-4D97-AF65-F5344CB8AC3E}">
        <p14:creationId xmlns:p14="http://schemas.microsoft.com/office/powerpoint/2010/main" val="184696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Záruka vyplatitelná proti dokumentům z hlediska příjemce</a:t>
            </a:r>
          </a:p>
        </p:txBody>
      </p:sp>
      <p:sp>
        <p:nvSpPr>
          <p:cNvPr id="5" name="Zástupný symbol pro obsah 4"/>
          <p:cNvSpPr>
            <a:spLocks noGrp="1"/>
          </p:cNvSpPr>
          <p:nvPr>
            <p:ph idx="1"/>
          </p:nvPr>
        </p:nvSpPr>
        <p:spPr/>
        <p:txBody>
          <a:bodyPr/>
          <a:lstStyle/>
          <a:p>
            <a:endParaRPr lang="cs-CZ" sz="1800" dirty="0"/>
          </a:p>
          <a:p>
            <a:r>
              <a:rPr lang="cs-CZ" sz="1800" dirty="0"/>
              <a:t>Bankovní záruka tohoto typu umožní beneficientovi okamžitý přístup k zaručené částce, ale zároveň zajistí, aby před výplatou splnil v bankovní záruce stanovené podmínky.</a:t>
            </a:r>
          </a:p>
          <a:p>
            <a:r>
              <a:rPr lang="cs-CZ" sz="1800" dirty="0"/>
              <a:t>Příkazce dá před vystavením bankovní záruky pokyny své bance, aby podmínila výplatu ze záruky předložením určitých dokumentům. </a:t>
            </a:r>
          </a:p>
          <a:p>
            <a:r>
              <a:rPr lang="cs-CZ" sz="1800" dirty="0"/>
              <a:t>Podmínka předložení dokumentů poskytuje příkazci určitou ochranu před neoprávněným uplatněním bankovní záruky. </a:t>
            </a:r>
          </a:p>
          <a:p>
            <a:r>
              <a:rPr lang="cs-CZ" sz="1800" b="1" dirty="0"/>
              <a:t>Záruka vyplatitelná proti dokumentům je určitým kompromisem mezi akcesorickou zárukou, která plně chrání zájmy příkazce a zárukou abstraktní, která chrání především zájmy příjemce.</a:t>
            </a:r>
          </a:p>
        </p:txBody>
      </p:sp>
    </p:spTree>
    <p:extLst>
      <p:ext uri="{BB962C8B-B14F-4D97-AF65-F5344CB8AC3E}">
        <p14:creationId xmlns:p14="http://schemas.microsoft.com/office/powerpoint/2010/main" val="417112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Druhy bankovních záruk</a:t>
            </a:r>
          </a:p>
        </p:txBody>
      </p:sp>
      <p:sp>
        <p:nvSpPr>
          <p:cNvPr id="5" name="Zástupný symbol pro obsah 4"/>
          <p:cNvSpPr>
            <a:spLocks noGrp="1"/>
          </p:cNvSpPr>
          <p:nvPr>
            <p:ph idx="1"/>
          </p:nvPr>
        </p:nvSpPr>
        <p:spPr/>
        <p:txBody>
          <a:bodyPr/>
          <a:lstStyle/>
          <a:p>
            <a:pPr marL="72000" indent="0">
              <a:buNone/>
            </a:pPr>
            <a:r>
              <a:rPr lang="cs-CZ" sz="1800" b="1" dirty="0"/>
              <a:t>Platební</a:t>
            </a:r>
          </a:p>
          <a:p>
            <a:r>
              <a:rPr lang="cs-CZ" sz="1800" dirty="0"/>
              <a:t>Platební záruka (</a:t>
            </a:r>
            <a:r>
              <a:rPr lang="cs-CZ" sz="1800" dirty="0" err="1"/>
              <a:t>payment</a:t>
            </a:r>
            <a:r>
              <a:rPr lang="cs-CZ" sz="1800" dirty="0"/>
              <a:t> </a:t>
            </a:r>
            <a:r>
              <a:rPr lang="cs-CZ" sz="1800" dirty="0" err="1"/>
              <a:t>guarantee</a:t>
            </a:r>
            <a:r>
              <a:rPr lang="cs-CZ" sz="1800" dirty="0"/>
              <a:t>) je bankovní záruka, kterou se banka </a:t>
            </a:r>
            <a:r>
              <a:rPr lang="cs-CZ" sz="1800" b="1" dirty="0"/>
              <a:t>zaručuje za splnění platebních závazků svých klientů. </a:t>
            </a:r>
          </a:p>
          <a:p>
            <a:r>
              <a:rPr lang="cs-CZ" sz="1800" dirty="0"/>
              <a:t>Bankovní záruka zde plní funkci zajišťovací a to pro případ, že by dlužník v době splatnosti nezaplatil. </a:t>
            </a:r>
          </a:p>
          <a:p>
            <a:pPr marL="72000" indent="0">
              <a:buNone/>
            </a:pPr>
            <a:r>
              <a:rPr lang="cs-CZ" sz="1800" b="1" dirty="0"/>
              <a:t>Neplatební</a:t>
            </a:r>
          </a:p>
          <a:p>
            <a:r>
              <a:rPr lang="cs-CZ" sz="1800" dirty="0"/>
              <a:t>Neplatební bankovní zárukou </a:t>
            </a:r>
            <a:r>
              <a:rPr lang="cs-CZ" sz="1800" b="1" dirty="0"/>
              <a:t>zajišťuje banka závazky, které nemají charakter peněžního plnění. </a:t>
            </a:r>
            <a:r>
              <a:rPr lang="cs-CZ" sz="1800" dirty="0"/>
              <a:t>V praxi se jedná především o závazky dodavatele. Může jít ale i o jiné druhy závazků, např. o záruky za soudní poplatky, záruky za ztracené konosamenty apod. </a:t>
            </a:r>
          </a:p>
          <a:p>
            <a:r>
              <a:rPr lang="cs-CZ" sz="1800" dirty="0"/>
              <a:t>Vzhledem k tomu, že jde o situace, kdy záruky nahrazují složení hotovosti, vyskytují se neplatební bankovní záruky v abstraktní formě a znějí na první výzvu a bez námitek, někdy také předpokládají předložení dokumentů. </a:t>
            </a:r>
          </a:p>
          <a:p>
            <a:endParaRPr lang="cs-CZ" sz="1800" dirty="0"/>
          </a:p>
        </p:txBody>
      </p:sp>
    </p:spTree>
    <p:extLst>
      <p:ext uri="{BB962C8B-B14F-4D97-AF65-F5344CB8AC3E}">
        <p14:creationId xmlns:p14="http://schemas.microsoft.com/office/powerpoint/2010/main" val="254453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Nejčastější typy bankovních záruk</a:t>
            </a:r>
          </a:p>
        </p:txBody>
      </p:sp>
      <p:sp>
        <p:nvSpPr>
          <p:cNvPr id="5" name="Zástupný symbol pro obsah 4"/>
          <p:cNvSpPr>
            <a:spLocks noGrp="1"/>
          </p:cNvSpPr>
          <p:nvPr>
            <p:ph idx="1"/>
          </p:nvPr>
        </p:nvSpPr>
        <p:spPr/>
        <p:txBody>
          <a:bodyPr/>
          <a:lstStyle/>
          <a:p>
            <a:r>
              <a:rPr lang="pl-PL" sz="1800" dirty="0"/>
              <a:t>Záruka za nabídku (Tender Guarantee)</a:t>
            </a:r>
          </a:p>
          <a:p>
            <a:r>
              <a:rPr lang="cs-CZ" sz="1800" dirty="0"/>
              <a:t>Záruka za dobré provedení díla (splnění smlouvy) (</a:t>
            </a:r>
            <a:r>
              <a:rPr lang="cs-CZ" sz="1800" dirty="0" err="1"/>
              <a:t>Performace</a:t>
            </a:r>
            <a:r>
              <a:rPr lang="cs-CZ" sz="1800" dirty="0"/>
              <a:t> </a:t>
            </a:r>
            <a:r>
              <a:rPr lang="cs-CZ" sz="1800" dirty="0" err="1"/>
              <a:t>Guarantee</a:t>
            </a:r>
            <a:r>
              <a:rPr lang="cs-CZ" sz="1800" dirty="0"/>
              <a:t>)</a:t>
            </a:r>
          </a:p>
          <a:p>
            <a:r>
              <a:rPr lang="cs-CZ" sz="1800" dirty="0"/>
              <a:t>Záruka za vrácení akontace (</a:t>
            </a:r>
            <a:r>
              <a:rPr lang="cs-CZ" sz="1800" dirty="0" err="1"/>
              <a:t>Advance</a:t>
            </a:r>
            <a:r>
              <a:rPr lang="cs-CZ" sz="1800" dirty="0"/>
              <a:t> </a:t>
            </a:r>
            <a:r>
              <a:rPr lang="cs-CZ" sz="1800" dirty="0" err="1"/>
              <a:t>payment</a:t>
            </a:r>
            <a:r>
              <a:rPr lang="cs-CZ" sz="1800" dirty="0"/>
              <a:t> </a:t>
            </a:r>
            <a:r>
              <a:rPr lang="cs-CZ" sz="1800" dirty="0" err="1"/>
              <a:t>Guarantee</a:t>
            </a:r>
            <a:r>
              <a:rPr lang="cs-CZ" sz="1800" dirty="0"/>
              <a:t>)</a:t>
            </a:r>
          </a:p>
          <a:p>
            <a:r>
              <a:rPr lang="cs-CZ" sz="1800" dirty="0"/>
              <a:t>Záruka za zádržné (</a:t>
            </a:r>
            <a:r>
              <a:rPr lang="cs-CZ" sz="1800" dirty="0" err="1"/>
              <a:t>Retention</a:t>
            </a:r>
            <a:r>
              <a:rPr lang="cs-CZ" sz="1800" dirty="0"/>
              <a:t> </a:t>
            </a:r>
            <a:r>
              <a:rPr lang="cs-CZ" sz="1800" dirty="0" err="1"/>
              <a:t>Guarantee</a:t>
            </a:r>
            <a:r>
              <a:rPr lang="cs-CZ" sz="1800" dirty="0"/>
              <a:t>)</a:t>
            </a:r>
          </a:p>
          <a:p>
            <a:r>
              <a:rPr lang="cs-CZ" sz="1800" dirty="0"/>
              <a:t>Platební záruka (</a:t>
            </a:r>
            <a:r>
              <a:rPr lang="cs-CZ" sz="1800" dirty="0" err="1"/>
              <a:t>Payment</a:t>
            </a:r>
            <a:r>
              <a:rPr lang="cs-CZ" sz="1800" dirty="0"/>
              <a:t> </a:t>
            </a:r>
            <a:r>
              <a:rPr lang="cs-CZ" sz="1800" dirty="0" err="1"/>
              <a:t>Guarantee</a:t>
            </a:r>
            <a:r>
              <a:rPr lang="cs-CZ" sz="1800" dirty="0"/>
              <a:t>)</a:t>
            </a:r>
          </a:p>
          <a:p>
            <a:r>
              <a:rPr lang="cs-CZ" sz="1800" dirty="0"/>
              <a:t>Další typy záruk:</a:t>
            </a:r>
          </a:p>
          <a:p>
            <a:r>
              <a:rPr lang="cs-CZ" sz="1800" dirty="0"/>
              <a:t>záruka za splnění povinností dodavatele během technické záruky, záruka celní, příslib vystavit bankovní záruku, záruka za mýtné, záruka za spotřební daň, záruka za úvěr…atd.</a:t>
            </a:r>
          </a:p>
        </p:txBody>
      </p:sp>
    </p:spTree>
    <p:extLst>
      <p:ext uri="{BB962C8B-B14F-4D97-AF65-F5344CB8AC3E}">
        <p14:creationId xmlns:p14="http://schemas.microsoft.com/office/powerpoint/2010/main" val="389486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Nejčastější typy bankovních záruk</a:t>
            </a:r>
            <a:endParaRPr lang="pl-PL" dirty="0"/>
          </a:p>
        </p:txBody>
      </p:sp>
      <p:sp>
        <p:nvSpPr>
          <p:cNvPr id="5" name="Zástupný symbol pro obsah 4"/>
          <p:cNvSpPr>
            <a:spLocks noGrp="1"/>
          </p:cNvSpPr>
          <p:nvPr>
            <p:ph idx="1"/>
          </p:nvPr>
        </p:nvSpPr>
        <p:spPr/>
        <p:txBody>
          <a:bodyPr/>
          <a:lstStyle/>
          <a:p>
            <a:pPr marL="72000" indent="0">
              <a:buNone/>
            </a:pPr>
            <a:r>
              <a:rPr lang="pl-PL" sz="1800" b="1" dirty="0"/>
              <a:t>Záruka za nabídku (Tender Guarantee)</a:t>
            </a:r>
          </a:p>
          <a:p>
            <a:r>
              <a:rPr lang="cs-CZ" sz="1800" dirty="0"/>
              <a:t>Bankovní záruka za nabídku se nejčastěji vyskytuje při veřejných obchodních soutěžích. Zadavatel veřejné obchodní zakázky po uchazečích vyžaduje složení jistiny, kterou může nahradit bankovní záruka.</a:t>
            </a:r>
          </a:p>
          <a:p>
            <a:pPr marL="72000" indent="0">
              <a:buNone/>
            </a:pPr>
            <a:r>
              <a:rPr lang="cs-CZ" sz="1800" b="1" dirty="0"/>
              <a:t>Záruka za dobré provedení díla (splnění smlouvy) (</a:t>
            </a:r>
            <a:r>
              <a:rPr lang="cs-CZ" sz="1800" b="1" dirty="0" err="1"/>
              <a:t>Performace</a:t>
            </a:r>
            <a:r>
              <a:rPr lang="cs-CZ" sz="1800" b="1" dirty="0"/>
              <a:t> </a:t>
            </a:r>
            <a:r>
              <a:rPr lang="cs-CZ" sz="1800" b="1" dirty="0" err="1"/>
              <a:t>Guarantee</a:t>
            </a:r>
            <a:r>
              <a:rPr lang="cs-CZ" sz="1800" b="1" dirty="0"/>
              <a:t>)</a:t>
            </a:r>
          </a:p>
          <a:p>
            <a:r>
              <a:rPr lang="cs-CZ" sz="1800" dirty="0"/>
              <a:t>slouží k zajištění kvality dodávky a je v praxi velmi oblíbená. Předmětem zajištění je splnění povinností dodavatele vyplývajících ze smlouvy. Pokud dodávka neodpovídá sjednaným podmínkám, beneficient, kterým je kupující (odběratel), získává nárok na v záruční listině sjednané finanční plnění. </a:t>
            </a:r>
          </a:p>
          <a:p>
            <a:r>
              <a:rPr lang="cs-CZ" sz="1800" dirty="0"/>
              <a:t>Základním smyslem této záruky je vytvářet morální tlak na dodavatele, aby dodávka byla plněna kvalitně a odpovídala sjednaným podmínkám. </a:t>
            </a:r>
          </a:p>
          <a:p>
            <a:r>
              <a:rPr lang="cs-CZ" sz="1800" dirty="0"/>
              <a:t>Bývá obvykle sjednávána ve výši 5-10% kupní ceny, může však dosáhnout až 20% z hodnoty dodávky. </a:t>
            </a:r>
          </a:p>
          <a:p>
            <a:endParaRPr lang="cs-CZ" sz="1800" dirty="0"/>
          </a:p>
        </p:txBody>
      </p:sp>
    </p:spTree>
    <p:extLst>
      <p:ext uri="{BB962C8B-B14F-4D97-AF65-F5344CB8AC3E}">
        <p14:creationId xmlns:p14="http://schemas.microsoft.com/office/powerpoint/2010/main" val="397737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Nejčastější typy bankovních záruk</a:t>
            </a:r>
            <a:endParaRPr lang="pl-PL" dirty="0"/>
          </a:p>
        </p:txBody>
      </p:sp>
      <p:sp>
        <p:nvSpPr>
          <p:cNvPr id="5" name="Zástupný symbol pro obsah 4"/>
          <p:cNvSpPr>
            <a:spLocks noGrp="1"/>
          </p:cNvSpPr>
          <p:nvPr>
            <p:ph idx="1"/>
          </p:nvPr>
        </p:nvSpPr>
        <p:spPr/>
        <p:txBody>
          <a:bodyPr/>
          <a:lstStyle/>
          <a:p>
            <a:pPr marL="72000" indent="0">
              <a:buNone/>
            </a:pPr>
            <a:r>
              <a:rPr lang="cs-CZ" sz="1800" b="1" dirty="0"/>
              <a:t>Záruka za vrácení akontace (</a:t>
            </a:r>
            <a:r>
              <a:rPr lang="cs-CZ" sz="1800" b="1" dirty="0" err="1"/>
              <a:t>Advance</a:t>
            </a:r>
            <a:r>
              <a:rPr lang="cs-CZ" sz="1800" b="1" dirty="0"/>
              <a:t> </a:t>
            </a:r>
            <a:r>
              <a:rPr lang="cs-CZ" sz="1800" b="1" dirty="0" err="1"/>
              <a:t>payment</a:t>
            </a:r>
            <a:r>
              <a:rPr lang="cs-CZ" sz="1800" b="1" dirty="0"/>
              <a:t> </a:t>
            </a:r>
            <a:r>
              <a:rPr lang="cs-CZ" sz="1800" b="1" dirty="0" err="1"/>
              <a:t>Guarantee</a:t>
            </a:r>
            <a:r>
              <a:rPr lang="cs-CZ" sz="1800" b="1" dirty="0"/>
              <a:t>)</a:t>
            </a:r>
          </a:p>
          <a:p>
            <a:r>
              <a:rPr lang="cs-CZ" sz="1800" dirty="0"/>
              <a:t>Akontační záruka označována též jako záruka za vrácení platu předem je odběratelem vyžadována v případě, že podmínkou smlouvy je úhrada části kupní ceny předem. Obvykle je předem placeno 5-30% hodnoty kupní ceny.</a:t>
            </a:r>
          </a:p>
          <a:p>
            <a:pPr marL="72000" indent="0">
              <a:buNone/>
            </a:pPr>
            <a:r>
              <a:rPr lang="cs-CZ" sz="1800" b="1" dirty="0"/>
              <a:t>Záruka za zádržné (</a:t>
            </a:r>
            <a:r>
              <a:rPr lang="cs-CZ" sz="1800" b="1" dirty="0" err="1"/>
              <a:t>Retention</a:t>
            </a:r>
            <a:r>
              <a:rPr lang="cs-CZ" sz="1800" b="1" dirty="0"/>
              <a:t> </a:t>
            </a:r>
            <a:r>
              <a:rPr lang="cs-CZ" sz="1800" b="1" dirty="0" err="1"/>
              <a:t>Guarantee</a:t>
            </a:r>
            <a:r>
              <a:rPr lang="cs-CZ" sz="1800" b="1" dirty="0"/>
              <a:t>)</a:t>
            </a:r>
          </a:p>
          <a:p>
            <a:r>
              <a:rPr lang="cs-CZ" sz="1800" dirty="0"/>
              <a:t>Vystavení záruky za zádržné bývá požadováno u kontraktů na výstavbu investičních celků, kde dochází k platbám odběratele na základě certifikátu o ukončení určité fáze projektu. Tyto částečné platby umožňují dodavateli financování v průběhu výstavby.</a:t>
            </a:r>
          </a:p>
          <a:p>
            <a:r>
              <a:rPr lang="cs-CZ" sz="1800" dirty="0"/>
              <a:t>Investor je oprávněn zadržet určité procento plateb jako zajištění vad, které mohou být zjištěny později. Obvykle se jedná o 5-10%. </a:t>
            </a:r>
          </a:p>
        </p:txBody>
      </p:sp>
    </p:spTree>
    <p:extLst>
      <p:ext uri="{BB962C8B-B14F-4D97-AF65-F5344CB8AC3E}">
        <p14:creationId xmlns:p14="http://schemas.microsoft.com/office/powerpoint/2010/main" val="227726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Dokumentární platby</a:t>
            </a:r>
            <a:endParaRPr lang="pl-PL" dirty="0"/>
          </a:p>
        </p:txBody>
      </p:sp>
      <p:sp>
        <p:nvSpPr>
          <p:cNvPr id="5" name="Zástupný symbol pro obsah 4"/>
          <p:cNvSpPr>
            <a:spLocks noGrp="1"/>
          </p:cNvSpPr>
          <p:nvPr>
            <p:ph idx="1"/>
          </p:nvPr>
        </p:nvSpPr>
        <p:spPr/>
        <p:txBody>
          <a:bodyPr/>
          <a:lstStyle/>
          <a:p>
            <a:pPr algn="just"/>
            <a:r>
              <a:rPr lang="cs-CZ" sz="1800" dirty="0"/>
              <a:t>Dokumentární platby můžeme definovat jako </a:t>
            </a:r>
            <a:r>
              <a:rPr lang="cs-CZ" sz="1800" b="1" dirty="0"/>
              <a:t>placení proti dokumentům</a:t>
            </a:r>
            <a:r>
              <a:rPr lang="cs-CZ" sz="1800" dirty="0"/>
              <a:t>. Dokumenty jsou klíčovým prvkem dokumentárních plateb. Může na ně být vázána možnost disponovat se zbožím, případně se může jednat o jiné pro kupujícího významné dokumenty. Platba, příp. závazek k odložené platbě, probíhá vždy oproti předání dokumentů.</a:t>
            </a:r>
          </a:p>
          <a:p>
            <a:pPr algn="just"/>
            <a:endParaRPr lang="cs-CZ" sz="1800" dirty="0"/>
          </a:p>
          <a:p>
            <a:pPr algn="just"/>
            <a:r>
              <a:rPr lang="cs-CZ" sz="1800" dirty="0"/>
              <a:t>Důležitým principem dokumentárních plateb je, že jsou vázány výhradně na specifikované dokumenty, bez ohledu na zboží. Platba probíhá tak, že dodavatel prostřednictvím banky zašle odběrateli dokumenty, které banka následně vydá proti placení.</a:t>
            </a:r>
          </a:p>
        </p:txBody>
      </p:sp>
    </p:spTree>
    <p:extLst>
      <p:ext uri="{BB962C8B-B14F-4D97-AF65-F5344CB8AC3E}">
        <p14:creationId xmlns:p14="http://schemas.microsoft.com/office/powerpoint/2010/main" val="253491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Dokumentární platby</a:t>
            </a:r>
            <a:endParaRPr lang="pl-PL" dirty="0"/>
          </a:p>
        </p:txBody>
      </p:sp>
      <p:sp>
        <p:nvSpPr>
          <p:cNvPr id="5" name="Zástupný symbol pro obsah 4"/>
          <p:cNvSpPr>
            <a:spLocks noGrp="1"/>
          </p:cNvSpPr>
          <p:nvPr>
            <p:ph idx="1"/>
          </p:nvPr>
        </p:nvSpPr>
        <p:spPr>
          <a:xfrm>
            <a:off x="720000" y="1692002"/>
            <a:ext cx="10753200" cy="4139998"/>
          </a:xfrm>
        </p:spPr>
        <p:txBody>
          <a:bodyPr/>
          <a:lstStyle/>
          <a:p>
            <a:pPr algn="just"/>
            <a:r>
              <a:rPr lang="cs-CZ" sz="1800" dirty="0"/>
              <a:t>Aby dokumentární platba plnila svůj účel, snížení rizika spojeného s transakcí, je třeba vhodně zvolit dokumenty tak, aby si dodavatel ponechal kontrolu nad zbožím až do okamžiku zaplacení kupní ceny. </a:t>
            </a:r>
          </a:p>
          <a:p>
            <a:pPr algn="just"/>
            <a:r>
              <a:rPr lang="cs-CZ" sz="1800" dirty="0"/>
              <a:t>V praxi se nicméně někdy používají i dokumenty, které přímo nesouvisí s kontrolou nad zbožím – např. různé certifikáty osvědčující jeho kvalitu. </a:t>
            </a:r>
          </a:p>
          <a:p>
            <a:pPr algn="just"/>
            <a:r>
              <a:rPr lang="cs-CZ" sz="1800" dirty="0"/>
              <a:t>Existují dva druhy dokumentárních plateb, které se od sebe liší především pozicí banky v transakci: </a:t>
            </a:r>
          </a:p>
          <a:p>
            <a:pPr algn="just"/>
            <a:r>
              <a:rPr lang="cs-CZ" sz="1800" b="1" dirty="0"/>
              <a:t>dokumentární inkaso</a:t>
            </a:r>
            <a:r>
              <a:rPr lang="cs-CZ" sz="1800" dirty="0"/>
              <a:t>, </a:t>
            </a:r>
          </a:p>
          <a:p>
            <a:pPr algn="just"/>
            <a:r>
              <a:rPr lang="cs-CZ" sz="1800" b="1" dirty="0"/>
              <a:t>dokumentární akreditiv</a:t>
            </a:r>
            <a:r>
              <a:rPr lang="cs-CZ" sz="1800" dirty="0"/>
              <a:t>.</a:t>
            </a:r>
          </a:p>
        </p:txBody>
      </p:sp>
    </p:spTree>
    <p:extLst>
      <p:ext uri="{BB962C8B-B14F-4D97-AF65-F5344CB8AC3E}">
        <p14:creationId xmlns:p14="http://schemas.microsoft.com/office/powerpoint/2010/main" val="180107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Dokumentární inkaso</a:t>
            </a:r>
            <a:endParaRPr lang="pl-PL" dirty="0"/>
          </a:p>
        </p:txBody>
      </p:sp>
      <p:sp>
        <p:nvSpPr>
          <p:cNvPr id="5" name="Zástupný symbol pro obsah 4"/>
          <p:cNvSpPr>
            <a:spLocks noGrp="1"/>
          </p:cNvSpPr>
          <p:nvPr>
            <p:ph idx="1"/>
          </p:nvPr>
        </p:nvSpPr>
        <p:spPr>
          <a:xfrm>
            <a:off x="720000" y="1692002"/>
            <a:ext cx="10753200" cy="4139998"/>
          </a:xfrm>
        </p:spPr>
        <p:txBody>
          <a:bodyPr/>
          <a:lstStyle/>
          <a:p>
            <a:pPr algn="just"/>
            <a:r>
              <a:rPr lang="cs-CZ" sz="1800" b="1" dirty="0"/>
              <a:t>Spočívá v příkazu dodavatele bance, aby od odběratele inkasovala stanovenou částku a oproti její úhradě mu vydala dokumenty.</a:t>
            </a:r>
          </a:p>
          <a:p>
            <a:pPr algn="just"/>
            <a:r>
              <a:rPr lang="cs-CZ" sz="1800" dirty="0"/>
              <a:t>V případě využití dispozičních dokumentů tak importér získává kontrolu  nad zbožím až po zaplacení. Při využití legitimačních dokumentů je možné zboží zaslat k dispozici dopravce/zasílatele, kterého banka po zaplacení instruuje k jeho uvolnění ve prospěch odběratele.</a:t>
            </a:r>
          </a:p>
          <a:p>
            <a:pPr algn="just"/>
            <a:r>
              <a:rPr lang="cs-CZ" sz="1800" dirty="0"/>
              <a:t>Při využití dokumentárního inkasa v transakci vždy vystupují alespoň čtyři strany</a:t>
            </a:r>
          </a:p>
          <a:p>
            <a:pPr algn="just"/>
            <a:r>
              <a:rPr lang="cs-CZ" sz="1800" b="1" dirty="0"/>
              <a:t>exportér</a:t>
            </a:r>
            <a:r>
              <a:rPr lang="cs-CZ" sz="1800" dirty="0"/>
              <a:t>, který dává bance příkaz k provedení inkasa a předává jí dokumenty; </a:t>
            </a:r>
          </a:p>
          <a:p>
            <a:pPr algn="just"/>
            <a:r>
              <a:rPr lang="cs-CZ" sz="1800" b="1" dirty="0"/>
              <a:t>vysílající banka </a:t>
            </a:r>
            <a:r>
              <a:rPr lang="cs-CZ" sz="1800" dirty="0"/>
              <a:t>(banka exportéra), která přebírá dokumenty a předává je dále inkasní bance; </a:t>
            </a:r>
          </a:p>
          <a:p>
            <a:pPr algn="just"/>
            <a:r>
              <a:rPr lang="cs-CZ" sz="1800" b="1" dirty="0"/>
              <a:t>inkasní banka </a:t>
            </a:r>
            <a:r>
              <a:rPr lang="cs-CZ" sz="1800" dirty="0"/>
              <a:t>(banka importéra), která inkasuje platbu od importéra oproti předání dokumentů; </a:t>
            </a:r>
          </a:p>
          <a:p>
            <a:pPr algn="just"/>
            <a:r>
              <a:rPr lang="cs-CZ" sz="1800" b="1" dirty="0"/>
              <a:t>importér</a:t>
            </a:r>
            <a:r>
              <a:rPr lang="cs-CZ" sz="1800" dirty="0"/>
              <a:t>, který proti platbě získává dokumenty.</a:t>
            </a:r>
          </a:p>
        </p:txBody>
      </p:sp>
    </p:spTree>
    <p:extLst>
      <p:ext uri="{BB962C8B-B14F-4D97-AF65-F5344CB8AC3E}">
        <p14:creationId xmlns:p14="http://schemas.microsoft.com/office/powerpoint/2010/main" val="189712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Průběh dokumentárního inkasa</a:t>
            </a:r>
            <a:endParaRPr lang="pl-PL" dirty="0"/>
          </a:p>
        </p:txBody>
      </p:sp>
      <p:pic>
        <p:nvPicPr>
          <p:cNvPr id="2" name="Zástupný obsah 1">
            <a:extLst>
              <a:ext uri="{FF2B5EF4-FFF2-40B4-BE49-F238E27FC236}">
                <a16:creationId xmlns:a16="http://schemas.microsoft.com/office/drawing/2014/main" id="{68629602-4C72-4812-9F5F-C25737CBB419}"/>
              </a:ext>
            </a:extLst>
          </p:cNvPr>
          <p:cNvPicPr>
            <a:picLocks noGrp="1" noChangeAspect="1"/>
          </p:cNvPicPr>
          <p:nvPr>
            <p:ph idx="1"/>
          </p:nvPr>
        </p:nvPicPr>
        <p:blipFill rotWithShape="1">
          <a:blip r:embed="rId2"/>
          <a:srcRect l="15756" t="22684" r="23232" b="17684"/>
          <a:stretch/>
        </p:blipFill>
        <p:spPr>
          <a:xfrm>
            <a:off x="2214880" y="1614840"/>
            <a:ext cx="7430178" cy="4084919"/>
          </a:xfrm>
          <a:prstGeom prst="rect">
            <a:avLst/>
          </a:prstGeom>
        </p:spPr>
      </p:pic>
    </p:spTree>
    <p:extLst>
      <p:ext uri="{BB962C8B-B14F-4D97-AF65-F5344CB8AC3E}">
        <p14:creationId xmlns:p14="http://schemas.microsoft.com/office/powerpoint/2010/main" val="3244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Mimobilanční bankovní produkty</a:t>
            </a:r>
          </a:p>
        </p:txBody>
      </p:sp>
      <p:sp>
        <p:nvSpPr>
          <p:cNvPr id="5" name="Zástupný symbol pro obsah 4"/>
          <p:cNvSpPr>
            <a:spLocks noGrp="1"/>
          </p:cNvSpPr>
          <p:nvPr>
            <p:ph idx="1"/>
          </p:nvPr>
        </p:nvSpPr>
        <p:spPr/>
        <p:txBody>
          <a:bodyPr/>
          <a:lstStyle/>
          <a:p>
            <a:r>
              <a:rPr lang="cs-CZ" sz="2000" dirty="0"/>
              <a:t>Slouží k zajištění nejrůznějších druhů závazků, ať už v rámci tuzemského platebního styku nebo (a především) v mezinárodním obchodě.</a:t>
            </a:r>
          </a:p>
          <a:p>
            <a:r>
              <a:rPr lang="cs-CZ" sz="2000" dirty="0"/>
              <a:t>Produkty, o kterých se neúčtuje na rozvahových účtech.</a:t>
            </a:r>
          </a:p>
          <a:p>
            <a:r>
              <a:rPr lang="cs-CZ" sz="2000" dirty="0"/>
              <a:t>Budoucí pevné a potenciální závazky a pohledávky banky.</a:t>
            </a:r>
          </a:p>
          <a:p>
            <a:pPr marL="72000" indent="0">
              <a:buNone/>
            </a:pPr>
            <a:endParaRPr lang="cs-CZ" sz="2000" dirty="0"/>
          </a:p>
          <a:p>
            <a:pPr lvl="1"/>
            <a:r>
              <a:rPr lang="cs-CZ" sz="1600" dirty="0"/>
              <a:t>Pohledávky a závazky z příslibů úvěrů a půjček</a:t>
            </a:r>
          </a:p>
          <a:p>
            <a:pPr lvl="1"/>
            <a:r>
              <a:rPr lang="cs-CZ" sz="1600" dirty="0"/>
              <a:t>Pohledávky a závazky ze záruk</a:t>
            </a:r>
          </a:p>
          <a:p>
            <a:pPr lvl="1"/>
            <a:r>
              <a:rPr lang="cs-CZ" sz="1600" dirty="0"/>
              <a:t>Pohledávky a závazky z akreditivů</a:t>
            </a:r>
          </a:p>
          <a:p>
            <a:pPr lvl="1"/>
            <a:r>
              <a:rPr lang="cs-CZ" sz="1600" dirty="0"/>
              <a:t>Pohledávky a závazky ze spotových, termínových operací a opcí</a:t>
            </a:r>
          </a:p>
          <a:p>
            <a:pPr lvl="1"/>
            <a:r>
              <a:rPr lang="cs-CZ" sz="1600" dirty="0"/>
              <a:t>Pohledávky a závazky ze zástav a závazky v kolaterálu</a:t>
            </a:r>
          </a:p>
          <a:p>
            <a:pPr lvl="1"/>
            <a:r>
              <a:rPr lang="cs-CZ" sz="1600" dirty="0"/>
              <a:t>Pohledávky a závazky hodnot v úschově, správě, uložení a z obhospodařovaných hodnot</a:t>
            </a:r>
          </a:p>
        </p:txBody>
      </p:sp>
    </p:spTree>
    <p:extLst>
      <p:ext uri="{BB962C8B-B14F-4D97-AF65-F5344CB8AC3E}">
        <p14:creationId xmlns:p14="http://schemas.microsoft.com/office/powerpoint/2010/main" val="349899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Formy dokumentárního inkasa</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r>
              <a:rPr lang="cs-CZ" sz="1800" b="1" dirty="0"/>
              <a:t>Importní</a:t>
            </a:r>
            <a:r>
              <a:rPr lang="cs-CZ" sz="1800" dirty="0"/>
              <a:t> – z pohledu banky importéra</a:t>
            </a:r>
          </a:p>
          <a:p>
            <a:r>
              <a:rPr lang="cs-CZ" sz="1800" b="1" dirty="0"/>
              <a:t>Exportní </a:t>
            </a:r>
            <a:r>
              <a:rPr lang="cs-CZ" sz="1800" dirty="0"/>
              <a:t>– z pohledu banky exportéra</a:t>
            </a:r>
          </a:p>
          <a:p>
            <a:pPr algn="just"/>
            <a:r>
              <a:rPr lang="cs-CZ" sz="1800" b="1" dirty="0"/>
              <a:t>D/P (dokumenty proti placení) </a:t>
            </a:r>
            <a:r>
              <a:rPr lang="cs-CZ" sz="1800" dirty="0"/>
              <a:t>-  importér od inkasní banky získává dokumenty na základě platby, kterou inkasní banka odesílá vysílající bance a jsou připsány na účet exportéra.</a:t>
            </a:r>
          </a:p>
          <a:p>
            <a:pPr algn="just"/>
            <a:r>
              <a:rPr lang="cs-CZ" sz="1800" b="1" dirty="0"/>
              <a:t>D/A (dokumenty proti akceptaci) </a:t>
            </a:r>
            <a:r>
              <a:rPr lang="cs-CZ" sz="1800" dirty="0"/>
              <a:t>- importér pro získání dokumentů neplatí ihned, ale akceptuje směnku splatnou v budoucnu.</a:t>
            </a:r>
          </a:p>
          <a:p>
            <a:pPr algn="just"/>
            <a:endParaRPr lang="cs-CZ" sz="1800" dirty="0"/>
          </a:p>
          <a:p>
            <a:pPr algn="just"/>
            <a:r>
              <a:rPr lang="cs-CZ" sz="1800" dirty="0"/>
              <a:t>Z hlediska obou zapojených bank je dokumentární inkaso </a:t>
            </a:r>
            <a:r>
              <a:rPr lang="cs-CZ" sz="1800" b="1" dirty="0"/>
              <a:t>zcela bezrizikovým obchodem</a:t>
            </a:r>
            <a:r>
              <a:rPr lang="cs-CZ" sz="1800" dirty="0"/>
              <a:t>, který se nepromítá do rizikově vážených aktiv. Banka je pouze zprostředkovatelem inkasa a nevstupuje do žádného závazku. Banky rovněž nekontrolují jednotlivé dokumenty, ale pouze kompletnost sady dokumentů.</a:t>
            </a:r>
          </a:p>
          <a:p>
            <a:endParaRPr lang="cs-CZ" dirty="0"/>
          </a:p>
        </p:txBody>
      </p:sp>
    </p:spTree>
    <p:extLst>
      <p:ext uri="{BB962C8B-B14F-4D97-AF65-F5344CB8AC3E}">
        <p14:creationId xmlns:p14="http://schemas.microsoft.com/office/powerpoint/2010/main" val="394794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Dokumentární akreditiv je platební instrument, který spočívá </a:t>
            </a:r>
            <a:r>
              <a:rPr lang="cs-CZ" sz="1800" b="1" dirty="0"/>
              <a:t>v písemném závazku banky poskytnout beneficientovi akreditivem stanovené plnění proti předložení dokumentů </a:t>
            </a:r>
            <a:r>
              <a:rPr lang="cs-CZ" sz="1800" dirty="0"/>
              <a:t>odpovídajících podmínkám akreditivu v rámci platnosti akreditivu.</a:t>
            </a:r>
          </a:p>
          <a:p>
            <a:pPr algn="just"/>
            <a:r>
              <a:rPr lang="cs-CZ" sz="1800" dirty="0"/>
              <a:t>Využití dokumentárního akreditivu tak umožňuje prodávajícímu (exportérovi) namísto rizika nezaplacení odběratelem podstoupit riziko nezaplacení bankou. </a:t>
            </a:r>
          </a:p>
          <a:p>
            <a:pPr algn="just"/>
            <a:r>
              <a:rPr lang="cs-CZ" sz="1800" dirty="0"/>
              <a:t>Z pohledu banky je dokumentární akreditiv závazkovým produktem – banka se zavazuje za svého klienta (importéra) při splnění podmínek akreditivu zaplatit stanovenou částku. </a:t>
            </a:r>
          </a:p>
          <a:p>
            <a:pPr algn="just"/>
            <a:r>
              <a:rPr lang="cs-CZ" sz="1800" dirty="0"/>
              <a:t>Kromě potenciálního závazku je tedy s dokumentárním akreditivem spojena potenciální pohledávka za klientem, ke které se váže úvěrové riziko. </a:t>
            </a:r>
          </a:p>
        </p:txBody>
      </p:sp>
    </p:spTree>
    <p:extLst>
      <p:ext uri="{BB962C8B-B14F-4D97-AF65-F5344CB8AC3E}">
        <p14:creationId xmlns:p14="http://schemas.microsoft.com/office/powerpoint/2010/main" val="188679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V českém právu je akreditiv upraven občanským zákoníkem (zákon č. 89/2012 Sb., občanský zákoník) v §2682-2693; jedná se přitom o úpravu jen základních parametrů akreditivu. Akreditivy jsou obvykle vystavovány podle Jednotných zvyklostí a pravidel pro dokumentární akreditivy (UCP) vydaných Mezinárodní obchodní komorou v Paříži. Jejich aktuálním zněním je revize účinná </a:t>
            </a:r>
            <a:r>
              <a:rPr lang="cs-CZ" sz="1800" dirty="0" err="1"/>
              <a:t>odr</a:t>
            </a:r>
            <a:r>
              <a:rPr lang="cs-CZ" sz="1800" dirty="0"/>
              <a:t> oku 2007 – UCP600.</a:t>
            </a:r>
          </a:p>
          <a:p>
            <a:pPr algn="just"/>
            <a:r>
              <a:rPr lang="cs-CZ" sz="1800" dirty="0"/>
              <a:t>UCP600 stanovují definice pojmů, principy a všeobecná pravidla pro vystavování nebo změny akreditivů a kontrolu dokumentů. Cílem UCP600 je zajistit jednotná pravidla proplacení dokumentárním akreditivem v rámci celého světa, nicméně i přes jejich použití se mohou vyskytnout rozdíly v závislosti na právním prostředí jednotlivých států a vnitřních předpisech jednotlivých bank.</a:t>
            </a:r>
          </a:p>
        </p:txBody>
      </p:sp>
    </p:spTree>
    <p:extLst>
      <p:ext uri="{BB962C8B-B14F-4D97-AF65-F5344CB8AC3E}">
        <p14:creationId xmlns:p14="http://schemas.microsoft.com/office/powerpoint/2010/main" val="67868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Dokumentární akreditiv</a:t>
            </a:r>
            <a:endParaRPr lang="pl-PL" dirty="0"/>
          </a:p>
        </p:txBody>
      </p:sp>
      <p:sp>
        <p:nvSpPr>
          <p:cNvPr id="6" name="Zástupný obsah 5">
            <a:extLst>
              <a:ext uri="{FF2B5EF4-FFF2-40B4-BE49-F238E27FC236}">
                <a16:creationId xmlns:a16="http://schemas.microsoft.com/office/drawing/2014/main" id="{6BD194BF-B3EA-4B11-9926-ABC42AF3C815}"/>
              </a:ext>
            </a:extLst>
          </p:cNvPr>
          <p:cNvSpPr>
            <a:spLocks noGrp="1"/>
          </p:cNvSpPr>
          <p:nvPr>
            <p:ph idx="1"/>
          </p:nvPr>
        </p:nvSpPr>
        <p:spPr/>
        <p:txBody>
          <a:bodyPr/>
          <a:lstStyle/>
          <a:p>
            <a:pPr algn="just"/>
            <a:r>
              <a:rPr lang="cs-CZ" sz="1800" dirty="0"/>
              <a:t>V dokumentárním akreditivu v mezinárodním platebním styku obvykle vystupují alespoň následující subjekty: </a:t>
            </a:r>
          </a:p>
          <a:p>
            <a:pPr algn="just"/>
            <a:r>
              <a:rPr lang="cs-CZ" sz="1800" b="1" dirty="0"/>
              <a:t>příkazce akreditivu </a:t>
            </a:r>
            <a:r>
              <a:rPr lang="cs-CZ" sz="1800" dirty="0"/>
              <a:t>(kupující, importér),</a:t>
            </a:r>
          </a:p>
          <a:p>
            <a:pPr algn="just"/>
            <a:r>
              <a:rPr lang="cs-CZ" sz="1800" b="1" dirty="0"/>
              <a:t>beneficient akreditivu </a:t>
            </a:r>
            <a:r>
              <a:rPr lang="cs-CZ" sz="1800" dirty="0"/>
              <a:t>(</a:t>
            </a:r>
            <a:r>
              <a:rPr lang="cs-CZ" sz="1800" dirty="0" err="1"/>
              <a:t>prodávající,exportér</a:t>
            </a:r>
            <a:r>
              <a:rPr lang="cs-CZ" sz="1800" dirty="0"/>
              <a:t>), </a:t>
            </a:r>
          </a:p>
          <a:p>
            <a:pPr algn="just"/>
            <a:r>
              <a:rPr lang="cs-CZ" sz="1800" b="1" dirty="0"/>
              <a:t>vystavující banka </a:t>
            </a:r>
            <a:r>
              <a:rPr lang="cs-CZ" sz="1800" dirty="0"/>
              <a:t>(banka příkazce, která vystavuje akreditiv),</a:t>
            </a:r>
          </a:p>
          <a:p>
            <a:pPr algn="just"/>
            <a:r>
              <a:rPr lang="cs-CZ" sz="1800" b="1" dirty="0" err="1"/>
              <a:t>avizující</a:t>
            </a:r>
            <a:r>
              <a:rPr lang="cs-CZ" sz="1800" b="1" dirty="0"/>
              <a:t> banka </a:t>
            </a:r>
            <a:r>
              <a:rPr lang="cs-CZ" sz="1800" dirty="0"/>
              <a:t>(banka beneficienta, která může současně vystupovat v roli jmenované banky nebo potvrzující banky).</a:t>
            </a:r>
          </a:p>
          <a:p>
            <a:pPr lvl="1" algn="just">
              <a:lnSpc>
                <a:spcPct val="150000"/>
              </a:lnSpc>
            </a:pPr>
            <a:r>
              <a:rPr lang="cs-CZ" sz="1600" dirty="0" err="1"/>
              <a:t>Avizující</a:t>
            </a:r>
            <a:r>
              <a:rPr lang="cs-CZ" sz="1600" dirty="0"/>
              <a:t> banka svému klientovi pouze avizuje, že byl v jeho prospěch otevřen dokumentární akreditiv.</a:t>
            </a:r>
          </a:p>
          <a:p>
            <a:pPr lvl="1" algn="just">
              <a:lnSpc>
                <a:spcPct val="150000"/>
              </a:lnSpc>
            </a:pPr>
            <a:r>
              <a:rPr lang="cs-CZ" sz="1600" dirty="0"/>
              <a:t>Potvrzující banka potvrzením akreditivu vstupuje do samotného závazku, nezávislého na závazku vystavující banky, plnění z akreditivu vyplatit.</a:t>
            </a:r>
          </a:p>
        </p:txBody>
      </p:sp>
    </p:spTree>
    <p:extLst>
      <p:ext uri="{BB962C8B-B14F-4D97-AF65-F5344CB8AC3E}">
        <p14:creationId xmlns:p14="http://schemas.microsoft.com/office/powerpoint/2010/main" val="30737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Průběh dokumentárního akreditivu</a:t>
            </a:r>
            <a:endParaRPr lang="pl-PL" dirty="0"/>
          </a:p>
        </p:txBody>
      </p:sp>
      <p:pic>
        <p:nvPicPr>
          <p:cNvPr id="2" name="Zástupný obsah 1">
            <a:extLst>
              <a:ext uri="{FF2B5EF4-FFF2-40B4-BE49-F238E27FC236}">
                <a16:creationId xmlns:a16="http://schemas.microsoft.com/office/drawing/2014/main" id="{137BDEEE-3707-4623-9560-523A0A9984F2}"/>
              </a:ext>
            </a:extLst>
          </p:cNvPr>
          <p:cNvPicPr>
            <a:picLocks noGrp="1" noChangeAspect="1"/>
          </p:cNvPicPr>
          <p:nvPr>
            <p:ph idx="1"/>
          </p:nvPr>
        </p:nvPicPr>
        <p:blipFill rotWithShape="1">
          <a:blip r:embed="rId2"/>
          <a:srcRect l="14002" t="30684" r="23383" b="15647"/>
          <a:stretch/>
        </p:blipFill>
        <p:spPr>
          <a:xfrm>
            <a:off x="2502071" y="1696212"/>
            <a:ext cx="8050780" cy="3881628"/>
          </a:xfrm>
          <a:prstGeom prst="rect">
            <a:avLst/>
          </a:prstGeom>
        </p:spPr>
      </p:pic>
    </p:spTree>
    <p:extLst>
      <p:ext uri="{BB962C8B-B14F-4D97-AF65-F5344CB8AC3E}">
        <p14:creationId xmlns:p14="http://schemas.microsoft.com/office/powerpoint/2010/main" val="2794884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Použití a čerpání dokumentárního akreditivu</a:t>
            </a:r>
            <a:endParaRPr lang="pl-PL" dirty="0"/>
          </a:p>
        </p:txBody>
      </p:sp>
      <p:pic>
        <p:nvPicPr>
          <p:cNvPr id="7" name="Zástupný obsah 6">
            <a:extLst>
              <a:ext uri="{FF2B5EF4-FFF2-40B4-BE49-F238E27FC236}">
                <a16:creationId xmlns:a16="http://schemas.microsoft.com/office/drawing/2014/main" id="{7895BE93-E1D3-40E3-951C-9663D4BA6D9A}"/>
              </a:ext>
            </a:extLst>
          </p:cNvPr>
          <p:cNvPicPr>
            <a:picLocks noGrp="1" noChangeAspect="1"/>
          </p:cNvPicPr>
          <p:nvPr>
            <p:ph idx="1"/>
          </p:nvPr>
        </p:nvPicPr>
        <p:blipFill rotWithShape="1">
          <a:blip r:embed="rId2"/>
          <a:srcRect l="17606" t="25162" r="8600" b="6371"/>
          <a:stretch/>
        </p:blipFill>
        <p:spPr>
          <a:xfrm>
            <a:off x="2160111" y="1517905"/>
            <a:ext cx="7569106" cy="3950208"/>
          </a:xfrm>
          <a:prstGeom prst="rect">
            <a:avLst/>
          </a:prstGeom>
        </p:spPr>
      </p:pic>
    </p:spTree>
    <p:extLst>
      <p:ext uri="{BB962C8B-B14F-4D97-AF65-F5344CB8AC3E}">
        <p14:creationId xmlns:p14="http://schemas.microsoft.com/office/powerpoint/2010/main" val="105909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a:t>Použitelnost akreditivu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dirty="0"/>
              <a:t>Akreditiv může být použitelný:</a:t>
            </a:r>
          </a:p>
          <a:p>
            <a:pPr algn="just"/>
            <a:r>
              <a:rPr lang="cs-CZ" sz="1800" b="1" dirty="0"/>
              <a:t>Platbou </a:t>
            </a:r>
            <a:r>
              <a:rPr lang="cs-CZ" sz="1800" b="1" dirty="0" err="1"/>
              <a:t>naviděnou</a:t>
            </a:r>
            <a:r>
              <a:rPr lang="cs-CZ" sz="1800" b="1" dirty="0"/>
              <a:t> </a:t>
            </a:r>
            <a:r>
              <a:rPr lang="cs-CZ" sz="1800" dirty="0"/>
              <a:t>- je proplácen ihned poté, co banka přezkoumala dokumenty a shledala je v souladu s podmínkami akreditivu.</a:t>
            </a:r>
          </a:p>
          <a:p>
            <a:pPr algn="just"/>
            <a:r>
              <a:rPr lang="cs-CZ" sz="1800" b="1" dirty="0"/>
              <a:t>Odloženou platbou </a:t>
            </a:r>
            <a:r>
              <a:rPr lang="cs-CZ" sz="1800" dirty="0"/>
              <a:t>– od akreditivu použitelného platbou na viděnou se liší jen časem placení. Vystavující, potvrzující nebo </a:t>
            </a:r>
            <a:r>
              <a:rPr lang="cs-CZ" sz="1800" dirty="0" err="1"/>
              <a:t>avizující</a:t>
            </a:r>
            <a:r>
              <a:rPr lang="cs-CZ" sz="1800" dirty="0"/>
              <a:t> banka na sebe v tomto případě bere závazek dokumenty proplatit ve lhůtě stanovené podmínkami akreditivu. </a:t>
            </a:r>
          </a:p>
          <a:p>
            <a:pPr algn="just"/>
            <a:r>
              <a:rPr lang="cs-CZ" sz="1800" b="1" dirty="0"/>
              <a:t>Akceptací</a:t>
            </a:r>
            <a:r>
              <a:rPr lang="cs-CZ" sz="1800" dirty="0"/>
              <a:t> – beneficient vystavuje na banku, u které je akreditiv použitelný, cizí směnku. Tato banka ji v případě prezentace dokumentů vyhovující podmínkám akreditivu musí akceptovat a následně ve splatnosti zaplatit. V praxi bude jmenovaná banka obvykle ochotná směnku akceptovat jen v případech, kdy bude mít s beneficientem nebo vystavující bankou ujednání o financování.</a:t>
            </a:r>
          </a:p>
        </p:txBody>
      </p:sp>
    </p:spTree>
    <p:extLst>
      <p:ext uri="{BB962C8B-B14F-4D97-AF65-F5344CB8AC3E}">
        <p14:creationId xmlns:p14="http://schemas.microsoft.com/office/powerpoint/2010/main" val="250927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Použitelnost akreditivu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b="1" dirty="0"/>
              <a:t>Negociací</a:t>
            </a:r>
            <a:r>
              <a:rPr lang="cs-CZ" sz="1800" dirty="0"/>
              <a:t> – negociace znamená odkoupení dokumentů nebo směnky cizí na vystavující banku jmenovanou nebo potvrzující bankou (negociační bankou). Negociační banka beneficientovi zaplatí nebo se zaváže mu zaplatit sjednanou částku a to nejpozději v den, kdy má platbu obdržet od vystavující banky – tedy v den splatnosti směnky. </a:t>
            </a:r>
          </a:p>
        </p:txBody>
      </p:sp>
    </p:spTree>
    <p:extLst>
      <p:ext uri="{BB962C8B-B14F-4D97-AF65-F5344CB8AC3E}">
        <p14:creationId xmlns:p14="http://schemas.microsoft.com/office/powerpoint/2010/main" val="185993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Převoditelný akreditiv</a:t>
            </a:r>
          </a:p>
          <a:p>
            <a:pPr algn="just"/>
            <a:r>
              <a:rPr lang="cs-CZ" sz="1800" dirty="0"/>
              <a:t>Umožňují-li to podmínky akreditivu, lze ho převést z prvního beneficienta na druhého beneficienta. K provedení převodu je oprávněna banka, u které je akreditiv použitelný. Převod akreditivu se uplatňuje v případech, kdy je první beneficient pouze prostředníkem, který zboží nakupuje od svého dodavatele, na nějž akreditiv může převést a tím mu zajistit platbu.</a:t>
            </a:r>
          </a:p>
          <a:p>
            <a:pPr algn="just"/>
            <a:r>
              <a:rPr lang="cs-CZ" sz="1800" dirty="0"/>
              <a:t>UCP600 stanovují několik parametrů, ve kterých se může převedený akreditiv lišit od původního –jedná se především o částku, ceny a lhůty. Tím je prvnímu beneficientovi umožněno prodávat za odlišnou (vyšší) cenu, než nakupuje, a realizovat tak marži. </a:t>
            </a:r>
          </a:p>
        </p:txBody>
      </p:sp>
    </p:spTree>
    <p:extLst>
      <p:ext uri="{BB962C8B-B14F-4D97-AF65-F5344CB8AC3E}">
        <p14:creationId xmlns:p14="http://schemas.microsoft.com/office/powerpoint/2010/main" val="414306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err="1"/>
              <a:t>Back</a:t>
            </a:r>
            <a:r>
              <a:rPr lang="cs-CZ" sz="1800" b="1" dirty="0"/>
              <a:t>-to-</a:t>
            </a:r>
            <a:r>
              <a:rPr lang="cs-CZ" sz="1800" b="1" dirty="0" err="1"/>
              <a:t>back</a:t>
            </a:r>
            <a:r>
              <a:rPr lang="cs-CZ" sz="1800" b="1" dirty="0"/>
              <a:t> akreditiv</a:t>
            </a:r>
          </a:p>
          <a:p>
            <a:pPr algn="just"/>
            <a:r>
              <a:rPr lang="cs-CZ" sz="1800" dirty="0" err="1"/>
              <a:t>Back</a:t>
            </a:r>
            <a:r>
              <a:rPr lang="cs-CZ" sz="1800" dirty="0"/>
              <a:t>-to-</a:t>
            </a:r>
            <a:r>
              <a:rPr lang="cs-CZ" sz="1800" dirty="0" err="1"/>
              <a:t>back</a:t>
            </a:r>
            <a:r>
              <a:rPr lang="cs-CZ" sz="1800" dirty="0"/>
              <a:t> akreditiv je akreditiv vystavený na základě jiného akreditivu, který pro něj slouží jako zajištění. </a:t>
            </a:r>
            <a:r>
              <a:rPr lang="cs-CZ" sz="1800" dirty="0" err="1"/>
              <a:t>Back</a:t>
            </a:r>
            <a:r>
              <a:rPr lang="cs-CZ" sz="1800" dirty="0"/>
              <a:t>-to-</a:t>
            </a:r>
            <a:r>
              <a:rPr lang="cs-CZ" sz="1800" dirty="0" err="1"/>
              <a:t>back</a:t>
            </a:r>
            <a:r>
              <a:rPr lang="cs-CZ" sz="1800" dirty="0"/>
              <a:t> akreditiv je placen z prostředků získaných z prvního akreditivu. Jeho využití je obdobné jako v případě převoditelného akreditivu, tedy pro  financování prostředníků či exportérů zajišťujících jen část dodávky.</a:t>
            </a:r>
          </a:p>
          <a:p>
            <a:pPr algn="just"/>
            <a:r>
              <a:rPr lang="cs-CZ" sz="1800" dirty="0"/>
              <a:t>Oproti převoditelnému akreditivu je ale </a:t>
            </a:r>
            <a:r>
              <a:rPr lang="cs-CZ" sz="1800" dirty="0" err="1"/>
              <a:t>back</a:t>
            </a:r>
            <a:r>
              <a:rPr lang="cs-CZ" sz="1800" dirty="0"/>
              <a:t>-to-</a:t>
            </a:r>
            <a:r>
              <a:rPr lang="cs-CZ" sz="1800" dirty="0" err="1"/>
              <a:t>back</a:t>
            </a:r>
            <a:r>
              <a:rPr lang="cs-CZ" sz="1800" dirty="0"/>
              <a:t> akreditiv flexibilnější – může se od původního akreditivu lišit ve více parametrech než převoditelný akreditiv. Čím větší  jsou rozdíly v podmínkách obou akreditivů, tím vyšší riziko podstupuje banka vystavující </a:t>
            </a:r>
            <a:r>
              <a:rPr lang="cs-CZ" sz="1800" dirty="0" err="1"/>
              <a:t>back</a:t>
            </a:r>
            <a:r>
              <a:rPr lang="cs-CZ" sz="1800" dirty="0"/>
              <a:t>-to-</a:t>
            </a:r>
            <a:r>
              <a:rPr lang="cs-CZ" sz="1800" dirty="0" err="1"/>
              <a:t>back</a:t>
            </a:r>
            <a:r>
              <a:rPr lang="cs-CZ" sz="1800" dirty="0"/>
              <a:t> akreditiv. Roste totiž šance, že beneficient </a:t>
            </a:r>
            <a:r>
              <a:rPr lang="cs-CZ" sz="1800" dirty="0" err="1"/>
              <a:t>back</a:t>
            </a:r>
            <a:r>
              <a:rPr lang="cs-CZ" sz="1800" dirty="0"/>
              <a:t>-to-</a:t>
            </a:r>
            <a:r>
              <a:rPr lang="cs-CZ" sz="1800" dirty="0" err="1"/>
              <a:t>back</a:t>
            </a:r>
            <a:r>
              <a:rPr lang="cs-CZ" sz="1800" dirty="0"/>
              <a:t> akreditivu splní podmínky a banka z akreditivu bude plnit, ale příkazce, tj. beneficient původního akreditivu, podmínky nesplní a prostředky, z nichž měl být placen </a:t>
            </a:r>
            <a:r>
              <a:rPr lang="cs-CZ" sz="1800" dirty="0" err="1"/>
              <a:t>back</a:t>
            </a:r>
            <a:r>
              <a:rPr lang="cs-CZ" sz="1800" dirty="0"/>
              <a:t>-to-</a:t>
            </a:r>
            <a:r>
              <a:rPr lang="cs-CZ" sz="1800" dirty="0" err="1"/>
              <a:t>back</a:t>
            </a:r>
            <a:r>
              <a:rPr lang="cs-CZ" sz="1800" dirty="0"/>
              <a:t> akreditiv, nezíská.</a:t>
            </a:r>
          </a:p>
        </p:txBody>
      </p:sp>
    </p:spTree>
    <p:extLst>
      <p:ext uri="{BB962C8B-B14F-4D97-AF65-F5344CB8AC3E}">
        <p14:creationId xmlns:p14="http://schemas.microsoft.com/office/powerpoint/2010/main" val="367020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Bankovní záruka</a:t>
            </a:r>
          </a:p>
        </p:txBody>
      </p:sp>
      <p:sp>
        <p:nvSpPr>
          <p:cNvPr id="5" name="Zástupný symbol pro obsah 4"/>
          <p:cNvSpPr>
            <a:spLocks noGrp="1"/>
          </p:cNvSpPr>
          <p:nvPr>
            <p:ph idx="1"/>
          </p:nvPr>
        </p:nvSpPr>
        <p:spPr/>
        <p:txBody>
          <a:bodyPr/>
          <a:lstStyle/>
          <a:p>
            <a:r>
              <a:rPr lang="cs-CZ" sz="1800" dirty="0"/>
              <a:t>Podle NOZ č. 89/2012 Sb.</a:t>
            </a:r>
          </a:p>
          <a:p>
            <a:pPr marL="414900" indent="-342900">
              <a:buFont typeface="+mj-lt"/>
              <a:buAutoNum type="arabicPeriod"/>
            </a:pPr>
            <a:r>
              <a:rPr lang="cs-CZ" sz="1800" dirty="0"/>
              <a:t>Finanční záruka vzniká prohlášením výstavce v záruční listině, že uspokojí věřitele podle záruční listiny do výše určité peněžní částky, nesplní-li dlužník věřiteli určitý dluh, anebo splní-li se jiné podmínky určené v záruční listině. Je-li výstavcem banka, zahraniční banka nebo spořitelní a úvěrní družstvo, jedná se o bankovní záruku. </a:t>
            </a:r>
          </a:p>
          <a:p>
            <a:pPr marL="414900" indent="-342900">
              <a:buFont typeface="+mj-lt"/>
              <a:buAutoNum type="arabicPeriod"/>
            </a:pPr>
            <a:r>
              <a:rPr lang="cs-CZ" sz="1800" dirty="0"/>
              <a:t>Záruční listina vyžaduje písemnou formu.</a:t>
            </a:r>
          </a:p>
          <a:p>
            <a:pPr marL="414900" indent="-342900">
              <a:buFont typeface="+mj-lt"/>
              <a:buAutoNum type="arabicPeriod"/>
            </a:pPr>
            <a:endParaRPr lang="cs-CZ" sz="1800" dirty="0"/>
          </a:p>
          <a:p>
            <a:r>
              <a:rPr lang="cs-CZ" sz="1800" dirty="0"/>
              <a:t>Vystavením bankovní záruky vstupuje ručící banka za svého klienta do závazku a přebírá na sebe riziko, že klient závazek nesplní. </a:t>
            </a:r>
          </a:p>
          <a:p>
            <a:r>
              <a:rPr lang="cs-CZ" sz="1800" dirty="0"/>
              <a:t>Bankovní záruka vzniká na základě písemného prohlášení banky a je obvykle vystavována na příkaz klienta banky (příkazce).</a:t>
            </a:r>
          </a:p>
        </p:txBody>
      </p:sp>
    </p:spTree>
    <p:extLst>
      <p:ext uri="{BB962C8B-B14F-4D97-AF65-F5344CB8AC3E}">
        <p14:creationId xmlns:p14="http://schemas.microsoft.com/office/powerpoint/2010/main" val="2423191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Revolvingový akreditiv</a:t>
            </a:r>
          </a:p>
          <a:p>
            <a:pPr algn="just"/>
            <a:r>
              <a:rPr lang="cs-CZ" sz="1800" dirty="0"/>
              <a:t>Jako revolvingový se označuje dokumentární akreditiv, který se po každém čerpání nebo po uplynutí stanovené lhůty opět obnovuje ve stejné (či vyšší) hodnotě a je k dispozici pro další čerpání. Podmínky obnovování jsou vždy stanoveny samotným akreditivem. Využití má v případech, kdy se pravidelně opakují dodávky stejného zboží a pro každou dodávku jsou k dispozici samostatné dokumenty –namísto otevírání více akreditivů je možné všechny platby provést prostřednictvím jediného revolvingového akreditivu.</a:t>
            </a:r>
          </a:p>
        </p:txBody>
      </p:sp>
    </p:spTree>
    <p:extLst>
      <p:ext uri="{BB962C8B-B14F-4D97-AF65-F5344CB8AC3E}">
        <p14:creationId xmlns:p14="http://schemas.microsoft.com/office/powerpoint/2010/main" val="23193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cs-CZ" dirty="0"/>
              <a:t>Druhy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err="1"/>
              <a:t>Standby</a:t>
            </a:r>
            <a:r>
              <a:rPr lang="cs-CZ" sz="1800" b="1" dirty="0"/>
              <a:t> akreditiv</a:t>
            </a:r>
          </a:p>
          <a:p>
            <a:pPr algn="just"/>
            <a:r>
              <a:rPr lang="cs-CZ" sz="1800" dirty="0" err="1"/>
              <a:t>Standby</a:t>
            </a:r>
            <a:r>
              <a:rPr lang="cs-CZ" sz="1800" dirty="0"/>
              <a:t> akreditiv se vyvinul v oblastech, kde legislativa neumožňuje vystavovat bankovní záruky. Na rozdíl od běžného akreditivu se u </a:t>
            </a:r>
            <a:r>
              <a:rPr lang="cs-CZ" sz="1800" dirty="0" err="1"/>
              <a:t>standby</a:t>
            </a:r>
            <a:r>
              <a:rPr lang="cs-CZ" sz="1800" dirty="0"/>
              <a:t> akreditivu implicitně nepředpokládá, že bude čerpán. Za standardních okolností platba proběhne mimo akreditiv, ten slouží pouze jako zajištění pro případ nezaplacení nebo nesplnění jiné smluvní podmínky. Požadovány jsou dokumenty prokazující, že závazek nebyl splněn.</a:t>
            </a:r>
          </a:p>
          <a:p>
            <a:pPr algn="just"/>
            <a:r>
              <a:rPr lang="cs-CZ" sz="1800" dirty="0" err="1"/>
              <a:t>Standby</a:t>
            </a:r>
            <a:r>
              <a:rPr lang="cs-CZ" sz="1800" dirty="0"/>
              <a:t> akreditivem je možné nahradit jakoukoliv platební i neplatební záruku, jeho využití v praxi je obdobné.</a:t>
            </a:r>
          </a:p>
        </p:txBody>
      </p:sp>
    </p:spTree>
    <p:extLst>
      <p:ext uri="{BB962C8B-B14F-4D97-AF65-F5344CB8AC3E}">
        <p14:creationId xmlns:p14="http://schemas.microsoft.com/office/powerpoint/2010/main" val="405154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Financování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Obě strany obchodního kontraktu mohou potřebovat profinancování nákladů, které nejsou schopny pokrýt z vlastních zdrojů.</a:t>
            </a:r>
          </a:p>
          <a:p>
            <a:pPr algn="just"/>
            <a:r>
              <a:rPr lang="cs-CZ" sz="1800" dirty="0"/>
              <a:t>V případě </a:t>
            </a:r>
            <a:r>
              <a:rPr lang="cs-CZ" sz="1800" b="1" dirty="0"/>
              <a:t>financování importéra </a:t>
            </a:r>
            <a:r>
              <a:rPr lang="cs-CZ" sz="1800" dirty="0"/>
              <a:t>se bude jednat o financování nákupu zboží tzn. financování dodávky zboží. Financování může proběhnout:</a:t>
            </a:r>
          </a:p>
          <a:p>
            <a:pPr algn="just"/>
            <a:r>
              <a:rPr lang="cs-CZ" sz="1800" b="1" dirty="0"/>
              <a:t>prostřednictvím akreditivu s odloženou platbou </a:t>
            </a:r>
            <a:r>
              <a:rPr lang="cs-CZ" sz="1800" dirty="0"/>
              <a:t>tzn. financování poskytnuté přímo exportérem (případně bankou exportéra, v případě, že pohledávku z akreditivu odkoupí).</a:t>
            </a:r>
          </a:p>
          <a:p>
            <a:pPr algn="just"/>
            <a:r>
              <a:rPr lang="cs-CZ" sz="1800" b="1" dirty="0"/>
              <a:t>Bankovní úvěrem </a:t>
            </a:r>
            <a:r>
              <a:rPr lang="cs-CZ" sz="1800" dirty="0"/>
              <a:t>na úhradu celého akreditivu nebo jeho části.</a:t>
            </a:r>
          </a:p>
          <a:p>
            <a:pPr algn="just"/>
            <a:endParaRPr lang="cs-CZ" sz="1800" dirty="0"/>
          </a:p>
        </p:txBody>
      </p:sp>
    </p:spTree>
    <p:extLst>
      <p:ext uri="{BB962C8B-B14F-4D97-AF65-F5344CB8AC3E}">
        <p14:creationId xmlns:p14="http://schemas.microsoft.com/office/powerpoint/2010/main" val="167330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Financování akreditivů</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V případě financování exportéra půjde o financování výroby před odesláním zboží a následně o financování případné odložené splatnosti poskytnuté importérovi.</a:t>
            </a:r>
          </a:p>
          <a:p>
            <a:pPr algn="just"/>
            <a:r>
              <a:rPr lang="cs-CZ" sz="1800" b="1" dirty="0"/>
              <a:t>Financování exportéra </a:t>
            </a:r>
            <a:r>
              <a:rPr lang="cs-CZ" sz="1800" dirty="0"/>
              <a:t>lze rozdělit na </a:t>
            </a:r>
          </a:p>
          <a:p>
            <a:pPr algn="just"/>
            <a:r>
              <a:rPr lang="cs-CZ" sz="1800" b="1" dirty="0" err="1"/>
              <a:t>předexportní</a:t>
            </a:r>
            <a:r>
              <a:rPr lang="cs-CZ" sz="1800" b="1" dirty="0"/>
              <a:t> financování</a:t>
            </a:r>
            <a:r>
              <a:rPr lang="cs-CZ" sz="1800" dirty="0"/>
              <a:t>, které je standardně poskytováno bankou exportéra a jedná se o krátkodobý úvěr k financování nákladů na výrobu, který je následně splacen z výtěžku akreditivu.</a:t>
            </a:r>
          </a:p>
          <a:p>
            <a:pPr algn="just"/>
            <a:r>
              <a:rPr lang="cs-CZ" sz="1800" dirty="0"/>
              <a:t>Druhou možností je </a:t>
            </a:r>
            <a:r>
              <a:rPr lang="cs-CZ" sz="1800" b="1" dirty="0"/>
              <a:t>exportní financování</a:t>
            </a:r>
            <a:r>
              <a:rPr lang="cs-CZ" sz="1800" dirty="0"/>
              <a:t>, které slouží k profinancování odložené platby, kterou exportér poskytuje importérovi. </a:t>
            </a:r>
          </a:p>
          <a:p>
            <a:pPr marL="72000" indent="0" algn="just">
              <a:buNone/>
            </a:pPr>
            <a:endParaRPr lang="cs-CZ" sz="1800" dirty="0"/>
          </a:p>
        </p:txBody>
      </p:sp>
    </p:spTree>
    <p:extLst>
      <p:ext uri="{BB962C8B-B14F-4D97-AF65-F5344CB8AC3E}">
        <p14:creationId xmlns:p14="http://schemas.microsoft.com/office/powerpoint/2010/main" val="2799241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Dodací podmínky </a:t>
            </a:r>
            <a:r>
              <a:rPr lang="cs-CZ" dirty="0" err="1"/>
              <a:t>Incoterms</a:t>
            </a:r>
            <a:r>
              <a:rPr lang="cs-CZ" dirty="0"/>
              <a:t> ® </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Podmínky </a:t>
            </a:r>
            <a:r>
              <a:rPr lang="cs-CZ" sz="1800" dirty="0" err="1"/>
              <a:t>Incoterms</a:t>
            </a:r>
            <a:r>
              <a:rPr lang="cs-CZ" sz="1800" dirty="0"/>
              <a:t> vydané Mezinárodní obchodní komorou v Paříži umožňují rozdělit mezi importéra a exportéra povinnosti související s obchodním kontraktem. Definují podmínky dodání zboží a určují, kdy rizika spojená s jeho přepravou přechází z importéra na exportéra.</a:t>
            </a:r>
          </a:p>
          <a:p>
            <a:pPr algn="just"/>
            <a:r>
              <a:rPr lang="cs-CZ" sz="1800" dirty="0"/>
              <a:t>Podmínky </a:t>
            </a:r>
            <a:r>
              <a:rPr lang="cs-CZ" sz="1800" dirty="0" err="1"/>
              <a:t>Incoterms</a:t>
            </a:r>
            <a:r>
              <a:rPr lang="cs-CZ" sz="1800" dirty="0"/>
              <a:t> jsou univerzálně akceptovány a obchodní kontrakty se na ně běžně odkazují Současné vydání </a:t>
            </a:r>
            <a:r>
              <a:rPr lang="cs-CZ" sz="1800" dirty="0" err="1"/>
              <a:t>Incoterms</a:t>
            </a:r>
            <a:r>
              <a:rPr lang="cs-CZ" sz="1800" dirty="0"/>
              <a:t> 2010 obsahuje celkem jedenáct podmínek, z nichž sedm je použitelných pro libovolný způsob dopravy a čtyři se vztahují výhradně k námořní (</a:t>
            </a:r>
            <a:r>
              <a:rPr lang="cs-CZ" sz="1800" dirty="0" err="1"/>
              <a:t>resp.říční</a:t>
            </a:r>
            <a:r>
              <a:rPr lang="cs-CZ" sz="1800" dirty="0"/>
              <a:t>) dopravě.</a:t>
            </a:r>
          </a:p>
          <a:p>
            <a:pPr algn="just"/>
            <a:r>
              <a:rPr lang="cs-CZ" sz="1800" dirty="0"/>
              <a:t>Více viz: </a:t>
            </a:r>
            <a:r>
              <a:rPr lang="cs-CZ" sz="1800" dirty="0">
                <a:hlinkClick r:id="rId2"/>
              </a:rPr>
              <a:t>https://www.cscargo.cz/cs/incoterms-2010/</a:t>
            </a:r>
            <a:r>
              <a:rPr lang="cs-CZ" sz="1800" dirty="0"/>
              <a:t>, </a:t>
            </a:r>
            <a:r>
              <a:rPr lang="cs-CZ" sz="1800" dirty="0">
                <a:hlinkClick r:id="rId3"/>
              </a:rPr>
              <a:t>http://www.dhlgf.cz/</a:t>
            </a:r>
            <a:r>
              <a:rPr lang="cs-CZ" sz="1800" dirty="0" err="1">
                <a:hlinkClick r:id="rId3"/>
              </a:rPr>
              <a:t>doplnkove</a:t>
            </a:r>
            <a:r>
              <a:rPr lang="cs-CZ" sz="1800" dirty="0">
                <a:hlinkClick r:id="rId3"/>
              </a:rPr>
              <a:t>-informace-/incoterms-2010</a:t>
            </a:r>
            <a:r>
              <a:rPr lang="cs-CZ" sz="1800" dirty="0"/>
              <a:t>,  </a:t>
            </a:r>
            <a:r>
              <a:rPr lang="cs-CZ" sz="1800" dirty="0">
                <a:hlinkClick r:id="rId4"/>
              </a:rPr>
              <a:t>https://iccwbo.org/</a:t>
            </a:r>
            <a:r>
              <a:rPr lang="cs-CZ" sz="1800" dirty="0" err="1">
                <a:hlinkClick r:id="rId4"/>
              </a:rPr>
              <a:t>resources</a:t>
            </a:r>
            <a:r>
              <a:rPr lang="cs-CZ" sz="1800" dirty="0">
                <a:hlinkClick r:id="rId4"/>
              </a:rPr>
              <a:t>-</a:t>
            </a:r>
            <a:r>
              <a:rPr lang="cs-CZ" sz="1800" dirty="0" err="1">
                <a:hlinkClick r:id="rId4"/>
              </a:rPr>
              <a:t>for</a:t>
            </a:r>
            <a:r>
              <a:rPr lang="cs-CZ" sz="1800" dirty="0">
                <a:hlinkClick r:id="rId4"/>
              </a:rPr>
              <a:t>-business/</a:t>
            </a:r>
            <a:r>
              <a:rPr lang="cs-CZ" sz="1800" dirty="0" err="1">
                <a:hlinkClick r:id="rId4"/>
              </a:rPr>
              <a:t>incoterms-rules</a:t>
            </a:r>
            <a:r>
              <a:rPr lang="cs-CZ" sz="1800" dirty="0">
                <a:hlinkClick r:id="rId4"/>
              </a:rPr>
              <a:t>/incoterms-2020/</a:t>
            </a:r>
            <a:r>
              <a:rPr lang="cs-CZ" sz="1800" dirty="0"/>
              <a:t>.</a:t>
            </a:r>
          </a:p>
        </p:txBody>
      </p:sp>
    </p:spTree>
    <p:extLst>
      <p:ext uri="{BB962C8B-B14F-4D97-AF65-F5344CB8AC3E}">
        <p14:creationId xmlns:p14="http://schemas.microsoft.com/office/powerpoint/2010/main" val="312986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Dokumenty používané v dokumentárním platebním styku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endParaRPr lang="cs-CZ" sz="1800" dirty="0"/>
          </a:p>
          <a:p>
            <a:pPr algn="just"/>
            <a:r>
              <a:rPr lang="cs-CZ" sz="1800" dirty="0"/>
              <a:t>Dokumenty jsou klíčovým prvkem dokumentárních plateb. Může na ně být vázána možnost disponovat se zbožím, případně se může jednat o jiné pro kupující významné dokumenty.</a:t>
            </a:r>
          </a:p>
          <a:p>
            <a:pPr algn="just"/>
            <a:r>
              <a:rPr lang="cs-CZ" sz="1800" dirty="0"/>
              <a:t>Dokumenty užívané v mezinárodním obchodě </a:t>
            </a:r>
            <a:r>
              <a:rPr lang="cs-CZ" sz="1800" i="1" dirty="0"/>
              <a:t>můžeme členit podle charakteru </a:t>
            </a:r>
            <a:r>
              <a:rPr lang="cs-CZ" sz="1800" dirty="0"/>
              <a:t>na:</a:t>
            </a:r>
          </a:p>
          <a:p>
            <a:pPr algn="just"/>
            <a:r>
              <a:rPr lang="cs-CZ" sz="1800" b="1" dirty="0"/>
              <a:t>dispoziční</a:t>
            </a:r>
            <a:r>
              <a:rPr lang="cs-CZ" sz="1800" dirty="0"/>
              <a:t> - představují zboží v nich uvedené (např. konosamenty, skladové listy,..). Jedná se o cenný papír, tzn., že s dokumentem se může obchodovat.</a:t>
            </a:r>
          </a:p>
          <a:p>
            <a:pPr algn="just"/>
            <a:r>
              <a:rPr lang="cs-CZ" sz="1800" b="1" dirty="0"/>
              <a:t>Legitimační</a:t>
            </a:r>
            <a:r>
              <a:rPr lang="cs-CZ" sz="1800" dirty="0"/>
              <a:t> - dokládají splnění určité povinnosti (pojistka, provedení prohlídky, odeslání zboží, certifikát apod.). Tyto dokumenty nelze rubopisem převádět na třetí osoby a nejsou cenným papírem.</a:t>
            </a:r>
          </a:p>
          <a:p>
            <a:pPr algn="just"/>
            <a:endParaRPr lang="cs-CZ" sz="1800" dirty="0"/>
          </a:p>
        </p:txBody>
      </p:sp>
    </p:spTree>
    <p:extLst>
      <p:ext uri="{BB962C8B-B14F-4D97-AF65-F5344CB8AC3E}">
        <p14:creationId xmlns:p14="http://schemas.microsoft.com/office/powerpoint/2010/main" val="349450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Dokumenty používané v dokumentárním platebním styku</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endParaRPr lang="cs-CZ" sz="1800" dirty="0"/>
          </a:p>
          <a:p>
            <a:pPr algn="just"/>
            <a:r>
              <a:rPr lang="cs-CZ" sz="1800" dirty="0"/>
              <a:t>Dále je možné dokumenty </a:t>
            </a:r>
            <a:r>
              <a:rPr lang="cs-CZ" sz="1800" i="1" dirty="0"/>
              <a:t>členit podle funkce </a:t>
            </a:r>
            <a:r>
              <a:rPr lang="cs-CZ" sz="1800" dirty="0"/>
              <a:t>na:</a:t>
            </a:r>
          </a:p>
          <a:p>
            <a:pPr algn="just"/>
            <a:r>
              <a:rPr lang="cs-CZ" sz="1800" b="1" dirty="0"/>
              <a:t>přepravní</a:t>
            </a:r>
            <a:r>
              <a:rPr lang="cs-CZ" sz="1800" dirty="0"/>
              <a:t> - vyskytují se v dopravě,</a:t>
            </a:r>
          </a:p>
          <a:p>
            <a:pPr algn="just"/>
            <a:r>
              <a:rPr lang="cs-CZ" sz="1800" b="1" dirty="0"/>
              <a:t>inkasní </a:t>
            </a:r>
            <a:r>
              <a:rPr lang="cs-CZ" sz="1800" dirty="0"/>
              <a:t>- umožňují inkasovat platbu,</a:t>
            </a:r>
          </a:p>
          <a:p>
            <a:pPr algn="just"/>
            <a:r>
              <a:rPr lang="cs-CZ" sz="1800" b="1" dirty="0"/>
              <a:t>skladovací</a:t>
            </a:r>
            <a:r>
              <a:rPr lang="cs-CZ" sz="1800" dirty="0"/>
              <a:t> - jsou vystaveny na uskladněné zboží,</a:t>
            </a:r>
          </a:p>
          <a:p>
            <a:pPr algn="just"/>
            <a:r>
              <a:rPr lang="cs-CZ" sz="1800" b="1" dirty="0"/>
              <a:t>pojišťovací</a:t>
            </a:r>
            <a:r>
              <a:rPr lang="cs-CZ" sz="1800" dirty="0"/>
              <a:t> - vyskytují se u pojištění,</a:t>
            </a:r>
          </a:p>
          <a:p>
            <a:pPr algn="just"/>
            <a:r>
              <a:rPr lang="cs-CZ" sz="1800" b="1" dirty="0"/>
              <a:t>pomocné</a:t>
            </a:r>
            <a:r>
              <a:rPr lang="cs-CZ" sz="1800" dirty="0"/>
              <a:t> - jejich vystavení je vyvoláno předpisy země vývozce nebo dovozce (osvědčení o původu).</a:t>
            </a:r>
          </a:p>
          <a:p>
            <a:pPr algn="just"/>
            <a:endParaRPr lang="cs-CZ" sz="1800" dirty="0"/>
          </a:p>
          <a:p>
            <a:pPr algn="just"/>
            <a:r>
              <a:rPr lang="cs-CZ" sz="1800" dirty="0"/>
              <a:t>Při analýze jednotlivých přepravních dokumentů je vhodné rozčlenit jednotlivé dokumenty v souvislosti s jednotlivými druhy přeprav.</a:t>
            </a:r>
          </a:p>
          <a:p>
            <a:pPr algn="just"/>
            <a:endParaRPr lang="cs-CZ" sz="1800" dirty="0"/>
          </a:p>
        </p:txBody>
      </p:sp>
    </p:spTree>
    <p:extLst>
      <p:ext uri="{BB962C8B-B14F-4D97-AF65-F5344CB8AC3E}">
        <p14:creationId xmlns:p14="http://schemas.microsoft.com/office/powerpoint/2010/main" val="416931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72000" indent="0" algn="just">
              <a:buNone/>
            </a:pPr>
            <a:r>
              <a:rPr lang="cs-CZ" sz="1800" b="1" dirty="0"/>
              <a:t>Námořní  přeprava</a:t>
            </a:r>
          </a:p>
          <a:p>
            <a:pPr algn="just"/>
            <a:r>
              <a:rPr lang="cs-CZ" sz="1800" dirty="0"/>
              <a:t>Základním dokladem, který je využíván v oblasti námořní přepravuje </a:t>
            </a:r>
            <a:r>
              <a:rPr lang="cs-CZ" sz="1800" b="1" dirty="0"/>
              <a:t>NÁMOŘNÍ KONOSAMENT (</a:t>
            </a:r>
            <a:r>
              <a:rPr lang="cs-CZ" sz="1800" b="1" dirty="0" err="1"/>
              <a:t>bill</a:t>
            </a:r>
            <a:r>
              <a:rPr lang="cs-CZ" sz="1800" b="1" dirty="0"/>
              <a:t> </a:t>
            </a:r>
            <a:r>
              <a:rPr lang="cs-CZ" sz="1800" b="1" dirty="0" err="1"/>
              <a:t>of</a:t>
            </a:r>
            <a:r>
              <a:rPr lang="cs-CZ" sz="1800" b="1" dirty="0"/>
              <a:t> </a:t>
            </a:r>
            <a:r>
              <a:rPr lang="cs-CZ" sz="1800" b="1" dirty="0" err="1"/>
              <a:t>lading</a:t>
            </a:r>
            <a:r>
              <a:rPr lang="cs-CZ" sz="1800" b="1" dirty="0"/>
              <a:t> – B/L). </a:t>
            </a:r>
          </a:p>
          <a:p>
            <a:pPr algn="just"/>
            <a:r>
              <a:rPr lang="cs-CZ" sz="1800" dirty="0"/>
              <a:t>Tento dokument propojuje smlouvu kupní (v části dodací a platební podmínky) se smlouvou přepravní. Námořní konosament je vydáván dopravcem (osoba vlastnící a provozující dopravní prostředek) nebo přepravcem. </a:t>
            </a:r>
          </a:p>
          <a:p>
            <a:pPr algn="just"/>
            <a:r>
              <a:rPr lang="cs-CZ" sz="1800" dirty="0"/>
              <a:t>Konosament plní následující funkce:</a:t>
            </a:r>
          </a:p>
          <a:p>
            <a:pPr lvl="1" algn="just">
              <a:lnSpc>
                <a:spcPct val="150000"/>
              </a:lnSpc>
            </a:pPr>
            <a:r>
              <a:rPr lang="cs-CZ" sz="1600" dirty="0"/>
              <a:t>je důkazem o dodání zboží na palubu,</a:t>
            </a:r>
          </a:p>
          <a:p>
            <a:pPr lvl="1" algn="just">
              <a:lnSpc>
                <a:spcPct val="150000"/>
              </a:lnSpc>
            </a:pPr>
            <a:r>
              <a:rPr lang="cs-CZ" sz="1600" dirty="0"/>
              <a:t>je důkazem o uzavření přepravní smlouvy,</a:t>
            </a:r>
          </a:p>
          <a:p>
            <a:pPr lvl="1" algn="just">
              <a:lnSpc>
                <a:spcPct val="150000"/>
              </a:lnSpc>
            </a:pPr>
            <a:r>
              <a:rPr lang="cs-CZ" sz="1600" dirty="0"/>
              <a:t>může být prostředkem pro převedení vlastnického práva ke zboží a v průběhu přepravy na osobu třetí</a:t>
            </a:r>
          </a:p>
        </p:txBody>
      </p:sp>
    </p:spTree>
    <p:extLst>
      <p:ext uri="{BB962C8B-B14F-4D97-AF65-F5344CB8AC3E}">
        <p14:creationId xmlns:p14="http://schemas.microsoft.com/office/powerpoint/2010/main" val="802566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algn="just"/>
            <a:r>
              <a:rPr lang="cs-CZ" sz="1800" dirty="0"/>
              <a:t>Námořní konosament je převoditelným cenným papírem a patří mezi dokumenty dispoziční. </a:t>
            </a:r>
          </a:p>
          <a:p>
            <a:pPr algn="just"/>
            <a:r>
              <a:rPr lang="cs-CZ" sz="1800" dirty="0"/>
              <a:t>Představuje zboží, tzn., že vlastníkem zboží je osoba držící konosament. Dispozice se zbožím může být realizována i převodem konosamentu. Je dokladem o příjmu zboží na palubu lodi.</a:t>
            </a:r>
          </a:p>
          <a:p>
            <a:pPr algn="just"/>
            <a:r>
              <a:rPr lang="cs-CZ" sz="1800" dirty="0"/>
              <a:t>Námořní nákladní list slouží jako důkaz dopravní smlouvy, případně jako potvrzení o naložení zboží.</a:t>
            </a:r>
          </a:p>
          <a:p>
            <a:pPr algn="just"/>
            <a:r>
              <a:rPr lang="cs-CZ" sz="1800" dirty="0"/>
              <a:t>Někdy se také může při přepravě objevit </a:t>
            </a:r>
            <a:r>
              <a:rPr lang="cs-CZ" sz="1800" b="1" dirty="0"/>
              <a:t>multimodální konosament </a:t>
            </a:r>
            <a:r>
              <a:rPr lang="cs-CZ" sz="1800" dirty="0"/>
              <a:t>a to tam, kde se podílejí na přepravě alespoň dva dopravní prostředky. Má řadu vlastností společných s námořním konosamentem, nepotvrzuje však dodání na palubu lodi, ale pouze skutečnost, že zboží bylo dodáno do kontejnerového terminálu.</a:t>
            </a:r>
          </a:p>
        </p:txBody>
      </p:sp>
    </p:spTree>
    <p:extLst>
      <p:ext uri="{BB962C8B-B14F-4D97-AF65-F5344CB8AC3E}">
        <p14:creationId xmlns:p14="http://schemas.microsoft.com/office/powerpoint/2010/main" val="853100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Říční přeprava</a:t>
            </a:r>
          </a:p>
          <a:p>
            <a:pPr algn="just"/>
            <a:r>
              <a:rPr lang="cs-CZ" sz="1800" dirty="0"/>
              <a:t>Dokumentem v říční dopravě je </a:t>
            </a:r>
            <a:r>
              <a:rPr lang="cs-CZ" sz="1800" b="1" dirty="0"/>
              <a:t>ŘÍČNÍ NÁLOŽNÝ LIST</a:t>
            </a:r>
            <a:r>
              <a:rPr lang="cs-CZ" sz="1800" dirty="0"/>
              <a:t>, je to obdoba konosamentu a je taktéž cenným papírem vystaveným na řad, na jméno nebo na doručitele. </a:t>
            </a:r>
          </a:p>
          <a:p>
            <a:pPr algn="just"/>
            <a:r>
              <a:rPr lang="cs-CZ" sz="1800" dirty="0"/>
              <a:t>Obsahuje závazek dopravce vydat zásilku jím převzatou k přepravě osobě, která předloží tento doklad a potvrdí na něm převzetí zásilky. </a:t>
            </a:r>
          </a:p>
        </p:txBody>
      </p:sp>
    </p:spTree>
    <p:extLst>
      <p:ext uri="{BB962C8B-B14F-4D97-AF65-F5344CB8AC3E}">
        <p14:creationId xmlns:p14="http://schemas.microsoft.com/office/powerpoint/2010/main" val="82032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Formy bankovních záruk</a:t>
            </a:r>
          </a:p>
        </p:txBody>
      </p:sp>
      <p:sp>
        <p:nvSpPr>
          <p:cNvPr id="5" name="Zástupný symbol pro obsah 4"/>
          <p:cNvSpPr>
            <a:spLocks noGrp="1"/>
          </p:cNvSpPr>
          <p:nvPr>
            <p:ph idx="1"/>
          </p:nvPr>
        </p:nvSpPr>
        <p:spPr/>
        <p:txBody>
          <a:bodyPr/>
          <a:lstStyle/>
          <a:p>
            <a:r>
              <a:rPr lang="cs-CZ" sz="1800" dirty="0"/>
              <a:t>Bankovní záruky se vyskytují v různých formách, a to v závislosti na jejich obsahu a vztahu k příslušné smlouvě.</a:t>
            </a:r>
          </a:p>
          <a:p>
            <a:pPr marL="72000" indent="0">
              <a:buNone/>
            </a:pPr>
            <a:endParaRPr lang="cs-CZ" sz="1800" dirty="0"/>
          </a:p>
          <a:p>
            <a:pPr marL="72000" indent="0">
              <a:buNone/>
            </a:pPr>
            <a:r>
              <a:rPr lang="cs-CZ" sz="1800" dirty="0"/>
              <a:t>Záruky lze vystavit jako:</a:t>
            </a:r>
          </a:p>
          <a:p>
            <a:r>
              <a:rPr lang="cs-CZ" sz="1800" dirty="0"/>
              <a:t>přímé - vystavení bankovní záruky vystavující bankou přímo pro beneficienta,</a:t>
            </a:r>
          </a:p>
          <a:p>
            <a:r>
              <a:rPr lang="cs-CZ" sz="1800" dirty="0"/>
              <a:t>nepřímé - vystavení bankovní záruky vystavující bankou prostřednictvím jiné například zahraniční banky,</a:t>
            </a:r>
          </a:p>
          <a:p>
            <a:r>
              <a:rPr lang="cs-CZ" sz="1800" dirty="0"/>
              <a:t>abstraktní, respektive nepodmíněné,</a:t>
            </a:r>
          </a:p>
          <a:p>
            <a:r>
              <a:rPr lang="cs-CZ" sz="1800" dirty="0" err="1"/>
              <a:t>akcesorické</a:t>
            </a:r>
            <a:r>
              <a:rPr lang="cs-CZ" sz="1800" dirty="0"/>
              <a:t>, nebo-</a:t>
            </a:r>
            <a:r>
              <a:rPr lang="cs-CZ" sz="1800" dirty="0" err="1"/>
              <a:t>li</a:t>
            </a:r>
            <a:r>
              <a:rPr lang="cs-CZ" sz="1800" dirty="0"/>
              <a:t> podmíněné,</a:t>
            </a:r>
          </a:p>
          <a:p>
            <a:r>
              <a:rPr lang="cs-CZ" sz="1800" dirty="0"/>
              <a:t>vyplatitelné proti dokumentům.</a:t>
            </a:r>
          </a:p>
        </p:txBody>
      </p:sp>
    </p:spTree>
    <p:extLst>
      <p:ext uri="{BB962C8B-B14F-4D97-AF65-F5344CB8AC3E}">
        <p14:creationId xmlns:p14="http://schemas.microsoft.com/office/powerpoint/2010/main" val="181572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Železniční přeprava</a:t>
            </a:r>
          </a:p>
          <a:p>
            <a:pPr algn="just"/>
            <a:r>
              <a:rPr lang="cs-CZ" sz="1800" dirty="0"/>
              <a:t>Dokumentem v železniční přepravě je </a:t>
            </a:r>
            <a:r>
              <a:rPr lang="cs-CZ" sz="1800" b="1" dirty="0"/>
              <a:t>MEZINÁRODNÍ NÁKLADNÍ LIST</a:t>
            </a:r>
            <a:r>
              <a:rPr lang="cs-CZ" sz="1800" dirty="0"/>
              <a:t>. </a:t>
            </a:r>
          </a:p>
          <a:p>
            <a:pPr algn="just"/>
            <a:r>
              <a:rPr lang="cs-CZ" sz="1800" dirty="0"/>
              <a:t>Jedná se o smlouvu o přepravě, která se uzavírá tak, že odesílatel při podání zboží k přepravě předloží řádně vyplněný mezinárodní nákladní list, který je odesílací stanicí orazítkován. Nákladní list se stává důkazem o existenci přepravní smlouvy. Není cenným papírem. </a:t>
            </a:r>
          </a:p>
          <a:p>
            <a:pPr algn="just"/>
            <a:r>
              <a:rPr lang="cs-CZ" sz="1800" dirty="0"/>
              <a:t>Železnice stanoví jednotný vzor nákladního listu, jehož součástí musí být druhopis určený pro odesílatele.</a:t>
            </a:r>
          </a:p>
        </p:txBody>
      </p:sp>
    </p:spTree>
    <p:extLst>
      <p:ext uri="{BB962C8B-B14F-4D97-AF65-F5344CB8AC3E}">
        <p14:creationId xmlns:p14="http://schemas.microsoft.com/office/powerpoint/2010/main" val="342028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p:txBody>
          <a:bodyPr/>
          <a:lstStyle/>
          <a:p>
            <a:pPr marL="72000" indent="0" algn="just">
              <a:buNone/>
            </a:pPr>
            <a:r>
              <a:rPr lang="cs-CZ" sz="1800" b="1" dirty="0"/>
              <a:t>Letecká přeprava</a:t>
            </a:r>
          </a:p>
          <a:p>
            <a:pPr algn="just"/>
            <a:r>
              <a:rPr lang="cs-CZ" sz="1800" dirty="0"/>
              <a:t>Mezinárodně uznávaným přepravním dokumentem v letecké dopravě je </a:t>
            </a:r>
            <a:r>
              <a:rPr lang="cs-CZ" sz="1800" b="1" dirty="0"/>
              <a:t>LETECKÝ NÁKLADNÍ LIST (</a:t>
            </a:r>
            <a:r>
              <a:rPr lang="cs-CZ" sz="1800" b="1" dirty="0" err="1"/>
              <a:t>Airwaybill</a:t>
            </a:r>
            <a:r>
              <a:rPr lang="cs-CZ" sz="1800" b="1" dirty="0"/>
              <a:t> – AWB</a:t>
            </a:r>
            <a:r>
              <a:rPr lang="cs-CZ" sz="1800" dirty="0"/>
              <a:t>), který </a:t>
            </a:r>
            <a:r>
              <a:rPr lang="cs-CZ" sz="1800" i="1" dirty="0"/>
              <a:t>je neobchodovatelný</a:t>
            </a:r>
            <a:r>
              <a:rPr lang="cs-CZ" sz="1800" dirty="0"/>
              <a:t>. Je vydáván ve třech originálech: pro dopravce, odesílatele a příjemce. Kopie jsou určeny pro celnici a letiště určení. </a:t>
            </a:r>
          </a:p>
          <a:p>
            <a:pPr algn="just"/>
            <a:r>
              <a:rPr lang="cs-CZ" sz="1800" dirty="0"/>
              <a:t> Letecký nákladní list má řadu funkcí:</a:t>
            </a:r>
          </a:p>
          <a:p>
            <a:pPr algn="just"/>
            <a:r>
              <a:rPr lang="cs-CZ" sz="1800" dirty="0"/>
              <a:t>je potvrzením o uzavření přepravní smlouvy mezi leteckou společností a příkazcem (odesílatelem či jeho agentem),</a:t>
            </a:r>
          </a:p>
          <a:p>
            <a:pPr algn="just"/>
            <a:r>
              <a:rPr lang="cs-CZ" sz="1800" dirty="0"/>
              <a:t>slouží jako pracovní podklad,</a:t>
            </a:r>
          </a:p>
          <a:p>
            <a:pPr algn="just"/>
            <a:r>
              <a:rPr lang="cs-CZ" sz="1800" dirty="0"/>
              <a:t>v některých případech je používán jako celní deklarace, </a:t>
            </a:r>
          </a:p>
          <a:p>
            <a:pPr algn="just"/>
            <a:r>
              <a:rPr lang="cs-CZ" sz="1800" dirty="0"/>
              <a:t>je podkladem pro vyúčtování přepravného, či se dokonce používá jako přepravní faktura, </a:t>
            </a:r>
          </a:p>
          <a:p>
            <a:pPr algn="just"/>
            <a:r>
              <a:rPr lang="cs-CZ" sz="1800" dirty="0"/>
              <a:t>může být rovněž použit jako pojistný certifikát, </a:t>
            </a:r>
          </a:p>
          <a:p>
            <a:pPr algn="just"/>
            <a:r>
              <a:rPr lang="cs-CZ" sz="1800" dirty="0"/>
              <a:t>slouží jako průkaz k uplatnění nároků podle Varšavské smlouvy.</a:t>
            </a:r>
          </a:p>
          <a:p>
            <a:pPr algn="just"/>
            <a:endParaRPr lang="cs-CZ" sz="1800" dirty="0"/>
          </a:p>
        </p:txBody>
      </p:sp>
    </p:spTree>
    <p:extLst>
      <p:ext uri="{BB962C8B-B14F-4D97-AF65-F5344CB8AC3E}">
        <p14:creationId xmlns:p14="http://schemas.microsoft.com/office/powerpoint/2010/main" val="2129310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Přepravní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72000" indent="0" algn="just">
              <a:buNone/>
            </a:pPr>
            <a:r>
              <a:rPr lang="cs-CZ" sz="1800" b="1" dirty="0"/>
              <a:t>Silniční přeprava</a:t>
            </a:r>
          </a:p>
          <a:p>
            <a:pPr algn="just"/>
            <a:r>
              <a:rPr lang="cs-CZ" sz="1800" dirty="0"/>
              <a:t>Dokladem o uzavření přepravní smlouvy je </a:t>
            </a:r>
            <a:r>
              <a:rPr lang="cs-CZ" sz="1800" b="1" dirty="0"/>
              <a:t>NÁKLADNÍ LIST</a:t>
            </a:r>
            <a:r>
              <a:rPr lang="cs-CZ" sz="1800" dirty="0"/>
              <a:t>, který </a:t>
            </a:r>
            <a:r>
              <a:rPr lang="cs-CZ" sz="1800" i="1" dirty="0"/>
              <a:t>není cenným papírem</a:t>
            </a:r>
            <a:r>
              <a:rPr lang="cs-CZ" sz="1800" dirty="0"/>
              <a:t>. </a:t>
            </a:r>
          </a:p>
        </p:txBody>
      </p:sp>
    </p:spTree>
    <p:extLst>
      <p:ext uri="{BB962C8B-B14F-4D97-AF65-F5344CB8AC3E}">
        <p14:creationId xmlns:p14="http://schemas.microsoft.com/office/powerpoint/2010/main" val="747631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a:t>Skladovací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b="1" dirty="0"/>
              <a:t>Potvrzení o převzetí zboží k uskladnění </a:t>
            </a:r>
            <a:r>
              <a:rPr lang="cs-CZ" sz="1800" dirty="0"/>
              <a:t>je </a:t>
            </a:r>
            <a:r>
              <a:rPr lang="cs-CZ" sz="1800" i="1" dirty="0"/>
              <a:t>neobchodovatelným</a:t>
            </a:r>
            <a:r>
              <a:rPr lang="cs-CZ" sz="1800" dirty="0"/>
              <a:t> dokladem. Proti předložení tohoto potvrzení je zboží vydáno ze skladu. Jedná se o legitimační dokument.</a:t>
            </a:r>
          </a:p>
          <a:p>
            <a:pPr marL="72000" indent="0" algn="just">
              <a:buNone/>
            </a:pPr>
            <a:endParaRPr lang="cs-CZ" sz="1800" dirty="0"/>
          </a:p>
          <a:p>
            <a:pPr algn="just"/>
            <a:r>
              <a:rPr lang="cs-CZ" sz="1800" b="1" dirty="0"/>
              <a:t>Skladištní list – warrant </a:t>
            </a:r>
            <a:r>
              <a:rPr lang="cs-CZ" sz="1800" dirty="0"/>
              <a:t>je dispoziční dokument. Je </a:t>
            </a:r>
            <a:r>
              <a:rPr lang="cs-CZ" sz="1800" b="1" dirty="0"/>
              <a:t>převoditelný cenný papír</a:t>
            </a:r>
            <a:r>
              <a:rPr lang="cs-CZ" sz="1800" dirty="0"/>
              <a:t>, který umožňuje obchodovat se zbožím aniž dojde k jeho fyzickému přemístění. To velmi urychluje průběh obchodování. Warranty mohou vydávat pouze veřejné sklady a pouze na určité druhy zboží.</a:t>
            </a:r>
          </a:p>
        </p:txBody>
      </p:sp>
    </p:spTree>
    <p:extLst>
      <p:ext uri="{BB962C8B-B14F-4D97-AF65-F5344CB8AC3E}">
        <p14:creationId xmlns:p14="http://schemas.microsoft.com/office/powerpoint/2010/main" val="2825879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a:t>Inkasní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Jsou to všechny druhy dokumentů, které prodávající předkládají bance s cílem inkasovat jejich protihodnotu u kupujícího.</a:t>
            </a:r>
          </a:p>
          <a:p>
            <a:pPr algn="just"/>
            <a:r>
              <a:rPr lang="cs-CZ" sz="1800" b="1" dirty="0"/>
              <a:t>Obchodní faktura</a:t>
            </a:r>
          </a:p>
          <a:p>
            <a:pPr algn="just"/>
            <a:r>
              <a:rPr lang="cs-CZ" sz="1800" b="1" dirty="0"/>
              <a:t>Proforma faktura</a:t>
            </a:r>
          </a:p>
        </p:txBody>
      </p:sp>
    </p:spTree>
    <p:extLst>
      <p:ext uri="{BB962C8B-B14F-4D97-AF65-F5344CB8AC3E}">
        <p14:creationId xmlns:p14="http://schemas.microsoft.com/office/powerpoint/2010/main" val="339415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a:t>Pojišťovací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Cílem pojištění je chránit pojištěného před finančními důsledky vzniklých škod, a přispět tak k zajištění dlouhodobé finanční stability podniku.</a:t>
            </a:r>
          </a:p>
          <a:p>
            <a:pPr algn="just"/>
            <a:endParaRPr lang="cs-CZ" sz="1800" dirty="0"/>
          </a:p>
          <a:p>
            <a:pPr algn="just"/>
            <a:r>
              <a:rPr lang="cs-CZ" sz="1800" b="1" dirty="0"/>
              <a:t>Pojistka</a:t>
            </a:r>
            <a:r>
              <a:rPr lang="cs-CZ" sz="1800" dirty="0"/>
              <a:t> je dokladem o uzavření pojistné smlouvy a tudíž legitimačním dokumentem. </a:t>
            </a:r>
            <a:r>
              <a:rPr lang="cs-CZ" sz="1800" i="1" dirty="0"/>
              <a:t>V některých zemích je považován za cenný papír.</a:t>
            </a:r>
          </a:p>
          <a:p>
            <a:pPr algn="just"/>
            <a:r>
              <a:rPr lang="cs-CZ" sz="1800" b="1" dirty="0"/>
              <a:t>Pojistný certifikát</a:t>
            </a:r>
            <a:r>
              <a:rPr lang="cs-CZ" sz="1800" dirty="0"/>
              <a:t> je pomocný legitimační doklad používaný pro jednotlivé dopravy zboží pojištěného na základě hromadných pojistek. </a:t>
            </a:r>
            <a:r>
              <a:rPr lang="cs-CZ" sz="1800" i="1" dirty="0"/>
              <a:t>Nemá právní závaznost</a:t>
            </a:r>
            <a:r>
              <a:rPr lang="cs-CZ" sz="1800" dirty="0"/>
              <a:t>, na jeho základě nelze soudně vymáhat nároky vůči pojistiteli.</a:t>
            </a:r>
          </a:p>
          <a:p>
            <a:pPr algn="just"/>
            <a:r>
              <a:rPr lang="cs-CZ" sz="1800" b="1" dirty="0"/>
              <a:t>Protokol o škodě</a:t>
            </a:r>
            <a:r>
              <a:rPr lang="cs-CZ" sz="1800" dirty="0"/>
              <a:t> je zápis, který charakterizuje škody, k nimž došlo v důsledku pojistné události.</a:t>
            </a:r>
          </a:p>
          <a:p>
            <a:pPr algn="just"/>
            <a:endParaRPr lang="cs-CZ" sz="1800" dirty="0"/>
          </a:p>
          <a:p>
            <a:pPr algn="just"/>
            <a:endParaRPr lang="cs-CZ" sz="1800" b="1" dirty="0"/>
          </a:p>
        </p:txBody>
      </p:sp>
    </p:spTree>
    <p:extLst>
      <p:ext uri="{BB962C8B-B14F-4D97-AF65-F5344CB8AC3E}">
        <p14:creationId xmlns:p14="http://schemas.microsoft.com/office/powerpoint/2010/main" val="411015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a:t>Pomocné dokumenty</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algn="just"/>
            <a:r>
              <a:rPr lang="cs-CZ" sz="1800" dirty="0"/>
              <a:t>Pomocné dokumenty jsou listiny, jejichž vyhotovení je zpravidla vyvoláno předpisy země dovozce nebo vývozce nebo tranzitní země. Většinou jsou to listiny vystavené veřejnými orgány a institucemi. Bývají též užívány jako inkasní dokumenty. Řadíme mezi ně např. </a:t>
            </a:r>
            <a:r>
              <a:rPr lang="cs-CZ" sz="1800" b="1" dirty="0"/>
              <a:t>konzulární a celní faktury, osvědčení o původu zboží, zdravotní osvědčení, osvědčení o kontrole zboží, osvědčení o jakosti </a:t>
            </a:r>
            <a:r>
              <a:rPr lang="cs-CZ" sz="1800" dirty="0"/>
              <a:t>apod. </a:t>
            </a:r>
          </a:p>
          <a:p>
            <a:pPr algn="just"/>
            <a:r>
              <a:rPr lang="cs-CZ" sz="1800" dirty="0"/>
              <a:t>Slůvko "pomocné" neznamená, že se jedná o dokumenty nevýznamné - například bez certifikátu o zdravotní nezávadnosti, </a:t>
            </a:r>
            <a:r>
              <a:rPr lang="cs-CZ" sz="1800" dirty="0" err="1"/>
              <a:t>fyto</a:t>
            </a:r>
            <a:r>
              <a:rPr lang="cs-CZ" sz="1800" dirty="0"/>
              <a:t> certifikátu či veterinárního osvědčení </a:t>
            </a:r>
            <a:r>
              <a:rPr lang="cs-CZ" sz="1800"/>
              <a:t>není možné </a:t>
            </a:r>
            <a:r>
              <a:rPr lang="cs-CZ" sz="1800" dirty="0"/>
              <a:t>do země dovézt žádné potraviny živočišného ani </a:t>
            </a:r>
            <a:r>
              <a:rPr lang="cs-CZ" sz="1800"/>
              <a:t>rostlinného původu.</a:t>
            </a:r>
            <a:endParaRPr lang="cs-CZ" sz="1800" dirty="0"/>
          </a:p>
        </p:txBody>
      </p:sp>
    </p:spTree>
    <p:extLst>
      <p:ext uri="{BB962C8B-B14F-4D97-AF65-F5344CB8AC3E}">
        <p14:creationId xmlns:p14="http://schemas.microsoft.com/office/powerpoint/2010/main" val="186953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BPF</a:t>
            </a:r>
            <a:r>
              <a:rPr lang="cs-CZ"/>
              <a:t>_BANI </a:t>
            </a:r>
            <a:r>
              <a:rPr lang="cs-CZ" dirty="0"/>
              <a:t>Martina Sponerová</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a:t>Exportní financování</a:t>
            </a:r>
          </a:p>
        </p:txBody>
      </p:sp>
    </p:spTree>
    <p:extLst>
      <p:ext uri="{BB962C8B-B14F-4D97-AF65-F5344CB8AC3E}">
        <p14:creationId xmlns:p14="http://schemas.microsoft.com/office/powerpoint/2010/main" val="2092152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a:t>Obsah</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r>
              <a:rPr lang="cs-CZ" sz="2000" dirty="0"/>
              <a:t>Rizika v mezinárodním obchodě</a:t>
            </a:r>
          </a:p>
          <a:p>
            <a:r>
              <a:rPr lang="cs-CZ" sz="2000" dirty="0"/>
              <a:t>Podpora exportu ze strany státu</a:t>
            </a:r>
          </a:p>
          <a:p>
            <a:pPr lvl="1"/>
            <a:r>
              <a:rPr lang="cs-CZ" dirty="0"/>
              <a:t>Česká exportní banka ČEB</a:t>
            </a:r>
          </a:p>
          <a:p>
            <a:pPr lvl="1"/>
            <a:r>
              <a:rPr lang="cs-CZ" dirty="0"/>
              <a:t>Exportní garanční a pojišťovací společnost EGAP</a:t>
            </a:r>
          </a:p>
          <a:p>
            <a:pPr lvl="1"/>
            <a:r>
              <a:rPr lang="cs-CZ" dirty="0"/>
              <a:t>další státní instituce na podporu exportu</a:t>
            </a:r>
          </a:p>
          <a:p>
            <a:r>
              <a:rPr lang="cs-CZ" sz="2000" dirty="0"/>
              <a:t>Produkty obchodního/exportního financování nabízené komerčními bankami (s podporou státních institucí i bez)</a:t>
            </a:r>
          </a:p>
          <a:p>
            <a:pPr lvl="1"/>
            <a:r>
              <a:rPr lang="cs-CZ" dirty="0"/>
              <a:t>bankovní záruky</a:t>
            </a:r>
          </a:p>
          <a:p>
            <a:pPr lvl="1"/>
            <a:r>
              <a:rPr lang="cs-CZ" dirty="0"/>
              <a:t>dokumentární akreditivy</a:t>
            </a:r>
          </a:p>
          <a:p>
            <a:pPr lvl="1"/>
            <a:r>
              <a:rPr lang="cs-CZ" dirty="0"/>
              <a:t>odkup pohledávek s odloženou splatnosti (rozdíl forfaiting/</a:t>
            </a:r>
            <a:r>
              <a:rPr lang="cs-CZ" dirty="0" err="1"/>
              <a:t>factoring</a:t>
            </a:r>
            <a:r>
              <a:rPr lang="cs-CZ" dirty="0"/>
              <a:t>)</a:t>
            </a:r>
          </a:p>
          <a:p>
            <a:pPr lvl="1"/>
            <a:r>
              <a:rPr lang="cs-CZ" dirty="0" err="1"/>
              <a:t>předexportní</a:t>
            </a:r>
            <a:r>
              <a:rPr lang="cs-CZ" dirty="0"/>
              <a:t> financování</a:t>
            </a:r>
          </a:p>
          <a:p>
            <a:pPr lvl="1"/>
            <a:r>
              <a:rPr lang="cs-CZ" dirty="0"/>
              <a:t>exportní odběratelský úvěr</a:t>
            </a:r>
          </a:p>
        </p:txBody>
      </p:sp>
    </p:spTree>
    <p:extLst>
      <p:ext uri="{BB962C8B-B14F-4D97-AF65-F5344CB8AC3E}">
        <p14:creationId xmlns:p14="http://schemas.microsoft.com/office/powerpoint/2010/main" val="866048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49</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Rizika v mezinárodním obchodě</a:t>
            </a:r>
            <a:endParaRPr lang="pl-PL" sz="3200" dirty="0"/>
          </a:p>
        </p:txBody>
      </p:sp>
      <p:sp>
        <p:nvSpPr>
          <p:cNvPr id="33" name="Text Placeholder 5">
            <a:extLst>
              <a:ext uri="{FF2B5EF4-FFF2-40B4-BE49-F238E27FC236}">
                <a16:creationId xmlns:a16="http://schemas.microsoft.com/office/drawing/2014/main" id="{54B04ED3-4B6F-4E89-808B-DE0246B43557}"/>
              </a:ext>
            </a:extLst>
          </p:cNvPr>
          <p:cNvSpPr>
            <a:spLocks noGrp="1"/>
          </p:cNvSpPr>
          <p:nvPr>
            <p:ph type="body" sz="quarter" idx="27"/>
          </p:nvPr>
        </p:nvSpPr>
        <p:spPr>
          <a:xfrm>
            <a:off x="6251278" y="1290515"/>
            <a:ext cx="5220000" cy="271576"/>
          </a:xfrm>
        </p:spPr>
        <p:txBody>
          <a:bodyPr/>
          <a:lstStyle/>
          <a:p>
            <a:r>
              <a:rPr kumimoji="0" lang="cs-CZ" sz="2000" b="0" i="0" u="none" strike="noStrike" kern="0" cap="none" spc="0" normalizeH="0" baseline="0" noProof="0" dirty="0">
                <a:ln>
                  <a:noFill/>
                </a:ln>
                <a:solidFill>
                  <a:srgbClr val="000000"/>
                </a:solidFill>
                <a:effectLst/>
                <a:uLnTx/>
                <a:uFillTx/>
                <a:latin typeface="Arial"/>
                <a:ea typeface="+mn-ea"/>
                <a:cs typeface="+mn-cs"/>
              </a:rPr>
              <a:t>Jak je možné je eliminovat?</a:t>
            </a:r>
          </a:p>
          <a:p>
            <a:endParaRPr lang="en-US"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1"/>
            <a:ext cx="5219998" cy="4140000"/>
          </a:xfrm>
        </p:spPr>
        <p:txBody>
          <a:bodyPr>
            <a:normAutofit lnSpcReduction="10000"/>
          </a:bodyPr>
          <a:lstStyle/>
          <a:p>
            <a:pPr>
              <a:lnSpc>
                <a:spcPct val="90000"/>
              </a:lnSpc>
              <a:spcAft>
                <a:spcPts val="600"/>
              </a:spcAft>
            </a:pPr>
            <a:r>
              <a:rPr lang="cs-CZ" sz="1400" dirty="0"/>
              <a:t>tržní</a:t>
            </a:r>
          </a:p>
          <a:p>
            <a:pPr lvl="1">
              <a:lnSpc>
                <a:spcPct val="90000"/>
              </a:lnSpc>
              <a:spcAft>
                <a:spcPts val="600"/>
              </a:spcAft>
            </a:pPr>
            <a:r>
              <a:rPr lang="cs-CZ" sz="1400" dirty="0"/>
              <a:t>konjunkturní výkyvy - změna ceny - cenová doložka ve smlouvě</a:t>
            </a:r>
          </a:p>
          <a:p>
            <a:pPr>
              <a:lnSpc>
                <a:spcPct val="90000"/>
              </a:lnSpc>
              <a:spcAft>
                <a:spcPts val="600"/>
              </a:spcAft>
            </a:pPr>
            <a:r>
              <a:rPr lang="cs-CZ" sz="1400" dirty="0"/>
              <a:t>komerční</a:t>
            </a:r>
          </a:p>
          <a:p>
            <a:pPr lvl="1">
              <a:lnSpc>
                <a:spcPct val="90000"/>
              </a:lnSpc>
              <a:spcAft>
                <a:spcPts val="600"/>
              </a:spcAft>
            </a:pPr>
            <a:r>
              <a:rPr lang="cs-CZ" sz="1400" dirty="0"/>
              <a:t>odstoupení obchodního partnera od smlouvy</a:t>
            </a:r>
          </a:p>
          <a:p>
            <a:pPr lvl="1">
              <a:lnSpc>
                <a:spcPct val="90000"/>
              </a:lnSpc>
              <a:spcAft>
                <a:spcPts val="600"/>
              </a:spcAft>
            </a:pPr>
            <a:r>
              <a:rPr lang="cs-CZ" sz="1400" dirty="0"/>
              <a:t>bezdůvodné nepřevzetí zboží odběratelem</a:t>
            </a:r>
          </a:p>
          <a:p>
            <a:pPr lvl="1">
              <a:lnSpc>
                <a:spcPct val="90000"/>
              </a:lnSpc>
              <a:spcAft>
                <a:spcPts val="600"/>
              </a:spcAft>
            </a:pPr>
            <a:r>
              <a:rPr lang="cs-CZ" sz="1400" dirty="0"/>
              <a:t>platební neschopnost a nevůle</a:t>
            </a:r>
          </a:p>
          <a:p>
            <a:pPr>
              <a:lnSpc>
                <a:spcPct val="90000"/>
              </a:lnSpc>
              <a:spcAft>
                <a:spcPts val="600"/>
              </a:spcAft>
            </a:pPr>
            <a:r>
              <a:rPr lang="cs-CZ" sz="1400" dirty="0"/>
              <a:t>přepravní</a:t>
            </a:r>
          </a:p>
          <a:p>
            <a:pPr lvl="1">
              <a:lnSpc>
                <a:spcPct val="90000"/>
              </a:lnSpc>
              <a:spcAft>
                <a:spcPts val="600"/>
              </a:spcAft>
            </a:pPr>
            <a:r>
              <a:rPr lang="cs-CZ" sz="1400" dirty="0"/>
              <a:t>hrozba poškození, ztráty nebo zničení zboží</a:t>
            </a:r>
          </a:p>
          <a:p>
            <a:pPr>
              <a:lnSpc>
                <a:spcPct val="90000"/>
              </a:lnSpc>
              <a:spcAft>
                <a:spcPts val="600"/>
              </a:spcAft>
            </a:pPr>
            <a:r>
              <a:rPr lang="cs-CZ" sz="1400" dirty="0"/>
              <a:t>teritoriální</a:t>
            </a:r>
          </a:p>
          <a:p>
            <a:pPr lvl="1">
              <a:lnSpc>
                <a:spcPct val="90000"/>
              </a:lnSpc>
              <a:spcAft>
                <a:spcPts val="600"/>
              </a:spcAft>
            </a:pPr>
            <a:r>
              <a:rPr lang="cs-CZ" sz="1400" dirty="0"/>
              <a:t>politická nestabilita, odlišná makroekonomická situace</a:t>
            </a:r>
          </a:p>
          <a:p>
            <a:pPr>
              <a:lnSpc>
                <a:spcPct val="90000"/>
              </a:lnSpc>
              <a:spcAft>
                <a:spcPts val="600"/>
              </a:spcAft>
            </a:pPr>
            <a:r>
              <a:rPr lang="cs-CZ" sz="1400" dirty="0"/>
              <a:t>kurzová</a:t>
            </a:r>
          </a:p>
          <a:p>
            <a:pPr lvl="1">
              <a:lnSpc>
                <a:spcPct val="90000"/>
              </a:lnSpc>
              <a:spcAft>
                <a:spcPts val="600"/>
              </a:spcAft>
            </a:pPr>
            <a:r>
              <a:rPr lang="cs-CZ" sz="1400" dirty="0"/>
              <a:t>odlišnost kurzů jednotlivých měn a jejich pohyb v čase</a:t>
            </a:r>
          </a:p>
          <a:p>
            <a:pPr>
              <a:lnSpc>
                <a:spcPct val="90000"/>
              </a:lnSpc>
              <a:spcAft>
                <a:spcPts val="600"/>
              </a:spcAft>
            </a:pPr>
            <a:r>
              <a:rPr lang="cs-CZ" sz="1400" dirty="0"/>
              <a:t>odpovědnosti za výrobek</a:t>
            </a:r>
          </a:p>
          <a:p>
            <a:pPr lvl="1">
              <a:lnSpc>
                <a:spcPct val="90000"/>
              </a:lnSpc>
              <a:spcAft>
                <a:spcPts val="600"/>
              </a:spcAft>
            </a:pPr>
            <a:r>
              <a:rPr lang="cs-CZ" sz="1400" dirty="0"/>
              <a:t>široká ochrana spotřebitele</a:t>
            </a:r>
          </a:p>
          <a:p>
            <a:pPr>
              <a:lnSpc>
                <a:spcPct val="90000"/>
              </a:lnSpc>
              <a:spcAft>
                <a:spcPts val="600"/>
              </a:spcAft>
            </a:pPr>
            <a:r>
              <a:rPr lang="cs-CZ" sz="1400" dirty="0"/>
              <a:t>další???</a:t>
            </a:r>
          </a:p>
          <a:p>
            <a:pPr lvl="1">
              <a:lnSpc>
                <a:spcPct val="90000"/>
              </a:lnSpc>
              <a:spcAft>
                <a:spcPts val="600"/>
              </a:spcAft>
            </a:pPr>
            <a:endParaRPr lang="cs-CZ" sz="1100" dirty="0"/>
          </a:p>
        </p:txBody>
      </p:sp>
      <p:sp>
        <p:nvSpPr>
          <p:cNvPr id="34" name="Content Placeholder 7">
            <a:extLst>
              <a:ext uri="{FF2B5EF4-FFF2-40B4-BE49-F238E27FC236}">
                <a16:creationId xmlns:a16="http://schemas.microsoft.com/office/drawing/2014/main" id="{117F1241-D4E8-4A8C-AF40-2A01208FDBE8}"/>
              </a:ext>
            </a:extLst>
          </p:cNvPr>
          <p:cNvSpPr>
            <a:spLocks noGrp="1"/>
          </p:cNvSpPr>
          <p:nvPr>
            <p:ph idx="28"/>
          </p:nvPr>
        </p:nvSpPr>
        <p:spPr>
          <a:xfrm>
            <a:off x="6251280" y="1690271"/>
            <a:ext cx="5219998" cy="4140000"/>
          </a:xfrm>
        </p:spPr>
        <p:txBody>
          <a:bodyPr/>
          <a:lstStyle/>
          <a:p>
            <a:pPr marL="105750" marR="0" lvl="0" defTabSz="457200" latinLnBrk="0">
              <a:lnSpc>
                <a:spcPct val="90000"/>
              </a:lnSpc>
              <a:spcAft>
                <a:spcPts val="600"/>
              </a:spcAft>
              <a:tabLst/>
              <a:defRPr/>
            </a:pPr>
            <a:r>
              <a:rPr lang="cs-CZ" sz="1400" dirty="0">
                <a:sym typeface="Symbol"/>
              </a:rPr>
              <a:t>ne vždy možné, nutnost zasmluvnit hlavní dodavatele, kurz. </a:t>
            </a:r>
            <a:r>
              <a:rPr lang="cs-CZ" sz="1400" dirty="0" err="1">
                <a:sym typeface="Symbol"/>
              </a:rPr>
              <a:t>hedging</a:t>
            </a:r>
            <a:endParaRPr lang="cs-CZ" sz="1400" dirty="0">
              <a:sym typeface="Symbol"/>
            </a:endParaRPr>
          </a:p>
          <a:p>
            <a:pPr marL="105750" marR="0" lvl="0" defTabSz="457200" latinLnBrk="0">
              <a:lnSpc>
                <a:spcPct val="90000"/>
              </a:lnSpc>
              <a:spcAft>
                <a:spcPts val="600"/>
              </a:spcAft>
              <a:tabLst/>
              <a:defRPr/>
            </a:pPr>
            <a:endParaRPr lang="cs-CZ" sz="1400" dirty="0">
              <a:sym typeface="Symbol"/>
            </a:endParaRPr>
          </a:p>
          <a:p>
            <a:pPr marL="105750" marR="0" lvl="0" defTabSz="457200" latinLnBrk="0">
              <a:lnSpc>
                <a:spcPct val="90000"/>
              </a:lnSpc>
              <a:spcAft>
                <a:spcPts val="600"/>
              </a:spcAft>
              <a:tabLst/>
              <a:defRPr/>
            </a:pPr>
            <a:r>
              <a:rPr lang="cs-CZ" sz="1400" dirty="0">
                <a:sym typeface="Symbol"/>
              </a:rPr>
              <a:t>pojištění (budeme o tom mluvit dále)</a:t>
            </a:r>
          </a:p>
          <a:p>
            <a:pPr marL="105750" marR="0" lvl="0" defTabSz="457200" latinLnBrk="0">
              <a:lnSpc>
                <a:spcPct val="90000"/>
              </a:lnSpc>
              <a:spcAft>
                <a:spcPts val="600"/>
              </a:spcAft>
              <a:tabLst/>
              <a:defRPr/>
            </a:pPr>
            <a:endParaRPr lang="cs-CZ" sz="1400" dirty="0">
              <a:sym typeface="Symbol"/>
            </a:endParaRPr>
          </a:p>
          <a:p>
            <a:pPr marL="105750" marR="0" lvl="0" defTabSz="457200" latinLnBrk="0">
              <a:lnSpc>
                <a:spcPct val="90000"/>
              </a:lnSpc>
              <a:spcAft>
                <a:spcPts val="600"/>
              </a:spcAft>
              <a:tabLst/>
              <a:defRPr/>
            </a:pPr>
            <a:endParaRPr lang="cs-CZ" sz="1400" dirty="0">
              <a:sym typeface="Symbol"/>
            </a:endParaRPr>
          </a:p>
          <a:p>
            <a:pPr marL="277200" marR="0" lvl="0" defTabSz="457200" latinLnBrk="0">
              <a:lnSpc>
                <a:spcPct val="90000"/>
              </a:lnSpc>
              <a:spcAft>
                <a:spcPts val="600"/>
              </a:spcAft>
              <a:tabLst/>
              <a:defRPr/>
            </a:pPr>
            <a:r>
              <a:rPr lang="cs-CZ" sz="1400" dirty="0">
                <a:sym typeface="Symbol"/>
              </a:rPr>
              <a:t>pojištění přepravy</a:t>
            </a:r>
          </a:p>
          <a:p>
            <a:pPr marL="105750" marR="0" lvl="0" defTabSz="457200" latinLnBrk="0">
              <a:lnSpc>
                <a:spcPct val="90000"/>
              </a:lnSpc>
              <a:spcAft>
                <a:spcPts val="600"/>
              </a:spcAft>
              <a:tabLst/>
              <a:defRPr/>
            </a:pPr>
            <a:endParaRPr lang="cs-CZ" sz="1400" dirty="0">
              <a:sym typeface="Symbol"/>
            </a:endParaRPr>
          </a:p>
          <a:p>
            <a:pPr marL="277200" marR="0" lvl="0" defTabSz="457200" latinLnBrk="0">
              <a:lnSpc>
                <a:spcPct val="90000"/>
              </a:lnSpc>
              <a:spcAft>
                <a:spcPts val="600"/>
              </a:spcAft>
              <a:tabLst/>
              <a:defRPr/>
            </a:pPr>
            <a:r>
              <a:rPr lang="cs-CZ" sz="1400" dirty="0">
                <a:sym typeface="Symbol"/>
              </a:rPr>
              <a:t>pojištění politického rizika</a:t>
            </a:r>
          </a:p>
          <a:p>
            <a:pPr marL="105750" marR="0" lvl="0" defTabSz="457200" latinLnBrk="0">
              <a:lnSpc>
                <a:spcPct val="90000"/>
              </a:lnSpc>
              <a:spcAft>
                <a:spcPts val="600"/>
              </a:spcAft>
              <a:tabLst/>
              <a:defRPr/>
            </a:pPr>
            <a:endParaRPr lang="cs-CZ" sz="1400" dirty="0">
              <a:sym typeface="Symbol"/>
            </a:endParaRPr>
          </a:p>
          <a:p>
            <a:pPr marL="277200" marR="0" lvl="0" defTabSz="457200" latinLnBrk="0">
              <a:lnSpc>
                <a:spcPct val="90000"/>
              </a:lnSpc>
              <a:spcAft>
                <a:spcPts val="600"/>
              </a:spcAft>
              <a:tabLst/>
              <a:defRPr/>
            </a:pPr>
            <a:r>
              <a:rPr lang="cs-CZ" sz="1400" dirty="0" err="1">
                <a:sym typeface="Symbol"/>
              </a:rPr>
              <a:t>hedging</a:t>
            </a:r>
            <a:r>
              <a:rPr lang="cs-CZ" sz="1400" dirty="0">
                <a:sym typeface="Symbol"/>
              </a:rPr>
              <a:t> kurzu u své banky/ přirozený </a:t>
            </a:r>
            <a:r>
              <a:rPr lang="cs-CZ" sz="1400" dirty="0" err="1">
                <a:sym typeface="Symbol"/>
              </a:rPr>
              <a:t>hedging</a:t>
            </a:r>
            <a:endParaRPr lang="cs-CZ" sz="1400" dirty="0">
              <a:sym typeface="Symbol"/>
            </a:endParaRPr>
          </a:p>
          <a:p>
            <a:pPr marL="105750" marR="0" lvl="0" defTabSz="457200" latinLnBrk="0">
              <a:lnSpc>
                <a:spcPct val="90000"/>
              </a:lnSpc>
              <a:spcAft>
                <a:spcPts val="600"/>
              </a:spcAft>
              <a:tabLst/>
              <a:defRPr/>
            </a:pPr>
            <a:endParaRPr lang="cs-CZ" sz="1400" dirty="0">
              <a:sym typeface="Symbol"/>
            </a:endParaRPr>
          </a:p>
          <a:p>
            <a:pPr marL="277200" marR="0" lvl="0" defTabSz="457200" latinLnBrk="0">
              <a:lnSpc>
                <a:spcPct val="90000"/>
              </a:lnSpc>
              <a:spcAft>
                <a:spcPts val="600"/>
              </a:spcAft>
              <a:tabLst/>
              <a:defRPr/>
            </a:pPr>
            <a:r>
              <a:rPr lang="cs-CZ" sz="1400" dirty="0">
                <a:sym typeface="Symbol"/>
              </a:rPr>
              <a:t>pojištění odpovědnosti</a:t>
            </a:r>
            <a:endParaRPr lang="en-US" sz="1400" dirty="0"/>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49</a:t>
            </a:fld>
            <a:endParaRPr lang="cs-CZ" altLang="cs-CZ"/>
          </a:p>
        </p:txBody>
      </p:sp>
    </p:spTree>
    <p:extLst>
      <p:ext uri="{BB962C8B-B14F-4D97-AF65-F5344CB8AC3E}">
        <p14:creationId xmlns:p14="http://schemas.microsoft.com/office/powerpoint/2010/main" val="347911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Bankovní záruka – přímá</a:t>
            </a:r>
          </a:p>
        </p:txBody>
      </p:sp>
      <p:sp>
        <p:nvSpPr>
          <p:cNvPr id="5" name="Zástupný symbol pro obsah 4"/>
          <p:cNvSpPr>
            <a:spLocks noGrp="1"/>
          </p:cNvSpPr>
          <p:nvPr>
            <p:ph idx="1"/>
          </p:nvPr>
        </p:nvSpPr>
        <p:spPr/>
        <p:txBody>
          <a:bodyPr/>
          <a:lstStyle/>
          <a:p>
            <a:r>
              <a:rPr lang="cs-CZ" sz="1800" dirty="0"/>
              <a:t>Průběh bankovní záruky se může lišit podle počtu a způsobu zapojení bank. Nejjednodušší variantou je přímá záruka se zapojením jedné banky.</a:t>
            </a:r>
          </a:p>
          <a:p>
            <a:endParaRPr lang="cs-CZ" sz="1800" dirty="0"/>
          </a:p>
        </p:txBody>
      </p:sp>
      <p:pic>
        <p:nvPicPr>
          <p:cNvPr id="2" name="Obrázek 1"/>
          <p:cNvPicPr>
            <a:picLocks noChangeAspect="1"/>
          </p:cNvPicPr>
          <p:nvPr/>
        </p:nvPicPr>
        <p:blipFill rotWithShape="1">
          <a:blip r:embed="rId2"/>
          <a:srcRect l="33355" t="37682" r="29920" b="41578"/>
          <a:stretch/>
        </p:blipFill>
        <p:spPr>
          <a:xfrm>
            <a:off x="2339799" y="2823883"/>
            <a:ext cx="6248391" cy="2205317"/>
          </a:xfrm>
          <a:prstGeom prst="rect">
            <a:avLst/>
          </a:prstGeom>
        </p:spPr>
      </p:pic>
    </p:spTree>
    <p:extLst>
      <p:ext uri="{BB962C8B-B14F-4D97-AF65-F5344CB8AC3E}">
        <p14:creationId xmlns:p14="http://schemas.microsoft.com/office/powerpoint/2010/main" val="2207747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a:t>Podpora exportu ze strany státu a exportní financování</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0" indent="0">
              <a:buNone/>
            </a:pPr>
            <a:r>
              <a:rPr lang="cs-CZ" sz="2400" dirty="0"/>
              <a:t>Proč?</a:t>
            </a:r>
          </a:p>
          <a:p>
            <a:r>
              <a:rPr lang="cs-CZ" sz="2400" dirty="0"/>
              <a:t>odlišné požadavky exportéra a importéra</a:t>
            </a:r>
          </a:p>
          <a:p>
            <a:r>
              <a:rPr lang="cs-CZ" sz="2400" dirty="0"/>
              <a:t>exportér chce dostat zaplaceno ihned, ideálně před nakládkou, před zahájením výroby co největší zálohu, aby nemusel čerpat své limity v bance, resp. vlastní zdroje</a:t>
            </a:r>
          </a:p>
          <a:p>
            <a:r>
              <a:rPr lang="cs-CZ" sz="2400" dirty="0"/>
              <a:t>importér nechce dávat ideálně žádnou zálohu, platit za výrobky/zboží nejlépe až je prodá/zapracuje do svého produktu</a:t>
            </a:r>
          </a:p>
          <a:p>
            <a:pPr marL="457200" lvl="1" indent="0">
              <a:buNone/>
            </a:pPr>
            <a:endParaRPr lang="cs-CZ" sz="2400" dirty="0"/>
          </a:p>
          <a:p>
            <a:pPr marL="0" indent="0">
              <a:buNone/>
            </a:pPr>
            <a:r>
              <a:rPr lang="cs-CZ" sz="2400" dirty="0">
                <a:sym typeface="Symbol"/>
              </a:rPr>
              <a:t>     důležité je najít kompromis mezi oběma požadavky</a:t>
            </a:r>
            <a:endParaRPr lang="cs-CZ" sz="2400" dirty="0"/>
          </a:p>
        </p:txBody>
      </p:sp>
      <p:cxnSp>
        <p:nvCxnSpPr>
          <p:cNvPr id="6" name="Přímá spojnice se šipkou 5">
            <a:extLst>
              <a:ext uri="{FF2B5EF4-FFF2-40B4-BE49-F238E27FC236}">
                <a16:creationId xmlns:a16="http://schemas.microsoft.com/office/drawing/2014/main" id="{3EE11DDD-6784-444C-8C27-C43A4C19F5BE}"/>
              </a:ext>
            </a:extLst>
          </p:cNvPr>
          <p:cNvCxnSpPr/>
          <p:nvPr/>
        </p:nvCxnSpPr>
        <p:spPr bwMode="auto">
          <a:xfrm>
            <a:off x="720000" y="6228000"/>
            <a:ext cx="28584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6280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51</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Státní podpora exportu</a:t>
            </a:r>
            <a:endParaRPr lang="pl-PL" sz="3200" dirty="0"/>
          </a:p>
        </p:txBody>
      </p:sp>
      <p:sp>
        <p:nvSpPr>
          <p:cNvPr id="33" name="Text Placeholder 5">
            <a:extLst>
              <a:ext uri="{FF2B5EF4-FFF2-40B4-BE49-F238E27FC236}">
                <a16:creationId xmlns:a16="http://schemas.microsoft.com/office/drawing/2014/main" id="{54B04ED3-4B6F-4E89-808B-DE0246B43557}"/>
              </a:ext>
            </a:extLst>
          </p:cNvPr>
          <p:cNvSpPr>
            <a:spLocks noGrp="1"/>
          </p:cNvSpPr>
          <p:nvPr>
            <p:ph type="body" sz="quarter" idx="27"/>
          </p:nvPr>
        </p:nvSpPr>
        <p:spPr>
          <a:xfrm>
            <a:off x="6251278" y="1290515"/>
            <a:ext cx="5220000" cy="271576"/>
          </a:xfrm>
        </p:spPr>
        <p:txBody>
          <a:bodyPr/>
          <a:lstStyle/>
          <a:p>
            <a:pPr marR="0" lvl="0" algn="l" defTabSz="457200" rtl="0" eaLnBrk="1" fontAlgn="auto" latinLnBrk="0" hangingPunct="1">
              <a:lnSpc>
                <a:spcPct val="100000"/>
              </a:lnSpc>
              <a:spcBef>
                <a:spcPct val="20000"/>
              </a:spcBef>
              <a:spcAft>
                <a:spcPts val="0"/>
              </a:spcAft>
              <a:buClr>
                <a:srgbClr val="E1061C"/>
              </a:buClr>
              <a:buSzTx/>
              <a:tabLst/>
              <a:defRPr/>
            </a:pPr>
            <a:r>
              <a:rPr kumimoji="0" lang="cs-CZ" sz="2000" b="1" i="0" u="none" strike="noStrike" kern="0" cap="none" spc="0" normalizeH="0" baseline="0" noProof="0" dirty="0">
                <a:ln>
                  <a:noFill/>
                </a:ln>
                <a:solidFill>
                  <a:srgbClr val="000000"/>
                </a:solidFill>
                <a:effectLst/>
                <a:uLnTx/>
                <a:uFillTx/>
                <a:latin typeface="Arial"/>
                <a:ea typeface="+mn-ea"/>
                <a:cs typeface="+mn-cs"/>
              </a:rPr>
              <a:t>Česká exportní banka, a.s. (ČEB)</a:t>
            </a:r>
          </a:p>
          <a:p>
            <a:endParaRPr lang="en-US"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1"/>
            <a:ext cx="5219998" cy="4140000"/>
          </a:xfrm>
        </p:spPr>
        <p:txBody>
          <a:bodyPr>
            <a:normAutofit/>
          </a:bodyPr>
          <a:lstStyle/>
          <a:p>
            <a:pPr>
              <a:lnSpc>
                <a:spcPct val="90000"/>
              </a:lnSpc>
              <a:spcAft>
                <a:spcPts val="600"/>
              </a:spcAft>
            </a:pPr>
            <a:r>
              <a:rPr lang="cs-CZ" sz="1800" dirty="0"/>
              <a:t>národní systémy financování exportní úvěrů jsou součástí podpory vývozu velké většiny zemí</a:t>
            </a:r>
          </a:p>
          <a:p>
            <a:pPr>
              <a:lnSpc>
                <a:spcPct val="90000"/>
              </a:lnSpc>
              <a:spcAft>
                <a:spcPts val="600"/>
              </a:spcAft>
            </a:pPr>
            <a:r>
              <a:rPr lang="cs-CZ" sz="1800" dirty="0"/>
              <a:t>v ČR upraveno zákonem č. 58/1995Sb. o pojišťování a financování vývozu se státní podporou </a:t>
            </a:r>
          </a:p>
          <a:p>
            <a:pPr>
              <a:lnSpc>
                <a:spcPct val="90000"/>
              </a:lnSpc>
              <a:spcAft>
                <a:spcPts val="600"/>
              </a:spcAft>
            </a:pPr>
            <a:r>
              <a:rPr lang="cs-CZ" sz="1800" dirty="0"/>
              <a:t>tímto založena </a:t>
            </a:r>
            <a:r>
              <a:rPr lang="cs-CZ" sz="1800" b="1" dirty="0"/>
              <a:t>Česká exportní  banka, a.s. </a:t>
            </a:r>
            <a:r>
              <a:rPr lang="cs-CZ" sz="1800" dirty="0"/>
              <a:t>(ČEB) a definována i státní angažovanost v oblasti pojišťování exportní úvěrových rizik</a:t>
            </a:r>
          </a:p>
          <a:p>
            <a:pPr>
              <a:lnSpc>
                <a:spcPct val="90000"/>
              </a:lnSpc>
              <a:spcAft>
                <a:spcPts val="600"/>
              </a:spcAft>
            </a:pPr>
            <a:r>
              <a:rPr lang="cs-CZ" sz="1800" b="1" dirty="0"/>
              <a:t>Exportní garanční a pojišťovací společnost, a.s. (EGAP)</a:t>
            </a:r>
          </a:p>
          <a:p>
            <a:pPr>
              <a:lnSpc>
                <a:spcPct val="90000"/>
              </a:lnSpc>
              <a:spcAft>
                <a:spcPts val="600"/>
              </a:spcAft>
            </a:pPr>
            <a:r>
              <a:rPr lang="cs-CZ" sz="1800" dirty="0"/>
              <a:t>další instituce podporující vývoz:</a:t>
            </a:r>
          </a:p>
          <a:p>
            <a:pPr>
              <a:lnSpc>
                <a:spcPct val="90000"/>
              </a:lnSpc>
              <a:spcAft>
                <a:spcPts val="600"/>
              </a:spcAft>
            </a:pPr>
            <a:r>
              <a:rPr lang="cs-CZ" sz="1800" b="1" dirty="0"/>
              <a:t>MPO</a:t>
            </a:r>
          </a:p>
          <a:p>
            <a:pPr>
              <a:lnSpc>
                <a:spcPct val="90000"/>
              </a:lnSpc>
              <a:spcAft>
                <a:spcPts val="600"/>
              </a:spcAft>
            </a:pPr>
            <a:r>
              <a:rPr lang="cs-CZ" sz="1800" b="1" dirty="0"/>
              <a:t>Czech </a:t>
            </a:r>
            <a:r>
              <a:rPr lang="cs-CZ" sz="1800" b="1" dirty="0" err="1"/>
              <a:t>Trade</a:t>
            </a:r>
            <a:endParaRPr lang="cs-CZ" sz="1800" b="1" dirty="0"/>
          </a:p>
        </p:txBody>
      </p:sp>
      <p:sp>
        <p:nvSpPr>
          <p:cNvPr id="34" name="Content Placeholder 7">
            <a:extLst>
              <a:ext uri="{FF2B5EF4-FFF2-40B4-BE49-F238E27FC236}">
                <a16:creationId xmlns:a16="http://schemas.microsoft.com/office/drawing/2014/main" id="{117F1241-D4E8-4A8C-AF40-2A01208FDBE8}"/>
              </a:ext>
            </a:extLst>
          </p:cNvPr>
          <p:cNvSpPr>
            <a:spLocks noGrp="1"/>
          </p:cNvSpPr>
          <p:nvPr>
            <p:ph idx="28"/>
          </p:nvPr>
        </p:nvSpPr>
        <p:spPr>
          <a:xfrm>
            <a:off x="6251280" y="1690271"/>
            <a:ext cx="5219998" cy="4140000"/>
          </a:xfrm>
        </p:spPr>
        <p:txBody>
          <a:bodyPr/>
          <a:lstStyle/>
          <a:p>
            <a:pPr marL="627063" marR="0" lvl="1" indent="-169863" algn="l" defTabSz="457200" rtl="0" eaLnBrk="1" fontAlgn="auto" latinLnBrk="0" hangingPunct="1">
              <a:lnSpc>
                <a:spcPct val="100000"/>
              </a:lnSpc>
              <a:spcBef>
                <a:spcPct val="20000"/>
              </a:spcBef>
              <a:spcAft>
                <a:spcPts val="0"/>
              </a:spcAft>
              <a:buClr>
                <a:srgbClr val="0000DC"/>
              </a:buClr>
              <a:buSzTx/>
              <a:buFont typeface="Arial"/>
              <a:buChar char="•"/>
              <a:tabLst/>
              <a:defRPr/>
            </a:pPr>
            <a:r>
              <a:rPr kumimoji="0" lang="cs-CZ" sz="1800" b="0" i="0" u="none" strike="noStrike" kern="0" cap="none" spc="0" normalizeH="0" baseline="0" noProof="0" dirty="0">
                <a:ln>
                  <a:noFill/>
                </a:ln>
                <a:solidFill>
                  <a:srgbClr val="000000"/>
                </a:solidFill>
                <a:effectLst/>
                <a:uLnTx/>
                <a:uFillTx/>
                <a:latin typeface="Arial"/>
              </a:rPr>
              <a:t>založena 1995</a:t>
            </a:r>
          </a:p>
          <a:p>
            <a:pPr marL="627063" marR="0" lvl="1" indent="-169863" algn="l" defTabSz="457200" rtl="0" eaLnBrk="1" fontAlgn="auto" latinLnBrk="0" hangingPunct="1">
              <a:lnSpc>
                <a:spcPct val="100000"/>
              </a:lnSpc>
              <a:spcBef>
                <a:spcPct val="20000"/>
              </a:spcBef>
              <a:spcAft>
                <a:spcPts val="0"/>
              </a:spcAft>
              <a:buClr>
                <a:srgbClr val="0000DC"/>
              </a:buClr>
              <a:buSzTx/>
              <a:buFont typeface="Arial"/>
              <a:buChar char="•"/>
              <a:tabLst/>
              <a:defRPr/>
            </a:pPr>
            <a:r>
              <a:rPr kumimoji="0" lang="en-US" sz="1800" b="0" i="0" u="none" strike="noStrike" kern="0" cap="none" spc="0" normalizeH="0" baseline="0" noProof="0" dirty="0" err="1">
                <a:ln>
                  <a:noFill/>
                </a:ln>
                <a:solidFill>
                  <a:srgbClr val="000000"/>
                </a:solidFill>
                <a:effectLst/>
                <a:uLnTx/>
                <a:uFillTx/>
                <a:latin typeface="Arial"/>
              </a:rPr>
              <a:t>Akcie</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společnosti</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jsou</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nejméně</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ze</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dvou</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třetin</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ve</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vlastnictví</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státu</a:t>
            </a:r>
            <a:r>
              <a:rPr kumimoji="0" lang="cs-CZ"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a:ln>
                  <a:noFill/>
                </a:ln>
                <a:solidFill>
                  <a:srgbClr val="000000"/>
                </a:solidFill>
                <a:effectLst/>
                <a:uLnTx/>
                <a:uFillTx/>
                <a:latin typeface="Arial"/>
              </a:rPr>
              <a:t>-</a:t>
            </a:r>
            <a:r>
              <a:rPr kumimoji="0" lang="cs-CZ"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České</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republiky</a:t>
            </a:r>
            <a:r>
              <a:rPr kumimoji="0" lang="en-US" sz="1800" b="0" i="0" u="none" strike="noStrike" kern="0" cap="none" spc="0" normalizeH="0" baseline="0" noProof="0" dirty="0">
                <a:ln>
                  <a:noFill/>
                </a:ln>
                <a:solidFill>
                  <a:srgbClr val="000000"/>
                </a:solidFill>
                <a:effectLst/>
                <a:uLnTx/>
                <a:uFillTx/>
                <a:latin typeface="Arial"/>
              </a:rPr>
              <a:t> a </a:t>
            </a:r>
            <a:r>
              <a:rPr kumimoji="0" lang="en-US" sz="1800" b="0" i="0" u="none" strike="noStrike" kern="0" cap="none" spc="0" normalizeH="0" baseline="0" noProof="0" dirty="0" err="1">
                <a:ln>
                  <a:noFill/>
                </a:ln>
                <a:solidFill>
                  <a:srgbClr val="000000"/>
                </a:solidFill>
                <a:effectLst/>
                <a:uLnTx/>
                <a:uFillTx/>
                <a:latin typeface="Arial"/>
              </a:rPr>
              <a:t>ve</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zbývající</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části</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ve</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vlastnictví</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Exportní</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garanční</a:t>
            </a:r>
            <a:r>
              <a:rPr kumimoji="0" lang="en-US" sz="1800" b="0" i="0" u="none" strike="noStrike" kern="0" cap="none" spc="0" normalizeH="0" baseline="0" noProof="0" dirty="0">
                <a:ln>
                  <a:noFill/>
                </a:ln>
                <a:solidFill>
                  <a:srgbClr val="000000"/>
                </a:solidFill>
                <a:effectLst/>
                <a:uLnTx/>
                <a:uFillTx/>
                <a:latin typeface="Arial"/>
              </a:rPr>
              <a:t> a </a:t>
            </a:r>
            <a:r>
              <a:rPr kumimoji="0" lang="en-US" sz="1800" b="0" i="0" u="none" strike="noStrike" kern="0" cap="none" spc="0" normalizeH="0" baseline="0" noProof="0" dirty="0" err="1">
                <a:ln>
                  <a:noFill/>
                </a:ln>
                <a:solidFill>
                  <a:srgbClr val="000000"/>
                </a:solidFill>
                <a:effectLst/>
                <a:uLnTx/>
                <a:uFillTx/>
                <a:latin typeface="Arial"/>
              </a:rPr>
              <a:t>pojištovací</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společnosti</a:t>
            </a:r>
            <a:r>
              <a:rPr kumimoji="0" lang="en-US" sz="1800" b="0" i="0" u="none" strike="noStrike" kern="0" cap="none" spc="0" normalizeH="0" baseline="0" noProof="0" dirty="0">
                <a:ln>
                  <a:noFill/>
                </a:ln>
                <a:solidFill>
                  <a:srgbClr val="000000"/>
                </a:solidFill>
                <a:effectLst/>
                <a:uLnTx/>
                <a:uFillTx/>
                <a:latin typeface="Arial"/>
              </a:rPr>
              <a:t>, </a:t>
            </a:r>
            <a:r>
              <a:rPr kumimoji="0" lang="en-US" sz="1800" b="0" i="0" u="none" strike="noStrike" kern="0" cap="none" spc="0" normalizeH="0" baseline="0" noProof="0" dirty="0" err="1">
                <a:ln>
                  <a:noFill/>
                </a:ln>
                <a:solidFill>
                  <a:srgbClr val="000000"/>
                </a:solidFill>
                <a:effectLst/>
                <a:uLnTx/>
                <a:uFillTx/>
                <a:latin typeface="Arial"/>
              </a:rPr>
              <a:t>a.s.</a:t>
            </a:r>
            <a:endParaRPr kumimoji="0" lang="cs-CZ" sz="1800" b="0" i="0" u="none" strike="noStrike" kern="0" cap="none" spc="0" normalizeH="0" baseline="0" noProof="0" dirty="0">
              <a:ln>
                <a:noFill/>
              </a:ln>
              <a:solidFill>
                <a:srgbClr val="000000"/>
              </a:solidFill>
              <a:effectLst/>
              <a:uLnTx/>
              <a:uFillTx/>
              <a:latin typeface="Arial"/>
            </a:endParaRPr>
          </a:p>
          <a:p>
            <a:pPr marL="627063" marR="0" lvl="1" indent="-169863" algn="l" defTabSz="457200" rtl="0" eaLnBrk="1" fontAlgn="auto" latinLnBrk="0" hangingPunct="1">
              <a:lnSpc>
                <a:spcPct val="100000"/>
              </a:lnSpc>
              <a:spcBef>
                <a:spcPct val="20000"/>
              </a:spcBef>
              <a:spcAft>
                <a:spcPts val="0"/>
              </a:spcAft>
              <a:buClr>
                <a:srgbClr val="0000DC"/>
              </a:buClr>
              <a:buSzTx/>
              <a:buFont typeface="Arial"/>
              <a:buChar char="•"/>
              <a:tabLst/>
              <a:defRPr/>
            </a:pPr>
            <a:r>
              <a:rPr kumimoji="0" lang="cs-CZ" sz="1800" b="0" i="0" u="none" strike="noStrike" kern="0" cap="none" spc="0" normalizeH="0" baseline="0" noProof="0" dirty="0">
                <a:ln>
                  <a:noFill/>
                </a:ln>
                <a:solidFill>
                  <a:srgbClr val="000000"/>
                </a:solidFill>
                <a:effectLst/>
                <a:uLnTx/>
                <a:uFillTx/>
                <a:latin typeface="Arial"/>
              </a:rPr>
              <a:t>specializovaná státní instituce doplňuje nabídku služeb komerčních bank v oblasti exportního financování</a:t>
            </a:r>
          </a:p>
          <a:p>
            <a:pPr marL="627063" marR="0" lvl="1" indent="-169863" algn="l" defTabSz="457200" rtl="0" eaLnBrk="1" fontAlgn="auto" latinLnBrk="0" hangingPunct="1">
              <a:lnSpc>
                <a:spcPct val="100000"/>
              </a:lnSpc>
              <a:spcBef>
                <a:spcPct val="20000"/>
              </a:spcBef>
              <a:spcAft>
                <a:spcPts val="0"/>
              </a:spcAft>
              <a:buClr>
                <a:srgbClr val="0000DC"/>
              </a:buClr>
              <a:buSzTx/>
              <a:buFont typeface="Arial"/>
              <a:buChar char="•"/>
              <a:tabLst/>
              <a:defRPr/>
            </a:pPr>
            <a:r>
              <a:rPr kumimoji="0" lang="cs-CZ" sz="1800" b="0" i="0" u="none" strike="noStrike" kern="0" cap="none" spc="0" normalizeH="0" baseline="0" noProof="0" dirty="0">
                <a:ln>
                  <a:noFill/>
                </a:ln>
                <a:solidFill>
                  <a:srgbClr val="000000"/>
                </a:solidFill>
                <a:effectLst/>
                <a:uLnTx/>
                <a:uFillTx/>
                <a:latin typeface="Arial"/>
              </a:rPr>
              <a:t>hlavním cílem je umožnit českým vývozcům vstup na mezinárodní trh, vyrovnat podmínky s konkurenty</a:t>
            </a:r>
          </a:p>
          <a:p>
            <a:pPr marL="627063" marR="0" lvl="1" indent="-169863" algn="l" defTabSz="457200" rtl="0" eaLnBrk="1" fontAlgn="auto" latinLnBrk="0" hangingPunct="1">
              <a:lnSpc>
                <a:spcPct val="100000"/>
              </a:lnSpc>
              <a:spcBef>
                <a:spcPct val="20000"/>
              </a:spcBef>
              <a:spcAft>
                <a:spcPts val="0"/>
              </a:spcAft>
              <a:buClr>
                <a:srgbClr val="0000DC"/>
              </a:buClr>
              <a:buSzTx/>
              <a:buFont typeface="Arial"/>
              <a:buChar char="•"/>
              <a:tabLst/>
              <a:defRPr/>
            </a:pPr>
            <a:r>
              <a:rPr kumimoji="0" lang="cs-CZ" sz="1800" b="0" i="0" u="none" strike="noStrike" kern="0" cap="none" spc="0" normalizeH="0" baseline="0" noProof="0" dirty="0">
                <a:ln>
                  <a:noFill/>
                </a:ln>
                <a:solidFill>
                  <a:srgbClr val="000000"/>
                </a:solidFill>
                <a:effectLst/>
                <a:uLnTx/>
                <a:uFillTx/>
                <a:latin typeface="Arial"/>
                <a:hlinkClick r:id="rId2"/>
              </a:rPr>
              <a:t>www.ceb.cz</a:t>
            </a:r>
            <a:r>
              <a:rPr kumimoji="0" lang="cs-CZ" sz="1800" b="0" i="0" u="none" strike="noStrike" kern="0" cap="none" spc="0" normalizeH="0" baseline="0" noProof="0" dirty="0">
                <a:ln>
                  <a:noFill/>
                </a:ln>
                <a:solidFill>
                  <a:srgbClr val="000000"/>
                </a:solidFill>
                <a:effectLst/>
                <a:uLnTx/>
                <a:uFillTx/>
                <a:latin typeface="Arial"/>
              </a:rPr>
              <a:t> </a:t>
            </a:r>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51</a:t>
            </a:fld>
            <a:endParaRPr lang="cs-CZ" altLang="cs-CZ"/>
          </a:p>
        </p:txBody>
      </p:sp>
    </p:spTree>
    <p:extLst>
      <p:ext uri="{BB962C8B-B14F-4D97-AF65-F5344CB8AC3E}">
        <p14:creationId xmlns:p14="http://schemas.microsoft.com/office/powerpoint/2010/main" val="782748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52</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Exportní garanční a pojišťovací společnost, a.s. (EGAP)</a:t>
            </a:r>
            <a:endParaRPr lang="pl-PL" sz="3200" dirty="0"/>
          </a:p>
        </p:txBody>
      </p:sp>
      <p:sp>
        <p:nvSpPr>
          <p:cNvPr id="33" name="Text Placeholder 5">
            <a:extLst>
              <a:ext uri="{FF2B5EF4-FFF2-40B4-BE49-F238E27FC236}">
                <a16:creationId xmlns:a16="http://schemas.microsoft.com/office/drawing/2014/main" id="{54B04ED3-4B6F-4E89-808B-DE0246B43557}"/>
              </a:ext>
            </a:extLst>
          </p:cNvPr>
          <p:cNvSpPr>
            <a:spLocks noGrp="1"/>
          </p:cNvSpPr>
          <p:nvPr>
            <p:ph type="body" sz="quarter" idx="27"/>
          </p:nvPr>
        </p:nvSpPr>
        <p:spPr>
          <a:xfrm>
            <a:off x="6251278" y="1290515"/>
            <a:ext cx="5220000" cy="271576"/>
          </a:xfrm>
        </p:spPr>
        <p:txBody>
          <a:bodyPr/>
          <a:lstStyle/>
          <a:p>
            <a:r>
              <a:rPr lang="cs-CZ" dirty="0"/>
              <a:t>Pojistné produkty</a:t>
            </a:r>
          </a:p>
          <a:p>
            <a:endParaRPr lang="en-US"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1"/>
            <a:ext cx="5219998" cy="4140000"/>
          </a:xfrm>
        </p:spPr>
        <p:txBody>
          <a:bodyPr>
            <a:noAutofit/>
          </a:bodyPr>
          <a:lstStyle/>
          <a:p>
            <a:r>
              <a:rPr lang="cs-CZ" sz="1800" dirty="0"/>
              <a:t>státní úvěrová pojišťovna</a:t>
            </a:r>
          </a:p>
          <a:p>
            <a:r>
              <a:rPr lang="cs-CZ" sz="1800" dirty="0"/>
              <a:t>založena 1992</a:t>
            </a:r>
          </a:p>
          <a:p>
            <a:r>
              <a:rPr lang="cs-CZ" sz="1800" dirty="0"/>
              <a:t>plně vlastněna státem</a:t>
            </a:r>
          </a:p>
          <a:p>
            <a:r>
              <a:rPr lang="cs-CZ" sz="1800" dirty="0"/>
              <a:t>pojištění proti komerčním a teritoriálním rizikům dle Konsensu OECD</a:t>
            </a:r>
          </a:p>
          <a:p>
            <a:r>
              <a:rPr lang="cs-CZ" sz="1800" dirty="0"/>
              <a:t>pojištěným pouze česká společnost, resp. její zahraniční dceřiná společnost</a:t>
            </a:r>
          </a:p>
          <a:p>
            <a:r>
              <a:rPr lang="cs-CZ" sz="1800" dirty="0"/>
              <a:t>český podíl min. 50%</a:t>
            </a:r>
          </a:p>
          <a:p>
            <a:r>
              <a:rPr lang="cs-CZ" sz="1800" dirty="0"/>
              <a:t>pojištění až 95%, 5% spoluúčast vývozce, resp. banky (dle pojistného produktu)</a:t>
            </a:r>
          </a:p>
          <a:p>
            <a:r>
              <a:rPr lang="cs-CZ" sz="1800" dirty="0">
                <a:hlinkClick r:id="rId2"/>
              </a:rPr>
              <a:t>www.egap.cz</a:t>
            </a:r>
            <a:r>
              <a:rPr lang="cs-CZ" sz="1800" dirty="0"/>
              <a:t> </a:t>
            </a:r>
          </a:p>
        </p:txBody>
      </p:sp>
      <p:sp>
        <p:nvSpPr>
          <p:cNvPr id="34" name="Content Placeholder 7">
            <a:extLst>
              <a:ext uri="{FF2B5EF4-FFF2-40B4-BE49-F238E27FC236}">
                <a16:creationId xmlns:a16="http://schemas.microsoft.com/office/drawing/2014/main" id="{117F1241-D4E8-4A8C-AF40-2A01208FDBE8}"/>
              </a:ext>
            </a:extLst>
          </p:cNvPr>
          <p:cNvSpPr>
            <a:spLocks noGrp="1"/>
          </p:cNvSpPr>
          <p:nvPr>
            <p:ph idx="28"/>
          </p:nvPr>
        </p:nvSpPr>
        <p:spPr>
          <a:xfrm>
            <a:off x="6251280" y="1690271"/>
            <a:ext cx="5219998" cy="4140000"/>
          </a:xfrm>
        </p:spPr>
        <p:txBody>
          <a:bodyPr/>
          <a:lstStyle/>
          <a:p>
            <a:pPr lvl="1"/>
            <a:r>
              <a:rPr lang="cs-CZ" sz="1400" dirty="0"/>
              <a:t>B – Pojištění krátkodobého vývozního dodavatelského úvěru (do 2 let)</a:t>
            </a:r>
          </a:p>
          <a:p>
            <a:pPr lvl="1"/>
            <a:r>
              <a:rPr lang="cs-CZ" sz="1400" dirty="0" err="1"/>
              <a:t>Bf</a:t>
            </a:r>
            <a:r>
              <a:rPr lang="cs-CZ" sz="1400" dirty="0"/>
              <a:t> – Pojištění bankou financovaného krátkodobého vývozního dodavatelského úvěru (do 2 let)</a:t>
            </a:r>
          </a:p>
          <a:p>
            <a:pPr lvl="1"/>
            <a:r>
              <a:rPr lang="cs-CZ" sz="1400" dirty="0"/>
              <a:t>C- Pojištění střednědobého a dlouhodobého vývozního dodavatelského úvěru (nad 2 roky)</a:t>
            </a:r>
          </a:p>
          <a:p>
            <a:pPr lvl="1"/>
            <a:r>
              <a:rPr lang="cs-CZ" sz="1400" dirty="0" err="1"/>
              <a:t>Cf</a:t>
            </a:r>
            <a:r>
              <a:rPr lang="cs-CZ" sz="1400" dirty="0"/>
              <a:t> – Pojištění bankou financovaného střednědobého a dlouhodobého vývozního dodavatelského úvěru (nad 2 roky)</a:t>
            </a:r>
          </a:p>
          <a:p>
            <a:pPr lvl="1"/>
            <a:r>
              <a:rPr lang="cs-CZ" sz="1400" dirty="0"/>
              <a:t>D- Pojištění vývozního odběratelského úvěru</a:t>
            </a:r>
          </a:p>
          <a:p>
            <a:pPr lvl="1"/>
            <a:r>
              <a:rPr lang="cs-CZ" sz="1400" dirty="0"/>
              <a:t>E- Pojištění potvrzeného akreditivu</a:t>
            </a:r>
          </a:p>
          <a:p>
            <a:pPr lvl="1"/>
            <a:r>
              <a:rPr lang="cs-CZ" sz="1400" dirty="0"/>
              <a:t>F- Pojištění úvěru na </a:t>
            </a:r>
            <a:r>
              <a:rPr lang="cs-CZ" sz="1400" dirty="0" err="1"/>
              <a:t>předexportní</a:t>
            </a:r>
            <a:r>
              <a:rPr lang="cs-CZ" sz="1400" dirty="0"/>
              <a:t> financování</a:t>
            </a:r>
          </a:p>
          <a:p>
            <a:pPr lvl="1"/>
            <a:r>
              <a:rPr lang="cs-CZ" sz="1400" dirty="0"/>
              <a:t>I – Pojištění investic českých právnických osob v zahraničí</a:t>
            </a:r>
          </a:p>
          <a:p>
            <a:pPr lvl="1"/>
            <a:r>
              <a:rPr lang="cs-CZ" sz="1400" dirty="0" err="1"/>
              <a:t>If</a:t>
            </a:r>
            <a:r>
              <a:rPr lang="cs-CZ" sz="1400" dirty="0"/>
              <a:t>- Pojištění úvěru na financování investic českých právnických osob v zahraničí</a:t>
            </a:r>
          </a:p>
          <a:p>
            <a:pPr lvl="1"/>
            <a:r>
              <a:rPr lang="cs-CZ" sz="1400" dirty="0"/>
              <a:t>V – Pojištění proti riziku nemožnosti plnění smlouvy o vývozu</a:t>
            </a:r>
          </a:p>
          <a:p>
            <a:pPr lvl="1"/>
            <a:r>
              <a:rPr lang="cs-CZ" sz="1400" dirty="0"/>
              <a:t>Z – Pojištění bankovních záruk vystavených v souvislosti s exportním kontraktem</a:t>
            </a:r>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52</a:t>
            </a:fld>
            <a:endParaRPr lang="cs-CZ" altLang="cs-CZ"/>
          </a:p>
        </p:txBody>
      </p:sp>
    </p:spTree>
    <p:extLst>
      <p:ext uri="{BB962C8B-B14F-4D97-AF65-F5344CB8AC3E}">
        <p14:creationId xmlns:p14="http://schemas.microsoft.com/office/powerpoint/2010/main" val="1420512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dirty="0"/>
              <a:t>Produkty exportního financování</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r>
              <a:rPr lang="cs-CZ" sz="2400" dirty="0"/>
              <a:t>odkup pohledávek s odloženou splatností (</a:t>
            </a:r>
            <a:r>
              <a:rPr lang="cs-CZ" sz="2400" dirty="0" err="1"/>
              <a:t>factoring</a:t>
            </a:r>
            <a:r>
              <a:rPr lang="cs-CZ" sz="2400" dirty="0"/>
              <a:t>/forfaiting)</a:t>
            </a:r>
          </a:p>
          <a:p>
            <a:r>
              <a:rPr lang="cs-CZ" sz="2400" dirty="0" err="1"/>
              <a:t>předexportní</a:t>
            </a:r>
            <a:r>
              <a:rPr lang="cs-CZ" sz="2400" dirty="0"/>
              <a:t> financování</a:t>
            </a:r>
          </a:p>
          <a:p>
            <a:r>
              <a:rPr lang="cs-CZ" sz="2400" dirty="0"/>
              <a:t>exportní odběratelský úvěr </a:t>
            </a:r>
          </a:p>
        </p:txBody>
      </p:sp>
    </p:spTree>
    <p:extLst>
      <p:ext uri="{BB962C8B-B14F-4D97-AF65-F5344CB8AC3E}">
        <p14:creationId xmlns:p14="http://schemas.microsoft.com/office/powerpoint/2010/main" val="1195712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dirty="0"/>
              <a:t>Odkup pohledávek za tuzemskými odběrateli</a:t>
            </a:r>
            <a:endParaRPr lang="pl-PL" dirty="0"/>
          </a:p>
        </p:txBody>
      </p:sp>
      <p:pic>
        <p:nvPicPr>
          <p:cNvPr id="2" name="Zástupný obsah 1">
            <a:extLst>
              <a:ext uri="{FF2B5EF4-FFF2-40B4-BE49-F238E27FC236}">
                <a16:creationId xmlns:a16="http://schemas.microsoft.com/office/drawing/2014/main" id="{F65C430D-F077-4C09-92F8-C39A85F00637}"/>
              </a:ext>
            </a:extLst>
          </p:cNvPr>
          <p:cNvPicPr>
            <a:picLocks noGrp="1" noChangeAspect="1"/>
          </p:cNvPicPr>
          <p:nvPr>
            <p:ph idx="1"/>
          </p:nvPr>
        </p:nvPicPr>
        <p:blipFill>
          <a:blip r:embed="rId2"/>
          <a:stretch>
            <a:fillRect/>
          </a:stretch>
        </p:blipFill>
        <p:spPr>
          <a:xfrm>
            <a:off x="2652255" y="1744424"/>
            <a:ext cx="6889077" cy="4035902"/>
          </a:xfrm>
          <a:prstGeom prst="rect">
            <a:avLst/>
          </a:prstGeom>
        </p:spPr>
      </p:pic>
    </p:spTree>
    <p:extLst>
      <p:ext uri="{BB962C8B-B14F-4D97-AF65-F5344CB8AC3E}">
        <p14:creationId xmlns:p14="http://schemas.microsoft.com/office/powerpoint/2010/main" val="3791006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cs-CZ" dirty="0"/>
              <a:t>Odkup pohledávek za tuzemskými odběrateli</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0" indent="0">
              <a:buNone/>
            </a:pPr>
            <a:r>
              <a:rPr lang="cs-CZ" sz="1800" b="1" dirty="0"/>
              <a:t>Forfaiting = bezregresní odkup pohledávek</a:t>
            </a:r>
          </a:p>
          <a:p>
            <a:pPr marL="0" indent="0">
              <a:buNone/>
            </a:pPr>
            <a:r>
              <a:rPr lang="cs-CZ" sz="1800" b="1" dirty="0"/>
              <a:t>Výhody financování</a:t>
            </a:r>
          </a:p>
          <a:p>
            <a:pPr lvl="0"/>
            <a:r>
              <a:rPr lang="cs-CZ" sz="1800" dirty="0"/>
              <a:t>Zvýšení likvidity, zlepšení cash-</a:t>
            </a:r>
            <a:r>
              <a:rPr lang="cs-CZ" sz="1800" dirty="0" err="1"/>
              <a:t>flow</a:t>
            </a:r>
            <a:r>
              <a:rPr lang="cs-CZ" sz="1800" dirty="0"/>
              <a:t> </a:t>
            </a:r>
          </a:p>
          <a:p>
            <a:pPr lvl="0"/>
            <a:r>
              <a:rPr lang="cs-CZ" sz="1800" dirty="0"/>
              <a:t>Získání finančních prostředků od banky ihned po dodání zboží či služeb</a:t>
            </a:r>
          </a:p>
          <a:p>
            <a:pPr lvl="0"/>
            <a:r>
              <a:rPr lang="cs-CZ" sz="1800" dirty="0"/>
              <a:t>Snížení objemu pohledávek v účetní bilanci</a:t>
            </a:r>
          </a:p>
          <a:p>
            <a:pPr lvl="0"/>
            <a:r>
              <a:rPr lang="cs-CZ" sz="1800" dirty="0"/>
              <a:t>Zvýšení konkurenceschopnosti díky nabídce delší odložené splatnosti odběrateli</a:t>
            </a:r>
          </a:p>
          <a:p>
            <a:pPr lvl="0"/>
            <a:r>
              <a:rPr lang="cs-CZ" sz="1800" dirty="0"/>
              <a:t>V případě dobré a bankou akceptovatelné bonity odběratele </a:t>
            </a:r>
          </a:p>
          <a:p>
            <a:pPr lvl="0"/>
            <a:r>
              <a:rPr lang="cs-CZ" sz="1800" u="sng" dirty="0"/>
              <a:t>Odkup až 100 % nominální hodnoty pohledávky </a:t>
            </a:r>
          </a:p>
          <a:p>
            <a:pPr lvl="0"/>
            <a:r>
              <a:rPr lang="cs-CZ" sz="1800" dirty="0"/>
              <a:t>Bez zpětného postihu (regresu) na dodavatele – riziko nezaplacení přechází na banku</a:t>
            </a:r>
          </a:p>
          <a:p>
            <a:pPr lvl="0"/>
            <a:r>
              <a:rPr lang="cs-CZ" sz="1800" dirty="0"/>
              <a:t>Možnost financovat jednorázově i opakovaně</a:t>
            </a:r>
          </a:p>
        </p:txBody>
      </p:sp>
    </p:spTree>
    <p:extLst>
      <p:ext uri="{BB962C8B-B14F-4D97-AF65-F5344CB8AC3E}">
        <p14:creationId xmlns:p14="http://schemas.microsoft.com/office/powerpoint/2010/main" val="1262478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cs-CZ" dirty="0" err="1"/>
              <a:t>Předexportní</a:t>
            </a:r>
            <a:r>
              <a:rPr lang="cs-CZ" dirty="0"/>
              <a:t> financování a odkup pohledávek s pojištěním EGAP </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0" indent="0">
              <a:buNone/>
            </a:pPr>
            <a:endParaRPr lang="cs-CZ" sz="1800" u="sng" dirty="0"/>
          </a:p>
          <a:p>
            <a:pPr marL="0" indent="0">
              <a:buNone/>
            </a:pPr>
            <a:r>
              <a:rPr lang="cs-CZ" sz="1800" u="sng" dirty="0" err="1"/>
              <a:t>Předexportní</a:t>
            </a:r>
            <a:r>
              <a:rPr lang="cs-CZ" sz="1800" u="sng" dirty="0"/>
              <a:t> financování</a:t>
            </a:r>
          </a:p>
          <a:p>
            <a:r>
              <a:rPr lang="cs-CZ" sz="1800" dirty="0"/>
              <a:t>financování výrobních nákladů souvisejících s realizací daného vývozu, možnost financovat i tuzemskou výrobu, úhrada materiálových i režijních nákladů</a:t>
            </a:r>
          </a:p>
          <a:p>
            <a:pPr lvl="0"/>
            <a:r>
              <a:rPr lang="cs-CZ" sz="1800" dirty="0"/>
              <a:t>Možnost získání účelově čerpaných prostředků od banky v případě nemožnosti navýšení standardního provozního financování</a:t>
            </a:r>
          </a:p>
          <a:p>
            <a:pPr lvl="0"/>
            <a:r>
              <a:rPr lang="cs-CZ" sz="1800" dirty="0"/>
              <a:t>V případě objemnějších zakázek určených pro export využití pojištění EGAP</a:t>
            </a:r>
          </a:p>
          <a:p>
            <a:r>
              <a:rPr lang="cs-CZ" sz="1800" dirty="0"/>
              <a:t>v případě pojištění EGAP nutnost kontroly účelovosti inspekční společností</a:t>
            </a:r>
          </a:p>
          <a:p>
            <a:r>
              <a:rPr lang="cs-CZ" sz="1800" dirty="0"/>
              <a:t>možnost financování obvykle do výše 85% hodnoty kontraktu bez zálohové platby</a:t>
            </a:r>
          </a:p>
          <a:p>
            <a:pPr lvl="0"/>
            <a:r>
              <a:rPr lang="cs-CZ" sz="1800" dirty="0"/>
              <a:t>Zajištění bonitní pohledávkou (pohledávka bonitního odběratele, bankovní záruka, dokumentární akreditiv, popř. produkt navazující na </a:t>
            </a:r>
            <a:r>
              <a:rPr lang="cs-CZ" sz="1800" dirty="0" err="1"/>
              <a:t>předexportní</a:t>
            </a:r>
            <a:r>
              <a:rPr lang="cs-CZ" sz="1800" dirty="0"/>
              <a:t> financování – např. odběratelský úvěr, odkup pohledávky atd.)</a:t>
            </a:r>
          </a:p>
        </p:txBody>
      </p:sp>
    </p:spTree>
    <p:extLst>
      <p:ext uri="{BB962C8B-B14F-4D97-AF65-F5344CB8AC3E}">
        <p14:creationId xmlns:p14="http://schemas.microsoft.com/office/powerpoint/2010/main" val="1309596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57</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Potvrzený neodvolatelný dokumentární akreditiv</a:t>
            </a:r>
            <a:endParaRPr lang="pl-PL" sz="3200" dirty="0"/>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57</a:t>
            </a:fld>
            <a:endParaRPr lang="cs-CZ" altLang="cs-CZ"/>
          </a:p>
        </p:txBody>
      </p:sp>
      <p:pic>
        <p:nvPicPr>
          <p:cNvPr id="9" name="Picture 2">
            <a:extLst>
              <a:ext uri="{FF2B5EF4-FFF2-40B4-BE49-F238E27FC236}">
                <a16:creationId xmlns:a16="http://schemas.microsoft.com/office/drawing/2014/main" id="{8D7DAF2B-8A53-4D8B-A4FD-898ECA560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703" y="1730859"/>
            <a:ext cx="7106594" cy="420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7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Potvrzený neodvolatelný dokumentární akreditiv</a:t>
            </a:r>
            <a:endParaRPr lang="pl-PL" sz="3200"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1"/>
            <a:ext cx="5219998" cy="4140000"/>
          </a:xfrm>
        </p:spPr>
        <p:txBody>
          <a:bodyPr>
            <a:noAutofit/>
          </a:bodyPr>
          <a:lstStyle/>
          <a:p>
            <a:r>
              <a:rPr lang="cs-CZ" sz="1400" dirty="0"/>
              <a:t>Možnost odložené splatnosti díky nabídce otevření dokumentárního akreditivu kryjícího riziko nezaplacení kupní ceny = závazek zaplatit jde za bankou importéra/odběratele </a:t>
            </a:r>
          </a:p>
          <a:p>
            <a:r>
              <a:rPr lang="cs-CZ" sz="1400" dirty="0"/>
              <a:t>Možnost eliminování nutnosti akontací (tj. financování exportéra/dodavatele) otevřením dokumentárního akreditivu = exportér/dodavatel získává jistotu zaplacení </a:t>
            </a:r>
          </a:p>
          <a:p>
            <a:r>
              <a:rPr lang="cs-CZ" sz="1400" dirty="0"/>
              <a:t>Možnost eliminování nutnosti financovat exportéra/odběratele akontací z obvykle dražšího úvěru či kontokorentu</a:t>
            </a:r>
          </a:p>
          <a:p>
            <a:r>
              <a:rPr lang="cs-CZ" sz="1400" dirty="0"/>
              <a:t>Vylepšení cash </a:t>
            </a:r>
            <a:r>
              <a:rPr lang="cs-CZ" sz="1400" dirty="0" err="1"/>
              <a:t>flow</a:t>
            </a:r>
            <a:r>
              <a:rPr lang="cs-CZ" sz="1400" dirty="0"/>
              <a:t> a likvidity, možnost rozšíření obchodních aktivit </a:t>
            </a:r>
          </a:p>
          <a:p>
            <a:r>
              <a:rPr lang="cs-CZ" sz="1400" dirty="0"/>
              <a:t>Vylepšení bilance – dokumentární akreditiv = podrozvahová položka </a:t>
            </a:r>
          </a:p>
        </p:txBody>
      </p:sp>
      <p:sp>
        <p:nvSpPr>
          <p:cNvPr id="34" name="Content Placeholder 7">
            <a:extLst>
              <a:ext uri="{FF2B5EF4-FFF2-40B4-BE49-F238E27FC236}">
                <a16:creationId xmlns:a16="http://schemas.microsoft.com/office/drawing/2014/main" id="{117F1241-D4E8-4A8C-AF40-2A01208FDBE8}"/>
              </a:ext>
            </a:extLst>
          </p:cNvPr>
          <p:cNvSpPr>
            <a:spLocks noGrp="1"/>
          </p:cNvSpPr>
          <p:nvPr>
            <p:ph idx="28"/>
          </p:nvPr>
        </p:nvSpPr>
        <p:spPr>
          <a:xfrm>
            <a:off x="6096000" y="1694802"/>
            <a:ext cx="5219998" cy="3349959"/>
          </a:xfrm>
        </p:spPr>
        <p:txBody>
          <a:bodyPr/>
          <a:lstStyle/>
          <a:p>
            <a:r>
              <a:rPr lang="cs-CZ" sz="1400" dirty="0"/>
              <a:t>jistota zaplacení kupní ceny při splnění podmínek dokumentárního akreditivu</a:t>
            </a:r>
          </a:p>
          <a:p>
            <a:r>
              <a:rPr lang="cs-CZ" sz="1400" dirty="0"/>
              <a:t>Odstranění rizika neodebrání zboží importérem/odběratelem</a:t>
            </a:r>
          </a:p>
          <a:p>
            <a:r>
              <a:rPr lang="cs-CZ" sz="1400" dirty="0"/>
              <a:t>Možnost nabídnout importérovi/odběrateli odloženou splatnost a nezůstat bez financí – odložená splatnost může umožnit importérovi/odběrateli odebírat více, zvyšuje konkurenční výhodu na trhu nabídnutím výhodnějších platebních podmínek</a:t>
            </a:r>
          </a:p>
          <a:p>
            <a:r>
              <a:rPr lang="cs-CZ" sz="1400" dirty="0"/>
              <a:t>Možnost úhrady závazků vůči subdodavatelům z výtěžku akreditivu (postoupení plnění) </a:t>
            </a:r>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58</a:t>
            </a:fld>
            <a:endParaRPr lang="cs-CZ" altLang="cs-CZ"/>
          </a:p>
        </p:txBody>
      </p:sp>
      <p:sp>
        <p:nvSpPr>
          <p:cNvPr id="8" name="Text Placeholder 5">
            <a:extLst>
              <a:ext uri="{FF2B5EF4-FFF2-40B4-BE49-F238E27FC236}">
                <a16:creationId xmlns:a16="http://schemas.microsoft.com/office/drawing/2014/main" id="{C8F088EF-447F-4706-8C1E-F92B8EB74A2E}"/>
              </a:ext>
            </a:extLst>
          </p:cNvPr>
          <p:cNvSpPr txBox="1">
            <a:spLocks/>
          </p:cNvSpPr>
          <p:nvPr/>
        </p:nvSpPr>
        <p:spPr>
          <a:xfrm>
            <a:off x="876000" y="1290515"/>
            <a:ext cx="5220000" cy="271576"/>
          </a:xfrm>
          <a:prstGeom prst="rect">
            <a:avLst/>
          </a:prstGeom>
        </p:spPr>
        <p:txBody>
          <a:bodyPr vert="horz" lIns="0" tIns="0" rIns="0" bIns="0" rtlCol="0">
            <a:noAutofit/>
          </a:bodyPr>
          <a:lstStyle>
            <a:lvl1pPr marL="0" indent="0" algn="l" rtl="0" eaLnBrk="1" fontAlgn="base" hangingPunct="1">
              <a:lnSpc>
                <a:spcPts val="2300"/>
              </a:lnSpc>
              <a:spcBef>
                <a:spcPts val="0"/>
              </a:spcBef>
              <a:spcAft>
                <a:spcPct val="0"/>
              </a:spcAft>
              <a:buClr>
                <a:schemeClr val="tx2"/>
              </a:buClr>
              <a:buSzPct val="100000"/>
              <a:buFontTx/>
              <a:buNone/>
              <a:defRPr sz="2000" b="0">
                <a:solidFill>
                  <a:schemeClr val="tx2"/>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000" b="1" dirty="0"/>
              <a:t>Výhody pro importéra/odběratele </a:t>
            </a:r>
          </a:p>
          <a:p>
            <a:endParaRPr lang="en-US" b="1" kern="0" dirty="0"/>
          </a:p>
        </p:txBody>
      </p:sp>
      <p:sp>
        <p:nvSpPr>
          <p:cNvPr id="10" name="Text Placeholder 5">
            <a:extLst>
              <a:ext uri="{FF2B5EF4-FFF2-40B4-BE49-F238E27FC236}">
                <a16:creationId xmlns:a16="http://schemas.microsoft.com/office/drawing/2014/main" id="{C470EAA9-410D-4DCD-AA9E-E8DE66FA186E}"/>
              </a:ext>
            </a:extLst>
          </p:cNvPr>
          <p:cNvSpPr txBox="1">
            <a:spLocks/>
          </p:cNvSpPr>
          <p:nvPr/>
        </p:nvSpPr>
        <p:spPr>
          <a:xfrm>
            <a:off x="6253200" y="1274098"/>
            <a:ext cx="5220000" cy="271576"/>
          </a:xfrm>
          <a:prstGeom prst="rect">
            <a:avLst/>
          </a:prstGeom>
        </p:spPr>
        <p:txBody>
          <a:bodyPr vert="horz" lIns="0" tIns="0" rIns="0" bIns="0" rtlCol="0">
            <a:noAutofit/>
          </a:bodyPr>
          <a:lstStyle>
            <a:lvl1pPr marL="0" indent="0" algn="l" rtl="0" eaLnBrk="1" fontAlgn="base" hangingPunct="1">
              <a:lnSpc>
                <a:spcPts val="2300"/>
              </a:lnSpc>
              <a:spcBef>
                <a:spcPts val="0"/>
              </a:spcBef>
              <a:spcAft>
                <a:spcPct val="0"/>
              </a:spcAft>
              <a:buClr>
                <a:schemeClr val="tx2"/>
              </a:buClr>
              <a:buSzPct val="100000"/>
              <a:buFontTx/>
              <a:buNone/>
              <a:defRPr sz="2000" b="0">
                <a:solidFill>
                  <a:schemeClr val="tx2"/>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000" b="1" dirty="0"/>
              <a:t>Výhody </a:t>
            </a:r>
            <a:r>
              <a:rPr lang="cs-CZ" b="1" dirty="0"/>
              <a:t>p</a:t>
            </a:r>
            <a:r>
              <a:rPr lang="cs-CZ" sz="2000" b="1" dirty="0">
                <a:latin typeface="+mn-lt"/>
              </a:rPr>
              <a:t>ro exportéra/dodavatele </a:t>
            </a:r>
          </a:p>
          <a:p>
            <a:endParaRPr lang="cs-CZ" sz="2000" b="1" dirty="0"/>
          </a:p>
          <a:p>
            <a:endParaRPr lang="en-US" sz="1400" dirty="0">
              <a:solidFill>
                <a:schemeClr val="tx1"/>
              </a:solidFill>
            </a:endParaRPr>
          </a:p>
        </p:txBody>
      </p:sp>
    </p:spTree>
    <p:extLst>
      <p:ext uri="{BB962C8B-B14F-4D97-AF65-F5344CB8AC3E}">
        <p14:creationId xmlns:p14="http://schemas.microsoft.com/office/powerpoint/2010/main" val="2288594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59</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a:t>Odkup pohledávek s pojištěním EGAP</a:t>
            </a:r>
            <a:endParaRPr lang="pl-PL" sz="3200" dirty="0"/>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59</a:t>
            </a:fld>
            <a:endParaRPr lang="cs-CZ" altLang="cs-CZ"/>
          </a:p>
        </p:txBody>
      </p:sp>
      <p:pic>
        <p:nvPicPr>
          <p:cNvPr id="6" name="Picture 2">
            <a:extLst>
              <a:ext uri="{FF2B5EF4-FFF2-40B4-BE49-F238E27FC236}">
                <a16:creationId xmlns:a16="http://schemas.microsoft.com/office/drawing/2014/main" id="{DD43C611-274C-45C1-B87E-D1D7C4B34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1" t="1618" r="1373" b="2091"/>
          <a:stretch/>
        </p:blipFill>
        <p:spPr bwMode="auto">
          <a:xfrm>
            <a:off x="2987040" y="1666240"/>
            <a:ext cx="5974080" cy="362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87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Bankovní záruka – přímá avizovaná</a:t>
            </a:r>
          </a:p>
        </p:txBody>
      </p:sp>
      <p:sp>
        <p:nvSpPr>
          <p:cNvPr id="5" name="Zástupný symbol pro obsah 4"/>
          <p:cNvSpPr>
            <a:spLocks noGrp="1"/>
          </p:cNvSpPr>
          <p:nvPr>
            <p:ph idx="1"/>
          </p:nvPr>
        </p:nvSpPr>
        <p:spPr/>
        <p:txBody>
          <a:bodyPr/>
          <a:lstStyle/>
          <a:p>
            <a:r>
              <a:rPr lang="cs-CZ" sz="1800" dirty="0"/>
              <a:t>do vztahu se zapojuje další subjekt – </a:t>
            </a:r>
            <a:r>
              <a:rPr lang="cs-CZ" sz="1800" dirty="0" err="1"/>
              <a:t>avizující</a:t>
            </a:r>
            <a:r>
              <a:rPr lang="cs-CZ" sz="1800" dirty="0"/>
              <a:t> banka. Děje se tak v případech, kdy je přímý kontakt příjemce a ručící banky komplikovaný, či dokonce nemožný, například u mezinárodních záruk. </a:t>
            </a:r>
          </a:p>
          <a:p>
            <a:r>
              <a:rPr lang="cs-CZ" sz="1800" dirty="0" err="1"/>
              <a:t>Avizující</a:t>
            </a:r>
            <a:r>
              <a:rPr lang="cs-CZ" sz="1800" dirty="0"/>
              <a:t> banka je obvykle bankou příjemce záruky a zároveň </a:t>
            </a:r>
            <a:r>
              <a:rPr lang="cs-CZ" sz="1800" dirty="0" err="1"/>
              <a:t>korespondentskou</a:t>
            </a:r>
            <a:r>
              <a:rPr lang="cs-CZ" sz="1800" dirty="0"/>
              <a:t> bankou ručící banky v zemi příjemce.</a:t>
            </a:r>
          </a:p>
        </p:txBody>
      </p:sp>
      <p:pic>
        <p:nvPicPr>
          <p:cNvPr id="2" name="Obrázek 1"/>
          <p:cNvPicPr>
            <a:picLocks noChangeAspect="1"/>
          </p:cNvPicPr>
          <p:nvPr/>
        </p:nvPicPr>
        <p:blipFill rotWithShape="1">
          <a:blip r:embed="rId2"/>
          <a:srcRect l="10054" t="27734" r="19705" b="29156"/>
          <a:stretch/>
        </p:blipFill>
        <p:spPr>
          <a:xfrm>
            <a:off x="2682682" y="3621740"/>
            <a:ext cx="5762071" cy="2210260"/>
          </a:xfrm>
          <a:prstGeom prst="rect">
            <a:avLst/>
          </a:prstGeom>
        </p:spPr>
      </p:pic>
    </p:spTree>
    <p:extLst>
      <p:ext uri="{BB962C8B-B14F-4D97-AF65-F5344CB8AC3E}">
        <p14:creationId xmlns:p14="http://schemas.microsoft.com/office/powerpoint/2010/main" val="3883169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a:t>Odkup pohledávek s pojištěním EGAP</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0" indent="0">
              <a:buNone/>
            </a:pPr>
            <a:r>
              <a:rPr lang="cs-CZ" sz="1800" b="1" dirty="0"/>
              <a:t>Forfaiting = bezregresní odkup pohledávek</a:t>
            </a:r>
          </a:p>
          <a:p>
            <a:pPr marL="0" indent="0">
              <a:buNone/>
            </a:pPr>
            <a:r>
              <a:rPr lang="cs-CZ" sz="1800" b="1" dirty="0"/>
              <a:t>Výhody financování</a:t>
            </a:r>
          </a:p>
          <a:p>
            <a:pPr lvl="0"/>
            <a:r>
              <a:rPr lang="cs-CZ" sz="1800" dirty="0"/>
              <a:t>Zvýšení likvidity, zlepšení cash-</a:t>
            </a:r>
            <a:r>
              <a:rPr lang="cs-CZ" sz="1800" dirty="0" err="1"/>
              <a:t>flow</a:t>
            </a:r>
            <a:r>
              <a:rPr lang="cs-CZ" sz="1800" dirty="0"/>
              <a:t> </a:t>
            </a:r>
          </a:p>
          <a:p>
            <a:pPr lvl="0"/>
            <a:r>
              <a:rPr lang="cs-CZ" sz="1800" dirty="0"/>
              <a:t>Získání finančních prostředků od banky ihned po dodání zboží či služeb</a:t>
            </a:r>
          </a:p>
          <a:p>
            <a:pPr lvl="0"/>
            <a:r>
              <a:rPr lang="cs-CZ" sz="1800" dirty="0"/>
              <a:t>Snížení objemu pohledávek v účetní bilanci</a:t>
            </a:r>
          </a:p>
          <a:p>
            <a:pPr lvl="0"/>
            <a:r>
              <a:rPr lang="cs-CZ" sz="1800" dirty="0"/>
              <a:t>Zvýšení konkurenceschopnosti díky nabídce delší odložené splatnosti importérovi</a:t>
            </a:r>
          </a:p>
          <a:p>
            <a:pPr lvl="0"/>
            <a:r>
              <a:rPr lang="cs-CZ" sz="1800" dirty="0"/>
              <a:t>V případě dobré a bankou akceptovatelné bonity importéra </a:t>
            </a:r>
          </a:p>
          <a:p>
            <a:pPr lvl="0"/>
            <a:r>
              <a:rPr lang="cs-CZ" sz="1800" dirty="0"/>
              <a:t>Odkup až 100 % nominální hodnoty pohledávky (do 2 let, nad 2 roky odložené splatnosti max. 85% - dle Konsensu OECD)</a:t>
            </a:r>
          </a:p>
          <a:p>
            <a:pPr lvl="0"/>
            <a:r>
              <a:rPr lang="cs-CZ" sz="1800" dirty="0"/>
              <a:t>Bez zpětného postihu (regresu) na exportéra – riziko nezaplacení přechází na banku</a:t>
            </a:r>
          </a:p>
          <a:p>
            <a:pPr lvl="0"/>
            <a:r>
              <a:rPr lang="cs-CZ" sz="1800" dirty="0"/>
              <a:t>Možnost financovat jednorázově i opakovaně</a:t>
            </a:r>
          </a:p>
          <a:p>
            <a:pPr lvl="0"/>
            <a:r>
              <a:rPr lang="cs-CZ" sz="1800" dirty="0"/>
              <a:t>Možnost využití pojištění EGAP nebo dalších pojišťoven v případě zahraničních pohledávek</a:t>
            </a:r>
          </a:p>
        </p:txBody>
      </p:sp>
    </p:spTree>
    <p:extLst>
      <p:ext uri="{BB962C8B-B14F-4D97-AF65-F5344CB8AC3E}">
        <p14:creationId xmlns:p14="http://schemas.microsoft.com/office/powerpoint/2010/main" val="3513442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5E11759E-5680-4FB7-B831-C15A3A209F05}"/>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61</a:t>
            </a:fld>
            <a:endParaRPr lang="cs-CZ" altLang="cs-CZ"/>
          </a:p>
        </p:txBody>
      </p:sp>
      <p:sp>
        <p:nvSpPr>
          <p:cNvPr id="4" name="Nadpis 3"/>
          <p:cNvSpPr>
            <a:spLocks noGrp="1"/>
          </p:cNvSpPr>
          <p:nvPr>
            <p:ph type="title"/>
          </p:nvPr>
        </p:nvSpPr>
        <p:spPr>
          <a:xfrm>
            <a:off x="720000" y="720000"/>
            <a:ext cx="10753200" cy="451576"/>
          </a:xfrm>
        </p:spPr>
        <p:txBody>
          <a:bodyPr anchor="t">
            <a:noAutofit/>
          </a:bodyPr>
          <a:lstStyle/>
          <a:p>
            <a:r>
              <a:rPr lang="cs-CZ" sz="3200" dirty="0"/>
              <a:t>Odběratelský úvěr - schéma</a:t>
            </a:r>
            <a:endParaRPr lang="pl-PL" sz="3200" dirty="0"/>
          </a:p>
        </p:txBody>
      </p:sp>
      <p:sp>
        <p:nvSpPr>
          <p:cNvPr id="3" name="Zástupný symbol pro číslo snímku 2" hidden="1"/>
          <p:cNvSpPr>
            <a:spLocks noGrp="1"/>
          </p:cNvSpPr>
          <p:nvPr>
            <p:ph type="sldNum" sz="quarter" idx="11"/>
          </p:nvPr>
        </p:nvSpPr>
        <p:spPr/>
        <p:txBody>
          <a:bodyPr/>
          <a:lstStyle/>
          <a:p>
            <a:pPr>
              <a:spcAft>
                <a:spcPts val="600"/>
              </a:spcAft>
            </a:pPr>
            <a:fld id="{0970407D-EE58-4A0B-824B-1D3AE42DD9CF}" type="slidenum">
              <a:rPr lang="cs-CZ" altLang="cs-CZ" smtClean="0"/>
              <a:pPr>
                <a:spcAft>
                  <a:spcPts val="600"/>
                </a:spcAft>
              </a:pPr>
              <a:t>61</a:t>
            </a:fld>
            <a:endParaRPr lang="cs-CZ" altLang="cs-CZ"/>
          </a:p>
        </p:txBody>
      </p:sp>
      <p:pic>
        <p:nvPicPr>
          <p:cNvPr id="7" name="Picture 2">
            <a:extLst>
              <a:ext uri="{FF2B5EF4-FFF2-40B4-BE49-F238E27FC236}">
                <a16:creationId xmlns:a16="http://schemas.microsoft.com/office/drawing/2014/main" id="{786F6B87-6593-4F02-9FDE-D72ECE57F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584" y="1412531"/>
            <a:ext cx="7473136" cy="518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7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p:txBody>
          <a:bodyPr/>
          <a:lstStyle/>
          <a:p>
            <a:r>
              <a:rPr lang="cs-CZ" dirty="0"/>
              <a:t>Odběratelský úvěr – základní informace </a:t>
            </a:r>
            <a:endParaRPr lang="pl-PL" dirty="0"/>
          </a:p>
        </p:txBody>
      </p:sp>
      <p:sp>
        <p:nvSpPr>
          <p:cNvPr id="5" name="Zástupný obsah 4">
            <a:extLst>
              <a:ext uri="{FF2B5EF4-FFF2-40B4-BE49-F238E27FC236}">
                <a16:creationId xmlns:a16="http://schemas.microsoft.com/office/drawing/2014/main" id="{E6B03393-D15D-4641-9945-575A3AC8C259}"/>
              </a:ext>
            </a:extLst>
          </p:cNvPr>
          <p:cNvSpPr>
            <a:spLocks noGrp="1"/>
          </p:cNvSpPr>
          <p:nvPr>
            <p:ph idx="1"/>
          </p:nvPr>
        </p:nvSpPr>
        <p:spPr>
          <a:xfrm>
            <a:off x="720000" y="1692002"/>
            <a:ext cx="10753200" cy="4139998"/>
          </a:xfrm>
        </p:spPr>
        <p:txBody>
          <a:bodyPr/>
          <a:lstStyle/>
          <a:p>
            <a:pPr marL="0" indent="0">
              <a:buNone/>
            </a:pPr>
            <a:r>
              <a:rPr lang="cs-CZ" sz="1800" b="1" dirty="0"/>
              <a:t>ÚČELOVÉ EXPORTNÍ FINANCOVÁNÍ ODBĚRATELE/BANKY ODBĚRATELE</a:t>
            </a:r>
          </a:p>
          <a:p>
            <a:pPr marL="0" indent="0">
              <a:buNone/>
            </a:pPr>
            <a:r>
              <a:rPr lang="cs-CZ" sz="1800" b="1" dirty="0"/>
              <a:t>Výhody financování</a:t>
            </a:r>
          </a:p>
          <a:p>
            <a:pPr lvl="0"/>
            <a:r>
              <a:rPr lang="cs-CZ" sz="1800" dirty="0"/>
              <a:t>Možnost dlouhodobého financování odběratele/banky odběratele (zpravidla 10 let)</a:t>
            </a:r>
          </a:p>
          <a:p>
            <a:pPr lvl="0"/>
            <a:r>
              <a:rPr lang="cs-CZ" sz="1800" dirty="0"/>
              <a:t>Dlouhodobé financování za úrokové sazby, které by odběratel ve své zemi neměl šanci získat </a:t>
            </a:r>
          </a:p>
          <a:p>
            <a:pPr lvl="0"/>
            <a:r>
              <a:rPr lang="cs-CZ" sz="1800" dirty="0"/>
              <a:t>Větší šance na získání zakázky v případě nabídnutí financování odběrateli</a:t>
            </a:r>
          </a:p>
          <a:p>
            <a:pPr lvl="0"/>
            <a:r>
              <a:rPr lang="cs-CZ" sz="1800" dirty="0"/>
              <a:t>Možnost financovat zpravidla 85 % hodnoty exportního kontraktu (15 % pak činí platba předem) </a:t>
            </a:r>
          </a:p>
          <a:p>
            <a:pPr lvl="0"/>
            <a:r>
              <a:rPr lang="cs-CZ" sz="1800" dirty="0"/>
              <a:t>Využití pojištění EGAP (státní úvěrová pojišťovna na podporu exportu) na krytí komerčních a politických rizik</a:t>
            </a:r>
          </a:p>
          <a:p>
            <a:pPr lvl="0"/>
            <a:r>
              <a:rPr lang="cs-CZ" sz="1800" dirty="0"/>
              <a:t>Úhrada dodavateli/exportérovi ihned po dodání (bez jakékoli odložené platby či splátek)</a:t>
            </a:r>
          </a:p>
          <a:p>
            <a:pPr lvl="0"/>
            <a:r>
              <a:rPr lang="cs-CZ" sz="1800" dirty="0"/>
              <a:t>Pomoc odběrateli s jeho cash-</a:t>
            </a:r>
            <a:r>
              <a:rPr lang="cs-CZ" sz="1800" dirty="0" err="1"/>
              <a:t>flow</a:t>
            </a:r>
            <a:endParaRPr lang="cs-CZ" sz="1800" dirty="0"/>
          </a:p>
        </p:txBody>
      </p:sp>
    </p:spTree>
    <p:extLst>
      <p:ext uri="{BB962C8B-B14F-4D97-AF65-F5344CB8AC3E}">
        <p14:creationId xmlns:p14="http://schemas.microsoft.com/office/powerpoint/2010/main" val="382113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Bankovní záruka – přímá potvrzená</a:t>
            </a:r>
          </a:p>
        </p:txBody>
      </p:sp>
      <p:sp>
        <p:nvSpPr>
          <p:cNvPr id="5" name="Zástupný symbol pro obsah 4"/>
          <p:cNvSpPr>
            <a:spLocks noGrp="1"/>
          </p:cNvSpPr>
          <p:nvPr>
            <p:ph idx="1"/>
          </p:nvPr>
        </p:nvSpPr>
        <p:spPr/>
        <p:txBody>
          <a:bodyPr/>
          <a:lstStyle/>
          <a:p>
            <a:r>
              <a:rPr lang="cs-CZ" sz="1800" dirty="0"/>
              <a:t>Stejně jako u předchozí formy, i zde jsou ve vztahu banky dvě. Rozdíl je v tom, že druhá (potvrzující) banka zde záruku pouze neoznamuje, nýbrž ji potvrzuje. </a:t>
            </a:r>
          </a:p>
          <a:p>
            <a:r>
              <a:rPr lang="cs-CZ" sz="1800" dirty="0"/>
              <a:t>Rozdíl mezi avízem a potvrzením je zásadní – potvrzením záruky banka vstupuje do závazkového vztahu a je příjemci zavázána k plnění ze záruky stejně jako banka vystavující.</a:t>
            </a:r>
          </a:p>
        </p:txBody>
      </p:sp>
      <p:pic>
        <p:nvPicPr>
          <p:cNvPr id="6" name="Obrázek 5"/>
          <p:cNvPicPr>
            <a:picLocks noChangeAspect="1"/>
          </p:cNvPicPr>
          <p:nvPr/>
        </p:nvPicPr>
        <p:blipFill rotWithShape="1">
          <a:blip r:embed="rId2"/>
          <a:srcRect l="19504" t="29831" r="11161" b="29764"/>
          <a:stretch/>
        </p:blipFill>
        <p:spPr>
          <a:xfrm>
            <a:off x="2550018" y="3603811"/>
            <a:ext cx="6620876" cy="2411507"/>
          </a:xfrm>
          <a:prstGeom prst="rect">
            <a:avLst/>
          </a:prstGeom>
        </p:spPr>
      </p:pic>
    </p:spTree>
    <p:extLst>
      <p:ext uri="{BB962C8B-B14F-4D97-AF65-F5344CB8AC3E}">
        <p14:creationId xmlns:p14="http://schemas.microsoft.com/office/powerpoint/2010/main" val="339205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Bankovní záruka – nepřímá</a:t>
            </a:r>
          </a:p>
        </p:txBody>
      </p:sp>
      <p:sp>
        <p:nvSpPr>
          <p:cNvPr id="5" name="Zástupný symbol pro obsah 4"/>
          <p:cNvSpPr>
            <a:spLocks noGrp="1"/>
          </p:cNvSpPr>
          <p:nvPr>
            <p:ph idx="1"/>
          </p:nvPr>
        </p:nvSpPr>
        <p:spPr/>
        <p:txBody>
          <a:bodyPr/>
          <a:lstStyle/>
          <a:p>
            <a:r>
              <a:rPr lang="cs-CZ" sz="1800" dirty="0"/>
              <a:t>I u této formy bankovní záruky jsou ve vztahu přítomny banky dvě. Rozdíl oproti přímé záruce potvrzené tkví v tom, že banka příjemce zde nepotvrzuje záruku původní, ale vystavuje záruku zcela novou, tzv. </a:t>
            </a:r>
            <a:r>
              <a:rPr lang="cs-CZ" sz="1800" b="1" dirty="0"/>
              <a:t>protizáruku</a:t>
            </a:r>
            <a:r>
              <a:rPr lang="cs-CZ" sz="1800" dirty="0"/>
              <a:t>. </a:t>
            </a:r>
          </a:p>
          <a:p>
            <a:r>
              <a:rPr lang="cs-CZ" sz="1800" dirty="0"/>
              <a:t>Ve vztahu tedy figurují dvě záruky, které na sebe sice navazují, ale jinak jsou naprosto nezávislé. </a:t>
            </a:r>
          </a:p>
        </p:txBody>
      </p:sp>
      <p:pic>
        <p:nvPicPr>
          <p:cNvPr id="2" name="Obrázek 1"/>
          <p:cNvPicPr>
            <a:picLocks noChangeAspect="1"/>
          </p:cNvPicPr>
          <p:nvPr/>
        </p:nvPicPr>
        <p:blipFill rotWithShape="1">
          <a:blip r:embed="rId2"/>
          <a:srcRect l="11457" t="23444" r="3932" b="26495"/>
          <a:stretch/>
        </p:blipFill>
        <p:spPr>
          <a:xfrm>
            <a:off x="2456329" y="3639672"/>
            <a:ext cx="6884894" cy="2545976"/>
          </a:xfrm>
          <a:prstGeom prst="rect">
            <a:avLst/>
          </a:prstGeom>
        </p:spPr>
      </p:pic>
    </p:spTree>
    <p:extLst>
      <p:ext uri="{BB962C8B-B14F-4D97-AF65-F5344CB8AC3E}">
        <p14:creationId xmlns:p14="http://schemas.microsoft.com/office/powerpoint/2010/main" val="419849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err="1"/>
              <a:t>Akcesorická</a:t>
            </a:r>
            <a:r>
              <a:rPr lang="cs-CZ" dirty="0"/>
              <a:t> bankovní záruka</a:t>
            </a:r>
          </a:p>
        </p:txBody>
      </p:sp>
      <p:sp>
        <p:nvSpPr>
          <p:cNvPr id="5" name="Zástupný symbol pro obsah 4"/>
          <p:cNvSpPr>
            <a:spLocks noGrp="1"/>
          </p:cNvSpPr>
          <p:nvPr>
            <p:ph idx="1"/>
          </p:nvPr>
        </p:nvSpPr>
        <p:spPr/>
        <p:txBody>
          <a:bodyPr/>
          <a:lstStyle/>
          <a:p>
            <a:r>
              <a:rPr lang="cs-CZ" sz="1800" dirty="0"/>
              <a:t>Vystaví-li banka akcesorickou bankovní záruku, znamená to, že </a:t>
            </a:r>
            <a:r>
              <a:rPr lang="cs-CZ" sz="1800" b="1" dirty="0"/>
              <a:t>banka může uplatnit vymezené námitky pro vyplacení zaručené částky</a:t>
            </a:r>
            <a:r>
              <a:rPr lang="cs-CZ" sz="1800" dirty="0"/>
              <a:t>, a to v takovém rozsahu, v jakém by je uplatnil sám dlužník. Námitky musí být ovšem dostatečně kvalifikované, aby obstály v případném soudím sporu (dodávka vadného zboží, nefungujícího stroje, nedodržení kontraktem předepsaných výrobních parametrů, apod.). </a:t>
            </a:r>
          </a:p>
          <a:p>
            <a:r>
              <a:rPr lang="cs-CZ" sz="1800" dirty="0"/>
              <a:t>Akcesorická záruka banky může znít např. takto: „… zavazujeme se zaplatit Vám na Vaši výzvu jakoukoliv částku až do zaručené výše v případě, že firma X při splatnosti faktury fakturu nezaplatí, a za předpokladu, že Vaše firma splnila své závazky vyplývající ze shora uvedeného kontraktu.“</a:t>
            </a:r>
          </a:p>
        </p:txBody>
      </p:sp>
    </p:spTree>
    <p:extLst>
      <p:ext uri="{BB962C8B-B14F-4D97-AF65-F5344CB8AC3E}">
        <p14:creationId xmlns:p14="http://schemas.microsoft.com/office/powerpoint/2010/main" val="130899520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395</TotalTime>
  <Words>5070</Words>
  <Application>Microsoft Office PowerPoint</Application>
  <PresentationFormat>Širokoúhlá obrazovka</PresentationFormat>
  <Paragraphs>445</Paragraphs>
  <Slides>62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62</vt:i4>
      </vt:variant>
    </vt:vector>
  </HeadingPairs>
  <TitlesOfParts>
    <vt:vector size="66" baseType="lpstr">
      <vt:lpstr>Arial</vt:lpstr>
      <vt:lpstr>Tahoma</vt:lpstr>
      <vt:lpstr>Wingdings</vt:lpstr>
      <vt:lpstr>Prezentace_MU_CZ</vt:lpstr>
      <vt:lpstr>Mimobilanční bankovní produkty Exportní financování</vt:lpstr>
      <vt:lpstr>Mimobilanční bankovní produkty</vt:lpstr>
      <vt:lpstr>Bankovní záruka</vt:lpstr>
      <vt:lpstr>Formy bankovních záruk</vt:lpstr>
      <vt:lpstr>Bankovní záruka – přímá</vt:lpstr>
      <vt:lpstr>Bankovní záruka – přímá avizovaná</vt:lpstr>
      <vt:lpstr>Bankovní záruka – přímá potvrzená</vt:lpstr>
      <vt:lpstr>Bankovní záruka – nepřímá</vt:lpstr>
      <vt:lpstr>Akcesorická bankovní záruka</vt:lpstr>
      <vt:lpstr>Abstraktní bankovní záruka</vt:lpstr>
      <vt:lpstr>Záruka vyplatitelná proti dokumentům z hlediska příjemce</vt:lpstr>
      <vt:lpstr>Druhy bankovních záruk</vt:lpstr>
      <vt:lpstr>Nejčastější typy bankovních záruk</vt:lpstr>
      <vt:lpstr>Nejčastější typy bankovních záruk</vt:lpstr>
      <vt:lpstr>Nejčastější typy bankovních záruk</vt:lpstr>
      <vt:lpstr>Dokumentární platby</vt:lpstr>
      <vt:lpstr>Dokumentární platby</vt:lpstr>
      <vt:lpstr>Dokumentární inkaso</vt:lpstr>
      <vt:lpstr>Průběh dokumentárního inkasa</vt:lpstr>
      <vt:lpstr>Formy dokumentárního inkasa</vt:lpstr>
      <vt:lpstr>Dokumentární akreditiv</vt:lpstr>
      <vt:lpstr>Dokumentární akreditiv</vt:lpstr>
      <vt:lpstr>Dokumentární akreditiv</vt:lpstr>
      <vt:lpstr>Průběh dokumentárního akreditivu</vt:lpstr>
      <vt:lpstr>Použití a čerpání dokumentárního akreditivu</vt:lpstr>
      <vt:lpstr>Použitelnost akreditivu</vt:lpstr>
      <vt:lpstr>Použitelnost akreditivu</vt:lpstr>
      <vt:lpstr>Druhy akreditivů</vt:lpstr>
      <vt:lpstr>Druhy akreditivů</vt:lpstr>
      <vt:lpstr>Druhy akreditivů</vt:lpstr>
      <vt:lpstr>Druhy akreditivů</vt:lpstr>
      <vt:lpstr>Financování akreditivů</vt:lpstr>
      <vt:lpstr>Financování akreditivů</vt:lpstr>
      <vt:lpstr>Dodací podmínky Incoterms ® </vt:lpstr>
      <vt:lpstr>Dokumenty používané v dokumentárním platebním styku</vt:lpstr>
      <vt:lpstr>Dokumenty používané v dokumentárním platebním styku</vt:lpstr>
      <vt:lpstr>Přepravní dokumenty</vt:lpstr>
      <vt:lpstr>Přepravní dokumenty</vt:lpstr>
      <vt:lpstr>Přepravní dokumenty</vt:lpstr>
      <vt:lpstr>Přepravní dokumenty</vt:lpstr>
      <vt:lpstr>Přepravní dokumenty</vt:lpstr>
      <vt:lpstr>Přepravní dokumenty</vt:lpstr>
      <vt:lpstr>Skladovací dokumenty</vt:lpstr>
      <vt:lpstr>Inkasní dokumenty</vt:lpstr>
      <vt:lpstr>Pojišťovací dokumenty</vt:lpstr>
      <vt:lpstr>Pomocné dokumenty</vt:lpstr>
      <vt:lpstr>Exportní financování</vt:lpstr>
      <vt:lpstr>Obsah</vt:lpstr>
      <vt:lpstr>Rizika v mezinárodním obchodě</vt:lpstr>
      <vt:lpstr>Podpora exportu ze strany státu a exportní financování</vt:lpstr>
      <vt:lpstr>Státní podpora exportu</vt:lpstr>
      <vt:lpstr>Exportní garanční a pojišťovací společnost, a.s. (EGAP)</vt:lpstr>
      <vt:lpstr>Produkty exportního financování</vt:lpstr>
      <vt:lpstr>Odkup pohledávek za tuzemskými odběrateli</vt:lpstr>
      <vt:lpstr>Odkup pohledávek za tuzemskými odběrateli</vt:lpstr>
      <vt:lpstr>Předexportní financování a odkup pohledávek s pojištěním EGAP </vt:lpstr>
      <vt:lpstr>Potvrzený neodvolatelný dokumentární akreditiv</vt:lpstr>
      <vt:lpstr>Potvrzený neodvolatelný dokumentární akreditiv</vt:lpstr>
      <vt:lpstr>Odkup pohledávek s pojištěním EGAP</vt:lpstr>
      <vt:lpstr>Odkup pohledávek s pojištěním EGAP</vt:lpstr>
      <vt:lpstr>Odběratelský úvěr - schéma</vt:lpstr>
      <vt:lpstr>Odběratelský úvěr – základní informace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Pokorná Martina</dc:creator>
  <cp:lastModifiedBy>Martina Sponerová</cp:lastModifiedBy>
  <cp:revision>37</cp:revision>
  <cp:lastPrinted>1601-01-01T00:00:00Z</cp:lastPrinted>
  <dcterms:created xsi:type="dcterms:W3CDTF">2019-10-16T09:54:51Z</dcterms:created>
  <dcterms:modified xsi:type="dcterms:W3CDTF">2021-04-19T18:37:56Z</dcterms:modified>
</cp:coreProperties>
</file>