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87" r:id="rId3"/>
    <p:sldId id="259" r:id="rId4"/>
    <p:sldId id="288" r:id="rId5"/>
    <p:sldId id="289" r:id="rId6"/>
    <p:sldId id="297" r:id="rId7"/>
    <p:sldId id="292" r:id="rId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C1714D-0AB2-44E7-A0E4-A6693B6E84F6}" v="1" dt="2023-02-13T16:14:57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79C1714D-0AB2-44E7-A0E4-A6693B6E84F6}"/>
    <pc:docChg chg="modSld">
      <pc:chgData name="Martina Sponerová" userId="ccc0f243-98c2-4971-ae6b-3630abf27fc2" providerId="ADAL" clId="{79C1714D-0AB2-44E7-A0E4-A6693B6E84F6}" dt="2023-02-13T16:18:04.839" v="14" actId="207"/>
      <pc:docMkLst>
        <pc:docMk/>
      </pc:docMkLst>
      <pc:sldChg chg="modSp mod">
        <pc:chgData name="Martina Sponerová" userId="ccc0f243-98c2-4971-ae6b-3630abf27fc2" providerId="ADAL" clId="{79C1714D-0AB2-44E7-A0E4-A6693B6E84F6}" dt="2023-02-13T16:14:23.472" v="7" actId="20577"/>
        <pc:sldMkLst>
          <pc:docMk/>
          <pc:sldMk cId="3102574478" sldId="287"/>
        </pc:sldMkLst>
        <pc:spChg chg="mod">
          <ac:chgData name="Martina Sponerová" userId="ccc0f243-98c2-4971-ae6b-3630abf27fc2" providerId="ADAL" clId="{79C1714D-0AB2-44E7-A0E4-A6693B6E84F6}" dt="2023-02-13T16:14:23.472" v="7" actId="20577"/>
          <ac:spMkLst>
            <pc:docMk/>
            <pc:sldMk cId="3102574478" sldId="287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79C1714D-0AB2-44E7-A0E4-A6693B6E84F6}" dt="2023-02-13T16:18:04.839" v="14" actId="207"/>
        <pc:sldMkLst>
          <pc:docMk/>
          <pc:sldMk cId="2053244937" sldId="289"/>
        </pc:sldMkLst>
        <pc:spChg chg="mod">
          <ac:chgData name="Martina Sponerová" userId="ccc0f243-98c2-4971-ae6b-3630abf27fc2" providerId="ADAL" clId="{79C1714D-0AB2-44E7-A0E4-A6693B6E84F6}" dt="2023-02-13T16:18:04.839" v="14" actId="207"/>
          <ac:spMkLst>
            <pc:docMk/>
            <pc:sldMk cId="2053244937" sldId="289"/>
            <ac:spMk id="5" creationId="{00000000-0000-0000-0000-000000000000}"/>
          </ac:spMkLst>
        </pc:spChg>
      </pc:sldChg>
    </pc:docChg>
  </pc:docChgLst>
  <pc:docChgLst>
    <pc:chgData name="Martina Sponerová" userId="ccc0f243-98c2-4971-ae6b-3630abf27fc2" providerId="ADAL" clId="{64DBD478-DEC7-44F0-AA12-47B15AF2176D}"/>
    <pc:docChg chg="undo redo custSel modSld">
      <pc:chgData name="Martina Sponerová" userId="ccc0f243-98c2-4971-ae6b-3630abf27fc2" providerId="ADAL" clId="{64DBD478-DEC7-44F0-AA12-47B15AF2176D}" dt="2022-02-14T08:34:05.405" v="123" actId="20577"/>
      <pc:docMkLst>
        <pc:docMk/>
      </pc:docMkLst>
      <pc:sldChg chg="addSp delSp modSp mod">
        <pc:chgData name="Martina Sponerová" userId="ccc0f243-98c2-4971-ae6b-3630abf27fc2" providerId="ADAL" clId="{64DBD478-DEC7-44F0-AA12-47B15AF2176D}" dt="2022-02-14T08:32:50.918" v="65" actId="255"/>
        <pc:sldMkLst>
          <pc:docMk/>
          <pc:sldMk cId="1451318311" sldId="259"/>
        </pc:sldMkLst>
        <pc:spChg chg="add del mod">
          <ac:chgData name="Martina Sponerová" userId="ccc0f243-98c2-4971-ae6b-3630abf27fc2" providerId="ADAL" clId="{64DBD478-DEC7-44F0-AA12-47B15AF2176D}" dt="2022-02-14T08:32:36.187" v="62"/>
          <ac:spMkLst>
            <pc:docMk/>
            <pc:sldMk cId="1451318311" sldId="259"/>
            <ac:spMk id="5" creationId="{DE8949E8-08FF-4A4E-9272-D4E308CE465C}"/>
          </ac:spMkLst>
        </pc:spChg>
        <pc:graphicFrameChg chg="add mod modGraphic">
          <ac:chgData name="Martina Sponerová" userId="ccc0f243-98c2-4971-ae6b-3630abf27fc2" providerId="ADAL" clId="{64DBD478-DEC7-44F0-AA12-47B15AF2176D}" dt="2022-02-14T08:32:50.918" v="65" actId="255"/>
          <ac:graphicFrameMkLst>
            <pc:docMk/>
            <pc:sldMk cId="1451318311" sldId="259"/>
            <ac:graphicFrameMk id="6" creationId="{E9B75AA8-BE00-4F94-8A11-EC00DF977CCF}"/>
          </ac:graphicFrameMkLst>
        </pc:graphicFrameChg>
        <pc:graphicFrameChg chg="del mod modGraphic">
          <ac:chgData name="Martina Sponerová" userId="ccc0f243-98c2-4971-ae6b-3630abf27fc2" providerId="ADAL" clId="{64DBD478-DEC7-44F0-AA12-47B15AF2176D}" dt="2022-02-14T08:21:40.460" v="61" actId="478"/>
          <ac:graphicFrameMkLst>
            <pc:docMk/>
            <pc:sldMk cId="1451318311" sldId="259"/>
            <ac:graphicFrameMk id="7" creationId="{FB70670D-A211-4FD0-8134-7227A1E1201D}"/>
          </ac:graphicFrameMkLst>
        </pc:graphicFrameChg>
      </pc:sldChg>
      <pc:sldChg chg="modSp mod">
        <pc:chgData name="Martina Sponerová" userId="ccc0f243-98c2-4971-ae6b-3630abf27fc2" providerId="ADAL" clId="{64DBD478-DEC7-44F0-AA12-47B15AF2176D}" dt="2022-02-14T08:16:08.072" v="21" actId="20577"/>
        <pc:sldMkLst>
          <pc:docMk/>
          <pc:sldMk cId="3102574478" sldId="287"/>
        </pc:sldMkLst>
        <pc:spChg chg="mod">
          <ac:chgData name="Martina Sponerová" userId="ccc0f243-98c2-4971-ae6b-3630abf27fc2" providerId="ADAL" clId="{64DBD478-DEC7-44F0-AA12-47B15AF2176D}" dt="2022-02-14T08:16:08.072" v="21" actId="20577"/>
          <ac:spMkLst>
            <pc:docMk/>
            <pc:sldMk cId="3102574478" sldId="287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64DBD478-DEC7-44F0-AA12-47B15AF2176D}" dt="2022-02-14T08:34:05.405" v="123" actId="20577"/>
        <pc:sldMkLst>
          <pc:docMk/>
          <pc:sldMk cId="855703145" sldId="297"/>
        </pc:sldMkLst>
        <pc:spChg chg="mod">
          <ac:chgData name="Martina Sponerová" userId="ccc0f243-98c2-4971-ae6b-3630abf27fc2" providerId="ADAL" clId="{64DBD478-DEC7-44F0-AA12-47B15AF2176D}" dt="2022-02-14T08:34:05.405" v="123" actId="20577"/>
          <ac:spMkLst>
            <pc:docMk/>
            <pc:sldMk cId="855703145" sldId="297"/>
            <ac:spMk id="5" creationId="{00000000-0000-0000-0000-000000000000}"/>
          </ac:spMkLst>
        </pc:spChg>
      </pc:sldChg>
    </pc:docChg>
  </pc:docChgLst>
  <pc:docChgLst>
    <pc:chgData name="Martina Sponerová" userId="ccc0f243-98c2-4971-ae6b-3630abf27fc2" providerId="ADAL" clId="{70182C59-F6AB-410D-A176-3832515E2B78}"/>
    <pc:docChg chg="modSld">
      <pc:chgData name="Martina Sponerová" userId="ccc0f243-98c2-4971-ae6b-3630abf27fc2" providerId="ADAL" clId="{70182C59-F6AB-410D-A176-3832515E2B78}" dt="2023-02-08T10:11:55.453" v="80" actId="20577"/>
      <pc:docMkLst>
        <pc:docMk/>
      </pc:docMkLst>
      <pc:sldChg chg="modSp mod">
        <pc:chgData name="Martina Sponerová" userId="ccc0f243-98c2-4971-ae6b-3630abf27fc2" providerId="ADAL" clId="{70182C59-F6AB-410D-A176-3832515E2B78}" dt="2023-02-07T12:11:06.944" v="43" actId="20577"/>
        <pc:sldMkLst>
          <pc:docMk/>
          <pc:sldMk cId="1451318311" sldId="259"/>
        </pc:sldMkLst>
        <pc:graphicFrameChg chg="modGraphic">
          <ac:chgData name="Martina Sponerová" userId="ccc0f243-98c2-4971-ae6b-3630abf27fc2" providerId="ADAL" clId="{70182C59-F6AB-410D-A176-3832515E2B78}" dt="2023-02-07T12:11:06.944" v="43" actId="20577"/>
          <ac:graphicFrameMkLst>
            <pc:docMk/>
            <pc:sldMk cId="1451318311" sldId="259"/>
            <ac:graphicFrameMk id="6" creationId="{E9B75AA8-BE00-4F94-8A11-EC00DF977CCF}"/>
          </ac:graphicFrameMkLst>
        </pc:graphicFrameChg>
      </pc:sldChg>
      <pc:sldChg chg="modSp mod">
        <pc:chgData name="Martina Sponerová" userId="ccc0f243-98c2-4971-ae6b-3630abf27fc2" providerId="ADAL" clId="{70182C59-F6AB-410D-A176-3832515E2B78}" dt="2023-02-07T12:09:46.086" v="11" actId="20577"/>
        <pc:sldMkLst>
          <pc:docMk/>
          <pc:sldMk cId="3102574478" sldId="287"/>
        </pc:sldMkLst>
        <pc:spChg chg="mod">
          <ac:chgData name="Martina Sponerová" userId="ccc0f243-98c2-4971-ae6b-3630abf27fc2" providerId="ADAL" clId="{70182C59-F6AB-410D-A176-3832515E2B78}" dt="2023-02-07T12:09:46.086" v="11" actId="20577"/>
          <ac:spMkLst>
            <pc:docMk/>
            <pc:sldMk cId="3102574478" sldId="287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70182C59-F6AB-410D-A176-3832515E2B78}" dt="2023-02-08T10:11:55.453" v="80" actId="20577"/>
        <pc:sldMkLst>
          <pc:docMk/>
          <pc:sldMk cId="2648184417" sldId="292"/>
        </pc:sldMkLst>
        <pc:spChg chg="mod">
          <ac:chgData name="Martina Sponerová" userId="ccc0f243-98c2-4971-ae6b-3630abf27fc2" providerId="ADAL" clId="{70182C59-F6AB-410D-A176-3832515E2B78}" dt="2023-02-08T10:11:18.780" v="56" actId="6549"/>
          <ac:spMkLst>
            <pc:docMk/>
            <pc:sldMk cId="2648184417" sldId="292"/>
            <ac:spMk id="5" creationId="{00000000-0000-0000-0000-000000000000}"/>
          </ac:spMkLst>
        </pc:spChg>
        <pc:graphicFrameChg chg="mod modGraphic">
          <ac:chgData name="Martina Sponerová" userId="ccc0f243-98c2-4971-ae6b-3630abf27fc2" providerId="ADAL" clId="{70182C59-F6AB-410D-A176-3832515E2B78}" dt="2023-02-08T10:11:55.453" v="80" actId="20577"/>
          <ac:graphicFrameMkLst>
            <pc:docMk/>
            <pc:sldMk cId="2648184417" sldId="292"/>
            <ac:graphicFrameMk id="8" creationId="{00000000-0000-0000-0000-000000000000}"/>
          </ac:graphicFrameMkLst>
        </pc:graphicFrameChg>
      </pc:sldChg>
      <pc:sldChg chg="modSp mod">
        <pc:chgData name="Martina Sponerová" userId="ccc0f243-98c2-4971-ae6b-3630abf27fc2" providerId="ADAL" clId="{70182C59-F6AB-410D-A176-3832515E2B78}" dt="2023-02-07T12:11:35.783" v="46" actId="20577"/>
        <pc:sldMkLst>
          <pc:docMk/>
          <pc:sldMk cId="855703145" sldId="297"/>
        </pc:sldMkLst>
        <pc:spChg chg="mod">
          <ac:chgData name="Martina Sponerová" userId="ccc0f243-98c2-4971-ae6b-3630abf27fc2" providerId="ADAL" clId="{70182C59-F6AB-410D-A176-3832515E2B78}" dt="2023-02-07T12:11:35.783" v="46" actId="20577"/>
          <ac:spMkLst>
            <pc:docMk/>
            <pc:sldMk cId="855703145" sldId="29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a.sponerova@econ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BPF_BAN1 BANKOVNICTVÍ 1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Organizace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16" y="1340528"/>
            <a:ext cx="10922784" cy="449147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Kontakt:</a:t>
            </a:r>
          </a:p>
          <a:p>
            <a:pPr marL="72000" indent="0">
              <a:buNone/>
            </a:pPr>
            <a:r>
              <a:rPr lang="cs-CZ" dirty="0"/>
              <a:t>Ing. Martina Sponerová, Ph.D. </a:t>
            </a:r>
          </a:p>
          <a:p>
            <a:pPr marL="72000" indent="0">
              <a:buNone/>
            </a:pPr>
            <a:r>
              <a:rPr lang="cs-CZ" dirty="0"/>
              <a:t>Katedra financí, kancelář č. 412</a:t>
            </a:r>
          </a:p>
          <a:p>
            <a:pPr marL="72000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martina.sponerova@econ.muni.cz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Konzultace:	úterý	10:00 – 11:00</a:t>
            </a:r>
          </a:p>
          <a:p>
            <a:pPr marL="72000" indent="0">
              <a:buNone/>
            </a:pPr>
            <a:r>
              <a:rPr lang="cs-CZ" dirty="0"/>
              <a:t>			středa 11:00 – 12:00</a:t>
            </a:r>
          </a:p>
        </p:txBody>
      </p:sp>
    </p:spTree>
    <p:extLst>
      <p:ext uri="{BB962C8B-B14F-4D97-AF65-F5344CB8AC3E}">
        <p14:creationId xmlns:p14="http://schemas.microsoft.com/office/powerpoint/2010/main" val="310257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výuky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9B75AA8-BE00-4F94-8A11-EC00DF977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452954"/>
              </p:ext>
            </p:extLst>
          </p:nvPr>
        </p:nvGraphicFramePr>
        <p:xfrm>
          <a:off x="1310640" y="1452880"/>
          <a:ext cx="8676640" cy="4685114"/>
        </p:xfrm>
        <a:graphic>
          <a:graphicData uri="http://schemas.openxmlformats.org/drawingml/2006/table">
            <a:tbl>
              <a:tblPr firstRow="1" firstCol="1" bandRow="1"/>
              <a:tblGrid>
                <a:gridCol w="1015977">
                  <a:extLst>
                    <a:ext uri="{9D8B030D-6E8A-4147-A177-3AD203B41FA5}">
                      <a16:colId xmlns:a16="http://schemas.microsoft.com/office/drawing/2014/main" val="2018585467"/>
                    </a:ext>
                  </a:extLst>
                </a:gridCol>
                <a:gridCol w="1191312">
                  <a:extLst>
                    <a:ext uri="{9D8B030D-6E8A-4147-A177-3AD203B41FA5}">
                      <a16:colId xmlns:a16="http://schemas.microsoft.com/office/drawing/2014/main" val="2061916990"/>
                    </a:ext>
                  </a:extLst>
                </a:gridCol>
                <a:gridCol w="6469351">
                  <a:extLst>
                    <a:ext uri="{9D8B030D-6E8A-4147-A177-3AD203B41FA5}">
                      <a16:colId xmlns:a16="http://schemas.microsoft.com/office/drawing/2014/main" val="1267766744"/>
                    </a:ext>
                  </a:extLst>
                </a:gridCol>
              </a:tblGrid>
              <a:tr h="334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Týden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Datum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Téma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005036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Organizace výuky, Finanční a bankovní systém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495659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Obchodní banky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582220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Hospodaření bank, rizika v bankovnictví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971653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Vklady, úvěry, platební styk, šeky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414039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Bankovní produkty segmentu korporátního bankovnictví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279930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Alternativní formy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90835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28.3.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368845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Mimobilanční a exportní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448515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Municipální a projektové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834486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Investiční bankovnictví, sekuritizace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336968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deriváty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104688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FinTech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738992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Nelegální činnosti v bankovnictví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932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31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IS – Studijní materiály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Prezentace z přednášek a další vložené materiály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Literatura: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Základní, povinná: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KANTNEROVÁ, Liběna. 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Základy bankovnictví : teorie a praxe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. 1. vydání. Praha: C.H. Beck, 2016. </a:t>
            </a:r>
            <a:r>
              <a:rPr lang="cs-CZ" b="0" i="0" dirty="0" err="1">
                <a:solidFill>
                  <a:srgbClr val="0A0A0A"/>
                </a:solidFill>
                <a:effectLst/>
                <a:latin typeface="Open Sans"/>
              </a:rPr>
              <a:t>xv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, 213. ISBN 9788074005954.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POLOUČEK, Stanislav. Bankovnictví. 2. vyd. V Praze: C.H. Beck, 2013. </a:t>
            </a:r>
            <a:r>
              <a:rPr lang="cs-CZ" dirty="0" err="1">
                <a:solidFill>
                  <a:srgbClr val="0A0A0A"/>
                </a:solidFill>
                <a:latin typeface="Open Sans"/>
              </a:rPr>
              <a:t>xvi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, 480. ISBN 9788074004919.</a:t>
            </a:r>
          </a:p>
        </p:txBody>
      </p:sp>
    </p:spTree>
    <p:extLst>
      <p:ext uri="{BB962C8B-B14F-4D97-AF65-F5344CB8AC3E}">
        <p14:creationId xmlns:p14="http://schemas.microsoft.com/office/powerpoint/2010/main" val="295569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Doporučená: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MEJSTŘÍK, Michal, Magda PEČENÁ a Petr TEPLÝ. </a:t>
            </a:r>
            <a:r>
              <a:rPr lang="cs-CZ" i="1" dirty="0">
                <a:solidFill>
                  <a:srgbClr val="0A0A0A"/>
                </a:solidFill>
                <a:latin typeface="Open Sans"/>
              </a:rPr>
              <a:t>Banking in </a:t>
            </a:r>
            <a:r>
              <a:rPr lang="cs-CZ" i="1" dirty="0" err="1">
                <a:solidFill>
                  <a:srgbClr val="0A0A0A"/>
                </a:solidFill>
                <a:latin typeface="Open Sans"/>
              </a:rPr>
              <a:t>theory</a:t>
            </a:r>
            <a:r>
              <a:rPr lang="cs-CZ" i="1" dirty="0">
                <a:solidFill>
                  <a:srgbClr val="0A0A0A"/>
                </a:solidFill>
                <a:latin typeface="Open Sans"/>
              </a:rPr>
              <a:t> and </a:t>
            </a:r>
            <a:r>
              <a:rPr lang="cs-CZ" i="1" dirty="0" err="1">
                <a:solidFill>
                  <a:srgbClr val="0A0A0A"/>
                </a:solidFill>
                <a:latin typeface="Open Sans"/>
              </a:rPr>
              <a:t>practice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. Vyd. 1. V Praze: Karolinum, 2014. 855 stran. ISBN 9788024628707.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MATTHEWS, Kent a John L. THOMPSON. </a:t>
            </a:r>
            <a:r>
              <a:rPr lang="en-US" i="1" dirty="0"/>
              <a:t>The economics of banking.</a:t>
            </a:r>
            <a:r>
              <a:rPr lang="en-US" dirty="0"/>
              <a:t> Third edition. Chichester: Wiley, 2014. ISBN 978-1-118-63920-7.</a:t>
            </a: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effectLst/>
                <a:latin typeface="Verdana" panose="020B0604030504040204" pitchFamily="34" charset="0"/>
              </a:rPr>
              <a:t>FREIXAS, Xavier a Jean-Charles ROCHET. </a:t>
            </a:r>
            <a:r>
              <a:rPr lang="cs-CZ" b="0" i="1" dirty="0" err="1">
                <a:effectLst/>
                <a:latin typeface="Verdana" panose="020B0604030504040204" pitchFamily="34" charset="0"/>
              </a:rPr>
              <a:t>Microeconomics</a:t>
            </a:r>
            <a:r>
              <a:rPr lang="cs-CZ" b="0" i="1" dirty="0">
                <a:effectLst/>
                <a:latin typeface="Verdana" panose="020B0604030504040204" pitchFamily="34" charset="0"/>
              </a:rPr>
              <a:t> </a:t>
            </a:r>
            <a:r>
              <a:rPr lang="cs-CZ" b="0" i="1" dirty="0" err="1">
                <a:effectLst/>
                <a:latin typeface="Verdana" panose="020B0604030504040204" pitchFamily="34" charset="0"/>
              </a:rPr>
              <a:t>of</a:t>
            </a:r>
            <a:r>
              <a:rPr lang="cs-CZ" b="0" i="1" dirty="0">
                <a:effectLst/>
                <a:latin typeface="Verdana" panose="020B0604030504040204" pitchFamily="34" charset="0"/>
              </a:rPr>
              <a:t> banking</a:t>
            </a:r>
            <a:r>
              <a:rPr lang="cs-CZ" b="0" i="0" dirty="0">
                <a:effectLst/>
                <a:latin typeface="Verdana" panose="020B0604030504040204" pitchFamily="34" charset="0"/>
              </a:rPr>
              <a:t>. Cambridge, </a:t>
            </a:r>
            <a:r>
              <a:rPr lang="cs-CZ" b="0" i="0" dirty="0" err="1">
                <a:effectLst/>
                <a:latin typeface="Verdana" panose="020B0604030504040204" pitchFamily="34" charset="0"/>
              </a:rPr>
              <a:t>Mass</a:t>
            </a:r>
            <a:r>
              <a:rPr lang="cs-CZ" b="0" i="0" dirty="0">
                <a:effectLst/>
                <a:latin typeface="Verdana" panose="020B0604030504040204" pitchFamily="34" charset="0"/>
              </a:rPr>
              <a:t>.: MIT </a:t>
            </a:r>
            <a:r>
              <a:rPr lang="cs-CZ" b="0" i="0" dirty="0" err="1">
                <a:effectLst/>
                <a:latin typeface="Verdana" panose="020B0604030504040204" pitchFamily="34" charset="0"/>
              </a:rPr>
              <a:t>Press</a:t>
            </a:r>
            <a:r>
              <a:rPr lang="cs-CZ" b="0" i="0" dirty="0">
                <a:effectLst/>
                <a:latin typeface="Verdana" panose="020B0604030504040204" pitchFamily="34" charset="0"/>
              </a:rPr>
              <a:t>, c1997. ISBN 0-262-06193-7.</a:t>
            </a: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REVENDA, Zbyněk. </a:t>
            </a:r>
            <a:r>
              <a:rPr lang="cs-CZ" i="1" dirty="0"/>
              <a:t>Peněžní ekonomie a bankovnictví</a:t>
            </a:r>
            <a:r>
              <a:rPr lang="cs-CZ" dirty="0"/>
              <a:t>. 5. </a:t>
            </a:r>
            <a:r>
              <a:rPr lang="cs-CZ" dirty="0" err="1"/>
              <a:t>aktualiz</a:t>
            </a:r>
            <a:r>
              <a:rPr lang="cs-CZ" dirty="0"/>
              <a:t>. vyd. Praha: Management </a:t>
            </a:r>
            <a:r>
              <a:rPr lang="cs-CZ" dirty="0" err="1"/>
              <a:t>Press</a:t>
            </a:r>
            <a:r>
              <a:rPr lang="cs-CZ" dirty="0"/>
              <a:t>, 2012. 423 s. ISBN 9788072612406.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KRAJÍČEK, J.,PÁNEK,D.: Bankovnictví 1.Studijní text.1.vydání.MU.Brno,2012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24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sz="1800" b="1" dirty="0"/>
              <a:t>Podmínkou připuštění ke zkoušce je: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Zpracování, odevzdání v daném termínu včetně prezentace seminární práce a případové studie.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Aktivní účast na seminářích, max. 3 povolené absence.</a:t>
            </a:r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5703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a konečné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Předmět je ukončen písemným testem.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Pro úspěšné ukončení předmětu je potřeba získat minimálně 51 bodů ze součtu zkouškového testu, bodového hodnocení seminární práce a vypracované případové studie. Celkové hodnocení předmětu je dáno součtem bodů z písemné zkoušky (max. 70 bodů), bodového hodnocení seminární práce a případové studie (max. 30 bodů).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marL="72000" indent="0">
              <a:buNone/>
            </a:pPr>
            <a:endParaRPr lang="cs-CZ" sz="1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326495"/>
              </p:ext>
            </p:extLst>
          </p:nvPr>
        </p:nvGraphicFramePr>
        <p:xfrm>
          <a:off x="2959975" y="4525227"/>
          <a:ext cx="5678906" cy="1383633"/>
        </p:xfrm>
        <a:graphic>
          <a:graphicData uri="http://schemas.openxmlformats.org/drawingml/2006/table">
            <a:tbl>
              <a:tblPr firstRow="1" firstCol="1" bandRow="1"/>
              <a:tblGrid>
                <a:gridCol w="1303764">
                  <a:extLst>
                    <a:ext uri="{9D8B030D-6E8A-4147-A177-3AD203B41FA5}">
                      <a16:colId xmlns:a16="http://schemas.microsoft.com/office/drawing/2014/main" val="543791020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82278716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1556548131"/>
                    </a:ext>
                  </a:extLst>
                </a:gridCol>
                <a:gridCol w="1765446">
                  <a:extLst>
                    <a:ext uri="{9D8B030D-6E8A-4147-A177-3AD203B41FA5}">
                      <a16:colId xmlns:a16="http://schemas.microsoft.com/office/drawing/2014/main" val="2644811107"/>
                    </a:ext>
                  </a:extLst>
                </a:gridCol>
              </a:tblGrid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100 - 91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70 - 61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937232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90 - 81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60 - 51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405661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80 - 71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Méně </a:t>
                      </a: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než 51</a:t>
                      </a:r>
                      <a:endParaRPr lang="cs-CZ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49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844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779</TotalTime>
  <Words>510</Words>
  <Application>Microsoft Office PowerPoint</Application>
  <PresentationFormat>Širokoúhlá obrazovka</PresentationFormat>
  <Paragraphs>96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Open Sans</vt:lpstr>
      <vt:lpstr>Tahoma</vt:lpstr>
      <vt:lpstr>Verdana</vt:lpstr>
      <vt:lpstr>Wingdings</vt:lpstr>
      <vt:lpstr>Prezentace_MU_CZ</vt:lpstr>
      <vt:lpstr>BPF_BAN1 BANKOVNICTVÍ 1</vt:lpstr>
      <vt:lpstr>Úvodní info</vt:lpstr>
      <vt:lpstr>Harmonogram výuky</vt:lpstr>
      <vt:lpstr>Studijní materiály a literatura</vt:lpstr>
      <vt:lpstr>Studijní materiály a literatura</vt:lpstr>
      <vt:lpstr>Požadavky na ukončení předmětu</vt:lpstr>
      <vt:lpstr>Zkouška a konečné hodnocení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54</cp:revision>
  <cp:lastPrinted>2020-02-18T09:01:52Z</cp:lastPrinted>
  <dcterms:created xsi:type="dcterms:W3CDTF">2019-01-23T10:10:39Z</dcterms:created>
  <dcterms:modified xsi:type="dcterms:W3CDTF">2023-02-13T16:18:06Z</dcterms:modified>
</cp:coreProperties>
</file>