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7" r:id="rId3"/>
    <p:sldId id="259" r:id="rId4"/>
    <p:sldId id="288" r:id="rId5"/>
    <p:sldId id="289" r:id="rId6"/>
    <p:sldId id="293" r:id="rId7"/>
    <p:sldId id="294" r:id="rId8"/>
    <p:sldId id="295" r:id="rId9"/>
    <p:sldId id="296" r:id="rId10"/>
    <p:sldId id="298" r:id="rId11"/>
    <p:sldId id="297" r:id="rId12"/>
    <p:sldId id="292" r:id="rId13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A7C885-F234-4661-8C25-BC33A16761AC}" v="15" dt="2023-02-14T09:15:34.4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61" d="100"/>
          <a:sy n="161" d="100"/>
        </p:scale>
        <p:origin x="328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a Sponerová" userId="ccc0f243-98c2-4971-ae6b-3630abf27fc2" providerId="ADAL" clId="{82EB6CE3-20D3-44AF-837B-7D5BBB2E98C8}"/>
    <pc:docChg chg="undo custSel addSld modSld">
      <pc:chgData name="Martina Sponerová" userId="ccc0f243-98c2-4971-ae6b-3630abf27fc2" providerId="ADAL" clId="{82EB6CE3-20D3-44AF-837B-7D5BBB2E98C8}" dt="2022-02-21T10:07:58.068" v="234" actId="11"/>
      <pc:docMkLst>
        <pc:docMk/>
      </pc:docMkLst>
      <pc:sldChg chg="addSp delSp modSp mod">
        <pc:chgData name="Martina Sponerová" userId="ccc0f243-98c2-4971-ae6b-3630abf27fc2" providerId="ADAL" clId="{82EB6CE3-20D3-44AF-837B-7D5BBB2E98C8}" dt="2022-02-14T10:35:00.759" v="5" actId="255"/>
        <pc:sldMkLst>
          <pc:docMk/>
          <pc:sldMk cId="1451318311" sldId="259"/>
        </pc:sldMkLst>
        <pc:spChg chg="add del mod">
          <ac:chgData name="Martina Sponerová" userId="ccc0f243-98c2-4971-ae6b-3630abf27fc2" providerId="ADAL" clId="{82EB6CE3-20D3-44AF-837B-7D5BBB2E98C8}" dt="2022-02-14T10:34:44.080" v="1"/>
          <ac:spMkLst>
            <pc:docMk/>
            <pc:sldMk cId="1451318311" sldId="259"/>
            <ac:spMk id="5" creationId="{FE639047-BE2B-4E74-86DA-56D5854DDC19}"/>
          </ac:spMkLst>
        </pc:spChg>
        <pc:graphicFrameChg chg="del">
          <ac:chgData name="Martina Sponerová" userId="ccc0f243-98c2-4971-ae6b-3630abf27fc2" providerId="ADAL" clId="{82EB6CE3-20D3-44AF-837B-7D5BBB2E98C8}" dt="2022-02-14T10:34:37.146" v="0" actId="478"/>
          <ac:graphicFrameMkLst>
            <pc:docMk/>
            <pc:sldMk cId="1451318311" sldId="259"/>
            <ac:graphicFrameMk id="6" creationId="{00000000-0000-0000-0000-000000000000}"/>
          </ac:graphicFrameMkLst>
        </pc:graphicFrameChg>
        <pc:graphicFrameChg chg="add mod modGraphic">
          <ac:chgData name="Martina Sponerová" userId="ccc0f243-98c2-4971-ae6b-3630abf27fc2" providerId="ADAL" clId="{82EB6CE3-20D3-44AF-837B-7D5BBB2E98C8}" dt="2022-02-14T10:35:00.759" v="5" actId="255"/>
          <ac:graphicFrameMkLst>
            <pc:docMk/>
            <pc:sldMk cId="1451318311" sldId="259"/>
            <ac:graphicFrameMk id="7" creationId="{60101281-D397-4EDB-B099-2D3C44C8644A}"/>
          </ac:graphicFrameMkLst>
        </pc:graphicFrameChg>
      </pc:sldChg>
      <pc:sldChg chg="modSp mod">
        <pc:chgData name="Martina Sponerová" userId="ccc0f243-98c2-4971-ae6b-3630abf27fc2" providerId="ADAL" clId="{82EB6CE3-20D3-44AF-837B-7D5BBB2E98C8}" dt="2022-02-14T10:35:43.925" v="9" actId="20577"/>
        <pc:sldMkLst>
          <pc:docMk/>
          <pc:sldMk cId="4287738276" sldId="293"/>
        </pc:sldMkLst>
        <pc:spChg chg="mod">
          <ac:chgData name="Martina Sponerová" userId="ccc0f243-98c2-4971-ae6b-3630abf27fc2" providerId="ADAL" clId="{82EB6CE3-20D3-44AF-837B-7D5BBB2E98C8}" dt="2022-02-14T10:35:43.925" v="9" actId="20577"/>
          <ac:spMkLst>
            <pc:docMk/>
            <pc:sldMk cId="4287738276" sldId="293"/>
            <ac:spMk id="5" creationId="{00000000-0000-0000-0000-000000000000}"/>
          </ac:spMkLst>
        </pc:spChg>
      </pc:sldChg>
      <pc:sldChg chg="modSp mod">
        <pc:chgData name="Martina Sponerová" userId="ccc0f243-98c2-4971-ae6b-3630abf27fc2" providerId="ADAL" clId="{82EB6CE3-20D3-44AF-837B-7D5BBB2E98C8}" dt="2022-02-21T10:01:05.623" v="131" actId="20577"/>
        <pc:sldMkLst>
          <pc:docMk/>
          <pc:sldMk cId="3817172007" sldId="294"/>
        </pc:sldMkLst>
        <pc:spChg chg="mod">
          <ac:chgData name="Martina Sponerová" userId="ccc0f243-98c2-4971-ae6b-3630abf27fc2" providerId="ADAL" clId="{82EB6CE3-20D3-44AF-837B-7D5BBB2E98C8}" dt="2022-02-21T10:01:05.623" v="131" actId="20577"/>
          <ac:spMkLst>
            <pc:docMk/>
            <pc:sldMk cId="3817172007" sldId="294"/>
            <ac:spMk id="5" creationId="{00000000-0000-0000-0000-000000000000}"/>
          </ac:spMkLst>
        </pc:spChg>
      </pc:sldChg>
      <pc:sldChg chg="modSp mod">
        <pc:chgData name="Martina Sponerová" userId="ccc0f243-98c2-4971-ae6b-3630abf27fc2" providerId="ADAL" clId="{82EB6CE3-20D3-44AF-837B-7D5BBB2E98C8}" dt="2022-02-21T10:06:31.531" v="218" actId="21"/>
        <pc:sldMkLst>
          <pc:docMk/>
          <pc:sldMk cId="4207731884" sldId="295"/>
        </pc:sldMkLst>
        <pc:spChg chg="mod">
          <ac:chgData name="Martina Sponerová" userId="ccc0f243-98c2-4971-ae6b-3630abf27fc2" providerId="ADAL" clId="{82EB6CE3-20D3-44AF-837B-7D5BBB2E98C8}" dt="2022-02-21T10:06:31.531" v="218" actId="21"/>
          <ac:spMkLst>
            <pc:docMk/>
            <pc:sldMk cId="4207731884" sldId="295"/>
            <ac:spMk id="5" creationId="{00000000-0000-0000-0000-000000000000}"/>
          </ac:spMkLst>
        </pc:spChg>
      </pc:sldChg>
      <pc:sldChg chg="modSp mod">
        <pc:chgData name="Martina Sponerová" userId="ccc0f243-98c2-4971-ae6b-3630abf27fc2" providerId="ADAL" clId="{82EB6CE3-20D3-44AF-837B-7D5BBB2E98C8}" dt="2022-02-21T10:07:35.816" v="231" actId="11"/>
        <pc:sldMkLst>
          <pc:docMk/>
          <pc:sldMk cId="3074849390" sldId="296"/>
        </pc:sldMkLst>
        <pc:spChg chg="mod">
          <ac:chgData name="Martina Sponerová" userId="ccc0f243-98c2-4971-ae6b-3630abf27fc2" providerId="ADAL" clId="{82EB6CE3-20D3-44AF-837B-7D5BBB2E98C8}" dt="2022-02-21T10:07:35.816" v="231" actId="11"/>
          <ac:spMkLst>
            <pc:docMk/>
            <pc:sldMk cId="3074849390" sldId="296"/>
            <ac:spMk id="5" creationId="{00000000-0000-0000-0000-000000000000}"/>
          </ac:spMkLst>
        </pc:spChg>
      </pc:sldChg>
      <pc:sldChg chg="modSp mod">
        <pc:chgData name="Martina Sponerová" userId="ccc0f243-98c2-4971-ae6b-3630abf27fc2" providerId="ADAL" clId="{82EB6CE3-20D3-44AF-837B-7D5BBB2E98C8}" dt="2022-02-14T10:40:56.360" v="75" actId="6549"/>
        <pc:sldMkLst>
          <pc:docMk/>
          <pc:sldMk cId="855703145" sldId="297"/>
        </pc:sldMkLst>
        <pc:spChg chg="mod">
          <ac:chgData name="Martina Sponerová" userId="ccc0f243-98c2-4971-ae6b-3630abf27fc2" providerId="ADAL" clId="{82EB6CE3-20D3-44AF-837B-7D5BBB2E98C8}" dt="2022-02-14T10:40:56.360" v="75" actId="6549"/>
          <ac:spMkLst>
            <pc:docMk/>
            <pc:sldMk cId="855703145" sldId="297"/>
            <ac:spMk id="5" creationId="{00000000-0000-0000-0000-000000000000}"/>
          </ac:spMkLst>
        </pc:spChg>
      </pc:sldChg>
      <pc:sldChg chg="modSp add mod">
        <pc:chgData name="Martina Sponerová" userId="ccc0f243-98c2-4971-ae6b-3630abf27fc2" providerId="ADAL" clId="{82EB6CE3-20D3-44AF-837B-7D5BBB2E98C8}" dt="2022-02-21T10:07:58.068" v="234" actId="11"/>
        <pc:sldMkLst>
          <pc:docMk/>
          <pc:sldMk cId="894877486" sldId="298"/>
        </pc:sldMkLst>
        <pc:spChg chg="mod">
          <ac:chgData name="Martina Sponerová" userId="ccc0f243-98c2-4971-ae6b-3630abf27fc2" providerId="ADAL" clId="{82EB6CE3-20D3-44AF-837B-7D5BBB2E98C8}" dt="2022-02-21T10:07:58.068" v="234" actId="11"/>
          <ac:spMkLst>
            <pc:docMk/>
            <pc:sldMk cId="894877486" sldId="298"/>
            <ac:spMk id="5" creationId="{00000000-0000-0000-0000-000000000000}"/>
          </ac:spMkLst>
        </pc:spChg>
      </pc:sldChg>
    </pc:docChg>
  </pc:docChgLst>
  <pc:docChgLst>
    <pc:chgData name="Martina Sponerová" userId="ccc0f243-98c2-4971-ae6b-3630abf27fc2" providerId="ADAL" clId="{84A7C885-F234-4661-8C25-BC33A16761AC}"/>
    <pc:docChg chg="undo custSel addSld delSld modSld">
      <pc:chgData name="Martina Sponerová" userId="ccc0f243-98c2-4971-ae6b-3630abf27fc2" providerId="ADAL" clId="{84A7C885-F234-4661-8C25-BC33A16761AC}" dt="2023-02-14T09:15:45.580" v="233" actId="11"/>
      <pc:docMkLst>
        <pc:docMk/>
      </pc:docMkLst>
      <pc:sldChg chg="modSp mod">
        <pc:chgData name="Martina Sponerová" userId="ccc0f243-98c2-4971-ae6b-3630abf27fc2" providerId="ADAL" clId="{84A7C885-F234-4661-8C25-BC33A16761AC}" dt="2023-02-14T08:59:32.243" v="144" actId="207"/>
        <pc:sldMkLst>
          <pc:docMk/>
          <pc:sldMk cId="1451318311" sldId="259"/>
        </pc:sldMkLst>
        <pc:graphicFrameChg chg="mod modGraphic">
          <ac:chgData name="Martina Sponerová" userId="ccc0f243-98c2-4971-ae6b-3630abf27fc2" providerId="ADAL" clId="{84A7C885-F234-4661-8C25-BC33A16761AC}" dt="2023-02-14T08:59:32.243" v="144" actId="207"/>
          <ac:graphicFrameMkLst>
            <pc:docMk/>
            <pc:sldMk cId="1451318311" sldId="259"/>
            <ac:graphicFrameMk id="7" creationId="{60101281-D397-4EDB-B099-2D3C44C8644A}"/>
          </ac:graphicFrameMkLst>
        </pc:graphicFrameChg>
      </pc:sldChg>
      <pc:sldChg chg="modSp mod">
        <pc:chgData name="Martina Sponerová" userId="ccc0f243-98c2-4971-ae6b-3630abf27fc2" providerId="ADAL" clId="{84A7C885-F234-4661-8C25-BC33A16761AC}" dt="2023-02-07T12:17:49.287" v="6" actId="20577"/>
        <pc:sldMkLst>
          <pc:docMk/>
          <pc:sldMk cId="3102574478" sldId="287"/>
        </pc:sldMkLst>
        <pc:spChg chg="mod">
          <ac:chgData name="Martina Sponerová" userId="ccc0f243-98c2-4971-ae6b-3630abf27fc2" providerId="ADAL" clId="{84A7C885-F234-4661-8C25-BC33A16761AC}" dt="2023-02-07T12:17:49.287" v="6" actId="20577"/>
          <ac:spMkLst>
            <pc:docMk/>
            <pc:sldMk cId="3102574478" sldId="287"/>
            <ac:spMk id="5" creationId="{00000000-0000-0000-0000-000000000000}"/>
          </ac:spMkLst>
        </pc:spChg>
      </pc:sldChg>
      <pc:sldChg chg="modSp">
        <pc:chgData name="Martina Sponerová" userId="ccc0f243-98c2-4971-ae6b-3630abf27fc2" providerId="ADAL" clId="{84A7C885-F234-4661-8C25-BC33A16761AC}" dt="2023-02-14T09:07:30.807" v="145"/>
        <pc:sldMkLst>
          <pc:docMk/>
          <pc:sldMk cId="2053244937" sldId="289"/>
        </pc:sldMkLst>
        <pc:spChg chg="mod">
          <ac:chgData name="Martina Sponerová" userId="ccc0f243-98c2-4971-ae6b-3630abf27fc2" providerId="ADAL" clId="{84A7C885-F234-4661-8C25-BC33A16761AC}" dt="2023-02-14T09:07:30.807" v="145"/>
          <ac:spMkLst>
            <pc:docMk/>
            <pc:sldMk cId="2053244937" sldId="289"/>
            <ac:spMk id="5" creationId="{00000000-0000-0000-0000-000000000000}"/>
          </ac:spMkLst>
        </pc:spChg>
      </pc:sldChg>
      <pc:sldChg chg="add del">
        <pc:chgData name="Martina Sponerová" userId="ccc0f243-98c2-4971-ae6b-3630abf27fc2" providerId="ADAL" clId="{84A7C885-F234-4661-8C25-BC33A16761AC}" dt="2023-02-08T10:12:45.956" v="8"/>
        <pc:sldMkLst>
          <pc:docMk/>
          <pc:sldMk cId="2648184417" sldId="292"/>
        </pc:sldMkLst>
      </pc:sldChg>
      <pc:sldChg chg="modSp mod">
        <pc:chgData name="Martina Sponerová" userId="ccc0f243-98c2-4971-ae6b-3630abf27fc2" providerId="ADAL" clId="{84A7C885-F234-4661-8C25-BC33A16761AC}" dt="2023-02-14T09:07:39.919" v="149" actId="20577"/>
        <pc:sldMkLst>
          <pc:docMk/>
          <pc:sldMk cId="4287738276" sldId="293"/>
        </pc:sldMkLst>
        <pc:spChg chg="mod">
          <ac:chgData name="Martina Sponerová" userId="ccc0f243-98c2-4971-ae6b-3630abf27fc2" providerId="ADAL" clId="{84A7C885-F234-4661-8C25-BC33A16761AC}" dt="2023-02-14T09:07:39.919" v="149" actId="20577"/>
          <ac:spMkLst>
            <pc:docMk/>
            <pc:sldMk cId="4287738276" sldId="293"/>
            <ac:spMk id="5" creationId="{00000000-0000-0000-0000-000000000000}"/>
          </ac:spMkLst>
        </pc:spChg>
      </pc:sldChg>
      <pc:sldChg chg="modSp mod">
        <pc:chgData name="Martina Sponerová" userId="ccc0f243-98c2-4971-ae6b-3630abf27fc2" providerId="ADAL" clId="{84A7C885-F234-4661-8C25-BC33A16761AC}" dt="2023-02-14T09:13:16.491" v="209" actId="6549"/>
        <pc:sldMkLst>
          <pc:docMk/>
          <pc:sldMk cId="3817172007" sldId="294"/>
        </pc:sldMkLst>
        <pc:spChg chg="mod">
          <ac:chgData name="Martina Sponerová" userId="ccc0f243-98c2-4971-ae6b-3630abf27fc2" providerId="ADAL" clId="{84A7C885-F234-4661-8C25-BC33A16761AC}" dt="2023-02-14T09:13:16.491" v="209" actId="6549"/>
          <ac:spMkLst>
            <pc:docMk/>
            <pc:sldMk cId="3817172007" sldId="294"/>
            <ac:spMk id="5" creationId="{00000000-0000-0000-0000-000000000000}"/>
          </ac:spMkLst>
        </pc:spChg>
      </pc:sldChg>
      <pc:sldChg chg="modSp mod">
        <pc:chgData name="Martina Sponerová" userId="ccc0f243-98c2-4971-ae6b-3630abf27fc2" providerId="ADAL" clId="{84A7C885-F234-4661-8C25-BC33A16761AC}" dt="2023-02-14T09:13:29.873" v="210" actId="11"/>
        <pc:sldMkLst>
          <pc:docMk/>
          <pc:sldMk cId="4207731884" sldId="295"/>
        </pc:sldMkLst>
        <pc:spChg chg="mod">
          <ac:chgData name="Martina Sponerová" userId="ccc0f243-98c2-4971-ae6b-3630abf27fc2" providerId="ADAL" clId="{84A7C885-F234-4661-8C25-BC33A16761AC}" dt="2023-02-14T09:13:29.873" v="210" actId="11"/>
          <ac:spMkLst>
            <pc:docMk/>
            <pc:sldMk cId="4207731884" sldId="295"/>
            <ac:spMk id="5" creationId="{00000000-0000-0000-0000-000000000000}"/>
          </ac:spMkLst>
        </pc:spChg>
      </pc:sldChg>
      <pc:sldChg chg="modSp mod">
        <pc:chgData name="Martina Sponerová" userId="ccc0f243-98c2-4971-ae6b-3630abf27fc2" providerId="ADAL" clId="{84A7C885-F234-4661-8C25-BC33A16761AC}" dt="2023-02-14T09:15:26.620" v="230" actId="20577"/>
        <pc:sldMkLst>
          <pc:docMk/>
          <pc:sldMk cId="3074849390" sldId="296"/>
        </pc:sldMkLst>
        <pc:spChg chg="mod">
          <ac:chgData name="Martina Sponerová" userId="ccc0f243-98c2-4971-ae6b-3630abf27fc2" providerId="ADAL" clId="{84A7C885-F234-4661-8C25-BC33A16761AC}" dt="2023-02-14T09:15:26.620" v="230" actId="20577"/>
          <ac:spMkLst>
            <pc:docMk/>
            <pc:sldMk cId="3074849390" sldId="296"/>
            <ac:spMk id="5" creationId="{00000000-0000-0000-0000-000000000000}"/>
          </ac:spMkLst>
        </pc:spChg>
      </pc:sldChg>
      <pc:sldChg chg="modSp mod">
        <pc:chgData name="Martina Sponerová" userId="ccc0f243-98c2-4971-ae6b-3630abf27fc2" providerId="ADAL" clId="{84A7C885-F234-4661-8C25-BC33A16761AC}" dt="2023-02-08T10:13:01.864" v="12" actId="20577"/>
        <pc:sldMkLst>
          <pc:docMk/>
          <pc:sldMk cId="855703145" sldId="297"/>
        </pc:sldMkLst>
        <pc:spChg chg="mod">
          <ac:chgData name="Martina Sponerová" userId="ccc0f243-98c2-4971-ae6b-3630abf27fc2" providerId="ADAL" clId="{84A7C885-F234-4661-8C25-BC33A16761AC}" dt="2023-02-08T10:13:01.864" v="12" actId="20577"/>
          <ac:spMkLst>
            <pc:docMk/>
            <pc:sldMk cId="855703145" sldId="297"/>
            <ac:spMk id="5" creationId="{00000000-0000-0000-0000-000000000000}"/>
          </ac:spMkLst>
        </pc:spChg>
      </pc:sldChg>
      <pc:sldChg chg="modSp mod">
        <pc:chgData name="Martina Sponerová" userId="ccc0f243-98c2-4971-ae6b-3630abf27fc2" providerId="ADAL" clId="{84A7C885-F234-4661-8C25-BC33A16761AC}" dt="2023-02-14T09:15:45.580" v="233" actId="11"/>
        <pc:sldMkLst>
          <pc:docMk/>
          <pc:sldMk cId="894877486" sldId="298"/>
        </pc:sldMkLst>
        <pc:spChg chg="mod">
          <ac:chgData name="Martina Sponerová" userId="ccc0f243-98c2-4971-ae6b-3630abf27fc2" providerId="ADAL" clId="{84A7C885-F234-4661-8C25-BC33A16761AC}" dt="2023-02-14T09:15:45.580" v="233" actId="11"/>
          <ac:spMkLst>
            <pc:docMk/>
            <pc:sldMk cId="894877486" sldId="298"/>
            <ac:spMk id="5" creationId="{00000000-0000-0000-0000-000000000000}"/>
          </ac:spMkLst>
        </pc:spChg>
      </pc:sldChg>
    </pc:docChg>
  </pc:docChgLst>
  <pc:docChgLst>
    <pc:chgData name="Martina Sponerová" userId="ccc0f243-98c2-4971-ae6b-3630abf27fc2" providerId="ADAL" clId="{3436EC5B-3C7A-4DB0-86F9-79FAB6FCBA7D}"/>
    <pc:docChg chg="modSld">
      <pc:chgData name="Martina Sponerová" userId="ccc0f243-98c2-4971-ae6b-3630abf27fc2" providerId="ADAL" clId="{3436EC5B-3C7A-4DB0-86F9-79FAB6FCBA7D}" dt="2022-02-09T13:15:20.838" v="1" actId="6549"/>
      <pc:docMkLst>
        <pc:docMk/>
      </pc:docMkLst>
      <pc:sldChg chg="modSp mod">
        <pc:chgData name="Martina Sponerová" userId="ccc0f243-98c2-4971-ae6b-3630abf27fc2" providerId="ADAL" clId="{3436EC5B-3C7A-4DB0-86F9-79FAB6FCBA7D}" dt="2022-02-09T13:15:20.838" v="1" actId="6549"/>
        <pc:sldMkLst>
          <pc:docMk/>
          <pc:sldMk cId="3102574478" sldId="287"/>
        </pc:sldMkLst>
        <pc:spChg chg="mod">
          <ac:chgData name="Martina Sponerová" userId="ccc0f243-98c2-4971-ae6b-3630abf27fc2" providerId="ADAL" clId="{3436EC5B-3C7A-4DB0-86F9-79FAB6FCBA7D}" dt="2022-02-09T13:15:20.838" v="1" actId="6549"/>
          <ac:spMkLst>
            <pc:docMk/>
            <pc:sldMk cId="3102574478" sldId="287"/>
            <ac:spMk id="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15.cz/kryptomeny/banky-dostanou-nova-a-prisna-pravidla-pro-drzeni-kryptomen-1381269" TargetMode="External"/><Relationship Id="rId2" Type="http://schemas.openxmlformats.org/officeDocument/2006/relationships/hyperlink" Target="https://www.bis.org/publ/bisbull66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deas.repec.org/a/lif/jrgelg/v7y2018p549-561.html" TargetMode="External"/><Relationship Id="rId5" Type="http://schemas.openxmlformats.org/officeDocument/2006/relationships/hyperlink" Target="https://link.springer.com/chapter/10.1007/978-3-319-76014-8_5" TargetMode="External"/><Relationship Id="rId4" Type="http://schemas.openxmlformats.org/officeDocument/2006/relationships/hyperlink" Target="https://heinonline.org/hol-cgibin/get_pdf.cgi?handle=hein.journals/annrbfl39&amp;section=15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bresearch.com/PROD/RPS_EN-PROD/PROD0000000000523990/European_bank_performance_in_inflation_times.xhtml?rwnode=RPS_EN-PROD$HIDDEN_GLOBAL_SEARCH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BANKOVNICTVÍ 1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Organizace výuky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252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 seminárních prací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pPr marL="414900" lvl="0" indent="-342900">
              <a:buFont typeface="+mj-lt"/>
              <a:buAutoNum type="arabicPeriod" startAt="9"/>
            </a:pPr>
            <a:r>
              <a:rPr lang="cs-CZ" sz="1800" b="1" dirty="0"/>
              <a:t>Kryptoměny v bankovnictví (rizika, dopad na kapitálovou přiměřenost, regulace)</a:t>
            </a:r>
            <a:endParaRPr lang="cs-CZ" sz="1800" dirty="0"/>
          </a:p>
          <a:p>
            <a:r>
              <a:rPr lang="cs-CZ" sz="1800" i="1" dirty="0">
                <a:hlinkClick r:id="rId2"/>
              </a:rPr>
              <a:t>https://www.bis.org/publ/bisbull66.pdf</a:t>
            </a:r>
            <a:r>
              <a:rPr lang="cs-CZ" sz="1800" i="1" dirty="0"/>
              <a:t> </a:t>
            </a:r>
            <a:endParaRPr lang="cs-CZ" sz="1800" dirty="0"/>
          </a:p>
          <a:p>
            <a:r>
              <a:rPr lang="cs-CZ" sz="1800" i="1" dirty="0">
                <a:hlinkClick r:id="rId3"/>
              </a:rPr>
              <a:t>https://www.e15.cz/kryptomeny/banky-dostanou-nova-a-prisna-pravidla-pro-drzeni-kryptomen-1381269</a:t>
            </a:r>
            <a:endParaRPr lang="cs-CZ" sz="1800" dirty="0"/>
          </a:p>
          <a:p>
            <a:r>
              <a:rPr lang="cs-CZ" sz="1800" i="1" dirty="0" err="1"/>
              <a:t>Central</a:t>
            </a:r>
            <a:r>
              <a:rPr lang="cs-CZ" sz="1800" i="1" dirty="0"/>
              <a:t> </a:t>
            </a:r>
            <a:r>
              <a:rPr lang="cs-CZ" sz="1800" i="1" dirty="0" err="1"/>
              <a:t>banks</a:t>
            </a:r>
            <a:r>
              <a:rPr lang="cs-CZ" sz="1800" i="1" dirty="0"/>
              <a:t> and </a:t>
            </a:r>
            <a:r>
              <a:rPr lang="cs-CZ" sz="1800" i="1" dirty="0" err="1"/>
              <a:t>regulation</a:t>
            </a:r>
            <a:r>
              <a:rPr lang="cs-CZ" sz="1800" i="1" dirty="0"/>
              <a:t> </a:t>
            </a:r>
            <a:r>
              <a:rPr lang="cs-CZ" sz="1800" i="1" dirty="0" err="1"/>
              <a:t>of</a:t>
            </a:r>
            <a:r>
              <a:rPr lang="cs-CZ" sz="1800" i="1" dirty="0"/>
              <a:t> </a:t>
            </a:r>
            <a:r>
              <a:rPr lang="cs-CZ" sz="1800" i="1" dirty="0" err="1"/>
              <a:t>cryptocurrencies</a:t>
            </a:r>
            <a:r>
              <a:rPr lang="cs-CZ" sz="1800" i="1" dirty="0"/>
              <a:t>, dostupné z: </a:t>
            </a:r>
            <a:r>
              <a:rPr lang="cs-CZ" sz="1800" i="1" dirty="0">
                <a:hlinkClick r:id="rId4"/>
              </a:rPr>
              <a:t>https://heinonline.org/hol-cgibin/get_pdf.cgi?handle=hein.journals/annrbfl39&amp;section=15</a:t>
            </a:r>
            <a:endParaRPr lang="cs-CZ" sz="1800" dirty="0"/>
          </a:p>
          <a:p>
            <a:r>
              <a:rPr lang="cs-CZ" sz="1800" i="1" dirty="0" err="1">
                <a:hlinkClick r:id="rId5"/>
              </a:rPr>
              <a:t>Central</a:t>
            </a:r>
            <a:r>
              <a:rPr lang="cs-CZ" sz="1800" i="1" dirty="0">
                <a:hlinkClick r:id="rId5"/>
              </a:rPr>
              <a:t> bank </a:t>
            </a:r>
            <a:r>
              <a:rPr lang="cs-CZ" sz="1800" i="1" dirty="0" err="1">
                <a:hlinkClick r:id="rId5"/>
              </a:rPr>
              <a:t>digital</a:t>
            </a:r>
            <a:r>
              <a:rPr lang="cs-CZ" sz="1800" i="1" dirty="0">
                <a:hlinkClick r:id="rId5"/>
              </a:rPr>
              <a:t> </a:t>
            </a:r>
            <a:r>
              <a:rPr lang="cs-CZ" sz="1800" i="1" dirty="0" err="1">
                <a:hlinkClick r:id="rId5"/>
              </a:rPr>
              <a:t>currencies</a:t>
            </a:r>
            <a:r>
              <a:rPr lang="cs-CZ" sz="1800" i="1" dirty="0">
                <a:hlinkClick r:id="rId5"/>
              </a:rPr>
              <a:t> and </a:t>
            </a:r>
            <a:r>
              <a:rPr lang="cs-CZ" sz="1800" i="1" dirty="0" err="1">
                <a:hlinkClick r:id="rId5"/>
              </a:rPr>
              <a:t>cryptocurrencies</a:t>
            </a:r>
            <a:r>
              <a:rPr lang="cs-CZ" sz="1800" i="1" dirty="0"/>
              <a:t>, dostupné z: https://link.springer.com/chapter/10.1007/978-3-319-76014-8_5</a:t>
            </a:r>
            <a:endParaRPr lang="cs-CZ" sz="1800" dirty="0"/>
          </a:p>
          <a:p>
            <a:r>
              <a:rPr lang="cs-CZ" sz="1800" i="1" dirty="0" err="1">
                <a:hlinkClick r:id="rId6"/>
              </a:rPr>
              <a:t>Central</a:t>
            </a:r>
            <a:r>
              <a:rPr lang="cs-CZ" sz="1800" i="1" dirty="0">
                <a:hlinkClick r:id="rId6"/>
              </a:rPr>
              <a:t> bank </a:t>
            </a:r>
            <a:r>
              <a:rPr lang="cs-CZ" sz="1800" i="1" dirty="0" err="1">
                <a:hlinkClick r:id="rId6"/>
              </a:rPr>
              <a:t>policy</a:t>
            </a:r>
            <a:r>
              <a:rPr lang="cs-CZ" sz="1800" i="1" dirty="0">
                <a:hlinkClick r:id="rId6"/>
              </a:rPr>
              <a:t> and </a:t>
            </a:r>
            <a:r>
              <a:rPr lang="cs-CZ" sz="1800" i="1" dirty="0" err="1">
                <a:hlinkClick r:id="rId6"/>
              </a:rPr>
              <a:t>cryptocurrencies</a:t>
            </a:r>
            <a:r>
              <a:rPr lang="cs-CZ" sz="1800" i="1" dirty="0"/>
              <a:t>, dostupné z: https://ideas.repec.org/a/lif/jrgelg/v7y2018p549-561.html</a:t>
            </a:r>
            <a:endParaRPr lang="cs-CZ" sz="1800" dirty="0"/>
          </a:p>
          <a:p>
            <a:pPr lvl="0"/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894877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ukončení předmětu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pPr marL="72000" indent="0">
              <a:buNone/>
            </a:pPr>
            <a:r>
              <a:rPr lang="cs-CZ" sz="1800" b="1" dirty="0"/>
              <a:t>Podmínkou připuštění ke zkoušce je:</a:t>
            </a:r>
          </a:p>
          <a:p>
            <a:pPr marL="414900" indent="-342900">
              <a:buFont typeface="+mj-lt"/>
              <a:buAutoNum type="arabicParenR"/>
            </a:pPr>
            <a:r>
              <a:rPr lang="cs-CZ" sz="1800" dirty="0"/>
              <a:t>Zpracování, odevzdání v daném termínu, prezentace seminární práce a případové studie.</a:t>
            </a:r>
          </a:p>
          <a:p>
            <a:pPr marL="414900" indent="-342900">
              <a:buFont typeface="+mj-lt"/>
              <a:buAutoNum type="arabicParenR"/>
            </a:pPr>
            <a:r>
              <a:rPr lang="cs-CZ" sz="1800" dirty="0"/>
              <a:t>Aktivní účast na seminářích, max. 3 povolené absence.</a:t>
            </a:r>
          </a:p>
          <a:p>
            <a:pPr marL="414900" indent="-342900">
              <a:buFont typeface="+mj-lt"/>
              <a:buAutoNum type="arabicParenR"/>
            </a:pPr>
            <a:endParaRPr lang="cs-CZ" sz="1800" dirty="0"/>
          </a:p>
          <a:p>
            <a:pPr marL="414900" indent="-342900">
              <a:buFont typeface="+mj-lt"/>
              <a:buAutoNum type="arabicParenR"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8557031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Zkouška a konečné hodnocení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Předmět je ukončen písemným testem.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Pro úspěšné ukončení předmětu je potřeba získat minimálně 51 bodů ze součtu zkouškového testu, bodového hodnocení seminární práce a vypracované případové studie. Celkové hodnocení předmětu je dáno součtem bodů z písemné zkoušky (max. 70 bodů), bodového hodnocení seminární práce a případové studie (max. 30 bodů).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dirty="0"/>
          </a:p>
          <a:p>
            <a:pPr marL="72000" indent="0">
              <a:buNone/>
            </a:pPr>
            <a:endParaRPr lang="cs-CZ" sz="1800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2959975" y="4525227"/>
          <a:ext cx="5678906" cy="1383633"/>
        </p:xfrm>
        <a:graphic>
          <a:graphicData uri="http://schemas.openxmlformats.org/drawingml/2006/table">
            <a:tbl>
              <a:tblPr firstRow="1" firstCol="1" bandRow="1"/>
              <a:tblGrid>
                <a:gridCol w="1303764">
                  <a:extLst>
                    <a:ext uri="{9D8B030D-6E8A-4147-A177-3AD203B41FA5}">
                      <a16:colId xmlns:a16="http://schemas.microsoft.com/office/drawing/2014/main" val="543791020"/>
                    </a:ext>
                  </a:extLst>
                </a:gridCol>
                <a:gridCol w="1304848">
                  <a:extLst>
                    <a:ext uri="{9D8B030D-6E8A-4147-A177-3AD203B41FA5}">
                      <a16:colId xmlns:a16="http://schemas.microsoft.com/office/drawing/2014/main" val="282278716"/>
                    </a:ext>
                  </a:extLst>
                </a:gridCol>
                <a:gridCol w="1304848">
                  <a:extLst>
                    <a:ext uri="{9D8B030D-6E8A-4147-A177-3AD203B41FA5}">
                      <a16:colId xmlns:a16="http://schemas.microsoft.com/office/drawing/2014/main" val="1556548131"/>
                    </a:ext>
                  </a:extLst>
                </a:gridCol>
                <a:gridCol w="1765446">
                  <a:extLst>
                    <a:ext uri="{9D8B030D-6E8A-4147-A177-3AD203B41FA5}">
                      <a16:colId xmlns:a16="http://schemas.microsoft.com/office/drawing/2014/main" val="2644811107"/>
                    </a:ext>
                  </a:extLst>
                </a:gridCol>
              </a:tblGrid>
              <a:tr h="4612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100 - 91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70 - 61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9937232"/>
                  </a:ext>
                </a:extLst>
              </a:tr>
              <a:tr h="4612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90 - 81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60 - 51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5405661"/>
                  </a:ext>
                </a:extLst>
              </a:tr>
              <a:tr h="4612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80 - 71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Méně než 51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4496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8184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Úvodní </a:t>
            </a:r>
            <a:r>
              <a:rPr lang="cs-CZ" dirty="0" err="1"/>
              <a:t>info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50416" y="1340528"/>
            <a:ext cx="10922784" cy="4491472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Kontakt:</a:t>
            </a:r>
          </a:p>
          <a:p>
            <a:pPr marL="72000" indent="0">
              <a:buNone/>
            </a:pPr>
            <a:r>
              <a:rPr lang="cs-CZ" dirty="0"/>
              <a:t>Ing. Martina Sponerová, Ph.D.</a:t>
            </a:r>
          </a:p>
          <a:p>
            <a:pPr marL="72000" indent="0">
              <a:buNone/>
            </a:pPr>
            <a:r>
              <a:rPr lang="cs-CZ" dirty="0"/>
              <a:t>Katedra financí, kancelář č. 412</a:t>
            </a:r>
          </a:p>
          <a:p>
            <a:pPr marL="72000" indent="0">
              <a:buNone/>
            </a:pPr>
            <a:r>
              <a:rPr lang="cs-CZ" dirty="0"/>
              <a:t>E-mail: 136615@mail.muni.cz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2574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Harmonogram výuky</a:t>
            </a:r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60101281-D397-4EDB-B099-2D3C44C864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3122640"/>
              </p:ext>
            </p:extLst>
          </p:nvPr>
        </p:nvGraphicFramePr>
        <p:xfrm>
          <a:off x="1249680" y="1452880"/>
          <a:ext cx="8991600" cy="4685123"/>
        </p:xfrm>
        <a:graphic>
          <a:graphicData uri="http://schemas.openxmlformats.org/drawingml/2006/table">
            <a:tbl>
              <a:tblPr firstRow="1" firstCol="1" bandRow="1"/>
              <a:tblGrid>
                <a:gridCol w="770964">
                  <a:extLst>
                    <a:ext uri="{9D8B030D-6E8A-4147-A177-3AD203B41FA5}">
                      <a16:colId xmlns:a16="http://schemas.microsoft.com/office/drawing/2014/main" val="1931628245"/>
                    </a:ext>
                  </a:extLst>
                </a:gridCol>
                <a:gridCol w="1141066">
                  <a:extLst>
                    <a:ext uri="{9D8B030D-6E8A-4147-A177-3AD203B41FA5}">
                      <a16:colId xmlns:a16="http://schemas.microsoft.com/office/drawing/2014/main" val="389501978"/>
                    </a:ext>
                  </a:extLst>
                </a:gridCol>
                <a:gridCol w="1204569">
                  <a:extLst>
                    <a:ext uri="{9D8B030D-6E8A-4147-A177-3AD203B41FA5}">
                      <a16:colId xmlns:a16="http://schemas.microsoft.com/office/drawing/2014/main" val="1012147323"/>
                    </a:ext>
                  </a:extLst>
                </a:gridCol>
                <a:gridCol w="5875001">
                  <a:extLst>
                    <a:ext uri="{9D8B030D-6E8A-4147-A177-3AD203B41FA5}">
                      <a16:colId xmlns:a16="http://schemas.microsoft.com/office/drawing/2014/main" val="3148431723"/>
                    </a:ext>
                  </a:extLst>
                </a:gridCol>
              </a:tblGrid>
              <a:tr h="6186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Týden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Seminář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(úterý)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Seminář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(čtvrtek)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Náplň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2466405"/>
                  </a:ext>
                </a:extLst>
              </a:tr>
              <a:tr h="3128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14.2.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16.2.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Úvodní seminář, organizace, zadání seminárních prací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6427903"/>
                  </a:ext>
                </a:extLst>
              </a:tr>
              <a:tr h="3128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21.2.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23.2.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Volno na přípravu seminárních prací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7096843"/>
                  </a:ext>
                </a:extLst>
              </a:tr>
              <a:tr h="3128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28.2.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Prezentace seminárních prací – téma 1 - 3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9553287"/>
                  </a:ext>
                </a:extLst>
              </a:tr>
              <a:tr h="3128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Prezentace seminárních prací – téma 3 - 6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3111591"/>
                  </a:ext>
                </a:extLst>
              </a:tr>
              <a:tr h="3128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Prezentace seminárních prací – téma 7 - 9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3350193"/>
                  </a:ext>
                </a:extLst>
              </a:tr>
              <a:tr h="3128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23.3.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Spotřebitelské úvěry na bydlení, případové studie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1409992"/>
                  </a:ext>
                </a:extLst>
              </a:tr>
              <a:tr h="3128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28.3.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30.3.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Reading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week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5669333"/>
                  </a:ext>
                </a:extLst>
              </a:tr>
              <a:tr h="3128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Volno na přípravu finanční analýzy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952680"/>
                  </a:ext>
                </a:extLst>
              </a:tr>
              <a:tr h="3128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Volno na přípravu finanční analýzy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3167904"/>
                  </a:ext>
                </a:extLst>
              </a:tr>
              <a:tr h="3128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Finanční analýza - prezentace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1729771"/>
                  </a:ext>
                </a:extLst>
              </a:tr>
              <a:tr h="3128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Finanční analýza - prezentace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7621063"/>
                  </a:ext>
                </a:extLst>
              </a:tr>
              <a:tr h="3128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2.5.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4.5.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Finanční analýza - prezentace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7895013"/>
                  </a:ext>
                </a:extLst>
              </a:tr>
              <a:tr h="3128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9.5.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11.5.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Finanční analýza - prezentace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88112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1318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Studijní materiály a literatura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IS – Studijní materiály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Prezentace z přednášek a další vložené materiály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/>
              <a:t>Literatura: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/>
              <a:t>Základní, povinná: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A0A0A"/>
                </a:solidFill>
                <a:effectLst/>
                <a:latin typeface="Open Sans"/>
              </a:rPr>
              <a:t>KANTNEROVÁ, Liběna. </a:t>
            </a:r>
            <a:r>
              <a:rPr lang="cs-CZ" b="0" i="1" dirty="0">
                <a:solidFill>
                  <a:srgbClr val="0A0A0A"/>
                </a:solidFill>
                <a:effectLst/>
                <a:latin typeface="Open Sans"/>
              </a:rPr>
              <a:t>Základy bankovnictví : teorie a praxe</a:t>
            </a:r>
            <a:r>
              <a:rPr lang="cs-CZ" b="0" i="0" dirty="0">
                <a:solidFill>
                  <a:srgbClr val="0A0A0A"/>
                </a:solidFill>
                <a:effectLst/>
                <a:latin typeface="Open Sans"/>
              </a:rPr>
              <a:t>. 1. vydání. Praha: C.H. Beck, 2016. </a:t>
            </a:r>
            <a:r>
              <a:rPr lang="cs-CZ" b="0" i="0" dirty="0" err="1">
                <a:solidFill>
                  <a:srgbClr val="0A0A0A"/>
                </a:solidFill>
                <a:effectLst/>
                <a:latin typeface="Open Sans"/>
              </a:rPr>
              <a:t>xv</a:t>
            </a:r>
            <a:r>
              <a:rPr lang="cs-CZ" b="0" i="0" dirty="0">
                <a:solidFill>
                  <a:srgbClr val="0A0A0A"/>
                </a:solidFill>
                <a:effectLst/>
                <a:latin typeface="Open Sans"/>
              </a:rPr>
              <a:t>, 213. ISBN 9788074005954.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A0A0A"/>
                </a:solidFill>
                <a:latin typeface="Open Sans"/>
              </a:rPr>
              <a:t>POLOUČEK, Stanislav. Bankovnictví. 2. vyd. V Praze: C.H. Beck, 2013. </a:t>
            </a:r>
            <a:r>
              <a:rPr lang="cs-CZ" dirty="0" err="1">
                <a:solidFill>
                  <a:srgbClr val="0A0A0A"/>
                </a:solidFill>
                <a:latin typeface="Open Sans"/>
              </a:rPr>
              <a:t>xvi</a:t>
            </a:r>
            <a:r>
              <a:rPr lang="cs-CZ" dirty="0">
                <a:solidFill>
                  <a:srgbClr val="0A0A0A"/>
                </a:solidFill>
                <a:latin typeface="Open Sans"/>
              </a:rPr>
              <a:t>, 480. ISBN 9788074004919.</a:t>
            </a:r>
          </a:p>
        </p:txBody>
      </p:sp>
    </p:spTree>
    <p:extLst>
      <p:ext uri="{BB962C8B-B14F-4D97-AF65-F5344CB8AC3E}">
        <p14:creationId xmlns:p14="http://schemas.microsoft.com/office/powerpoint/2010/main" val="2955697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Studijní materiály a literatura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b="1" dirty="0">
                <a:latin typeface="+mj-lt"/>
              </a:rPr>
              <a:t>Doporučená: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0A0A0A"/>
                </a:solidFill>
                <a:latin typeface="Open Sans"/>
              </a:rPr>
              <a:t>MEJSTŘÍK, Michal, Magda PEČENÁ a Petr TEPLÝ. </a:t>
            </a:r>
            <a:r>
              <a:rPr lang="cs-CZ" i="1" dirty="0">
                <a:solidFill>
                  <a:srgbClr val="0A0A0A"/>
                </a:solidFill>
                <a:latin typeface="Open Sans"/>
              </a:rPr>
              <a:t>Banking in </a:t>
            </a:r>
            <a:r>
              <a:rPr lang="cs-CZ" i="1" dirty="0" err="1">
                <a:solidFill>
                  <a:srgbClr val="0A0A0A"/>
                </a:solidFill>
                <a:latin typeface="Open Sans"/>
              </a:rPr>
              <a:t>theory</a:t>
            </a:r>
            <a:r>
              <a:rPr lang="cs-CZ" i="1" dirty="0">
                <a:solidFill>
                  <a:srgbClr val="0A0A0A"/>
                </a:solidFill>
                <a:latin typeface="Open Sans"/>
              </a:rPr>
              <a:t> and </a:t>
            </a:r>
            <a:r>
              <a:rPr lang="cs-CZ" i="1" dirty="0" err="1">
                <a:solidFill>
                  <a:srgbClr val="0A0A0A"/>
                </a:solidFill>
                <a:latin typeface="Open Sans"/>
              </a:rPr>
              <a:t>practice</a:t>
            </a:r>
            <a:r>
              <a:rPr lang="cs-CZ" dirty="0">
                <a:solidFill>
                  <a:srgbClr val="0A0A0A"/>
                </a:solidFill>
                <a:latin typeface="Open Sans"/>
              </a:rPr>
              <a:t>. Vyd. 1. V Praze: Karolinum, 2014. 855 stran. ISBN 9788024628707.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/>
              <a:t>MATTHEWS, Kent a John L. THOMPSON. </a:t>
            </a:r>
            <a:r>
              <a:rPr lang="en-US" i="1" dirty="0"/>
              <a:t>The economics of banking.</a:t>
            </a:r>
            <a:r>
              <a:rPr lang="en-US" dirty="0"/>
              <a:t> Third edition. Chichester: Wiley, 2014. ISBN 978-1-118-63920-7.</a:t>
            </a:r>
            <a:endParaRPr lang="cs-CZ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>
                <a:latin typeface="Verdana" panose="020B0604030504040204" pitchFamily="34" charset="0"/>
              </a:rPr>
              <a:t>FREIXAS, Xavier a Jean-Charles ROCHET. </a:t>
            </a:r>
            <a:r>
              <a:rPr lang="cs-CZ" i="1" dirty="0" err="1">
                <a:latin typeface="Verdana" panose="020B0604030504040204" pitchFamily="34" charset="0"/>
              </a:rPr>
              <a:t>Microeconomics</a:t>
            </a:r>
            <a:r>
              <a:rPr lang="cs-CZ" i="1" dirty="0">
                <a:latin typeface="Verdana" panose="020B0604030504040204" pitchFamily="34" charset="0"/>
              </a:rPr>
              <a:t> </a:t>
            </a:r>
            <a:r>
              <a:rPr lang="cs-CZ" i="1" dirty="0" err="1">
                <a:latin typeface="Verdana" panose="020B0604030504040204" pitchFamily="34" charset="0"/>
              </a:rPr>
              <a:t>of</a:t>
            </a:r>
            <a:r>
              <a:rPr lang="cs-CZ" i="1" dirty="0">
                <a:latin typeface="Verdana" panose="020B0604030504040204" pitchFamily="34" charset="0"/>
              </a:rPr>
              <a:t> banking</a:t>
            </a:r>
            <a:r>
              <a:rPr lang="cs-CZ" dirty="0">
                <a:latin typeface="Verdana" panose="020B0604030504040204" pitchFamily="34" charset="0"/>
              </a:rPr>
              <a:t>. Cambridge, </a:t>
            </a:r>
            <a:r>
              <a:rPr lang="cs-CZ" dirty="0" err="1">
                <a:latin typeface="Verdana" panose="020B0604030504040204" pitchFamily="34" charset="0"/>
              </a:rPr>
              <a:t>Mass</a:t>
            </a:r>
            <a:r>
              <a:rPr lang="cs-CZ" dirty="0">
                <a:latin typeface="Verdana" panose="020B0604030504040204" pitchFamily="34" charset="0"/>
              </a:rPr>
              <a:t>.: MIT </a:t>
            </a:r>
            <a:r>
              <a:rPr lang="cs-CZ" dirty="0" err="1">
                <a:latin typeface="Verdana" panose="020B0604030504040204" pitchFamily="34" charset="0"/>
              </a:rPr>
              <a:t>Press</a:t>
            </a:r>
            <a:r>
              <a:rPr lang="cs-CZ" dirty="0">
                <a:latin typeface="Verdana" panose="020B0604030504040204" pitchFamily="34" charset="0"/>
              </a:rPr>
              <a:t>, c1997. ISBN 0-262-06193-7.</a:t>
            </a:r>
            <a:endParaRPr lang="cs-CZ" dirty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REVENDA, Zbyněk. </a:t>
            </a:r>
            <a:r>
              <a:rPr lang="cs-CZ" i="1" dirty="0"/>
              <a:t>Peněžní ekonomie a bankovnictví</a:t>
            </a:r>
            <a:r>
              <a:rPr lang="cs-CZ" dirty="0"/>
              <a:t>. 5. </a:t>
            </a:r>
            <a:r>
              <a:rPr lang="cs-CZ" dirty="0" err="1"/>
              <a:t>aktualiz</a:t>
            </a:r>
            <a:r>
              <a:rPr lang="cs-CZ" dirty="0"/>
              <a:t>. vyd. Praha: Management </a:t>
            </a:r>
            <a:r>
              <a:rPr lang="cs-CZ" dirty="0" err="1"/>
              <a:t>Press</a:t>
            </a:r>
            <a:r>
              <a:rPr lang="cs-CZ" dirty="0"/>
              <a:t>, 2012. 423 s. ISBN 9788072612406.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0A0A0A"/>
                </a:solidFill>
                <a:latin typeface="Open Sans"/>
              </a:rPr>
              <a:t>KRAJÍČEK, J.,PÁNEK,D.: Bankovnictví 1.Studijní text.1.vydání.MU.Brno,2012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53244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seminárních prací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pPr lvl="1">
              <a:lnSpc>
                <a:spcPct val="150000"/>
              </a:lnSpc>
            </a:pPr>
            <a:r>
              <a:rPr lang="cs-CZ" dirty="0">
                <a:cs typeface="Times New Roman" panose="02020603050405020304" pitchFamily="18" charset="0"/>
              </a:rPr>
              <a:t>Rozsah 10 normostran ve formátu podle směrnice 9/2019</a:t>
            </a:r>
          </a:p>
          <a:p>
            <a:pPr lvl="1">
              <a:lnSpc>
                <a:spcPct val="150000"/>
              </a:lnSpc>
            </a:pPr>
            <a:r>
              <a:rPr lang="cs-CZ" dirty="0">
                <a:cs typeface="Times New Roman" panose="02020603050405020304" pitchFamily="18" charset="0"/>
              </a:rPr>
              <a:t>Prezentace na 15 mi</a:t>
            </a:r>
            <a:r>
              <a:rPr lang="en-GB" dirty="0">
                <a:cs typeface="Times New Roman" panose="02020603050405020304" pitchFamily="18" charset="0"/>
              </a:rPr>
              <a:t>nut</a:t>
            </a:r>
            <a:r>
              <a:rPr lang="cs-CZ" dirty="0">
                <a:cs typeface="Times New Roman" panose="02020603050405020304" pitchFamily="18" charset="0"/>
              </a:rPr>
              <a:t>, zapojení publika, vytvoření krátké aktivity</a:t>
            </a:r>
          </a:p>
          <a:p>
            <a:pPr lvl="1">
              <a:lnSpc>
                <a:spcPct val="150000"/>
              </a:lnSpc>
            </a:pPr>
            <a:r>
              <a:rPr lang="cs-CZ" dirty="0">
                <a:cs typeface="Times New Roman" panose="02020603050405020304" pitchFamily="18" charset="0"/>
              </a:rPr>
              <a:t>Vypracovat ve skupinách po 3 studentech</a:t>
            </a:r>
          </a:p>
          <a:p>
            <a:pPr lvl="1">
              <a:lnSpc>
                <a:spcPct val="150000"/>
              </a:lnSpc>
            </a:pPr>
            <a:r>
              <a:rPr lang="cs-CZ" dirty="0">
                <a:cs typeface="Times New Roman" panose="02020603050405020304" pitchFamily="18" charset="0"/>
              </a:rPr>
              <a:t>Témata viz dále</a:t>
            </a:r>
          </a:p>
          <a:p>
            <a:pPr lvl="1">
              <a:lnSpc>
                <a:spcPct val="150000"/>
              </a:lnSpc>
            </a:pPr>
            <a:r>
              <a:rPr lang="cs-CZ" dirty="0">
                <a:cs typeface="Times New Roman" panose="02020603050405020304" pitchFamily="18" charset="0"/>
              </a:rPr>
              <a:t>Vložení do odevzdávárny vždy do neděle (pro čtvrteční skupinu v úterý) před prezentací, do 23:59 hod.</a:t>
            </a:r>
          </a:p>
          <a:p>
            <a:pPr marL="72000" indent="0">
              <a:buNone/>
            </a:pPr>
            <a:endParaRPr lang="cs-CZ" sz="1800" dirty="0"/>
          </a:p>
          <a:p>
            <a:pPr marL="414900" indent="-342900">
              <a:buFont typeface="+mj-lt"/>
              <a:buAutoNum type="arabicParenR"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287738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 seminárních prací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pPr marL="414900" indent="-342900">
              <a:buFont typeface="+mj-lt"/>
              <a:buAutoNum type="arabicPeriod"/>
            </a:pPr>
            <a:r>
              <a:rPr lang="cs-CZ" sz="1800" b="1" dirty="0"/>
              <a:t>Aktuální situace na českém bankovním trhu </a:t>
            </a:r>
          </a:p>
          <a:p>
            <a:r>
              <a:rPr lang="cs-CZ" sz="1800" dirty="0"/>
              <a:t>(politika ČNB, nástroje ČNB, názory odborníků, struktura bankovního sektoru ČR)</a:t>
            </a:r>
          </a:p>
          <a:p>
            <a:pPr marL="414900" lvl="0" indent="-342900">
              <a:buFont typeface="+mj-lt"/>
              <a:buAutoNum type="arabicPeriod" startAt="2"/>
            </a:pPr>
            <a:r>
              <a:rPr lang="cs-CZ" sz="1800" b="1" dirty="0"/>
              <a:t>Bankovní systém v USA </a:t>
            </a:r>
          </a:p>
          <a:p>
            <a:pPr lvl="0"/>
            <a:r>
              <a:rPr lang="cs-CZ" sz="1800" dirty="0"/>
              <a:t>(Centrální banka, měnová politika, druhy bank, počty bank, regulace a dohled) </a:t>
            </a:r>
          </a:p>
          <a:p>
            <a:pPr marL="414900" lvl="0" indent="-342900">
              <a:buFont typeface="+mj-lt"/>
              <a:buAutoNum type="arabicPeriod" startAt="3"/>
            </a:pPr>
            <a:r>
              <a:rPr lang="cs-CZ" sz="1800" b="1" dirty="0"/>
              <a:t>Bankovnictví muslimských zemí </a:t>
            </a:r>
          </a:p>
          <a:p>
            <a:r>
              <a:rPr lang="cs-CZ" sz="1800" dirty="0"/>
              <a:t>(základ, odlišnosti, produkty)</a:t>
            </a:r>
          </a:p>
          <a:p>
            <a:pPr marL="72000" indent="0">
              <a:buNone/>
            </a:pP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3817172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 seminárních prací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pPr marL="414900" lvl="0" indent="-342900">
              <a:buFont typeface="+mj-lt"/>
              <a:buAutoNum type="arabicPeriod" startAt="4"/>
            </a:pPr>
            <a:r>
              <a:rPr lang="cs-CZ" sz="1800" b="1" dirty="0"/>
              <a:t>Aktuální situace na bankovním trhu eurozóny</a:t>
            </a:r>
            <a:endParaRPr lang="cs-CZ" sz="1800" dirty="0"/>
          </a:p>
          <a:p>
            <a:r>
              <a:rPr lang="cs-CZ" sz="1800" i="1" dirty="0"/>
              <a:t>(politika ECB, nástroje ECB, struktura bankovního sektoru, integrace bankovních trhů – bankovní unie)</a:t>
            </a:r>
            <a:endParaRPr lang="cs-CZ" sz="1800" dirty="0"/>
          </a:p>
          <a:p>
            <a:r>
              <a:rPr lang="cs-CZ" sz="1800" i="1" dirty="0" err="1"/>
              <a:t>European</a:t>
            </a:r>
            <a:r>
              <a:rPr lang="cs-CZ" sz="1800" i="1" dirty="0"/>
              <a:t> bank </a:t>
            </a:r>
            <a:r>
              <a:rPr lang="cs-CZ" sz="1800" i="1" dirty="0" err="1"/>
              <a:t>performace</a:t>
            </a:r>
            <a:r>
              <a:rPr lang="cs-CZ" sz="1800" i="1" dirty="0"/>
              <a:t> in </a:t>
            </a:r>
            <a:r>
              <a:rPr lang="cs-CZ" sz="1800" i="1" dirty="0" err="1"/>
              <a:t>inflation</a:t>
            </a:r>
            <a:r>
              <a:rPr lang="cs-CZ" sz="1800" i="1" dirty="0"/>
              <a:t> </a:t>
            </a:r>
            <a:r>
              <a:rPr lang="cs-CZ" sz="1800" i="1" dirty="0" err="1"/>
              <a:t>times</a:t>
            </a:r>
            <a:r>
              <a:rPr lang="cs-CZ" sz="1800" i="1" dirty="0"/>
              <a:t>, dostupné z: </a:t>
            </a:r>
            <a:r>
              <a:rPr lang="cs-CZ" sz="1800" i="1" dirty="0">
                <a:hlinkClick r:id="rId2"/>
              </a:rPr>
              <a:t>https://www.dbresearch.com/PROD/RPS_EN-PROD/PROD0000000000523990/European_bank_performance_in_inflation_times.xhtml?rwnode=RPS_EN-PROD$HIDDEN_GLOBAL_SEARCH</a:t>
            </a:r>
            <a:endParaRPr lang="cs-CZ" sz="1800" dirty="0"/>
          </a:p>
          <a:p>
            <a:r>
              <a:rPr lang="cs-CZ" sz="1800" i="1" dirty="0" err="1"/>
              <a:t>European</a:t>
            </a:r>
            <a:r>
              <a:rPr lang="cs-CZ" sz="1800" i="1" dirty="0"/>
              <a:t> </a:t>
            </a:r>
            <a:r>
              <a:rPr lang="cs-CZ" sz="1800" i="1" dirty="0" err="1"/>
              <a:t>banks</a:t>
            </a:r>
            <a:r>
              <a:rPr lang="cs-CZ" sz="1800" i="1" dirty="0"/>
              <a:t>: </a:t>
            </a:r>
            <a:r>
              <a:rPr lang="cs-CZ" sz="1800" i="1" dirty="0" err="1"/>
              <a:t>Still</a:t>
            </a:r>
            <a:r>
              <a:rPr lang="cs-CZ" sz="1800" i="1" dirty="0"/>
              <a:t> </a:t>
            </a:r>
            <a:r>
              <a:rPr lang="cs-CZ" sz="1800" i="1" dirty="0" err="1"/>
              <a:t>standing</a:t>
            </a:r>
            <a:r>
              <a:rPr lang="cs-CZ" sz="1800" i="1" dirty="0"/>
              <a:t> </a:t>
            </a:r>
            <a:r>
              <a:rPr lang="cs-CZ" sz="1800" i="1" dirty="0" err="1"/>
              <a:t>strong</a:t>
            </a:r>
            <a:r>
              <a:rPr lang="cs-CZ" sz="1800" i="1" dirty="0"/>
              <a:t>, dostupné z:</a:t>
            </a:r>
            <a:endParaRPr lang="cs-CZ" sz="1800" dirty="0"/>
          </a:p>
          <a:p>
            <a:r>
              <a:rPr lang="cs-CZ" sz="1800" i="1" dirty="0"/>
              <a:t>https://www.dbresearch.com/PROD/RPS_EN-PROD/PROD0000000000524411/European_banks%3A_Still_standing_strong.xhtml?rwnode=RPS_EN-PROD$HIDDEN_GLOBAL_SEARCH</a:t>
            </a:r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207731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 seminárních prací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pPr marL="414900" lvl="0" indent="-342900">
              <a:buFont typeface="+mj-lt"/>
              <a:buAutoNum type="arabicPeriod" startAt="5"/>
            </a:pPr>
            <a:r>
              <a:rPr lang="cs-CZ" sz="1800" b="1" dirty="0"/>
              <a:t>Kurzové intervence ČNB</a:t>
            </a:r>
            <a:endParaRPr lang="cs-CZ" sz="1800" dirty="0"/>
          </a:p>
          <a:p>
            <a:r>
              <a:rPr lang="cs-CZ" sz="1800" dirty="0"/>
              <a:t>(</a:t>
            </a:r>
            <a:r>
              <a:rPr lang="cs-CZ" sz="1800" i="1" dirty="0"/>
              <a:t>Cíle, objem, dopady, aktuální stav, hodnocení intervencí)</a:t>
            </a:r>
            <a:endParaRPr lang="cs-CZ" sz="1800" dirty="0"/>
          </a:p>
          <a:p>
            <a:pPr marL="414900" lvl="0" indent="-342900">
              <a:buFont typeface="+mj-lt"/>
              <a:buAutoNum type="arabicPeriod" startAt="6"/>
            </a:pPr>
            <a:r>
              <a:rPr lang="cs-CZ" sz="1800" b="1" dirty="0"/>
              <a:t>Referenční úrokové sazby, úrokové sazby vyhlašované ČNB a jejich vývoj </a:t>
            </a:r>
            <a:endParaRPr lang="cs-CZ" sz="1800" dirty="0"/>
          </a:p>
          <a:p>
            <a:r>
              <a:rPr lang="cs-CZ" sz="1800" dirty="0"/>
              <a:t>(PRIBOR, EURIBOR, LIBOR vs. SOFR, diskontní sazba, </a:t>
            </a:r>
            <a:r>
              <a:rPr lang="cs-CZ" sz="1800" dirty="0" err="1"/>
              <a:t>repo</a:t>
            </a:r>
            <a:r>
              <a:rPr lang="cs-CZ" sz="1800" dirty="0"/>
              <a:t> sazba, lombardní sazba, aktuální hodnoty, tendence)</a:t>
            </a:r>
          </a:p>
          <a:p>
            <a:pPr marL="414900" indent="-342900">
              <a:buFont typeface="+mj-lt"/>
              <a:buAutoNum type="arabicPeriod" startAt="7"/>
            </a:pPr>
            <a:r>
              <a:rPr lang="cs-CZ" sz="1800" b="1" dirty="0"/>
              <a:t>Stavební spoření, aktuální úprava a vývoj, princip</a:t>
            </a:r>
          </a:p>
          <a:p>
            <a:r>
              <a:rPr lang="cs-CZ" sz="1800" dirty="0"/>
              <a:t>(výhody, nevýhody spoření a úvěrů, vývoj trhu stavebního spoření)</a:t>
            </a:r>
          </a:p>
          <a:p>
            <a:pPr marL="414900" lvl="0" indent="-342900">
              <a:buFont typeface="+mj-lt"/>
              <a:buAutoNum type="arabicPeriod" startAt="8"/>
            </a:pPr>
            <a:r>
              <a:rPr lang="cs-CZ" sz="1800" b="1" dirty="0"/>
              <a:t>Poskytovatelé platebních služeb mimo bankovní systém a trh P2P půjček v ČR a EU </a:t>
            </a:r>
          </a:p>
          <a:p>
            <a:pPr lvl="0"/>
            <a:r>
              <a:rPr lang="cs-CZ" sz="1800" dirty="0"/>
              <a:t>(např. </a:t>
            </a:r>
            <a:r>
              <a:rPr lang="cs-CZ" sz="1800" dirty="0" err="1"/>
              <a:t>Twisto</a:t>
            </a:r>
            <a:r>
              <a:rPr lang="cs-CZ" sz="1800" dirty="0"/>
              <a:t>, </a:t>
            </a:r>
            <a:r>
              <a:rPr lang="cs-CZ" sz="1800" dirty="0" err="1"/>
              <a:t>Revolut</a:t>
            </a:r>
            <a:r>
              <a:rPr lang="cs-CZ" sz="1800" dirty="0"/>
              <a:t>,…druhy, rizika)</a:t>
            </a:r>
          </a:p>
        </p:txBody>
      </p:sp>
    </p:spTree>
    <p:extLst>
      <p:ext uri="{BB962C8B-B14F-4D97-AF65-F5344CB8AC3E}">
        <p14:creationId xmlns:p14="http://schemas.microsoft.com/office/powerpoint/2010/main" val="307484939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811</TotalTime>
  <Words>1007</Words>
  <Application>Microsoft Office PowerPoint</Application>
  <PresentationFormat>Širokoúhlá obrazovka</PresentationFormat>
  <Paragraphs>149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Calibri</vt:lpstr>
      <vt:lpstr>Open Sans</vt:lpstr>
      <vt:lpstr>Tahoma</vt:lpstr>
      <vt:lpstr>Verdana</vt:lpstr>
      <vt:lpstr>Wingdings</vt:lpstr>
      <vt:lpstr>Prezentace_MU_CZ</vt:lpstr>
      <vt:lpstr>BANKOVNICTVÍ 1</vt:lpstr>
      <vt:lpstr>Úvodní info</vt:lpstr>
      <vt:lpstr>Harmonogram výuky</vt:lpstr>
      <vt:lpstr>Studijní materiály a literatura</vt:lpstr>
      <vt:lpstr>Studijní materiály a literatura</vt:lpstr>
      <vt:lpstr>Zadání seminárních prací</vt:lpstr>
      <vt:lpstr>Témata seminárních prací</vt:lpstr>
      <vt:lpstr>Témata seminárních prací</vt:lpstr>
      <vt:lpstr>Témata seminárních prací</vt:lpstr>
      <vt:lpstr>Témata seminárních prací</vt:lpstr>
      <vt:lpstr>Požadavky na ukončení předmětu</vt:lpstr>
      <vt:lpstr>Zkouška a konečné hodnocení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Pokorná Martina</dc:creator>
  <cp:lastModifiedBy>Martina Sponerová</cp:lastModifiedBy>
  <cp:revision>56</cp:revision>
  <cp:lastPrinted>2020-02-18T09:01:52Z</cp:lastPrinted>
  <dcterms:created xsi:type="dcterms:W3CDTF">2019-01-23T10:10:39Z</dcterms:created>
  <dcterms:modified xsi:type="dcterms:W3CDTF">2023-02-14T09:15:45Z</dcterms:modified>
</cp:coreProperties>
</file>