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71" r:id="rId3"/>
    <p:sldId id="352" r:id="rId4"/>
    <p:sldId id="373" r:id="rId5"/>
    <p:sldId id="388" r:id="rId6"/>
    <p:sldId id="391" r:id="rId7"/>
    <p:sldId id="389" r:id="rId8"/>
    <p:sldId id="390" r:id="rId9"/>
    <p:sldId id="392" r:id="rId10"/>
    <p:sldId id="374" r:id="rId11"/>
    <p:sldId id="375" r:id="rId12"/>
    <p:sldId id="398" r:id="rId13"/>
    <p:sldId id="397" r:id="rId14"/>
    <p:sldId id="282" r:id="rId15"/>
    <p:sldId id="393" r:id="rId16"/>
    <p:sldId id="399" r:id="rId17"/>
    <p:sldId id="401" r:id="rId18"/>
    <p:sldId id="400" r:id="rId19"/>
    <p:sldId id="402" r:id="rId20"/>
    <p:sldId id="403" r:id="rId21"/>
    <p:sldId id="404" r:id="rId22"/>
    <p:sldId id="353" r:id="rId23"/>
    <p:sldId id="315" r:id="rId24"/>
    <p:sldId id="354" r:id="rId25"/>
    <p:sldId id="394" r:id="rId26"/>
    <p:sldId id="395" r:id="rId27"/>
    <p:sldId id="396" r:id="rId28"/>
    <p:sldId id="405" r:id="rId29"/>
    <p:sldId id="406" r:id="rId30"/>
    <p:sldId id="407" r:id="rId31"/>
    <p:sldId id="408" r:id="rId32"/>
    <p:sldId id="410" r:id="rId33"/>
    <p:sldId id="409" r:id="rId34"/>
    <p:sldId id="355" r:id="rId35"/>
    <p:sldId id="356" r:id="rId36"/>
    <p:sldId id="360" r:id="rId37"/>
    <p:sldId id="358" r:id="rId38"/>
    <p:sldId id="357" r:id="rId39"/>
    <p:sldId id="359" r:id="rId40"/>
    <p:sldId id="363" r:id="rId41"/>
    <p:sldId id="364" r:id="rId42"/>
    <p:sldId id="365" r:id="rId43"/>
    <p:sldId id="366" r:id="rId44"/>
    <p:sldId id="367" r:id="rId45"/>
    <p:sldId id="368" r:id="rId46"/>
    <p:sldId id="369" r:id="rId47"/>
    <p:sldId id="370" r:id="rId48"/>
    <p:sldId id="316" r:id="rId49"/>
    <p:sldId id="376" r:id="rId50"/>
    <p:sldId id="378" r:id="rId51"/>
    <p:sldId id="377" r:id="rId52"/>
    <p:sldId id="379" r:id="rId53"/>
    <p:sldId id="381" r:id="rId54"/>
    <p:sldId id="382" r:id="rId55"/>
    <p:sldId id="383" r:id="rId56"/>
    <p:sldId id="385" r:id="rId57"/>
    <p:sldId id="384" r:id="rId58"/>
    <p:sldId id="386" r:id="rId59"/>
    <p:sldId id="412" r:id="rId6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8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21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33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B92C5-9CF2-4C29-BFF1-E8ABA65F4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688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6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37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7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96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6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0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A238-810B-4A70-B28D-16CE8363227C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28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gnusweb.cz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gnusweb.cz/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z/url?sa=i&amp;rct=j&amp;q=&amp;esrc=s&amp;source=images&amp;cd=&amp;cad=rja&amp;uact=8&amp;ved=2ahUKEwiZ0fSBmNXaAhWRzKQKHY2TDt8QjRx6BAgAEAU&amp;url=/url?sa%3Di%26rct%3Dj%26q%3D%26esrc%3Ds%26source%3Dimages%26cd%3D%26cad%3Drja%26uact%3D8%26ved%3D2ahUKEwi7oYn6l9XaAhWNyKQKHWOUDXcQjRx6BAgAEAU%26url%3Dhttps%3A%2F%2Fwww.accountingcoach.com%2Fbalance-sheet%2Fexplanation%26psig%3DAOvVaw1cdc7HvcIdIFOh6QwocCnW%26ust%3D1524737496081400&amp;psig=AOvVaw1cdc7HvcIdIFOh6QwocCnW&amp;ust=15247374960814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z/url?sa=i&amp;rct=j&amp;q=&amp;esrc=s&amp;source=images&amp;cd=&amp;cad=rja&amp;uact=8&amp;ved=2ahUKEwiZ0fSBmNXaAhWRzKQKHY2TDt8QjRx6BAgAEAU&amp;url=/url?sa%3Di%26rct%3Dj%26q%3D%26esrc%3Ds%26source%3Dimages%26cd%3D%26cad%3Drja%26uact%3D8%26ved%3D2ahUKEwi7oYn6l9XaAhWNyKQKHWOUDXcQjRx6BAgAEAU%26url%3Dhttps%3A%2F%2Fwww.accountingcoach.com%2Fbalance-sheet%2Fexplanation%26psig%3DAOvVaw1cdc7HvcIdIFOh6QwocCnW%26ust%3D1524737496081400&amp;psig=AOvVaw1cdc7HvcIdIFOh6QwocCnW&amp;ust=15247374960814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AAAB8-BFA7-406B-AB9F-ECCB9E2ED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B66F46-DED0-43CF-A45D-2F16C225FF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79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CB990-5C0E-49E3-AEFB-9D1EAB48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Assets 1 of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92B38D-A6A3-441E-9C8C-21FA2EB92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Fixed assets (investment assets)</a:t>
            </a:r>
          </a:p>
          <a:p>
            <a:pPr lvl="1"/>
            <a:r>
              <a:rPr lang="en-GB" dirty="0"/>
              <a:t>Usage longer than 1 year</a:t>
            </a:r>
          </a:p>
          <a:p>
            <a:pPr lvl="1"/>
            <a:r>
              <a:rPr lang="en-GB" dirty="0"/>
              <a:t>Is subject do depreciation</a:t>
            </a:r>
          </a:p>
          <a:p>
            <a:r>
              <a:rPr lang="en-GB" dirty="0"/>
              <a:t>Current assets (operating)</a:t>
            </a:r>
          </a:p>
          <a:p>
            <a:pPr lvl="1"/>
            <a:r>
              <a:rPr lang="en-GB" dirty="0"/>
              <a:t>Various forms (material, money, accounts payable)</a:t>
            </a:r>
          </a:p>
          <a:p>
            <a:pPr lvl="1"/>
            <a:r>
              <a:rPr lang="en-GB" dirty="0"/>
              <a:t>Still changing from one form to another</a:t>
            </a:r>
          </a:p>
          <a:p>
            <a:pPr lvl="1"/>
            <a:r>
              <a:rPr lang="en-GB" dirty="0"/>
              <a:t>Indicator - Absolute liquidity – ability to change to be used as a payment method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67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B6865-CFAC-45C1-98C5-2DB824F0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Assets 2 of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752B4-1A0A-4272-B6CC-5AEDF6E9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Assets structure is derived from:</a:t>
            </a:r>
          </a:p>
          <a:p>
            <a:pPr lvl="1"/>
            <a:r>
              <a:rPr lang="en-GB" dirty="0"/>
              <a:t>sector and branch of industry</a:t>
            </a:r>
          </a:p>
          <a:p>
            <a:pPr lvl="2"/>
            <a:r>
              <a:rPr lang="en-GB" dirty="0"/>
              <a:t>(technology, standard values, …)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financial policy of the company</a:t>
            </a:r>
          </a:p>
          <a:p>
            <a:pPr lvl="2"/>
            <a:r>
              <a:rPr lang="en-GB" dirty="0"/>
              <a:t>(aggressive, defensive, strength,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3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D7953-44BE-48C4-9BFC-EBF693F4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Equity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2CFFA-0763-4141-92E8-465D5F6BC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represents what shareholders own, so it is often called shareholder's equity.</a:t>
            </a:r>
            <a:endParaRPr lang="cs-CZ" dirty="0"/>
          </a:p>
          <a:p>
            <a:r>
              <a:rPr lang="en-US" dirty="0"/>
              <a:t>Equity = Total Assets – Total Liabilities </a:t>
            </a:r>
          </a:p>
          <a:p>
            <a:r>
              <a:rPr lang="en-US" dirty="0"/>
              <a:t>The two important equity items are </a:t>
            </a:r>
            <a:r>
              <a:rPr lang="en-US" b="1" dirty="0"/>
              <a:t>paid-in capital </a:t>
            </a:r>
            <a:r>
              <a:rPr lang="en-US" dirty="0"/>
              <a:t>and </a:t>
            </a:r>
            <a:r>
              <a:rPr lang="en-US" b="1" dirty="0"/>
              <a:t>retained earnings</a:t>
            </a:r>
            <a:r>
              <a:rPr lang="en-US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04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D9E9C-8FAB-474A-96AC-7F1CE168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4381A-3602-4157-AA72-1EF4CB054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current liabilities and non-current liabilities. </a:t>
            </a:r>
            <a:endParaRPr lang="cs-CZ" dirty="0"/>
          </a:p>
          <a:p>
            <a:r>
              <a:rPr lang="en-US" dirty="0"/>
              <a:t>Current liabilities are obligations the firm must pay within a year, such as payments owing to suppliers. </a:t>
            </a:r>
            <a:endParaRPr lang="cs-CZ" dirty="0"/>
          </a:p>
          <a:p>
            <a:r>
              <a:rPr lang="en-US" dirty="0"/>
              <a:t>Non-current liabilities, meanwhile, represent what the company owes in a year or more time. Typically, non-current liabilities represent bank and bondholder debt.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Investment and financing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512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15DBA-CCDF-436C-A969-E69A29FF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15E9D-84EE-427B-92DD-BF0156C54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Investing = bonding the capital in the assets (allows a production process in terms of revolution of current assets)</a:t>
            </a:r>
          </a:p>
          <a:p>
            <a:endParaRPr lang="cs-CZ" dirty="0"/>
          </a:p>
          <a:p>
            <a:r>
              <a:rPr lang="en-US" dirty="0"/>
              <a:t>Financing = raising money for a  business, obtaining capital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330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63D30-B15C-441C-AEB2-305A06EE6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Investing</a:t>
            </a:r>
            <a:r>
              <a:rPr lang="cs-CZ" dirty="0"/>
              <a:t> on start (</a:t>
            </a:r>
            <a:r>
              <a:rPr lang="cs-CZ" dirty="0" err="1"/>
              <a:t>assets</a:t>
            </a:r>
            <a:r>
              <a:rPr lang="cs-CZ" dirty="0"/>
              <a:t> part)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D5E57-5A0D-4D72-AA76-E5180765D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Planning necessary think and calculate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56BD6B41-41C8-403F-B14B-D45D7ED4C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762" y="2592830"/>
            <a:ext cx="5390476" cy="3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8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F8715-9881-4D47-9C30-3A7E0843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Investing in between</a:t>
            </a:r>
            <a:r>
              <a:rPr lang="cs-CZ" dirty="0"/>
              <a:t> (</a:t>
            </a:r>
            <a:r>
              <a:rPr lang="cs-CZ" dirty="0" err="1"/>
              <a:t>assets</a:t>
            </a:r>
            <a:r>
              <a:rPr lang="cs-CZ" dirty="0"/>
              <a:t> part)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84B65-E21F-4BD4-85C7-56CA7297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Technical vs. Economical lifespan</a:t>
            </a:r>
          </a:p>
          <a:p>
            <a:r>
              <a:rPr lang="en-GB" dirty="0"/>
              <a:t>Technical</a:t>
            </a:r>
          </a:p>
          <a:p>
            <a:pPr lvl="1"/>
            <a:r>
              <a:rPr lang="en-GB" dirty="0"/>
              <a:t>How long can machine produce flawless goods</a:t>
            </a:r>
          </a:p>
          <a:p>
            <a:r>
              <a:rPr lang="en-GB" dirty="0"/>
              <a:t>Economical</a:t>
            </a:r>
          </a:p>
          <a:p>
            <a:pPr lvl="1"/>
            <a:r>
              <a:rPr lang="en-GB" dirty="0"/>
              <a:t>How long is effective to use the machine according to:</a:t>
            </a:r>
          </a:p>
          <a:p>
            <a:pPr lvl="2"/>
            <a:r>
              <a:rPr lang="en-GB" dirty="0"/>
              <a:t>Operating costs</a:t>
            </a:r>
          </a:p>
          <a:p>
            <a:pPr lvl="2"/>
            <a:r>
              <a:rPr lang="en-GB" dirty="0"/>
              <a:t>Revenues higher </a:t>
            </a:r>
            <a:r>
              <a:rPr lang="en-GB" dirty="0" err="1"/>
              <a:t>tha</a:t>
            </a:r>
            <a:r>
              <a:rPr lang="cs-CZ" dirty="0"/>
              <a:t>n </a:t>
            </a:r>
            <a:r>
              <a:rPr lang="en-GB" dirty="0"/>
              <a:t>interest rate</a:t>
            </a:r>
          </a:p>
          <a:p>
            <a:pPr lvl="2"/>
            <a:r>
              <a:rPr lang="en-GB" dirty="0"/>
              <a:t>Taxes</a:t>
            </a:r>
          </a:p>
        </p:txBody>
      </p:sp>
    </p:spTree>
    <p:extLst>
      <p:ext uri="{BB962C8B-B14F-4D97-AF65-F5344CB8AC3E}">
        <p14:creationId xmlns:p14="http://schemas.microsoft.com/office/powerpoint/2010/main" val="992656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8CFAD-3D22-4958-BB4C-C65DFD79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Investment calculation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E80F6-B13C-48DD-9950-D6611B78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Static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Cost comparison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Profit comparison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Profitability comparison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Payback comparison</a:t>
            </a:r>
          </a:p>
          <a:p>
            <a:r>
              <a:rPr lang="en-GB" dirty="0"/>
              <a:t>Dynamic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Net present value (NPV)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Internal rate </a:t>
            </a:r>
            <a:r>
              <a:rPr lang="en-GB" dirty="0" err="1"/>
              <a:t>fo</a:t>
            </a:r>
            <a:r>
              <a:rPr lang="en-GB" dirty="0"/>
              <a:t> return (IRR)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47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3F20F-2159-4B86-87D3-28ED21A1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7DD7C-F8C1-47D3-96E9-DFB77A5FA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Cost of purchase + cost of planned lifespan</a:t>
            </a:r>
          </a:p>
          <a:p>
            <a:pPr marL="914400" lvl="1" indent="-514350"/>
            <a:r>
              <a:rPr lang="en-GB" dirty="0"/>
              <a:t>(must be same capacity, profit not shown)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Profit – comparison of expected profit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Profitability – ROA, ROE, ROS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Payback of additional costs =</a:t>
            </a:r>
          </a:p>
          <a:p>
            <a:pPr marL="0" indent="0">
              <a:buNone/>
            </a:pPr>
            <a:r>
              <a:rPr lang="en-GB" dirty="0"/>
              <a:t>(Cost 2 – cost 1) / (operating cost 1 – operating cost)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61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AE186-C6EC-47A0-93A6-610C263D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we are?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DC7EA05-B4A8-4533-AC0D-6F56BBB642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740" y="2057400"/>
            <a:ext cx="5213321" cy="360045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386714D1-22FD-43B4-AD98-2F8919671C01}"/>
              </a:ext>
            </a:extLst>
          </p:cNvPr>
          <p:cNvSpPr/>
          <p:nvPr/>
        </p:nvSpPr>
        <p:spPr>
          <a:xfrm>
            <a:off x="2115671" y="2057400"/>
            <a:ext cx="4034117" cy="35410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09963A0-4341-436D-8E96-4CEF60397E8A}"/>
              </a:ext>
            </a:extLst>
          </p:cNvPr>
          <p:cNvSpPr/>
          <p:nvPr/>
        </p:nvSpPr>
        <p:spPr>
          <a:xfrm>
            <a:off x="2115670" y="3352800"/>
            <a:ext cx="4034117" cy="35410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404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A6368-68F5-4604-B7C1-EEC904B0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(NPV)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BDFD4-2F61-4161-83AF-BCC613032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NET PRESENT VALUE</a:t>
            </a:r>
            <a:endParaRPr lang="cs-CZ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433A793B-F925-486A-9890-7727DD5D57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975050"/>
              </p:ext>
            </p:extLst>
          </p:nvPr>
        </p:nvGraphicFramePr>
        <p:xfrm>
          <a:off x="3420058" y="2564904"/>
          <a:ext cx="2303884" cy="134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3" imgW="761760" imgH="444240" progId="Equation.3">
                  <p:embed/>
                </p:oleObj>
              </mc:Choice>
              <mc:Fallback>
                <p:oleObj name="Rovnice" r:id="rId3" imgW="761760" imgH="44424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58" y="2564904"/>
                        <a:ext cx="2303884" cy="13439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493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FD809-73DE-467A-A0D5-9A1DDE16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(IRR)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85546-C38F-41FD-9091-D410DD25E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Internal rate of return – NPV = 0</a:t>
            </a:r>
            <a:endParaRPr lang="cs-CZ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D72A35A-BDEE-4012-9EA3-69B3BF338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43079"/>
              </p:ext>
            </p:extLst>
          </p:nvPr>
        </p:nvGraphicFramePr>
        <p:xfrm>
          <a:off x="3368809" y="2564904"/>
          <a:ext cx="2406381" cy="1403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3" imgW="761760" imgH="444240" progId="Equation.3">
                  <p:embed/>
                </p:oleObj>
              </mc:Choice>
              <mc:Fallback>
                <p:oleObj name="Rovnice" r:id="rId3" imgW="761760" imgH="44424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809" y="2564904"/>
                        <a:ext cx="2406381" cy="14037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7525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19232-ABBE-45CB-983C-EA0ACCBD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Financing</a:t>
            </a:r>
            <a:r>
              <a:rPr lang="cs-CZ" dirty="0"/>
              <a:t> (</a:t>
            </a:r>
            <a:r>
              <a:rPr lang="cs-CZ" dirty="0" err="1"/>
              <a:t>capital</a:t>
            </a:r>
            <a:r>
              <a:rPr lang="cs-CZ" dirty="0"/>
              <a:t> part)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5B5408-CB2D-484A-8E12-591C0D9F5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Own capital (equity)</a:t>
            </a:r>
          </a:p>
          <a:p>
            <a:r>
              <a:rPr lang="en-GB" dirty="0"/>
              <a:t>Foreign capital (liabilities – debt, credit…)</a:t>
            </a:r>
          </a:p>
          <a:p>
            <a:r>
              <a:rPr lang="en-GB" dirty="0"/>
              <a:t>Alternatives – leasing</a:t>
            </a:r>
            <a:endParaRPr lang="cs-CZ" dirty="0"/>
          </a:p>
          <a:p>
            <a:endParaRPr lang="en-GB" dirty="0"/>
          </a:p>
          <a:p>
            <a:r>
              <a:rPr lang="en-GB" dirty="0"/>
              <a:t>Strategic planning</a:t>
            </a:r>
            <a:r>
              <a:rPr lang="cs-CZ" dirty="0"/>
              <a:t> and </a:t>
            </a:r>
            <a:r>
              <a:rPr lang="en-GB" dirty="0"/>
              <a:t>calculating necessary</a:t>
            </a:r>
            <a:r>
              <a:rPr lang="cs-CZ" dirty="0"/>
              <a:t> (</a:t>
            </a:r>
            <a:r>
              <a:rPr lang="en-GB" dirty="0"/>
              <a:t>there are rules</a:t>
            </a:r>
            <a:r>
              <a:rPr lang="cs-CZ" dirty="0"/>
              <a:t>)</a:t>
            </a:r>
            <a:endParaRPr lang="en-GB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530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Debt financing vs. Equity financing</a:t>
            </a:r>
          </a:p>
          <a:p>
            <a:r>
              <a:rPr lang="en-GB" b="1" dirty="0"/>
              <a:t>Debt financing (capital) </a:t>
            </a:r>
            <a:r>
              <a:rPr lang="en-GB" dirty="0"/>
              <a:t>– source of investment rely on borrowed funds</a:t>
            </a:r>
          </a:p>
          <a:p>
            <a:r>
              <a:rPr lang="en-GB" dirty="0"/>
              <a:t>Sources of debt capital: banks, credit unions, relatives and friends </a:t>
            </a:r>
          </a:p>
          <a:p>
            <a:r>
              <a:rPr lang="en-GB" b="1" dirty="0"/>
              <a:t>Equity financing (capital</a:t>
            </a:r>
            <a:r>
              <a:rPr lang="en-GB" dirty="0"/>
              <a:t>) – selling shares of the company to investors</a:t>
            </a:r>
          </a:p>
          <a:p>
            <a:r>
              <a:rPr lang="en-GB" dirty="0"/>
              <a:t>Sources of equity capital: relatives and friends, business angels and venture capitalists, partners</a:t>
            </a:r>
          </a:p>
        </p:txBody>
      </p:sp>
    </p:spTree>
    <p:extLst>
      <p:ext uri="{BB962C8B-B14F-4D97-AF65-F5344CB8AC3E}">
        <p14:creationId xmlns:p14="http://schemas.microsoft.com/office/powerpoint/2010/main" val="4093139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BDFAD-288D-43A0-9B47-4EC86BBC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272D51-981B-426C-8FF4-6836E7DE5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Own sources</a:t>
            </a:r>
            <a:r>
              <a:rPr lang="cs-CZ" dirty="0"/>
              <a:t> (</a:t>
            </a:r>
            <a:r>
              <a:rPr lang="en-GB" dirty="0"/>
              <a:t>equity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/>
              <a:t>Will of owners to invest</a:t>
            </a:r>
          </a:p>
          <a:p>
            <a:pPr lvl="1"/>
            <a:r>
              <a:rPr lang="en-GB" dirty="0"/>
              <a:t>Legal necessity</a:t>
            </a:r>
          </a:p>
          <a:p>
            <a:pPr lvl="1"/>
            <a:r>
              <a:rPr lang="en-GB" dirty="0"/>
              <a:t>Profit generation ability</a:t>
            </a:r>
          </a:p>
          <a:p>
            <a:pPr lvl="1"/>
            <a:r>
              <a:rPr lang="en-GB" dirty="0"/>
              <a:t>Dividend policies (profit parting)</a:t>
            </a:r>
          </a:p>
          <a:p>
            <a:r>
              <a:rPr lang="en-GB" dirty="0"/>
              <a:t>Foreign sources</a:t>
            </a:r>
            <a:r>
              <a:rPr lang="cs-CZ" dirty="0"/>
              <a:t> (</a:t>
            </a:r>
            <a:r>
              <a:rPr lang="en-GB" dirty="0"/>
              <a:t>debt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/>
              <a:t>Long term liabilities (mother company)</a:t>
            </a:r>
          </a:p>
          <a:p>
            <a:pPr lvl="1"/>
            <a:r>
              <a:rPr lang="en-GB" dirty="0"/>
              <a:t>Short term liabilities (terms of payments of accounts payable and receivable)</a:t>
            </a:r>
          </a:p>
          <a:p>
            <a:pPr lvl="1"/>
            <a:r>
              <a:rPr lang="en-GB" dirty="0"/>
              <a:t>Sum of liabilities of the company (for accepting further credit)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034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FE401-280A-46FF-9D2B-53B57052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Financing</a:t>
            </a:r>
            <a:r>
              <a:rPr lang="cs-CZ" dirty="0"/>
              <a:t> (</a:t>
            </a:r>
            <a:r>
              <a:rPr lang="cs-CZ" dirty="0" err="1"/>
              <a:t>rules</a:t>
            </a:r>
            <a:r>
              <a:rPr lang="cs-CZ" dirty="0"/>
              <a:t>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8D7C6-75B4-408F-82FB-2762027E9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Gold rule of financing</a:t>
            </a:r>
          </a:p>
          <a:p>
            <a:r>
              <a:rPr lang="en-GB" dirty="0"/>
              <a:t>There should be match between the time of the bonding of the capital in assets and the time of the availability of the capital for their purchase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Gold balance rule</a:t>
            </a:r>
          </a:p>
          <a:p>
            <a:r>
              <a:rPr lang="en-GB" dirty="0"/>
              <a:t>narrow definition – fixed assets should be financed by equity, current assets by debts</a:t>
            </a:r>
          </a:p>
          <a:p>
            <a:r>
              <a:rPr lang="en-GB" dirty="0"/>
              <a:t>wide definition – fixed assets should be financed by long term debts, current assets by the short term one</a:t>
            </a:r>
            <a:r>
              <a:rPr lang="cs-CZ" dirty="0"/>
              <a:t>s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461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5AA08-749B-4791-A9D7-EA768866B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Financing</a:t>
            </a:r>
            <a:r>
              <a:rPr lang="cs-CZ" dirty="0"/>
              <a:t> (</a:t>
            </a:r>
            <a:r>
              <a:rPr lang="cs-CZ" dirty="0" err="1"/>
              <a:t>rules</a:t>
            </a:r>
            <a:r>
              <a:rPr lang="cs-CZ" dirty="0"/>
              <a:t>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05BB0-FBB0-4D4F-BB8C-954740594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Vertical capital structure</a:t>
            </a:r>
          </a:p>
          <a:p>
            <a:r>
              <a:rPr lang="en-US" dirty="0"/>
              <a:t>Share among the equity and foreign capital should be 1:1</a:t>
            </a:r>
            <a:r>
              <a:rPr lang="cs-CZ" dirty="0"/>
              <a:t> (</a:t>
            </a:r>
            <a:r>
              <a:rPr lang="en-GB" dirty="0"/>
              <a:t>leverage ratio – debt to equity</a:t>
            </a:r>
            <a:r>
              <a:rPr lang="cs-CZ" dirty="0"/>
              <a:t>)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11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57E44-CFC8-40DE-B0B2-29838C94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Financing</a:t>
            </a:r>
            <a:r>
              <a:rPr lang="cs-CZ" dirty="0"/>
              <a:t> (</a:t>
            </a:r>
            <a:r>
              <a:rPr lang="cs-CZ" dirty="0" err="1"/>
              <a:t>rules</a:t>
            </a:r>
            <a:r>
              <a:rPr lang="cs-CZ" dirty="0"/>
              <a:t> 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FBB9B4-165C-484D-8153-F93BE9E01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assets = liabilities</a:t>
            </a:r>
          </a:p>
          <a:p>
            <a:r>
              <a:rPr lang="en-GB" dirty="0"/>
              <a:t>long term assets = long term liabilities</a:t>
            </a:r>
          </a:p>
          <a:p>
            <a:r>
              <a:rPr lang="en-GB" dirty="0"/>
              <a:t>long term assets = own capital</a:t>
            </a:r>
          </a:p>
          <a:p>
            <a:endParaRPr lang="en-GB" dirty="0"/>
          </a:p>
          <a:p>
            <a:r>
              <a:rPr lang="en-GB" dirty="0"/>
              <a:t>Foreign capital = own capital</a:t>
            </a:r>
          </a:p>
          <a:p>
            <a:r>
              <a:rPr lang="en-GB" dirty="0"/>
              <a:t>ROE!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698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AE450-A5B5-4CD7-BCEF-2447DAC1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statements 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BBD58-E3CA-4A38-9263-B760F0A13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we have been talking about balance sheet (the structure of assets and liabilities)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501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78979-30A0-4D6A-851B-F9CC93D8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statements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FD274D-D804-4C4B-803D-915E8E23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also</a:t>
            </a:r>
          </a:p>
          <a:p>
            <a:pPr lvl="1"/>
            <a:r>
              <a:rPr lang="en-GB" dirty="0"/>
              <a:t>Profit and loss statement</a:t>
            </a:r>
          </a:p>
          <a:p>
            <a:pPr lvl="1"/>
            <a:r>
              <a:rPr lang="en-GB" dirty="0"/>
              <a:t>Cash flow statement</a:t>
            </a:r>
          </a:p>
          <a:p>
            <a:pPr lvl="1"/>
            <a:r>
              <a:rPr lang="en-GB" dirty="0"/>
              <a:t>Annual report</a:t>
            </a:r>
          </a:p>
          <a:p>
            <a:pPr lvl="1"/>
            <a:r>
              <a:rPr lang="en-GB" dirty="0"/>
              <a:t>Auditor comment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7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CDF11-341B-4030-AB0F-490F021C1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company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3B6C8-C98D-4606-B4D9-1F69C07E3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Accounting point of view  - generally sum of assets (investments) and liabilities (capital)</a:t>
            </a:r>
          </a:p>
          <a:p>
            <a:endParaRPr lang="en-GB" dirty="0"/>
          </a:p>
          <a:p>
            <a:r>
              <a:rPr lang="en-GB" dirty="0"/>
              <a:t>Structure of each important</a:t>
            </a:r>
          </a:p>
          <a:p>
            <a:endParaRPr lang="en-GB" dirty="0"/>
          </a:p>
          <a:p>
            <a:r>
              <a:rPr lang="en-GB" dirty="0"/>
              <a:t>Financial management (rules, tools)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836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A4B40-6961-4014-901E-1E196FAE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Profit and loss statement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D86A5-2112-44E4-8B1B-504449E6D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/>
          <a:lstStyle/>
          <a:p>
            <a:r>
              <a:rPr lang="en-GB" dirty="0"/>
              <a:t>Shows how the assets are working in you company – effectivity</a:t>
            </a:r>
          </a:p>
          <a:p>
            <a:r>
              <a:rPr lang="en-GB" dirty="0"/>
              <a:t>Revenue – expenses = Income</a:t>
            </a:r>
          </a:p>
          <a:p>
            <a:r>
              <a:rPr lang="en-GB" dirty="0"/>
              <a:t>Measure the performance over specific period of time</a:t>
            </a:r>
          </a:p>
          <a:p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58E40A0-E9B2-4D2C-88DC-A79DB0725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44557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27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30F21-3739-4021-877D-53711997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Cash flow statement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3EFEB-D1C0-444A-86FE-EE1043717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Shows how stable you are in the short run.</a:t>
            </a:r>
          </a:p>
          <a:p>
            <a:r>
              <a:rPr lang="en-GB" dirty="0"/>
              <a:t>Shows inflow and outflow of money.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529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767FD-B456-41D8-B38B-4EB0A518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Annual report and auditor comment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E0DF6-E50C-406B-AAA1-9FBC7CF60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Annual report</a:t>
            </a:r>
          </a:p>
          <a:p>
            <a:pPr lvl="1"/>
            <a:r>
              <a:rPr lang="en-GB" dirty="0"/>
              <a:t>Describes what really happened in the company, what were the plans, what is the accounting standard etc.</a:t>
            </a:r>
          </a:p>
          <a:p>
            <a:r>
              <a:rPr lang="en-GB" dirty="0"/>
              <a:t>Auditor comment</a:t>
            </a:r>
          </a:p>
          <a:p>
            <a:pPr lvl="1"/>
            <a:r>
              <a:rPr lang="en-GB" dirty="0"/>
              <a:t>Verifies that statements are ok from point of accounting accuracy etc.</a:t>
            </a:r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18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F43F6-48EF-4243-96F5-864F83093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statements 3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39C50-59DD-46FF-B33A-0AD231F99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All of them are very important source of information about what happened in your company.</a:t>
            </a:r>
          </a:p>
          <a:p>
            <a:r>
              <a:rPr lang="en-GB" dirty="0"/>
              <a:t>In the Czech Republic – companies in business register of specific size MUST publish statements!</a:t>
            </a:r>
          </a:p>
          <a:p>
            <a:r>
              <a:rPr lang="en-GB" dirty="0"/>
              <a:t>Used for tax purposes</a:t>
            </a:r>
          </a:p>
          <a:p>
            <a:r>
              <a:rPr lang="en-GB" dirty="0"/>
              <a:t>Used for financial planning</a:t>
            </a:r>
          </a:p>
          <a:p>
            <a:r>
              <a:rPr lang="en-GB" dirty="0"/>
              <a:t>Used for financial analysis…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2429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DB329DE-8F5D-45CF-B34A-AD01889E21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D2D78DA-EE78-436D-B1A7-8E7D272CA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87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5C573-24D1-41D9-B192-05B8A597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7ABD9-521A-4913-AE2D-7ECC5FE7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Accounting of a company (reliable, auditors chamber revision)</a:t>
            </a:r>
          </a:p>
          <a:p>
            <a:r>
              <a:rPr lang="en-GB" dirty="0"/>
              <a:t>National statistics</a:t>
            </a:r>
          </a:p>
          <a:p>
            <a:r>
              <a:rPr lang="en-GB" dirty="0"/>
              <a:t>Statistics of ministries/departments</a:t>
            </a:r>
          </a:p>
          <a:p>
            <a:r>
              <a:rPr lang="en-GB" dirty="0"/>
              <a:t>Accounting of competition</a:t>
            </a:r>
          </a:p>
        </p:txBody>
      </p:sp>
      <p:pic>
        <p:nvPicPr>
          <p:cNvPr id="5" name="Obrázek 4" descr="Obsah obrázku objekt, hodiny&#10;&#10;Popis byl vytvořen automaticky">
            <a:extLst>
              <a:ext uri="{FF2B5EF4-FFF2-40B4-BE49-F238E27FC236}">
                <a16:creationId xmlns:a16="http://schemas.microsoft.com/office/drawing/2014/main" id="{E994CDF2-AB32-4C81-ACA4-B79AC443A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1088"/>
            <a:ext cx="2476190" cy="2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21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8BBC2-B7D1-4BB7-80B2-52979FE1B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„Meating“ a problem</a:t>
            </a:r>
            <a:endParaRPr lang="cs-CZ" dirty="0"/>
          </a:p>
        </p:txBody>
      </p:sp>
      <p:pic>
        <p:nvPicPr>
          <p:cNvPr id="4" name="Obrázek 3" descr="Obsah obrázku objekt, hodiny&#10;&#10;Popis byl vytvořen automaticky">
            <a:extLst>
              <a:ext uri="{FF2B5EF4-FFF2-40B4-BE49-F238E27FC236}">
                <a16:creationId xmlns:a16="http://schemas.microsoft.com/office/drawing/2014/main" id="{ECF92B28-EC82-4713-9EAC-E4787DD84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61065">
            <a:off x="6719547" y="4354545"/>
            <a:ext cx="2476190" cy="24761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077E86-0AF8-45E3-B7C2-1C22A4EB4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/>
              <a:t>Verified accounting does NOT mean that you have no problem and it will be easy</a:t>
            </a:r>
          </a:p>
          <a:p>
            <a:r>
              <a:rPr lang="en-GB" dirty="0"/>
              <a:t>Accounting standards are different across Europe</a:t>
            </a:r>
          </a:p>
          <a:p>
            <a:r>
              <a:rPr lang="en-GB" dirty="0"/>
              <a:t>Czech Standards vs. __________ standards vs. IF</a:t>
            </a:r>
            <a:r>
              <a:rPr lang="cs-CZ" dirty="0"/>
              <a:t>RS</a:t>
            </a:r>
            <a:r>
              <a:rPr lang="en-GB" dirty="0"/>
              <a:t> vs. US GAAP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DA835E-47D8-4BAA-8275-0F9F518BB1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0846"/>
            <a:ext cx="3100499" cy="20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561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F7868-4B6B-4DF8-800F-C1E0212A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Sources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case study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CF23AA-3464-4C25-9F6F-9853A032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www.justice.cz</a:t>
            </a:r>
            <a:r>
              <a:rPr lang="en-GB" dirty="0"/>
              <a:t> – business register with financial data of competition and…. you!</a:t>
            </a:r>
          </a:p>
          <a:p>
            <a:r>
              <a:rPr lang="en-GB" dirty="0"/>
              <a:t>Mpo.cz – Ministry of industry and trade (sector statistics for industry)</a:t>
            </a:r>
          </a:p>
          <a:p>
            <a:r>
              <a:rPr lang="en-GB" dirty="0">
                <a:hlinkClick r:id="rId3"/>
              </a:rPr>
              <a:t>www.czso.cz</a:t>
            </a:r>
            <a:r>
              <a:rPr lang="en-GB" dirty="0"/>
              <a:t>  Czech statistical office</a:t>
            </a:r>
          </a:p>
          <a:p>
            <a:r>
              <a:rPr lang="en-GB" dirty="0">
                <a:hlinkClick r:id="rId4"/>
              </a:rPr>
              <a:t>www.magnusweb.cz</a:t>
            </a:r>
            <a:r>
              <a:rPr lang="en-GB" dirty="0"/>
              <a:t> – source of financial data of competition</a:t>
            </a:r>
          </a:p>
          <a:p>
            <a:r>
              <a:rPr lang="en-GB" dirty="0"/>
              <a:t>Bloomberg terminal FEA MU – source of financial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6398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50D6-EED6-4405-9975-CA56142F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Full financial analysis steps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E4F50F-6A7C-4C22-BECB-8936DFA98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Absolute indicators analysis (percentage, vertical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Calculation of relative indicators (ratios)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Comparison of these indicators (rations) to business sectors and branches (how?)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Evaluation of indicators and values in time (trends, horizontal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Evaluation of relations of these indicators (USA Du-Pont, CZE – pyramid settings of indicators)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Analysis of strengths and weaknesses and proposal of measures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522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4A111-9DAA-4E1A-A2AA-663DB932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57494-FE75-4CD3-80E2-C78F294F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evaluation of financial health</a:t>
            </a:r>
          </a:p>
          <a:p>
            <a:r>
              <a:rPr lang="en-GB" dirty="0"/>
              <a:t>Indicators of rentability and profitability</a:t>
            </a:r>
          </a:p>
          <a:p>
            <a:r>
              <a:rPr lang="en-GB" dirty="0"/>
              <a:t>Indicators of </a:t>
            </a:r>
            <a:r>
              <a:rPr lang="en-GB" dirty="0" err="1"/>
              <a:t>debtness</a:t>
            </a:r>
            <a:endParaRPr lang="en-GB" dirty="0"/>
          </a:p>
          <a:p>
            <a:r>
              <a:rPr lang="en-GB" dirty="0"/>
              <a:t>Indicators of solvency</a:t>
            </a:r>
          </a:p>
          <a:p>
            <a:r>
              <a:rPr lang="en-GB" dirty="0"/>
              <a:t>Indicators of external market evaluation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27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08E53-0636-4B91-BC3D-E96DF4A5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Means and sources of a company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D8955-F8A6-4901-814B-1189CF63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Means – concrete composition of the buildings, tools, inventory, accounts receivable, goodwill, know-how, money the company owns (assets)</a:t>
            </a:r>
          </a:p>
          <a:p>
            <a:r>
              <a:rPr lang="en-GB" dirty="0"/>
              <a:t>Sources – the origin of wealth in a company (capital)</a:t>
            </a:r>
          </a:p>
        </p:txBody>
      </p:sp>
    </p:spTree>
    <p:extLst>
      <p:ext uri="{BB962C8B-B14F-4D97-AF65-F5344CB8AC3E}">
        <p14:creationId xmlns:p14="http://schemas.microsoft.com/office/powerpoint/2010/main" val="34966699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DD732-AC3D-4E22-B117-E9B7FD76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indicators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C26142-5234-4DFA-923D-4C0601BC9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Percentage of fixed </a:t>
            </a:r>
            <a:r>
              <a:rPr lang="en-GB" dirty="0" err="1"/>
              <a:t>asse</a:t>
            </a:r>
            <a:r>
              <a:rPr lang="cs-CZ" dirty="0"/>
              <a:t>t</a:t>
            </a:r>
            <a:r>
              <a:rPr lang="en-GB" dirty="0"/>
              <a:t>s and current assets</a:t>
            </a:r>
          </a:p>
          <a:p>
            <a:pPr lvl="1"/>
            <a:r>
              <a:rPr lang="en-GB" dirty="0"/>
              <a:t>Is your company capitally strong of weak?</a:t>
            </a:r>
          </a:p>
          <a:p>
            <a:pPr lvl="1"/>
            <a:r>
              <a:rPr lang="en-GB" dirty="0"/>
              <a:t>What is structure of your assets?</a:t>
            </a:r>
          </a:p>
          <a:p>
            <a:pPr lvl="1"/>
            <a:r>
              <a:rPr lang="en-GB" dirty="0"/>
              <a:t>Is there any risk of </a:t>
            </a:r>
            <a:r>
              <a:rPr lang="en-GB" dirty="0" err="1"/>
              <a:t>bancrupcy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What should we prioritize in planning?</a:t>
            </a:r>
          </a:p>
          <a:p>
            <a:pPr lvl="1"/>
            <a:r>
              <a:rPr lang="en-GB" dirty="0"/>
              <a:t>Do I make profit? (just yes/no answer, but does not show how good I 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4737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697EA-BBBF-48B8-8CE4-C584432B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2. Calculation of relative indicators (ratios)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E71CB-A56D-4357-AF58-A5E05B57B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000" b="1" dirty="0"/>
              <a:t>THIS IS THE CORE OF FINANCIAL ANALYSIS</a:t>
            </a:r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health</a:t>
            </a:r>
            <a:endParaRPr lang="cs-CZ" dirty="0"/>
          </a:p>
          <a:p>
            <a:pPr lvl="1"/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profitability and profitability</a:t>
            </a:r>
            <a:endParaRPr lang="en-GB" dirty="0"/>
          </a:p>
          <a:p>
            <a:pPr lvl="1"/>
            <a:r>
              <a:rPr lang="en-GB" dirty="0"/>
              <a:t>Indicators of activity</a:t>
            </a:r>
            <a:endParaRPr lang="cs-CZ" dirty="0"/>
          </a:p>
          <a:p>
            <a:pPr lvl="1"/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debtness</a:t>
            </a:r>
            <a:r>
              <a:rPr lang="en-GB" dirty="0"/>
              <a:t> (financial leverage)</a:t>
            </a:r>
            <a:endParaRPr lang="cs-CZ" dirty="0"/>
          </a:p>
          <a:p>
            <a:pPr lvl="1"/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solvency</a:t>
            </a:r>
            <a:r>
              <a:rPr lang="cs-CZ" dirty="0"/>
              <a:t> (</a:t>
            </a:r>
            <a:r>
              <a:rPr lang="cs-CZ" dirty="0" err="1"/>
              <a:t>liquidity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market </a:t>
            </a:r>
            <a:r>
              <a:rPr lang="cs-CZ" dirty="0" err="1"/>
              <a:t>evaluation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292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006A7-D25B-47E5-8B0F-F1AFD965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Profitability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33A3A-25FE-43C4-B439-654BDA54F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Relation between investment and return</a:t>
            </a:r>
          </a:p>
          <a:p>
            <a:r>
              <a:rPr lang="en-GB" dirty="0"/>
              <a:t>Simple fraction but…</a:t>
            </a:r>
          </a:p>
          <a:p>
            <a:r>
              <a:rPr lang="en-GB" dirty="0"/>
              <a:t>What is return?</a:t>
            </a:r>
          </a:p>
          <a:p>
            <a:r>
              <a:rPr lang="en-GB" dirty="0"/>
              <a:t>Return is earning?</a:t>
            </a:r>
          </a:p>
          <a:p>
            <a:r>
              <a:rPr lang="en-GB" dirty="0"/>
              <a:t>Which one?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D464550-9884-4655-87E5-616A61F8D94F}"/>
              </a:ext>
            </a:extLst>
          </p:cNvPr>
          <p:cNvSpPr txBox="1"/>
          <p:nvPr/>
        </p:nvSpPr>
        <p:spPr>
          <a:xfrm>
            <a:off x="4572000" y="2924944"/>
            <a:ext cx="4248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Earning</a:t>
            </a:r>
          </a:p>
          <a:p>
            <a:r>
              <a:rPr lang="en-GB" dirty="0"/>
              <a:t>Earing before interests, taxes, depreciation and amortization (EBITDA)</a:t>
            </a:r>
          </a:p>
          <a:p>
            <a:pPr marL="285750" indent="-285750">
              <a:buFontTx/>
              <a:buChar char="-"/>
            </a:pPr>
            <a:r>
              <a:rPr lang="en-GB" dirty="0"/>
              <a:t>Depreciation and amortization</a:t>
            </a:r>
          </a:p>
          <a:p>
            <a:r>
              <a:rPr lang="en-GB" dirty="0"/>
              <a:t>Earning before interest and taxes (EBIT)</a:t>
            </a:r>
          </a:p>
          <a:p>
            <a:pPr marL="285750" indent="-285750">
              <a:buFontTx/>
              <a:buChar char="-"/>
            </a:pPr>
            <a:r>
              <a:rPr lang="en-GB" dirty="0"/>
              <a:t>Interests</a:t>
            </a:r>
          </a:p>
          <a:p>
            <a:r>
              <a:rPr lang="en-GB" dirty="0"/>
              <a:t>Earning before taxes (EBT)</a:t>
            </a:r>
          </a:p>
          <a:p>
            <a:pPr marL="285750" indent="-285750">
              <a:buFontTx/>
              <a:buChar char="-"/>
            </a:pPr>
            <a:r>
              <a:rPr lang="en-GB" dirty="0"/>
              <a:t>Taxes</a:t>
            </a:r>
          </a:p>
          <a:p>
            <a:r>
              <a:rPr lang="en-GB" dirty="0"/>
              <a:t>Earning after taxes (EAT)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249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7B245-2980-42C6-B7B4-D71D7724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Profitability </a:t>
            </a:r>
            <a:r>
              <a:rPr lang="cs-CZ" dirty="0" err="1"/>
              <a:t>ratios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2030B-A191-4FD7-81EF-211532967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ROA = EBIT/assets</a:t>
            </a:r>
          </a:p>
          <a:p>
            <a:pPr lvl="1"/>
            <a:r>
              <a:rPr lang="en-GB" dirty="0"/>
              <a:t>(how profitable my assets are)</a:t>
            </a:r>
          </a:p>
          <a:p>
            <a:r>
              <a:rPr lang="en-GB" dirty="0"/>
              <a:t>ROS = EAT/sales</a:t>
            </a:r>
          </a:p>
          <a:p>
            <a:pPr lvl="1"/>
            <a:r>
              <a:rPr lang="en-GB" dirty="0"/>
              <a:t>(how good I am in the comparable industry)</a:t>
            </a:r>
          </a:p>
          <a:p>
            <a:r>
              <a:rPr lang="en-GB" dirty="0"/>
              <a:t>ROE = EAT/equity</a:t>
            </a:r>
          </a:p>
          <a:p>
            <a:pPr lvl="1"/>
            <a:r>
              <a:rPr lang="en-GB" dirty="0"/>
              <a:t>(how much I earn of my money)</a:t>
            </a:r>
          </a:p>
          <a:p>
            <a:r>
              <a:rPr lang="en-GB" dirty="0"/>
              <a:t>ROCE, ROI, RO…..whatever</a:t>
            </a:r>
          </a:p>
          <a:p>
            <a:r>
              <a:rPr lang="en-GB" dirty="0"/>
              <a:t>Optimal? Higher the better…</a:t>
            </a:r>
          </a:p>
        </p:txBody>
      </p:sp>
    </p:spTree>
    <p:extLst>
      <p:ext uri="{BB962C8B-B14F-4D97-AF65-F5344CB8AC3E}">
        <p14:creationId xmlns:p14="http://schemas.microsoft.com/office/powerpoint/2010/main" val="13940530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8E67B-A0E0-4D04-A086-5A5054E7F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Activity</a:t>
            </a:r>
            <a:r>
              <a:rPr lang="en-GB" dirty="0"/>
              <a:t> 1 of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63348-728B-4931-893A-C770D5CA0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General activity indicator</a:t>
            </a:r>
          </a:p>
          <a:p>
            <a:r>
              <a:rPr lang="cs-CZ" dirty="0" err="1"/>
              <a:t>Turnover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assests</a:t>
            </a:r>
            <a:r>
              <a:rPr lang="cs-CZ" dirty="0"/>
              <a:t> = sales</a:t>
            </a:r>
            <a:r>
              <a:rPr lang="en-GB" dirty="0"/>
              <a:t>(revenues)</a:t>
            </a:r>
            <a:r>
              <a:rPr lang="cs-CZ" dirty="0"/>
              <a:t> /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assest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productivity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,  </a:t>
            </a:r>
            <a:r>
              <a:rPr lang="en-GB" b="1" dirty="0"/>
              <a:t>Optimal: </a:t>
            </a:r>
            <a:r>
              <a:rPr lang="cs-CZ" b="1" dirty="0" err="1"/>
              <a:t>good</a:t>
            </a:r>
            <a:r>
              <a:rPr lang="cs-CZ" b="1" dirty="0"/>
              <a:t> </a:t>
            </a:r>
            <a:r>
              <a:rPr lang="cs-CZ" b="1" dirty="0" err="1"/>
              <a:t>if</a:t>
            </a:r>
            <a:r>
              <a:rPr lang="cs-CZ" b="1" dirty="0"/>
              <a:t> ≥1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Financial</a:t>
            </a:r>
            <a:r>
              <a:rPr lang="cs-CZ" dirty="0"/>
              <a:t> and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en-GB" dirty="0"/>
              <a:t> (</a:t>
            </a:r>
            <a:r>
              <a:rPr lang="en-GB" dirty="0" err="1"/>
              <a:t>i</a:t>
            </a:r>
            <a:r>
              <a:rPr lang="cs-CZ" dirty="0" err="1"/>
              <a:t>mportant</a:t>
            </a:r>
            <a:r>
              <a:rPr lang="cs-CZ" dirty="0"/>
              <a:t> in </a:t>
            </a:r>
            <a:r>
              <a:rPr lang="cs-CZ" dirty="0" err="1"/>
              <a:t>shops</a:t>
            </a:r>
            <a:r>
              <a:rPr lang="en-GB" dirty="0"/>
              <a:t>)</a:t>
            </a:r>
            <a:endParaRPr lang="cs-CZ" dirty="0"/>
          </a:p>
          <a:p>
            <a:r>
              <a:rPr lang="cs-CZ" dirty="0" err="1"/>
              <a:t>Turnover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= sales/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(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inventory</a:t>
            </a:r>
            <a:r>
              <a:rPr lang="cs-CZ" dirty="0"/>
              <a:t> = </a:t>
            </a:r>
            <a:r>
              <a:rPr lang="cs-CZ" dirty="0" err="1"/>
              <a:t>inventory</a:t>
            </a:r>
            <a:r>
              <a:rPr lang="cs-CZ" dirty="0"/>
              <a:t> </a:t>
            </a:r>
            <a:r>
              <a:rPr lang="cs-CZ" dirty="0" err="1"/>
              <a:t>turnover</a:t>
            </a:r>
            <a:r>
              <a:rPr lang="cs-CZ" dirty="0"/>
              <a:t> – „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purchasing</a:t>
            </a:r>
            <a:r>
              <a:rPr lang="cs-CZ" dirty="0"/>
              <a:t> to </a:t>
            </a:r>
            <a:r>
              <a:rPr lang="cs-CZ" dirty="0" err="1"/>
              <a:t>warehouse</a:t>
            </a:r>
            <a:r>
              <a:rPr lang="cs-CZ" dirty="0"/>
              <a:t>“)</a:t>
            </a:r>
            <a:endParaRPr lang="en-GB" dirty="0"/>
          </a:p>
          <a:p>
            <a:r>
              <a:rPr lang="en-GB" dirty="0"/>
              <a:t>Time of turnover = 365/turnover of current assets</a:t>
            </a:r>
          </a:p>
          <a:p>
            <a:r>
              <a:rPr lang="en-GB" b="1" dirty="0"/>
              <a:t>Optimal depends on industry and technology.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7665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7F0BE-9E0B-4B20-8D0A-4F9023E9D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 of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8902BC-E0E4-4CA6-81B2-4E689D248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en-GB" dirty="0"/>
              <a:t> stability (cash flow)!</a:t>
            </a:r>
            <a:endParaRPr lang="cs-CZ" dirty="0"/>
          </a:p>
          <a:p>
            <a:pPr lvl="1"/>
            <a:r>
              <a:rPr lang="cs-CZ" dirty="0" err="1"/>
              <a:t>Turnover</a:t>
            </a:r>
            <a:r>
              <a:rPr lang="en-GB" dirty="0"/>
              <a:t> ratio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accounts</a:t>
            </a:r>
            <a:r>
              <a:rPr lang="cs-CZ" dirty="0"/>
              <a:t> </a:t>
            </a:r>
            <a:r>
              <a:rPr lang="cs-CZ" dirty="0" err="1"/>
              <a:t>payable</a:t>
            </a:r>
            <a:r>
              <a:rPr lang="en-GB" dirty="0"/>
              <a:t> (TAP) and</a:t>
            </a:r>
            <a:r>
              <a:rPr lang="cs-CZ" dirty="0"/>
              <a:t> </a:t>
            </a:r>
            <a:r>
              <a:rPr lang="en-GB" dirty="0"/>
              <a:t>turnover ratio of </a:t>
            </a:r>
            <a:r>
              <a:rPr lang="cs-CZ" dirty="0" err="1"/>
              <a:t>accounts</a:t>
            </a:r>
            <a:r>
              <a:rPr lang="cs-CZ" dirty="0"/>
              <a:t> </a:t>
            </a:r>
            <a:r>
              <a:rPr lang="cs-CZ" dirty="0" err="1"/>
              <a:t>receivable</a:t>
            </a:r>
            <a:r>
              <a:rPr lang="en-GB" dirty="0"/>
              <a:t> (TAR)</a:t>
            </a:r>
          </a:p>
          <a:p>
            <a:r>
              <a:rPr lang="en-GB" dirty="0"/>
              <a:t>TAP (TAR) = sales / average AP(AR)</a:t>
            </a:r>
            <a:endParaRPr lang="cs-CZ" dirty="0"/>
          </a:p>
          <a:p>
            <a:r>
              <a:rPr lang="en-GB" dirty="0"/>
              <a:t>Time of turnover = 365/TAP</a:t>
            </a:r>
          </a:p>
          <a:p>
            <a:r>
              <a:rPr lang="en-GB" b="1" dirty="0"/>
              <a:t>Optimal? TAP ≥ TAR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882954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67005-F3C1-4652-8C4C-A745CF111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Debtness</a:t>
            </a:r>
            <a:r>
              <a:rPr lang="en-GB" dirty="0"/>
              <a:t> (financial leverage)</a:t>
            </a:r>
            <a:r>
              <a:rPr lang="cs-CZ" dirty="0"/>
              <a:t> 1 </a:t>
            </a:r>
            <a:r>
              <a:rPr lang="cs-CZ" dirty="0" err="1"/>
              <a:t>of</a:t>
            </a:r>
            <a:r>
              <a:rPr lang="cs-CZ" dirty="0"/>
              <a:t>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28804-5D17-4216-90CC-4D0801362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Related to the extend to which a firm relies on debt financing rather than equity</a:t>
            </a:r>
            <a:r>
              <a:rPr lang="cs-CZ" dirty="0"/>
              <a:t>, </a:t>
            </a:r>
            <a:r>
              <a:rPr lang="en-GB" dirty="0"/>
              <a:t>Important</a:t>
            </a:r>
            <a:r>
              <a:rPr lang="cs-CZ" dirty="0"/>
              <a:t>! – W</a:t>
            </a:r>
            <a:r>
              <a:rPr lang="en-GB" dirty="0"/>
              <a:t>ho is the creditor</a:t>
            </a:r>
            <a:r>
              <a:rPr lang="cs-CZ" dirty="0"/>
              <a:t>!</a:t>
            </a:r>
            <a:endParaRPr lang="en-US" dirty="0"/>
          </a:p>
          <a:p>
            <a:r>
              <a:rPr lang="en-GB" dirty="0"/>
              <a:t>Debt ratio (creditor risk) = </a:t>
            </a:r>
            <a:r>
              <a:rPr lang="en-GB" sz="2200" dirty="0"/>
              <a:t>total</a:t>
            </a:r>
            <a:r>
              <a:rPr lang="en-GB" dirty="0"/>
              <a:t> debts / total assets</a:t>
            </a:r>
          </a:p>
          <a:p>
            <a:pPr lvl="1"/>
            <a:r>
              <a:rPr lang="en-GB" dirty="0"/>
              <a:t>(risk ratio for anybody to lend you money)</a:t>
            </a:r>
          </a:p>
          <a:p>
            <a:r>
              <a:rPr lang="en-GB" dirty="0"/>
              <a:t>Leverage(debt to equity) = equity / foreign capital</a:t>
            </a:r>
          </a:p>
          <a:p>
            <a:pPr lvl="1"/>
            <a:r>
              <a:rPr lang="en-GB" dirty="0"/>
              <a:t>(Is your company stable and still “yours”?)</a:t>
            </a:r>
          </a:p>
          <a:p>
            <a:r>
              <a:rPr lang="en-GB" dirty="0"/>
              <a:t>Interest coverage = Earning (EBIT) / interest expense</a:t>
            </a:r>
          </a:p>
          <a:p>
            <a:pPr lvl="1"/>
            <a:r>
              <a:rPr lang="en-GB" dirty="0"/>
              <a:t>(Are you able to cover necessary expenses or have to sell building? </a:t>
            </a:r>
            <a:r>
              <a:rPr lang="en-GB" dirty="0">
                <a:sym typeface="Wingdings" panose="05000000000000000000" pitchFamily="2" charset="2"/>
              </a:rPr>
              <a:t>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7100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AFEAC-A913-4B76-AE64-8379F2E5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Debtness</a:t>
            </a:r>
            <a:r>
              <a:rPr lang="en-GB" dirty="0"/>
              <a:t> (financial leverage)</a:t>
            </a:r>
            <a:r>
              <a:rPr lang="cs-CZ" dirty="0"/>
              <a:t> 2 </a:t>
            </a:r>
            <a:r>
              <a:rPr lang="cs-CZ" dirty="0" err="1"/>
              <a:t>of</a:t>
            </a:r>
            <a:r>
              <a:rPr lang="cs-CZ" dirty="0"/>
              <a:t>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A6877-BA75-4603-B0F3-30BB48048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Optimal? According to rules of capital structure!</a:t>
            </a:r>
          </a:p>
          <a:p>
            <a:r>
              <a:rPr lang="en-GB" b="1" dirty="0"/>
              <a:t>Debt ratio (creditor risk)</a:t>
            </a:r>
            <a:r>
              <a:rPr lang="cs-CZ" b="1" dirty="0"/>
              <a:t> ≤</a:t>
            </a:r>
            <a:r>
              <a:rPr lang="en-GB" b="1" dirty="0"/>
              <a:t> </a:t>
            </a:r>
            <a:r>
              <a:rPr lang="cs-CZ" b="1" dirty="0"/>
              <a:t>1</a:t>
            </a:r>
          </a:p>
          <a:p>
            <a:endParaRPr lang="cs-CZ" b="1" dirty="0"/>
          </a:p>
          <a:p>
            <a:r>
              <a:rPr lang="en-GB" b="1" dirty="0"/>
              <a:t>Leverage(debt to equity)</a:t>
            </a:r>
            <a:r>
              <a:rPr lang="cs-CZ" b="1" dirty="0"/>
              <a:t> =  1 : 1</a:t>
            </a:r>
          </a:p>
          <a:p>
            <a:r>
              <a:rPr lang="cs-CZ" b="1" dirty="0"/>
              <a:t>(standard </a:t>
            </a:r>
            <a:r>
              <a:rPr lang="en-GB" b="1" dirty="0"/>
              <a:t>world-wide</a:t>
            </a:r>
            <a:r>
              <a:rPr lang="cs-CZ" b="1" dirty="0"/>
              <a:t> - 60:40)</a:t>
            </a:r>
          </a:p>
          <a:p>
            <a:endParaRPr lang="cs-CZ" b="1" dirty="0"/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9685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 - </a:t>
            </a:r>
            <a:r>
              <a:rPr lang="cs-CZ" dirty="0" err="1"/>
              <a:t>Liquidity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Liquidity</a:t>
            </a:r>
            <a:r>
              <a:rPr lang="cs-CZ" b="1" dirty="0"/>
              <a:t> (</a:t>
            </a:r>
            <a:r>
              <a:rPr lang="cs-CZ" b="1" dirty="0" err="1"/>
              <a:t>absolute</a:t>
            </a:r>
            <a:r>
              <a:rPr lang="cs-CZ" b="1" dirty="0"/>
              <a:t>)</a:t>
            </a:r>
            <a:r>
              <a:rPr lang="cs-CZ" dirty="0"/>
              <a:t>- </a:t>
            </a:r>
            <a:r>
              <a:rPr lang="en-US" dirty="0"/>
              <a:t>describes the degree to which an asset or security can be quickly bought or sold in the market without affecting the asset's </a:t>
            </a:r>
            <a:r>
              <a:rPr lang="cs-CZ" sz="2000" dirty="0"/>
              <a:t>(investopedia.com)</a:t>
            </a:r>
          </a:p>
          <a:p>
            <a:endParaRPr lang="cs-CZ" sz="2000" dirty="0"/>
          </a:p>
          <a:p>
            <a:r>
              <a:rPr lang="cs-CZ" b="1" dirty="0" err="1"/>
              <a:t>Liquidity</a:t>
            </a:r>
            <a:r>
              <a:rPr lang="cs-CZ" b="1" dirty="0"/>
              <a:t> (</a:t>
            </a:r>
            <a:r>
              <a:rPr lang="cs-CZ" b="1" dirty="0" err="1"/>
              <a:t>relative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dirty="0" err="1"/>
              <a:t>ability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accouts</a:t>
            </a:r>
            <a:r>
              <a:rPr lang="cs-CZ" dirty="0"/>
              <a:t> </a:t>
            </a:r>
            <a:r>
              <a:rPr lang="cs-CZ" dirty="0" err="1"/>
              <a:t>payable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proper </a:t>
            </a:r>
            <a:r>
              <a:rPr lang="cs-CZ" dirty="0" err="1"/>
              <a:t>terms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78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10BDE-9392-4527-8DC9-6C1D8A6BD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solvency</a:t>
            </a:r>
            <a:r>
              <a:rPr lang="cs-CZ" dirty="0"/>
              <a:t> (</a:t>
            </a:r>
            <a:r>
              <a:rPr lang="cs-CZ" dirty="0" err="1"/>
              <a:t>liquidity</a:t>
            </a:r>
            <a:r>
              <a:rPr lang="cs-CZ" dirty="0"/>
              <a:t>) 1 </a:t>
            </a:r>
            <a:r>
              <a:rPr lang="cs-CZ" dirty="0" err="1"/>
              <a:t>of</a:t>
            </a:r>
            <a:r>
              <a:rPr lang="cs-CZ" dirty="0"/>
              <a:t>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F70CB-3582-4B75-89B9-12F491193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Ability of a company to fulfil the requested payment on time (pay off accounts payable)</a:t>
            </a:r>
          </a:p>
          <a:p>
            <a:r>
              <a:rPr lang="en-GB" dirty="0"/>
              <a:t>Based on relation of current assets and short term liabilities</a:t>
            </a:r>
            <a:endParaRPr lang="cs-CZ" dirty="0"/>
          </a:p>
          <a:p>
            <a:r>
              <a:rPr lang="en-GB" dirty="0"/>
              <a:t>Short term liabilities (accounts payable)</a:t>
            </a:r>
            <a:endParaRPr lang="cs-CZ" dirty="0"/>
          </a:p>
          <a:p>
            <a:r>
              <a:rPr lang="en-GB" dirty="0"/>
              <a:t>usually from</a:t>
            </a:r>
            <a:r>
              <a:rPr lang="cs-CZ" dirty="0"/>
              <a:t> </a:t>
            </a:r>
            <a:r>
              <a:rPr lang="en-GB" dirty="0"/>
              <a:t>core</a:t>
            </a:r>
            <a:r>
              <a:rPr lang="cs-CZ" dirty="0"/>
              <a:t> business </a:t>
            </a:r>
            <a:r>
              <a:rPr lang="en-GB" dirty="0"/>
              <a:t>activity</a:t>
            </a:r>
            <a:endParaRPr lang="cs-CZ" dirty="0"/>
          </a:p>
          <a:p>
            <a:r>
              <a:rPr lang="cs-CZ" dirty="0" err="1"/>
              <a:t>Liabilities</a:t>
            </a:r>
            <a:r>
              <a:rPr lang="cs-CZ" dirty="0"/>
              <a:t> to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subjects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35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7C963-555E-45C8-8934-AEE3C46E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structure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90EF0-D1EE-4F59-AD04-560B72F66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balance sheet</a:t>
            </a:r>
          </a:p>
          <a:p>
            <a:pPr lvl="1"/>
            <a:r>
              <a:rPr lang="en-GB" dirty="0"/>
              <a:t>shows structure of your ass</a:t>
            </a:r>
            <a:r>
              <a:rPr lang="cs-CZ" dirty="0"/>
              <a:t>e</a:t>
            </a:r>
            <a:r>
              <a:rPr lang="en-GB" dirty="0" err="1"/>
              <a:t>ts</a:t>
            </a:r>
            <a:endParaRPr lang="en-GB" dirty="0"/>
          </a:p>
          <a:p>
            <a:pPr lvl="1"/>
            <a:r>
              <a:rPr lang="en-US" dirty="0"/>
              <a:t>shows the nature of the capital (structure of financing)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5755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470BA-83C1-4436-93B0-08C44D4C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Indicators of solvency (liquidity) 2 of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5510F7-CB7C-4A43-AB35-2572760A8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ratio</a:t>
            </a:r>
            <a:r>
              <a:rPr lang="cs-CZ" dirty="0"/>
              <a:t> = </a:t>
            </a:r>
            <a:r>
              <a:rPr lang="en-GB" dirty="0"/>
              <a:t>current assets/ short term liabilities</a:t>
            </a:r>
          </a:p>
          <a:p>
            <a:endParaRPr lang="en-GB" dirty="0"/>
          </a:p>
          <a:p>
            <a:r>
              <a:rPr lang="en-GB" dirty="0"/>
              <a:t>Quick ratio (acid test)</a:t>
            </a:r>
            <a:r>
              <a:rPr lang="cs-CZ" dirty="0"/>
              <a:t> </a:t>
            </a:r>
            <a:r>
              <a:rPr lang="en-GB" dirty="0"/>
              <a:t>= (current assets-inventory)/ short term liabilities</a:t>
            </a:r>
            <a:endParaRPr lang="cs-CZ" dirty="0"/>
          </a:p>
          <a:p>
            <a:endParaRPr lang="en-GB" dirty="0"/>
          </a:p>
          <a:p>
            <a:r>
              <a:rPr lang="en-GB" dirty="0"/>
              <a:t>Cash ratio</a:t>
            </a:r>
            <a:r>
              <a:rPr lang="cs-CZ" dirty="0"/>
              <a:t> = </a:t>
            </a:r>
            <a:r>
              <a:rPr lang="en-GB" dirty="0"/>
              <a:t>financial assets (cash, bank account)/ short term liabilities</a:t>
            </a:r>
          </a:p>
        </p:txBody>
      </p:sp>
    </p:spTree>
    <p:extLst>
      <p:ext uri="{BB962C8B-B14F-4D97-AF65-F5344CB8AC3E}">
        <p14:creationId xmlns:p14="http://schemas.microsoft.com/office/powerpoint/2010/main" val="214426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F69A9-F64C-4DF0-8B88-DABB9F29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solvency</a:t>
            </a:r>
            <a:r>
              <a:rPr lang="cs-CZ" dirty="0"/>
              <a:t> (</a:t>
            </a:r>
            <a:r>
              <a:rPr lang="cs-CZ" dirty="0" err="1"/>
              <a:t>liquidity</a:t>
            </a:r>
            <a:r>
              <a:rPr lang="cs-CZ" dirty="0"/>
              <a:t>) 3 </a:t>
            </a:r>
            <a:r>
              <a:rPr lang="cs-CZ" dirty="0" err="1"/>
              <a:t>of</a:t>
            </a:r>
            <a:r>
              <a:rPr lang="cs-CZ" dirty="0"/>
              <a:t>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7773A-BCFD-4A77-B01A-FF4741A79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Optimal? Depends on </a:t>
            </a:r>
            <a:r>
              <a:rPr lang="cs-CZ" b="1" dirty="0" err="1"/>
              <a:t>strategy</a:t>
            </a:r>
            <a:r>
              <a:rPr lang="en-GB" b="1" dirty="0"/>
              <a:t>…</a:t>
            </a:r>
            <a:endParaRPr lang="cs-CZ" b="1" dirty="0"/>
          </a:p>
          <a:p>
            <a:endParaRPr lang="en-GB" b="1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E6A5339E-D747-4EF4-8430-C580A5225B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115094"/>
              </p:ext>
            </p:extLst>
          </p:nvPr>
        </p:nvGraphicFramePr>
        <p:xfrm>
          <a:off x="1187624" y="2948781"/>
          <a:ext cx="63093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937782097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726353138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926285528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250513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aggresive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normal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defensive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04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quick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0,4-0,7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1-1,5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83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current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under</a:t>
                      </a:r>
                      <a:r>
                        <a:rPr lang="cs-CZ" sz="2400" dirty="0"/>
                        <a:t> 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1,6-2,5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over</a:t>
                      </a:r>
                      <a:r>
                        <a:rPr lang="cs-CZ" sz="2400" dirty="0"/>
                        <a:t> 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77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1480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CE166-AC68-46BC-B689-3177971E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Indicators of external market evaluation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07B00-199E-45A1-AFB2-F44D7CAD4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Only for marketed companies (in CZE 19 companies)</a:t>
            </a:r>
          </a:p>
          <a:p>
            <a:r>
              <a:rPr lang="en-GB" dirty="0"/>
              <a:t>P/E ratio – price/earning ratio = market price of share/ EAT per share</a:t>
            </a:r>
          </a:p>
          <a:p>
            <a:endParaRPr lang="en-GB" dirty="0"/>
          </a:p>
          <a:p>
            <a:r>
              <a:rPr lang="en-GB" dirty="0"/>
              <a:t>Share rate (market/book ratio) = market price/nominal price (book value)</a:t>
            </a:r>
          </a:p>
          <a:p>
            <a:endParaRPr lang="en-GB" dirty="0"/>
          </a:p>
          <a:p>
            <a:r>
              <a:rPr lang="en-GB" dirty="0"/>
              <a:t>EAT per share (EPS) = EAT/number of shares</a:t>
            </a:r>
          </a:p>
          <a:p>
            <a:endParaRPr lang="en-GB" dirty="0"/>
          </a:p>
          <a:p>
            <a:r>
              <a:rPr lang="en-GB" dirty="0"/>
              <a:t>Dividend yield = dividend/share price</a:t>
            </a:r>
          </a:p>
        </p:txBody>
      </p:sp>
    </p:spTree>
    <p:extLst>
      <p:ext uri="{BB962C8B-B14F-4D97-AF65-F5344CB8AC3E}">
        <p14:creationId xmlns:p14="http://schemas.microsoft.com/office/powerpoint/2010/main" val="13598815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06884-AD27-419D-A308-17B4A5BD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3. </a:t>
            </a:r>
            <a:r>
              <a:rPr lang="en-GB" sz="3200" dirty="0"/>
              <a:t>Comparison of these indicators (rations) to business sectors and branches (</a:t>
            </a:r>
            <a:r>
              <a:rPr lang="cs-CZ" sz="3200" dirty="0"/>
              <a:t>H</a:t>
            </a:r>
            <a:r>
              <a:rPr lang="en-GB" sz="3200" dirty="0"/>
              <a:t>ow?)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7B739-8048-442F-B435-1132AD79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Find appropriate competition, </a:t>
            </a:r>
            <a:r>
              <a:rPr lang="en-GB" dirty="0" err="1"/>
              <a:t>fnd</a:t>
            </a:r>
            <a:r>
              <a:rPr lang="en-GB" dirty="0"/>
              <a:t> average industry values…then compare</a:t>
            </a:r>
            <a:endParaRPr lang="cs-CZ" dirty="0"/>
          </a:p>
          <a:p>
            <a:pPr lvl="1"/>
            <a:r>
              <a:rPr lang="en-GB" dirty="0">
                <a:hlinkClick r:id="rId2"/>
              </a:rPr>
              <a:t>www.justice.cz</a:t>
            </a:r>
            <a:r>
              <a:rPr lang="en-GB" dirty="0"/>
              <a:t> – business register with financial data of competition and…. you!</a:t>
            </a:r>
          </a:p>
          <a:p>
            <a:pPr lvl="1"/>
            <a:r>
              <a:rPr lang="en-GB" dirty="0"/>
              <a:t>Mpo.cz – Ministry of industry and trade (sector statistics for industry)</a:t>
            </a:r>
          </a:p>
          <a:p>
            <a:pPr lvl="1"/>
            <a:r>
              <a:rPr lang="en-GB" dirty="0">
                <a:hlinkClick r:id="rId3"/>
              </a:rPr>
              <a:t>www.czso.cz</a:t>
            </a:r>
            <a:r>
              <a:rPr lang="en-GB" dirty="0"/>
              <a:t>  Czech statistical office</a:t>
            </a:r>
          </a:p>
          <a:p>
            <a:pPr lvl="1"/>
            <a:r>
              <a:rPr lang="en-GB" dirty="0">
                <a:hlinkClick r:id="rId4"/>
              </a:rPr>
              <a:t>www.magnusweb.cz</a:t>
            </a:r>
            <a:r>
              <a:rPr lang="en-GB" dirty="0"/>
              <a:t> – source of financial data of competition</a:t>
            </a:r>
          </a:p>
          <a:p>
            <a:pPr lvl="1"/>
            <a:r>
              <a:rPr lang="en-GB" dirty="0"/>
              <a:t>Bloomberg terminal FEA MU – source of financial data</a:t>
            </a:r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855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E7049-28C8-4914-8EBF-C6FF8C16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</a:t>
            </a:r>
            <a:r>
              <a:rPr lang="en-US" dirty="0"/>
              <a:t>Evaluation of indicators and values in time (trends, horizontal analysis)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FD1B64-FEC0-4102-AB72-1D9D8EC1D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?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reality?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happened</a:t>
            </a:r>
            <a:r>
              <a:rPr lang="cs-CZ" dirty="0"/>
              <a:t>?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done?</a:t>
            </a:r>
          </a:p>
        </p:txBody>
      </p:sp>
    </p:spTree>
    <p:extLst>
      <p:ext uri="{BB962C8B-B14F-4D97-AF65-F5344CB8AC3E}">
        <p14:creationId xmlns:p14="http://schemas.microsoft.com/office/powerpoint/2010/main" val="28622527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CA806-DAAB-4F50-B26A-EFE546BD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5. </a:t>
            </a:r>
            <a:r>
              <a:rPr lang="en-US" sz="3100" dirty="0"/>
              <a:t>Evaluation of relations of these indicators (USA Du-Pont, CZE – pyramid settings of indicators)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BB114-D5FD-4835-92B4-EF4412389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Basically disassembling the top level indicator to individual indicators, used for analysis of sensitivity of top level indicator</a:t>
            </a:r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4E3F4C21-8F86-48CB-B071-C8EB627E3E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20752"/>
            <a:ext cx="7128792" cy="446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9623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5FEDC413-D6F9-4E6A-9C9C-B33393C91F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6757"/>
            <a:ext cx="6336704" cy="664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0701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E3800-4535-400F-8C50-740B698C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6. </a:t>
            </a:r>
            <a:r>
              <a:rPr lang="en-US" sz="2800" dirty="0"/>
              <a:t>Analysis of strengths and weaknesses and proposal of measures</a:t>
            </a:r>
            <a:br>
              <a:rPr lang="en-US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7AEA2B-488F-486E-AA4D-99E7C48E1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Problems?</a:t>
            </a:r>
          </a:p>
          <a:p>
            <a:r>
              <a:rPr lang="en-GB" dirty="0"/>
              <a:t>How to solve them?</a:t>
            </a:r>
          </a:p>
          <a:p>
            <a:r>
              <a:rPr lang="en-GB" dirty="0"/>
              <a:t>Do we have adequate means to solve it?</a:t>
            </a:r>
          </a:p>
        </p:txBody>
      </p:sp>
    </p:spTree>
    <p:extLst>
      <p:ext uri="{BB962C8B-B14F-4D97-AF65-F5344CB8AC3E}">
        <p14:creationId xmlns:p14="http://schemas.microsoft.com/office/powerpoint/2010/main" val="21217114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3AE85-18E1-468E-A8B1-8D4FF2BAF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problems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488E6-0D6F-467E-9D7A-84B1CFA94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Low profitability – too much asset</a:t>
            </a:r>
            <a:r>
              <a:rPr lang="cs-CZ" dirty="0"/>
              <a:t>s</a:t>
            </a:r>
            <a:endParaRPr lang="en-GB" dirty="0"/>
          </a:p>
          <a:p>
            <a:r>
              <a:rPr lang="en-GB" dirty="0"/>
              <a:t>Bank will not finance us – too much debt</a:t>
            </a:r>
          </a:p>
          <a:p>
            <a:r>
              <a:rPr lang="en-GB" dirty="0"/>
              <a:t>We can not pay employees – liquidity</a:t>
            </a:r>
          </a:p>
          <a:p>
            <a:r>
              <a:rPr lang="en-GB" dirty="0"/>
              <a:t>Are we having a lot of assets?</a:t>
            </a:r>
            <a:endParaRPr lang="cs-CZ" dirty="0"/>
          </a:p>
          <a:p>
            <a:r>
              <a:rPr lang="en-GB" dirty="0"/>
              <a:t>Sell off, factoring, reversal leasing…</a:t>
            </a:r>
          </a:p>
        </p:txBody>
      </p:sp>
    </p:spTree>
    <p:extLst>
      <p:ext uri="{BB962C8B-B14F-4D97-AF65-F5344CB8AC3E}">
        <p14:creationId xmlns:p14="http://schemas.microsoft.com/office/powerpoint/2010/main" val="17566312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7A8AF-0A14-4EEA-A717-4CBE5C65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AFC86-CAA6-4D32-A2C5-18273835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81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0AF99-890F-4C69-95BE-967F3025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Balance </a:t>
            </a:r>
            <a:r>
              <a:rPr lang="cs-CZ" dirty="0" err="1"/>
              <a:t>sheet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4EB0B-E0DA-47AA-867A-FF037128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Výsledek obrázku pro balance sheet">
            <a:hlinkClick r:id="rId2"/>
            <a:extLst>
              <a:ext uri="{FF2B5EF4-FFF2-40B4-BE49-F238E27FC236}">
                <a16:creationId xmlns:a16="http://schemas.microsoft.com/office/drawing/2014/main" id="{C13A2995-BA78-4A7D-B57E-C2D82F0B9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155428" cy="364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6F458381-2AB0-44F5-AEB0-B4E681A4E04A}"/>
              </a:ext>
            </a:extLst>
          </p:cNvPr>
          <p:cNvSpPr/>
          <p:nvPr/>
        </p:nvSpPr>
        <p:spPr>
          <a:xfrm>
            <a:off x="683568" y="4293096"/>
            <a:ext cx="3312368" cy="115212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725608-A898-4537-9CE9-F4A282D4D940}"/>
              </a:ext>
            </a:extLst>
          </p:cNvPr>
          <p:cNvSpPr/>
          <p:nvPr/>
        </p:nvSpPr>
        <p:spPr>
          <a:xfrm>
            <a:off x="4730678" y="4316236"/>
            <a:ext cx="3729754" cy="170505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5EA1A6E-7F48-4539-AE94-7E2553C9C401}"/>
              </a:ext>
            </a:extLst>
          </p:cNvPr>
          <p:cNvSpPr/>
          <p:nvPr/>
        </p:nvSpPr>
        <p:spPr>
          <a:xfrm>
            <a:off x="683568" y="5431234"/>
            <a:ext cx="3312368" cy="59005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DA69B38-68B1-4A16-A871-C5B515013B99}"/>
              </a:ext>
            </a:extLst>
          </p:cNvPr>
          <p:cNvSpPr txBox="1"/>
          <p:nvPr/>
        </p:nvSpPr>
        <p:spPr>
          <a:xfrm>
            <a:off x="2281323" y="4332593"/>
            <a:ext cx="168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Investment part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D64BF5F-FC7A-4353-B3BD-9A043B7E4A9C}"/>
              </a:ext>
            </a:extLst>
          </p:cNvPr>
          <p:cNvSpPr txBox="1"/>
          <p:nvPr/>
        </p:nvSpPr>
        <p:spPr>
          <a:xfrm>
            <a:off x="2194167" y="5519728"/>
            <a:ext cx="144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Payment</a:t>
            </a:r>
            <a:r>
              <a:rPr lang="en-GB" dirty="0">
                <a:solidFill>
                  <a:srgbClr val="FF0000"/>
                </a:solidFill>
              </a:rPr>
              <a:t> part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D8A37B-BBA8-41CE-BFCE-06AF85970B91}"/>
              </a:ext>
            </a:extLst>
          </p:cNvPr>
          <p:cNvSpPr txBox="1"/>
          <p:nvPr/>
        </p:nvSpPr>
        <p:spPr>
          <a:xfrm>
            <a:off x="6882615" y="4524218"/>
            <a:ext cx="1273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Capital</a:t>
            </a:r>
            <a:r>
              <a:rPr lang="en-GB" dirty="0">
                <a:solidFill>
                  <a:srgbClr val="FF0000"/>
                </a:solidFill>
              </a:rPr>
              <a:t> part</a:t>
            </a:r>
          </a:p>
        </p:txBody>
      </p:sp>
    </p:spTree>
    <p:extLst>
      <p:ext uri="{BB962C8B-B14F-4D97-AF65-F5344CB8AC3E}">
        <p14:creationId xmlns:p14="http://schemas.microsoft.com/office/powerpoint/2010/main" val="369365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74765FBD-ABDC-4ADA-94D5-27F19524E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510863"/>
              </p:ext>
            </p:extLst>
          </p:nvPr>
        </p:nvGraphicFramePr>
        <p:xfrm>
          <a:off x="0" y="-15416"/>
          <a:ext cx="4668822" cy="685799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668822">
                  <a:extLst>
                    <a:ext uri="{9D8B030D-6E8A-4147-A177-3AD203B41FA5}">
                      <a16:colId xmlns:a16="http://schemas.microsoft.com/office/drawing/2014/main" val="3738241030"/>
                    </a:ext>
                  </a:extLst>
                </a:gridCol>
              </a:tblGrid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TOTAL ASSETS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662315653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Receivables from subscriptions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685030237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Fixed assets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946427023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171155693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Incorporation expenses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753030950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Research and development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056320982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Software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028509213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Valuable rights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053576600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Goodwill ( +/- 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858961930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intangible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624950063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Intangible fixed assets under construction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219352319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Advance payments for intangible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043531369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85740184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Land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417264594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Constructions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772369727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Equipment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2834251549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Perennial corps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407844956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Breeding and draught animals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115566139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77859266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Tangible fixed assets under construction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61692199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Advance payments for tangible fixed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84743808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Adjustment to acquired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731700384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Long-term financial assets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2437001016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Shares - controlled organizations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041205499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Shares in accounting units with substantial influence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3149840239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securities and shares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2038676577"/>
                  </a:ext>
                </a:extLst>
              </a:tr>
              <a:tr h="3888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Loans to controlled and controlling organizations and to accounting unit with substantial influence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08700688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financial investments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2414393702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Financial investments acquired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525389570"/>
                  </a:ext>
                </a:extLst>
              </a:tr>
              <a:tr h="223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Advance payments for long-term financial assets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44" marR="35544" marT="0" marB="0"/>
                </a:tc>
                <a:extLst>
                  <a:ext uri="{0D108BD9-81ED-4DB2-BD59-A6C34878D82A}">
                    <a16:rowId xmlns:a16="http://schemas.microsoft.com/office/drawing/2014/main" val="1771002643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CA9CF25-33DB-46BD-8430-B4CD92418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159703"/>
              </p:ext>
            </p:extLst>
          </p:nvPr>
        </p:nvGraphicFramePr>
        <p:xfrm>
          <a:off x="5076056" y="8968"/>
          <a:ext cx="4298199" cy="684903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298199">
                  <a:extLst>
                    <a:ext uri="{9D8B030D-6E8A-4147-A177-3AD203B41FA5}">
                      <a16:colId xmlns:a16="http://schemas.microsoft.com/office/drawing/2014/main" val="426326382"/>
                    </a:ext>
                  </a:extLst>
                </a:gridCol>
              </a:tblGrid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Current assets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4265171897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Inventory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647106840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Materials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0129169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 in progress and semi-products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42249949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Finished products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8479983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Animals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35004816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Merchandise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008777728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Advance payments for inventory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43724276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Long-term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77986537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Trade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61734956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Receivables from controlled and controlling organizations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4216716154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accounting units with substantial influence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972575096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partners, cooperative members and association members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87094200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Long-term deposits given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146269041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Estimated receivable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350544680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Other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58324404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Deffered tax receivable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419471327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Short-term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073861138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Trade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793991362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controlled and controlling organizations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123334427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accounting units with substantial influence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500781718"/>
                  </a:ext>
                </a:extLst>
              </a:tr>
              <a:tr h="250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partners, cooperative members and association members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205129011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Receivables from social security and health insurance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424444899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Due from state - tax receivable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4036226483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Short-term deposits given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85758949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Estimated receivable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507038888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Other receivables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36354988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Short-term financial assets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80888056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Cash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917599522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Bank accounts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406656394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Short-term securities and ownership interests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538017309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Short-term financial assets acquired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904636798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Accruals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4074668849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Deferred expenses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2276789527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Complex deferred costs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3019197118"/>
                  </a:ext>
                </a:extLst>
              </a:tr>
              <a:tr h="167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Deferred income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20" marR="28620" marT="0" marB="0"/>
                </a:tc>
                <a:extLst>
                  <a:ext uri="{0D108BD9-81ED-4DB2-BD59-A6C34878D82A}">
                    <a16:rowId xmlns:a16="http://schemas.microsoft.com/office/drawing/2014/main" val="183973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951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7346E23-43EE-43A4-B1E8-934360F3E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191502"/>
              </p:ext>
            </p:extLst>
          </p:nvPr>
        </p:nvGraphicFramePr>
        <p:xfrm>
          <a:off x="22912" y="9951"/>
          <a:ext cx="4045032" cy="6932303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045032">
                  <a:extLst>
                    <a:ext uri="{9D8B030D-6E8A-4147-A177-3AD203B41FA5}">
                      <a16:colId xmlns:a16="http://schemas.microsoft.com/office/drawing/2014/main" val="2456494530"/>
                    </a:ext>
                  </a:extLst>
                </a:gridCol>
              </a:tblGrid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TOTAL LIABILITIES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236367876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Equity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99886169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Registered capital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501423501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Registered capital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784615180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Company´s own shares and ownership interests (-)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113002789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Changes of registered capital ( +/- 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88162885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Capital funds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68263098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Share premium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474006263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Other capital funds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43927172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Diferences from revaluation of assets and liabilities ( +/- 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383542109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Diferences from revaluation in tranformation of companies ( +/- 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0764544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Differences from transformation of companies (+/-)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926298730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Diferences from valuation in transformation of companies (+/-)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564209517"/>
                  </a:ext>
                </a:extLst>
              </a:tr>
              <a:tr h="244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Reserve funds, statutory reserve account for cooperatives, and other retained earnings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406832831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Legal reserve fund / indivisible fund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401632040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Statutory and other funds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622735321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Profit / loss - previous years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31098513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Retained earnings from previous years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58126798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Accumulated losses from previous years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3193841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Other profit / loss - previous years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670100644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Profit / loss - current year  (+/-)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75533949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716964181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Other sources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7004379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Reserves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462865814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Reserves under special statutory regulations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78016903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Reserves for pension and similar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546905254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Income tax reserves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281199089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Other reserves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862212447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Long-term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453889323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Trade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86687613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Payables to controlled and controlling organizations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506562434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Payables to accounting units with substantial influence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707273456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Payables from partners, cooperative members and association members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668933366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Long-term advances received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65517008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Issues bonds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3313520514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Long-term notes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437483488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Estimated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2984394625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Other payables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1654665470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Deffered</a:t>
                      </a:r>
                      <a:r>
                        <a:rPr lang="en-GB" sz="1000" dirty="0">
                          <a:effectLst/>
                        </a:rPr>
                        <a:t> tax liability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26" marR="27426" marT="0" marB="0"/>
                </a:tc>
                <a:extLst>
                  <a:ext uri="{0D108BD9-81ED-4DB2-BD59-A6C34878D82A}">
                    <a16:rowId xmlns:a16="http://schemas.microsoft.com/office/drawing/2014/main" val="786271053"/>
                  </a:ext>
                </a:extLst>
              </a:tr>
            </a:tbl>
          </a:graphicData>
        </a:graphic>
      </p:graphicFrame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A0E763A9-3DCD-4374-90DB-C8AA5AB881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678576"/>
              </p:ext>
            </p:extLst>
          </p:nvPr>
        </p:nvGraphicFramePr>
        <p:xfrm>
          <a:off x="4427984" y="9951"/>
          <a:ext cx="4716016" cy="6854199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716016">
                  <a:extLst>
                    <a:ext uri="{9D8B030D-6E8A-4147-A177-3AD203B41FA5}">
                      <a16:colId xmlns:a16="http://schemas.microsoft.com/office/drawing/2014/main" val="3030488786"/>
                    </a:ext>
                  </a:extLst>
                </a:gridCol>
              </a:tblGrid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Short-term payables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2135759866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Trade payables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1276782736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Payables to controlled and controlling organizations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2672256468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Payables to accounting units with substantial influence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2818927450"/>
                  </a:ext>
                </a:extLst>
              </a:tr>
              <a:tr h="440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Payables from partners, cooperative members and association members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740921073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Payroll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322698481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Payables to social securities and health insurance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414618402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Due from state - tax liabilities and subsidies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3106806090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Short-term deposits received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2221128822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Issued bonds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1626662976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Estimated payables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3390832862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Other payables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583919342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Bank loans and financial accomodations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3463705640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Long-term bank loans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1280146326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Short-term bank loans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3223099850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Short-term accomodations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4079703777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Accruals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292470052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Accrued expenses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1994048649"/>
                  </a:ext>
                </a:extLst>
              </a:tr>
              <a:tr h="35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Deffered</a:t>
                      </a:r>
                      <a:r>
                        <a:rPr lang="en-GB" sz="1400" dirty="0">
                          <a:effectLst/>
                        </a:rPr>
                        <a:t> revenues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81" marR="56881" marT="0" marB="0"/>
                </a:tc>
                <a:extLst>
                  <a:ext uri="{0D108BD9-81ED-4DB2-BD59-A6C34878D82A}">
                    <a16:rowId xmlns:a16="http://schemas.microsoft.com/office/drawing/2014/main" val="1084211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0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0AF99-890F-4C69-95BE-967F3025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Balance </a:t>
            </a:r>
            <a:r>
              <a:rPr lang="cs-CZ" dirty="0" err="1"/>
              <a:t>sheet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4EB0B-E0DA-47AA-867A-FF037128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Výsledek obrázku pro balance sheet">
            <a:hlinkClick r:id="rId2"/>
            <a:extLst>
              <a:ext uri="{FF2B5EF4-FFF2-40B4-BE49-F238E27FC236}">
                <a16:creationId xmlns:a16="http://schemas.microsoft.com/office/drawing/2014/main" id="{C13A2995-BA78-4A7D-B57E-C2D82F0B9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155428" cy="364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6F458381-2AB0-44F5-AEB0-B4E681A4E04A}"/>
              </a:ext>
            </a:extLst>
          </p:cNvPr>
          <p:cNvSpPr/>
          <p:nvPr/>
        </p:nvSpPr>
        <p:spPr>
          <a:xfrm>
            <a:off x="683568" y="4293096"/>
            <a:ext cx="3312368" cy="115212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725608-A898-4537-9CE9-F4A282D4D940}"/>
              </a:ext>
            </a:extLst>
          </p:cNvPr>
          <p:cNvSpPr/>
          <p:nvPr/>
        </p:nvSpPr>
        <p:spPr>
          <a:xfrm>
            <a:off x="4730678" y="4316236"/>
            <a:ext cx="3729754" cy="170505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5EA1A6E-7F48-4539-AE94-7E2553C9C401}"/>
              </a:ext>
            </a:extLst>
          </p:cNvPr>
          <p:cNvSpPr/>
          <p:nvPr/>
        </p:nvSpPr>
        <p:spPr>
          <a:xfrm>
            <a:off x="683568" y="5431234"/>
            <a:ext cx="3312368" cy="59005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DA69B38-68B1-4A16-A871-C5B515013B99}"/>
              </a:ext>
            </a:extLst>
          </p:cNvPr>
          <p:cNvSpPr txBox="1"/>
          <p:nvPr/>
        </p:nvSpPr>
        <p:spPr>
          <a:xfrm>
            <a:off x="2281323" y="4332593"/>
            <a:ext cx="168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Investment part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D64BF5F-FC7A-4353-B3BD-9A043B7E4A9C}"/>
              </a:ext>
            </a:extLst>
          </p:cNvPr>
          <p:cNvSpPr txBox="1"/>
          <p:nvPr/>
        </p:nvSpPr>
        <p:spPr>
          <a:xfrm>
            <a:off x="2194167" y="5519728"/>
            <a:ext cx="144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Payment</a:t>
            </a:r>
            <a:r>
              <a:rPr lang="en-GB" dirty="0">
                <a:solidFill>
                  <a:srgbClr val="FF0000"/>
                </a:solidFill>
              </a:rPr>
              <a:t> part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D8A37B-BBA8-41CE-BFCE-06AF85970B91}"/>
              </a:ext>
            </a:extLst>
          </p:cNvPr>
          <p:cNvSpPr txBox="1"/>
          <p:nvPr/>
        </p:nvSpPr>
        <p:spPr>
          <a:xfrm>
            <a:off x="6882615" y="4524218"/>
            <a:ext cx="1273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Capital</a:t>
            </a:r>
            <a:r>
              <a:rPr lang="en-GB" dirty="0">
                <a:solidFill>
                  <a:srgbClr val="FF0000"/>
                </a:solidFill>
              </a:rPr>
              <a:t> part</a:t>
            </a:r>
          </a:p>
        </p:txBody>
      </p:sp>
    </p:spTree>
    <p:extLst>
      <p:ext uri="{BB962C8B-B14F-4D97-AF65-F5344CB8AC3E}">
        <p14:creationId xmlns:p14="http://schemas.microsoft.com/office/powerpoint/2010/main" val="2513959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2641</Words>
  <Application>Microsoft Office PowerPoint</Application>
  <PresentationFormat>Předvádění na obrazovce (4:3)</PresentationFormat>
  <Paragraphs>439</Paragraphs>
  <Slides>59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Motiv systému Office</vt:lpstr>
      <vt:lpstr>Rovnice</vt:lpstr>
      <vt:lpstr>Finance</vt:lpstr>
      <vt:lpstr>Where we are?</vt:lpstr>
      <vt:lpstr>A company</vt:lpstr>
      <vt:lpstr>Means and sources of a company</vt:lpstr>
      <vt:lpstr>Financial structure</vt:lpstr>
      <vt:lpstr>Balance sheet</vt:lpstr>
      <vt:lpstr>Prezentace aplikace PowerPoint</vt:lpstr>
      <vt:lpstr>Prezentace aplikace PowerPoint</vt:lpstr>
      <vt:lpstr>Balance sheet</vt:lpstr>
      <vt:lpstr>Assets 1 of 2</vt:lpstr>
      <vt:lpstr>Assets 2 of 2</vt:lpstr>
      <vt:lpstr>Equity</vt:lpstr>
      <vt:lpstr>Liabilities</vt:lpstr>
      <vt:lpstr>Investment and financing</vt:lpstr>
      <vt:lpstr>Definition</vt:lpstr>
      <vt:lpstr>Investing on start (assets part)</vt:lpstr>
      <vt:lpstr>Investing in between (assets part)</vt:lpstr>
      <vt:lpstr>Investment calculation</vt:lpstr>
      <vt:lpstr>Static</vt:lpstr>
      <vt:lpstr>Dynamic (NPV)</vt:lpstr>
      <vt:lpstr>Dynamic (IRR)</vt:lpstr>
      <vt:lpstr>Financing (capital part)</vt:lpstr>
      <vt:lpstr>Financing</vt:lpstr>
      <vt:lpstr>Key planning factors of capital</vt:lpstr>
      <vt:lpstr>Financing (rules 1)</vt:lpstr>
      <vt:lpstr>Financing (rules 2)</vt:lpstr>
      <vt:lpstr>Financing (rules 3)</vt:lpstr>
      <vt:lpstr>Financial statements 1</vt:lpstr>
      <vt:lpstr>Financial statements 2</vt:lpstr>
      <vt:lpstr>Profit and loss statement</vt:lpstr>
      <vt:lpstr>Cash flow statement</vt:lpstr>
      <vt:lpstr>Annual report and auditor comment</vt:lpstr>
      <vt:lpstr>Financial statements 3</vt:lpstr>
      <vt:lpstr>Financial analysis</vt:lpstr>
      <vt:lpstr>Sources of information</vt:lpstr>
      <vt:lpstr>„Meating“ a problem</vt:lpstr>
      <vt:lpstr>Sources  case study in the Czech Republic</vt:lpstr>
      <vt:lpstr>Full financial analysis steps</vt:lpstr>
      <vt:lpstr>Financial analysis</vt:lpstr>
      <vt:lpstr>1. Absolute indicators</vt:lpstr>
      <vt:lpstr>2. Calculation of relative indicators (ratios)</vt:lpstr>
      <vt:lpstr>Profitability</vt:lpstr>
      <vt:lpstr>Profitability ratios</vt:lpstr>
      <vt:lpstr>Activity 1 of 2</vt:lpstr>
      <vt:lpstr>Activity 2 of 2</vt:lpstr>
      <vt:lpstr>Debtness (financial leverage) 1 of 2</vt:lpstr>
      <vt:lpstr>Debtness (financial leverage) 2 of 2</vt:lpstr>
      <vt:lpstr>TERM - Liquidity</vt:lpstr>
      <vt:lpstr>Indicators of solvency (liquidity) 1 of 3</vt:lpstr>
      <vt:lpstr>Indicators of solvency (liquidity) 2 of 3</vt:lpstr>
      <vt:lpstr>Indicators of solvency (liquidity) 3 of 3</vt:lpstr>
      <vt:lpstr>Indicators of external market evaluation</vt:lpstr>
      <vt:lpstr>3. Comparison of these indicators (rations) to business sectors and branches (How?)</vt:lpstr>
      <vt:lpstr>4. Evaluation of indicators and values in time (trends, horizontal analysis)</vt:lpstr>
      <vt:lpstr>5. Evaluation of relations of these indicators (USA Du-Pont, CZE – pyramid settings of indicators) </vt:lpstr>
      <vt:lpstr>Prezentace aplikace PowerPoint</vt:lpstr>
      <vt:lpstr>6. Analysis of strengths and weaknesses and proposal of measures </vt:lpstr>
      <vt:lpstr>Common problems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</dc:title>
  <dc:creator>Pierre</dc:creator>
  <cp:lastModifiedBy>Petr Mikuš</cp:lastModifiedBy>
  <cp:revision>18</cp:revision>
  <dcterms:created xsi:type="dcterms:W3CDTF">2019-05-05T23:33:03Z</dcterms:created>
  <dcterms:modified xsi:type="dcterms:W3CDTF">2024-04-29T07:37:21Z</dcterms:modified>
</cp:coreProperties>
</file>