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7" r:id="rId2"/>
    <p:sldId id="258" r:id="rId3"/>
    <p:sldId id="259" r:id="rId4"/>
    <p:sldId id="260" r:id="rId5"/>
    <p:sldId id="278" r:id="rId6"/>
    <p:sldId id="262" r:id="rId7"/>
    <p:sldId id="265" r:id="rId8"/>
    <p:sldId id="266" r:id="rId9"/>
    <p:sldId id="279" r:id="rId10"/>
    <p:sldId id="280" r:id="rId11"/>
    <p:sldId id="267" r:id="rId12"/>
    <p:sldId id="268" r:id="rId13"/>
    <p:sldId id="271" r:id="rId14"/>
    <p:sldId id="272" r:id="rId15"/>
    <p:sldId id="283" r:id="rId16"/>
    <p:sldId id="282" r:id="rId17"/>
    <p:sldId id="284" r:id="rId18"/>
    <p:sldId id="289" r:id="rId19"/>
    <p:sldId id="281" r:id="rId20"/>
    <p:sldId id="286" r:id="rId21"/>
    <p:sldId id="287" r:id="rId22"/>
    <p:sldId id="288" r:id="rId23"/>
    <p:sldId id="275" r:id="rId24"/>
    <p:sldId id="276" r:id="rId25"/>
    <p:sldId id="285" r:id="rId26"/>
    <p:sldId id="290" r:id="rId27"/>
    <p:sldId id="291" r:id="rId28"/>
    <p:sldId id="277" r:id="rId29"/>
  </p:sldIdLst>
  <p:sldSz cx="9144000" cy="6858000" type="screen4x3"/>
  <p:notesSz cx="6662738"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ehnalova Pavla" initials="O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A6FAC-1FF2-4E63-8A32-CD5F6929CAB5}"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cs-CZ"/>
        </a:p>
      </dgm:t>
    </dgm:pt>
    <dgm:pt modelId="{3202C927-702D-462A-92C2-961D176A8183}">
      <dgm:prSet phldrT="[Text]"/>
      <dgm:spPr/>
      <dgm:t>
        <a:bodyPr/>
        <a:lstStyle/>
        <a:p>
          <a:r>
            <a:rPr lang="cs-CZ" dirty="0" err="1"/>
            <a:t>Inbound</a:t>
          </a:r>
          <a:r>
            <a:rPr lang="cs-CZ" dirty="0"/>
            <a:t> </a:t>
          </a:r>
          <a:r>
            <a:rPr lang="cs-CZ" dirty="0" err="1"/>
            <a:t>logicstic</a:t>
          </a:r>
          <a:endParaRPr lang="cs-CZ" dirty="0"/>
        </a:p>
      </dgm:t>
    </dgm:pt>
    <dgm:pt modelId="{A091220F-F108-4D71-B7E8-F836B30DF3BC}" type="parTrans" cxnId="{F826028B-4FA7-4D8B-825A-B6A2EC201726}">
      <dgm:prSet/>
      <dgm:spPr/>
      <dgm:t>
        <a:bodyPr/>
        <a:lstStyle/>
        <a:p>
          <a:endParaRPr lang="cs-CZ"/>
        </a:p>
      </dgm:t>
    </dgm:pt>
    <dgm:pt modelId="{4FFA98EA-9A7D-4CA8-9C60-EA89162C7A13}" type="sibTrans" cxnId="{F826028B-4FA7-4D8B-825A-B6A2EC201726}">
      <dgm:prSet/>
      <dgm:spPr/>
      <dgm:t>
        <a:bodyPr/>
        <a:lstStyle/>
        <a:p>
          <a:endParaRPr lang="cs-CZ"/>
        </a:p>
      </dgm:t>
    </dgm:pt>
    <dgm:pt modelId="{44C6E0A1-4B36-4F39-9538-65976E4B17F7}">
      <dgm:prSet phldrT="[Text]"/>
      <dgm:spPr/>
      <dgm:t>
        <a:bodyPr/>
        <a:lstStyle/>
        <a:p>
          <a:r>
            <a:rPr lang="cs-CZ" dirty="0" err="1"/>
            <a:t>Operations</a:t>
          </a:r>
          <a:endParaRPr lang="cs-CZ" dirty="0"/>
        </a:p>
      </dgm:t>
    </dgm:pt>
    <dgm:pt modelId="{C677D797-A275-46AC-AFE3-26CE87C1D1A9}" type="parTrans" cxnId="{53ED5A80-E5D7-459F-AB42-A05DA23390BA}">
      <dgm:prSet/>
      <dgm:spPr/>
      <dgm:t>
        <a:bodyPr/>
        <a:lstStyle/>
        <a:p>
          <a:endParaRPr lang="cs-CZ"/>
        </a:p>
      </dgm:t>
    </dgm:pt>
    <dgm:pt modelId="{9345DD47-CE63-4038-BCF6-BF4D9701EACC}" type="sibTrans" cxnId="{53ED5A80-E5D7-459F-AB42-A05DA23390BA}">
      <dgm:prSet/>
      <dgm:spPr/>
      <dgm:t>
        <a:bodyPr/>
        <a:lstStyle/>
        <a:p>
          <a:endParaRPr lang="cs-CZ"/>
        </a:p>
      </dgm:t>
    </dgm:pt>
    <dgm:pt modelId="{1588BB85-FFAC-454F-9032-FB8534384939}">
      <dgm:prSet phldrT="[Text]"/>
      <dgm:spPr/>
      <dgm:t>
        <a:bodyPr/>
        <a:lstStyle/>
        <a:p>
          <a:r>
            <a:rPr lang="cs-CZ" dirty="0" err="1"/>
            <a:t>Outbound</a:t>
          </a:r>
          <a:r>
            <a:rPr lang="cs-CZ" dirty="0"/>
            <a:t> </a:t>
          </a:r>
          <a:r>
            <a:rPr lang="cs-CZ" dirty="0" err="1"/>
            <a:t>logistic</a:t>
          </a:r>
          <a:endParaRPr lang="cs-CZ" dirty="0"/>
        </a:p>
      </dgm:t>
    </dgm:pt>
    <dgm:pt modelId="{8AE348E4-4B35-4B3D-84AA-DF837AA3E432}" type="parTrans" cxnId="{64FF6ABB-F6F6-4BA6-ADCD-AE7C22F9125E}">
      <dgm:prSet/>
      <dgm:spPr/>
      <dgm:t>
        <a:bodyPr/>
        <a:lstStyle/>
        <a:p>
          <a:endParaRPr lang="cs-CZ"/>
        </a:p>
      </dgm:t>
    </dgm:pt>
    <dgm:pt modelId="{10AFD618-ECE8-468B-9A67-08F4D3D0C668}" type="sibTrans" cxnId="{64FF6ABB-F6F6-4BA6-ADCD-AE7C22F9125E}">
      <dgm:prSet/>
      <dgm:spPr/>
      <dgm:t>
        <a:bodyPr/>
        <a:lstStyle/>
        <a:p>
          <a:endParaRPr lang="cs-CZ"/>
        </a:p>
      </dgm:t>
    </dgm:pt>
    <dgm:pt modelId="{69A1061E-AEF8-4400-A746-4D0F29668B60}">
      <dgm:prSet phldrT="[Text]"/>
      <dgm:spPr/>
      <dgm:t>
        <a:bodyPr/>
        <a:lstStyle/>
        <a:p>
          <a:r>
            <a:rPr lang="cs-CZ" dirty="0"/>
            <a:t>Marketing and sales</a:t>
          </a:r>
        </a:p>
      </dgm:t>
    </dgm:pt>
    <dgm:pt modelId="{95C3F330-0D55-4C88-A925-D9A46B976543}" type="parTrans" cxnId="{663BEAD5-47C7-4147-ACF8-3589C2A2A8D7}">
      <dgm:prSet/>
      <dgm:spPr/>
      <dgm:t>
        <a:bodyPr/>
        <a:lstStyle/>
        <a:p>
          <a:endParaRPr lang="cs-CZ"/>
        </a:p>
      </dgm:t>
    </dgm:pt>
    <dgm:pt modelId="{4B025D2C-5586-455A-B412-393EF9978914}" type="sibTrans" cxnId="{663BEAD5-47C7-4147-ACF8-3589C2A2A8D7}">
      <dgm:prSet/>
      <dgm:spPr/>
      <dgm:t>
        <a:bodyPr/>
        <a:lstStyle/>
        <a:p>
          <a:endParaRPr lang="cs-CZ"/>
        </a:p>
      </dgm:t>
    </dgm:pt>
    <dgm:pt modelId="{73BFB0FC-B8B1-4B39-A213-8D89607B5238}">
      <dgm:prSet phldrT="[Text]"/>
      <dgm:spPr/>
      <dgm:t>
        <a:bodyPr/>
        <a:lstStyle/>
        <a:p>
          <a:r>
            <a:rPr lang="cs-CZ" dirty="0" err="1"/>
            <a:t>Services</a:t>
          </a:r>
          <a:endParaRPr lang="cs-CZ" dirty="0"/>
        </a:p>
      </dgm:t>
    </dgm:pt>
    <dgm:pt modelId="{D0213B03-276E-494E-9C48-4DF5E83522C6}" type="parTrans" cxnId="{AD266056-5842-4AA0-8596-94EEF11EA388}">
      <dgm:prSet/>
      <dgm:spPr/>
      <dgm:t>
        <a:bodyPr/>
        <a:lstStyle/>
        <a:p>
          <a:endParaRPr lang="cs-CZ"/>
        </a:p>
      </dgm:t>
    </dgm:pt>
    <dgm:pt modelId="{6685DD6C-BEF2-473A-8D8C-EB8286540F84}" type="sibTrans" cxnId="{AD266056-5842-4AA0-8596-94EEF11EA388}">
      <dgm:prSet/>
      <dgm:spPr/>
      <dgm:t>
        <a:bodyPr/>
        <a:lstStyle/>
        <a:p>
          <a:endParaRPr lang="cs-CZ"/>
        </a:p>
      </dgm:t>
    </dgm:pt>
    <dgm:pt modelId="{054348B0-0CAC-42B6-AD28-2CB9F784FFAD}" type="pres">
      <dgm:prSet presAssocID="{B8FA6FAC-1FF2-4E63-8A32-CD5F6929CAB5}" presName="Name0" presStyleCnt="0">
        <dgm:presLayoutVars>
          <dgm:dir/>
          <dgm:resizeHandles val="exact"/>
        </dgm:presLayoutVars>
      </dgm:prSet>
      <dgm:spPr/>
    </dgm:pt>
    <dgm:pt modelId="{DAC0775D-D50A-4A0A-80D0-F0A4716A2602}" type="pres">
      <dgm:prSet presAssocID="{3202C927-702D-462A-92C2-961D176A8183}" presName="parTxOnly" presStyleLbl="node1" presStyleIdx="0" presStyleCnt="5" custLinFactNeighborX="20763" custLinFactNeighborY="1955">
        <dgm:presLayoutVars>
          <dgm:bulletEnabled val="1"/>
        </dgm:presLayoutVars>
      </dgm:prSet>
      <dgm:spPr/>
    </dgm:pt>
    <dgm:pt modelId="{DD06C144-9188-447E-A6FB-E7A9709DB551}" type="pres">
      <dgm:prSet presAssocID="{4FFA98EA-9A7D-4CA8-9C60-EA89162C7A13}" presName="parSpace" presStyleCnt="0"/>
      <dgm:spPr/>
    </dgm:pt>
    <dgm:pt modelId="{5A023B62-3274-42DB-A405-8E0E911E57AE}" type="pres">
      <dgm:prSet presAssocID="{44C6E0A1-4B36-4F39-9538-65976E4B17F7}" presName="parTxOnly" presStyleLbl="node1" presStyleIdx="1" presStyleCnt="5">
        <dgm:presLayoutVars>
          <dgm:bulletEnabled val="1"/>
        </dgm:presLayoutVars>
      </dgm:prSet>
      <dgm:spPr/>
    </dgm:pt>
    <dgm:pt modelId="{AFADC6F7-0919-4A1D-9D9C-80E63FFE7846}" type="pres">
      <dgm:prSet presAssocID="{9345DD47-CE63-4038-BCF6-BF4D9701EACC}" presName="parSpace" presStyleCnt="0"/>
      <dgm:spPr/>
    </dgm:pt>
    <dgm:pt modelId="{1D975457-B604-47DA-8043-B6152B80DD9A}" type="pres">
      <dgm:prSet presAssocID="{1588BB85-FFAC-454F-9032-FB8534384939}" presName="parTxOnly" presStyleLbl="node1" presStyleIdx="2" presStyleCnt="5">
        <dgm:presLayoutVars>
          <dgm:bulletEnabled val="1"/>
        </dgm:presLayoutVars>
      </dgm:prSet>
      <dgm:spPr/>
    </dgm:pt>
    <dgm:pt modelId="{29346346-7C23-4602-BEF8-F7C6DE7D1C1F}" type="pres">
      <dgm:prSet presAssocID="{10AFD618-ECE8-468B-9A67-08F4D3D0C668}" presName="parSpace" presStyleCnt="0"/>
      <dgm:spPr/>
    </dgm:pt>
    <dgm:pt modelId="{86023E65-F791-4453-B2E6-63CB3170A3CF}" type="pres">
      <dgm:prSet presAssocID="{69A1061E-AEF8-4400-A746-4D0F29668B60}" presName="parTxOnly" presStyleLbl="node1" presStyleIdx="3" presStyleCnt="5">
        <dgm:presLayoutVars>
          <dgm:bulletEnabled val="1"/>
        </dgm:presLayoutVars>
      </dgm:prSet>
      <dgm:spPr/>
    </dgm:pt>
    <dgm:pt modelId="{3BFF842B-EC26-4B36-BBAD-379E37629114}" type="pres">
      <dgm:prSet presAssocID="{4B025D2C-5586-455A-B412-393EF9978914}" presName="parSpace" presStyleCnt="0"/>
      <dgm:spPr/>
    </dgm:pt>
    <dgm:pt modelId="{A33BFF48-748A-4C9E-A551-D328E0745BFB}" type="pres">
      <dgm:prSet presAssocID="{73BFB0FC-B8B1-4B39-A213-8D89607B5238}" presName="parTxOnly" presStyleLbl="node1" presStyleIdx="4" presStyleCnt="5">
        <dgm:presLayoutVars>
          <dgm:bulletEnabled val="1"/>
        </dgm:presLayoutVars>
      </dgm:prSet>
      <dgm:spPr/>
    </dgm:pt>
  </dgm:ptLst>
  <dgm:cxnLst>
    <dgm:cxn modelId="{88647861-CCA1-4759-B599-975CACD256E9}" type="presOf" srcId="{1588BB85-FFAC-454F-9032-FB8534384939}" destId="{1D975457-B604-47DA-8043-B6152B80DD9A}" srcOrd="0" destOrd="0" presId="urn:microsoft.com/office/officeart/2005/8/layout/hChevron3"/>
    <dgm:cxn modelId="{E5863A44-5A73-4D3D-A534-C66AFC37506D}" type="presOf" srcId="{73BFB0FC-B8B1-4B39-A213-8D89607B5238}" destId="{A33BFF48-748A-4C9E-A551-D328E0745BFB}" srcOrd="0" destOrd="0" presId="urn:microsoft.com/office/officeart/2005/8/layout/hChevron3"/>
    <dgm:cxn modelId="{31D10070-D58F-4387-B4B3-06BC9E8D9676}" type="presOf" srcId="{B8FA6FAC-1FF2-4E63-8A32-CD5F6929CAB5}" destId="{054348B0-0CAC-42B6-AD28-2CB9F784FFAD}" srcOrd="0" destOrd="0" presId="urn:microsoft.com/office/officeart/2005/8/layout/hChevron3"/>
    <dgm:cxn modelId="{E0493F56-453C-4E6F-A1F4-59ECA1E13FBA}" type="presOf" srcId="{44C6E0A1-4B36-4F39-9538-65976E4B17F7}" destId="{5A023B62-3274-42DB-A405-8E0E911E57AE}" srcOrd="0" destOrd="0" presId="urn:microsoft.com/office/officeart/2005/8/layout/hChevron3"/>
    <dgm:cxn modelId="{AD266056-5842-4AA0-8596-94EEF11EA388}" srcId="{B8FA6FAC-1FF2-4E63-8A32-CD5F6929CAB5}" destId="{73BFB0FC-B8B1-4B39-A213-8D89607B5238}" srcOrd="4" destOrd="0" parTransId="{D0213B03-276E-494E-9C48-4DF5E83522C6}" sibTransId="{6685DD6C-BEF2-473A-8D8C-EB8286540F84}"/>
    <dgm:cxn modelId="{53ED5A80-E5D7-459F-AB42-A05DA23390BA}" srcId="{B8FA6FAC-1FF2-4E63-8A32-CD5F6929CAB5}" destId="{44C6E0A1-4B36-4F39-9538-65976E4B17F7}" srcOrd="1" destOrd="0" parTransId="{C677D797-A275-46AC-AFE3-26CE87C1D1A9}" sibTransId="{9345DD47-CE63-4038-BCF6-BF4D9701EACC}"/>
    <dgm:cxn modelId="{F826028B-4FA7-4D8B-825A-B6A2EC201726}" srcId="{B8FA6FAC-1FF2-4E63-8A32-CD5F6929CAB5}" destId="{3202C927-702D-462A-92C2-961D176A8183}" srcOrd="0" destOrd="0" parTransId="{A091220F-F108-4D71-B7E8-F836B30DF3BC}" sibTransId="{4FFA98EA-9A7D-4CA8-9C60-EA89162C7A13}"/>
    <dgm:cxn modelId="{64FF6ABB-F6F6-4BA6-ADCD-AE7C22F9125E}" srcId="{B8FA6FAC-1FF2-4E63-8A32-CD5F6929CAB5}" destId="{1588BB85-FFAC-454F-9032-FB8534384939}" srcOrd="2" destOrd="0" parTransId="{8AE348E4-4B35-4B3D-84AA-DF837AA3E432}" sibTransId="{10AFD618-ECE8-468B-9A67-08F4D3D0C668}"/>
    <dgm:cxn modelId="{8C8FCED0-FDD5-4C48-8E3A-333A7CF37604}" type="presOf" srcId="{3202C927-702D-462A-92C2-961D176A8183}" destId="{DAC0775D-D50A-4A0A-80D0-F0A4716A2602}" srcOrd="0" destOrd="0" presId="urn:microsoft.com/office/officeart/2005/8/layout/hChevron3"/>
    <dgm:cxn modelId="{663BEAD5-47C7-4147-ACF8-3589C2A2A8D7}" srcId="{B8FA6FAC-1FF2-4E63-8A32-CD5F6929CAB5}" destId="{69A1061E-AEF8-4400-A746-4D0F29668B60}" srcOrd="3" destOrd="0" parTransId="{95C3F330-0D55-4C88-A925-D9A46B976543}" sibTransId="{4B025D2C-5586-455A-B412-393EF9978914}"/>
    <dgm:cxn modelId="{C86C3AF0-E4AE-425E-BA3E-93E41A4013E4}" type="presOf" srcId="{69A1061E-AEF8-4400-A746-4D0F29668B60}" destId="{86023E65-F791-4453-B2E6-63CB3170A3CF}" srcOrd="0" destOrd="0" presId="urn:microsoft.com/office/officeart/2005/8/layout/hChevron3"/>
    <dgm:cxn modelId="{2C56001E-AD5E-4A8D-97FF-77ACD64A9059}" type="presParOf" srcId="{054348B0-0CAC-42B6-AD28-2CB9F784FFAD}" destId="{DAC0775D-D50A-4A0A-80D0-F0A4716A2602}" srcOrd="0" destOrd="0" presId="urn:microsoft.com/office/officeart/2005/8/layout/hChevron3"/>
    <dgm:cxn modelId="{214602A0-27C6-4FF1-9170-3968594C77E4}" type="presParOf" srcId="{054348B0-0CAC-42B6-AD28-2CB9F784FFAD}" destId="{DD06C144-9188-447E-A6FB-E7A9709DB551}" srcOrd="1" destOrd="0" presId="urn:microsoft.com/office/officeart/2005/8/layout/hChevron3"/>
    <dgm:cxn modelId="{D19FA0CB-F71C-44AC-8270-D2CF52EB8470}" type="presParOf" srcId="{054348B0-0CAC-42B6-AD28-2CB9F784FFAD}" destId="{5A023B62-3274-42DB-A405-8E0E911E57AE}" srcOrd="2" destOrd="0" presId="urn:microsoft.com/office/officeart/2005/8/layout/hChevron3"/>
    <dgm:cxn modelId="{02F90F87-9C89-4B05-9CAA-F56431D340EE}" type="presParOf" srcId="{054348B0-0CAC-42B6-AD28-2CB9F784FFAD}" destId="{AFADC6F7-0919-4A1D-9D9C-80E63FFE7846}" srcOrd="3" destOrd="0" presId="urn:microsoft.com/office/officeart/2005/8/layout/hChevron3"/>
    <dgm:cxn modelId="{CFAC8EAA-21D9-419B-ADFD-9D9A4C67B2BF}" type="presParOf" srcId="{054348B0-0CAC-42B6-AD28-2CB9F784FFAD}" destId="{1D975457-B604-47DA-8043-B6152B80DD9A}" srcOrd="4" destOrd="0" presId="urn:microsoft.com/office/officeart/2005/8/layout/hChevron3"/>
    <dgm:cxn modelId="{2FEC18F8-0E66-4067-8EE8-382F19D13BA2}" type="presParOf" srcId="{054348B0-0CAC-42B6-AD28-2CB9F784FFAD}" destId="{29346346-7C23-4602-BEF8-F7C6DE7D1C1F}" srcOrd="5" destOrd="0" presId="urn:microsoft.com/office/officeart/2005/8/layout/hChevron3"/>
    <dgm:cxn modelId="{2DC771C2-7F81-49C9-B2E4-3C092041AB22}" type="presParOf" srcId="{054348B0-0CAC-42B6-AD28-2CB9F784FFAD}" destId="{86023E65-F791-4453-B2E6-63CB3170A3CF}" srcOrd="6" destOrd="0" presId="urn:microsoft.com/office/officeart/2005/8/layout/hChevron3"/>
    <dgm:cxn modelId="{08012B2C-A494-4B96-ABFB-EF2149E4F298}" type="presParOf" srcId="{054348B0-0CAC-42B6-AD28-2CB9F784FFAD}" destId="{3BFF842B-EC26-4B36-BBAD-379E37629114}" srcOrd="7" destOrd="0" presId="urn:microsoft.com/office/officeart/2005/8/layout/hChevron3"/>
    <dgm:cxn modelId="{687B6091-09E2-42F8-9865-F9CF5EA7B28A}" type="presParOf" srcId="{054348B0-0CAC-42B6-AD28-2CB9F784FFAD}" destId="{A33BFF48-748A-4C9E-A551-D328E0745BFB}"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FA6FAC-1FF2-4E63-8A32-CD5F6929CAB5}"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cs-CZ"/>
        </a:p>
      </dgm:t>
    </dgm:pt>
    <dgm:pt modelId="{F312CC17-FC3E-49AB-8059-4E98F437CE9B}">
      <dgm:prSet phldrT="[Text]"/>
      <dgm:spPr/>
      <dgm:t>
        <a:bodyPr/>
        <a:lstStyle/>
        <a:p>
          <a:r>
            <a:rPr lang="cs-CZ" dirty="0" err="1"/>
            <a:t>RandD</a:t>
          </a:r>
          <a:endParaRPr lang="cs-CZ" dirty="0"/>
        </a:p>
      </dgm:t>
    </dgm:pt>
    <dgm:pt modelId="{8BFD9A9D-6188-4244-8BB4-01E8BFD07DDB}" type="parTrans" cxnId="{80FF66FB-AB0B-4A6F-83D0-240370F6CE60}">
      <dgm:prSet/>
      <dgm:spPr/>
      <dgm:t>
        <a:bodyPr/>
        <a:lstStyle/>
        <a:p>
          <a:endParaRPr lang="cs-CZ"/>
        </a:p>
      </dgm:t>
    </dgm:pt>
    <dgm:pt modelId="{AF97615C-D143-4136-843F-5D623E4CE5B6}" type="sibTrans" cxnId="{80FF66FB-AB0B-4A6F-83D0-240370F6CE60}">
      <dgm:prSet/>
      <dgm:spPr/>
      <dgm:t>
        <a:bodyPr/>
        <a:lstStyle/>
        <a:p>
          <a:endParaRPr lang="cs-CZ"/>
        </a:p>
      </dgm:t>
    </dgm:pt>
    <dgm:pt modelId="{3202C927-702D-462A-92C2-961D176A8183}">
      <dgm:prSet phldrT="[Text]"/>
      <dgm:spPr/>
      <dgm:t>
        <a:bodyPr/>
        <a:lstStyle/>
        <a:p>
          <a:r>
            <a:rPr lang="cs-CZ" dirty="0" err="1"/>
            <a:t>Inbound</a:t>
          </a:r>
          <a:r>
            <a:rPr lang="cs-CZ" dirty="0"/>
            <a:t> </a:t>
          </a:r>
          <a:r>
            <a:rPr lang="cs-CZ" dirty="0" err="1"/>
            <a:t>logicstic</a:t>
          </a:r>
          <a:endParaRPr lang="cs-CZ" dirty="0"/>
        </a:p>
      </dgm:t>
    </dgm:pt>
    <dgm:pt modelId="{A091220F-F108-4D71-B7E8-F836B30DF3BC}" type="parTrans" cxnId="{F826028B-4FA7-4D8B-825A-B6A2EC201726}">
      <dgm:prSet/>
      <dgm:spPr/>
      <dgm:t>
        <a:bodyPr/>
        <a:lstStyle/>
        <a:p>
          <a:endParaRPr lang="cs-CZ"/>
        </a:p>
      </dgm:t>
    </dgm:pt>
    <dgm:pt modelId="{4FFA98EA-9A7D-4CA8-9C60-EA89162C7A13}" type="sibTrans" cxnId="{F826028B-4FA7-4D8B-825A-B6A2EC201726}">
      <dgm:prSet/>
      <dgm:spPr/>
      <dgm:t>
        <a:bodyPr/>
        <a:lstStyle/>
        <a:p>
          <a:endParaRPr lang="cs-CZ"/>
        </a:p>
      </dgm:t>
    </dgm:pt>
    <dgm:pt modelId="{44C6E0A1-4B36-4F39-9538-65976E4B17F7}">
      <dgm:prSet phldrT="[Text]"/>
      <dgm:spPr/>
      <dgm:t>
        <a:bodyPr/>
        <a:lstStyle/>
        <a:p>
          <a:r>
            <a:rPr lang="cs-CZ" dirty="0" err="1"/>
            <a:t>Operations</a:t>
          </a:r>
          <a:endParaRPr lang="cs-CZ" dirty="0"/>
        </a:p>
      </dgm:t>
    </dgm:pt>
    <dgm:pt modelId="{C677D797-A275-46AC-AFE3-26CE87C1D1A9}" type="parTrans" cxnId="{53ED5A80-E5D7-459F-AB42-A05DA23390BA}">
      <dgm:prSet/>
      <dgm:spPr/>
      <dgm:t>
        <a:bodyPr/>
        <a:lstStyle/>
        <a:p>
          <a:endParaRPr lang="cs-CZ"/>
        </a:p>
      </dgm:t>
    </dgm:pt>
    <dgm:pt modelId="{9345DD47-CE63-4038-BCF6-BF4D9701EACC}" type="sibTrans" cxnId="{53ED5A80-E5D7-459F-AB42-A05DA23390BA}">
      <dgm:prSet/>
      <dgm:spPr/>
      <dgm:t>
        <a:bodyPr/>
        <a:lstStyle/>
        <a:p>
          <a:endParaRPr lang="cs-CZ"/>
        </a:p>
      </dgm:t>
    </dgm:pt>
    <dgm:pt modelId="{1588BB85-FFAC-454F-9032-FB8534384939}">
      <dgm:prSet phldrT="[Text]"/>
      <dgm:spPr/>
      <dgm:t>
        <a:bodyPr/>
        <a:lstStyle/>
        <a:p>
          <a:r>
            <a:rPr lang="cs-CZ" dirty="0" err="1"/>
            <a:t>Outbound</a:t>
          </a:r>
          <a:r>
            <a:rPr lang="cs-CZ" dirty="0"/>
            <a:t> </a:t>
          </a:r>
          <a:r>
            <a:rPr lang="cs-CZ" dirty="0" err="1"/>
            <a:t>logistic</a:t>
          </a:r>
          <a:endParaRPr lang="cs-CZ" dirty="0"/>
        </a:p>
      </dgm:t>
    </dgm:pt>
    <dgm:pt modelId="{8AE348E4-4B35-4B3D-84AA-DF837AA3E432}" type="parTrans" cxnId="{64FF6ABB-F6F6-4BA6-ADCD-AE7C22F9125E}">
      <dgm:prSet/>
      <dgm:spPr/>
      <dgm:t>
        <a:bodyPr/>
        <a:lstStyle/>
        <a:p>
          <a:endParaRPr lang="cs-CZ"/>
        </a:p>
      </dgm:t>
    </dgm:pt>
    <dgm:pt modelId="{10AFD618-ECE8-468B-9A67-08F4D3D0C668}" type="sibTrans" cxnId="{64FF6ABB-F6F6-4BA6-ADCD-AE7C22F9125E}">
      <dgm:prSet/>
      <dgm:spPr/>
      <dgm:t>
        <a:bodyPr/>
        <a:lstStyle/>
        <a:p>
          <a:endParaRPr lang="cs-CZ"/>
        </a:p>
      </dgm:t>
    </dgm:pt>
    <dgm:pt modelId="{69A1061E-AEF8-4400-A746-4D0F29668B60}">
      <dgm:prSet phldrT="[Text]"/>
      <dgm:spPr/>
      <dgm:t>
        <a:bodyPr/>
        <a:lstStyle/>
        <a:p>
          <a:r>
            <a:rPr lang="cs-CZ" dirty="0"/>
            <a:t>Marketing and sales</a:t>
          </a:r>
        </a:p>
      </dgm:t>
    </dgm:pt>
    <dgm:pt modelId="{95C3F330-0D55-4C88-A925-D9A46B976543}" type="parTrans" cxnId="{663BEAD5-47C7-4147-ACF8-3589C2A2A8D7}">
      <dgm:prSet/>
      <dgm:spPr/>
      <dgm:t>
        <a:bodyPr/>
        <a:lstStyle/>
        <a:p>
          <a:endParaRPr lang="cs-CZ"/>
        </a:p>
      </dgm:t>
    </dgm:pt>
    <dgm:pt modelId="{4B025D2C-5586-455A-B412-393EF9978914}" type="sibTrans" cxnId="{663BEAD5-47C7-4147-ACF8-3589C2A2A8D7}">
      <dgm:prSet/>
      <dgm:spPr/>
      <dgm:t>
        <a:bodyPr/>
        <a:lstStyle/>
        <a:p>
          <a:endParaRPr lang="cs-CZ"/>
        </a:p>
      </dgm:t>
    </dgm:pt>
    <dgm:pt modelId="{73BFB0FC-B8B1-4B39-A213-8D89607B5238}">
      <dgm:prSet phldrT="[Text]"/>
      <dgm:spPr/>
      <dgm:t>
        <a:bodyPr/>
        <a:lstStyle/>
        <a:p>
          <a:r>
            <a:rPr lang="cs-CZ" dirty="0" err="1"/>
            <a:t>Services</a:t>
          </a:r>
          <a:endParaRPr lang="cs-CZ" dirty="0"/>
        </a:p>
      </dgm:t>
    </dgm:pt>
    <dgm:pt modelId="{D0213B03-276E-494E-9C48-4DF5E83522C6}" type="parTrans" cxnId="{AD266056-5842-4AA0-8596-94EEF11EA388}">
      <dgm:prSet/>
      <dgm:spPr/>
      <dgm:t>
        <a:bodyPr/>
        <a:lstStyle/>
        <a:p>
          <a:endParaRPr lang="cs-CZ"/>
        </a:p>
      </dgm:t>
    </dgm:pt>
    <dgm:pt modelId="{6685DD6C-BEF2-473A-8D8C-EB8286540F84}" type="sibTrans" cxnId="{AD266056-5842-4AA0-8596-94EEF11EA388}">
      <dgm:prSet/>
      <dgm:spPr/>
      <dgm:t>
        <a:bodyPr/>
        <a:lstStyle/>
        <a:p>
          <a:endParaRPr lang="cs-CZ"/>
        </a:p>
      </dgm:t>
    </dgm:pt>
    <dgm:pt modelId="{054348B0-0CAC-42B6-AD28-2CB9F784FFAD}" type="pres">
      <dgm:prSet presAssocID="{B8FA6FAC-1FF2-4E63-8A32-CD5F6929CAB5}" presName="Name0" presStyleCnt="0">
        <dgm:presLayoutVars>
          <dgm:dir/>
          <dgm:resizeHandles val="exact"/>
        </dgm:presLayoutVars>
      </dgm:prSet>
      <dgm:spPr/>
    </dgm:pt>
    <dgm:pt modelId="{AA9F11E6-E89E-464B-91FC-E5DE79A7B58B}" type="pres">
      <dgm:prSet presAssocID="{F312CC17-FC3E-49AB-8059-4E98F437CE9B}" presName="parTxOnly" presStyleLbl="node1" presStyleIdx="0" presStyleCnt="6">
        <dgm:presLayoutVars>
          <dgm:bulletEnabled val="1"/>
        </dgm:presLayoutVars>
      </dgm:prSet>
      <dgm:spPr/>
    </dgm:pt>
    <dgm:pt modelId="{126D0F74-A5C4-45BC-A623-51AF8031A1A7}" type="pres">
      <dgm:prSet presAssocID="{AF97615C-D143-4136-843F-5D623E4CE5B6}" presName="parSpace" presStyleCnt="0"/>
      <dgm:spPr/>
    </dgm:pt>
    <dgm:pt modelId="{DAC0775D-D50A-4A0A-80D0-F0A4716A2602}" type="pres">
      <dgm:prSet presAssocID="{3202C927-702D-462A-92C2-961D176A8183}" presName="parTxOnly" presStyleLbl="node1" presStyleIdx="1" presStyleCnt="6">
        <dgm:presLayoutVars>
          <dgm:bulletEnabled val="1"/>
        </dgm:presLayoutVars>
      </dgm:prSet>
      <dgm:spPr/>
    </dgm:pt>
    <dgm:pt modelId="{DD06C144-9188-447E-A6FB-E7A9709DB551}" type="pres">
      <dgm:prSet presAssocID="{4FFA98EA-9A7D-4CA8-9C60-EA89162C7A13}" presName="parSpace" presStyleCnt="0"/>
      <dgm:spPr/>
    </dgm:pt>
    <dgm:pt modelId="{5A023B62-3274-42DB-A405-8E0E911E57AE}" type="pres">
      <dgm:prSet presAssocID="{44C6E0A1-4B36-4F39-9538-65976E4B17F7}" presName="parTxOnly" presStyleLbl="node1" presStyleIdx="2" presStyleCnt="6">
        <dgm:presLayoutVars>
          <dgm:bulletEnabled val="1"/>
        </dgm:presLayoutVars>
      </dgm:prSet>
      <dgm:spPr/>
    </dgm:pt>
    <dgm:pt modelId="{AFADC6F7-0919-4A1D-9D9C-80E63FFE7846}" type="pres">
      <dgm:prSet presAssocID="{9345DD47-CE63-4038-BCF6-BF4D9701EACC}" presName="parSpace" presStyleCnt="0"/>
      <dgm:spPr/>
    </dgm:pt>
    <dgm:pt modelId="{1D975457-B604-47DA-8043-B6152B80DD9A}" type="pres">
      <dgm:prSet presAssocID="{1588BB85-FFAC-454F-9032-FB8534384939}" presName="parTxOnly" presStyleLbl="node1" presStyleIdx="3" presStyleCnt="6">
        <dgm:presLayoutVars>
          <dgm:bulletEnabled val="1"/>
        </dgm:presLayoutVars>
      </dgm:prSet>
      <dgm:spPr/>
    </dgm:pt>
    <dgm:pt modelId="{29346346-7C23-4602-BEF8-F7C6DE7D1C1F}" type="pres">
      <dgm:prSet presAssocID="{10AFD618-ECE8-468B-9A67-08F4D3D0C668}" presName="parSpace" presStyleCnt="0"/>
      <dgm:spPr/>
    </dgm:pt>
    <dgm:pt modelId="{86023E65-F791-4453-B2E6-63CB3170A3CF}" type="pres">
      <dgm:prSet presAssocID="{69A1061E-AEF8-4400-A746-4D0F29668B60}" presName="parTxOnly" presStyleLbl="node1" presStyleIdx="4" presStyleCnt="6">
        <dgm:presLayoutVars>
          <dgm:bulletEnabled val="1"/>
        </dgm:presLayoutVars>
      </dgm:prSet>
      <dgm:spPr/>
    </dgm:pt>
    <dgm:pt modelId="{3BFF842B-EC26-4B36-BBAD-379E37629114}" type="pres">
      <dgm:prSet presAssocID="{4B025D2C-5586-455A-B412-393EF9978914}" presName="parSpace" presStyleCnt="0"/>
      <dgm:spPr/>
    </dgm:pt>
    <dgm:pt modelId="{A33BFF48-748A-4C9E-A551-D328E0745BFB}" type="pres">
      <dgm:prSet presAssocID="{73BFB0FC-B8B1-4B39-A213-8D89607B5238}" presName="parTxOnly" presStyleLbl="node1" presStyleIdx="5" presStyleCnt="6">
        <dgm:presLayoutVars>
          <dgm:bulletEnabled val="1"/>
        </dgm:presLayoutVars>
      </dgm:prSet>
      <dgm:spPr/>
    </dgm:pt>
  </dgm:ptLst>
  <dgm:cxnLst>
    <dgm:cxn modelId="{B30D025B-EA23-4BB5-ACB1-0E1EF723DDEC}" type="presOf" srcId="{73BFB0FC-B8B1-4B39-A213-8D89607B5238}" destId="{A33BFF48-748A-4C9E-A551-D328E0745BFB}" srcOrd="0" destOrd="0" presId="urn:microsoft.com/office/officeart/2005/8/layout/hChevron3"/>
    <dgm:cxn modelId="{AD266056-5842-4AA0-8596-94EEF11EA388}" srcId="{B8FA6FAC-1FF2-4E63-8A32-CD5F6929CAB5}" destId="{73BFB0FC-B8B1-4B39-A213-8D89607B5238}" srcOrd="5" destOrd="0" parTransId="{D0213B03-276E-494E-9C48-4DF5E83522C6}" sibTransId="{6685DD6C-BEF2-473A-8D8C-EB8286540F84}"/>
    <dgm:cxn modelId="{8270887C-3D73-4868-A338-312040B976BA}" type="presOf" srcId="{69A1061E-AEF8-4400-A746-4D0F29668B60}" destId="{86023E65-F791-4453-B2E6-63CB3170A3CF}" srcOrd="0" destOrd="0" presId="urn:microsoft.com/office/officeart/2005/8/layout/hChevron3"/>
    <dgm:cxn modelId="{53ED5A80-E5D7-459F-AB42-A05DA23390BA}" srcId="{B8FA6FAC-1FF2-4E63-8A32-CD5F6929CAB5}" destId="{44C6E0A1-4B36-4F39-9538-65976E4B17F7}" srcOrd="2" destOrd="0" parTransId="{C677D797-A275-46AC-AFE3-26CE87C1D1A9}" sibTransId="{9345DD47-CE63-4038-BCF6-BF4D9701EACC}"/>
    <dgm:cxn modelId="{01112886-631D-4788-B429-D5BF8615F1FA}" type="presOf" srcId="{44C6E0A1-4B36-4F39-9538-65976E4B17F7}" destId="{5A023B62-3274-42DB-A405-8E0E911E57AE}" srcOrd="0" destOrd="0" presId="urn:microsoft.com/office/officeart/2005/8/layout/hChevron3"/>
    <dgm:cxn modelId="{F826028B-4FA7-4D8B-825A-B6A2EC201726}" srcId="{B8FA6FAC-1FF2-4E63-8A32-CD5F6929CAB5}" destId="{3202C927-702D-462A-92C2-961D176A8183}" srcOrd="1" destOrd="0" parTransId="{A091220F-F108-4D71-B7E8-F836B30DF3BC}" sibTransId="{4FFA98EA-9A7D-4CA8-9C60-EA89162C7A13}"/>
    <dgm:cxn modelId="{64FF6ABB-F6F6-4BA6-ADCD-AE7C22F9125E}" srcId="{B8FA6FAC-1FF2-4E63-8A32-CD5F6929CAB5}" destId="{1588BB85-FFAC-454F-9032-FB8534384939}" srcOrd="3" destOrd="0" parTransId="{8AE348E4-4B35-4B3D-84AA-DF837AA3E432}" sibTransId="{10AFD618-ECE8-468B-9A67-08F4D3D0C668}"/>
    <dgm:cxn modelId="{BC7401BF-F02B-48CE-9039-A7A9CA1764A2}" type="presOf" srcId="{F312CC17-FC3E-49AB-8059-4E98F437CE9B}" destId="{AA9F11E6-E89E-464B-91FC-E5DE79A7B58B}" srcOrd="0" destOrd="0" presId="urn:microsoft.com/office/officeart/2005/8/layout/hChevron3"/>
    <dgm:cxn modelId="{B62331C3-3558-4327-87F5-52D130968672}" type="presOf" srcId="{1588BB85-FFAC-454F-9032-FB8534384939}" destId="{1D975457-B604-47DA-8043-B6152B80DD9A}" srcOrd="0" destOrd="0" presId="urn:microsoft.com/office/officeart/2005/8/layout/hChevron3"/>
    <dgm:cxn modelId="{A67EBFC8-286F-404B-9092-0A4DBA28B74B}" type="presOf" srcId="{B8FA6FAC-1FF2-4E63-8A32-CD5F6929CAB5}" destId="{054348B0-0CAC-42B6-AD28-2CB9F784FFAD}" srcOrd="0" destOrd="0" presId="urn:microsoft.com/office/officeart/2005/8/layout/hChevron3"/>
    <dgm:cxn modelId="{663BEAD5-47C7-4147-ACF8-3589C2A2A8D7}" srcId="{B8FA6FAC-1FF2-4E63-8A32-CD5F6929CAB5}" destId="{69A1061E-AEF8-4400-A746-4D0F29668B60}" srcOrd="4" destOrd="0" parTransId="{95C3F330-0D55-4C88-A925-D9A46B976543}" sibTransId="{4B025D2C-5586-455A-B412-393EF9978914}"/>
    <dgm:cxn modelId="{D72905D7-75E4-488D-8BBF-416EB3B69D6F}" type="presOf" srcId="{3202C927-702D-462A-92C2-961D176A8183}" destId="{DAC0775D-D50A-4A0A-80D0-F0A4716A2602}" srcOrd="0" destOrd="0" presId="urn:microsoft.com/office/officeart/2005/8/layout/hChevron3"/>
    <dgm:cxn modelId="{80FF66FB-AB0B-4A6F-83D0-240370F6CE60}" srcId="{B8FA6FAC-1FF2-4E63-8A32-CD5F6929CAB5}" destId="{F312CC17-FC3E-49AB-8059-4E98F437CE9B}" srcOrd="0" destOrd="0" parTransId="{8BFD9A9D-6188-4244-8BB4-01E8BFD07DDB}" sibTransId="{AF97615C-D143-4136-843F-5D623E4CE5B6}"/>
    <dgm:cxn modelId="{05300D98-6254-49F3-BA48-8D15CEA25F5E}" type="presParOf" srcId="{054348B0-0CAC-42B6-AD28-2CB9F784FFAD}" destId="{AA9F11E6-E89E-464B-91FC-E5DE79A7B58B}" srcOrd="0" destOrd="0" presId="urn:microsoft.com/office/officeart/2005/8/layout/hChevron3"/>
    <dgm:cxn modelId="{5CE3CCD2-1FAC-420E-9296-C22E47431B40}" type="presParOf" srcId="{054348B0-0CAC-42B6-AD28-2CB9F784FFAD}" destId="{126D0F74-A5C4-45BC-A623-51AF8031A1A7}" srcOrd="1" destOrd="0" presId="urn:microsoft.com/office/officeart/2005/8/layout/hChevron3"/>
    <dgm:cxn modelId="{67335AC5-8E13-4E60-95BC-537F3DE64F9A}" type="presParOf" srcId="{054348B0-0CAC-42B6-AD28-2CB9F784FFAD}" destId="{DAC0775D-D50A-4A0A-80D0-F0A4716A2602}" srcOrd="2" destOrd="0" presId="urn:microsoft.com/office/officeart/2005/8/layout/hChevron3"/>
    <dgm:cxn modelId="{AB8B43C3-8765-47A1-95CD-281EF92E99BB}" type="presParOf" srcId="{054348B0-0CAC-42B6-AD28-2CB9F784FFAD}" destId="{DD06C144-9188-447E-A6FB-E7A9709DB551}" srcOrd="3" destOrd="0" presId="urn:microsoft.com/office/officeart/2005/8/layout/hChevron3"/>
    <dgm:cxn modelId="{C9434400-D903-4419-AE8E-32EED25D4E5A}" type="presParOf" srcId="{054348B0-0CAC-42B6-AD28-2CB9F784FFAD}" destId="{5A023B62-3274-42DB-A405-8E0E911E57AE}" srcOrd="4" destOrd="0" presId="urn:microsoft.com/office/officeart/2005/8/layout/hChevron3"/>
    <dgm:cxn modelId="{3AA063E7-ED42-4205-9DE5-D7E663AA0727}" type="presParOf" srcId="{054348B0-0CAC-42B6-AD28-2CB9F784FFAD}" destId="{AFADC6F7-0919-4A1D-9D9C-80E63FFE7846}" srcOrd="5" destOrd="0" presId="urn:microsoft.com/office/officeart/2005/8/layout/hChevron3"/>
    <dgm:cxn modelId="{2372C66E-D9A9-485B-BDC2-99C016DDE981}" type="presParOf" srcId="{054348B0-0CAC-42B6-AD28-2CB9F784FFAD}" destId="{1D975457-B604-47DA-8043-B6152B80DD9A}" srcOrd="6" destOrd="0" presId="urn:microsoft.com/office/officeart/2005/8/layout/hChevron3"/>
    <dgm:cxn modelId="{3848B6B4-8509-4C18-9A89-F21EDBCDFF6D}" type="presParOf" srcId="{054348B0-0CAC-42B6-AD28-2CB9F784FFAD}" destId="{29346346-7C23-4602-BEF8-F7C6DE7D1C1F}" srcOrd="7" destOrd="0" presId="urn:microsoft.com/office/officeart/2005/8/layout/hChevron3"/>
    <dgm:cxn modelId="{9564529F-4DCA-4D9F-800F-C48F2E1D0AFA}" type="presParOf" srcId="{054348B0-0CAC-42B6-AD28-2CB9F784FFAD}" destId="{86023E65-F791-4453-B2E6-63CB3170A3CF}" srcOrd="8" destOrd="0" presId="urn:microsoft.com/office/officeart/2005/8/layout/hChevron3"/>
    <dgm:cxn modelId="{CBB38C9D-BCC1-40EF-A1D3-C3C73B750A62}" type="presParOf" srcId="{054348B0-0CAC-42B6-AD28-2CB9F784FFAD}" destId="{3BFF842B-EC26-4B36-BBAD-379E37629114}" srcOrd="9" destOrd="0" presId="urn:microsoft.com/office/officeart/2005/8/layout/hChevron3"/>
    <dgm:cxn modelId="{7766D00F-F850-471F-BE32-16F09367E75F}" type="presParOf" srcId="{054348B0-0CAC-42B6-AD28-2CB9F784FFAD}" destId="{A33BFF48-748A-4C9E-A551-D328E0745BFB}" srcOrd="1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FA6FAC-1FF2-4E63-8A32-CD5F6929CAB5}"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cs-CZ"/>
        </a:p>
      </dgm:t>
    </dgm:pt>
    <dgm:pt modelId="{3202C927-702D-462A-92C2-961D176A8183}">
      <dgm:prSet phldrT="[Text]"/>
      <dgm:spPr/>
      <dgm:t>
        <a:bodyPr/>
        <a:lstStyle/>
        <a:p>
          <a:r>
            <a:rPr lang="cs-CZ" dirty="0" err="1"/>
            <a:t>Inbound</a:t>
          </a:r>
          <a:r>
            <a:rPr lang="cs-CZ" dirty="0"/>
            <a:t> </a:t>
          </a:r>
          <a:r>
            <a:rPr lang="cs-CZ" dirty="0" err="1"/>
            <a:t>logicstic</a:t>
          </a:r>
          <a:endParaRPr lang="cs-CZ" dirty="0"/>
        </a:p>
      </dgm:t>
    </dgm:pt>
    <dgm:pt modelId="{A091220F-F108-4D71-B7E8-F836B30DF3BC}" type="parTrans" cxnId="{F826028B-4FA7-4D8B-825A-B6A2EC201726}">
      <dgm:prSet/>
      <dgm:spPr/>
      <dgm:t>
        <a:bodyPr/>
        <a:lstStyle/>
        <a:p>
          <a:endParaRPr lang="cs-CZ"/>
        </a:p>
      </dgm:t>
    </dgm:pt>
    <dgm:pt modelId="{4FFA98EA-9A7D-4CA8-9C60-EA89162C7A13}" type="sibTrans" cxnId="{F826028B-4FA7-4D8B-825A-B6A2EC201726}">
      <dgm:prSet/>
      <dgm:spPr/>
      <dgm:t>
        <a:bodyPr/>
        <a:lstStyle/>
        <a:p>
          <a:endParaRPr lang="cs-CZ"/>
        </a:p>
      </dgm:t>
    </dgm:pt>
    <dgm:pt modelId="{44C6E0A1-4B36-4F39-9538-65976E4B17F7}">
      <dgm:prSet phldrT="[Text]"/>
      <dgm:spPr/>
      <dgm:t>
        <a:bodyPr/>
        <a:lstStyle/>
        <a:p>
          <a:r>
            <a:rPr lang="cs-CZ" dirty="0" err="1"/>
            <a:t>Operations</a:t>
          </a:r>
          <a:endParaRPr lang="cs-CZ" dirty="0"/>
        </a:p>
      </dgm:t>
    </dgm:pt>
    <dgm:pt modelId="{C677D797-A275-46AC-AFE3-26CE87C1D1A9}" type="parTrans" cxnId="{53ED5A80-E5D7-459F-AB42-A05DA23390BA}">
      <dgm:prSet/>
      <dgm:spPr/>
      <dgm:t>
        <a:bodyPr/>
        <a:lstStyle/>
        <a:p>
          <a:endParaRPr lang="cs-CZ"/>
        </a:p>
      </dgm:t>
    </dgm:pt>
    <dgm:pt modelId="{9345DD47-CE63-4038-BCF6-BF4D9701EACC}" type="sibTrans" cxnId="{53ED5A80-E5D7-459F-AB42-A05DA23390BA}">
      <dgm:prSet/>
      <dgm:spPr/>
      <dgm:t>
        <a:bodyPr/>
        <a:lstStyle/>
        <a:p>
          <a:endParaRPr lang="cs-CZ"/>
        </a:p>
      </dgm:t>
    </dgm:pt>
    <dgm:pt modelId="{1588BB85-FFAC-454F-9032-FB8534384939}">
      <dgm:prSet phldrT="[Text]"/>
      <dgm:spPr/>
      <dgm:t>
        <a:bodyPr/>
        <a:lstStyle/>
        <a:p>
          <a:r>
            <a:rPr lang="cs-CZ" dirty="0" err="1"/>
            <a:t>Outbound</a:t>
          </a:r>
          <a:r>
            <a:rPr lang="cs-CZ" dirty="0"/>
            <a:t> </a:t>
          </a:r>
          <a:r>
            <a:rPr lang="cs-CZ" dirty="0" err="1"/>
            <a:t>logistic</a:t>
          </a:r>
          <a:endParaRPr lang="cs-CZ" dirty="0"/>
        </a:p>
      </dgm:t>
    </dgm:pt>
    <dgm:pt modelId="{8AE348E4-4B35-4B3D-84AA-DF837AA3E432}" type="parTrans" cxnId="{64FF6ABB-F6F6-4BA6-ADCD-AE7C22F9125E}">
      <dgm:prSet/>
      <dgm:spPr/>
      <dgm:t>
        <a:bodyPr/>
        <a:lstStyle/>
        <a:p>
          <a:endParaRPr lang="cs-CZ"/>
        </a:p>
      </dgm:t>
    </dgm:pt>
    <dgm:pt modelId="{10AFD618-ECE8-468B-9A67-08F4D3D0C668}" type="sibTrans" cxnId="{64FF6ABB-F6F6-4BA6-ADCD-AE7C22F9125E}">
      <dgm:prSet/>
      <dgm:spPr/>
      <dgm:t>
        <a:bodyPr/>
        <a:lstStyle/>
        <a:p>
          <a:endParaRPr lang="cs-CZ"/>
        </a:p>
      </dgm:t>
    </dgm:pt>
    <dgm:pt modelId="{73BFB0FC-B8B1-4B39-A213-8D89607B5238}">
      <dgm:prSet phldrT="[Text]"/>
      <dgm:spPr/>
      <dgm:t>
        <a:bodyPr/>
        <a:lstStyle/>
        <a:p>
          <a:r>
            <a:rPr lang="cs-CZ" dirty="0"/>
            <a:t>Sales</a:t>
          </a:r>
        </a:p>
      </dgm:t>
    </dgm:pt>
    <dgm:pt modelId="{D0213B03-276E-494E-9C48-4DF5E83522C6}" type="parTrans" cxnId="{AD266056-5842-4AA0-8596-94EEF11EA388}">
      <dgm:prSet/>
      <dgm:spPr/>
      <dgm:t>
        <a:bodyPr/>
        <a:lstStyle/>
        <a:p>
          <a:endParaRPr lang="cs-CZ"/>
        </a:p>
      </dgm:t>
    </dgm:pt>
    <dgm:pt modelId="{6685DD6C-BEF2-473A-8D8C-EB8286540F84}" type="sibTrans" cxnId="{AD266056-5842-4AA0-8596-94EEF11EA388}">
      <dgm:prSet/>
      <dgm:spPr/>
      <dgm:t>
        <a:bodyPr/>
        <a:lstStyle/>
        <a:p>
          <a:endParaRPr lang="cs-CZ"/>
        </a:p>
      </dgm:t>
    </dgm:pt>
    <dgm:pt modelId="{054348B0-0CAC-42B6-AD28-2CB9F784FFAD}" type="pres">
      <dgm:prSet presAssocID="{B8FA6FAC-1FF2-4E63-8A32-CD5F6929CAB5}" presName="Name0" presStyleCnt="0">
        <dgm:presLayoutVars>
          <dgm:dir/>
          <dgm:resizeHandles val="exact"/>
        </dgm:presLayoutVars>
      </dgm:prSet>
      <dgm:spPr/>
    </dgm:pt>
    <dgm:pt modelId="{DAC0775D-D50A-4A0A-80D0-F0A4716A2602}" type="pres">
      <dgm:prSet presAssocID="{3202C927-702D-462A-92C2-961D176A8183}" presName="parTxOnly" presStyleLbl="node1" presStyleIdx="0" presStyleCnt="4" custLinFactNeighborX="20763" custLinFactNeighborY="1955">
        <dgm:presLayoutVars>
          <dgm:bulletEnabled val="1"/>
        </dgm:presLayoutVars>
      </dgm:prSet>
      <dgm:spPr/>
    </dgm:pt>
    <dgm:pt modelId="{DD06C144-9188-447E-A6FB-E7A9709DB551}" type="pres">
      <dgm:prSet presAssocID="{4FFA98EA-9A7D-4CA8-9C60-EA89162C7A13}" presName="parSpace" presStyleCnt="0"/>
      <dgm:spPr/>
    </dgm:pt>
    <dgm:pt modelId="{5A023B62-3274-42DB-A405-8E0E911E57AE}" type="pres">
      <dgm:prSet presAssocID="{44C6E0A1-4B36-4F39-9538-65976E4B17F7}" presName="parTxOnly" presStyleLbl="node1" presStyleIdx="1" presStyleCnt="4">
        <dgm:presLayoutVars>
          <dgm:bulletEnabled val="1"/>
        </dgm:presLayoutVars>
      </dgm:prSet>
      <dgm:spPr/>
    </dgm:pt>
    <dgm:pt modelId="{AFADC6F7-0919-4A1D-9D9C-80E63FFE7846}" type="pres">
      <dgm:prSet presAssocID="{9345DD47-CE63-4038-BCF6-BF4D9701EACC}" presName="parSpace" presStyleCnt="0"/>
      <dgm:spPr/>
    </dgm:pt>
    <dgm:pt modelId="{1D975457-B604-47DA-8043-B6152B80DD9A}" type="pres">
      <dgm:prSet presAssocID="{1588BB85-FFAC-454F-9032-FB8534384939}" presName="parTxOnly" presStyleLbl="node1" presStyleIdx="2" presStyleCnt="4">
        <dgm:presLayoutVars>
          <dgm:bulletEnabled val="1"/>
        </dgm:presLayoutVars>
      </dgm:prSet>
      <dgm:spPr/>
    </dgm:pt>
    <dgm:pt modelId="{29346346-7C23-4602-BEF8-F7C6DE7D1C1F}" type="pres">
      <dgm:prSet presAssocID="{10AFD618-ECE8-468B-9A67-08F4D3D0C668}" presName="parSpace" presStyleCnt="0"/>
      <dgm:spPr/>
    </dgm:pt>
    <dgm:pt modelId="{A33BFF48-748A-4C9E-A551-D328E0745BFB}" type="pres">
      <dgm:prSet presAssocID="{73BFB0FC-B8B1-4B39-A213-8D89607B5238}" presName="parTxOnly" presStyleLbl="node1" presStyleIdx="3" presStyleCnt="4">
        <dgm:presLayoutVars>
          <dgm:bulletEnabled val="1"/>
        </dgm:presLayoutVars>
      </dgm:prSet>
      <dgm:spPr/>
    </dgm:pt>
  </dgm:ptLst>
  <dgm:cxnLst>
    <dgm:cxn modelId="{98EB331A-C343-4918-A3BB-9128C0E4E746}" type="presOf" srcId="{3202C927-702D-462A-92C2-961D176A8183}" destId="{DAC0775D-D50A-4A0A-80D0-F0A4716A2602}" srcOrd="0" destOrd="0" presId="urn:microsoft.com/office/officeart/2005/8/layout/hChevron3"/>
    <dgm:cxn modelId="{51292E35-D7D2-446C-81F0-AF97CACE703D}" type="presOf" srcId="{1588BB85-FFAC-454F-9032-FB8534384939}" destId="{1D975457-B604-47DA-8043-B6152B80DD9A}" srcOrd="0" destOrd="0" presId="urn:microsoft.com/office/officeart/2005/8/layout/hChevron3"/>
    <dgm:cxn modelId="{AD266056-5842-4AA0-8596-94EEF11EA388}" srcId="{B8FA6FAC-1FF2-4E63-8A32-CD5F6929CAB5}" destId="{73BFB0FC-B8B1-4B39-A213-8D89607B5238}" srcOrd="3" destOrd="0" parTransId="{D0213B03-276E-494E-9C48-4DF5E83522C6}" sibTransId="{6685DD6C-BEF2-473A-8D8C-EB8286540F84}"/>
    <dgm:cxn modelId="{74FC1C80-901E-4D52-9C8C-F24F7A0A6A94}" type="presOf" srcId="{44C6E0A1-4B36-4F39-9538-65976E4B17F7}" destId="{5A023B62-3274-42DB-A405-8E0E911E57AE}" srcOrd="0" destOrd="0" presId="urn:microsoft.com/office/officeart/2005/8/layout/hChevron3"/>
    <dgm:cxn modelId="{53ED5A80-E5D7-459F-AB42-A05DA23390BA}" srcId="{B8FA6FAC-1FF2-4E63-8A32-CD5F6929CAB5}" destId="{44C6E0A1-4B36-4F39-9538-65976E4B17F7}" srcOrd="1" destOrd="0" parTransId="{C677D797-A275-46AC-AFE3-26CE87C1D1A9}" sibTransId="{9345DD47-CE63-4038-BCF6-BF4D9701EACC}"/>
    <dgm:cxn modelId="{F826028B-4FA7-4D8B-825A-B6A2EC201726}" srcId="{B8FA6FAC-1FF2-4E63-8A32-CD5F6929CAB5}" destId="{3202C927-702D-462A-92C2-961D176A8183}" srcOrd="0" destOrd="0" parTransId="{A091220F-F108-4D71-B7E8-F836B30DF3BC}" sibTransId="{4FFA98EA-9A7D-4CA8-9C60-EA89162C7A13}"/>
    <dgm:cxn modelId="{569272B3-8EE9-4CFA-A00A-7B96A1EF09A9}" type="presOf" srcId="{73BFB0FC-B8B1-4B39-A213-8D89607B5238}" destId="{A33BFF48-748A-4C9E-A551-D328E0745BFB}" srcOrd="0" destOrd="0" presId="urn:microsoft.com/office/officeart/2005/8/layout/hChevron3"/>
    <dgm:cxn modelId="{64FF6ABB-F6F6-4BA6-ADCD-AE7C22F9125E}" srcId="{B8FA6FAC-1FF2-4E63-8A32-CD5F6929CAB5}" destId="{1588BB85-FFAC-454F-9032-FB8534384939}" srcOrd="2" destOrd="0" parTransId="{8AE348E4-4B35-4B3D-84AA-DF837AA3E432}" sibTransId="{10AFD618-ECE8-468B-9A67-08F4D3D0C668}"/>
    <dgm:cxn modelId="{4B614EE6-0C33-4FBD-B387-E88EC9627A99}" type="presOf" srcId="{B8FA6FAC-1FF2-4E63-8A32-CD5F6929CAB5}" destId="{054348B0-0CAC-42B6-AD28-2CB9F784FFAD}" srcOrd="0" destOrd="0" presId="urn:microsoft.com/office/officeart/2005/8/layout/hChevron3"/>
    <dgm:cxn modelId="{8FF994FB-0EDF-45A0-BF2B-98BD5BC776A3}" type="presParOf" srcId="{054348B0-0CAC-42B6-AD28-2CB9F784FFAD}" destId="{DAC0775D-D50A-4A0A-80D0-F0A4716A2602}" srcOrd="0" destOrd="0" presId="urn:microsoft.com/office/officeart/2005/8/layout/hChevron3"/>
    <dgm:cxn modelId="{523DB933-A764-4B44-9FF6-DB2FEB4A5EBB}" type="presParOf" srcId="{054348B0-0CAC-42B6-AD28-2CB9F784FFAD}" destId="{DD06C144-9188-447E-A6FB-E7A9709DB551}" srcOrd="1" destOrd="0" presId="urn:microsoft.com/office/officeart/2005/8/layout/hChevron3"/>
    <dgm:cxn modelId="{0CACC785-35B5-4FFB-A427-7B3D27948668}" type="presParOf" srcId="{054348B0-0CAC-42B6-AD28-2CB9F784FFAD}" destId="{5A023B62-3274-42DB-A405-8E0E911E57AE}" srcOrd="2" destOrd="0" presId="urn:microsoft.com/office/officeart/2005/8/layout/hChevron3"/>
    <dgm:cxn modelId="{00FFAF01-1F4F-4892-97E0-8EB895EF1EE1}" type="presParOf" srcId="{054348B0-0CAC-42B6-AD28-2CB9F784FFAD}" destId="{AFADC6F7-0919-4A1D-9D9C-80E63FFE7846}" srcOrd="3" destOrd="0" presId="urn:microsoft.com/office/officeart/2005/8/layout/hChevron3"/>
    <dgm:cxn modelId="{B70AA7FA-A489-432F-B5CB-B444B2951C4B}" type="presParOf" srcId="{054348B0-0CAC-42B6-AD28-2CB9F784FFAD}" destId="{1D975457-B604-47DA-8043-B6152B80DD9A}" srcOrd="4" destOrd="0" presId="urn:microsoft.com/office/officeart/2005/8/layout/hChevron3"/>
    <dgm:cxn modelId="{C196D99C-F4D3-435A-B1F8-0755E0D287CA}" type="presParOf" srcId="{054348B0-0CAC-42B6-AD28-2CB9F784FFAD}" destId="{29346346-7C23-4602-BEF8-F7C6DE7D1C1F}" srcOrd="5" destOrd="0" presId="urn:microsoft.com/office/officeart/2005/8/layout/hChevron3"/>
    <dgm:cxn modelId="{FFF239B4-78E7-4532-8E65-D2A10C6EE80E}" type="presParOf" srcId="{054348B0-0CAC-42B6-AD28-2CB9F784FFAD}" destId="{A33BFF48-748A-4C9E-A551-D328E0745BFB}" srcOrd="6"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0775D-D50A-4A0A-80D0-F0A4716A2602}">
      <dsp:nvSpPr>
        <dsp:cNvPr id="0" name=""/>
        <dsp:cNvSpPr/>
      </dsp:nvSpPr>
      <dsp:spPr>
        <a:xfrm>
          <a:off x="82351" y="576066"/>
          <a:ext cx="1958950" cy="7835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cs-CZ" sz="1800" kern="1200" dirty="0" err="1"/>
            <a:t>Inbound</a:t>
          </a:r>
          <a:r>
            <a:rPr lang="cs-CZ" sz="1800" kern="1200" dirty="0"/>
            <a:t> </a:t>
          </a:r>
          <a:r>
            <a:rPr lang="cs-CZ" sz="1800" kern="1200" dirty="0" err="1"/>
            <a:t>logicstic</a:t>
          </a:r>
          <a:endParaRPr lang="cs-CZ" sz="1800" kern="1200" dirty="0"/>
        </a:p>
      </dsp:txBody>
      <dsp:txXfrm>
        <a:off x="82351" y="576066"/>
        <a:ext cx="1763055" cy="783580"/>
      </dsp:txXfrm>
    </dsp:sp>
    <dsp:sp modelId="{5A023B62-3274-42DB-A405-8E0E911E57AE}">
      <dsp:nvSpPr>
        <dsp:cNvPr id="0" name=""/>
        <dsp:cNvSpPr/>
      </dsp:nvSpPr>
      <dsp:spPr>
        <a:xfrm>
          <a:off x="1568164" y="560747"/>
          <a:ext cx="1958950" cy="78358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cs-CZ" sz="1800" kern="1200" dirty="0" err="1"/>
            <a:t>Operations</a:t>
          </a:r>
          <a:endParaRPr lang="cs-CZ" sz="1800" kern="1200" dirty="0"/>
        </a:p>
      </dsp:txBody>
      <dsp:txXfrm>
        <a:off x="1959954" y="560747"/>
        <a:ext cx="1175370" cy="783580"/>
      </dsp:txXfrm>
    </dsp:sp>
    <dsp:sp modelId="{1D975457-B604-47DA-8043-B6152B80DD9A}">
      <dsp:nvSpPr>
        <dsp:cNvPr id="0" name=""/>
        <dsp:cNvSpPr/>
      </dsp:nvSpPr>
      <dsp:spPr>
        <a:xfrm>
          <a:off x="3135324" y="560747"/>
          <a:ext cx="1958950" cy="78358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cs-CZ" sz="1800" kern="1200" dirty="0" err="1"/>
            <a:t>Outbound</a:t>
          </a:r>
          <a:r>
            <a:rPr lang="cs-CZ" sz="1800" kern="1200" dirty="0"/>
            <a:t> </a:t>
          </a:r>
          <a:r>
            <a:rPr lang="cs-CZ" sz="1800" kern="1200" dirty="0" err="1"/>
            <a:t>logistic</a:t>
          </a:r>
          <a:endParaRPr lang="cs-CZ" sz="1800" kern="1200" dirty="0"/>
        </a:p>
      </dsp:txBody>
      <dsp:txXfrm>
        <a:off x="3527114" y="560747"/>
        <a:ext cx="1175370" cy="783580"/>
      </dsp:txXfrm>
    </dsp:sp>
    <dsp:sp modelId="{86023E65-F791-4453-B2E6-63CB3170A3CF}">
      <dsp:nvSpPr>
        <dsp:cNvPr id="0" name=""/>
        <dsp:cNvSpPr/>
      </dsp:nvSpPr>
      <dsp:spPr>
        <a:xfrm>
          <a:off x="4702485" y="560747"/>
          <a:ext cx="1958950" cy="78358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cs-CZ" sz="1800" kern="1200" dirty="0"/>
            <a:t>Marketing and sales</a:t>
          </a:r>
        </a:p>
      </dsp:txBody>
      <dsp:txXfrm>
        <a:off x="5094275" y="560747"/>
        <a:ext cx="1175370" cy="783580"/>
      </dsp:txXfrm>
    </dsp:sp>
    <dsp:sp modelId="{A33BFF48-748A-4C9E-A551-D328E0745BFB}">
      <dsp:nvSpPr>
        <dsp:cNvPr id="0" name=""/>
        <dsp:cNvSpPr/>
      </dsp:nvSpPr>
      <dsp:spPr>
        <a:xfrm>
          <a:off x="6269645" y="560747"/>
          <a:ext cx="1958950" cy="78358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cs-CZ" sz="1800" kern="1200" dirty="0" err="1"/>
            <a:t>Services</a:t>
          </a:r>
          <a:endParaRPr lang="cs-CZ" sz="1800" kern="1200" dirty="0"/>
        </a:p>
      </dsp:txBody>
      <dsp:txXfrm>
        <a:off x="6661435" y="560747"/>
        <a:ext cx="1175370" cy="783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F11E6-E89E-464B-91FC-E5DE79A7B58B}">
      <dsp:nvSpPr>
        <dsp:cNvPr id="0" name=""/>
        <dsp:cNvSpPr/>
      </dsp:nvSpPr>
      <dsp:spPr>
        <a:xfrm>
          <a:off x="1004" y="623433"/>
          <a:ext cx="1645518" cy="6582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cs-CZ" sz="1500" kern="1200" dirty="0" err="1"/>
            <a:t>RandD</a:t>
          </a:r>
          <a:endParaRPr lang="cs-CZ" sz="1500" kern="1200" dirty="0"/>
        </a:p>
      </dsp:txBody>
      <dsp:txXfrm>
        <a:off x="1004" y="623433"/>
        <a:ext cx="1480966" cy="658207"/>
      </dsp:txXfrm>
    </dsp:sp>
    <dsp:sp modelId="{DAC0775D-D50A-4A0A-80D0-F0A4716A2602}">
      <dsp:nvSpPr>
        <dsp:cNvPr id="0" name=""/>
        <dsp:cNvSpPr/>
      </dsp:nvSpPr>
      <dsp:spPr>
        <a:xfrm>
          <a:off x="1317419" y="623433"/>
          <a:ext cx="1645518" cy="6582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s-CZ" sz="1500" kern="1200" dirty="0" err="1"/>
            <a:t>Inbound</a:t>
          </a:r>
          <a:r>
            <a:rPr lang="cs-CZ" sz="1500" kern="1200" dirty="0"/>
            <a:t> </a:t>
          </a:r>
          <a:r>
            <a:rPr lang="cs-CZ" sz="1500" kern="1200" dirty="0" err="1"/>
            <a:t>logicstic</a:t>
          </a:r>
          <a:endParaRPr lang="cs-CZ" sz="1500" kern="1200" dirty="0"/>
        </a:p>
      </dsp:txBody>
      <dsp:txXfrm>
        <a:off x="1646523" y="623433"/>
        <a:ext cx="987311" cy="658207"/>
      </dsp:txXfrm>
    </dsp:sp>
    <dsp:sp modelId="{5A023B62-3274-42DB-A405-8E0E911E57AE}">
      <dsp:nvSpPr>
        <dsp:cNvPr id="0" name=""/>
        <dsp:cNvSpPr/>
      </dsp:nvSpPr>
      <dsp:spPr>
        <a:xfrm>
          <a:off x="2633833" y="623433"/>
          <a:ext cx="1645518" cy="6582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s-CZ" sz="1500" kern="1200" dirty="0" err="1"/>
            <a:t>Operations</a:t>
          </a:r>
          <a:endParaRPr lang="cs-CZ" sz="1500" kern="1200" dirty="0"/>
        </a:p>
      </dsp:txBody>
      <dsp:txXfrm>
        <a:off x="2962937" y="623433"/>
        <a:ext cx="987311" cy="658207"/>
      </dsp:txXfrm>
    </dsp:sp>
    <dsp:sp modelId="{1D975457-B604-47DA-8043-B6152B80DD9A}">
      <dsp:nvSpPr>
        <dsp:cNvPr id="0" name=""/>
        <dsp:cNvSpPr/>
      </dsp:nvSpPr>
      <dsp:spPr>
        <a:xfrm>
          <a:off x="3950248" y="623433"/>
          <a:ext cx="1645518" cy="6582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s-CZ" sz="1500" kern="1200" dirty="0" err="1"/>
            <a:t>Outbound</a:t>
          </a:r>
          <a:r>
            <a:rPr lang="cs-CZ" sz="1500" kern="1200" dirty="0"/>
            <a:t> </a:t>
          </a:r>
          <a:r>
            <a:rPr lang="cs-CZ" sz="1500" kern="1200" dirty="0" err="1"/>
            <a:t>logistic</a:t>
          </a:r>
          <a:endParaRPr lang="cs-CZ" sz="1500" kern="1200" dirty="0"/>
        </a:p>
      </dsp:txBody>
      <dsp:txXfrm>
        <a:off x="4279352" y="623433"/>
        <a:ext cx="987311" cy="658207"/>
      </dsp:txXfrm>
    </dsp:sp>
    <dsp:sp modelId="{86023E65-F791-4453-B2E6-63CB3170A3CF}">
      <dsp:nvSpPr>
        <dsp:cNvPr id="0" name=""/>
        <dsp:cNvSpPr/>
      </dsp:nvSpPr>
      <dsp:spPr>
        <a:xfrm>
          <a:off x="5266662" y="623433"/>
          <a:ext cx="1645518" cy="6582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s-CZ" sz="1500" kern="1200" dirty="0"/>
            <a:t>Marketing and sales</a:t>
          </a:r>
        </a:p>
      </dsp:txBody>
      <dsp:txXfrm>
        <a:off x="5595766" y="623433"/>
        <a:ext cx="987311" cy="658207"/>
      </dsp:txXfrm>
    </dsp:sp>
    <dsp:sp modelId="{A33BFF48-748A-4C9E-A551-D328E0745BFB}">
      <dsp:nvSpPr>
        <dsp:cNvPr id="0" name=""/>
        <dsp:cNvSpPr/>
      </dsp:nvSpPr>
      <dsp:spPr>
        <a:xfrm>
          <a:off x="6583077" y="623433"/>
          <a:ext cx="1645518" cy="6582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s-CZ" sz="1500" kern="1200" dirty="0" err="1"/>
            <a:t>Services</a:t>
          </a:r>
          <a:endParaRPr lang="cs-CZ" sz="1500" kern="1200" dirty="0"/>
        </a:p>
      </dsp:txBody>
      <dsp:txXfrm>
        <a:off x="6912181" y="623433"/>
        <a:ext cx="987311" cy="6582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0775D-D50A-4A0A-80D0-F0A4716A2602}">
      <dsp:nvSpPr>
        <dsp:cNvPr id="0" name=""/>
        <dsp:cNvSpPr/>
      </dsp:nvSpPr>
      <dsp:spPr>
        <a:xfrm>
          <a:off x="102864" y="487644"/>
          <a:ext cx="2419052" cy="9676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marL="0" lvl="0" indent="0" algn="ctr" defTabSz="1022350">
            <a:lnSpc>
              <a:spcPct val="90000"/>
            </a:lnSpc>
            <a:spcBef>
              <a:spcPct val="0"/>
            </a:spcBef>
            <a:spcAft>
              <a:spcPct val="35000"/>
            </a:spcAft>
            <a:buNone/>
          </a:pPr>
          <a:r>
            <a:rPr lang="cs-CZ" sz="2300" kern="1200" dirty="0" err="1"/>
            <a:t>Inbound</a:t>
          </a:r>
          <a:r>
            <a:rPr lang="cs-CZ" sz="2300" kern="1200" dirty="0"/>
            <a:t> </a:t>
          </a:r>
          <a:r>
            <a:rPr lang="cs-CZ" sz="2300" kern="1200" dirty="0" err="1"/>
            <a:t>logicstic</a:t>
          </a:r>
          <a:endParaRPr lang="cs-CZ" sz="2300" kern="1200" dirty="0"/>
        </a:p>
      </dsp:txBody>
      <dsp:txXfrm>
        <a:off x="102864" y="487644"/>
        <a:ext cx="2177147" cy="967620"/>
      </dsp:txXfrm>
    </dsp:sp>
    <dsp:sp modelId="{5A023B62-3274-42DB-A405-8E0E911E57AE}">
      <dsp:nvSpPr>
        <dsp:cNvPr id="0" name=""/>
        <dsp:cNvSpPr/>
      </dsp:nvSpPr>
      <dsp:spPr>
        <a:xfrm>
          <a:off x="1937652" y="468727"/>
          <a:ext cx="2419052" cy="9676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cs-CZ" sz="2300" kern="1200" dirty="0" err="1"/>
            <a:t>Operations</a:t>
          </a:r>
          <a:endParaRPr lang="cs-CZ" sz="2300" kern="1200" dirty="0"/>
        </a:p>
      </dsp:txBody>
      <dsp:txXfrm>
        <a:off x="2421462" y="468727"/>
        <a:ext cx="1451432" cy="967620"/>
      </dsp:txXfrm>
    </dsp:sp>
    <dsp:sp modelId="{1D975457-B604-47DA-8043-B6152B80DD9A}">
      <dsp:nvSpPr>
        <dsp:cNvPr id="0" name=""/>
        <dsp:cNvSpPr/>
      </dsp:nvSpPr>
      <dsp:spPr>
        <a:xfrm>
          <a:off x="3872894" y="468727"/>
          <a:ext cx="2419052" cy="9676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cs-CZ" sz="2300" kern="1200" dirty="0" err="1"/>
            <a:t>Outbound</a:t>
          </a:r>
          <a:r>
            <a:rPr lang="cs-CZ" sz="2300" kern="1200" dirty="0"/>
            <a:t> </a:t>
          </a:r>
          <a:r>
            <a:rPr lang="cs-CZ" sz="2300" kern="1200" dirty="0" err="1"/>
            <a:t>logistic</a:t>
          </a:r>
          <a:endParaRPr lang="cs-CZ" sz="2300" kern="1200" dirty="0"/>
        </a:p>
      </dsp:txBody>
      <dsp:txXfrm>
        <a:off x="4356704" y="468727"/>
        <a:ext cx="1451432" cy="967620"/>
      </dsp:txXfrm>
    </dsp:sp>
    <dsp:sp modelId="{A33BFF48-748A-4C9E-A551-D328E0745BFB}">
      <dsp:nvSpPr>
        <dsp:cNvPr id="0" name=""/>
        <dsp:cNvSpPr/>
      </dsp:nvSpPr>
      <dsp:spPr>
        <a:xfrm>
          <a:off x="5808136" y="468727"/>
          <a:ext cx="2419052" cy="9676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cs-CZ" sz="2300" kern="1200" dirty="0"/>
            <a:t>Sales</a:t>
          </a:r>
        </a:p>
      </dsp:txBody>
      <dsp:txXfrm>
        <a:off x="6291946" y="468727"/>
        <a:ext cx="1451432" cy="96762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FC111406-1C98-4F7E-A4D0-DE0E6C47F3D6}" type="datetimeFigureOut">
              <a:rPr lang="cs-CZ" smtClean="0"/>
              <a:t>19.02.2024</a:t>
            </a:fld>
            <a:endParaRPr lang="cs-CZ"/>
          </a:p>
        </p:txBody>
      </p:sp>
      <p:sp>
        <p:nvSpPr>
          <p:cNvPr id="4" name="Zástupný symbol pro zápatí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535D6B73-6CAF-4FA3-8B78-0A28E71E2F53}" type="slidenum">
              <a:rPr lang="cs-CZ" smtClean="0"/>
              <a:t>‹#›</a:t>
            </a:fld>
            <a:endParaRPr lang="cs-CZ"/>
          </a:p>
        </p:txBody>
      </p:sp>
    </p:spTree>
    <p:extLst>
      <p:ext uri="{BB962C8B-B14F-4D97-AF65-F5344CB8AC3E}">
        <p14:creationId xmlns:p14="http://schemas.microsoft.com/office/powerpoint/2010/main" val="19286916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40EDE4D4-B6A7-44BE-82DC-428CE190179D}" type="datetimeFigureOut">
              <a:rPr lang="cs-CZ" smtClean="0"/>
              <a:t>19.02.2024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2104043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0EDE4D4-B6A7-44BE-82DC-428CE190179D}" type="datetimeFigureOut">
              <a:rPr lang="cs-CZ" smtClean="0"/>
              <a:t>19.02.2024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320433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0EDE4D4-B6A7-44BE-82DC-428CE190179D}" type="datetimeFigureOut">
              <a:rPr lang="cs-CZ" smtClean="0"/>
              <a:t>19.02.2024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4015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0EDE4D4-B6A7-44BE-82DC-428CE190179D}" type="datetimeFigureOut">
              <a:rPr lang="cs-CZ" smtClean="0"/>
              <a:t>19.02.2024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402285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0EDE4D4-B6A7-44BE-82DC-428CE190179D}" type="datetimeFigureOut">
              <a:rPr lang="cs-CZ" smtClean="0"/>
              <a:t>19.02.2024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296833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0EDE4D4-B6A7-44BE-82DC-428CE190179D}" type="datetimeFigureOut">
              <a:rPr lang="cs-CZ" smtClean="0"/>
              <a:t>19.02.2024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41687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0EDE4D4-B6A7-44BE-82DC-428CE190179D}" type="datetimeFigureOut">
              <a:rPr lang="cs-CZ" smtClean="0"/>
              <a:t>19.02.2024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154920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0EDE4D4-B6A7-44BE-82DC-428CE190179D}" type="datetimeFigureOut">
              <a:rPr lang="cs-CZ" smtClean="0"/>
              <a:t>19.02.2024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160720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0EDE4D4-B6A7-44BE-82DC-428CE190179D}" type="datetimeFigureOut">
              <a:rPr lang="cs-CZ" smtClean="0"/>
              <a:t>19.02.2024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321885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0EDE4D4-B6A7-44BE-82DC-428CE190179D}" type="datetimeFigureOut">
              <a:rPr lang="cs-CZ" smtClean="0"/>
              <a:t>19.02.2024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359730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0EDE4D4-B6A7-44BE-82DC-428CE190179D}" type="datetimeFigureOut">
              <a:rPr lang="cs-CZ" smtClean="0"/>
              <a:t>19.02.2024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292955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DE4D4-B6A7-44BE-82DC-428CE190179D}" type="datetimeFigureOut">
              <a:rPr lang="cs-CZ" smtClean="0"/>
              <a:t>19.02.2024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81CCC-5C2E-415B-93BC-AFDE668ECD2F}" type="slidenum">
              <a:rPr lang="cs-CZ" smtClean="0"/>
              <a:t>‹#›</a:t>
            </a:fld>
            <a:endParaRPr lang="cs-CZ"/>
          </a:p>
        </p:txBody>
      </p:sp>
    </p:spTree>
    <p:extLst>
      <p:ext uri="{BB962C8B-B14F-4D97-AF65-F5344CB8AC3E}">
        <p14:creationId xmlns:p14="http://schemas.microsoft.com/office/powerpoint/2010/main" val="3467343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Tc9IQLJl4AU"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a:t>Business and its external environment</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5523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Productivity</a:t>
            </a:r>
            <a:r>
              <a:rPr lang="cs-CZ" dirty="0"/>
              <a:t> and management </a:t>
            </a:r>
            <a:r>
              <a:rPr lang="cs-CZ" dirty="0" err="1"/>
              <a:t>principles</a:t>
            </a:r>
            <a:endParaRPr lang="cs-CZ" dirty="0"/>
          </a:p>
        </p:txBody>
      </p:sp>
      <p:sp>
        <p:nvSpPr>
          <p:cNvPr id="3" name="Zástupný symbol pro obsah 2"/>
          <p:cNvSpPr>
            <a:spLocks noGrp="1"/>
          </p:cNvSpPr>
          <p:nvPr>
            <p:ph sz="half" idx="1"/>
          </p:nvPr>
        </p:nvSpPr>
        <p:spPr>
          <a:xfrm>
            <a:off x="457200" y="1600200"/>
            <a:ext cx="4258816" cy="4709120"/>
          </a:xfrm>
        </p:spPr>
        <p:txBody>
          <a:bodyPr>
            <a:normAutofit fontScale="55000" lnSpcReduction="20000"/>
          </a:bodyPr>
          <a:lstStyle/>
          <a:p>
            <a:pPr algn="just"/>
            <a:r>
              <a:rPr lang="cs-CZ" b="1" dirty="0" err="1"/>
              <a:t>Knowledge</a:t>
            </a:r>
            <a:r>
              <a:rPr lang="cs-CZ" b="1" dirty="0"/>
              <a:t> management </a:t>
            </a:r>
            <a:r>
              <a:rPr lang="cs-CZ" dirty="0"/>
              <a:t>- P. </a:t>
            </a:r>
            <a:r>
              <a:rPr lang="cs-CZ" dirty="0" err="1"/>
              <a:t>Drucker</a:t>
            </a:r>
            <a:r>
              <a:rPr lang="cs-CZ" dirty="0"/>
              <a:t>, I. </a:t>
            </a:r>
            <a:r>
              <a:rPr lang="cs-CZ" dirty="0" err="1"/>
              <a:t>Nonaka</a:t>
            </a:r>
            <a:r>
              <a:rPr lang="cs-CZ" dirty="0"/>
              <a:t>, </a:t>
            </a:r>
            <a:r>
              <a:rPr lang="cs-CZ" dirty="0" err="1"/>
              <a:t>H.Takeushi</a:t>
            </a:r>
            <a:endParaRPr lang="cs-CZ" dirty="0"/>
          </a:p>
          <a:p>
            <a:pPr algn="just"/>
            <a:r>
              <a:rPr lang="cs-CZ" b="1" dirty="0" err="1"/>
              <a:t>Forms</a:t>
            </a:r>
            <a:r>
              <a:rPr lang="cs-CZ" b="1" dirty="0"/>
              <a:t> </a:t>
            </a:r>
            <a:r>
              <a:rPr lang="cs-CZ" b="1" dirty="0" err="1"/>
              <a:t>of</a:t>
            </a:r>
            <a:r>
              <a:rPr lang="cs-CZ" b="1" dirty="0"/>
              <a:t> </a:t>
            </a:r>
            <a:r>
              <a:rPr lang="cs-CZ" b="1" dirty="0" err="1"/>
              <a:t>knowledge</a:t>
            </a:r>
            <a:r>
              <a:rPr lang="cs-CZ" b="1" dirty="0"/>
              <a:t> </a:t>
            </a:r>
            <a:r>
              <a:rPr lang="en-US" b="1" dirty="0"/>
              <a:t>(Nonaka &amp; Takeuchi, 1995)</a:t>
            </a:r>
            <a:r>
              <a:rPr lang="cs-CZ" b="1" dirty="0"/>
              <a:t>:</a:t>
            </a:r>
          </a:p>
          <a:p>
            <a:r>
              <a:rPr lang="en-US" b="1" dirty="0"/>
              <a:t>Explicit</a:t>
            </a:r>
            <a:r>
              <a:rPr lang="en-US" dirty="0"/>
              <a:t>: information or knowledge that is set out in tangible form.</a:t>
            </a:r>
          </a:p>
          <a:p>
            <a:r>
              <a:rPr lang="en-US" b="1" dirty="0"/>
              <a:t>Implicit</a:t>
            </a:r>
            <a:r>
              <a:rPr lang="en-US" dirty="0"/>
              <a:t>: information or knowledge that is not set out in tangible form but could be made explicit.</a:t>
            </a:r>
          </a:p>
          <a:p>
            <a:r>
              <a:rPr lang="en-US" b="1" dirty="0"/>
              <a:t>Tacit</a:t>
            </a:r>
            <a:r>
              <a:rPr lang="en-US" dirty="0"/>
              <a:t>: information or knowledge that one would have extreme difficulty operationally setting out in tangible form</a:t>
            </a:r>
            <a:r>
              <a:rPr lang="cs-CZ" dirty="0"/>
              <a:t>.</a:t>
            </a:r>
          </a:p>
          <a:p>
            <a:endParaRPr lang="cs-CZ" dirty="0"/>
          </a:p>
          <a:p>
            <a:r>
              <a:rPr lang="en-US" dirty="0"/>
              <a:t>„</a:t>
            </a:r>
            <a:r>
              <a:rPr lang="cs-CZ" dirty="0"/>
              <a:t>T</a:t>
            </a:r>
            <a:r>
              <a:rPr lang="en-US" dirty="0" err="1"/>
              <a:t>acit</a:t>
            </a:r>
            <a:r>
              <a:rPr lang="en-US" dirty="0"/>
              <a:t>" knowledge is Nonaka and Takeuchi's example of the kinesthetic knowledge that was necessary to design and engineer a home bread maker, knowledge that could only be gained or transferred by having engineers work alongside bread makers and learn the motions and the "feel" necessary to knead bread dough (Nonaka &amp; Takeuchi, 1995).</a:t>
            </a:r>
            <a:endParaRPr lang="cs-CZ" dirty="0"/>
          </a:p>
          <a:p>
            <a:pPr marL="0" indent="0">
              <a:buNone/>
            </a:pPr>
            <a:endParaRPr lang="cs-CZ" dirty="0"/>
          </a:p>
          <a:p>
            <a:r>
              <a:rPr lang="cs-CZ" dirty="0"/>
              <a:t>Source: researchgate.net</a:t>
            </a:r>
          </a:p>
          <a:p>
            <a:endParaRPr lang="cs-CZ" dirty="0"/>
          </a:p>
        </p:txBody>
      </p:sp>
      <p:pic>
        <p:nvPicPr>
          <p:cNvPr id="4101"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0032" y="1628800"/>
            <a:ext cx="4040684"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509120"/>
            <a:ext cx="3320604" cy="221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8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1" algn="ctr" rtl="0">
              <a:spcBef>
                <a:spcPct val="0"/>
              </a:spcBef>
            </a:pPr>
            <a:r>
              <a:rPr lang="en-US" dirty="0"/>
              <a:t>Knowledge management in production example of Toyota Company</a:t>
            </a:r>
            <a:br>
              <a:rPr lang="en-US" dirty="0"/>
            </a:b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704856" cy="510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4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Knowledge</a:t>
            </a:r>
            <a:r>
              <a:rPr lang="cs-CZ" dirty="0"/>
              <a:t> management in </a:t>
            </a:r>
            <a:r>
              <a:rPr lang="cs-CZ" dirty="0" err="1"/>
              <a:t>production</a:t>
            </a:r>
            <a:r>
              <a:rPr lang="cs-CZ" dirty="0"/>
              <a:t> </a:t>
            </a:r>
            <a:r>
              <a:rPr lang="cs-CZ" dirty="0" err="1"/>
              <a:t>example</a:t>
            </a:r>
            <a:r>
              <a:rPr lang="cs-CZ" dirty="0"/>
              <a:t> </a:t>
            </a:r>
            <a:r>
              <a:rPr lang="cs-CZ" dirty="0" err="1"/>
              <a:t>of</a:t>
            </a:r>
            <a:r>
              <a:rPr lang="cs-CZ" dirty="0"/>
              <a:t> Toyota </a:t>
            </a:r>
            <a:r>
              <a:rPr lang="cs-CZ" dirty="0" err="1"/>
              <a:t>Company</a:t>
            </a:r>
            <a:endParaRPr lang="cs-CZ"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757708"/>
            <a:ext cx="7704856" cy="433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délník 2"/>
          <p:cNvSpPr/>
          <p:nvPr/>
        </p:nvSpPr>
        <p:spPr>
          <a:xfrm>
            <a:off x="1115616" y="6093296"/>
            <a:ext cx="6192688" cy="369332"/>
          </a:xfrm>
          <a:prstGeom prst="rect">
            <a:avLst/>
          </a:prstGeom>
        </p:spPr>
        <p:txBody>
          <a:bodyPr wrap="square">
            <a:spAutoFit/>
          </a:bodyPr>
          <a:lstStyle/>
          <a:p>
            <a:r>
              <a:rPr lang="cs-CZ" dirty="0">
                <a:hlinkClick r:id="rId3"/>
              </a:rPr>
              <a:t>https://www.youtube.com/watch?v=Tc9IQLJl4AU</a:t>
            </a:r>
            <a:endParaRPr lang="cs-CZ" dirty="0"/>
          </a:p>
        </p:txBody>
      </p:sp>
    </p:spTree>
    <p:extLst>
      <p:ext uri="{BB962C8B-B14F-4D97-AF65-F5344CB8AC3E}">
        <p14:creationId xmlns:p14="http://schemas.microsoft.com/office/powerpoint/2010/main" val="209482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Porter´s</a:t>
            </a:r>
            <a:r>
              <a:rPr lang="cs-CZ" dirty="0"/>
              <a:t> </a:t>
            </a:r>
            <a:r>
              <a:rPr lang="cs-CZ" dirty="0" err="1"/>
              <a:t>value</a:t>
            </a:r>
            <a:r>
              <a:rPr lang="cs-CZ" dirty="0"/>
              <a:t> </a:t>
            </a:r>
            <a:r>
              <a:rPr lang="cs-CZ" dirty="0" err="1"/>
              <a:t>chain</a:t>
            </a:r>
            <a:endParaRPr lang="cs-CZ" dirty="0"/>
          </a:p>
        </p:txBody>
      </p:sp>
      <p:sp>
        <p:nvSpPr>
          <p:cNvPr id="4" name="Zástupný symbol pro obsah 3"/>
          <p:cNvSpPr>
            <a:spLocks noGrp="1"/>
          </p:cNvSpPr>
          <p:nvPr>
            <p:ph idx="1"/>
          </p:nvPr>
        </p:nvSpPr>
        <p:spPr>
          <a:xfrm>
            <a:off x="457200" y="1600201"/>
            <a:ext cx="8229600" cy="2188840"/>
          </a:xfrm>
        </p:spPr>
        <p:txBody>
          <a:bodyPr/>
          <a:lstStyle/>
          <a:p>
            <a:endParaRPr lang="cs-CZ" dirty="0"/>
          </a:p>
          <a:p>
            <a:endParaRPr lang="cs-CZ" dirty="0"/>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6784429" cy="3990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49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Porter´s</a:t>
            </a:r>
            <a:r>
              <a:rPr lang="cs-CZ" dirty="0"/>
              <a:t> </a:t>
            </a:r>
            <a:r>
              <a:rPr lang="cs-CZ" dirty="0" err="1"/>
              <a:t>value</a:t>
            </a:r>
            <a:r>
              <a:rPr lang="cs-CZ" dirty="0"/>
              <a:t> </a:t>
            </a:r>
            <a:r>
              <a:rPr lang="cs-CZ" dirty="0" err="1"/>
              <a:t>chain</a:t>
            </a:r>
            <a:br>
              <a:rPr lang="cs-CZ" dirty="0"/>
            </a:br>
            <a:endParaRPr lang="cs-CZ" dirty="0"/>
          </a:p>
        </p:txBody>
      </p:sp>
      <p:sp>
        <p:nvSpPr>
          <p:cNvPr id="3" name="Zástupný symbol pro obsah 2"/>
          <p:cNvSpPr>
            <a:spLocks noGrp="1"/>
          </p:cNvSpPr>
          <p:nvPr>
            <p:ph idx="1"/>
          </p:nvPr>
        </p:nvSpPr>
        <p:spPr>
          <a:xfrm>
            <a:off x="457200" y="1196752"/>
            <a:ext cx="8229600" cy="4929411"/>
          </a:xfrm>
        </p:spPr>
        <p:txBody>
          <a:bodyPr>
            <a:normAutofit fontScale="92500" lnSpcReduction="20000"/>
          </a:bodyPr>
          <a:lstStyle/>
          <a:p>
            <a:r>
              <a:rPr lang="en-US" sz="2000" dirty="0"/>
              <a:t>A </a:t>
            </a:r>
            <a:r>
              <a:rPr lang="en-US" sz="2000" b="1" dirty="0"/>
              <a:t>value chain</a:t>
            </a:r>
            <a:r>
              <a:rPr lang="en-US" sz="2000" dirty="0"/>
              <a:t> is a set of activities that a firm operating in a specific industry performs in order to deliver a valuable product or service for the market</a:t>
            </a:r>
            <a:r>
              <a:rPr lang="cs-CZ" sz="2000" dirty="0"/>
              <a:t> (Porter, 1985).</a:t>
            </a:r>
          </a:p>
          <a:p>
            <a:pPr marL="0" indent="0">
              <a:buNone/>
            </a:pPr>
            <a:r>
              <a:rPr lang="en-US" sz="2000" b="1" dirty="0"/>
              <a:t>Primary activities(Porter, 1985).</a:t>
            </a:r>
          </a:p>
          <a:p>
            <a:r>
              <a:rPr lang="en-US" sz="2000" i="1" dirty="0"/>
              <a:t>Inbound Logistics</a:t>
            </a:r>
            <a:r>
              <a:rPr lang="en-US" sz="2000" dirty="0"/>
              <a:t>: arranging the inbound movement of materials, parts, and/or finished inventory from suppliers to manufacturing or assembly plants, warehouses, or retail stores</a:t>
            </a:r>
          </a:p>
          <a:p>
            <a:r>
              <a:rPr lang="en-US" sz="2000" i="1" dirty="0"/>
              <a:t>Operations</a:t>
            </a:r>
            <a:r>
              <a:rPr lang="en-US" sz="2000" dirty="0"/>
              <a:t>: concerned with managing the process that converts inputs (in the forms of raw materials, labor, and energy) into outputs (in the form of goods and/or services).</a:t>
            </a:r>
          </a:p>
          <a:p>
            <a:r>
              <a:rPr lang="en-US" sz="2000" i="1" dirty="0"/>
              <a:t>Outbound Logistics</a:t>
            </a:r>
            <a:r>
              <a:rPr lang="en-US" sz="2000" dirty="0"/>
              <a:t>: is the process related to the storage and movement of the final product and the related information flows from the end of the production line to the end user</a:t>
            </a:r>
          </a:p>
          <a:p>
            <a:r>
              <a:rPr lang="en-US" sz="2000" i="1" dirty="0"/>
              <a:t>Marketing and Sales</a:t>
            </a:r>
            <a:r>
              <a:rPr lang="en-US" sz="2000" dirty="0"/>
              <a:t>: selling a product or service and processes for creating, communicating, delivering, and exchanging offerings that have value for customers, clients, partners, and society at large.</a:t>
            </a:r>
          </a:p>
          <a:p>
            <a:r>
              <a:rPr lang="en-US" sz="2000" i="1" dirty="0"/>
              <a:t>Service</a:t>
            </a:r>
            <a:r>
              <a:rPr lang="en-US" sz="2000" dirty="0"/>
              <a:t>: includes all the activities required to keep the product/service working effectively for the buyer after it is sold and delivered.</a:t>
            </a:r>
          </a:p>
          <a:p>
            <a:endParaRPr lang="cs-CZ" sz="2000" dirty="0"/>
          </a:p>
        </p:txBody>
      </p:sp>
      <p:sp>
        <p:nvSpPr>
          <p:cNvPr id="7" name="Rectangle 14"/>
          <p:cNvSpPr>
            <a:spLocks noChangeArrowheads="1"/>
          </p:cNvSpPr>
          <p:nvPr/>
        </p:nvSpPr>
        <p:spPr bwMode="auto">
          <a:xfrm>
            <a:off x="2314575" y="2325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7610" tIns="0" rIns="-4761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900" b="0" i="0" u="none" strike="noStrike" cap="none" normalizeH="0" baseline="0">
                <a:ln>
                  <a:noFill/>
                </a:ln>
                <a:solidFill>
                  <a:srgbClr val="FFFFFF"/>
                </a:solidFill>
                <a:effectLst/>
                <a:latin typeface="Verdana" pitchFamily="34" charset="0"/>
                <a:cs typeface="Arial" pitchFamily="34" charset="0"/>
              </a:rPr>
              <a:t>Porter’s Value Chain - Primary Activities: A Summary</a:t>
            </a: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97272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Porter´s</a:t>
            </a:r>
            <a:r>
              <a:rPr lang="cs-CZ" dirty="0"/>
              <a:t> </a:t>
            </a:r>
            <a:r>
              <a:rPr lang="cs-CZ" dirty="0" err="1"/>
              <a:t>value</a:t>
            </a:r>
            <a:r>
              <a:rPr lang="cs-CZ" dirty="0"/>
              <a:t> </a:t>
            </a:r>
            <a:r>
              <a:rPr lang="cs-CZ" dirty="0" err="1"/>
              <a:t>chain</a:t>
            </a:r>
            <a:r>
              <a:rPr lang="cs-CZ" dirty="0"/>
              <a:t> – </a:t>
            </a:r>
            <a:r>
              <a:rPr lang="cs-CZ" dirty="0" err="1"/>
              <a:t>primary</a:t>
            </a:r>
            <a:r>
              <a:rPr lang="cs-CZ" dirty="0"/>
              <a:t> </a:t>
            </a:r>
            <a:r>
              <a:rPr lang="cs-CZ" dirty="0" err="1"/>
              <a:t>activities</a:t>
            </a:r>
            <a:r>
              <a:rPr lang="cs-CZ" sz="1300" dirty="0"/>
              <a:t>)</a:t>
            </a:r>
          </a:p>
        </p:txBody>
      </p:sp>
      <p:graphicFrame>
        <p:nvGraphicFramePr>
          <p:cNvPr id="4" name="Zástupný symbol pro obsah 3"/>
          <p:cNvGraphicFramePr>
            <a:graphicFrameLocks noGrp="1"/>
          </p:cNvGraphicFramePr>
          <p:nvPr>
            <p:ph sz="half" idx="1"/>
            <p:extLst>
              <p:ext uri="{D42A27DB-BD31-4B8C-83A1-F6EECF244321}">
                <p14:modId xmlns:p14="http://schemas.microsoft.com/office/powerpoint/2010/main" val="1799690190"/>
              </p:ext>
            </p:extLst>
          </p:nvPr>
        </p:nvGraphicFramePr>
        <p:xfrm>
          <a:off x="457200" y="1600200"/>
          <a:ext cx="7427168" cy="2787015"/>
        </p:xfrm>
        <a:graphic>
          <a:graphicData uri="http://schemas.openxmlformats.org/drawingml/2006/table">
            <a:tbl>
              <a:tblPr/>
              <a:tblGrid>
                <a:gridCol w="1598574">
                  <a:extLst>
                    <a:ext uri="{9D8B030D-6E8A-4147-A177-3AD203B41FA5}">
                      <a16:colId xmlns:a16="http://schemas.microsoft.com/office/drawing/2014/main" val="20000"/>
                    </a:ext>
                  </a:extLst>
                </a:gridCol>
                <a:gridCol w="2914297">
                  <a:extLst>
                    <a:ext uri="{9D8B030D-6E8A-4147-A177-3AD203B41FA5}">
                      <a16:colId xmlns:a16="http://schemas.microsoft.com/office/drawing/2014/main" val="20001"/>
                    </a:ext>
                  </a:extLst>
                </a:gridCol>
                <a:gridCol w="2914297">
                  <a:extLst>
                    <a:ext uri="{9D8B030D-6E8A-4147-A177-3AD203B41FA5}">
                      <a16:colId xmlns:a16="http://schemas.microsoft.com/office/drawing/2014/main" val="20002"/>
                    </a:ext>
                  </a:extLst>
                </a:gridCol>
              </a:tblGrid>
              <a:tr h="762000">
                <a:tc rowSpan="5">
                  <a:txBody>
                    <a:bodyPr/>
                    <a:lstStyle/>
                    <a:p>
                      <a:pPr algn="ctr"/>
                      <a:r>
                        <a:rPr lang="cs-CZ" sz="900" b="1" i="0" dirty="0" err="1">
                          <a:solidFill>
                            <a:srgbClr val="515151"/>
                          </a:solidFill>
                          <a:effectLst/>
                          <a:latin typeface="Verdana"/>
                        </a:rPr>
                        <a:t>Primary</a:t>
                      </a:r>
                      <a:r>
                        <a:rPr lang="cs-CZ" sz="900" b="1" i="0" dirty="0">
                          <a:solidFill>
                            <a:srgbClr val="515151"/>
                          </a:solidFill>
                          <a:effectLst/>
                          <a:latin typeface="Verdana"/>
                        </a:rPr>
                        <a:t> </a:t>
                      </a:r>
                      <a:r>
                        <a:rPr lang="cs-CZ" sz="900" b="1" i="0" dirty="0" err="1">
                          <a:solidFill>
                            <a:srgbClr val="515151"/>
                          </a:solidFill>
                          <a:effectLst/>
                          <a:latin typeface="Verdana"/>
                        </a:rPr>
                        <a:t>Activities</a:t>
                      </a:r>
                      <a:endParaRPr lang="cs-CZ" i="0" dirty="0">
                        <a:solidFill>
                          <a:srgbClr val="515151"/>
                        </a:solidFill>
                        <a:effectLst/>
                        <a:latin typeface="Trebuchet MS"/>
                      </a:endParaRPr>
                    </a:p>
                  </a:txBody>
                  <a:tcPr marL="61346" marR="6134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r>
                        <a:rPr lang="cs-CZ" sz="900" i="0">
                          <a:solidFill>
                            <a:srgbClr val="515151"/>
                          </a:solidFill>
                          <a:effectLst/>
                          <a:latin typeface="Verdana"/>
                        </a:rPr>
                        <a:t>Inbound Logistics</a:t>
                      </a:r>
                      <a:endParaRPr lang="cs-CZ" i="0">
                        <a:solidFill>
                          <a:srgbClr val="515151"/>
                        </a:solidFill>
                        <a:effectLst/>
                        <a:latin typeface="Trebuchet MS"/>
                      </a:endParaRPr>
                    </a:p>
                  </a:txBody>
                  <a:tcPr marL="61346" marR="61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900" i="0">
                          <a:solidFill>
                            <a:srgbClr val="515151"/>
                          </a:solidFill>
                          <a:effectLst/>
                          <a:latin typeface="Verdana"/>
                        </a:rPr>
                        <a:t> - Receipt of inputs (materials)</a:t>
                      </a:r>
                      <a:br>
                        <a:rPr lang="en-US" sz="900" i="0">
                          <a:solidFill>
                            <a:srgbClr val="515151"/>
                          </a:solidFill>
                          <a:effectLst/>
                          <a:latin typeface="Verdana"/>
                        </a:rPr>
                      </a:br>
                      <a:r>
                        <a:rPr lang="en-US" sz="900" i="0">
                          <a:solidFill>
                            <a:srgbClr val="515151"/>
                          </a:solidFill>
                          <a:effectLst/>
                          <a:latin typeface="Verdana"/>
                        </a:rPr>
                        <a:t> - Storage</a:t>
                      </a:r>
                      <a:br>
                        <a:rPr lang="en-US" sz="900" i="0">
                          <a:solidFill>
                            <a:srgbClr val="515151"/>
                          </a:solidFill>
                          <a:effectLst/>
                          <a:latin typeface="Verdana"/>
                        </a:rPr>
                      </a:br>
                      <a:r>
                        <a:rPr lang="en-US" sz="900" i="0">
                          <a:solidFill>
                            <a:srgbClr val="515151"/>
                          </a:solidFill>
                          <a:effectLst/>
                          <a:latin typeface="Verdana"/>
                        </a:rPr>
                        <a:t> - Stock Control</a:t>
                      </a:r>
                      <a:br>
                        <a:rPr lang="en-US" sz="900" i="0">
                          <a:solidFill>
                            <a:srgbClr val="515151"/>
                          </a:solidFill>
                          <a:effectLst/>
                          <a:latin typeface="Verdana"/>
                        </a:rPr>
                      </a:br>
                      <a:r>
                        <a:rPr lang="en-US" sz="900" i="0">
                          <a:solidFill>
                            <a:srgbClr val="515151"/>
                          </a:solidFill>
                          <a:effectLst/>
                          <a:latin typeface="Verdana"/>
                        </a:rPr>
                        <a:t> - Internal Distribution of Inputs</a:t>
                      </a:r>
                      <a:endParaRPr lang="en-US" i="0">
                        <a:solidFill>
                          <a:srgbClr val="515151"/>
                        </a:solidFill>
                        <a:effectLst/>
                        <a:latin typeface="Trebuchet MS"/>
                      </a:endParaRPr>
                    </a:p>
                  </a:txBody>
                  <a:tcPr marL="61346" marR="61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1500">
                <a:tc vMerge="1">
                  <a:txBody>
                    <a:bodyPr/>
                    <a:lstStyle/>
                    <a:p>
                      <a:endParaRPr lang="cs-CZ"/>
                    </a:p>
                  </a:txBody>
                  <a:tcPr/>
                </a:tc>
                <a:tc>
                  <a:txBody>
                    <a:bodyPr/>
                    <a:lstStyle/>
                    <a:p>
                      <a:r>
                        <a:rPr lang="cs-CZ" sz="900" i="0">
                          <a:solidFill>
                            <a:srgbClr val="515151"/>
                          </a:solidFill>
                          <a:effectLst/>
                          <a:latin typeface="Verdana"/>
                        </a:rPr>
                        <a:t>Operations</a:t>
                      </a:r>
                      <a:endParaRPr lang="cs-CZ" i="0">
                        <a:solidFill>
                          <a:srgbClr val="515151"/>
                        </a:solidFill>
                        <a:effectLst/>
                        <a:latin typeface="Trebuchet MS"/>
                      </a:endParaRPr>
                    </a:p>
                  </a:txBody>
                  <a:tcPr marL="61346" marR="61346" marT="0" marB="0" anchor="ctr">
                    <a:lnL w="12700" cap="flat" cmpd="sng" algn="ctr">
                      <a:solidFill>
                        <a:srgbClr val="000000"/>
                      </a:solidFill>
                      <a:prstDash val="solid"/>
                      <a:round/>
                      <a:headEnd type="none" w="med" len="med"/>
                      <a:tailEnd type="none" w="med" len="med"/>
                    </a:lnL>
                    <a:lnR w="12700" cap="flat" cmpd="sng" algn="ctr">
                      <a:solidFill>
                        <a:srgbClr val="0070A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70A8"/>
                      </a:solidFill>
                      <a:prstDash val="solid"/>
                      <a:round/>
                      <a:headEnd type="none" w="med" len="med"/>
                      <a:tailEnd type="none" w="med" len="med"/>
                    </a:lnB>
                  </a:tcPr>
                </a:tc>
                <a:tc>
                  <a:txBody>
                    <a:bodyPr/>
                    <a:lstStyle/>
                    <a:p>
                      <a:pPr algn="l"/>
                      <a:r>
                        <a:rPr lang="en-US" sz="900" i="0">
                          <a:solidFill>
                            <a:srgbClr val="515151"/>
                          </a:solidFill>
                          <a:effectLst/>
                          <a:latin typeface="Verdana"/>
                        </a:rPr>
                        <a:t> - Transformation of inputs into final product</a:t>
                      </a:r>
                      <a:br>
                        <a:rPr lang="en-US" sz="900" i="0">
                          <a:solidFill>
                            <a:srgbClr val="515151"/>
                          </a:solidFill>
                          <a:effectLst/>
                          <a:latin typeface="Verdana"/>
                        </a:rPr>
                      </a:br>
                      <a:r>
                        <a:rPr lang="en-US" sz="900" i="0">
                          <a:solidFill>
                            <a:srgbClr val="515151"/>
                          </a:solidFill>
                          <a:effectLst/>
                          <a:latin typeface="Verdana"/>
                        </a:rPr>
                        <a:t> - Use of Labour</a:t>
                      </a:r>
                      <a:br>
                        <a:rPr lang="en-US" sz="900" i="0">
                          <a:solidFill>
                            <a:srgbClr val="515151"/>
                          </a:solidFill>
                          <a:effectLst/>
                          <a:latin typeface="Verdana"/>
                        </a:rPr>
                      </a:br>
                      <a:r>
                        <a:rPr lang="en-US" sz="900" i="0">
                          <a:solidFill>
                            <a:srgbClr val="515151"/>
                          </a:solidFill>
                          <a:effectLst/>
                          <a:latin typeface="Verdana"/>
                        </a:rPr>
                        <a:t> - Manufacturing Technologies</a:t>
                      </a:r>
                      <a:endParaRPr lang="en-US" i="0">
                        <a:solidFill>
                          <a:srgbClr val="515151"/>
                        </a:solidFill>
                        <a:effectLst/>
                        <a:latin typeface="Trebuchet MS"/>
                      </a:endParaRPr>
                    </a:p>
                  </a:txBody>
                  <a:tcPr marL="61346" marR="61346" marT="0" marB="0" anchor="ctr">
                    <a:lnL w="12700" cap="flat" cmpd="sng" algn="ctr">
                      <a:solidFill>
                        <a:srgbClr val="0070A8"/>
                      </a:solidFill>
                      <a:prstDash val="solid"/>
                      <a:round/>
                      <a:headEnd type="none" w="med" len="med"/>
                      <a:tailEnd type="none" w="med" len="med"/>
                    </a:lnL>
                    <a:lnR w="12700" cap="flat" cmpd="sng" algn="ctr">
                      <a:solidFill>
                        <a:srgbClr val="0070A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70A8"/>
                      </a:solidFill>
                      <a:prstDash val="solid"/>
                      <a:round/>
                      <a:headEnd type="none" w="med" len="med"/>
                      <a:tailEnd type="none" w="med" len="med"/>
                    </a:lnB>
                  </a:tcPr>
                </a:tc>
                <a:extLst>
                  <a:ext uri="{0D108BD9-81ED-4DB2-BD59-A6C34878D82A}">
                    <a16:rowId xmlns:a16="http://schemas.microsoft.com/office/drawing/2014/main" val="10001"/>
                  </a:ext>
                </a:extLst>
              </a:tr>
              <a:tr h="571500">
                <a:tc vMerge="1">
                  <a:txBody>
                    <a:bodyPr/>
                    <a:lstStyle/>
                    <a:p>
                      <a:endParaRPr lang="cs-CZ"/>
                    </a:p>
                  </a:txBody>
                  <a:tcPr/>
                </a:tc>
                <a:tc>
                  <a:txBody>
                    <a:bodyPr/>
                    <a:lstStyle/>
                    <a:p>
                      <a:r>
                        <a:rPr lang="cs-CZ" sz="900" i="0">
                          <a:solidFill>
                            <a:srgbClr val="515151"/>
                          </a:solidFill>
                          <a:effectLst/>
                          <a:latin typeface="Verdana"/>
                        </a:rPr>
                        <a:t>Outbound Logistics</a:t>
                      </a:r>
                      <a:endParaRPr lang="cs-CZ" i="0">
                        <a:solidFill>
                          <a:srgbClr val="515151"/>
                        </a:solidFill>
                        <a:effectLst/>
                        <a:latin typeface="Trebuchet MS"/>
                      </a:endParaRPr>
                    </a:p>
                  </a:txBody>
                  <a:tcPr marL="61346" marR="61346" marT="0" marB="0" anchor="ctr">
                    <a:lnL w="12700" cap="flat" cmpd="sng" algn="ctr">
                      <a:solidFill>
                        <a:srgbClr val="000000"/>
                      </a:solidFill>
                      <a:prstDash val="solid"/>
                      <a:round/>
                      <a:headEnd type="none" w="med" len="med"/>
                      <a:tailEnd type="none" w="med" len="med"/>
                    </a:lnL>
                    <a:lnR w="12700" cap="flat" cmpd="sng" algn="ctr">
                      <a:solidFill>
                        <a:srgbClr val="C070A8"/>
                      </a:solidFill>
                      <a:prstDash val="solid"/>
                      <a:round/>
                      <a:headEnd type="none" w="med" len="med"/>
                      <a:tailEnd type="none" w="med" len="med"/>
                    </a:lnR>
                    <a:lnT w="12700" cap="flat" cmpd="sng" algn="ctr">
                      <a:solidFill>
                        <a:srgbClr val="0070A8"/>
                      </a:solidFill>
                      <a:prstDash val="solid"/>
                      <a:round/>
                      <a:headEnd type="none" w="med" len="med"/>
                      <a:tailEnd type="none" w="med" len="med"/>
                    </a:lnT>
                    <a:lnB w="12700" cap="flat" cmpd="sng" algn="ctr">
                      <a:solidFill>
                        <a:srgbClr val="C070A8"/>
                      </a:solidFill>
                      <a:prstDash val="solid"/>
                      <a:round/>
                      <a:headEnd type="none" w="med" len="med"/>
                      <a:tailEnd type="none" w="med" len="med"/>
                    </a:lnB>
                  </a:tcPr>
                </a:tc>
                <a:tc>
                  <a:txBody>
                    <a:bodyPr/>
                    <a:lstStyle/>
                    <a:p>
                      <a:pPr algn="l"/>
                      <a:r>
                        <a:rPr lang="en-US" sz="900" i="0">
                          <a:solidFill>
                            <a:srgbClr val="515151"/>
                          </a:solidFill>
                          <a:effectLst/>
                          <a:latin typeface="Verdana"/>
                        </a:rPr>
                        <a:t> - Distribution of finished goods</a:t>
                      </a:r>
                      <a:br>
                        <a:rPr lang="en-US" sz="900" i="0">
                          <a:solidFill>
                            <a:srgbClr val="515151"/>
                          </a:solidFill>
                          <a:effectLst/>
                          <a:latin typeface="Verdana"/>
                        </a:rPr>
                      </a:br>
                      <a:r>
                        <a:rPr lang="en-US" sz="900" i="0">
                          <a:solidFill>
                            <a:srgbClr val="515151"/>
                          </a:solidFill>
                          <a:effectLst/>
                          <a:latin typeface="Verdana"/>
                        </a:rPr>
                        <a:t> - Stock Control &amp; Inventory</a:t>
                      </a:r>
                      <a:br>
                        <a:rPr lang="en-US" sz="900" i="0">
                          <a:solidFill>
                            <a:srgbClr val="515151"/>
                          </a:solidFill>
                          <a:effectLst/>
                          <a:latin typeface="Verdana"/>
                        </a:rPr>
                      </a:br>
                      <a:r>
                        <a:rPr lang="en-US" sz="900" i="0">
                          <a:solidFill>
                            <a:srgbClr val="515151"/>
                          </a:solidFill>
                          <a:effectLst/>
                          <a:latin typeface="Verdana"/>
                        </a:rPr>
                        <a:t> - Distribution of final product to buyers</a:t>
                      </a:r>
                      <a:endParaRPr lang="en-US" i="0">
                        <a:solidFill>
                          <a:srgbClr val="515151"/>
                        </a:solidFill>
                        <a:effectLst/>
                        <a:latin typeface="Trebuchet MS"/>
                      </a:endParaRPr>
                    </a:p>
                  </a:txBody>
                  <a:tcPr marL="61346" marR="61346" marT="0" marB="0" anchor="ctr">
                    <a:lnL w="12700" cap="flat" cmpd="sng" algn="ctr">
                      <a:solidFill>
                        <a:srgbClr val="C070A8"/>
                      </a:solidFill>
                      <a:prstDash val="solid"/>
                      <a:round/>
                      <a:headEnd type="none" w="med" len="med"/>
                      <a:tailEnd type="none" w="med" len="med"/>
                    </a:lnL>
                    <a:lnR w="12700" cap="flat" cmpd="sng" algn="ctr">
                      <a:solidFill>
                        <a:srgbClr val="C070A8"/>
                      </a:solidFill>
                      <a:prstDash val="solid"/>
                      <a:round/>
                      <a:headEnd type="none" w="med" len="med"/>
                      <a:tailEnd type="none" w="med" len="med"/>
                    </a:lnR>
                    <a:lnT w="12700" cap="flat" cmpd="sng" algn="ctr">
                      <a:solidFill>
                        <a:srgbClr val="0070A8"/>
                      </a:solidFill>
                      <a:prstDash val="solid"/>
                      <a:round/>
                      <a:headEnd type="none" w="med" len="med"/>
                      <a:tailEnd type="none" w="med" len="med"/>
                    </a:lnT>
                    <a:lnB w="12700" cap="flat" cmpd="sng" algn="ctr">
                      <a:solidFill>
                        <a:srgbClr val="C070A8"/>
                      </a:solidFill>
                      <a:prstDash val="solid"/>
                      <a:round/>
                      <a:headEnd type="none" w="med" len="med"/>
                      <a:tailEnd type="none" w="med" len="med"/>
                    </a:lnB>
                  </a:tcPr>
                </a:tc>
                <a:extLst>
                  <a:ext uri="{0D108BD9-81ED-4DB2-BD59-A6C34878D82A}">
                    <a16:rowId xmlns:a16="http://schemas.microsoft.com/office/drawing/2014/main" val="10002"/>
                  </a:ext>
                </a:extLst>
              </a:tr>
              <a:tr h="571500">
                <a:tc vMerge="1">
                  <a:txBody>
                    <a:bodyPr/>
                    <a:lstStyle/>
                    <a:p>
                      <a:endParaRPr lang="cs-CZ"/>
                    </a:p>
                  </a:txBody>
                  <a:tcPr/>
                </a:tc>
                <a:tc>
                  <a:txBody>
                    <a:bodyPr/>
                    <a:lstStyle/>
                    <a:p>
                      <a:r>
                        <a:rPr lang="cs-CZ" sz="900" i="0">
                          <a:solidFill>
                            <a:srgbClr val="515151"/>
                          </a:solidFill>
                          <a:effectLst/>
                          <a:latin typeface="Verdana"/>
                        </a:rPr>
                        <a:t>Sales &amp; Marketing</a:t>
                      </a:r>
                      <a:endParaRPr lang="cs-CZ" i="0">
                        <a:solidFill>
                          <a:srgbClr val="515151"/>
                        </a:solidFill>
                        <a:effectLst/>
                        <a:latin typeface="Trebuchet MS"/>
                      </a:endParaRPr>
                    </a:p>
                  </a:txBody>
                  <a:tcPr marL="61346" marR="61346" marT="0" marB="0" anchor="ctr">
                    <a:lnL w="12700" cap="flat" cmpd="sng" algn="ctr">
                      <a:solidFill>
                        <a:srgbClr val="000000"/>
                      </a:solidFill>
                      <a:prstDash val="solid"/>
                      <a:round/>
                      <a:headEnd type="none" w="med" len="med"/>
                      <a:tailEnd type="none" w="med" len="med"/>
                    </a:lnL>
                    <a:lnR w="12700" cap="flat" cmpd="sng" algn="ctr">
                      <a:solidFill>
                        <a:srgbClr val="2071A8"/>
                      </a:solidFill>
                      <a:prstDash val="solid"/>
                      <a:round/>
                      <a:headEnd type="none" w="med" len="med"/>
                      <a:tailEnd type="none" w="med" len="med"/>
                    </a:lnR>
                    <a:lnT w="12700" cap="flat" cmpd="sng" algn="ctr">
                      <a:solidFill>
                        <a:srgbClr val="C070A8"/>
                      </a:solidFill>
                      <a:prstDash val="solid"/>
                      <a:round/>
                      <a:headEnd type="none" w="med" len="med"/>
                      <a:tailEnd type="none" w="med" len="med"/>
                    </a:lnT>
                    <a:lnB w="12700" cap="flat" cmpd="sng" algn="ctr">
                      <a:solidFill>
                        <a:srgbClr val="2071A8"/>
                      </a:solidFill>
                      <a:prstDash val="solid"/>
                      <a:round/>
                      <a:headEnd type="none" w="med" len="med"/>
                      <a:tailEnd type="none" w="med" len="med"/>
                    </a:lnB>
                  </a:tcPr>
                </a:tc>
                <a:tc>
                  <a:txBody>
                    <a:bodyPr/>
                    <a:lstStyle/>
                    <a:p>
                      <a:pPr algn="l"/>
                      <a:r>
                        <a:rPr lang="en-US" sz="900" i="0" dirty="0">
                          <a:solidFill>
                            <a:srgbClr val="515151"/>
                          </a:solidFill>
                          <a:effectLst/>
                          <a:latin typeface="Verdana"/>
                        </a:rPr>
                        <a:t> - Advertising</a:t>
                      </a:r>
                      <a:br>
                        <a:rPr lang="en-US" sz="900" i="0" dirty="0">
                          <a:solidFill>
                            <a:srgbClr val="515151"/>
                          </a:solidFill>
                          <a:effectLst/>
                          <a:latin typeface="Verdana"/>
                        </a:rPr>
                      </a:br>
                      <a:r>
                        <a:rPr lang="en-US" sz="900" i="0" dirty="0">
                          <a:solidFill>
                            <a:srgbClr val="515151"/>
                          </a:solidFill>
                          <a:effectLst/>
                          <a:latin typeface="Verdana"/>
                        </a:rPr>
                        <a:t> - Promotional Activity</a:t>
                      </a:r>
                      <a:br>
                        <a:rPr lang="en-US" sz="900" i="0" dirty="0">
                          <a:solidFill>
                            <a:srgbClr val="515151"/>
                          </a:solidFill>
                          <a:effectLst/>
                          <a:latin typeface="Verdana"/>
                        </a:rPr>
                      </a:br>
                      <a:r>
                        <a:rPr lang="en-US" sz="900" i="0" dirty="0">
                          <a:solidFill>
                            <a:srgbClr val="515151"/>
                          </a:solidFill>
                          <a:effectLst/>
                          <a:latin typeface="Verdana"/>
                        </a:rPr>
                        <a:t> - Persuading People to buy</a:t>
                      </a:r>
                      <a:endParaRPr lang="en-US" i="0" dirty="0">
                        <a:solidFill>
                          <a:srgbClr val="515151"/>
                        </a:solidFill>
                        <a:effectLst/>
                        <a:latin typeface="Trebuchet MS"/>
                      </a:endParaRPr>
                    </a:p>
                  </a:txBody>
                  <a:tcPr marL="61346" marR="61346" marT="0" marB="0" anchor="ctr">
                    <a:lnL w="12700" cap="flat" cmpd="sng" algn="ctr">
                      <a:solidFill>
                        <a:srgbClr val="2071A8"/>
                      </a:solidFill>
                      <a:prstDash val="solid"/>
                      <a:round/>
                      <a:headEnd type="none" w="med" len="med"/>
                      <a:tailEnd type="none" w="med" len="med"/>
                    </a:lnL>
                    <a:lnR w="12700" cap="flat" cmpd="sng" algn="ctr">
                      <a:solidFill>
                        <a:srgbClr val="2071A8"/>
                      </a:solidFill>
                      <a:prstDash val="solid"/>
                      <a:round/>
                      <a:headEnd type="none" w="med" len="med"/>
                      <a:tailEnd type="none" w="med" len="med"/>
                    </a:lnR>
                    <a:lnT w="12700" cap="flat" cmpd="sng" algn="ctr">
                      <a:solidFill>
                        <a:srgbClr val="C070A8"/>
                      </a:solidFill>
                      <a:prstDash val="solid"/>
                      <a:round/>
                      <a:headEnd type="none" w="med" len="med"/>
                      <a:tailEnd type="none" w="med" len="med"/>
                    </a:lnT>
                    <a:lnB w="12700" cap="flat" cmpd="sng" algn="ctr">
                      <a:solidFill>
                        <a:srgbClr val="2071A8"/>
                      </a:solidFill>
                      <a:prstDash val="solid"/>
                      <a:round/>
                      <a:headEnd type="none" w="med" len="med"/>
                      <a:tailEnd type="none" w="med" len="med"/>
                    </a:lnB>
                  </a:tcPr>
                </a:tc>
                <a:extLst>
                  <a:ext uri="{0D108BD9-81ED-4DB2-BD59-A6C34878D82A}">
                    <a16:rowId xmlns:a16="http://schemas.microsoft.com/office/drawing/2014/main" val="10003"/>
                  </a:ext>
                </a:extLst>
              </a:tr>
              <a:tr h="310515">
                <a:tc vMerge="1">
                  <a:txBody>
                    <a:bodyPr/>
                    <a:lstStyle/>
                    <a:p>
                      <a:endParaRPr lang="cs-CZ"/>
                    </a:p>
                  </a:txBody>
                  <a:tcPr/>
                </a:tc>
                <a:tc>
                  <a:txBody>
                    <a:bodyPr/>
                    <a:lstStyle/>
                    <a:p>
                      <a:r>
                        <a:rPr lang="cs-CZ" sz="900" i="0">
                          <a:solidFill>
                            <a:srgbClr val="515151"/>
                          </a:solidFill>
                          <a:effectLst/>
                          <a:latin typeface="Verdana"/>
                        </a:rPr>
                        <a:t>Service</a:t>
                      </a:r>
                      <a:endParaRPr lang="cs-CZ" i="0">
                        <a:solidFill>
                          <a:srgbClr val="515151"/>
                        </a:solidFill>
                        <a:effectLst/>
                        <a:latin typeface="Trebuchet MS"/>
                      </a:endParaRPr>
                    </a:p>
                  </a:txBody>
                  <a:tcPr marL="61346" marR="61346" marT="0" marB="0" anchor="ctr">
                    <a:lnL w="12700" cap="flat" cmpd="sng" algn="ctr">
                      <a:solidFill>
                        <a:srgbClr val="000000"/>
                      </a:solidFill>
                      <a:prstDash val="solid"/>
                      <a:round/>
                      <a:headEnd type="none" w="med" len="med"/>
                      <a:tailEnd type="none" w="med" len="med"/>
                    </a:lnL>
                    <a:lnR w="12700" cap="flat" cmpd="sng" algn="ctr">
                      <a:solidFill>
                        <a:srgbClr val="8071A8"/>
                      </a:solidFill>
                      <a:prstDash val="solid"/>
                      <a:round/>
                      <a:headEnd type="none" w="med" len="med"/>
                      <a:tailEnd type="none" w="med" len="med"/>
                    </a:lnR>
                    <a:lnT w="12700" cap="flat" cmpd="sng" algn="ctr">
                      <a:solidFill>
                        <a:srgbClr val="2071A8"/>
                      </a:solidFill>
                      <a:prstDash val="solid"/>
                      <a:round/>
                      <a:headEnd type="none" w="med" len="med"/>
                      <a:tailEnd type="none" w="med" len="med"/>
                    </a:lnT>
                    <a:lnB w="12700" cap="flat" cmpd="sng" algn="ctr">
                      <a:solidFill>
                        <a:srgbClr val="8071A8"/>
                      </a:solidFill>
                      <a:prstDash val="solid"/>
                      <a:round/>
                      <a:headEnd type="none" w="med" len="med"/>
                      <a:tailEnd type="none" w="med" len="med"/>
                    </a:lnB>
                  </a:tcPr>
                </a:tc>
                <a:tc>
                  <a:txBody>
                    <a:bodyPr/>
                    <a:lstStyle/>
                    <a:p>
                      <a:pPr algn="l"/>
                      <a:r>
                        <a:rPr lang="cs-CZ" sz="900" i="0" dirty="0">
                          <a:solidFill>
                            <a:srgbClr val="515151"/>
                          </a:solidFill>
                          <a:effectLst/>
                          <a:latin typeface="Verdana"/>
                        </a:rPr>
                        <a:t> - </a:t>
                      </a:r>
                      <a:r>
                        <a:rPr lang="cs-CZ" sz="900" i="0" dirty="0" err="1">
                          <a:solidFill>
                            <a:srgbClr val="515151"/>
                          </a:solidFill>
                          <a:effectLst/>
                          <a:latin typeface="Verdana"/>
                        </a:rPr>
                        <a:t>After</a:t>
                      </a:r>
                      <a:r>
                        <a:rPr lang="cs-CZ" sz="900" i="0" dirty="0">
                          <a:solidFill>
                            <a:srgbClr val="515151"/>
                          </a:solidFill>
                          <a:effectLst/>
                          <a:latin typeface="Verdana"/>
                        </a:rPr>
                        <a:t> sales support </a:t>
                      </a:r>
                      <a:endParaRPr lang="cs-CZ" i="0" dirty="0">
                        <a:solidFill>
                          <a:srgbClr val="515151"/>
                        </a:solidFill>
                        <a:effectLst/>
                        <a:latin typeface="Trebuchet MS"/>
                      </a:endParaRPr>
                    </a:p>
                  </a:txBody>
                  <a:tcPr marL="61346" marR="61346" marT="0" marB="0" anchor="ctr">
                    <a:lnL w="12700" cap="flat" cmpd="sng" algn="ctr">
                      <a:solidFill>
                        <a:srgbClr val="8071A8"/>
                      </a:solidFill>
                      <a:prstDash val="solid"/>
                      <a:round/>
                      <a:headEnd type="none" w="med" len="med"/>
                      <a:tailEnd type="none" w="med" len="med"/>
                    </a:lnL>
                    <a:lnR w="12700" cap="flat" cmpd="sng" algn="ctr">
                      <a:solidFill>
                        <a:srgbClr val="8071A8"/>
                      </a:solidFill>
                      <a:prstDash val="solid"/>
                      <a:round/>
                      <a:headEnd type="none" w="med" len="med"/>
                      <a:tailEnd type="none" w="med" len="med"/>
                    </a:lnR>
                    <a:lnT w="12700" cap="flat" cmpd="sng" algn="ctr">
                      <a:solidFill>
                        <a:srgbClr val="2071A8"/>
                      </a:solidFill>
                      <a:prstDash val="solid"/>
                      <a:round/>
                      <a:headEnd type="none" w="med" len="med"/>
                      <a:tailEnd type="none" w="med" len="med"/>
                    </a:lnT>
                    <a:lnB w="12700" cap="flat" cmpd="sng" algn="ctr">
                      <a:solidFill>
                        <a:srgbClr val="8071A8"/>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Zástupný symbol pro obsah 5"/>
          <p:cNvSpPr>
            <a:spLocks noGrp="1"/>
          </p:cNvSpPr>
          <p:nvPr>
            <p:ph sz="half" idx="2"/>
          </p:nvPr>
        </p:nvSpPr>
        <p:spPr>
          <a:xfrm>
            <a:off x="683568" y="5301208"/>
            <a:ext cx="8003232" cy="824955"/>
          </a:xfrm>
        </p:spPr>
        <p:txBody>
          <a:bodyPr>
            <a:normAutofit/>
          </a:bodyPr>
          <a:lstStyle/>
          <a:p>
            <a:r>
              <a:rPr lang="cs-CZ" sz="1200" dirty="0"/>
              <a:t>(Source: http://strategy-models.blogspot.cz/2011/06/use-of-porters-1985-value-chain.html)</a:t>
            </a:r>
          </a:p>
        </p:txBody>
      </p:sp>
      <p:sp>
        <p:nvSpPr>
          <p:cNvPr id="5" name="Rectangle 1"/>
          <p:cNvSpPr>
            <a:spLocks noChangeArrowheads="1"/>
          </p:cNvSpPr>
          <p:nvPr/>
        </p:nvSpPr>
        <p:spPr bwMode="auto">
          <a:xfrm>
            <a:off x="2314575" y="2325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7610" tIns="0" rIns="-4761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900" b="0" i="0" u="none" strike="noStrike" cap="none" normalizeH="0" baseline="0">
                <a:ln>
                  <a:noFill/>
                </a:ln>
                <a:solidFill>
                  <a:srgbClr val="FFFFFF"/>
                </a:solidFill>
                <a:effectLst/>
                <a:latin typeface="Verdana" pitchFamily="34" charset="0"/>
                <a:cs typeface="Arial" pitchFamily="34" charset="0"/>
              </a:rPr>
              <a:t>Porter’s Value Chain - Primary Activities: A Summary</a:t>
            </a: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8167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Porter´s</a:t>
            </a:r>
            <a:r>
              <a:rPr lang="cs-CZ" dirty="0"/>
              <a:t> </a:t>
            </a:r>
            <a:r>
              <a:rPr lang="cs-CZ" dirty="0" err="1"/>
              <a:t>value</a:t>
            </a:r>
            <a:r>
              <a:rPr lang="cs-CZ" dirty="0"/>
              <a:t> </a:t>
            </a:r>
            <a:r>
              <a:rPr lang="cs-CZ" dirty="0" err="1"/>
              <a:t>chain</a:t>
            </a:r>
            <a:endParaRPr lang="cs-CZ" dirty="0"/>
          </a:p>
        </p:txBody>
      </p:sp>
      <p:sp>
        <p:nvSpPr>
          <p:cNvPr id="3" name="Zástupný symbol pro obsah 2"/>
          <p:cNvSpPr>
            <a:spLocks noGrp="1"/>
          </p:cNvSpPr>
          <p:nvPr>
            <p:ph idx="1"/>
          </p:nvPr>
        </p:nvSpPr>
        <p:spPr/>
        <p:txBody>
          <a:bodyPr>
            <a:normAutofit fontScale="70000" lnSpcReduction="20000"/>
          </a:bodyPr>
          <a:lstStyle/>
          <a:p>
            <a:pPr marL="0" indent="0">
              <a:buNone/>
            </a:pPr>
            <a:r>
              <a:rPr lang="en-US" b="1" dirty="0"/>
              <a:t>Support activities(Porter, 1985).</a:t>
            </a:r>
            <a:endParaRPr lang="cs-CZ" b="1" dirty="0"/>
          </a:p>
          <a:p>
            <a:r>
              <a:rPr lang="en-US" i="1" dirty="0"/>
              <a:t>Infrastructure</a:t>
            </a:r>
            <a:r>
              <a:rPr lang="en-US" dirty="0"/>
              <a:t>: consists of activities such as accounting, legal, finance, control, public relations, quality assurance and general (strategic) management.</a:t>
            </a:r>
          </a:p>
          <a:p>
            <a:r>
              <a:rPr lang="en-US" i="1" dirty="0"/>
              <a:t>Technological Development</a:t>
            </a:r>
            <a:r>
              <a:rPr lang="en-US" dirty="0"/>
              <a:t>: pertains to the equipment, hardware, software, procedures and technical knowledge brought to bear in the firm's transformation of inputs into outputs.</a:t>
            </a:r>
          </a:p>
          <a:p>
            <a:r>
              <a:rPr lang="en-US" i="1" dirty="0"/>
              <a:t>Human Resources Management</a:t>
            </a:r>
            <a:r>
              <a:rPr lang="en-US" dirty="0"/>
              <a:t>: consists of all activities involved in recruiting, hiring, training, developing, compensating and (if necessary) dismissing or laying off personnel.</a:t>
            </a:r>
          </a:p>
          <a:p>
            <a:r>
              <a:rPr lang="en-US" i="1" dirty="0"/>
              <a:t>Procurement</a:t>
            </a:r>
            <a:r>
              <a:rPr lang="en-US" dirty="0"/>
              <a:t>: the acquisition of goods, services or works from an outside external source</a:t>
            </a:r>
          </a:p>
          <a:p>
            <a:endParaRPr lang="cs-CZ" dirty="0"/>
          </a:p>
        </p:txBody>
      </p:sp>
    </p:spTree>
    <p:extLst>
      <p:ext uri="{BB962C8B-B14F-4D97-AF65-F5344CB8AC3E}">
        <p14:creationId xmlns:p14="http://schemas.microsoft.com/office/powerpoint/2010/main" val="2820190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dirty="0" err="1"/>
              <a:t>Porter´s</a:t>
            </a:r>
            <a:r>
              <a:rPr lang="cs-CZ" dirty="0"/>
              <a:t> </a:t>
            </a:r>
            <a:r>
              <a:rPr lang="cs-CZ" dirty="0" err="1"/>
              <a:t>value</a:t>
            </a:r>
            <a:r>
              <a:rPr lang="cs-CZ" dirty="0"/>
              <a:t> </a:t>
            </a:r>
            <a:r>
              <a:rPr lang="cs-CZ" dirty="0" err="1"/>
              <a:t>chain</a:t>
            </a:r>
            <a:r>
              <a:rPr lang="cs-CZ" dirty="0"/>
              <a:t> – support </a:t>
            </a:r>
            <a:r>
              <a:rPr lang="cs-CZ" dirty="0" err="1"/>
              <a:t>activities</a:t>
            </a:r>
            <a:endParaRPr lang="cs-CZ" dirty="0"/>
          </a:p>
        </p:txBody>
      </p:sp>
      <p:graphicFrame>
        <p:nvGraphicFramePr>
          <p:cNvPr id="7" name="Zástupný symbol pro obsah 6"/>
          <p:cNvGraphicFramePr>
            <a:graphicFrameLocks noGrp="1"/>
          </p:cNvGraphicFramePr>
          <p:nvPr>
            <p:ph sz="half" idx="1"/>
            <p:extLst>
              <p:ext uri="{D42A27DB-BD31-4B8C-83A1-F6EECF244321}">
                <p14:modId xmlns:p14="http://schemas.microsoft.com/office/powerpoint/2010/main" val="4220598150"/>
              </p:ext>
            </p:extLst>
          </p:nvPr>
        </p:nvGraphicFramePr>
        <p:xfrm>
          <a:off x="457200" y="2204865"/>
          <a:ext cx="7571183" cy="2661332"/>
        </p:xfrm>
        <a:graphic>
          <a:graphicData uri="http://schemas.openxmlformats.org/drawingml/2006/table">
            <a:tbl>
              <a:tblPr/>
              <a:tblGrid>
                <a:gridCol w="2019547">
                  <a:extLst>
                    <a:ext uri="{9D8B030D-6E8A-4147-A177-3AD203B41FA5}">
                      <a16:colId xmlns:a16="http://schemas.microsoft.com/office/drawing/2014/main" val="20000"/>
                    </a:ext>
                  </a:extLst>
                </a:gridCol>
                <a:gridCol w="2775818">
                  <a:extLst>
                    <a:ext uri="{9D8B030D-6E8A-4147-A177-3AD203B41FA5}">
                      <a16:colId xmlns:a16="http://schemas.microsoft.com/office/drawing/2014/main" val="20001"/>
                    </a:ext>
                  </a:extLst>
                </a:gridCol>
                <a:gridCol w="2775818">
                  <a:extLst>
                    <a:ext uri="{9D8B030D-6E8A-4147-A177-3AD203B41FA5}">
                      <a16:colId xmlns:a16="http://schemas.microsoft.com/office/drawing/2014/main" val="20002"/>
                    </a:ext>
                  </a:extLst>
                </a:gridCol>
              </a:tblGrid>
              <a:tr h="435927">
                <a:tc rowSpan="4">
                  <a:txBody>
                    <a:bodyPr/>
                    <a:lstStyle/>
                    <a:p>
                      <a:pPr algn="ctr"/>
                      <a:r>
                        <a:rPr lang="cs-CZ" sz="800" b="1" i="0" dirty="0">
                          <a:solidFill>
                            <a:srgbClr val="515151"/>
                          </a:solidFill>
                          <a:effectLst/>
                          <a:latin typeface="Verdana"/>
                        </a:rPr>
                        <a:t>Support </a:t>
                      </a:r>
                      <a:r>
                        <a:rPr lang="cs-CZ" sz="800" b="1" i="0" dirty="0" err="1">
                          <a:solidFill>
                            <a:srgbClr val="515151"/>
                          </a:solidFill>
                          <a:effectLst/>
                          <a:latin typeface="Verdana"/>
                        </a:rPr>
                        <a:t>Activities</a:t>
                      </a:r>
                      <a:endParaRPr lang="cs-CZ" sz="1600" i="0" dirty="0">
                        <a:solidFill>
                          <a:srgbClr val="515151"/>
                        </a:solidFill>
                        <a:effectLst/>
                        <a:latin typeface="Trebuchet MS"/>
                      </a:endParaRPr>
                    </a:p>
                  </a:txBody>
                  <a:tcPr marL="60203" marR="6020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r>
                        <a:rPr lang="cs-CZ" sz="800" i="0">
                          <a:solidFill>
                            <a:srgbClr val="515151"/>
                          </a:solidFill>
                          <a:effectLst/>
                          <a:latin typeface="Verdana"/>
                        </a:rPr>
                        <a:t>Procurement</a:t>
                      </a:r>
                      <a:endParaRPr lang="cs-CZ" sz="1600" i="0">
                        <a:solidFill>
                          <a:srgbClr val="515151"/>
                        </a:solidFill>
                        <a:effectLst/>
                        <a:latin typeface="Trebuchet MS"/>
                      </a:endParaRPr>
                    </a:p>
                  </a:txBody>
                  <a:tcPr marL="60203" marR="60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800" i="0">
                          <a:solidFill>
                            <a:srgbClr val="515151"/>
                          </a:solidFill>
                          <a:effectLst/>
                          <a:latin typeface="Verdana"/>
                        </a:rPr>
                        <a:t> - Purchasing of Resources</a:t>
                      </a:r>
                      <a:br>
                        <a:rPr lang="en-US" sz="800" i="0">
                          <a:solidFill>
                            <a:srgbClr val="515151"/>
                          </a:solidFill>
                          <a:effectLst/>
                          <a:latin typeface="Verdana"/>
                        </a:rPr>
                      </a:br>
                      <a:r>
                        <a:rPr lang="en-US" sz="800" i="0">
                          <a:solidFill>
                            <a:srgbClr val="515151"/>
                          </a:solidFill>
                          <a:effectLst/>
                          <a:latin typeface="Verdana"/>
                        </a:rPr>
                        <a:t> - Purchasing of inputs</a:t>
                      </a:r>
                      <a:endParaRPr lang="en-US" sz="1600" i="0">
                        <a:solidFill>
                          <a:srgbClr val="515151"/>
                        </a:solidFill>
                        <a:effectLst/>
                        <a:latin typeface="Trebuchet MS"/>
                      </a:endParaRPr>
                    </a:p>
                  </a:txBody>
                  <a:tcPr marL="60203" marR="60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0800">
                <a:tc vMerge="1">
                  <a:txBody>
                    <a:bodyPr/>
                    <a:lstStyle/>
                    <a:p>
                      <a:endParaRPr lang="cs-CZ"/>
                    </a:p>
                  </a:txBody>
                  <a:tcPr/>
                </a:tc>
                <a:tc>
                  <a:txBody>
                    <a:bodyPr/>
                    <a:lstStyle/>
                    <a:p>
                      <a:r>
                        <a:rPr lang="cs-CZ" sz="800" i="0">
                          <a:solidFill>
                            <a:srgbClr val="515151"/>
                          </a:solidFill>
                          <a:effectLst/>
                          <a:latin typeface="Verdana"/>
                        </a:rPr>
                        <a:t>Technology Development</a:t>
                      </a:r>
                      <a:endParaRPr lang="cs-CZ" sz="1600" i="0">
                        <a:solidFill>
                          <a:srgbClr val="515151"/>
                        </a:solidFill>
                        <a:effectLst/>
                        <a:latin typeface="Trebuchet MS"/>
                      </a:endParaRPr>
                    </a:p>
                  </a:txBody>
                  <a:tcPr marL="60203" marR="60203" marT="0" marB="0" anchor="ctr">
                    <a:lnL w="12700" cap="flat" cmpd="sng" algn="ctr">
                      <a:solidFill>
                        <a:srgbClr val="000000"/>
                      </a:solidFill>
                      <a:prstDash val="solid"/>
                      <a:round/>
                      <a:headEnd type="none" w="med" len="med"/>
                      <a:tailEnd type="none" w="med" len="med"/>
                    </a:lnL>
                    <a:lnR w="12700" cap="flat" cmpd="sng" algn="ctr">
                      <a:solidFill>
                        <a:srgbClr val="C0CC4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C45"/>
                      </a:solidFill>
                      <a:prstDash val="solid"/>
                      <a:round/>
                      <a:headEnd type="none" w="med" len="med"/>
                      <a:tailEnd type="none" w="med" len="med"/>
                    </a:lnB>
                  </a:tcPr>
                </a:tc>
                <a:tc>
                  <a:txBody>
                    <a:bodyPr/>
                    <a:lstStyle/>
                    <a:p>
                      <a:pPr algn="l"/>
                      <a:r>
                        <a:rPr lang="en-US" sz="800" i="0" dirty="0">
                          <a:solidFill>
                            <a:srgbClr val="515151"/>
                          </a:solidFill>
                          <a:effectLst/>
                          <a:latin typeface="Verdana"/>
                        </a:rPr>
                        <a:t> - Technology to support primary activities &amp;  </a:t>
                      </a:r>
                      <a:endParaRPr lang="en-US" sz="1600" i="0" dirty="0">
                        <a:solidFill>
                          <a:srgbClr val="515151"/>
                        </a:solidFill>
                        <a:effectLst/>
                        <a:latin typeface="Trebuchet MS"/>
                      </a:endParaRPr>
                    </a:p>
                    <a:p>
                      <a:pPr algn="l"/>
                      <a:r>
                        <a:rPr lang="en-US" sz="800" i="0" dirty="0">
                          <a:solidFill>
                            <a:srgbClr val="515151"/>
                          </a:solidFill>
                          <a:effectLst/>
                          <a:latin typeface="Verdana"/>
                        </a:rPr>
                        <a:t>    operations</a:t>
                      </a:r>
                      <a:endParaRPr lang="en-US" sz="1600" i="0" dirty="0">
                        <a:solidFill>
                          <a:srgbClr val="515151"/>
                        </a:solidFill>
                        <a:effectLst/>
                        <a:latin typeface="Trebuchet MS"/>
                      </a:endParaRPr>
                    </a:p>
                  </a:txBody>
                  <a:tcPr marL="60203" marR="60203" marT="0" marB="0" anchor="ctr">
                    <a:lnL w="12700" cap="flat" cmpd="sng" algn="ctr">
                      <a:solidFill>
                        <a:srgbClr val="C0CC45"/>
                      </a:solidFill>
                      <a:prstDash val="solid"/>
                      <a:round/>
                      <a:headEnd type="none" w="med" len="med"/>
                      <a:tailEnd type="none" w="med" len="med"/>
                    </a:lnL>
                    <a:lnR w="12700" cap="flat" cmpd="sng" algn="ctr">
                      <a:solidFill>
                        <a:srgbClr val="C0CC4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C45"/>
                      </a:solidFill>
                      <a:prstDash val="solid"/>
                      <a:round/>
                      <a:headEnd type="none" w="med" len="med"/>
                      <a:tailEnd type="none" w="med" len="med"/>
                    </a:lnB>
                  </a:tcPr>
                </a:tc>
                <a:extLst>
                  <a:ext uri="{0D108BD9-81ED-4DB2-BD59-A6C34878D82A}">
                    <a16:rowId xmlns:a16="http://schemas.microsoft.com/office/drawing/2014/main" val="10001"/>
                  </a:ext>
                </a:extLst>
              </a:tr>
              <a:tr h="871853">
                <a:tc vMerge="1">
                  <a:txBody>
                    <a:bodyPr/>
                    <a:lstStyle/>
                    <a:p>
                      <a:endParaRPr lang="cs-CZ"/>
                    </a:p>
                  </a:txBody>
                  <a:tcPr/>
                </a:tc>
                <a:tc>
                  <a:txBody>
                    <a:bodyPr/>
                    <a:lstStyle/>
                    <a:p>
                      <a:pPr algn="l"/>
                      <a:r>
                        <a:rPr lang="cs-CZ" sz="800" i="0" dirty="0" err="1">
                          <a:solidFill>
                            <a:srgbClr val="515151"/>
                          </a:solidFill>
                          <a:effectLst/>
                          <a:latin typeface="Verdana"/>
                        </a:rPr>
                        <a:t>Infrastructure</a:t>
                      </a:r>
                      <a:endParaRPr lang="cs-CZ" sz="1600" i="0" dirty="0">
                        <a:solidFill>
                          <a:srgbClr val="515151"/>
                        </a:solidFill>
                        <a:effectLst/>
                        <a:latin typeface="Trebuchet MS"/>
                      </a:endParaRPr>
                    </a:p>
                  </a:txBody>
                  <a:tcPr marL="60203" marR="60203" marT="0" marB="0" anchor="ctr">
                    <a:lnL w="12700" cap="flat" cmpd="sng" algn="ctr">
                      <a:solidFill>
                        <a:srgbClr val="000000"/>
                      </a:solidFill>
                      <a:prstDash val="solid"/>
                      <a:round/>
                      <a:headEnd type="none" w="med" len="med"/>
                      <a:tailEnd type="none" w="med" len="med"/>
                    </a:lnL>
                    <a:lnR w="12700" cap="flat" cmpd="sng" algn="ctr">
                      <a:solidFill>
                        <a:srgbClr val="20CD45"/>
                      </a:solidFill>
                      <a:prstDash val="solid"/>
                      <a:round/>
                      <a:headEnd type="none" w="med" len="med"/>
                      <a:tailEnd type="none" w="med" len="med"/>
                    </a:lnR>
                    <a:lnT w="12700" cap="flat" cmpd="sng" algn="ctr">
                      <a:solidFill>
                        <a:srgbClr val="C0CC45"/>
                      </a:solidFill>
                      <a:prstDash val="solid"/>
                      <a:round/>
                      <a:headEnd type="none" w="med" len="med"/>
                      <a:tailEnd type="none" w="med" len="med"/>
                    </a:lnT>
                    <a:lnB w="12700" cap="flat" cmpd="sng" algn="ctr">
                      <a:solidFill>
                        <a:srgbClr val="20CD45"/>
                      </a:solidFill>
                      <a:prstDash val="solid"/>
                      <a:round/>
                      <a:headEnd type="none" w="med" len="med"/>
                      <a:tailEnd type="none" w="med" len="med"/>
                    </a:lnB>
                  </a:tcPr>
                </a:tc>
                <a:tc>
                  <a:txBody>
                    <a:bodyPr/>
                    <a:lstStyle/>
                    <a:p>
                      <a:pPr algn="l"/>
                      <a:r>
                        <a:rPr lang="en-US" sz="800" i="0">
                          <a:solidFill>
                            <a:srgbClr val="515151"/>
                          </a:solidFill>
                          <a:effectLst/>
                          <a:latin typeface="Verdana"/>
                        </a:rPr>
                        <a:t> - Leadership Structure/Management</a:t>
                      </a:r>
                      <a:br>
                        <a:rPr lang="en-US" sz="800" i="0">
                          <a:solidFill>
                            <a:srgbClr val="515151"/>
                          </a:solidFill>
                          <a:effectLst/>
                          <a:latin typeface="Verdana"/>
                        </a:rPr>
                      </a:br>
                      <a:r>
                        <a:rPr lang="en-US" sz="800" i="0">
                          <a:solidFill>
                            <a:srgbClr val="515151"/>
                          </a:solidFill>
                          <a:effectLst/>
                          <a:latin typeface="Verdana"/>
                        </a:rPr>
                        <a:t> - Planning/processes</a:t>
                      </a:r>
                      <a:br>
                        <a:rPr lang="en-US" sz="800" i="0">
                          <a:solidFill>
                            <a:srgbClr val="515151"/>
                          </a:solidFill>
                          <a:effectLst/>
                          <a:latin typeface="Verdana"/>
                        </a:rPr>
                      </a:br>
                      <a:r>
                        <a:rPr lang="en-US" sz="800" i="0">
                          <a:solidFill>
                            <a:srgbClr val="515151"/>
                          </a:solidFill>
                          <a:effectLst/>
                          <a:latin typeface="Verdana"/>
                        </a:rPr>
                        <a:t> - Finance</a:t>
                      </a:r>
                      <a:br>
                        <a:rPr lang="en-US" sz="800" i="0">
                          <a:solidFill>
                            <a:srgbClr val="515151"/>
                          </a:solidFill>
                          <a:effectLst/>
                          <a:latin typeface="Verdana"/>
                        </a:rPr>
                      </a:br>
                      <a:r>
                        <a:rPr lang="en-US" sz="800" i="0">
                          <a:solidFill>
                            <a:srgbClr val="515151"/>
                          </a:solidFill>
                          <a:effectLst/>
                          <a:latin typeface="Verdana"/>
                        </a:rPr>
                        <a:t> - Information Systems</a:t>
                      </a:r>
                      <a:endParaRPr lang="en-US" sz="1600" i="0">
                        <a:solidFill>
                          <a:srgbClr val="515151"/>
                        </a:solidFill>
                        <a:effectLst/>
                        <a:latin typeface="Trebuchet MS"/>
                      </a:endParaRPr>
                    </a:p>
                  </a:txBody>
                  <a:tcPr marL="60203" marR="60203" marT="0" marB="0" anchor="ctr">
                    <a:lnL w="12700" cap="flat" cmpd="sng" algn="ctr">
                      <a:solidFill>
                        <a:srgbClr val="20CD45"/>
                      </a:solidFill>
                      <a:prstDash val="solid"/>
                      <a:round/>
                      <a:headEnd type="none" w="med" len="med"/>
                      <a:tailEnd type="none" w="med" len="med"/>
                    </a:lnL>
                    <a:lnR w="12700" cap="flat" cmpd="sng" algn="ctr">
                      <a:solidFill>
                        <a:srgbClr val="20CD45"/>
                      </a:solidFill>
                      <a:prstDash val="solid"/>
                      <a:round/>
                      <a:headEnd type="none" w="med" len="med"/>
                      <a:tailEnd type="none" w="med" len="med"/>
                    </a:lnR>
                    <a:lnT w="12700" cap="flat" cmpd="sng" algn="ctr">
                      <a:solidFill>
                        <a:srgbClr val="C0CC45"/>
                      </a:solidFill>
                      <a:prstDash val="solid"/>
                      <a:round/>
                      <a:headEnd type="none" w="med" len="med"/>
                      <a:tailEnd type="none" w="med" len="med"/>
                    </a:lnT>
                    <a:lnB w="12700" cap="flat" cmpd="sng" algn="ctr">
                      <a:solidFill>
                        <a:srgbClr val="20CD45"/>
                      </a:solidFill>
                      <a:prstDash val="solid"/>
                      <a:round/>
                      <a:headEnd type="none" w="med" len="med"/>
                      <a:tailEnd type="none" w="med" len="med"/>
                    </a:lnB>
                  </a:tcPr>
                </a:tc>
                <a:extLst>
                  <a:ext uri="{0D108BD9-81ED-4DB2-BD59-A6C34878D82A}">
                    <a16:rowId xmlns:a16="http://schemas.microsoft.com/office/drawing/2014/main" val="10002"/>
                  </a:ext>
                </a:extLst>
              </a:tr>
              <a:tr h="882752">
                <a:tc vMerge="1">
                  <a:txBody>
                    <a:bodyPr/>
                    <a:lstStyle/>
                    <a:p>
                      <a:endParaRPr lang="cs-CZ"/>
                    </a:p>
                  </a:txBody>
                  <a:tcPr/>
                </a:tc>
                <a:tc>
                  <a:txBody>
                    <a:bodyPr/>
                    <a:lstStyle/>
                    <a:p>
                      <a:pPr algn="l"/>
                      <a:r>
                        <a:rPr lang="cs-CZ" sz="800" i="0">
                          <a:solidFill>
                            <a:srgbClr val="515151"/>
                          </a:solidFill>
                          <a:effectLst/>
                          <a:latin typeface="Verdana"/>
                        </a:rPr>
                        <a:t>Human Resource Management</a:t>
                      </a:r>
                      <a:endParaRPr lang="cs-CZ" sz="1600" i="0">
                        <a:solidFill>
                          <a:srgbClr val="515151"/>
                        </a:solidFill>
                        <a:effectLst/>
                        <a:latin typeface="Trebuchet MS"/>
                      </a:endParaRPr>
                    </a:p>
                  </a:txBody>
                  <a:tcPr marL="60203" marR="60203" marT="0" marB="0" anchor="ctr">
                    <a:lnL w="12700" cap="flat" cmpd="sng" algn="ctr">
                      <a:solidFill>
                        <a:srgbClr val="000000"/>
                      </a:solidFill>
                      <a:prstDash val="solid"/>
                      <a:round/>
                      <a:headEnd type="none" w="med" len="med"/>
                      <a:tailEnd type="none" w="med" len="med"/>
                    </a:lnL>
                    <a:lnR w="12700" cap="flat" cmpd="sng" algn="ctr">
                      <a:solidFill>
                        <a:srgbClr val="80CD45"/>
                      </a:solidFill>
                      <a:prstDash val="solid"/>
                      <a:round/>
                      <a:headEnd type="none" w="med" len="med"/>
                      <a:tailEnd type="none" w="med" len="med"/>
                    </a:lnR>
                    <a:lnT w="12700" cap="flat" cmpd="sng" algn="ctr">
                      <a:solidFill>
                        <a:srgbClr val="20CD45"/>
                      </a:solidFill>
                      <a:prstDash val="solid"/>
                      <a:round/>
                      <a:headEnd type="none" w="med" len="med"/>
                      <a:tailEnd type="none" w="med" len="med"/>
                    </a:lnT>
                    <a:lnB w="12700" cap="flat" cmpd="sng" algn="ctr">
                      <a:solidFill>
                        <a:srgbClr val="80CD45"/>
                      </a:solidFill>
                      <a:prstDash val="solid"/>
                      <a:round/>
                      <a:headEnd type="none" w="med" len="med"/>
                      <a:tailEnd type="none" w="med" len="med"/>
                    </a:lnB>
                  </a:tcPr>
                </a:tc>
                <a:tc>
                  <a:txBody>
                    <a:bodyPr/>
                    <a:lstStyle/>
                    <a:p>
                      <a:pPr algn="l"/>
                      <a:r>
                        <a:rPr lang="en-US" sz="800" i="0" dirty="0">
                          <a:solidFill>
                            <a:srgbClr val="515151"/>
                          </a:solidFill>
                          <a:effectLst/>
                          <a:latin typeface="Verdana"/>
                        </a:rPr>
                        <a:t> - Recruitment</a:t>
                      </a:r>
                      <a:br>
                        <a:rPr lang="en-US" sz="800" i="0" dirty="0">
                          <a:solidFill>
                            <a:srgbClr val="515151"/>
                          </a:solidFill>
                          <a:effectLst/>
                          <a:latin typeface="Verdana"/>
                        </a:rPr>
                      </a:br>
                      <a:r>
                        <a:rPr lang="en-US" sz="800" i="0" dirty="0">
                          <a:solidFill>
                            <a:srgbClr val="515151"/>
                          </a:solidFill>
                          <a:effectLst/>
                          <a:latin typeface="Verdana"/>
                        </a:rPr>
                        <a:t> - Selection</a:t>
                      </a:r>
                      <a:br>
                        <a:rPr lang="en-US" sz="800" i="0" dirty="0">
                          <a:solidFill>
                            <a:srgbClr val="515151"/>
                          </a:solidFill>
                          <a:effectLst/>
                          <a:latin typeface="Verdana"/>
                        </a:rPr>
                      </a:br>
                      <a:r>
                        <a:rPr lang="en-US" sz="800" i="0" dirty="0">
                          <a:solidFill>
                            <a:srgbClr val="515151"/>
                          </a:solidFill>
                          <a:effectLst/>
                          <a:latin typeface="Verdana"/>
                        </a:rPr>
                        <a:t> - Training</a:t>
                      </a:r>
                      <a:br>
                        <a:rPr lang="en-US" sz="800" i="0" dirty="0">
                          <a:solidFill>
                            <a:srgbClr val="515151"/>
                          </a:solidFill>
                          <a:effectLst/>
                          <a:latin typeface="Verdana"/>
                        </a:rPr>
                      </a:br>
                      <a:r>
                        <a:rPr lang="en-US" sz="800" i="0" dirty="0">
                          <a:solidFill>
                            <a:srgbClr val="515151"/>
                          </a:solidFill>
                          <a:effectLst/>
                          <a:latin typeface="Verdana"/>
                        </a:rPr>
                        <a:t> - Reward &amp; Motivation</a:t>
                      </a:r>
                      <a:endParaRPr lang="en-US" sz="1600" i="0" dirty="0">
                        <a:solidFill>
                          <a:srgbClr val="515151"/>
                        </a:solidFill>
                        <a:effectLst/>
                        <a:latin typeface="Trebuchet MS"/>
                      </a:endParaRPr>
                    </a:p>
                  </a:txBody>
                  <a:tcPr marL="60203" marR="60203" marT="0" marB="0" anchor="ctr">
                    <a:lnL w="12700" cap="flat" cmpd="sng" algn="ctr">
                      <a:solidFill>
                        <a:srgbClr val="80CD45"/>
                      </a:solidFill>
                      <a:prstDash val="solid"/>
                      <a:round/>
                      <a:headEnd type="none" w="med" len="med"/>
                      <a:tailEnd type="none" w="med" len="med"/>
                    </a:lnL>
                    <a:lnR w="12700" cap="flat" cmpd="sng" algn="ctr">
                      <a:solidFill>
                        <a:srgbClr val="80CD45"/>
                      </a:solidFill>
                      <a:prstDash val="solid"/>
                      <a:round/>
                      <a:headEnd type="none" w="med" len="med"/>
                      <a:tailEnd type="none" w="med" len="med"/>
                    </a:lnR>
                    <a:lnT w="12700" cap="flat" cmpd="sng" algn="ctr">
                      <a:solidFill>
                        <a:srgbClr val="20CD45"/>
                      </a:solidFill>
                      <a:prstDash val="solid"/>
                      <a:round/>
                      <a:headEnd type="none" w="med" len="med"/>
                      <a:tailEnd type="none" w="med" len="med"/>
                    </a:lnT>
                    <a:lnB w="12700" cap="flat" cmpd="sng" algn="ctr">
                      <a:solidFill>
                        <a:srgbClr val="80CD45"/>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Zástupný symbol pro obsah 5"/>
          <p:cNvSpPr>
            <a:spLocks noGrp="1"/>
          </p:cNvSpPr>
          <p:nvPr>
            <p:ph sz="half" idx="2"/>
          </p:nvPr>
        </p:nvSpPr>
        <p:spPr>
          <a:xfrm>
            <a:off x="323528" y="5661248"/>
            <a:ext cx="8363272" cy="464915"/>
          </a:xfrm>
        </p:spPr>
        <p:txBody>
          <a:bodyPr>
            <a:normAutofit fontScale="70000" lnSpcReduction="20000"/>
          </a:bodyPr>
          <a:lstStyle/>
          <a:p>
            <a:r>
              <a:rPr lang="cs-CZ" sz="2200" dirty="0"/>
              <a:t>(Source: http://strategy-models.blogspot.cz/2011/06/use-of-porters-1985-value-chain.html)</a:t>
            </a:r>
          </a:p>
          <a:p>
            <a:endParaRPr lang="cs-CZ" dirty="0"/>
          </a:p>
        </p:txBody>
      </p:sp>
      <p:sp>
        <p:nvSpPr>
          <p:cNvPr id="8" name="Rectangle 1"/>
          <p:cNvSpPr>
            <a:spLocks noChangeArrowheads="1"/>
          </p:cNvSpPr>
          <p:nvPr/>
        </p:nvSpPr>
        <p:spPr bwMode="auto">
          <a:xfrm>
            <a:off x="611560" y="1916832"/>
            <a:ext cx="316435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7610" tIns="0" rIns="-4761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900" b="0" i="0" u="none" strike="noStrike" cap="none" normalizeH="0" baseline="0" dirty="0" err="1">
                <a:ln>
                  <a:noFill/>
                </a:ln>
                <a:effectLst/>
                <a:latin typeface="Verdana" pitchFamily="34" charset="0"/>
                <a:cs typeface="Arial" pitchFamily="34" charset="0"/>
              </a:rPr>
              <a:t>Porter’s</a:t>
            </a:r>
            <a:r>
              <a:rPr kumimoji="0" lang="cs-CZ" altLang="cs-CZ" sz="900" b="0" i="0" u="none" strike="noStrike" cap="none" normalizeH="0" baseline="0" dirty="0">
                <a:ln>
                  <a:noFill/>
                </a:ln>
                <a:effectLst/>
                <a:latin typeface="Verdana" pitchFamily="34" charset="0"/>
                <a:cs typeface="Arial" pitchFamily="34" charset="0"/>
              </a:rPr>
              <a:t> </a:t>
            </a:r>
            <a:r>
              <a:rPr kumimoji="0" lang="cs-CZ" altLang="cs-CZ" sz="900" b="0" i="0" u="none" strike="noStrike" cap="none" normalizeH="0" baseline="0" dirty="0" err="1">
                <a:ln>
                  <a:noFill/>
                </a:ln>
                <a:effectLst/>
                <a:latin typeface="Verdana" pitchFamily="34" charset="0"/>
                <a:cs typeface="Arial" pitchFamily="34" charset="0"/>
              </a:rPr>
              <a:t>Value</a:t>
            </a:r>
            <a:r>
              <a:rPr kumimoji="0" lang="cs-CZ" altLang="cs-CZ" sz="900" b="0" i="0" u="none" strike="noStrike" cap="none" normalizeH="0" baseline="0" dirty="0">
                <a:ln>
                  <a:noFill/>
                </a:ln>
                <a:effectLst/>
                <a:latin typeface="Verdana" pitchFamily="34" charset="0"/>
                <a:cs typeface="Arial" pitchFamily="34" charset="0"/>
              </a:rPr>
              <a:t> </a:t>
            </a:r>
            <a:r>
              <a:rPr kumimoji="0" lang="cs-CZ" altLang="cs-CZ" sz="900" b="0" i="0" u="none" strike="noStrike" cap="none" normalizeH="0" baseline="0" dirty="0" err="1">
                <a:ln>
                  <a:noFill/>
                </a:ln>
                <a:effectLst/>
                <a:latin typeface="Verdana" pitchFamily="34" charset="0"/>
                <a:cs typeface="Arial" pitchFamily="34" charset="0"/>
              </a:rPr>
              <a:t>Chain</a:t>
            </a:r>
            <a:r>
              <a:rPr kumimoji="0" lang="cs-CZ" altLang="cs-CZ" sz="900" b="0" i="0" u="none" strike="noStrike" cap="none" normalizeH="0" baseline="0" dirty="0">
                <a:ln>
                  <a:noFill/>
                </a:ln>
                <a:effectLst/>
                <a:latin typeface="Verdana" pitchFamily="34" charset="0"/>
                <a:cs typeface="Arial" pitchFamily="34" charset="0"/>
              </a:rPr>
              <a:t> - </a:t>
            </a:r>
            <a:r>
              <a:rPr kumimoji="0" lang="cs-CZ" altLang="cs-CZ" sz="900" b="0" i="0" u="none" strike="noStrike" cap="none" normalizeH="0" baseline="0" dirty="0" err="1">
                <a:ln>
                  <a:noFill/>
                </a:ln>
                <a:effectLst/>
                <a:latin typeface="Verdana" pitchFamily="34" charset="0"/>
                <a:cs typeface="Arial" pitchFamily="34" charset="0"/>
              </a:rPr>
              <a:t>Secondary</a:t>
            </a:r>
            <a:r>
              <a:rPr kumimoji="0" lang="cs-CZ" altLang="cs-CZ" sz="900" b="0" i="0" u="none" strike="noStrike" cap="none" normalizeH="0" baseline="0" dirty="0">
                <a:ln>
                  <a:noFill/>
                </a:ln>
                <a:effectLst/>
                <a:latin typeface="Verdana" pitchFamily="34" charset="0"/>
                <a:cs typeface="Arial" pitchFamily="34" charset="0"/>
              </a:rPr>
              <a:t> </a:t>
            </a:r>
            <a:r>
              <a:rPr kumimoji="0" lang="cs-CZ" altLang="cs-CZ" sz="900" b="0" i="0" u="none" strike="noStrike" cap="none" normalizeH="0" baseline="0" dirty="0" err="1">
                <a:ln>
                  <a:noFill/>
                </a:ln>
                <a:effectLst/>
                <a:latin typeface="Verdana" pitchFamily="34" charset="0"/>
                <a:cs typeface="Arial" pitchFamily="34" charset="0"/>
              </a:rPr>
              <a:t>Activities</a:t>
            </a:r>
            <a:r>
              <a:rPr kumimoji="0" lang="cs-CZ" altLang="cs-CZ" sz="900" b="0" i="0" u="none" strike="noStrike" cap="none" normalizeH="0" baseline="0" dirty="0">
                <a:ln>
                  <a:noFill/>
                </a:ln>
                <a:effectLst/>
                <a:latin typeface="Verdana" pitchFamily="34" charset="0"/>
                <a:cs typeface="Arial" pitchFamily="34" charset="0"/>
              </a:rPr>
              <a:t>: A </a:t>
            </a:r>
            <a:r>
              <a:rPr kumimoji="0" lang="cs-CZ" altLang="cs-CZ" sz="900" b="0" i="0" u="none" strike="noStrike" cap="none" normalizeH="0" baseline="0" dirty="0" err="1">
                <a:ln>
                  <a:noFill/>
                </a:ln>
                <a:effectLst/>
                <a:latin typeface="Verdana" pitchFamily="34" charset="0"/>
                <a:cs typeface="Arial" pitchFamily="34" charset="0"/>
              </a:rPr>
              <a:t>Summary</a:t>
            </a:r>
            <a:endParaRPr kumimoji="0" lang="cs-CZ" altLang="cs-CZ" sz="1800" b="0" i="0"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2608859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Construction</a:t>
            </a:r>
            <a:r>
              <a:rPr lang="cs-CZ" dirty="0"/>
              <a:t> </a:t>
            </a:r>
            <a:r>
              <a:rPr lang="cs-CZ" dirty="0" err="1"/>
              <a:t>of</a:t>
            </a:r>
            <a:r>
              <a:rPr lang="cs-CZ" dirty="0"/>
              <a:t> </a:t>
            </a:r>
            <a:r>
              <a:rPr lang="cs-CZ" dirty="0" err="1"/>
              <a:t>value</a:t>
            </a:r>
            <a:r>
              <a:rPr lang="cs-CZ" dirty="0"/>
              <a:t> </a:t>
            </a:r>
            <a:r>
              <a:rPr lang="cs-CZ" dirty="0" err="1"/>
              <a:t>chain</a:t>
            </a:r>
            <a:r>
              <a:rPr lang="cs-CZ" dirty="0"/>
              <a:t> </a:t>
            </a:r>
            <a:r>
              <a:rPr lang="cs-CZ" dirty="0" err="1"/>
              <a:t>of</a:t>
            </a:r>
            <a:r>
              <a:rPr lang="cs-CZ" dirty="0"/>
              <a:t> </a:t>
            </a:r>
            <a:r>
              <a:rPr lang="cs-CZ" dirty="0" err="1"/>
              <a:t>the</a:t>
            </a:r>
            <a:r>
              <a:rPr lang="cs-CZ" dirty="0"/>
              <a:t> </a:t>
            </a:r>
            <a:r>
              <a:rPr lang="cs-CZ" dirty="0" err="1"/>
              <a:t>company</a:t>
            </a:r>
            <a:endParaRPr lang="cs-CZ" dirty="0"/>
          </a:p>
        </p:txBody>
      </p:sp>
      <p:sp>
        <p:nvSpPr>
          <p:cNvPr id="3" name="Zástupný symbol pro obsah 2"/>
          <p:cNvSpPr>
            <a:spLocks noGrp="1"/>
          </p:cNvSpPr>
          <p:nvPr>
            <p:ph sz="half" idx="1"/>
          </p:nvPr>
        </p:nvSpPr>
        <p:spPr>
          <a:xfrm>
            <a:off x="457200" y="1600200"/>
            <a:ext cx="8291264" cy="4525963"/>
          </a:xfrm>
        </p:spPr>
        <p:txBody>
          <a:bodyPr/>
          <a:lstStyle/>
          <a:p>
            <a:r>
              <a:rPr lang="cs-CZ" dirty="0" err="1"/>
              <a:t>Creation</a:t>
            </a:r>
            <a:r>
              <a:rPr lang="cs-CZ" dirty="0"/>
              <a:t> </a:t>
            </a:r>
            <a:r>
              <a:rPr lang="cs-CZ" dirty="0" err="1"/>
              <a:t>of</a:t>
            </a:r>
            <a:r>
              <a:rPr lang="cs-CZ" dirty="0"/>
              <a:t> </a:t>
            </a:r>
            <a:r>
              <a:rPr lang="cs-CZ" dirty="0" err="1"/>
              <a:t>value</a:t>
            </a:r>
            <a:r>
              <a:rPr lang="cs-CZ" dirty="0"/>
              <a:t> </a:t>
            </a:r>
            <a:r>
              <a:rPr lang="cs-CZ" dirty="0" err="1"/>
              <a:t>chain</a:t>
            </a:r>
            <a:r>
              <a:rPr lang="cs-CZ" dirty="0"/>
              <a:t> </a:t>
            </a:r>
            <a:r>
              <a:rPr lang="cs-CZ" dirty="0" err="1"/>
              <a:t>according</a:t>
            </a:r>
            <a:r>
              <a:rPr lang="cs-CZ" dirty="0"/>
              <a:t> </a:t>
            </a:r>
            <a:r>
              <a:rPr lang="cs-CZ" dirty="0" err="1"/>
              <a:t>Magretta</a:t>
            </a:r>
            <a:r>
              <a:rPr lang="cs-CZ" dirty="0"/>
              <a:t>(2012) :</a:t>
            </a:r>
          </a:p>
          <a:p>
            <a:r>
              <a:rPr lang="cs-CZ" dirty="0"/>
              <a:t>To </a:t>
            </a:r>
            <a:r>
              <a:rPr lang="cs-CZ" dirty="0" err="1"/>
              <a:t>define</a:t>
            </a:r>
            <a:r>
              <a:rPr lang="cs-CZ" dirty="0"/>
              <a:t> </a:t>
            </a:r>
            <a:r>
              <a:rPr lang="cs-CZ" dirty="0" err="1"/>
              <a:t>the</a:t>
            </a:r>
            <a:r>
              <a:rPr lang="cs-CZ" dirty="0"/>
              <a:t> basic </a:t>
            </a:r>
            <a:r>
              <a:rPr lang="cs-CZ" dirty="0" err="1"/>
              <a:t>operations</a:t>
            </a:r>
            <a:r>
              <a:rPr lang="cs-CZ" dirty="0"/>
              <a:t> </a:t>
            </a:r>
            <a:r>
              <a:rPr lang="cs-CZ" dirty="0" err="1"/>
              <a:t>andactions</a:t>
            </a:r>
            <a:r>
              <a:rPr lang="cs-CZ" dirty="0"/>
              <a:t>, </a:t>
            </a:r>
            <a:r>
              <a:rPr lang="cs-CZ" dirty="0" err="1"/>
              <a:t>used</a:t>
            </a:r>
            <a:r>
              <a:rPr lang="cs-CZ" dirty="0"/>
              <a:t> </a:t>
            </a:r>
            <a:r>
              <a:rPr lang="cs-CZ" dirty="0" err="1"/>
              <a:t>within</a:t>
            </a:r>
            <a:r>
              <a:rPr lang="cs-CZ" dirty="0"/>
              <a:t> </a:t>
            </a:r>
            <a:r>
              <a:rPr lang="cs-CZ" dirty="0" err="1"/>
              <a:t>the</a:t>
            </a:r>
            <a:r>
              <a:rPr lang="cs-CZ" dirty="0"/>
              <a:t> </a:t>
            </a:r>
            <a:r>
              <a:rPr lang="cs-CZ" dirty="0" err="1"/>
              <a:t>industry</a:t>
            </a:r>
            <a:r>
              <a:rPr lang="cs-CZ" dirty="0"/>
              <a:t> to </a:t>
            </a:r>
            <a:r>
              <a:rPr lang="cs-CZ" dirty="0" err="1"/>
              <a:t>create</a:t>
            </a:r>
            <a:r>
              <a:rPr lang="cs-CZ" dirty="0"/>
              <a:t> </a:t>
            </a:r>
            <a:r>
              <a:rPr lang="cs-CZ" dirty="0" err="1"/>
              <a:t>value</a:t>
            </a:r>
            <a:r>
              <a:rPr lang="cs-CZ" dirty="0"/>
              <a:t> </a:t>
            </a:r>
            <a:r>
              <a:rPr lang="cs-CZ" dirty="0" err="1"/>
              <a:t>for</a:t>
            </a:r>
            <a:r>
              <a:rPr lang="cs-CZ" dirty="0"/>
              <a:t> </a:t>
            </a:r>
            <a:r>
              <a:rPr lang="cs-CZ" dirty="0" err="1"/>
              <a:t>the</a:t>
            </a:r>
            <a:r>
              <a:rPr lang="cs-CZ" dirty="0"/>
              <a:t> </a:t>
            </a:r>
            <a:r>
              <a:rPr lang="cs-CZ" dirty="0" err="1"/>
              <a:t>customer</a:t>
            </a:r>
            <a:r>
              <a:rPr lang="cs-CZ" dirty="0"/>
              <a:t>. </a:t>
            </a:r>
          </a:p>
          <a:p>
            <a:endParaRPr lang="cs-CZ" dirty="0"/>
          </a:p>
        </p:txBody>
      </p:sp>
    </p:spTree>
    <p:extLst>
      <p:ext uri="{BB962C8B-B14F-4D97-AF65-F5344CB8AC3E}">
        <p14:creationId xmlns:p14="http://schemas.microsoft.com/office/powerpoint/2010/main" val="148879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Construction</a:t>
            </a:r>
            <a:r>
              <a:rPr lang="cs-CZ" dirty="0"/>
              <a:t> </a:t>
            </a:r>
            <a:r>
              <a:rPr lang="cs-CZ" dirty="0" err="1"/>
              <a:t>of</a:t>
            </a:r>
            <a:r>
              <a:rPr lang="cs-CZ" dirty="0"/>
              <a:t> </a:t>
            </a:r>
            <a:r>
              <a:rPr lang="cs-CZ" dirty="0" err="1"/>
              <a:t>value</a:t>
            </a:r>
            <a:r>
              <a:rPr lang="cs-CZ" dirty="0"/>
              <a:t> </a:t>
            </a:r>
            <a:r>
              <a:rPr lang="cs-CZ" dirty="0" err="1"/>
              <a:t>chain</a:t>
            </a:r>
            <a:r>
              <a:rPr lang="cs-CZ" dirty="0"/>
              <a:t> </a:t>
            </a:r>
            <a:r>
              <a:rPr lang="cs-CZ" dirty="0" err="1"/>
              <a:t>of</a:t>
            </a:r>
            <a:r>
              <a:rPr lang="cs-CZ" dirty="0"/>
              <a:t> </a:t>
            </a:r>
            <a:r>
              <a:rPr lang="cs-CZ" dirty="0" err="1"/>
              <a:t>the</a:t>
            </a:r>
            <a:r>
              <a:rPr lang="cs-CZ" dirty="0"/>
              <a:t> </a:t>
            </a:r>
            <a:r>
              <a:rPr lang="cs-CZ" dirty="0" err="1"/>
              <a:t>company</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054209285"/>
              </p:ext>
            </p:extLst>
          </p:nvPr>
        </p:nvGraphicFramePr>
        <p:xfrm>
          <a:off x="539552" y="3366284"/>
          <a:ext cx="8229600" cy="190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Zástupný symbol pro obsah 3"/>
          <p:cNvGraphicFramePr>
            <a:graphicFrameLocks/>
          </p:cNvGraphicFramePr>
          <p:nvPr>
            <p:extLst>
              <p:ext uri="{D42A27DB-BD31-4B8C-83A1-F6EECF244321}">
                <p14:modId xmlns:p14="http://schemas.microsoft.com/office/powerpoint/2010/main" val="3620382939"/>
              </p:ext>
            </p:extLst>
          </p:nvPr>
        </p:nvGraphicFramePr>
        <p:xfrm>
          <a:off x="539552" y="1505543"/>
          <a:ext cx="8229600" cy="19050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ovéPole 5"/>
          <p:cNvSpPr txBox="1"/>
          <p:nvPr/>
        </p:nvSpPr>
        <p:spPr>
          <a:xfrm>
            <a:off x="755576" y="1484784"/>
            <a:ext cx="2232248" cy="369332"/>
          </a:xfrm>
          <a:prstGeom prst="rect">
            <a:avLst/>
          </a:prstGeom>
          <a:noFill/>
        </p:spPr>
        <p:txBody>
          <a:bodyPr wrap="square" rtlCol="0">
            <a:spAutoFit/>
          </a:bodyPr>
          <a:lstStyle/>
          <a:p>
            <a:r>
              <a:rPr lang="cs-CZ" dirty="0"/>
              <a:t>Ikea </a:t>
            </a:r>
            <a:r>
              <a:rPr lang="cs-CZ" dirty="0" err="1"/>
              <a:t>value</a:t>
            </a:r>
            <a:r>
              <a:rPr lang="cs-CZ" dirty="0"/>
              <a:t> </a:t>
            </a:r>
            <a:r>
              <a:rPr lang="cs-CZ" dirty="0" err="1"/>
              <a:t>chain</a:t>
            </a:r>
            <a:r>
              <a:rPr lang="cs-CZ" dirty="0"/>
              <a:t>:</a:t>
            </a:r>
          </a:p>
        </p:txBody>
      </p:sp>
      <p:sp>
        <p:nvSpPr>
          <p:cNvPr id="8" name="TextovéPole 7"/>
          <p:cNvSpPr txBox="1"/>
          <p:nvPr/>
        </p:nvSpPr>
        <p:spPr>
          <a:xfrm>
            <a:off x="755576" y="2996952"/>
            <a:ext cx="2808312" cy="369332"/>
          </a:xfrm>
          <a:prstGeom prst="rect">
            <a:avLst/>
          </a:prstGeom>
          <a:noFill/>
        </p:spPr>
        <p:txBody>
          <a:bodyPr wrap="square" rtlCol="0">
            <a:spAutoFit/>
          </a:bodyPr>
          <a:lstStyle/>
          <a:p>
            <a:r>
              <a:rPr lang="cs-CZ" dirty="0" err="1"/>
              <a:t>Private</a:t>
            </a:r>
            <a:r>
              <a:rPr lang="cs-CZ" dirty="0"/>
              <a:t> </a:t>
            </a:r>
            <a:r>
              <a:rPr lang="cs-CZ" dirty="0" err="1"/>
              <a:t>Cabinet</a:t>
            </a:r>
            <a:r>
              <a:rPr lang="cs-CZ" dirty="0"/>
              <a:t> maker</a:t>
            </a:r>
          </a:p>
        </p:txBody>
      </p:sp>
      <p:sp>
        <p:nvSpPr>
          <p:cNvPr id="11" name="TextovéPole 10"/>
          <p:cNvSpPr txBox="1"/>
          <p:nvPr/>
        </p:nvSpPr>
        <p:spPr>
          <a:xfrm>
            <a:off x="755576" y="5229200"/>
            <a:ext cx="1624099" cy="369332"/>
          </a:xfrm>
          <a:prstGeom prst="rect">
            <a:avLst/>
          </a:prstGeom>
          <a:noFill/>
        </p:spPr>
        <p:txBody>
          <a:bodyPr wrap="none" rtlCol="0">
            <a:spAutoFit/>
          </a:bodyPr>
          <a:lstStyle/>
          <a:p>
            <a:r>
              <a:rPr lang="cs-CZ" dirty="0"/>
              <a:t>IKEA - </a:t>
            </a:r>
            <a:r>
              <a:rPr lang="cs-CZ" dirty="0" err="1"/>
              <a:t>suppliers</a:t>
            </a:r>
            <a:endParaRPr lang="cs-CZ" dirty="0"/>
          </a:p>
        </p:txBody>
      </p:sp>
      <p:graphicFrame>
        <p:nvGraphicFramePr>
          <p:cNvPr id="12" name="Zástupný symbol pro obsah 3"/>
          <p:cNvGraphicFramePr>
            <a:graphicFrameLocks/>
          </p:cNvGraphicFramePr>
          <p:nvPr>
            <p:extLst>
              <p:ext uri="{D42A27DB-BD31-4B8C-83A1-F6EECF244321}">
                <p14:modId xmlns:p14="http://schemas.microsoft.com/office/powerpoint/2010/main" val="599914078"/>
              </p:ext>
            </p:extLst>
          </p:nvPr>
        </p:nvGraphicFramePr>
        <p:xfrm>
          <a:off x="539552" y="5210049"/>
          <a:ext cx="8229600" cy="19050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46659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Content</a:t>
            </a:r>
            <a:endParaRPr lang="cs-CZ" dirty="0"/>
          </a:p>
        </p:txBody>
      </p:sp>
      <p:sp>
        <p:nvSpPr>
          <p:cNvPr id="3" name="Zástupný symbol pro obsah 2"/>
          <p:cNvSpPr>
            <a:spLocks noGrp="1"/>
          </p:cNvSpPr>
          <p:nvPr>
            <p:ph idx="1"/>
          </p:nvPr>
        </p:nvSpPr>
        <p:spPr/>
        <p:txBody>
          <a:bodyPr/>
          <a:lstStyle/>
          <a:p>
            <a:r>
              <a:rPr lang="en-US" dirty="0"/>
              <a:t>Business and value engineering	</a:t>
            </a:r>
          </a:p>
          <a:p>
            <a:pPr lvl="1"/>
            <a:r>
              <a:rPr lang="en-US" dirty="0"/>
              <a:t>Business </a:t>
            </a:r>
            <a:r>
              <a:rPr lang="cs-CZ" dirty="0"/>
              <a:t>e</a:t>
            </a:r>
            <a:r>
              <a:rPr lang="en-US" dirty="0" err="1"/>
              <a:t>conomics</a:t>
            </a:r>
            <a:r>
              <a:rPr lang="en-US" dirty="0"/>
              <a:t> and microeconomic</a:t>
            </a:r>
          </a:p>
          <a:p>
            <a:pPr lvl="1"/>
            <a:r>
              <a:rPr lang="en-US" dirty="0"/>
              <a:t>Porter´s value chain 	</a:t>
            </a:r>
          </a:p>
          <a:p>
            <a:pPr lvl="1"/>
            <a:r>
              <a:rPr lang="en-US" dirty="0"/>
              <a:t>Primary and support activities of the company </a:t>
            </a:r>
          </a:p>
          <a:p>
            <a:pPr lvl="1"/>
            <a:r>
              <a:rPr lang="en-US" dirty="0"/>
              <a:t>Material, informational and financial flows of the company</a:t>
            </a:r>
          </a:p>
          <a:p>
            <a:endParaRPr lang="cs-CZ" dirty="0"/>
          </a:p>
        </p:txBody>
      </p:sp>
    </p:spTree>
    <p:extLst>
      <p:ext uri="{BB962C8B-B14F-4D97-AF65-F5344CB8AC3E}">
        <p14:creationId xmlns:p14="http://schemas.microsoft.com/office/powerpoint/2010/main" val="1672337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Material</a:t>
            </a:r>
            <a:r>
              <a:rPr lang="cs-CZ" dirty="0"/>
              <a:t>, </a:t>
            </a:r>
            <a:r>
              <a:rPr lang="cs-CZ" dirty="0" err="1"/>
              <a:t>information</a:t>
            </a:r>
            <a:r>
              <a:rPr lang="cs-CZ" dirty="0"/>
              <a:t> and </a:t>
            </a:r>
            <a:r>
              <a:rPr lang="cs-CZ" dirty="0" err="1"/>
              <a:t>money</a:t>
            </a:r>
            <a:r>
              <a:rPr lang="cs-CZ" dirty="0"/>
              <a:t> flow</a:t>
            </a:r>
            <a:r>
              <a:rPr lang="cs-CZ" baseline="30000" dirty="0"/>
              <a:t>2</a:t>
            </a:r>
            <a:endParaRPr lang="cs-CZ" dirty="0"/>
          </a:p>
        </p:txBody>
      </p:sp>
      <p:sp>
        <p:nvSpPr>
          <p:cNvPr id="3" name="Zástupný symbol pro obsah 2"/>
          <p:cNvSpPr>
            <a:spLocks noGrp="1"/>
          </p:cNvSpPr>
          <p:nvPr>
            <p:ph idx="1"/>
          </p:nvPr>
        </p:nvSpPr>
        <p:spPr>
          <a:xfrm>
            <a:off x="467544" y="1556792"/>
            <a:ext cx="8229600" cy="4525963"/>
          </a:xfrm>
        </p:spPr>
        <p:txBody>
          <a:bodyPr>
            <a:normAutofit/>
          </a:bodyPr>
          <a:lstStyle/>
          <a:p>
            <a:r>
              <a:rPr lang="cs-CZ" dirty="0" err="1"/>
              <a:t>Within</a:t>
            </a:r>
            <a:r>
              <a:rPr lang="cs-CZ" dirty="0"/>
              <a:t> </a:t>
            </a:r>
            <a:r>
              <a:rPr lang="cs-CZ" dirty="0" err="1"/>
              <a:t>supply</a:t>
            </a:r>
            <a:r>
              <a:rPr lang="cs-CZ" dirty="0"/>
              <a:t> </a:t>
            </a:r>
            <a:r>
              <a:rPr lang="cs-CZ" dirty="0" err="1"/>
              <a:t>chain</a:t>
            </a:r>
            <a:r>
              <a:rPr lang="cs-CZ" dirty="0"/>
              <a:t> management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71688"/>
            <a:ext cx="7920880" cy="376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006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Material</a:t>
            </a:r>
            <a:r>
              <a:rPr lang="cs-CZ" dirty="0"/>
              <a:t>, </a:t>
            </a:r>
            <a:r>
              <a:rPr lang="cs-CZ" dirty="0" err="1"/>
              <a:t>information</a:t>
            </a:r>
            <a:r>
              <a:rPr lang="cs-CZ" dirty="0"/>
              <a:t> and </a:t>
            </a:r>
            <a:r>
              <a:rPr lang="cs-CZ" dirty="0" err="1"/>
              <a:t>money</a:t>
            </a:r>
            <a:r>
              <a:rPr lang="cs-CZ" dirty="0"/>
              <a:t> flow</a:t>
            </a:r>
            <a:r>
              <a:rPr lang="cs-CZ" baseline="30000" dirty="0"/>
              <a:t>2</a:t>
            </a:r>
          </a:p>
        </p:txBody>
      </p:sp>
      <p:sp>
        <p:nvSpPr>
          <p:cNvPr id="3" name="Zástupný symbol pro obsah 2"/>
          <p:cNvSpPr>
            <a:spLocks noGrp="1"/>
          </p:cNvSpPr>
          <p:nvPr>
            <p:ph idx="1"/>
          </p:nvPr>
        </p:nvSpPr>
        <p:spPr>
          <a:xfrm>
            <a:off x="457200" y="1268760"/>
            <a:ext cx="8229600" cy="4857403"/>
          </a:xfrm>
        </p:spPr>
        <p:txBody>
          <a:bodyPr>
            <a:normAutofit fontScale="62500" lnSpcReduction="20000"/>
          </a:bodyPr>
          <a:lstStyle/>
          <a:p>
            <a:r>
              <a:rPr lang="en-US" dirty="0"/>
              <a:t>There are three different types of flow in supply chain management</a:t>
            </a:r>
            <a:r>
              <a:rPr lang="cs-CZ" dirty="0"/>
              <a:t>:</a:t>
            </a:r>
          </a:p>
          <a:p>
            <a:r>
              <a:rPr lang="en-US" dirty="0"/>
              <a:t> In short, to achieve an efficient and effective supply chain, it is essential to manage all three flows properly with minimal efforts. It is a difficult task for a supply chain manager to identify which information is critical for decision-making. Therefore, he or she would prefer to have the visibility of all flows on the click of a button.</a:t>
            </a:r>
            <a:endParaRPr lang="en-US" b="1" dirty="0"/>
          </a:p>
          <a:p>
            <a:pPr marL="0" indent="0">
              <a:buNone/>
            </a:pPr>
            <a:endParaRPr lang="en-US" dirty="0"/>
          </a:p>
          <a:p>
            <a:r>
              <a:rPr lang="cs-CZ" b="1" dirty="0"/>
              <a:t>M</a:t>
            </a:r>
            <a:r>
              <a:rPr lang="en-US" b="1" dirty="0" err="1"/>
              <a:t>aterial</a:t>
            </a:r>
            <a:r>
              <a:rPr lang="en-US" b="1" dirty="0"/>
              <a:t> Flow</a:t>
            </a:r>
            <a:r>
              <a:rPr lang="cs-CZ" b="1" dirty="0"/>
              <a:t> - </a:t>
            </a:r>
            <a:r>
              <a:rPr lang="en-US" dirty="0"/>
              <a:t>includes a smooth flow of an item from the producer to the consumer. This is possible through various warehouses among distributors, dealers and retailers.</a:t>
            </a:r>
          </a:p>
          <a:p>
            <a:endParaRPr lang="cs-CZ" dirty="0"/>
          </a:p>
          <a:p>
            <a:endParaRPr lang="cs-CZ" dirty="0"/>
          </a:p>
          <a:p>
            <a:pPr marL="0" indent="0">
              <a:buNone/>
            </a:pPr>
            <a:endParaRPr lang="en-US" dirty="0"/>
          </a:p>
          <a:p>
            <a:pPr marL="0" indent="0">
              <a:buNone/>
            </a:pPr>
            <a:r>
              <a:rPr lang="cs-CZ" sz="2100" dirty="0"/>
              <a:t>2 - https://www.tutorialspoint.com/supply_chain_management/supply_chain_management_process_flow.htm</a:t>
            </a:r>
          </a:p>
        </p:txBody>
      </p:sp>
    </p:spTree>
    <p:extLst>
      <p:ext uri="{BB962C8B-B14F-4D97-AF65-F5344CB8AC3E}">
        <p14:creationId xmlns:p14="http://schemas.microsoft.com/office/powerpoint/2010/main" val="1195739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649491"/>
          </a:xfrm>
        </p:spPr>
        <p:txBody>
          <a:bodyPr>
            <a:normAutofit fontScale="85000" lnSpcReduction="20000"/>
          </a:bodyPr>
          <a:lstStyle/>
          <a:p>
            <a:r>
              <a:rPr lang="en-US" b="1" dirty="0"/>
              <a:t>Money flow</a:t>
            </a:r>
            <a:r>
              <a:rPr lang="cs-CZ" b="1" dirty="0"/>
              <a:t> - </a:t>
            </a:r>
            <a:r>
              <a:rPr lang="en-US" dirty="0"/>
              <a:t>On the basis of the invoice raised by the producer, the clients examine the order for correctness. If the claims are correct, money flows from the clients to the respective producer. Flow of money is also observed from the producer side to the clients in the form of debit notes.</a:t>
            </a:r>
            <a:endParaRPr lang="cs-CZ" dirty="0"/>
          </a:p>
          <a:p>
            <a:r>
              <a:rPr lang="en-US" b="1" dirty="0"/>
              <a:t>Information/Data flow</a:t>
            </a:r>
            <a:r>
              <a:rPr lang="cs-CZ" dirty="0"/>
              <a:t>  - </a:t>
            </a:r>
            <a:r>
              <a:rPr lang="en-US" dirty="0"/>
              <a:t>comprises the request for quotation, purchase order, monthly schedules, engineering change requests, quality complaints and reports on supplier performance from customer side to the supplier.</a:t>
            </a:r>
            <a:r>
              <a:rPr lang="cs-CZ" dirty="0"/>
              <a:t> </a:t>
            </a:r>
            <a:r>
              <a:rPr lang="en-US" dirty="0"/>
              <a:t>From the producer’s side to the consumer’s side, the information flow consists of the presentation of the company, offer, confirmation of purchase order, reports on action taken on deviation, dispatch details, report on inventory, invoices, etc.</a:t>
            </a:r>
          </a:p>
          <a:p>
            <a:endParaRPr lang="cs-CZ" dirty="0"/>
          </a:p>
        </p:txBody>
      </p:sp>
    </p:spTree>
    <p:extLst>
      <p:ext uri="{BB962C8B-B14F-4D97-AF65-F5344CB8AC3E}">
        <p14:creationId xmlns:p14="http://schemas.microsoft.com/office/powerpoint/2010/main" val="1172061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CASE STUDY – Apple Inc.</a:t>
            </a:r>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6383089" cy="238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778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Business model – Apple Inc. </a:t>
            </a:r>
            <a:r>
              <a:rPr lang="cs-CZ" sz="1100" dirty="0"/>
              <a:t>(Source: https://research-methodology.net/</a:t>
            </a:r>
            <a:r>
              <a:rPr lang="cs-CZ" sz="1100" dirty="0" err="1"/>
              <a:t>apple-value-chain-analysis</a:t>
            </a:r>
            <a:r>
              <a:rPr lang="cs-CZ" sz="1100" dirty="0"/>
              <a:t>/)</a:t>
            </a:r>
          </a:p>
        </p:txBody>
      </p:sp>
      <p:sp>
        <p:nvSpPr>
          <p:cNvPr id="3" name="Zástupný symbol pro obsah 2"/>
          <p:cNvSpPr>
            <a:spLocks noGrp="1"/>
          </p:cNvSpPr>
          <p:nvPr>
            <p:ph idx="1"/>
          </p:nvPr>
        </p:nvSpPr>
        <p:spPr/>
        <p:txBody>
          <a:bodyPr>
            <a:normAutofit fontScale="62500" lnSpcReduction="20000"/>
          </a:bodyPr>
          <a:lstStyle/>
          <a:p>
            <a:pPr marL="0" indent="0">
              <a:buNone/>
            </a:pPr>
            <a:r>
              <a:rPr lang="en-US" b="1" dirty="0"/>
              <a:t>Apple Inc. Inbound logistics</a:t>
            </a:r>
            <a:endParaRPr lang="en-US" dirty="0"/>
          </a:p>
          <a:p>
            <a:r>
              <a:rPr lang="en-US" dirty="0"/>
              <a:t>Apple works with hundreds of suppliers around the globe and maintains a highly sophisticated supply-chain management. Apple’s purchase commitments typically cover its requirements for periods up to 150 days. CEO Tim Cook is known for his strategy of getting suppliers to compete with each-other and he has reduced the numbers of suppliers considerably after becoming CEO in 2011.</a:t>
            </a:r>
            <a:endParaRPr lang="cs-CZ" dirty="0"/>
          </a:p>
          <a:p>
            <a:pPr marL="0" indent="0">
              <a:buNone/>
            </a:pPr>
            <a:r>
              <a:rPr lang="en-US" b="1" dirty="0"/>
              <a:t>Apple Inc. Operations</a:t>
            </a:r>
            <a:endParaRPr lang="en-US" dirty="0"/>
          </a:p>
          <a:p>
            <a:r>
              <a:rPr lang="en-US" dirty="0"/>
              <a:t>Apple operations are divided into the following reportable operating segments:</a:t>
            </a:r>
            <a:r>
              <a:rPr lang="cs-CZ" dirty="0"/>
              <a:t> </a:t>
            </a:r>
            <a:r>
              <a:rPr lang="en-US" dirty="0"/>
              <a:t>Americas</a:t>
            </a:r>
            <a:r>
              <a:rPr lang="cs-CZ" dirty="0"/>
              <a:t>, </a:t>
            </a:r>
            <a:r>
              <a:rPr lang="en-US" dirty="0"/>
              <a:t>Europe</a:t>
            </a:r>
            <a:r>
              <a:rPr lang="cs-CZ" dirty="0"/>
              <a:t>, </a:t>
            </a:r>
            <a:r>
              <a:rPr lang="en-US" dirty="0"/>
              <a:t>Greater China</a:t>
            </a:r>
            <a:r>
              <a:rPr lang="cs-CZ" dirty="0"/>
              <a:t>, </a:t>
            </a:r>
            <a:r>
              <a:rPr lang="en-US" dirty="0"/>
              <a:t>Japan</a:t>
            </a:r>
            <a:r>
              <a:rPr lang="cs-CZ" dirty="0"/>
              <a:t>, </a:t>
            </a:r>
            <a:r>
              <a:rPr lang="en-US" dirty="0"/>
              <a:t>Rest of Asian Pacific</a:t>
            </a:r>
          </a:p>
          <a:p>
            <a:r>
              <a:rPr lang="en-US" dirty="0"/>
              <a:t>Apple operations are conducted by 116,000 full-time equivalent employees as of September 2016.Outsourcing of manufacturing to locations with lower costs of resources is the main source of value for Apple operations. Specifically, only some models of Mac computers are manufactured in USA and Ireland and the majority of Apple products are outsourced to manufacturing units based in Asia.</a:t>
            </a:r>
          </a:p>
          <a:p>
            <a:endParaRPr lang="en-US" dirty="0"/>
          </a:p>
          <a:p>
            <a:endParaRPr lang="cs-CZ" dirty="0"/>
          </a:p>
          <a:p>
            <a:endParaRPr lang="cs-CZ" dirty="0"/>
          </a:p>
        </p:txBody>
      </p:sp>
    </p:spTree>
    <p:extLst>
      <p:ext uri="{BB962C8B-B14F-4D97-AF65-F5344CB8AC3E}">
        <p14:creationId xmlns:p14="http://schemas.microsoft.com/office/powerpoint/2010/main" val="2055032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pPr marL="0" indent="0">
              <a:buNone/>
            </a:pPr>
            <a:r>
              <a:rPr lang="en-US" b="1" dirty="0"/>
              <a:t>Apple Inc. Outbound logistics</a:t>
            </a:r>
            <a:endParaRPr lang="en-US" dirty="0"/>
          </a:p>
          <a:p>
            <a:r>
              <a:rPr lang="en-US" dirty="0"/>
              <a:t>Apple outbound logistics involves warehousing and distribution of ready iPhones, iPads, Mac computers and other products produced by the company.  E-commerce sales is rightly acknowledged by the company as a massive source of value in terms of inbound logistics, because e-commerce is more cost effective compared to sales via Apple Store. Due to the efforts of the company in this direction, Apple Inc. has become the third largest retailer in the US in terms of size of e-commerce business, only behind Amazon.com and Wal-Mart Stores Inc. Specifically, Apple Inc. has e-commerce sales of USD 12 billion and this figure accounts to about 5.1 per cent of company’s total sales</a:t>
            </a:r>
            <a:endParaRPr lang="cs-CZ" dirty="0"/>
          </a:p>
          <a:p>
            <a:pPr marL="0" indent="0">
              <a:buNone/>
            </a:pPr>
            <a:endParaRPr lang="en-US" dirty="0"/>
          </a:p>
          <a:p>
            <a:endParaRPr lang="cs-CZ" dirty="0"/>
          </a:p>
        </p:txBody>
      </p:sp>
    </p:spTree>
    <p:extLst>
      <p:ext uri="{BB962C8B-B14F-4D97-AF65-F5344CB8AC3E}">
        <p14:creationId xmlns:p14="http://schemas.microsoft.com/office/powerpoint/2010/main" val="377478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pPr marL="0" indent="0">
              <a:buNone/>
            </a:pPr>
            <a:r>
              <a:rPr lang="en-US" b="1" dirty="0"/>
              <a:t>Apple Inc. Marketing and Sales</a:t>
            </a:r>
            <a:endParaRPr lang="en-US" dirty="0"/>
          </a:p>
          <a:p>
            <a:r>
              <a:rPr lang="en-US" dirty="0"/>
              <a:t>Apple sells its products through the following seven sales channels:</a:t>
            </a:r>
          </a:p>
          <a:p>
            <a:r>
              <a:rPr lang="en-US" dirty="0"/>
              <a:t>Apple retail stores</a:t>
            </a:r>
            <a:r>
              <a:rPr lang="cs-CZ" dirty="0"/>
              <a:t>, </a:t>
            </a:r>
            <a:r>
              <a:rPr lang="en-US" dirty="0"/>
              <a:t>Apple online store</a:t>
            </a:r>
            <a:r>
              <a:rPr lang="cs-CZ" dirty="0"/>
              <a:t>, </a:t>
            </a:r>
            <a:r>
              <a:rPr lang="en-US" dirty="0"/>
              <a:t>Direct sales force</a:t>
            </a:r>
            <a:r>
              <a:rPr lang="cs-CZ" dirty="0"/>
              <a:t>, </a:t>
            </a:r>
            <a:r>
              <a:rPr lang="en-US" dirty="0"/>
              <a:t>Third-party cellular network carriers</a:t>
            </a:r>
            <a:r>
              <a:rPr lang="cs-CZ" dirty="0"/>
              <a:t>, </a:t>
            </a:r>
            <a:r>
              <a:rPr lang="en-US" dirty="0"/>
              <a:t>Wholesalers</a:t>
            </a:r>
            <a:r>
              <a:rPr lang="cs-CZ" dirty="0"/>
              <a:t>, </a:t>
            </a:r>
            <a:r>
              <a:rPr lang="en-US" dirty="0"/>
              <a:t>Retailers</a:t>
            </a:r>
            <a:r>
              <a:rPr lang="cs-CZ" dirty="0"/>
              <a:t>, </a:t>
            </a:r>
            <a:r>
              <a:rPr lang="en-US" dirty="0"/>
              <a:t>Value-added resellers</a:t>
            </a:r>
          </a:p>
          <a:p>
            <a:r>
              <a:rPr lang="en-US" dirty="0"/>
              <a:t>During 2016, the company’s net sales through its direct and indirect distribution channels accounted for 25 per cent and 75per cent , respectively, of total net </a:t>
            </a:r>
            <a:r>
              <a:rPr lang="en-US" dirty="0" err="1"/>
              <a:t>sales.Apple</a:t>
            </a:r>
            <a:r>
              <a:rPr lang="en-US" dirty="0"/>
              <a:t> advertising budget has been increasing consistently since the takeover of Tim Cook as CEO in 2011 to reach a record of USD 1.8 billion in 2015. Interestingly, the company chose not to disclose its marketing budget for 2016.</a:t>
            </a:r>
          </a:p>
          <a:p>
            <a:endParaRPr lang="cs-CZ" dirty="0"/>
          </a:p>
        </p:txBody>
      </p:sp>
    </p:spTree>
    <p:extLst>
      <p:ext uri="{BB962C8B-B14F-4D97-AF65-F5344CB8AC3E}">
        <p14:creationId xmlns:p14="http://schemas.microsoft.com/office/powerpoint/2010/main" val="3452709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pPr marL="0" indent="0">
              <a:buNone/>
            </a:pPr>
            <a:r>
              <a:rPr lang="en-US" b="1" dirty="0"/>
              <a:t>Apple Inc. Service</a:t>
            </a:r>
            <a:endParaRPr lang="en-US" dirty="0"/>
          </a:p>
          <a:p>
            <a:r>
              <a:rPr lang="en-US" dirty="0"/>
              <a:t>Apple is famous for exceptional quality of customer services during all three stages: pre-purchase, during the purchase and post-purchase. The company maintains Apple experience </a:t>
            </a:r>
            <a:r>
              <a:rPr lang="en-US" dirty="0" err="1"/>
              <a:t>centres</a:t>
            </a:r>
            <a:r>
              <a:rPr lang="en-US" dirty="0"/>
              <a:t> in major cities around the globe where anyone can use its products to become convinced about the quality. Apple sales assistants are usually trained and polite young males and females who are technically savvy and happy to demonstrate product features and capabilities. Post-purchase customer service is also impressive with unique iPhone trade-in programs that allow iPhone users to upgrade their phone to newer models with additional payment.</a:t>
            </a:r>
          </a:p>
          <a:p>
            <a:endParaRPr lang="cs-CZ" dirty="0"/>
          </a:p>
        </p:txBody>
      </p:sp>
    </p:spTree>
    <p:extLst>
      <p:ext uri="{BB962C8B-B14F-4D97-AF65-F5344CB8AC3E}">
        <p14:creationId xmlns:p14="http://schemas.microsoft.com/office/powerpoint/2010/main" val="2686471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9570" y="1826941"/>
            <a:ext cx="5864860" cy="407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82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Business and </a:t>
            </a:r>
            <a:r>
              <a:rPr lang="cs-CZ" dirty="0" err="1"/>
              <a:t>value</a:t>
            </a:r>
            <a:r>
              <a:rPr lang="cs-CZ" dirty="0"/>
              <a:t> </a:t>
            </a:r>
            <a:r>
              <a:rPr lang="cs-CZ" dirty="0" err="1"/>
              <a:t>engineering</a:t>
            </a:r>
            <a:endParaRPr lang="cs-CZ" dirty="0"/>
          </a:p>
        </p:txBody>
      </p:sp>
      <p:sp>
        <p:nvSpPr>
          <p:cNvPr id="3" name="Zástupný symbol pro obsah 2"/>
          <p:cNvSpPr>
            <a:spLocks noGrp="1"/>
          </p:cNvSpPr>
          <p:nvPr>
            <p:ph idx="1"/>
          </p:nvPr>
        </p:nvSpPr>
        <p:spPr/>
        <p:txBody>
          <a:bodyPr>
            <a:normAutofit fontScale="77500" lnSpcReduction="20000"/>
          </a:bodyPr>
          <a:lstStyle/>
          <a:p>
            <a:endParaRPr lang="cs-CZ" dirty="0"/>
          </a:p>
          <a:p>
            <a:r>
              <a:rPr lang="en-US" dirty="0"/>
              <a:t>A </a:t>
            </a:r>
            <a:r>
              <a:rPr lang="en-US" b="1" dirty="0"/>
              <a:t>business</a:t>
            </a:r>
            <a:r>
              <a:rPr lang="en-US" dirty="0"/>
              <a:t> (</a:t>
            </a:r>
            <a:r>
              <a:rPr lang="en-US" b="1" dirty="0"/>
              <a:t>enterprise</a:t>
            </a:r>
            <a:r>
              <a:rPr lang="en-US" dirty="0"/>
              <a:t>, a </a:t>
            </a:r>
            <a:r>
              <a:rPr lang="en-US" b="1" dirty="0"/>
              <a:t>company</a:t>
            </a:r>
            <a:r>
              <a:rPr lang="en-US" dirty="0"/>
              <a:t> or a </a:t>
            </a:r>
            <a:r>
              <a:rPr lang="en-US" b="1" dirty="0"/>
              <a:t>firm</a:t>
            </a:r>
            <a:r>
              <a:rPr lang="en-US" dirty="0"/>
              <a:t>) is an organizational, economical and legal entity and made up of an association of people involved in the provision of goods and services to consumers , in order to achieve specific declared goals.(Aaker, 2010, wikipedia.org)</a:t>
            </a:r>
          </a:p>
          <a:p>
            <a:r>
              <a:rPr lang="en-US" dirty="0"/>
              <a:t>Business as an activity can be divided into(Appleby, 1987):</a:t>
            </a:r>
          </a:p>
          <a:p>
            <a:pPr lvl="1"/>
            <a:r>
              <a:rPr lang="en-US" dirty="0"/>
              <a:t>People demanding goods and services - </a:t>
            </a:r>
            <a:r>
              <a:rPr lang="en-US" i="1" dirty="0"/>
              <a:t>consumers</a:t>
            </a:r>
          </a:p>
          <a:p>
            <a:pPr lvl="1"/>
            <a:r>
              <a:rPr lang="en-US" dirty="0"/>
              <a:t>People involved in </a:t>
            </a:r>
            <a:r>
              <a:rPr lang="en-US" dirty="0" err="1"/>
              <a:t>obtai</a:t>
            </a:r>
            <a:r>
              <a:rPr lang="cs-CZ" dirty="0"/>
              <a:t>ni</a:t>
            </a:r>
            <a:r>
              <a:rPr lang="en-US" dirty="0"/>
              <a:t>ng, arranging and transforming basic materials into finished products – </a:t>
            </a:r>
            <a:r>
              <a:rPr lang="en-US" i="1" dirty="0"/>
              <a:t>producers</a:t>
            </a:r>
          </a:p>
          <a:p>
            <a:pPr lvl="1"/>
            <a:r>
              <a:rPr lang="en-US" dirty="0"/>
              <a:t>People involved in </a:t>
            </a:r>
            <a:r>
              <a:rPr lang="en-US" i="1" dirty="0"/>
              <a:t>distribution </a:t>
            </a:r>
            <a:r>
              <a:rPr lang="en-US" dirty="0"/>
              <a:t>the products to customers and others, or those involved in providing financial services</a:t>
            </a:r>
            <a:r>
              <a:rPr lang="cs-CZ" dirty="0"/>
              <a:t>. </a:t>
            </a:r>
          </a:p>
          <a:p>
            <a:pPr marL="0" indent="0">
              <a:buNone/>
            </a:pPr>
            <a:endParaRPr lang="cs-CZ" dirty="0"/>
          </a:p>
        </p:txBody>
      </p:sp>
    </p:spTree>
    <p:extLst>
      <p:ext uri="{BB962C8B-B14F-4D97-AF65-F5344CB8AC3E}">
        <p14:creationId xmlns:p14="http://schemas.microsoft.com/office/powerpoint/2010/main" val="124228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1" algn="ctr" rtl="0">
              <a:spcBef>
                <a:spcPct val="0"/>
              </a:spcBef>
            </a:pPr>
            <a:r>
              <a:rPr lang="en-US" sz="4400" kern="1200" dirty="0">
                <a:solidFill>
                  <a:schemeClr val="tx1"/>
                </a:solidFill>
                <a:latin typeface="+mj-lt"/>
                <a:ea typeface="+mj-ea"/>
                <a:cs typeface="+mj-cs"/>
              </a:rPr>
              <a:t>Business economics and microeconomics</a:t>
            </a:r>
            <a:br>
              <a:rPr lang="en-US" b="1" cap="small" dirty="0"/>
            </a:br>
            <a:endParaRPr lang="en-US" dirty="0"/>
          </a:p>
        </p:txBody>
      </p:sp>
      <p:sp>
        <p:nvSpPr>
          <p:cNvPr id="3" name="Zástupný symbol pro obsah 2"/>
          <p:cNvSpPr>
            <a:spLocks noGrp="1"/>
          </p:cNvSpPr>
          <p:nvPr>
            <p:ph idx="1"/>
          </p:nvPr>
        </p:nvSpPr>
        <p:spPr/>
        <p:txBody>
          <a:bodyPr>
            <a:normAutofit fontScale="77500" lnSpcReduction="20000"/>
          </a:bodyPr>
          <a:lstStyle/>
          <a:p>
            <a:r>
              <a:rPr lang="en-US" dirty="0"/>
              <a:t>Efficiency </a:t>
            </a:r>
            <a:r>
              <a:rPr lang="cs-CZ" dirty="0"/>
              <a:t>: </a:t>
            </a:r>
            <a:r>
              <a:rPr lang="en-US" dirty="0"/>
              <a:t>relation between inputs and outputs</a:t>
            </a:r>
          </a:p>
          <a:p>
            <a:pPr lvl="1"/>
            <a:r>
              <a:rPr lang="en-US" b="1" dirty="0"/>
              <a:t>Allocative  </a:t>
            </a:r>
            <a:r>
              <a:rPr lang="cs-CZ" b="1" dirty="0"/>
              <a:t>(</a:t>
            </a:r>
            <a:r>
              <a:rPr lang="en-US" b="1" dirty="0"/>
              <a:t>Pareto</a:t>
            </a:r>
            <a:r>
              <a:rPr lang="cs-CZ" b="1" dirty="0"/>
              <a:t>)</a:t>
            </a:r>
            <a:r>
              <a:rPr lang="en-US" b="1" dirty="0"/>
              <a:t> efficiency</a:t>
            </a:r>
            <a:r>
              <a:rPr lang="en-US" dirty="0"/>
              <a:t>: any changes made to assist one person would harm another.</a:t>
            </a:r>
          </a:p>
          <a:p>
            <a:pPr lvl="1"/>
            <a:r>
              <a:rPr lang="en-US" b="1" dirty="0"/>
              <a:t>Productive efficiency</a:t>
            </a:r>
            <a:r>
              <a:rPr lang="en-US" dirty="0"/>
              <a:t>: no additional output can be obtained without increasing the amount of inputs, and production proceeds at the lowest possible average total cost.</a:t>
            </a:r>
          </a:p>
          <a:p>
            <a:pPr marL="457200" lvl="1" indent="0">
              <a:buNone/>
            </a:pPr>
            <a:r>
              <a:rPr lang="en-US" dirty="0"/>
              <a:t>These definitions are not equivalent: a market or other economic system may be </a:t>
            </a:r>
            <a:r>
              <a:rPr lang="en-US" dirty="0" err="1"/>
              <a:t>allocatively</a:t>
            </a:r>
            <a:r>
              <a:rPr lang="en-US" dirty="0"/>
              <a:t> but not productively efficient, or productively but not </a:t>
            </a:r>
            <a:r>
              <a:rPr lang="en-US" dirty="0" err="1"/>
              <a:t>allocatively</a:t>
            </a:r>
            <a:r>
              <a:rPr lang="en-US" dirty="0"/>
              <a:t> efficient. </a:t>
            </a:r>
            <a:endParaRPr lang="cs-CZ" dirty="0"/>
          </a:p>
          <a:p>
            <a:pPr marL="457200" lvl="1" indent="0">
              <a:buNone/>
            </a:pPr>
            <a:r>
              <a:rPr lang="en-US" dirty="0"/>
              <a:t>There are also other definitions and measures. All characterizations of economic efficiency are encompassed by the more general engineering concept that a system is efficient or optimal when it </a:t>
            </a:r>
            <a:r>
              <a:rPr lang="en-US" b="1" dirty="0"/>
              <a:t>maximizes desired outputs (such as utility) </a:t>
            </a:r>
            <a:r>
              <a:rPr lang="en-US" dirty="0"/>
              <a:t>given available </a:t>
            </a:r>
            <a:r>
              <a:rPr lang="en-US" b="1" dirty="0"/>
              <a:t>inputs</a:t>
            </a:r>
            <a:r>
              <a:rPr lang="cs-CZ" b="1" dirty="0"/>
              <a:t>. </a:t>
            </a:r>
            <a:r>
              <a:rPr lang="cs-CZ" sz="1300" b="1" dirty="0"/>
              <a:t>(</a:t>
            </a:r>
            <a:r>
              <a:rPr lang="cs-CZ" sz="1300" b="1" dirty="0" err="1"/>
              <a:t>Source:wikipedia.org</a:t>
            </a:r>
            <a:r>
              <a:rPr lang="cs-CZ" sz="1300" b="1" dirty="0"/>
              <a:t>)</a:t>
            </a:r>
            <a:endParaRPr lang="en-US" sz="1300" b="1" dirty="0"/>
          </a:p>
        </p:txBody>
      </p:sp>
    </p:spTree>
    <p:extLst>
      <p:ext uri="{BB962C8B-B14F-4D97-AF65-F5344CB8AC3E}">
        <p14:creationId xmlns:p14="http://schemas.microsoft.com/office/powerpoint/2010/main" val="286523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Business economics and microeconomics</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E</a:t>
            </a:r>
            <a:r>
              <a:rPr lang="en-US" dirty="0" err="1"/>
              <a:t>conomic</a:t>
            </a:r>
            <a:r>
              <a:rPr lang="en-US" dirty="0"/>
              <a:t> efficiency </a:t>
            </a:r>
            <a:r>
              <a:rPr lang="cs-CZ" dirty="0"/>
              <a:t>(</a:t>
            </a:r>
            <a:r>
              <a:rPr lang="en-US" dirty="0"/>
              <a:t>used in microeconomics</a:t>
            </a:r>
            <a:r>
              <a:rPr lang="cs-CZ" dirty="0"/>
              <a:t>): </a:t>
            </a:r>
            <a:r>
              <a:rPr lang="en-US" dirty="0"/>
              <a:t>Production of a unit of goods is considered to be economically efficient when that </a:t>
            </a:r>
            <a:r>
              <a:rPr lang="en-US" b="1" dirty="0"/>
              <a:t>unit of goods is produced at the lowest possible cost</a:t>
            </a:r>
            <a:r>
              <a:rPr lang="en-US" dirty="0"/>
              <a:t>.</a:t>
            </a:r>
            <a:endParaRPr lang="cs-CZ" dirty="0"/>
          </a:p>
          <a:p>
            <a:r>
              <a:rPr lang="en-US" dirty="0"/>
              <a:t>There are two concepts of efficiency</a:t>
            </a:r>
            <a:r>
              <a:rPr lang="cs-CZ" baseline="30000" dirty="0"/>
              <a:t>(1)</a:t>
            </a:r>
            <a:r>
              <a:rPr lang="en-US" dirty="0"/>
              <a:t>: </a:t>
            </a:r>
            <a:endParaRPr lang="cs-CZ" dirty="0"/>
          </a:p>
          <a:p>
            <a:r>
              <a:rPr lang="en-US" b="1" dirty="0"/>
              <a:t>Technological efficiency</a:t>
            </a:r>
            <a:r>
              <a:rPr lang="en-US" dirty="0"/>
              <a:t> </a:t>
            </a:r>
            <a:r>
              <a:rPr lang="cs-CZ" b="1" dirty="0"/>
              <a:t>(TE)</a:t>
            </a:r>
            <a:r>
              <a:rPr lang="en-US" dirty="0"/>
              <a:t>occurs when it is not possible to increase output without increasing inputs. </a:t>
            </a:r>
            <a:r>
              <a:rPr lang="cs-CZ" dirty="0"/>
              <a:t>TE </a:t>
            </a:r>
            <a:r>
              <a:rPr lang="en-US" dirty="0"/>
              <a:t>is an engineering matter. Given what is technologically feasible, something can or cannot be done. </a:t>
            </a:r>
            <a:endParaRPr lang="cs-CZ" dirty="0"/>
          </a:p>
          <a:p>
            <a:r>
              <a:rPr lang="en-US" b="1" dirty="0"/>
              <a:t>Economic efficiency</a:t>
            </a:r>
            <a:r>
              <a:rPr lang="cs-CZ" b="1" dirty="0"/>
              <a:t>(EE)</a:t>
            </a:r>
            <a:r>
              <a:rPr lang="en-US" dirty="0"/>
              <a:t> occurs when the cost of producing a given output is as low as possible.</a:t>
            </a:r>
            <a:r>
              <a:rPr lang="cs-CZ" dirty="0"/>
              <a:t> EE </a:t>
            </a:r>
            <a:r>
              <a:rPr lang="en-US" dirty="0"/>
              <a:t>depends on the prices of the factors of production. Something that is technologically efficient may not be economically efficient. But something that is economically efficient is always technologically efficient.</a:t>
            </a:r>
            <a:endParaRPr lang="cs-CZ" dirty="0"/>
          </a:p>
          <a:p>
            <a:r>
              <a:rPr lang="cs-CZ" sz="1300" dirty="0"/>
              <a:t>(1) </a:t>
            </a:r>
            <a:r>
              <a:rPr lang="en-US" sz="1300" dirty="0"/>
              <a:t>Moffatt, Mike. (2017, February 25). The Definition and Concepts of Economic Efficiency. Retrieved from https://www.thoughtco.com/definition-of-economic-efficiency-1147869 </a:t>
            </a:r>
            <a:endParaRPr lang="cs-CZ" sz="1300" dirty="0"/>
          </a:p>
        </p:txBody>
      </p:sp>
    </p:spTree>
    <p:extLst>
      <p:ext uri="{BB962C8B-B14F-4D97-AF65-F5344CB8AC3E}">
        <p14:creationId xmlns:p14="http://schemas.microsoft.com/office/powerpoint/2010/main" val="261128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sz="4000" dirty="0"/>
            </a:br>
            <a:r>
              <a:rPr lang="en-US" sz="4000" dirty="0"/>
              <a:t>Factors of production</a:t>
            </a:r>
            <a:endParaRPr lang="en-US" sz="2200" dirty="0"/>
          </a:p>
        </p:txBody>
      </p:sp>
      <p:sp>
        <p:nvSpPr>
          <p:cNvPr id="3" name="Zástupný symbol pro obsah 2"/>
          <p:cNvSpPr>
            <a:spLocks noGrp="1"/>
          </p:cNvSpPr>
          <p:nvPr>
            <p:ph idx="1"/>
          </p:nvPr>
        </p:nvSpPr>
        <p:spPr/>
        <p:txBody>
          <a:bodyPr>
            <a:normAutofit fontScale="85000" lnSpcReduction="20000"/>
          </a:bodyPr>
          <a:lstStyle/>
          <a:p>
            <a:r>
              <a:rPr lang="en-US" dirty="0"/>
              <a:t>Basic factors of production : Land, labor, capital.</a:t>
            </a:r>
          </a:p>
          <a:p>
            <a:pPr lvl="1"/>
            <a:r>
              <a:rPr lang="en-US" b="1" dirty="0"/>
              <a:t>Primary factors</a:t>
            </a:r>
            <a:r>
              <a:rPr lang="en-US" dirty="0"/>
              <a:t>: land, labor, and capital goods</a:t>
            </a:r>
          </a:p>
          <a:p>
            <a:pPr lvl="1"/>
            <a:r>
              <a:rPr lang="en-US" b="1" dirty="0"/>
              <a:t>Secondary factors</a:t>
            </a:r>
            <a:r>
              <a:rPr lang="en-US" dirty="0"/>
              <a:t>: material and energy ( are obtained from land, labor and capital)</a:t>
            </a:r>
            <a:endParaRPr lang="cs-CZ" dirty="0"/>
          </a:p>
          <a:p>
            <a:r>
              <a:rPr lang="en-US" dirty="0"/>
              <a:t>The number and definition of factors varies, depending on theoretical purpose</a:t>
            </a:r>
            <a:r>
              <a:rPr lang="cs-CZ" dirty="0"/>
              <a:t> </a:t>
            </a:r>
            <a:r>
              <a:rPr lang="cs-CZ" dirty="0" err="1"/>
              <a:t>or</a:t>
            </a:r>
            <a:r>
              <a:rPr lang="cs-CZ" dirty="0"/>
              <a:t> </a:t>
            </a:r>
            <a:r>
              <a:rPr lang="cs-CZ" dirty="0" err="1"/>
              <a:t>economic</a:t>
            </a:r>
            <a:r>
              <a:rPr lang="cs-CZ" dirty="0"/>
              <a:t> </a:t>
            </a:r>
            <a:r>
              <a:rPr lang="cs-CZ" dirty="0" err="1"/>
              <a:t>school</a:t>
            </a:r>
            <a:r>
              <a:rPr lang="cs-CZ" dirty="0"/>
              <a:t>.</a:t>
            </a:r>
          </a:p>
          <a:p>
            <a:r>
              <a:rPr lang="cs-CZ" dirty="0" err="1"/>
              <a:t>Recent</a:t>
            </a:r>
            <a:r>
              <a:rPr lang="cs-CZ" dirty="0"/>
              <a:t> </a:t>
            </a:r>
            <a:r>
              <a:rPr lang="cs-CZ" dirty="0" err="1"/>
              <a:t>authors</a:t>
            </a:r>
            <a:r>
              <a:rPr lang="cs-CZ" dirty="0"/>
              <a:t> </a:t>
            </a:r>
            <a:r>
              <a:rPr lang="cs-CZ" dirty="0" err="1"/>
              <a:t>add</a:t>
            </a:r>
            <a:r>
              <a:rPr lang="cs-CZ" dirty="0"/>
              <a:t> </a:t>
            </a:r>
            <a:r>
              <a:rPr lang="cs-CZ" dirty="0" err="1"/>
              <a:t>the</a:t>
            </a:r>
            <a:r>
              <a:rPr lang="cs-CZ" dirty="0"/>
              <a:t> list </a:t>
            </a:r>
            <a:r>
              <a:rPr lang="cs-CZ" dirty="0" err="1"/>
              <a:t>of</a:t>
            </a:r>
            <a:r>
              <a:rPr lang="cs-CZ" dirty="0"/>
              <a:t> </a:t>
            </a:r>
            <a:r>
              <a:rPr lang="cs-CZ" dirty="0" err="1"/>
              <a:t>factors</a:t>
            </a:r>
            <a:r>
              <a:rPr lang="cs-CZ" dirty="0"/>
              <a:t> </a:t>
            </a:r>
            <a:r>
              <a:rPr lang="cs-CZ" dirty="0" err="1"/>
              <a:t>of</a:t>
            </a:r>
            <a:r>
              <a:rPr lang="cs-CZ" dirty="0"/>
              <a:t> </a:t>
            </a:r>
            <a:r>
              <a:rPr lang="cs-CZ" dirty="0" err="1"/>
              <a:t>production</a:t>
            </a:r>
            <a:r>
              <a:rPr lang="cs-CZ" dirty="0"/>
              <a:t> </a:t>
            </a:r>
            <a:r>
              <a:rPr lang="cs-CZ" dirty="0" err="1"/>
              <a:t>with</a:t>
            </a:r>
            <a:r>
              <a:rPr lang="cs-CZ" dirty="0"/>
              <a:t> - </a:t>
            </a:r>
            <a:r>
              <a:rPr lang="cs-CZ" dirty="0" err="1"/>
              <a:t>knowledge</a:t>
            </a:r>
            <a:r>
              <a:rPr lang="cs-CZ" dirty="0"/>
              <a:t>, </a:t>
            </a:r>
            <a:r>
              <a:rPr lang="cs-CZ" dirty="0" err="1"/>
              <a:t>information</a:t>
            </a:r>
            <a:r>
              <a:rPr lang="cs-CZ" dirty="0"/>
              <a:t>, </a:t>
            </a:r>
            <a:r>
              <a:rPr lang="cs-CZ" dirty="0" err="1"/>
              <a:t>human</a:t>
            </a:r>
            <a:r>
              <a:rPr lang="cs-CZ" dirty="0"/>
              <a:t> </a:t>
            </a:r>
            <a:r>
              <a:rPr lang="cs-CZ" dirty="0" err="1"/>
              <a:t>capital</a:t>
            </a:r>
            <a:r>
              <a:rPr lang="cs-CZ" dirty="0"/>
              <a:t>, </a:t>
            </a:r>
            <a:r>
              <a:rPr lang="cs-CZ" dirty="0" err="1"/>
              <a:t>skills</a:t>
            </a:r>
            <a:r>
              <a:rPr lang="cs-CZ" dirty="0"/>
              <a:t> </a:t>
            </a:r>
            <a:r>
              <a:rPr lang="cs-CZ" dirty="0" err="1"/>
              <a:t>etc</a:t>
            </a:r>
            <a:r>
              <a:rPr lang="cs-CZ" dirty="0"/>
              <a:t>.</a:t>
            </a:r>
          </a:p>
          <a:p>
            <a:r>
              <a:rPr lang="cs-CZ" b="1" dirty="0" err="1"/>
              <a:t>Productivity</a:t>
            </a:r>
            <a:r>
              <a:rPr lang="cs-CZ" dirty="0"/>
              <a:t> - </a:t>
            </a:r>
            <a:r>
              <a:rPr lang="en-US" dirty="0"/>
              <a:t>is expressed as the ratio of output to inputs</a:t>
            </a:r>
            <a:r>
              <a:rPr lang="cs-CZ" dirty="0"/>
              <a:t> (</a:t>
            </a:r>
            <a:r>
              <a:rPr lang="cs-CZ" dirty="0" err="1"/>
              <a:t>factors</a:t>
            </a:r>
            <a:r>
              <a:rPr lang="cs-CZ" dirty="0"/>
              <a:t> </a:t>
            </a:r>
            <a:r>
              <a:rPr lang="cs-CZ" dirty="0" err="1"/>
              <a:t>of</a:t>
            </a:r>
            <a:r>
              <a:rPr lang="cs-CZ" dirty="0"/>
              <a:t> </a:t>
            </a:r>
            <a:r>
              <a:rPr lang="cs-CZ" dirty="0" err="1"/>
              <a:t>production</a:t>
            </a:r>
            <a:r>
              <a:rPr lang="cs-CZ" dirty="0"/>
              <a:t>)</a:t>
            </a:r>
            <a:r>
              <a:rPr lang="en-US" dirty="0"/>
              <a:t> used in a production process, i.e. output per unit of input</a:t>
            </a:r>
            <a:endParaRPr lang="cs-CZ" dirty="0"/>
          </a:p>
          <a:p>
            <a:endParaRPr lang="cs-CZ" dirty="0"/>
          </a:p>
          <a:p>
            <a:endParaRPr lang="en-US" dirty="0"/>
          </a:p>
          <a:p>
            <a:endParaRPr lang="cs-CZ" dirty="0"/>
          </a:p>
          <a:p>
            <a:endParaRPr lang="cs-CZ" dirty="0"/>
          </a:p>
        </p:txBody>
      </p:sp>
    </p:spTree>
    <p:extLst>
      <p:ext uri="{BB962C8B-B14F-4D97-AF65-F5344CB8AC3E}">
        <p14:creationId xmlns:p14="http://schemas.microsoft.com/office/powerpoint/2010/main" val="3979962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Productivity</a:t>
            </a:r>
            <a:r>
              <a:rPr lang="cs-CZ" dirty="0"/>
              <a:t> </a:t>
            </a:r>
          </a:p>
        </p:txBody>
      </p:sp>
      <p:sp>
        <p:nvSpPr>
          <p:cNvPr id="3" name="Zástupný symbol pro obsah 2"/>
          <p:cNvSpPr>
            <a:spLocks noGrp="1"/>
          </p:cNvSpPr>
          <p:nvPr>
            <p:ph idx="1"/>
          </p:nvPr>
        </p:nvSpPr>
        <p:spPr>
          <a:xfrm>
            <a:off x="457200" y="1268760"/>
            <a:ext cx="8229600" cy="4857403"/>
          </a:xfrm>
        </p:spPr>
        <p:txBody>
          <a:bodyPr>
            <a:normAutofit/>
          </a:bodyPr>
          <a:lstStyle/>
          <a:p>
            <a:pPr marL="0" indent="0">
              <a:buNone/>
            </a:pPr>
            <a:endParaRPr lang="cs-CZ"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71" y="2348881"/>
            <a:ext cx="230425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348882"/>
            <a:ext cx="2162943"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5" y="2348880"/>
            <a:ext cx="2304257" cy="172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428" y="4653136"/>
            <a:ext cx="2584505" cy="146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0413" y="4626259"/>
            <a:ext cx="2207691" cy="156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7132" y="4626259"/>
            <a:ext cx="2069499" cy="156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02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Productivity</a:t>
            </a:r>
            <a:r>
              <a:rPr lang="cs-CZ" dirty="0"/>
              <a:t> and management </a:t>
            </a:r>
            <a:r>
              <a:rPr lang="cs-CZ" dirty="0" err="1"/>
              <a:t>principles</a:t>
            </a:r>
            <a:endParaRPr lang="cs-CZ" dirty="0"/>
          </a:p>
        </p:txBody>
      </p:sp>
      <p:sp>
        <p:nvSpPr>
          <p:cNvPr id="3" name="Zástupný symbol pro obsah 2"/>
          <p:cNvSpPr>
            <a:spLocks noGrp="1"/>
          </p:cNvSpPr>
          <p:nvPr>
            <p:ph sz="half" idx="1"/>
          </p:nvPr>
        </p:nvSpPr>
        <p:spPr>
          <a:xfrm>
            <a:off x="457200" y="1600200"/>
            <a:ext cx="5050904" cy="4525963"/>
          </a:xfrm>
        </p:spPr>
        <p:txBody>
          <a:bodyPr>
            <a:normAutofit fontScale="62500" lnSpcReduction="20000"/>
          </a:bodyPr>
          <a:lstStyle/>
          <a:p>
            <a:pPr marL="0" indent="0" algn="just">
              <a:buNone/>
            </a:pPr>
            <a:r>
              <a:rPr lang="en-US" b="1" dirty="0"/>
              <a:t>Principles of scientific management – F. W. Taylor </a:t>
            </a:r>
          </a:p>
          <a:p>
            <a:pPr algn="just"/>
            <a:r>
              <a:rPr lang="en-US" dirty="0"/>
              <a:t>Each worker should have a large, clearly defined, daily task.</a:t>
            </a:r>
          </a:p>
          <a:p>
            <a:pPr algn="just"/>
            <a:r>
              <a:rPr lang="en-US" dirty="0"/>
              <a:t>Standard condition are needed, to ensure the task is more easily accomplished.</a:t>
            </a:r>
          </a:p>
          <a:p>
            <a:pPr algn="just"/>
            <a:r>
              <a:rPr lang="en-US" dirty="0"/>
              <a:t>High payment to be made for successful completion of task. Workers should suffer loss when they failed to meet the standards laid down. (Appleby, 1987)</a:t>
            </a:r>
          </a:p>
          <a:p>
            <a:pPr algn="just"/>
            <a:r>
              <a:rPr lang="en-US" dirty="0"/>
              <a:t>Based on the time and motion study, eliminating ‘false’, ‘slow’ and ‘useless’ movements of laborers. Results: fast and successful completion of task.</a:t>
            </a:r>
          </a:p>
          <a:p>
            <a:pPr algn="just"/>
            <a:r>
              <a:rPr lang="en-US" dirty="0"/>
              <a:t>This conception was also used by the </a:t>
            </a:r>
            <a:r>
              <a:rPr lang="en-US" b="1" dirty="0"/>
              <a:t>Henry Ford </a:t>
            </a:r>
            <a:r>
              <a:rPr lang="en-US" dirty="0"/>
              <a:t>- the system of work is known as </a:t>
            </a:r>
            <a:r>
              <a:rPr lang="en-US" b="1" dirty="0"/>
              <a:t>Fordism</a:t>
            </a:r>
            <a:r>
              <a:rPr lang="en-US" dirty="0"/>
              <a:t> – effective mass production. </a:t>
            </a:r>
          </a:p>
          <a:p>
            <a:endParaRPr lang="cs-CZ" dirty="0"/>
          </a:p>
          <a:p>
            <a:endParaRPr lang="cs-CZ" dirty="0"/>
          </a:p>
          <a:p>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980728"/>
            <a:ext cx="190500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077072"/>
            <a:ext cx="3135348" cy="200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00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Productivity and management principles</a:t>
            </a:r>
          </a:p>
        </p:txBody>
      </p:sp>
      <p:sp>
        <p:nvSpPr>
          <p:cNvPr id="3" name="Zástupný symbol pro obsah 2"/>
          <p:cNvSpPr>
            <a:spLocks noGrp="1"/>
          </p:cNvSpPr>
          <p:nvPr>
            <p:ph sz="half" idx="1"/>
          </p:nvPr>
        </p:nvSpPr>
        <p:spPr>
          <a:xfrm>
            <a:off x="457200" y="1600201"/>
            <a:ext cx="5338936" cy="2764904"/>
          </a:xfrm>
        </p:spPr>
        <p:txBody>
          <a:bodyPr>
            <a:normAutofit fontScale="70000" lnSpcReduction="20000"/>
          </a:bodyPr>
          <a:lstStyle/>
          <a:p>
            <a:pPr algn="just"/>
            <a:r>
              <a:rPr lang="en-US" b="1" dirty="0"/>
              <a:t>Human relations school</a:t>
            </a:r>
            <a:r>
              <a:rPr lang="cs-CZ" b="1" dirty="0"/>
              <a:t> </a:t>
            </a:r>
            <a:r>
              <a:rPr lang="en-US" dirty="0"/>
              <a:t>– </a:t>
            </a:r>
            <a:r>
              <a:rPr lang="cs-CZ" dirty="0"/>
              <a:t>G. </a:t>
            </a:r>
            <a:r>
              <a:rPr lang="en-US" dirty="0"/>
              <a:t>E.</a:t>
            </a:r>
            <a:r>
              <a:rPr lang="cs-CZ" dirty="0"/>
              <a:t> </a:t>
            </a:r>
            <a:r>
              <a:rPr lang="en-US" dirty="0"/>
              <a:t>Mayo – Hawthorne experiment – psychological experiment at Hawthorne plant of the Western Electric Company. </a:t>
            </a:r>
          </a:p>
          <a:p>
            <a:pPr algn="just"/>
            <a:r>
              <a:rPr lang="en-US" dirty="0"/>
              <a:t>Attention focused on the components of job and work satisfaction on the part of employees.</a:t>
            </a:r>
          </a:p>
          <a:p>
            <a:pPr algn="just"/>
            <a:r>
              <a:rPr lang="en-US" dirty="0"/>
              <a:t>Result – The understanding of a person´s needs would enable a manager to use more accurate methods to motivate subordinates.</a:t>
            </a:r>
          </a:p>
          <a:p>
            <a:pPr marL="0" indent="0" algn="just">
              <a:buNone/>
            </a:pPr>
            <a:endParaRPr lang="en-US" b="1"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700808"/>
            <a:ext cx="22860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410459"/>
            <a:ext cx="45720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10918"/>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2385</Words>
  <Application>Microsoft Office PowerPoint</Application>
  <PresentationFormat>Předvádění na obrazovce (4:3)</PresentationFormat>
  <Paragraphs>155</Paragraphs>
  <Slides>28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Trebuchet MS</vt:lpstr>
      <vt:lpstr>Verdana</vt:lpstr>
      <vt:lpstr>Motiv systému Office</vt:lpstr>
      <vt:lpstr>Business and its external environment</vt:lpstr>
      <vt:lpstr>Content</vt:lpstr>
      <vt:lpstr>Business and value engineering</vt:lpstr>
      <vt:lpstr>Business economics and microeconomics </vt:lpstr>
      <vt:lpstr>Business economics and microeconomics</vt:lpstr>
      <vt:lpstr> Factors of production</vt:lpstr>
      <vt:lpstr>Productivity </vt:lpstr>
      <vt:lpstr>Productivity and management principles</vt:lpstr>
      <vt:lpstr>Productivity and management principles</vt:lpstr>
      <vt:lpstr>Productivity and management principles</vt:lpstr>
      <vt:lpstr>Knowledge management in production example of Toyota Company </vt:lpstr>
      <vt:lpstr>Knowledge management in production example of Toyota Company</vt:lpstr>
      <vt:lpstr>Porter´s value chain</vt:lpstr>
      <vt:lpstr>Porter´s value chain </vt:lpstr>
      <vt:lpstr>Porter´s value chain – primary activities)</vt:lpstr>
      <vt:lpstr>Porter´s value chain</vt:lpstr>
      <vt:lpstr>Porter´s value chain – support activities</vt:lpstr>
      <vt:lpstr>Construction of value chain of the company</vt:lpstr>
      <vt:lpstr>Construction of value chain of the company</vt:lpstr>
      <vt:lpstr>Material, information and money flow2</vt:lpstr>
      <vt:lpstr>Material, information and money flow2</vt:lpstr>
      <vt:lpstr>Prezentace aplikace PowerPoint</vt:lpstr>
      <vt:lpstr>CASE STUDY – Apple Inc.</vt:lpstr>
      <vt:lpstr>Business model – Apple Inc. (Source: https://research-methodology.net/apple-value-chain-analysis/)</vt:lpstr>
      <vt:lpstr>Prezentace aplikace PowerPoint</vt:lpstr>
      <vt:lpstr>Prezentace aplikace PowerPoint</vt:lpstr>
      <vt:lpstr>Prezentace aplikace PowerPoint</vt:lpstr>
      <vt:lpstr>Prezentace aplikace PowerPoint</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Podnik a jeho okolí</dc:title>
  <dc:creator>Odehnalova Pavla</dc:creator>
  <cp:lastModifiedBy>Petr Mikuš</cp:lastModifiedBy>
  <cp:revision>24</cp:revision>
  <cp:lastPrinted>2017-09-21T11:38:54Z</cp:lastPrinted>
  <dcterms:created xsi:type="dcterms:W3CDTF">2017-02-07T09:36:31Z</dcterms:created>
  <dcterms:modified xsi:type="dcterms:W3CDTF">2024-02-19T08:54:13Z</dcterms:modified>
</cp:coreProperties>
</file>