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322" r:id="rId4"/>
    <p:sldId id="323" r:id="rId5"/>
    <p:sldId id="324" r:id="rId6"/>
    <p:sldId id="325" r:id="rId7"/>
    <p:sldId id="354" r:id="rId8"/>
    <p:sldId id="355" r:id="rId9"/>
    <p:sldId id="744" r:id="rId10"/>
    <p:sldId id="741" r:id="rId11"/>
    <p:sldId id="742" r:id="rId12"/>
    <p:sldId id="743" r:id="rId13"/>
    <p:sldId id="327" r:id="rId14"/>
    <p:sldId id="328" r:id="rId15"/>
    <p:sldId id="329" r:id="rId16"/>
    <p:sldId id="330" r:id="rId17"/>
    <p:sldId id="331" r:id="rId18"/>
    <p:sldId id="333" r:id="rId19"/>
    <p:sldId id="334" r:id="rId20"/>
    <p:sldId id="336" r:id="rId21"/>
    <p:sldId id="335" r:id="rId22"/>
    <p:sldId id="337" r:id="rId23"/>
    <p:sldId id="338" r:id="rId24"/>
    <p:sldId id="339" r:id="rId25"/>
    <p:sldId id="340" r:id="rId26"/>
    <p:sldId id="342" r:id="rId27"/>
    <p:sldId id="343" r:id="rId28"/>
    <p:sldId id="353" r:id="rId29"/>
    <p:sldId id="344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745" r:id="rId3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68" autoAdjust="0"/>
    <p:restoredTop sz="95768" autoAdjust="0"/>
  </p:normalViewPr>
  <p:slideViewPr>
    <p:cSldViewPr snapToGrid="0">
      <p:cViewPr varScale="1">
        <p:scale>
          <a:sx n="123" d="100"/>
          <a:sy n="123" d="100"/>
        </p:scale>
        <p:origin x="102" y="378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37F273DF-6817-DC4D-8285-9665115B96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DB11DDC-AC33-924A-8A33-A64793AA73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6351BEDD-87CB-6544-B996-307A98B6AD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65999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954346A6-BF32-A742-A8DE-06EF2E8AE8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9E2383A3-6605-9849-9968-A21E7C39F6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1" y="414000"/>
            <a:ext cx="1565997" cy="10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6200" y="2012580"/>
            <a:ext cx="4179600" cy="283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688E37DA-02E4-BB48-8AD7-BC06059FCA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DCCC0367-FBBD-DA4A-9C2A-1CFEDCF0B8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6D5EE9C4-2C1F-804A-86FF-3B15929B3E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04172D81-C53D-2C40-B8B5-EEBCB19EDA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7B0AD4C-18C5-6A4A-A360-5182EB548B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DFD1AC9B-6FB5-2340-B4DB-0F32E361A2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0064709D-8909-7A43-BD41-96E498C3FE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COST – MUNI - ABEC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61587C04-9F21-8E42-A24D-BFBADC9054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74800" cy="59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COST – MUNI – ABEC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COSTs</a:t>
            </a:r>
            <a:endParaRPr lang="cs-CZ" dirty="0"/>
          </a:p>
        </p:txBody>
      </p:sp>
      <p:sp>
        <p:nvSpPr>
          <p:cNvPr id="13" name="Podnadpis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Cost analysis; Cost classification; Cost according the volume of providing outputs; Production theory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B4498E-716E-4DCE-A1CD-02CD5B52EF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CE6C5B-BA0E-4FE2-B2CE-E7C43EDCAA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291A8D-865D-46F2-AA4A-1569B4225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Unit vs. direct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1C958EC-3D64-4290-ADF0-C50457078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9322" y="1312215"/>
            <a:ext cx="6718374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6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C8AE95-098C-463E-AF00-686FC7346A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AF5D32-DCBA-4BDD-B4AB-489389DE4C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23EA3E-5DD1-48CE-B036-B9BB52D98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Unit vs. </a:t>
            </a:r>
            <a:r>
              <a:rPr lang="cs-CZ" dirty="0" err="1"/>
              <a:t>variable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D0016BB-ED99-464F-BEE0-8D33AB483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813" y="1288968"/>
            <a:ext cx="6718374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23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E3557B-2F3E-4071-9E0A-D8DF32CB49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AFBDF1-4657-4621-9EC2-313A9EE223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28409B-1F37-48FC-846A-F25D177E3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Direct vs. </a:t>
            </a:r>
            <a:r>
              <a:rPr lang="cs-CZ" dirty="0" err="1"/>
              <a:t>variable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082170DD-DC09-4243-94CD-7A2D5829D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813" y="1171576"/>
            <a:ext cx="6718374" cy="536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035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186A38-5040-6F8F-1557-E4628660F1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EB8A61-8518-CCC8-FBD9-82BDD06CB8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80C5C-F0CB-3931-7D75-88DB8029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 as a term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36ED67-0CA7-9750-261D-929FBCDE8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M</a:t>
            </a:r>
            <a:r>
              <a:rPr lang="en-GB" dirty="0"/>
              <a:t>any points of view:</a:t>
            </a:r>
          </a:p>
          <a:p>
            <a:r>
              <a:rPr lang="en-GB" dirty="0"/>
              <a:t>Per operation – calculation costs</a:t>
            </a:r>
          </a:p>
          <a:p>
            <a:r>
              <a:rPr lang="en-GB" dirty="0">
                <a:solidFill>
                  <a:srgbClr val="FF0000"/>
                </a:solidFill>
              </a:rPr>
              <a:t>Per place of origin and responsibility</a:t>
            </a:r>
          </a:p>
          <a:p>
            <a:r>
              <a:rPr lang="en-GB" dirty="0"/>
              <a:t>Per typology of costs – cost types</a:t>
            </a:r>
          </a:p>
          <a:p>
            <a:r>
              <a:rPr lang="en-GB" dirty="0"/>
              <a:t>Per time</a:t>
            </a:r>
          </a:p>
          <a:p>
            <a:r>
              <a:rPr lang="en-GB" dirty="0"/>
              <a:t>Per production volume – capacity costs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338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04A82A-7E60-60C2-2A44-A759B051CC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F24DFC-DE13-6956-956A-56FC8F7030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C5C7C0-D438-CDE1-ADC7-9B3A00743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Place of origin and responsibility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6DBE81C-1B9F-6E2D-1B79-1C2239EB0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Cost </a:t>
            </a:r>
            <a:r>
              <a:rPr lang="en-GB" dirty="0" err="1"/>
              <a:t>center</a:t>
            </a:r>
            <a:endParaRPr lang="en-GB" dirty="0"/>
          </a:p>
          <a:p>
            <a:endParaRPr lang="en-GB" dirty="0"/>
          </a:p>
          <a:p>
            <a:r>
              <a:rPr lang="en-GB" dirty="0"/>
              <a:t>Economic structure of the company</a:t>
            </a:r>
          </a:p>
          <a:p>
            <a:endParaRPr lang="en-GB" dirty="0"/>
          </a:p>
          <a:p>
            <a:r>
              <a:rPr lang="en-GB" dirty="0"/>
              <a:t>Importance? – further lectures</a:t>
            </a:r>
            <a:r>
              <a:rPr lang="cs-CZ" dirty="0"/>
              <a:t> and </a:t>
            </a:r>
            <a:r>
              <a:rPr lang="cs-CZ" dirty="0" err="1"/>
              <a:t>courses</a:t>
            </a:r>
            <a:r>
              <a:rPr lang="en-GB" dirty="0"/>
              <a:t> – calculations, controlling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717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65FA0D-4239-899B-299B-B70134ED4B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9AAD70-4A2D-9664-190E-BB0CA41DEA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CB2ABB-4CCA-7EC5-E3A1-62593FACD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 </a:t>
            </a:r>
            <a:r>
              <a:rPr lang="en-GB" dirty="0" err="1"/>
              <a:t>center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7233DE1-C2C7-C362-2367-00D1CA1BE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Separated, independent technologically closed cycle</a:t>
            </a:r>
          </a:p>
          <a:p>
            <a:r>
              <a:rPr lang="en-GB" dirty="0"/>
              <a:t>Independency and responsibility of the „</a:t>
            </a:r>
            <a:r>
              <a:rPr lang="en-GB" dirty="0" err="1"/>
              <a:t>center</a:t>
            </a:r>
            <a:r>
              <a:rPr lang="en-GB" dirty="0"/>
              <a:t>“ workers for operations, production and revenues/costs</a:t>
            </a:r>
          </a:p>
          <a:p>
            <a:r>
              <a:rPr lang="en-GB" dirty="0"/>
              <a:t>Mapping of real costs of operations – availability of info for calculations</a:t>
            </a:r>
          </a:p>
          <a:p>
            <a:r>
              <a:rPr lang="en-GB" dirty="0"/>
              <a:t>Local perspective – should be closed quarters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343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186A38-5040-6F8F-1557-E4628660F1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EB8A61-8518-CCC8-FBD9-82BDD06CB8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80C5C-F0CB-3931-7D75-88DB8029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 as a term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36ED67-0CA7-9750-261D-929FBCDE8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M</a:t>
            </a:r>
            <a:r>
              <a:rPr lang="en-GB" dirty="0"/>
              <a:t>any points of view:</a:t>
            </a:r>
          </a:p>
          <a:p>
            <a:r>
              <a:rPr lang="en-GB" dirty="0"/>
              <a:t>Per operation – calculation costs</a:t>
            </a:r>
          </a:p>
          <a:p>
            <a:r>
              <a:rPr lang="en-GB" dirty="0"/>
              <a:t>Per place of origin and responsibility</a:t>
            </a:r>
          </a:p>
          <a:p>
            <a:r>
              <a:rPr lang="en-GB" dirty="0">
                <a:solidFill>
                  <a:srgbClr val="FF0000"/>
                </a:solidFill>
              </a:rPr>
              <a:t>Per typology of costs – cost types</a:t>
            </a:r>
          </a:p>
          <a:p>
            <a:r>
              <a:rPr lang="en-GB" dirty="0"/>
              <a:t>Per time</a:t>
            </a:r>
          </a:p>
          <a:p>
            <a:r>
              <a:rPr lang="en-GB" dirty="0"/>
              <a:t>Per production volume – capacity costs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774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1C27A5-3FA2-8C6B-0ED4-0BF8BDA8C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7AA1A3-0730-2179-356F-9B32115078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76BD73-7947-AE58-AD8F-1C7D3363A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Typology of costs – cost types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226AC5-D71F-C7CC-28E4-E67270997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From accounting – Czech standards.</a:t>
            </a:r>
          </a:p>
          <a:p>
            <a:r>
              <a:rPr lang="en-GB" dirty="0"/>
              <a:t>(see papers!) - Sample chart of accounts</a:t>
            </a:r>
          </a:p>
          <a:p>
            <a:endParaRPr lang="en-GB" dirty="0"/>
          </a:p>
          <a:p>
            <a:r>
              <a:rPr lang="en-GB" dirty="0"/>
              <a:t>Czech standards vs. IFRS vs. US GAAP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014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D8496A5-4CEB-7989-A57E-BA93852F13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198394"/>
            <a:ext cx="7920000" cy="252000"/>
          </a:xfrm>
        </p:spPr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FB7493-F5F2-F61D-D28C-56DD4F15F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285891-60A3-9096-EAF0-2677A301C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IFRS – International Financial Reporting Standards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3BE572-63BD-27F0-C6A9-1B37529B1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Transfer of the national economies to the IFRS</a:t>
            </a:r>
          </a:p>
          <a:p>
            <a:r>
              <a:rPr lang="en-GB" dirty="0"/>
              <a:t>Doing IFRS you can MEAT one problem (US GAAP)</a:t>
            </a:r>
          </a:p>
          <a:p>
            <a:endParaRPr lang="en-GB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6C4EA98-61B2-9366-BE03-0F25CE6703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150661"/>
            <a:ext cx="4148213" cy="256325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BB9461D-256D-607A-D9C6-9639077524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18" t="8610" r="17878" b="15401"/>
          <a:stretch/>
        </p:blipFill>
        <p:spPr>
          <a:xfrm>
            <a:off x="972596" y="2726573"/>
            <a:ext cx="4424517" cy="3411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998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9AE111-E1BD-614D-DCA3-23F54999E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3F6631-484D-A1C8-5277-EEAE2E013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74B5E1-BE20-C84D-BF5B-87CE62A19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IFRS </a:t>
            </a:r>
            <a:r>
              <a:rPr lang="cs-CZ" dirty="0" err="1"/>
              <a:t>adoption</a:t>
            </a:r>
            <a:r>
              <a:rPr lang="cs-CZ" dirty="0"/>
              <a:t> </a:t>
            </a:r>
            <a:r>
              <a:rPr lang="cs-CZ" dirty="0" err="1"/>
              <a:t>around</a:t>
            </a:r>
            <a:r>
              <a:rPr lang="cs-CZ" dirty="0"/>
              <a:t> globe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DF3590D-5FB8-61B3-3D09-98824AA3A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https://www.ifrs.org/use-around-the-world/use-of-ifrs-standards-by-jurisdiction/#use-of-ifrs-accounting-standards-by-jurisdiction</a:t>
            </a:r>
          </a:p>
        </p:txBody>
      </p:sp>
    </p:spTree>
    <p:extLst>
      <p:ext uri="{BB962C8B-B14F-4D97-AF65-F5344CB8AC3E}">
        <p14:creationId xmlns:p14="http://schemas.microsoft.com/office/powerpoint/2010/main" val="374843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0B152E-0ECA-E3F3-53D0-E13986BAC9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453538-B68A-3ABF-BEEB-36C266EE5E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905CE6-0BD0-D8DC-FA2B-A87A4AF6E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revenues, COSTS, profit and their relation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C98D11-5275-520F-3BA4-939281EF4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Production – transform of inputs into output</a:t>
            </a:r>
          </a:p>
          <a:p>
            <a:r>
              <a:rPr lang="en-GB" dirty="0"/>
              <a:t>Inputs – production factors = all of them!</a:t>
            </a:r>
          </a:p>
          <a:p>
            <a:r>
              <a:rPr lang="en-GB" dirty="0"/>
              <a:t>In accounting = the current assets, depreciation (as a cost), and overhead costs</a:t>
            </a:r>
          </a:p>
          <a:p>
            <a:r>
              <a:rPr lang="en-GB" dirty="0"/>
              <a:t>Outputs = in accounting = stock of finished good, unfinished goods, etc. (usually also current assets)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465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D3238D-4153-FA34-FB9B-5A28C8F641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A759C1-582D-5EA9-418E-C1FF3BD83F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FA94CE-6B66-9E71-9054-621B16363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Generally Accepted Accounting Principles – US GAAP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3F96AA-C463-BD6A-965B-3751F9343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Civil law vs. common law</a:t>
            </a:r>
          </a:p>
          <a:p>
            <a:endParaRPr lang="en-GB" dirty="0"/>
          </a:p>
          <a:p>
            <a:r>
              <a:rPr lang="en-GB" dirty="0"/>
              <a:t>adopted by the U.S. Securities and Exchange Commission (SEC)</a:t>
            </a:r>
          </a:p>
          <a:p>
            <a:r>
              <a:rPr lang="en-GB" dirty="0"/>
              <a:t>Historical cost principle</a:t>
            </a:r>
          </a:p>
          <a:p>
            <a:r>
              <a:rPr lang="en-GB" dirty="0"/>
              <a:t>Financial Accounting Standards Board (FASB)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2761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186A38-5040-6F8F-1557-E4628660F1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EB8A61-8518-CCC8-FBD9-82BDD06CB8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80C5C-F0CB-3931-7D75-88DB8029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 as a term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36ED67-0CA7-9750-261D-929FBCDE8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M</a:t>
            </a:r>
            <a:r>
              <a:rPr lang="en-GB" dirty="0"/>
              <a:t>any points of view:</a:t>
            </a:r>
          </a:p>
          <a:p>
            <a:r>
              <a:rPr lang="en-GB" dirty="0"/>
              <a:t>Per operation – calculation costs</a:t>
            </a:r>
          </a:p>
          <a:p>
            <a:r>
              <a:rPr lang="en-GB" dirty="0"/>
              <a:t>Per place of origin and responsibility</a:t>
            </a:r>
          </a:p>
          <a:p>
            <a:r>
              <a:rPr lang="en-GB" dirty="0"/>
              <a:t>Per typology of costs – cost types</a:t>
            </a:r>
          </a:p>
          <a:p>
            <a:r>
              <a:rPr lang="en-GB" dirty="0">
                <a:solidFill>
                  <a:schemeClr val="accent2"/>
                </a:solidFill>
              </a:rPr>
              <a:t>Per time</a:t>
            </a:r>
          </a:p>
          <a:p>
            <a:r>
              <a:rPr lang="en-GB" dirty="0"/>
              <a:t>Per production volume – capacity costs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00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2B7C44-3E80-43DB-6823-95B1266926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60E308-4F49-E078-8516-877B2C1C6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B724E3-3182-E3EF-B7C3-73906C950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Time </a:t>
            </a:r>
            <a:r>
              <a:rPr lang="cs-CZ" dirty="0" err="1"/>
              <a:t>centric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EF17F1B-0904-F4B5-81D5-D390C0BD4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Elementary </a:t>
            </a:r>
            <a:r>
              <a:rPr lang="cs-CZ" dirty="0" err="1"/>
              <a:t>distribution</a:t>
            </a:r>
            <a:endParaRPr lang="en-GB" dirty="0"/>
          </a:p>
          <a:p>
            <a:r>
              <a:rPr lang="en-GB" dirty="0"/>
              <a:t>Theoretical economists – national economies theory</a:t>
            </a:r>
          </a:p>
          <a:p>
            <a:endParaRPr lang="en-GB" dirty="0"/>
          </a:p>
          <a:p>
            <a:r>
              <a:rPr lang="en-GB" dirty="0"/>
              <a:t>Long term – over 1 year</a:t>
            </a:r>
          </a:p>
          <a:p>
            <a:r>
              <a:rPr lang="en-GB" dirty="0"/>
              <a:t>Short term – under 1 year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311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9B48AF6-75B6-F6F6-8C12-74730C935C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38B942-4247-03CE-1DFF-D93D62E962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FEC9B0-2D34-26E9-CBAD-1EBFB8F76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Dispute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7EB6AD-D34F-5A03-186F-04490D130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Economic theory vs. business economic</a:t>
            </a:r>
            <a:r>
              <a:rPr lang="cs-CZ" dirty="0"/>
              <a:t>s</a:t>
            </a:r>
            <a:r>
              <a:rPr lang="en-GB" dirty="0"/>
              <a:t> theory</a:t>
            </a:r>
          </a:p>
          <a:p>
            <a:endParaRPr lang="en-GB" dirty="0"/>
          </a:p>
          <a:p>
            <a:r>
              <a:rPr lang="en-GB" dirty="0"/>
              <a:t>Economic </a:t>
            </a:r>
            <a:r>
              <a:rPr lang="en-GB" dirty="0" err="1"/>
              <a:t>theor</a:t>
            </a:r>
            <a:r>
              <a:rPr lang="cs-CZ" dirty="0" err="1"/>
              <a:t>ist</a:t>
            </a:r>
            <a:r>
              <a:rPr lang="en-GB" dirty="0"/>
              <a:t> says – in short term there are variable and fixed costs. In long run, there are only variable costs.</a:t>
            </a:r>
          </a:p>
          <a:p>
            <a:endParaRPr lang="en-GB" dirty="0"/>
          </a:p>
          <a:p>
            <a:r>
              <a:rPr lang="en-GB" dirty="0"/>
              <a:t>Business economist says – there are variable and also fixed cost in both long and short run.</a:t>
            </a:r>
          </a:p>
        </p:txBody>
      </p:sp>
    </p:spTree>
    <p:extLst>
      <p:ext uri="{BB962C8B-B14F-4D97-AF65-F5344CB8AC3E}">
        <p14:creationId xmlns:p14="http://schemas.microsoft.com/office/powerpoint/2010/main" val="3495128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73BB20-8D62-E898-C6F7-B77F49E5FA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F03A5D-D273-8410-C293-EF77DD9F12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925DF-5F7D-6631-CF37-87C10B560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Microecnomics</a:t>
            </a:r>
            <a:r>
              <a:rPr lang="cs-CZ" dirty="0">
                <a:solidFill>
                  <a:srgbClr val="FF0000"/>
                </a:solidFill>
                <a:sym typeface="Webdings" panose="05030102010509060703" pitchFamily="18" charset="2"/>
              </a:rPr>
              <a:t> </a:t>
            </a:r>
            <a:endParaRPr lang="en-GB" dirty="0"/>
          </a:p>
        </p:txBody>
      </p:sp>
      <p:graphicFrame>
        <p:nvGraphicFramePr>
          <p:cNvPr id="6" name="Group 2">
            <a:extLst>
              <a:ext uri="{FF2B5EF4-FFF2-40B4-BE49-F238E27FC236}">
                <a16:creationId xmlns:a16="http://schemas.microsoft.com/office/drawing/2014/main" id="{758ED5C8-B6FF-3047-CC76-7B7301F73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849908"/>
              </p:ext>
            </p:extLst>
          </p:nvPr>
        </p:nvGraphicFramePr>
        <p:xfrm>
          <a:off x="905164" y="1543050"/>
          <a:ext cx="10568040" cy="4026152"/>
        </p:xfrm>
        <a:graphic>
          <a:graphicData uri="http://schemas.openxmlformats.org/drawingml/2006/table">
            <a:tbl>
              <a:tblPr/>
              <a:tblGrid>
                <a:gridCol w="1056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68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68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68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68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68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568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54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Volume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of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production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Total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costs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Total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fixed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costs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Average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fixed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costs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Variable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costs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Average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variable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costs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Average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total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costs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Increment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in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volume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Increment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of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total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costs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Marginal</a:t>
                      </a: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costs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Q</a:t>
                      </a:r>
                    </a:p>
                  </a:txBody>
                  <a:tcPr marL="38100" marR="38100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TFC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AFC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AVC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Q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TC</a:t>
                      </a: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MC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06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</a:t>
                      </a:r>
                    </a:p>
                  </a:txBody>
                  <a:tcPr marL="38100" marR="38100"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340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140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7,8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74,7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27,5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20,9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18,9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7,8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8,7</a:t>
                      </a:r>
                    </a:p>
                  </a:txBody>
                  <a:tcPr marL="38100" marR="38100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724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B00E43-6CF4-FF26-EF2B-2D1CA2DEA6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53226D-21DE-2819-A88C-4F42D36AF7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75D4F9-1FFE-7363-91A6-04015047F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Microecnomics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74FB56-EBC0-FCC6-5372-77D518007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Point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ceasing</a:t>
            </a:r>
            <a:r>
              <a:rPr lang="cs-CZ" dirty="0"/>
              <a:t>/</a:t>
            </a:r>
            <a:r>
              <a:rPr lang="cs-CZ" dirty="0" err="1"/>
              <a:t>stopping</a:t>
            </a:r>
            <a:r>
              <a:rPr lang="cs-CZ" dirty="0"/>
              <a:t> </a:t>
            </a:r>
            <a:r>
              <a:rPr lang="cs-CZ" dirty="0" err="1"/>
              <a:t>production</a:t>
            </a:r>
            <a:endParaRPr lang="cs-CZ" dirty="0"/>
          </a:p>
          <a:p>
            <a:endParaRPr lang="cs-CZ" dirty="0"/>
          </a:p>
          <a:p>
            <a:r>
              <a:rPr lang="cs-CZ" dirty="0"/>
              <a:t>LR: P </a:t>
            </a:r>
            <a:r>
              <a:rPr lang="en-GB" dirty="0"/>
              <a:t>≥ AC</a:t>
            </a:r>
            <a:endParaRPr lang="cs-CZ" dirty="0"/>
          </a:p>
          <a:p>
            <a:endParaRPr lang="cs-CZ" dirty="0"/>
          </a:p>
          <a:p>
            <a:r>
              <a:rPr lang="cs-CZ" dirty="0"/>
              <a:t>SR:</a:t>
            </a:r>
            <a:r>
              <a:rPr lang="en-GB" dirty="0"/>
              <a:t> P ≥ AVC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2943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186A38-5040-6F8F-1557-E4628660F1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EB8A61-8518-CCC8-FBD9-82BDD06CB8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80C5C-F0CB-3931-7D75-88DB8029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 as a term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36ED67-0CA7-9750-261D-929FBCDE8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M</a:t>
            </a:r>
            <a:r>
              <a:rPr lang="en-GB" dirty="0"/>
              <a:t>any points of view:</a:t>
            </a:r>
          </a:p>
          <a:p>
            <a:r>
              <a:rPr lang="en-GB" dirty="0"/>
              <a:t>Per operation – calculation costs</a:t>
            </a:r>
          </a:p>
          <a:p>
            <a:r>
              <a:rPr lang="en-GB" dirty="0"/>
              <a:t>Per place of origin and responsibility</a:t>
            </a:r>
          </a:p>
          <a:p>
            <a:r>
              <a:rPr lang="en-GB" dirty="0"/>
              <a:t>Per typology of costs – cost types</a:t>
            </a:r>
          </a:p>
          <a:p>
            <a:r>
              <a:rPr lang="en-GB" dirty="0"/>
              <a:t>Per time</a:t>
            </a:r>
          </a:p>
          <a:p>
            <a:r>
              <a:rPr lang="en-GB" dirty="0">
                <a:solidFill>
                  <a:schemeClr val="accent2"/>
                </a:solidFill>
              </a:rPr>
              <a:t>Per production volume – capacity costs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8966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3AD831-7E45-0E03-377A-DD77CF3D82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2E3A6-8733-8DB2-49A3-5CC1CCFCD6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8F591-98EF-A00E-7331-DA63D324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Volume variability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4DD4809-82C2-338F-0CA0-F86F50D84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Costs </a:t>
            </a:r>
            <a:r>
              <a:rPr lang="cs-CZ" dirty="0" err="1"/>
              <a:t>distributed</a:t>
            </a:r>
            <a:r>
              <a:rPr lang="en-GB" dirty="0"/>
              <a:t> by the </a:t>
            </a:r>
            <a:r>
              <a:rPr lang="cs-CZ" dirty="0" err="1"/>
              <a:t>linking</a:t>
            </a:r>
            <a:r>
              <a:rPr lang="en-GB" dirty="0"/>
              <a:t> to the volume produced.</a:t>
            </a:r>
          </a:p>
          <a:p>
            <a:endParaRPr lang="en-GB" dirty="0"/>
          </a:p>
          <a:p>
            <a:r>
              <a:rPr lang="en-GB" dirty="0"/>
              <a:t>Costs connected to the volume – variable costs</a:t>
            </a:r>
          </a:p>
          <a:p>
            <a:endParaRPr lang="en-GB" dirty="0"/>
          </a:p>
          <a:p>
            <a:r>
              <a:rPr lang="en-GB" dirty="0"/>
              <a:t>Costs independent of volume – fixed costs (not always truth)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6940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9A67F2-C1E3-423A-82A9-0BD47C841E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1E1743-6A24-43C7-B7D0-D255B89B48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DC8D72-5E42-4DBE-92BB-C5D8F1637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Variable</a:t>
            </a:r>
            <a:r>
              <a:rPr lang="cs-CZ" dirty="0"/>
              <a:t> vs. 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costs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57AE9B-BFC7-44ED-A534-289AAEF62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costs</a:t>
            </a:r>
          </a:p>
          <a:p>
            <a:pPr lvl="1"/>
            <a:r>
              <a:rPr lang="en-US" dirty="0"/>
              <a:t>increase in line with the growth in activity </a:t>
            </a:r>
          </a:p>
          <a:p>
            <a:pPr lvl="1"/>
            <a:r>
              <a:rPr lang="en-US" dirty="0"/>
              <a:t>what are we assessing variability for?</a:t>
            </a:r>
          </a:p>
          <a:p>
            <a:pPr lvl="2"/>
            <a:r>
              <a:rPr lang="en-US" dirty="0"/>
              <a:t>usually the total output </a:t>
            </a:r>
          </a:p>
          <a:p>
            <a:pPr lvl="3"/>
            <a:r>
              <a:rPr lang="en-US" dirty="0"/>
              <a:t>number of units sold, or units of final production produced</a:t>
            </a:r>
          </a:p>
          <a:p>
            <a:pPr lvl="2"/>
            <a:r>
              <a:rPr lang="en-US" dirty="0"/>
              <a:t>can be assessed e.g. also in relation to the output of the </a:t>
            </a:r>
            <a:r>
              <a:rPr lang="en-US" dirty="0" err="1"/>
              <a:t>centre</a:t>
            </a:r>
            <a:r>
              <a:rPr lang="en-US" dirty="0"/>
              <a:t> </a:t>
            </a:r>
          </a:p>
          <a:p>
            <a:pPr lvl="3"/>
            <a:r>
              <a:rPr lang="en-US" dirty="0"/>
              <a:t>(e.g. hours of repairs carried out by the Repair Service Centre)</a:t>
            </a:r>
          </a:p>
          <a:p>
            <a:r>
              <a:rPr lang="en-US" dirty="0"/>
              <a:t>fixed costs</a:t>
            </a:r>
          </a:p>
          <a:p>
            <a:pPr lvl="1"/>
            <a:r>
              <a:rPr lang="en-US" dirty="0"/>
              <a:t>within a certain range of production unchanged, then a change by a jump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382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EBF5ACE-D9A9-8FA5-C4D7-B5755EFDB7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D2418-3257-5C7D-D176-E506035F6A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CA9C04-578E-EFF3-0F33-4E0002811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formula for costs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2967AC9-5859-CCCC-D614-E9B9C26F3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TC = TFC + Q * AVC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011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AE4BED-D25A-B3A3-31C4-104BF53460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94141C-93C5-6F6B-6D4E-DFA55B1DFF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68F5CC-7481-9E9E-7698-8B13304ED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COSTs analysis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9BE853-0EB4-5BF6-08F9-EA56BB0D6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Production = amortization or consumption of production factors. This amortization or consumption is called costs.</a:t>
            </a:r>
          </a:p>
          <a:p>
            <a:endParaRPr lang="en-GB" dirty="0"/>
          </a:p>
          <a:p>
            <a:r>
              <a:rPr lang="en-GB" dirty="0"/>
              <a:t>Importance? Stakeholders!</a:t>
            </a:r>
          </a:p>
          <a:p>
            <a:endParaRPr lang="en-GB" dirty="0"/>
          </a:p>
          <a:p>
            <a:r>
              <a:rPr lang="en-GB" dirty="0"/>
              <a:t>Goal is to have the lowest sustainable costs possible…?</a:t>
            </a:r>
          </a:p>
        </p:txBody>
      </p:sp>
    </p:spTree>
    <p:extLst>
      <p:ext uri="{BB962C8B-B14F-4D97-AF65-F5344CB8AC3E}">
        <p14:creationId xmlns:p14="http://schemas.microsoft.com/office/powerpoint/2010/main" val="1152510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1FB5A1-B85B-4FEA-861F-E7FA4D8DD3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C9C141-8A37-4E08-A344-0438B2C9EE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7012233-0C2D-455C-B85B-92702DDE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REVENUES, costs, profit and their relation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E187E6-0656-4538-8FF1-7C6651D9C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Revenues are simple and from microeconomics:</a:t>
            </a:r>
          </a:p>
          <a:p>
            <a:endParaRPr lang="en-US" dirty="0"/>
          </a:p>
          <a:p>
            <a:pPr marL="72000" indent="0" algn="ctr">
              <a:buNone/>
            </a:pPr>
            <a:r>
              <a:rPr lang="en-US" dirty="0"/>
              <a:t>P * Q</a:t>
            </a:r>
          </a:p>
          <a:p>
            <a:endParaRPr lang="en-US" dirty="0"/>
          </a:p>
          <a:p>
            <a:r>
              <a:rPr lang="en-US" dirty="0"/>
              <a:t>In the accounting (Sample chart of accounts!)</a:t>
            </a:r>
          </a:p>
          <a:p>
            <a:endParaRPr lang="en-US" dirty="0"/>
          </a:p>
          <a:p>
            <a:r>
              <a:rPr lang="en-US" dirty="0"/>
              <a:t>usually from the sale of goods and services to customers. </a:t>
            </a:r>
          </a:p>
          <a:p>
            <a:endParaRPr lang="en-US" dirty="0"/>
          </a:p>
          <a:p>
            <a:r>
              <a:rPr lang="en-US" dirty="0"/>
              <a:t>Revenue is also referred to as sales or turnover. (in CZ </a:t>
            </a:r>
            <a:r>
              <a:rPr lang="cs-CZ" dirty="0">
                <a:sym typeface="Wingdings" panose="05000000000000000000" pitchFamily="2" charset="2"/>
              </a:rPr>
              <a:t></a:t>
            </a:r>
            <a:r>
              <a:rPr lang="en-US" dirty="0"/>
              <a:t> 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4840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147C23-A510-4040-A14C-F500C42633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6D9FD8-D578-4EB8-929B-F5712E6666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1A2FBE-B1F0-4888-B7CE-D05C515F2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REVENUES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2D1286-0E09-4F06-87B6-542D62899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4249164" cy="4139998"/>
          </a:xfrm>
        </p:spPr>
        <p:txBody>
          <a:bodyPr/>
          <a:lstStyle/>
          <a:p>
            <a:r>
              <a:rPr lang="en-US" dirty="0"/>
              <a:t>Goal is to have the highest sustainable revenues possible…?</a:t>
            </a:r>
          </a:p>
          <a:p>
            <a:r>
              <a:rPr lang="en-US" dirty="0"/>
              <a:t>What about taxes?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614FB8F-D889-4945-9E49-C7BBC1CA8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526" y="0"/>
            <a:ext cx="4327061" cy="672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5207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BD60A1C-A569-4572-A1CD-1B31956374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1BE7DE-2BBC-4C94-97B0-A0D8169643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A2882B-6E3B-4EB7-9A3E-2D0D340E2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Profit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883970-81AF-4E39-803D-248433128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Revenues – costs = profit.</a:t>
            </a:r>
          </a:p>
          <a:p>
            <a:endParaRPr lang="en-US" dirty="0"/>
          </a:p>
          <a:p>
            <a:r>
              <a:rPr lang="en-US" dirty="0"/>
              <a:t>This one is subject to taxation.</a:t>
            </a:r>
          </a:p>
          <a:p>
            <a:endParaRPr lang="en-US" dirty="0"/>
          </a:p>
          <a:p>
            <a:r>
              <a:rPr lang="en-US" dirty="0"/>
              <a:t>Top goal is to have the highest sustainable goal possible…?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2845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653405-423C-4112-9770-6F6046D158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3B1AFA-24BF-4EF7-985A-CE191A3B4D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198216-050E-448D-BE9D-BC998F1B3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Rehearsal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B7222C8-C927-4482-9A41-1BA6DC517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Tax rate for the natural person? </a:t>
            </a:r>
          </a:p>
          <a:p>
            <a:r>
              <a:rPr lang="en-US" dirty="0"/>
              <a:t>Tax rate for the law entity?</a:t>
            </a:r>
          </a:p>
          <a:p>
            <a:endParaRPr lang="en-US" dirty="0"/>
          </a:p>
          <a:p>
            <a:r>
              <a:rPr lang="en-US" dirty="0"/>
              <a:t>EBIT vs. EAT</a:t>
            </a:r>
          </a:p>
          <a:p>
            <a:endParaRPr lang="en-US" dirty="0"/>
          </a:p>
          <a:p>
            <a:r>
              <a:rPr lang="en-US" dirty="0"/>
              <a:t>Usage?</a:t>
            </a:r>
          </a:p>
        </p:txBody>
      </p:sp>
    </p:spTree>
    <p:extLst>
      <p:ext uri="{BB962C8B-B14F-4D97-AF65-F5344CB8AC3E}">
        <p14:creationId xmlns:p14="http://schemas.microsoft.com/office/powerpoint/2010/main" val="32850035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9F2B7A-3799-4186-8D1E-26708884F5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E3D11E-2520-4A94-97A7-74332B80E8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CF9E25-D75F-4CF3-90AC-88EF0E243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EBIT </a:t>
            </a:r>
            <a:r>
              <a:rPr lang="cs-CZ" dirty="0" err="1"/>
              <a:t>or</a:t>
            </a:r>
            <a:r>
              <a:rPr lang="cs-CZ" dirty="0"/>
              <a:t> EAT?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C3207B-2E7C-4D5B-AFD8-9B55D37FD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ROA = E???/ Assets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ROE = E???/ Equity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ROS = E???/ Sales</a:t>
            </a:r>
          </a:p>
        </p:txBody>
      </p:sp>
    </p:spTree>
    <p:extLst>
      <p:ext uri="{BB962C8B-B14F-4D97-AF65-F5344CB8AC3E}">
        <p14:creationId xmlns:p14="http://schemas.microsoft.com/office/powerpoint/2010/main" val="9349123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72D8FC-BB39-4D6E-BDAC-2C4829B581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3A97E4-D224-4F15-9036-B1509C9310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F32E2B-1E8C-44E8-9F33-E7A79176E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OUT OF ABEC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6A0250-B185-44D3-9993-7B07527EB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CBA – </a:t>
            </a:r>
            <a:r>
              <a:rPr lang="cs-CZ" dirty="0" err="1"/>
              <a:t>Cost</a:t>
            </a:r>
            <a:r>
              <a:rPr lang="cs-CZ" dirty="0"/>
              <a:t> benefit </a:t>
            </a:r>
            <a:r>
              <a:rPr lang="cs-CZ" dirty="0" err="1"/>
              <a:t>analysis</a:t>
            </a:r>
            <a:endParaRPr lang="cs-CZ" dirty="0"/>
          </a:p>
          <a:p>
            <a:r>
              <a:rPr lang="en-US" dirty="0"/>
              <a:t>Based on predictions of future cash flows </a:t>
            </a:r>
          </a:p>
          <a:p>
            <a:r>
              <a:rPr lang="en-US" dirty="0"/>
              <a:t>Takes account of time value of money</a:t>
            </a:r>
          </a:p>
          <a:p>
            <a:r>
              <a:rPr lang="en-US" dirty="0"/>
              <a:t>Requires all costs and benefits to be given a monetary value</a:t>
            </a:r>
          </a:p>
          <a:p>
            <a:r>
              <a:rPr lang="cs-CZ" dirty="0"/>
              <a:t>ABC –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graph</a:t>
            </a:r>
            <a:endParaRPr lang="cs-CZ" dirty="0"/>
          </a:p>
          <a:p>
            <a:endParaRPr lang="cs-CZ" dirty="0"/>
          </a:p>
          <a:p>
            <a:r>
              <a:rPr lang="cs-CZ" dirty="0"/>
              <a:t>ABC/M –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/management</a:t>
            </a:r>
          </a:p>
        </p:txBody>
      </p:sp>
    </p:spTree>
    <p:extLst>
      <p:ext uri="{BB962C8B-B14F-4D97-AF65-F5344CB8AC3E}">
        <p14:creationId xmlns:p14="http://schemas.microsoft.com/office/powerpoint/2010/main" val="23547510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688CFE-44FC-4B63-90E9-958A68F85D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33D75-BFC3-49E8-8966-381F47A4E9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7BDD6A-64A1-4610-B11F-8E7697B6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ABC –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graph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5EC0E45-9D54-454B-BCE2-013A095B9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397" y="1270345"/>
            <a:ext cx="7253206" cy="558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120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49EC937-8F43-4AB2-839E-5300B1FFC0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06FAFF-3522-42F8-B50F-F99AC59EE9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12FDF7-1CEE-438D-A47D-AAA5D93CA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6CBF9A-BEFB-4EB5-9BFA-4BBE94263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35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186A38-5040-6F8F-1557-E4628660F1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EB8A61-8518-CCC8-FBD9-82BDD06CB8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80C5C-F0CB-3931-7D75-88DB8029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 as a term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36ED67-0CA7-9750-261D-929FBCDE8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M</a:t>
            </a:r>
            <a:r>
              <a:rPr lang="en-GB" dirty="0"/>
              <a:t>any points of view:</a:t>
            </a:r>
          </a:p>
          <a:p>
            <a:r>
              <a:rPr lang="en-GB" dirty="0">
                <a:solidFill>
                  <a:srgbClr val="FF0000"/>
                </a:solidFill>
              </a:rPr>
              <a:t>Per operation – calculation costs</a:t>
            </a:r>
          </a:p>
          <a:p>
            <a:r>
              <a:rPr lang="en-GB" dirty="0"/>
              <a:t>Per place of origin and responsibility</a:t>
            </a:r>
          </a:p>
          <a:p>
            <a:r>
              <a:rPr lang="en-GB" dirty="0"/>
              <a:t>Per typology of costs – cost types</a:t>
            </a:r>
          </a:p>
          <a:p>
            <a:r>
              <a:rPr lang="en-GB" dirty="0"/>
              <a:t>Per time</a:t>
            </a:r>
          </a:p>
          <a:p>
            <a:r>
              <a:rPr lang="en-GB" dirty="0"/>
              <a:t>Per production volume – capacity costs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4824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330511-BEB3-E683-869C-400FC3554C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E6E59A-D93F-F136-F4E1-2DB4A4DD08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BAF2F1-1332-52A8-9AE8-F50752152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Calculation costs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55CBF6-04CB-AC9E-1D93-FA4588AD8C24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en-GB" dirty="0"/>
              <a:t>Per operation stage – in all production phases</a:t>
            </a:r>
          </a:p>
          <a:p>
            <a:r>
              <a:rPr lang="en-GB" dirty="0"/>
              <a:t>Important for price creation + portfolio creation</a:t>
            </a:r>
          </a:p>
          <a:p>
            <a:endParaRPr lang="en-GB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2D9645-6F14-ECB2-E221-D2BE166F617C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72000" indent="0">
              <a:buNone/>
            </a:pPr>
            <a:r>
              <a:rPr lang="en-GB" b="1" dirty="0"/>
              <a:t>Price calculation</a:t>
            </a:r>
          </a:p>
          <a:p>
            <a:pPr marL="72000" indent="0">
              <a:buNone/>
            </a:pPr>
            <a:r>
              <a:rPr lang="en-GB" dirty="0"/>
              <a:t>+ Base price of the product</a:t>
            </a:r>
          </a:p>
          <a:p>
            <a:pPr marL="72000" indent="0">
              <a:buNone/>
            </a:pPr>
            <a:r>
              <a:rPr lang="en-GB" dirty="0"/>
              <a:t>- Discounts to customers</a:t>
            </a:r>
          </a:p>
          <a:p>
            <a:pPr marL="72000" indent="0">
              <a:buNone/>
            </a:pPr>
            <a:r>
              <a:rPr lang="en-GB" dirty="0"/>
              <a:t>- Volume</a:t>
            </a:r>
          </a:p>
          <a:p>
            <a:pPr marL="72000" indent="0">
              <a:buNone/>
            </a:pPr>
            <a:r>
              <a:rPr lang="en-GB" dirty="0"/>
              <a:t>- Season</a:t>
            </a:r>
          </a:p>
          <a:p>
            <a:pPr marL="72000" indent="0">
              <a:buNone/>
            </a:pPr>
            <a:r>
              <a:rPr lang="en-GB" dirty="0"/>
              <a:t>- Other</a:t>
            </a:r>
          </a:p>
          <a:p>
            <a:pPr marL="72000" indent="0">
              <a:buNone/>
            </a:pPr>
            <a:r>
              <a:rPr lang="en-GB" dirty="0"/>
              <a:t>= </a:t>
            </a:r>
            <a:r>
              <a:rPr lang="en-GB" b="1" dirty="0"/>
              <a:t>Price after changes</a:t>
            </a:r>
          </a:p>
          <a:p>
            <a:pPr marL="72000" indent="0">
              <a:buNone/>
            </a:pPr>
            <a:r>
              <a:rPr lang="en-GB" dirty="0"/>
              <a:t>- Costs</a:t>
            </a:r>
          </a:p>
          <a:p>
            <a:pPr marL="72000" indent="0">
              <a:buNone/>
            </a:pPr>
            <a:r>
              <a:rPr lang="en-GB" dirty="0"/>
              <a:t>= </a:t>
            </a:r>
            <a:r>
              <a:rPr lang="en-GB" b="1" dirty="0"/>
              <a:t>Profit/Loss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54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3FD09E-58EE-6E7A-67B6-4CE09E9326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2C1B4E-CA21-99C1-3958-7B9E798FEE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1E3D41-B999-A0B7-A0A9-B4F3B5D2B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calculation formula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7D9286BB-882B-24E2-9F47-2E4A80F69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400" dirty="0"/>
              <a:t>+ Direct material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400" dirty="0"/>
              <a:t>+ Direct work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400" dirty="0"/>
              <a:t>+ Other direct costs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400" b="1" dirty="0"/>
              <a:t>= Total manufacturing costs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400" dirty="0"/>
              <a:t>+ Overhead costs – supply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400" dirty="0"/>
              <a:t>+ Overhead costs – management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400" b="1" dirty="0"/>
              <a:t>= Operation costs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400" dirty="0"/>
              <a:t>+ Overhead costs – sales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400" b="1" dirty="0"/>
              <a:t>= Total operation costs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400" dirty="0"/>
              <a:t>+ (Profit)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400" b="1" dirty="0"/>
              <a:t>= (Sale price)</a:t>
            </a:r>
          </a:p>
          <a:p>
            <a:pPr marL="720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86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37B923-EF1D-4D17-B987-B67A923A49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AA0257-03F1-4B12-9391-AE093D9352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B28543-E024-401D-9ADA-DB9E4016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Unit vs. </a:t>
            </a:r>
            <a:r>
              <a:rPr lang="cs-CZ" dirty="0" err="1"/>
              <a:t>overhead</a:t>
            </a:r>
            <a:r>
              <a:rPr lang="cs-CZ" dirty="0"/>
              <a:t> </a:t>
            </a:r>
            <a:r>
              <a:rPr lang="cs-CZ" dirty="0" err="1"/>
              <a:t>costs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FB3113E-D87D-452A-B479-AFE8C2249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costs (prime costs / per-unit costs)</a:t>
            </a:r>
            <a:endParaRPr lang="cs-CZ" dirty="0"/>
          </a:p>
          <a:p>
            <a:pPr lvl="1"/>
            <a:r>
              <a:rPr lang="en-US" dirty="0"/>
              <a:t>costs that are directly caused (induced) by a unit of any kind of business output</a:t>
            </a:r>
          </a:p>
          <a:p>
            <a:endParaRPr lang="en-US" dirty="0"/>
          </a:p>
          <a:p>
            <a:r>
              <a:rPr lang="cs-CZ" dirty="0" err="1"/>
              <a:t>overhead</a:t>
            </a:r>
            <a:r>
              <a:rPr lang="cs-CZ" dirty="0"/>
              <a:t> (</a:t>
            </a:r>
            <a:r>
              <a:rPr lang="cs-CZ" dirty="0" err="1"/>
              <a:t>overheads</a:t>
            </a:r>
            <a:r>
              <a:rPr lang="cs-CZ" dirty="0"/>
              <a:t>)</a:t>
            </a:r>
          </a:p>
          <a:p>
            <a:pPr lvl="1"/>
            <a:r>
              <a:rPr lang="en-US" dirty="0"/>
              <a:t>supplement to unit costs</a:t>
            </a:r>
          </a:p>
          <a:p>
            <a:pPr lvl="1"/>
            <a:r>
              <a:rPr lang="en-US" dirty="0"/>
              <a:t>in particular the costs of operation, maintenance, management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98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9CB44E-FB02-499E-84CA-F8E4FDC14D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749FA4-15B8-4BF9-9639-7B9C83F5BA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54DC2D-CD12-413D-A886-56694B34B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Direct vs. </a:t>
            </a:r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costs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72F02B-0D4F-4E0B-8BA9-E0ED5A07E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direct costs</a:t>
            </a:r>
          </a:p>
          <a:p>
            <a:pPr lvl="1"/>
            <a:r>
              <a:rPr lang="en-US" dirty="0"/>
              <a:t>directly attributable to a specific type of performance </a:t>
            </a:r>
          </a:p>
          <a:p>
            <a:pPr lvl="2"/>
            <a:r>
              <a:rPr lang="en-US" dirty="0"/>
              <a:t>always </a:t>
            </a:r>
            <a:r>
              <a:rPr lang="cs-CZ" dirty="0"/>
              <a:t>unit </a:t>
            </a:r>
            <a:r>
              <a:rPr lang="cs-CZ" dirty="0" err="1"/>
              <a:t>costs</a:t>
            </a:r>
            <a:endParaRPr lang="en-US" dirty="0"/>
          </a:p>
          <a:p>
            <a:pPr lvl="2"/>
            <a:r>
              <a:rPr lang="en-US" dirty="0"/>
              <a:t>overheads associated with the type of performance (e.g. single-purpose </a:t>
            </a:r>
            <a:r>
              <a:rPr lang="en-US" dirty="0" err="1"/>
              <a:t>mould</a:t>
            </a:r>
            <a:r>
              <a:rPr lang="en-US" dirty="0"/>
              <a:t>, machine, etc.)</a:t>
            </a:r>
            <a:endParaRPr lang="cs-CZ" dirty="0"/>
          </a:p>
          <a:p>
            <a:r>
              <a:rPr lang="en-US" dirty="0"/>
              <a:t>indirect costs</a:t>
            </a:r>
          </a:p>
          <a:p>
            <a:pPr lvl="1"/>
            <a:r>
              <a:rPr lang="en-US" dirty="0"/>
              <a:t>cannot be directly attributed to</a:t>
            </a:r>
            <a:r>
              <a:rPr lang="cs-CZ" dirty="0"/>
              <a:t> </a:t>
            </a:r>
            <a:r>
              <a:rPr lang="en-US" dirty="0"/>
              <a:t>product types </a:t>
            </a:r>
          </a:p>
          <a:p>
            <a:pPr lvl="1"/>
            <a:r>
              <a:rPr lang="en-US" dirty="0"/>
              <a:t>different calculation methods are used for the assignment</a:t>
            </a:r>
          </a:p>
          <a:p>
            <a:pPr lvl="2"/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78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9A67F2-C1E3-423A-82A9-0BD47C841E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COST – MUNI – ABEC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1E1743-6A24-43C7-B7D0-D255B89B48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DC8D72-5E42-4DBE-92BB-C5D8F1637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Variable</a:t>
            </a:r>
            <a:r>
              <a:rPr lang="cs-CZ" dirty="0"/>
              <a:t> vs. </a:t>
            </a:r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costs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57AE9B-BFC7-44ED-A534-289AAEF62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 costs</a:t>
            </a:r>
          </a:p>
          <a:p>
            <a:pPr lvl="1"/>
            <a:r>
              <a:rPr lang="en-US" dirty="0"/>
              <a:t>increase in line with the growth in activity </a:t>
            </a:r>
          </a:p>
          <a:p>
            <a:pPr lvl="1"/>
            <a:r>
              <a:rPr lang="en-US" dirty="0"/>
              <a:t>what are we assessing variability for?</a:t>
            </a:r>
          </a:p>
          <a:p>
            <a:pPr lvl="2"/>
            <a:r>
              <a:rPr lang="en-US" dirty="0"/>
              <a:t>usually the total output </a:t>
            </a:r>
          </a:p>
          <a:p>
            <a:pPr lvl="3"/>
            <a:r>
              <a:rPr lang="en-US" dirty="0"/>
              <a:t>number of units sold, or units of final production produced</a:t>
            </a:r>
          </a:p>
          <a:p>
            <a:pPr lvl="2"/>
            <a:r>
              <a:rPr lang="en-US" dirty="0"/>
              <a:t>can be assessed e.g. also in relation to the output of the </a:t>
            </a:r>
            <a:r>
              <a:rPr lang="en-US" dirty="0" err="1"/>
              <a:t>centre</a:t>
            </a:r>
            <a:r>
              <a:rPr lang="en-US" dirty="0"/>
              <a:t> </a:t>
            </a:r>
          </a:p>
          <a:p>
            <a:pPr lvl="3"/>
            <a:r>
              <a:rPr lang="en-US" dirty="0"/>
              <a:t>(e.g. hours of repairs carried out by the Repair Service Centre)</a:t>
            </a:r>
          </a:p>
          <a:p>
            <a:r>
              <a:rPr lang="en-US" dirty="0"/>
              <a:t>fixed costs</a:t>
            </a:r>
          </a:p>
          <a:p>
            <a:pPr lvl="1"/>
            <a:r>
              <a:rPr lang="en-US" dirty="0"/>
              <a:t>within a certain range of production unchanged, then a change by a jump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09214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econ-prezentace-16-9-en-v10.potx" id="{CA4D81FE-238A-4A84-B5FE-EF7F9B2E3BBC}" vid="{F2DA8804-0AF2-4B2C-9DC8-D5C2B90AF59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muni-econ-prezentace-16-9-en-v10</Template>
  <TotalTime>90</TotalTime>
  <Words>1500</Words>
  <Application>Microsoft Office PowerPoint</Application>
  <PresentationFormat>Širokoúhlá obrazovka</PresentationFormat>
  <Paragraphs>372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Tahoma</vt:lpstr>
      <vt:lpstr>Wingdings</vt:lpstr>
      <vt:lpstr>Presentation_MU_EN</vt:lpstr>
      <vt:lpstr>COSTs</vt:lpstr>
      <vt:lpstr>revenues, COSTS, profit and their relation</vt:lpstr>
      <vt:lpstr>COSTs analysis</vt:lpstr>
      <vt:lpstr>Cost as a term</vt:lpstr>
      <vt:lpstr>Calculation costs</vt:lpstr>
      <vt:lpstr>General calculation formula</vt:lpstr>
      <vt:lpstr>Unit vs. overhead costs</vt:lpstr>
      <vt:lpstr>Direct vs. indirect costs</vt:lpstr>
      <vt:lpstr>Variable vs. fixed costs</vt:lpstr>
      <vt:lpstr>Unit vs. direct</vt:lpstr>
      <vt:lpstr>Unit vs. variable</vt:lpstr>
      <vt:lpstr>Direct vs. variable</vt:lpstr>
      <vt:lpstr>Cost as a term</vt:lpstr>
      <vt:lpstr>Place of origin and responsibility</vt:lpstr>
      <vt:lpstr>Cost center</vt:lpstr>
      <vt:lpstr>Cost as a term</vt:lpstr>
      <vt:lpstr>Typology of costs – cost types</vt:lpstr>
      <vt:lpstr>IFRS – International Financial Reporting Standards</vt:lpstr>
      <vt:lpstr>IFRS adoption around globe</vt:lpstr>
      <vt:lpstr>Generally Accepted Accounting Principles – US GAAP</vt:lpstr>
      <vt:lpstr>Cost as a term</vt:lpstr>
      <vt:lpstr>Time centric</vt:lpstr>
      <vt:lpstr>Dispute</vt:lpstr>
      <vt:lpstr>Microecnomics </vt:lpstr>
      <vt:lpstr>Microecnomics</vt:lpstr>
      <vt:lpstr>Cost as a term</vt:lpstr>
      <vt:lpstr>Volume variability</vt:lpstr>
      <vt:lpstr>Variable vs. fixed costs</vt:lpstr>
      <vt:lpstr>General formula for costs</vt:lpstr>
      <vt:lpstr>REVENUES, costs, profit and their relation</vt:lpstr>
      <vt:lpstr>REVENUES</vt:lpstr>
      <vt:lpstr>Profit</vt:lpstr>
      <vt:lpstr>Rehearsal</vt:lpstr>
      <vt:lpstr>EBIT or EAT?</vt:lpstr>
      <vt:lpstr>OUT OF ABEC</vt:lpstr>
      <vt:lpstr>ABC – Power graph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COSTs</dc:title>
  <dc:creator>Petr Mikuš</dc:creator>
  <cp:lastModifiedBy>Petr Mikuš</cp:lastModifiedBy>
  <cp:revision>12</cp:revision>
  <cp:lastPrinted>1601-01-01T00:00:00Z</cp:lastPrinted>
  <dcterms:created xsi:type="dcterms:W3CDTF">2023-03-05T23:09:39Z</dcterms:created>
  <dcterms:modified xsi:type="dcterms:W3CDTF">2023-03-06T08:39:52Z</dcterms:modified>
</cp:coreProperties>
</file>