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747" r:id="rId3"/>
    <p:sldId id="750" r:id="rId4"/>
    <p:sldId id="752" r:id="rId5"/>
    <p:sldId id="754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8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2" y="11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COST – MUNI - ABEC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COST – MUNI – ABEC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COSTs</a:t>
            </a:r>
            <a:endParaRPr lang="cs-CZ" dirty="0"/>
          </a:p>
        </p:txBody>
      </p:sp>
      <p:sp>
        <p:nvSpPr>
          <p:cNvPr id="13" name="Podnadpis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Cost analysis; Cost classification; Cost according the volume of providing outputs; Production theory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7D0517-C1D5-4AA0-90C1-38B9D7C382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7E1CBE-9F49-418A-AD65-3DD5679BE1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FEE00A-F500-4372-9403-8BB035122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TASK 1 </a:t>
            </a:r>
            <a:r>
              <a:rPr lang="cs-CZ" dirty="0" err="1"/>
              <a:t>Fixed</a:t>
            </a:r>
            <a:r>
              <a:rPr lang="cs-CZ" dirty="0"/>
              <a:t> vs </a:t>
            </a:r>
            <a:r>
              <a:rPr lang="cs-CZ" dirty="0" err="1"/>
              <a:t>variable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4C3BB8-BDB3-414A-BBFC-CF071DCC6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Last year composition of the costs of the company: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Material consumption			</a:t>
            </a:r>
            <a:r>
              <a:rPr lang="cs-CZ" sz="2000" dirty="0"/>
              <a:t>	</a:t>
            </a:r>
            <a:r>
              <a:rPr lang="en-US" sz="2000" dirty="0"/>
              <a:t>1 000 000,-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Workers’ wages				200 000,-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Administrative workers’ wages		50 000,-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Rental of the building 			</a:t>
            </a:r>
            <a:r>
              <a:rPr lang="cs-CZ" sz="2000" dirty="0"/>
              <a:t>	</a:t>
            </a:r>
            <a:r>
              <a:rPr lang="en-US" sz="2000" dirty="0"/>
              <a:t>400 000,-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Energy for the machines			100 000,-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Lightning, heating, water 			50 000,-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Advertisement				60 000,- </a:t>
            </a:r>
            <a:r>
              <a:rPr lang="en-US" sz="2000" dirty="0" err="1"/>
              <a:t>Kč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Material inbound logistics (supply) 		80 000,-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Depreciation				</a:t>
            </a:r>
            <a:r>
              <a:rPr lang="cs-CZ" sz="2000" dirty="0"/>
              <a:t>	</a:t>
            </a:r>
            <a:r>
              <a:rPr lang="en-US" sz="2000" dirty="0"/>
              <a:t>140 000,- </a:t>
            </a:r>
            <a:r>
              <a:rPr lang="en-US" sz="2000" dirty="0" err="1"/>
              <a:t>Kč</a:t>
            </a: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There were 1500 pieces of product.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2000" dirty="0"/>
              <a:t>Calculate unit variable costs and write down the cost function.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317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1AF04B-B23A-48B9-B8D0-1EA6551BAE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889296-D7D8-4BBE-AEC8-5AA8D8E3F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F1004B-AF67-49E4-81BA-0DCD2994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2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derivation</a:t>
            </a:r>
            <a:r>
              <a:rPr lang="cs-CZ" dirty="0"/>
              <a:t> (2 </a:t>
            </a:r>
            <a:r>
              <a:rPr lang="cs-CZ" dirty="0" err="1"/>
              <a:t>seasons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8D77A9-B72F-46F1-9CC5-E1ED27CE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company achieved following volumes of production and cost in two following years.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Derive cost function and calculate total costs for the planned next year production volume of 50 000 pieces. (ignore price changes and inflation).</a:t>
            </a:r>
          </a:p>
          <a:p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7598B173-9EA3-4BC2-87ED-189A42BD6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42080"/>
              </p:ext>
            </p:extLst>
          </p:nvPr>
        </p:nvGraphicFramePr>
        <p:xfrm>
          <a:off x="2667525" y="2615951"/>
          <a:ext cx="7358062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2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Year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Production</a:t>
                      </a: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volume</a:t>
                      </a: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(CZK)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Total</a:t>
                      </a: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cs-CZ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costs</a:t>
                      </a: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(CZK)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60 000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45 000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81 000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50 000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???????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/>
                </a:tc>
                <a:extLst>
                  <a:ext uri="{0D108BD9-81ED-4DB2-BD59-A6C34878D82A}">
                    <a16:rowId xmlns:a16="http://schemas.microsoft.com/office/drawing/2014/main" val="3447983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55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CFFC24-C1CF-4AC1-99B9-BFE68F8D41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4A524B-CB2A-49B3-9578-FB1DE1125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B063A-2E96-4EEC-8F75-E3D58171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3 </a:t>
            </a:r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curve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484D1-8B14-4D31-9D69-352B7B159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 ACME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</a:t>
            </a:r>
            <a:r>
              <a:rPr lang="cs-CZ" dirty="0" err="1"/>
              <a:t>produxtion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newly</a:t>
            </a:r>
            <a:r>
              <a:rPr lang="cs-CZ" dirty="0"/>
              <a:t> developer </a:t>
            </a:r>
            <a:r>
              <a:rPr lang="cs-CZ" dirty="0" err="1"/>
              <a:t>machine</a:t>
            </a:r>
            <a:r>
              <a:rPr lang="cs-CZ" dirty="0"/>
              <a:t> by start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. An </a:t>
            </a:r>
            <a:r>
              <a:rPr lang="cs-CZ" dirty="0" err="1"/>
              <a:t>estimation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produce</a:t>
            </a:r>
            <a:r>
              <a:rPr lang="cs-CZ" dirty="0"/>
              <a:t> 20 000 </a:t>
            </a:r>
            <a:r>
              <a:rPr lang="cs-CZ" dirty="0" err="1"/>
              <a:t>units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average</a:t>
            </a:r>
            <a:r>
              <a:rPr lang="cs-CZ" dirty="0"/>
              <a:t> unit </a:t>
            </a:r>
            <a:r>
              <a:rPr lang="cs-CZ" dirty="0" err="1"/>
              <a:t>costs</a:t>
            </a:r>
            <a:r>
              <a:rPr lang="cs-CZ" dirty="0"/>
              <a:t> 50 USD.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keeps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.</a:t>
            </a:r>
          </a:p>
          <a:p>
            <a:r>
              <a:rPr lang="cs-CZ" dirty="0" err="1"/>
              <a:t>Experience</a:t>
            </a:r>
            <a:r>
              <a:rPr lang="cs-CZ" dirty="0"/>
              <a:t> </a:t>
            </a:r>
            <a:r>
              <a:rPr lang="cs-CZ" dirty="0" err="1"/>
              <a:t>curve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= 70 – 0,001 Q,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Cu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unit </a:t>
            </a:r>
            <a:r>
              <a:rPr lang="cs-CZ" dirty="0" err="1"/>
              <a:t>cost</a:t>
            </a:r>
            <a:r>
              <a:rPr lang="cs-CZ" dirty="0"/>
              <a:t>, Q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produced</a:t>
            </a:r>
            <a:r>
              <a:rPr lang="cs-CZ" dirty="0"/>
              <a:t> </a:t>
            </a:r>
            <a:r>
              <a:rPr lang="cs-CZ" dirty="0" err="1"/>
              <a:t>quantity</a:t>
            </a:r>
            <a:r>
              <a:rPr lang="cs-CZ" dirty="0"/>
              <a:t>.</a:t>
            </a:r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estimated</a:t>
            </a:r>
            <a:r>
              <a:rPr lang="cs-CZ" dirty="0"/>
              <a:t> unit </a:t>
            </a:r>
            <a:r>
              <a:rPr lang="cs-CZ" dirty="0" err="1"/>
              <a:t>cost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year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0752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CF4C26-7BAA-48E0-B910-6C2D10BC18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COST – MUNI – ABEC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DCD620-671D-4612-91A5-FE7B0B88A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5C63A8-082F-4DA5-B6A8-24797218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r>
              <a:rPr lang="cs-CZ" dirty="0"/>
              <a:t> 4 Technology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143549-0DEF-4210-A143-DA48071A4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entrepreneur decided to expand production with a new type of product that he could sell for €700. He has the option to use three mutually exclusive variants of the production technology (A, B, C). Option A has annual fixed costs of €40 000 and variable costs of €500/unit, Option B has annual fixed costs of €20 000/unit and variable costs of €1 000/unit, Option C has annual fixed costs of €60 000 and variable costs of €300/unit. It will be possible to place 100 units of these products on the market.</a:t>
            </a:r>
          </a:p>
          <a:p>
            <a:r>
              <a:rPr lang="en-US" dirty="0"/>
              <a:t>Task: Recommend to the entrepreneur which variant of production technology to choose.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91598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muni-econ-prezentace-16-9-en-v10</Template>
  <TotalTime>0</TotalTime>
  <Words>464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Presentation_MU_EN</vt:lpstr>
      <vt:lpstr>COSTs</vt:lpstr>
      <vt:lpstr>TASK 1 Fixed vs variable</vt:lpstr>
      <vt:lpstr>Task 2 cost function derivation (2 seasons)</vt:lpstr>
      <vt:lpstr>Task 3 Experience curve</vt:lpstr>
      <vt:lpstr>Task 4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COSTs</dc:title>
  <dc:creator>Petr Mikuš</dc:creator>
  <cp:lastModifiedBy>Mikuš Petr</cp:lastModifiedBy>
  <cp:revision>19</cp:revision>
  <cp:lastPrinted>1601-01-01T00:00:00Z</cp:lastPrinted>
  <dcterms:created xsi:type="dcterms:W3CDTF">2023-03-05T23:09:39Z</dcterms:created>
  <dcterms:modified xsi:type="dcterms:W3CDTF">2023-03-06T11:45:51Z</dcterms:modified>
</cp:coreProperties>
</file>