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2"/>
  </p:notesMasterIdLst>
  <p:handoutMasterIdLst>
    <p:handoutMasterId r:id="rId33"/>
  </p:handoutMasterIdLst>
  <p:sldIdLst>
    <p:sldId id="256" r:id="rId2"/>
    <p:sldId id="260" r:id="rId3"/>
    <p:sldId id="261" r:id="rId4"/>
    <p:sldId id="257" r:id="rId5"/>
    <p:sldId id="262" r:id="rId6"/>
    <p:sldId id="259" r:id="rId7"/>
    <p:sldId id="263" r:id="rId8"/>
    <p:sldId id="264" r:id="rId9"/>
    <p:sldId id="265" r:id="rId10"/>
    <p:sldId id="258" r:id="rId11"/>
    <p:sldId id="266" r:id="rId12"/>
    <p:sldId id="267" r:id="rId13"/>
    <p:sldId id="269" r:id="rId14"/>
    <p:sldId id="271" r:id="rId15"/>
    <p:sldId id="272" r:id="rId16"/>
    <p:sldId id="273" r:id="rId17"/>
    <p:sldId id="274" r:id="rId18"/>
    <p:sldId id="275" r:id="rId19"/>
    <p:sldId id="276" r:id="rId20"/>
    <p:sldId id="279" r:id="rId21"/>
    <p:sldId id="280" r:id="rId22"/>
    <p:sldId id="281" r:id="rId23"/>
    <p:sldId id="282" r:id="rId24"/>
    <p:sldId id="283" r:id="rId25"/>
    <p:sldId id="277" r:id="rId26"/>
    <p:sldId id="285" r:id="rId27"/>
    <p:sldId id="278" r:id="rId28"/>
    <p:sldId id="284" r:id="rId29"/>
    <p:sldId id="286" r:id="rId30"/>
    <p:sldId id="288" r:id="rId3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8" autoAdjust="0"/>
    <p:restoredTop sz="95768" autoAdjust="0"/>
  </p:normalViewPr>
  <p:slideViewPr>
    <p:cSldViewPr snapToGrid="0">
      <p:cViewPr varScale="1">
        <p:scale>
          <a:sx n="123" d="100"/>
          <a:sy n="123" d="100"/>
        </p:scale>
        <p:origin x="102" y="37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94112-2403-47DE-8804-2671181C0774}"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cs-CZ"/>
        </a:p>
      </dgm:t>
    </dgm:pt>
    <dgm:pt modelId="{3A76738F-9345-42D0-BAA5-C4329B8B9FDC}">
      <dgm:prSet/>
      <dgm:spPr/>
      <dgm:t>
        <a:bodyPr/>
        <a:lstStyle/>
        <a:p>
          <a:pPr rtl="0"/>
          <a:r>
            <a:rPr lang="cs-CZ"/>
            <a:t>Problem definition </a:t>
          </a:r>
        </a:p>
      </dgm:t>
    </dgm:pt>
    <dgm:pt modelId="{060B8BEB-C1D1-4735-B1CB-931E524435B9}" type="parTrans" cxnId="{14F6EF07-C0D6-4C71-84CE-F9E87A9EF6B9}">
      <dgm:prSet/>
      <dgm:spPr/>
      <dgm:t>
        <a:bodyPr/>
        <a:lstStyle/>
        <a:p>
          <a:endParaRPr lang="cs-CZ"/>
        </a:p>
      </dgm:t>
    </dgm:pt>
    <dgm:pt modelId="{00319CB1-5164-4C5B-88DD-F2E4AEBBEBE9}" type="sibTrans" cxnId="{14F6EF07-C0D6-4C71-84CE-F9E87A9EF6B9}">
      <dgm:prSet/>
      <dgm:spPr/>
      <dgm:t>
        <a:bodyPr/>
        <a:lstStyle/>
        <a:p>
          <a:endParaRPr lang="cs-CZ"/>
        </a:p>
      </dgm:t>
    </dgm:pt>
    <dgm:pt modelId="{C5E0FE76-F1DA-48F1-A152-2F2B7BDA8C0A}">
      <dgm:prSet/>
      <dgm:spPr/>
      <dgm:t>
        <a:bodyPr/>
        <a:lstStyle/>
        <a:p>
          <a:pPr rtl="0"/>
          <a:r>
            <a:rPr lang="cs-CZ"/>
            <a:t>to define clearly the problem to be tackled</a:t>
          </a:r>
        </a:p>
      </dgm:t>
    </dgm:pt>
    <dgm:pt modelId="{0EAAB999-493A-4DBB-838F-1F7C4AFC551B}" type="parTrans" cxnId="{C34EAB82-9B57-472D-B563-849D7DCFC369}">
      <dgm:prSet/>
      <dgm:spPr/>
      <dgm:t>
        <a:bodyPr/>
        <a:lstStyle/>
        <a:p>
          <a:endParaRPr lang="cs-CZ"/>
        </a:p>
      </dgm:t>
    </dgm:pt>
    <dgm:pt modelId="{345DF889-6B7B-495F-82D0-7350D1018578}" type="sibTrans" cxnId="{C34EAB82-9B57-472D-B563-849D7DCFC369}">
      <dgm:prSet/>
      <dgm:spPr/>
      <dgm:t>
        <a:bodyPr/>
        <a:lstStyle/>
        <a:p>
          <a:endParaRPr lang="cs-CZ"/>
        </a:p>
      </dgm:t>
    </dgm:pt>
    <dgm:pt modelId="{E34059DF-4689-4415-9986-40EAF05183CA}">
      <dgm:prSet/>
      <dgm:spPr/>
      <dgm:t>
        <a:bodyPr/>
        <a:lstStyle/>
        <a:p>
          <a:pPr rtl="0"/>
          <a:r>
            <a:rPr lang="cs-CZ"/>
            <a:t>Exploratory research </a:t>
          </a:r>
        </a:p>
      </dgm:t>
    </dgm:pt>
    <dgm:pt modelId="{24A8A385-60A9-49AE-9442-05A5FA376F9C}" type="parTrans" cxnId="{8F670C5B-A8E3-4344-8838-9E88C4202E45}">
      <dgm:prSet/>
      <dgm:spPr/>
      <dgm:t>
        <a:bodyPr/>
        <a:lstStyle/>
        <a:p>
          <a:endParaRPr lang="cs-CZ"/>
        </a:p>
      </dgm:t>
    </dgm:pt>
    <dgm:pt modelId="{EBA5CF7D-7AE9-41C9-86F7-B2633D1A2C83}" type="sibTrans" cxnId="{8F670C5B-A8E3-4344-8838-9E88C4202E45}">
      <dgm:prSet/>
      <dgm:spPr/>
      <dgm:t>
        <a:bodyPr/>
        <a:lstStyle/>
        <a:p>
          <a:endParaRPr lang="cs-CZ"/>
        </a:p>
      </dgm:t>
    </dgm:pt>
    <dgm:pt modelId="{11732FCD-6ADE-4E9B-9A90-8F599939F2B7}">
      <dgm:prSet/>
      <dgm:spPr/>
      <dgm:t>
        <a:bodyPr/>
        <a:lstStyle/>
        <a:p>
          <a:pPr rtl="0"/>
          <a:r>
            <a:rPr lang="cs-CZ"/>
            <a:t>to identify information gaps and specify the need for further research </a:t>
          </a:r>
        </a:p>
      </dgm:t>
    </dgm:pt>
    <dgm:pt modelId="{F723BD32-6EAE-42CC-A921-86EA81830FC9}" type="parTrans" cxnId="{B1BE5F98-F02F-4F4E-BAFF-8C341D49D509}">
      <dgm:prSet/>
      <dgm:spPr/>
      <dgm:t>
        <a:bodyPr/>
        <a:lstStyle/>
        <a:p>
          <a:endParaRPr lang="cs-CZ"/>
        </a:p>
      </dgm:t>
    </dgm:pt>
    <dgm:pt modelId="{72B39095-F7E4-4321-83ED-31C833BB4419}" type="sibTrans" cxnId="{B1BE5F98-F02F-4F4E-BAFF-8C341D49D509}">
      <dgm:prSet/>
      <dgm:spPr/>
      <dgm:t>
        <a:bodyPr/>
        <a:lstStyle/>
        <a:p>
          <a:endParaRPr lang="cs-CZ"/>
        </a:p>
      </dgm:t>
    </dgm:pt>
    <dgm:pt modelId="{79CA6BC4-AE10-4AB1-ACCA-5F3149F7B5F8}">
      <dgm:prSet/>
      <dgm:spPr/>
      <dgm:t>
        <a:bodyPr/>
        <a:lstStyle/>
        <a:p>
          <a:pPr rtl="0"/>
          <a:r>
            <a:rPr lang="cs-CZ"/>
            <a:t>Quantitative research </a:t>
          </a:r>
        </a:p>
      </dgm:t>
    </dgm:pt>
    <dgm:pt modelId="{5F130B40-3D92-48FB-A050-94BBCE369A9B}" type="parTrans" cxnId="{2EC2C979-19B6-4D7A-8052-C8BDE9EB08CE}">
      <dgm:prSet/>
      <dgm:spPr/>
      <dgm:t>
        <a:bodyPr/>
        <a:lstStyle/>
        <a:p>
          <a:endParaRPr lang="cs-CZ"/>
        </a:p>
      </dgm:t>
    </dgm:pt>
    <dgm:pt modelId="{21470291-8CAB-4317-90A5-BC753C36BC1C}" type="sibTrans" cxnId="{2EC2C979-19B6-4D7A-8052-C8BDE9EB08CE}">
      <dgm:prSet/>
      <dgm:spPr/>
      <dgm:t>
        <a:bodyPr/>
        <a:lstStyle/>
        <a:p>
          <a:endParaRPr lang="cs-CZ"/>
        </a:p>
      </dgm:t>
    </dgm:pt>
    <dgm:pt modelId="{7DC13417-79F7-4D84-8826-73A9E8BC09F2}">
      <dgm:prSet/>
      <dgm:spPr/>
      <dgm:t>
        <a:bodyPr/>
        <a:lstStyle/>
        <a:p>
          <a:pPr rtl="0"/>
          <a:r>
            <a:rPr lang="cs-CZ"/>
            <a:t>utilising a sufficiently large and random sample to enable market segment size to be stimated and strenghtof opinions to be gauged. </a:t>
          </a:r>
        </a:p>
      </dgm:t>
    </dgm:pt>
    <dgm:pt modelId="{4DCC0026-99B0-497D-8BAB-AEE1D88B191A}" type="parTrans" cxnId="{2DB9E1F3-109E-49C8-A78C-301008481294}">
      <dgm:prSet/>
      <dgm:spPr/>
      <dgm:t>
        <a:bodyPr/>
        <a:lstStyle/>
        <a:p>
          <a:endParaRPr lang="cs-CZ"/>
        </a:p>
      </dgm:t>
    </dgm:pt>
    <dgm:pt modelId="{606160C0-5230-431F-9007-15183CF6BD7E}" type="sibTrans" cxnId="{2DB9E1F3-109E-49C8-A78C-301008481294}">
      <dgm:prSet/>
      <dgm:spPr/>
      <dgm:t>
        <a:bodyPr/>
        <a:lstStyle/>
        <a:p>
          <a:endParaRPr lang="cs-CZ"/>
        </a:p>
      </dgm:t>
    </dgm:pt>
    <dgm:pt modelId="{5D9067CD-0379-4E56-903D-37A0265A7D04}">
      <dgm:prSet/>
      <dgm:spPr/>
      <dgm:t>
        <a:bodyPr/>
        <a:lstStyle/>
        <a:p>
          <a:pPr rtl="0"/>
          <a:r>
            <a:rPr lang="cs-CZ"/>
            <a:t>Analysis and interpretation </a:t>
          </a:r>
        </a:p>
      </dgm:t>
    </dgm:pt>
    <dgm:pt modelId="{1A63C54D-682E-4842-9170-DEFF5F7C4D90}" type="parTrans" cxnId="{92598C13-AB04-42A2-A111-554F82E63380}">
      <dgm:prSet/>
      <dgm:spPr/>
      <dgm:t>
        <a:bodyPr/>
        <a:lstStyle/>
        <a:p>
          <a:endParaRPr lang="cs-CZ"/>
        </a:p>
      </dgm:t>
    </dgm:pt>
    <dgm:pt modelId="{EF8D0EDB-9BFB-4001-B278-5D7FDCD41F00}" type="sibTrans" cxnId="{92598C13-AB04-42A2-A111-554F82E63380}">
      <dgm:prSet/>
      <dgm:spPr/>
      <dgm:t>
        <a:bodyPr/>
        <a:lstStyle/>
        <a:p>
          <a:endParaRPr lang="cs-CZ"/>
        </a:p>
      </dgm:t>
    </dgm:pt>
    <dgm:pt modelId="{9137F62C-9438-458F-9730-EF1B8BC0F593}">
      <dgm:prSet/>
      <dgm:spPr/>
      <dgm:t>
        <a:bodyPr/>
        <a:lstStyle/>
        <a:p>
          <a:pPr rtl="0"/>
          <a:r>
            <a:rPr lang="cs-CZ"/>
            <a:t>following data colection, statistical techniques and models can be employed to turn the data generated into meaningful information to help with segmentation</a:t>
          </a:r>
        </a:p>
      </dgm:t>
    </dgm:pt>
    <dgm:pt modelId="{3756F860-BE00-4345-9F8C-D297D6B803B2}" type="parTrans" cxnId="{954FD996-E7AA-45BA-A41D-E8CC70E3FECB}">
      <dgm:prSet/>
      <dgm:spPr/>
      <dgm:t>
        <a:bodyPr/>
        <a:lstStyle/>
        <a:p>
          <a:endParaRPr lang="cs-CZ"/>
        </a:p>
      </dgm:t>
    </dgm:pt>
    <dgm:pt modelId="{5C5BF25A-6B0B-47C5-97BD-8D5B868037DA}" type="sibTrans" cxnId="{954FD996-E7AA-45BA-A41D-E8CC70E3FECB}">
      <dgm:prSet/>
      <dgm:spPr/>
      <dgm:t>
        <a:bodyPr/>
        <a:lstStyle/>
        <a:p>
          <a:endParaRPr lang="cs-CZ"/>
        </a:p>
      </dgm:t>
    </dgm:pt>
    <dgm:pt modelId="{7367779D-D502-4C9B-9D9B-95ED821B8244}" type="pres">
      <dgm:prSet presAssocID="{B4594112-2403-47DE-8804-2671181C0774}" presName="linearFlow" presStyleCnt="0">
        <dgm:presLayoutVars>
          <dgm:dir/>
          <dgm:animLvl val="lvl"/>
          <dgm:resizeHandles val="exact"/>
        </dgm:presLayoutVars>
      </dgm:prSet>
      <dgm:spPr/>
    </dgm:pt>
    <dgm:pt modelId="{B6787242-77B5-4086-9650-7F5ED8B83FB9}" type="pres">
      <dgm:prSet presAssocID="{3A76738F-9345-42D0-BAA5-C4329B8B9FDC}" presName="composite" presStyleCnt="0"/>
      <dgm:spPr/>
    </dgm:pt>
    <dgm:pt modelId="{E31E4171-FCCB-4475-B8C9-946C265D8B43}" type="pres">
      <dgm:prSet presAssocID="{3A76738F-9345-42D0-BAA5-C4329B8B9FDC}" presName="parentText" presStyleLbl="alignNode1" presStyleIdx="0" presStyleCnt="4">
        <dgm:presLayoutVars>
          <dgm:chMax val="1"/>
          <dgm:bulletEnabled val="1"/>
        </dgm:presLayoutVars>
      </dgm:prSet>
      <dgm:spPr/>
    </dgm:pt>
    <dgm:pt modelId="{1AC0AFFA-197E-420B-BF32-BD1889EC0216}" type="pres">
      <dgm:prSet presAssocID="{3A76738F-9345-42D0-BAA5-C4329B8B9FDC}" presName="descendantText" presStyleLbl="alignAcc1" presStyleIdx="0" presStyleCnt="4">
        <dgm:presLayoutVars>
          <dgm:bulletEnabled val="1"/>
        </dgm:presLayoutVars>
      </dgm:prSet>
      <dgm:spPr/>
    </dgm:pt>
    <dgm:pt modelId="{C9128182-8D62-4992-BA5B-E4132942C627}" type="pres">
      <dgm:prSet presAssocID="{00319CB1-5164-4C5B-88DD-F2E4AEBBEBE9}" presName="sp" presStyleCnt="0"/>
      <dgm:spPr/>
    </dgm:pt>
    <dgm:pt modelId="{9C371C8A-22E7-4334-AB9A-C2C2A45F0EEA}" type="pres">
      <dgm:prSet presAssocID="{E34059DF-4689-4415-9986-40EAF05183CA}" presName="composite" presStyleCnt="0"/>
      <dgm:spPr/>
    </dgm:pt>
    <dgm:pt modelId="{D0ABD53A-522C-46DF-834D-653498CE3CD0}" type="pres">
      <dgm:prSet presAssocID="{E34059DF-4689-4415-9986-40EAF05183CA}" presName="parentText" presStyleLbl="alignNode1" presStyleIdx="1" presStyleCnt="4">
        <dgm:presLayoutVars>
          <dgm:chMax val="1"/>
          <dgm:bulletEnabled val="1"/>
        </dgm:presLayoutVars>
      </dgm:prSet>
      <dgm:spPr/>
    </dgm:pt>
    <dgm:pt modelId="{1F5F5AC9-91D7-4311-B850-AE352C2F94F1}" type="pres">
      <dgm:prSet presAssocID="{E34059DF-4689-4415-9986-40EAF05183CA}" presName="descendantText" presStyleLbl="alignAcc1" presStyleIdx="1" presStyleCnt="4">
        <dgm:presLayoutVars>
          <dgm:bulletEnabled val="1"/>
        </dgm:presLayoutVars>
      </dgm:prSet>
      <dgm:spPr/>
    </dgm:pt>
    <dgm:pt modelId="{0E5FA3A0-3DE2-4C38-A55C-FEC82009F370}" type="pres">
      <dgm:prSet presAssocID="{EBA5CF7D-7AE9-41C9-86F7-B2633D1A2C83}" presName="sp" presStyleCnt="0"/>
      <dgm:spPr/>
    </dgm:pt>
    <dgm:pt modelId="{C61260C8-3BFE-461F-B382-B7BD7BB591CA}" type="pres">
      <dgm:prSet presAssocID="{79CA6BC4-AE10-4AB1-ACCA-5F3149F7B5F8}" presName="composite" presStyleCnt="0"/>
      <dgm:spPr/>
    </dgm:pt>
    <dgm:pt modelId="{CC6F4CD6-2133-4B27-9639-926C753C4571}" type="pres">
      <dgm:prSet presAssocID="{79CA6BC4-AE10-4AB1-ACCA-5F3149F7B5F8}" presName="parentText" presStyleLbl="alignNode1" presStyleIdx="2" presStyleCnt="4">
        <dgm:presLayoutVars>
          <dgm:chMax val="1"/>
          <dgm:bulletEnabled val="1"/>
        </dgm:presLayoutVars>
      </dgm:prSet>
      <dgm:spPr/>
    </dgm:pt>
    <dgm:pt modelId="{4EFB918D-516A-420D-80B7-5B7AF4EE2D1B}" type="pres">
      <dgm:prSet presAssocID="{79CA6BC4-AE10-4AB1-ACCA-5F3149F7B5F8}" presName="descendantText" presStyleLbl="alignAcc1" presStyleIdx="2" presStyleCnt="4">
        <dgm:presLayoutVars>
          <dgm:bulletEnabled val="1"/>
        </dgm:presLayoutVars>
      </dgm:prSet>
      <dgm:spPr/>
    </dgm:pt>
    <dgm:pt modelId="{74CBA4B3-D246-4570-92F5-122CD78054AB}" type="pres">
      <dgm:prSet presAssocID="{21470291-8CAB-4317-90A5-BC753C36BC1C}" presName="sp" presStyleCnt="0"/>
      <dgm:spPr/>
    </dgm:pt>
    <dgm:pt modelId="{EB35BE69-BB0B-49B7-A54A-41B6D6D33352}" type="pres">
      <dgm:prSet presAssocID="{5D9067CD-0379-4E56-903D-37A0265A7D04}" presName="composite" presStyleCnt="0"/>
      <dgm:spPr/>
    </dgm:pt>
    <dgm:pt modelId="{B1D483A2-F67E-4D89-93C4-E9E6C6D5EE68}" type="pres">
      <dgm:prSet presAssocID="{5D9067CD-0379-4E56-903D-37A0265A7D04}" presName="parentText" presStyleLbl="alignNode1" presStyleIdx="3" presStyleCnt="4">
        <dgm:presLayoutVars>
          <dgm:chMax val="1"/>
          <dgm:bulletEnabled val="1"/>
        </dgm:presLayoutVars>
      </dgm:prSet>
      <dgm:spPr/>
    </dgm:pt>
    <dgm:pt modelId="{AD90464E-DB58-4AA8-BF08-8CDD09167831}" type="pres">
      <dgm:prSet presAssocID="{5D9067CD-0379-4E56-903D-37A0265A7D04}" presName="descendantText" presStyleLbl="alignAcc1" presStyleIdx="3" presStyleCnt="4">
        <dgm:presLayoutVars>
          <dgm:bulletEnabled val="1"/>
        </dgm:presLayoutVars>
      </dgm:prSet>
      <dgm:spPr/>
    </dgm:pt>
  </dgm:ptLst>
  <dgm:cxnLst>
    <dgm:cxn modelId="{14F6EF07-C0D6-4C71-84CE-F9E87A9EF6B9}" srcId="{B4594112-2403-47DE-8804-2671181C0774}" destId="{3A76738F-9345-42D0-BAA5-C4329B8B9FDC}" srcOrd="0" destOrd="0" parTransId="{060B8BEB-C1D1-4735-B1CB-931E524435B9}" sibTransId="{00319CB1-5164-4C5B-88DD-F2E4AEBBEBE9}"/>
    <dgm:cxn modelId="{92598C13-AB04-42A2-A111-554F82E63380}" srcId="{B4594112-2403-47DE-8804-2671181C0774}" destId="{5D9067CD-0379-4E56-903D-37A0265A7D04}" srcOrd="3" destOrd="0" parTransId="{1A63C54D-682E-4842-9170-DEFF5F7C4D90}" sibTransId="{EF8D0EDB-9BFB-4001-B278-5D7FDCD41F00}"/>
    <dgm:cxn modelId="{8F670C5B-A8E3-4344-8838-9E88C4202E45}" srcId="{B4594112-2403-47DE-8804-2671181C0774}" destId="{E34059DF-4689-4415-9986-40EAF05183CA}" srcOrd="1" destOrd="0" parTransId="{24A8A385-60A9-49AE-9442-05A5FA376F9C}" sibTransId="{EBA5CF7D-7AE9-41C9-86F7-B2633D1A2C83}"/>
    <dgm:cxn modelId="{4D856C44-8C8C-4219-BAE0-943F8C3FBA0D}" type="presOf" srcId="{5D9067CD-0379-4E56-903D-37A0265A7D04}" destId="{B1D483A2-F67E-4D89-93C4-E9E6C6D5EE68}" srcOrd="0" destOrd="0" presId="urn:microsoft.com/office/officeart/2005/8/layout/chevron2"/>
    <dgm:cxn modelId="{69183650-E0D0-4D14-ABD9-3C0F3811892E}" type="presOf" srcId="{9137F62C-9438-458F-9730-EF1B8BC0F593}" destId="{AD90464E-DB58-4AA8-BF08-8CDD09167831}" srcOrd="0" destOrd="0" presId="urn:microsoft.com/office/officeart/2005/8/layout/chevron2"/>
    <dgm:cxn modelId="{CE0F6B54-6BE8-4A0F-B92F-D7744BDC6231}" type="presOf" srcId="{3A76738F-9345-42D0-BAA5-C4329B8B9FDC}" destId="{E31E4171-FCCB-4475-B8C9-946C265D8B43}" srcOrd="0" destOrd="0" presId="urn:microsoft.com/office/officeart/2005/8/layout/chevron2"/>
    <dgm:cxn modelId="{4DC49278-FC0D-4A0A-8B17-3C9A23AC50D7}" type="presOf" srcId="{C5E0FE76-F1DA-48F1-A152-2F2B7BDA8C0A}" destId="{1AC0AFFA-197E-420B-BF32-BD1889EC0216}" srcOrd="0" destOrd="0" presId="urn:microsoft.com/office/officeart/2005/8/layout/chevron2"/>
    <dgm:cxn modelId="{2EC2C979-19B6-4D7A-8052-C8BDE9EB08CE}" srcId="{B4594112-2403-47DE-8804-2671181C0774}" destId="{79CA6BC4-AE10-4AB1-ACCA-5F3149F7B5F8}" srcOrd="2" destOrd="0" parTransId="{5F130B40-3D92-48FB-A050-94BBCE369A9B}" sibTransId="{21470291-8CAB-4317-90A5-BC753C36BC1C}"/>
    <dgm:cxn modelId="{E3807680-F426-4CA9-A3D4-8B340EC0738C}" type="presOf" srcId="{79CA6BC4-AE10-4AB1-ACCA-5F3149F7B5F8}" destId="{CC6F4CD6-2133-4B27-9639-926C753C4571}" srcOrd="0" destOrd="0" presId="urn:microsoft.com/office/officeart/2005/8/layout/chevron2"/>
    <dgm:cxn modelId="{C34EAB82-9B57-472D-B563-849D7DCFC369}" srcId="{3A76738F-9345-42D0-BAA5-C4329B8B9FDC}" destId="{C5E0FE76-F1DA-48F1-A152-2F2B7BDA8C0A}" srcOrd="0" destOrd="0" parTransId="{0EAAB999-493A-4DBB-838F-1F7C4AFC551B}" sibTransId="{345DF889-6B7B-495F-82D0-7350D1018578}"/>
    <dgm:cxn modelId="{76D92188-DFCA-4041-9D8F-0A3731654E15}" type="presOf" srcId="{E34059DF-4689-4415-9986-40EAF05183CA}" destId="{D0ABD53A-522C-46DF-834D-653498CE3CD0}" srcOrd="0" destOrd="0" presId="urn:microsoft.com/office/officeart/2005/8/layout/chevron2"/>
    <dgm:cxn modelId="{00B91A90-6664-4A4C-92D2-5BF3A58EF045}" type="presOf" srcId="{11732FCD-6ADE-4E9B-9A90-8F599939F2B7}" destId="{1F5F5AC9-91D7-4311-B850-AE352C2F94F1}" srcOrd="0" destOrd="0" presId="urn:microsoft.com/office/officeart/2005/8/layout/chevron2"/>
    <dgm:cxn modelId="{954FD996-E7AA-45BA-A41D-E8CC70E3FECB}" srcId="{5D9067CD-0379-4E56-903D-37A0265A7D04}" destId="{9137F62C-9438-458F-9730-EF1B8BC0F593}" srcOrd="0" destOrd="0" parTransId="{3756F860-BE00-4345-9F8C-D297D6B803B2}" sibTransId="{5C5BF25A-6B0B-47C5-97BD-8D5B868037DA}"/>
    <dgm:cxn modelId="{B1BE5F98-F02F-4F4E-BAFF-8C341D49D509}" srcId="{E34059DF-4689-4415-9986-40EAF05183CA}" destId="{11732FCD-6ADE-4E9B-9A90-8F599939F2B7}" srcOrd="0" destOrd="0" parTransId="{F723BD32-6EAE-42CC-A921-86EA81830FC9}" sibTransId="{72B39095-F7E4-4321-83ED-31C833BB4419}"/>
    <dgm:cxn modelId="{6A0E66BD-F4E9-4A1C-A88A-6DC27832C387}" type="presOf" srcId="{B4594112-2403-47DE-8804-2671181C0774}" destId="{7367779D-D502-4C9B-9D9B-95ED821B8244}" srcOrd="0" destOrd="0" presId="urn:microsoft.com/office/officeart/2005/8/layout/chevron2"/>
    <dgm:cxn modelId="{37E7D1D8-8833-4E0D-A079-4C5B75B62BCD}" type="presOf" srcId="{7DC13417-79F7-4D84-8826-73A9E8BC09F2}" destId="{4EFB918D-516A-420D-80B7-5B7AF4EE2D1B}" srcOrd="0" destOrd="0" presId="urn:microsoft.com/office/officeart/2005/8/layout/chevron2"/>
    <dgm:cxn modelId="{2DB9E1F3-109E-49C8-A78C-301008481294}" srcId="{79CA6BC4-AE10-4AB1-ACCA-5F3149F7B5F8}" destId="{7DC13417-79F7-4D84-8826-73A9E8BC09F2}" srcOrd="0" destOrd="0" parTransId="{4DCC0026-99B0-497D-8BAB-AEE1D88B191A}" sibTransId="{606160C0-5230-431F-9007-15183CF6BD7E}"/>
    <dgm:cxn modelId="{2373D229-81F5-4DE3-9994-EC8C6592B82F}" type="presParOf" srcId="{7367779D-D502-4C9B-9D9B-95ED821B8244}" destId="{B6787242-77B5-4086-9650-7F5ED8B83FB9}" srcOrd="0" destOrd="0" presId="urn:microsoft.com/office/officeart/2005/8/layout/chevron2"/>
    <dgm:cxn modelId="{2B009A21-64E9-4CE6-9B10-5921175364BD}" type="presParOf" srcId="{B6787242-77B5-4086-9650-7F5ED8B83FB9}" destId="{E31E4171-FCCB-4475-B8C9-946C265D8B43}" srcOrd="0" destOrd="0" presId="urn:microsoft.com/office/officeart/2005/8/layout/chevron2"/>
    <dgm:cxn modelId="{8F897E5F-AF44-4099-AB81-B30BD998801F}" type="presParOf" srcId="{B6787242-77B5-4086-9650-7F5ED8B83FB9}" destId="{1AC0AFFA-197E-420B-BF32-BD1889EC0216}" srcOrd="1" destOrd="0" presId="urn:microsoft.com/office/officeart/2005/8/layout/chevron2"/>
    <dgm:cxn modelId="{0E529F21-E2ED-4659-8437-7EE95CC0CC01}" type="presParOf" srcId="{7367779D-D502-4C9B-9D9B-95ED821B8244}" destId="{C9128182-8D62-4992-BA5B-E4132942C627}" srcOrd="1" destOrd="0" presId="urn:microsoft.com/office/officeart/2005/8/layout/chevron2"/>
    <dgm:cxn modelId="{73136151-8984-4987-8BDD-CD496B868B80}" type="presParOf" srcId="{7367779D-D502-4C9B-9D9B-95ED821B8244}" destId="{9C371C8A-22E7-4334-AB9A-C2C2A45F0EEA}" srcOrd="2" destOrd="0" presId="urn:microsoft.com/office/officeart/2005/8/layout/chevron2"/>
    <dgm:cxn modelId="{D3C66BCD-E01F-48FE-9A44-CDDD81B4FC7D}" type="presParOf" srcId="{9C371C8A-22E7-4334-AB9A-C2C2A45F0EEA}" destId="{D0ABD53A-522C-46DF-834D-653498CE3CD0}" srcOrd="0" destOrd="0" presId="urn:microsoft.com/office/officeart/2005/8/layout/chevron2"/>
    <dgm:cxn modelId="{D75FCF74-3D60-42D8-8B91-C3600D9D45F3}" type="presParOf" srcId="{9C371C8A-22E7-4334-AB9A-C2C2A45F0EEA}" destId="{1F5F5AC9-91D7-4311-B850-AE352C2F94F1}" srcOrd="1" destOrd="0" presId="urn:microsoft.com/office/officeart/2005/8/layout/chevron2"/>
    <dgm:cxn modelId="{92E2B6AF-FA0F-4438-BC63-2F4664A1DDBB}" type="presParOf" srcId="{7367779D-D502-4C9B-9D9B-95ED821B8244}" destId="{0E5FA3A0-3DE2-4C38-A55C-FEC82009F370}" srcOrd="3" destOrd="0" presId="urn:microsoft.com/office/officeart/2005/8/layout/chevron2"/>
    <dgm:cxn modelId="{F1DA9F05-652E-4A0F-8052-27776BD045DB}" type="presParOf" srcId="{7367779D-D502-4C9B-9D9B-95ED821B8244}" destId="{C61260C8-3BFE-461F-B382-B7BD7BB591CA}" srcOrd="4" destOrd="0" presId="urn:microsoft.com/office/officeart/2005/8/layout/chevron2"/>
    <dgm:cxn modelId="{500AEA12-E9E7-4295-A85E-D3C47CADB523}" type="presParOf" srcId="{C61260C8-3BFE-461F-B382-B7BD7BB591CA}" destId="{CC6F4CD6-2133-4B27-9639-926C753C4571}" srcOrd="0" destOrd="0" presId="urn:microsoft.com/office/officeart/2005/8/layout/chevron2"/>
    <dgm:cxn modelId="{1D719CBB-6645-40D4-B0D6-5D70B3C96E9C}" type="presParOf" srcId="{C61260C8-3BFE-461F-B382-B7BD7BB591CA}" destId="{4EFB918D-516A-420D-80B7-5B7AF4EE2D1B}" srcOrd="1" destOrd="0" presId="urn:microsoft.com/office/officeart/2005/8/layout/chevron2"/>
    <dgm:cxn modelId="{8395C858-29C9-458B-BFA3-19624C3BEACF}" type="presParOf" srcId="{7367779D-D502-4C9B-9D9B-95ED821B8244}" destId="{74CBA4B3-D246-4570-92F5-122CD78054AB}" srcOrd="5" destOrd="0" presId="urn:microsoft.com/office/officeart/2005/8/layout/chevron2"/>
    <dgm:cxn modelId="{79800504-F7DC-4D58-A2B0-AB37B96205FE}" type="presParOf" srcId="{7367779D-D502-4C9B-9D9B-95ED821B8244}" destId="{EB35BE69-BB0B-49B7-A54A-41B6D6D33352}" srcOrd="6" destOrd="0" presId="urn:microsoft.com/office/officeart/2005/8/layout/chevron2"/>
    <dgm:cxn modelId="{89D87DA0-89D5-4F5E-B930-48BA68982E85}" type="presParOf" srcId="{EB35BE69-BB0B-49B7-A54A-41B6D6D33352}" destId="{B1D483A2-F67E-4D89-93C4-E9E6C6D5EE68}" srcOrd="0" destOrd="0" presId="urn:microsoft.com/office/officeart/2005/8/layout/chevron2"/>
    <dgm:cxn modelId="{44C41D70-AE78-4A9E-9FC1-24EF5F7DC006}" type="presParOf" srcId="{EB35BE69-BB0B-49B7-A54A-41B6D6D33352}" destId="{AD90464E-DB58-4AA8-BF08-8CDD091678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E4171-FCCB-4475-B8C9-946C265D8B43}">
      <dsp:nvSpPr>
        <dsp:cNvPr id="0" name=""/>
        <dsp:cNvSpPr/>
      </dsp:nvSpPr>
      <dsp:spPr>
        <a:xfrm rot="5400000">
          <a:off x="-185966" y="189497"/>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cs-CZ" sz="1100" kern="1200"/>
            <a:t>Problem definition </a:t>
          </a:r>
        </a:p>
      </dsp:txBody>
      <dsp:txXfrm rot="-5400000">
        <a:off x="1" y="437452"/>
        <a:ext cx="867844" cy="371933"/>
      </dsp:txXfrm>
    </dsp:sp>
    <dsp:sp modelId="{1AC0AFFA-197E-420B-BF32-BD1889EC0216}">
      <dsp:nvSpPr>
        <dsp:cNvPr id="0" name=""/>
        <dsp:cNvSpPr/>
      </dsp:nvSpPr>
      <dsp:spPr>
        <a:xfrm rot="5400000">
          <a:off x="3444754" y="-2573379"/>
          <a:ext cx="805855" cy="59596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cs-CZ" sz="1700" kern="1200"/>
            <a:t>to define clearly the problem to be tackled</a:t>
          </a:r>
        </a:p>
      </dsp:txBody>
      <dsp:txXfrm rot="-5400000">
        <a:off x="867845" y="42869"/>
        <a:ext cx="5920336" cy="727177"/>
      </dsp:txXfrm>
    </dsp:sp>
    <dsp:sp modelId="{D0ABD53A-522C-46DF-834D-653498CE3CD0}">
      <dsp:nvSpPr>
        <dsp:cNvPr id="0" name=""/>
        <dsp:cNvSpPr/>
      </dsp:nvSpPr>
      <dsp:spPr>
        <a:xfrm rot="5400000">
          <a:off x="-185966" y="1282538"/>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cs-CZ" sz="1100" kern="1200"/>
            <a:t>Exploratory research </a:t>
          </a:r>
        </a:p>
      </dsp:txBody>
      <dsp:txXfrm rot="-5400000">
        <a:off x="1" y="1530493"/>
        <a:ext cx="867844" cy="371933"/>
      </dsp:txXfrm>
    </dsp:sp>
    <dsp:sp modelId="{1F5F5AC9-91D7-4311-B850-AE352C2F94F1}">
      <dsp:nvSpPr>
        <dsp:cNvPr id="0" name=""/>
        <dsp:cNvSpPr/>
      </dsp:nvSpPr>
      <dsp:spPr>
        <a:xfrm rot="5400000">
          <a:off x="3444754" y="-1480338"/>
          <a:ext cx="805855" cy="59596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cs-CZ" sz="1700" kern="1200"/>
            <a:t>to identify information gaps and specify the need for further research </a:t>
          </a:r>
        </a:p>
      </dsp:txBody>
      <dsp:txXfrm rot="-5400000">
        <a:off x="867845" y="1135910"/>
        <a:ext cx="5920336" cy="727177"/>
      </dsp:txXfrm>
    </dsp:sp>
    <dsp:sp modelId="{CC6F4CD6-2133-4B27-9639-926C753C4571}">
      <dsp:nvSpPr>
        <dsp:cNvPr id="0" name=""/>
        <dsp:cNvSpPr/>
      </dsp:nvSpPr>
      <dsp:spPr>
        <a:xfrm rot="5400000">
          <a:off x="-185966" y="2375579"/>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cs-CZ" sz="1100" kern="1200"/>
            <a:t>Quantitative research </a:t>
          </a:r>
        </a:p>
      </dsp:txBody>
      <dsp:txXfrm rot="-5400000">
        <a:off x="1" y="2623534"/>
        <a:ext cx="867844" cy="371933"/>
      </dsp:txXfrm>
    </dsp:sp>
    <dsp:sp modelId="{4EFB918D-516A-420D-80B7-5B7AF4EE2D1B}">
      <dsp:nvSpPr>
        <dsp:cNvPr id="0" name=""/>
        <dsp:cNvSpPr/>
      </dsp:nvSpPr>
      <dsp:spPr>
        <a:xfrm rot="5400000">
          <a:off x="3444754" y="-387296"/>
          <a:ext cx="805855" cy="59596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cs-CZ" sz="1700" kern="1200"/>
            <a:t>utilising a sufficiently large and random sample to enable market segment size to be stimated and strenghtof opinions to be gauged. </a:t>
          </a:r>
        </a:p>
      </dsp:txBody>
      <dsp:txXfrm rot="-5400000">
        <a:off x="867845" y="2228952"/>
        <a:ext cx="5920336" cy="727177"/>
      </dsp:txXfrm>
    </dsp:sp>
    <dsp:sp modelId="{B1D483A2-F67E-4D89-93C4-E9E6C6D5EE68}">
      <dsp:nvSpPr>
        <dsp:cNvPr id="0" name=""/>
        <dsp:cNvSpPr/>
      </dsp:nvSpPr>
      <dsp:spPr>
        <a:xfrm rot="5400000">
          <a:off x="-185966" y="3468621"/>
          <a:ext cx="1239777" cy="8678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cs-CZ" sz="1100" kern="1200"/>
            <a:t>Analysis and interpretation </a:t>
          </a:r>
        </a:p>
      </dsp:txBody>
      <dsp:txXfrm rot="-5400000">
        <a:off x="1" y="3716576"/>
        <a:ext cx="867844" cy="371933"/>
      </dsp:txXfrm>
    </dsp:sp>
    <dsp:sp modelId="{AD90464E-DB58-4AA8-BF08-8CDD09167831}">
      <dsp:nvSpPr>
        <dsp:cNvPr id="0" name=""/>
        <dsp:cNvSpPr/>
      </dsp:nvSpPr>
      <dsp:spPr>
        <a:xfrm rot="5400000">
          <a:off x="3444754" y="705744"/>
          <a:ext cx="805855" cy="59596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cs-CZ" sz="1700" kern="1200"/>
            <a:t>following data colection, statistical techniques and models can be employed to turn the data generated into meaningful information to help with segmentation</a:t>
          </a:r>
        </a:p>
      </dsp:txBody>
      <dsp:txXfrm rot="-5400000">
        <a:off x="867845" y="3321993"/>
        <a:ext cx="5920336" cy="7271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dirty="0" err="1"/>
              <a:t>Demand</a:t>
            </a:r>
            <a:r>
              <a:rPr lang="cs-CZ" dirty="0"/>
              <a:t> – ABEC - </a:t>
            </a:r>
            <a:r>
              <a:rPr lang="cs-CZ" dirty="0" err="1"/>
              <a:t>Mikus</a:t>
            </a:r>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cs-CZ" dirty="0" err="1"/>
              <a:t>Demand</a:t>
            </a:r>
            <a:r>
              <a:rPr lang="cs-CZ" dirty="0"/>
              <a:t> – ABEC - </a:t>
            </a:r>
            <a:r>
              <a:rPr lang="cs-CZ" dirty="0" err="1"/>
              <a:t>Mikus</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37F273DF-6817-DC4D-8285-9665115B9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0DB11DDC-AC33-924A-8A33-A64793AA73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dirty="0" err="1"/>
              <a:t>Demand</a:t>
            </a:r>
            <a:r>
              <a:rPr lang="cs-CZ" dirty="0"/>
              <a:t> – ABEC - </a:t>
            </a:r>
            <a:r>
              <a:rPr lang="cs-CZ" dirty="0" err="1"/>
              <a:t>Mikus</a:t>
            </a:r>
            <a:endParaRPr lang="en-GB" noProof="0" dirty="0"/>
          </a:p>
        </p:txBody>
      </p:sp>
      <p:pic>
        <p:nvPicPr>
          <p:cNvPr id="10" name="Obrázek 5">
            <a:extLst>
              <a:ext uri="{FF2B5EF4-FFF2-40B4-BE49-F238E27FC236}">
                <a16:creationId xmlns:a16="http://schemas.microsoft.com/office/drawing/2014/main" id="{6351BEDD-87CB-6544-B996-307A98B6AD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err="1"/>
              <a:t>Demand</a:t>
            </a:r>
            <a:r>
              <a:rPr lang="cs-CZ" dirty="0"/>
              <a:t> – ABEC - </a:t>
            </a:r>
            <a:r>
              <a:rPr lang="cs-CZ" dirty="0" err="1"/>
              <a:t>Mikus</a:t>
            </a:r>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5">
            <a:extLst>
              <a:ext uri="{FF2B5EF4-FFF2-40B4-BE49-F238E27FC236}">
                <a16:creationId xmlns:a16="http://schemas.microsoft.com/office/drawing/2014/main" id="{954346A6-BF32-A742-A8DE-06EF2E8AE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dirty="0" err="1"/>
              <a:t>Demand</a:t>
            </a:r>
            <a:r>
              <a:rPr lang="cs-CZ" dirty="0"/>
              <a:t> – ABEC - </a:t>
            </a:r>
            <a:r>
              <a:rPr lang="cs-CZ" dirty="0" err="1"/>
              <a:t>Mikus</a:t>
            </a:r>
            <a:endParaRPr lang="en-GB" noProof="0" dirty="0"/>
          </a:p>
        </p:txBody>
      </p:sp>
      <p:pic>
        <p:nvPicPr>
          <p:cNvPr id="9" name="Obrázek 5">
            <a:extLst>
              <a:ext uri="{FF2B5EF4-FFF2-40B4-BE49-F238E27FC236}">
                <a16:creationId xmlns:a16="http://schemas.microsoft.com/office/drawing/2014/main" id="{9E2383A3-6605-9849-9968-A21E7C39F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r>
              <a:rPr lang="cs-CZ" dirty="0" err="1"/>
              <a:t>Demand</a:t>
            </a:r>
            <a:r>
              <a:rPr lang="cs-CZ" dirty="0"/>
              <a:t> – ABEC - </a:t>
            </a:r>
            <a:r>
              <a:rPr lang="cs-CZ" dirty="0" err="1"/>
              <a:t>Mikus</a:t>
            </a:r>
            <a:endParaRPr lang="en-GB" noProof="0" dirty="0"/>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06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dirty="0" err="1"/>
              <a:t>Demand</a:t>
            </a:r>
            <a:r>
              <a:rPr lang="cs-CZ" dirty="0"/>
              <a:t> – ABEC - </a:t>
            </a:r>
            <a:r>
              <a:rPr lang="cs-CZ" dirty="0" err="1"/>
              <a:t>Mikus</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688E37DA-02E4-BB48-8AD7-BC06059FC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dirty="0" err="1"/>
              <a:t>Demand</a:t>
            </a:r>
            <a:r>
              <a:rPr lang="cs-CZ" dirty="0"/>
              <a:t> – ABEC - </a:t>
            </a:r>
            <a:r>
              <a:rPr lang="cs-CZ" dirty="0" err="1"/>
              <a:t>Mikus</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DCCC0367-FBBD-DA4A-9C2A-1CFEDCF0B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err="1"/>
              <a:t>Demand</a:t>
            </a:r>
            <a:r>
              <a:rPr lang="cs-CZ" dirty="0"/>
              <a:t> – ABEC - </a:t>
            </a:r>
            <a:r>
              <a:rPr lang="cs-CZ" dirty="0" err="1"/>
              <a:t>Mikus</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6D5EE9C4-2C1F-804A-86FF-3B15929B3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err="1"/>
              <a:t>Demand</a:t>
            </a:r>
            <a:r>
              <a:rPr lang="cs-CZ" dirty="0"/>
              <a:t> – ABEC - </a:t>
            </a:r>
            <a:r>
              <a:rPr lang="cs-CZ" dirty="0" err="1"/>
              <a:t>Mikus</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04172D81-C53D-2C40-B8B5-EEBCB19EDA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dirty="0" err="1"/>
              <a:t>Demand</a:t>
            </a:r>
            <a:r>
              <a:rPr lang="cs-CZ" dirty="0"/>
              <a:t> – ABEC - </a:t>
            </a:r>
            <a:r>
              <a:rPr lang="cs-CZ" dirty="0" err="1"/>
              <a:t>Mikus</a:t>
            </a:r>
            <a:endParaRPr lang="en-GB" noProof="0"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F7B0AD4C-18C5-6A4A-A360-5182EB548B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cs-CZ" dirty="0" err="1"/>
              <a:t>Demand</a:t>
            </a:r>
            <a:r>
              <a:rPr lang="cs-CZ" dirty="0"/>
              <a:t> – ABEC - </a:t>
            </a:r>
            <a:r>
              <a:rPr lang="cs-CZ" dirty="0" err="1"/>
              <a:t>Mikus</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DFD1AC9B-6FB5-2340-B4DB-0F32E361A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err="1"/>
              <a:t>Demand</a:t>
            </a:r>
            <a:r>
              <a:rPr lang="cs-CZ" dirty="0"/>
              <a:t> – ABEC - </a:t>
            </a:r>
            <a:r>
              <a:rPr lang="cs-CZ" dirty="0" err="1"/>
              <a:t>Mikus</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0064709D-8909-7A43-BD41-96E498C3F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err="1"/>
              <a:t>Demand</a:t>
            </a:r>
            <a:r>
              <a:rPr lang="cs-CZ" dirty="0"/>
              <a:t> – ABEC - </a:t>
            </a:r>
            <a:r>
              <a:rPr lang="cs-CZ" dirty="0" err="1"/>
              <a:t>Mikus</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61587C04-9F21-8E42-A24D-BFBADC905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zVplgl3-pR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noProof="0" dirty="0" err="1"/>
              <a:t>Demand</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12" name="Nadpis 11"/>
          <p:cNvSpPr>
            <a:spLocks noGrp="1"/>
          </p:cNvSpPr>
          <p:nvPr>
            <p:ph type="title"/>
          </p:nvPr>
        </p:nvSpPr>
        <p:spPr/>
        <p:txBody>
          <a:bodyPr/>
          <a:lstStyle/>
          <a:p>
            <a:r>
              <a:rPr lang="cs-CZ" dirty="0" err="1"/>
              <a:t>Demand</a:t>
            </a:r>
            <a:endParaRPr lang="cs-CZ" dirty="0"/>
          </a:p>
        </p:txBody>
      </p:sp>
      <p:sp>
        <p:nvSpPr>
          <p:cNvPr id="13" name="Podnadpis 12"/>
          <p:cNvSpPr>
            <a:spLocks noGrp="1"/>
          </p:cNvSpPr>
          <p:nvPr>
            <p:ph type="subTitle" idx="1"/>
          </p:nvPr>
        </p:nvSpPr>
        <p:spPr/>
        <p:txBody>
          <a:bodyPr/>
          <a:lstStyle/>
          <a:p>
            <a:r>
              <a:rPr lang="en-US" dirty="0"/>
              <a:t>The basis for demand ▪ industry and firm demand ▪ demand analysis, demand forecasting</a:t>
            </a:r>
            <a:r>
              <a:rPr lang="cs-CZ" dirty="0"/>
              <a:t>… </a:t>
            </a:r>
            <a:r>
              <a:rPr lang="cs-CZ" dirty="0" err="1"/>
              <a:t>lecture</a:t>
            </a:r>
            <a:r>
              <a:rPr lang="cs-CZ" dirty="0"/>
              <a:t> and </a:t>
            </a:r>
            <a:r>
              <a:rPr lang="cs-CZ" dirty="0" err="1"/>
              <a:t>seminar</a:t>
            </a:r>
            <a:endParaRPr lang="cs-CZ"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14EFF0B-FFB8-9321-BD59-3A3702C54AFE}"/>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E884525C-0188-70DF-D8F7-861BCEF1B146}"/>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Nadpis 3">
            <a:extLst>
              <a:ext uri="{FF2B5EF4-FFF2-40B4-BE49-F238E27FC236}">
                <a16:creationId xmlns:a16="http://schemas.microsoft.com/office/drawing/2014/main" id="{4B93BDB8-D70B-233E-F022-29BB5DEB4CAD}"/>
              </a:ext>
            </a:extLst>
          </p:cNvPr>
          <p:cNvSpPr>
            <a:spLocks noGrp="1"/>
          </p:cNvSpPr>
          <p:nvPr>
            <p:ph type="title"/>
          </p:nvPr>
        </p:nvSpPr>
        <p:spPr/>
        <p:txBody>
          <a:bodyPr/>
          <a:lstStyle/>
          <a:p>
            <a:r>
              <a:rPr lang="cs-CZ" dirty="0"/>
              <a:t>Market </a:t>
            </a:r>
            <a:r>
              <a:rPr lang="cs-CZ" dirty="0" err="1"/>
              <a:t>demand</a:t>
            </a:r>
            <a:r>
              <a:rPr lang="cs-CZ" dirty="0"/>
              <a:t> level – level </a:t>
            </a:r>
            <a:r>
              <a:rPr lang="cs-CZ" dirty="0" err="1"/>
              <a:t>of</a:t>
            </a:r>
            <a:r>
              <a:rPr lang="cs-CZ" dirty="0"/>
              <a:t> sales</a:t>
            </a:r>
          </a:p>
        </p:txBody>
      </p:sp>
      <p:pic>
        <p:nvPicPr>
          <p:cNvPr id="7" name="Zástupný obsah 6" descr="Obsah obrázku text, snímek obrazovky, diagram, Písmo&#10;&#10;Popis byl vytvořen automaticky">
            <a:extLst>
              <a:ext uri="{FF2B5EF4-FFF2-40B4-BE49-F238E27FC236}">
                <a16:creationId xmlns:a16="http://schemas.microsoft.com/office/drawing/2014/main" id="{09F52941-727A-8EFF-0FBA-D11C2DAF8F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50" y="1357947"/>
            <a:ext cx="11844252" cy="4372293"/>
          </a:xfrm>
        </p:spPr>
      </p:pic>
    </p:spTree>
    <p:extLst>
      <p:ext uri="{BB962C8B-B14F-4D97-AF65-F5344CB8AC3E}">
        <p14:creationId xmlns:p14="http://schemas.microsoft.com/office/powerpoint/2010/main" val="304474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C2FF81E-1410-DA8C-718D-04D909F4AB1A}"/>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6E959186-F8EA-CD3D-A2A3-DA0945DD2409}"/>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Nadpis 3">
            <a:extLst>
              <a:ext uri="{FF2B5EF4-FFF2-40B4-BE49-F238E27FC236}">
                <a16:creationId xmlns:a16="http://schemas.microsoft.com/office/drawing/2014/main" id="{2BBEF835-7C5A-C3ED-AEE9-5EEBDFE06FED}"/>
              </a:ext>
            </a:extLst>
          </p:cNvPr>
          <p:cNvSpPr>
            <a:spLocks noGrp="1"/>
          </p:cNvSpPr>
          <p:nvPr>
            <p:ph type="title"/>
          </p:nvPr>
        </p:nvSpPr>
        <p:spPr/>
        <p:txBody>
          <a:bodyPr/>
          <a:lstStyle/>
          <a:p>
            <a:r>
              <a:rPr lang="cs-CZ" dirty="0" err="1"/>
              <a:t>Analysis</a:t>
            </a:r>
            <a:r>
              <a:rPr lang="cs-CZ" dirty="0"/>
              <a:t> and </a:t>
            </a:r>
            <a:r>
              <a:rPr lang="cs-CZ" dirty="0" err="1"/>
              <a:t>planning</a:t>
            </a:r>
            <a:endParaRPr lang="cs-CZ" dirty="0"/>
          </a:p>
        </p:txBody>
      </p:sp>
      <p:sp>
        <p:nvSpPr>
          <p:cNvPr id="5" name="Zástupný obsah 4">
            <a:extLst>
              <a:ext uri="{FF2B5EF4-FFF2-40B4-BE49-F238E27FC236}">
                <a16:creationId xmlns:a16="http://schemas.microsoft.com/office/drawing/2014/main" id="{AF500974-3587-F87D-64B8-9F323015316F}"/>
              </a:ext>
            </a:extLst>
          </p:cNvPr>
          <p:cNvSpPr>
            <a:spLocks noGrp="1"/>
          </p:cNvSpPr>
          <p:nvPr>
            <p:ph idx="1"/>
          </p:nvPr>
        </p:nvSpPr>
        <p:spPr>
          <a:xfrm>
            <a:off x="540000" y="1468482"/>
            <a:ext cx="5688400" cy="4139998"/>
          </a:xfrm>
        </p:spPr>
        <p:txBody>
          <a:bodyPr/>
          <a:lstStyle/>
          <a:p>
            <a:pPr>
              <a:lnSpc>
                <a:spcPct val="100000"/>
              </a:lnSpc>
            </a:pPr>
            <a:r>
              <a:rPr lang="en-US" sz="2000" dirty="0"/>
              <a:t>Q1 – market minimum would take place without any demand stimulating expenditures ( for example on marketing)</a:t>
            </a:r>
          </a:p>
          <a:p>
            <a:pPr>
              <a:lnSpc>
                <a:spcPct val="100000"/>
              </a:lnSpc>
            </a:pPr>
            <a:r>
              <a:rPr lang="en-US" sz="2000" dirty="0"/>
              <a:t>Q2 – market potential– marketing expenditures beyond a certain level would not stimulate much further demand. </a:t>
            </a:r>
          </a:p>
          <a:p>
            <a:pPr>
              <a:lnSpc>
                <a:spcPct val="100000"/>
              </a:lnSpc>
            </a:pPr>
            <a:endParaRPr lang="en-US" sz="2000" dirty="0"/>
          </a:p>
          <a:p>
            <a:pPr>
              <a:lnSpc>
                <a:spcPct val="100000"/>
              </a:lnSpc>
            </a:pPr>
            <a:r>
              <a:rPr lang="en-US" sz="2000" b="1" dirty="0"/>
              <a:t>The distance between Q1 and Q2 shows the overall marketing sensitivity of demand. </a:t>
            </a:r>
          </a:p>
          <a:p>
            <a:pPr>
              <a:lnSpc>
                <a:spcPct val="100000"/>
              </a:lnSpc>
            </a:pPr>
            <a:r>
              <a:rPr lang="en-US" sz="2000" dirty="0"/>
              <a:t>If the difference between Q1 and Q2  is large, that means  expansible market –</a:t>
            </a:r>
            <a:r>
              <a:rPr lang="cs-CZ" sz="2000" dirty="0"/>
              <a:t> </a:t>
            </a:r>
            <a:r>
              <a:rPr lang="en-US" sz="2000" dirty="0"/>
              <a:t>good for investing in marketing </a:t>
            </a:r>
          </a:p>
          <a:p>
            <a:pPr>
              <a:lnSpc>
                <a:spcPct val="100000"/>
              </a:lnSpc>
            </a:pPr>
            <a:r>
              <a:rPr lang="en-US" sz="2000" dirty="0"/>
              <a:t>If the difference between Q1 and Q2  is small, that means non-expansible market – not affected by the level of marketing expenditure</a:t>
            </a:r>
            <a:r>
              <a:rPr lang="cs-CZ" sz="2000" dirty="0"/>
              <a:t>.</a:t>
            </a:r>
            <a:endParaRPr lang="en-US" sz="2000" dirty="0"/>
          </a:p>
        </p:txBody>
      </p:sp>
      <p:pic>
        <p:nvPicPr>
          <p:cNvPr id="6" name="Zástupný obsah 6" descr="Obsah obrázku text, snímek obrazovky, diagram, Písmo&#10;&#10;Popis byl vytvořen automaticky">
            <a:extLst>
              <a:ext uri="{FF2B5EF4-FFF2-40B4-BE49-F238E27FC236}">
                <a16:creationId xmlns:a16="http://schemas.microsoft.com/office/drawing/2014/main" id="{C5C87FF6-BE73-E25A-82FF-9A981E2346BF}"/>
              </a:ext>
            </a:extLst>
          </p:cNvPr>
          <p:cNvPicPr>
            <a:picLocks noChangeAspect="1"/>
          </p:cNvPicPr>
          <p:nvPr/>
        </p:nvPicPr>
        <p:blipFill rotWithShape="1">
          <a:blip r:embed="rId2">
            <a:extLst>
              <a:ext uri="{28A0092B-C50C-407E-A947-70E740481C1C}">
                <a14:useLocalDpi xmlns:a14="http://schemas.microsoft.com/office/drawing/2010/main" val="0"/>
              </a:ext>
            </a:extLst>
          </a:blip>
          <a:srcRect l="1780" t="5313" r="51191" b="3950"/>
          <a:stretch/>
        </p:blipFill>
        <p:spPr>
          <a:xfrm>
            <a:off x="6428720" y="1468482"/>
            <a:ext cx="5570240" cy="3967278"/>
          </a:xfrm>
          <a:prstGeom prst="rect">
            <a:avLst/>
          </a:prstGeom>
        </p:spPr>
      </p:pic>
    </p:spTree>
    <p:extLst>
      <p:ext uri="{BB962C8B-B14F-4D97-AF65-F5344CB8AC3E}">
        <p14:creationId xmlns:p14="http://schemas.microsoft.com/office/powerpoint/2010/main" val="132708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83658F0-DA38-667D-B8F6-6A77928EED41}"/>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5803C4AF-F728-5A7F-EC00-3D9EFA264343}"/>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4" name="Nadpis 3">
            <a:extLst>
              <a:ext uri="{FF2B5EF4-FFF2-40B4-BE49-F238E27FC236}">
                <a16:creationId xmlns:a16="http://schemas.microsoft.com/office/drawing/2014/main" id="{E56B57D3-EFA0-1431-5E6F-6C8524EEC871}"/>
              </a:ext>
            </a:extLst>
          </p:cNvPr>
          <p:cNvSpPr>
            <a:spLocks noGrp="1"/>
          </p:cNvSpPr>
          <p:nvPr>
            <p:ph type="title"/>
          </p:nvPr>
        </p:nvSpPr>
        <p:spPr/>
        <p:txBody>
          <a:bodyPr/>
          <a:lstStyle/>
          <a:p>
            <a:endParaRPr lang="cs-CZ" dirty="0"/>
          </a:p>
        </p:txBody>
      </p:sp>
      <p:sp>
        <p:nvSpPr>
          <p:cNvPr id="5" name="Zástupný obsah 4">
            <a:extLst>
              <a:ext uri="{FF2B5EF4-FFF2-40B4-BE49-F238E27FC236}">
                <a16:creationId xmlns:a16="http://schemas.microsoft.com/office/drawing/2014/main" id="{8E8DBCAA-C3E8-42B4-A927-951A23B0CD5D}"/>
              </a:ext>
            </a:extLst>
          </p:cNvPr>
          <p:cNvSpPr>
            <a:spLocks noGrp="1"/>
          </p:cNvSpPr>
          <p:nvPr>
            <p:ph idx="1"/>
          </p:nvPr>
        </p:nvSpPr>
        <p:spPr>
          <a:xfrm>
            <a:off x="720000" y="1692002"/>
            <a:ext cx="5264240" cy="4139998"/>
          </a:xfrm>
        </p:spPr>
        <p:txBody>
          <a:bodyPr/>
          <a:lstStyle/>
          <a:p>
            <a:pPr>
              <a:lnSpc>
                <a:spcPct val="100000"/>
              </a:lnSpc>
            </a:pPr>
            <a:r>
              <a:rPr lang="cs-CZ" sz="2000" b="1" dirty="0"/>
              <a:t>Market </a:t>
            </a:r>
            <a:r>
              <a:rPr lang="cs-CZ" sz="2000" b="1" dirty="0" err="1"/>
              <a:t>forecast</a:t>
            </a:r>
            <a:r>
              <a:rPr lang="cs-CZ" sz="2000" b="1" dirty="0"/>
              <a:t> – </a:t>
            </a:r>
            <a:r>
              <a:rPr lang="cs-CZ" sz="2000" dirty="0" err="1"/>
              <a:t>There</a:t>
            </a:r>
            <a:r>
              <a:rPr lang="cs-CZ" sz="2000" dirty="0"/>
              <a:t> </a:t>
            </a:r>
            <a:r>
              <a:rPr lang="cs-CZ" sz="2000" dirty="0" err="1"/>
              <a:t>can</a:t>
            </a:r>
            <a:r>
              <a:rPr lang="cs-CZ" sz="2000" dirty="0"/>
              <a:t> </a:t>
            </a:r>
            <a:r>
              <a:rPr lang="cs-CZ" sz="2000" dirty="0" err="1"/>
              <a:t>be</a:t>
            </a:r>
            <a:r>
              <a:rPr lang="cs-CZ" sz="2000" dirty="0"/>
              <a:t>  </a:t>
            </a:r>
            <a:r>
              <a:rPr lang="cs-CZ" sz="2000" dirty="0" err="1"/>
              <a:t>only</a:t>
            </a:r>
            <a:r>
              <a:rPr lang="cs-CZ" sz="2000" dirty="0"/>
              <a:t> </a:t>
            </a:r>
            <a:r>
              <a:rPr lang="cs-CZ" sz="2000" dirty="0" err="1"/>
              <a:t>one</a:t>
            </a:r>
            <a:r>
              <a:rPr lang="cs-CZ" sz="2000" dirty="0"/>
              <a:t> </a:t>
            </a:r>
            <a:r>
              <a:rPr lang="cs-CZ" sz="2000" dirty="0" err="1"/>
              <a:t>actual</a:t>
            </a:r>
            <a:r>
              <a:rPr lang="cs-CZ" sz="2000" dirty="0"/>
              <a:t> level </a:t>
            </a:r>
            <a:r>
              <a:rPr lang="cs-CZ" sz="2000" dirty="0" err="1"/>
              <a:t>of</a:t>
            </a:r>
            <a:r>
              <a:rPr lang="cs-CZ" sz="2000" dirty="0"/>
              <a:t> </a:t>
            </a:r>
            <a:r>
              <a:rPr lang="cs-CZ" sz="2000" dirty="0" err="1"/>
              <a:t>industry</a:t>
            </a:r>
            <a:r>
              <a:rPr lang="cs-CZ" sz="2000" dirty="0"/>
              <a:t> marketing </a:t>
            </a:r>
            <a:r>
              <a:rPr lang="cs-CZ" sz="2000" dirty="0" err="1"/>
              <a:t>expenditure</a:t>
            </a:r>
            <a:r>
              <a:rPr lang="cs-CZ" sz="2000" dirty="0"/>
              <a:t>. </a:t>
            </a:r>
            <a:r>
              <a:rPr lang="cs-CZ" sz="2000" dirty="0" err="1"/>
              <a:t>The</a:t>
            </a:r>
            <a:r>
              <a:rPr lang="cs-CZ" sz="2000" dirty="0"/>
              <a:t> market </a:t>
            </a:r>
            <a:r>
              <a:rPr lang="cs-CZ" sz="2000" dirty="0" err="1"/>
              <a:t>demand</a:t>
            </a:r>
            <a:r>
              <a:rPr lang="cs-CZ" sz="2000" dirty="0"/>
              <a:t> </a:t>
            </a:r>
            <a:r>
              <a:rPr lang="cs-CZ" sz="2000" dirty="0" err="1"/>
              <a:t>corresponding</a:t>
            </a:r>
            <a:r>
              <a:rPr lang="cs-CZ" sz="2000" dirty="0"/>
              <a:t> to </a:t>
            </a:r>
            <a:r>
              <a:rPr lang="cs-CZ" sz="2000" dirty="0" err="1"/>
              <a:t>this</a:t>
            </a:r>
            <a:r>
              <a:rPr lang="cs-CZ" sz="2000" dirty="0"/>
              <a:t> level </a:t>
            </a:r>
            <a:r>
              <a:rPr lang="cs-CZ" sz="2000" dirty="0" err="1"/>
              <a:t>of</a:t>
            </a:r>
            <a:r>
              <a:rPr lang="cs-CZ" sz="2000" dirty="0"/>
              <a:t> </a:t>
            </a:r>
            <a:r>
              <a:rPr lang="cs-CZ" sz="2000" dirty="0" err="1"/>
              <a:t>expenditure</a:t>
            </a:r>
            <a:r>
              <a:rPr lang="cs-CZ" sz="2000" dirty="0"/>
              <a:t> </a:t>
            </a:r>
            <a:r>
              <a:rPr lang="cs-CZ" sz="2000" dirty="0" err="1"/>
              <a:t>is</a:t>
            </a:r>
            <a:r>
              <a:rPr lang="cs-CZ" sz="2000" dirty="0"/>
              <a:t> </a:t>
            </a:r>
            <a:r>
              <a:rPr lang="cs-CZ" sz="2000" dirty="0" err="1"/>
              <a:t>called</a:t>
            </a:r>
            <a:r>
              <a:rPr lang="cs-CZ" sz="2000" dirty="0"/>
              <a:t> </a:t>
            </a:r>
            <a:r>
              <a:rPr lang="cs-CZ" sz="2000" dirty="0" err="1"/>
              <a:t>the</a:t>
            </a:r>
            <a:r>
              <a:rPr lang="cs-CZ" sz="2000" dirty="0"/>
              <a:t> market </a:t>
            </a:r>
            <a:r>
              <a:rPr lang="cs-CZ" sz="2000" dirty="0" err="1"/>
              <a:t>forecast</a:t>
            </a:r>
            <a:r>
              <a:rPr lang="cs-CZ" sz="2000" dirty="0"/>
              <a:t> .</a:t>
            </a:r>
          </a:p>
          <a:p>
            <a:pPr>
              <a:lnSpc>
                <a:spcPct val="100000"/>
              </a:lnSpc>
            </a:pPr>
            <a:r>
              <a:rPr lang="cs-CZ" sz="2000" b="1" dirty="0"/>
              <a:t>Market </a:t>
            </a:r>
            <a:r>
              <a:rPr lang="cs-CZ" sz="2000" b="1" dirty="0" err="1"/>
              <a:t>potential</a:t>
            </a:r>
            <a:r>
              <a:rPr lang="cs-CZ" sz="2000" b="1" dirty="0"/>
              <a:t> – </a:t>
            </a:r>
            <a:r>
              <a:rPr lang="cs-CZ" sz="2000" dirty="0"/>
              <a:t>limit </a:t>
            </a:r>
            <a:r>
              <a:rPr lang="cs-CZ" sz="2000" dirty="0" err="1"/>
              <a:t>approached</a:t>
            </a:r>
            <a:r>
              <a:rPr lang="cs-CZ" sz="2000" dirty="0"/>
              <a:t> by market </a:t>
            </a:r>
            <a:r>
              <a:rPr lang="cs-CZ" sz="2000" dirty="0" err="1"/>
              <a:t>demand</a:t>
            </a:r>
            <a:r>
              <a:rPr lang="cs-CZ" sz="2000" dirty="0"/>
              <a:t> as </a:t>
            </a:r>
            <a:r>
              <a:rPr lang="cs-CZ" sz="2000" dirty="0" err="1"/>
              <a:t>industry</a:t>
            </a:r>
            <a:r>
              <a:rPr lang="cs-CZ" sz="2000" dirty="0"/>
              <a:t> marketing </a:t>
            </a:r>
            <a:r>
              <a:rPr lang="cs-CZ" sz="2000" dirty="0" err="1"/>
              <a:t>expenditures</a:t>
            </a:r>
            <a:r>
              <a:rPr lang="cs-CZ" sz="2000" dirty="0"/>
              <a:t> </a:t>
            </a:r>
            <a:r>
              <a:rPr lang="cs-CZ" sz="2000" dirty="0" err="1"/>
              <a:t>approach</a:t>
            </a:r>
            <a:r>
              <a:rPr lang="cs-CZ" sz="2000" dirty="0"/>
              <a:t> infinity </a:t>
            </a:r>
            <a:r>
              <a:rPr lang="cs-CZ" sz="2000" dirty="0" err="1"/>
              <a:t>for</a:t>
            </a:r>
            <a:r>
              <a:rPr lang="cs-CZ" sz="2000" dirty="0"/>
              <a:t> a </a:t>
            </a:r>
            <a:r>
              <a:rPr lang="cs-CZ" sz="2000" dirty="0" err="1"/>
              <a:t>given</a:t>
            </a:r>
            <a:r>
              <a:rPr lang="cs-CZ" sz="2000" dirty="0"/>
              <a:t> marketing environment</a:t>
            </a:r>
            <a:r>
              <a:rPr lang="cs-CZ" sz="2000" b="1" dirty="0"/>
              <a:t>.</a:t>
            </a:r>
            <a:endParaRPr lang="cs-CZ" sz="2000" dirty="0"/>
          </a:p>
          <a:p>
            <a:pPr>
              <a:lnSpc>
                <a:spcPct val="100000"/>
              </a:lnSpc>
            </a:pPr>
            <a:r>
              <a:rPr lang="cs-CZ" sz="2000" b="1" dirty="0" err="1"/>
              <a:t>Company</a:t>
            </a:r>
            <a:r>
              <a:rPr lang="cs-CZ" sz="2000" b="1" dirty="0"/>
              <a:t> </a:t>
            </a:r>
            <a:r>
              <a:rPr lang="cs-CZ" sz="2000" b="1" dirty="0" err="1"/>
              <a:t>demand</a:t>
            </a:r>
            <a:r>
              <a:rPr lang="cs-CZ" sz="2000" b="1" dirty="0"/>
              <a:t> </a:t>
            </a:r>
            <a:r>
              <a:rPr lang="cs-CZ" sz="2000" dirty="0"/>
              <a:t>– </a:t>
            </a:r>
            <a:r>
              <a:rPr lang="cs-CZ" sz="2000" dirty="0" err="1"/>
              <a:t>is</a:t>
            </a:r>
            <a:r>
              <a:rPr lang="cs-CZ" sz="2000" dirty="0"/>
              <a:t> </a:t>
            </a:r>
            <a:r>
              <a:rPr lang="cs-CZ" sz="2000" dirty="0" err="1"/>
              <a:t>the</a:t>
            </a:r>
            <a:r>
              <a:rPr lang="cs-CZ" sz="2000" dirty="0"/>
              <a:t> </a:t>
            </a:r>
            <a:r>
              <a:rPr lang="cs-CZ" sz="2000" dirty="0" err="1"/>
              <a:t>company´s</a:t>
            </a:r>
            <a:r>
              <a:rPr lang="cs-CZ" sz="2000" dirty="0"/>
              <a:t> </a:t>
            </a:r>
            <a:r>
              <a:rPr lang="cs-CZ" sz="2000" dirty="0" err="1"/>
              <a:t>estimated</a:t>
            </a:r>
            <a:r>
              <a:rPr lang="cs-CZ" sz="2000" dirty="0"/>
              <a:t> </a:t>
            </a:r>
            <a:r>
              <a:rPr lang="cs-CZ" sz="2000" dirty="0" err="1"/>
              <a:t>share</a:t>
            </a:r>
            <a:r>
              <a:rPr lang="cs-CZ" sz="2000" dirty="0"/>
              <a:t> </a:t>
            </a:r>
            <a:r>
              <a:rPr lang="cs-CZ" sz="2000" dirty="0" err="1"/>
              <a:t>of</a:t>
            </a:r>
            <a:r>
              <a:rPr lang="cs-CZ" sz="2000" dirty="0"/>
              <a:t> market </a:t>
            </a:r>
            <a:r>
              <a:rPr lang="cs-CZ" sz="2000" dirty="0" err="1"/>
              <a:t>demand</a:t>
            </a:r>
            <a:r>
              <a:rPr lang="cs-CZ" sz="2000" dirty="0"/>
              <a:t> </a:t>
            </a:r>
            <a:r>
              <a:rPr lang="cs-CZ" sz="2000" dirty="0" err="1"/>
              <a:t>at</a:t>
            </a:r>
            <a:r>
              <a:rPr lang="cs-CZ" sz="2000" dirty="0"/>
              <a:t> </a:t>
            </a:r>
            <a:r>
              <a:rPr lang="cs-CZ" sz="2000" dirty="0" err="1"/>
              <a:t>alternative</a:t>
            </a:r>
            <a:r>
              <a:rPr lang="cs-CZ" sz="2000" dirty="0"/>
              <a:t> </a:t>
            </a:r>
            <a:r>
              <a:rPr lang="cs-CZ" sz="2000" dirty="0" err="1"/>
              <a:t>levels</a:t>
            </a:r>
            <a:r>
              <a:rPr lang="cs-CZ" sz="2000" dirty="0"/>
              <a:t> </a:t>
            </a:r>
            <a:r>
              <a:rPr lang="cs-CZ" sz="2000" dirty="0" err="1"/>
              <a:t>of</a:t>
            </a:r>
            <a:r>
              <a:rPr lang="cs-CZ" sz="2000" dirty="0"/>
              <a:t> </a:t>
            </a:r>
            <a:r>
              <a:rPr lang="cs-CZ" sz="2000" dirty="0" err="1"/>
              <a:t>company</a:t>
            </a:r>
            <a:r>
              <a:rPr lang="cs-CZ" sz="2000" dirty="0"/>
              <a:t> marketing </a:t>
            </a:r>
            <a:r>
              <a:rPr lang="cs-CZ" sz="2000" dirty="0" err="1"/>
              <a:t>effor</a:t>
            </a:r>
            <a:r>
              <a:rPr lang="cs-CZ" sz="2000" dirty="0"/>
              <a:t> in a </a:t>
            </a:r>
            <a:r>
              <a:rPr lang="cs-CZ" sz="2000" dirty="0" err="1"/>
              <a:t>given</a:t>
            </a:r>
            <a:r>
              <a:rPr lang="cs-CZ" sz="2000" dirty="0"/>
              <a:t> </a:t>
            </a:r>
            <a:r>
              <a:rPr lang="cs-CZ" sz="2000" dirty="0" err="1"/>
              <a:t>time</a:t>
            </a:r>
            <a:r>
              <a:rPr lang="cs-CZ" sz="2000" dirty="0"/>
              <a:t> period.</a:t>
            </a:r>
          </a:p>
        </p:txBody>
      </p:sp>
      <p:pic>
        <p:nvPicPr>
          <p:cNvPr id="6" name="Zástupný obsah 6" descr="Obsah obrázku text, snímek obrazovky, diagram, Písmo&#10;&#10;Popis byl vytvořen automaticky">
            <a:extLst>
              <a:ext uri="{FF2B5EF4-FFF2-40B4-BE49-F238E27FC236}">
                <a16:creationId xmlns:a16="http://schemas.microsoft.com/office/drawing/2014/main" id="{612CE694-E2F7-A703-E029-ADB08B59F425}"/>
              </a:ext>
            </a:extLst>
          </p:cNvPr>
          <p:cNvPicPr>
            <a:picLocks noChangeAspect="1"/>
          </p:cNvPicPr>
          <p:nvPr/>
        </p:nvPicPr>
        <p:blipFill rotWithShape="1">
          <a:blip r:embed="rId2">
            <a:extLst>
              <a:ext uri="{28A0092B-C50C-407E-A947-70E740481C1C}">
                <a14:useLocalDpi xmlns:a14="http://schemas.microsoft.com/office/drawing/2010/main" val="0"/>
              </a:ext>
            </a:extLst>
          </a:blip>
          <a:srcRect l="1780" t="5313" r="51191" b="3950"/>
          <a:stretch/>
        </p:blipFill>
        <p:spPr>
          <a:xfrm>
            <a:off x="6096000" y="1567576"/>
            <a:ext cx="5570240" cy="3967278"/>
          </a:xfrm>
          <a:prstGeom prst="rect">
            <a:avLst/>
          </a:prstGeom>
        </p:spPr>
      </p:pic>
    </p:spTree>
    <p:extLst>
      <p:ext uri="{BB962C8B-B14F-4D97-AF65-F5344CB8AC3E}">
        <p14:creationId xmlns:p14="http://schemas.microsoft.com/office/powerpoint/2010/main" val="307622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D0A5398-D96E-12CE-0E6A-8B3912B15362}"/>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F1658579-3130-F279-5BB4-31815CC58DAF}"/>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Nadpis 3">
            <a:extLst>
              <a:ext uri="{FF2B5EF4-FFF2-40B4-BE49-F238E27FC236}">
                <a16:creationId xmlns:a16="http://schemas.microsoft.com/office/drawing/2014/main" id="{A1A7DFB8-C96C-8DBC-5771-D3DCD08D2174}"/>
              </a:ext>
            </a:extLst>
          </p:cNvPr>
          <p:cNvSpPr>
            <a:spLocks noGrp="1"/>
          </p:cNvSpPr>
          <p:nvPr>
            <p:ph type="title"/>
          </p:nvPr>
        </p:nvSpPr>
        <p:spPr/>
        <p:txBody>
          <a:bodyPr/>
          <a:lstStyle/>
          <a:p>
            <a:r>
              <a:rPr lang="cs-CZ" dirty="0" err="1"/>
              <a:t>Methods</a:t>
            </a:r>
            <a:r>
              <a:rPr lang="cs-CZ" dirty="0"/>
              <a:t> </a:t>
            </a:r>
            <a:r>
              <a:rPr lang="cs-CZ" dirty="0" err="1"/>
              <a:t>of</a:t>
            </a:r>
            <a:r>
              <a:rPr lang="cs-CZ" dirty="0"/>
              <a:t> </a:t>
            </a:r>
            <a:r>
              <a:rPr lang="cs-CZ" dirty="0" err="1"/>
              <a:t>demand</a:t>
            </a:r>
            <a:r>
              <a:rPr lang="cs-CZ" dirty="0"/>
              <a:t> </a:t>
            </a:r>
            <a:r>
              <a:rPr lang="cs-CZ" dirty="0" err="1"/>
              <a:t>estimation</a:t>
            </a:r>
            <a:endParaRPr lang="cs-CZ" dirty="0"/>
          </a:p>
        </p:txBody>
      </p:sp>
      <p:graphicFrame>
        <p:nvGraphicFramePr>
          <p:cNvPr id="9" name="Zástupný symbol pro obsah 5">
            <a:extLst>
              <a:ext uri="{FF2B5EF4-FFF2-40B4-BE49-F238E27FC236}">
                <a16:creationId xmlns:a16="http://schemas.microsoft.com/office/drawing/2014/main" id="{590B64C7-5574-9263-B9F6-897FB8931722}"/>
              </a:ext>
            </a:extLst>
          </p:cNvPr>
          <p:cNvGraphicFramePr>
            <a:graphicFrameLocks/>
          </p:cNvGraphicFramePr>
          <p:nvPr>
            <p:extLst>
              <p:ext uri="{D42A27DB-BD31-4B8C-83A1-F6EECF244321}">
                <p14:modId xmlns:p14="http://schemas.microsoft.com/office/powerpoint/2010/main" val="199178850"/>
              </p:ext>
            </p:extLst>
          </p:nvPr>
        </p:nvGraphicFramePr>
        <p:xfrm>
          <a:off x="4931600" y="1436806"/>
          <a:ext cx="682752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Zástupný obsah 10">
            <a:extLst>
              <a:ext uri="{FF2B5EF4-FFF2-40B4-BE49-F238E27FC236}">
                <a16:creationId xmlns:a16="http://schemas.microsoft.com/office/drawing/2014/main" id="{17E827BE-B344-7616-8607-7968E9D2FDBF}"/>
              </a:ext>
            </a:extLst>
          </p:cNvPr>
          <p:cNvSpPr>
            <a:spLocks noGrp="1"/>
          </p:cNvSpPr>
          <p:nvPr>
            <p:ph idx="1"/>
          </p:nvPr>
        </p:nvSpPr>
        <p:spPr>
          <a:xfrm>
            <a:off x="720000" y="1692002"/>
            <a:ext cx="4116160" cy="4139998"/>
          </a:xfrm>
        </p:spPr>
        <p:txBody>
          <a:bodyPr/>
          <a:lstStyle/>
          <a:p>
            <a:r>
              <a:rPr lang="cs-CZ" dirty="0" err="1"/>
              <a:t>Usually</a:t>
            </a:r>
            <a:r>
              <a:rPr lang="cs-CZ" dirty="0"/>
              <a:t> market </a:t>
            </a:r>
            <a:r>
              <a:rPr lang="cs-CZ" dirty="0" err="1"/>
              <a:t>research</a:t>
            </a:r>
            <a:r>
              <a:rPr lang="cs-CZ" dirty="0"/>
              <a:t>.</a:t>
            </a:r>
          </a:p>
          <a:p>
            <a:r>
              <a:rPr lang="cs-CZ" dirty="0"/>
              <a:t>STEPS:</a:t>
            </a:r>
          </a:p>
        </p:txBody>
      </p:sp>
    </p:spTree>
    <p:extLst>
      <p:ext uri="{BB962C8B-B14F-4D97-AF65-F5344CB8AC3E}">
        <p14:creationId xmlns:p14="http://schemas.microsoft.com/office/powerpoint/2010/main" val="388961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B2E59C9-69FF-524E-59D9-8E6C4689540A}"/>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7EC342F3-E2DF-D504-AD54-78A06515AA12}"/>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Nadpis 3">
            <a:extLst>
              <a:ext uri="{FF2B5EF4-FFF2-40B4-BE49-F238E27FC236}">
                <a16:creationId xmlns:a16="http://schemas.microsoft.com/office/drawing/2014/main" id="{D0153220-020B-CC13-E043-9FD28F605889}"/>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C8C4382D-51C8-F6A7-14D8-C87BFFBB102A}"/>
              </a:ext>
            </a:extLst>
          </p:cNvPr>
          <p:cNvSpPr>
            <a:spLocks noGrp="1"/>
          </p:cNvSpPr>
          <p:nvPr>
            <p:ph idx="1"/>
          </p:nvPr>
        </p:nvSpPr>
        <p:spPr/>
        <p:txBody>
          <a:bodyPr/>
          <a:lstStyle/>
          <a:p>
            <a:pPr>
              <a:lnSpc>
                <a:spcPct val="100000"/>
              </a:lnSpc>
            </a:pPr>
            <a:r>
              <a:rPr lang="en-US" sz="1600" dirty="0"/>
              <a:t>Basic methods of demand estimation can be divided as (Horáková, </a:t>
            </a:r>
            <a:r>
              <a:rPr lang="en-US" sz="1600" dirty="0" err="1"/>
              <a:t>Kubát</a:t>
            </a:r>
            <a:r>
              <a:rPr lang="en-US" sz="1600" dirty="0"/>
              <a:t>, 2002):</a:t>
            </a:r>
          </a:p>
          <a:p>
            <a:pPr>
              <a:lnSpc>
                <a:spcPct val="100000"/>
              </a:lnSpc>
            </a:pPr>
            <a:r>
              <a:rPr lang="en-US" sz="1600" dirty="0"/>
              <a:t>1) Subjective and open-minded</a:t>
            </a:r>
          </a:p>
          <a:p>
            <a:pPr>
              <a:lnSpc>
                <a:spcPct val="100000"/>
              </a:lnSpc>
            </a:pPr>
            <a:r>
              <a:rPr lang="en-US" sz="1600" dirty="0"/>
              <a:t>2) Quantitative and qualitative</a:t>
            </a:r>
          </a:p>
          <a:p>
            <a:pPr>
              <a:lnSpc>
                <a:spcPct val="100000"/>
              </a:lnSpc>
            </a:pPr>
            <a:r>
              <a:rPr lang="en-US" sz="1600" dirty="0"/>
              <a:t>3) Simple and analytical</a:t>
            </a:r>
          </a:p>
          <a:p>
            <a:pPr>
              <a:lnSpc>
                <a:spcPct val="100000"/>
              </a:lnSpc>
            </a:pPr>
            <a:r>
              <a:rPr lang="en-US" sz="1600" dirty="0"/>
              <a:t> </a:t>
            </a:r>
          </a:p>
          <a:p>
            <a:pPr>
              <a:lnSpc>
                <a:spcPct val="100000"/>
              </a:lnSpc>
            </a:pPr>
            <a:r>
              <a:rPr lang="en-US" sz="1600" dirty="0"/>
              <a:t>Subjective methods – connected with intuition, opinions and knowledge of interested persons (expert opinions)</a:t>
            </a:r>
          </a:p>
          <a:p>
            <a:pPr>
              <a:lnSpc>
                <a:spcPct val="100000"/>
              </a:lnSpc>
            </a:pPr>
            <a:r>
              <a:rPr lang="en-US" sz="1600" dirty="0"/>
              <a:t>Open – minded methods – based on the raw data collection – statistic methods are used to evaluate the gained data.</a:t>
            </a:r>
          </a:p>
          <a:p>
            <a:pPr>
              <a:lnSpc>
                <a:spcPct val="100000"/>
              </a:lnSpc>
            </a:pPr>
            <a:endParaRPr lang="en-US" sz="1600" dirty="0"/>
          </a:p>
          <a:p>
            <a:pPr>
              <a:lnSpc>
                <a:spcPct val="100000"/>
              </a:lnSpc>
            </a:pPr>
            <a:r>
              <a:rPr lang="en-US" sz="1600" dirty="0"/>
              <a:t>Quantitative methods – include surveys, observation or experimentation</a:t>
            </a:r>
            <a:r>
              <a:rPr lang="cs-CZ" sz="1600" dirty="0"/>
              <a:t>, </a:t>
            </a:r>
            <a:r>
              <a:rPr lang="cs-CZ" sz="1600" dirty="0" err="1"/>
              <a:t>regression</a:t>
            </a:r>
            <a:r>
              <a:rPr lang="cs-CZ" sz="1600" dirty="0"/>
              <a:t> </a:t>
            </a:r>
            <a:r>
              <a:rPr lang="cs-CZ" sz="1600" dirty="0" err="1"/>
              <a:t>statistics</a:t>
            </a:r>
            <a:r>
              <a:rPr lang="cs-CZ" sz="1600" dirty="0"/>
              <a:t>, </a:t>
            </a:r>
            <a:r>
              <a:rPr lang="cs-CZ" sz="1600" dirty="0" err="1"/>
              <a:t>statistic</a:t>
            </a:r>
            <a:r>
              <a:rPr lang="cs-CZ" sz="1600" dirty="0"/>
              <a:t> </a:t>
            </a:r>
            <a:r>
              <a:rPr lang="cs-CZ" sz="1600" dirty="0" err="1"/>
              <a:t>analysis</a:t>
            </a:r>
            <a:endParaRPr lang="en-US" sz="1600" dirty="0"/>
          </a:p>
          <a:p>
            <a:pPr>
              <a:lnSpc>
                <a:spcPct val="100000"/>
              </a:lnSpc>
            </a:pPr>
            <a:r>
              <a:rPr lang="en-US" sz="1600" dirty="0"/>
              <a:t>Qualitative methods – unstructured or semi-structured interviewing methods designed to encourage respondents to reply freely and express their real feeling, opinion and motivation.</a:t>
            </a:r>
          </a:p>
          <a:p>
            <a:pPr>
              <a:lnSpc>
                <a:spcPct val="100000"/>
              </a:lnSpc>
            </a:pPr>
            <a:endParaRPr lang="en-US" sz="1600" dirty="0"/>
          </a:p>
          <a:p>
            <a:pPr>
              <a:lnSpc>
                <a:spcPct val="100000"/>
              </a:lnSpc>
            </a:pPr>
            <a:r>
              <a:rPr lang="en-US" sz="1600" dirty="0"/>
              <a:t>Simple methods – estimation of only one variable.</a:t>
            </a:r>
          </a:p>
          <a:p>
            <a:pPr>
              <a:lnSpc>
                <a:spcPct val="100000"/>
              </a:lnSpc>
            </a:pPr>
            <a:r>
              <a:rPr lang="en-US" sz="1600" dirty="0"/>
              <a:t>Analytical methods – demand estimation based on the</a:t>
            </a:r>
            <a:r>
              <a:rPr lang="cs-CZ" sz="1600" dirty="0"/>
              <a:t> </a:t>
            </a:r>
            <a:r>
              <a:rPr lang="en-US" sz="1600" dirty="0"/>
              <a:t> correlation and relations between more variables</a:t>
            </a:r>
          </a:p>
          <a:p>
            <a:pPr>
              <a:lnSpc>
                <a:spcPct val="100000"/>
              </a:lnSpc>
            </a:pPr>
            <a:endParaRPr lang="en-US" sz="1600" dirty="0"/>
          </a:p>
        </p:txBody>
      </p:sp>
    </p:spTree>
    <p:extLst>
      <p:ext uri="{BB962C8B-B14F-4D97-AF65-F5344CB8AC3E}">
        <p14:creationId xmlns:p14="http://schemas.microsoft.com/office/powerpoint/2010/main" val="211481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A2A4AB3-6232-4E94-B98C-F93A10F7E82B}"/>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8EEB9588-6ECD-E385-E3BE-419DABF9AA1D}"/>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Nadpis 3">
            <a:extLst>
              <a:ext uri="{FF2B5EF4-FFF2-40B4-BE49-F238E27FC236}">
                <a16:creationId xmlns:a16="http://schemas.microsoft.com/office/drawing/2014/main" id="{F640B666-C1B6-AB0A-D73A-E45BBEAE99F0}"/>
              </a:ext>
            </a:extLst>
          </p:cNvPr>
          <p:cNvSpPr>
            <a:spLocks noGrp="1"/>
          </p:cNvSpPr>
          <p:nvPr>
            <p:ph type="title"/>
          </p:nvPr>
        </p:nvSpPr>
        <p:spPr/>
        <p:txBody>
          <a:bodyPr/>
          <a:lstStyle/>
          <a:p>
            <a:r>
              <a:rPr lang="cs-CZ" dirty="0" err="1"/>
              <a:t>How</a:t>
            </a:r>
            <a:r>
              <a:rPr lang="cs-CZ" dirty="0"/>
              <a:t> to </a:t>
            </a:r>
            <a:r>
              <a:rPr lang="cs-CZ" dirty="0" err="1"/>
              <a:t>mesure</a:t>
            </a:r>
            <a:r>
              <a:rPr lang="cs-CZ" dirty="0"/>
              <a:t> </a:t>
            </a:r>
            <a:r>
              <a:rPr lang="cs-CZ" dirty="0" err="1"/>
              <a:t>demand</a:t>
            </a:r>
            <a:r>
              <a:rPr lang="cs-CZ" dirty="0"/>
              <a:t> </a:t>
            </a:r>
            <a:r>
              <a:rPr lang="cs-CZ" dirty="0" err="1"/>
              <a:t>practically</a:t>
            </a:r>
            <a:r>
              <a:rPr lang="cs-CZ" dirty="0"/>
              <a:t>?</a:t>
            </a:r>
          </a:p>
        </p:txBody>
      </p:sp>
      <p:sp>
        <p:nvSpPr>
          <p:cNvPr id="5" name="Zástupný obsah 4">
            <a:extLst>
              <a:ext uri="{FF2B5EF4-FFF2-40B4-BE49-F238E27FC236}">
                <a16:creationId xmlns:a16="http://schemas.microsoft.com/office/drawing/2014/main" id="{4594AC7B-F2D4-8FB9-D21D-11DB06A812C8}"/>
              </a:ext>
            </a:extLst>
          </p:cNvPr>
          <p:cNvSpPr>
            <a:spLocks noGrp="1"/>
          </p:cNvSpPr>
          <p:nvPr>
            <p:ph idx="1"/>
          </p:nvPr>
        </p:nvSpPr>
        <p:spPr/>
        <p:txBody>
          <a:bodyPr/>
          <a:lstStyle/>
          <a:p>
            <a:r>
              <a:rPr lang="cs-CZ" b="1" dirty="0" err="1"/>
              <a:t>History</a:t>
            </a:r>
            <a:endParaRPr lang="cs-CZ" b="1" dirty="0"/>
          </a:p>
          <a:p>
            <a:r>
              <a:rPr lang="cs-CZ" dirty="0" err="1"/>
              <a:t>Statistics</a:t>
            </a:r>
            <a:r>
              <a:rPr lang="cs-CZ" dirty="0"/>
              <a:t> </a:t>
            </a:r>
            <a:r>
              <a:rPr lang="cs-CZ" dirty="0" err="1"/>
              <a:t>from</a:t>
            </a:r>
            <a:r>
              <a:rPr lang="cs-CZ" dirty="0"/>
              <a:t> </a:t>
            </a:r>
            <a:r>
              <a:rPr lang="cs-CZ" dirty="0" err="1"/>
              <a:t>the</a:t>
            </a:r>
            <a:r>
              <a:rPr lang="cs-CZ" dirty="0"/>
              <a:t> ERP </a:t>
            </a:r>
            <a:r>
              <a:rPr lang="cs-CZ" dirty="0" err="1"/>
              <a:t>systems</a:t>
            </a:r>
            <a:r>
              <a:rPr lang="cs-CZ" dirty="0"/>
              <a:t>, </a:t>
            </a:r>
            <a:r>
              <a:rPr lang="cs-CZ" dirty="0" err="1"/>
              <a:t>warehousing</a:t>
            </a:r>
            <a:endParaRPr lang="cs-CZ" dirty="0"/>
          </a:p>
          <a:p>
            <a:r>
              <a:rPr lang="cs-CZ" dirty="0" err="1"/>
              <a:t>Advantages</a:t>
            </a:r>
            <a:r>
              <a:rPr lang="cs-CZ" dirty="0"/>
              <a:t> – </a:t>
            </a:r>
            <a:r>
              <a:rPr lang="cs-CZ" dirty="0" err="1"/>
              <a:t>precise</a:t>
            </a:r>
            <a:r>
              <a:rPr lang="cs-CZ" dirty="0"/>
              <a:t> </a:t>
            </a:r>
            <a:r>
              <a:rPr lang="cs-CZ" dirty="0" err="1"/>
              <a:t>internal</a:t>
            </a:r>
            <a:r>
              <a:rPr lang="cs-CZ" dirty="0"/>
              <a:t> and </a:t>
            </a:r>
            <a:r>
              <a:rPr lang="cs-CZ" dirty="0" err="1"/>
              <a:t>external</a:t>
            </a:r>
            <a:r>
              <a:rPr lang="cs-CZ" dirty="0"/>
              <a:t> data</a:t>
            </a:r>
          </a:p>
          <a:p>
            <a:r>
              <a:rPr lang="cs-CZ" dirty="0" err="1"/>
              <a:t>Dissadvantages</a:t>
            </a:r>
            <a:r>
              <a:rPr lang="cs-CZ" dirty="0"/>
              <a:t> – </a:t>
            </a:r>
            <a:r>
              <a:rPr lang="cs-CZ" dirty="0" err="1"/>
              <a:t>future</a:t>
            </a:r>
            <a:r>
              <a:rPr lang="cs-CZ" dirty="0"/>
              <a:t> </a:t>
            </a:r>
            <a:r>
              <a:rPr lang="cs-CZ" dirty="0" err="1"/>
              <a:t>might</a:t>
            </a:r>
            <a:r>
              <a:rPr lang="cs-CZ" dirty="0"/>
              <a:t> not </a:t>
            </a:r>
            <a:r>
              <a:rPr lang="cs-CZ" dirty="0" err="1"/>
              <a:t>derived</a:t>
            </a:r>
            <a:r>
              <a:rPr lang="cs-CZ" dirty="0"/>
              <a:t> </a:t>
            </a:r>
            <a:r>
              <a:rPr lang="cs-CZ" dirty="0" err="1"/>
              <a:t>from</a:t>
            </a:r>
            <a:r>
              <a:rPr lang="cs-CZ" dirty="0"/>
              <a:t> past</a:t>
            </a:r>
          </a:p>
          <a:p>
            <a:endParaRPr lang="cs-CZ" dirty="0"/>
          </a:p>
          <a:p>
            <a:r>
              <a:rPr lang="cs-CZ" b="1" dirty="0" err="1"/>
              <a:t>Actual</a:t>
            </a:r>
            <a:r>
              <a:rPr lang="cs-CZ" b="1" dirty="0"/>
              <a:t> and </a:t>
            </a:r>
            <a:r>
              <a:rPr lang="cs-CZ" b="1" dirty="0" err="1"/>
              <a:t>close</a:t>
            </a:r>
            <a:r>
              <a:rPr lang="cs-CZ" b="1" dirty="0"/>
              <a:t> </a:t>
            </a:r>
            <a:r>
              <a:rPr lang="cs-CZ" b="1" dirty="0" err="1"/>
              <a:t>future</a:t>
            </a:r>
            <a:r>
              <a:rPr lang="cs-CZ" b="1" dirty="0"/>
              <a:t> </a:t>
            </a:r>
            <a:r>
              <a:rPr lang="cs-CZ" dirty="0"/>
              <a:t>– ERP, club </a:t>
            </a:r>
            <a:r>
              <a:rPr lang="cs-CZ" dirty="0" err="1"/>
              <a:t>cards</a:t>
            </a:r>
            <a:r>
              <a:rPr lang="cs-CZ" dirty="0"/>
              <a:t>, crowdfunding, </a:t>
            </a:r>
            <a:r>
              <a:rPr lang="cs-CZ" dirty="0" err="1"/>
              <a:t>crowdsourcing</a:t>
            </a:r>
            <a:endParaRPr lang="cs-CZ" dirty="0"/>
          </a:p>
          <a:p>
            <a:endParaRPr lang="cs-CZ" dirty="0"/>
          </a:p>
          <a:p>
            <a:r>
              <a:rPr lang="cs-CZ" b="1" dirty="0" err="1"/>
              <a:t>Distant</a:t>
            </a:r>
            <a:r>
              <a:rPr lang="cs-CZ" b="1" dirty="0"/>
              <a:t> </a:t>
            </a:r>
            <a:r>
              <a:rPr lang="cs-CZ" b="1" dirty="0" err="1"/>
              <a:t>future</a:t>
            </a:r>
            <a:r>
              <a:rPr lang="cs-CZ" b="1" dirty="0"/>
              <a:t> </a:t>
            </a:r>
            <a:r>
              <a:rPr lang="cs-CZ" dirty="0"/>
              <a:t>– big </a:t>
            </a:r>
            <a:r>
              <a:rPr lang="cs-CZ" dirty="0" err="1"/>
              <a:t>trends</a:t>
            </a:r>
            <a:r>
              <a:rPr lang="cs-CZ" dirty="0"/>
              <a:t>, </a:t>
            </a:r>
            <a:r>
              <a:rPr lang="cs-CZ" dirty="0" err="1"/>
              <a:t>demographics</a:t>
            </a:r>
            <a:r>
              <a:rPr lang="cs-CZ" dirty="0"/>
              <a:t>, </a:t>
            </a:r>
            <a:r>
              <a:rPr lang="cs-CZ" dirty="0" err="1"/>
              <a:t>weak</a:t>
            </a:r>
            <a:r>
              <a:rPr lang="cs-CZ" dirty="0"/>
              <a:t> </a:t>
            </a:r>
            <a:r>
              <a:rPr lang="cs-CZ" dirty="0" err="1"/>
              <a:t>signals</a:t>
            </a:r>
            <a:endParaRPr lang="cs-CZ" dirty="0"/>
          </a:p>
          <a:p>
            <a:endParaRPr lang="cs-CZ" dirty="0"/>
          </a:p>
          <a:p>
            <a:endParaRPr lang="cs-CZ" dirty="0"/>
          </a:p>
          <a:p>
            <a:endParaRPr lang="cs-CZ" dirty="0"/>
          </a:p>
          <a:p>
            <a:pPr marL="72000" indent="0">
              <a:buNone/>
            </a:pPr>
            <a:endParaRPr lang="cs-CZ" dirty="0"/>
          </a:p>
        </p:txBody>
      </p:sp>
    </p:spTree>
    <p:extLst>
      <p:ext uri="{BB962C8B-B14F-4D97-AF65-F5344CB8AC3E}">
        <p14:creationId xmlns:p14="http://schemas.microsoft.com/office/powerpoint/2010/main" val="136103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6BFB1F8-58D2-5233-A7E6-D0057DC7F4B1}"/>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02EDE1CE-406F-147A-5F80-4CF675F5D988}"/>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Nadpis 3">
            <a:extLst>
              <a:ext uri="{FF2B5EF4-FFF2-40B4-BE49-F238E27FC236}">
                <a16:creationId xmlns:a16="http://schemas.microsoft.com/office/drawing/2014/main" id="{67D40A5E-E45A-398C-99D9-D058CB5ECADB}"/>
              </a:ext>
            </a:extLst>
          </p:cNvPr>
          <p:cNvSpPr>
            <a:spLocks noGrp="1"/>
          </p:cNvSpPr>
          <p:nvPr>
            <p:ph type="title"/>
          </p:nvPr>
        </p:nvSpPr>
        <p:spPr/>
        <p:txBody>
          <a:bodyPr/>
          <a:lstStyle/>
          <a:p>
            <a:r>
              <a:rPr lang="cs-CZ" dirty="0" err="1"/>
              <a:t>Factors</a:t>
            </a:r>
            <a:r>
              <a:rPr lang="cs-CZ" dirty="0"/>
              <a:t> </a:t>
            </a:r>
            <a:r>
              <a:rPr lang="cs-CZ" dirty="0" err="1"/>
              <a:t>influencing</a:t>
            </a:r>
            <a:r>
              <a:rPr lang="cs-CZ" dirty="0"/>
              <a:t> </a:t>
            </a:r>
            <a:r>
              <a:rPr lang="cs-CZ" dirty="0" err="1"/>
              <a:t>demand</a:t>
            </a:r>
            <a:r>
              <a:rPr lang="cs-CZ" dirty="0"/>
              <a:t> – non-</a:t>
            </a:r>
            <a:r>
              <a:rPr lang="cs-CZ" dirty="0" err="1"/>
              <a:t>price</a:t>
            </a:r>
            <a:endParaRPr lang="cs-CZ" dirty="0"/>
          </a:p>
        </p:txBody>
      </p:sp>
      <p:sp>
        <p:nvSpPr>
          <p:cNvPr id="5" name="Zástupný obsah 4">
            <a:extLst>
              <a:ext uri="{FF2B5EF4-FFF2-40B4-BE49-F238E27FC236}">
                <a16:creationId xmlns:a16="http://schemas.microsoft.com/office/drawing/2014/main" id="{1B0A2CFC-B461-FEAF-B67F-691B0323F2DA}"/>
              </a:ext>
            </a:extLst>
          </p:cNvPr>
          <p:cNvSpPr>
            <a:spLocks noGrp="1"/>
          </p:cNvSpPr>
          <p:nvPr>
            <p:ph idx="29"/>
          </p:nvPr>
        </p:nvSpPr>
        <p:spPr/>
        <p:txBody>
          <a:bodyPr/>
          <a:lstStyle/>
          <a:p>
            <a:pPr>
              <a:lnSpc>
                <a:spcPct val="100000"/>
              </a:lnSpc>
            </a:pPr>
            <a:r>
              <a:rPr lang="en-US" sz="2000" dirty="0"/>
              <a:t>Price is short term</a:t>
            </a:r>
          </a:p>
          <a:p>
            <a:pPr>
              <a:lnSpc>
                <a:spcPct val="100000"/>
              </a:lnSpc>
            </a:pPr>
            <a:r>
              <a:rPr lang="en-US" sz="2000" dirty="0"/>
              <a:t>The key is long term</a:t>
            </a:r>
          </a:p>
          <a:p>
            <a:pPr>
              <a:lnSpc>
                <a:spcPct val="100000"/>
              </a:lnSpc>
            </a:pPr>
            <a:r>
              <a:rPr lang="en-US" sz="2000" dirty="0"/>
              <a:t>Economics</a:t>
            </a:r>
          </a:p>
          <a:p>
            <a:pPr>
              <a:lnSpc>
                <a:spcPct val="100000"/>
              </a:lnSpc>
            </a:pPr>
            <a:r>
              <a:rPr lang="en-US" sz="2000" dirty="0"/>
              <a:t>Social</a:t>
            </a:r>
          </a:p>
          <a:p>
            <a:pPr>
              <a:lnSpc>
                <a:spcPct val="100000"/>
              </a:lnSpc>
            </a:pPr>
            <a:r>
              <a:rPr lang="en-US" sz="2000" dirty="0"/>
              <a:t>Disponible income.</a:t>
            </a:r>
          </a:p>
          <a:p>
            <a:pPr>
              <a:lnSpc>
                <a:spcPct val="100000"/>
              </a:lnSpc>
            </a:pPr>
            <a:r>
              <a:rPr lang="en-US" sz="2000" dirty="0"/>
              <a:t>Preferences. </a:t>
            </a:r>
          </a:p>
          <a:p>
            <a:pPr>
              <a:lnSpc>
                <a:spcPct val="100000"/>
              </a:lnSpc>
            </a:pPr>
            <a:r>
              <a:rPr lang="en-US" sz="2000" dirty="0"/>
              <a:t>Politics</a:t>
            </a:r>
          </a:p>
          <a:p>
            <a:pPr>
              <a:lnSpc>
                <a:spcPct val="100000"/>
              </a:lnSpc>
            </a:pPr>
            <a:r>
              <a:rPr lang="en-US" sz="2000" dirty="0"/>
              <a:t>Legal</a:t>
            </a:r>
            <a:r>
              <a:rPr lang="cs-CZ" sz="2000" dirty="0"/>
              <a:t> </a:t>
            </a:r>
            <a:r>
              <a:rPr lang="cs-CZ" sz="2000" dirty="0" err="1"/>
              <a:t>factors</a:t>
            </a:r>
            <a:endParaRPr lang="en-US" sz="2000" dirty="0"/>
          </a:p>
          <a:p>
            <a:pPr>
              <a:lnSpc>
                <a:spcPct val="100000"/>
              </a:lnSpc>
            </a:pPr>
            <a:r>
              <a:rPr lang="en-US" sz="2000" dirty="0"/>
              <a:t>Consumers expectations.</a:t>
            </a:r>
          </a:p>
          <a:p>
            <a:pPr>
              <a:lnSpc>
                <a:spcPct val="100000"/>
              </a:lnSpc>
            </a:pPr>
            <a:r>
              <a:rPr lang="en-US" sz="2000" dirty="0"/>
              <a:t>Prices of supplements or complements.</a:t>
            </a:r>
          </a:p>
          <a:p>
            <a:pPr>
              <a:lnSpc>
                <a:spcPct val="100000"/>
              </a:lnSpc>
            </a:pPr>
            <a:r>
              <a:rPr lang="en-US" sz="2000" dirty="0"/>
              <a:t>Number of consumers.</a:t>
            </a:r>
          </a:p>
          <a:p>
            <a:pPr>
              <a:lnSpc>
                <a:spcPct val="100000"/>
              </a:lnSpc>
            </a:pPr>
            <a:r>
              <a:rPr lang="en-US" sz="2000" dirty="0"/>
              <a:t>Age.</a:t>
            </a:r>
          </a:p>
          <a:p>
            <a:pPr>
              <a:lnSpc>
                <a:spcPct val="100000"/>
              </a:lnSpc>
            </a:pPr>
            <a:r>
              <a:rPr lang="en-US" sz="2000" dirty="0"/>
              <a:t>Environmental</a:t>
            </a:r>
          </a:p>
          <a:p>
            <a:pPr>
              <a:lnSpc>
                <a:spcPct val="100000"/>
              </a:lnSpc>
            </a:pPr>
            <a:r>
              <a:rPr lang="en-US" sz="2000" dirty="0"/>
              <a:t>Technological</a:t>
            </a:r>
          </a:p>
        </p:txBody>
      </p:sp>
      <p:sp>
        <p:nvSpPr>
          <p:cNvPr id="6" name="Zástupný obsah 5">
            <a:extLst>
              <a:ext uri="{FF2B5EF4-FFF2-40B4-BE49-F238E27FC236}">
                <a16:creationId xmlns:a16="http://schemas.microsoft.com/office/drawing/2014/main" id="{AE53FAD3-55CE-50C4-0B52-09D0BC725359}"/>
              </a:ext>
            </a:extLst>
          </p:cNvPr>
          <p:cNvSpPr>
            <a:spLocks noGrp="1"/>
          </p:cNvSpPr>
          <p:nvPr>
            <p:ph idx="30"/>
          </p:nvPr>
        </p:nvSpPr>
        <p:spPr/>
        <p:txBody>
          <a:bodyPr/>
          <a:lstStyle/>
          <a:p>
            <a:pPr>
              <a:lnSpc>
                <a:spcPct val="100000"/>
              </a:lnSpc>
            </a:pPr>
            <a:endParaRPr lang="cs-CZ" dirty="0"/>
          </a:p>
        </p:txBody>
      </p:sp>
    </p:spTree>
    <p:extLst>
      <p:ext uri="{BB962C8B-B14F-4D97-AF65-F5344CB8AC3E}">
        <p14:creationId xmlns:p14="http://schemas.microsoft.com/office/powerpoint/2010/main" val="272612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582DD-4831-FF04-C800-4088FCEB5947}"/>
            </a:ext>
          </a:extLst>
        </p:cNvPr>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F2B8516-9663-3E00-9F49-EC94CDA2396C}"/>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566DB23E-4CB0-6570-9133-A767785EAE87}"/>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Nadpis 3">
            <a:extLst>
              <a:ext uri="{FF2B5EF4-FFF2-40B4-BE49-F238E27FC236}">
                <a16:creationId xmlns:a16="http://schemas.microsoft.com/office/drawing/2014/main" id="{4CE6C367-8435-40D4-19E3-8048D5BFE91E}"/>
              </a:ext>
            </a:extLst>
          </p:cNvPr>
          <p:cNvSpPr>
            <a:spLocks noGrp="1"/>
          </p:cNvSpPr>
          <p:nvPr>
            <p:ph type="title"/>
          </p:nvPr>
        </p:nvSpPr>
        <p:spPr/>
        <p:txBody>
          <a:bodyPr/>
          <a:lstStyle/>
          <a:p>
            <a:r>
              <a:rPr lang="cs-CZ" dirty="0" err="1"/>
              <a:t>Factors</a:t>
            </a:r>
            <a:r>
              <a:rPr lang="cs-CZ" dirty="0"/>
              <a:t> </a:t>
            </a:r>
            <a:r>
              <a:rPr lang="cs-CZ" dirty="0" err="1"/>
              <a:t>influencing</a:t>
            </a:r>
            <a:r>
              <a:rPr lang="cs-CZ" dirty="0"/>
              <a:t> </a:t>
            </a:r>
            <a:r>
              <a:rPr lang="cs-CZ" dirty="0" err="1"/>
              <a:t>demand</a:t>
            </a:r>
            <a:r>
              <a:rPr lang="cs-CZ" dirty="0"/>
              <a:t> – non-</a:t>
            </a:r>
            <a:r>
              <a:rPr lang="cs-CZ" dirty="0" err="1"/>
              <a:t>price</a:t>
            </a:r>
            <a:endParaRPr lang="cs-CZ" dirty="0"/>
          </a:p>
        </p:txBody>
      </p:sp>
      <p:sp>
        <p:nvSpPr>
          <p:cNvPr id="5" name="Zástupný obsah 4">
            <a:extLst>
              <a:ext uri="{FF2B5EF4-FFF2-40B4-BE49-F238E27FC236}">
                <a16:creationId xmlns:a16="http://schemas.microsoft.com/office/drawing/2014/main" id="{00596587-70F7-3DF0-205A-41EE06F37853}"/>
              </a:ext>
            </a:extLst>
          </p:cNvPr>
          <p:cNvSpPr>
            <a:spLocks noGrp="1"/>
          </p:cNvSpPr>
          <p:nvPr>
            <p:ph idx="29"/>
          </p:nvPr>
        </p:nvSpPr>
        <p:spPr/>
        <p:txBody>
          <a:bodyPr/>
          <a:lstStyle/>
          <a:p>
            <a:pPr>
              <a:lnSpc>
                <a:spcPct val="100000"/>
              </a:lnSpc>
            </a:pPr>
            <a:r>
              <a:rPr lang="en-US" sz="2000" dirty="0"/>
              <a:t>Price is short term</a:t>
            </a:r>
          </a:p>
          <a:p>
            <a:pPr>
              <a:lnSpc>
                <a:spcPct val="100000"/>
              </a:lnSpc>
            </a:pPr>
            <a:r>
              <a:rPr lang="en-US" sz="2000" dirty="0"/>
              <a:t>The key is long term</a:t>
            </a:r>
          </a:p>
          <a:p>
            <a:pPr>
              <a:lnSpc>
                <a:spcPct val="100000"/>
              </a:lnSpc>
            </a:pPr>
            <a:r>
              <a:rPr lang="en-US" sz="2000" b="1" dirty="0"/>
              <a:t>Economics</a:t>
            </a:r>
          </a:p>
          <a:p>
            <a:pPr>
              <a:lnSpc>
                <a:spcPct val="100000"/>
              </a:lnSpc>
            </a:pPr>
            <a:r>
              <a:rPr lang="en-US" sz="2000" b="1" dirty="0"/>
              <a:t>Social</a:t>
            </a:r>
          </a:p>
          <a:p>
            <a:pPr>
              <a:lnSpc>
                <a:spcPct val="100000"/>
              </a:lnSpc>
            </a:pPr>
            <a:r>
              <a:rPr lang="en-US" sz="2000" dirty="0"/>
              <a:t>Disponible income.</a:t>
            </a:r>
          </a:p>
          <a:p>
            <a:pPr>
              <a:lnSpc>
                <a:spcPct val="100000"/>
              </a:lnSpc>
            </a:pPr>
            <a:r>
              <a:rPr lang="en-US" sz="2000" dirty="0"/>
              <a:t>Preferences. </a:t>
            </a:r>
          </a:p>
          <a:p>
            <a:pPr>
              <a:lnSpc>
                <a:spcPct val="100000"/>
              </a:lnSpc>
            </a:pPr>
            <a:r>
              <a:rPr lang="en-US" sz="2000" b="1" dirty="0"/>
              <a:t>Politics</a:t>
            </a:r>
          </a:p>
          <a:p>
            <a:pPr>
              <a:lnSpc>
                <a:spcPct val="100000"/>
              </a:lnSpc>
            </a:pPr>
            <a:r>
              <a:rPr lang="en-US" sz="2000" b="1" dirty="0"/>
              <a:t>Legal</a:t>
            </a:r>
            <a:r>
              <a:rPr lang="cs-CZ" sz="2000" b="1" dirty="0"/>
              <a:t> </a:t>
            </a:r>
            <a:r>
              <a:rPr lang="cs-CZ" sz="2000" b="1" dirty="0" err="1"/>
              <a:t>factors</a:t>
            </a:r>
            <a:endParaRPr lang="en-US" sz="2000" b="1" dirty="0"/>
          </a:p>
          <a:p>
            <a:pPr>
              <a:lnSpc>
                <a:spcPct val="100000"/>
              </a:lnSpc>
            </a:pPr>
            <a:r>
              <a:rPr lang="en-US" sz="2000" dirty="0"/>
              <a:t>Consumers expectations.</a:t>
            </a:r>
          </a:p>
          <a:p>
            <a:pPr>
              <a:lnSpc>
                <a:spcPct val="100000"/>
              </a:lnSpc>
            </a:pPr>
            <a:r>
              <a:rPr lang="en-US" sz="2000" dirty="0"/>
              <a:t>Prices of supplements or complements.</a:t>
            </a:r>
          </a:p>
          <a:p>
            <a:pPr>
              <a:lnSpc>
                <a:spcPct val="100000"/>
              </a:lnSpc>
            </a:pPr>
            <a:r>
              <a:rPr lang="en-US" sz="2000" dirty="0"/>
              <a:t>Number of consumers.</a:t>
            </a:r>
          </a:p>
          <a:p>
            <a:pPr>
              <a:lnSpc>
                <a:spcPct val="100000"/>
              </a:lnSpc>
            </a:pPr>
            <a:r>
              <a:rPr lang="en-US" sz="2000" dirty="0"/>
              <a:t>Age.</a:t>
            </a:r>
          </a:p>
          <a:p>
            <a:pPr>
              <a:lnSpc>
                <a:spcPct val="100000"/>
              </a:lnSpc>
            </a:pPr>
            <a:r>
              <a:rPr lang="en-US" sz="2000" b="1" dirty="0"/>
              <a:t>Environmental</a:t>
            </a:r>
          </a:p>
          <a:p>
            <a:pPr>
              <a:lnSpc>
                <a:spcPct val="100000"/>
              </a:lnSpc>
            </a:pPr>
            <a:r>
              <a:rPr lang="en-US" sz="2000" b="1" dirty="0"/>
              <a:t>Technological</a:t>
            </a:r>
          </a:p>
        </p:txBody>
      </p:sp>
      <p:sp>
        <p:nvSpPr>
          <p:cNvPr id="6" name="Zástupný obsah 5">
            <a:extLst>
              <a:ext uri="{FF2B5EF4-FFF2-40B4-BE49-F238E27FC236}">
                <a16:creationId xmlns:a16="http://schemas.microsoft.com/office/drawing/2014/main" id="{13A8B367-9BC0-7A4E-3F74-0978BA76FFDC}"/>
              </a:ext>
            </a:extLst>
          </p:cNvPr>
          <p:cNvSpPr>
            <a:spLocks noGrp="1"/>
          </p:cNvSpPr>
          <p:nvPr>
            <p:ph idx="30"/>
          </p:nvPr>
        </p:nvSpPr>
        <p:spPr/>
        <p:txBody>
          <a:bodyPr/>
          <a:lstStyle/>
          <a:p>
            <a:pPr marL="72000" indent="0">
              <a:lnSpc>
                <a:spcPct val="100000"/>
              </a:lnSpc>
              <a:buNone/>
            </a:pPr>
            <a:r>
              <a:rPr lang="cs-CZ" sz="9600" dirty="0"/>
              <a:t>PESTLE</a:t>
            </a:r>
          </a:p>
        </p:txBody>
      </p:sp>
    </p:spTree>
    <p:extLst>
      <p:ext uri="{BB962C8B-B14F-4D97-AF65-F5344CB8AC3E}">
        <p14:creationId xmlns:p14="http://schemas.microsoft.com/office/powerpoint/2010/main" val="57821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43D6952-5423-497B-ACAB-AF03CC7BCADD}"/>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9D51B056-F137-8FE5-45F6-1C79F3EDE6AE}"/>
              </a:ext>
            </a:extLst>
          </p:cNvPr>
          <p:cNvSpPr>
            <a:spLocks noGrp="1"/>
          </p:cNvSpPr>
          <p:nvPr>
            <p:ph type="sldNum" sz="quarter" idx="11"/>
          </p:nvPr>
        </p:nvSpPr>
        <p:spPr/>
        <p:txBody>
          <a:bodyPr/>
          <a:lstStyle/>
          <a:p>
            <a:fld id="{D6D6C118-631F-4A80-9886-907009361577}" type="slidenum">
              <a:rPr lang="en-GB" altLang="cs-CZ" noProof="0" smtClean="0"/>
              <a:pPr/>
              <a:t>18</a:t>
            </a:fld>
            <a:endParaRPr lang="en-GB" altLang="cs-CZ" noProof="0" dirty="0"/>
          </a:p>
        </p:txBody>
      </p:sp>
      <p:sp>
        <p:nvSpPr>
          <p:cNvPr id="7" name="Nadpis 6">
            <a:extLst>
              <a:ext uri="{FF2B5EF4-FFF2-40B4-BE49-F238E27FC236}">
                <a16:creationId xmlns:a16="http://schemas.microsoft.com/office/drawing/2014/main" id="{F6D9D7C4-BE07-E817-D224-C43A93AF060D}"/>
              </a:ext>
            </a:extLst>
          </p:cNvPr>
          <p:cNvSpPr>
            <a:spLocks noGrp="1"/>
          </p:cNvSpPr>
          <p:nvPr>
            <p:ph type="title"/>
          </p:nvPr>
        </p:nvSpPr>
        <p:spPr/>
        <p:txBody>
          <a:bodyPr/>
          <a:lstStyle/>
          <a:p>
            <a:r>
              <a:rPr lang="cs-CZ" dirty="0" err="1"/>
              <a:t>Theoretical</a:t>
            </a:r>
            <a:r>
              <a:rPr lang="cs-CZ" dirty="0"/>
              <a:t> </a:t>
            </a:r>
            <a:r>
              <a:rPr lang="cs-CZ" dirty="0" err="1"/>
              <a:t>aspects</a:t>
            </a:r>
            <a:endParaRPr lang="cs-CZ" dirty="0"/>
          </a:p>
        </p:txBody>
      </p:sp>
      <p:sp>
        <p:nvSpPr>
          <p:cNvPr id="8" name="Zástupný obsah 7">
            <a:extLst>
              <a:ext uri="{FF2B5EF4-FFF2-40B4-BE49-F238E27FC236}">
                <a16:creationId xmlns:a16="http://schemas.microsoft.com/office/drawing/2014/main" id="{D1689778-0F3A-78F9-F247-2995152C7287}"/>
              </a:ext>
            </a:extLst>
          </p:cNvPr>
          <p:cNvSpPr>
            <a:spLocks noGrp="1"/>
          </p:cNvSpPr>
          <p:nvPr>
            <p:ph idx="1"/>
          </p:nvPr>
        </p:nvSpPr>
        <p:spPr/>
        <p:txBody>
          <a:bodyPr/>
          <a:lstStyle/>
          <a:p>
            <a:r>
              <a:rPr lang="en-US" dirty="0"/>
              <a:t>Demand increases if:</a:t>
            </a:r>
          </a:p>
          <a:p>
            <a:pPr lvl="1"/>
            <a:r>
              <a:rPr lang="en-US" dirty="0"/>
              <a:t>Lower complement </a:t>
            </a:r>
            <a:r>
              <a:rPr lang="en-US" dirty="0" err="1"/>
              <a:t>pri</a:t>
            </a:r>
            <a:r>
              <a:rPr lang="cs-CZ" dirty="0"/>
              <a:t>c</a:t>
            </a:r>
            <a:r>
              <a:rPr lang="en-US" dirty="0"/>
              <a:t>e</a:t>
            </a:r>
          </a:p>
          <a:p>
            <a:pPr lvl="1"/>
            <a:r>
              <a:rPr lang="en-US" dirty="0"/>
              <a:t>Fashion shows up</a:t>
            </a:r>
          </a:p>
          <a:p>
            <a:pPr lvl="1"/>
            <a:r>
              <a:rPr lang="en-US" dirty="0"/>
              <a:t>Income rise (normal goods)</a:t>
            </a:r>
          </a:p>
          <a:p>
            <a:pPr lvl="1"/>
            <a:r>
              <a:rPr lang="en-US" dirty="0"/>
              <a:t>Population increase</a:t>
            </a:r>
          </a:p>
          <a:p>
            <a:pPr lvl="1"/>
            <a:r>
              <a:rPr lang="en-US" dirty="0"/>
              <a:t>Expected price rise</a:t>
            </a:r>
          </a:p>
          <a:p>
            <a:r>
              <a:rPr lang="en-US" dirty="0"/>
              <a:t>Demand lowers if:</a:t>
            </a:r>
          </a:p>
          <a:p>
            <a:pPr lvl="1"/>
            <a:r>
              <a:rPr lang="en-US" dirty="0"/>
              <a:t>Income rise (</a:t>
            </a:r>
            <a:r>
              <a:rPr lang="cs-CZ" dirty="0" err="1"/>
              <a:t>inferior</a:t>
            </a:r>
            <a:r>
              <a:rPr lang="en-US" dirty="0"/>
              <a:t> goods)</a:t>
            </a:r>
          </a:p>
          <a:p>
            <a:pPr lvl="1"/>
            <a:r>
              <a:rPr lang="en-US" dirty="0"/>
              <a:t>Lowering substitute price</a:t>
            </a:r>
          </a:p>
          <a:p>
            <a:pPr lvl="1"/>
            <a:r>
              <a:rPr lang="en-US" dirty="0"/>
              <a:t>Expected lowering of income</a:t>
            </a:r>
          </a:p>
          <a:p>
            <a:endParaRPr lang="cs-CZ" dirty="0"/>
          </a:p>
        </p:txBody>
      </p:sp>
    </p:spTree>
    <p:extLst>
      <p:ext uri="{BB962C8B-B14F-4D97-AF65-F5344CB8AC3E}">
        <p14:creationId xmlns:p14="http://schemas.microsoft.com/office/powerpoint/2010/main" val="95448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475D838-69BC-9B74-3BAA-698338F990D7}"/>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A6423D0B-3D2F-A344-6979-717131564ADF}"/>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Nadpis 3">
            <a:extLst>
              <a:ext uri="{FF2B5EF4-FFF2-40B4-BE49-F238E27FC236}">
                <a16:creationId xmlns:a16="http://schemas.microsoft.com/office/drawing/2014/main" id="{8C0B26D5-4CAE-0EC7-A713-E8D930A5D801}"/>
              </a:ext>
            </a:extLst>
          </p:cNvPr>
          <p:cNvSpPr>
            <a:spLocks noGrp="1"/>
          </p:cNvSpPr>
          <p:nvPr>
            <p:ph type="title"/>
          </p:nvPr>
        </p:nvSpPr>
        <p:spPr/>
        <p:txBody>
          <a:bodyPr/>
          <a:lstStyle/>
          <a:p>
            <a:r>
              <a:rPr lang="cs-CZ" dirty="0"/>
              <a:t>Apple iPhone sales</a:t>
            </a:r>
          </a:p>
        </p:txBody>
      </p:sp>
      <p:pic>
        <p:nvPicPr>
          <p:cNvPr id="7" name="Zástupný obsah 6" descr="Obsah obrázku text, řada/pruh, diagram, Vykreslený graf&#10;&#10;Popis byl vytvořen automaticky">
            <a:extLst>
              <a:ext uri="{FF2B5EF4-FFF2-40B4-BE49-F238E27FC236}">
                <a16:creationId xmlns:a16="http://schemas.microsoft.com/office/drawing/2014/main" id="{BE228FC8-53C1-20AE-903E-15DBB8B525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0825" y="1487263"/>
            <a:ext cx="7519335" cy="4740737"/>
          </a:xfrm>
        </p:spPr>
      </p:pic>
    </p:spTree>
    <p:extLst>
      <p:ext uri="{BB962C8B-B14F-4D97-AF65-F5344CB8AC3E}">
        <p14:creationId xmlns:p14="http://schemas.microsoft.com/office/powerpoint/2010/main" val="70263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CC9A288-82B6-419B-0406-0FF7EF7EF291}"/>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360B2C3D-C385-C49D-987B-ECB86C5B6514}"/>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Nadpis 3">
            <a:extLst>
              <a:ext uri="{FF2B5EF4-FFF2-40B4-BE49-F238E27FC236}">
                <a16:creationId xmlns:a16="http://schemas.microsoft.com/office/drawing/2014/main" id="{E2F81AD1-6D04-EEE1-18D5-66F4A6F81BA6}"/>
              </a:ext>
            </a:extLst>
          </p:cNvPr>
          <p:cNvSpPr>
            <a:spLocks noGrp="1"/>
          </p:cNvSpPr>
          <p:nvPr>
            <p:ph type="title"/>
          </p:nvPr>
        </p:nvSpPr>
        <p:spPr/>
        <p:txBody>
          <a:bodyPr/>
          <a:lstStyle/>
          <a:p>
            <a:r>
              <a:rPr lang="cs-CZ" dirty="0" err="1"/>
              <a:t>Demand</a:t>
            </a:r>
            <a:r>
              <a:rPr lang="cs-CZ" dirty="0"/>
              <a:t> - </a:t>
            </a:r>
            <a:r>
              <a:rPr lang="cs-CZ" dirty="0" err="1"/>
              <a:t>theoretical</a:t>
            </a:r>
            <a:endParaRPr lang="cs-CZ" dirty="0"/>
          </a:p>
        </p:txBody>
      </p:sp>
      <p:pic>
        <p:nvPicPr>
          <p:cNvPr id="7" name="Zástupný obsah 6">
            <a:extLst>
              <a:ext uri="{FF2B5EF4-FFF2-40B4-BE49-F238E27FC236}">
                <a16:creationId xmlns:a16="http://schemas.microsoft.com/office/drawing/2014/main" id="{1A837331-AD6E-884A-4E2D-5CDCDC8E252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76889" y="1692275"/>
            <a:ext cx="5239810" cy="4140200"/>
          </a:xfrm>
        </p:spPr>
      </p:pic>
    </p:spTree>
    <p:extLst>
      <p:ext uri="{BB962C8B-B14F-4D97-AF65-F5344CB8AC3E}">
        <p14:creationId xmlns:p14="http://schemas.microsoft.com/office/powerpoint/2010/main" val="379006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EE42D48-415A-ED2C-73E5-F5293EF1367C}"/>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C455A23A-53E5-D1B1-37A6-1F4BA6AD84F8}"/>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Nadpis 3">
            <a:extLst>
              <a:ext uri="{FF2B5EF4-FFF2-40B4-BE49-F238E27FC236}">
                <a16:creationId xmlns:a16="http://schemas.microsoft.com/office/drawing/2014/main" id="{9CB0CB90-F292-A8E0-79A6-3E02DC9CCC74}"/>
              </a:ext>
            </a:extLst>
          </p:cNvPr>
          <p:cNvSpPr>
            <a:spLocks noGrp="1"/>
          </p:cNvSpPr>
          <p:nvPr>
            <p:ph type="title"/>
          </p:nvPr>
        </p:nvSpPr>
        <p:spPr/>
        <p:txBody>
          <a:bodyPr/>
          <a:lstStyle/>
          <a:p>
            <a:r>
              <a:rPr lang="cs-CZ" dirty="0" err="1"/>
              <a:t>Why</a:t>
            </a:r>
            <a:r>
              <a:rPr lang="cs-CZ" dirty="0"/>
              <a:t> </a:t>
            </a:r>
            <a:r>
              <a:rPr lang="cs-CZ" dirty="0" err="1"/>
              <a:t>all</a:t>
            </a:r>
            <a:r>
              <a:rPr lang="cs-CZ" dirty="0"/>
              <a:t> these?</a:t>
            </a:r>
          </a:p>
        </p:txBody>
      </p:sp>
      <p:sp>
        <p:nvSpPr>
          <p:cNvPr id="5" name="Zástupný obsah 4">
            <a:extLst>
              <a:ext uri="{FF2B5EF4-FFF2-40B4-BE49-F238E27FC236}">
                <a16:creationId xmlns:a16="http://schemas.microsoft.com/office/drawing/2014/main" id="{C622443F-A129-5AFE-C444-839B38FCBE50}"/>
              </a:ext>
            </a:extLst>
          </p:cNvPr>
          <p:cNvSpPr>
            <a:spLocks noGrp="1"/>
          </p:cNvSpPr>
          <p:nvPr>
            <p:ph idx="1"/>
          </p:nvPr>
        </p:nvSpPr>
        <p:spPr/>
        <p:txBody>
          <a:bodyPr/>
          <a:lstStyle/>
          <a:p>
            <a:r>
              <a:rPr lang="en-US" dirty="0"/>
              <a:t>Bullwhip effect</a:t>
            </a:r>
          </a:p>
          <a:p>
            <a:r>
              <a:rPr lang="en-US" dirty="0"/>
              <a:t>Estimation of sales and especially cash-flow</a:t>
            </a:r>
          </a:p>
          <a:p>
            <a:r>
              <a:rPr lang="en-US" dirty="0"/>
              <a:t>Investment planning</a:t>
            </a:r>
          </a:p>
          <a:p>
            <a:r>
              <a:rPr lang="en-US" dirty="0"/>
              <a:t>Production/storage/employment planning</a:t>
            </a:r>
          </a:p>
          <a:p>
            <a:r>
              <a:rPr lang="en-US" dirty="0"/>
              <a:t>The answer to the questions - what, how much and for how much... and all this to whom...</a:t>
            </a:r>
            <a:endParaRPr lang="cs-CZ" dirty="0"/>
          </a:p>
        </p:txBody>
      </p:sp>
    </p:spTree>
    <p:extLst>
      <p:ext uri="{BB962C8B-B14F-4D97-AF65-F5344CB8AC3E}">
        <p14:creationId xmlns:p14="http://schemas.microsoft.com/office/powerpoint/2010/main" val="401800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0815861-4D49-8FF0-AD64-F8A1CA9F3EAE}"/>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C0B87C2A-5681-50FA-4E7E-C6D2E7FAA4B1}"/>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Nadpis 3">
            <a:extLst>
              <a:ext uri="{FF2B5EF4-FFF2-40B4-BE49-F238E27FC236}">
                <a16:creationId xmlns:a16="http://schemas.microsoft.com/office/drawing/2014/main" id="{93A9A42F-C4B8-6F17-4001-E6F638AB08D2}"/>
              </a:ext>
            </a:extLst>
          </p:cNvPr>
          <p:cNvSpPr>
            <a:spLocks noGrp="1"/>
          </p:cNvSpPr>
          <p:nvPr>
            <p:ph type="title"/>
          </p:nvPr>
        </p:nvSpPr>
        <p:spPr/>
        <p:txBody>
          <a:bodyPr/>
          <a:lstStyle/>
          <a:p>
            <a:r>
              <a:rPr lang="cs-CZ" dirty="0"/>
              <a:t>Bull </a:t>
            </a:r>
            <a:r>
              <a:rPr lang="cs-CZ" dirty="0" err="1"/>
              <a:t>whip</a:t>
            </a:r>
            <a:r>
              <a:rPr lang="cs-CZ" dirty="0"/>
              <a:t>?</a:t>
            </a:r>
          </a:p>
        </p:txBody>
      </p:sp>
      <p:sp>
        <p:nvSpPr>
          <p:cNvPr id="5" name="Zástupný obsah 4">
            <a:extLst>
              <a:ext uri="{FF2B5EF4-FFF2-40B4-BE49-F238E27FC236}">
                <a16:creationId xmlns:a16="http://schemas.microsoft.com/office/drawing/2014/main" id="{4DAB228F-CA6C-3F60-463A-E61CE94A8FAD}"/>
              </a:ext>
            </a:extLst>
          </p:cNvPr>
          <p:cNvSpPr>
            <a:spLocks noGrp="1"/>
          </p:cNvSpPr>
          <p:nvPr>
            <p:ph idx="1"/>
          </p:nvPr>
        </p:nvSpPr>
        <p:spPr/>
        <p:txBody>
          <a:bodyPr/>
          <a:lstStyle/>
          <a:p>
            <a:endParaRPr lang="cs-CZ"/>
          </a:p>
        </p:txBody>
      </p:sp>
      <p:pic>
        <p:nvPicPr>
          <p:cNvPr id="6" name="Zástupný obsah 4" descr="Obsah obrázku text&#10;&#10;Popis byl vytvořen automaticky">
            <a:extLst>
              <a:ext uri="{FF2B5EF4-FFF2-40B4-BE49-F238E27FC236}">
                <a16:creationId xmlns:a16="http://schemas.microsoft.com/office/drawing/2014/main" id="{EDE2D6E8-9AF4-B11B-CB2B-0A4DEF093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5" y="3589073"/>
            <a:ext cx="5562600" cy="3352800"/>
          </a:xfrm>
          <a:prstGeom prst="rect">
            <a:avLst/>
          </a:prstGeom>
        </p:spPr>
      </p:pic>
      <p:pic>
        <p:nvPicPr>
          <p:cNvPr id="7" name="Obrázek 6">
            <a:extLst>
              <a:ext uri="{FF2B5EF4-FFF2-40B4-BE49-F238E27FC236}">
                <a16:creationId xmlns:a16="http://schemas.microsoft.com/office/drawing/2014/main" id="{7B33F423-463C-C952-83DE-AC481B9FD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67276"/>
            <a:ext cx="7000875" cy="2409825"/>
          </a:xfrm>
          <a:prstGeom prst="rect">
            <a:avLst/>
          </a:prstGeom>
        </p:spPr>
      </p:pic>
      <p:pic>
        <p:nvPicPr>
          <p:cNvPr id="8" name="Obrázek 7">
            <a:extLst>
              <a:ext uri="{FF2B5EF4-FFF2-40B4-BE49-F238E27FC236}">
                <a16:creationId xmlns:a16="http://schemas.microsoft.com/office/drawing/2014/main" id="{E35FF419-E164-982B-656A-A356DB507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05076"/>
            <a:ext cx="7572375" cy="2362200"/>
          </a:xfrm>
          <a:prstGeom prst="rect">
            <a:avLst/>
          </a:prstGeom>
        </p:spPr>
      </p:pic>
      <p:pic>
        <p:nvPicPr>
          <p:cNvPr id="9" name="Obrázek 8">
            <a:extLst>
              <a:ext uri="{FF2B5EF4-FFF2-40B4-BE49-F238E27FC236}">
                <a16:creationId xmlns:a16="http://schemas.microsoft.com/office/drawing/2014/main" id="{5E87316E-C76D-4F45-7B3A-A600C61D2D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126" y="135340"/>
            <a:ext cx="4131763" cy="3298670"/>
          </a:xfrm>
          <a:prstGeom prst="rect">
            <a:avLst/>
          </a:prstGeom>
        </p:spPr>
      </p:pic>
    </p:spTree>
    <p:extLst>
      <p:ext uri="{BB962C8B-B14F-4D97-AF65-F5344CB8AC3E}">
        <p14:creationId xmlns:p14="http://schemas.microsoft.com/office/powerpoint/2010/main" val="377145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8A504CF-E471-AD34-1523-A71B67199CB9}"/>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4493635D-4D0A-4205-F057-DEA351CF2506}"/>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4" name="Nadpis 3">
            <a:extLst>
              <a:ext uri="{FF2B5EF4-FFF2-40B4-BE49-F238E27FC236}">
                <a16:creationId xmlns:a16="http://schemas.microsoft.com/office/drawing/2014/main" id="{29BDFA7B-3395-1D52-20B9-709AA29CE599}"/>
              </a:ext>
            </a:extLst>
          </p:cNvPr>
          <p:cNvSpPr>
            <a:spLocks noGrp="1"/>
          </p:cNvSpPr>
          <p:nvPr>
            <p:ph type="title"/>
          </p:nvPr>
        </p:nvSpPr>
        <p:spPr/>
        <p:txBody>
          <a:bodyPr/>
          <a:lstStyle/>
          <a:p>
            <a:r>
              <a:rPr lang="cs-CZ" dirty="0"/>
              <a:t>EKB Model (</a:t>
            </a:r>
            <a:r>
              <a:rPr lang="cs-CZ" dirty="0" err="1"/>
              <a:t>Engel</a:t>
            </a:r>
            <a:r>
              <a:rPr lang="cs-CZ" dirty="0"/>
              <a:t>, </a:t>
            </a:r>
            <a:r>
              <a:rPr lang="cs-CZ" dirty="0" err="1"/>
              <a:t>Kollat</a:t>
            </a:r>
            <a:r>
              <a:rPr lang="cs-CZ" dirty="0"/>
              <a:t>, </a:t>
            </a:r>
            <a:r>
              <a:rPr lang="cs-CZ" dirty="0" err="1"/>
              <a:t>Blackwell</a:t>
            </a:r>
            <a:r>
              <a:rPr lang="cs-CZ" dirty="0"/>
              <a:t>)</a:t>
            </a:r>
          </a:p>
        </p:txBody>
      </p:sp>
      <p:pic>
        <p:nvPicPr>
          <p:cNvPr id="6" name="Obrázek 5">
            <a:extLst>
              <a:ext uri="{FF2B5EF4-FFF2-40B4-BE49-F238E27FC236}">
                <a16:creationId xmlns:a16="http://schemas.microsoft.com/office/drawing/2014/main" id="{A0116014-3113-F73D-750D-431829504BE1}"/>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032172" y="1419153"/>
            <a:ext cx="3927443" cy="5236590"/>
          </a:xfrm>
          <a:prstGeom prst="rect">
            <a:avLst/>
          </a:prstGeom>
        </p:spPr>
      </p:pic>
      <p:sp>
        <p:nvSpPr>
          <p:cNvPr id="9" name="Zástupný obsah 8">
            <a:extLst>
              <a:ext uri="{FF2B5EF4-FFF2-40B4-BE49-F238E27FC236}">
                <a16:creationId xmlns:a16="http://schemas.microsoft.com/office/drawing/2014/main" id="{A5D45C37-53C3-F7D5-5116-9718B4701A2C}"/>
              </a:ext>
            </a:extLst>
          </p:cNvPr>
          <p:cNvSpPr>
            <a:spLocks noGrp="1"/>
          </p:cNvSpPr>
          <p:nvPr>
            <p:ph idx="1"/>
          </p:nvPr>
        </p:nvSpPr>
        <p:spPr>
          <a:xfrm>
            <a:off x="720000" y="1692002"/>
            <a:ext cx="5680800" cy="4139998"/>
          </a:xfrm>
        </p:spPr>
        <p:txBody>
          <a:bodyPr/>
          <a:lstStyle/>
          <a:p>
            <a:r>
              <a:rPr lang="en-US" sz="2400" dirty="0"/>
              <a:t>Consumer </a:t>
            </a:r>
            <a:r>
              <a:rPr lang="en-US" sz="2400" dirty="0" err="1"/>
              <a:t>behaviour</a:t>
            </a:r>
            <a:r>
              <a:rPr lang="en-US" sz="2400" dirty="0"/>
              <a:t> entails "all activities associated with the purchase, use and disposal of goods and services, including the consumer's emotional, mental and </a:t>
            </a:r>
            <a:r>
              <a:rPr lang="en-US" sz="2400" dirty="0" err="1"/>
              <a:t>behavioural</a:t>
            </a:r>
            <a:r>
              <a:rPr lang="en-US" sz="2400" dirty="0"/>
              <a:t> responses that precede or follow these activities“. </a:t>
            </a:r>
          </a:p>
          <a:p>
            <a:r>
              <a:rPr lang="en-US" sz="2400" dirty="0"/>
              <a:t>(</a:t>
            </a:r>
            <a:r>
              <a:rPr lang="en-US" sz="2400" dirty="0" err="1"/>
              <a:t>Kardes</a:t>
            </a:r>
            <a:r>
              <a:rPr lang="en-US" sz="2400" dirty="0"/>
              <a:t>, F., </a:t>
            </a:r>
            <a:r>
              <a:rPr lang="en-US" sz="2400" dirty="0" err="1"/>
              <a:t>Cronley</a:t>
            </a:r>
            <a:r>
              <a:rPr lang="en-US" sz="2400" dirty="0"/>
              <a:t>, M. and Cline, T., Consumer Behavior, Mason, OH, South-Western Cengage, 2011 p.7 )</a:t>
            </a:r>
          </a:p>
        </p:txBody>
      </p:sp>
    </p:spTree>
    <p:extLst>
      <p:ext uri="{BB962C8B-B14F-4D97-AF65-F5344CB8AC3E}">
        <p14:creationId xmlns:p14="http://schemas.microsoft.com/office/powerpoint/2010/main" val="7711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0A90763-3CBF-8B87-0723-509C7AA2E4A5}"/>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542B2343-615F-1ACD-DFC2-697A182CF32B}"/>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pic>
        <p:nvPicPr>
          <p:cNvPr id="6" name="Obrázek 5">
            <a:extLst>
              <a:ext uri="{FF2B5EF4-FFF2-40B4-BE49-F238E27FC236}">
                <a16:creationId xmlns:a16="http://schemas.microsoft.com/office/drawing/2014/main" id="{975F8AC2-096B-DFAF-186B-3FF47B87E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957" y="0"/>
            <a:ext cx="10428086" cy="6858000"/>
          </a:xfrm>
          <a:prstGeom prst="rect">
            <a:avLst/>
          </a:prstGeom>
        </p:spPr>
      </p:pic>
    </p:spTree>
    <p:extLst>
      <p:ext uri="{BB962C8B-B14F-4D97-AF65-F5344CB8AC3E}">
        <p14:creationId xmlns:p14="http://schemas.microsoft.com/office/powerpoint/2010/main" val="90637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23D48CA-F52F-407B-DFBA-0B8ABA5EB28A}"/>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F9ED4CC5-2D2C-9FBE-F409-CE0984D131B3}"/>
              </a:ext>
            </a:extLst>
          </p:cNvPr>
          <p:cNvSpPr>
            <a:spLocks noGrp="1"/>
          </p:cNvSpPr>
          <p:nvPr>
            <p:ph type="sldNum" sz="quarter" idx="11"/>
          </p:nvPr>
        </p:nvSpPr>
        <p:spPr/>
        <p:txBody>
          <a:bodyPr/>
          <a:lstStyle/>
          <a:p>
            <a:fld id="{0970407D-EE58-4A0B-824B-1D3AE42DD9CF}" type="slidenum">
              <a:rPr lang="en-GB" altLang="cs-CZ" noProof="0" smtClean="0"/>
              <a:pPr/>
              <a:t>24</a:t>
            </a:fld>
            <a:endParaRPr lang="en-GB" altLang="cs-CZ" noProof="0" dirty="0"/>
          </a:p>
        </p:txBody>
      </p:sp>
      <p:sp>
        <p:nvSpPr>
          <p:cNvPr id="4" name="Nadpis 3">
            <a:extLst>
              <a:ext uri="{FF2B5EF4-FFF2-40B4-BE49-F238E27FC236}">
                <a16:creationId xmlns:a16="http://schemas.microsoft.com/office/drawing/2014/main" id="{49A3066D-EBD1-F718-665A-945A114B8052}"/>
              </a:ext>
            </a:extLst>
          </p:cNvPr>
          <p:cNvSpPr>
            <a:spLocks noGrp="1"/>
          </p:cNvSpPr>
          <p:nvPr>
            <p:ph type="title"/>
          </p:nvPr>
        </p:nvSpPr>
        <p:spPr/>
        <p:txBody>
          <a:bodyPr/>
          <a:lstStyle/>
          <a:p>
            <a:r>
              <a:rPr lang="cs-CZ" dirty="0" err="1"/>
              <a:t>Consumer</a:t>
            </a:r>
            <a:r>
              <a:rPr lang="cs-CZ" dirty="0"/>
              <a:t> </a:t>
            </a:r>
            <a:r>
              <a:rPr lang="cs-CZ" dirty="0" err="1"/>
              <a:t>behaviour</a:t>
            </a:r>
            <a:endParaRPr lang="cs-CZ" dirty="0"/>
          </a:p>
        </p:txBody>
      </p:sp>
      <p:sp>
        <p:nvSpPr>
          <p:cNvPr id="5" name="Zástupný obsah 4">
            <a:extLst>
              <a:ext uri="{FF2B5EF4-FFF2-40B4-BE49-F238E27FC236}">
                <a16:creationId xmlns:a16="http://schemas.microsoft.com/office/drawing/2014/main" id="{4CBA05C7-23E8-4088-6FF4-3B87831CD5E3}"/>
              </a:ext>
            </a:extLst>
          </p:cNvPr>
          <p:cNvSpPr>
            <a:spLocks noGrp="1"/>
          </p:cNvSpPr>
          <p:nvPr>
            <p:ph idx="1"/>
          </p:nvPr>
        </p:nvSpPr>
        <p:spPr/>
        <p:txBody>
          <a:bodyPr/>
          <a:lstStyle/>
          <a:p>
            <a:pPr>
              <a:lnSpc>
                <a:spcPct val="100000"/>
              </a:lnSpc>
            </a:pPr>
            <a:r>
              <a:rPr lang="en-US" sz="2400" dirty="0"/>
              <a:t>Purchasing behavior can also be affected by external influences, such as: </a:t>
            </a:r>
          </a:p>
          <a:p>
            <a:pPr>
              <a:lnSpc>
                <a:spcPct val="100000"/>
              </a:lnSpc>
            </a:pPr>
            <a:r>
              <a:rPr lang="en-US" sz="2400" dirty="0"/>
              <a:t>Culture and subculture: based on age, geographic, religious, racial, and ethnic differences</a:t>
            </a:r>
          </a:p>
          <a:p>
            <a:pPr>
              <a:lnSpc>
                <a:spcPct val="100000"/>
              </a:lnSpc>
            </a:pPr>
            <a:r>
              <a:rPr lang="en-US" sz="2400" dirty="0"/>
              <a:t>Social class – very difficult to measure, division in society according educational attainment, income and occupation</a:t>
            </a:r>
          </a:p>
          <a:p>
            <a:pPr>
              <a:lnSpc>
                <a:spcPct val="100000"/>
              </a:lnSpc>
            </a:pPr>
            <a:r>
              <a:rPr lang="en-US" sz="2400" dirty="0"/>
              <a:t>Reference group – individual makes the decision according </a:t>
            </a:r>
            <a:r>
              <a:rPr lang="cs-CZ" sz="2400" dirty="0"/>
              <a:t>to </a:t>
            </a:r>
            <a:r>
              <a:rPr lang="en-US" sz="2400" dirty="0"/>
              <a:t>values being used by someone else ( family, friends, sport team, political party etc.). </a:t>
            </a:r>
          </a:p>
          <a:p>
            <a:pPr>
              <a:lnSpc>
                <a:spcPct val="100000"/>
              </a:lnSpc>
            </a:pPr>
            <a:r>
              <a:rPr lang="en-US" sz="2400" b="1" dirty="0"/>
              <a:t>Opinion leader – influence people due to his/her product knowledge, expertise or credibility</a:t>
            </a:r>
          </a:p>
        </p:txBody>
      </p:sp>
    </p:spTree>
    <p:extLst>
      <p:ext uri="{BB962C8B-B14F-4D97-AF65-F5344CB8AC3E}">
        <p14:creationId xmlns:p14="http://schemas.microsoft.com/office/powerpoint/2010/main" val="665425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8F1DA23-6A45-B8AF-BA5A-324438BFFF63}"/>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A89A2992-7E31-4F33-ADC8-76DE59B0F714}"/>
              </a:ext>
            </a:extLst>
          </p:cNvPr>
          <p:cNvSpPr>
            <a:spLocks noGrp="1"/>
          </p:cNvSpPr>
          <p:nvPr>
            <p:ph type="sldNum" sz="quarter" idx="11"/>
          </p:nvPr>
        </p:nvSpPr>
        <p:spPr/>
        <p:txBody>
          <a:bodyPr/>
          <a:lstStyle/>
          <a:p>
            <a:fld id="{0970407D-EE58-4A0B-824B-1D3AE42DD9CF}" type="slidenum">
              <a:rPr lang="en-GB" altLang="cs-CZ" noProof="0" smtClean="0"/>
              <a:pPr/>
              <a:t>25</a:t>
            </a:fld>
            <a:endParaRPr lang="en-GB" altLang="cs-CZ" noProof="0" dirty="0"/>
          </a:p>
        </p:txBody>
      </p:sp>
      <p:sp>
        <p:nvSpPr>
          <p:cNvPr id="4" name="Nadpis 3">
            <a:extLst>
              <a:ext uri="{FF2B5EF4-FFF2-40B4-BE49-F238E27FC236}">
                <a16:creationId xmlns:a16="http://schemas.microsoft.com/office/drawing/2014/main" id="{934A8669-D449-21FD-9D38-B9FBA3B74E45}"/>
              </a:ext>
            </a:extLst>
          </p:cNvPr>
          <p:cNvSpPr>
            <a:spLocks noGrp="1"/>
          </p:cNvSpPr>
          <p:nvPr>
            <p:ph type="title"/>
          </p:nvPr>
        </p:nvSpPr>
        <p:spPr/>
        <p:txBody>
          <a:bodyPr/>
          <a:lstStyle/>
          <a:p>
            <a:r>
              <a:rPr lang="cs-CZ" dirty="0" err="1"/>
              <a:t>Consumer</a:t>
            </a:r>
            <a:r>
              <a:rPr lang="cs-CZ" dirty="0"/>
              <a:t> </a:t>
            </a:r>
            <a:r>
              <a:rPr lang="cs-CZ" dirty="0" err="1"/>
              <a:t>behaviour</a:t>
            </a:r>
            <a:endParaRPr lang="cs-CZ" dirty="0"/>
          </a:p>
        </p:txBody>
      </p:sp>
      <p:sp>
        <p:nvSpPr>
          <p:cNvPr id="5" name="Zástupný obsah 4">
            <a:extLst>
              <a:ext uri="{FF2B5EF4-FFF2-40B4-BE49-F238E27FC236}">
                <a16:creationId xmlns:a16="http://schemas.microsoft.com/office/drawing/2014/main" id="{04CA1525-0B2A-6106-5DD8-2A83CBC669C3}"/>
              </a:ext>
            </a:extLst>
          </p:cNvPr>
          <p:cNvSpPr>
            <a:spLocks noGrp="1"/>
          </p:cNvSpPr>
          <p:nvPr>
            <p:ph idx="1"/>
          </p:nvPr>
        </p:nvSpPr>
        <p:spPr/>
        <p:txBody>
          <a:bodyPr/>
          <a:lstStyle/>
          <a:p>
            <a:r>
              <a:rPr lang="cs-CZ" dirty="0">
                <a:hlinkClick r:id="rId2"/>
              </a:rPr>
              <a:t>https://www.youtube.com/watch?v=zVplgl3-pRM</a:t>
            </a:r>
            <a:endParaRPr lang="cs-CZ" dirty="0"/>
          </a:p>
          <a:p>
            <a:endParaRPr lang="cs-CZ" dirty="0"/>
          </a:p>
          <a:p>
            <a:r>
              <a:rPr lang="cs-CZ" dirty="0" err="1"/>
              <a:t>Types</a:t>
            </a:r>
            <a:r>
              <a:rPr lang="cs-CZ" dirty="0"/>
              <a:t>?</a:t>
            </a:r>
          </a:p>
          <a:p>
            <a:endParaRPr lang="cs-CZ" dirty="0"/>
          </a:p>
          <a:p>
            <a:r>
              <a:rPr lang="cs-CZ" dirty="0" err="1"/>
              <a:t>Impulsive</a:t>
            </a:r>
            <a:r>
              <a:rPr lang="cs-CZ" dirty="0"/>
              <a:t> – MUST </a:t>
            </a:r>
            <a:r>
              <a:rPr lang="cs-CZ" dirty="0" err="1"/>
              <a:t>have</a:t>
            </a:r>
            <a:r>
              <a:rPr lang="cs-CZ" dirty="0"/>
              <a:t> RIGHT NOW!!!!!!!!!!</a:t>
            </a:r>
          </a:p>
          <a:p>
            <a:r>
              <a:rPr lang="cs-CZ" dirty="0" err="1"/>
              <a:t>Habitual</a:t>
            </a:r>
            <a:r>
              <a:rPr lang="cs-CZ" dirty="0"/>
              <a:t> – </a:t>
            </a:r>
            <a:r>
              <a:rPr lang="cs-CZ" dirty="0" err="1"/>
              <a:t>common</a:t>
            </a:r>
            <a:r>
              <a:rPr lang="cs-CZ" dirty="0"/>
              <a:t> </a:t>
            </a:r>
            <a:r>
              <a:rPr lang="cs-CZ" dirty="0" err="1"/>
              <a:t>goods</a:t>
            </a:r>
            <a:r>
              <a:rPr lang="cs-CZ" dirty="0"/>
              <a:t> </a:t>
            </a:r>
            <a:r>
              <a:rPr lang="cs-CZ" dirty="0" err="1"/>
              <a:t>same</a:t>
            </a:r>
            <a:r>
              <a:rPr lang="cs-CZ" dirty="0"/>
              <a:t> </a:t>
            </a:r>
            <a:r>
              <a:rPr lang="cs-CZ" dirty="0" err="1"/>
              <a:t>quality</a:t>
            </a:r>
            <a:r>
              <a:rPr lang="cs-CZ" dirty="0"/>
              <a:t> and </a:t>
            </a:r>
            <a:r>
              <a:rPr lang="cs-CZ" dirty="0" err="1"/>
              <a:t>functions</a:t>
            </a:r>
            <a:endParaRPr lang="cs-CZ" dirty="0"/>
          </a:p>
          <a:p>
            <a:r>
              <a:rPr lang="cs-CZ" dirty="0" err="1"/>
              <a:t>Extensive</a:t>
            </a:r>
            <a:r>
              <a:rPr lang="cs-CZ" dirty="0"/>
              <a:t> – </a:t>
            </a:r>
            <a:r>
              <a:rPr lang="cs-CZ" dirty="0" err="1"/>
              <a:t>expensive</a:t>
            </a:r>
            <a:r>
              <a:rPr lang="cs-CZ" dirty="0"/>
              <a:t> </a:t>
            </a:r>
            <a:r>
              <a:rPr lang="cs-CZ" dirty="0" err="1"/>
              <a:t>goods</a:t>
            </a:r>
            <a:endParaRPr lang="cs-CZ" dirty="0"/>
          </a:p>
          <a:p>
            <a:r>
              <a:rPr lang="cs-CZ" dirty="0"/>
              <a:t>Limited – medium </a:t>
            </a:r>
            <a:r>
              <a:rPr lang="cs-CZ" dirty="0" err="1"/>
              <a:t>range</a:t>
            </a:r>
            <a:r>
              <a:rPr lang="cs-CZ" dirty="0"/>
              <a:t> </a:t>
            </a:r>
            <a:r>
              <a:rPr lang="cs-CZ" dirty="0" err="1"/>
              <a:t>goods</a:t>
            </a:r>
            <a:r>
              <a:rPr lang="cs-CZ" dirty="0"/>
              <a:t>, </a:t>
            </a:r>
            <a:r>
              <a:rPr lang="cs-CZ" dirty="0" err="1"/>
              <a:t>selecting</a:t>
            </a:r>
            <a:r>
              <a:rPr lang="cs-CZ" dirty="0"/>
              <a:t>, </a:t>
            </a:r>
            <a:r>
              <a:rPr lang="cs-CZ" dirty="0" err="1"/>
              <a:t>browsing</a:t>
            </a:r>
            <a:r>
              <a:rPr lang="cs-CZ" dirty="0"/>
              <a:t> but not </a:t>
            </a:r>
            <a:r>
              <a:rPr lang="cs-CZ" dirty="0" err="1"/>
              <a:t>too</a:t>
            </a:r>
            <a:r>
              <a:rPr lang="cs-CZ" dirty="0"/>
              <a:t> much</a:t>
            </a:r>
          </a:p>
        </p:txBody>
      </p:sp>
    </p:spTree>
    <p:extLst>
      <p:ext uri="{BB962C8B-B14F-4D97-AF65-F5344CB8AC3E}">
        <p14:creationId xmlns:p14="http://schemas.microsoft.com/office/powerpoint/2010/main" val="2345716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F2F2C19-D4C6-2B6C-ABC6-2DCAA82C8E4A}"/>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93A62BE5-08B9-FC4C-4454-144A83C2CCF2}"/>
              </a:ext>
            </a:extLst>
          </p:cNvPr>
          <p:cNvSpPr>
            <a:spLocks noGrp="1"/>
          </p:cNvSpPr>
          <p:nvPr>
            <p:ph type="sldNum" sz="quarter" idx="11"/>
          </p:nvPr>
        </p:nvSpPr>
        <p:spPr/>
        <p:txBody>
          <a:bodyPr/>
          <a:lstStyle/>
          <a:p>
            <a:fld id="{0970407D-EE58-4A0B-824B-1D3AE42DD9CF}" type="slidenum">
              <a:rPr lang="en-GB" altLang="cs-CZ" noProof="0" smtClean="0"/>
              <a:pPr/>
              <a:t>26</a:t>
            </a:fld>
            <a:endParaRPr lang="en-GB" altLang="cs-CZ" noProof="0" dirty="0"/>
          </a:p>
        </p:txBody>
      </p:sp>
      <p:sp>
        <p:nvSpPr>
          <p:cNvPr id="6" name="Nadpis 5">
            <a:extLst>
              <a:ext uri="{FF2B5EF4-FFF2-40B4-BE49-F238E27FC236}">
                <a16:creationId xmlns:a16="http://schemas.microsoft.com/office/drawing/2014/main" id="{61AC0423-868F-F908-42D1-0343D2543760}"/>
              </a:ext>
            </a:extLst>
          </p:cNvPr>
          <p:cNvSpPr>
            <a:spLocks noGrp="1"/>
          </p:cNvSpPr>
          <p:nvPr>
            <p:ph type="title"/>
          </p:nvPr>
        </p:nvSpPr>
        <p:spPr/>
        <p:txBody>
          <a:bodyPr/>
          <a:lstStyle/>
          <a:p>
            <a:r>
              <a:rPr lang="cs-CZ" dirty="0" err="1"/>
              <a:t>Seminar</a:t>
            </a:r>
            <a:r>
              <a:rPr lang="cs-CZ" dirty="0"/>
              <a:t> </a:t>
            </a:r>
            <a:r>
              <a:rPr lang="cs-CZ" dirty="0" err="1"/>
              <a:t>demand</a:t>
            </a:r>
            <a:endParaRPr lang="cs-CZ" dirty="0"/>
          </a:p>
        </p:txBody>
      </p:sp>
      <p:sp>
        <p:nvSpPr>
          <p:cNvPr id="7" name="Podnadpis 6">
            <a:extLst>
              <a:ext uri="{FF2B5EF4-FFF2-40B4-BE49-F238E27FC236}">
                <a16:creationId xmlns:a16="http://schemas.microsoft.com/office/drawing/2014/main" id="{0F211B71-2185-B9CD-15D2-CCC44387BEB5}"/>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965008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C3635A-6E17-CB11-D831-92AEEA64129E}"/>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436555D4-8120-207E-1D10-1A0EEDF90E4B}"/>
              </a:ext>
            </a:extLst>
          </p:cNvPr>
          <p:cNvSpPr>
            <a:spLocks noGrp="1"/>
          </p:cNvSpPr>
          <p:nvPr>
            <p:ph type="sldNum" sz="quarter" idx="11"/>
          </p:nvPr>
        </p:nvSpPr>
        <p:spPr/>
        <p:txBody>
          <a:bodyPr/>
          <a:lstStyle/>
          <a:p>
            <a:fld id="{0970407D-EE58-4A0B-824B-1D3AE42DD9CF}" type="slidenum">
              <a:rPr lang="en-GB" altLang="cs-CZ" noProof="0" smtClean="0"/>
              <a:pPr/>
              <a:t>27</a:t>
            </a:fld>
            <a:endParaRPr lang="en-GB" altLang="cs-CZ" noProof="0" dirty="0"/>
          </a:p>
        </p:txBody>
      </p:sp>
      <p:sp>
        <p:nvSpPr>
          <p:cNvPr id="4" name="Nadpis 3">
            <a:extLst>
              <a:ext uri="{FF2B5EF4-FFF2-40B4-BE49-F238E27FC236}">
                <a16:creationId xmlns:a16="http://schemas.microsoft.com/office/drawing/2014/main" id="{C62EE024-57F1-8BE6-48DC-291549301A7D}"/>
              </a:ext>
            </a:extLst>
          </p:cNvPr>
          <p:cNvSpPr>
            <a:spLocks noGrp="1"/>
          </p:cNvSpPr>
          <p:nvPr>
            <p:ph type="title"/>
          </p:nvPr>
        </p:nvSpPr>
        <p:spPr/>
        <p:txBody>
          <a:bodyPr/>
          <a:lstStyle/>
          <a:p>
            <a:r>
              <a:rPr lang="cs-CZ" dirty="0" err="1"/>
              <a:t>Task</a:t>
            </a:r>
            <a:r>
              <a:rPr lang="cs-CZ" dirty="0"/>
              <a:t> 1</a:t>
            </a:r>
          </a:p>
        </p:txBody>
      </p:sp>
      <p:sp>
        <p:nvSpPr>
          <p:cNvPr id="5" name="Zástupný obsah 4">
            <a:extLst>
              <a:ext uri="{FF2B5EF4-FFF2-40B4-BE49-F238E27FC236}">
                <a16:creationId xmlns:a16="http://schemas.microsoft.com/office/drawing/2014/main" id="{3C0BDBBA-CBA2-5008-C37A-42EA28B65F18}"/>
              </a:ext>
            </a:extLst>
          </p:cNvPr>
          <p:cNvSpPr>
            <a:spLocks noGrp="1"/>
          </p:cNvSpPr>
          <p:nvPr>
            <p:ph idx="1"/>
          </p:nvPr>
        </p:nvSpPr>
        <p:spPr/>
        <p:txBody>
          <a:bodyPr/>
          <a:lstStyle/>
          <a:p>
            <a:r>
              <a:rPr lang="en-US" dirty="0"/>
              <a:t>How will the demand for the following products differ in the </a:t>
            </a:r>
            <a:r>
              <a:rPr lang="cs-CZ" dirty="0" err="1"/>
              <a:t>selected</a:t>
            </a:r>
            <a:r>
              <a:rPr lang="cs-CZ" dirty="0"/>
              <a:t> country</a:t>
            </a:r>
            <a:r>
              <a:rPr lang="en-US" dirty="0"/>
              <a:t> and how would you determine it? State when the demand for products will be higher, lower, constant and why?</a:t>
            </a:r>
          </a:p>
          <a:p>
            <a:pPr lvl="1"/>
            <a:r>
              <a:rPr lang="en-US" dirty="0"/>
              <a:t>Sugar</a:t>
            </a:r>
          </a:p>
          <a:p>
            <a:pPr lvl="1"/>
            <a:r>
              <a:rPr lang="en-US" dirty="0"/>
              <a:t>Wood – fuel for heating</a:t>
            </a:r>
          </a:p>
          <a:p>
            <a:pPr lvl="1"/>
            <a:r>
              <a:rPr lang="en-US" dirty="0"/>
              <a:t>Construction work</a:t>
            </a:r>
          </a:p>
          <a:p>
            <a:pPr lvl="1"/>
            <a:r>
              <a:rPr lang="en-US" dirty="0"/>
              <a:t>Summer clothes</a:t>
            </a:r>
          </a:p>
          <a:p>
            <a:pPr lvl="1"/>
            <a:r>
              <a:rPr lang="cs-CZ" dirty="0"/>
              <a:t>Petrol</a:t>
            </a:r>
            <a:endParaRPr lang="en-US" dirty="0"/>
          </a:p>
          <a:p>
            <a:pPr lvl="1"/>
            <a:r>
              <a:rPr lang="en-US" dirty="0"/>
              <a:t>Flour</a:t>
            </a:r>
          </a:p>
          <a:p>
            <a:pPr lvl="1"/>
            <a:r>
              <a:rPr lang="en-US" dirty="0"/>
              <a:t>Solar Panels</a:t>
            </a:r>
            <a:endParaRPr lang="cs-CZ" dirty="0"/>
          </a:p>
          <a:p>
            <a:pPr lvl="1"/>
            <a:r>
              <a:rPr lang="cs-CZ" dirty="0"/>
              <a:t>Cell </a:t>
            </a:r>
            <a:r>
              <a:rPr lang="cs-CZ" dirty="0" err="1"/>
              <a:t>phones</a:t>
            </a:r>
            <a:endParaRPr lang="en-US" dirty="0"/>
          </a:p>
          <a:p>
            <a:endParaRPr lang="en-US" dirty="0"/>
          </a:p>
          <a:p>
            <a:endParaRPr lang="cs-CZ" dirty="0"/>
          </a:p>
        </p:txBody>
      </p:sp>
    </p:spTree>
    <p:extLst>
      <p:ext uri="{BB962C8B-B14F-4D97-AF65-F5344CB8AC3E}">
        <p14:creationId xmlns:p14="http://schemas.microsoft.com/office/powerpoint/2010/main" val="2737961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ACBF877-8E1F-A0C6-DFD8-51417870EC0F}"/>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4551BAE8-66E4-F4A4-0978-26755CBC088A}"/>
              </a:ext>
            </a:extLst>
          </p:cNvPr>
          <p:cNvSpPr>
            <a:spLocks noGrp="1"/>
          </p:cNvSpPr>
          <p:nvPr>
            <p:ph type="sldNum" sz="quarter" idx="11"/>
          </p:nvPr>
        </p:nvSpPr>
        <p:spPr/>
        <p:txBody>
          <a:bodyPr/>
          <a:lstStyle/>
          <a:p>
            <a:fld id="{0970407D-EE58-4A0B-824B-1D3AE42DD9CF}" type="slidenum">
              <a:rPr lang="en-GB" altLang="cs-CZ" noProof="0" smtClean="0"/>
              <a:pPr/>
              <a:t>28</a:t>
            </a:fld>
            <a:endParaRPr lang="en-GB" altLang="cs-CZ" noProof="0" dirty="0"/>
          </a:p>
        </p:txBody>
      </p:sp>
      <p:sp>
        <p:nvSpPr>
          <p:cNvPr id="4" name="Nadpis 3">
            <a:extLst>
              <a:ext uri="{FF2B5EF4-FFF2-40B4-BE49-F238E27FC236}">
                <a16:creationId xmlns:a16="http://schemas.microsoft.com/office/drawing/2014/main" id="{C1F3ECF0-9BF8-077A-44C6-3C718C9E65DE}"/>
              </a:ext>
            </a:extLst>
          </p:cNvPr>
          <p:cNvSpPr>
            <a:spLocks noGrp="1"/>
          </p:cNvSpPr>
          <p:nvPr>
            <p:ph type="title"/>
          </p:nvPr>
        </p:nvSpPr>
        <p:spPr/>
        <p:txBody>
          <a:bodyPr/>
          <a:lstStyle/>
          <a:p>
            <a:r>
              <a:rPr lang="cs-CZ" dirty="0" err="1"/>
              <a:t>Task</a:t>
            </a:r>
            <a:r>
              <a:rPr lang="cs-CZ" dirty="0"/>
              <a:t> 2</a:t>
            </a:r>
          </a:p>
        </p:txBody>
      </p:sp>
      <p:sp>
        <p:nvSpPr>
          <p:cNvPr id="5" name="Zástupný obsah 4">
            <a:extLst>
              <a:ext uri="{FF2B5EF4-FFF2-40B4-BE49-F238E27FC236}">
                <a16:creationId xmlns:a16="http://schemas.microsoft.com/office/drawing/2014/main" id="{4CF2C7AD-7DF8-B791-80BA-AE7CE7156EF0}"/>
              </a:ext>
            </a:extLst>
          </p:cNvPr>
          <p:cNvSpPr>
            <a:spLocks noGrp="1"/>
          </p:cNvSpPr>
          <p:nvPr>
            <p:ph idx="1"/>
          </p:nvPr>
        </p:nvSpPr>
        <p:spPr/>
        <p:txBody>
          <a:bodyPr/>
          <a:lstStyle/>
          <a:p>
            <a:r>
              <a:rPr lang="cs-CZ" dirty="0" err="1"/>
              <a:t>There</a:t>
            </a:r>
            <a:r>
              <a:rPr lang="cs-CZ" dirty="0"/>
              <a:t> are </a:t>
            </a:r>
            <a:r>
              <a:rPr lang="cs-CZ" dirty="0" err="1"/>
              <a:t>numerous</a:t>
            </a:r>
            <a:r>
              <a:rPr lang="cs-CZ" dirty="0"/>
              <a:t> n</a:t>
            </a:r>
            <a:r>
              <a:rPr lang="en-US" dirty="0"/>
              <a:t>on-price factors affecting demand</a:t>
            </a:r>
            <a:r>
              <a:rPr lang="cs-CZ" dirty="0"/>
              <a:t>…</a:t>
            </a:r>
            <a:endParaRPr lang="en-US" dirty="0"/>
          </a:p>
          <a:p>
            <a:pPr marL="72000" indent="0">
              <a:buNone/>
            </a:pPr>
            <a:endParaRPr lang="cs-CZ" dirty="0"/>
          </a:p>
          <a:p>
            <a:pPr marL="72000" indent="0">
              <a:buNone/>
            </a:pPr>
            <a:r>
              <a:rPr lang="en-US" dirty="0"/>
              <a:t>Try to think about what non-price factors are likely to affect </a:t>
            </a:r>
            <a:r>
              <a:rPr lang="cs-CZ" dirty="0" err="1"/>
              <a:t>world-wide</a:t>
            </a:r>
            <a:r>
              <a:rPr lang="cs-CZ" dirty="0"/>
              <a:t> </a:t>
            </a:r>
            <a:r>
              <a:rPr lang="en-US" dirty="0"/>
              <a:t>demand on the car market? (list at least 5 factors)</a:t>
            </a:r>
            <a:endParaRPr lang="cs-CZ" dirty="0"/>
          </a:p>
        </p:txBody>
      </p:sp>
    </p:spTree>
    <p:extLst>
      <p:ext uri="{BB962C8B-B14F-4D97-AF65-F5344CB8AC3E}">
        <p14:creationId xmlns:p14="http://schemas.microsoft.com/office/powerpoint/2010/main" val="2433177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562CCC2-0609-5A26-52BF-C6D16D17E541}"/>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F2F2CD27-C3B9-2149-38F4-0E5A4160C2C7}"/>
              </a:ext>
            </a:extLst>
          </p:cNvPr>
          <p:cNvSpPr>
            <a:spLocks noGrp="1"/>
          </p:cNvSpPr>
          <p:nvPr>
            <p:ph type="sldNum" sz="quarter" idx="11"/>
          </p:nvPr>
        </p:nvSpPr>
        <p:spPr/>
        <p:txBody>
          <a:bodyPr/>
          <a:lstStyle/>
          <a:p>
            <a:fld id="{0970407D-EE58-4A0B-824B-1D3AE42DD9CF}" type="slidenum">
              <a:rPr lang="en-GB" altLang="cs-CZ" noProof="0" smtClean="0"/>
              <a:pPr/>
              <a:t>29</a:t>
            </a:fld>
            <a:endParaRPr lang="en-GB" altLang="cs-CZ" noProof="0" dirty="0"/>
          </a:p>
        </p:txBody>
      </p:sp>
      <p:sp>
        <p:nvSpPr>
          <p:cNvPr id="4" name="Nadpis 3">
            <a:extLst>
              <a:ext uri="{FF2B5EF4-FFF2-40B4-BE49-F238E27FC236}">
                <a16:creationId xmlns:a16="http://schemas.microsoft.com/office/drawing/2014/main" id="{80ECCDBC-5DAD-C0B0-797E-AC56EB3C0C0B}"/>
              </a:ext>
            </a:extLst>
          </p:cNvPr>
          <p:cNvSpPr>
            <a:spLocks noGrp="1"/>
          </p:cNvSpPr>
          <p:nvPr>
            <p:ph type="title"/>
          </p:nvPr>
        </p:nvSpPr>
        <p:spPr/>
        <p:txBody>
          <a:bodyPr/>
          <a:lstStyle/>
          <a:p>
            <a:r>
              <a:rPr lang="cs-CZ" dirty="0" err="1"/>
              <a:t>Task</a:t>
            </a:r>
            <a:r>
              <a:rPr lang="cs-CZ" dirty="0"/>
              <a:t> 3</a:t>
            </a:r>
          </a:p>
        </p:txBody>
      </p:sp>
      <p:sp>
        <p:nvSpPr>
          <p:cNvPr id="5" name="Zástupný obsah 4">
            <a:extLst>
              <a:ext uri="{FF2B5EF4-FFF2-40B4-BE49-F238E27FC236}">
                <a16:creationId xmlns:a16="http://schemas.microsoft.com/office/drawing/2014/main" id="{C9C6DD04-C9C3-D476-73FB-585832EE8CEF}"/>
              </a:ext>
            </a:extLst>
          </p:cNvPr>
          <p:cNvSpPr>
            <a:spLocks noGrp="1"/>
          </p:cNvSpPr>
          <p:nvPr>
            <p:ph idx="1"/>
          </p:nvPr>
        </p:nvSpPr>
        <p:spPr/>
        <p:txBody>
          <a:bodyPr/>
          <a:lstStyle/>
          <a:p>
            <a:r>
              <a:rPr lang="cs-CZ" dirty="0"/>
              <a:t>Name </a:t>
            </a:r>
            <a:r>
              <a:rPr lang="cs-CZ" dirty="0" err="1"/>
              <a:t>at</a:t>
            </a:r>
            <a:r>
              <a:rPr lang="cs-CZ" dirty="0"/>
              <a:t> least </a:t>
            </a:r>
            <a:r>
              <a:rPr lang="cs-CZ" dirty="0" err="1"/>
              <a:t>two</a:t>
            </a:r>
            <a:r>
              <a:rPr lang="cs-CZ" dirty="0"/>
              <a:t> </a:t>
            </a:r>
            <a:r>
              <a:rPr lang="cs-CZ" dirty="0" err="1"/>
              <a:t>products</a:t>
            </a:r>
            <a:r>
              <a:rPr lang="cs-CZ" dirty="0"/>
              <a:t> </a:t>
            </a:r>
            <a:r>
              <a:rPr lang="cs-CZ" dirty="0" err="1"/>
              <a:t>you</a:t>
            </a:r>
            <a:r>
              <a:rPr lang="cs-CZ" dirty="0"/>
              <a:t> </a:t>
            </a:r>
            <a:r>
              <a:rPr lang="cs-CZ" dirty="0" err="1"/>
              <a:t>have</a:t>
            </a:r>
            <a:r>
              <a:rPr lang="cs-CZ" dirty="0"/>
              <a:t> </a:t>
            </a:r>
            <a:r>
              <a:rPr lang="cs-CZ" dirty="0" err="1"/>
              <a:t>been</a:t>
            </a:r>
            <a:r>
              <a:rPr lang="cs-CZ" dirty="0"/>
              <a:t> shopping:</a:t>
            </a:r>
          </a:p>
          <a:p>
            <a:endParaRPr lang="cs-CZ" dirty="0"/>
          </a:p>
          <a:p>
            <a:r>
              <a:rPr lang="cs-CZ" dirty="0" err="1"/>
              <a:t>Impulsively</a:t>
            </a:r>
            <a:endParaRPr lang="cs-CZ" dirty="0"/>
          </a:p>
          <a:p>
            <a:endParaRPr lang="cs-CZ" dirty="0"/>
          </a:p>
          <a:p>
            <a:r>
              <a:rPr lang="cs-CZ" dirty="0" err="1"/>
              <a:t>Habitualy</a:t>
            </a:r>
            <a:endParaRPr lang="cs-CZ" dirty="0"/>
          </a:p>
          <a:p>
            <a:endParaRPr lang="cs-CZ" dirty="0"/>
          </a:p>
          <a:p>
            <a:r>
              <a:rPr lang="cs-CZ" dirty="0" err="1"/>
              <a:t>Extensively</a:t>
            </a:r>
            <a:r>
              <a:rPr lang="cs-CZ" dirty="0"/>
              <a:t> </a:t>
            </a:r>
          </a:p>
          <a:p>
            <a:endParaRPr lang="cs-CZ" dirty="0"/>
          </a:p>
          <a:p>
            <a:r>
              <a:rPr lang="cs-CZ" dirty="0" err="1"/>
              <a:t>Limitedly</a:t>
            </a:r>
            <a:endParaRPr lang="cs-CZ" dirty="0"/>
          </a:p>
          <a:p>
            <a:endParaRPr lang="cs-CZ" dirty="0"/>
          </a:p>
          <a:p>
            <a:endParaRPr lang="cs-CZ" dirty="0"/>
          </a:p>
        </p:txBody>
      </p:sp>
    </p:spTree>
    <p:extLst>
      <p:ext uri="{BB962C8B-B14F-4D97-AF65-F5344CB8AC3E}">
        <p14:creationId xmlns:p14="http://schemas.microsoft.com/office/powerpoint/2010/main" val="5962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209A434-491E-FF0E-44D7-F9AE382DF559}"/>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E611187B-9A46-7191-FB39-3AA504271C5B}"/>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Nadpis 3">
            <a:extLst>
              <a:ext uri="{FF2B5EF4-FFF2-40B4-BE49-F238E27FC236}">
                <a16:creationId xmlns:a16="http://schemas.microsoft.com/office/drawing/2014/main" id="{8A837A3C-6957-CD0A-11EB-DBE891068C94}"/>
              </a:ext>
            </a:extLst>
          </p:cNvPr>
          <p:cNvSpPr>
            <a:spLocks noGrp="1"/>
          </p:cNvSpPr>
          <p:nvPr>
            <p:ph type="title"/>
          </p:nvPr>
        </p:nvSpPr>
        <p:spPr/>
        <p:txBody>
          <a:bodyPr/>
          <a:lstStyle/>
          <a:p>
            <a:r>
              <a:rPr lang="cs-CZ" dirty="0" err="1"/>
              <a:t>Change</a:t>
            </a:r>
            <a:r>
              <a:rPr lang="cs-CZ" dirty="0"/>
              <a:t> (</a:t>
            </a:r>
            <a:r>
              <a:rPr lang="cs-CZ" dirty="0" err="1"/>
              <a:t>movement</a:t>
            </a:r>
            <a:r>
              <a:rPr lang="cs-CZ" dirty="0"/>
              <a:t>) </a:t>
            </a:r>
            <a:r>
              <a:rPr lang="cs-CZ" dirty="0" err="1"/>
              <a:t>of</a:t>
            </a:r>
            <a:r>
              <a:rPr lang="cs-CZ" dirty="0"/>
              <a:t> </a:t>
            </a:r>
            <a:r>
              <a:rPr lang="cs-CZ" dirty="0" err="1"/>
              <a:t>demand</a:t>
            </a:r>
            <a:r>
              <a:rPr lang="cs-CZ" dirty="0"/>
              <a:t> </a:t>
            </a:r>
            <a:r>
              <a:rPr lang="cs-CZ" dirty="0" err="1"/>
              <a:t>curve</a:t>
            </a:r>
            <a:endParaRPr lang="cs-CZ" dirty="0"/>
          </a:p>
        </p:txBody>
      </p:sp>
      <p:sp>
        <p:nvSpPr>
          <p:cNvPr id="5" name="Zástupný obsah 4">
            <a:extLst>
              <a:ext uri="{FF2B5EF4-FFF2-40B4-BE49-F238E27FC236}">
                <a16:creationId xmlns:a16="http://schemas.microsoft.com/office/drawing/2014/main" id="{D3A41722-2CA9-0A0E-24A1-67BAB98D30C9}"/>
              </a:ext>
            </a:extLst>
          </p:cNvPr>
          <p:cNvSpPr>
            <a:spLocks noGrp="1"/>
          </p:cNvSpPr>
          <p:nvPr>
            <p:ph idx="1"/>
          </p:nvPr>
        </p:nvSpPr>
        <p:spPr/>
        <p:txBody>
          <a:bodyPr/>
          <a:lstStyle/>
          <a:p>
            <a:r>
              <a:rPr lang="en-US" dirty="0"/>
              <a:t>Changes in the prices of related goods (</a:t>
            </a:r>
            <a:r>
              <a:rPr lang="en-US" dirty="0">
                <a:highlight>
                  <a:srgbClr val="FFFF00"/>
                </a:highlight>
              </a:rPr>
              <a:t>substitutes and complements</a:t>
            </a:r>
            <a:r>
              <a:rPr lang="en-US" dirty="0"/>
              <a:t>)</a:t>
            </a:r>
            <a:r>
              <a:rPr lang="cs-CZ" dirty="0"/>
              <a:t>.</a:t>
            </a:r>
            <a:endParaRPr lang="en-US" dirty="0"/>
          </a:p>
          <a:p>
            <a:r>
              <a:rPr lang="en-US" dirty="0">
                <a:highlight>
                  <a:srgbClr val="FFFF00"/>
                </a:highlight>
              </a:rPr>
              <a:t>Changes in disposable income</a:t>
            </a:r>
            <a:r>
              <a:rPr lang="en-US" dirty="0"/>
              <a:t>.</a:t>
            </a:r>
          </a:p>
          <a:p>
            <a:r>
              <a:rPr lang="en-US" dirty="0">
                <a:highlight>
                  <a:srgbClr val="FFFF00"/>
                </a:highlight>
              </a:rPr>
              <a:t>Changes in tastes and preferences.</a:t>
            </a:r>
            <a:r>
              <a:rPr lang="en-US" dirty="0"/>
              <a:t> Tastes and preferences are assumed to be fixed in the short-run</a:t>
            </a:r>
            <a:r>
              <a:rPr lang="cs-CZ" dirty="0"/>
              <a:t> (</a:t>
            </a:r>
            <a:r>
              <a:rPr lang="cs-CZ" dirty="0" err="1"/>
              <a:t>habits</a:t>
            </a:r>
            <a:r>
              <a:rPr lang="cs-CZ" dirty="0"/>
              <a:t>)</a:t>
            </a:r>
            <a:r>
              <a:rPr lang="en-US" dirty="0"/>
              <a:t>. </a:t>
            </a:r>
            <a:endParaRPr lang="cs-CZ" dirty="0"/>
          </a:p>
          <a:p>
            <a:r>
              <a:rPr lang="en-US" dirty="0">
                <a:highlight>
                  <a:srgbClr val="FFFF00"/>
                </a:highlight>
              </a:rPr>
              <a:t>Changes in expectations.</a:t>
            </a:r>
            <a:endParaRPr lang="cs-CZ" dirty="0">
              <a:highlight>
                <a:srgbClr val="FFFF00"/>
              </a:highlight>
            </a:endParaRPr>
          </a:p>
        </p:txBody>
      </p:sp>
    </p:spTree>
    <p:extLst>
      <p:ext uri="{BB962C8B-B14F-4D97-AF65-F5344CB8AC3E}">
        <p14:creationId xmlns:p14="http://schemas.microsoft.com/office/powerpoint/2010/main" val="1991200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3B583A1-0796-2D2A-2407-007193C10204}"/>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9EE7F631-2D26-3100-C724-8728E845D18C}"/>
              </a:ext>
            </a:extLst>
          </p:cNvPr>
          <p:cNvSpPr>
            <a:spLocks noGrp="1"/>
          </p:cNvSpPr>
          <p:nvPr>
            <p:ph type="sldNum" sz="quarter" idx="11"/>
          </p:nvPr>
        </p:nvSpPr>
        <p:spPr/>
        <p:txBody>
          <a:bodyPr/>
          <a:lstStyle/>
          <a:p>
            <a:fld id="{0970407D-EE58-4A0B-824B-1D3AE42DD9CF}" type="slidenum">
              <a:rPr lang="en-GB" altLang="cs-CZ" noProof="0" smtClean="0"/>
              <a:pPr/>
              <a:t>30</a:t>
            </a:fld>
            <a:endParaRPr lang="en-GB" altLang="cs-CZ" noProof="0" dirty="0"/>
          </a:p>
        </p:txBody>
      </p:sp>
      <p:sp>
        <p:nvSpPr>
          <p:cNvPr id="4" name="Nadpis 3">
            <a:extLst>
              <a:ext uri="{FF2B5EF4-FFF2-40B4-BE49-F238E27FC236}">
                <a16:creationId xmlns:a16="http://schemas.microsoft.com/office/drawing/2014/main" id="{BB98A16B-90F5-597F-7737-A0C9DB338479}"/>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1E96EA03-F296-850F-9E8C-63D0585023E6}"/>
              </a:ext>
            </a:extLst>
          </p:cNvPr>
          <p:cNvSpPr>
            <a:spLocks noGrp="1"/>
          </p:cNvSpPr>
          <p:nvPr>
            <p:ph idx="1"/>
          </p:nvPr>
        </p:nvSpPr>
        <p:spPr/>
        <p:txBody>
          <a:bodyPr/>
          <a:lstStyle/>
          <a:p>
            <a:r>
              <a:rPr lang="cs-CZ" dirty="0" err="1"/>
              <a:t>Thank</a:t>
            </a:r>
            <a:r>
              <a:rPr lang="cs-CZ" dirty="0"/>
              <a:t> </a:t>
            </a:r>
            <a:r>
              <a:rPr lang="cs-CZ" dirty="0" err="1"/>
              <a:t>you</a:t>
            </a:r>
            <a:r>
              <a:rPr lang="cs-CZ" dirty="0"/>
              <a:t>…</a:t>
            </a:r>
          </a:p>
        </p:txBody>
      </p:sp>
    </p:spTree>
    <p:extLst>
      <p:ext uri="{BB962C8B-B14F-4D97-AF65-F5344CB8AC3E}">
        <p14:creationId xmlns:p14="http://schemas.microsoft.com/office/powerpoint/2010/main" val="415118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62CA80-8AEA-38DA-53BB-E1FDDC2105FD}"/>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8C97D960-2508-D6F7-54F4-D9335310AF5E}"/>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Nadpis 3">
            <a:extLst>
              <a:ext uri="{FF2B5EF4-FFF2-40B4-BE49-F238E27FC236}">
                <a16:creationId xmlns:a16="http://schemas.microsoft.com/office/drawing/2014/main" id="{768FC803-DBC3-95CD-6CC4-D4D04573C4A7}"/>
              </a:ext>
            </a:extLst>
          </p:cNvPr>
          <p:cNvSpPr>
            <a:spLocks noGrp="1"/>
          </p:cNvSpPr>
          <p:nvPr>
            <p:ph type="title"/>
          </p:nvPr>
        </p:nvSpPr>
        <p:spPr/>
        <p:txBody>
          <a:bodyPr/>
          <a:lstStyle/>
          <a:p>
            <a:r>
              <a:rPr lang="cs-CZ" dirty="0" err="1"/>
              <a:t>Demand</a:t>
            </a:r>
            <a:r>
              <a:rPr lang="cs-CZ" dirty="0"/>
              <a:t> and </a:t>
            </a:r>
            <a:r>
              <a:rPr lang="cs-CZ" dirty="0" err="1"/>
              <a:t>its</a:t>
            </a:r>
            <a:r>
              <a:rPr lang="cs-CZ" dirty="0"/>
              <a:t> </a:t>
            </a:r>
            <a:r>
              <a:rPr lang="cs-CZ" dirty="0" err="1"/>
              <a:t>characteristics</a:t>
            </a:r>
            <a:r>
              <a:rPr lang="cs-CZ" dirty="0"/>
              <a:t> </a:t>
            </a:r>
            <a:r>
              <a:rPr lang="cs-CZ" sz="2400" dirty="0"/>
              <a:t>(Kotler, Keller)</a:t>
            </a:r>
            <a:endParaRPr lang="cs-CZ" dirty="0"/>
          </a:p>
        </p:txBody>
      </p:sp>
      <p:sp>
        <p:nvSpPr>
          <p:cNvPr id="5" name="Zástupný obsah 4">
            <a:extLst>
              <a:ext uri="{FF2B5EF4-FFF2-40B4-BE49-F238E27FC236}">
                <a16:creationId xmlns:a16="http://schemas.microsoft.com/office/drawing/2014/main" id="{D6ED206E-58E0-626A-60FF-06A482AFF555}"/>
              </a:ext>
            </a:extLst>
          </p:cNvPr>
          <p:cNvSpPr>
            <a:spLocks noGrp="1"/>
          </p:cNvSpPr>
          <p:nvPr>
            <p:ph idx="1"/>
          </p:nvPr>
        </p:nvSpPr>
        <p:spPr/>
        <p:txBody>
          <a:bodyPr/>
          <a:lstStyle/>
          <a:p>
            <a:pPr marL="673200" indent="-457200">
              <a:lnSpc>
                <a:spcPct val="100000"/>
              </a:lnSpc>
              <a:buFont typeface="+mj-lt"/>
              <a:buAutoNum type="arabicPeriod"/>
            </a:pPr>
            <a:r>
              <a:rPr lang="en-US" sz="2000" dirty="0"/>
              <a:t>Negative demand — Consumers dislike the product and may even pay to avoid it.</a:t>
            </a:r>
          </a:p>
          <a:p>
            <a:pPr marL="673200" indent="-457200">
              <a:lnSpc>
                <a:spcPct val="100000"/>
              </a:lnSpc>
              <a:buFont typeface="+mj-lt"/>
              <a:buAutoNum type="arabicPeriod"/>
            </a:pPr>
            <a:r>
              <a:rPr lang="en-US" sz="2000" dirty="0"/>
              <a:t>Nonexistent demand — Consumers may be unaware of or uninterested in the product.</a:t>
            </a:r>
          </a:p>
          <a:p>
            <a:pPr marL="673200" indent="-457200">
              <a:lnSpc>
                <a:spcPct val="100000"/>
              </a:lnSpc>
              <a:buFont typeface="+mj-lt"/>
              <a:buAutoNum type="arabicPeriod"/>
            </a:pPr>
            <a:r>
              <a:rPr lang="en-US" sz="2000" dirty="0"/>
              <a:t>Latent demand — Consumers may share a strong need that cannot be satisfied by an existing product.</a:t>
            </a:r>
          </a:p>
          <a:p>
            <a:pPr marL="673200" indent="-457200">
              <a:lnSpc>
                <a:spcPct val="100000"/>
              </a:lnSpc>
              <a:buFont typeface="+mj-lt"/>
              <a:buAutoNum type="arabicPeriod"/>
            </a:pPr>
            <a:r>
              <a:rPr lang="en-US" sz="2000" dirty="0"/>
              <a:t>Declining demand — Consumers begin to buy the product less frequently or not at all.</a:t>
            </a:r>
          </a:p>
          <a:p>
            <a:pPr marL="673200" indent="-457200">
              <a:lnSpc>
                <a:spcPct val="100000"/>
              </a:lnSpc>
              <a:buFont typeface="+mj-lt"/>
              <a:buAutoNum type="arabicPeriod"/>
            </a:pPr>
            <a:r>
              <a:rPr lang="en-US" sz="2000" dirty="0"/>
              <a:t>Irregular demand — Consumer purchases vary on a seasonal, monthly, weekly, daily, or even hourly basis.</a:t>
            </a:r>
          </a:p>
          <a:p>
            <a:pPr marL="673200" indent="-457200">
              <a:lnSpc>
                <a:spcPct val="100000"/>
              </a:lnSpc>
              <a:buFont typeface="+mj-lt"/>
              <a:buAutoNum type="arabicPeriod"/>
            </a:pPr>
            <a:r>
              <a:rPr lang="en-US" sz="2000" dirty="0"/>
              <a:t>Full demand — Consumers are adequately buying all products put into the marketplace.</a:t>
            </a:r>
          </a:p>
          <a:p>
            <a:pPr marL="673200" indent="-457200">
              <a:lnSpc>
                <a:spcPct val="100000"/>
              </a:lnSpc>
              <a:buFont typeface="+mj-lt"/>
              <a:buAutoNum type="arabicPeriod"/>
            </a:pPr>
            <a:r>
              <a:rPr lang="en-US" sz="2000" dirty="0"/>
              <a:t>Overfull demand — More consumers would like to buy the product than can be satisfied.</a:t>
            </a:r>
          </a:p>
          <a:p>
            <a:pPr marL="673200" indent="-457200">
              <a:lnSpc>
                <a:spcPct val="100000"/>
              </a:lnSpc>
              <a:buFont typeface="+mj-lt"/>
              <a:buAutoNum type="arabicPeriod"/>
            </a:pPr>
            <a:r>
              <a:rPr lang="en-US" sz="2000" dirty="0"/>
              <a:t>Unwholesome demand — Consumers may be attracted to products that have undesirable social consequences.</a:t>
            </a:r>
          </a:p>
          <a:p>
            <a:pPr marL="673200" indent="-457200">
              <a:lnSpc>
                <a:spcPct val="100000"/>
              </a:lnSpc>
              <a:buFont typeface="+mj-lt"/>
              <a:buAutoNum type="arabicPeriod"/>
            </a:pPr>
            <a:endParaRPr lang="cs-CZ" sz="2000" dirty="0"/>
          </a:p>
        </p:txBody>
      </p:sp>
    </p:spTree>
    <p:extLst>
      <p:ext uri="{BB962C8B-B14F-4D97-AF65-F5344CB8AC3E}">
        <p14:creationId xmlns:p14="http://schemas.microsoft.com/office/powerpoint/2010/main" val="307076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F04B27-7A9F-1C64-23BF-3FA50998DB2D}"/>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DECBAAC6-FF96-685B-5BDA-62A21FCD1636}"/>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Nadpis 3">
            <a:extLst>
              <a:ext uri="{FF2B5EF4-FFF2-40B4-BE49-F238E27FC236}">
                <a16:creationId xmlns:a16="http://schemas.microsoft.com/office/drawing/2014/main" id="{086EACC4-AD6D-CAEF-D82F-8E42AF6A5C27}"/>
              </a:ext>
            </a:extLst>
          </p:cNvPr>
          <p:cNvSpPr>
            <a:spLocks noGrp="1"/>
          </p:cNvSpPr>
          <p:nvPr>
            <p:ph type="title"/>
          </p:nvPr>
        </p:nvSpPr>
        <p:spPr/>
        <p:txBody>
          <a:bodyPr/>
          <a:lstStyle/>
          <a:p>
            <a:r>
              <a:rPr lang="cs-CZ" dirty="0" err="1"/>
              <a:t>Demand</a:t>
            </a:r>
            <a:r>
              <a:rPr lang="cs-CZ" dirty="0"/>
              <a:t> </a:t>
            </a:r>
            <a:r>
              <a:rPr lang="cs-CZ" dirty="0" err="1"/>
              <a:t>analysis</a:t>
            </a:r>
            <a:endParaRPr lang="cs-CZ" dirty="0"/>
          </a:p>
        </p:txBody>
      </p:sp>
      <p:sp>
        <p:nvSpPr>
          <p:cNvPr id="5" name="Zástupný obsah 4">
            <a:extLst>
              <a:ext uri="{FF2B5EF4-FFF2-40B4-BE49-F238E27FC236}">
                <a16:creationId xmlns:a16="http://schemas.microsoft.com/office/drawing/2014/main" id="{09BFCE88-88F5-AE05-D864-9AD286E16D94}"/>
              </a:ext>
            </a:extLst>
          </p:cNvPr>
          <p:cNvSpPr>
            <a:spLocks noGrp="1"/>
          </p:cNvSpPr>
          <p:nvPr>
            <p:ph idx="1"/>
          </p:nvPr>
        </p:nvSpPr>
        <p:spPr/>
        <p:txBody>
          <a:bodyPr/>
          <a:lstStyle/>
          <a:p>
            <a:r>
              <a:rPr lang="en-US" dirty="0"/>
              <a:t>The knowledge of demand for our products is one of the key success factors for our company and presents  the competitive advantage for the firm. The estimation of demand is easy in short-term range</a:t>
            </a:r>
            <a:r>
              <a:rPr lang="cs-CZ" dirty="0"/>
              <a:t>…</a:t>
            </a:r>
            <a:endParaRPr lang="en-US" dirty="0"/>
          </a:p>
          <a:p>
            <a:r>
              <a:rPr lang="cs-CZ" dirty="0"/>
              <a:t>…b</a:t>
            </a:r>
            <a:r>
              <a:rPr lang="en-US" dirty="0" err="1"/>
              <a:t>ut</a:t>
            </a:r>
            <a:r>
              <a:rPr lang="en-US" dirty="0"/>
              <a:t> very challenging in long-term range (external factors)</a:t>
            </a:r>
            <a:r>
              <a:rPr lang="cs-CZ" dirty="0"/>
              <a:t>.</a:t>
            </a:r>
            <a:endParaRPr lang="en-US" dirty="0"/>
          </a:p>
          <a:p>
            <a:endParaRPr lang="cs-CZ" dirty="0"/>
          </a:p>
        </p:txBody>
      </p:sp>
    </p:spTree>
    <p:extLst>
      <p:ext uri="{BB962C8B-B14F-4D97-AF65-F5344CB8AC3E}">
        <p14:creationId xmlns:p14="http://schemas.microsoft.com/office/powerpoint/2010/main" val="110841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5E59F25-D7AB-FC5A-6B51-31FFCF5C85DD}"/>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4EEA50FB-2D72-F699-3984-2E6E7286C633}"/>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Nadpis 3">
            <a:extLst>
              <a:ext uri="{FF2B5EF4-FFF2-40B4-BE49-F238E27FC236}">
                <a16:creationId xmlns:a16="http://schemas.microsoft.com/office/drawing/2014/main" id="{857176A0-1AA0-85A9-E27E-0FD02B13C321}"/>
              </a:ext>
            </a:extLst>
          </p:cNvPr>
          <p:cNvSpPr>
            <a:spLocks noGrp="1"/>
          </p:cNvSpPr>
          <p:nvPr>
            <p:ph type="title"/>
          </p:nvPr>
        </p:nvSpPr>
        <p:spPr/>
        <p:txBody>
          <a:bodyPr/>
          <a:lstStyle/>
          <a:p>
            <a:r>
              <a:rPr lang="cs-CZ" dirty="0"/>
              <a:t>90 </a:t>
            </a:r>
            <a:r>
              <a:rPr lang="cs-CZ" dirty="0" err="1"/>
              <a:t>types</a:t>
            </a:r>
            <a:r>
              <a:rPr lang="cs-CZ" dirty="0"/>
              <a:t> </a:t>
            </a:r>
            <a:r>
              <a:rPr lang="cs-CZ" dirty="0" err="1"/>
              <a:t>of</a:t>
            </a:r>
            <a:r>
              <a:rPr lang="cs-CZ" dirty="0"/>
              <a:t> </a:t>
            </a:r>
            <a:r>
              <a:rPr lang="cs-CZ" dirty="0" err="1"/>
              <a:t>demand</a:t>
            </a:r>
            <a:r>
              <a:rPr lang="cs-CZ" dirty="0"/>
              <a:t> </a:t>
            </a:r>
            <a:r>
              <a:rPr lang="en-US" sz="2800" dirty="0"/>
              <a:t>Kotler, Keller</a:t>
            </a:r>
            <a:r>
              <a:rPr lang="cs-CZ" sz="2800" dirty="0"/>
              <a:t> in 2007</a:t>
            </a:r>
            <a:endParaRPr lang="cs-CZ" dirty="0"/>
          </a:p>
        </p:txBody>
      </p:sp>
      <p:sp>
        <p:nvSpPr>
          <p:cNvPr id="5" name="Zástupný obsah 4">
            <a:extLst>
              <a:ext uri="{FF2B5EF4-FFF2-40B4-BE49-F238E27FC236}">
                <a16:creationId xmlns:a16="http://schemas.microsoft.com/office/drawing/2014/main" id="{FE4366CF-0008-1C66-A804-CD659F1017B2}"/>
              </a:ext>
            </a:extLst>
          </p:cNvPr>
          <p:cNvSpPr>
            <a:spLocks noGrp="1"/>
          </p:cNvSpPr>
          <p:nvPr>
            <p:ph idx="1"/>
          </p:nvPr>
        </p:nvSpPr>
        <p:spPr/>
        <p:txBody>
          <a:bodyPr/>
          <a:lstStyle/>
          <a:p>
            <a:r>
              <a:rPr lang="en-US" dirty="0"/>
              <a:t>Companies can prepare as many as 90 different types of demand estimates for six different product levels, five space levels, and three time periods. Each demand measure serves a specific purpose.</a:t>
            </a:r>
          </a:p>
          <a:p>
            <a:r>
              <a:rPr lang="en-US" dirty="0"/>
              <a:t>The potential market is the set of consumers with a sufficient level of interest in a market offer.</a:t>
            </a:r>
          </a:p>
          <a:p>
            <a:r>
              <a:rPr lang="en-US" dirty="0"/>
              <a:t>The </a:t>
            </a:r>
            <a:r>
              <a:rPr lang="en-US" dirty="0">
                <a:highlight>
                  <a:srgbClr val="FFFF00"/>
                </a:highlight>
              </a:rPr>
              <a:t>available</a:t>
            </a:r>
            <a:r>
              <a:rPr lang="en-US" dirty="0"/>
              <a:t> market is the set of consumers who have interest, </a:t>
            </a:r>
            <a:r>
              <a:rPr lang="en-US" dirty="0">
                <a:highlight>
                  <a:srgbClr val="FFFF00"/>
                </a:highlight>
              </a:rPr>
              <a:t>income, and access to a particular offer</a:t>
            </a:r>
            <a:r>
              <a:rPr lang="en-US" dirty="0"/>
              <a:t>. </a:t>
            </a:r>
          </a:p>
        </p:txBody>
      </p:sp>
    </p:spTree>
    <p:extLst>
      <p:ext uri="{BB962C8B-B14F-4D97-AF65-F5344CB8AC3E}">
        <p14:creationId xmlns:p14="http://schemas.microsoft.com/office/powerpoint/2010/main" val="319082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028D7DA-E347-041B-AEF1-27821E3D4E59}"/>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51A37FD7-8739-275F-98F0-6D8C621BC6B2}"/>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8" name="Nadpis 7">
            <a:extLst>
              <a:ext uri="{FF2B5EF4-FFF2-40B4-BE49-F238E27FC236}">
                <a16:creationId xmlns:a16="http://schemas.microsoft.com/office/drawing/2014/main" id="{8F953436-2DAB-2886-A4EF-96B968AAF867}"/>
              </a:ext>
            </a:extLst>
          </p:cNvPr>
          <p:cNvSpPr>
            <a:spLocks noGrp="1"/>
          </p:cNvSpPr>
          <p:nvPr>
            <p:ph type="title"/>
          </p:nvPr>
        </p:nvSpPr>
        <p:spPr/>
        <p:txBody>
          <a:bodyPr/>
          <a:lstStyle/>
          <a:p>
            <a:r>
              <a:rPr lang="cs-CZ" dirty="0"/>
              <a:t>90 </a:t>
            </a:r>
            <a:r>
              <a:rPr lang="cs-CZ" dirty="0" err="1"/>
              <a:t>types</a:t>
            </a:r>
            <a:r>
              <a:rPr lang="cs-CZ" dirty="0"/>
              <a:t> </a:t>
            </a:r>
            <a:r>
              <a:rPr lang="cs-CZ" dirty="0" err="1"/>
              <a:t>of</a:t>
            </a:r>
            <a:r>
              <a:rPr lang="cs-CZ" dirty="0"/>
              <a:t> </a:t>
            </a:r>
            <a:r>
              <a:rPr lang="cs-CZ" dirty="0" err="1"/>
              <a:t>demand</a:t>
            </a:r>
            <a:r>
              <a:rPr lang="cs-CZ" dirty="0"/>
              <a:t> </a:t>
            </a:r>
            <a:r>
              <a:rPr lang="en-US" sz="4000" dirty="0"/>
              <a:t>Kotler, Keller</a:t>
            </a:r>
            <a:r>
              <a:rPr lang="cs-CZ" sz="4000" dirty="0"/>
              <a:t> in 2007</a:t>
            </a:r>
            <a:endParaRPr lang="cs-CZ" dirty="0"/>
          </a:p>
        </p:txBody>
      </p:sp>
      <p:pic>
        <p:nvPicPr>
          <p:cNvPr id="7" name="Zástupný obsah 6" descr="Obsah obrázku text, snímek obrazovky, diagram, řada/pruh&#10;&#10;Popis byl vytvořen automaticky">
            <a:extLst>
              <a:ext uri="{FF2B5EF4-FFF2-40B4-BE49-F238E27FC236}">
                <a16:creationId xmlns:a16="http://schemas.microsoft.com/office/drawing/2014/main" id="{23DACEF3-2376-4EA4-B273-082D44B40B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46" t="21496" r="12222"/>
          <a:stretch/>
        </p:blipFill>
        <p:spPr>
          <a:xfrm>
            <a:off x="2473960" y="1481206"/>
            <a:ext cx="7244080" cy="5376794"/>
          </a:xfrm>
        </p:spPr>
      </p:pic>
    </p:spTree>
    <p:extLst>
      <p:ext uri="{BB962C8B-B14F-4D97-AF65-F5344CB8AC3E}">
        <p14:creationId xmlns:p14="http://schemas.microsoft.com/office/powerpoint/2010/main" val="284575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6BFD416-9788-907F-1ABC-867FA3CAB7BC}"/>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0946551C-EE78-863F-9751-40A6C54D5A29}"/>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Nadpis 3">
            <a:extLst>
              <a:ext uri="{FF2B5EF4-FFF2-40B4-BE49-F238E27FC236}">
                <a16:creationId xmlns:a16="http://schemas.microsoft.com/office/drawing/2014/main" id="{EEE7280C-6433-61EE-F1CB-032606024FEF}"/>
              </a:ext>
            </a:extLst>
          </p:cNvPr>
          <p:cNvSpPr>
            <a:spLocks noGrp="1"/>
          </p:cNvSpPr>
          <p:nvPr>
            <p:ph type="title"/>
          </p:nvPr>
        </p:nvSpPr>
        <p:spPr/>
        <p:txBody>
          <a:bodyPr/>
          <a:lstStyle/>
          <a:p>
            <a:r>
              <a:rPr lang="cs-CZ" dirty="0"/>
              <a:t>Target market</a:t>
            </a:r>
          </a:p>
        </p:txBody>
      </p:sp>
      <p:sp>
        <p:nvSpPr>
          <p:cNvPr id="5" name="Zástupný obsah 4">
            <a:extLst>
              <a:ext uri="{FF2B5EF4-FFF2-40B4-BE49-F238E27FC236}">
                <a16:creationId xmlns:a16="http://schemas.microsoft.com/office/drawing/2014/main" id="{7AFAFA3F-CBC9-78E0-EBEA-26A3F2295BD5}"/>
              </a:ext>
            </a:extLst>
          </p:cNvPr>
          <p:cNvSpPr>
            <a:spLocks noGrp="1"/>
          </p:cNvSpPr>
          <p:nvPr>
            <p:ph idx="1"/>
          </p:nvPr>
        </p:nvSpPr>
        <p:spPr/>
        <p:txBody>
          <a:bodyPr/>
          <a:lstStyle/>
          <a:p>
            <a:r>
              <a:rPr lang="en-US" dirty="0"/>
              <a:t>The </a:t>
            </a:r>
            <a:r>
              <a:rPr lang="en-US" dirty="0">
                <a:highlight>
                  <a:srgbClr val="FFFF00"/>
                </a:highlight>
              </a:rPr>
              <a:t>target</a:t>
            </a:r>
            <a:r>
              <a:rPr lang="en-US" dirty="0"/>
              <a:t> market is part of the qualified available market the company decides to pursue. </a:t>
            </a:r>
          </a:p>
          <a:p>
            <a:r>
              <a:rPr lang="en-US" dirty="0"/>
              <a:t>The penetrated market is the set of consumers who are buying the company’s product.</a:t>
            </a:r>
            <a:endParaRPr lang="cs-CZ" dirty="0"/>
          </a:p>
          <a:p>
            <a:endParaRPr lang="cs-CZ" dirty="0"/>
          </a:p>
          <a:p>
            <a:r>
              <a:rPr lang="cs-CZ" dirty="0"/>
              <a:t>STP!</a:t>
            </a:r>
          </a:p>
          <a:p>
            <a:r>
              <a:rPr lang="cs-CZ" dirty="0" err="1"/>
              <a:t>Segmentation</a:t>
            </a:r>
            <a:r>
              <a:rPr lang="cs-CZ" dirty="0"/>
              <a:t> - </a:t>
            </a:r>
            <a:r>
              <a:rPr lang="cs-CZ" dirty="0" err="1"/>
              <a:t>divide</a:t>
            </a:r>
            <a:endParaRPr lang="cs-CZ" dirty="0"/>
          </a:p>
          <a:p>
            <a:r>
              <a:rPr lang="cs-CZ" dirty="0" err="1">
                <a:highlight>
                  <a:srgbClr val="FFFF00"/>
                </a:highlight>
              </a:rPr>
              <a:t>Target</a:t>
            </a:r>
            <a:r>
              <a:rPr lang="cs-CZ" dirty="0" err="1"/>
              <a:t>ing</a:t>
            </a:r>
            <a:r>
              <a:rPr lang="cs-CZ" dirty="0"/>
              <a:t> - rule</a:t>
            </a:r>
          </a:p>
          <a:p>
            <a:r>
              <a:rPr lang="cs-CZ" dirty="0"/>
              <a:t>Positioning - programe</a:t>
            </a:r>
            <a:endParaRPr lang="en-US" dirty="0"/>
          </a:p>
          <a:p>
            <a:endParaRPr lang="cs-CZ" dirty="0"/>
          </a:p>
        </p:txBody>
      </p:sp>
    </p:spTree>
    <p:extLst>
      <p:ext uri="{BB962C8B-B14F-4D97-AF65-F5344CB8AC3E}">
        <p14:creationId xmlns:p14="http://schemas.microsoft.com/office/powerpoint/2010/main" val="192077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4C72A94-14DC-2C44-5A72-07E0854946A6}"/>
              </a:ext>
            </a:extLst>
          </p:cNvPr>
          <p:cNvSpPr>
            <a:spLocks noGrp="1"/>
          </p:cNvSpPr>
          <p:nvPr>
            <p:ph type="ftr" sz="quarter" idx="10"/>
          </p:nvPr>
        </p:nvSpPr>
        <p:spPr/>
        <p:txBody>
          <a:bodyPr/>
          <a:lstStyle/>
          <a:p>
            <a:r>
              <a:rPr lang="cs-CZ"/>
              <a:t>Demand – ABEC - Mikus</a:t>
            </a:r>
            <a:endParaRPr lang="en-GB" noProof="0" dirty="0"/>
          </a:p>
        </p:txBody>
      </p:sp>
      <p:sp>
        <p:nvSpPr>
          <p:cNvPr id="3" name="Zástupný symbol pro číslo snímku 2">
            <a:extLst>
              <a:ext uri="{FF2B5EF4-FFF2-40B4-BE49-F238E27FC236}">
                <a16:creationId xmlns:a16="http://schemas.microsoft.com/office/drawing/2014/main" id="{C7714615-D6EE-0747-7ECF-5AEC0FBE7B74}"/>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Nadpis 3">
            <a:extLst>
              <a:ext uri="{FF2B5EF4-FFF2-40B4-BE49-F238E27FC236}">
                <a16:creationId xmlns:a16="http://schemas.microsoft.com/office/drawing/2014/main" id="{B07A29B3-E1AB-F2A8-815D-37AE6B0C789E}"/>
              </a:ext>
            </a:extLst>
          </p:cNvPr>
          <p:cNvSpPr>
            <a:spLocks noGrp="1"/>
          </p:cNvSpPr>
          <p:nvPr>
            <p:ph type="title"/>
          </p:nvPr>
        </p:nvSpPr>
        <p:spPr/>
        <p:txBody>
          <a:bodyPr/>
          <a:lstStyle/>
          <a:p>
            <a:r>
              <a:rPr lang="cs-CZ" dirty="0"/>
              <a:t>Market </a:t>
            </a:r>
            <a:r>
              <a:rPr lang="cs-CZ" dirty="0" err="1"/>
              <a:t>demand</a:t>
            </a:r>
            <a:endParaRPr lang="cs-CZ" dirty="0"/>
          </a:p>
        </p:txBody>
      </p:sp>
      <p:sp>
        <p:nvSpPr>
          <p:cNvPr id="5" name="Zástupný obsah 4">
            <a:extLst>
              <a:ext uri="{FF2B5EF4-FFF2-40B4-BE49-F238E27FC236}">
                <a16:creationId xmlns:a16="http://schemas.microsoft.com/office/drawing/2014/main" id="{6365928A-F416-6CCE-1F31-66980D73C5AD}"/>
              </a:ext>
            </a:extLst>
          </p:cNvPr>
          <p:cNvSpPr>
            <a:spLocks noGrp="1"/>
          </p:cNvSpPr>
          <p:nvPr>
            <p:ph idx="1"/>
          </p:nvPr>
        </p:nvSpPr>
        <p:spPr/>
        <p:txBody>
          <a:bodyPr/>
          <a:lstStyle/>
          <a:p>
            <a:r>
              <a:rPr lang="en-US" dirty="0"/>
              <a:t>Market demand for a product is the total volume that would be bought by </a:t>
            </a:r>
            <a:r>
              <a:rPr lang="en-US" dirty="0">
                <a:highlight>
                  <a:srgbClr val="FFFF00"/>
                </a:highlight>
              </a:rPr>
              <a:t>a defined customer group </a:t>
            </a:r>
            <a:r>
              <a:rPr lang="en-US" dirty="0"/>
              <a:t>in a defined geographical area in a defined time period in a defined marketing environment under a defined marketing program. Market demand is not a fixed number, but rather a function of the stated conditions. For this reason, </a:t>
            </a:r>
            <a:r>
              <a:rPr lang="cs-CZ" dirty="0" err="1"/>
              <a:t>is</a:t>
            </a:r>
            <a:r>
              <a:rPr lang="cs-CZ" dirty="0"/>
              <a:t> </a:t>
            </a:r>
            <a:r>
              <a:rPr lang="cs-CZ" dirty="0" err="1"/>
              <a:t>called</a:t>
            </a:r>
            <a:r>
              <a:rPr lang="cs-CZ" dirty="0"/>
              <a:t> </a:t>
            </a:r>
            <a:r>
              <a:rPr lang="en-US" dirty="0"/>
              <a:t>the market demand function. (Kotler, Keller</a:t>
            </a:r>
            <a:r>
              <a:rPr lang="cs-CZ" dirty="0"/>
              <a:t> </a:t>
            </a:r>
            <a:r>
              <a:rPr lang="en-US" dirty="0"/>
              <a:t>2007) </a:t>
            </a:r>
          </a:p>
          <a:p>
            <a:pPr marL="72000" indent="0">
              <a:buNone/>
            </a:pPr>
            <a:endParaRPr lang="cs-CZ" dirty="0"/>
          </a:p>
        </p:txBody>
      </p:sp>
    </p:spTree>
    <p:extLst>
      <p:ext uri="{BB962C8B-B14F-4D97-AF65-F5344CB8AC3E}">
        <p14:creationId xmlns:p14="http://schemas.microsoft.com/office/powerpoint/2010/main" val="4033926570"/>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16-9-en-v10.potx" id="{CA4D81FE-238A-4A84-B5FE-EF7F9B2E3BBC}" vid="{F2DA8804-0AF2-4B2C-9DC8-D5C2B90AF59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02 demand</Template>
  <TotalTime>621</TotalTime>
  <Words>1597</Words>
  <Application>Microsoft Office PowerPoint</Application>
  <PresentationFormat>Širokoúhlá obrazovka</PresentationFormat>
  <Paragraphs>235</Paragraphs>
  <Slides>30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30</vt:i4>
      </vt:variant>
    </vt:vector>
  </HeadingPairs>
  <TitlesOfParts>
    <vt:vector size="34" baseType="lpstr">
      <vt:lpstr>Arial</vt:lpstr>
      <vt:lpstr>Tahoma</vt:lpstr>
      <vt:lpstr>Wingdings</vt:lpstr>
      <vt:lpstr>Presentation_MU_EN</vt:lpstr>
      <vt:lpstr>Demand</vt:lpstr>
      <vt:lpstr>Demand - theoretical</vt:lpstr>
      <vt:lpstr>Change (movement) of demand curve</vt:lpstr>
      <vt:lpstr>Demand and its characteristics (Kotler, Keller)</vt:lpstr>
      <vt:lpstr>Demand analysis</vt:lpstr>
      <vt:lpstr>90 types of demand Kotler, Keller in 2007</vt:lpstr>
      <vt:lpstr>90 types of demand Kotler, Keller in 2007</vt:lpstr>
      <vt:lpstr>Target market</vt:lpstr>
      <vt:lpstr>Market demand</vt:lpstr>
      <vt:lpstr>Market demand level – level of sales</vt:lpstr>
      <vt:lpstr>Analysis and planning</vt:lpstr>
      <vt:lpstr>Prezentace aplikace PowerPoint</vt:lpstr>
      <vt:lpstr>Methods of demand estimation</vt:lpstr>
      <vt:lpstr>Prezentace aplikace PowerPoint</vt:lpstr>
      <vt:lpstr>How to mesure demand practically?</vt:lpstr>
      <vt:lpstr>Factors influencing demand – non-price</vt:lpstr>
      <vt:lpstr>Factors influencing demand – non-price</vt:lpstr>
      <vt:lpstr>Theoretical aspects</vt:lpstr>
      <vt:lpstr>Apple iPhone sales</vt:lpstr>
      <vt:lpstr>Why all these?</vt:lpstr>
      <vt:lpstr>Bull whip?</vt:lpstr>
      <vt:lpstr>EKB Model (Engel, Kollat, Blackwell)</vt:lpstr>
      <vt:lpstr>Prezentace aplikace PowerPoint</vt:lpstr>
      <vt:lpstr>Consumer behaviour</vt:lpstr>
      <vt:lpstr>Consumer behaviour</vt:lpstr>
      <vt:lpstr>Seminar demand</vt:lpstr>
      <vt:lpstr>Task 1</vt:lpstr>
      <vt:lpstr>Task 2</vt:lpstr>
      <vt:lpstr>Task 3</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dc:title>
  <dc:creator>Petr Mikuš</dc:creator>
  <cp:lastModifiedBy>Petr Mikuš</cp:lastModifiedBy>
  <cp:revision>14</cp:revision>
  <cp:lastPrinted>1601-01-01T00:00:00Z</cp:lastPrinted>
  <dcterms:created xsi:type="dcterms:W3CDTF">2024-03-03T20:52:03Z</dcterms:created>
  <dcterms:modified xsi:type="dcterms:W3CDTF">2024-03-04T08:54:01Z</dcterms:modified>
</cp:coreProperties>
</file>