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6"/>
  </p:notesMasterIdLst>
  <p:handoutMasterIdLst>
    <p:handoutMasterId r:id="rId87"/>
  </p:handoutMasterIdLst>
  <p:sldIdLst>
    <p:sldId id="256" r:id="rId2"/>
    <p:sldId id="257" r:id="rId3"/>
    <p:sldId id="258" r:id="rId4"/>
    <p:sldId id="338" r:id="rId5"/>
    <p:sldId id="339" r:id="rId6"/>
    <p:sldId id="340" r:id="rId7"/>
    <p:sldId id="341" r:id="rId8"/>
    <p:sldId id="342" r:id="rId9"/>
    <p:sldId id="343" r:id="rId10"/>
    <p:sldId id="344" r:id="rId11"/>
    <p:sldId id="345" r:id="rId12"/>
    <p:sldId id="337"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8" r:id="rId34"/>
    <p:sldId id="369" r:id="rId35"/>
    <p:sldId id="370" r:id="rId36"/>
    <p:sldId id="371" r:id="rId37"/>
    <p:sldId id="372" r:id="rId38"/>
    <p:sldId id="373" r:id="rId39"/>
    <p:sldId id="632" r:id="rId40"/>
    <p:sldId id="302" r:id="rId41"/>
    <p:sldId id="305" r:id="rId42"/>
    <p:sldId id="298" r:id="rId43"/>
    <p:sldId id="299" r:id="rId44"/>
    <p:sldId id="300" r:id="rId45"/>
    <p:sldId id="301" r:id="rId46"/>
    <p:sldId id="660" r:id="rId47"/>
    <p:sldId id="661" r:id="rId48"/>
    <p:sldId id="663" r:id="rId49"/>
    <p:sldId id="666" r:id="rId50"/>
    <p:sldId id="288" r:id="rId51"/>
    <p:sldId id="291" r:id="rId52"/>
    <p:sldId id="289" r:id="rId53"/>
    <p:sldId id="667" r:id="rId54"/>
    <p:sldId id="668" r:id="rId55"/>
    <p:sldId id="297" r:id="rId56"/>
    <p:sldId id="264" r:id="rId57"/>
    <p:sldId id="311" r:id="rId58"/>
    <p:sldId id="308" r:id="rId59"/>
    <p:sldId id="669" r:id="rId60"/>
    <p:sldId id="656" r:id="rId61"/>
    <p:sldId id="657" r:id="rId62"/>
    <p:sldId id="658" r:id="rId63"/>
    <p:sldId id="662" r:id="rId64"/>
    <p:sldId id="665" r:id="rId65"/>
    <p:sldId id="303" r:id="rId66"/>
    <p:sldId id="304" r:id="rId67"/>
    <p:sldId id="635" r:id="rId68"/>
    <p:sldId id="637" r:id="rId69"/>
    <p:sldId id="638" r:id="rId70"/>
    <p:sldId id="642" r:id="rId71"/>
    <p:sldId id="643" r:id="rId72"/>
    <p:sldId id="644" r:id="rId73"/>
    <p:sldId id="639" r:id="rId74"/>
    <p:sldId id="646" r:id="rId75"/>
    <p:sldId id="645" r:id="rId76"/>
    <p:sldId id="317" r:id="rId77"/>
    <p:sldId id="647" r:id="rId78"/>
    <p:sldId id="319" r:id="rId79"/>
    <p:sldId id="273" r:id="rId80"/>
    <p:sldId id="321" r:id="rId81"/>
    <p:sldId id="278" r:id="rId82"/>
    <p:sldId id="322" r:id="rId83"/>
    <p:sldId id="276" r:id="rId84"/>
    <p:sldId id="659" r:id="rId8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8" autoAdjust="0"/>
    <p:restoredTop sz="95768" autoAdjust="0"/>
  </p:normalViewPr>
  <p:slideViewPr>
    <p:cSldViewPr snapToGrid="0">
      <p:cViewPr varScale="1">
        <p:scale>
          <a:sx n="123" d="100"/>
          <a:sy n="123" d="100"/>
        </p:scale>
        <p:origin x="102" y="25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0-20T08:54:52.19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definitions>
  <inkml:trace contextRef="#ctx0" brushRef="#br0">14058 4216 0,'0'35'219,"-17"0"-219,17 18 16,-18-18-16,18 18 15,-18 0-15,18 18 16,0-36 0,0 36-16,-17-18 15,17-18-15,0 18 16,-18 17-16,18 1 15,0-18-15,0 17 16,-18 19-16,18-1 16,-17 18-16,-19 17 15,19 1-15,17 17 16,-18 17-16,18-17 16,0 18-16,0-18 15,0 36-15,0-19 16,0 37-16,0 16 15,0 1-15,0-18 16,0-18-16,-17 1 16,-19 34-16,36 1 15,-17 0-15,-1-36 16,0 0-16,-17 1 16,17-54-16,1 71 15,17-53 1,0 36-16,0 34 15,17-34-15,-17-36 16,0 35-16,0 1 16,0 34-16,0 1 15,0-36-15,0 1 16,0-1-16,0 1 16,0 34-16,0-17 15,36 106-15,-36-35 16,17-1-16,-17-52 15,0 17-15,0-17 16,0-18-16,0 18 16,0-36-16,0 0 15,36 36-15,-36-35 16,17-1 0,1-53-16,-18 36 15,0 18-15,18-36 16,-18-53-16,17 71 15,-17-36-15,35-35 16,-35-17-16,0-18 16,0 0-16,0 0 15,0-18-15,0-18 16,0 19-16,0-19 16</inkml:trace>
  <inkml:trace contextRef="#ctx0" brushRef="#br0" timeOffset="1738.54">4410 9807 0,'17'0'16,"1"0"0,17 0-16,18 0 15,0 18-15,53-18 16,-18 17-16,71 36 16,17-35-1,36 0-15,17 35 16,71-18-16,53-35 15,35 18-15,-106-18 16,36 0-16,17 0 16,-53 0-16,18 0 15,-18 0-15,18 0 16,-18 0-16,-17 0 16,-36 0-16,18 17 15,-35 18-15,17-17 16,18 0-16,-18-18 15,36 0-15,-36 35 16,36-17-16,-18-1 16,-53 19-16,88 16 15,-35-52-15,53 18 16,-36 0-16,36-18 16,-35 0-16,-36 0 15,-17 0 1,17 0-16,-35 0 15,18 0-15,52 35 16,1-35-16,35 0 16,17 18-16,36-18 15,35 35-15,-17-17 16,17 17-16,-106 0 16,18-35-16,-36 0 15,1 0-15,17 0 16,18 35-16,0-35 15,-53 0-15,123 18 16,-70-18-16,53 0 16,70 0-16,-70 0 15,-18 0-15,-70 0 16,-36-18-16,35-17 16,-52 35-16,53 0 15,-36 0-15,36 0 16,-54 0-16,-34 0 15,-72 0 1,-52 0-16,-35-18 0</inkml:trace>
  <inkml:trace contextRef="#ctx0" brushRef="#br0" timeOffset="4741.96">5433 6473 0</inkml:trace>
  <inkml:trace contextRef="#ctx0" brushRef="#br0" timeOffset="18254.25">8943 6138 0,'0'-17'16,"18"17"15,-1-18-31,1 0 15,-1 18 1,1 0-16,17-17 16,-17-1-16,0 0 15,-1 1 1,1-1-16,0 18 16,-18 18 46,0-1-46,0 19-16,0-1 15,0 0-15,17 18 16,-17 0-16,18-35 16,-18 17-16,17-17 15</inkml:trace>
  <inkml:trace contextRef="#ctx0" brushRef="#br0" timeOffset="19430.45">18962 6262 0,'17'0'31,"1"0"-31,0 0 16,-1 0-16,1 0 16,0 0-16,-1 0 15,1 17 16,-18 1-31,0 0 16,0-1-16,-18 19 16,-17-1-16,0-35 15,-1 35-15,-16 0 16,34 1-16,18-19 16,-18-17-16,18 18 31,18 0-31,17-18 15,-17 17-15,-1-17 16,1 18-16,0-18 16,-1 18-1,1-18 1</inkml:trace>
  <inkml:trace contextRef="#ctx0" brushRef="#br0" timeOffset="21050.46">19544 14005 0,'0'0'0,"18"0"31,-18 18-16,-36-18 48,19 0-63,-19 0 16,36 35 77,18-17-93,0-1 16,-1 1-16,19 0 16,-1-1-16,-18-17 15,-17 18-15,18 0 16,-18-1-16,0 1 31,0 0-31,-35-18 16,0 17-1,-1-17-15,1 18 16,-18-18-16,18 0 16,-18 17-16,0 1 15,18 0-15,35-36 47,0 0-31,0-17-16,17 35 15</inkml:trace>
  <inkml:trace contextRef="#ctx0" brushRef="#br0" timeOffset="22332.69">19368 13917 0,'17'0'125,"1"0"-109,-1 0 46,19 0-62,-19 0 16,19 0-16,-19 0 15,1 18 1,-18-1 31,18-17-47,-18 18 16,0 0-1,0-1 1,-18 1-1,18 17-15,-18-17 16,18-1 0</inkml:trace>
  <inkml:trace contextRef="#ctx0" brushRef="#br0" timeOffset="23610.47">8925 13741 0,'-17'17'31,"17"1"1,-18-18-1,0 18-31,18-1 15,0 1 1,0 0 0,0-1-16,0 1 15,0 17 1,18-17 0,0-1-16,-18 19 15,35-19 1,0 1-16,0-18 15,18 18-15,-17-18 16,-19 0-16,1 0 16,17 0-16,-17 0 31</inkml:trace>
  <inkml:trace contextRef="#ctx0" brushRef="#br0" timeOffset="24043.48">9013 13829 0,'0'18'47,"-17"-18"-47,17 17 16,0 1-16,0-1 16,0 19-16,0-1 15,0-17-15,0 17 16,0-17-16,0 17 15,0-18-15,0 1 32</inkml:trace>
  <inkml:trace contextRef="#ctx0" brushRef="#br0" timeOffset="32098.92">9013 7620 0,'18'0'63,"0"0"-48,-1-18-15,1 18 16,0 0-16,-1 0 16,19 0-16,-19 0 15,18 0-15,-17 0 16,17 0-16,1 0 15,-1 0-15,0 0 16,18 0-16,-18-17 16,1 17-16,-1 0 15,-17 0-15,17 0 16,0 0 0,-17 0-16,-1 0 15,1 0-15,0 0 16,-1 0-16,19 0 15,-36-18 1,35 18-16,-17 0 16,-1 0-16,18 0 15,1 0 1,-1 0-16,-17 0 16,17 0-16,0 0 15,1 0-15,34 0 16,-35 0-16,36 0 15,-18 18-15,-18-18 16,0 0-16,18 0 16,0 0-16,-35 17 15,35-17-15,0 0 16,-18 0-16,36 0 16,-19 0-16,1 0 15,0 0-15,18 0 16,-54 0-16,36 0 15,-17 0 1,-19 0 0,1 0-16,0 0 15,-1 0-15,18 18 16,1-18-16,34 18 16,1-18-16,-1 0 15,-17 0-15,18 0 16,-1 0-16,1 0 15,-18 0-15,0 0 16,17 0-16,-17 17 16,-17-17-16,-1 18 15,0-18-15,-17 0 16,17 18-16,-17-18 16,-1 0-16,19 0 15,-19 0-15,36 0 16,-18 0-16,1 0 15,34 0-15,-34 0 16,-1 17 0,18-17-16,-18 0 15,0 18-15,1-18 16,-1 17-16,0-17 16,0 0-16,18 0 15,-35 0-15,0 0 16,-1 0-16,1 0 15,0 0 1,-1 0 0</inkml:trace>
  <inkml:trace contextRef="#ctx0" brushRef="#br0" timeOffset="32705.3">12629 7638 0,'18'0'62,"17"0"-62,-17 17 16,17 1-16,18-18 15,0 18-15,-35-1 16,17-17-16,-17 0 16,-18 18-1,0-1 1,0 1 0,-18 0-1,0 17 1,18-17-1,-17-18-15</inkml:trace>
  <inkml:trace contextRef="#ctx0" brushRef="#br1" timeOffset="37523.32">10971 6032 0,'-17'0'0,"-1"18"16,0 0-16,18 17 16,-17 0-16,-18 18 15,-1 18-15,-52 35 16,35-36-16,-17 54 16,-19 34-16,1 1 15,-35 18-15,35-19 16,-36 19-16,36-19 15,-18-16-15,-17-1 16,52-36-16,18-52 16,18-35-16,0 17 15,-1 1-15,36-19 16,-17 19-16,-1-19 16,0 1-16,-17 17 15,35-17-15,-18 17 16,-17-35-1,35 18-15,-35 17 16,17-35-16</inkml:trace>
  <inkml:trace contextRef="#ctx0" brushRef="#br1" timeOffset="38040.47">11271 6315 0,'0'17'0,"-17"36"15,-19 0-15,1 0 16,0-18-16,-18 54 15,0-1-15,-35 18 16,17 35-16,-17-18 16,-18 36-16,-35 17 15,-18 18-15,53-35 16,-17 0-16,17-18 16,0-18-16,-17-17 15,52-18-15,18-35 16,36-17-1,-1-36-15,18 17 16,0 1-16,-18-18 16,18 18-1</inkml:trace>
  <inkml:trace contextRef="#ctx0" brushRef="#br1" timeOffset="38543.47">11871 6315 0,'-18'53'0,"-35"35"16,-35 53-16,-18 18 15,-52 35-15,17 17 16,-54 54-16,-69 52 16,52-52-1,18-53-15,0 17 16,-17-17-16,69 17 16,1-70-16,35-53 15,54-54-15,-1-16 16,17-1-16,19 0 15,-36-17-15,18 17 16,-1-17-16,19 17 16</inkml:trace>
  <inkml:trace contextRef="#ctx0" brushRef="#br1" timeOffset="39056.5">12400 6615 0,'-18'17'15,"1"36"-15,-36 18 16,0 35-16,-70 17 16,17 53-16,-18 1 15,-17 17-15,-35 35 16,-1-17-16,19 17 16,-19-35-16,18 0 15,36-70-15,-18 34 16,17-34-1,36-71-15,35 0 16,36-18-16,-1-35 16,0 35-16,1-35 15,17 18-15</inkml:trace>
  <inkml:trace contextRef="#ctx0" brushRef="#br1" timeOffset="39499.61">12647 7038 0,'-35'53'16,"-18"0"-16,0 17 15,-35 36-15,17 35 16,-17-17-16,0 34 15,17 1-15,-17 0 16,-35 35-16,-19 0 16,1 0-16,18-18 15,-18 1-15,0-18 16,35-54-16,18 1 16,35-70-16,0 34 15,35-35-15,18-17 16</inkml:trace>
  <inkml:trace contextRef="#ctx0" brushRef="#br1" timeOffset="39902.51">12612 8308 0,'0'18'16,"-18"-1"-16,-35 54 15,18-18-15,-18 17 16,-18 36-16,1-18 16,-18 18-16,-18 0 15,18-36-15,-18 36 16,35-18-16,-35 1 15,18-19-15,35-17 16,36-18-16</inkml:trace>
  <inkml:trace contextRef="#ctx0" brushRef="#br1" timeOffset="40296.42">12876 8678 0,'0'0'0,"-17"36"15,17-1-15,-18 0 16,0 36-16,1-1 16,-1 18-16,-35 18 15,0 0-15,-17 18 16,35-54-16,-18 18 15,0-35-15,17-35 16,19 17-16,17-17 16</inkml:trace>
  <inkml:trace contextRef="#ctx0" brushRef="#br1" timeOffset="40700.41">13194 9472 0,'0'18'0,"-18"35"15,-17-18-15,17-17 16,1 17-16,-36 18 16,17-18-16,-16 0 15,16-17-15,19 0 16,-36-1-16,35 1 16</inkml:trace>
  <inkml:trace contextRef="#ctx0" brushRef="#br1" timeOffset="41610.47">9913 6385 0,'0'0'0,"-18"53"16,-17 0-16,0-18 0,-36 54 15,36-54-15,-36 35 16,1 36-16,-18-35 16,0 70-16,-1-35 15,19 0-15,-1-1 16,18-34-16,0-18 16,36-35-1</inkml:trace>
  <inkml:trace contextRef="#ctx0" brushRef="#br1" timeOffset="42166.61">9737 5980 0,'-36'0'16,"1"17"-16,-18 36 0,18-18 15,0 18-15,-54-17 16,19 17 0,-1 17-16,-35-17 15,1 35-15,-1-35 16,0 35-16,35-35 15,-17 18-15,53-36 16,-18-17-16,35 17 16,1-35-16</inkml:trace>
  <inkml:trace contextRef="#ctx0" brushRef="#br1" timeOffset="43036.51">12682 6191 0,'-17'18'16,"-1"0"-16,-17-1 15,17 18-15,-17-17 16,-18 35-16,18 0 16,-1 17-16,1 1 15,0-18-15,-18 0 16,35 0-16,1-36 15,-19 19-15,-17-19 16,18 1-16,35 0 16,-53-18-16,53 17 15</inkml:trace>
  <inkml:trace contextRef="#ctx0" brushRef="#br1" timeOffset="43711.38">13212 6491 0,'-36'0'16,"19"35"-1,-19 1-15,1 17 16,-53 17-16,35-17 15,-18 35-15,-17-17 16,35 35 0,-35-18-16,18-18 15,17-17-15,0 0 16,17-18-16,-17 1 16,36-1-16,-18 0 15</inkml:trace>
  <inkml:trace contextRef="#ctx0" brushRef="#br0" timeOffset="71225.48">17039 6597 0,'0'18'0,"-17"17"16,-1 18-1,18-36-15,-18 19 16,18 17-16,0-18 16,0 0-16,0 18 15,0-18-15,0 18 16,-17-17-16,17-19 16,0 1-16,0-1 15</inkml:trace>
  <inkml:trace contextRef="#ctx0" brushRef="#br0" timeOffset="71628.35">16669 6773 0,'17'0'15,"1"0"1,0 0-16,17 18 16,-17-18-1,-1 18-15,36-1 16,0 1-16,-35-18 16,35 18-16,-18-1 15,-17-17-15,-1 0 16</inkml:trace>
  <inkml:trace contextRef="#ctx0" brushRef="#br0" timeOffset="72072.31">16810 6579 0,'18'18'15,"-18"0"-15,35-1 16,-18 18-16,1 1 16,0-19-16,-1 19 15,-17-1-15,36 18 16,-1-35-1,-17 17-15,34 18 16,-16 0-16,-1 0 16,18-36-16,-18 36 15,-17-35-15,-1-1 16</inkml:trace>
  <inkml:trace contextRef="#ctx0" brushRef="#br0" timeOffset="72449.73">17216 6773 0,'0'0'0,"-18"0"16,0 0-16,-17 18 15,17 0-15,-35-1 16,1 1-16,-19 0 15,53-18-15,-17 17 16,0 1-16,0-1 16,17 1-16,-17 0 15,17-18-15,18 17 16,0 1-16,-18 0 16,1-18-16</inkml:trace>
  <inkml:trace contextRef="#ctx0" brushRef="#br0" timeOffset="73116.57">15381 8890 0,'-18'0'0,"18"18"15,-17 17-15,17-17 16,-18 34-16,1 19 16,-1 0-16,18-19 15,-18 19-15,18 0 16,0-18-16,-17-18 16,-1 18-16,18-36 15</inkml:trace>
  <inkml:trace contextRef="#ctx0" brushRef="#br0" timeOffset="73506.37">15081 9137 0,'18'0'47,"0"0"-47,17 0 16,0 18-16,18 17 15,18-18-15,-1 19 16,36-1-16,-18 0 16,-17-35-16,-36 0 15,-17 18-15,-1-18 16</inkml:trace>
  <inkml:trace contextRef="#ctx0" brushRef="#br0" timeOffset="74126.58">15205 8996 0,'0'17'0,"17"-17"15,1 36 1,0-19-16,17 1 15,-17 17 1,17 1-16,-35-19 16,35 18-16,0-17 15,-17 17-15,0-17 16,-1 0-16,1-1 16,0-17-16,-18 18 15</inkml:trace>
  <inkml:trace contextRef="#ctx0" brushRef="#br0" timeOffset="74538.2">15540 9066 0,'0'0'0,"-18"0"15,-17 0 1,17 18-16,1 0 16,-36-1-16,17 1 15,1 17-15,-18-17 16,0 17-16,18 0 16,-18-17-16,18 17 15,-18 18-15,18-35 16,-18 35-16,35-36 15,0-17 1</inkml:trace>
  <inkml:trace contextRef="#ctx0" brushRef="#br0" timeOffset="75222.2">18874 8414 0,'0'17'16,"0"1"-1,-18 35-15,-17-18 16,17-17-16,0-1 15,1 19-15,-19-1 16,1 0-16,0 1 16,-18 52-16,18-53 15,17 18-15,-17 0 16,17-18-16,1-35 16,17 18-16</inkml:trace>
  <inkml:trace contextRef="#ctx0" brushRef="#br0" timeOffset="75610.08">18503 8555 0,'0'17'16,"0"1"-16,18 0 15,17 17-15,-17 0 16,17-17-16,-17 35 16,17 0-16,18 0 15,-18 0-15,0 0 16,1-36-16,-19 18 16,-17-17-1,18-18-15,0 18 16</inkml:trace>
  <inkml:trace contextRef="#ctx0" brushRef="#br0" timeOffset="76125.06">18662 8326 0,'0'0'0,"0"35"15,0 0-15,-18 18 0,18 0 16,-17-18-16,17 18 15,0 0-15,-18 0 16,0-18-16,1 18 16,17 0-16,-18 18 15,18-36-15,0 0 16,0-17-16,0 17 16,0-17-16,0-1 15</inkml:trace>
  <inkml:trace contextRef="#ctx0" brushRef="#br0" timeOffset="76576.37">18397 8784 0,'18'0'47,"17"0"-47,18 0 15,-18 0-15,36 0 16,0 0-16,-1 0 15,-17 0-15,18 0 16,-18 0-16,-36 0 16,1 0-16</inkml:trace>
  <inkml:trace contextRef="#ctx0" brushRef="#br0" timeOffset="86881.66">9948 11677 0,'0'18'31,"0"-1"-15,0 1-1,0 17 1,18-17-16,0 17 16,-1 0-16,54 36 15,-1-18-15,-17 0 16,18 0-16,35 17 15,-36-35-15,18-35 16,-17 0-16,0 0 16,52-35-16,-52-18 15,17 0-15,-18 0 16,-34-17-16,-1 17 16,0 0-16,-17 0 15,-18 18-15,0 0 16,0 17-16</inkml:trace>
  <inkml:trace contextRef="#ctx0" brushRef="#br0" timeOffset="87587.93">10089 11042 0,'-17'0'47,"17"18"-32,0-1 1,0 1-16,17-1 15,1 1-15,17 0 16,-17-1 0,17-17-1,1 0-15,-19-17 16,18-19-16,1 1 16,-19 35-16,-17-35 15,0 17-15,0 1 16,-17-1-16,-19 0 15,1 1-15,0-1 16,17 0-16,-17 18 16,17 0-1,-17 18-15,17-18 16,18 18 0,0-1-1</inkml:trace>
  <inkml:trace contextRef="#ctx0" brushRef="#br0" timeOffset="88188.4">10707 11060 0,'0'-18'0,"-18"18"16,1 0 0,-1 0-1,0 0 1,36 18 15,0 17-31,-1 0 16,18 0-16,18-17 15,-35-18-15,-18 18 16,18-18-16,-1 0 16,-17-18-1,0-17 1,0-1-16,0 1 15,0 18-15,-17-1 16,-1 0-16,0 1 16,1 17-16,-1 0 15</inkml:trace>
  <inkml:trace contextRef="#ctx0" brushRef="#br0" timeOffset="90385.29">10125 10760 0,'-18'0'0,"0"0"16,1 0 0,-18 0-1,-1 0-15,1 17 16,-18 1-1,35 0-15,-17-1 16,-18 1-16,36 0 16,-19-18-16,1 35 15,-18-18-15,53 1 16,-35 0-16,17-18 16,18 17-1,-17 1-15,-1-18 16,18 18-16,-18 17 15,18 18 1,0-18-16,-17-17 16,-19 35-16,19-18 15,-1-17-15,0-1 16,18 19-16,0-19 16,0 18-1,0 1 1,0-19-1,0 19-15,0-1 16,0 0-16,0 0 16,18 18-16,0-17 15,-18-19-15,17 19 16,1-1-16,0-18 16,-18 1-1,17 17-15,1-17 16,0 17-16,-1 1 15,-17-19-15,18 19 16,-1-1-16,1-18 16,0 19-16,17-1 15,-35-17-15,18-18 16,17 17-16,-35 1 16,18 0-16,-1-1 15,-17 1 1,18-1-16,17 1 15,0 0 1,1-1-16,-1 1 16,0-18-16,1 0 15,16 18-15,-16-18 16,-1 0 0,-17 0-1,-1 0 1,19 17-16,-19 1 15,36-18-15,0 18 16,0-18-16,0 0 16,17 0-16,-17 0 15,-17 17-15,-1 1 16,18-1-16,-36-17 16,19 0-16,17 18 15,0 0-15,-18-1 16,35-17-16,1 18 15,-1-18-15,-17 0 16,0 0-16,0 0 16,-35-18-16,0 18 15,17 0-15,-18 0 16,19 0 0,-1 0-16,-17-17 0,-1-1 15,19 0 1,-36 1-16,35-1 15,-18-35-15,1 18 16,0 0-16,-1 17 16,-17-17-16,0 0 15,0-1-15,0-17 16,0 36-16,0-36 16,0 0-16,0 0 15,0 18-15,-17-18 16,17 0-16,-18 18 15,0-1-15,18-17 16,-17 18-16,17 0 16,0 0-16,0 17 15,-18 0-15,18-17 16,0 17 0,0-17-16,-35 17 15,17-17-15,1 18 16,-19-19-16,19 1 15,17 17-15,0-17 16,-18-18-16,0 35 16,1-17-16,-1 0 15,1 0-15,-1 35 16,0-18-16,1 0 16,-1 1-16,0 17 15,18-18-15,-17 0 16,-1 18-16,18-17 15,-18-1-15,-17 1 16,35-1-16,-35 18 16,0-18-16,17 1 15,-17-1-15,17 18 16,0 0-16,1-18 31,-19 18-15,36-17-16,-17 17 15,-1-18-15,1 0 16,-1 18-16,-17 0 16,17 0-16,-35 0 15,35 0-15,-34 0 16,16 0-16,1 0 16,0 0-16,-1 0 15,19 0-15,-19 0 16,1 0-16,-18 0 15,0 0-15,0 0 16,36-17-16,-18 17 16,17 0-16,0 0 15,1 0-15,-1 0 16,-17 0-16,-1 0 16,19 0-16,-18 0 15,17 17 1,-17 1-1</inkml:trace>
  <inkml:trace contextRef="#ctx0" brushRef="#br0" timeOffset="100874.31">3669 13123 0,'-53'-17'0,"-18"-36"16,-34-35-16,-1-18 16,-53-18-16,18 1 15,35-18-15,-35-18 16,0-17-16,0 17 16,35 0-16,18-35 15,-1-18-15,-16-123 16,52 35-16,0 36 15,0-107-15,18-140 16,17 87-16,-53 19 16,71 123-16,0-18 15,-17 35-15,17 1 16,0 52-16,0 18 16,35 0-16,0-71 15,54 36 1,-19 17-16,-17 18 15,18 35-15,-1 36 16,18-18-16,1 17 16,16-17-16,19 35 15,-1-35-15,54-17 16,-19-19-16,19 18 16,-1-17-16,18 17 15,0-17-15,-17 70 16,-1-17-16,-17 34 15,35 1-15,0-18 16,18 18-16,-1 35 16,19-17-16,16 17 15,19 18-15,0-54 16,-18 54-16,88-53 16,-35 17-16,-1 18 15,-34-17-15,35 17 16,0 0-16,70 0 15,36-35 1,-18 35-16,18 0 16,35 0-16,-36-17 15,54-19-15,-71 37 16,18-1-16,35-18 16,70 18-16,1 18 15,-18 0-15,-18 35 16,-18-89-16,1 36 15,-89 53-15,-52-35 16,-1 35-16,-17 0 16,-17 0-16,-72 0 15,54 35-15,-1 18 16,36-35-16,0 35 16,-18 0-16,18-18 15,-53 53 1,-123-70-16,-1 17 0,1 1 15,-19 16-15,54 19 16,0 17-16,52 36 16,1-19-1,123 90-15,-35-1 16,-53-18-16,-53-35 16,-53 18-16,-35-18 15,-18-18-15,0 18 16,1 18-16,-1-18 15,0-17-15,18 35 16,0 35-16,0 17 16,-54-52-16,19 53 15,-18-54-15,17 19 16,-52 34-16,17-34 16,-17 35-16,35 34 15,-18-34-15,18 70 16,0 18-16,0 35 15,0 53-15,0 18 16,-53-124-16,0-35 16,-35-70-1,35-36-15,0-18 16,0-35-16,0 36 16,0-1-16,0 19 15,0 16-15,-18 19 16,0 34-16,1 19 15,-36-19-15,0-34 16,-18 17-16,36-71 16,-36 1-16,18 17 15,-17-35-15,35 17 16,-18 1-16,-18 34 16,-17 54-16,17 0 15,-34 105-15,-1 36 16,0-36-16,-18-70 15,1 0-15,-18-53 16,17-35-16,-17 35 16,35-70-1,-17 17-15,35 0 16,0-18-16,-1 18 16,1 18-16,-18 0 15,1 17-15,-1 1 16,-35-72-16,35-16 15,35-54-15,-52 0 16,17 18-16,-18-18 16,1 1-16,17 17 15,-17-36-15,-36 1 16,-17 0-16,34 17 16,-16-35-16,17 0 15,-36 0-15,-70-18 16,36-17-16,17 35 15,-18-35-15,-17 17 16,-71-35-16,35 53 16,36 0-1,-36 0-15,1-18 16,-36-17-16,18 35 16,-18-17-16,0-36 15,71 35-15,-18 18 16,53-18-16,-53-17 15,35 17-15,18 18 16,-18 0-16,71 0 16,-18 0-16,-17 0 15,0-17-15,-1-19 16,18 19-16,18 17 16,-17-18-16,16 18 15,-16 0-15,17 0 16,-18-17-16,18-19 15,-18 19-15,-17-1 16,17-35-16,-18 18 16,-17-18-1,18 18-15,0-18 16,-18 0-16,-18 18 16,18-1-16,0 19 15,18-1-15,-1 0 16,-35-35-16,36 0 15,-71 18-15,35-18 16,-52-17-16,-71 17 16,35 0-16,35 35 15,36-17-15,17 35 16,18 0-16,-53 0 16,18 0-16,17 0 15,-17 0-15,0 18 16,-18-1-16,-18 19 15,36-1 1,35 18-16,-35 0 0,35-18 16,-36 71-16,1-18 15,53 0 1,-18 18-16,35-18 16,0-53-16,36 36 15,-54-18-15,-17-18 16,-17 18-16,-1 0 15,35 0-15,19 0 16,52-18-16,18 0 16,35-17-16,17 0 15,1-1-15,-18-17 16,0 18-16,0-18 16,1 0-16,16 0 15,19 0-15,34-18 31</inkml:trace>
  <inkml:trace contextRef="#ctx0" brushRef="#br0" timeOffset="101413.4">829 15963 0,'0'18'0,"-18"-1"15,-17 1-15,35 0 16,-53 17-16,18-17 15,17 35-15,1-1 16,-19 19-16,36-18 16,0-18-16,-17 18 15,-1 0-15,0-18 16,1-35-16,17 18 16,0 0-16,-18-1 15,36 1 1,17 0-1,53-1-15,18 1 16,-18-18-16,0 17 16,-17 1-16,0-18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E158F8E0-B8BC-CE4E-81A4-565A0D4E7D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17773197"/>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27408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388E85DE-7FDA-B34F-B2FD-ECA615AE5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99864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e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5.jpg"/><Relationship Id="rId20"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jpe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image" Target="../media/image12.jpeg"/><Relationship Id="rId7" Type="http://schemas.openxmlformats.org/officeDocument/2006/relationships/image" Target="../media/image19.jpeg"/><Relationship Id="rId12" Type="http://schemas.openxmlformats.org/officeDocument/2006/relationships/image" Target="../media/image25.jpg"/><Relationship Id="rId2" Type="http://schemas.openxmlformats.org/officeDocument/2006/relationships/image" Target="../media/image11.jpeg"/><Relationship Id="rId16"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29.jpeg"/><Relationship Id="rId10" Type="http://schemas.openxmlformats.org/officeDocument/2006/relationships/image" Target="../media/image23.jpeg"/><Relationship Id="rId4" Type="http://schemas.openxmlformats.org/officeDocument/2006/relationships/image" Target="../media/image13.jpeg"/><Relationship Id="rId9" Type="http://schemas.openxmlformats.org/officeDocument/2006/relationships/image" Target="../media/image22.png"/><Relationship Id="rId1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 Id="rId6" Type="http://schemas.openxmlformats.org/officeDocument/2006/relationships/hyperlink" Target="https://www.youtube.com/watch?v=YEJzW8rsIzo&amp;app=desktop"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410.png"/></Relationships>
</file>

<file path=ppt/slides/_rels/slide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18.xml"/><Relationship Id="rId4" Type="http://schemas.openxmlformats.org/officeDocument/2006/relationships/image" Target="../media/image61.jpg"/></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dirty="0" err="1"/>
              <a:t>Inbound</a:t>
            </a:r>
            <a:r>
              <a:rPr lang="cs-CZ" dirty="0"/>
              <a:t> </a:t>
            </a:r>
            <a:r>
              <a:rPr lang="cs-CZ" dirty="0" err="1"/>
              <a:t>logistics</a:t>
            </a:r>
            <a:r>
              <a:rPr lang="cs-CZ" dirty="0"/>
              <a:t> and </a:t>
            </a:r>
            <a:r>
              <a:rPr lang="cs-CZ" dirty="0" err="1"/>
              <a:t>operations</a:t>
            </a:r>
            <a:r>
              <a:rPr lang="cs-CZ" dirty="0"/>
              <a:t> </a:t>
            </a:r>
            <a:r>
              <a:rPr lang="en-GB" dirty="0"/>
              <a:t> – MUNI – ABEC</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12" name="Nadpis 11"/>
          <p:cNvSpPr>
            <a:spLocks noGrp="1"/>
          </p:cNvSpPr>
          <p:nvPr>
            <p:ph type="title"/>
          </p:nvPr>
        </p:nvSpPr>
        <p:spPr/>
        <p:txBody>
          <a:bodyPr/>
          <a:lstStyle/>
          <a:p>
            <a:r>
              <a:rPr lang="cs-CZ" dirty="0" err="1"/>
              <a:t>Inbound</a:t>
            </a:r>
            <a:r>
              <a:rPr lang="cs-CZ" dirty="0"/>
              <a:t> </a:t>
            </a:r>
            <a:r>
              <a:rPr lang="cs-CZ" dirty="0" err="1"/>
              <a:t>logistics</a:t>
            </a:r>
            <a:r>
              <a:rPr lang="cs-CZ" dirty="0"/>
              <a:t> and </a:t>
            </a:r>
            <a:r>
              <a:rPr lang="cs-CZ" dirty="0" err="1"/>
              <a:t>operations</a:t>
            </a:r>
            <a:endParaRPr lang="cs-CZ" dirty="0"/>
          </a:p>
        </p:txBody>
      </p:sp>
      <p:sp>
        <p:nvSpPr>
          <p:cNvPr id="13" name="Podnadpis 12"/>
          <p:cNvSpPr>
            <a:spLocks noGrp="1"/>
          </p:cNvSpPr>
          <p:nvPr>
            <p:ph type="subTitle" idx="1"/>
          </p:nvPr>
        </p:nvSpPr>
        <p:spPr/>
        <p:txBody>
          <a:bodyPr/>
          <a:lstStyle/>
          <a:p>
            <a:r>
              <a:rPr lang="cs-CZ" dirty="0" err="1"/>
              <a:t>Two</a:t>
            </a:r>
            <a:r>
              <a:rPr lang="cs-CZ" dirty="0"/>
              <a:t> big </a:t>
            </a:r>
            <a:r>
              <a:rPr lang="cs-CZ" dirty="0" err="1"/>
              <a:t>topics</a:t>
            </a:r>
            <a:endParaRPr lang="cs-CZ"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98AEEA-720F-5CA6-7EAB-7AA8D06BA486}"/>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ED3EFEFA-1795-5530-3E1E-432585E5A214}"/>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EA114FEB-0A36-4351-DF4B-1A99CABD0989}"/>
              </a:ext>
            </a:extLst>
          </p:cNvPr>
          <p:cNvSpPr>
            <a:spLocks noGrp="1"/>
          </p:cNvSpPr>
          <p:nvPr>
            <p:ph type="title"/>
          </p:nvPr>
        </p:nvSpPr>
        <p:spPr/>
        <p:txBody>
          <a:bodyPr/>
          <a:lstStyle/>
          <a:p>
            <a:r>
              <a:rPr lang="en-GB" dirty="0" err="1"/>
              <a:t>Princing</a:t>
            </a:r>
            <a:r>
              <a:rPr lang="en-GB" dirty="0"/>
              <a:t> and </a:t>
            </a:r>
            <a:r>
              <a:rPr lang="en-GB" dirty="0" err="1"/>
              <a:t>contractory</a:t>
            </a:r>
            <a:r>
              <a:rPr lang="en-GB" dirty="0"/>
              <a:t> mix</a:t>
            </a:r>
          </a:p>
        </p:txBody>
      </p:sp>
      <p:sp>
        <p:nvSpPr>
          <p:cNvPr id="5" name="Zástupný obsah 4">
            <a:extLst>
              <a:ext uri="{FF2B5EF4-FFF2-40B4-BE49-F238E27FC236}">
                <a16:creationId xmlns:a16="http://schemas.microsoft.com/office/drawing/2014/main" id="{87463D02-45D5-2BB6-B393-6265FAE57B24}"/>
              </a:ext>
            </a:extLst>
          </p:cNvPr>
          <p:cNvSpPr>
            <a:spLocks noGrp="1"/>
          </p:cNvSpPr>
          <p:nvPr>
            <p:ph idx="1"/>
          </p:nvPr>
        </p:nvSpPr>
        <p:spPr/>
        <p:txBody>
          <a:bodyPr/>
          <a:lstStyle/>
          <a:p>
            <a:pPr>
              <a:lnSpc>
                <a:spcPct val="100000"/>
              </a:lnSpc>
            </a:pPr>
            <a:r>
              <a:rPr lang="en-GB" sz="2400" dirty="0"/>
              <a:t>We find the optimal terms for our company, based on the real and actual information concerning the suppliers</a:t>
            </a:r>
          </a:p>
          <a:p>
            <a:pPr>
              <a:lnSpc>
                <a:spcPct val="100000"/>
              </a:lnSpc>
            </a:pPr>
            <a:r>
              <a:rPr lang="en-GB" sz="2400" dirty="0"/>
              <a:t>Suppliers compete each other in the area of products, quality, terms of delivery terms of payment .</a:t>
            </a:r>
          </a:p>
          <a:p>
            <a:pPr>
              <a:lnSpc>
                <a:spcPct val="100000"/>
              </a:lnSpc>
            </a:pPr>
            <a:r>
              <a:rPr lang="en-GB" sz="2400" dirty="0"/>
              <a:t>We assume also the discounts and rebate and eventually surcharge ( for extra services)</a:t>
            </a:r>
          </a:p>
          <a:p>
            <a:pPr>
              <a:lnSpc>
                <a:spcPct val="100000"/>
              </a:lnSpc>
            </a:pPr>
            <a:r>
              <a:rPr lang="en-GB" sz="2400" dirty="0" err="1"/>
              <a:t>Contractory</a:t>
            </a:r>
            <a:r>
              <a:rPr lang="en-GB" sz="2400" dirty="0"/>
              <a:t> mix  includes the decision concerning the way of ordering deliveries. It can be ordering by samples (e.g. fair trade , exhibition) or standard ordering ( e.g. repeated order, long-term cooperation within suppliers )</a:t>
            </a:r>
          </a:p>
          <a:p>
            <a:pPr>
              <a:lnSpc>
                <a:spcPct val="100000"/>
              </a:lnSpc>
            </a:pPr>
            <a:r>
              <a:rPr lang="en-GB" sz="2400" dirty="0"/>
              <a:t>The economic and administration burden is based on the form of purchase order.</a:t>
            </a:r>
          </a:p>
          <a:p>
            <a:pPr>
              <a:lnSpc>
                <a:spcPct val="100000"/>
              </a:lnSpc>
            </a:pPr>
            <a:endParaRPr lang="en-GB" sz="2400" dirty="0"/>
          </a:p>
        </p:txBody>
      </p:sp>
    </p:spTree>
    <p:extLst>
      <p:ext uri="{BB962C8B-B14F-4D97-AF65-F5344CB8AC3E}">
        <p14:creationId xmlns:p14="http://schemas.microsoft.com/office/powerpoint/2010/main" val="115751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4095F0-7FC4-03A8-9533-147F78E57649}"/>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DB7D3D19-3E37-4B55-6D56-5D70F5893270}"/>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C7173CDD-B23D-24E2-B1DD-750B8AE12F72}"/>
              </a:ext>
            </a:extLst>
          </p:cNvPr>
          <p:cNvSpPr>
            <a:spLocks noGrp="1"/>
          </p:cNvSpPr>
          <p:nvPr>
            <p:ph type="title"/>
          </p:nvPr>
        </p:nvSpPr>
        <p:spPr/>
        <p:txBody>
          <a:bodyPr/>
          <a:lstStyle/>
          <a:p>
            <a:r>
              <a:rPr lang="en-GB" dirty="0"/>
              <a:t>Logistic a delivery mix</a:t>
            </a:r>
          </a:p>
        </p:txBody>
      </p:sp>
      <p:sp>
        <p:nvSpPr>
          <p:cNvPr id="5" name="Zástupný obsah 4">
            <a:extLst>
              <a:ext uri="{FF2B5EF4-FFF2-40B4-BE49-F238E27FC236}">
                <a16:creationId xmlns:a16="http://schemas.microsoft.com/office/drawing/2014/main" id="{8DD8708E-6CE4-FBFD-8D6B-6404409A353A}"/>
              </a:ext>
            </a:extLst>
          </p:cNvPr>
          <p:cNvSpPr>
            <a:spLocks noGrp="1"/>
          </p:cNvSpPr>
          <p:nvPr>
            <p:ph idx="1"/>
          </p:nvPr>
        </p:nvSpPr>
        <p:spPr/>
        <p:txBody>
          <a:bodyPr/>
          <a:lstStyle/>
          <a:p>
            <a:r>
              <a:rPr lang="en-GB" dirty="0"/>
              <a:t>Is co</a:t>
            </a:r>
            <a:r>
              <a:rPr lang="cs-CZ" dirty="0"/>
              <a:t>n</a:t>
            </a:r>
            <a:r>
              <a:rPr lang="en-GB" dirty="0" err="1"/>
              <a:t>nected</a:t>
            </a:r>
            <a:r>
              <a:rPr lang="en-GB" dirty="0"/>
              <a:t> with the decision about purchase realization and its final delivery to the company. </a:t>
            </a:r>
          </a:p>
          <a:p>
            <a:r>
              <a:rPr lang="en-GB" dirty="0"/>
              <a:t>Decision include these :</a:t>
            </a:r>
          </a:p>
          <a:p>
            <a:pPr lvl="1"/>
            <a:r>
              <a:rPr lang="en-GB" dirty="0"/>
              <a:t>The distribution channel </a:t>
            </a:r>
          </a:p>
          <a:p>
            <a:pPr lvl="1"/>
            <a:r>
              <a:rPr lang="en-GB" dirty="0"/>
              <a:t>Bulk of delivery , period of ordering, the solution for the unpredictable problems </a:t>
            </a:r>
          </a:p>
          <a:p>
            <a:pPr lvl="1"/>
            <a:r>
              <a:rPr lang="en-GB" dirty="0"/>
              <a:t>Logistic transport in the company : transport , way of manipulation, size of the package, storing, handling and so on. </a:t>
            </a:r>
          </a:p>
          <a:p>
            <a:pPr lvl="1"/>
            <a:r>
              <a:rPr lang="en-GB" dirty="0"/>
              <a:t>Technology and organization of logistic processes</a:t>
            </a:r>
          </a:p>
        </p:txBody>
      </p:sp>
    </p:spTree>
    <p:extLst>
      <p:ext uri="{BB962C8B-B14F-4D97-AF65-F5344CB8AC3E}">
        <p14:creationId xmlns:p14="http://schemas.microsoft.com/office/powerpoint/2010/main" val="283952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9641B35-CAC6-EE43-0CE3-1058CE448CAE}"/>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FC5B15A0-62EA-8398-9227-019E6EE49A94}"/>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4754778E-686A-EF42-8BF7-A9BD80575654}"/>
              </a:ext>
            </a:extLst>
          </p:cNvPr>
          <p:cNvSpPr>
            <a:spLocks noGrp="1"/>
          </p:cNvSpPr>
          <p:nvPr>
            <p:ph type="title"/>
          </p:nvPr>
        </p:nvSpPr>
        <p:spPr/>
        <p:txBody>
          <a:bodyPr/>
          <a:lstStyle/>
          <a:p>
            <a:r>
              <a:rPr lang="cs-CZ" dirty="0"/>
              <a:t>Support </a:t>
            </a:r>
            <a:r>
              <a:rPr lang="cs-CZ" dirty="0" err="1"/>
              <a:t>activities</a:t>
            </a:r>
            <a:r>
              <a:rPr lang="cs-CZ" dirty="0"/>
              <a:t> - </a:t>
            </a:r>
            <a:r>
              <a:rPr lang="cs-CZ" dirty="0" err="1"/>
              <a:t>procurement</a:t>
            </a:r>
            <a:br>
              <a:rPr lang="cs-CZ" dirty="0"/>
            </a:br>
            <a:endParaRPr lang="en-GB" dirty="0"/>
          </a:p>
        </p:txBody>
      </p:sp>
      <p:sp>
        <p:nvSpPr>
          <p:cNvPr id="5" name="Zástupný obsah 4">
            <a:extLst>
              <a:ext uri="{FF2B5EF4-FFF2-40B4-BE49-F238E27FC236}">
                <a16:creationId xmlns:a16="http://schemas.microsoft.com/office/drawing/2014/main" id="{C271110C-3EE6-6D68-7A8C-D64BFAD1493C}"/>
              </a:ext>
            </a:extLst>
          </p:cNvPr>
          <p:cNvSpPr>
            <a:spLocks noGrp="1"/>
          </p:cNvSpPr>
          <p:nvPr>
            <p:ph idx="1"/>
          </p:nvPr>
        </p:nvSpPr>
        <p:spPr/>
        <p:txBody>
          <a:bodyPr/>
          <a:lstStyle/>
          <a:p>
            <a:pPr>
              <a:lnSpc>
                <a:spcPct val="100000"/>
              </a:lnSpc>
            </a:pPr>
            <a:r>
              <a:rPr lang="cs-CZ" sz="2400" dirty="0"/>
              <a:t>(</a:t>
            </a:r>
            <a:r>
              <a:rPr lang="cs-CZ" sz="2400" dirty="0" err="1"/>
              <a:t>paperworks</a:t>
            </a:r>
            <a:r>
              <a:rPr lang="cs-CZ" sz="2400" dirty="0"/>
              <a:t>, </a:t>
            </a:r>
            <a:r>
              <a:rPr lang="cs-CZ" sz="2400" dirty="0" err="1"/>
              <a:t>transaction</a:t>
            </a:r>
            <a:r>
              <a:rPr lang="cs-CZ" sz="2400" dirty="0"/>
              <a:t> </a:t>
            </a:r>
            <a:r>
              <a:rPr lang="cs-CZ" sz="2400" dirty="0" err="1"/>
              <a:t>costs</a:t>
            </a:r>
            <a:r>
              <a:rPr lang="cs-CZ" sz="2400" dirty="0"/>
              <a:t>)</a:t>
            </a:r>
          </a:p>
          <a:p>
            <a:pPr>
              <a:lnSpc>
                <a:spcPct val="100000"/>
              </a:lnSpc>
            </a:pPr>
            <a:r>
              <a:rPr lang="cs-CZ" sz="2400" dirty="0"/>
              <a:t>P</a:t>
            </a:r>
            <a:r>
              <a:rPr lang="en-GB" sz="2400" dirty="0" err="1"/>
              <a:t>lanning</a:t>
            </a:r>
            <a:r>
              <a:rPr lang="cs-CZ" sz="2400" dirty="0"/>
              <a:t>, </a:t>
            </a:r>
            <a:r>
              <a:rPr lang="en-GB" sz="2400" dirty="0"/>
              <a:t>organizing</a:t>
            </a:r>
            <a:r>
              <a:rPr lang="cs-CZ" sz="2400" dirty="0"/>
              <a:t>, c</a:t>
            </a:r>
            <a:r>
              <a:rPr lang="en-GB" sz="2400" dirty="0" err="1"/>
              <a:t>oordination</a:t>
            </a:r>
            <a:r>
              <a:rPr lang="cs-CZ" sz="2400" dirty="0"/>
              <a:t>, </a:t>
            </a:r>
            <a:r>
              <a:rPr lang="en-GB" sz="2400" dirty="0" err="1"/>
              <a:t>motivati</a:t>
            </a:r>
            <a:r>
              <a:rPr lang="cs-CZ" sz="2400" dirty="0"/>
              <a:t>on</a:t>
            </a:r>
            <a:r>
              <a:rPr lang="en-GB" sz="2400" dirty="0"/>
              <a:t> (i.e. leading people)</a:t>
            </a:r>
            <a:r>
              <a:rPr lang="cs-CZ" sz="2400" dirty="0"/>
              <a:t>, </a:t>
            </a:r>
            <a:r>
              <a:rPr lang="en-GB" sz="2400" dirty="0"/>
              <a:t>evidence</a:t>
            </a:r>
            <a:r>
              <a:rPr lang="cs-CZ" sz="2400" dirty="0"/>
              <a:t>, </a:t>
            </a:r>
            <a:r>
              <a:rPr lang="en-GB" sz="2400" dirty="0"/>
              <a:t>check</a:t>
            </a:r>
            <a:r>
              <a:rPr lang="cs-CZ" sz="2400" dirty="0"/>
              <a:t>s,</a:t>
            </a:r>
            <a:endParaRPr lang="en-GB" sz="2400" dirty="0"/>
          </a:p>
          <a:p>
            <a:pPr>
              <a:lnSpc>
                <a:spcPct val="100000"/>
              </a:lnSpc>
            </a:pPr>
            <a:r>
              <a:rPr lang="en-GB" sz="2400" dirty="0"/>
              <a:t>...methods, techniques, tools and methods of action...for activities in input logistics and procurement</a:t>
            </a:r>
            <a:endParaRPr lang="cs-CZ" sz="2400" dirty="0"/>
          </a:p>
          <a:p>
            <a:pPr>
              <a:lnSpc>
                <a:spcPct val="100000"/>
              </a:lnSpc>
            </a:pPr>
            <a:endParaRPr lang="cs-CZ" sz="2400" dirty="0"/>
          </a:p>
          <a:p>
            <a:pPr>
              <a:lnSpc>
                <a:spcPct val="100000"/>
              </a:lnSpc>
            </a:pPr>
            <a:r>
              <a:rPr lang="en-GB" sz="2400" dirty="0"/>
              <a:t>modern approach defines the inbound marketing</a:t>
            </a:r>
          </a:p>
          <a:p>
            <a:pPr>
              <a:lnSpc>
                <a:spcPct val="100000"/>
              </a:lnSpc>
            </a:pPr>
            <a:r>
              <a:rPr lang="en-GB" sz="2400" dirty="0"/>
              <a:t>U</a:t>
            </a:r>
            <a:r>
              <a:rPr lang="cs-CZ" sz="2400" dirty="0" err="1"/>
              <a:t>tilises</a:t>
            </a:r>
            <a:r>
              <a:rPr lang="en-GB" sz="2400" dirty="0"/>
              <a:t> the similar marketing methods: research of suppliers, choice of the convenient supplier, regime and terms of delivery </a:t>
            </a:r>
            <a:r>
              <a:rPr lang="cs-CZ" sz="2400" dirty="0"/>
              <a:t>and</a:t>
            </a:r>
            <a:r>
              <a:rPr lang="en-GB" sz="2400" dirty="0"/>
              <a:t> payment of supplies,  and so on.</a:t>
            </a:r>
            <a:endParaRPr lang="cs-CZ" sz="2400" noProof="1"/>
          </a:p>
          <a:p>
            <a:pPr>
              <a:lnSpc>
                <a:spcPct val="100000"/>
              </a:lnSpc>
            </a:pPr>
            <a:endParaRPr lang="en-GB" sz="2400" dirty="0"/>
          </a:p>
          <a:p>
            <a:endParaRPr lang="cs-CZ" dirty="0"/>
          </a:p>
          <a:p>
            <a:endParaRPr lang="en-GB" dirty="0"/>
          </a:p>
        </p:txBody>
      </p:sp>
    </p:spTree>
    <p:extLst>
      <p:ext uri="{BB962C8B-B14F-4D97-AF65-F5344CB8AC3E}">
        <p14:creationId xmlns:p14="http://schemas.microsoft.com/office/powerpoint/2010/main" val="128360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F40DAB-DEED-5C51-131D-A78072C0E77B}"/>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A74C1910-5BB8-9899-CE14-FA73E162F4D1}"/>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36BB59D1-AB83-EB28-B144-BE23D671C183}"/>
              </a:ext>
            </a:extLst>
          </p:cNvPr>
          <p:cNvSpPr>
            <a:spLocks noGrp="1"/>
          </p:cNvSpPr>
          <p:nvPr>
            <p:ph type="title"/>
          </p:nvPr>
        </p:nvSpPr>
        <p:spPr/>
        <p:txBody>
          <a:bodyPr/>
          <a:lstStyle/>
          <a:p>
            <a:r>
              <a:rPr lang="en-GB" dirty="0"/>
              <a:t>Activities of procurement management</a:t>
            </a:r>
          </a:p>
        </p:txBody>
      </p:sp>
      <p:sp>
        <p:nvSpPr>
          <p:cNvPr id="5" name="Zástupný obsah 4">
            <a:extLst>
              <a:ext uri="{FF2B5EF4-FFF2-40B4-BE49-F238E27FC236}">
                <a16:creationId xmlns:a16="http://schemas.microsoft.com/office/drawing/2014/main" id="{A7A69D34-382D-A26E-1A79-6B5D5069EA74}"/>
              </a:ext>
            </a:extLst>
          </p:cNvPr>
          <p:cNvSpPr>
            <a:spLocks noGrp="1"/>
          </p:cNvSpPr>
          <p:nvPr>
            <p:ph idx="1"/>
          </p:nvPr>
        </p:nvSpPr>
        <p:spPr/>
        <p:txBody>
          <a:bodyPr/>
          <a:lstStyle/>
          <a:p>
            <a:pPr marL="72000" indent="0">
              <a:buNone/>
            </a:pPr>
            <a:r>
              <a:rPr lang="en-GB" dirty="0"/>
              <a:t>The goal of PM :</a:t>
            </a:r>
          </a:p>
          <a:p>
            <a:r>
              <a:rPr lang="en-GB" dirty="0"/>
              <a:t>Right quality</a:t>
            </a:r>
          </a:p>
          <a:p>
            <a:r>
              <a:rPr lang="en-GB" dirty="0"/>
              <a:t>Right amount</a:t>
            </a:r>
          </a:p>
          <a:p>
            <a:r>
              <a:rPr lang="en-GB" dirty="0"/>
              <a:t>Right time</a:t>
            </a:r>
          </a:p>
          <a:p>
            <a:r>
              <a:rPr lang="en-GB" dirty="0"/>
              <a:t>Right vendors</a:t>
            </a:r>
          </a:p>
          <a:p>
            <a:r>
              <a:rPr lang="en-GB" dirty="0"/>
              <a:t>Right cost</a:t>
            </a:r>
          </a:p>
          <a:p>
            <a:r>
              <a:rPr lang="en-GB" dirty="0"/>
              <a:t>Right terms</a:t>
            </a:r>
          </a:p>
          <a:p>
            <a:endParaRPr lang="en-GB" dirty="0"/>
          </a:p>
        </p:txBody>
      </p:sp>
    </p:spTree>
    <p:extLst>
      <p:ext uri="{BB962C8B-B14F-4D97-AF65-F5344CB8AC3E}">
        <p14:creationId xmlns:p14="http://schemas.microsoft.com/office/powerpoint/2010/main" val="351418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15BFDB-C3E1-11FB-B1D6-03935CAD2FF5}"/>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F172BB72-99B3-1BF2-1666-6793592B3BEB}"/>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E1387C9D-88D4-CBD4-C34E-F32E75FB142E}"/>
              </a:ext>
            </a:extLst>
          </p:cNvPr>
          <p:cNvSpPr>
            <a:spLocks noGrp="1"/>
          </p:cNvSpPr>
          <p:nvPr>
            <p:ph type="title"/>
          </p:nvPr>
        </p:nvSpPr>
        <p:spPr/>
        <p:txBody>
          <a:bodyPr/>
          <a:lstStyle/>
          <a:p>
            <a:r>
              <a:rPr lang="en-GB" dirty="0"/>
              <a:t>Right quality</a:t>
            </a:r>
          </a:p>
        </p:txBody>
      </p:sp>
      <p:sp>
        <p:nvSpPr>
          <p:cNvPr id="5" name="Zástupný obsah 4">
            <a:extLst>
              <a:ext uri="{FF2B5EF4-FFF2-40B4-BE49-F238E27FC236}">
                <a16:creationId xmlns:a16="http://schemas.microsoft.com/office/drawing/2014/main" id="{BDEFB72C-78C0-C70E-C204-F41487E02DA0}"/>
              </a:ext>
            </a:extLst>
          </p:cNvPr>
          <p:cNvSpPr>
            <a:spLocks noGrp="1"/>
          </p:cNvSpPr>
          <p:nvPr>
            <p:ph idx="1"/>
          </p:nvPr>
        </p:nvSpPr>
        <p:spPr/>
        <p:txBody>
          <a:bodyPr/>
          <a:lstStyle/>
          <a:p>
            <a:r>
              <a:rPr lang="en-GB" dirty="0"/>
              <a:t>Value analysis – process for </a:t>
            </a:r>
            <a:r>
              <a:rPr lang="en-GB" dirty="0" err="1"/>
              <a:t>assesing</a:t>
            </a:r>
            <a:r>
              <a:rPr lang="en-GB" dirty="0"/>
              <a:t> the performance of a product or service relative to its cost. Performance includes any quality characteristic that is important to the buyer.</a:t>
            </a:r>
          </a:p>
          <a:p>
            <a:r>
              <a:rPr lang="en-GB" dirty="0"/>
              <a:t>Helpful when comparing products </a:t>
            </a:r>
          </a:p>
          <a:p>
            <a:endParaRPr lang="en-GB" dirty="0"/>
          </a:p>
        </p:txBody>
      </p:sp>
    </p:spTree>
    <p:extLst>
      <p:ext uri="{BB962C8B-B14F-4D97-AF65-F5344CB8AC3E}">
        <p14:creationId xmlns:p14="http://schemas.microsoft.com/office/powerpoint/2010/main" val="22978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72AE52D-4EDE-9F37-A13D-67F9D4107DFF}"/>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3E35F7DD-D76C-595F-C964-E090471B64BB}"/>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Nadpis 3">
            <a:extLst>
              <a:ext uri="{FF2B5EF4-FFF2-40B4-BE49-F238E27FC236}">
                <a16:creationId xmlns:a16="http://schemas.microsoft.com/office/drawing/2014/main" id="{ED5C64EF-E7C3-A9AC-B4CA-EC9905182D16}"/>
              </a:ext>
            </a:extLst>
          </p:cNvPr>
          <p:cNvSpPr>
            <a:spLocks noGrp="1"/>
          </p:cNvSpPr>
          <p:nvPr>
            <p:ph type="title"/>
          </p:nvPr>
        </p:nvSpPr>
        <p:spPr/>
        <p:txBody>
          <a:bodyPr/>
          <a:lstStyle/>
          <a:p>
            <a:r>
              <a:rPr lang="en-GB" dirty="0"/>
              <a:t>Right quantity</a:t>
            </a:r>
          </a:p>
        </p:txBody>
      </p:sp>
      <p:sp>
        <p:nvSpPr>
          <p:cNvPr id="5" name="Zástupný obsah 4">
            <a:extLst>
              <a:ext uri="{FF2B5EF4-FFF2-40B4-BE49-F238E27FC236}">
                <a16:creationId xmlns:a16="http://schemas.microsoft.com/office/drawing/2014/main" id="{948E026F-6CBC-4657-3746-B7C93273296F}"/>
              </a:ext>
            </a:extLst>
          </p:cNvPr>
          <p:cNvSpPr>
            <a:spLocks noGrp="1"/>
          </p:cNvSpPr>
          <p:nvPr>
            <p:ph idx="1"/>
          </p:nvPr>
        </p:nvSpPr>
        <p:spPr/>
        <p:txBody>
          <a:bodyPr/>
          <a:lstStyle/>
          <a:p>
            <a:r>
              <a:rPr lang="en-GB" dirty="0"/>
              <a:t>Need for sales forecasting or demand forecasting ( sugar, butter before Xmas)</a:t>
            </a:r>
          </a:p>
          <a:p>
            <a:r>
              <a:rPr lang="en-GB" dirty="0"/>
              <a:t>Rely on inventory data – information on the number of such items the business already has in stock</a:t>
            </a:r>
          </a:p>
          <a:p>
            <a:r>
              <a:rPr lang="en-GB" dirty="0"/>
              <a:t>Purchase quantity may be influenced by vendors ( wholesalers sell in very large batches)</a:t>
            </a:r>
          </a:p>
          <a:p>
            <a:endParaRPr lang="en-GB" dirty="0"/>
          </a:p>
        </p:txBody>
      </p:sp>
    </p:spTree>
    <p:extLst>
      <p:ext uri="{BB962C8B-B14F-4D97-AF65-F5344CB8AC3E}">
        <p14:creationId xmlns:p14="http://schemas.microsoft.com/office/powerpoint/2010/main" val="387684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8AE383-4D22-FD2F-304B-9E2233AB285E}"/>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40438332-FBD5-4AD8-EDE2-C4C50B8617A3}"/>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7BC0DB3B-2A94-7DB7-4071-1319407D3602}"/>
              </a:ext>
            </a:extLst>
          </p:cNvPr>
          <p:cNvSpPr>
            <a:spLocks noGrp="1"/>
          </p:cNvSpPr>
          <p:nvPr>
            <p:ph type="title"/>
          </p:nvPr>
        </p:nvSpPr>
        <p:spPr/>
        <p:txBody>
          <a:bodyPr/>
          <a:lstStyle/>
          <a:p>
            <a:r>
              <a:rPr lang="en-GB" dirty="0"/>
              <a:t>Timing purchases</a:t>
            </a:r>
          </a:p>
        </p:txBody>
      </p:sp>
      <p:sp>
        <p:nvSpPr>
          <p:cNvPr id="5" name="Zástupný obsah 4">
            <a:extLst>
              <a:ext uri="{FF2B5EF4-FFF2-40B4-BE49-F238E27FC236}">
                <a16:creationId xmlns:a16="http://schemas.microsoft.com/office/drawing/2014/main" id="{C21702CF-2F92-C1FD-3A19-A1238B5012EC}"/>
              </a:ext>
            </a:extLst>
          </p:cNvPr>
          <p:cNvSpPr>
            <a:spLocks noGrp="1"/>
          </p:cNvSpPr>
          <p:nvPr>
            <p:ph idx="1"/>
          </p:nvPr>
        </p:nvSpPr>
        <p:spPr/>
        <p:txBody>
          <a:bodyPr/>
          <a:lstStyle/>
          <a:p>
            <a:r>
              <a:rPr lang="en-GB" dirty="0"/>
              <a:t>Using the sales and inventory data</a:t>
            </a:r>
          </a:p>
          <a:p>
            <a:r>
              <a:rPr lang="en-GB" dirty="0"/>
              <a:t>Periodic reordering – items  that are used or sold at a relatively constant rate</a:t>
            </a:r>
          </a:p>
          <a:p>
            <a:r>
              <a:rPr lang="en-GB" dirty="0"/>
              <a:t>Nonperiodic reordering – for items used at irregular time intervals</a:t>
            </a:r>
          </a:p>
          <a:p>
            <a:r>
              <a:rPr lang="en-GB" dirty="0"/>
              <a:t>Lead time</a:t>
            </a:r>
            <a:r>
              <a:rPr lang="cs-CZ" dirty="0"/>
              <a:t> </a:t>
            </a:r>
            <a:r>
              <a:rPr lang="en-GB" dirty="0"/>
              <a:t>- period between starting an activity and realizing its result</a:t>
            </a:r>
          </a:p>
          <a:p>
            <a:r>
              <a:rPr lang="en-GB" dirty="0"/>
              <a:t>Depends also on seasonal factors, cash flow and tax consequences</a:t>
            </a:r>
          </a:p>
          <a:p>
            <a:endParaRPr lang="en-GB" dirty="0"/>
          </a:p>
        </p:txBody>
      </p:sp>
    </p:spTree>
    <p:extLst>
      <p:ext uri="{BB962C8B-B14F-4D97-AF65-F5344CB8AC3E}">
        <p14:creationId xmlns:p14="http://schemas.microsoft.com/office/powerpoint/2010/main" val="30614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1A46E8-1F40-8319-E101-3CBF9DC5E548}"/>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DB403172-C88F-0C85-08D1-EA3195F20C5D}"/>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41BD31EC-18D9-A232-F3B9-16AE2130274A}"/>
              </a:ext>
            </a:extLst>
          </p:cNvPr>
          <p:cNvSpPr>
            <a:spLocks noGrp="1"/>
          </p:cNvSpPr>
          <p:nvPr>
            <p:ph type="title"/>
          </p:nvPr>
        </p:nvSpPr>
        <p:spPr/>
        <p:txBody>
          <a:bodyPr/>
          <a:lstStyle/>
          <a:p>
            <a:r>
              <a:rPr lang="en-GB" dirty="0"/>
              <a:t>Choosing the right vendors</a:t>
            </a:r>
          </a:p>
        </p:txBody>
      </p:sp>
      <p:sp>
        <p:nvSpPr>
          <p:cNvPr id="5" name="Zástupný obsah 4">
            <a:extLst>
              <a:ext uri="{FF2B5EF4-FFF2-40B4-BE49-F238E27FC236}">
                <a16:creationId xmlns:a16="http://schemas.microsoft.com/office/drawing/2014/main" id="{D04561AD-0268-0A98-09FD-E315F76672CA}"/>
              </a:ext>
            </a:extLst>
          </p:cNvPr>
          <p:cNvSpPr>
            <a:spLocks noGrp="1"/>
          </p:cNvSpPr>
          <p:nvPr>
            <p:ph idx="1"/>
          </p:nvPr>
        </p:nvSpPr>
        <p:spPr/>
        <p:txBody>
          <a:bodyPr/>
          <a:lstStyle/>
          <a:p>
            <a:pPr marL="72000" indent="0">
              <a:lnSpc>
                <a:spcPct val="100000"/>
              </a:lnSpc>
              <a:buNone/>
            </a:pPr>
            <a:r>
              <a:rPr lang="en-GB" sz="2400" dirty="0"/>
              <a:t>Depends on numerous factors such as:</a:t>
            </a:r>
          </a:p>
          <a:p>
            <a:pPr>
              <a:lnSpc>
                <a:spcPct val="100000"/>
              </a:lnSpc>
            </a:pPr>
            <a:r>
              <a:rPr lang="en-GB" sz="2400" dirty="0"/>
              <a:t>Price</a:t>
            </a:r>
          </a:p>
          <a:p>
            <a:pPr>
              <a:lnSpc>
                <a:spcPct val="100000"/>
              </a:lnSpc>
            </a:pPr>
            <a:r>
              <a:rPr lang="en-GB" sz="2400" dirty="0"/>
              <a:t>Quality</a:t>
            </a:r>
          </a:p>
          <a:p>
            <a:pPr>
              <a:lnSpc>
                <a:spcPct val="100000"/>
              </a:lnSpc>
            </a:pPr>
            <a:r>
              <a:rPr lang="en-GB" sz="2400" dirty="0"/>
              <a:t>Lead time</a:t>
            </a:r>
          </a:p>
          <a:p>
            <a:pPr>
              <a:lnSpc>
                <a:spcPct val="100000"/>
              </a:lnSpc>
            </a:pPr>
            <a:r>
              <a:rPr lang="en-GB" sz="2400" dirty="0"/>
              <a:t>Location</a:t>
            </a:r>
          </a:p>
          <a:p>
            <a:pPr>
              <a:lnSpc>
                <a:spcPct val="100000"/>
              </a:lnSpc>
            </a:pPr>
            <a:r>
              <a:rPr lang="en-GB" sz="2400" dirty="0"/>
              <a:t>Delivery and shipping options</a:t>
            </a:r>
          </a:p>
          <a:p>
            <a:pPr>
              <a:lnSpc>
                <a:spcPct val="100000"/>
              </a:lnSpc>
            </a:pPr>
            <a:r>
              <a:rPr lang="en-GB" sz="2400" dirty="0"/>
              <a:t>Reliability</a:t>
            </a:r>
          </a:p>
          <a:p>
            <a:pPr>
              <a:lnSpc>
                <a:spcPct val="100000"/>
              </a:lnSpc>
            </a:pPr>
            <a:r>
              <a:rPr lang="en-GB" sz="2400" dirty="0"/>
              <a:t>Customer service</a:t>
            </a:r>
          </a:p>
          <a:p>
            <a:pPr marL="72000" indent="0">
              <a:lnSpc>
                <a:spcPct val="100000"/>
              </a:lnSpc>
              <a:buNone/>
            </a:pPr>
            <a:r>
              <a:rPr lang="en-GB" sz="2400" dirty="0"/>
              <a:t>You can choose to work with a large number of vendors or develop close working relationship with a small number of vendors.</a:t>
            </a:r>
          </a:p>
          <a:p>
            <a:pPr>
              <a:lnSpc>
                <a:spcPct val="100000"/>
              </a:lnSpc>
            </a:pPr>
            <a:endParaRPr lang="en-GB" sz="2400" dirty="0"/>
          </a:p>
        </p:txBody>
      </p:sp>
    </p:spTree>
    <p:extLst>
      <p:ext uri="{BB962C8B-B14F-4D97-AF65-F5344CB8AC3E}">
        <p14:creationId xmlns:p14="http://schemas.microsoft.com/office/powerpoint/2010/main" val="214886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C6C4521-BE4B-786B-5BDD-13A8A32F2917}"/>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74332DEE-BB54-7E46-5059-98B188B6FBBF}"/>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Nadpis 3">
            <a:extLst>
              <a:ext uri="{FF2B5EF4-FFF2-40B4-BE49-F238E27FC236}">
                <a16:creationId xmlns:a16="http://schemas.microsoft.com/office/drawing/2014/main" id="{775F0CAC-B61A-C94C-9F4F-08B27DD925F0}"/>
              </a:ext>
            </a:extLst>
          </p:cNvPr>
          <p:cNvSpPr>
            <a:spLocks noGrp="1"/>
          </p:cNvSpPr>
          <p:nvPr>
            <p:ph type="title"/>
          </p:nvPr>
        </p:nvSpPr>
        <p:spPr/>
        <p:txBody>
          <a:bodyPr/>
          <a:lstStyle/>
          <a:p>
            <a:r>
              <a:rPr lang="cs-CZ" dirty="0" err="1"/>
              <a:t>Price</a:t>
            </a:r>
            <a:endParaRPr lang="en-GB" dirty="0"/>
          </a:p>
        </p:txBody>
      </p:sp>
      <p:sp>
        <p:nvSpPr>
          <p:cNvPr id="5" name="Zástupný obsah 4">
            <a:extLst>
              <a:ext uri="{FF2B5EF4-FFF2-40B4-BE49-F238E27FC236}">
                <a16:creationId xmlns:a16="http://schemas.microsoft.com/office/drawing/2014/main" id="{BC72B054-7B4A-029E-9E81-BA9D58829AC1}"/>
              </a:ext>
            </a:extLst>
          </p:cNvPr>
          <p:cNvSpPr>
            <a:spLocks noGrp="1"/>
          </p:cNvSpPr>
          <p:nvPr>
            <p:ph idx="1"/>
          </p:nvPr>
        </p:nvSpPr>
        <p:spPr/>
        <p:txBody>
          <a:bodyPr/>
          <a:lstStyle/>
          <a:p>
            <a:pPr>
              <a:lnSpc>
                <a:spcPct val="100000"/>
              </a:lnSpc>
            </a:pPr>
            <a:r>
              <a:rPr lang="en-GB" sz="2400" dirty="0"/>
              <a:t>In the case of large or expensive purchase buyers ask several vendors to provide a price quotes showing what they would charge to fill the order.</a:t>
            </a:r>
          </a:p>
          <a:p>
            <a:pPr>
              <a:lnSpc>
                <a:spcPct val="100000"/>
              </a:lnSpc>
            </a:pPr>
            <a:r>
              <a:rPr lang="cs-CZ" sz="2400" dirty="0"/>
              <a:t>Q</a:t>
            </a:r>
            <a:r>
              <a:rPr lang="en-GB" sz="2400" dirty="0" err="1"/>
              <a:t>uantity</a:t>
            </a:r>
            <a:r>
              <a:rPr lang="en-GB" sz="2400" dirty="0"/>
              <a:t> discount</a:t>
            </a:r>
            <a:r>
              <a:rPr lang="cs-CZ" sz="2400" dirty="0"/>
              <a:t> </a:t>
            </a:r>
            <a:r>
              <a:rPr lang="en-GB" sz="2400" dirty="0"/>
              <a:t>- discount given to buyers for purchasing a large quantity of a product or service from a vendor. ( The larger the order, the larger the quantity discount</a:t>
            </a:r>
            <a:r>
              <a:rPr lang="cs-CZ" sz="2400" dirty="0"/>
              <a:t>. </a:t>
            </a:r>
            <a:r>
              <a:rPr lang="en-GB" sz="2400" dirty="0"/>
              <a:t>)</a:t>
            </a:r>
          </a:p>
          <a:p>
            <a:pPr>
              <a:lnSpc>
                <a:spcPct val="100000"/>
              </a:lnSpc>
            </a:pPr>
            <a:r>
              <a:rPr lang="en-GB" sz="2400" dirty="0"/>
              <a:t>Volume buying ( buying in bulk</a:t>
            </a:r>
            <a:r>
              <a:rPr lang="cs-CZ" sz="2400" dirty="0"/>
              <a:t> </a:t>
            </a:r>
            <a:r>
              <a:rPr lang="en-GB" sz="2400" dirty="0"/>
              <a:t>) means purchasing a large quantity from vendor, typically to take advantage of a quantity discount.</a:t>
            </a:r>
          </a:p>
        </p:txBody>
      </p:sp>
    </p:spTree>
    <p:extLst>
      <p:ext uri="{BB962C8B-B14F-4D97-AF65-F5344CB8AC3E}">
        <p14:creationId xmlns:p14="http://schemas.microsoft.com/office/powerpoint/2010/main" val="419507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DB80264-2811-00EC-82E4-07DCEBE0F437}"/>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DEFEF688-FDE9-D446-D8B6-EF791AA0CD61}"/>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96A00A60-CF55-BBE4-2FAA-8542D0B3F000}"/>
              </a:ext>
            </a:extLst>
          </p:cNvPr>
          <p:cNvSpPr>
            <a:spLocks noGrp="1"/>
          </p:cNvSpPr>
          <p:nvPr>
            <p:ph type="title"/>
          </p:nvPr>
        </p:nvSpPr>
        <p:spPr/>
        <p:txBody>
          <a:bodyPr/>
          <a:lstStyle/>
          <a:p>
            <a:r>
              <a:rPr lang="cs-CZ" dirty="0" err="1"/>
              <a:t>Payment</a:t>
            </a:r>
            <a:r>
              <a:rPr lang="cs-CZ" dirty="0"/>
              <a:t> </a:t>
            </a:r>
            <a:r>
              <a:rPr lang="cs-CZ" dirty="0" err="1"/>
              <a:t>conditions</a:t>
            </a:r>
            <a:endParaRPr lang="en-GB" dirty="0"/>
          </a:p>
        </p:txBody>
      </p:sp>
      <p:sp>
        <p:nvSpPr>
          <p:cNvPr id="5" name="Zástupný obsah 4">
            <a:extLst>
              <a:ext uri="{FF2B5EF4-FFF2-40B4-BE49-F238E27FC236}">
                <a16:creationId xmlns:a16="http://schemas.microsoft.com/office/drawing/2014/main" id="{4A3FC54B-6516-1B16-AB8C-A2737100341A}"/>
              </a:ext>
            </a:extLst>
          </p:cNvPr>
          <p:cNvSpPr>
            <a:spLocks noGrp="1"/>
          </p:cNvSpPr>
          <p:nvPr>
            <p:ph idx="1"/>
          </p:nvPr>
        </p:nvSpPr>
        <p:spPr/>
        <p:txBody>
          <a:bodyPr/>
          <a:lstStyle/>
          <a:p>
            <a:r>
              <a:rPr lang="en-GB" dirty="0"/>
              <a:t>B2C demand the payment at the time of purchase.</a:t>
            </a:r>
          </a:p>
          <a:p>
            <a:r>
              <a:rPr lang="en-GB" dirty="0"/>
              <a:t>B2B purchases are often handled differently – extra time to pay for purchase (30</a:t>
            </a:r>
            <a:r>
              <a:rPr lang="cs-CZ" dirty="0"/>
              <a:t> </a:t>
            </a:r>
            <a:r>
              <a:rPr lang="en-GB" dirty="0"/>
              <a:t>-</a:t>
            </a:r>
            <a:r>
              <a:rPr lang="cs-CZ" dirty="0"/>
              <a:t> </a:t>
            </a:r>
            <a:r>
              <a:rPr lang="en-GB" dirty="0"/>
              <a:t>60days)</a:t>
            </a:r>
          </a:p>
          <a:p>
            <a:r>
              <a:rPr lang="en-GB" b="1" dirty="0"/>
              <a:t>Trade credit </a:t>
            </a:r>
            <a:r>
              <a:rPr lang="en-GB" dirty="0"/>
              <a:t>– is the extended payment time given by one business to another business for purchased goods or services.</a:t>
            </a:r>
          </a:p>
          <a:p>
            <a:r>
              <a:rPr lang="en-GB" dirty="0"/>
              <a:t>Cash discount is a discount given to buyers who pay for purchases in cash, either at time of purchase or within a set time period after purchase.</a:t>
            </a:r>
          </a:p>
          <a:p>
            <a:endParaRPr lang="en-GB" dirty="0"/>
          </a:p>
        </p:txBody>
      </p:sp>
    </p:spTree>
    <p:extLst>
      <p:ext uri="{BB962C8B-B14F-4D97-AF65-F5344CB8AC3E}">
        <p14:creationId xmlns:p14="http://schemas.microsoft.com/office/powerpoint/2010/main" val="15372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ACC0764-1856-AD41-C320-4E4896278139}"/>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E41DE4CD-D960-132F-6DF9-14A35F7D92F8}"/>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6" name="Nadpis 5">
            <a:extLst>
              <a:ext uri="{FF2B5EF4-FFF2-40B4-BE49-F238E27FC236}">
                <a16:creationId xmlns:a16="http://schemas.microsoft.com/office/drawing/2014/main" id="{EDC4A311-E5B2-DD94-63B6-A7DC476291F5}"/>
              </a:ext>
            </a:extLst>
          </p:cNvPr>
          <p:cNvSpPr>
            <a:spLocks noGrp="1"/>
          </p:cNvSpPr>
          <p:nvPr>
            <p:ph type="title"/>
          </p:nvPr>
        </p:nvSpPr>
        <p:spPr/>
        <p:txBody>
          <a:bodyPr/>
          <a:lstStyle/>
          <a:p>
            <a:r>
              <a:rPr lang="cs-CZ" dirty="0" err="1"/>
              <a:t>Inbound</a:t>
            </a:r>
            <a:r>
              <a:rPr lang="cs-CZ" dirty="0"/>
              <a:t> </a:t>
            </a:r>
            <a:r>
              <a:rPr lang="cs-CZ" dirty="0" err="1"/>
              <a:t>logistics</a:t>
            </a:r>
            <a:endParaRPr lang="en-GB" dirty="0"/>
          </a:p>
        </p:txBody>
      </p:sp>
      <p:sp>
        <p:nvSpPr>
          <p:cNvPr id="7" name="Podnadpis 6">
            <a:extLst>
              <a:ext uri="{FF2B5EF4-FFF2-40B4-BE49-F238E27FC236}">
                <a16:creationId xmlns:a16="http://schemas.microsoft.com/office/drawing/2014/main" id="{0027FE28-EE10-E990-9CE9-BCDFD3C44911}"/>
              </a:ext>
            </a:extLst>
          </p:cNvPr>
          <p:cNvSpPr>
            <a:spLocks noGrp="1"/>
          </p:cNvSpPr>
          <p:nvPr>
            <p:ph type="subTitle" idx="1"/>
          </p:nvPr>
        </p:nvSpPr>
        <p:spPr/>
        <p:txBody>
          <a:bodyPr/>
          <a:lstStyle/>
          <a:p>
            <a:r>
              <a:rPr lang="en-GB" sz="2000" dirty="0"/>
              <a:t>Primary activities - inbound logistic; buying activities; suppliers; warehousing; logistic; distribution</a:t>
            </a:r>
          </a:p>
        </p:txBody>
      </p:sp>
    </p:spTree>
    <p:extLst>
      <p:ext uri="{BB962C8B-B14F-4D97-AF65-F5344CB8AC3E}">
        <p14:creationId xmlns:p14="http://schemas.microsoft.com/office/powerpoint/2010/main" val="50126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B470B2-0A50-9FF6-A478-021124539B7E}"/>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F47EECD5-210F-FA11-1917-F42B3B9D90D6}"/>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Nadpis 3">
            <a:extLst>
              <a:ext uri="{FF2B5EF4-FFF2-40B4-BE49-F238E27FC236}">
                <a16:creationId xmlns:a16="http://schemas.microsoft.com/office/drawing/2014/main" id="{1D18332F-844D-B3AA-3661-514409F2405F}"/>
              </a:ext>
            </a:extLst>
          </p:cNvPr>
          <p:cNvSpPr>
            <a:spLocks noGrp="1"/>
          </p:cNvSpPr>
          <p:nvPr>
            <p:ph type="title"/>
          </p:nvPr>
        </p:nvSpPr>
        <p:spPr/>
        <p:txBody>
          <a:bodyPr/>
          <a:lstStyle/>
          <a:p>
            <a:r>
              <a:rPr lang="en-GB" dirty="0"/>
              <a:t>The process of purchasing</a:t>
            </a:r>
          </a:p>
        </p:txBody>
      </p:sp>
      <p:sp>
        <p:nvSpPr>
          <p:cNvPr id="5" name="Zástupný obsah 4">
            <a:extLst>
              <a:ext uri="{FF2B5EF4-FFF2-40B4-BE49-F238E27FC236}">
                <a16:creationId xmlns:a16="http://schemas.microsoft.com/office/drawing/2014/main" id="{29A53561-8A0B-777F-F636-B6F5B25EEDCA}"/>
              </a:ext>
            </a:extLst>
          </p:cNvPr>
          <p:cNvSpPr>
            <a:spLocks noGrp="1"/>
          </p:cNvSpPr>
          <p:nvPr>
            <p:ph idx="1"/>
          </p:nvPr>
        </p:nvSpPr>
        <p:spPr/>
        <p:txBody>
          <a:bodyPr/>
          <a:lstStyle/>
          <a:p>
            <a:r>
              <a:rPr lang="en-GB" dirty="0"/>
              <a:t>Product specification – detailed description of the characteristics ( size, shape, capability, etc.) of a product.</a:t>
            </a:r>
          </a:p>
          <a:p>
            <a:r>
              <a:rPr lang="en-GB" dirty="0"/>
              <a:t>Purchase order – document issued by a buyer to a vendor that lists the items to be purchased, their quantities and prices, terms of payment and delivery.</a:t>
            </a:r>
          </a:p>
          <a:p>
            <a:r>
              <a:rPr lang="en-GB" dirty="0"/>
              <a:t>Invoice (bill of sale)- document issued by a vendor to a buyer on fulfilment of purchase order.</a:t>
            </a:r>
          </a:p>
          <a:p>
            <a:r>
              <a:rPr lang="en-GB" dirty="0"/>
              <a:t>Packing slip – list of all items in shipment.</a:t>
            </a:r>
          </a:p>
          <a:p>
            <a:endParaRPr lang="en-GB" dirty="0"/>
          </a:p>
        </p:txBody>
      </p:sp>
    </p:spTree>
    <p:extLst>
      <p:ext uri="{BB962C8B-B14F-4D97-AF65-F5344CB8AC3E}">
        <p14:creationId xmlns:p14="http://schemas.microsoft.com/office/powerpoint/2010/main" val="323056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3EEFD9-2DBC-58D3-9EDE-AFF7EDA6BBD3}"/>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5528B99E-081E-549F-65C5-DDEBABB1D18E}"/>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Nadpis 3">
            <a:extLst>
              <a:ext uri="{FF2B5EF4-FFF2-40B4-BE49-F238E27FC236}">
                <a16:creationId xmlns:a16="http://schemas.microsoft.com/office/drawing/2014/main" id="{88EB6F8A-EA09-14F0-8F9B-D4FA63B7766D}"/>
              </a:ext>
            </a:extLst>
          </p:cNvPr>
          <p:cNvSpPr>
            <a:spLocks noGrp="1"/>
          </p:cNvSpPr>
          <p:nvPr>
            <p:ph type="title"/>
          </p:nvPr>
        </p:nvSpPr>
        <p:spPr/>
        <p:txBody>
          <a:bodyPr/>
          <a:lstStyle/>
          <a:p>
            <a:r>
              <a:rPr lang="cs-CZ" dirty="0" err="1"/>
              <a:t>Warehousing</a:t>
            </a:r>
            <a:r>
              <a:rPr lang="cs-CZ" dirty="0"/>
              <a:t> – </a:t>
            </a:r>
            <a:r>
              <a:rPr lang="cs-CZ" dirty="0" err="1"/>
              <a:t>inventory</a:t>
            </a:r>
            <a:r>
              <a:rPr lang="cs-CZ" dirty="0"/>
              <a:t> management</a:t>
            </a:r>
            <a:endParaRPr lang="en-GB" dirty="0"/>
          </a:p>
        </p:txBody>
      </p:sp>
      <p:sp>
        <p:nvSpPr>
          <p:cNvPr id="5" name="Zástupný obsah 4">
            <a:extLst>
              <a:ext uri="{FF2B5EF4-FFF2-40B4-BE49-F238E27FC236}">
                <a16:creationId xmlns:a16="http://schemas.microsoft.com/office/drawing/2014/main" id="{A95D536B-B154-C4A1-7F1E-B0FC7A723852}"/>
              </a:ext>
            </a:extLst>
          </p:cNvPr>
          <p:cNvSpPr>
            <a:spLocks noGrp="1"/>
          </p:cNvSpPr>
          <p:nvPr>
            <p:ph idx="1"/>
          </p:nvPr>
        </p:nvSpPr>
        <p:spPr/>
        <p:txBody>
          <a:bodyPr/>
          <a:lstStyle/>
          <a:p>
            <a:pPr>
              <a:lnSpc>
                <a:spcPct val="100000"/>
              </a:lnSpc>
            </a:pPr>
            <a:r>
              <a:rPr lang="en-GB" sz="2000" dirty="0"/>
              <a:t>Inventory is the amount of merchandise a business has available for sale at given time.</a:t>
            </a:r>
          </a:p>
          <a:p>
            <a:pPr>
              <a:lnSpc>
                <a:spcPct val="100000"/>
              </a:lnSpc>
            </a:pPr>
            <a:r>
              <a:rPr lang="en-GB" sz="2000" dirty="0"/>
              <a:t>Inventory level – quantity of merchandise</a:t>
            </a:r>
          </a:p>
          <a:p>
            <a:pPr>
              <a:lnSpc>
                <a:spcPct val="100000"/>
              </a:lnSpc>
            </a:pPr>
            <a:r>
              <a:rPr lang="en-GB" sz="2000" dirty="0"/>
              <a:t>Inventory value – the monetary value of merchandise</a:t>
            </a:r>
          </a:p>
          <a:p>
            <a:pPr marL="72000" indent="0">
              <a:lnSpc>
                <a:spcPct val="100000"/>
              </a:lnSpc>
              <a:buNone/>
            </a:pPr>
            <a:r>
              <a:rPr lang="en-GB" sz="2000" dirty="0"/>
              <a:t>Main task of managing inventory is :</a:t>
            </a:r>
          </a:p>
          <a:p>
            <a:pPr>
              <a:lnSpc>
                <a:spcPct val="100000"/>
              </a:lnSpc>
            </a:pPr>
            <a:r>
              <a:rPr lang="en-GB" sz="2000" dirty="0"/>
              <a:t>Not too little, not too much</a:t>
            </a:r>
          </a:p>
          <a:p>
            <a:pPr>
              <a:lnSpc>
                <a:spcPct val="100000"/>
              </a:lnSpc>
            </a:pPr>
            <a:r>
              <a:rPr lang="en-GB" sz="2000" dirty="0"/>
              <a:t>Knowing when to restock certain items, what amounts to purchase or produce, what price to pay – as well as when to sell and at what price – can easily become complex decisions</a:t>
            </a:r>
          </a:p>
          <a:p>
            <a:pPr>
              <a:lnSpc>
                <a:spcPct val="100000"/>
              </a:lnSpc>
            </a:pPr>
            <a:r>
              <a:rPr lang="en-GB" sz="2000" dirty="0"/>
              <a:t>Small businesses will often keep track of stock manually and determine reorder points and quantities using Excel formulas. Larger businesses will use specialized enterprise resource planning (ERP) software. The largest corporations use highly customized software as a service (SaaS) applications </a:t>
            </a:r>
            <a:endParaRPr lang="cs-CZ" sz="2000" dirty="0"/>
          </a:p>
          <a:p>
            <a:pPr>
              <a:lnSpc>
                <a:spcPct val="100000"/>
              </a:lnSpc>
            </a:pPr>
            <a:r>
              <a:rPr lang="en-GB" sz="2000" dirty="0"/>
              <a:t>Appropriate inventory management strategies vary depending on the industry</a:t>
            </a:r>
            <a:r>
              <a:rPr lang="cs-CZ" sz="2000" dirty="0"/>
              <a:t>.</a:t>
            </a:r>
            <a:endParaRPr lang="en-GB" sz="2000" dirty="0"/>
          </a:p>
        </p:txBody>
      </p:sp>
    </p:spTree>
    <p:extLst>
      <p:ext uri="{BB962C8B-B14F-4D97-AF65-F5344CB8AC3E}">
        <p14:creationId xmlns:p14="http://schemas.microsoft.com/office/powerpoint/2010/main" val="194915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1AD413-7759-F3D5-4D3E-2228E7877377}"/>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5F7CCD1F-41AC-2D9A-22AA-E2FE977645C8}"/>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Nadpis 3">
            <a:extLst>
              <a:ext uri="{FF2B5EF4-FFF2-40B4-BE49-F238E27FC236}">
                <a16:creationId xmlns:a16="http://schemas.microsoft.com/office/drawing/2014/main" id="{2F5511E0-FC98-C18B-D2EE-D507155149C7}"/>
              </a:ext>
            </a:extLst>
          </p:cNvPr>
          <p:cNvSpPr>
            <a:spLocks noGrp="1"/>
          </p:cNvSpPr>
          <p:nvPr>
            <p:ph type="title"/>
          </p:nvPr>
        </p:nvSpPr>
        <p:spPr/>
        <p:txBody>
          <a:bodyPr/>
          <a:lstStyle/>
          <a:p>
            <a:r>
              <a:rPr lang="en-GB" dirty="0"/>
              <a:t>Reasons for keeping an inventory</a:t>
            </a:r>
          </a:p>
        </p:txBody>
      </p:sp>
      <p:sp>
        <p:nvSpPr>
          <p:cNvPr id="5" name="Zástupný obsah 4">
            <a:extLst>
              <a:ext uri="{FF2B5EF4-FFF2-40B4-BE49-F238E27FC236}">
                <a16:creationId xmlns:a16="http://schemas.microsoft.com/office/drawing/2014/main" id="{803F37EA-6D09-5888-C8CF-A4C521DD74DC}"/>
              </a:ext>
            </a:extLst>
          </p:cNvPr>
          <p:cNvSpPr>
            <a:spLocks noGrp="1"/>
          </p:cNvSpPr>
          <p:nvPr>
            <p:ph idx="1"/>
          </p:nvPr>
        </p:nvSpPr>
        <p:spPr/>
        <p:txBody>
          <a:bodyPr/>
          <a:lstStyle/>
          <a:p>
            <a:pPr>
              <a:lnSpc>
                <a:spcPct val="100000"/>
              </a:lnSpc>
            </a:pPr>
            <a:r>
              <a:rPr lang="en-GB" sz="1800" b="1" dirty="0"/>
              <a:t>Time</a:t>
            </a:r>
            <a:r>
              <a:rPr lang="en-GB" sz="1800" dirty="0"/>
              <a:t> - The time lags present in the supply chain, from supplier to user at every stage, requires that you maintain certain amounts of inventory to use in this lead time. However, in practice, inventory is to be maintained for consumption during 'variations in lead time'. Lead time itself can be addressed by ordering that many days in advance.</a:t>
            </a:r>
          </a:p>
          <a:p>
            <a:pPr>
              <a:lnSpc>
                <a:spcPct val="100000"/>
              </a:lnSpc>
            </a:pPr>
            <a:r>
              <a:rPr lang="en-GB" sz="1800" b="1" dirty="0"/>
              <a:t>Seasonal Demand</a:t>
            </a:r>
            <a:r>
              <a:rPr lang="cs-CZ" sz="1800" b="1" dirty="0"/>
              <a:t> </a:t>
            </a:r>
            <a:r>
              <a:rPr lang="cs-CZ" sz="1800" dirty="0"/>
              <a:t>-</a:t>
            </a:r>
            <a:r>
              <a:rPr lang="en-GB" sz="1800" dirty="0"/>
              <a:t> demands varies periodically, but producers capacity is fixed. This can lead to stock accumulation, consider for example how goods consumed only in holidays can lead to accumulation of large stocks on the anticipation of future consumption.</a:t>
            </a:r>
          </a:p>
          <a:p>
            <a:pPr>
              <a:lnSpc>
                <a:spcPct val="100000"/>
              </a:lnSpc>
            </a:pPr>
            <a:r>
              <a:rPr lang="en-GB" sz="1800" b="1" dirty="0"/>
              <a:t>Uncertainty </a:t>
            </a:r>
            <a:r>
              <a:rPr lang="en-GB" sz="1800" dirty="0"/>
              <a:t>- Inventories are maintained as buffers to meet uncertainties in demand, supply and movements of goods.</a:t>
            </a:r>
          </a:p>
          <a:p>
            <a:pPr>
              <a:lnSpc>
                <a:spcPct val="100000"/>
              </a:lnSpc>
            </a:pPr>
            <a:r>
              <a:rPr lang="en-GB" sz="1800" b="1" dirty="0"/>
              <a:t>Economies of scale </a:t>
            </a:r>
            <a:r>
              <a:rPr lang="en-GB" sz="1800" dirty="0"/>
              <a:t>- Ideal condition of "one unit at a time at a place where a user needs it, when he needs it" principle tends to incur lots of costs in terms of logistics. So bulk buying, movement and storing brings in economies of scale, thus inventory.</a:t>
            </a:r>
          </a:p>
          <a:p>
            <a:pPr>
              <a:lnSpc>
                <a:spcPct val="100000"/>
              </a:lnSpc>
            </a:pPr>
            <a:r>
              <a:rPr lang="en-GB" sz="1800" b="1" dirty="0"/>
              <a:t>Appreciation in Value </a:t>
            </a:r>
            <a:r>
              <a:rPr lang="en-GB" sz="1800" dirty="0"/>
              <a:t>- In some situations, some stock gains the required value when it is kept for some time to allow it reach the desired standard for consumption, or for production. For example; beer in the brewing industry</a:t>
            </a:r>
          </a:p>
          <a:p>
            <a:pPr>
              <a:lnSpc>
                <a:spcPct val="100000"/>
              </a:lnSpc>
            </a:pPr>
            <a:endParaRPr lang="en-GB" sz="1400" dirty="0"/>
          </a:p>
        </p:txBody>
      </p:sp>
    </p:spTree>
    <p:extLst>
      <p:ext uri="{BB962C8B-B14F-4D97-AF65-F5344CB8AC3E}">
        <p14:creationId xmlns:p14="http://schemas.microsoft.com/office/powerpoint/2010/main" val="376925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A9CAC1-32AD-1CBA-A84A-866672A3A4DF}"/>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D460DE0E-AA53-8B59-8C92-503ED034D295}"/>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Nadpis 3">
            <a:extLst>
              <a:ext uri="{FF2B5EF4-FFF2-40B4-BE49-F238E27FC236}">
                <a16:creationId xmlns:a16="http://schemas.microsoft.com/office/drawing/2014/main" id="{A3E99442-CAEA-D8A9-A366-D14A1209E514}"/>
              </a:ext>
            </a:extLst>
          </p:cNvPr>
          <p:cNvSpPr>
            <a:spLocks noGrp="1"/>
          </p:cNvSpPr>
          <p:nvPr>
            <p:ph type="title"/>
          </p:nvPr>
        </p:nvSpPr>
        <p:spPr/>
        <p:txBody>
          <a:bodyPr/>
          <a:lstStyle/>
          <a:p>
            <a:r>
              <a:rPr lang="cs-CZ" dirty="0"/>
              <a:t>Inventory </a:t>
            </a:r>
            <a:r>
              <a:rPr lang="cs-CZ" dirty="0" err="1"/>
              <a:t>costs</a:t>
            </a:r>
            <a:endParaRPr lang="en-GB" dirty="0"/>
          </a:p>
        </p:txBody>
      </p:sp>
      <p:sp>
        <p:nvSpPr>
          <p:cNvPr id="5" name="Zástupný obsah 4">
            <a:extLst>
              <a:ext uri="{FF2B5EF4-FFF2-40B4-BE49-F238E27FC236}">
                <a16:creationId xmlns:a16="http://schemas.microsoft.com/office/drawing/2014/main" id="{82C714E9-0CD1-81B0-3736-CC112364CED5}"/>
              </a:ext>
            </a:extLst>
          </p:cNvPr>
          <p:cNvSpPr>
            <a:spLocks noGrp="1"/>
          </p:cNvSpPr>
          <p:nvPr>
            <p:ph idx="1"/>
          </p:nvPr>
        </p:nvSpPr>
        <p:spPr/>
        <p:txBody>
          <a:bodyPr/>
          <a:lstStyle/>
          <a:p>
            <a:r>
              <a:rPr lang="en-GB" dirty="0"/>
              <a:t>Ordering cost</a:t>
            </a:r>
          </a:p>
          <a:p>
            <a:r>
              <a:rPr lang="en-GB" dirty="0"/>
              <a:t>Setup cost</a:t>
            </a:r>
          </a:p>
          <a:p>
            <a:r>
              <a:rPr lang="en-GB" dirty="0"/>
              <a:t>Holding Cost</a:t>
            </a:r>
          </a:p>
          <a:p>
            <a:r>
              <a:rPr lang="en-GB" dirty="0"/>
              <a:t>Shortage Cost</a:t>
            </a:r>
          </a:p>
          <a:p>
            <a:endParaRPr lang="en-GB" dirty="0"/>
          </a:p>
        </p:txBody>
      </p:sp>
    </p:spTree>
    <p:extLst>
      <p:ext uri="{BB962C8B-B14F-4D97-AF65-F5344CB8AC3E}">
        <p14:creationId xmlns:p14="http://schemas.microsoft.com/office/powerpoint/2010/main" val="429470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04E7A46-2E81-2994-0A92-389BBC0C226D}"/>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562B36F0-A447-E66C-1B00-94DE148CD091}"/>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Nadpis 3">
            <a:extLst>
              <a:ext uri="{FF2B5EF4-FFF2-40B4-BE49-F238E27FC236}">
                <a16:creationId xmlns:a16="http://schemas.microsoft.com/office/drawing/2014/main" id="{AF3FC9DE-F11C-DFF2-243B-013500D9BE92}"/>
              </a:ext>
            </a:extLst>
          </p:cNvPr>
          <p:cNvSpPr>
            <a:spLocks noGrp="1"/>
          </p:cNvSpPr>
          <p:nvPr>
            <p:ph type="title"/>
          </p:nvPr>
        </p:nvSpPr>
        <p:spPr/>
        <p:txBody>
          <a:bodyPr/>
          <a:lstStyle/>
          <a:p>
            <a:r>
              <a:rPr lang="en-GB" dirty="0"/>
              <a:t>Planning inventory investment – start-up</a:t>
            </a:r>
          </a:p>
        </p:txBody>
      </p:sp>
      <p:sp>
        <p:nvSpPr>
          <p:cNvPr id="5" name="Zástupný obsah 4">
            <a:extLst>
              <a:ext uri="{FF2B5EF4-FFF2-40B4-BE49-F238E27FC236}">
                <a16:creationId xmlns:a16="http://schemas.microsoft.com/office/drawing/2014/main" id="{40AB715E-ACC5-D5A8-706E-CF45C375CF8F}"/>
              </a:ext>
            </a:extLst>
          </p:cNvPr>
          <p:cNvSpPr>
            <a:spLocks noGrp="1"/>
          </p:cNvSpPr>
          <p:nvPr>
            <p:ph idx="1"/>
          </p:nvPr>
        </p:nvSpPr>
        <p:spPr/>
        <p:txBody>
          <a:bodyPr/>
          <a:lstStyle/>
          <a:p>
            <a:pPr>
              <a:lnSpc>
                <a:spcPct val="100000"/>
              </a:lnSpc>
            </a:pPr>
            <a:r>
              <a:rPr lang="en-GB" sz="2400" dirty="0"/>
              <a:t>Calculating inventory level for business start –up- do not have previous sales data on which to base inventory-level decision.</a:t>
            </a:r>
          </a:p>
          <a:p>
            <a:pPr>
              <a:lnSpc>
                <a:spcPct val="100000"/>
              </a:lnSpc>
            </a:pPr>
            <a:r>
              <a:rPr lang="en-GB" sz="2400" dirty="0"/>
              <a:t>For start-up entrepreneurs conduct market research, analyse their competition and develop a marketing plan and pricing strategy before they go into business. Proper planning allows new business owners to make reasonable estimates about expected sales during the first weeks or months after start-up.</a:t>
            </a:r>
          </a:p>
          <a:p>
            <a:pPr>
              <a:lnSpc>
                <a:spcPct val="100000"/>
              </a:lnSpc>
            </a:pPr>
            <a:r>
              <a:rPr lang="en-GB" sz="2400" dirty="0"/>
              <a:t>They also know how much cash and storage space they can devote to inventory. </a:t>
            </a:r>
          </a:p>
          <a:p>
            <a:pPr>
              <a:lnSpc>
                <a:spcPct val="100000"/>
              </a:lnSpc>
            </a:pPr>
            <a:r>
              <a:rPr lang="en-GB" sz="2400" dirty="0"/>
              <a:t>From all this information, they can estimate how much inventory they should have for opening day.</a:t>
            </a:r>
          </a:p>
          <a:p>
            <a:pPr>
              <a:lnSpc>
                <a:spcPct val="100000"/>
              </a:lnSpc>
            </a:pPr>
            <a:endParaRPr lang="en-GB" sz="2000" dirty="0"/>
          </a:p>
        </p:txBody>
      </p:sp>
    </p:spTree>
    <p:extLst>
      <p:ext uri="{BB962C8B-B14F-4D97-AF65-F5344CB8AC3E}">
        <p14:creationId xmlns:p14="http://schemas.microsoft.com/office/powerpoint/2010/main" val="291194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41BC8C-59CF-26A4-3800-482C9998C589}"/>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9E9D4F55-364A-1752-6876-EC31B76BAA7D}"/>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Nadpis 3">
            <a:extLst>
              <a:ext uri="{FF2B5EF4-FFF2-40B4-BE49-F238E27FC236}">
                <a16:creationId xmlns:a16="http://schemas.microsoft.com/office/drawing/2014/main" id="{9E4C5D8D-F71F-D7F2-7272-A2ABB59B9FFB}"/>
              </a:ext>
            </a:extLst>
          </p:cNvPr>
          <p:cNvSpPr>
            <a:spLocks noGrp="1"/>
          </p:cNvSpPr>
          <p:nvPr>
            <p:ph type="title"/>
          </p:nvPr>
        </p:nvSpPr>
        <p:spPr/>
        <p:txBody>
          <a:bodyPr/>
          <a:lstStyle/>
          <a:p>
            <a:r>
              <a:rPr lang="en-GB" dirty="0"/>
              <a:t>Planning inventory investment</a:t>
            </a:r>
            <a:r>
              <a:rPr lang="cs-CZ" dirty="0"/>
              <a:t> </a:t>
            </a:r>
            <a:r>
              <a:rPr lang="en-GB" dirty="0"/>
              <a:t>- ongoing business</a:t>
            </a:r>
          </a:p>
        </p:txBody>
      </p:sp>
      <p:sp>
        <p:nvSpPr>
          <p:cNvPr id="5" name="Zástupný obsah 4">
            <a:extLst>
              <a:ext uri="{FF2B5EF4-FFF2-40B4-BE49-F238E27FC236}">
                <a16:creationId xmlns:a16="http://schemas.microsoft.com/office/drawing/2014/main" id="{ABFDF245-EC23-9DCC-CD9D-A12BA0A0D327}"/>
              </a:ext>
            </a:extLst>
          </p:cNvPr>
          <p:cNvSpPr>
            <a:spLocks noGrp="1"/>
          </p:cNvSpPr>
          <p:nvPr>
            <p:ph idx="1"/>
          </p:nvPr>
        </p:nvSpPr>
        <p:spPr/>
        <p:txBody>
          <a:bodyPr/>
          <a:lstStyle/>
          <a:p>
            <a:r>
              <a:rPr lang="en-GB" dirty="0"/>
              <a:t>Ongoing business keeps good records that rely on many data-sources for inventory-planning purposes. These include sales and cost data, vendor lead times, and loses of inventory due to damage or other reasons.</a:t>
            </a:r>
          </a:p>
          <a:p>
            <a:r>
              <a:rPr lang="en-GB" dirty="0"/>
              <a:t>Inventory managers can use this data to predict how inventory levels are going to decrease over time and decide when to reorder merchandise. </a:t>
            </a:r>
          </a:p>
          <a:p>
            <a:endParaRPr lang="en-GB" dirty="0"/>
          </a:p>
        </p:txBody>
      </p:sp>
    </p:spTree>
    <p:extLst>
      <p:ext uri="{BB962C8B-B14F-4D97-AF65-F5344CB8AC3E}">
        <p14:creationId xmlns:p14="http://schemas.microsoft.com/office/powerpoint/2010/main" val="279001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743C911-98DA-5224-46EF-97D51F5B85F7}"/>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1CC4EF1A-D764-A9A9-6580-C9B2CAC647C8}"/>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Nadpis 3">
            <a:extLst>
              <a:ext uri="{FF2B5EF4-FFF2-40B4-BE49-F238E27FC236}">
                <a16:creationId xmlns:a16="http://schemas.microsoft.com/office/drawing/2014/main" id="{220CF554-2E40-542E-9EFD-CD737B17237E}"/>
              </a:ext>
            </a:extLst>
          </p:cNvPr>
          <p:cNvSpPr>
            <a:spLocks noGrp="1"/>
          </p:cNvSpPr>
          <p:nvPr>
            <p:ph type="title"/>
          </p:nvPr>
        </p:nvSpPr>
        <p:spPr/>
        <p:txBody>
          <a:bodyPr/>
          <a:lstStyle/>
          <a:p>
            <a:r>
              <a:rPr lang="cs-CZ" dirty="0"/>
              <a:t>Inventory management</a:t>
            </a:r>
            <a:endParaRPr lang="en-GB" dirty="0"/>
          </a:p>
        </p:txBody>
      </p:sp>
      <p:pic>
        <p:nvPicPr>
          <p:cNvPr id="6" name="Picture 2">
            <a:extLst>
              <a:ext uri="{FF2B5EF4-FFF2-40B4-BE49-F238E27FC236}">
                <a16:creationId xmlns:a16="http://schemas.microsoft.com/office/drawing/2014/main" id="{5A9C2E1B-F1D3-BC67-BE6F-7A5DAEC80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344" y="1607508"/>
            <a:ext cx="6160656" cy="462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75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597CEF-0160-0742-182B-E7FD860E3852}"/>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BBCF840A-4497-7D2F-91C8-AE088D240407}"/>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Nadpis 3">
            <a:extLst>
              <a:ext uri="{FF2B5EF4-FFF2-40B4-BE49-F238E27FC236}">
                <a16:creationId xmlns:a16="http://schemas.microsoft.com/office/drawing/2014/main" id="{238D5FD8-ED10-F5B9-2C20-AAA2B0E06747}"/>
              </a:ext>
            </a:extLst>
          </p:cNvPr>
          <p:cNvSpPr>
            <a:spLocks noGrp="1"/>
          </p:cNvSpPr>
          <p:nvPr>
            <p:ph type="title"/>
          </p:nvPr>
        </p:nvSpPr>
        <p:spPr/>
        <p:txBody>
          <a:bodyPr/>
          <a:lstStyle/>
          <a:p>
            <a:r>
              <a:rPr lang="cs-CZ" dirty="0"/>
              <a:t>Inventory management</a:t>
            </a:r>
            <a:endParaRPr lang="en-GB" dirty="0"/>
          </a:p>
        </p:txBody>
      </p:sp>
      <p:graphicFrame>
        <p:nvGraphicFramePr>
          <p:cNvPr id="6" name="Zástupný symbol pro obsah 3">
            <a:extLst>
              <a:ext uri="{FF2B5EF4-FFF2-40B4-BE49-F238E27FC236}">
                <a16:creationId xmlns:a16="http://schemas.microsoft.com/office/drawing/2014/main" id="{B34C3EDE-CAD1-599E-220E-59F6A519AEFC}"/>
              </a:ext>
            </a:extLst>
          </p:cNvPr>
          <p:cNvGraphicFramePr>
            <a:graphicFrameLocks noGrp="1"/>
          </p:cNvGraphicFramePr>
          <p:nvPr>
            <p:ph idx="1"/>
            <p:extLst>
              <p:ext uri="{D42A27DB-BD31-4B8C-83A1-F6EECF244321}">
                <p14:modId xmlns:p14="http://schemas.microsoft.com/office/powerpoint/2010/main" val="2106735431"/>
              </p:ext>
            </p:extLst>
          </p:nvPr>
        </p:nvGraphicFramePr>
        <p:xfrm>
          <a:off x="2135559" y="1623151"/>
          <a:ext cx="7920881" cy="3888432"/>
        </p:xfrm>
        <a:graphic>
          <a:graphicData uri="http://schemas.openxmlformats.org/drawingml/2006/table">
            <a:tbl>
              <a:tblPr firstRow="1" firstCol="1" lastRow="1" lastCol="1" bandRow="1" bandCol="1">
                <a:tableStyleId>{5940675A-B579-460E-94D1-54222C63F5DA}</a:tableStyleId>
              </a:tblPr>
              <a:tblGrid>
                <a:gridCol w="2485048">
                  <a:extLst>
                    <a:ext uri="{9D8B030D-6E8A-4147-A177-3AD203B41FA5}">
                      <a16:colId xmlns:a16="http://schemas.microsoft.com/office/drawing/2014/main" val="20000"/>
                    </a:ext>
                  </a:extLst>
                </a:gridCol>
                <a:gridCol w="2516651">
                  <a:extLst>
                    <a:ext uri="{9D8B030D-6E8A-4147-A177-3AD203B41FA5}">
                      <a16:colId xmlns:a16="http://schemas.microsoft.com/office/drawing/2014/main" val="20001"/>
                    </a:ext>
                  </a:extLst>
                </a:gridCol>
                <a:gridCol w="2919182">
                  <a:extLst>
                    <a:ext uri="{9D8B030D-6E8A-4147-A177-3AD203B41FA5}">
                      <a16:colId xmlns:a16="http://schemas.microsoft.com/office/drawing/2014/main" val="20002"/>
                    </a:ext>
                  </a:extLst>
                </a:gridCol>
              </a:tblGrid>
              <a:tr h="958600">
                <a:tc>
                  <a:txBody>
                    <a:bodyPr/>
                    <a:lstStyle/>
                    <a:p>
                      <a:pPr algn="ctr">
                        <a:lnSpc>
                          <a:spcPct val="150000"/>
                        </a:lnSpc>
                        <a:spcAft>
                          <a:spcPts val="0"/>
                        </a:spcAft>
                      </a:pPr>
                      <a:r>
                        <a:rPr lang="cs-CZ" sz="1600" dirty="0">
                          <a:solidFill>
                            <a:schemeClr val="tx1"/>
                          </a:solidFill>
                          <a:effectLst/>
                        </a:rPr>
                        <a:t> </a:t>
                      </a:r>
                      <a:endParaRPr lang="cs-CZ" sz="1100" dirty="0">
                        <a:solidFill>
                          <a:schemeClr val="tx1"/>
                        </a:solidFill>
                        <a:effectLst/>
                        <a:latin typeface="Times New Roman"/>
                        <a:ea typeface="Times New Roman"/>
                      </a:endParaRPr>
                    </a:p>
                  </a:txBody>
                  <a:tcPr marL="68580" marR="68580" marT="0" marB="0" anchor="ctr"/>
                </a:tc>
                <a:tc>
                  <a:txBody>
                    <a:bodyPr/>
                    <a:lstStyle/>
                    <a:p>
                      <a:pPr algn="ctr">
                        <a:lnSpc>
                          <a:spcPct val="150000"/>
                        </a:lnSpc>
                        <a:spcAft>
                          <a:spcPts val="0"/>
                        </a:spcAft>
                      </a:pPr>
                      <a:r>
                        <a:rPr lang="cs-CZ" sz="1600">
                          <a:solidFill>
                            <a:schemeClr val="tx1"/>
                          </a:solidFill>
                          <a:effectLst/>
                        </a:rPr>
                        <a:t>Fixed order quantity "Q"</a:t>
                      </a:r>
                      <a:endParaRPr lang="cs-CZ" sz="1100">
                        <a:solidFill>
                          <a:schemeClr val="tx1"/>
                        </a:solidFill>
                        <a:effectLst/>
                        <a:latin typeface="Times New Roman"/>
                        <a:ea typeface="Times New Roman"/>
                      </a:endParaRPr>
                    </a:p>
                  </a:txBody>
                  <a:tcPr marL="68580" marR="68580" marT="0" marB="0" anchor="ctr"/>
                </a:tc>
                <a:tc>
                  <a:txBody>
                    <a:bodyPr/>
                    <a:lstStyle/>
                    <a:p>
                      <a:pPr algn="ctr">
                        <a:lnSpc>
                          <a:spcPct val="150000"/>
                        </a:lnSpc>
                        <a:spcAft>
                          <a:spcPts val="0"/>
                        </a:spcAft>
                      </a:pPr>
                      <a:r>
                        <a:rPr lang="cs-CZ" sz="1600" dirty="0">
                          <a:solidFill>
                            <a:schemeClr val="tx1"/>
                          </a:solidFill>
                          <a:effectLst/>
                        </a:rPr>
                        <a:t>Variable order quantity made up to "S"</a:t>
                      </a:r>
                      <a:endParaRPr lang="cs-CZ" sz="11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1464916">
                <a:tc>
                  <a:txBody>
                    <a:bodyPr/>
                    <a:lstStyle/>
                    <a:p>
                      <a:pPr algn="ctr">
                        <a:lnSpc>
                          <a:spcPct val="150000"/>
                        </a:lnSpc>
                        <a:spcAft>
                          <a:spcPts val="0"/>
                        </a:spcAft>
                      </a:pPr>
                      <a:r>
                        <a:rPr lang="cs-CZ" sz="1600" dirty="0">
                          <a:solidFill>
                            <a:schemeClr val="tx1"/>
                          </a:solidFill>
                          <a:effectLst/>
                        </a:rPr>
                        <a:t>Ordering at variable moments</a:t>
                      </a:r>
                      <a:endParaRPr lang="cs-CZ" sz="1100" dirty="0">
                        <a:solidFill>
                          <a:schemeClr val="tx1"/>
                        </a:solidFill>
                        <a:effectLst/>
                        <a:latin typeface="Times New Roman"/>
                        <a:ea typeface="Times New Roman"/>
                      </a:endParaRPr>
                    </a:p>
                  </a:txBody>
                  <a:tcPr marL="68580" marR="68580" marT="0" marB="0" anchor="ctr"/>
                </a:tc>
                <a:tc>
                  <a:txBody>
                    <a:bodyPr/>
                    <a:lstStyle/>
                    <a:p>
                      <a:pPr algn="ctr">
                        <a:lnSpc>
                          <a:spcPct val="150000"/>
                        </a:lnSpc>
                        <a:spcAft>
                          <a:spcPts val="0"/>
                        </a:spcAft>
                      </a:pPr>
                      <a:r>
                        <a:rPr lang="cs-CZ" sz="1600" dirty="0">
                          <a:solidFill>
                            <a:schemeClr val="tx1"/>
                          </a:solidFill>
                          <a:effectLst/>
                        </a:rPr>
                        <a:t>System B, Q: variable order moment, fixed order quantity "Q"</a:t>
                      </a:r>
                      <a:endParaRPr lang="cs-CZ" sz="1100" dirty="0">
                        <a:solidFill>
                          <a:schemeClr val="tx1"/>
                        </a:solidFill>
                        <a:effectLst/>
                        <a:latin typeface="Times New Roman"/>
                        <a:ea typeface="Times New Roman"/>
                      </a:endParaRPr>
                    </a:p>
                  </a:txBody>
                  <a:tcPr marL="68580" marR="68580" marT="0" marB="0" anchor="ctr"/>
                </a:tc>
                <a:tc>
                  <a:txBody>
                    <a:bodyPr/>
                    <a:lstStyle/>
                    <a:p>
                      <a:pPr algn="ctr">
                        <a:lnSpc>
                          <a:spcPct val="150000"/>
                        </a:lnSpc>
                        <a:spcAft>
                          <a:spcPts val="0"/>
                        </a:spcAft>
                      </a:pPr>
                      <a:r>
                        <a:rPr lang="cs-CZ" sz="1600" dirty="0">
                          <a:solidFill>
                            <a:schemeClr val="tx1"/>
                          </a:solidFill>
                          <a:effectLst/>
                        </a:rPr>
                        <a:t>System B, S: Variable order moment, ordering up to target level "S"</a:t>
                      </a:r>
                      <a:endParaRPr lang="cs-CZ" sz="11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1464916">
                <a:tc>
                  <a:txBody>
                    <a:bodyPr/>
                    <a:lstStyle/>
                    <a:p>
                      <a:pPr algn="ctr">
                        <a:lnSpc>
                          <a:spcPct val="150000"/>
                        </a:lnSpc>
                        <a:spcAft>
                          <a:spcPts val="0"/>
                        </a:spcAft>
                      </a:pPr>
                      <a:r>
                        <a:rPr lang="cs-CZ" sz="1600" dirty="0">
                          <a:solidFill>
                            <a:schemeClr val="tx1"/>
                          </a:solidFill>
                          <a:effectLst/>
                        </a:rPr>
                        <a:t>Ordering in fixed moments</a:t>
                      </a:r>
                      <a:endParaRPr lang="cs-CZ" sz="1100" dirty="0">
                        <a:solidFill>
                          <a:schemeClr val="tx1"/>
                        </a:solidFill>
                        <a:effectLst/>
                        <a:latin typeface="Times New Roman"/>
                        <a:ea typeface="Times New Roman"/>
                      </a:endParaRPr>
                    </a:p>
                  </a:txBody>
                  <a:tcPr marL="68580" marR="68580" marT="0" marB="0" anchor="ctr"/>
                </a:tc>
                <a:tc>
                  <a:txBody>
                    <a:bodyPr/>
                    <a:lstStyle/>
                    <a:p>
                      <a:pPr algn="ctr">
                        <a:lnSpc>
                          <a:spcPct val="150000"/>
                        </a:lnSpc>
                        <a:spcAft>
                          <a:spcPts val="0"/>
                        </a:spcAft>
                      </a:pPr>
                      <a:r>
                        <a:rPr lang="cs-CZ" sz="1600" dirty="0">
                          <a:solidFill>
                            <a:schemeClr val="tx1"/>
                          </a:solidFill>
                          <a:effectLst/>
                        </a:rPr>
                        <a:t>System s, Q: fixed order moment, fixed order quantity</a:t>
                      </a:r>
                      <a:endParaRPr lang="cs-CZ" sz="1100" dirty="0">
                        <a:solidFill>
                          <a:schemeClr val="tx1"/>
                        </a:solidFill>
                        <a:effectLst/>
                        <a:latin typeface="Times New Roman"/>
                        <a:ea typeface="Times New Roman"/>
                      </a:endParaRPr>
                    </a:p>
                  </a:txBody>
                  <a:tcPr marL="68580" marR="68580" marT="0" marB="0" anchor="ctr"/>
                </a:tc>
                <a:tc>
                  <a:txBody>
                    <a:bodyPr/>
                    <a:lstStyle/>
                    <a:p>
                      <a:pPr algn="ctr">
                        <a:lnSpc>
                          <a:spcPct val="150000"/>
                        </a:lnSpc>
                        <a:spcAft>
                          <a:spcPts val="0"/>
                        </a:spcAft>
                      </a:pPr>
                      <a:r>
                        <a:rPr lang="cs-CZ" sz="1600" dirty="0">
                          <a:solidFill>
                            <a:schemeClr val="tx1"/>
                          </a:solidFill>
                          <a:effectLst/>
                        </a:rPr>
                        <a:t>System s, S: fixed point of order, replenishment to target level "S"</a:t>
                      </a:r>
                      <a:endParaRPr lang="cs-CZ" sz="11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7100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CF8317-5467-F77D-DDE4-FE37166D9CDA}"/>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1D761E6A-77CB-6FB1-A379-06DA69D3E143}"/>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Nadpis 3">
            <a:extLst>
              <a:ext uri="{FF2B5EF4-FFF2-40B4-BE49-F238E27FC236}">
                <a16:creationId xmlns:a16="http://schemas.microsoft.com/office/drawing/2014/main" id="{F04B37AA-BF59-1458-69AC-BC8D9FF63077}"/>
              </a:ext>
            </a:extLst>
          </p:cNvPr>
          <p:cNvSpPr>
            <a:spLocks noGrp="1"/>
          </p:cNvSpPr>
          <p:nvPr>
            <p:ph type="title"/>
          </p:nvPr>
        </p:nvSpPr>
        <p:spPr/>
        <p:txBody>
          <a:bodyPr/>
          <a:lstStyle/>
          <a:p>
            <a:r>
              <a:rPr lang="en-GB" dirty="0"/>
              <a:t>Safety stock</a:t>
            </a:r>
          </a:p>
        </p:txBody>
      </p:sp>
      <p:sp>
        <p:nvSpPr>
          <p:cNvPr id="5" name="Zástupný obsah 4">
            <a:extLst>
              <a:ext uri="{FF2B5EF4-FFF2-40B4-BE49-F238E27FC236}">
                <a16:creationId xmlns:a16="http://schemas.microsoft.com/office/drawing/2014/main" id="{489C3C7A-DF1E-FEE2-A6E7-6D51F8ACE4E2}"/>
              </a:ext>
            </a:extLst>
          </p:cNvPr>
          <p:cNvSpPr>
            <a:spLocks noGrp="1"/>
          </p:cNvSpPr>
          <p:nvPr>
            <p:ph idx="1"/>
          </p:nvPr>
        </p:nvSpPr>
        <p:spPr/>
        <p:txBody>
          <a:bodyPr/>
          <a:lstStyle/>
          <a:p>
            <a:r>
              <a:rPr lang="en-GB" dirty="0"/>
              <a:t> a level of extra stock that is maintained to mitigate risk of stockouts (shortfall in raw material or packaging) due to uncertainties in supply and demand. Adequate safety stock levels permit business operations to proceed according to their plans. Safety stock is held when there is uncertainty in demand, supply, or manufacturing yield; it serves as an insurance against stockouts.</a:t>
            </a:r>
          </a:p>
          <a:p>
            <a:endParaRPr lang="en-GB" dirty="0"/>
          </a:p>
        </p:txBody>
      </p:sp>
    </p:spTree>
    <p:extLst>
      <p:ext uri="{BB962C8B-B14F-4D97-AF65-F5344CB8AC3E}">
        <p14:creationId xmlns:p14="http://schemas.microsoft.com/office/powerpoint/2010/main" val="3762424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F54C14-0E36-05B3-5E2B-A4C891E13BC3}"/>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7820852B-950F-8511-F07A-19A63A1294AE}"/>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Nadpis 3">
            <a:extLst>
              <a:ext uri="{FF2B5EF4-FFF2-40B4-BE49-F238E27FC236}">
                <a16:creationId xmlns:a16="http://schemas.microsoft.com/office/drawing/2014/main" id="{C108AF33-2C7A-C9A0-98F9-18A3288B606C}"/>
              </a:ext>
            </a:extLst>
          </p:cNvPr>
          <p:cNvSpPr>
            <a:spLocks noGrp="1"/>
          </p:cNvSpPr>
          <p:nvPr>
            <p:ph type="title"/>
          </p:nvPr>
        </p:nvSpPr>
        <p:spPr/>
        <p:txBody>
          <a:bodyPr/>
          <a:lstStyle/>
          <a:p>
            <a:r>
              <a:rPr lang="cs-CZ" dirty="0" err="1"/>
              <a:t>Reorder</a:t>
            </a:r>
            <a:r>
              <a:rPr lang="cs-CZ" dirty="0"/>
              <a:t> point</a:t>
            </a:r>
            <a:endParaRPr lang="en-GB" dirty="0"/>
          </a:p>
        </p:txBody>
      </p:sp>
      <p:sp>
        <p:nvSpPr>
          <p:cNvPr id="5" name="Zástupný obsah 4">
            <a:extLst>
              <a:ext uri="{FF2B5EF4-FFF2-40B4-BE49-F238E27FC236}">
                <a16:creationId xmlns:a16="http://schemas.microsoft.com/office/drawing/2014/main" id="{0F388BF3-E97F-275D-B6B6-5ADBC3A6DBA8}"/>
              </a:ext>
            </a:extLst>
          </p:cNvPr>
          <p:cNvSpPr>
            <a:spLocks noGrp="1"/>
          </p:cNvSpPr>
          <p:nvPr>
            <p:ph idx="1"/>
          </p:nvPr>
        </p:nvSpPr>
        <p:spPr/>
        <p:txBody>
          <a:bodyPr/>
          <a:lstStyle/>
          <a:p>
            <a:r>
              <a:rPr lang="en-GB" dirty="0"/>
              <a:t>The reorder point (ROP, reorder level) is the level of inventory which triggers an action to replenish that particular inventory stock. It is a minimum amount of an item which a firm holds in stock, such that, when stock falls to this amount, the item must be reordered. It is normally calculated as the forecast usage during the replenishment lead time plus safety stock</a:t>
            </a:r>
            <a:r>
              <a:rPr lang="cs-CZ" dirty="0"/>
              <a:t>.</a:t>
            </a:r>
            <a:endParaRPr lang="en-GB" dirty="0"/>
          </a:p>
        </p:txBody>
      </p:sp>
    </p:spTree>
    <p:extLst>
      <p:ext uri="{BB962C8B-B14F-4D97-AF65-F5344CB8AC3E}">
        <p14:creationId xmlns:p14="http://schemas.microsoft.com/office/powerpoint/2010/main" val="388050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645AF3-04DD-5469-DC00-F6A9E76067EB}"/>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0E0F2114-7106-1319-E1C5-9A63D5384FC3}"/>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5A4D2AD3-A6F1-0D2D-796E-4FE998344827}"/>
              </a:ext>
            </a:extLst>
          </p:cNvPr>
          <p:cNvSpPr>
            <a:spLocks noGrp="1"/>
          </p:cNvSpPr>
          <p:nvPr>
            <p:ph type="title"/>
          </p:nvPr>
        </p:nvSpPr>
        <p:spPr/>
        <p:txBody>
          <a:bodyPr/>
          <a:lstStyle/>
          <a:p>
            <a:r>
              <a:rPr lang="en-GB" dirty="0"/>
              <a:t>Primary activities</a:t>
            </a:r>
          </a:p>
        </p:txBody>
      </p:sp>
      <p:pic>
        <p:nvPicPr>
          <p:cNvPr id="7" name="Zástupný symbol pro obsah 3">
            <a:extLst>
              <a:ext uri="{FF2B5EF4-FFF2-40B4-BE49-F238E27FC236}">
                <a16:creationId xmlns:a16="http://schemas.microsoft.com/office/drawing/2014/main" id="{A8B06BA4-1A75-CF56-C081-ACFCEBF5B701}"/>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95796" y="1349999"/>
            <a:ext cx="9267404" cy="4878001"/>
          </a:xfrm>
        </p:spPr>
      </p:pic>
      <p:sp>
        <p:nvSpPr>
          <p:cNvPr id="8" name="Obdélník 7">
            <a:extLst>
              <a:ext uri="{FF2B5EF4-FFF2-40B4-BE49-F238E27FC236}">
                <a16:creationId xmlns:a16="http://schemas.microsoft.com/office/drawing/2014/main" id="{B0341D15-DCB5-DDBF-02BC-857210C13246}"/>
              </a:ext>
            </a:extLst>
          </p:cNvPr>
          <p:cNvSpPr/>
          <p:nvPr/>
        </p:nvSpPr>
        <p:spPr>
          <a:xfrm>
            <a:off x="1823051" y="3063662"/>
            <a:ext cx="7339422" cy="5091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00E1E156-C00E-ED33-B787-EDFC6F9AA39D}"/>
              </a:ext>
            </a:extLst>
          </p:cNvPr>
          <p:cNvSpPr/>
          <p:nvPr/>
        </p:nvSpPr>
        <p:spPr>
          <a:xfrm>
            <a:off x="1823051" y="3698552"/>
            <a:ext cx="1243422" cy="21602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39721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AAD1B1B-45BA-28DB-2423-BE79A7890870}"/>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7F5A69CB-53A3-39B3-2650-D9E849ACC382}"/>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Nadpis 3">
            <a:extLst>
              <a:ext uri="{FF2B5EF4-FFF2-40B4-BE49-F238E27FC236}">
                <a16:creationId xmlns:a16="http://schemas.microsoft.com/office/drawing/2014/main" id="{0635BC83-0ED6-97AC-C1F2-BF59AA106E84}"/>
              </a:ext>
            </a:extLst>
          </p:cNvPr>
          <p:cNvSpPr>
            <a:spLocks noGrp="1"/>
          </p:cNvSpPr>
          <p:nvPr>
            <p:ph type="title"/>
          </p:nvPr>
        </p:nvSpPr>
        <p:spPr/>
        <p:txBody>
          <a:bodyPr/>
          <a:lstStyle/>
          <a:p>
            <a:r>
              <a:rPr lang="cs-CZ" dirty="0"/>
              <a:t>Lead </a:t>
            </a:r>
            <a:r>
              <a:rPr lang="cs-CZ" dirty="0" err="1"/>
              <a:t>time</a:t>
            </a:r>
            <a:endParaRPr lang="en-GB" dirty="0"/>
          </a:p>
        </p:txBody>
      </p:sp>
      <p:sp>
        <p:nvSpPr>
          <p:cNvPr id="5" name="Zástupný obsah 4">
            <a:extLst>
              <a:ext uri="{FF2B5EF4-FFF2-40B4-BE49-F238E27FC236}">
                <a16:creationId xmlns:a16="http://schemas.microsoft.com/office/drawing/2014/main" id="{192F60E3-DF56-BB0C-59AE-6078AB93FDF3}"/>
              </a:ext>
            </a:extLst>
          </p:cNvPr>
          <p:cNvSpPr>
            <a:spLocks noGrp="1"/>
          </p:cNvSpPr>
          <p:nvPr>
            <p:ph idx="1"/>
          </p:nvPr>
        </p:nvSpPr>
        <p:spPr/>
        <p:txBody>
          <a:bodyPr/>
          <a:lstStyle/>
          <a:p>
            <a:r>
              <a:rPr lang="cs-CZ" dirty="0"/>
              <a:t>Time </a:t>
            </a:r>
            <a:r>
              <a:rPr lang="cs-CZ" dirty="0" err="1"/>
              <a:t>needed</a:t>
            </a:r>
            <a:r>
              <a:rPr lang="cs-CZ" dirty="0"/>
              <a:t> </a:t>
            </a:r>
            <a:r>
              <a:rPr lang="cs-CZ" dirty="0" err="1"/>
              <a:t>for</a:t>
            </a:r>
            <a:r>
              <a:rPr lang="cs-CZ" dirty="0"/>
              <a:t> </a:t>
            </a:r>
            <a:r>
              <a:rPr lang="cs-CZ" dirty="0" err="1"/>
              <a:t>your</a:t>
            </a:r>
            <a:r>
              <a:rPr lang="cs-CZ" dirty="0"/>
              <a:t> </a:t>
            </a:r>
            <a:r>
              <a:rPr lang="cs-CZ" dirty="0" err="1"/>
              <a:t>supplier</a:t>
            </a:r>
            <a:r>
              <a:rPr lang="cs-CZ" dirty="0"/>
              <a:t> to </a:t>
            </a:r>
            <a:r>
              <a:rPr lang="cs-CZ" dirty="0" err="1"/>
              <a:t>deliver</a:t>
            </a:r>
            <a:r>
              <a:rPr lang="cs-CZ" dirty="0"/>
              <a:t> </a:t>
            </a:r>
            <a:r>
              <a:rPr lang="cs-CZ" dirty="0" err="1"/>
              <a:t>stocks</a:t>
            </a:r>
            <a:r>
              <a:rPr lang="cs-CZ" dirty="0"/>
              <a:t>.</a:t>
            </a:r>
          </a:p>
          <a:p>
            <a:r>
              <a:rPr lang="cs-CZ" dirty="0"/>
              <a:t>By </a:t>
            </a:r>
            <a:r>
              <a:rPr lang="cs-CZ" dirty="0" err="1"/>
              <a:t>the</a:t>
            </a:r>
            <a:r>
              <a:rPr lang="cs-CZ" dirty="0"/>
              <a:t> </a:t>
            </a:r>
            <a:r>
              <a:rPr lang="cs-CZ" dirty="0" err="1"/>
              <a:t>time</a:t>
            </a:r>
            <a:r>
              <a:rPr lang="cs-CZ" dirty="0"/>
              <a:t> </a:t>
            </a:r>
            <a:r>
              <a:rPr lang="cs-CZ" dirty="0" err="1"/>
              <a:t>of</a:t>
            </a:r>
            <a:r>
              <a:rPr lang="cs-CZ" dirty="0"/>
              <a:t> </a:t>
            </a:r>
            <a:r>
              <a:rPr lang="cs-CZ" dirty="0" err="1"/>
              <a:t>supplier</a:t>
            </a:r>
            <a:r>
              <a:rPr lang="cs-CZ" dirty="0"/>
              <a:t> </a:t>
            </a:r>
            <a:r>
              <a:rPr lang="cs-CZ" dirty="0" err="1"/>
              <a:t>arrival</a:t>
            </a:r>
            <a:r>
              <a:rPr lang="cs-CZ" dirty="0"/>
              <a:t>, </a:t>
            </a:r>
            <a:r>
              <a:rPr lang="cs-CZ" dirty="0" err="1"/>
              <a:t>you</a:t>
            </a:r>
            <a:r>
              <a:rPr lang="cs-CZ" dirty="0"/>
              <a:t> </a:t>
            </a:r>
            <a:r>
              <a:rPr lang="cs-CZ" dirty="0" err="1"/>
              <a:t>should</a:t>
            </a:r>
            <a:r>
              <a:rPr lang="cs-CZ" dirty="0"/>
              <a:t> </a:t>
            </a:r>
            <a:r>
              <a:rPr lang="cs-CZ" dirty="0" err="1"/>
              <a:t>ge</a:t>
            </a:r>
            <a:r>
              <a:rPr lang="cs-CZ" dirty="0"/>
              <a:t> to </a:t>
            </a:r>
            <a:r>
              <a:rPr lang="cs-CZ" dirty="0" err="1"/>
              <a:t>the</a:t>
            </a:r>
            <a:r>
              <a:rPr lang="cs-CZ" dirty="0"/>
              <a:t> </a:t>
            </a:r>
            <a:r>
              <a:rPr lang="cs-CZ" dirty="0" err="1"/>
              <a:t>safety</a:t>
            </a:r>
            <a:r>
              <a:rPr lang="cs-CZ" dirty="0"/>
              <a:t> </a:t>
            </a:r>
            <a:r>
              <a:rPr lang="cs-CZ" dirty="0" err="1"/>
              <a:t>stock</a:t>
            </a:r>
            <a:r>
              <a:rPr lang="cs-CZ" dirty="0"/>
              <a:t>.</a:t>
            </a:r>
          </a:p>
          <a:p>
            <a:r>
              <a:rPr lang="cs-CZ" dirty="0" err="1"/>
              <a:t>This</a:t>
            </a:r>
            <a:r>
              <a:rPr lang="cs-CZ" dirty="0"/>
              <a:t> </a:t>
            </a:r>
            <a:r>
              <a:rPr lang="cs-CZ" dirty="0" err="1"/>
              <a:t>should</a:t>
            </a:r>
            <a:r>
              <a:rPr lang="cs-CZ" dirty="0"/>
              <a:t> </a:t>
            </a:r>
            <a:r>
              <a:rPr lang="cs-CZ" dirty="0" err="1"/>
              <a:t>be</a:t>
            </a:r>
            <a:r>
              <a:rPr lang="cs-CZ" dirty="0"/>
              <a:t> in </a:t>
            </a:r>
            <a:r>
              <a:rPr lang="cs-CZ" dirty="0" err="1"/>
              <a:t>the</a:t>
            </a:r>
            <a:r>
              <a:rPr lang="cs-CZ" dirty="0"/>
              <a:t> </a:t>
            </a:r>
            <a:r>
              <a:rPr lang="cs-CZ" dirty="0" err="1"/>
              <a:t>balanvce</a:t>
            </a:r>
            <a:r>
              <a:rPr lang="cs-CZ" dirty="0"/>
              <a:t> </a:t>
            </a:r>
            <a:r>
              <a:rPr lang="cs-CZ" dirty="0" err="1"/>
              <a:t>with</a:t>
            </a:r>
            <a:endParaRPr lang="cs-CZ" dirty="0"/>
          </a:p>
          <a:p>
            <a:pPr lvl="1"/>
            <a:r>
              <a:rPr lang="cs-CZ" dirty="0" err="1"/>
              <a:t>Operations</a:t>
            </a:r>
            <a:r>
              <a:rPr lang="cs-CZ" dirty="0"/>
              <a:t> </a:t>
            </a:r>
            <a:r>
              <a:rPr lang="cs-CZ" dirty="0" err="1"/>
              <a:t>procedures</a:t>
            </a:r>
            <a:r>
              <a:rPr lang="cs-CZ" dirty="0"/>
              <a:t> (lead </a:t>
            </a:r>
            <a:r>
              <a:rPr lang="cs-CZ" dirty="0" err="1"/>
              <a:t>time</a:t>
            </a:r>
            <a:r>
              <a:rPr lang="cs-CZ" dirty="0"/>
              <a:t>)</a:t>
            </a:r>
          </a:p>
          <a:p>
            <a:pPr lvl="1"/>
            <a:r>
              <a:rPr lang="cs-CZ" dirty="0" err="1"/>
              <a:t>Outbound</a:t>
            </a:r>
            <a:r>
              <a:rPr lang="cs-CZ" dirty="0"/>
              <a:t> </a:t>
            </a:r>
            <a:r>
              <a:rPr lang="cs-CZ" dirty="0" err="1"/>
              <a:t>logistics</a:t>
            </a:r>
            <a:r>
              <a:rPr lang="cs-CZ" dirty="0"/>
              <a:t> (lead </a:t>
            </a:r>
            <a:r>
              <a:rPr lang="cs-CZ" dirty="0" err="1"/>
              <a:t>time</a:t>
            </a:r>
            <a:r>
              <a:rPr lang="cs-CZ" dirty="0"/>
              <a:t> </a:t>
            </a:r>
            <a:r>
              <a:rPr lang="cs-CZ" dirty="0" err="1"/>
              <a:t>of</a:t>
            </a:r>
            <a:r>
              <a:rPr lang="cs-CZ" dirty="0"/>
              <a:t> </a:t>
            </a:r>
            <a:r>
              <a:rPr lang="cs-CZ" dirty="0" err="1"/>
              <a:t>delivery</a:t>
            </a:r>
            <a:r>
              <a:rPr lang="cs-CZ" dirty="0"/>
              <a:t>)</a:t>
            </a:r>
          </a:p>
          <a:p>
            <a:pPr marL="72000" indent="0">
              <a:buNone/>
            </a:pPr>
            <a:endParaRPr lang="en-GB" dirty="0"/>
          </a:p>
        </p:txBody>
      </p:sp>
    </p:spTree>
    <p:extLst>
      <p:ext uri="{BB962C8B-B14F-4D97-AF65-F5344CB8AC3E}">
        <p14:creationId xmlns:p14="http://schemas.microsoft.com/office/powerpoint/2010/main" val="417907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8C84E9-3940-8CA5-628C-0EFA6974E586}"/>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24C181A8-2FA9-804C-4BDB-6CB5CABDD478}"/>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Nadpis 3">
            <a:extLst>
              <a:ext uri="{FF2B5EF4-FFF2-40B4-BE49-F238E27FC236}">
                <a16:creationId xmlns:a16="http://schemas.microsoft.com/office/drawing/2014/main" id="{753733FF-7025-EE54-08C5-65FA922A7C89}"/>
              </a:ext>
            </a:extLst>
          </p:cNvPr>
          <p:cNvSpPr>
            <a:spLocks noGrp="1"/>
          </p:cNvSpPr>
          <p:nvPr>
            <p:ph type="title"/>
          </p:nvPr>
        </p:nvSpPr>
        <p:spPr/>
        <p:txBody>
          <a:bodyPr/>
          <a:lstStyle/>
          <a:p>
            <a:r>
              <a:rPr lang="cs-CZ" dirty="0"/>
              <a:t>EOQ</a:t>
            </a:r>
            <a:endParaRPr lang="en-GB" dirty="0"/>
          </a:p>
        </p:txBody>
      </p:sp>
      <p:sp>
        <p:nvSpPr>
          <p:cNvPr id="5" name="Zástupný obsah 4">
            <a:extLst>
              <a:ext uri="{FF2B5EF4-FFF2-40B4-BE49-F238E27FC236}">
                <a16:creationId xmlns:a16="http://schemas.microsoft.com/office/drawing/2014/main" id="{672CA209-E52A-A806-60CC-099A77E99B6D}"/>
              </a:ext>
            </a:extLst>
          </p:cNvPr>
          <p:cNvSpPr>
            <a:spLocks noGrp="1"/>
          </p:cNvSpPr>
          <p:nvPr>
            <p:ph idx="1"/>
          </p:nvPr>
        </p:nvSpPr>
        <p:spPr>
          <a:xfrm>
            <a:off x="720000" y="1692002"/>
            <a:ext cx="5551491" cy="4139998"/>
          </a:xfrm>
        </p:spPr>
        <p:txBody>
          <a:bodyPr/>
          <a:lstStyle/>
          <a:p>
            <a:r>
              <a:rPr lang="en-GB" dirty="0"/>
              <a:t>EOQ concerns the inventory costs of a single item </a:t>
            </a:r>
          </a:p>
          <a:p>
            <a:r>
              <a:rPr lang="en-GB" dirty="0"/>
              <a:t>EOQ does not provide varying lot sizes to match projected variations in demand</a:t>
            </a:r>
          </a:p>
          <a:p>
            <a:r>
              <a:rPr lang="en-GB" dirty="0"/>
              <a:t>EOQ is based on average demand</a:t>
            </a:r>
          </a:p>
          <a:p>
            <a:endParaRPr lang="en-GB" dirty="0"/>
          </a:p>
        </p:txBody>
      </p:sp>
      <p:pic>
        <p:nvPicPr>
          <p:cNvPr id="6" name="Picture 2">
            <a:extLst>
              <a:ext uri="{FF2B5EF4-FFF2-40B4-BE49-F238E27FC236}">
                <a16:creationId xmlns:a16="http://schemas.microsoft.com/office/drawing/2014/main" id="{7E4E1B71-7A69-E68B-0E32-9C0198BE7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320" y="875184"/>
            <a:ext cx="4602088" cy="46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712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4235A2E-B318-81AC-84E2-3AEE74BD743D}"/>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8253ED5B-7E88-3882-802A-FE5E62142813}"/>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Nadpis 3">
            <a:extLst>
              <a:ext uri="{FF2B5EF4-FFF2-40B4-BE49-F238E27FC236}">
                <a16:creationId xmlns:a16="http://schemas.microsoft.com/office/drawing/2014/main" id="{04BAE560-F27D-C58E-02B6-956D5A227B5C}"/>
              </a:ext>
            </a:extLst>
          </p:cNvPr>
          <p:cNvSpPr>
            <a:spLocks noGrp="1"/>
          </p:cNvSpPr>
          <p:nvPr>
            <p:ph type="title"/>
          </p:nvPr>
        </p:nvSpPr>
        <p:spPr/>
        <p:txBody>
          <a:bodyPr/>
          <a:lstStyle/>
          <a:p>
            <a:r>
              <a:rPr lang="cs-CZ" dirty="0"/>
              <a:t>EOQ</a:t>
            </a:r>
            <a:endParaRPr lang="en-GB" dirty="0"/>
          </a:p>
        </p:txBody>
      </p:sp>
      <mc:AlternateContent xmlns:mc="http://schemas.openxmlformats.org/markup-compatibility/2006" xmlns:a14="http://schemas.microsoft.com/office/drawing/2010/main">
        <mc:Choice Requires="a14">
          <p:sp>
            <p:nvSpPr>
              <p:cNvPr id="6" name="Zástupný symbol pro obsah 2">
                <a:extLst>
                  <a:ext uri="{FF2B5EF4-FFF2-40B4-BE49-F238E27FC236}">
                    <a16:creationId xmlns:a16="http://schemas.microsoft.com/office/drawing/2014/main" id="{5DBAC279-F370-0A59-C05D-B43C12B79F31}"/>
                  </a:ext>
                </a:extLst>
              </p:cNvPr>
              <p:cNvSpPr>
                <a:spLocks noGrp="1"/>
              </p:cNvSpPr>
              <p:nvPr>
                <p:ph idx="1"/>
              </p:nvPr>
            </p:nvSpPr>
            <p:spPr>
              <a:xfrm>
                <a:off x="2286000" y="1427400"/>
                <a:ext cx="7620000" cy="4800600"/>
              </a:xfrm>
            </p:spPr>
            <p:txBody>
              <a:bodyPr/>
              <a:lstStyle/>
              <a:p>
                <a:r>
                  <a:rPr lang="cs-CZ" sz="1400" dirty="0"/>
                  <a:t>c = cost of production or purchase of a unit (20Kč per kilo of rice)</a:t>
                </a:r>
              </a:p>
              <a:p>
                <a:r>
                  <a:rPr lang="cs-CZ" sz="1400" dirty="0"/>
                  <a:t>Q = order quantity</a:t>
                </a:r>
              </a:p>
              <a:p>
                <a:r>
                  <a:rPr lang="cs-CZ" sz="1400" dirty="0"/>
                  <a:t>Q* = optimal order quantity</a:t>
                </a:r>
              </a:p>
              <a:p>
                <a:r>
                  <a:rPr lang="cs-CZ" sz="1400" dirty="0"/>
                  <a:t>D = consumption per unit time (year)</a:t>
                </a:r>
              </a:p>
              <a:p>
                <a:r>
                  <a:rPr lang="cs-CZ" sz="1400" dirty="0"/>
                  <a:t>K = cost of ordering/setting up the delivery (petrol to the </a:t>
                </a:r>
                <a:r>
                  <a:rPr lang="cs-CZ" sz="1400" dirty="0" err="1"/>
                  <a:t>rice truck</a:t>
                </a:r>
                <a:r>
                  <a:rPr lang="cs-CZ" sz="1400" dirty="0"/>
                  <a:t>)</a:t>
                </a:r>
              </a:p>
              <a:p>
                <a:r>
                  <a:rPr lang="cs-CZ" sz="1400" dirty="0"/>
                  <a:t>h = cost of holding 1 kg of rice (storage, opportunity cost, refrigeration, insurance)</a:t>
                </a:r>
              </a:p>
              <a:p>
                <a:r>
                  <a:rPr lang="cs-CZ" sz="2400" dirty="0"/>
                  <a:t>TC = c*D + D*K/Q + h*Q/2</a:t>
                </a:r>
              </a:p>
              <a:p>
                <a:endParaRPr lang="cs-CZ" b="0" i="1" dirty="0">
                  <a:latin typeface="Cambria Math" panose="02040503050406030204" pitchFamily="18" charset="0"/>
                </a:endParaRPr>
              </a:p>
              <a:p>
                <a14:m>
                  <m:oMath xmlns:m="http://schemas.openxmlformats.org/officeDocument/2006/math">
                    <m:sSup>
                      <m:sSupPr>
                        <m:ctrlPr>
                          <a:rPr lang="cs-CZ" b="0" i="1" smtClean="0">
                            <a:latin typeface="Cambria Math" panose="02040503050406030204" pitchFamily="18" charset="0"/>
                          </a:rPr>
                        </m:ctrlPr>
                      </m:sSupPr>
                      <m:e>
                        <m:r>
                          <a:rPr lang="cs-CZ" b="0" i="1" smtClean="0">
                            <a:latin typeface="Cambria Math"/>
                          </a:rPr>
                          <m:t>𝑄</m:t>
                        </m:r>
                      </m:e>
                      <m:sup>
                        <m:r>
                          <a:rPr lang="cs-CZ" b="0" i="1" smtClean="0">
                            <a:latin typeface="Cambria Math"/>
                          </a:rPr>
                          <m:t>∗</m:t>
                        </m:r>
                      </m:sup>
                    </m:sSup>
                    <m:r>
                      <a:rPr lang="cs-CZ" i="1">
                        <a:latin typeface="Cambria Math"/>
                        <a:ea typeface="Cambria Math"/>
                      </a:rPr>
                      <m:t>=</m:t>
                    </m:r>
                    <m:r>
                      <a:rPr lang="cs-CZ" b="0" i="1" smtClean="0">
                        <a:latin typeface="Cambria Math"/>
                        <a:ea typeface="Cambria Math"/>
                      </a:rPr>
                      <m:t> </m:t>
                    </m:r>
                    <m:rad>
                      <m:radPr>
                        <m:degHide m:val="on"/>
                        <m:ctrlPr>
                          <a:rPr lang="cs-CZ" b="0" i="1" smtClean="0">
                            <a:latin typeface="Cambria Math" panose="02040503050406030204" pitchFamily="18" charset="0"/>
                            <a:ea typeface="Cambria Math"/>
                          </a:rPr>
                        </m:ctrlPr>
                      </m:radPr>
                      <m:deg/>
                      <m:e>
                        <m:f>
                          <m:fPr>
                            <m:ctrlPr>
                              <a:rPr lang="cs-CZ" b="0" i="1" smtClean="0">
                                <a:latin typeface="Cambria Math" panose="02040503050406030204" pitchFamily="18" charset="0"/>
                                <a:ea typeface="Cambria Math"/>
                              </a:rPr>
                            </m:ctrlPr>
                          </m:fPr>
                          <m:num>
                            <m:r>
                              <a:rPr lang="cs-CZ" b="0" i="1" smtClean="0">
                                <a:latin typeface="Cambria Math"/>
                                <a:ea typeface="Cambria Math"/>
                              </a:rPr>
                              <m:t>2×</m:t>
                            </m:r>
                            <m:r>
                              <a:rPr lang="cs-CZ" b="0" i="1" smtClean="0">
                                <a:latin typeface="Cambria Math"/>
                                <a:ea typeface="Cambria Math"/>
                              </a:rPr>
                              <m:t>𝐷</m:t>
                            </m:r>
                            <m:r>
                              <a:rPr lang="cs-CZ" b="0" i="1" smtClean="0">
                                <a:latin typeface="Cambria Math"/>
                                <a:ea typeface="Cambria Math"/>
                              </a:rPr>
                              <m:t>×</m:t>
                            </m:r>
                            <m:r>
                              <a:rPr lang="cs-CZ" b="0" i="1" smtClean="0">
                                <a:latin typeface="Cambria Math"/>
                                <a:ea typeface="Cambria Math"/>
                              </a:rPr>
                              <m:t>𝐾</m:t>
                            </m:r>
                          </m:num>
                          <m:den>
                            <m:r>
                              <a:rPr lang="cs-CZ" b="0" i="1" smtClean="0">
                                <a:latin typeface="Cambria Math"/>
                                <a:ea typeface="Cambria Math"/>
                              </a:rPr>
                              <m:t>h</m:t>
                            </m:r>
                          </m:den>
                        </m:f>
                      </m:e>
                    </m:rad>
                  </m:oMath>
                </a14:m>
                <a:endParaRPr lang="cs-CZ" dirty="0"/>
              </a:p>
              <a:p>
                <a:endParaRPr lang="cs-CZ" dirty="0"/>
              </a:p>
            </p:txBody>
          </p:sp>
        </mc:Choice>
        <mc:Fallback xmlns="">
          <p:sp>
            <p:nvSpPr>
              <p:cNvPr id="6" name="Zástupný symbol pro obsah 2">
                <a:extLst>
                  <a:ext uri="{FF2B5EF4-FFF2-40B4-BE49-F238E27FC236}">
                    <a16:creationId xmlns:a16="http://schemas.microsoft.com/office/drawing/2014/main" id="{5DBAC279-F370-0A59-C05D-B43C12B79F31}"/>
                  </a:ext>
                </a:extLst>
              </p:cNvPr>
              <p:cNvSpPr>
                <a:spLocks noGrp="1" noRot="1" noChangeAspect="1" noMove="1" noResize="1" noEditPoints="1" noAdjustHandles="1" noChangeArrowheads="1" noChangeShapeType="1" noTextEdit="1"/>
              </p:cNvSpPr>
              <p:nvPr>
                <p:ph idx="1"/>
              </p:nvPr>
            </p:nvSpPr>
            <p:spPr>
              <a:xfrm>
                <a:off x="2286000" y="1427400"/>
                <a:ext cx="7620000" cy="4800600"/>
              </a:xfrm>
              <a:blipFill>
                <a:blip r:embed="rId2"/>
                <a:stretch>
                  <a:fillRect l="-1280"/>
                </a:stretch>
              </a:blipFill>
            </p:spPr>
            <p:txBody>
              <a:bodyPr/>
              <a:lstStyle/>
              <a:p>
                <a:r>
                  <a:rPr lang="en-GB">
                    <a:noFill/>
                  </a:rPr>
                  <a:t> </a:t>
                </a:r>
              </a:p>
            </p:txBody>
          </p:sp>
        </mc:Fallback>
      </mc:AlternateContent>
    </p:spTree>
    <p:extLst>
      <p:ext uri="{BB962C8B-B14F-4D97-AF65-F5344CB8AC3E}">
        <p14:creationId xmlns:p14="http://schemas.microsoft.com/office/powerpoint/2010/main" val="303596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16E076-B7C9-D36B-37A9-6F427747C6EB}"/>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DBAD28DD-FC45-613C-820F-730A96A9BA1F}"/>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Nadpis 3">
            <a:extLst>
              <a:ext uri="{FF2B5EF4-FFF2-40B4-BE49-F238E27FC236}">
                <a16:creationId xmlns:a16="http://schemas.microsoft.com/office/drawing/2014/main" id="{2FEF179D-DEA3-D837-69C1-C2BCFD4BB314}"/>
              </a:ext>
            </a:extLst>
          </p:cNvPr>
          <p:cNvSpPr>
            <a:spLocks noGrp="1"/>
          </p:cNvSpPr>
          <p:nvPr>
            <p:ph type="title"/>
          </p:nvPr>
        </p:nvSpPr>
        <p:spPr/>
        <p:txBody>
          <a:bodyPr/>
          <a:lstStyle/>
          <a:p>
            <a:r>
              <a:rPr lang="cs-CZ" dirty="0"/>
              <a:t>ABC </a:t>
            </a:r>
            <a:r>
              <a:rPr lang="cs-CZ" dirty="0" err="1"/>
              <a:t>analysis</a:t>
            </a:r>
            <a:r>
              <a:rPr lang="cs-CZ" dirty="0"/>
              <a:t> - </a:t>
            </a:r>
            <a:r>
              <a:rPr lang="cs-CZ" dirty="0" err="1"/>
              <a:t>for</a:t>
            </a:r>
            <a:r>
              <a:rPr lang="cs-CZ" dirty="0"/>
              <a:t> </a:t>
            </a:r>
            <a:r>
              <a:rPr lang="cs-CZ" dirty="0" err="1"/>
              <a:t>planning</a:t>
            </a:r>
            <a:endParaRPr lang="en-GB" dirty="0"/>
          </a:p>
        </p:txBody>
      </p:sp>
      <p:grpSp>
        <p:nvGrpSpPr>
          <p:cNvPr id="6" name="Group 2">
            <a:extLst>
              <a:ext uri="{FF2B5EF4-FFF2-40B4-BE49-F238E27FC236}">
                <a16:creationId xmlns:a16="http://schemas.microsoft.com/office/drawing/2014/main" id="{2C7D75B1-68D5-1B93-05C2-8A7794E10E3C}"/>
              </a:ext>
            </a:extLst>
          </p:cNvPr>
          <p:cNvGrpSpPr>
            <a:grpSpLocks/>
          </p:cNvGrpSpPr>
          <p:nvPr/>
        </p:nvGrpSpPr>
        <p:grpSpPr bwMode="auto">
          <a:xfrm>
            <a:off x="7265608" y="1567576"/>
            <a:ext cx="3888432" cy="1728192"/>
            <a:chOff x="385" y="1385"/>
            <a:chExt cx="4989" cy="1954"/>
          </a:xfrm>
        </p:grpSpPr>
        <p:sp>
          <p:nvSpPr>
            <p:cNvPr id="7" name="Rectangle 4">
              <a:extLst>
                <a:ext uri="{FF2B5EF4-FFF2-40B4-BE49-F238E27FC236}">
                  <a16:creationId xmlns:a16="http://schemas.microsoft.com/office/drawing/2014/main" id="{DA1818C7-96F3-3E4E-558F-FD0CA11EDD4B}"/>
                </a:ext>
              </a:extLst>
            </p:cNvPr>
            <p:cNvSpPr>
              <a:spLocks noChangeArrowheads="1"/>
            </p:cNvSpPr>
            <p:nvPr/>
          </p:nvSpPr>
          <p:spPr bwMode="auto">
            <a:xfrm>
              <a:off x="3710" y="2860"/>
              <a:ext cx="166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dirty="0"/>
                <a:t>approx. 70 %</a:t>
              </a:r>
            </a:p>
          </p:txBody>
        </p:sp>
        <p:sp>
          <p:nvSpPr>
            <p:cNvPr id="8" name="Rectangle 5">
              <a:extLst>
                <a:ext uri="{FF2B5EF4-FFF2-40B4-BE49-F238E27FC236}">
                  <a16:creationId xmlns:a16="http://schemas.microsoft.com/office/drawing/2014/main" id="{A4BBAA18-6F3D-755F-1535-63FC4D713D55}"/>
                </a:ext>
              </a:extLst>
            </p:cNvPr>
            <p:cNvSpPr>
              <a:spLocks noChangeArrowheads="1"/>
            </p:cNvSpPr>
            <p:nvPr/>
          </p:nvSpPr>
          <p:spPr bwMode="auto">
            <a:xfrm>
              <a:off x="2049" y="2860"/>
              <a:ext cx="1661"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approx. 5 %</a:t>
              </a:r>
            </a:p>
          </p:txBody>
        </p:sp>
        <p:sp>
          <p:nvSpPr>
            <p:cNvPr id="9" name="Rectangle 6">
              <a:extLst>
                <a:ext uri="{FF2B5EF4-FFF2-40B4-BE49-F238E27FC236}">
                  <a16:creationId xmlns:a16="http://schemas.microsoft.com/office/drawing/2014/main" id="{EE89BDB8-E4E8-A138-CB1C-BD36BEBE4938}"/>
                </a:ext>
              </a:extLst>
            </p:cNvPr>
            <p:cNvSpPr>
              <a:spLocks noChangeArrowheads="1"/>
            </p:cNvSpPr>
            <p:nvPr/>
          </p:nvSpPr>
          <p:spPr bwMode="auto">
            <a:xfrm>
              <a:off x="385" y="2860"/>
              <a:ext cx="166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C</a:t>
              </a:r>
            </a:p>
          </p:txBody>
        </p:sp>
        <p:sp>
          <p:nvSpPr>
            <p:cNvPr id="10" name="Rectangle 7">
              <a:extLst>
                <a:ext uri="{FF2B5EF4-FFF2-40B4-BE49-F238E27FC236}">
                  <a16:creationId xmlns:a16="http://schemas.microsoft.com/office/drawing/2014/main" id="{E5E2B6F3-B440-EB50-63A2-0864F8D6CC95}"/>
                </a:ext>
              </a:extLst>
            </p:cNvPr>
            <p:cNvSpPr>
              <a:spLocks noChangeArrowheads="1"/>
            </p:cNvSpPr>
            <p:nvPr/>
          </p:nvSpPr>
          <p:spPr bwMode="auto">
            <a:xfrm>
              <a:off x="3710" y="2382"/>
              <a:ext cx="166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approx. 20 %</a:t>
              </a:r>
            </a:p>
          </p:txBody>
        </p:sp>
        <p:sp>
          <p:nvSpPr>
            <p:cNvPr id="11" name="Rectangle 8">
              <a:extLst>
                <a:ext uri="{FF2B5EF4-FFF2-40B4-BE49-F238E27FC236}">
                  <a16:creationId xmlns:a16="http://schemas.microsoft.com/office/drawing/2014/main" id="{D2EEF164-E48A-B09B-FD78-1090530A8330}"/>
                </a:ext>
              </a:extLst>
            </p:cNvPr>
            <p:cNvSpPr>
              <a:spLocks noChangeArrowheads="1"/>
            </p:cNvSpPr>
            <p:nvPr/>
          </p:nvSpPr>
          <p:spPr bwMode="auto">
            <a:xfrm>
              <a:off x="2049" y="2382"/>
              <a:ext cx="1661"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approx. 15 %</a:t>
              </a:r>
            </a:p>
          </p:txBody>
        </p:sp>
        <p:sp>
          <p:nvSpPr>
            <p:cNvPr id="12" name="Rectangle 9">
              <a:extLst>
                <a:ext uri="{FF2B5EF4-FFF2-40B4-BE49-F238E27FC236}">
                  <a16:creationId xmlns:a16="http://schemas.microsoft.com/office/drawing/2014/main" id="{1665378C-548F-C750-7FAD-47915D5F2E64}"/>
                </a:ext>
              </a:extLst>
            </p:cNvPr>
            <p:cNvSpPr>
              <a:spLocks noChangeArrowheads="1"/>
            </p:cNvSpPr>
            <p:nvPr/>
          </p:nvSpPr>
          <p:spPr bwMode="auto">
            <a:xfrm>
              <a:off x="385" y="2382"/>
              <a:ext cx="166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B</a:t>
              </a:r>
            </a:p>
          </p:txBody>
        </p:sp>
        <p:sp>
          <p:nvSpPr>
            <p:cNvPr id="13" name="Rectangle 10">
              <a:extLst>
                <a:ext uri="{FF2B5EF4-FFF2-40B4-BE49-F238E27FC236}">
                  <a16:creationId xmlns:a16="http://schemas.microsoft.com/office/drawing/2014/main" id="{51A40EE8-B746-19BE-B54D-EB5B55428FEB}"/>
                </a:ext>
              </a:extLst>
            </p:cNvPr>
            <p:cNvSpPr>
              <a:spLocks noChangeArrowheads="1"/>
            </p:cNvSpPr>
            <p:nvPr/>
          </p:nvSpPr>
          <p:spPr bwMode="auto">
            <a:xfrm>
              <a:off x="3710" y="1903"/>
              <a:ext cx="166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approx. 10 %</a:t>
              </a:r>
            </a:p>
          </p:txBody>
        </p:sp>
        <p:sp>
          <p:nvSpPr>
            <p:cNvPr id="14" name="Rectangle 11">
              <a:extLst>
                <a:ext uri="{FF2B5EF4-FFF2-40B4-BE49-F238E27FC236}">
                  <a16:creationId xmlns:a16="http://schemas.microsoft.com/office/drawing/2014/main" id="{DEEA53CF-EC9E-DC4A-B669-14B79E04CA26}"/>
                </a:ext>
              </a:extLst>
            </p:cNvPr>
            <p:cNvSpPr>
              <a:spLocks noChangeArrowheads="1"/>
            </p:cNvSpPr>
            <p:nvPr/>
          </p:nvSpPr>
          <p:spPr bwMode="auto">
            <a:xfrm>
              <a:off x="2049" y="1903"/>
              <a:ext cx="1661"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dirty="0"/>
                <a:t>approx. 80 % </a:t>
              </a:r>
            </a:p>
          </p:txBody>
        </p:sp>
        <p:sp>
          <p:nvSpPr>
            <p:cNvPr id="15" name="Rectangle 12">
              <a:extLst>
                <a:ext uri="{FF2B5EF4-FFF2-40B4-BE49-F238E27FC236}">
                  <a16:creationId xmlns:a16="http://schemas.microsoft.com/office/drawing/2014/main" id="{60D1CDCB-653D-13C8-6F31-0C26367A76A2}"/>
                </a:ext>
              </a:extLst>
            </p:cNvPr>
            <p:cNvSpPr>
              <a:spLocks noChangeArrowheads="1"/>
            </p:cNvSpPr>
            <p:nvPr/>
          </p:nvSpPr>
          <p:spPr bwMode="auto">
            <a:xfrm>
              <a:off x="385" y="1903"/>
              <a:ext cx="166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A</a:t>
              </a:r>
            </a:p>
          </p:txBody>
        </p:sp>
        <p:sp>
          <p:nvSpPr>
            <p:cNvPr id="16" name="Rectangle 13">
              <a:extLst>
                <a:ext uri="{FF2B5EF4-FFF2-40B4-BE49-F238E27FC236}">
                  <a16:creationId xmlns:a16="http://schemas.microsoft.com/office/drawing/2014/main" id="{5FF86831-CAF4-8E30-FBA1-540ED8666B0B}"/>
                </a:ext>
              </a:extLst>
            </p:cNvPr>
            <p:cNvSpPr>
              <a:spLocks noChangeArrowheads="1"/>
            </p:cNvSpPr>
            <p:nvPr/>
          </p:nvSpPr>
          <p:spPr bwMode="auto">
            <a:xfrm>
              <a:off x="3710" y="1385"/>
              <a:ext cx="16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Quantitative share (%)</a:t>
              </a:r>
            </a:p>
          </p:txBody>
        </p:sp>
        <p:sp>
          <p:nvSpPr>
            <p:cNvPr id="17" name="Rectangle 14">
              <a:extLst>
                <a:ext uri="{FF2B5EF4-FFF2-40B4-BE49-F238E27FC236}">
                  <a16:creationId xmlns:a16="http://schemas.microsoft.com/office/drawing/2014/main" id="{072907E4-83BE-B2EE-C988-E6CC25EF6A78}"/>
                </a:ext>
              </a:extLst>
            </p:cNvPr>
            <p:cNvSpPr>
              <a:spLocks noChangeArrowheads="1"/>
            </p:cNvSpPr>
            <p:nvPr/>
          </p:nvSpPr>
          <p:spPr bwMode="auto">
            <a:xfrm>
              <a:off x="2049" y="1385"/>
              <a:ext cx="16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Value share (%)</a:t>
              </a:r>
            </a:p>
          </p:txBody>
        </p:sp>
        <p:sp>
          <p:nvSpPr>
            <p:cNvPr id="18" name="Rectangle 15">
              <a:extLst>
                <a:ext uri="{FF2B5EF4-FFF2-40B4-BE49-F238E27FC236}">
                  <a16:creationId xmlns:a16="http://schemas.microsoft.com/office/drawing/2014/main" id="{F249C3E9-117F-1D78-86AB-12358D955C56}"/>
                </a:ext>
              </a:extLst>
            </p:cNvPr>
            <p:cNvSpPr>
              <a:spLocks noChangeArrowheads="1"/>
            </p:cNvSpPr>
            <p:nvPr/>
          </p:nvSpPr>
          <p:spPr bwMode="auto">
            <a:xfrm>
              <a:off x="385" y="1385"/>
              <a:ext cx="16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400"/>
                <a:t>Group</a:t>
              </a:r>
            </a:p>
          </p:txBody>
        </p:sp>
        <p:sp>
          <p:nvSpPr>
            <p:cNvPr id="19" name="Line 16">
              <a:extLst>
                <a:ext uri="{FF2B5EF4-FFF2-40B4-BE49-F238E27FC236}">
                  <a16:creationId xmlns:a16="http://schemas.microsoft.com/office/drawing/2014/main" id="{2C09899B-C7FB-C6F2-9F32-D6A334DFD8E9}"/>
                </a:ext>
              </a:extLst>
            </p:cNvPr>
            <p:cNvSpPr>
              <a:spLocks noChangeShapeType="1"/>
            </p:cNvSpPr>
            <p:nvPr/>
          </p:nvSpPr>
          <p:spPr bwMode="auto">
            <a:xfrm>
              <a:off x="385" y="1385"/>
              <a:ext cx="4989"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0" name="Line 17">
              <a:extLst>
                <a:ext uri="{FF2B5EF4-FFF2-40B4-BE49-F238E27FC236}">
                  <a16:creationId xmlns:a16="http://schemas.microsoft.com/office/drawing/2014/main" id="{695926BA-6FF8-9267-3303-C59EA0FDEDEE}"/>
                </a:ext>
              </a:extLst>
            </p:cNvPr>
            <p:cNvSpPr>
              <a:spLocks noChangeShapeType="1"/>
            </p:cNvSpPr>
            <p:nvPr/>
          </p:nvSpPr>
          <p:spPr bwMode="auto">
            <a:xfrm>
              <a:off x="385" y="1903"/>
              <a:ext cx="49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1" name="Line 18">
              <a:extLst>
                <a:ext uri="{FF2B5EF4-FFF2-40B4-BE49-F238E27FC236}">
                  <a16:creationId xmlns:a16="http://schemas.microsoft.com/office/drawing/2014/main" id="{4E8F9EAA-16BD-E83C-5E94-9365CD96CFA6}"/>
                </a:ext>
              </a:extLst>
            </p:cNvPr>
            <p:cNvSpPr>
              <a:spLocks noChangeShapeType="1"/>
            </p:cNvSpPr>
            <p:nvPr/>
          </p:nvSpPr>
          <p:spPr bwMode="auto">
            <a:xfrm>
              <a:off x="385" y="2382"/>
              <a:ext cx="49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2" name="Line 19">
              <a:extLst>
                <a:ext uri="{FF2B5EF4-FFF2-40B4-BE49-F238E27FC236}">
                  <a16:creationId xmlns:a16="http://schemas.microsoft.com/office/drawing/2014/main" id="{60260FF3-E3F5-FFCF-6331-BF67FB7E308B}"/>
                </a:ext>
              </a:extLst>
            </p:cNvPr>
            <p:cNvSpPr>
              <a:spLocks noChangeShapeType="1"/>
            </p:cNvSpPr>
            <p:nvPr/>
          </p:nvSpPr>
          <p:spPr bwMode="auto">
            <a:xfrm>
              <a:off x="385" y="2860"/>
              <a:ext cx="49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3" name="Line 20">
              <a:extLst>
                <a:ext uri="{FF2B5EF4-FFF2-40B4-BE49-F238E27FC236}">
                  <a16:creationId xmlns:a16="http://schemas.microsoft.com/office/drawing/2014/main" id="{2E2D1A34-E25D-5A68-C022-B33BA1F02CAB}"/>
                </a:ext>
              </a:extLst>
            </p:cNvPr>
            <p:cNvSpPr>
              <a:spLocks noChangeShapeType="1"/>
            </p:cNvSpPr>
            <p:nvPr/>
          </p:nvSpPr>
          <p:spPr bwMode="auto">
            <a:xfrm>
              <a:off x="385" y="3339"/>
              <a:ext cx="4989"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4" name="Line 21">
              <a:extLst>
                <a:ext uri="{FF2B5EF4-FFF2-40B4-BE49-F238E27FC236}">
                  <a16:creationId xmlns:a16="http://schemas.microsoft.com/office/drawing/2014/main" id="{DB72AA69-C99C-083A-0CBC-A0CD14D6F8D1}"/>
                </a:ext>
              </a:extLst>
            </p:cNvPr>
            <p:cNvSpPr>
              <a:spLocks noChangeShapeType="1"/>
            </p:cNvSpPr>
            <p:nvPr/>
          </p:nvSpPr>
          <p:spPr bwMode="auto">
            <a:xfrm>
              <a:off x="385" y="1385"/>
              <a:ext cx="0" cy="195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5" name="Line 22">
              <a:extLst>
                <a:ext uri="{FF2B5EF4-FFF2-40B4-BE49-F238E27FC236}">
                  <a16:creationId xmlns:a16="http://schemas.microsoft.com/office/drawing/2014/main" id="{4DD01B18-49BC-4B20-1E7E-9F1BD1A8189C}"/>
                </a:ext>
              </a:extLst>
            </p:cNvPr>
            <p:cNvSpPr>
              <a:spLocks noChangeShapeType="1"/>
            </p:cNvSpPr>
            <p:nvPr/>
          </p:nvSpPr>
          <p:spPr bwMode="auto">
            <a:xfrm>
              <a:off x="2049" y="1385"/>
              <a:ext cx="0" cy="19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6" name="Line 23">
              <a:extLst>
                <a:ext uri="{FF2B5EF4-FFF2-40B4-BE49-F238E27FC236}">
                  <a16:creationId xmlns:a16="http://schemas.microsoft.com/office/drawing/2014/main" id="{7A45A484-2562-F165-EE7E-8F2465679D98}"/>
                </a:ext>
              </a:extLst>
            </p:cNvPr>
            <p:cNvSpPr>
              <a:spLocks noChangeShapeType="1"/>
            </p:cNvSpPr>
            <p:nvPr/>
          </p:nvSpPr>
          <p:spPr bwMode="auto">
            <a:xfrm>
              <a:off x="3710" y="1385"/>
              <a:ext cx="0" cy="19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sp>
          <p:nvSpPr>
            <p:cNvPr id="27" name="Line 24">
              <a:extLst>
                <a:ext uri="{FF2B5EF4-FFF2-40B4-BE49-F238E27FC236}">
                  <a16:creationId xmlns:a16="http://schemas.microsoft.com/office/drawing/2014/main" id="{50544FD0-5F12-C8CF-27A4-B268B826F326}"/>
                </a:ext>
              </a:extLst>
            </p:cNvPr>
            <p:cNvSpPr>
              <a:spLocks noChangeShapeType="1"/>
            </p:cNvSpPr>
            <p:nvPr/>
          </p:nvSpPr>
          <p:spPr bwMode="auto">
            <a:xfrm>
              <a:off x="5374" y="1385"/>
              <a:ext cx="0" cy="195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cs-CZ" sz="1100"/>
            </a:p>
          </p:txBody>
        </p:sp>
      </p:grpSp>
      <p:pic>
        <p:nvPicPr>
          <p:cNvPr id="29" name="Picture 5">
            <a:extLst>
              <a:ext uri="{FF2B5EF4-FFF2-40B4-BE49-F238E27FC236}">
                <a16:creationId xmlns:a16="http://schemas.microsoft.com/office/drawing/2014/main" id="{87622775-4E9D-1EC8-CF80-65A2C2309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6" y="1384419"/>
            <a:ext cx="6566508" cy="457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8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47FADE-9979-417B-F1A3-4A60FC11339C}"/>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C9946116-2DA7-326F-9159-0F615A80FE03}"/>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Nadpis 3">
            <a:extLst>
              <a:ext uri="{FF2B5EF4-FFF2-40B4-BE49-F238E27FC236}">
                <a16:creationId xmlns:a16="http://schemas.microsoft.com/office/drawing/2014/main" id="{0A4960DA-837E-98E6-3FB9-26DE03890100}"/>
              </a:ext>
            </a:extLst>
          </p:cNvPr>
          <p:cNvSpPr>
            <a:spLocks noGrp="1"/>
          </p:cNvSpPr>
          <p:nvPr>
            <p:ph type="title"/>
          </p:nvPr>
        </p:nvSpPr>
        <p:spPr/>
        <p:txBody>
          <a:bodyPr/>
          <a:lstStyle/>
          <a:p>
            <a:r>
              <a:rPr lang="cs-CZ" dirty="0"/>
              <a:t>ABC XYZ </a:t>
            </a:r>
            <a:r>
              <a:rPr lang="cs-CZ" dirty="0" err="1"/>
              <a:t>analysis</a:t>
            </a:r>
            <a:endParaRPr lang="en-GB" dirty="0"/>
          </a:p>
        </p:txBody>
      </p:sp>
      <p:sp>
        <p:nvSpPr>
          <p:cNvPr id="5" name="Zástupný obsah 4">
            <a:extLst>
              <a:ext uri="{FF2B5EF4-FFF2-40B4-BE49-F238E27FC236}">
                <a16:creationId xmlns:a16="http://schemas.microsoft.com/office/drawing/2014/main" id="{BB947227-0D51-59F9-CA45-3A0D583173A5}"/>
              </a:ext>
            </a:extLst>
          </p:cNvPr>
          <p:cNvSpPr>
            <a:spLocks noGrp="1"/>
          </p:cNvSpPr>
          <p:nvPr>
            <p:ph idx="1"/>
          </p:nvPr>
        </p:nvSpPr>
        <p:spPr/>
        <p:txBody>
          <a:bodyPr/>
          <a:lstStyle/>
          <a:p>
            <a:r>
              <a:rPr lang="cs-CZ" dirty="0"/>
              <a:t>ABC </a:t>
            </a:r>
            <a:r>
              <a:rPr lang="cs-CZ" dirty="0" err="1"/>
              <a:t>shows</a:t>
            </a:r>
            <a:r>
              <a:rPr lang="cs-CZ" dirty="0"/>
              <a:t> </a:t>
            </a:r>
            <a:r>
              <a:rPr lang="cs-CZ" dirty="0" err="1"/>
              <a:t>the</a:t>
            </a:r>
            <a:r>
              <a:rPr lang="cs-CZ" dirty="0"/>
              <a:t> </a:t>
            </a:r>
            <a:r>
              <a:rPr lang="cs-CZ" dirty="0" err="1"/>
              <a:t>value</a:t>
            </a:r>
            <a:r>
              <a:rPr lang="cs-CZ" dirty="0"/>
              <a:t> </a:t>
            </a:r>
            <a:r>
              <a:rPr lang="cs-CZ" dirty="0" err="1"/>
              <a:t>share</a:t>
            </a:r>
            <a:r>
              <a:rPr lang="cs-CZ" dirty="0"/>
              <a:t> </a:t>
            </a:r>
            <a:r>
              <a:rPr lang="cs-CZ" dirty="0" err="1"/>
              <a:t>of</a:t>
            </a:r>
            <a:r>
              <a:rPr lang="cs-CZ" dirty="0"/>
              <a:t> </a:t>
            </a:r>
            <a:r>
              <a:rPr lang="cs-CZ" dirty="0" err="1"/>
              <a:t>inventory</a:t>
            </a:r>
            <a:r>
              <a:rPr lang="cs-CZ" dirty="0"/>
              <a:t> </a:t>
            </a:r>
            <a:r>
              <a:rPr lang="cs-CZ" dirty="0" err="1"/>
              <a:t>turnover</a:t>
            </a:r>
            <a:endParaRPr lang="cs-CZ" dirty="0"/>
          </a:p>
          <a:p>
            <a:r>
              <a:rPr lang="cs-CZ" dirty="0"/>
              <a:t>XYZ </a:t>
            </a:r>
            <a:r>
              <a:rPr lang="cs-CZ" dirty="0" err="1"/>
              <a:t>represents</a:t>
            </a:r>
            <a:r>
              <a:rPr lang="cs-CZ" dirty="0"/>
              <a:t> </a:t>
            </a:r>
            <a:r>
              <a:rPr lang="cs-CZ" dirty="0" err="1"/>
              <a:t>the</a:t>
            </a:r>
            <a:r>
              <a:rPr lang="cs-CZ" dirty="0"/>
              <a:t> </a:t>
            </a:r>
            <a:r>
              <a:rPr lang="cs-CZ" dirty="0" err="1"/>
              <a:t>frequency</a:t>
            </a:r>
            <a:r>
              <a:rPr lang="cs-CZ" dirty="0"/>
              <a:t>(regularity) </a:t>
            </a:r>
            <a:r>
              <a:rPr lang="cs-CZ" dirty="0" err="1"/>
              <a:t>of</a:t>
            </a:r>
            <a:r>
              <a:rPr lang="cs-CZ" dirty="0"/>
              <a:t> use in </a:t>
            </a:r>
            <a:r>
              <a:rPr lang="cs-CZ" dirty="0" err="1"/>
              <a:t>production</a:t>
            </a:r>
            <a:endParaRPr lang="cs-CZ" dirty="0"/>
          </a:p>
          <a:p>
            <a:endParaRPr lang="cs-CZ" dirty="0"/>
          </a:p>
          <a:p>
            <a:r>
              <a:rPr lang="cs-CZ" i="1" dirty="0"/>
              <a:t>X </a:t>
            </a:r>
            <a:r>
              <a:rPr lang="cs-CZ" dirty="0"/>
              <a:t>- </a:t>
            </a:r>
            <a:r>
              <a:rPr lang="cs-CZ" dirty="0" err="1"/>
              <a:t>groups</a:t>
            </a:r>
            <a:r>
              <a:rPr lang="cs-CZ" dirty="0"/>
              <a:t> </a:t>
            </a:r>
            <a:r>
              <a:rPr lang="cs-CZ" dirty="0" err="1"/>
              <a:t>of</a:t>
            </a:r>
            <a:r>
              <a:rPr lang="cs-CZ" dirty="0"/>
              <a:t> </a:t>
            </a:r>
            <a:r>
              <a:rPr lang="cs-CZ" dirty="0" err="1"/>
              <a:t>items</a:t>
            </a:r>
            <a:r>
              <a:rPr lang="cs-CZ" dirty="0"/>
              <a:t> </a:t>
            </a:r>
            <a:r>
              <a:rPr lang="cs-CZ" dirty="0" err="1"/>
              <a:t>with</a:t>
            </a:r>
            <a:r>
              <a:rPr lang="cs-CZ" dirty="0"/>
              <a:t> </a:t>
            </a:r>
            <a:r>
              <a:rPr lang="cs-CZ" dirty="0" err="1"/>
              <a:t>constant</a:t>
            </a:r>
            <a:r>
              <a:rPr lang="cs-CZ" dirty="0"/>
              <a:t> </a:t>
            </a:r>
            <a:r>
              <a:rPr lang="cs-CZ" dirty="0" err="1"/>
              <a:t>consumption</a:t>
            </a:r>
            <a:r>
              <a:rPr lang="cs-CZ" dirty="0"/>
              <a:t> (</a:t>
            </a:r>
            <a:r>
              <a:rPr lang="cs-CZ" dirty="0" err="1"/>
              <a:t>only</a:t>
            </a:r>
            <a:r>
              <a:rPr lang="cs-CZ" dirty="0"/>
              <a:t> </a:t>
            </a:r>
            <a:r>
              <a:rPr lang="cs-CZ" dirty="0" err="1"/>
              <a:t>occasional</a:t>
            </a:r>
            <a:r>
              <a:rPr lang="cs-CZ" dirty="0"/>
              <a:t> </a:t>
            </a:r>
            <a:r>
              <a:rPr lang="cs-CZ" dirty="0" err="1"/>
              <a:t>fluctuations</a:t>
            </a:r>
            <a:r>
              <a:rPr lang="cs-CZ" dirty="0"/>
              <a:t>) and </a:t>
            </a:r>
            <a:r>
              <a:rPr lang="cs-CZ" dirty="0" err="1"/>
              <a:t>therefore</a:t>
            </a:r>
            <a:r>
              <a:rPr lang="cs-CZ" dirty="0"/>
              <a:t> </a:t>
            </a:r>
            <a:r>
              <a:rPr lang="cs-CZ" dirty="0" err="1"/>
              <a:t>with</a:t>
            </a:r>
            <a:r>
              <a:rPr lang="cs-CZ" dirty="0"/>
              <a:t> </a:t>
            </a:r>
            <a:r>
              <a:rPr lang="cs-CZ" dirty="0" err="1"/>
              <a:t>high</a:t>
            </a:r>
            <a:r>
              <a:rPr lang="cs-CZ" dirty="0"/>
              <a:t> </a:t>
            </a:r>
            <a:r>
              <a:rPr lang="cs-CZ" dirty="0" err="1"/>
              <a:t>predictive</a:t>
            </a:r>
            <a:r>
              <a:rPr lang="cs-CZ" dirty="0"/>
              <a:t> </a:t>
            </a:r>
            <a:r>
              <a:rPr lang="cs-CZ" dirty="0" err="1"/>
              <a:t>ability</a:t>
            </a:r>
            <a:endParaRPr lang="cs-CZ" dirty="0"/>
          </a:p>
          <a:p>
            <a:r>
              <a:rPr lang="cs-CZ" i="1" dirty="0"/>
              <a:t>Y </a:t>
            </a:r>
            <a:r>
              <a:rPr lang="cs-CZ" dirty="0"/>
              <a:t>- </a:t>
            </a:r>
            <a:r>
              <a:rPr lang="cs-CZ" dirty="0" err="1"/>
              <a:t>groups</a:t>
            </a:r>
            <a:r>
              <a:rPr lang="cs-CZ" dirty="0"/>
              <a:t> </a:t>
            </a:r>
            <a:r>
              <a:rPr lang="cs-CZ" dirty="0" err="1"/>
              <a:t>of</a:t>
            </a:r>
            <a:r>
              <a:rPr lang="cs-CZ" dirty="0"/>
              <a:t> </a:t>
            </a:r>
            <a:r>
              <a:rPr lang="cs-CZ" dirty="0" err="1"/>
              <a:t>items</a:t>
            </a:r>
            <a:r>
              <a:rPr lang="cs-CZ" dirty="0"/>
              <a:t> </a:t>
            </a:r>
            <a:r>
              <a:rPr lang="cs-CZ" dirty="0" err="1"/>
              <a:t>with</a:t>
            </a:r>
            <a:r>
              <a:rPr lang="cs-CZ" dirty="0"/>
              <a:t> </a:t>
            </a:r>
            <a:r>
              <a:rPr lang="cs-CZ" dirty="0" err="1"/>
              <a:t>stronger</a:t>
            </a:r>
            <a:r>
              <a:rPr lang="cs-CZ" dirty="0"/>
              <a:t> </a:t>
            </a:r>
            <a:r>
              <a:rPr lang="cs-CZ" dirty="0" err="1"/>
              <a:t>fluctuations</a:t>
            </a:r>
            <a:r>
              <a:rPr lang="cs-CZ" dirty="0"/>
              <a:t> in </a:t>
            </a:r>
            <a:r>
              <a:rPr lang="cs-CZ" dirty="0" err="1"/>
              <a:t>consumption</a:t>
            </a:r>
            <a:r>
              <a:rPr lang="cs-CZ" dirty="0"/>
              <a:t> (medium </a:t>
            </a:r>
            <a:r>
              <a:rPr lang="cs-CZ" dirty="0" err="1"/>
              <a:t>predictive</a:t>
            </a:r>
            <a:r>
              <a:rPr lang="cs-CZ" dirty="0"/>
              <a:t> </a:t>
            </a:r>
            <a:r>
              <a:rPr lang="cs-CZ" dirty="0" err="1"/>
              <a:t>ability</a:t>
            </a:r>
            <a:r>
              <a:rPr lang="cs-CZ" dirty="0"/>
              <a:t>)</a:t>
            </a:r>
          </a:p>
          <a:p>
            <a:r>
              <a:rPr lang="cs-CZ" i="1" dirty="0"/>
              <a:t>Z </a:t>
            </a:r>
            <a:r>
              <a:rPr lang="cs-CZ" dirty="0"/>
              <a:t>- </a:t>
            </a:r>
            <a:r>
              <a:rPr lang="cs-CZ" dirty="0" err="1"/>
              <a:t>items</a:t>
            </a:r>
            <a:r>
              <a:rPr lang="cs-CZ" dirty="0"/>
              <a:t> </a:t>
            </a:r>
            <a:r>
              <a:rPr lang="cs-CZ" dirty="0" err="1"/>
              <a:t>with</a:t>
            </a:r>
            <a:r>
              <a:rPr lang="cs-CZ" dirty="0"/>
              <a:t> </a:t>
            </a:r>
            <a:r>
              <a:rPr lang="cs-CZ" dirty="0" err="1"/>
              <a:t>completely</a:t>
            </a:r>
            <a:r>
              <a:rPr lang="cs-CZ" dirty="0"/>
              <a:t> </a:t>
            </a:r>
            <a:r>
              <a:rPr lang="cs-CZ" dirty="0" err="1"/>
              <a:t>irregular</a:t>
            </a:r>
            <a:r>
              <a:rPr lang="cs-CZ" dirty="0"/>
              <a:t> </a:t>
            </a:r>
            <a:r>
              <a:rPr lang="cs-CZ" dirty="0" err="1"/>
              <a:t>consumption</a:t>
            </a:r>
            <a:r>
              <a:rPr lang="cs-CZ" dirty="0"/>
              <a:t> (</a:t>
            </a:r>
            <a:r>
              <a:rPr lang="cs-CZ" dirty="0" err="1"/>
              <a:t>high</a:t>
            </a:r>
            <a:r>
              <a:rPr lang="cs-CZ" dirty="0"/>
              <a:t> </a:t>
            </a:r>
            <a:r>
              <a:rPr lang="cs-CZ" dirty="0" err="1"/>
              <a:t>degree</a:t>
            </a:r>
            <a:r>
              <a:rPr lang="cs-CZ" dirty="0"/>
              <a:t> </a:t>
            </a:r>
            <a:r>
              <a:rPr lang="cs-CZ" dirty="0" err="1"/>
              <a:t>of</a:t>
            </a:r>
            <a:r>
              <a:rPr lang="cs-CZ" dirty="0"/>
              <a:t> </a:t>
            </a:r>
            <a:r>
              <a:rPr lang="cs-CZ" dirty="0" err="1"/>
              <a:t>uncertainty</a:t>
            </a:r>
            <a:r>
              <a:rPr lang="cs-CZ" dirty="0"/>
              <a:t>)</a:t>
            </a:r>
          </a:p>
          <a:p>
            <a:endParaRPr lang="en-GB" dirty="0"/>
          </a:p>
        </p:txBody>
      </p:sp>
    </p:spTree>
    <p:extLst>
      <p:ext uri="{BB962C8B-B14F-4D97-AF65-F5344CB8AC3E}">
        <p14:creationId xmlns:p14="http://schemas.microsoft.com/office/powerpoint/2010/main" val="257052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72E46B-1B27-A347-EF39-1A3BC0D4FDD3}"/>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E0B38B64-6AD8-A364-432E-2531F163F077}"/>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Nadpis 3">
            <a:extLst>
              <a:ext uri="{FF2B5EF4-FFF2-40B4-BE49-F238E27FC236}">
                <a16:creationId xmlns:a16="http://schemas.microsoft.com/office/drawing/2014/main" id="{231B0A90-0F4F-AF61-52C5-9B670D6A5482}"/>
              </a:ext>
            </a:extLst>
          </p:cNvPr>
          <p:cNvSpPr>
            <a:spLocks noGrp="1"/>
          </p:cNvSpPr>
          <p:nvPr>
            <p:ph type="title"/>
          </p:nvPr>
        </p:nvSpPr>
        <p:spPr/>
        <p:txBody>
          <a:bodyPr/>
          <a:lstStyle/>
          <a:p>
            <a:r>
              <a:rPr lang="cs-CZ" dirty="0"/>
              <a:t>ABC XYZ</a:t>
            </a:r>
            <a:endParaRPr lang="en-GB" dirty="0"/>
          </a:p>
        </p:txBody>
      </p:sp>
      <p:pic>
        <p:nvPicPr>
          <p:cNvPr id="6" name="Zástupný symbol pro obsah 3">
            <a:extLst>
              <a:ext uri="{FF2B5EF4-FFF2-40B4-BE49-F238E27FC236}">
                <a16:creationId xmlns:a16="http://schemas.microsoft.com/office/drawing/2014/main" id="{BFC93084-1A9E-8909-8D79-AF9712F9F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400" y="1964362"/>
            <a:ext cx="9610965" cy="3789892"/>
          </a:xfrm>
          <a:prstGeom prst="rect">
            <a:avLst/>
          </a:prstGeom>
        </p:spPr>
      </p:pic>
      <p:sp>
        <p:nvSpPr>
          <p:cNvPr id="7" name="TextovéPole 6">
            <a:extLst>
              <a:ext uri="{FF2B5EF4-FFF2-40B4-BE49-F238E27FC236}">
                <a16:creationId xmlns:a16="http://schemas.microsoft.com/office/drawing/2014/main" id="{DDBA96AA-403C-2C2E-BEFF-F7CBED7FFDA8}"/>
              </a:ext>
            </a:extLst>
          </p:cNvPr>
          <p:cNvSpPr txBox="1"/>
          <p:nvPr/>
        </p:nvSpPr>
        <p:spPr>
          <a:xfrm>
            <a:off x="6807200" y="1357745"/>
            <a:ext cx="3999345" cy="523220"/>
          </a:xfrm>
          <a:prstGeom prst="rect">
            <a:avLst/>
          </a:prstGeom>
          <a:noFill/>
        </p:spPr>
        <p:txBody>
          <a:bodyPr wrap="square" rtlCol="0">
            <a:spAutoFit/>
          </a:bodyPr>
          <a:lstStyle/>
          <a:p>
            <a:pPr algn="l"/>
            <a:r>
              <a:rPr lang="cs-CZ" sz="2800" dirty="0" err="1">
                <a:latin typeface="+mn-lt"/>
              </a:rPr>
              <a:t>Consumption</a:t>
            </a:r>
            <a:r>
              <a:rPr lang="cs-CZ" sz="2800" dirty="0">
                <a:latin typeface="+mn-lt"/>
              </a:rPr>
              <a:t> </a:t>
            </a:r>
            <a:r>
              <a:rPr lang="cs-CZ" sz="2800" dirty="0" err="1">
                <a:latin typeface="+mn-lt"/>
              </a:rPr>
              <a:t>driven</a:t>
            </a:r>
            <a:endParaRPr lang="en-GB" sz="2800" dirty="0" err="1">
              <a:latin typeface="+mn-lt"/>
            </a:endParaRPr>
          </a:p>
        </p:txBody>
      </p:sp>
      <p:sp>
        <p:nvSpPr>
          <p:cNvPr id="8" name="TextovéPole 7">
            <a:extLst>
              <a:ext uri="{FF2B5EF4-FFF2-40B4-BE49-F238E27FC236}">
                <a16:creationId xmlns:a16="http://schemas.microsoft.com/office/drawing/2014/main" id="{85622B8B-F2AA-FF53-8C1A-65AC765C16CE}"/>
              </a:ext>
            </a:extLst>
          </p:cNvPr>
          <p:cNvSpPr txBox="1"/>
          <p:nvPr/>
        </p:nvSpPr>
        <p:spPr>
          <a:xfrm>
            <a:off x="3154218" y="5687672"/>
            <a:ext cx="3999345" cy="523220"/>
          </a:xfrm>
          <a:prstGeom prst="rect">
            <a:avLst/>
          </a:prstGeom>
          <a:noFill/>
        </p:spPr>
        <p:txBody>
          <a:bodyPr wrap="square" rtlCol="0">
            <a:spAutoFit/>
          </a:bodyPr>
          <a:lstStyle/>
          <a:p>
            <a:pPr algn="l"/>
            <a:r>
              <a:rPr lang="cs-CZ" sz="2800" dirty="0" err="1">
                <a:latin typeface="+mn-lt"/>
              </a:rPr>
              <a:t>Demand</a:t>
            </a:r>
            <a:r>
              <a:rPr lang="cs-CZ" sz="2800" dirty="0">
                <a:latin typeface="+mn-lt"/>
              </a:rPr>
              <a:t> </a:t>
            </a:r>
            <a:r>
              <a:rPr lang="cs-CZ" sz="2800" dirty="0" err="1">
                <a:latin typeface="+mn-lt"/>
              </a:rPr>
              <a:t>driven</a:t>
            </a:r>
            <a:endParaRPr lang="en-GB" sz="2800" dirty="0" err="1">
              <a:latin typeface="+mn-lt"/>
            </a:endParaRPr>
          </a:p>
        </p:txBody>
      </p:sp>
    </p:spTree>
    <p:extLst>
      <p:ext uri="{BB962C8B-B14F-4D97-AF65-F5344CB8AC3E}">
        <p14:creationId xmlns:p14="http://schemas.microsoft.com/office/powerpoint/2010/main" val="2912374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36</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err="1"/>
              <a:t>Production</a:t>
            </a:r>
            <a:r>
              <a:rPr lang="cs-CZ" dirty="0"/>
              <a:t> (</a:t>
            </a:r>
            <a:r>
              <a:rPr lang="cs-CZ" dirty="0" err="1"/>
              <a:t>operations</a:t>
            </a:r>
            <a:r>
              <a:rPr lang="cs-CZ" dirty="0"/>
              <a:t>)</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BPH_ABEC</a:t>
            </a:r>
          </a:p>
        </p:txBody>
      </p:sp>
    </p:spTree>
    <p:extLst>
      <p:ext uri="{BB962C8B-B14F-4D97-AF65-F5344CB8AC3E}">
        <p14:creationId xmlns:p14="http://schemas.microsoft.com/office/powerpoint/2010/main" val="3263342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AB085-DA05-4EF2-9788-2AD5D3495E32}"/>
              </a:ext>
            </a:extLst>
          </p:cNvPr>
          <p:cNvSpPr>
            <a:spLocks noGrp="1"/>
          </p:cNvSpPr>
          <p:nvPr>
            <p:ph type="title"/>
          </p:nvPr>
        </p:nvSpPr>
        <p:spPr/>
        <p:txBody>
          <a:bodyPr/>
          <a:lstStyle/>
          <a:p>
            <a:r>
              <a:rPr lang="cs-CZ" dirty="0" err="1"/>
              <a:t>The</a:t>
            </a:r>
            <a:r>
              <a:rPr lang="cs-CZ" dirty="0"/>
              <a:t> Czech Republic</a:t>
            </a:r>
          </a:p>
        </p:txBody>
      </p:sp>
      <p:pic>
        <p:nvPicPr>
          <p:cNvPr id="4" name="Picture 8" descr="Image result for kofola">
            <a:extLst>
              <a:ext uri="{FF2B5EF4-FFF2-40B4-BE49-F238E27FC236}">
                <a16:creationId xmlns:a16="http://schemas.microsoft.com/office/drawing/2014/main" id="{3EA28869-D137-440D-84A6-75E29A2F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39" y="2119547"/>
            <a:ext cx="2388690" cy="2388690"/>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6" name="Picture 10" descr="Image result for bata">
            <a:extLst>
              <a:ext uri="{FF2B5EF4-FFF2-40B4-BE49-F238E27FC236}">
                <a16:creationId xmlns:a16="http://schemas.microsoft.com/office/drawing/2014/main" id="{ED89D386-FBD3-4DD0-A244-94917925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54" y="2162555"/>
            <a:ext cx="2388693" cy="1062968"/>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8" name="Picture 12" descr="Image result for zetor">
            <a:extLst>
              <a:ext uri="{FF2B5EF4-FFF2-40B4-BE49-F238E27FC236}">
                <a16:creationId xmlns:a16="http://schemas.microsoft.com/office/drawing/2014/main" id="{5615EC15-0679-4C7E-B45A-B1A22A3F5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533" y="1873361"/>
            <a:ext cx="2388693" cy="1045053"/>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9" name="Picture 2" descr="Image result for avg">
            <a:extLst>
              <a:ext uri="{FF2B5EF4-FFF2-40B4-BE49-F238E27FC236}">
                <a16:creationId xmlns:a16="http://schemas.microsoft.com/office/drawing/2014/main" id="{C05A8A93-AC00-49C0-91AF-9018D8DA5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984" y="2160817"/>
            <a:ext cx="2391645" cy="975791"/>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10" name="Picture 2" descr="Pilsner Urquell logo.svg">
            <a:extLst>
              <a:ext uri="{FF2B5EF4-FFF2-40B4-BE49-F238E27FC236}">
                <a16:creationId xmlns:a16="http://schemas.microsoft.com/office/drawing/2014/main" id="{C2FCB6BC-748C-4CDD-9D71-BEF1955A6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7" y="4051446"/>
            <a:ext cx="3146015" cy="2459149"/>
          </a:xfrm>
          <a:prstGeom prst="rect">
            <a:avLst/>
          </a:prstGeom>
          <a:extLst>
            <a:ext uri="{909E8E84-426E-40DD-AFC4-6F175D3DCCD1}">
              <a14:hiddenFill xmlns:a14="http://schemas.microsoft.com/office/drawing/2010/main">
                <a:solidFill>
                  <a:srgbClr val="FFFFFF"/>
                </a:solidFill>
              </a14:hiddenFill>
            </a:ext>
          </a:extLst>
        </p:spPr>
      </p:pic>
      <p:pic>
        <p:nvPicPr>
          <p:cNvPr id="12" name="Obrázek 7" descr="Obsah obrázku text&#10;&#10;Popis vygenerovaný s vysokou mírou spolehlivosti">
            <a:extLst>
              <a:ext uri="{FF2B5EF4-FFF2-40B4-BE49-F238E27FC236}">
                <a16:creationId xmlns:a16="http://schemas.microsoft.com/office/drawing/2014/main" id="{47B3391A-0127-4853-95F5-19CA03535B7A}"/>
              </a:ext>
            </a:extLst>
          </p:cNvPr>
          <p:cNvPicPr>
            <a:picLocks noChangeAspect="1"/>
          </p:cNvPicPr>
          <p:nvPr/>
        </p:nvPicPr>
        <p:blipFill rotWithShape="1">
          <a:blip r:embed="rId7"/>
          <a:srcRect l="19287" r="18763"/>
          <a:stretch/>
        </p:blipFill>
        <p:spPr>
          <a:xfrm>
            <a:off x="10120771" y="5165968"/>
            <a:ext cx="1740289" cy="1580163"/>
          </a:xfrm>
          <a:prstGeom prst="rect">
            <a:avLst/>
          </a:prstGeom>
        </p:spPr>
      </p:pic>
      <p:pic>
        <p:nvPicPr>
          <p:cNvPr id="13" name="Picture 2" descr="Image result for Äez">
            <a:extLst>
              <a:ext uri="{FF2B5EF4-FFF2-40B4-BE49-F238E27FC236}">
                <a16:creationId xmlns:a16="http://schemas.microsoft.com/office/drawing/2014/main" id="{E5E67D0C-3FCE-4638-B6A1-CB70D74D146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28" r="-2" b="671"/>
          <a:stretch/>
        </p:blipFill>
        <p:spPr bwMode="auto">
          <a:xfrm>
            <a:off x="6164533" y="4946515"/>
            <a:ext cx="1940629" cy="19114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udvar">
            <a:extLst>
              <a:ext uri="{FF2B5EF4-FFF2-40B4-BE49-F238E27FC236}">
                <a16:creationId xmlns:a16="http://schemas.microsoft.com/office/drawing/2014/main" id="{F4BD277E-FCB9-4304-87FD-F51EA38465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5045" y="463830"/>
            <a:ext cx="3146015" cy="1226858"/>
          </a:xfrm>
          <a:prstGeom prst="rect">
            <a:avLst/>
          </a:prstGeom>
          <a:extLst>
            <a:ext uri="{909E8E84-426E-40DD-AFC4-6F175D3DCCD1}">
              <a14:hiddenFill xmlns:a14="http://schemas.microsoft.com/office/drawing/2010/main">
                <a:solidFill>
                  <a:srgbClr val="FFFFFF"/>
                </a:solidFill>
              </a14:hiddenFill>
            </a:ext>
          </a:extLst>
        </p:spPr>
      </p:pic>
      <p:pic>
        <p:nvPicPr>
          <p:cNvPr id="15" name="Picture 2" descr="Image result for Å¡koda">
            <a:extLst>
              <a:ext uri="{FF2B5EF4-FFF2-40B4-BE49-F238E27FC236}">
                <a16:creationId xmlns:a16="http://schemas.microsoft.com/office/drawing/2014/main" id="{B5C28989-F329-4E21-A069-B28C091BC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7489" y="3697390"/>
            <a:ext cx="2498247" cy="2498247"/>
          </a:xfrm>
          <a:prstGeom prst="rect">
            <a:avLst/>
          </a:prstGeom>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20AE769A-2707-4596-8D77-4C807AC121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11787" y="1324650"/>
            <a:ext cx="3984213" cy="1238939"/>
          </a:xfrm>
          <a:prstGeom prst="rect">
            <a:avLst/>
          </a:prstGeom>
        </p:spPr>
      </p:pic>
      <p:pic>
        <p:nvPicPr>
          <p:cNvPr id="11" name="Obrázek 10">
            <a:extLst>
              <a:ext uri="{FF2B5EF4-FFF2-40B4-BE49-F238E27FC236}">
                <a16:creationId xmlns:a16="http://schemas.microsoft.com/office/drawing/2014/main" id="{250B9D0D-7829-4301-A4FB-5DD080C774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1688" y="3234688"/>
            <a:ext cx="1527812" cy="1527812"/>
          </a:xfrm>
          <a:prstGeom prst="rect">
            <a:avLst/>
          </a:prstGeom>
        </p:spPr>
      </p:pic>
      <p:pic>
        <p:nvPicPr>
          <p:cNvPr id="17" name="Obrázek 16">
            <a:extLst>
              <a:ext uri="{FF2B5EF4-FFF2-40B4-BE49-F238E27FC236}">
                <a16:creationId xmlns:a16="http://schemas.microsoft.com/office/drawing/2014/main" id="{E22F99AE-5AA5-4DAD-81F0-CB95081B11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13290" y="3578100"/>
            <a:ext cx="1659235" cy="1660031"/>
          </a:xfrm>
          <a:prstGeom prst="rect">
            <a:avLst/>
          </a:prstGeom>
        </p:spPr>
      </p:pic>
      <p:pic>
        <p:nvPicPr>
          <p:cNvPr id="22" name="Obrázek 21">
            <a:extLst>
              <a:ext uri="{FF2B5EF4-FFF2-40B4-BE49-F238E27FC236}">
                <a16:creationId xmlns:a16="http://schemas.microsoft.com/office/drawing/2014/main" id="{252A4A4C-DDDF-416B-AEA6-4C18CFABA3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0568" y="1408396"/>
            <a:ext cx="1526626" cy="1034713"/>
          </a:xfrm>
          <a:prstGeom prst="rect">
            <a:avLst/>
          </a:prstGeom>
        </p:spPr>
      </p:pic>
      <p:pic>
        <p:nvPicPr>
          <p:cNvPr id="24" name="Obrázek 23">
            <a:extLst>
              <a:ext uri="{FF2B5EF4-FFF2-40B4-BE49-F238E27FC236}">
                <a16:creationId xmlns:a16="http://schemas.microsoft.com/office/drawing/2014/main" id="{BB1EA2A8-C03A-42B7-BD95-579087C29A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29500" y="599387"/>
            <a:ext cx="1249071" cy="1115837"/>
          </a:xfrm>
          <a:prstGeom prst="rect">
            <a:avLst/>
          </a:prstGeom>
        </p:spPr>
      </p:pic>
      <p:pic>
        <p:nvPicPr>
          <p:cNvPr id="26" name="Obrázek 25" descr="Obsah obrázku text, klipart&#10;&#10;Popis byl vytvořen automaticky">
            <a:extLst>
              <a:ext uri="{FF2B5EF4-FFF2-40B4-BE49-F238E27FC236}">
                <a16:creationId xmlns:a16="http://schemas.microsoft.com/office/drawing/2014/main" id="{61D321D6-966D-4CE3-A58B-A8D0937F068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44279" y="6065293"/>
            <a:ext cx="1168458" cy="720549"/>
          </a:xfrm>
          <a:prstGeom prst="rect">
            <a:avLst/>
          </a:prstGeom>
        </p:spPr>
      </p:pic>
      <p:pic>
        <p:nvPicPr>
          <p:cNvPr id="28" name="Obrázek 27">
            <a:extLst>
              <a:ext uri="{FF2B5EF4-FFF2-40B4-BE49-F238E27FC236}">
                <a16:creationId xmlns:a16="http://schemas.microsoft.com/office/drawing/2014/main" id="{C7DE40EA-3F44-462B-822B-376A53EAC38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25433" y="2944907"/>
            <a:ext cx="1136396" cy="579562"/>
          </a:xfrm>
          <a:prstGeom prst="rect">
            <a:avLst/>
          </a:prstGeom>
        </p:spPr>
      </p:pic>
      <p:pic>
        <p:nvPicPr>
          <p:cNvPr id="30" name="Obrázek 29">
            <a:extLst>
              <a:ext uri="{FF2B5EF4-FFF2-40B4-BE49-F238E27FC236}">
                <a16:creationId xmlns:a16="http://schemas.microsoft.com/office/drawing/2014/main" id="{4F638AEA-7AB5-482D-B0FB-96E133F3DEF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8355" y="-125311"/>
            <a:ext cx="2011280" cy="1158402"/>
          </a:xfrm>
          <a:prstGeom prst="rect">
            <a:avLst/>
          </a:prstGeom>
        </p:spPr>
      </p:pic>
      <p:pic>
        <p:nvPicPr>
          <p:cNvPr id="32" name="Obrázek 31" descr="Obsah obrázku text, klipart&#10;&#10;Popis byl vytvořen automaticky">
            <a:extLst>
              <a:ext uri="{FF2B5EF4-FFF2-40B4-BE49-F238E27FC236}">
                <a16:creationId xmlns:a16="http://schemas.microsoft.com/office/drawing/2014/main" id="{BB6DF836-3FE5-4423-90A5-873BE7AE2FA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70713" y="3076551"/>
            <a:ext cx="1227429" cy="486369"/>
          </a:xfrm>
          <a:prstGeom prst="rect">
            <a:avLst/>
          </a:prstGeom>
        </p:spPr>
      </p:pic>
      <p:pic>
        <p:nvPicPr>
          <p:cNvPr id="7" name="Obrázek 6">
            <a:extLst>
              <a:ext uri="{FF2B5EF4-FFF2-40B4-BE49-F238E27FC236}">
                <a16:creationId xmlns:a16="http://schemas.microsoft.com/office/drawing/2014/main" id="{006178A9-B354-4C74-8906-9E91B00656C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781195" y="4179540"/>
            <a:ext cx="944439" cy="2349763"/>
          </a:xfrm>
          <a:prstGeom prst="rect">
            <a:avLst/>
          </a:prstGeom>
        </p:spPr>
      </p:pic>
      <p:pic>
        <p:nvPicPr>
          <p:cNvPr id="18" name="Obrázek 17">
            <a:extLst>
              <a:ext uri="{FF2B5EF4-FFF2-40B4-BE49-F238E27FC236}">
                <a16:creationId xmlns:a16="http://schemas.microsoft.com/office/drawing/2014/main" id="{927ED79C-4921-42F0-BB72-6311DEE61FC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33896" y="2705199"/>
            <a:ext cx="804324" cy="793647"/>
          </a:xfrm>
          <a:prstGeom prst="rect">
            <a:avLst/>
          </a:prstGeom>
        </p:spPr>
      </p:pic>
      <p:pic>
        <p:nvPicPr>
          <p:cNvPr id="16" name="Obrázek 15">
            <a:extLst>
              <a:ext uri="{FF2B5EF4-FFF2-40B4-BE49-F238E27FC236}">
                <a16:creationId xmlns:a16="http://schemas.microsoft.com/office/drawing/2014/main" id="{FCF0538C-FBD0-46A3-8866-9CF845EA233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78710" y="3815245"/>
            <a:ext cx="1375379" cy="1185740"/>
          </a:xfrm>
          <a:prstGeom prst="rect">
            <a:avLst/>
          </a:prstGeom>
        </p:spPr>
      </p:pic>
    </p:spTree>
    <p:extLst>
      <p:ext uri="{BB962C8B-B14F-4D97-AF65-F5344CB8AC3E}">
        <p14:creationId xmlns:p14="http://schemas.microsoft.com/office/powerpoint/2010/main" val="359135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AB085-DA05-4EF2-9788-2AD5D3495E32}"/>
              </a:ext>
            </a:extLst>
          </p:cNvPr>
          <p:cNvSpPr>
            <a:spLocks noGrp="1"/>
          </p:cNvSpPr>
          <p:nvPr>
            <p:ph type="title"/>
          </p:nvPr>
        </p:nvSpPr>
        <p:spPr/>
        <p:txBody>
          <a:bodyPr/>
          <a:lstStyle/>
          <a:p>
            <a:r>
              <a:rPr lang="cs-CZ" dirty="0" err="1"/>
              <a:t>The</a:t>
            </a:r>
            <a:r>
              <a:rPr lang="cs-CZ" dirty="0"/>
              <a:t> Czech Republic</a:t>
            </a:r>
          </a:p>
        </p:txBody>
      </p:sp>
      <p:pic>
        <p:nvPicPr>
          <p:cNvPr id="4" name="Picture 8" descr="Image result for kofola">
            <a:extLst>
              <a:ext uri="{FF2B5EF4-FFF2-40B4-BE49-F238E27FC236}">
                <a16:creationId xmlns:a16="http://schemas.microsoft.com/office/drawing/2014/main" id="{3EA28869-D137-440D-84A6-75E29A2F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39" y="2119547"/>
            <a:ext cx="2388690" cy="2388690"/>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6" name="Picture 10" descr="Image result for bata">
            <a:extLst>
              <a:ext uri="{FF2B5EF4-FFF2-40B4-BE49-F238E27FC236}">
                <a16:creationId xmlns:a16="http://schemas.microsoft.com/office/drawing/2014/main" id="{ED89D386-FBD3-4DD0-A244-94917925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54" y="2162555"/>
            <a:ext cx="2388693" cy="1062968"/>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8" name="Picture 12" descr="Image result for zetor">
            <a:extLst>
              <a:ext uri="{FF2B5EF4-FFF2-40B4-BE49-F238E27FC236}">
                <a16:creationId xmlns:a16="http://schemas.microsoft.com/office/drawing/2014/main" id="{5615EC15-0679-4C7E-B45A-B1A22A3F5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533" y="1873361"/>
            <a:ext cx="2388693" cy="1045053"/>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10" name="Picture 2" descr="Pilsner Urquell logo.svg">
            <a:extLst>
              <a:ext uri="{FF2B5EF4-FFF2-40B4-BE49-F238E27FC236}">
                <a16:creationId xmlns:a16="http://schemas.microsoft.com/office/drawing/2014/main" id="{C2FCB6BC-748C-4CDD-9D71-BEF1955A6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7" y="4051446"/>
            <a:ext cx="3146015" cy="2459149"/>
          </a:xfrm>
          <a:prstGeom prst="rect">
            <a:avLst/>
          </a:prstGeom>
          <a:extLst>
            <a:ext uri="{909E8E84-426E-40DD-AFC4-6F175D3DCCD1}">
              <a14:hiddenFill xmlns:a14="http://schemas.microsoft.com/office/drawing/2010/main">
                <a:solidFill>
                  <a:srgbClr val="FFFFFF"/>
                </a:solidFill>
              </a14:hiddenFill>
            </a:ext>
          </a:extLst>
        </p:spPr>
      </p:pic>
      <p:pic>
        <p:nvPicPr>
          <p:cNvPr id="14" name="Picture 6" descr="Image result for budvar">
            <a:extLst>
              <a:ext uri="{FF2B5EF4-FFF2-40B4-BE49-F238E27FC236}">
                <a16:creationId xmlns:a16="http://schemas.microsoft.com/office/drawing/2014/main" id="{F4BD277E-FCB9-4304-87FD-F51EA3846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045" y="463830"/>
            <a:ext cx="3146015" cy="1226858"/>
          </a:xfrm>
          <a:prstGeom prst="rect">
            <a:avLst/>
          </a:prstGeom>
          <a:extLst>
            <a:ext uri="{909E8E84-426E-40DD-AFC4-6F175D3DCCD1}">
              <a14:hiddenFill xmlns:a14="http://schemas.microsoft.com/office/drawing/2010/main">
                <a:solidFill>
                  <a:srgbClr val="FFFFFF"/>
                </a:solidFill>
              </a14:hiddenFill>
            </a:ext>
          </a:extLst>
        </p:spPr>
      </p:pic>
      <p:pic>
        <p:nvPicPr>
          <p:cNvPr id="15" name="Picture 2" descr="Image result for Å¡koda">
            <a:extLst>
              <a:ext uri="{FF2B5EF4-FFF2-40B4-BE49-F238E27FC236}">
                <a16:creationId xmlns:a16="http://schemas.microsoft.com/office/drawing/2014/main" id="{B5C28989-F329-4E21-A069-B28C091BC8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7489" y="3697390"/>
            <a:ext cx="2498247" cy="2498247"/>
          </a:xfrm>
          <a:prstGeom prst="rect">
            <a:avLst/>
          </a:prstGeom>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250B9D0D-7829-4301-A4FB-5DD080C774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1688" y="3234688"/>
            <a:ext cx="1527812" cy="1527812"/>
          </a:xfrm>
          <a:prstGeom prst="rect">
            <a:avLst/>
          </a:prstGeom>
        </p:spPr>
      </p:pic>
      <p:pic>
        <p:nvPicPr>
          <p:cNvPr id="17" name="Obrázek 16">
            <a:extLst>
              <a:ext uri="{FF2B5EF4-FFF2-40B4-BE49-F238E27FC236}">
                <a16:creationId xmlns:a16="http://schemas.microsoft.com/office/drawing/2014/main" id="{E22F99AE-5AA5-4DAD-81F0-CB95081B11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3290" y="3578100"/>
            <a:ext cx="1659235" cy="1660031"/>
          </a:xfrm>
          <a:prstGeom prst="rect">
            <a:avLst/>
          </a:prstGeom>
        </p:spPr>
      </p:pic>
      <p:pic>
        <p:nvPicPr>
          <p:cNvPr id="22" name="Obrázek 21">
            <a:extLst>
              <a:ext uri="{FF2B5EF4-FFF2-40B4-BE49-F238E27FC236}">
                <a16:creationId xmlns:a16="http://schemas.microsoft.com/office/drawing/2014/main" id="{252A4A4C-DDDF-416B-AEA6-4C18CFABA3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568" y="1408396"/>
            <a:ext cx="1526626" cy="1034713"/>
          </a:xfrm>
          <a:prstGeom prst="rect">
            <a:avLst/>
          </a:prstGeom>
        </p:spPr>
      </p:pic>
      <p:pic>
        <p:nvPicPr>
          <p:cNvPr id="24" name="Obrázek 23">
            <a:extLst>
              <a:ext uri="{FF2B5EF4-FFF2-40B4-BE49-F238E27FC236}">
                <a16:creationId xmlns:a16="http://schemas.microsoft.com/office/drawing/2014/main" id="{BB1EA2A8-C03A-42B7-BD95-579087C29A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9500" y="599387"/>
            <a:ext cx="1249071" cy="1115837"/>
          </a:xfrm>
          <a:prstGeom prst="rect">
            <a:avLst/>
          </a:prstGeom>
        </p:spPr>
      </p:pic>
      <p:pic>
        <p:nvPicPr>
          <p:cNvPr id="26" name="Obrázek 25" descr="Obsah obrázku text, klipart&#10;&#10;Popis byl vytvořen automaticky">
            <a:extLst>
              <a:ext uri="{FF2B5EF4-FFF2-40B4-BE49-F238E27FC236}">
                <a16:creationId xmlns:a16="http://schemas.microsoft.com/office/drawing/2014/main" id="{61D321D6-966D-4CE3-A58B-A8D0937F06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44279" y="6065293"/>
            <a:ext cx="1168458" cy="720549"/>
          </a:xfrm>
          <a:prstGeom prst="rect">
            <a:avLst/>
          </a:prstGeom>
        </p:spPr>
      </p:pic>
      <p:pic>
        <p:nvPicPr>
          <p:cNvPr id="30" name="Obrázek 29">
            <a:extLst>
              <a:ext uri="{FF2B5EF4-FFF2-40B4-BE49-F238E27FC236}">
                <a16:creationId xmlns:a16="http://schemas.microsoft.com/office/drawing/2014/main" id="{4F638AEA-7AB5-482D-B0FB-96E133F3DE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8355" y="-125311"/>
            <a:ext cx="2011280" cy="1158402"/>
          </a:xfrm>
          <a:prstGeom prst="rect">
            <a:avLst/>
          </a:prstGeom>
        </p:spPr>
      </p:pic>
      <p:pic>
        <p:nvPicPr>
          <p:cNvPr id="32" name="Obrázek 31" descr="Obsah obrázku text, klipart&#10;&#10;Popis byl vytvořen automaticky">
            <a:extLst>
              <a:ext uri="{FF2B5EF4-FFF2-40B4-BE49-F238E27FC236}">
                <a16:creationId xmlns:a16="http://schemas.microsoft.com/office/drawing/2014/main" id="{BB6DF836-3FE5-4423-90A5-873BE7AE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70713" y="3076551"/>
            <a:ext cx="1227429" cy="486369"/>
          </a:xfrm>
          <a:prstGeom prst="rect">
            <a:avLst/>
          </a:prstGeom>
        </p:spPr>
      </p:pic>
      <p:pic>
        <p:nvPicPr>
          <p:cNvPr id="7" name="Obrázek 6">
            <a:extLst>
              <a:ext uri="{FF2B5EF4-FFF2-40B4-BE49-F238E27FC236}">
                <a16:creationId xmlns:a16="http://schemas.microsoft.com/office/drawing/2014/main" id="{006178A9-B354-4C74-8906-9E91B00656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81195" y="4179540"/>
            <a:ext cx="944439" cy="2349763"/>
          </a:xfrm>
          <a:prstGeom prst="rect">
            <a:avLst/>
          </a:prstGeom>
        </p:spPr>
      </p:pic>
      <p:pic>
        <p:nvPicPr>
          <p:cNvPr id="18" name="Obrázek 17">
            <a:extLst>
              <a:ext uri="{FF2B5EF4-FFF2-40B4-BE49-F238E27FC236}">
                <a16:creationId xmlns:a16="http://schemas.microsoft.com/office/drawing/2014/main" id="{927ED79C-4921-42F0-BB72-6311DEE61FC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896" y="2705199"/>
            <a:ext cx="804324" cy="793647"/>
          </a:xfrm>
          <a:prstGeom prst="rect">
            <a:avLst/>
          </a:prstGeom>
        </p:spPr>
      </p:pic>
    </p:spTree>
    <p:extLst>
      <p:ext uri="{BB962C8B-B14F-4D97-AF65-F5344CB8AC3E}">
        <p14:creationId xmlns:p14="http://schemas.microsoft.com/office/powerpoint/2010/main" val="1916352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BD2E093-5A92-4B7D-B0F3-385740245A9E}"/>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pic>
        <p:nvPicPr>
          <p:cNvPr id="5" name="Obrázek 4">
            <a:extLst>
              <a:ext uri="{FF2B5EF4-FFF2-40B4-BE49-F238E27FC236}">
                <a16:creationId xmlns:a16="http://schemas.microsoft.com/office/drawing/2014/main" id="{59689092-C947-4C35-B49F-66B855A88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31" y="0"/>
            <a:ext cx="10550769" cy="6858000"/>
          </a:xfrm>
          <a:prstGeom prst="rect">
            <a:avLst/>
          </a:prstGeom>
        </p:spPr>
      </p:pic>
    </p:spTree>
    <p:extLst>
      <p:ext uri="{BB962C8B-B14F-4D97-AF65-F5344CB8AC3E}">
        <p14:creationId xmlns:p14="http://schemas.microsoft.com/office/powerpoint/2010/main" val="384914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3AEE660-113A-E3AA-17D7-4F93240A4021}"/>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673B61F1-652E-C718-E450-04D1EC788D14}"/>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43A6D790-713B-A484-0192-34E5A16778F2}"/>
              </a:ext>
            </a:extLst>
          </p:cNvPr>
          <p:cNvSpPr>
            <a:spLocks noGrp="1"/>
          </p:cNvSpPr>
          <p:nvPr>
            <p:ph type="title"/>
          </p:nvPr>
        </p:nvSpPr>
        <p:spPr/>
        <p:txBody>
          <a:bodyPr/>
          <a:lstStyle/>
          <a:p>
            <a:r>
              <a:rPr lang="cs-CZ" dirty="0" err="1"/>
              <a:t>Primary</a:t>
            </a:r>
            <a:r>
              <a:rPr lang="cs-CZ" dirty="0"/>
              <a:t> </a:t>
            </a:r>
            <a:r>
              <a:rPr lang="cs-CZ" dirty="0" err="1"/>
              <a:t>activities</a:t>
            </a:r>
            <a:r>
              <a:rPr lang="cs-CZ" dirty="0"/>
              <a:t> – </a:t>
            </a:r>
            <a:r>
              <a:rPr lang="cs-CZ" dirty="0" err="1"/>
              <a:t>inbound</a:t>
            </a:r>
            <a:r>
              <a:rPr lang="cs-CZ" dirty="0"/>
              <a:t> </a:t>
            </a:r>
            <a:r>
              <a:rPr lang="cs-CZ" dirty="0" err="1"/>
              <a:t>logistics</a:t>
            </a:r>
            <a:endParaRPr lang="en-GB" dirty="0"/>
          </a:p>
        </p:txBody>
      </p:sp>
      <p:sp>
        <p:nvSpPr>
          <p:cNvPr id="5" name="Zástupný obsah 4">
            <a:extLst>
              <a:ext uri="{FF2B5EF4-FFF2-40B4-BE49-F238E27FC236}">
                <a16:creationId xmlns:a16="http://schemas.microsoft.com/office/drawing/2014/main" id="{8BB6C530-180A-23F3-C0D3-B2DD94FC472C}"/>
              </a:ext>
            </a:extLst>
          </p:cNvPr>
          <p:cNvSpPr>
            <a:spLocks noGrp="1"/>
          </p:cNvSpPr>
          <p:nvPr>
            <p:ph idx="1"/>
          </p:nvPr>
        </p:nvSpPr>
        <p:spPr/>
        <p:txBody>
          <a:bodyPr/>
          <a:lstStyle/>
          <a:p>
            <a:r>
              <a:rPr lang="cs-CZ" sz="2400" noProof="1"/>
              <a:t>Physical flow of material</a:t>
            </a:r>
          </a:p>
          <a:p>
            <a:r>
              <a:rPr lang="en-GB" sz="2400" dirty="0"/>
              <a:t>part of business operations for manufacturing firm involving the processes of receiving, storing and distributing raw materials for use in production.</a:t>
            </a:r>
          </a:p>
          <a:p>
            <a:r>
              <a:rPr lang="en-GB" sz="2400" dirty="0"/>
              <a:t>cover anything that company orders from suppliers: tools, raw materials and office equipment</a:t>
            </a:r>
          </a:p>
          <a:p>
            <a:endParaRPr lang="cs-CZ" noProof="1"/>
          </a:p>
          <a:p>
            <a:pPr marL="72000" indent="0">
              <a:buNone/>
            </a:pPr>
            <a:endParaRPr lang="cs-CZ" noProof="1"/>
          </a:p>
          <a:p>
            <a:endParaRPr lang="cs-CZ" noProof="1"/>
          </a:p>
          <a:p>
            <a:endParaRPr lang="cs-CZ" noProof="1"/>
          </a:p>
          <a:p>
            <a:endParaRPr lang="cs-CZ" noProof="1"/>
          </a:p>
          <a:p>
            <a:endParaRPr lang="cs-CZ" noProof="1"/>
          </a:p>
        </p:txBody>
      </p:sp>
    </p:spTree>
    <p:extLst>
      <p:ext uri="{BB962C8B-B14F-4D97-AF65-F5344CB8AC3E}">
        <p14:creationId xmlns:p14="http://schemas.microsoft.com/office/powerpoint/2010/main" val="53757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E7EAD47C-0C06-417A-803B-15D6B2F49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426" y="360733"/>
            <a:ext cx="10021326" cy="5952517"/>
          </a:xfrm>
        </p:spPr>
      </p:pic>
    </p:spTree>
    <p:extLst>
      <p:ext uri="{BB962C8B-B14F-4D97-AF65-F5344CB8AC3E}">
        <p14:creationId xmlns:p14="http://schemas.microsoft.com/office/powerpoint/2010/main" val="1549343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F6E3DBBE-4DE9-43F0-8D3A-14610D1D8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70" y="0"/>
            <a:ext cx="11982660" cy="6858000"/>
          </a:xfrm>
        </p:spPr>
      </p:pic>
    </p:spTree>
    <p:extLst>
      <p:ext uri="{BB962C8B-B14F-4D97-AF65-F5344CB8AC3E}">
        <p14:creationId xmlns:p14="http://schemas.microsoft.com/office/powerpoint/2010/main" val="210034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30244E3-2F10-46E2-AA82-9D379C860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57" y="0"/>
            <a:ext cx="11562486" cy="6858000"/>
          </a:xfrm>
        </p:spPr>
      </p:pic>
    </p:spTree>
    <p:extLst>
      <p:ext uri="{BB962C8B-B14F-4D97-AF65-F5344CB8AC3E}">
        <p14:creationId xmlns:p14="http://schemas.microsoft.com/office/powerpoint/2010/main" val="3973755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D9176288-F3C4-4871-9DA4-9EED24505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56" y="0"/>
            <a:ext cx="11562487" cy="6858000"/>
          </a:xfrm>
          <a:prstGeom prst="rect">
            <a:avLst/>
          </a:prstGeom>
        </p:spPr>
      </p:pic>
    </p:spTree>
    <p:extLst>
      <p:ext uri="{BB962C8B-B14F-4D97-AF65-F5344CB8AC3E}">
        <p14:creationId xmlns:p14="http://schemas.microsoft.com/office/powerpoint/2010/main" val="2737106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mapa&#10;&#10;Popis byl vytvořen automaticky">
            <a:extLst>
              <a:ext uri="{FF2B5EF4-FFF2-40B4-BE49-F238E27FC236}">
                <a16:creationId xmlns:a16="http://schemas.microsoft.com/office/drawing/2014/main" id="{354B3E72-D857-4514-9F4F-0ADD3ACDD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150"/>
            <a:ext cx="12192000" cy="5981700"/>
          </a:xfrm>
          <a:prstGeom prst="rect">
            <a:avLst/>
          </a:prstGeom>
        </p:spPr>
      </p:pic>
    </p:spTree>
    <p:extLst>
      <p:ext uri="{BB962C8B-B14F-4D97-AF65-F5344CB8AC3E}">
        <p14:creationId xmlns:p14="http://schemas.microsoft.com/office/powerpoint/2010/main" val="1250359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2AFADAA5-7EC7-409A-B5A8-89A6E9A8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443" y="0"/>
            <a:ext cx="8275113" cy="6858000"/>
          </a:xfrm>
          <a:prstGeom prst="rect">
            <a:avLst/>
          </a:prstGeom>
        </p:spPr>
      </p:pic>
    </p:spTree>
    <p:extLst>
      <p:ext uri="{BB962C8B-B14F-4D97-AF65-F5344CB8AC3E}">
        <p14:creationId xmlns:p14="http://schemas.microsoft.com/office/powerpoint/2010/main" val="173501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D0F0FE5-1AD6-75DA-9DE3-32849CFA5BCB}"/>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3" name="Nadpis 2">
            <a:extLst>
              <a:ext uri="{FF2B5EF4-FFF2-40B4-BE49-F238E27FC236}">
                <a16:creationId xmlns:a16="http://schemas.microsoft.com/office/drawing/2014/main" id="{3E41F589-7471-5129-B63A-D6E90AE803A6}"/>
              </a:ext>
            </a:extLst>
          </p:cNvPr>
          <p:cNvSpPr>
            <a:spLocks noGrp="1"/>
          </p:cNvSpPr>
          <p:nvPr>
            <p:ph type="title"/>
          </p:nvPr>
        </p:nvSpPr>
        <p:spPr/>
        <p:txBody>
          <a:bodyPr/>
          <a:lstStyle/>
          <a:p>
            <a:r>
              <a:rPr lang="cs-CZ" dirty="0"/>
              <a:t>General </a:t>
            </a:r>
            <a:r>
              <a:rPr lang="cs-CZ" dirty="0" err="1"/>
              <a:t>planning</a:t>
            </a:r>
            <a:r>
              <a:rPr lang="cs-CZ" dirty="0"/>
              <a:t> </a:t>
            </a:r>
            <a:r>
              <a:rPr lang="cs-CZ" dirty="0" err="1"/>
              <a:t>scheme</a:t>
            </a:r>
            <a:endParaRPr lang="en-GB" dirty="0"/>
          </a:p>
        </p:txBody>
      </p:sp>
      <p:graphicFrame>
        <p:nvGraphicFramePr>
          <p:cNvPr id="6" name="Zástupný symbol pro obsah 3">
            <a:extLst>
              <a:ext uri="{FF2B5EF4-FFF2-40B4-BE49-F238E27FC236}">
                <a16:creationId xmlns:a16="http://schemas.microsoft.com/office/drawing/2014/main" id="{860E650D-8521-1D5C-531B-B71739854DB9}"/>
              </a:ext>
            </a:extLst>
          </p:cNvPr>
          <p:cNvGraphicFramePr>
            <a:graphicFrameLocks noGrp="1"/>
          </p:cNvGraphicFramePr>
          <p:nvPr>
            <p:ph idx="1"/>
          </p:nvPr>
        </p:nvGraphicFramePr>
        <p:xfrm>
          <a:off x="826851" y="1590006"/>
          <a:ext cx="9338553" cy="4239161"/>
        </p:xfrm>
        <a:graphic>
          <a:graphicData uri="http://schemas.openxmlformats.org/drawingml/2006/table">
            <a:tbl>
              <a:tblPr>
                <a:tableStyleId>{5C22544A-7EE6-4342-B048-85BDC9FD1C3A}</a:tableStyleId>
              </a:tblPr>
              <a:tblGrid>
                <a:gridCol w="1032403">
                  <a:extLst>
                    <a:ext uri="{9D8B030D-6E8A-4147-A177-3AD203B41FA5}">
                      <a16:colId xmlns:a16="http://schemas.microsoft.com/office/drawing/2014/main" val="20000"/>
                    </a:ext>
                  </a:extLst>
                </a:gridCol>
                <a:gridCol w="1161452">
                  <a:extLst>
                    <a:ext uri="{9D8B030D-6E8A-4147-A177-3AD203B41FA5}">
                      <a16:colId xmlns:a16="http://schemas.microsoft.com/office/drawing/2014/main" val="20001"/>
                    </a:ext>
                  </a:extLst>
                </a:gridCol>
                <a:gridCol w="3572349">
                  <a:extLst>
                    <a:ext uri="{9D8B030D-6E8A-4147-A177-3AD203B41FA5}">
                      <a16:colId xmlns:a16="http://schemas.microsoft.com/office/drawing/2014/main" val="20002"/>
                    </a:ext>
                  </a:extLst>
                </a:gridCol>
                <a:gridCol w="3572349">
                  <a:extLst>
                    <a:ext uri="{9D8B030D-6E8A-4147-A177-3AD203B41FA5}">
                      <a16:colId xmlns:a16="http://schemas.microsoft.com/office/drawing/2014/main" val="20003"/>
                    </a:ext>
                  </a:extLst>
                </a:gridCol>
              </a:tblGrid>
              <a:tr h="394824">
                <a:tc>
                  <a:txBody>
                    <a:bodyPr/>
                    <a:lstStyle/>
                    <a:p>
                      <a:pPr algn="l" fontAlgn="b"/>
                      <a:endParaRPr lang="cs-CZ" sz="2000" b="0" i="0" u="none" strike="noStrike" dirty="0">
                        <a:solidFill>
                          <a:srgbClr val="000000"/>
                        </a:solidFill>
                        <a:effectLst/>
                        <a:latin typeface="Calibri"/>
                      </a:endParaRPr>
                    </a:p>
                  </a:txBody>
                  <a:tcPr marL="9525" marR="9525" marT="9525" marB="0" anchor="b">
                    <a:noFill/>
                  </a:tcPr>
                </a:tc>
                <a:tc>
                  <a:txBody>
                    <a:bodyPr/>
                    <a:lstStyle/>
                    <a:p>
                      <a:pPr algn="l" fontAlgn="b"/>
                      <a:endParaRPr lang="cs-CZ" sz="2000" b="0" i="0" u="none" strike="noStrike">
                        <a:solidFill>
                          <a:srgbClr val="000000"/>
                        </a:solidFill>
                        <a:effectLst/>
                        <a:latin typeface="Calibri"/>
                      </a:endParaRPr>
                    </a:p>
                  </a:txBody>
                  <a:tcPr marL="9525" marR="9525" marT="9525" marB="0" anchor="b">
                    <a:noFill/>
                  </a:tcPr>
                </a:tc>
                <a:tc gridSpan="2">
                  <a:txBody>
                    <a:bodyPr/>
                    <a:lstStyle/>
                    <a:p>
                      <a:pPr algn="ctr" fontAlgn="ctr"/>
                      <a:r>
                        <a:rPr lang="cs-CZ" sz="2000" u="none" strike="noStrike" dirty="0">
                          <a:effectLst/>
                        </a:rPr>
                        <a:t>Planning</a:t>
                      </a:r>
                      <a:endParaRPr lang="cs-CZ" sz="2000" b="0" i="0" u="none" strike="noStrike" dirty="0">
                        <a:solidFill>
                          <a:srgbClr val="000000"/>
                        </a:solidFill>
                        <a:effectLst/>
                        <a:latin typeface="Calibri"/>
                      </a:endParaRPr>
                    </a:p>
                  </a:txBody>
                  <a:tcPr marL="9525" marR="9525" marT="9525" marB="0" anchor="ctr">
                    <a:solidFill>
                      <a:schemeClr val="bg1">
                        <a:lumMod val="65000"/>
                      </a:schemeClr>
                    </a:solidFill>
                  </a:tcPr>
                </a:tc>
                <a:tc hMerge="1">
                  <a:txBody>
                    <a:bodyPr/>
                    <a:lstStyle/>
                    <a:p>
                      <a:endParaRPr lang="cs-CZ"/>
                    </a:p>
                  </a:txBody>
                  <a:tcPr/>
                </a:tc>
                <a:extLst>
                  <a:ext uri="{0D108BD9-81ED-4DB2-BD59-A6C34878D82A}">
                    <a16:rowId xmlns:a16="http://schemas.microsoft.com/office/drawing/2014/main" val="10000"/>
                  </a:ext>
                </a:extLst>
              </a:tr>
              <a:tr h="394824">
                <a:tc>
                  <a:txBody>
                    <a:bodyPr/>
                    <a:lstStyle/>
                    <a:p>
                      <a:pPr algn="l" fontAlgn="b"/>
                      <a:endParaRPr lang="cs-CZ" sz="2000" b="0" i="0" u="none" strike="noStrike">
                        <a:solidFill>
                          <a:srgbClr val="000000"/>
                        </a:solidFill>
                        <a:effectLst/>
                        <a:latin typeface="Calibri"/>
                      </a:endParaRPr>
                    </a:p>
                  </a:txBody>
                  <a:tcPr marL="9525" marR="9525" marT="9525" marB="0" anchor="b">
                    <a:noFill/>
                  </a:tcPr>
                </a:tc>
                <a:tc>
                  <a:txBody>
                    <a:bodyPr/>
                    <a:lstStyle/>
                    <a:p>
                      <a:pPr algn="l" fontAlgn="b"/>
                      <a:endParaRPr lang="cs-CZ" sz="2000" b="0" i="0" u="none" strike="noStrike">
                        <a:solidFill>
                          <a:srgbClr val="000000"/>
                        </a:solidFill>
                        <a:effectLst/>
                        <a:latin typeface="Calibri"/>
                      </a:endParaRPr>
                    </a:p>
                  </a:txBody>
                  <a:tcPr marL="9525" marR="9525" marT="9525" marB="0" anchor="b">
                    <a:noFill/>
                  </a:tcPr>
                </a:tc>
                <a:tc>
                  <a:txBody>
                    <a:bodyPr/>
                    <a:lstStyle/>
                    <a:p>
                      <a:pPr algn="ctr" fontAlgn="ctr"/>
                      <a:r>
                        <a:rPr lang="cs-CZ" sz="2000" u="none" strike="noStrike" dirty="0">
                          <a:effectLst/>
                        </a:rPr>
                        <a:t>Short-term</a:t>
                      </a:r>
                      <a:endParaRPr lang="cs-CZ" sz="2000" b="0" i="0" u="none" strike="noStrike" dirty="0">
                        <a:solidFill>
                          <a:srgbClr val="000000"/>
                        </a:solidFill>
                        <a:effectLst/>
                        <a:latin typeface="Calibri"/>
                      </a:endParaRPr>
                    </a:p>
                  </a:txBody>
                  <a:tcPr marL="9525" marR="9525" marT="9525" marB="0" anchor="ctr">
                    <a:solidFill>
                      <a:schemeClr val="bg1">
                        <a:lumMod val="65000"/>
                      </a:schemeClr>
                    </a:solidFill>
                  </a:tcPr>
                </a:tc>
                <a:tc>
                  <a:txBody>
                    <a:bodyPr/>
                    <a:lstStyle/>
                    <a:p>
                      <a:pPr algn="ctr" fontAlgn="ctr"/>
                      <a:r>
                        <a:rPr lang="cs-CZ" sz="2000" u="none" strike="noStrike" dirty="0">
                          <a:effectLst/>
                        </a:rPr>
                        <a:t>Long term</a:t>
                      </a:r>
                      <a:endParaRPr lang="cs-CZ" sz="2000" b="0" i="0" u="none" strike="noStrike" dirty="0">
                        <a:solidFill>
                          <a:srgbClr val="000000"/>
                        </a:solidFill>
                        <a:effectLst/>
                        <a:latin typeface="Calibri"/>
                      </a:endParaRPr>
                    </a:p>
                  </a:txBody>
                  <a:tcPr marL="9525" marR="9525" marT="9525" marB="0" anchor="ctr">
                    <a:solidFill>
                      <a:schemeClr val="bg1">
                        <a:lumMod val="65000"/>
                      </a:schemeClr>
                    </a:solidFill>
                  </a:tcPr>
                </a:tc>
                <a:extLst>
                  <a:ext uri="{0D108BD9-81ED-4DB2-BD59-A6C34878D82A}">
                    <a16:rowId xmlns:a16="http://schemas.microsoft.com/office/drawing/2014/main" val="10001"/>
                  </a:ext>
                </a:extLst>
              </a:tr>
              <a:tr h="1914747">
                <a:tc rowSpan="2">
                  <a:txBody>
                    <a:bodyPr/>
                    <a:lstStyle/>
                    <a:p>
                      <a:pPr algn="ctr" fontAlgn="ctr"/>
                      <a:r>
                        <a:rPr lang="cs-CZ" sz="2000" u="none" strike="noStrike" dirty="0">
                          <a:effectLst/>
                        </a:rPr>
                        <a:t>Manufacturing</a:t>
                      </a:r>
                      <a:endParaRPr lang="cs-CZ" sz="2000" b="0" i="0" u="none" strike="noStrike" dirty="0">
                        <a:solidFill>
                          <a:srgbClr val="000000"/>
                        </a:solidFill>
                        <a:effectLst/>
                        <a:latin typeface="Calibri"/>
                      </a:endParaRPr>
                    </a:p>
                  </a:txBody>
                  <a:tcPr marL="9525" marR="9525" marT="9525" marB="0" anchor="ctr">
                    <a:solidFill>
                      <a:schemeClr val="accent3"/>
                    </a:solidFill>
                  </a:tcPr>
                </a:tc>
                <a:tc>
                  <a:txBody>
                    <a:bodyPr/>
                    <a:lstStyle/>
                    <a:p>
                      <a:pPr algn="l" fontAlgn="ctr"/>
                      <a:r>
                        <a:rPr lang="cs-CZ" sz="2000" u="none" strike="noStrike" dirty="0">
                          <a:effectLst/>
                        </a:rPr>
                        <a:t>program</a:t>
                      </a:r>
                      <a:endParaRPr lang="cs-CZ" sz="2000" b="0" i="0" u="none" strike="noStrike" dirty="0">
                        <a:solidFill>
                          <a:srgbClr val="000000"/>
                        </a:solidFill>
                        <a:effectLst/>
                        <a:latin typeface="Calibri"/>
                      </a:endParaRPr>
                    </a:p>
                  </a:txBody>
                  <a:tcPr marL="9525" marR="9525" marT="9525" marB="0" anchor="ctr">
                    <a:solidFill>
                      <a:schemeClr val="accent3"/>
                    </a:solidFill>
                  </a:tcPr>
                </a:tc>
                <a:tc>
                  <a:txBody>
                    <a:bodyPr/>
                    <a:lstStyle/>
                    <a:p>
                      <a:pPr algn="l" fontAlgn="ctr"/>
                      <a:r>
                        <a:rPr lang="cs-CZ" sz="2000" u="none" strike="noStrike" dirty="0">
                          <a:effectLst/>
                        </a:rPr>
                        <a:t>introduction of product variants, quantities of individual products (with regard to sales)</a:t>
                      </a:r>
                      <a:endParaRPr lang="cs-CZ" sz="2000" b="0" i="0" u="none" strike="noStrike" dirty="0">
                        <a:solidFill>
                          <a:srgbClr val="000000"/>
                        </a:solidFill>
                        <a:effectLst/>
                        <a:latin typeface="Calibri"/>
                      </a:endParaRPr>
                    </a:p>
                  </a:txBody>
                  <a:tcPr marL="9525" marR="9525" marT="9525" marB="0" anchor="ctr">
                    <a:noFill/>
                  </a:tcPr>
                </a:tc>
                <a:tc>
                  <a:txBody>
                    <a:bodyPr/>
                    <a:lstStyle/>
                    <a:p>
                      <a:pPr algn="l" fontAlgn="ctr"/>
                      <a:r>
                        <a:rPr lang="cs-CZ" sz="2000" u="none" strike="noStrike" dirty="0">
                          <a:effectLst/>
                        </a:rPr>
                        <a:t>basic structure of the production programme, innovation, production process (type of HIM, personnel statistics)</a:t>
                      </a:r>
                      <a:endParaRPr lang="cs-CZ" sz="20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2"/>
                  </a:ext>
                </a:extLst>
              </a:tr>
              <a:tr h="1534766">
                <a:tc vMerge="1">
                  <a:txBody>
                    <a:bodyPr/>
                    <a:lstStyle/>
                    <a:p>
                      <a:endParaRPr lang="cs-CZ"/>
                    </a:p>
                  </a:txBody>
                  <a:tcPr/>
                </a:tc>
                <a:tc>
                  <a:txBody>
                    <a:bodyPr/>
                    <a:lstStyle/>
                    <a:p>
                      <a:pPr algn="l" fontAlgn="ctr"/>
                      <a:r>
                        <a:rPr lang="cs-CZ" sz="2000" u="none" strike="noStrike" dirty="0">
                          <a:effectLst/>
                        </a:rPr>
                        <a:t>process</a:t>
                      </a:r>
                      <a:endParaRPr lang="cs-CZ" sz="2000" b="0" i="0" u="none" strike="noStrike" dirty="0">
                        <a:solidFill>
                          <a:srgbClr val="000000"/>
                        </a:solidFill>
                        <a:effectLst/>
                        <a:latin typeface="Calibri"/>
                      </a:endParaRPr>
                    </a:p>
                  </a:txBody>
                  <a:tcPr marL="9525" marR="9525" marT="9525" marB="0" anchor="ctr">
                    <a:solidFill>
                      <a:schemeClr val="accent3"/>
                    </a:solidFill>
                  </a:tcPr>
                </a:tc>
                <a:tc>
                  <a:txBody>
                    <a:bodyPr/>
                    <a:lstStyle/>
                    <a:p>
                      <a:pPr algn="l" fontAlgn="ctr"/>
                      <a:r>
                        <a:rPr lang="cs-CZ" sz="2000" u="none" strike="noStrike">
                          <a:effectLst/>
                        </a:rPr>
                        <a:t>batch sizing (with respect to the technology and the process itself), scheduling, capacity planning</a:t>
                      </a:r>
                      <a:endParaRPr lang="cs-CZ" sz="2000" b="0" i="0" u="none" strike="noStrike">
                        <a:solidFill>
                          <a:srgbClr val="000000"/>
                        </a:solidFill>
                        <a:effectLst/>
                        <a:latin typeface="Calibri"/>
                      </a:endParaRPr>
                    </a:p>
                  </a:txBody>
                  <a:tcPr marL="9525" marR="9525" marT="9525" marB="0" anchor="ctr">
                    <a:noFill/>
                  </a:tcPr>
                </a:tc>
                <a:tc>
                  <a:txBody>
                    <a:bodyPr/>
                    <a:lstStyle/>
                    <a:p>
                      <a:pPr algn="l" fontAlgn="ctr"/>
                      <a:r>
                        <a:rPr lang="cs-CZ" sz="2000" u="none" strike="noStrike" dirty="0">
                          <a:effectLst/>
                        </a:rPr>
                        <a:t>production type, organisational type of production</a:t>
                      </a:r>
                      <a:endParaRPr lang="cs-CZ" sz="20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41803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ECAA659-82B7-9917-149B-42720B4ACA1D}"/>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3" name="Nadpis 2">
            <a:extLst>
              <a:ext uri="{FF2B5EF4-FFF2-40B4-BE49-F238E27FC236}">
                <a16:creationId xmlns:a16="http://schemas.microsoft.com/office/drawing/2014/main" id="{4521ACB2-D64C-BA4F-42B0-04EBA05AE423}"/>
              </a:ext>
            </a:extLst>
          </p:cNvPr>
          <p:cNvSpPr>
            <a:spLocks noGrp="1"/>
          </p:cNvSpPr>
          <p:nvPr>
            <p:ph type="title"/>
          </p:nvPr>
        </p:nvSpPr>
        <p:spPr/>
        <p:txBody>
          <a:bodyPr/>
          <a:lstStyle/>
          <a:p>
            <a:r>
              <a:rPr lang="cs-CZ" dirty="0"/>
              <a:t>Long term </a:t>
            </a:r>
            <a:r>
              <a:rPr lang="cs-CZ" dirty="0" err="1"/>
              <a:t>process</a:t>
            </a:r>
            <a:r>
              <a:rPr lang="cs-CZ" dirty="0"/>
              <a:t> </a:t>
            </a:r>
            <a:r>
              <a:rPr lang="cs-CZ" dirty="0" err="1"/>
              <a:t>planning</a:t>
            </a:r>
            <a:endParaRPr lang="en-GB" dirty="0"/>
          </a:p>
        </p:txBody>
      </p:sp>
      <p:sp>
        <p:nvSpPr>
          <p:cNvPr id="4" name="Zástupný obsah 3">
            <a:extLst>
              <a:ext uri="{FF2B5EF4-FFF2-40B4-BE49-F238E27FC236}">
                <a16:creationId xmlns:a16="http://schemas.microsoft.com/office/drawing/2014/main" id="{B2F85473-B9B9-C210-3959-F8EC05F8D07F}"/>
              </a:ext>
            </a:extLst>
          </p:cNvPr>
          <p:cNvSpPr>
            <a:spLocks noGrp="1"/>
          </p:cNvSpPr>
          <p:nvPr>
            <p:ph idx="1"/>
          </p:nvPr>
        </p:nvSpPr>
        <p:spPr/>
        <p:txBody>
          <a:bodyPr/>
          <a:lstStyle/>
          <a:p>
            <a:r>
              <a:rPr lang="cs-CZ" sz="2800" u="none" strike="noStrike" dirty="0" err="1">
                <a:effectLst/>
              </a:rPr>
              <a:t>production</a:t>
            </a:r>
            <a:r>
              <a:rPr lang="cs-CZ" sz="2800" u="none" strike="noStrike" dirty="0">
                <a:effectLst/>
              </a:rPr>
              <a:t> type, </a:t>
            </a:r>
            <a:r>
              <a:rPr lang="cs-CZ" sz="2800" u="none" strike="noStrike" dirty="0" err="1">
                <a:effectLst/>
              </a:rPr>
              <a:t>organisational</a:t>
            </a:r>
            <a:r>
              <a:rPr lang="cs-CZ" sz="2800" u="none" strike="noStrike" dirty="0">
                <a:effectLst/>
              </a:rPr>
              <a:t> type </a:t>
            </a:r>
            <a:r>
              <a:rPr lang="cs-CZ" sz="2800" u="none" strike="noStrike" dirty="0" err="1">
                <a:effectLst/>
              </a:rPr>
              <a:t>of</a:t>
            </a:r>
            <a:r>
              <a:rPr lang="cs-CZ" sz="2800" u="none" strike="noStrike" dirty="0">
                <a:effectLst/>
              </a:rPr>
              <a:t> </a:t>
            </a:r>
            <a:r>
              <a:rPr lang="cs-CZ" sz="2800" u="none" strike="noStrike" dirty="0" err="1">
                <a:effectLst/>
              </a:rPr>
              <a:t>production</a:t>
            </a:r>
            <a:endParaRPr lang="cs-CZ" sz="2800" b="0" i="0" u="none" strike="noStrike" dirty="0">
              <a:solidFill>
                <a:srgbClr val="000000"/>
              </a:solidFill>
              <a:effectLst/>
              <a:latin typeface="Calibri"/>
            </a:endParaRPr>
          </a:p>
          <a:p>
            <a:pPr marL="72000" indent="0">
              <a:buNone/>
            </a:pPr>
            <a:endParaRPr lang="en-GB" dirty="0"/>
          </a:p>
        </p:txBody>
      </p:sp>
    </p:spTree>
    <p:extLst>
      <p:ext uri="{BB962C8B-B14F-4D97-AF65-F5344CB8AC3E}">
        <p14:creationId xmlns:p14="http://schemas.microsoft.com/office/powerpoint/2010/main" val="931638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AA35787-669E-2875-B1FD-9867E41D29ED}"/>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3" name="Nadpis 2">
            <a:extLst>
              <a:ext uri="{FF2B5EF4-FFF2-40B4-BE49-F238E27FC236}">
                <a16:creationId xmlns:a16="http://schemas.microsoft.com/office/drawing/2014/main" id="{BD1D5D1C-3574-CD6E-8025-B33627FD67B2}"/>
              </a:ext>
            </a:extLst>
          </p:cNvPr>
          <p:cNvSpPr>
            <a:spLocks noGrp="1"/>
          </p:cNvSpPr>
          <p:nvPr>
            <p:ph type="title"/>
          </p:nvPr>
        </p:nvSpPr>
        <p:spPr/>
        <p:txBody>
          <a:bodyPr/>
          <a:lstStyle/>
          <a:p>
            <a:r>
              <a:rPr lang="en-GB" dirty="0"/>
              <a:t>Product-Process Matrix</a:t>
            </a:r>
          </a:p>
        </p:txBody>
      </p:sp>
      <p:pic>
        <p:nvPicPr>
          <p:cNvPr id="5" name="Picture 2">
            <a:extLst>
              <a:ext uri="{FF2B5EF4-FFF2-40B4-BE49-F238E27FC236}">
                <a16:creationId xmlns:a16="http://schemas.microsoft.com/office/drawing/2014/main" id="{174D45D9-20E1-2BBD-DA96-537481190B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9999" y="1410493"/>
            <a:ext cx="6603265" cy="4727507"/>
          </a:xfrm>
          <a:noFill/>
          <a:extLst>
            <a:ext uri="{91240B29-F687-4F45-9708-019B960494DF}">
              <a14:hiddenLine xmlns:a14="http://schemas.microsoft.com/office/drawing/2010/main" w="12700" cap="flat" cmpd="sng" algn="ctr">
                <a:solidFill>
                  <a:schemeClr val="bg2"/>
                </a:solidFill>
                <a:prstDash val="solid"/>
                <a:miter lim="800000"/>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pic>
      <p:sp>
        <p:nvSpPr>
          <p:cNvPr id="7" name="TextovéPole 6">
            <a:extLst>
              <a:ext uri="{FF2B5EF4-FFF2-40B4-BE49-F238E27FC236}">
                <a16:creationId xmlns:a16="http://schemas.microsoft.com/office/drawing/2014/main" id="{509C3F99-C021-4FE7-5D04-5E1C73B566DD}"/>
              </a:ext>
            </a:extLst>
          </p:cNvPr>
          <p:cNvSpPr txBox="1"/>
          <p:nvPr/>
        </p:nvSpPr>
        <p:spPr>
          <a:xfrm>
            <a:off x="7609462" y="4580134"/>
            <a:ext cx="3402249" cy="769441"/>
          </a:xfrm>
          <a:prstGeom prst="rect">
            <a:avLst/>
          </a:prstGeom>
          <a:noFill/>
        </p:spPr>
        <p:txBody>
          <a:bodyPr wrap="square">
            <a:spAutoFit/>
          </a:bodyPr>
          <a:lstStyle/>
          <a:p>
            <a:pPr algn="l">
              <a:defRPr/>
            </a:pPr>
            <a:r>
              <a:rPr lang="en-US" altLang="cs-CZ" sz="1100" i="1" dirty="0"/>
              <a:t>Source: </a:t>
            </a:r>
            <a:r>
              <a:rPr lang="en-US" altLang="cs-CZ" sz="1100" dirty="0"/>
              <a:t>Adapted from Robert Hayes and Steven Wheelwright, </a:t>
            </a:r>
            <a:r>
              <a:rPr lang="en-US" altLang="cs-CZ" sz="1100" i="1" dirty="0"/>
              <a:t>Restoring the Competitive Edge: Competing Through Manufacturing </a:t>
            </a:r>
            <a:r>
              <a:rPr lang="en-US" altLang="cs-CZ" sz="1100" dirty="0"/>
              <a:t>(New York: John Wiley &amp; Sons, 1984), p. 209</a:t>
            </a:r>
          </a:p>
        </p:txBody>
      </p:sp>
    </p:spTree>
    <p:extLst>
      <p:ext uri="{BB962C8B-B14F-4D97-AF65-F5344CB8AC3E}">
        <p14:creationId xmlns:p14="http://schemas.microsoft.com/office/powerpoint/2010/main" val="3911016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EC840F8-4F7B-7A70-CF4C-CDACADF25AF6}"/>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3" name="Nadpis 2">
            <a:extLst>
              <a:ext uri="{FF2B5EF4-FFF2-40B4-BE49-F238E27FC236}">
                <a16:creationId xmlns:a16="http://schemas.microsoft.com/office/drawing/2014/main" id="{1544E86D-76D2-13E7-4074-0F9C50056807}"/>
              </a:ext>
            </a:extLst>
          </p:cNvPr>
          <p:cNvSpPr>
            <a:spLocks noGrp="1"/>
          </p:cNvSpPr>
          <p:nvPr>
            <p:ph type="title"/>
          </p:nvPr>
        </p:nvSpPr>
        <p:spPr/>
        <p:txBody>
          <a:bodyPr/>
          <a:lstStyle/>
          <a:p>
            <a:r>
              <a:rPr lang="en-GB" dirty="0"/>
              <a:t>Service-Process Matrix</a:t>
            </a:r>
          </a:p>
        </p:txBody>
      </p:sp>
      <p:graphicFrame>
        <p:nvGraphicFramePr>
          <p:cNvPr id="5" name="Object 3">
            <a:extLst>
              <a:ext uri="{FF2B5EF4-FFF2-40B4-BE49-F238E27FC236}">
                <a16:creationId xmlns:a16="http://schemas.microsoft.com/office/drawing/2014/main" id="{E093C64F-A38E-A17B-096D-12EECED169F0}"/>
              </a:ext>
            </a:extLst>
          </p:cNvPr>
          <p:cNvGraphicFramePr>
            <a:graphicFrameLocks noGrp="1" noChangeAspect="1"/>
          </p:cNvGraphicFramePr>
          <p:nvPr>
            <p:ph idx="1"/>
          </p:nvPr>
        </p:nvGraphicFramePr>
        <p:xfrm>
          <a:off x="413999" y="1424751"/>
          <a:ext cx="6962875" cy="4538303"/>
        </p:xfrm>
        <a:graphic>
          <a:graphicData uri="http://schemas.openxmlformats.org/presentationml/2006/ole">
            <mc:AlternateContent xmlns:mc="http://schemas.openxmlformats.org/markup-compatibility/2006">
              <mc:Choice xmlns:v="urn:schemas-microsoft-com:vml" Requires="v">
                <p:oleObj spid="_x0000_s1027" name="Bitmap Image" r:id="rId3" imgW="6342857" imgH="4133333" progId="Paint.Picture">
                  <p:embed/>
                </p:oleObj>
              </mc:Choice>
              <mc:Fallback>
                <p:oleObj name="Bitmap Image" r:id="rId3" imgW="6342857" imgH="4133333" progId="Paint.Picture">
                  <p:embed/>
                  <p:pic>
                    <p:nvPicPr>
                      <p:cNvPr id="5" name="Object 3">
                        <a:extLst>
                          <a:ext uri="{FF2B5EF4-FFF2-40B4-BE49-F238E27FC236}">
                            <a16:creationId xmlns:a16="http://schemas.microsoft.com/office/drawing/2014/main" id="{E093C64F-A38E-A17B-096D-12EECED16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9" y="1424751"/>
                        <a:ext cx="6962875" cy="4538303"/>
                      </a:xfrm>
                      <a:prstGeom prst="rect">
                        <a:avLst/>
                      </a:prstGeom>
                      <a:noFill/>
                      <a:ln>
                        <a:noFill/>
                      </a:ln>
                      <a:effectLst/>
                    </p:spPr>
                  </p:pic>
                </p:oleObj>
              </mc:Fallback>
            </mc:AlternateContent>
          </a:graphicData>
        </a:graphic>
      </p:graphicFrame>
      <p:sp>
        <p:nvSpPr>
          <p:cNvPr id="7" name="TextovéPole 6">
            <a:extLst>
              <a:ext uri="{FF2B5EF4-FFF2-40B4-BE49-F238E27FC236}">
                <a16:creationId xmlns:a16="http://schemas.microsoft.com/office/drawing/2014/main" id="{2464C789-FB49-0AD9-7E47-5381716F54DE}"/>
              </a:ext>
            </a:extLst>
          </p:cNvPr>
          <p:cNvSpPr txBox="1"/>
          <p:nvPr/>
        </p:nvSpPr>
        <p:spPr>
          <a:xfrm>
            <a:off x="7901290" y="4725890"/>
            <a:ext cx="3217424" cy="830997"/>
          </a:xfrm>
          <a:prstGeom prst="rect">
            <a:avLst/>
          </a:prstGeom>
          <a:noFill/>
        </p:spPr>
        <p:txBody>
          <a:bodyPr wrap="square">
            <a:spAutoFit/>
          </a:bodyPr>
          <a:lstStyle/>
          <a:p>
            <a:pPr algn="l">
              <a:defRPr/>
            </a:pPr>
            <a:r>
              <a:rPr lang="en-US" altLang="cs-CZ" sz="1200" i="1" dirty="0"/>
              <a:t>Source: </a:t>
            </a:r>
            <a:r>
              <a:rPr lang="en-US" altLang="cs-CZ" sz="1200" dirty="0"/>
              <a:t>Adapted from Roger </a:t>
            </a:r>
            <a:r>
              <a:rPr lang="en-US" altLang="cs-CZ" sz="1200" dirty="0" err="1"/>
              <a:t>Schmenner</a:t>
            </a:r>
            <a:r>
              <a:rPr lang="en-US" altLang="cs-CZ" sz="1200" dirty="0"/>
              <a:t>, "How Can Service Businesses Survive and Prosper?" </a:t>
            </a:r>
            <a:r>
              <a:rPr lang="en-US" altLang="cs-CZ" sz="1200" i="1" dirty="0"/>
              <a:t>Sloan Management Review </a:t>
            </a:r>
            <a:r>
              <a:rPr lang="en-US" altLang="cs-CZ" sz="1200" dirty="0"/>
              <a:t>27(3):29</a:t>
            </a:r>
          </a:p>
        </p:txBody>
      </p:sp>
    </p:spTree>
    <p:extLst>
      <p:ext uri="{BB962C8B-B14F-4D97-AF65-F5344CB8AC3E}">
        <p14:creationId xmlns:p14="http://schemas.microsoft.com/office/powerpoint/2010/main" val="413700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02C76C2-BF9A-271D-F9E5-6266EE00368B}"/>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100DC4E9-4DFB-74C7-072D-D0FFD19DE2B5}"/>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pic>
        <p:nvPicPr>
          <p:cNvPr id="6" name="Zástupný symbol pro obsah 3">
            <a:extLst>
              <a:ext uri="{FF2B5EF4-FFF2-40B4-BE49-F238E27FC236}">
                <a16:creationId xmlns:a16="http://schemas.microsoft.com/office/drawing/2014/main" id="{836F1403-D88C-02E1-38F3-7AC1758AB79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23505" y="783247"/>
            <a:ext cx="9267404" cy="4878001"/>
          </a:xfrm>
          <a:prstGeom prst="rect">
            <a:avLst/>
          </a:prstGeom>
        </p:spPr>
      </p:pic>
      <p:sp>
        <p:nvSpPr>
          <p:cNvPr id="9" name="Šipka doprava 3">
            <a:extLst>
              <a:ext uri="{FF2B5EF4-FFF2-40B4-BE49-F238E27FC236}">
                <a16:creationId xmlns:a16="http://schemas.microsoft.com/office/drawing/2014/main" id="{822D4D3B-6E75-D7CE-925F-F7B24FBF04C0}"/>
              </a:ext>
            </a:extLst>
          </p:cNvPr>
          <p:cNvSpPr/>
          <p:nvPr/>
        </p:nvSpPr>
        <p:spPr>
          <a:xfrm>
            <a:off x="3088076" y="378000"/>
            <a:ext cx="54726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2FE497DE-F8CA-3802-9A3B-9C34654B09F3}"/>
              </a:ext>
            </a:extLst>
          </p:cNvPr>
          <p:cNvSpPr txBox="1"/>
          <p:nvPr/>
        </p:nvSpPr>
        <p:spPr>
          <a:xfrm>
            <a:off x="3304100" y="-54047"/>
            <a:ext cx="3168352" cy="461665"/>
          </a:xfrm>
          <a:prstGeom prst="rect">
            <a:avLst/>
          </a:prstGeom>
          <a:noFill/>
        </p:spPr>
        <p:txBody>
          <a:bodyPr wrap="square" rtlCol="0">
            <a:spAutoFit/>
          </a:bodyPr>
          <a:lstStyle/>
          <a:p>
            <a:r>
              <a:rPr lang="cs-CZ" dirty="0" err="1"/>
              <a:t>Material</a:t>
            </a:r>
            <a:r>
              <a:rPr lang="cs-CZ" dirty="0"/>
              <a:t> </a:t>
            </a:r>
            <a:r>
              <a:rPr lang="cs-CZ" dirty="0" err="1"/>
              <a:t>flow</a:t>
            </a:r>
            <a:endParaRPr lang="cs-CZ" dirty="0"/>
          </a:p>
        </p:txBody>
      </p:sp>
      <p:sp>
        <p:nvSpPr>
          <p:cNvPr id="11" name="Šipka doprava 5">
            <a:extLst>
              <a:ext uri="{FF2B5EF4-FFF2-40B4-BE49-F238E27FC236}">
                <a16:creationId xmlns:a16="http://schemas.microsoft.com/office/drawing/2014/main" id="{1B224BA9-A6F9-B43C-F96D-D280A8827E58}"/>
              </a:ext>
            </a:extLst>
          </p:cNvPr>
          <p:cNvSpPr/>
          <p:nvPr/>
        </p:nvSpPr>
        <p:spPr>
          <a:xfrm rot="10800000">
            <a:off x="2639260" y="5631921"/>
            <a:ext cx="54726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BF87084D-B42E-327B-8BDA-DFC485712125}"/>
              </a:ext>
            </a:extLst>
          </p:cNvPr>
          <p:cNvSpPr txBox="1"/>
          <p:nvPr/>
        </p:nvSpPr>
        <p:spPr>
          <a:xfrm>
            <a:off x="5070764" y="6063970"/>
            <a:ext cx="3185120" cy="461665"/>
          </a:xfrm>
          <a:prstGeom prst="rect">
            <a:avLst/>
          </a:prstGeom>
          <a:noFill/>
        </p:spPr>
        <p:txBody>
          <a:bodyPr wrap="square" rtlCol="0">
            <a:spAutoFit/>
          </a:bodyPr>
          <a:lstStyle/>
          <a:p>
            <a:r>
              <a:rPr lang="cs-CZ" dirty="0" err="1"/>
              <a:t>Information</a:t>
            </a:r>
            <a:r>
              <a:rPr lang="cs-CZ" dirty="0"/>
              <a:t> </a:t>
            </a:r>
            <a:r>
              <a:rPr lang="cs-CZ" dirty="0" err="1"/>
              <a:t>flow</a:t>
            </a:r>
            <a:endParaRPr lang="cs-CZ" dirty="0"/>
          </a:p>
        </p:txBody>
      </p:sp>
    </p:spTree>
    <p:extLst>
      <p:ext uri="{BB962C8B-B14F-4D97-AF65-F5344CB8AC3E}">
        <p14:creationId xmlns:p14="http://schemas.microsoft.com/office/powerpoint/2010/main" val="1406514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6F587-38B5-4566-BC46-9C06A7B86623}"/>
              </a:ext>
            </a:extLst>
          </p:cNvPr>
          <p:cNvSpPr>
            <a:spLocks noGrp="1"/>
          </p:cNvSpPr>
          <p:nvPr>
            <p:ph type="title"/>
          </p:nvPr>
        </p:nvSpPr>
        <p:spPr/>
        <p:txBody>
          <a:bodyPr/>
          <a:lstStyle/>
          <a:p>
            <a:r>
              <a:rPr lang="cs-CZ" dirty="0" err="1"/>
              <a:t>Types</a:t>
            </a:r>
            <a:r>
              <a:rPr lang="cs-CZ" dirty="0"/>
              <a:t> </a:t>
            </a:r>
            <a:r>
              <a:rPr lang="cs-CZ" dirty="0" err="1"/>
              <a:t>of</a:t>
            </a:r>
            <a:r>
              <a:rPr lang="cs-CZ" dirty="0"/>
              <a:t> output – </a:t>
            </a:r>
            <a:r>
              <a:rPr lang="cs-CZ" dirty="0" err="1"/>
              <a:t>production</a:t>
            </a:r>
            <a:r>
              <a:rPr lang="cs-CZ" dirty="0"/>
              <a:t> type</a:t>
            </a:r>
          </a:p>
        </p:txBody>
      </p:sp>
      <p:sp>
        <p:nvSpPr>
          <p:cNvPr id="3" name="Zástupný obsah 2">
            <a:extLst>
              <a:ext uri="{FF2B5EF4-FFF2-40B4-BE49-F238E27FC236}">
                <a16:creationId xmlns:a16="http://schemas.microsoft.com/office/drawing/2014/main" id="{E4C6BFF2-DADB-430D-A733-290C35D08D4F}"/>
              </a:ext>
            </a:extLst>
          </p:cNvPr>
          <p:cNvSpPr>
            <a:spLocks noGrp="1"/>
          </p:cNvSpPr>
          <p:nvPr>
            <p:ph idx="1"/>
          </p:nvPr>
        </p:nvSpPr>
        <p:spPr>
          <a:xfrm>
            <a:off x="838200" y="1825625"/>
            <a:ext cx="5166674" cy="4351338"/>
          </a:xfrm>
        </p:spPr>
        <p:txBody>
          <a:bodyPr/>
          <a:lstStyle/>
          <a:p>
            <a:pPr eaLnBrk="1">
              <a:lnSpc>
                <a:spcPct val="90000"/>
              </a:lnSpc>
            </a:pPr>
            <a:r>
              <a:rPr lang="en-US" altLang="cs-CZ" sz="2800" dirty="0"/>
              <a:t>Type of output production</a:t>
            </a:r>
          </a:p>
          <a:p>
            <a:pPr lvl="1"/>
            <a:r>
              <a:rPr lang="en-US" altLang="cs-CZ" dirty="0"/>
              <a:t>production type:</a:t>
            </a:r>
          </a:p>
          <a:p>
            <a:pPr lvl="1"/>
            <a:r>
              <a:rPr lang="en-US" altLang="cs-CZ" dirty="0"/>
              <a:t>organizational type of production:</a:t>
            </a:r>
            <a:r>
              <a:rPr lang="cs-CZ" altLang="cs-CZ" dirty="0"/>
              <a:t> (</a:t>
            </a:r>
            <a:r>
              <a:rPr lang="cs-CZ" altLang="cs-CZ" dirty="0" err="1"/>
              <a:t>next</a:t>
            </a:r>
            <a:r>
              <a:rPr lang="cs-CZ" altLang="cs-CZ" dirty="0"/>
              <a:t> slide)</a:t>
            </a:r>
            <a:endParaRPr lang="en-US" altLang="cs-CZ" dirty="0"/>
          </a:p>
          <a:p>
            <a:endParaRPr lang="cs-CZ" dirty="0"/>
          </a:p>
        </p:txBody>
      </p:sp>
      <p:pic>
        <p:nvPicPr>
          <p:cNvPr id="5" name="Obrázek 4">
            <a:extLst>
              <a:ext uri="{FF2B5EF4-FFF2-40B4-BE49-F238E27FC236}">
                <a16:creationId xmlns:a16="http://schemas.microsoft.com/office/drawing/2014/main" id="{286679B9-731B-417C-BF34-AB2C3836DAC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340485" y="1171576"/>
            <a:ext cx="6306816" cy="4718753"/>
          </a:xfrm>
          <a:prstGeom prst="rect">
            <a:avLst/>
          </a:prstGeom>
        </p:spPr>
      </p:pic>
    </p:spTree>
    <p:extLst>
      <p:ext uri="{BB962C8B-B14F-4D97-AF65-F5344CB8AC3E}">
        <p14:creationId xmlns:p14="http://schemas.microsoft.com/office/powerpoint/2010/main" val="315435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BB0C5-E631-461C-A700-2AB537A97AC2}"/>
              </a:ext>
            </a:extLst>
          </p:cNvPr>
          <p:cNvSpPr>
            <a:spLocks noGrp="1"/>
          </p:cNvSpPr>
          <p:nvPr>
            <p:ph type="title"/>
          </p:nvPr>
        </p:nvSpPr>
        <p:spPr/>
        <p:txBody>
          <a:bodyPr/>
          <a:lstStyle/>
          <a:p>
            <a:r>
              <a:rPr lang="cs-CZ" dirty="0" err="1"/>
              <a:t>Examples</a:t>
            </a:r>
            <a:r>
              <a:rPr lang="cs-CZ" dirty="0"/>
              <a:t>?</a:t>
            </a:r>
          </a:p>
        </p:txBody>
      </p:sp>
      <p:sp>
        <p:nvSpPr>
          <p:cNvPr id="3" name="Zástupný obsah 2">
            <a:extLst>
              <a:ext uri="{FF2B5EF4-FFF2-40B4-BE49-F238E27FC236}">
                <a16:creationId xmlns:a16="http://schemas.microsoft.com/office/drawing/2014/main" id="{9306B86E-F6CB-4767-BC21-DC9A43A445DD}"/>
              </a:ext>
            </a:extLst>
          </p:cNvPr>
          <p:cNvSpPr>
            <a:spLocks noGrp="1"/>
          </p:cNvSpPr>
          <p:nvPr>
            <p:ph idx="1"/>
          </p:nvPr>
        </p:nvSpPr>
        <p:spPr/>
        <p:txBody>
          <a:bodyPr/>
          <a:lstStyle/>
          <a:p>
            <a:r>
              <a:rPr lang="en-GB" dirty="0"/>
              <a:t>Project – unique, only one</a:t>
            </a:r>
          </a:p>
          <a:p>
            <a:r>
              <a:rPr lang="en-GB" dirty="0"/>
              <a:t>Job – custom made, bespoke</a:t>
            </a:r>
          </a:p>
          <a:p>
            <a:r>
              <a:rPr lang="en-GB" dirty="0"/>
              <a:t>Batch – serial number, bespoke, custom made, in lots</a:t>
            </a:r>
          </a:p>
          <a:p>
            <a:r>
              <a:rPr lang="en-GB" dirty="0"/>
              <a:t>Mass – serial number, higher volumes, customization limited from semi-finished products/parts</a:t>
            </a:r>
          </a:p>
          <a:p>
            <a:r>
              <a:rPr lang="en-GB" dirty="0"/>
              <a:t>Continuous – no serial numbers, „one type and process“ production</a:t>
            </a:r>
          </a:p>
          <a:p>
            <a:endParaRPr lang="en-GB" dirty="0"/>
          </a:p>
        </p:txBody>
      </p:sp>
      <p:pic>
        <p:nvPicPr>
          <p:cNvPr id="5" name="Obrázek 4" descr="Obsah obrázku satelit, doprava&#10;&#10;Popis byl vytvořen automaticky">
            <a:extLst>
              <a:ext uri="{FF2B5EF4-FFF2-40B4-BE49-F238E27FC236}">
                <a16:creationId xmlns:a16="http://schemas.microsoft.com/office/drawing/2014/main" id="{BE98E0D2-8C04-49FB-B02D-03DAEA24F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8" y="0"/>
            <a:ext cx="3952672" cy="2618645"/>
          </a:xfrm>
          <a:prstGeom prst="rect">
            <a:avLst/>
          </a:prstGeom>
        </p:spPr>
      </p:pic>
      <p:pic>
        <p:nvPicPr>
          <p:cNvPr id="7" name="Obrázek 6" descr="Obsah obrázku osoba, žena, interiér, vsedě&#10;&#10;Popis byl vytvořen automaticky">
            <a:extLst>
              <a:ext uri="{FF2B5EF4-FFF2-40B4-BE49-F238E27FC236}">
                <a16:creationId xmlns:a16="http://schemas.microsoft.com/office/drawing/2014/main" id="{19E6E6DC-23FE-49E1-BE52-01C469471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8456"/>
            <a:ext cx="1702001" cy="2535980"/>
          </a:xfrm>
          <a:prstGeom prst="rect">
            <a:avLst/>
          </a:prstGeom>
        </p:spPr>
      </p:pic>
      <p:pic>
        <p:nvPicPr>
          <p:cNvPr id="9" name="Obrázek 8" descr="Obsah obrázku loďka, exteriér, voda, loď&#10;&#10;Popis byl vytvořen automaticky">
            <a:extLst>
              <a:ext uri="{FF2B5EF4-FFF2-40B4-BE49-F238E27FC236}">
                <a16:creationId xmlns:a16="http://schemas.microsoft.com/office/drawing/2014/main" id="{B24FAE4C-E039-4FF6-B000-2339B01BA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7786" y="4849238"/>
            <a:ext cx="2935177" cy="2008762"/>
          </a:xfrm>
          <a:prstGeom prst="rect">
            <a:avLst/>
          </a:prstGeom>
        </p:spPr>
      </p:pic>
      <p:pic>
        <p:nvPicPr>
          <p:cNvPr id="11" name="Obrázek 10" descr="Obsah obrázku loďka, voda, loď, exteriér&#10;&#10;Popis byl vytvořen automaticky">
            <a:extLst>
              <a:ext uri="{FF2B5EF4-FFF2-40B4-BE49-F238E27FC236}">
                <a16:creationId xmlns:a16="http://schemas.microsoft.com/office/drawing/2014/main" id="{1CB49987-2E36-4988-833E-D88857770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2963" y="4849238"/>
            <a:ext cx="2732428" cy="2008762"/>
          </a:xfrm>
          <a:prstGeom prst="rect">
            <a:avLst/>
          </a:prstGeom>
        </p:spPr>
      </p:pic>
      <p:sp>
        <p:nvSpPr>
          <p:cNvPr id="12" name="TextovéPole 11">
            <a:extLst>
              <a:ext uri="{FF2B5EF4-FFF2-40B4-BE49-F238E27FC236}">
                <a16:creationId xmlns:a16="http://schemas.microsoft.com/office/drawing/2014/main" id="{1534204A-8947-410C-9D83-EBF83CD934FC}"/>
              </a:ext>
            </a:extLst>
          </p:cNvPr>
          <p:cNvSpPr txBox="1"/>
          <p:nvPr/>
        </p:nvSpPr>
        <p:spPr>
          <a:xfrm>
            <a:off x="7665395" y="4653290"/>
            <a:ext cx="4289898" cy="1200329"/>
          </a:xfrm>
          <a:prstGeom prst="rect">
            <a:avLst/>
          </a:prstGeom>
          <a:noFill/>
        </p:spPr>
        <p:txBody>
          <a:bodyPr wrap="square" rtlCol="0">
            <a:spAutoFit/>
          </a:bodyPr>
          <a:lstStyle/>
          <a:p>
            <a:r>
              <a:rPr lang="cs-CZ" dirty="0">
                <a:hlinkClick r:id="rId6"/>
              </a:rPr>
              <a:t>https://www.youtube.com/watch?v=YEJzW8rsIzo&amp;app=desktop</a:t>
            </a:r>
            <a:r>
              <a:rPr lang="cs-CZ" dirty="0"/>
              <a:t>   (and study </a:t>
            </a:r>
            <a:r>
              <a:rPr lang="cs-CZ" dirty="0" err="1"/>
              <a:t>materials</a:t>
            </a:r>
            <a:r>
              <a:rPr lang="cs-CZ" dirty="0"/>
              <a:t>)</a:t>
            </a:r>
          </a:p>
        </p:txBody>
      </p:sp>
    </p:spTree>
    <p:extLst>
      <p:ext uri="{BB962C8B-B14F-4D97-AF65-F5344CB8AC3E}">
        <p14:creationId xmlns:p14="http://schemas.microsoft.com/office/powerpoint/2010/main" val="23004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FF344-A4EB-400F-BADD-94F7CB1F8BE6}"/>
              </a:ext>
            </a:extLst>
          </p:cNvPr>
          <p:cNvSpPr>
            <a:spLocks noGrp="1"/>
          </p:cNvSpPr>
          <p:nvPr>
            <p:ph type="title"/>
          </p:nvPr>
        </p:nvSpPr>
        <p:spPr>
          <a:xfrm>
            <a:off x="838200" y="170572"/>
            <a:ext cx="10515600" cy="1325563"/>
          </a:xfrm>
        </p:spPr>
        <p:txBody>
          <a:bodyPr/>
          <a:lstStyle/>
          <a:p>
            <a:r>
              <a:rPr lang="cs-CZ" dirty="0" err="1"/>
              <a:t>Types</a:t>
            </a:r>
            <a:r>
              <a:rPr lang="cs-CZ" dirty="0"/>
              <a:t> </a:t>
            </a:r>
            <a:r>
              <a:rPr lang="cs-CZ" dirty="0" err="1"/>
              <a:t>of</a:t>
            </a:r>
            <a:r>
              <a:rPr lang="cs-CZ" dirty="0"/>
              <a:t> output </a:t>
            </a:r>
            <a:r>
              <a:rPr lang="cs-CZ" sz="2400" dirty="0"/>
              <a:t>– o</a:t>
            </a:r>
            <a:r>
              <a:rPr lang="en-US" altLang="cs-CZ" sz="2400" dirty="0" err="1"/>
              <a:t>rganizational</a:t>
            </a:r>
            <a:r>
              <a:rPr lang="en-US" altLang="cs-CZ" sz="2400" dirty="0"/>
              <a:t> type of production</a:t>
            </a:r>
            <a:r>
              <a:rPr lang="cs-CZ" altLang="cs-CZ" sz="2400" dirty="0"/>
              <a:t> - </a:t>
            </a:r>
            <a:r>
              <a:rPr lang="cs-CZ" altLang="cs-CZ" sz="2400" dirty="0" err="1"/>
              <a:t>hint</a:t>
            </a:r>
            <a:endParaRPr lang="cs-CZ" dirty="0"/>
          </a:p>
        </p:txBody>
      </p:sp>
      <p:pic>
        <p:nvPicPr>
          <p:cNvPr id="4" name="Obrázek 3">
            <a:extLst>
              <a:ext uri="{FF2B5EF4-FFF2-40B4-BE49-F238E27FC236}">
                <a16:creationId xmlns:a16="http://schemas.microsoft.com/office/drawing/2014/main" id="{9518B8FC-C97C-4CEC-9ECB-1724E8A1D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37" y="1310008"/>
            <a:ext cx="10070720" cy="4993515"/>
          </a:xfrm>
          <a:prstGeom prst="rect">
            <a:avLst/>
          </a:prstGeom>
        </p:spPr>
      </p:pic>
    </p:spTree>
    <p:extLst>
      <p:ext uri="{BB962C8B-B14F-4D97-AF65-F5344CB8AC3E}">
        <p14:creationId xmlns:p14="http://schemas.microsoft.com/office/powerpoint/2010/main" val="2191553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interiér, budova, osoba, stojící&#10;&#10;Popis byl vytvořen automaticky">
            <a:extLst>
              <a:ext uri="{FF2B5EF4-FFF2-40B4-BE49-F238E27FC236}">
                <a16:creationId xmlns:a16="http://schemas.microsoft.com/office/drawing/2014/main" id="{B10F7978-1B99-42F8-8885-0CB548EB886D}"/>
              </a:ext>
            </a:extLst>
          </p:cNvPr>
          <p:cNvPicPr>
            <a:picLocks noChangeAspect="1"/>
          </p:cNvPicPr>
          <p:nvPr/>
        </p:nvPicPr>
        <p:blipFill rotWithShape="1">
          <a:blip r:embed="rId2">
            <a:extLst>
              <a:ext uri="{28A0092B-C50C-407E-A947-70E740481C1C}">
                <a14:useLocalDpi xmlns:a14="http://schemas.microsoft.com/office/drawing/2010/main" val="0"/>
              </a:ext>
            </a:extLst>
          </a:blip>
          <a:srcRect l="9444" r="1890"/>
          <a:stretch/>
        </p:blipFill>
        <p:spPr>
          <a:xfrm>
            <a:off x="1524020" y="10"/>
            <a:ext cx="9143980" cy="6857990"/>
          </a:xfrm>
          <a:prstGeom prst="rect">
            <a:avLst/>
          </a:prstGeom>
          <a:noFill/>
        </p:spPr>
      </p:pic>
    </p:spTree>
    <p:extLst>
      <p:ext uri="{BB962C8B-B14F-4D97-AF65-F5344CB8AC3E}">
        <p14:creationId xmlns:p14="http://schemas.microsoft.com/office/powerpoint/2010/main" val="25652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AACDDF1-FD22-4FE6-858B-1ED08E03004F}"/>
              </a:ext>
            </a:extLst>
          </p:cNvPr>
          <p:cNvPicPr>
            <a:picLocks noChangeAspect="1"/>
          </p:cNvPicPr>
          <p:nvPr/>
        </p:nvPicPr>
        <p:blipFill>
          <a:blip r:embed="rId2"/>
          <a:stretch>
            <a:fillRect/>
          </a:stretch>
        </p:blipFill>
        <p:spPr>
          <a:xfrm>
            <a:off x="2862879" y="1638915"/>
            <a:ext cx="6466245" cy="402400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Rukopis 1">
                <a:extLst>
                  <a:ext uri="{FF2B5EF4-FFF2-40B4-BE49-F238E27FC236}">
                    <a16:creationId xmlns:a16="http://schemas.microsoft.com/office/drawing/2014/main" id="{EF4D6D5C-1B68-49E5-9043-7D052C6C18A1}"/>
                  </a:ext>
                </a:extLst>
              </p14:cNvPr>
              <p14:cNvContentPartPr/>
              <p14:nvPr/>
            </p14:nvContentPartPr>
            <p14:xfrm>
              <a:off x="1743623" y="678569"/>
              <a:ext cx="8407800" cy="5277240"/>
            </p14:xfrm>
          </p:contentPart>
        </mc:Choice>
        <mc:Fallback xmlns="">
          <p:pic>
            <p:nvPicPr>
              <p:cNvPr id="2" name="Rukopis 1">
                <a:extLst>
                  <a:ext uri="{FF2B5EF4-FFF2-40B4-BE49-F238E27FC236}">
                    <a16:creationId xmlns:a16="http://schemas.microsoft.com/office/drawing/2014/main" id="{EF4D6D5C-1B68-49E5-9043-7D052C6C18A1}"/>
                  </a:ext>
                </a:extLst>
              </p:cNvPr>
              <p:cNvPicPr/>
              <p:nvPr/>
            </p:nvPicPr>
            <p:blipFill>
              <a:blip r:embed="rId4"/>
              <a:stretch>
                <a:fillRect/>
              </a:stretch>
            </p:blipFill>
            <p:spPr>
              <a:xfrm>
                <a:off x="1734263" y="669209"/>
                <a:ext cx="8426520" cy="5295960"/>
              </a:xfrm>
              <a:prstGeom prst="rect">
                <a:avLst/>
              </a:prstGeom>
            </p:spPr>
          </p:pic>
        </mc:Fallback>
      </mc:AlternateContent>
    </p:spTree>
    <p:extLst>
      <p:ext uri="{BB962C8B-B14F-4D97-AF65-F5344CB8AC3E}">
        <p14:creationId xmlns:p14="http://schemas.microsoft.com/office/powerpoint/2010/main" val="2434489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text&#10;&#10;Popis byl vytvořen automaticky">
            <a:extLst>
              <a:ext uri="{FF2B5EF4-FFF2-40B4-BE49-F238E27FC236}">
                <a16:creationId xmlns:a16="http://schemas.microsoft.com/office/drawing/2014/main" id="{49A1259C-1C2F-4E5C-A848-2AB6BD956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228" y="-21942"/>
            <a:ext cx="5375772" cy="6879942"/>
          </a:xfrm>
          <a:prstGeom prst="rect">
            <a:avLst/>
          </a:prstGeom>
        </p:spPr>
      </p:pic>
      <p:pic>
        <p:nvPicPr>
          <p:cNvPr id="11" name="Zástupný obsah 10" descr="Obsah obrázku silnice, exteriér, osoba, lidé&#10;&#10;Popis byl vytvořen automaticky">
            <a:extLst>
              <a:ext uri="{FF2B5EF4-FFF2-40B4-BE49-F238E27FC236}">
                <a16:creationId xmlns:a16="http://schemas.microsoft.com/office/drawing/2014/main" id="{2BAEBE86-D898-4D29-B9B6-1702F676CE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942"/>
            <a:ext cx="8297694" cy="6858000"/>
          </a:xfrm>
        </p:spPr>
      </p:pic>
    </p:spTree>
    <p:extLst>
      <p:ext uri="{BB962C8B-B14F-4D97-AF65-F5344CB8AC3E}">
        <p14:creationId xmlns:p14="http://schemas.microsoft.com/office/powerpoint/2010/main" val="3826962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7E36AF-3572-42AE-ADCD-D97BB89DCC43}"/>
              </a:ext>
            </a:extLst>
          </p:cNvPr>
          <p:cNvSpPr>
            <a:spLocks noGrp="1"/>
          </p:cNvSpPr>
          <p:nvPr>
            <p:ph type="title"/>
          </p:nvPr>
        </p:nvSpPr>
        <p:spPr/>
        <p:txBody>
          <a:bodyPr/>
          <a:lstStyle/>
          <a:p>
            <a:r>
              <a:rPr lang="cs-CZ" dirty="0" err="1"/>
              <a:t>Rationality</a:t>
            </a:r>
            <a:r>
              <a:rPr lang="cs-CZ" dirty="0"/>
              <a:t> vs </a:t>
            </a:r>
            <a:r>
              <a:rPr lang="cs-CZ" dirty="0" err="1"/>
              <a:t>productivity</a:t>
            </a:r>
            <a:r>
              <a:rPr lang="cs-CZ" dirty="0"/>
              <a:t> v </a:t>
            </a:r>
            <a:r>
              <a:rPr lang="cs-CZ" dirty="0" err="1"/>
              <a:t>efficiency</a:t>
            </a:r>
            <a:endParaRPr lang="cs-CZ" dirty="0"/>
          </a:p>
        </p:txBody>
      </p:sp>
      <p:sp>
        <p:nvSpPr>
          <p:cNvPr id="3" name="Zástupný obsah 2">
            <a:extLst>
              <a:ext uri="{FF2B5EF4-FFF2-40B4-BE49-F238E27FC236}">
                <a16:creationId xmlns:a16="http://schemas.microsoft.com/office/drawing/2014/main" id="{620E6291-5CEA-4B69-AA8D-82EDD4DC1432}"/>
              </a:ext>
            </a:extLst>
          </p:cNvPr>
          <p:cNvSpPr>
            <a:spLocks noGrp="1"/>
          </p:cNvSpPr>
          <p:nvPr>
            <p:ph idx="1"/>
          </p:nvPr>
        </p:nvSpPr>
        <p:spPr/>
        <p:txBody>
          <a:bodyPr>
            <a:normAutofit fontScale="92500"/>
          </a:bodyPr>
          <a:lstStyle/>
          <a:p>
            <a:pPr marL="514350" indent="-514350">
              <a:lnSpc>
                <a:spcPct val="120000"/>
              </a:lnSpc>
            </a:pPr>
            <a:r>
              <a:rPr lang="en-GB" dirty="0"/>
              <a:t>rationality of production – basis of economic principle (maximize output with stated input and vice versa)</a:t>
            </a:r>
          </a:p>
          <a:p>
            <a:pPr marL="514350" indent="-514350">
              <a:lnSpc>
                <a:spcPct val="120000"/>
              </a:lnSpc>
            </a:pPr>
            <a:r>
              <a:rPr lang="en-GB" dirty="0"/>
              <a:t>production productivity – economic activity (connected to business), stated as a quantitative rationality</a:t>
            </a:r>
          </a:p>
          <a:p>
            <a:pPr marL="514350" indent="-514350">
              <a:lnSpc>
                <a:spcPct val="120000"/>
              </a:lnSpc>
            </a:pPr>
            <a:r>
              <a:rPr lang="en-GB" dirty="0"/>
              <a:t>production efficiency – same as productivity, but inputs and output are valuated – therefore some KPI can be calculated</a:t>
            </a:r>
          </a:p>
          <a:p>
            <a:pPr marL="0" indent="0">
              <a:lnSpc>
                <a:spcPct val="120000"/>
              </a:lnSpc>
              <a:buNone/>
            </a:pPr>
            <a:endParaRPr lang="en-GB" dirty="0"/>
          </a:p>
          <a:p>
            <a:pPr marL="0" indent="0">
              <a:lnSpc>
                <a:spcPct val="120000"/>
              </a:lnSpc>
              <a:buNone/>
            </a:pPr>
            <a:r>
              <a:rPr lang="en-GB" dirty="0"/>
              <a:t>All this leads to </a:t>
            </a:r>
            <a:r>
              <a:rPr lang="en-GB" dirty="0" err="1"/>
              <a:t>buildup</a:t>
            </a:r>
            <a:r>
              <a:rPr lang="en-GB" dirty="0"/>
              <a:t> of metrics / KPI allowing to improve processes.</a:t>
            </a:r>
          </a:p>
        </p:txBody>
      </p:sp>
    </p:spTree>
    <p:extLst>
      <p:ext uri="{BB962C8B-B14F-4D97-AF65-F5344CB8AC3E}">
        <p14:creationId xmlns:p14="http://schemas.microsoft.com/office/powerpoint/2010/main" val="1053741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2803BA-5342-4559-8E0A-A69E1C84D1C4}"/>
              </a:ext>
            </a:extLst>
          </p:cNvPr>
          <p:cNvSpPr>
            <a:spLocks noGrp="1"/>
          </p:cNvSpPr>
          <p:nvPr>
            <p:ph type="title"/>
          </p:nvPr>
        </p:nvSpPr>
        <p:spPr/>
        <p:txBody>
          <a:bodyPr/>
          <a:lstStyle/>
          <a:p>
            <a:r>
              <a:rPr lang="en-GB" dirty="0"/>
              <a:t>Optimization of workshops</a:t>
            </a:r>
          </a:p>
        </p:txBody>
      </p:sp>
      <p:sp>
        <p:nvSpPr>
          <p:cNvPr id="3" name="Zástupný obsah 2">
            <a:extLst>
              <a:ext uri="{FF2B5EF4-FFF2-40B4-BE49-F238E27FC236}">
                <a16:creationId xmlns:a16="http://schemas.microsoft.com/office/drawing/2014/main" id="{E9D0209E-D8F0-409C-819E-7052D366E0DA}"/>
              </a:ext>
            </a:extLst>
          </p:cNvPr>
          <p:cNvSpPr>
            <a:spLocks noGrp="1"/>
          </p:cNvSpPr>
          <p:nvPr>
            <p:ph idx="1"/>
          </p:nvPr>
        </p:nvSpPr>
        <p:spPr/>
        <p:txBody>
          <a:bodyPr/>
          <a:lstStyle/>
          <a:p>
            <a:pPr marL="0" indent="0">
              <a:buNone/>
            </a:pPr>
            <a:r>
              <a:rPr lang="en-GB" dirty="0"/>
              <a:t>Creation</a:t>
            </a:r>
          </a:p>
          <a:p>
            <a:r>
              <a:rPr lang="en-GB" dirty="0"/>
              <a:t>Automated Layout Design Program (ALDEP)</a:t>
            </a:r>
          </a:p>
          <a:p>
            <a:r>
              <a:rPr lang="en-GB" b="1" dirty="0"/>
              <a:t>Computerized Relationship Planning (CORELAP</a:t>
            </a:r>
            <a:r>
              <a:rPr lang="en-GB" dirty="0"/>
              <a:t>) </a:t>
            </a:r>
          </a:p>
          <a:p>
            <a:pPr marL="0" indent="0">
              <a:buNone/>
            </a:pPr>
            <a:r>
              <a:rPr lang="en-GB" dirty="0"/>
              <a:t>Optimisation</a:t>
            </a:r>
          </a:p>
          <a:p>
            <a:r>
              <a:rPr lang="en-GB" dirty="0"/>
              <a:t>Computerized Relative Allocation of Facilities Technique (CRAFT)</a:t>
            </a:r>
          </a:p>
        </p:txBody>
      </p:sp>
    </p:spTree>
    <p:extLst>
      <p:ext uri="{BB962C8B-B14F-4D97-AF65-F5344CB8AC3E}">
        <p14:creationId xmlns:p14="http://schemas.microsoft.com/office/powerpoint/2010/main" val="424238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62765\Plocha\figures27-46l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046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62765\Plocha\xOperatorSpaghettiBEFORE.GIF.pagespeed.ic.DHMO11gpE0.png">
            <a:extLst>
              <a:ext uri="{FF2B5EF4-FFF2-40B4-BE49-F238E27FC236}">
                <a16:creationId xmlns:a16="http://schemas.microsoft.com/office/drawing/2014/main" id="{04279887-00C2-4360-9470-E17081664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907"/>
            <a:ext cx="5988497" cy="464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Documents and Settings\62765\Plocha\OperatorSpaghettiAFTER.GIF">
            <a:extLst>
              <a:ext uri="{FF2B5EF4-FFF2-40B4-BE49-F238E27FC236}">
                <a16:creationId xmlns:a16="http://schemas.microsoft.com/office/drawing/2014/main" id="{5529EB24-776F-4B61-B44E-E24F72B25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066" y="0"/>
            <a:ext cx="6118934" cy="347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2CD44E-738A-32CC-F793-CA031E2F58F3}"/>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5DE53DDA-892F-2116-C0E7-2315C29EA344}"/>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2B5A9485-B242-0828-2A2A-4EB6E2E674BB}"/>
              </a:ext>
            </a:extLst>
          </p:cNvPr>
          <p:cNvSpPr>
            <a:spLocks noGrp="1"/>
          </p:cNvSpPr>
          <p:nvPr>
            <p:ph type="title"/>
          </p:nvPr>
        </p:nvSpPr>
        <p:spPr/>
        <p:txBody>
          <a:bodyPr/>
          <a:lstStyle/>
          <a:p>
            <a:r>
              <a:rPr lang="en-GB" dirty="0"/>
              <a:t>Inbound marketing mix</a:t>
            </a:r>
          </a:p>
        </p:txBody>
      </p:sp>
      <p:sp>
        <p:nvSpPr>
          <p:cNvPr id="5" name="Zástupný obsah 4">
            <a:extLst>
              <a:ext uri="{FF2B5EF4-FFF2-40B4-BE49-F238E27FC236}">
                <a16:creationId xmlns:a16="http://schemas.microsoft.com/office/drawing/2014/main" id="{B57FB2C3-501B-EB57-5FDB-390FD53B77C4}"/>
              </a:ext>
            </a:extLst>
          </p:cNvPr>
          <p:cNvSpPr>
            <a:spLocks noGrp="1"/>
          </p:cNvSpPr>
          <p:nvPr>
            <p:ph idx="1"/>
          </p:nvPr>
        </p:nvSpPr>
        <p:spPr/>
        <p:txBody>
          <a:bodyPr/>
          <a:lstStyle/>
          <a:p>
            <a:r>
              <a:rPr lang="en-GB" dirty="0"/>
              <a:t>Informational and communication mix</a:t>
            </a:r>
          </a:p>
          <a:p>
            <a:r>
              <a:rPr lang="en-GB" dirty="0"/>
              <a:t>Mix of products and services</a:t>
            </a:r>
          </a:p>
          <a:p>
            <a:r>
              <a:rPr lang="en-GB" dirty="0"/>
              <a:t>Pricing and </a:t>
            </a:r>
            <a:r>
              <a:rPr lang="en-GB" dirty="0" err="1"/>
              <a:t>contractory</a:t>
            </a:r>
            <a:r>
              <a:rPr lang="en-GB" dirty="0"/>
              <a:t> mix</a:t>
            </a:r>
          </a:p>
          <a:p>
            <a:r>
              <a:rPr lang="en-GB" dirty="0"/>
              <a:t>Logistic mix</a:t>
            </a:r>
          </a:p>
          <a:p>
            <a:endParaRPr lang="en-GB" dirty="0"/>
          </a:p>
        </p:txBody>
      </p:sp>
    </p:spTree>
    <p:extLst>
      <p:ext uri="{BB962C8B-B14F-4D97-AF65-F5344CB8AC3E}">
        <p14:creationId xmlns:p14="http://schemas.microsoft.com/office/powerpoint/2010/main" val="411530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37745AB-6912-45B8-A12D-D7F6A6600FDC}"/>
              </a:ext>
            </a:extLst>
          </p:cNvPr>
          <p:cNvSpPr>
            <a:spLocks noGrp="1"/>
          </p:cNvSpPr>
          <p:nvPr>
            <p:ph type="sldNum" sz="quarter" idx="11"/>
          </p:nvPr>
        </p:nvSpPr>
        <p:spPr/>
        <p:txBody>
          <a:bodyPr/>
          <a:lstStyle/>
          <a:p>
            <a:fld id="{D6D6C118-631F-4A80-9886-907009361577}" type="slidenum">
              <a:rPr lang="cs-CZ" altLang="cs-CZ" smtClean="0"/>
              <a:pPr/>
              <a:t>60</a:t>
            </a:fld>
            <a:endParaRPr lang="cs-CZ" altLang="cs-CZ" dirty="0"/>
          </a:p>
        </p:txBody>
      </p:sp>
      <p:sp>
        <p:nvSpPr>
          <p:cNvPr id="3" name="Nadpis 2">
            <a:extLst>
              <a:ext uri="{FF2B5EF4-FFF2-40B4-BE49-F238E27FC236}">
                <a16:creationId xmlns:a16="http://schemas.microsoft.com/office/drawing/2014/main" id="{15D059FE-FD65-4E4E-91EF-3A7A2A3D89C8}"/>
              </a:ext>
            </a:extLst>
          </p:cNvPr>
          <p:cNvSpPr>
            <a:spLocks noGrp="1"/>
          </p:cNvSpPr>
          <p:nvPr>
            <p:ph type="title"/>
          </p:nvPr>
        </p:nvSpPr>
        <p:spPr/>
        <p:txBody>
          <a:bodyPr/>
          <a:lstStyle/>
          <a:p>
            <a:r>
              <a:rPr lang="cs-CZ" dirty="0"/>
              <a:t>CORELAP – </a:t>
            </a:r>
            <a:r>
              <a:rPr lang="cs-CZ" dirty="0" err="1"/>
              <a:t>how</a:t>
            </a:r>
            <a:r>
              <a:rPr lang="cs-CZ" dirty="0"/>
              <a:t> to 1</a:t>
            </a:r>
          </a:p>
        </p:txBody>
      </p:sp>
      <p:sp>
        <p:nvSpPr>
          <p:cNvPr id="4" name="Zástupný obsah 3">
            <a:extLst>
              <a:ext uri="{FF2B5EF4-FFF2-40B4-BE49-F238E27FC236}">
                <a16:creationId xmlns:a16="http://schemas.microsoft.com/office/drawing/2014/main" id="{7C4CF08B-6491-49F0-BE4D-A90850C376BF}"/>
              </a:ext>
            </a:extLst>
          </p:cNvPr>
          <p:cNvSpPr>
            <a:spLocks noGrp="1"/>
          </p:cNvSpPr>
          <p:nvPr>
            <p:ph idx="1"/>
          </p:nvPr>
        </p:nvSpPr>
        <p:spPr/>
        <p:txBody>
          <a:bodyPr/>
          <a:lstStyle/>
          <a:p>
            <a:pPr>
              <a:lnSpc>
                <a:spcPct val="100000"/>
              </a:lnSpc>
            </a:pPr>
            <a:r>
              <a:rPr lang="en-GB" dirty="0"/>
              <a:t>Describe processes / machines / workshop</a:t>
            </a:r>
            <a:r>
              <a:rPr lang="cs-CZ" dirty="0"/>
              <a:t> – area!</a:t>
            </a:r>
            <a:endParaRPr lang="en-GB" dirty="0"/>
          </a:p>
          <a:p>
            <a:pPr>
              <a:lnSpc>
                <a:spcPct val="100000"/>
              </a:lnSpc>
            </a:pPr>
            <a:r>
              <a:rPr lang="en-GB" dirty="0"/>
              <a:t>Analyse processes</a:t>
            </a:r>
          </a:p>
          <a:p>
            <a:pPr>
              <a:lnSpc>
                <a:spcPct val="100000"/>
              </a:lnSpc>
            </a:pPr>
            <a:r>
              <a:rPr lang="en-GB" dirty="0"/>
              <a:t>Locate processes</a:t>
            </a:r>
          </a:p>
          <a:p>
            <a:pPr>
              <a:lnSpc>
                <a:spcPct val="100000"/>
              </a:lnSpc>
            </a:pPr>
            <a:r>
              <a:rPr lang="en-GB" dirty="0"/>
              <a:t>Analyse interconnection between </a:t>
            </a:r>
            <a:r>
              <a:rPr lang="en-GB" dirty="0" err="1"/>
              <a:t>processe</a:t>
            </a:r>
            <a:endParaRPr lang="cs-CZ" dirty="0"/>
          </a:p>
          <a:p>
            <a:pPr lvl="1"/>
            <a:r>
              <a:rPr lang="en-US" dirty="0"/>
              <a:t>A - the necessary proximity</a:t>
            </a:r>
            <a:r>
              <a:rPr lang="cs-CZ" dirty="0"/>
              <a:t> 5</a:t>
            </a:r>
            <a:endParaRPr lang="en-US" dirty="0"/>
          </a:p>
          <a:p>
            <a:pPr lvl="1"/>
            <a:r>
              <a:rPr lang="en-US" dirty="0"/>
              <a:t>E - very important proximity</a:t>
            </a:r>
            <a:r>
              <a:rPr lang="cs-CZ" dirty="0"/>
              <a:t> 4</a:t>
            </a:r>
            <a:endParaRPr lang="en-US" dirty="0"/>
          </a:p>
          <a:p>
            <a:pPr lvl="1"/>
            <a:r>
              <a:rPr lang="en-US" dirty="0"/>
              <a:t>I - important proximity</a:t>
            </a:r>
            <a:r>
              <a:rPr lang="cs-CZ" dirty="0"/>
              <a:t> 3</a:t>
            </a:r>
            <a:endParaRPr lang="en-US" dirty="0"/>
          </a:p>
          <a:p>
            <a:pPr lvl="1"/>
            <a:r>
              <a:rPr lang="en-US" dirty="0"/>
              <a:t>O - normal proximity</a:t>
            </a:r>
            <a:r>
              <a:rPr lang="cs-CZ" dirty="0"/>
              <a:t> 2</a:t>
            </a:r>
            <a:endParaRPr lang="en-US" dirty="0"/>
          </a:p>
          <a:p>
            <a:pPr lvl="1"/>
            <a:r>
              <a:rPr lang="en-US" dirty="0"/>
              <a:t>U - distance does not matter</a:t>
            </a:r>
            <a:r>
              <a:rPr lang="cs-CZ" dirty="0"/>
              <a:t> 1</a:t>
            </a:r>
            <a:endParaRPr lang="en-US" dirty="0"/>
          </a:p>
          <a:p>
            <a:pPr lvl="1"/>
            <a:r>
              <a:rPr lang="en-US" dirty="0"/>
              <a:t>X - proximity is undesirable </a:t>
            </a:r>
            <a:r>
              <a:rPr lang="cs-CZ" dirty="0"/>
              <a:t>0</a:t>
            </a:r>
            <a:endParaRPr lang="en-GB" dirty="0"/>
          </a:p>
        </p:txBody>
      </p:sp>
      <p:sp>
        <p:nvSpPr>
          <p:cNvPr id="6" name="TextovéPole 5">
            <a:extLst>
              <a:ext uri="{FF2B5EF4-FFF2-40B4-BE49-F238E27FC236}">
                <a16:creationId xmlns:a16="http://schemas.microsoft.com/office/drawing/2014/main" id="{45009575-543E-4089-94A7-7FBFE8B32EE6}"/>
              </a:ext>
            </a:extLst>
          </p:cNvPr>
          <p:cNvSpPr txBox="1"/>
          <p:nvPr/>
        </p:nvSpPr>
        <p:spPr>
          <a:xfrm>
            <a:off x="1613760" y="5416501"/>
            <a:ext cx="7530239" cy="461665"/>
          </a:xfrm>
          <a:prstGeom prst="rect">
            <a:avLst/>
          </a:prstGeom>
          <a:noFill/>
        </p:spPr>
        <p:txBody>
          <a:bodyPr wrap="square">
            <a:spAutoFit/>
          </a:bodyPr>
          <a:lstStyle/>
          <a:p>
            <a:r>
              <a:rPr lang="cs-CZ" dirty="0"/>
              <a:t>https://www.youtube.com/watch?v=hXvMoGLgeds</a:t>
            </a:r>
          </a:p>
        </p:txBody>
      </p:sp>
    </p:spTree>
    <p:extLst>
      <p:ext uri="{BB962C8B-B14F-4D97-AF65-F5344CB8AC3E}">
        <p14:creationId xmlns:p14="http://schemas.microsoft.com/office/powerpoint/2010/main" val="3473966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D7910E2-B546-493D-9722-1FBFCB655CF6}"/>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3" name="Nadpis 2">
            <a:extLst>
              <a:ext uri="{FF2B5EF4-FFF2-40B4-BE49-F238E27FC236}">
                <a16:creationId xmlns:a16="http://schemas.microsoft.com/office/drawing/2014/main" id="{AF3E4825-BC67-4118-9FF7-537DD057AAB0}"/>
              </a:ext>
            </a:extLst>
          </p:cNvPr>
          <p:cNvSpPr>
            <a:spLocks noGrp="1"/>
          </p:cNvSpPr>
          <p:nvPr>
            <p:ph type="title"/>
          </p:nvPr>
        </p:nvSpPr>
        <p:spPr/>
        <p:txBody>
          <a:bodyPr/>
          <a:lstStyle/>
          <a:p>
            <a:r>
              <a:rPr lang="cs-CZ" dirty="0"/>
              <a:t>CORELAP – </a:t>
            </a:r>
            <a:r>
              <a:rPr lang="cs-CZ" dirty="0" err="1"/>
              <a:t>how</a:t>
            </a:r>
            <a:r>
              <a:rPr lang="cs-CZ" dirty="0"/>
              <a:t> to 2</a:t>
            </a:r>
          </a:p>
        </p:txBody>
      </p:sp>
      <p:sp>
        <p:nvSpPr>
          <p:cNvPr id="4" name="Zástupný obsah 3">
            <a:extLst>
              <a:ext uri="{FF2B5EF4-FFF2-40B4-BE49-F238E27FC236}">
                <a16:creationId xmlns:a16="http://schemas.microsoft.com/office/drawing/2014/main" id="{8D1E752B-BDAD-4191-B983-D7ACA6D0399D}"/>
              </a:ext>
            </a:extLst>
          </p:cNvPr>
          <p:cNvSpPr>
            <a:spLocks noGrp="1"/>
          </p:cNvSpPr>
          <p:nvPr>
            <p:ph idx="1"/>
          </p:nvPr>
        </p:nvSpPr>
        <p:spPr/>
        <p:txBody>
          <a:bodyPr/>
          <a:lstStyle/>
          <a:p>
            <a:r>
              <a:rPr lang="en-GB" dirty="0"/>
              <a:t>T</a:t>
            </a:r>
            <a:r>
              <a:rPr lang="cs-CZ" dirty="0"/>
              <a:t>CR (</a:t>
            </a:r>
            <a:r>
              <a:rPr lang="cs-CZ" dirty="0" err="1"/>
              <a:t>total</a:t>
            </a:r>
            <a:r>
              <a:rPr lang="cs-CZ" dirty="0"/>
              <a:t> </a:t>
            </a:r>
            <a:r>
              <a:rPr lang="cs-CZ" dirty="0" err="1"/>
              <a:t>closeness</a:t>
            </a:r>
            <a:r>
              <a:rPr lang="cs-CZ" dirty="0"/>
              <a:t> rating)</a:t>
            </a:r>
            <a:r>
              <a:rPr lang="en-GB" dirty="0"/>
              <a:t> score</a:t>
            </a:r>
            <a:r>
              <a:rPr lang="cs-CZ" dirty="0"/>
              <a:t> </a:t>
            </a:r>
            <a:r>
              <a:rPr lang="cs-CZ" dirty="0" err="1"/>
              <a:t>based</a:t>
            </a:r>
            <a:r>
              <a:rPr lang="cs-CZ" dirty="0"/>
              <a:t> on </a:t>
            </a:r>
            <a:r>
              <a:rPr lang="cs-CZ" dirty="0" err="1"/>
              <a:t>the</a:t>
            </a:r>
            <a:r>
              <a:rPr lang="cs-CZ" dirty="0"/>
              <a:t> </a:t>
            </a:r>
            <a:r>
              <a:rPr lang="cs-CZ" dirty="0" err="1"/>
              <a:t>relation</a:t>
            </a:r>
            <a:r>
              <a:rPr lang="cs-CZ" dirty="0"/>
              <a:t> matrix</a:t>
            </a:r>
          </a:p>
          <a:p>
            <a:r>
              <a:rPr lang="cs-CZ" dirty="0"/>
              <a:t>Sum </a:t>
            </a:r>
            <a:r>
              <a:rPr lang="cs-CZ" dirty="0" err="1"/>
              <a:t>of</a:t>
            </a:r>
            <a:r>
              <a:rPr lang="cs-CZ" dirty="0"/>
              <a:t> A, E, I, O, U and X </a:t>
            </a:r>
            <a:r>
              <a:rPr lang="cs-CZ" dirty="0" err="1"/>
              <a:t>for</a:t>
            </a:r>
            <a:r>
              <a:rPr lang="cs-CZ" dirty="0"/>
              <a:t> </a:t>
            </a:r>
            <a:r>
              <a:rPr lang="cs-CZ" dirty="0" err="1"/>
              <a:t>each</a:t>
            </a:r>
            <a:r>
              <a:rPr lang="cs-CZ" dirty="0"/>
              <a:t> workshop</a:t>
            </a:r>
          </a:p>
          <a:p>
            <a:endParaRPr lang="en-GB" dirty="0"/>
          </a:p>
          <a:p>
            <a:r>
              <a:rPr lang="en-GB" dirty="0"/>
              <a:t>Select highest score</a:t>
            </a:r>
            <a:r>
              <a:rPr lang="cs-CZ" dirty="0"/>
              <a:t> and place </a:t>
            </a:r>
            <a:r>
              <a:rPr lang="cs-CZ" dirty="0" err="1"/>
              <a:t>first</a:t>
            </a:r>
            <a:r>
              <a:rPr lang="cs-CZ" dirty="0"/>
              <a:t> (</a:t>
            </a:r>
            <a:r>
              <a:rPr lang="cs-CZ" dirty="0" err="1"/>
              <a:t>if</a:t>
            </a:r>
            <a:r>
              <a:rPr lang="cs-CZ" dirty="0"/>
              <a:t> </a:t>
            </a:r>
            <a:r>
              <a:rPr lang="cs-CZ" dirty="0" err="1"/>
              <a:t>same</a:t>
            </a:r>
            <a:r>
              <a:rPr lang="cs-CZ" dirty="0"/>
              <a:t> </a:t>
            </a:r>
            <a:r>
              <a:rPr lang="cs-CZ" dirty="0" err="1"/>
              <a:t>select</a:t>
            </a:r>
            <a:r>
              <a:rPr lang="cs-CZ" dirty="0"/>
              <a:t> </a:t>
            </a:r>
            <a:r>
              <a:rPr lang="cs-CZ" dirty="0" err="1"/>
              <a:t>larger</a:t>
            </a:r>
            <a:r>
              <a:rPr lang="cs-CZ" dirty="0"/>
              <a:t>)</a:t>
            </a:r>
          </a:p>
          <a:p>
            <a:r>
              <a:rPr lang="cs-CZ" dirty="0" err="1"/>
              <a:t>If</a:t>
            </a:r>
            <a:r>
              <a:rPr lang="cs-CZ" dirty="0"/>
              <a:t> </a:t>
            </a:r>
            <a:r>
              <a:rPr lang="cs-CZ" dirty="0" err="1"/>
              <a:t>there</a:t>
            </a:r>
            <a:r>
              <a:rPr lang="cs-CZ" dirty="0"/>
              <a:t> </a:t>
            </a:r>
            <a:r>
              <a:rPr lang="cs-CZ" dirty="0" err="1"/>
              <a:t>is</a:t>
            </a:r>
            <a:r>
              <a:rPr lang="cs-CZ" dirty="0"/>
              <a:t> any X </a:t>
            </a:r>
            <a:r>
              <a:rPr lang="cs-CZ" dirty="0" err="1"/>
              <a:t>with</a:t>
            </a:r>
            <a:r>
              <a:rPr lang="cs-CZ" dirty="0"/>
              <a:t> </a:t>
            </a:r>
            <a:r>
              <a:rPr lang="cs-CZ" dirty="0" err="1"/>
              <a:t>the</a:t>
            </a:r>
            <a:r>
              <a:rPr lang="cs-CZ" dirty="0"/>
              <a:t> </a:t>
            </a:r>
            <a:r>
              <a:rPr lang="cs-CZ" dirty="0" err="1"/>
              <a:t>already</a:t>
            </a:r>
            <a:r>
              <a:rPr lang="cs-CZ" dirty="0"/>
              <a:t> </a:t>
            </a:r>
            <a:r>
              <a:rPr lang="cs-CZ" dirty="0" err="1"/>
              <a:t>placed</a:t>
            </a:r>
            <a:r>
              <a:rPr lang="cs-CZ" dirty="0"/>
              <a:t> </a:t>
            </a:r>
            <a:r>
              <a:rPr lang="cs-CZ" dirty="0" err="1"/>
              <a:t>workshops</a:t>
            </a:r>
            <a:r>
              <a:rPr lang="cs-CZ" dirty="0"/>
              <a:t>, </a:t>
            </a:r>
            <a:r>
              <a:rPr lang="cs-CZ" dirty="0" err="1"/>
              <a:t>the</a:t>
            </a:r>
            <a:r>
              <a:rPr lang="cs-CZ" dirty="0"/>
              <a:t> workshop </a:t>
            </a:r>
            <a:r>
              <a:rPr lang="cs-CZ" dirty="0" err="1"/>
              <a:t>will</a:t>
            </a:r>
            <a:r>
              <a:rPr lang="cs-CZ" dirty="0"/>
              <a:t> </a:t>
            </a:r>
            <a:r>
              <a:rPr lang="cs-CZ" dirty="0" err="1"/>
              <a:t>be</a:t>
            </a:r>
            <a:r>
              <a:rPr lang="cs-CZ" dirty="0"/>
              <a:t> </a:t>
            </a:r>
            <a:r>
              <a:rPr lang="cs-CZ" dirty="0" err="1"/>
              <a:t>assigned</a:t>
            </a:r>
            <a:r>
              <a:rPr lang="cs-CZ" dirty="0"/>
              <a:t> in </a:t>
            </a:r>
            <a:r>
              <a:rPr lang="cs-CZ" dirty="0" err="1"/>
              <a:t>the</a:t>
            </a:r>
            <a:r>
              <a:rPr lang="cs-CZ" dirty="0"/>
              <a:t> end! (</a:t>
            </a:r>
            <a:r>
              <a:rPr lang="cs-CZ" dirty="0" err="1"/>
              <a:t>the</a:t>
            </a:r>
            <a:r>
              <a:rPr lang="cs-CZ" dirty="0"/>
              <a:t> </a:t>
            </a:r>
            <a:r>
              <a:rPr lang="cs-CZ" dirty="0" err="1"/>
              <a:t>lower</a:t>
            </a:r>
            <a:r>
              <a:rPr lang="cs-CZ" dirty="0"/>
              <a:t> TCR </a:t>
            </a:r>
            <a:r>
              <a:rPr lang="cs-CZ" dirty="0" err="1"/>
              <a:t>moves</a:t>
            </a:r>
            <a:r>
              <a:rPr lang="cs-CZ" dirty="0"/>
              <a:t> to </a:t>
            </a:r>
            <a:r>
              <a:rPr lang="cs-CZ" dirty="0" err="1"/>
              <a:t>back</a:t>
            </a:r>
            <a:r>
              <a:rPr lang="cs-CZ" dirty="0"/>
              <a:t>)</a:t>
            </a:r>
            <a:endParaRPr lang="en-GB" dirty="0"/>
          </a:p>
          <a:p>
            <a:r>
              <a:rPr lang="en-GB" dirty="0"/>
              <a:t>Select best connection to first one, if draw, select with higher TCL</a:t>
            </a:r>
          </a:p>
          <a:p>
            <a:r>
              <a:rPr lang="en-GB" dirty="0"/>
              <a:t>Select second one</a:t>
            </a:r>
          </a:p>
        </p:txBody>
      </p:sp>
    </p:spTree>
    <p:extLst>
      <p:ext uri="{BB962C8B-B14F-4D97-AF65-F5344CB8AC3E}">
        <p14:creationId xmlns:p14="http://schemas.microsoft.com/office/powerpoint/2010/main" val="3971272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1451BA6-856A-493F-B4B7-850499261ABB}"/>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3" name="Nadpis 2">
            <a:extLst>
              <a:ext uri="{FF2B5EF4-FFF2-40B4-BE49-F238E27FC236}">
                <a16:creationId xmlns:a16="http://schemas.microsoft.com/office/drawing/2014/main" id="{25D493EE-E8AE-41FE-BBB3-6AFB1D4CE822}"/>
              </a:ext>
            </a:extLst>
          </p:cNvPr>
          <p:cNvSpPr>
            <a:spLocks noGrp="1"/>
          </p:cNvSpPr>
          <p:nvPr>
            <p:ph type="title"/>
          </p:nvPr>
        </p:nvSpPr>
        <p:spPr/>
        <p:txBody>
          <a:bodyPr/>
          <a:lstStyle/>
          <a:p>
            <a:r>
              <a:rPr lang="cs-CZ" dirty="0"/>
              <a:t>CORELAP – </a:t>
            </a:r>
            <a:r>
              <a:rPr lang="cs-CZ" dirty="0" err="1"/>
              <a:t>how</a:t>
            </a:r>
            <a:r>
              <a:rPr lang="cs-CZ" dirty="0"/>
              <a:t> to 3</a:t>
            </a:r>
          </a:p>
        </p:txBody>
      </p:sp>
      <p:sp>
        <p:nvSpPr>
          <p:cNvPr id="4" name="Zástupný obsah 3">
            <a:extLst>
              <a:ext uri="{FF2B5EF4-FFF2-40B4-BE49-F238E27FC236}">
                <a16:creationId xmlns:a16="http://schemas.microsoft.com/office/drawing/2014/main" id="{1FA07C90-38BD-403A-9AAD-0DAADA8B51BB}"/>
              </a:ext>
            </a:extLst>
          </p:cNvPr>
          <p:cNvSpPr>
            <a:spLocks noGrp="1"/>
          </p:cNvSpPr>
          <p:nvPr>
            <p:ph idx="1"/>
          </p:nvPr>
        </p:nvSpPr>
        <p:spPr/>
        <p:txBody>
          <a:bodyPr/>
          <a:lstStyle/>
          <a:p>
            <a:r>
              <a:rPr lang="cs-CZ" dirty="0" err="1"/>
              <a:t>Placement</a:t>
            </a:r>
            <a:r>
              <a:rPr lang="cs-CZ" dirty="0"/>
              <a:t> rating</a:t>
            </a:r>
          </a:p>
          <a:p>
            <a:r>
              <a:rPr lang="cs-CZ" dirty="0"/>
              <a:t>TCR * </a:t>
            </a:r>
            <a:r>
              <a:rPr lang="cs-CZ" dirty="0" err="1"/>
              <a:t>weight</a:t>
            </a:r>
            <a:endParaRPr lang="cs-CZ" dirty="0"/>
          </a:p>
          <a:p>
            <a:r>
              <a:rPr lang="cs-CZ" dirty="0" err="1"/>
              <a:t>Weight</a:t>
            </a:r>
            <a:r>
              <a:rPr lang="cs-CZ" dirty="0"/>
              <a:t> – 1 </a:t>
            </a:r>
            <a:r>
              <a:rPr lang="cs-CZ" dirty="0" err="1"/>
              <a:t>if</a:t>
            </a:r>
            <a:r>
              <a:rPr lang="cs-CZ" dirty="0"/>
              <a:t> </a:t>
            </a:r>
            <a:r>
              <a:rPr lang="cs-CZ" dirty="0" err="1"/>
              <a:t>bordering</a:t>
            </a:r>
            <a:r>
              <a:rPr lang="cs-CZ" dirty="0"/>
              <a:t>, 0,5 </a:t>
            </a:r>
            <a:r>
              <a:rPr lang="cs-CZ" dirty="0" err="1"/>
              <a:t>if</a:t>
            </a:r>
            <a:r>
              <a:rPr lang="cs-CZ" dirty="0"/>
              <a:t> </a:t>
            </a:r>
            <a:r>
              <a:rPr lang="cs-CZ" dirty="0" err="1"/>
              <a:t>only</a:t>
            </a:r>
            <a:r>
              <a:rPr lang="cs-CZ" dirty="0"/>
              <a:t> </a:t>
            </a:r>
            <a:r>
              <a:rPr lang="cs-CZ" dirty="0" err="1"/>
              <a:t>corner</a:t>
            </a:r>
            <a:r>
              <a:rPr lang="cs-CZ" dirty="0"/>
              <a:t> </a:t>
            </a:r>
            <a:r>
              <a:rPr lang="cs-CZ" dirty="0" err="1"/>
              <a:t>touch</a:t>
            </a:r>
            <a:endParaRPr lang="cs-CZ" dirty="0"/>
          </a:p>
          <a:p>
            <a:endParaRPr lang="cs-CZ" dirty="0"/>
          </a:p>
          <a:p>
            <a:endParaRPr lang="cs-CZ" dirty="0"/>
          </a:p>
          <a:p>
            <a:r>
              <a:rPr lang="cs-CZ" dirty="0"/>
              <a:t>CREATE </a:t>
            </a:r>
            <a:r>
              <a:rPr lang="cs-CZ" dirty="0" err="1"/>
              <a:t>the</a:t>
            </a:r>
            <a:r>
              <a:rPr lang="cs-CZ" dirty="0"/>
              <a:t> layout!</a:t>
            </a:r>
          </a:p>
        </p:txBody>
      </p:sp>
    </p:spTree>
    <p:extLst>
      <p:ext uri="{BB962C8B-B14F-4D97-AF65-F5344CB8AC3E}">
        <p14:creationId xmlns:p14="http://schemas.microsoft.com/office/powerpoint/2010/main" val="2423395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4D460EA-F503-127B-C701-C80F9BAEC708}"/>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3" name="Nadpis 2">
            <a:extLst>
              <a:ext uri="{FF2B5EF4-FFF2-40B4-BE49-F238E27FC236}">
                <a16:creationId xmlns:a16="http://schemas.microsoft.com/office/drawing/2014/main" id="{8E501592-EB8C-6B4A-720E-56684567B381}"/>
              </a:ext>
            </a:extLst>
          </p:cNvPr>
          <p:cNvSpPr>
            <a:spLocks noGrp="1"/>
          </p:cNvSpPr>
          <p:nvPr>
            <p:ph type="title"/>
          </p:nvPr>
        </p:nvSpPr>
        <p:spPr/>
        <p:txBody>
          <a:bodyPr/>
          <a:lstStyle/>
          <a:p>
            <a:r>
              <a:rPr lang="cs-CZ" dirty="0" err="1"/>
              <a:t>Short</a:t>
            </a:r>
            <a:r>
              <a:rPr lang="cs-CZ" dirty="0"/>
              <a:t> – term </a:t>
            </a:r>
            <a:r>
              <a:rPr lang="cs-CZ" dirty="0" err="1"/>
              <a:t>process</a:t>
            </a:r>
            <a:r>
              <a:rPr lang="cs-CZ" dirty="0"/>
              <a:t> </a:t>
            </a:r>
            <a:r>
              <a:rPr lang="cs-CZ" dirty="0" err="1"/>
              <a:t>planning</a:t>
            </a:r>
            <a:endParaRPr lang="en-GB" dirty="0"/>
          </a:p>
        </p:txBody>
      </p:sp>
      <p:sp>
        <p:nvSpPr>
          <p:cNvPr id="4" name="Zástupný obsah 3">
            <a:extLst>
              <a:ext uri="{FF2B5EF4-FFF2-40B4-BE49-F238E27FC236}">
                <a16:creationId xmlns:a16="http://schemas.microsoft.com/office/drawing/2014/main" id="{CFC0A118-4AB2-60BA-1765-7CE2E00CC48A}"/>
              </a:ext>
            </a:extLst>
          </p:cNvPr>
          <p:cNvSpPr>
            <a:spLocks noGrp="1"/>
          </p:cNvSpPr>
          <p:nvPr>
            <p:ph idx="1"/>
          </p:nvPr>
        </p:nvSpPr>
        <p:spPr/>
        <p:txBody>
          <a:bodyPr/>
          <a:lstStyle/>
          <a:p>
            <a:r>
              <a:rPr lang="en-GB" dirty="0"/>
              <a:t>batch sizing (with respect to the technology and the process itself), scheduling, capacity planning</a:t>
            </a:r>
          </a:p>
          <a:p>
            <a:endParaRPr lang="en-GB" dirty="0"/>
          </a:p>
        </p:txBody>
      </p:sp>
    </p:spTree>
    <p:extLst>
      <p:ext uri="{BB962C8B-B14F-4D97-AF65-F5344CB8AC3E}">
        <p14:creationId xmlns:p14="http://schemas.microsoft.com/office/powerpoint/2010/main" val="393105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37B4F11-F0A7-67A6-F63D-C14EA71C258B}"/>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3" name="Nadpis 2">
            <a:extLst>
              <a:ext uri="{FF2B5EF4-FFF2-40B4-BE49-F238E27FC236}">
                <a16:creationId xmlns:a16="http://schemas.microsoft.com/office/drawing/2014/main" id="{2718EF58-D257-5A1E-12C4-D736DC2C7386}"/>
              </a:ext>
            </a:extLst>
          </p:cNvPr>
          <p:cNvSpPr>
            <a:spLocks noGrp="1"/>
          </p:cNvSpPr>
          <p:nvPr>
            <p:ph type="title"/>
          </p:nvPr>
        </p:nvSpPr>
        <p:spPr/>
        <p:txBody>
          <a:bodyPr/>
          <a:lstStyle/>
          <a:p>
            <a:r>
              <a:rPr lang="cs-CZ" dirty="0" err="1"/>
              <a:t>Capacity</a:t>
            </a:r>
            <a:r>
              <a:rPr lang="cs-CZ" dirty="0"/>
              <a:t> </a:t>
            </a:r>
            <a:r>
              <a:rPr lang="cs-CZ" dirty="0" err="1"/>
              <a:t>planning</a:t>
            </a:r>
            <a:endParaRPr lang="en-GB" dirty="0"/>
          </a:p>
        </p:txBody>
      </p:sp>
      <p:sp>
        <p:nvSpPr>
          <p:cNvPr id="4" name="Zástupný obsah 3">
            <a:extLst>
              <a:ext uri="{FF2B5EF4-FFF2-40B4-BE49-F238E27FC236}">
                <a16:creationId xmlns:a16="http://schemas.microsoft.com/office/drawing/2014/main" id="{A2697C0B-DC3F-F0BA-2E67-709B72082957}"/>
              </a:ext>
            </a:extLst>
          </p:cNvPr>
          <p:cNvSpPr>
            <a:spLocks noGrp="1"/>
          </p:cNvSpPr>
          <p:nvPr>
            <p:ph idx="1"/>
          </p:nvPr>
        </p:nvSpPr>
        <p:spPr/>
        <p:txBody>
          <a:bodyPr/>
          <a:lstStyle/>
          <a:p>
            <a:pPr>
              <a:lnSpc>
                <a:spcPct val="100000"/>
              </a:lnSpc>
            </a:pPr>
            <a:r>
              <a:rPr lang="en-GB" sz="2400" dirty="0"/>
              <a:t>The size of monthly sales is constant (bakeries)</a:t>
            </a:r>
          </a:p>
          <a:p>
            <a:pPr>
              <a:lnSpc>
                <a:spcPct val="100000"/>
              </a:lnSpc>
            </a:pPr>
            <a:r>
              <a:rPr lang="en-GB" sz="2400" dirty="0"/>
              <a:t>The sales quantity regularly fluctuates seasonally (ice cream, drinks, bicycles):</a:t>
            </a:r>
          </a:p>
          <a:p>
            <a:pPr lvl="1"/>
            <a:r>
              <a:rPr lang="en-GB" sz="1400" dirty="0"/>
              <a:t>production quantities adjust to fluctuations in sales (hiring and firing seasonal workers) + part-time employees</a:t>
            </a:r>
          </a:p>
          <a:p>
            <a:pPr lvl="1"/>
            <a:r>
              <a:rPr lang="en-GB" sz="1400" dirty="0"/>
              <a:t>increasing or decreasing the number of working days (</a:t>
            </a:r>
            <a:r>
              <a:rPr lang="en-GB" sz="1400" dirty="0" err="1"/>
              <a:t>Škoda</a:t>
            </a:r>
            <a:r>
              <a:rPr lang="en-GB" sz="1400" dirty="0"/>
              <a:t> auto)</a:t>
            </a:r>
          </a:p>
          <a:p>
            <a:pPr lvl="1"/>
            <a:r>
              <a:rPr lang="en-GB" sz="1400" dirty="0"/>
              <a:t>constant production is maintained (use of warehouses to compensate for irregularities in demand)</a:t>
            </a:r>
          </a:p>
          <a:p>
            <a:pPr lvl="1"/>
            <a:r>
              <a:rPr lang="en-GB" sz="1400" dirty="0"/>
              <a:t>maintaining resources for periods of high demand (resource - material - cheaper and more liquid)</a:t>
            </a:r>
          </a:p>
          <a:p>
            <a:pPr lvl="1"/>
            <a:r>
              <a:rPr lang="en-GB" sz="1400" dirty="0"/>
              <a:t>products whose seasonal sales fluctuations are phase-shifted relative to the original products are included in the production programme,</a:t>
            </a:r>
          </a:p>
          <a:p>
            <a:pPr lvl="1"/>
            <a:r>
              <a:rPr lang="en-GB" sz="1400" dirty="0"/>
              <a:t>the possibility to produce for other companies in times of declining sales or, on the contrary, to outsource work to other companies in peak seasons - wage labour</a:t>
            </a:r>
          </a:p>
          <a:p>
            <a:pPr>
              <a:lnSpc>
                <a:spcPct val="100000"/>
              </a:lnSpc>
            </a:pPr>
            <a:r>
              <a:rPr lang="en-GB" sz="2400" dirty="0"/>
              <a:t>Seasonal fluctuations occur in purchasing (sugar mills) - warehouses, deliveries from abroad</a:t>
            </a:r>
          </a:p>
          <a:p>
            <a:pPr>
              <a:lnSpc>
                <a:spcPct val="100000"/>
              </a:lnSpc>
            </a:pPr>
            <a:r>
              <a:rPr lang="en-GB" sz="2400" dirty="0"/>
              <a:t>Cyclical fluctuations</a:t>
            </a:r>
          </a:p>
          <a:p>
            <a:pPr>
              <a:lnSpc>
                <a:spcPct val="100000"/>
              </a:lnSpc>
            </a:pPr>
            <a:endParaRPr lang="en-GB" sz="2000" dirty="0"/>
          </a:p>
        </p:txBody>
      </p:sp>
    </p:spTree>
    <p:extLst>
      <p:ext uri="{BB962C8B-B14F-4D97-AF65-F5344CB8AC3E}">
        <p14:creationId xmlns:p14="http://schemas.microsoft.com/office/powerpoint/2010/main" val="2324117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dirty="0"/>
              <a:t>Constant production</a:t>
            </a:r>
            <a:endParaRPr lang="en-US" altLang="cs-CZ" dirty="0"/>
          </a:p>
        </p:txBody>
      </p:sp>
      <p:pic>
        <p:nvPicPr>
          <p:cNvPr id="14" name="Obrázek 13">
            <a:extLst>
              <a:ext uri="{FF2B5EF4-FFF2-40B4-BE49-F238E27FC236}">
                <a16:creationId xmlns:a16="http://schemas.microsoft.com/office/drawing/2014/main" id="{809A0B3F-512F-7534-76D9-5C8E9510D4C9}"/>
              </a:ext>
            </a:extLst>
          </p:cNvPr>
          <p:cNvPicPr>
            <a:picLocks noChangeAspect="1"/>
          </p:cNvPicPr>
          <p:nvPr/>
        </p:nvPicPr>
        <p:blipFill>
          <a:blip r:embed="rId2"/>
          <a:stretch>
            <a:fillRect/>
          </a:stretch>
        </p:blipFill>
        <p:spPr>
          <a:xfrm>
            <a:off x="1635437" y="1664733"/>
            <a:ext cx="6956139" cy="4365114"/>
          </a:xfrm>
          <a:prstGeom prst="rect">
            <a:avLst/>
          </a:prstGeom>
        </p:spPr>
      </p:pic>
    </p:spTree>
    <p:extLst>
      <p:ext uri="{BB962C8B-B14F-4D97-AF65-F5344CB8AC3E}">
        <p14:creationId xmlns:p14="http://schemas.microsoft.com/office/powerpoint/2010/main" val="152284587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cs-CZ" altLang="cs-CZ" dirty="0">
                <a:solidFill>
                  <a:schemeClr val="tx1"/>
                </a:solidFill>
              </a:rPr>
              <a:t>Anticipation of demand</a:t>
            </a:r>
            <a:endParaRPr lang="en-US" altLang="cs-CZ" dirty="0">
              <a:solidFill>
                <a:schemeClr val="tx1"/>
              </a:solidFill>
            </a:endParaRPr>
          </a:p>
        </p:txBody>
      </p:sp>
      <p:pic>
        <p:nvPicPr>
          <p:cNvPr id="3" name="Obrázek 2">
            <a:extLst>
              <a:ext uri="{FF2B5EF4-FFF2-40B4-BE49-F238E27FC236}">
                <a16:creationId xmlns:a16="http://schemas.microsoft.com/office/drawing/2014/main" id="{B0BA6A83-B498-BE0F-0CD9-E75FB23251D1}"/>
              </a:ext>
            </a:extLst>
          </p:cNvPr>
          <p:cNvPicPr>
            <a:picLocks noChangeAspect="1"/>
          </p:cNvPicPr>
          <p:nvPr/>
        </p:nvPicPr>
        <p:blipFill>
          <a:blip r:embed="rId2"/>
          <a:stretch>
            <a:fillRect/>
          </a:stretch>
        </p:blipFill>
        <p:spPr>
          <a:xfrm>
            <a:off x="1898083" y="1760693"/>
            <a:ext cx="6956139" cy="4377307"/>
          </a:xfrm>
          <a:prstGeom prst="rect">
            <a:avLst/>
          </a:prstGeom>
        </p:spPr>
      </p:pic>
    </p:spTree>
    <p:extLst>
      <p:ext uri="{BB962C8B-B14F-4D97-AF65-F5344CB8AC3E}">
        <p14:creationId xmlns:p14="http://schemas.microsoft.com/office/powerpoint/2010/main" val="179574687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79FA0A5-4FBE-4795-AE4A-149A68EAD1B1}"/>
              </a:ext>
            </a:extLst>
          </p:cNvPr>
          <p:cNvSpPr>
            <a:spLocks noGrp="1"/>
          </p:cNvSpPr>
          <p:nvPr>
            <p:ph type="sldNum" sz="quarter" idx="11"/>
          </p:nvPr>
        </p:nvSpPr>
        <p:spPr/>
        <p:txBody>
          <a:bodyPr/>
          <a:lstStyle/>
          <a:p>
            <a:fld id="{D6D6C118-631F-4A80-9886-907009361577}" type="slidenum">
              <a:rPr lang="cs-CZ" altLang="cs-CZ" smtClean="0"/>
              <a:pPr/>
              <a:t>67</a:t>
            </a:fld>
            <a:endParaRPr lang="cs-CZ" altLang="cs-CZ" dirty="0"/>
          </a:p>
        </p:txBody>
      </p:sp>
      <p:sp>
        <p:nvSpPr>
          <p:cNvPr id="3" name="Nadpis 2">
            <a:extLst>
              <a:ext uri="{FF2B5EF4-FFF2-40B4-BE49-F238E27FC236}">
                <a16:creationId xmlns:a16="http://schemas.microsoft.com/office/drawing/2014/main" id="{72C59234-CA00-4FBA-9AFF-64A451FEA72D}"/>
              </a:ext>
            </a:extLst>
          </p:cNvPr>
          <p:cNvSpPr>
            <a:spLocks noGrp="1"/>
          </p:cNvSpPr>
          <p:nvPr>
            <p:ph type="title"/>
          </p:nvPr>
        </p:nvSpPr>
        <p:spPr/>
        <p:txBody>
          <a:bodyPr/>
          <a:lstStyle/>
          <a:p>
            <a:r>
              <a:rPr lang="cs-CZ" dirty="0" err="1"/>
              <a:t>Quality</a:t>
            </a:r>
            <a:r>
              <a:rPr lang="cs-CZ" dirty="0"/>
              <a:t> and performance in </a:t>
            </a:r>
            <a:r>
              <a:rPr lang="cs-CZ" dirty="0" err="1"/>
              <a:t>production</a:t>
            </a:r>
            <a:endParaRPr lang="cs-CZ" dirty="0"/>
          </a:p>
        </p:txBody>
      </p:sp>
      <p:sp>
        <p:nvSpPr>
          <p:cNvPr id="4" name="Podnadpis 3">
            <a:extLst>
              <a:ext uri="{FF2B5EF4-FFF2-40B4-BE49-F238E27FC236}">
                <a16:creationId xmlns:a16="http://schemas.microsoft.com/office/drawing/2014/main" id="{A35A2578-9302-4C5A-8731-59B29BBD9B6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59778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4EDE2D5-C342-4681-807A-780777F5F06E}"/>
              </a:ext>
            </a:extLst>
          </p:cNvPr>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3" name="Nadpis 2">
            <a:extLst>
              <a:ext uri="{FF2B5EF4-FFF2-40B4-BE49-F238E27FC236}">
                <a16:creationId xmlns:a16="http://schemas.microsoft.com/office/drawing/2014/main" id="{1FA0DE50-2E60-43C1-A92B-5DD970721F64}"/>
              </a:ext>
            </a:extLst>
          </p:cNvPr>
          <p:cNvSpPr>
            <a:spLocks noGrp="1"/>
          </p:cNvSpPr>
          <p:nvPr>
            <p:ph type="title"/>
          </p:nvPr>
        </p:nvSpPr>
        <p:spPr/>
        <p:txBody>
          <a:bodyPr/>
          <a:lstStyle/>
          <a:p>
            <a:r>
              <a:rPr lang="cs-CZ" dirty="0" err="1"/>
              <a:t>Quality</a:t>
            </a:r>
            <a:r>
              <a:rPr lang="cs-CZ" dirty="0"/>
              <a:t> by </a:t>
            </a:r>
            <a:r>
              <a:rPr lang="cs-CZ" dirty="0" err="1"/>
              <a:t>scientists</a:t>
            </a:r>
            <a:endParaRPr lang="cs-CZ" dirty="0"/>
          </a:p>
        </p:txBody>
      </p:sp>
      <p:sp>
        <p:nvSpPr>
          <p:cNvPr id="4" name="Zástupný obsah 3">
            <a:extLst>
              <a:ext uri="{FF2B5EF4-FFF2-40B4-BE49-F238E27FC236}">
                <a16:creationId xmlns:a16="http://schemas.microsoft.com/office/drawing/2014/main" id="{01A9A3B3-F566-43B3-B6F6-0082640CFB1A}"/>
              </a:ext>
            </a:extLst>
          </p:cNvPr>
          <p:cNvSpPr>
            <a:spLocks noGrp="1"/>
          </p:cNvSpPr>
          <p:nvPr>
            <p:ph idx="1"/>
          </p:nvPr>
        </p:nvSpPr>
        <p:spPr/>
        <p:txBody>
          <a:bodyPr/>
          <a:lstStyle/>
          <a:p>
            <a:r>
              <a:rPr lang="en-GB" dirty="0"/>
              <a:t>"quality is compliance with demand." (Crosby)</a:t>
            </a:r>
          </a:p>
          <a:p>
            <a:r>
              <a:rPr lang="en-GB" dirty="0"/>
              <a:t>"eligibility to use - usable" (</a:t>
            </a:r>
            <a:r>
              <a:rPr lang="en-GB" dirty="0" err="1"/>
              <a:t>Juran</a:t>
            </a:r>
            <a:r>
              <a:rPr lang="en-GB" dirty="0"/>
              <a:t> and Godfrey 1999)</a:t>
            </a:r>
          </a:p>
          <a:p>
            <a:r>
              <a:rPr lang="en-GB" dirty="0"/>
              <a:t>"quality is inversely proportional to the losses that the product has caused to the manufacturer since its shipping". (</a:t>
            </a:r>
            <a:r>
              <a:rPr lang="en-GB" dirty="0" err="1"/>
              <a:t>Tagauchi</a:t>
            </a:r>
            <a:r>
              <a:rPr lang="en-GB" dirty="0"/>
              <a:t> in </a:t>
            </a:r>
            <a:r>
              <a:rPr lang="en-GB" dirty="0" err="1"/>
              <a:t>Dehnad</a:t>
            </a:r>
            <a:r>
              <a:rPr lang="en-GB" dirty="0"/>
              <a:t> 1989)</a:t>
            </a:r>
          </a:p>
          <a:p>
            <a:r>
              <a:rPr lang="en-GB" dirty="0"/>
              <a:t>"is the fulfilment of flawlessness, stability and qualitative parameters". </a:t>
            </a:r>
            <a:r>
              <a:rPr lang="en-GB" dirty="0" err="1"/>
              <a:t>Veber</a:t>
            </a:r>
            <a:r>
              <a:rPr lang="en-GB" dirty="0"/>
              <a:t> (2002, pp. 18-19) </a:t>
            </a:r>
          </a:p>
          <a:p>
            <a:r>
              <a:rPr lang="en-GB" dirty="0"/>
              <a:t>“degree of fulfilment of requirements by set of inherent characteristics" ČSN ISO 9000: 2005 (2006)</a:t>
            </a:r>
          </a:p>
        </p:txBody>
      </p:sp>
    </p:spTree>
    <p:extLst>
      <p:ext uri="{BB962C8B-B14F-4D97-AF65-F5344CB8AC3E}">
        <p14:creationId xmlns:p14="http://schemas.microsoft.com/office/powerpoint/2010/main" val="3828346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6C618A3-7317-4687-8482-B217E79D7CCE}"/>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
        <p:nvSpPr>
          <p:cNvPr id="3" name="Nadpis 2">
            <a:extLst>
              <a:ext uri="{FF2B5EF4-FFF2-40B4-BE49-F238E27FC236}">
                <a16:creationId xmlns:a16="http://schemas.microsoft.com/office/drawing/2014/main" id="{BC153293-D812-4736-A062-D689CBF8605A}"/>
              </a:ext>
            </a:extLst>
          </p:cNvPr>
          <p:cNvSpPr>
            <a:spLocks noGrp="1"/>
          </p:cNvSpPr>
          <p:nvPr>
            <p:ph type="title"/>
          </p:nvPr>
        </p:nvSpPr>
        <p:spPr/>
        <p:txBody>
          <a:bodyPr/>
          <a:lstStyle/>
          <a:p>
            <a:r>
              <a:rPr lang="cs-CZ" dirty="0" err="1"/>
              <a:t>How</a:t>
            </a:r>
            <a:r>
              <a:rPr lang="cs-CZ" dirty="0"/>
              <a:t> to </a:t>
            </a:r>
            <a:r>
              <a:rPr lang="cs-CZ" dirty="0" err="1"/>
              <a:t>achieve</a:t>
            </a:r>
            <a:r>
              <a:rPr lang="cs-CZ" dirty="0"/>
              <a:t> </a:t>
            </a:r>
            <a:r>
              <a:rPr lang="cs-CZ" dirty="0" err="1"/>
              <a:t>quality</a:t>
            </a:r>
            <a:r>
              <a:rPr lang="cs-CZ" dirty="0"/>
              <a:t>?</a:t>
            </a:r>
          </a:p>
        </p:txBody>
      </p:sp>
      <p:pic>
        <p:nvPicPr>
          <p:cNvPr id="6" name="Zástupný obsah 5">
            <a:extLst>
              <a:ext uri="{FF2B5EF4-FFF2-40B4-BE49-F238E27FC236}">
                <a16:creationId xmlns:a16="http://schemas.microsoft.com/office/drawing/2014/main" id="{AC57E5D7-1FE1-47A6-9F8A-1E322B5AC7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407" y="1497722"/>
            <a:ext cx="9767653" cy="5046892"/>
          </a:xfrm>
        </p:spPr>
      </p:pic>
    </p:spTree>
    <p:extLst>
      <p:ext uri="{BB962C8B-B14F-4D97-AF65-F5344CB8AC3E}">
        <p14:creationId xmlns:p14="http://schemas.microsoft.com/office/powerpoint/2010/main" val="54685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D1D3BE-2B61-F74F-5BD7-63718F43BAEA}"/>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650BAD09-9049-1876-A7BD-E89567885683}"/>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Nadpis 3">
            <a:extLst>
              <a:ext uri="{FF2B5EF4-FFF2-40B4-BE49-F238E27FC236}">
                <a16:creationId xmlns:a16="http://schemas.microsoft.com/office/drawing/2014/main" id="{55F135BF-69F5-5646-34AA-719A5351D74D}"/>
              </a:ext>
            </a:extLst>
          </p:cNvPr>
          <p:cNvSpPr>
            <a:spLocks noGrp="1"/>
          </p:cNvSpPr>
          <p:nvPr>
            <p:ph type="title"/>
          </p:nvPr>
        </p:nvSpPr>
        <p:spPr/>
        <p:txBody>
          <a:bodyPr/>
          <a:lstStyle/>
          <a:p>
            <a:r>
              <a:rPr lang="en-GB" dirty="0"/>
              <a:t>Informational and communication mix</a:t>
            </a:r>
          </a:p>
        </p:txBody>
      </p:sp>
      <p:sp>
        <p:nvSpPr>
          <p:cNvPr id="5" name="Zástupný obsah 4">
            <a:extLst>
              <a:ext uri="{FF2B5EF4-FFF2-40B4-BE49-F238E27FC236}">
                <a16:creationId xmlns:a16="http://schemas.microsoft.com/office/drawing/2014/main" id="{E06473ED-BD89-3BA6-6FCC-3D41B9E9A55F}"/>
              </a:ext>
            </a:extLst>
          </p:cNvPr>
          <p:cNvSpPr>
            <a:spLocks noGrp="1"/>
          </p:cNvSpPr>
          <p:nvPr>
            <p:ph idx="1"/>
          </p:nvPr>
        </p:nvSpPr>
        <p:spPr/>
        <p:txBody>
          <a:bodyPr/>
          <a:lstStyle/>
          <a:p>
            <a:r>
              <a:rPr lang="en-GB" dirty="0"/>
              <a:t>Gaining the information from the potential suppliers and communication with the participants on the market (in the area of purchased goods and services, suppliers, prices, terms of delivery and payment and so on.</a:t>
            </a:r>
          </a:p>
          <a:p>
            <a:r>
              <a:rPr lang="en-GB" dirty="0"/>
              <a:t>Gained information need to be actual and sufficiently detailed. </a:t>
            </a:r>
          </a:p>
          <a:p>
            <a:r>
              <a:rPr lang="en-GB" dirty="0"/>
              <a:t>Sources of these information are the firm documents such as: accounting, statistics, (operative evidence of individual purchase of the technical department and manufacturing department.)</a:t>
            </a:r>
          </a:p>
          <a:p>
            <a:endParaRPr lang="en-GB" dirty="0"/>
          </a:p>
        </p:txBody>
      </p:sp>
    </p:spTree>
    <p:extLst>
      <p:ext uri="{BB962C8B-B14F-4D97-AF65-F5344CB8AC3E}">
        <p14:creationId xmlns:p14="http://schemas.microsoft.com/office/powerpoint/2010/main" val="1327923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7715DD6-20AC-4C42-A12B-6937018B11AD}"/>
              </a:ext>
            </a:extLst>
          </p:cNvPr>
          <p:cNvSpPr>
            <a:spLocks noGrp="1"/>
          </p:cNvSpPr>
          <p:nvPr>
            <p:ph type="sldNum" sz="quarter" idx="11"/>
          </p:nvPr>
        </p:nvSpPr>
        <p:spPr/>
        <p:txBody>
          <a:bodyPr/>
          <a:lstStyle/>
          <a:p>
            <a:fld id="{0970407D-EE58-4A0B-824B-1D3AE42DD9CF}" type="slidenum">
              <a:rPr lang="cs-CZ" altLang="cs-CZ" smtClean="0"/>
              <a:pPr/>
              <a:t>70</a:t>
            </a:fld>
            <a:endParaRPr lang="cs-CZ" altLang="cs-CZ" dirty="0"/>
          </a:p>
        </p:txBody>
      </p:sp>
      <p:sp>
        <p:nvSpPr>
          <p:cNvPr id="3" name="Nadpis 2">
            <a:extLst>
              <a:ext uri="{FF2B5EF4-FFF2-40B4-BE49-F238E27FC236}">
                <a16:creationId xmlns:a16="http://schemas.microsoft.com/office/drawing/2014/main" id="{83563C54-EDCB-4D49-805D-B6A67FB65E66}"/>
              </a:ext>
            </a:extLst>
          </p:cNvPr>
          <p:cNvSpPr>
            <a:spLocks noGrp="1"/>
          </p:cNvSpPr>
          <p:nvPr>
            <p:ph type="title"/>
          </p:nvPr>
        </p:nvSpPr>
        <p:spPr/>
        <p:txBody>
          <a:bodyPr/>
          <a:lstStyle/>
          <a:p>
            <a:r>
              <a:rPr lang="cs-CZ" dirty="0"/>
              <a:t>Proces </a:t>
            </a:r>
            <a:r>
              <a:rPr lang="cs-CZ" dirty="0" err="1"/>
              <a:t>mapping</a:t>
            </a:r>
            <a:r>
              <a:rPr lang="cs-CZ" dirty="0"/>
              <a:t> – </a:t>
            </a:r>
            <a:r>
              <a:rPr lang="cs-CZ" dirty="0" err="1"/>
              <a:t>where</a:t>
            </a:r>
            <a:r>
              <a:rPr lang="cs-CZ" dirty="0"/>
              <a:t>?</a:t>
            </a:r>
          </a:p>
        </p:txBody>
      </p:sp>
      <p:sp>
        <p:nvSpPr>
          <p:cNvPr id="4" name="Zástupný obsah 3">
            <a:extLst>
              <a:ext uri="{FF2B5EF4-FFF2-40B4-BE49-F238E27FC236}">
                <a16:creationId xmlns:a16="http://schemas.microsoft.com/office/drawing/2014/main" id="{26C1FB74-952C-4C41-BEE5-95462F5B615A}"/>
              </a:ext>
            </a:extLst>
          </p:cNvPr>
          <p:cNvSpPr>
            <a:spLocks noGrp="1"/>
          </p:cNvSpPr>
          <p:nvPr>
            <p:ph idx="1"/>
          </p:nvPr>
        </p:nvSpPr>
        <p:spPr/>
        <p:txBody>
          <a:bodyPr/>
          <a:lstStyle/>
          <a:p>
            <a:r>
              <a:rPr lang="cs-CZ" dirty="0"/>
              <a:t>BPMN </a:t>
            </a:r>
            <a:r>
              <a:rPr lang="cs-CZ" dirty="0" err="1"/>
              <a:t>is</a:t>
            </a:r>
            <a:r>
              <a:rPr lang="cs-CZ" dirty="0"/>
              <a:t> </a:t>
            </a:r>
            <a:r>
              <a:rPr lang="cs-CZ" dirty="0" err="1"/>
              <a:t>for</a:t>
            </a:r>
            <a:r>
              <a:rPr lang="cs-CZ" dirty="0"/>
              <a:t> business </a:t>
            </a:r>
            <a:r>
              <a:rPr lang="cs-CZ" dirty="0" err="1"/>
              <a:t>process</a:t>
            </a:r>
            <a:r>
              <a:rPr lang="cs-CZ" dirty="0"/>
              <a:t> </a:t>
            </a:r>
            <a:r>
              <a:rPr lang="cs-CZ" dirty="0" err="1"/>
              <a:t>mapping</a:t>
            </a:r>
            <a:endParaRPr lang="cs-CZ" dirty="0"/>
          </a:p>
          <a:p>
            <a:r>
              <a:rPr lang="cs-CZ" dirty="0" err="1"/>
              <a:t>For</a:t>
            </a:r>
            <a:r>
              <a:rPr lang="cs-CZ" dirty="0"/>
              <a:t> </a:t>
            </a:r>
            <a:r>
              <a:rPr lang="cs-CZ" dirty="0" err="1"/>
              <a:t>production</a:t>
            </a:r>
            <a:r>
              <a:rPr lang="cs-CZ" dirty="0"/>
              <a:t>, </a:t>
            </a:r>
            <a:r>
              <a:rPr lang="cs-CZ" dirty="0" err="1"/>
              <a:t>the</a:t>
            </a:r>
            <a:r>
              <a:rPr lang="cs-CZ" dirty="0"/>
              <a:t> blue </a:t>
            </a:r>
            <a:r>
              <a:rPr lang="cs-CZ" dirty="0" err="1"/>
              <a:t>prints</a:t>
            </a:r>
            <a:r>
              <a:rPr lang="cs-CZ" dirty="0"/>
              <a:t> are </a:t>
            </a:r>
            <a:r>
              <a:rPr lang="cs-CZ" dirty="0" err="1"/>
              <a:t>needed</a:t>
            </a:r>
            <a:r>
              <a:rPr lang="cs-CZ" dirty="0"/>
              <a:t>…</a:t>
            </a:r>
          </a:p>
        </p:txBody>
      </p:sp>
      <p:pic>
        <p:nvPicPr>
          <p:cNvPr id="6" name="Obrázek 5">
            <a:extLst>
              <a:ext uri="{FF2B5EF4-FFF2-40B4-BE49-F238E27FC236}">
                <a16:creationId xmlns:a16="http://schemas.microsoft.com/office/drawing/2014/main" id="{34356EE7-588A-4BF7-A433-B140EC632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3342687"/>
            <a:ext cx="8286213" cy="3455498"/>
          </a:xfrm>
          <a:prstGeom prst="rect">
            <a:avLst/>
          </a:prstGeom>
        </p:spPr>
      </p:pic>
      <p:pic>
        <p:nvPicPr>
          <p:cNvPr id="8" name="Obrázek 7">
            <a:extLst>
              <a:ext uri="{FF2B5EF4-FFF2-40B4-BE49-F238E27FC236}">
                <a16:creationId xmlns:a16="http://schemas.microsoft.com/office/drawing/2014/main" id="{4887283F-8C0E-4EC9-B439-0C612B38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98" y="3123451"/>
            <a:ext cx="6467475" cy="3228975"/>
          </a:xfrm>
          <a:prstGeom prst="rect">
            <a:avLst/>
          </a:prstGeom>
        </p:spPr>
      </p:pic>
    </p:spTree>
    <p:extLst>
      <p:ext uri="{BB962C8B-B14F-4D97-AF65-F5344CB8AC3E}">
        <p14:creationId xmlns:p14="http://schemas.microsoft.com/office/powerpoint/2010/main" val="21633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4">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62B6515-236A-41A6-8492-BA2B4C37E7AB}"/>
              </a:ext>
            </a:extLst>
          </p:cNvPr>
          <p:cNvSpPr>
            <a:spLocks noGrp="1"/>
          </p:cNvSpPr>
          <p:nvPr>
            <p:ph type="sldNum" sz="quarter" idx="11"/>
          </p:nvPr>
        </p:nvSpPr>
        <p:spPr/>
        <p:txBody>
          <a:bodyPr/>
          <a:lstStyle/>
          <a:p>
            <a:fld id="{0970407D-EE58-4A0B-824B-1D3AE42DD9CF}" type="slidenum">
              <a:rPr lang="cs-CZ" altLang="cs-CZ" smtClean="0"/>
              <a:pPr/>
              <a:t>71</a:t>
            </a:fld>
            <a:endParaRPr lang="cs-CZ" altLang="cs-CZ" dirty="0"/>
          </a:p>
        </p:txBody>
      </p:sp>
      <p:sp>
        <p:nvSpPr>
          <p:cNvPr id="3" name="Nadpis 2">
            <a:extLst>
              <a:ext uri="{FF2B5EF4-FFF2-40B4-BE49-F238E27FC236}">
                <a16:creationId xmlns:a16="http://schemas.microsoft.com/office/drawing/2014/main" id="{4D9FB5DB-6A17-4516-B409-C1EFD95A05E4}"/>
              </a:ext>
            </a:extLst>
          </p:cNvPr>
          <p:cNvSpPr>
            <a:spLocks noGrp="1"/>
          </p:cNvSpPr>
          <p:nvPr>
            <p:ph type="title"/>
          </p:nvPr>
        </p:nvSpPr>
        <p:spPr/>
        <p:txBody>
          <a:bodyPr/>
          <a:lstStyle/>
          <a:p>
            <a:r>
              <a:rPr lang="cs-CZ" dirty="0"/>
              <a:t>Bill </a:t>
            </a:r>
            <a:r>
              <a:rPr lang="cs-CZ" dirty="0" err="1"/>
              <a:t>of</a:t>
            </a:r>
            <a:r>
              <a:rPr lang="cs-CZ" dirty="0"/>
              <a:t> </a:t>
            </a:r>
            <a:r>
              <a:rPr lang="cs-CZ" dirty="0" err="1"/>
              <a:t>material</a:t>
            </a:r>
            <a:endParaRPr lang="cs-CZ" dirty="0"/>
          </a:p>
        </p:txBody>
      </p:sp>
      <p:sp>
        <p:nvSpPr>
          <p:cNvPr id="4" name="Zástupný obsah 3">
            <a:extLst>
              <a:ext uri="{FF2B5EF4-FFF2-40B4-BE49-F238E27FC236}">
                <a16:creationId xmlns:a16="http://schemas.microsoft.com/office/drawing/2014/main" id="{BF13CB3E-B151-4192-97ED-849270C9AED0}"/>
              </a:ext>
            </a:extLst>
          </p:cNvPr>
          <p:cNvSpPr>
            <a:spLocks noGrp="1"/>
          </p:cNvSpPr>
          <p:nvPr>
            <p:ph idx="1"/>
          </p:nvPr>
        </p:nvSpPr>
        <p:spPr/>
        <p:txBody>
          <a:bodyPr/>
          <a:lstStyle/>
          <a:p>
            <a:r>
              <a:rPr lang="en-GB" dirty="0"/>
              <a:t>Gravely important for production process planning!</a:t>
            </a:r>
          </a:p>
          <a:p>
            <a:r>
              <a:rPr lang="en-GB" dirty="0"/>
              <a:t>summary, assembly, structural</a:t>
            </a:r>
          </a:p>
          <a:p>
            <a:r>
              <a:rPr lang="cs-CZ" dirty="0"/>
              <a:t>Shopping l</a:t>
            </a:r>
            <a:r>
              <a:rPr lang="en-GB" dirty="0" err="1"/>
              <a:t>ist</a:t>
            </a:r>
            <a:r>
              <a:rPr lang="en-GB" dirty="0"/>
              <a:t>, IKEA manual, WBS/PBS – exploded-view drawing</a:t>
            </a:r>
          </a:p>
          <a:p>
            <a:endParaRPr lang="cs-CZ" dirty="0"/>
          </a:p>
        </p:txBody>
      </p:sp>
      <p:pic>
        <p:nvPicPr>
          <p:cNvPr id="6" name="Obrázek 5" descr="Obsah obrázku text&#10;&#10;Popis byl vytvořen automaticky">
            <a:extLst>
              <a:ext uri="{FF2B5EF4-FFF2-40B4-BE49-F238E27FC236}">
                <a16:creationId xmlns:a16="http://schemas.microsoft.com/office/drawing/2014/main" id="{43C9CC65-F3A8-4776-90AB-9F3B0EC69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665" y="-164331"/>
            <a:ext cx="1647825" cy="2781300"/>
          </a:xfrm>
          <a:prstGeom prst="rect">
            <a:avLst/>
          </a:prstGeom>
        </p:spPr>
      </p:pic>
      <p:pic>
        <p:nvPicPr>
          <p:cNvPr id="10" name="Obrázek 9">
            <a:extLst>
              <a:ext uri="{FF2B5EF4-FFF2-40B4-BE49-F238E27FC236}">
                <a16:creationId xmlns:a16="http://schemas.microsoft.com/office/drawing/2014/main" id="{AC1AC5CA-BC10-4181-8CEA-AA8506ECC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5269"/>
            <a:ext cx="5152052" cy="3648762"/>
          </a:xfrm>
          <a:prstGeom prst="rect">
            <a:avLst/>
          </a:prstGeom>
        </p:spPr>
      </p:pic>
      <p:pic>
        <p:nvPicPr>
          <p:cNvPr id="12" name="Obrázek 11" descr="Obsah obrázku text, perokresba&#10;&#10;Popis byl vytvořen automaticky">
            <a:extLst>
              <a:ext uri="{FF2B5EF4-FFF2-40B4-BE49-F238E27FC236}">
                <a16:creationId xmlns:a16="http://schemas.microsoft.com/office/drawing/2014/main" id="{5C947AD5-3ED7-412E-95F2-B319A2333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617" y="3429000"/>
            <a:ext cx="4680607" cy="2954633"/>
          </a:xfrm>
          <a:prstGeom prst="rect">
            <a:avLst/>
          </a:prstGeom>
        </p:spPr>
      </p:pic>
    </p:spTree>
    <p:extLst>
      <p:ext uri="{BB962C8B-B14F-4D97-AF65-F5344CB8AC3E}">
        <p14:creationId xmlns:p14="http://schemas.microsoft.com/office/powerpoint/2010/main" val="2782968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F997458-34B1-4574-982D-BB84C6A2C693}"/>
              </a:ext>
            </a:extLst>
          </p:cNvPr>
          <p:cNvSpPr>
            <a:spLocks noGrp="1"/>
          </p:cNvSpPr>
          <p:nvPr>
            <p:ph type="sldNum" sz="quarter" idx="11"/>
          </p:nvPr>
        </p:nvSpPr>
        <p:spPr/>
        <p:txBody>
          <a:bodyPr/>
          <a:lstStyle/>
          <a:p>
            <a:fld id="{0970407D-EE58-4A0B-824B-1D3AE42DD9CF}" type="slidenum">
              <a:rPr lang="cs-CZ" altLang="cs-CZ" smtClean="0"/>
              <a:pPr/>
              <a:t>72</a:t>
            </a:fld>
            <a:endParaRPr lang="cs-CZ" altLang="cs-CZ" dirty="0"/>
          </a:p>
        </p:txBody>
      </p:sp>
      <p:pic>
        <p:nvPicPr>
          <p:cNvPr id="6" name="Obrázek 5">
            <a:extLst>
              <a:ext uri="{FF2B5EF4-FFF2-40B4-BE49-F238E27FC236}">
                <a16:creationId xmlns:a16="http://schemas.microsoft.com/office/drawing/2014/main" id="{933A790A-0EDB-48D0-8A2E-305F1D921C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000" y="0"/>
            <a:ext cx="9698796" cy="6858000"/>
          </a:xfrm>
          <a:prstGeom prst="rect">
            <a:avLst/>
          </a:prstGeom>
        </p:spPr>
      </p:pic>
    </p:spTree>
    <p:extLst>
      <p:ext uri="{BB962C8B-B14F-4D97-AF65-F5344CB8AC3E}">
        <p14:creationId xmlns:p14="http://schemas.microsoft.com/office/powerpoint/2010/main" val="3488706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0693766-B4E8-47C5-B406-674469D75C26}"/>
              </a:ext>
            </a:extLst>
          </p:cNvPr>
          <p:cNvSpPr>
            <a:spLocks noGrp="1"/>
          </p:cNvSpPr>
          <p:nvPr>
            <p:ph type="sldNum" sz="quarter" idx="11"/>
          </p:nvPr>
        </p:nvSpPr>
        <p:spPr/>
        <p:txBody>
          <a:bodyPr/>
          <a:lstStyle/>
          <a:p>
            <a:fld id="{0970407D-EE58-4A0B-824B-1D3AE42DD9CF}" type="slidenum">
              <a:rPr lang="cs-CZ" altLang="cs-CZ" smtClean="0"/>
              <a:pPr/>
              <a:t>73</a:t>
            </a:fld>
            <a:endParaRPr lang="cs-CZ" altLang="cs-CZ" dirty="0"/>
          </a:p>
        </p:txBody>
      </p:sp>
      <p:sp>
        <p:nvSpPr>
          <p:cNvPr id="3" name="Nadpis 2">
            <a:extLst>
              <a:ext uri="{FF2B5EF4-FFF2-40B4-BE49-F238E27FC236}">
                <a16:creationId xmlns:a16="http://schemas.microsoft.com/office/drawing/2014/main" id="{A497EA92-9A43-4B7B-8006-7CD88B56E30D}"/>
              </a:ext>
            </a:extLst>
          </p:cNvPr>
          <p:cNvSpPr>
            <a:spLocks noGrp="1"/>
          </p:cNvSpPr>
          <p:nvPr>
            <p:ph type="title"/>
          </p:nvPr>
        </p:nvSpPr>
        <p:spPr/>
        <p:txBody>
          <a:bodyPr/>
          <a:lstStyle/>
          <a:p>
            <a:r>
              <a:rPr lang="cs-CZ" dirty="0" err="1"/>
              <a:t>Power</a:t>
            </a:r>
            <a:r>
              <a:rPr lang="cs-CZ" dirty="0"/>
              <a:t> </a:t>
            </a:r>
            <a:r>
              <a:rPr lang="cs-CZ" dirty="0" err="1"/>
              <a:t>graph</a:t>
            </a:r>
            <a:r>
              <a:rPr lang="cs-CZ" dirty="0"/>
              <a:t> / Lorenz </a:t>
            </a:r>
            <a:r>
              <a:rPr lang="cs-CZ" dirty="0" err="1"/>
              <a:t>curve</a:t>
            </a:r>
            <a:r>
              <a:rPr lang="cs-CZ" dirty="0"/>
              <a:t> – </a:t>
            </a:r>
            <a:r>
              <a:rPr lang="cs-CZ" dirty="0" err="1"/>
              <a:t>What</a:t>
            </a:r>
            <a:r>
              <a:rPr lang="cs-CZ" dirty="0"/>
              <a:t>?</a:t>
            </a:r>
          </a:p>
        </p:txBody>
      </p:sp>
      <p:pic>
        <p:nvPicPr>
          <p:cNvPr id="7" name="Obrázek 6">
            <a:extLst>
              <a:ext uri="{FF2B5EF4-FFF2-40B4-BE49-F238E27FC236}">
                <a16:creationId xmlns:a16="http://schemas.microsoft.com/office/drawing/2014/main" id="{CA29466A-4F4A-44D0-AE57-DF6E46F934B7}"/>
              </a:ext>
            </a:extLst>
          </p:cNvPr>
          <p:cNvPicPr>
            <a:picLocks noChangeAspect="1"/>
          </p:cNvPicPr>
          <p:nvPr/>
        </p:nvPicPr>
        <p:blipFill>
          <a:blip r:embed="rId2"/>
          <a:stretch>
            <a:fillRect/>
          </a:stretch>
        </p:blipFill>
        <p:spPr>
          <a:xfrm>
            <a:off x="1546852" y="1492424"/>
            <a:ext cx="7820885" cy="4735576"/>
          </a:xfrm>
          <a:prstGeom prst="rect">
            <a:avLst/>
          </a:prstGeom>
        </p:spPr>
      </p:pic>
    </p:spTree>
    <p:extLst>
      <p:ext uri="{BB962C8B-B14F-4D97-AF65-F5344CB8AC3E}">
        <p14:creationId xmlns:p14="http://schemas.microsoft.com/office/powerpoint/2010/main" val="158376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3AB3ABA-9289-4D22-AAF1-EA1FD2FE67B4}"/>
              </a:ext>
            </a:extLst>
          </p:cNvPr>
          <p:cNvSpPr>
            <a:spLocks noGrp="1"/>
          </p:cNvSpPr>
          <p:nvPr>
            <p:ph type="sldNum" sz="quarter" idx="11"/>
          </p:nvPr>
        </p:nvSpPr>
        <p:spPr/>
        <p:txBody>
          <a:bodyPr/>
          <a:lstStyle/>
          <a:p>
            <a:fld id="{0970407D-EE58-4A0B-824B-1D3AE42DD9CF}" type="slidenum">
              <a:rPr lang="cs-CZ" altLang="cs-CZ" smtClean="0"/>
              <a:pPr/>
              <a:t>74</a:t>
            </a:fld>
            <a:endParaRPr lang="cs-CZ" altLang="cs-CZ" dirty="0"/>
          </a:p>
        </p:txBody>
      </p:sp>
      <p:sp>
        <p:nvSpPr>
          <p:cNvPr id="3" name="Nadpis 2">
            <a:extLst>
              <a:ext uri="{FF2B5EF4-FFF2-40B4-BE49-F238E27FC236}">
                <a16:creationId xmlns:a16="http://schemas.microsoft.com/office/drawing/2014/main" id="{702C2CC2-2FBD-497D-ADAD-8CD2D3106A80}"/>
              </a:ext>
            </a:extLst>
          </p:cNvPr>
          <p:cNvSpPr>
            <a:spLocks noGrp="1"/>
          </p:cNvSpPr>
          <p:nvPr>
            <p:ph type="title"/>
          </p:nvPr>
        </p:nvSpPr>
        <p:spPr/>
        <p:txBody>
          <a:bodyPr/>
          <a:lstStyle/>
          <a:p>
            <a:r>
              <a:rPr lang="cs-CZ" dirty="0" err="1"/>
              <a:t>Process</a:t>
            </a:r>
            <a:r>
              <a:rPr lang="cs-CZ" dirty="0"/>
              <a:t> </a:t>
            </a:r>
            <a:r>
              <a:rPr lang="cs-CZ" dirty="0" err="1"/>
              <a:t>quality</a:t>
            </a:r>
            <a:r>
              <a:rPr lang="cs-CZ" dirty="0"/>
              <a:t> </a:t>
            </a:r>
            <a:r>
              <a:rPr lang="cs-CZ" dirty="0" err="1"/>
              <a:t>measurement</a:t>
            </a:r>
            <a:endParaRPr lang="cs-CZ" dirty="0"/>
          </a:p>
        </p:txBody>
      </p:sp>
      <p:sp>
        <p:nvSpPr>
          <p:cNvPr id="4" name="Zástupný obsah 3">
            <a:extLst>
              <a:ext uri="{FF2B5EF4-FFF2-40B4-BE49-F238E27FC236}">
                <a16:creationId xmlns:a16="http://schemas.microsoft.com/office/drawing/2014/main" id="{9832EE56-07BE-4C14-BB77-D9D14B44126C}"/>
              </a:ext>
            </a:extLst>
          </p:cNvPr>
          <p:cNvSpPr>
            <a:spLocks noGrp="1"/>
          </p:cNvSpPr>
          <p:nvPr>
            <p:ph idx="1"/>
          </p:nvPr>
        </p:nvSpPr>
        <p:spPr/>
        <p:txBody>
          <a:bodyPr/>
          <a:lstStyle/>
          <a:p>
            <a:r>
              <a:rPr lang="cs-CZ" dirty="0"/>
              <a:t>PPM</a:t>
            </a:r>
          </a:p>
          <a:p>
            <a:endParaRPr lang="cs-CZ" dirty="0"/>
          </a:p>
          <a:p>
            <a:r>
              <a:rPr lang="cs-CZ" dirty="0"/>
              <a:t>6 Sigma</a:t>
            </a:r>
          </a:p>
          <a:p>
            <a:endParaRPr lang="cs-CZ" dirty="0"/>
          </a:p>
          <a:p>
            <a:r>
              <a:rPr lang="cs-CZ" dirty="0"/>
              <a:t>HACCP </a:t>
            </a:r>
            <a:r>
              <a:rPr lang="cs-CZ" dirty="0" err="1"/>
              <a:t>Thresholds</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45986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BE2FD39-E75C-426C-8682-09CFCDEEEF94}"/>
              </a:ext>
            </a:extLst>
          </p:cNvPr>
          <p:cNvSpPr>
            <a:spLocks noGrp="1"/>
          </p:cNvSpPr>
          <p:nvPr>
            <p:ph type="sldNum" sz="quarter" idx="11"/>
          </p:nvPr>
        </p:nvSpPr>
        <p:spPr/>
        <p:txBody>
          <a:bodyPr/>
          <a:lstStyle/>
          <a:p>
            <a:fld id="{0970407D-EE58-4A0B-824B-1D3AE42DD9CF}" type="slidenum">
              <a:rPr lang="cs-CZ" altLang="cs-CZ" smtClean="0"/>
              <a:pPr/>
              <a:t>75</a:t>
            </a:fld>
            <a:endParaRPr lang="cs-CZ" altLang="cs-CZ" dirty="0"/>
          </a:p>
        </p:txBody>
      </p:sp>
      <p:sp>
        <p:nvSpPr>
          <p:cNvPr id="3" name="Nadpis 2">
            <a:extLst>
              <a:ext uri="{FF2B5EF4-FFF2-40B4-BE49-F238E27FC236}">
                <a16:creationId xmlns:a16="http://schemas.microsoft.com/office/drawing/2014/main" id="{6619764D-D24F-4BC0-BFB6-E8C4B4A5A46F}"/>
              </a:ext>
            </a:extLst>
          </p:cNvPr>
          <p:cNvSpPr>
            <a:spLocks noGrp="1"/>
          </p:cNvSpPr>
          <p:nvPr>
            <p:ph type="title"/>
          </p:nvPr>
        </p:nvSpPr>
        <p:spPr/>
        <p:txBody>
          <a:bodyPr/>
          <a:lstStyle/>
          <a:p>
            <a:r>
              <a:rPr lang="cs-CZ" dirty="0" err="1"/>
              <a:t>Root</a:t>
            </a:r>
            <a:r>
              <a:rPr lang="cs-CZ" dirty="0"/>
              <a:t> cause diagram / </a:t>
            </a:r>
            <a:r>
              <a:rPr lang="cs-CZ" dirty="0" err="1"/>
              <a:t>Ishikawa</a:t>
            </a:r>
            <a:r>
              <a:rPr lang="cs-CZ" dirty="0"/>
              <a:t> / </a:t>
            </a:r>
            <a:r>
              <a:rPr lang="cs-CZ" dirty="0" err="1"/>
              <a:t>Fishbone</a:t>
            </a:r>
            <a:r>
              <a:rPr lang="cs-CZ" dirty="0"/>
              <a:t> – </a:t>
            </a:r>
            <a:r>
              <a:rPr lang="cs-CZ" dirty="0" err="1"/>
              <a:t>Why</a:t>
            </a:r>
            <a:r>
              <a:rPr lang="cs-CZ" dirty="0"/>
              <a:t>?</a:t>
            </a:r>
          </a:p>
        </p:txBody>
      </p:sp>
      <p:pic>
        <p:nvPicPr>
          <p:cNvPr id="6" name="Obrázek 5">
            <a:extLst>
              <a:ext uri="{FF2B5EF4-FFF2-40B4-BE49-F238E27FC236}">
                <a16:creationId xmlns:a16="http://schemas.microsoft.com/office/drawing/2014/main" id="{9E805432-BFD9-4DAB-B3A9-C3EA69157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050" y="1304328"/>
            <a:ext cx="8407183" cy="5175672"/>
          </a:xfrm>
          <a:prstGeom prst="rect">
            <a:avLst/>
          </a:prstGeom>
        </p:spPr>
      </p:pic>
    </p:spTree>
    <p:extLst>
      <p:ext uri="{BB962C8B-B14F-4D97-AF65-F5344CB8AC3E}">
        <p14:creationId xmlns:p14="http://schemas.microsoft.com/office/powerpoint/2010/main" val="2529078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5FC0D3-F7AA-41A8-AFF3-F3DE7400D420}"/>
              </a:ext>
            </a:extLst>
          </p:cNvPr>
          <p:cNvSpPr>
            <a:spLocks noGrp="1"/>
          </p:cNvSpPr>
          <p:nvPr>
            <p:ph type="ctrTitle"/>
          </p:nvPr>
        </p:nvSpPr>
        <p:spPr/>
        <p:txBody>
          <a:bodyPr/>
          <a:lstStyle/>
          <a:p>
            <a:r>
              <a:rPr lang="cs-CZ" dirty="0" err="1"/>
              <a:t>Lean</a:t>
            </a:r>
            <a:r>
              <a:rPr lang="cs-CZ" dirty="0"/>
              <a:t> management</a:t>
            </a:r>
          </a:p>
        </p:txBody>
      </p:sp>
      <p:sp>
        <p:nvSpPr>
          <p:cNvPr id="3" name="Podnadpis 2">
            <a:extLst>
              <a:ext uri="{FF2B5EF4-FFF2-40B4-BE49-F238E27FC236}">
                <a16:creationId xmlns:a16="http://schemas.microsoft.com/office/drawing/2014/main" id="{C21A242B-982F-42E8-A6BC-1C6A18B643F4}"/>
              </a:ext>
            </a:extLst>
          </p:cNvPr>
          <p:cNvSpPr>
            <a:spLocks noGrp="1"/>
          </p:cNvSpPr>
          <p:nvPr>
            <p:ph type="subTitle" idx="1"/>
          </p:nvPr>
        </p:nvSpPr>
        <p:spPr>
          <a:xfrm>
            <a:off x="398502" y="3531140"/>
            <a:ext cx="11361600" cy="2208179"/>
          </a:xfrm>
        </p:spPr>
        <p:txBody>
          <a:bodyPr>
            <a:normAutofit/>
          </a:bodyPr>
          <a:lstStyle/>
          <a:p>
            <a:pPr>
              <a:lnSpc>
                <a:spcPct val="120000"/>
              </a:lnSpc>
            </a:pPr>
            <a:r>
              <a:rPr lang="en-US" sz="2800" dirty="0"/>
              <a:t>Lean manufacturing</a:t>
            </a:r>
          </a:p>
          <a:p>
            <a:pPr>
              <a:lnSpc>
                <a:spcPct val="120000"/>
              </a:lnSpc>
            </a:pPr>
            <a:r>
              <a:rPr lang="en-US" sz="2800" dirty="0"/>
              <a:t>Tidy workplace</a:t>
            </a:r>
          </a:p>
          <a:p>
            <a:pPr>
              <a:lnSpc>
                <a:spcPct val="120000"/>
              </a:lnSpc>
            </a:pPr>
            <a:r>
              <a:rPr lang="en-US" sz="2800" dirty="0"/>
              <a:t>Performance</a:t>
            </a:r>
          </a:p>
          <a:p>
            <a:pPr>
              <a:lnSpc>
                <a:spcPct val="120000"/>
              </a:lnSpc>
            </a:pPr>
            <a:r>
              <a:rPr lang="en-US" sz="2800" dirty="0"/>
              <a:t>Numbers game </a:t>
            </a:r>
            <a:endParaRPr lang="cs-CZ" sz="2800" dirty="0"/>
          </a:p>
        </p:txBody>
      </p:sp>
    </p:spTree>
    <p:extLst>
      <p:ext uri="{BB962C8B-B14F-4D97-AF65-F5344CB8AC3E}">
        <p14:creationId xmlns:p14="http://schemas.microsoft.com/office/powerpoint/2010/main" val="3438680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7F3483A-FFD8-4D5A-9559-B7DFF2098C6A}"/>
              </a:ext>
            </a:extLst>
          </p:cNvPr>
          <p:cNvSpPr>
            <a:spLocks noGrp="1"/>
          </p:cNvSpPr>
          <p:nvPr>
            <p:ph type="sldNum" sz="quarter" idx="11"/>
          </p:nvPr>
        </p:nvSpPr>
        <p:spPr/>
        <p:txBody>
          <a:bodyPr/>
          <a:lstStyle/>
          <a:p>
            <a:fld id="{0970407D-EE58-4A0B-824B-1D3AE42DD9CF}" type="slidenum">
              <a:rPr lang="cs-CZ" altLang="cs-CZ" smtClean="0"/>
              <a:pPr/>
              <a:t>77</a:t>
            </a:fld>
            <a:endParaRPr lang="cs-CZ" altLang="cs-CZ" dirty="0"/>
          </a:p>
        </p:txBody>
      </p:sp>
      <p:sp>
        <p:nvSpPr>
          <p:cNvPr id="3" name="Nadpis 2">
            <a:extLst>
              <a:ext uri="{FF2B5EF4-FFF2-40B4-BE49-F238E27FC236}">
                <a16:creationId xmlns:a16="http://schemas.microsoft.com/office/drawing/2014/main" id="{F14DFE0D-312C-49EC-AECF-3B813C9A6081}"/>
              </a:ext>
            </a:extLst>
          </p:cNvPr>
          <p:cNvSpPr>
            <a:spLocks noGrp="1"/>
          </p:cNvSpPr>
          <p:nvPr>
            <p:ph type="title"/>
          </p:nvPr>
        </p:nvSpPr>
        <p:spPr/>
        <p:txBody>
          <a:bodyPr/>
          <a:lstStyle/>
          <a:p>
            <a:r>
              <a:rPr lang="cs-CZ" dirty="0"/>
              <a:t>Performance</a:t>
            </a:r>
          </a:p>
        </p:txBody>
      </p:sp>
      <p:sp>
        <p:nvSpPr>
          <p:cNvPr id="4" name="Zástupný obsah 3">
            <a:extLst>
              <a:ext uri="{FF2B5EF4-FFF2-40B4-BE49-F238E27FC236}">
                <a16:creationId xmlns:a16="http://schemas.microsoft.com/office/drawing/2014/main" id="{E5772320-6717-4C07-B2F7-035A4A8EB88D}"/>
              </a:ext>
            </a:extLst>
          </p:cNvPr>
          <p:cNvSpPr>
            <a:spLocks noGrp="1"/>
          </p:cNvSpPr>
          <p:nvPr>
            <p:ph idx="1"/>
          </p:nvPr>
        </p:nvSpPr>
        <p:spPr/>
        <p:txBody>
          <a:bodyPr/>
          <a:lstStyle/>
          <a:p>
            <a:r>
              <a:rPr lang="en-GB" dirty="0"/>
              <a:t>Theory of </a:t>
            </a:r>
            <a:r>
              <a:rPr lang="en-GB" dirty="0" err="1"/>
              <a:t>contraints</a:t>
            </a:r>
            <a:endParaRPr lang="en-GB" dirty="0"/>
          </a:p>
          <a:p>
            <a:endParaRPr lang="en-GB" dirty="0"/>
          </a:p>
          <a:p>
            <a:r>
              <a:rPr lang="en-GB" dirty="0"/>
              <a:t>5 steps</a:t>
            </a:r>
          </a:p>
          <a:p>
            <a:pPr marL="586350" indent="-514350">
              <a:buFont typeface="+mj-lt"/>
              <a:buAutoNum type="arabicPeriod"/>
            </a:pPr>
            <a:r>
              <a:rPr lang="en-GB" dirty="0"/>
              <a:t>Identify (identify constraint blocking fulfilling the plan)</a:t>
            </a:r>
          </a:p>
          <a:p>
            <a:pPr marL="586350" indent="-514350">
              <a:buFont typeface="+mj-lt"/>
              <a:buAutoNum type="arabicPeriod"/>
            </a:pPr>
            <a:r>
              <a:rPr lang="en-GB" dirty="0"/>
              <a:t>Utilise (maximise utilisation of constraint)</a:t>
            </a:r>
          </a:p>
          <a:p>
            <a:pPr marL="586350" indent="-514350">
              <a:buFont typeface="+mj-lt"/>
              <a:buAutoNum type="arabicPeriod"/>
            </a:pPr>
            <a:r>
              <a:rPr lang="en-GB" dirty="0"/>
              <a:t>Synchronize (subordinate everything</a:t>
            </a:r>
            <a:r>
              <a:rPr lang="cs-CZ" dirty="0"/>
              <a:t> to</a:t>
            </a:r>
            <a:r>
              <a:rPr lang="en-GB" dirty="0"/>
              <a:t> constraint)</a:t>
            </a:r>
          </a:p>
          <a:p>
            <a:pPr marL="586350" indent="-514350">
              <a:buFont typeface="+mj-lt"/>
              <a:buAutoNum type="arabicPeriod"/>
            </a:pPr>
            <a:r>
              <a:rPr lang="en-GB" dirty="0"/>
              <a:t>Remove limitation (investment)</a:t>
            </a:r>
          </a:p>
          <a:p>
            <a:pPr marL="586350" indent="-514350">
              <a:buFont typeface="+mj-lt"/>
              <a:buAutoNum type="arabicPeriod"/>
            </a:pPr>
            <a:r>
              <a:rPr lang="en-GB" dirty="0"/>
              <a:t>Return – to step 1</a:t>
            </a:r>
          </a:p>
        </p:txBody>
      </p:sp>
    </p:spTree>
    <p:extLst>
      <p:ext uri="{BB962C8B-B14F-4D97-AF65-F5344CB8AC3E}">
        <p14:creationId xmlns:p14="http://schemas.microsoft.com/office/powerpoint/2010/main" val="1105091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63FDA-55E0-49FF-8D5D-5C1D8359D35D}"/>
              </a:ext>
            </a:extLst>
          </p:cNvPr>
          <p:cNvSpPr>
            <a:spLocks noGrp="1"/>
          </p:cNvSpPr>
          <p:nvPr>
            <p:ph type="title"/>
          </p:nvPr>
        </p:nvSpPr>
        <p:spPr/>
        <p:txBody>
          <a:bodyPr/>
          <a:lstStyle/>
          <a:p>
            <a:r>
              <a:rPr lang="cs-CZ" dirty="0" err="1"/>
              <a:t>History</a:t>
            </a:r>
            <a:endParaRPr lang="cs-CZ" dirty="0"/>
          </a:p>
        </p:txBody>
      </p:sp>
      <p:sp>
        <p:nvSpPr>
          <p:cNvPr id="3" name="Zástupný symbol pro obsah 2">
            <a:extLst>
              <a:ext uri="{FF2B5EF4-FFF2-40B4-BE49-F238E27FC236}">
                <a16:creationId xmlns:a16="http://schemas.microsoft.com/office/drawing/2014/main" id="{54FE0103-8C62-4D43-82C8-6C6E88D5F3C4}"/>
              </a:ext>
            </a:extLst>
          </p:cNvPr>
          <p:cNvSpPr>
            <a:spLocks noGrp="1"/>
          </p:cNvSpPr>
          <p:nvPr>
            <p:ph idx="1"/>
          </p:nvPr>
        </p:nvSpPr>
        <p:spPr/>
        <p:txBody>
          <a:bodyPr>
            <a:normAutofit fontScale="70000" lnSpcReduction="20000"/>
          </a:bodyPr>
          <a:lstStyle/>
          <a:p>
            <a:pPr>
              <a:lnSpc>
                <a:spcPct val="120000"/>
              </a:lnSpc>
            </a:pPr>
            <a:r>
              <a:rPr lang="en-US" dirty="0"/>
              <a:t>The principles described by Benjamin Franklin since 1732 in the story Poor Richard or The Road to Prosperity - the core and foundations thus originated in the USA</a:t>
            </a:r>
          </a:p>
          <a:p>
            <a:pPr>
              <a:lnSpc>
                <a:spcPct val="120000"/>
              </a:lnSpc>
            </a:pPr>
            <a:endParaRPr lang="en-US" dirty="0"/>
          </a:p>
          <a:p>
            <a:pPr>
              <a:lnSpc>
                <a:spcPct val="120000"/>
              </a:lnSpc>
            </a:pPr>
            <a:r>
              <a:rPr lang="en-US" dirty="0"/>
              <a:t>Developed and especially introduced on a larger scale in Japan after 1945 as Toyota production systems (since 1948)</a:t>
            </a:r>
          </a:p>
          <a:p>
            <a:pPr>
              <a:lnSpc>
                <a:spcPct val="120000"/>
              </a:lnSpc>
            </a:pPr>
            <a:endParaRPr lang="en-US" dirty="0"/>
          </a:p>
          <a:p>
            <a:pPr>
              <a:lnSpc>
                <a:spcPct val="120000"/>
              </a:lnSpc>
            </a:pPr>
            <a:r>
              <a:rPr lang="en-US" dirty="0"/>
              <a:t>In the context of globalization, transferred to the whole world</a:t>
            </a:r>
          </a:p>
          <a:p>
            <a:pPr>
              <a:lnSpc>
                <a:spcPct val="120000"/>
              </a:lnSpc>
            </a:pPr>
            <a:endParaRPr lang="en-US" dirty="0"/>
          </a:p>
          <a:p>
            <a:pPr>
              <a:lnSpc>
                <a:spcPct val="120000"/>
              </a:lnSpc>
            </a:pPr>
            <a:r>
              <a:rPr lang="en-US" dirty="0"/>
              <a:t>Named in 1988 as LEAN Production</a:t>
            </a:r>
          </a:p>
          <a:p>
            <a:pPr>
              <a:lnSpc>
                <a:spcPct val="120000"/>
              </a:lnSpc>
            </a:pPr>
            <a:endParaRPr lang="en-US" dirty="0"/>
          </a:p>
          <a:p>
            <a:pPr marL="0" indent="0" algn="ctr">
              <a:lnSpc>
                <a:spcPct val="120000"/>
              </a:lnSpc>
              <a:buNone/>
            </a:pPr>
            <a:r>
              <a:rPr lang="en-US" dirty="0"/>
              <a:t>Avoiding MUDA (waste)</a:t>
            </a:r>
          </a:p>
          <a:p>
            <a:pPr marL="0" indent="0" algn="ctr">
              <a:lnSpc>
                <a:spcPct val="120000"/>
              </a:lnSpc>
              <a:buNone/>
            </a:pPr>
            <a:r>
              <a:rPr lang="en-US" dirty="0"/>
              <a:t>Cost + Profit = Price</a:t>
            </a:r>
          </a:p>
          <a:p>
            <a:pPr marL="0" indent="0" algn="ctr">
              <a:lnSpc>
                <a:spcPct val="120000"/>
              </a:lnSpc>
              <a:buNone/>
            </a:pPr>
            <a:r>
              <a:rPr lang="en-US" dirty="0"/>
              <a:t>changes to: Price - Cost = Profit </a:t>
            </a:r>
            <a:endParaRPr lang="cs-CZ" dirty="0"/>
          </a:p>
        </p:txBody>
      </p:sp>
      <p:pic>
        <p:nvPicPr>
          <p:cNvPr id="4" name="Zástupný symbol pro obsah 3">
            <a:extLst>
              <a:ext uri="{FF2B5EF4-FFF2-40B4-BE49-F238E27FC236}">
                <a16:creationId xmlns:a16="http://schemas.microsoft.com/office/drawing/2014/main" id="{20722187-7552-CCC7-E951-E41592904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073" y="2962071"/>
            <a:ext cx="2222821" cy="2747963"/>
          </a:xfrm>
          <a:prstGeom prst="rect">
            <a:avLst/>
          </a:prstGeom>
        </p:spPr>
      </p:pic>
      <p:sp>
        <p:nvSpPr>
          <p:cNvPr id="5" name="TextovéPole 4">
            <a:extLst>
              <a:ext uri="{FF2B5EF4-FFF2-40B4-BE49-F238E27FC236}">
                <a16:creationId xmlns:a16="http://schemas.microsoft.com/office/drawing/2014/main" id="{19EB1657-0B0B-11B9-7110-BD3D6EF81CCF}"/>
              </a:ext>
            </a:extLst>
          </p:cNvPr>
          <p:cNvSpPr txBox="1"/>
          <p:nvPr/>
        </p:nvSpPr>
        <p:spPr>
          <a:xfrm>
            <a:off x="8774981" y="5710034"/>
            <a:ext cx="2393004" cy="461665"/>
          </a:xfrm>
          <a:prstGeom prst="rect">
            <a:avLst/>
          </a:prstGeom>
          <a:noFill/>
        </p:spPr>
        <p:txBody>
          <a:bodyPr wrap="square">
            <a:spAutoFit/>
          </a:bodyPr>
          <a:lstStyle/>
          <a:p>
            <a:r>
              <a:rPr lang="cs-CZ" dirty="0"/>
              <a:t>(1706 - 1790)</a:t>
            </a:r>
            <a:endParaRPr lang="en-GB" dirty="0"/>
          </a:p>
        </p:txBody>
      </p:sp>
    </p:spTree>
    <p:extLst>
      <p:ext uri="{BB962C8B-B14F-4D97-AF65-F5344CB8AC3E}">
        <p14:creationId xmlns:p14="http://schemas.microsoft.com/office/powerpoint/2010/main" val="3977986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Waste</a:t>
            </a:r>
            <a:endParaRPr lang="cs-CZ" dirty="0"/>
          </a:p>
        </p:txBody>
      </p:sp>
      <p:sp>
        <p:nvSpPr>
          <p:cNvPr id="3" name="Zástupný symbol pro obsah 2"/>
          <p:cNvSpPr>
            <a:spLocks noGrp="1"/>
          </p:cNvSpPr>
          <p:nvPr>
            <p:ph idx="1"/>
          </p:nvPr>
        </p:nvSpPr>
        <p:spPr/>
        <p:txBody>
          <a:bodyPr>
            <a:normAutofit/>
          </a:bodyPr>
          <a:lstStyle/>
          <a:p>
            <a:pPr marL="0" indent="0">
              <a:buNone/>
            </a:pPr>
            <a:r>
              <a:rPr lang="pt-BR" dirty="0"/>
              <a:t>MUDA</a:t>
            </a:r>
          </a:p>
          <a:p>
            <a:r>
              <a:rPr lang="pt-BR" dirty="0"/>
              <a:t>Waste…</a:t>
            </a:r>
          </a:p>
          <a:p>
            <a:pPr marL="0" indent="0">
              <a:buNone/>
            </a:pPr>
            <a:r>
              <a:rPr lang="pt-BR" dirty="0"/>
              <a:t>MURA</a:t>
            </a:r>
          </a:p>
          <a:p>
            <a:r>
              <a:rPr lang="pt-BR" dirty="0"/>
              <a:t>Imbalance, unevenness…</a:t>
            </a:r>
          </a:p>
          <a:p>
            <a:pPr marL="0" indent="0">
              <a:buNone/>
            </a:pPr>
            <a:r>
              <a:rPr lang="pt-BR" dirty="0"/>
              <a:t>MURI</a:t>
            </a:r>
          </a:p>
          <a:p>
            <a:r>
              <a:rPr lang="pt-BR" dirty="0"/>
              <a:t>Inadequacy… </a:t>
            </a:r>
            <a:endParaRPr lang="cs-CZ" dirty="0"/>
          </a:p>
          <a:p>
            <a:pPr marL="0" indent="0">
              <a:buNone/>
            </a:pPr>
            <a:r>
              <a:rPr lang="cs-CZ" dirty="0"/>
              <a:t>(MUCHI </a:t>
            </a:r>
            <a:r>
              <a:rPr lang="cs-CZ" dirty="0" err="1"/>
              <a:t>lack</a:t>
            </a:r>
            <a:r>
              <a:rPr lang="cs-CZ" dirty="0"/>
              <a:t> </a:t>
            </a:r>
            <a:r>
              <a:rPr lang="cs-CZ" dirty="0" err="1"/>
              <a:t>of</a:t>
            </a:r>
            <a:r>
              <a:rPr lang="cs-CZ" dirty="0"/>
              <a:t> </a:t>
            </a:r>
            <a:r>
              <a:rPr lang="cs-CZ" dirty="0" err="1"/>
              <a:t>knowledge</a:t>
            </a:r>
            <a:r>
              <a:rPr lang="cs-CZ" dirty="0"/>
              <a:t> and MUSCHI ignorance)</a:t>
            </a:r>
          </a:p>
          <a:p>
            <a:endParaRPr lang="cs-CZ" dirty="0"/>
          </a:p>
          <a:p>
            <a:endParaRPr lang="cs-CZ" dirty="0"/>
          </a:p>
        </p:txBody>
      </p:sp>
    </p:spTree>
    <p:extLst>
      <p:ext uri="{BB962C8B-B14F-4D97-AF65-F5344CB8AC3E}">
        <p14:creationId xmlns:p14="http://schemas.microsoft.com/office/powerpoint/2010/main" val="428587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CE1DEB-1BBA-F02E-FCFD-62CE992382FA}"/>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EE12E261-15FB-C813-6CF5-439B5F9A78F6}"/>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AD7BB46B-CF93-C888-ACC9-077BF4390313}"/>
              </a:ext>
            </a:extLst>
          </p:cNvPr>
          <p:cNvSpPr>
            <a:spLocks noGrp="1"/>
          </p:cNvSpPr>
          <p:nvPr>
            <p:ph type="title"/>
          </p:nvPr>
        </p:nvSpPr>
        <p:spPr/>
        <p:txBody>
          <a:bodyPr/>
          <a:lstStyle/>
          <a:p>
            <a:r>
              <a:rPr lang="en-GB" dirty="0"/>
              <a:t>Informational and communication mix</a:t>
            </a:r>
          </a:p>
        </p:txBody>
      </p:sp>
      <p:sp>
        <p:nvSpPr>
          <p:cNvPr id="5" name="Zástupný obsah 4">
            <a:extLst>
              <a:ext uri="{FF2B5EF4-FFF2-40B4-BE49-F238E27FC236}">
                <a16:creationId xmlns:a16="http://schemas.microsoft.com/office/drawing/2014/main" id="{4BE4AA11-6707-8A5A-BE73-81AB9DF940BA}"/>
              </a:ext>
            </a:extLst>
          </p:cNvPr>
          <p:cNvSpPr>
            <a:spLocks noGrp="1"/>
          </p:cNvSpPr>
          <p:nvPr>
            <p:ph idx="1"/>
          </p:nvPr>
        </p:nvSpPr>
        <p:spPr/>
        <p:txBody>
          <a:bodyPr/>
          <a:lstStyle/>
          <a:p>
            <a:r>
              <a:rPr lang="en-GB" dirty="0"/>
              <a:t>The ground of communication mix is in perfect information about suppliers such as: </a:t>
            </a:r>
          </a:p>
          <a:p>
            <a:r>
              <a:rPr lang="en-GB" dirty="0"/>
              <a:t>Research of suppliers</a:t>
            </a:r>
          </a:p>
          <a:p>
            <a:r>
              <a:rPr lang="en-GB" dirty="0"/>
              <a:t>Choice of supplier</a:t>
            </a:r>
          </a:p>
          <a:p>
            <a:r>
              <a:rPr lang="en-GB" dirty="0"/>
              <a:t>Communication during the process of ordering and </a:t>
            </a:r>
            <a:r>
              <a:rPr lang="en-GB" dirty="0" err="1"/>
              <a:t>contractation</a:t>
            </a:r>
            <a:endParaRPr lang="en-GB" dirty="0"/>
          </a:p>
          <a:p>
            <a:r>
              <a:rPr lang="en-GB" dirty="0"/>
              <a:t>Communication during the delivery of goods </a:t>
            </a:r>
          </a:p>
          <a:p>
            <a:r>
              <a:rPr lang="en-GB" dirty="0"/>
              <a:t>Communication after the delivery</a:t>
            </a:r>
          </a:p>
          <a:p>
            <a:r>
              <a:rPr lang="en-GB" dirty="0"/>
              <a:t>Evaluation of the supplier and decision concerning the following customer supply relationship. </a:t>
            </a:r>
          </a:p>
        </p:txBody>
      </p:sp>
    </p:spTree>
    <p:extLst>
      <p:ext uri="{BB962C8B-B14F-4D97-AF65-F5344CB8AC3E}">
        <p14:creationId xmlns:p14="http://schemas.microsoft.com/office/powerpoint/2010/main" val="3283571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514FDE-A558-49CC-B406-3B50991587AD}"/>
              </a:ext>
            </a:extLst>
          </p:cNvPr>
          <p:cNvSpPr>
            <a:spLocks noGrp="1"/>
          </p:cNvSpPr>
          <p:nvPr>
            <p:ph type="title"/>
          </p:nvPr>
        </p:nvSpPr>
        <p:spPr/>
        <p:txBody>
          <a:bodyPr/>
          <a:lstStyle/>
          <a:p>
            <a:r>
              <a:rPr lang="cs-CZ" dirty="0"/>
              <a:t>MUDA</a:t>
            </a:r>
          </a:p>
        </p:txBody>
      </p:sp>
      <p:sp>
        <p:nvSpPr>
          <p:cNvPr id="3" name="Zástupný obsah 2">
            <a:extLst>
              <a:ext uri="{FF2B5EF4-FFF2-40B4-BE49-F238E27FC236}">
                <a16:creationId xmlns:a16="http://schemas.microsoft.com/office/drawing/2014/main" id="{4B234578-8974-464C-B327-07A8732D40A5}"/>
              </a:ext>
            </a:extLst>
          </p:cNvPr>
          <p:cNvSpPr>
            <a:spLocks noGrp="1"/>
          </p:cNvSpPr>
          <p:nvPr>
            <p:ph idx="1"/>
          </p:nvPr>
        </p:nvSpPr>
        <p:spPr/>
        <p:txBody>
          <a:bodyPr>
            <a:normAutofit fontScale="92500" lnSpcReduction="20000"/>
          </a:bodyPr>
          <a:lstStyle/>
          <a:p>
            <a:pPr marL="0" indent="0" algn="just">
              <a:lnSpc>
                <a:spcPct val="120000"/>
              </a:lnSpc>
              <a:buNone/>
            </a:pPr>
            <a:r>
              <a:rPr lang="en-US" dirty="0"/>
              <a:t>Muda means waste, vanity, futility or even pointlessness. This is the most famous evil in the production of the three. They are usually divided into seven types of waste. </a:t>
            </a:r>
            <a:endParaRPr lang="cs-CZ" dirty="0"/>
          </a:p>
          <a:p>
            <a:pPr>
              <a:lnSpc>
                <a:spcPct val="120000"/>
              </a:lnSpc>
            </a:pPr>
            <a:r>
              <a:rPr lang="en-US" dirty="0"/>
              <a:t>Transport </a:t>
            </a:r>
            <a:endParaRPr lang="cs-CZ" dirty="0"/>
          </a:p>
          <a:p>
            <a:pPr>
              <a:lnSpc>
                <a:spcPct val="120000"/>
              </a:lnSpc>
            </a:pPr>
            <a:r>
              <a:rPr lang="en-US" dirty="0"/>
              <a:t>Unnecessary movements </a:t>
            </a:r>
            <a:endParaRPr lang="cs-CZ" dirty="0"/>
          </a:p>
          <a:p>
            <a:pPr>
              <a:lnSpc>
                <a:spcPct val="120000"/>
              </a:lnSpc>
            </a:pPr>
            <a:r>
              <a:rPr lang="en-US" dirty="0"/>
              <a:t>Waiting </a:t>
            </a:r>
            <a:endParaRPr lang="cs-CZ" dirty="0"/>
          </a:p>
          <a:p>
            <a:pPr>
              <a:lnSpc>
                <a:spcPct val="120000"/>
              </a:lnSpc>
            </a:pPr>
            <a:r>
              <a:rPr lang="en-US" dirty="0"/>
              <a:t>Excess processing </a:t>
            </a:r>
            <a:endParaRPr lang="cs-CZ" dirty="0"/>
          </a:p>
          <a:p>
            <a:pPr>
              <a:lnSpc>
                <a:spcPct val="120000"/>
              </a:lnSpc>
            </a:pPr>
            <a:r>
              <a:rPr lang="en-US" dirty="0"/>
              <a:t>Defects and repairs </a:t>
            </a:r>
            <a:endParaRPr lang="cs-CZ" dirty="0"/>
          </a:p>
          <a:p>
            <a:pPr>
              <a:lnSpc>
                <a:spcPct val="120000"/>
              </a:lnSpc>
            </a:pPr>
            <a:r>
              <a:rPr lang="en-US" dirty="0"/>
              <a:t>Stocks </a:t>
            </a:r>
            <a:endParaRPr lang="cs-CZ" dirty="0"/>
          </a:p>
          <a:p>
            <a:pPr>
              <a:lnSpc>
                <a:spcPct val="120000"/>
              </a:lnSpc>
            </a:pPr>
            <a:r>
              <a:rPr lang="en-US" dirty="0"/>
              <a:t>Overproduction </a:t>
            </a:r>
            <a:endParaRPr lang="cs-CZ" dirty="0"/>
          </a:p>
        </p:txBody>
      </p:sp>
    </p:spTree>
    <p:extLst>
      <p:ext uri="{BB962C8B-B14F-4D97-AF65-F5344CB8AC3E}">
        <p14:creationId xmlns:p14="http://schemas.microsoft.com/office/powerpoint/2010/main" val="2036287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C31A58-A1AF-4AC8-9687-6206B22246E3}"/>
              </a:ext>
            </a:extLst>
          </p:cNvPr>
          <p:cNvSpPr>
            <a:spLocks noGrp="1"/>
          </p:cNvSpPr>
          <p:nvPr>
            <p:ph type="title"/>
          </p:nvPr>
        </p:nvSpPr>
        <p:spPr/>
        <p:txBody>
          <a:bodyPr/>
          <a:lstStyle/>
          <a:p>
            <a:r>
              <a:rPr lang="cs-CZ" dirty="0"/>
              <a:t>MURA</a:t>
            </a:r>
          </a:p>
        </p:txBody>
      </p:sp>
      <p:sp>
        <p:nvSpPr>
          <p:cNvPr id="3" name="Zástupný obsah 2">
            <a:extLst>
              <a:ext uri="{FF2B5EF4-FFF2-40B4-BE49-F238E27FC236}">
                <a16:creationId xmlns:a16="http://schemas.microsoft.com/office/drawing/2014/main" id="{F73C5585-2DD3-4F2C-9D73-CB02F21C975E}"/>
              </a:ext>
            </a:extLst>
          </p:cNvPr>
          <p:cNvSpPr>
            <a:spLocks noGrp="1"/>
          </p:cNvSpPr>
          <p:nvPr>
            <p:ph idx="1"/>
          </p:nvPr>
        </p:nvSpPr>
        <p:spPr/>
        <p:txBody>
          <a:bodyPr>
            <a:normAutofit fontScale="77500" lnSpcReduction="20000"/>
          </a:bodyPr>
          <a:lstStyle/>
          <a:p>
            <a:pPr marL="0" indent="0" algn="just">
              <a:lnSpc>
                <a:spcPct val="120000"/>
              </a:lnSpc>
              <a:buNone/>
            </a:pPr>
            <a:r>
              <a:rPr lang="en-US" dirty="0"/>
              <a:t>Mura means unevenness, unevenness, imbalance, irregularity, imbalance or lack of uniformity. This is any unevenness or irregularity. And although it is often related primarily to material flow, it is a problem of many other cases outside the material flow. Below is a list of examples of when we may encounter </a:t>
            </a:r>
            <a:r>
              <a:rPr lang="en-US" dirty="0" err="1"/>
              <a:t>mura</a:t>
            </a:r>
            <a:r>
              <a:rPr lang="en-US" dirty="0"/>
              <a:t> and when it can cause problems. </a:t>
            </a:r>
            <a:endParaRPr lang="cs-CZ" dirty="0"/>
          </a:p>
          <a:p>
            <a:pPr>
              <a:lnSpc>
                <a:spcPct val="120000"/>
              </a:lnSpc>
            </a:pPr>
            <a:r>
              <a:rPr lang="en-US" dirty="0"/>
              <a:t>Uneven customer demand </a:t>
            </a:r>
            <a:endParaRPr lang="cs-CZ" dirty="0"/>
          </a:p>
          <a:p>
            <a:pPr>
              <a:lnSpc>
                <a:spcPct val="120000"/>
              </a:lnSpc>
            </a:pPr>
            <a:r>
              <a:rPr lang="en-US" dirty="0"/>
              <a:t>Inventory fluctuations - too much, too little </a:t>
            </a:r>
            <a:endParaRPr lang="cs-CZ" dirty="0"/>
          </a:p>
          <a:p>
            <a:pPr>
              <a:lnSpc>
                <a:spcPct val="120000"/>
              </a:lnSpc>
            </a:pPr>
            <a:r>
              <a:rPr lang="en-US" dirty="0"/>
              <a:t>Uneven production speed or change in production volumes </a:t>
            </a:r>
            <a:endParaRPr lang="cs-CZ" dirty="0"/>
          </a:p>
          <a:p>
            <a:pPr>
              <a:lnSpc>
                <a:spcPct val="120000"/>
              </a:lnSpc>
            </a:pPr>
            <a:r>
              <a:rPr lang="en-US" dirty="0"/>
              <a:t>Irregularities in the quality of good pieces </a:t>
            </a:r>
            <a:endParaRPr lang="cs-CZ" dirty="0"/>
          </a:p>
          <a:p>
            <a:pPr>
              <a:lnSpc>
                <a:spcPct val="120000"/>
              </a:lnSpc>
            </a:pPr>
            <a:r>
              <a:rPr lang="en-US" dirty="0"/>
              <a:t>Irregular work rhythm </a:t>
            </a:r>
            <a:endParaRPr lang="cs-CZ" dirty="0"/>
          </a:p>
          <a:p>
            <a:pPr>
              <a:lnSpc>
                <a:spcPct val="120000"/>
              </a:lnSpc>
            </a:pPr>
            <a:r>
              <a:rPr lang="en-US" dirty="0"/>
              <a:t>Unbalanced staff training </a:t>
            </a:r>
            <a:endParaRPr lang="cs-CZ" dirty="0"/>
          </a:p>
          <a:p>
            <a:pPr>
              <a:lnSpc>
                <a:spcPct val="120000"/>
              </a:lnSpc>
            </a:pPr>
            <a:r>
              <a:rPr lang="en-US" dirty="0"/>
              <a:t>Uneven distribution of workload </a:t>
            </a:r>
            <a:endParaRPr lang="cs-CZ" dirty="0"/>
          </a:p>
        </p:txBody>
      </p:sp>
    </p:spTree>
    <p:extLst>
      <p:ext uri="{BB962C8B-B14F-4D97-AF65-F5344CB8AC3E}">
        <p14:creationId xmlns:p14="http://schemas.microsoft.com/office/powerpoint/2010/main" val="2980163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04791-A1E7-45D5-9116-6BE7922A7735}"/>
              </a:ext>
            </a:extLst>
          </p:cNvPr>
          <p:cNvSpPr>
            <a:spLocks noGrp="1"/>
          </p:cNvSpPr>
          <p:nvPr>
            <p:ph type="title"/>
          </p:nvPr>
        </p:nvSpPr>
        <p:spPr/>
        <p:txBody>
          <a:bodyPr/>
          <a:lstStyle/>
          <a:p>
            <a:r>
              <a:rPr lang="cs-CZ" dirty="0"/>
              <a:t>MURI</a:t>
            </a:r>
          </a:p>
        </p:txBody>
      </p:sp>
      <p:sp>
        <p:nvSpPr>
          <p:cNvPr id="3" name="Zástupný obsah 2">
            <a:extLst>
              <a:ext uri="{FF2B5EF4-FFF2-40B4-BE49-F238E27FC236}">
                <a16:creationId xmlns:a16="http://schemas.microsoft.com/office/drawing/2014/main" id="{D098975D-C648-4526-87F2-406920D857FA}"/>
              </a:ext>
            </a:extLst>
          </p:cNvPr>
          <p:cNvSpPr>
            <a:spLocks noGrp="1"/>
          </p:cNvSpPr>
          <p:nvPr>
            <p:ph idx="1"/>
          </p:nvPr>
        </p:nvSpPr>
        <p:spPr/>
        <p:txBody>
          <a:bodyPr/>
          <a:lstStyle/>
          <a:p>
            <a:pPr algn="just"/>
            <a:r>
              <a:rPr lang="en-US" dirty="0"/>
              <a:t>Muri means overloading resources, inadequacy, impossibility, exaggeration, beyond one's strength, excessive difficulty. Muri is any overloading and doing anything that is too difficult. The main focus here is, of course, on people. However, Muri can also apply to materials, machines and organizations.</a:t>
            </a:r>
            <a:endParaRPr lang="cs-CZ" dirty="0"/>
          </a:p>
        </p:txBody>
      </p:sp>
    </p:spTree>
    <p:extLst>
      <p:ext uri="{BB962C8B-B14F-4D97-AF65-F5344CB8AC3E}">
        <p14:creationId xmlns:p14="http://schemas.microsoft.com/office/powerpoint/2010/main" val="2236409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523182D9-E273-4E26-A9FD-75D9AB6F6D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920" y="247226"/>
            <a:ext cx="7762161" cy="6610774"/>
          </a:xfrm>
          <a:prstGeom prst="rect">
            <a:avLst/>
          </a:prstGeom>
        </p:spPr>
      </p:pic>
    </p:spTree>
    <p:extLst>
      <p:ext uri="{BB962C8B-B14F-4D97-AF65-F5344CB8AC3E}">
        <p14:creationId xmlns:p14="http://schemas.microsoft.com/office/powerpoint/2010/main" val="3970009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A770228-C3A4-59AE-8094-8E00AF7EF78E}"/>
              </a:ext>
            </a:extLst>
          </p:cNvPr>
          <p:cNvSpPr>
            <a:spLocks noGrp="1"/>
          </p:cNvSpPr>
          <p:nvPr>
            <p:ph type="sldNum" sz="quarter" idx="11"/>
          </p:nvPr>
        </p:nvSpPr>
        <p:spPr/>
        <p:txBody>
          <a:bodyPr/>
          <a:lstStyle/>
          <a:p>
            <a:fld id="{0970407D-EE58-4A0B-824B-1D3AE42DD9CF}" type="slidenum">
              <a:rPr lang="cs-CZ" altLang="cs-CZ" smtClean="0"/>
              <a:pPr/>
              <a:t>84</a:t>
            </a:fld>
            <a:endParaRPr lang="cs-CZ" altLang="cs-CZ" dirty="0"/>
          </a:p>
        </p:txBody>
      </p:sp>
      <p:sp>
        <p:nvSpPr>
          <p:cNvPr id="3" name="Nadpis 2">
            <a:extLst>
              <a:ext uri="{FF2B5EF4-FFF2-40B4-BE49-F238E27FC236}">
                <a16:creationId xmlns:a16="http://schemas.microsoft.com/office/drawing/2014/main" id="{BFC46F7F-7421-8582-B199-CB54B013967D}"/>
              </a:ext>
            </a:extLst>
          </p:cNvPr>
          <p:cNvSpPr>
            <a:spLocks noGrp="1"/>
          </p:cNvSpPr>
          <p:nvPr>
            <p:ph type="title"/>
          </p:nvPr>
        </p:nvSpPr>
        <p:spPr/>
        <p:txBody>
          <a:bodyPr/>
          <a:lstStyle/>
          <a:p>
            <a:endParaRPr lang="en-GB" dirty="0"/>
          </a:p>
        </p:txBody>
      </p:sp>
      <p:sp>
        <p:nvSpPr>
          <p:cNvPr id="4" name="Zástupný obsah 3">
            <a:extLst>
              <a:ext uri="{FF2B5EF4-FFF2-40B4-BE49-F238E27FC236}">
                <a16:creationId xmlns:a16="http://schemas.microsoft.com/office/drawing/2014/main" id="{74E6C406-A9AD-ABF7-CF2D-74DFBE52100C}"/>
              </a:ext>
            </a:extLst>
          </p:cNvPr>
          <p:cNvSpPr>
            <a:spLocks noGrp="1"/>
          </p:cNvSpPr>
          <p:nvPr>
            <p:ph idx="1"/>
          </p:nvPr>
        </p:nvSpPr>
        <p:spPr/>
        <p:txBody>
          <a:bodyPr/>
          <a:lstStyle/>
          <a:p>
            <a:r>
              <a:rPr lang="cs-CZ" dirty="0" err="1"/>
              <a:t>Thank</a:t>
            </a:r>
            <a:r>
              <a:rPr lang="cs-CZ" dirty="0"/>
              <a:t> </a:t>
            </a:r>
            <a:r>
              <a:rPr lang="cs-CZ" dirty="0" err="1"/>
              <a:t>you</a:t>
            </a:r>
            <a:endParaRPr lang="en-GB" dirty="0"/>
          </a:p>
        </p:txBody>
      </p:sp>
    </p:spTree>
    <p:extLst>
      <p:ext uri="{BB962C8B-B14F-4D97-AF65-F5344CB8AC3E}">
        <p14:creationId xmlns:p14="http://schemas.microsoft.com/office/powerpoint/2010/main" val="399182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2A8383E-0AC8-53DB-BF7D-0E1E126C67F3}"/>
              </a:ext>
            </a:extLst>
          </p:cNvPr>
          <p:cNvSpPr>
            <a:spLocks noGrp="1"/>
          </p:cNvSpPr>
          <p:nvPr>
            <p:ph type="ftr" sz="quarter" idx="10"/>
          </p:nvPr>
        </p:nvSpPr>
        <p:spPr/>
        <p:txBody>
          <a:bodyPr/>
          <a:lstStyle/>
          <a:p>
            <a:r>
              <a:rPr lang="cs-CZ"/>
              <a:t>Inbound logistics and operations </a:t>
            </a:r>
            <a:r>
              <a:rPr lang="en-GB"/>
              <a:t> – MUNI – ABEC</a:t>
            </a:r>
            <a:endParaRPr lang="en-GB" noProof="0" dirty="0"/>
          </a:p>
        </p:txBody>
      </p:sp>
      <p:sp>
        <p:nvSpPr>
          <p:cNvPr id="3" name="Zástupný symbol pro číslo snímku 2">
            <a:extLst>
              <a:ext uri="{FF2B5EF4-FFF2-40B4-BE49-F238E27FC236}">
                <a16:creationId xmlns:a16="http://schemas.microsoft.com/office/drawing/2014/main" id="{6103A6EA-6654-61FC-A64E-4F170E864704}"/>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57D1B394-B76B-A071-8F3E-F9014BD06E37}"/>
              </a:ext>
            </a:extLst>
          </p:cNvPr>
          <p:cNvSpPr>
            <a:spLocks noGrp="1"/>
          </p:cNvSpPr>
          <p:nvPr>
            <p:ph type="title"/>
          </p:nvPr>
        </p:nvSpPr>
        <p:spPr/>
        <p:txBody>
          <a:bodyPr/>
          <a:lstStyle/>
          <a:p>
            <a:r>
              <a:rPr lang="en-GB" dirty="0"/>
              <a:t>Product mix and mix of services</a:t>
            </a:r>
          </a:p>
        </p:txBody>
      </p:sp>
      <p:sp>
        <p:nvSpPr>
          <p:cNvPr id="5" name="Zástupný obsah 4">
            <a:extLst>
              <a:ext uri="{FF2B5EF4-FFF2-40B4-BE49-F238E27FC236}">
                <a16:creationId xmlns:a16="http://schemas.microsoft.com/office/drawing/2014/main" id="{F38CC27A-34A6-958E-0D35-A01E53C5EA3C}"/>
              </a:ext>
            </a:extLst>
          </p:cNvPr>
          <p:cNvSpPr>
            <a:spLocks noGrp="1"/>
          </p:cNvSpPr>
          <p:nvPr>
            <p:ph idx="1"/>
          </p:nvPr>
        </p:nvSpPr>
        <p:spPr/>
        <p:txBody>
          <a:bodyPr/>
          <a:lstStyle/>
          <a:p>
            <a:r>
              <a:rPr lang="en-GB" dirty="0"/>
              <a:t>Product mix is based on the decision in these area:</a:t>
            </a:r>
          </a:p>
          <a:p>
            <a:r>
              <a:rPr lang="en-GB" dirty="0"/>
              <a:t>Qualitative parameters of each individual product and its substitutes. </a:t>
            </a:r>
          </a:p>
          <a:p>
            <a:r>
              <a:rPr lang="en-GB" dirty="0"/>
              <a:t>Wide and deep of purchased product line and assortment</a:t>
            </a:r>
          </a:p>
          <a:p>
            <a:r>
              <a:rPr lang="en-GB" dirty="0"/>
              <a:t>The choice of material depends on the specifics and norms demanded by the end users and consumers. (national and international norms).</a:t>
            </a:r>
          </a:p>
          <a:p>
            <a:r>
              <a:rPr lang="en-GB" dirty="0"/>
              <a:t>Purchase alternatives: own production, cooperation, leasing </a:t>
            </a:r>
          </a:p>
          <a:p>
            <a:endParaRPr lang="en-GB" dirty="0"/>
          </a:p>
        </p:txBody>
      </p:sp>
    </p:spTree>
    <p:extLst>
      <p:ext uri="{BB962C8B-B14F-4D97-AF65-F5344CB8AC3E}">
        <p14:creationId xmlns:p14="http://schemas.microsoft.com/office/powerpoint/2010/main" val="3968630858"/>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196</TotalTime>
  <Words>3709</Words>
  <Application>Microsoft Office PowerPoint</Application>
  <PresentationFormat>Širokoúhlá obrazovka</PresentationFormat>
  <Paragraphs>449</Paragraphs>
  <Slides>84</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84</vt:i4>
      </vt:variant>
    </vt:vector>
  </HeadingPairs>
  <TitlesOfParts>
    <vt:vector size="92" baseType="lpstr">
      <vt:lpstr>Arial</vt:lpstr>
      <vt:lpstr>Calibri</vt:lpstr>
      <vt:lpstr>Cambria Math</vt:lpstr>
      <vt:lpstr>Tahoma</vt:lpstr>
      <vt:lpstr>Times New Roman</vt:lpstr>
      <vt:lpstr>Wingdings</vt:lpstr>
      <vt:lpstr>Presentation_MU_EN</vt:lpstr>
      <vt:lpstr>Bitmap Image</vt:lpstr>
      <vt:lpstr>Inbound logistics and operations</vt:lpstr>
      <vt:lpstr>Inbound logistics</vt:lpstr>
      <vt:lpstr>Primary activities</vt:lpstr>
      <vt:lpstr>Primary activities – inbound logistics</vt:lpstr>
      <vt:lpstr>Prezentace aplikace PowerPoint</vt:lpstr>
      <vt:lpstr>Inbound marketing mix</vt:lpstr>
      <vt:lpstr>Informational and communication mix</vt:lpstr>
      <vt:lpstr>Informational and communication mix</vt:lpstr>
      <vt:lpstr>Product mix and mix of services</vt:lpstr>
      <vt:lpstr>Princing and contractory mix</vt:lpstr>
      <vt:lpstr>Logistic a delivery mix</vt:lpstr>
      <vt:lpstr>Support activities - procurement </vt:lpstr>
      <vt:lpstr>Activities of procurement management</vt:lpstr>
      <vt:lpstr>Right quality</vt:lpstr>
      <vt:lpstr>Right quantity</vt:lpstr>
      <vt:lpstr>Timing purchases</vt:lpstr>
      <vt:lpstr>Choosing the right vendors</vt:lpstr>
      <vt:lpstr>Price</vt:lpstr>
      <vt:lpstr>Payment conditions</vt:lpstr>
      <vt:lpstr>The process of purchasing</vt:lpstr>
      <vt:lpstr>Warehousing – inventory management</vt:lpstr>
      <vt:lpstr>Reasons for keeping an inventory</vt:lpstr>
      <vt:lpstr>Inventory costs</vt:lpstr>
      <vt:lpstr>Planning inventory investment – start-up</vt:lpstr>
      <vt:lpstr>Planning inventory investment - ongoing business</vt:lpstr>
      <vt:lpstr>Inventory management</vt:lpstr>
      <vt:lpstr>Inventory management</vt:lpstr>
      <vt:lpstr>Safety stock</vt:lpstr>
      <vt:lpstr>Reorder point</vt:lpstr>
      <vt:lpstr>Lead time</vt:lpstr>
      <vt:lpstr>EOQ</vt:lpstr>
      <vt:lpstr>EOQ</vt:lpstr>
      <vt:lpstr>ABC analysis - for planning</vt:lpstr>
      <vt:lpstr>ABC XYZ analysis</vt:lpstr>
      <vt:lpstr>ABC XYZ</vt:lpstr>
      <vt:lpstr>Production (operations)</vt:lpstr>
      <vt:lpstr>The Czech Republic</vt:lpstr>
      <vt:lpstr>The Czech Republic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General planning scheme</vt:lpstr>
      <vt:lpstr>Long term process planning</vt:lpstr>
      <vt:lpstr>Product-Process Matrix</vt:lpstr>
      <vt:lpstr>Service-Process Matrix</vt:lpstr>
      <vt:lpstr>Types of output – production type</vt:lpstr>
      <vt:lpstr>Examples?</vt:lpstr>
      <vt:lpstr>Types of output – organizational type of production - hint</vt:lpstr>
      <vt:lpstr>Prezentace aplikace PowerPoint</vt:lpstr>
      <vt:lpstr>Prezentace aplikace PowerPoint</vt:lpstr>
      <vt:lpstr>Prezentace aplikace PowerPoint</vt:lpstr>
      <vt:lpstr>Rationality vs productivity v efficiency</vt:lpstr>
      <vt:lpstr>Optimization of workshops</vt:lpstr>
      <vt:lpstr>Prezentace aplikace PowerPoint</vt:lpstr>
      <vt:lpstr>Prezentace aplikace PowerPoint</vt:lpstr>
      <vt:lpstr>CORELAP – how to 1</vt:lpstr>
      <vt:lpstr>CORELAP – how to 2</vt:lpstr>
      <vt:lpstr>CORELAP – how to 3</vt:lpstr>
      <vt:lpstr>Short – term process planning</vt:lpstr>
      <vt:lpstr>Capacity planning</vt:lpstr>
      <vt:lpstr>Constant production</vt:lpstr>
      <vt:lpstr>Anticipation of demand</vt:lpstr>
      <vt:lpstr>Quality and performance in production</vt:lpstr>
      <vt:lpstr>Quality by scientists</vt:lpstr>
      <vt:lpstr>How to achieve quality?</vt:lpstr>
      <vt:lpstr>Proces mapping – where?</vt:lpstr>
      <vt:lpstr>Bill of material</vt:lpstr>
      <vt:lpstr>Prezentace aplikace PowerPoint</vt:lpstr>
      <vt:lpstr>Power graph / Lorenz curve – What?</vt:lpstr>
      <vt:lpstr>Process quality measurement</vt:lpstr>
      <vt:lpstr>Root cause diagram / Ishikawa / Fishbone – Why?</vt:lpstr>
      <vt:lpstr>Lean management</vt:lpstr>
      <vt:lpstr>Performance</vt:lpstr>
      <vt:lpstr>History</vt:lpstr>
      <vt:lpstr>Waste</vt:lpstr>
      <vt:lpstr>MUDA</vt:lpstr>
      <vt:lpstr>MURA</vt:lpstr>
      <vt:lpstr>MURI</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COSTs</dc:title>
  <dc:creator>Petr Mikuš</dc:creator>
  <cp:lastModifiedBy>Petr Mikuš</cp:lastModifiedBy>
  <cp:revision>22</cp:revision>
  <cp:lastPrinted>1601-01-01T00:00:00Z</cp:lastPrinted>
  <dcterms:created xsi:type="dcterms:W3CDTF">2023-03-05T23:09:39Z</dcterms:created>
  <dcterms:modified xsi:type="dcterms:W3CDTF">2023-03-13T08:52:58Z</dcterms:modified>
</cp:coreProperties>
</file>