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2"/>
  </p:notesMasterIdLst>
  <p:handoutMasterIdLst>
    <p:handoutMasterId r:id="rId13"/>
  </p:handoutMasterIdLst>
  <p:sldIdLst>
    <p:sldId id="256" r:id="rId2"/>
    <p:sldId id="667" r:id="rId3"/>
    <p:sldId id="668" r:id="rId4"/>
    <p:sldId id="661" r:id="rId5"/>
    <p:sldId id="663" r:id="rId6"/>
    <p:sldId id="674" r:id="rId7"/>
    <p:sldId id="679" r:id="rId8"/>
    <p:sldId id="680" r:id="rId9"/>
    <p:sldId id="664" r:id="rId10"/>
    <p:sldId id="662" r:id="rId1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68" autoAdjust="0"/>
    <p:restoredTop sz="95768" autoAdjust="0"/>
  </p:normalViewPr>
  <p:slideViewPr>
    <p:cSldViewPr snapToGrid="0">
      <p:cViewPr varScale="1">
        <p:scale>
          <a:sx n="123" d="100"/>
          <a:sy n="123" d="100"/>
        </p:scale>
        <p:origin x="102" y="25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65999" cy="1061398"/>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
            <a:extLst>
              <a:ext uri="{FF2B5EF4-FFF2-40B4-BE49-F238E27FC236}">
                <a16:creationId xmlns:a16="http://schemas.microsoft.com/office/drawing/2014/main" id="{37F273DF-6817-DC4D-8285-9665115B963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1">
            <a:extLst>
              <a:ext uri="{FF2B5EF4-FFF2-40B4-BE49-F238E27FC236}">
                <a16:creationId xmlns:a16="http://schemas.microsoft.com/office/drawing/2014/main" id="{0DB11DDC-AC33-924A-8A33-A64793AA73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pic>
        <p:nvPicPr>
          <p:cNvPr id="10" name="Obrázek 5">
            <a:extLst>
              <a:ext uri="{FF2B5EF4-FFF2-40B4-BE49-F238E27FC236}">
                <a16:creationId xmlns:a16="http://schemas.microsoft.com/office/drawing/2014/main" id="{6351BEDD-87CB-6544-B996-307A98B6AD2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65999" cy="1061398"/>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5">
            <a:extLst>
              <a:ext uri="{FF2B5EF4-FFF2-40B4-BE49-F238E27FC236}">
                <a16:creationId xmlns:a16="http://schemas.microsoft.com/office/drawing/2014/main" id="{954346A6-BF32-A742-A8DE-06EF2E8AE8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1" y="414000"/>
            <a:ext cx="1565997" cy="1061398"/>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pic>
        <p:nvPicPr>
          <p:cNvPr id="9" name="Obrázek 5">
            <a:extLst>
              <a:ext uri="{FF2B5EF4-FFF2-40B4-BE49-F238E27FC236}">
                <a16:creationId xmlns:a16="http://schemas.microsoft.com/office/drawing/2014/main" id="{9E2383A3-6605-9849-9968-A21E7C39F6B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1" y="414000"/>
            <a:ext cx="1565997" cy="1061398"/>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06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E158F8E0-B8BC-CE4E-81A4-565A0D4E7DB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817773197"/>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688E37DA-02E4-BB48-8AD7-BC06059FCA5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DCCC0367-FBBD-DA4A-9C2A-1CFEDCF0B80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6D5EE9C4-2C1F-804A-86FF-3B15929B3E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04172D81-C53D-2C40-B8B5-EEBCB19EDA3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F7B0AD4C-18C5-6A4A-A360-5182EB548B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DFD1AC9B-6FB5-2340-B4DB-0F32E361A2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0064709D-8909-7A43-BD41-96E498C3FEE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61587C04-9F21-8E42-A24D-BFBADC90546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cs-CZ" dirty="0" err="1"/>
              <a:t>Inbound</a:t>
            </a:r>
            <a:r>
              <a:rPr lang="cs-CZ" dirty="0"/>
              <a:t> </a:t>
            </a:r>
            <a:r>
              <a:rPr lang="cs-CZ" dirty="0" err="1"/>
              <a:t>logistics</a:t>
            </a:r>
            <a:r>
              <a:rPr lang="cs-CZ" dirty="0"/>
              <a:t> and </a:t>
            </a:r>
            <a:r>
              <a:rPr lang="cs-CZ" dirty="0" err="1"/>
              <a:t>operations</a:t>
            </a:r>
            <a:r>
              <a:rPr lang="cs-CZ" dirty="0"/>
              <a:t> </a:t>
            </a:r>
            <a:r>
              <a:rPr lang="en-GB" dirty="0"/>
              <a:t> – MUNI – ABEC</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12" name="Nadpis 11"/>
          <p:cNvSpPr>
            <a:spLocks noGrp="1"/>
          </p:cNvSpPr>
          <p:nvPr>
            <p:ph type="title"/>
          </p:nvPr>
        </p:nvSpPr>
        <p:spPr/>
        <p:txBody>
          <a:bodyPr/>
          <a:lstStyle/>
          <a:p>
            <a:r>
              <a:rPr lang="cs-CZ" dirty="0" err="1"/>
              <a:t>Inbound</a:t>
            </a:r>
            <a:r>
              <a:rPr lang="cs-CZ" dirty="0"/>
              <a:t> </a:t>
            </a:r>
            <a:r>
              <a:rPr lang="cs-CZ" dirty="0" err="1"/>
              <a:t>logistics</a:t>
            </a:r>
            <a:r>
              <a:rPr lang="cs-CZ" dirty="0"/>
              <a:t> and </a:t>
            </a:r>
            <a:r>
              <a:rPr lang="cs-CZ" dirty="0" err="1"/>
              <a:t>operations</a:t>
            </a:r>
            <a:endParaRPr lang="cs-CZ" dirty="0"/>
          </a:p>
        </p:txBody>
      </p:sp>
      <p:sp>
        <p:nvSpPr>
          <p:cNvPr id="13" name="Podnadpis 12"/>
          <p:cNvSpPr>
            <a:spLocks noGrp="1"/>
          </p:cNvSpPr>
          <p:nvPr>
            <p:ph type="subTitle" idx="1"/>
          </p:nvPr>
        </p:nvSpPr>
        <p:spPr/>
        <p:txBody>
          <a:bodyPr/>
          <a:lstStyle/>
          <a:p>
            <a:r>
              <a:rPr lang="cs-CZ" dirty="0" err="1"/>
              <a:t>Two</a:t>
            </a:r>
            <a:r>
              <a:rPr lang="cs-CZ" dirty="0"/>
              <a:t> big </a:t>
            </a:r>
            <a:r>
              <a:rPr lang="cs-CZ" dirty="0" err="1"/>
              <a:t>topics</a:t>
            </a:r>
            <a:endParaRPr lang="cs-CZ"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EE35CE5-155E-24D2-871D-436A5E7511DB}"/>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3" name="Nadpis 2">
            <a:extLst>
              <a:ext uri="{FF2B5EF4-FFF2-40B4-BE49-F238E27FC236}">
                <a16:creationId xmlns:a16="http://schemas.microsoft.com/office/drawing/2014/main" id="{548A9BE0-9D14-3EB9-C948-0A53A7E666A5}"/>
              </a:ext>
            </a:extLst>
          </p:cNvPr>
          <p:cNvSpPr>
            <a:spLocks noGrp="1"/>
          </p:cNvSpPr>
          <p:nvPr>
            <p:ph type="title"/>
          </p:nvPr>
        </p:nvSpPr>
        <p:spPr/>
        <p:txBody>
          <a:bodyPr/>
          <a:lstStyle/>
          <a:p>
            <a:endParaRPr lang="en-GB"/>
          </a:p>
        </p:txBody>
      </p:sp>
      <p:sp>
        <p:nvSpPr>
          <p:cNvPr id="4" name="Zástupný obsah 3">
            <a:extLst>
              <a:ext uri="{FF2B5EF4-FFF2-40B4-BE49-F238E27FC236}">
                <a16:creationId xmlns:a16="http://schemas.microsoft.com/office/drawing/2014/main" id="{14BA68F3-3235-6B89-13A9-C7F0D08D61E3}"/>
              </a:ext>
            </a:extLst>
          </p:cNvPr>
          <p:cNvSpPr>
            <a:spLocks noGrp="1"/>
          </p:cNvSpPr>
          <p:nvPr>
            <p:ph idx="1"/>
          </p:nvPr>
        </p:nvSpPr>
        <p:spPr/>
        <p:txBody>
          <a:bodyPr/>
          <a:lstStyle/>
          <a:p>
            <a:r>
              <a:rPr lang="cs-CZ" dirty="0" err="1"/>
              <a:t>Thank</a:t>
            </a:r>
            <a:r>
              <a:rPr lang="cs-CZ" dirty="0"/>
              <a:t> </a:t>
            </a:r>
            <a:r>
              <a:rPr lang="cs-CZ" dirty="0" err="1"/>
              <a:t>you</a:t>
            </a:r>
            <a:r>
              <a:rPr lang="cs-CZ" dirty="0"/>
              <a:t>…</a:t>
            </a:r>
            <a:endParaRPr lang="en-GB" dirty="0"/>
          </a:p>
        </p:txBody>
      </p:sp>
    </p:spTree>
    <p:extLst>
      <p:ext uri="{BB962C8B-B14F-4D97-AF65-F5344CB8AC3E}">
        <p14:creationId xmlns:p14="http://schemas.microsoft.com/office/powerpoint/2010/main" val="3074236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667EF7B-9F71-F361-F5B4-2D64B367D9EF}"/>
              </a:ext>
            </a:extLst>
          </p:cNvPr>
          <p:cNvSpPr>
            <a:spLocks noGrp="1"/>
          </p:cNvSpPr>
          <p:nvPr>
            <p:ph type="ftr" sz="quarter" idx="10"/>
          </p:nvPr>
        </p:nvSpPr>
        <p:spPr/>
        <p:txBody>
          <a:bodyPr/>
          <a:lstStyle/>
          <a:p>
            <a:r>
              <a:rPr lang="cs-CZ"/>
              <a:t>Inbound logistics and operations </a:t>
            </a:r>
            <a:r>
              <a:rPr lang="en-GB"/>
              <a:t> – MUNI – ABEC</a:t>
            </a:r>
            <a:endParaRPr lang="en-GB" noProof="0" dirty="0"/>
          </a:p>
        </p:txBody>
      </p:sp>
      <p:sp>
        <p:nvSpPr>
          <p:cNvPr id="3" name="Zástupný symbol pro číslo snímku 2">
            <a:extLst>
              <a:ext uri="{FF2B5EF4-FFF2-40B4-BE49-F238E27FC236}">
                <a16:creationId xmlns:a16="http://schemas.microsoft.com/office/drawing/2014/main" id="{A775A4EE-A48C-24AF-86B1-C630146DAE8A}"/>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Nadpis 3">
            <a:extLst>
              <a:ext uri="{FF2B5EF4-FFF2-40B4-BE49-F238E27FC236}">
                <a16:creationId xmlns:a16="http://schemas.microsoft.com/office/drawing/2014/main" id="{EC1AE7F8-0129-689B-CF56-E841A79C33AD}"/>
              </a:ext>
            </a:extLst>
          </p:cNvPr>
          <p:cNvSpPr>
            <a:spLocks noGrp="1"/>
          </p:cNvSpPr>
          <p:nvPr>
            <p:ph type="title"/>
          </p:nvPr>
        </p:nvSpPr>
        <p:spPr/>
        <p:txBody>
          <a:bodyPr/>
          <a:lstStyle/>
          <a:p>
            <a:r>
              <a:rPr lang="cs-CZ" dirty="0" err="1"/>
              <a:t>Task</a:t>
            </a:r>
            <a:r>
              <a:rPr lang="cs-CZ" dirty="0"/>
              <a:t> 1 - Supply </a:t>
            </a:r>
            <a:r>
              <a:rPr lang="cs-CZ" dirty="0" err="1"/>
              <a:t>operations</a:t>
            </a:r>
            <a:endParaRPr lang="en-GB" dirty="0"/>
          </a:p>
        </p:txBody>
      </p:sp>
      <p:sp>
        <p:nvSpPr>
          <p:cNvPr id="5" name="Zástupný obsah 4">
            <a:extLst>
              <a:ext uri="{FF2B5EF4-FFF2-40B4-BE49-F238E27FC236}">
                <a16:creationId xmlns:a16="http://schemas.microsoft.com/office/drawing/2014/main" id="{94A49A29-1BA2-27BE-55D9-BCD56B422667}"/>
              </a:ext>
            </a:extLst>
          </p:cNvPr>
          <p:cNvSpPr>
            <a:spLocks noGrp="1"/>
          </p:cNvSpPr>
          <p:nvPr>
            <p:ph idx="1"/>
          </p:nvPr>
        </p:nvSpPr>
        <p:spPr/>
        <p:txBody>
          <a:bodyPr/>
          <a:lstStyle/>
          <a:p>
            <a:pPr>
              <a:lnSpc>
                <a:spcPct val="100000"/>
              </a:lnSpc>
            </a:pPr>
            <a:r>
              <a:rPr lang="en-GB" sz="2400" dirty="0"/>
              <a:t>According to market research, the company will be able to sell 540,000 units of Product A next year, up 10</a:t>
            </a:r>
            <a:r>
              <a:rPr lang="cs-CZ" sz="2400" dirty="0"/>
              <a:t> </a:t>
            </a:r>
            <a:r>
              <a:rPr lang="en-GB" sz="2400" dirty="0"/>
              <a:t>% from this year. Its production capacity allows it to secure this volume and it therefore plans to produce the amount of expected demand. According to the standard, 20 kg of raw material S is used per product.</a:t>
            </a:r>
          </a:p>
          <a:p>
            <a:pPr>
              <a:lnSpc>
                <a:spcPct val="100000"/>
              </a:lnSpc>
            </a:pPr>
            <a:r>
              <a:rPr lang="en-GB" sz="2400" dirty="0"/>
              <a:t>The actual stock on 1 July, i.e. the balance sheet date, is 1 200 tonnes. The expected consumption by the end of the year is 5 100 tonnes, the expected value of material deliveries in III. and IV. </a:t>
            </a:r>
            <a:r>
              <a:rPr lang="cs-CZ" sz="2400" dirty="0"/>
              <a:t>q</a:t>
            </a:r>
            <a:r>
              <a:rPr lang="en-GB" sz="2400" dirty="0" err="1"/>
              <a:t>uarter</a:t>
            </a:r>
            <a:r>
              <a:rPr lang="en-GB" sz="2400" dirty="0"/>
              <a:t> is</a:t>
            </a:r>
            <a:r>
              <a:rPr lang="cs-CZ" sz="2400" dirty="0"/>
              <a:t> </a:t>
            </a:r>
            <a:r>
              <a:rPr lang="cs-CZ" sz="2400" dirty="0" err="1"/>
              <a:t>total</a:t>
            </a:r>
            <a:r>
              <a:rPr lang="en-GB" sz="2400" dirty="0"/>
              <a:t> 4 800 tonnes, total consumption for the year is 9 818 tonnes. The </a:t>
            </a:r>
            <a:r>
              <a:rPr lang="cs-CZ" sz="2400" dirty="0" err="1"/>
              <a:t>safety</a:t>
            </a:r>
            <a:r>
              <a:rPr lang="cs-CZ" sz="2400" dirty="0"/>
              <a:t> </a:t>
            </a:r>
            <a:r>
              <a:rPr lang="en-GB" sz="2400" dirty="0"/>
              <a:t>stock standard is 45 days. Material consumption is proportionally dependent on production volume.</a:t>
            </a:r>
          </a:p>
        </p:txBody>
      </p:sp>
    </p:spTree>
    <p:extLst>
      <p:ext uri="{BB962C8B-B14F-4D97-AF65-F5344CB8AC3E}">
        <p14:creationId xmlns:p14="http://schemas.microsoft.com/office/powerpoint/2010/main" val="225387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D6F8656-88BD-855B-0717-C42D364C7F27}"/>
              </a:ext>
            </a:extLst>
          </p:cNvPr>
          <p:cNvSpPr>
            <a:spLocks noGrp="1"/>
          </p:cNvSpPr>
          <p:nvPr>
            <p:ph type="ftr" sz="quarter" idx="10"/>
          </p:nvPr>
        </p:nvSpPr>
        <p:spPr/>
        <p:txBody>
          <a:bodyPr/>
          <a:lstStyle/>
          <a:p>
            <a:r>
              <a:rPr lang="cs-CZ"/>
              <a:t>Inbound logistics and operations </a:t>
            </a:r>
            <a:r>
              <a:rPr lang="en-GB"/>
              <a:t> – MUNI – ABEC</a:t>
            </a:r>
            <a:endParaRPr lang="en-GB" noProof="0" dirty="0"/>
          </a:p>
        </p:txBody>
      </p:sp>
      <p:sp>
        <p:nvSpPr>
          <p:cNvPr id="3" name="Zástupný symbol pro číslo snímku 2">
            <a:extLst>
              <a:ext uri="{FF2B5EF4-FFF2-40B4-BE49-F238E27FC236}">
                <a16:creationId xmlns:a16="http://schemas.microsoft.com/office/drawing/2014/main" id="{1D966A65-5A93-E442-3D61-EBFCFCB63DA6}"/>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Nadpis 3">
            <a:extLst>
              <a:ext uri="{FF2B5EF4-FFF2-40B4-BE49-F238E27FC236}">
                <a16:creationId xmlns:a16="http://schemas.microsoft.com/office/drawing/2014/main" id="{331D03DB-2BB9-CC4C-2FDD-F6AEF1DACA4E}"/>
              </a:ext>
            </a:extLst>
          </p:cNvPr>
          <p:cNvSpPr>
            <a:spLocks noGrp="1"/>
          </p:cNvSpPr>
          <p:nvPr>
            <p:ph type="title"/>
          </p:nvPr>
        </p:nvSpPr>
        <p:spPr/>
        <p:txBody>
          <a:bodyPr/>
          <a:lstStyle/>
          <a:p>
            <a:r>
              <a:rPr lang="en-GB" dirty="0"/>
              <a:t>Task 1 - Supply operations</a:t>
            </a:r>
          </a:p>
        </p:txBody>
      </p:sp>
      <p:sp>
        <p:nvSpPr>
          <p:cNvPr id="5" name="Zástupný obsah 4">
            <a:extLst>
              <a:ext uri="{FF2B5EF4-FFF2-40B4-BE49-F238E27FC236}">
                <a16:creationId xmlns:a16="http://schemas.microsoft.com/office/drawing/2014/main" id="{1FBE1D44-D1D7-6073-3C54-494794F3CA75}"/>
              </a:ext>
            </a:extLst>
          </p:cNvPr>
          <p:cNvSpPr>
            <a:spLocks noGrp="1"/>
          </p:cNvSpPr>
          <p:nvPr>
            <p:ph idx="1"/>
          </p:nvPr>
        </p:nvSpPr>
        <p:spPr/>
        <p:txBody>
          <a:bodyPr/>
          <a:lstStyle/>
          <a:p>
            <a:pPr>
              <a:lnSpc>
                <a:spcPct val="100000"/>
              </a:lnSpc>
            </a:pPr>
            <a:r>
              <a:rPr lang="en-GB" sz="2000" dirty="0"/>
              <a:t>Calculate the expected consumption of raw material S, set up a balance equation and determine the supply needs of this raw material in the next year. How many deliveries will you order if the fixed cost of the order is 200 000,- CZK, the interest rate is 15</a:t>
            </a:r>
            <a:r>
              <a:rPr lang="cs-CZ" sz="2000" dirty="0"/>
              <a:t> </a:t>
            </a:r>
            <a:r>
              <a:rPr lang="en-GB" sz="2000" dirty="0"/>
              <a:t>%, the storage cost rate is 5</a:t>
            </a:r>
            <a:r>
              <a:rPr lang="cs-CZ" sz="2000" dirty="0"/>
              <a:t> </a:t>
            </a:r>
            <a:r>
              <a:rPr lang="en-GB" sz="2000" dirty="0"/>
              <a:t>%. The supplier offers to provide the ordered quantity of raw material in one, two or four deliveries per year.</a:t>
            </a:r>
            <a:endParaRPr lang="cs-CZ" sz="2000" dirty="0"/>
          </a:p>
          <a:p>
            <a:pPr>
              <a:lnSpc>
                <a:spcPct val="100000"/>
              </a:lnSpc>
            </a:pPr>
            <a:r>
              <a:rPr lang="en-US" sz="2000" dirty="0"/>
              <a:t>Use the balance equation formulae in your calculations:</a:t>
            </a:r>
          </a:p>
          <a:p>
            <a:pPr>
              <a:lnSpc>
                <a:spcPct val="100000"/>
              </a:lnSpc>
            </a:pPr>
            <a:endParaRPr lang="en-US" sz="2000" dirty="0"/>
          </a:p>
          <a:p>
            <a:pPr>
              <a:lnSpc>
                <a:spcPct val="100000"/>
              </a:lnSpc>
            </a:pPr>
            <a:r>
              <a:rPr lang="cs-CZ" sz="2000" dirty="0" err="1"/>
              <a:t>Is</a:t>
            </a:r>
            <a:r>
              <a:rPr lang="en-US" sz="2000" dirty="0"/>
              <a:t> + D =</a:t>
            </a:r>
            <a:r>
              <a:rPr lang="cs-CZ" sz="2000" dirty="0"/>
              <a:t> C</a:t>
            </a:r>
            <a:r>
              <a:rPr lang="en-US" sz="2000" dirty="0"/>
              <a:t> + </a:t>
            </a:r>
            <a:r>
              <a:rPr lang="cs-CZ" sz="2000" dirty="0" err="1"/>
              <a:t>Fs</a:t>
            </a:r>
            <a:endParaRPr lang="en-US" sz="2000" dirty="0"/>
          </a:p>
          <a:p>
            <a:pPr>
              <a:lnSpc>
                <a:spcPct val="100000"/>
              </a:lnSpc>
            </a:pPr>
            <a:endParaRPr lang="en-US" sz="2000" dirty="0"/>
          </a:p>
          <a:p>
            <a:pPr>
              <a:lnSpc>
                <a:spcPct val="100000"/>
              </a:lnSpc>
            </a:pPr>
            <a:r>
              <a:rPr lang="en-US" sz="2000" dirty="0"/>
              <a:t>Where </a:t>
            </a:r>
            <a:r>
              <a:rPr lang="cs-CZ" sz="2000" dirty="0" err="1"/>
              <a:t>Is</a:t>
            </a:r>
            <a:r>
              <a:rPr lang="en-US" sz="2000" dirty="0"/>
              <a:t> is the initial stock of raw material S</a:t>
            </a:r>
          </a:p>
          <a:p>
            <a:pPr>
              <a:lnSpc>
                <a:spcPct val="100000"/>
              </a:lnSpc>
            </a:pPr>
            <a:r>
              <a:rPr lang="en-US" sz="2000" dirty="0"/>
              <a:t>        D - </a:t>
            </a:r>
            <a:r>
              <a:rPr lang="cs-CZ" sz="2000" dirty="0" err="1"/>
              <a:t>delivery</a:t>
            </a:r>
            <a:r>
              <a:rPr lang="en-US" sz="2000" dirty="0"/>
              <a:t> of raw material S</a:t>
            </a:r>
          </a:p>
          <a:p>
            <a:pPr>
              <a:lnSpc>
                <a:spcPct val="100000"/>
              </a:lnSpc>
            </a:pPr>
            <a:r>
              <a:rPr lang="en-US" sz="2000" dirty="0"/>
              <a:t>        </a:t>
            </a:r>
            <a:r>
              <a:rPr lang="cs-CZ" sz="2000" dirty="0"/>
              <a:t>C</a:t>
            </a:r>
            <a:r>
              <a:rPr lang="en-US" sz="2000" dirty="0"/>
              <a:t> - consumption of raw material S</a:t>
            </a:r>
          </a:p>
          <a:p>
            <a:pPr>
              <a:lnSpc>
                <a:spcPct val="100000"/>
              </a:lnSpc>
            </a:pPr>
            <a:r>
              <a:rPr lang="en-US" sz="2000" dirty="0"/>
              <a:t>        </a:t>
            </a:r>
            <a:r>
              <a:rPr lang="cs-CZ" sz="2000" dirty="0" err="1"/>
              <a:t>Fs</a:t>
            </a:r>
            <a:r>
              <a:rPr lang="en-US" sz="2000" dirty="0"/>
              <a:t> - final raw material stock S</a:t>
            </a:r>
            <a:endParaRPr lang="en-GB" sz="2000" dirty="0"/>
          </a:p>
        </p:txBody>
      </p:sp>
    </p:spTree>
    <p:extLst>
      <p:ext uri="{BB962C8B-B14F-4D97-AF65-F5344CB8AC3E}">
        <p14:creationId xmlns:p14="http://schemas.microsoft.com/office/powerpoint/2010/main" val="2458213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405028B-0A7C-FA4C-4240-7448DB48EA92}"/>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3" name="Nadpis 2">
            <a:extLst>
              <a:ext uri="{FF2B5EF4-FFF2-40B4-BE49-F238E27FC236}">
                <a16:creationId xmlns:a16="http://schemas.microsoft.com/office/drawing/2014/main" id="{065BBA35-0BDA-DCD6-306E-846771814479}"/>
              </a:ext>
            </a:extLst>
          </p:cNvPr>
          <p:cNvSpPr>
            <a:spLocks noGrp="1"/>
          </p:cNvSpPr>
          <p:nvPr>
            <p:ph type="title"/>
          </p:nvPr>
        </p:nvSpPr>
        <p:spPr/>
        <p:txBody>
          <a:bodyPr/>
          <a:lstStyle/>
          <a:p>
            <a:r>
              <a:rPr lang="cs-CZ" dirty="0" err="1"/>
              <a:t>Task</a:t>
            </a:r>
            <a:r>
              <a:rPr lang="cs-CZ" dirty="0"/>
              <a:t> 2 </a:t>
            </a:r>
            <a:r>
              <a:rPr lang="cs-CZ" dirty="0" err="1"/>
              <a:t>Narrow</a:t>
            </a:r>
            <a:r>
              <a:rPr lang="cs-CZ" dirty="0"/>
              <a:t> point - TOC</a:t>
            </a:r>
            <a:endParaRPr lang="en-GB" dirty="0"/>
          </a:p>
        </p:txBody>
      </p:sp>
      <p:sp>
        <p:nvSpPr>
          <p:cNvPr id="4" name="Zástupný obsah 3">
            <a:extLst>
              <a:ext uri="{FF2B5EF4-FFF2-40B4-BE49-F238E27FC236}">
                <a16:creationId xmlns:a16="http://schemas.microsoft.com/office/drawing/2014/main" id="{EF738EC9-8E90-7C46-CC8D-2EE2D054220B}"/>
              </a:ext>
            </a:extLst>
          </p:cNvPr>
          <p:cNvSpPr>
            <a:spLocks noGrp="1"/>
          </p:cNvSpPr>
          <p:nvPr>
            <p:ph idx="1"/>
          </p:nvPr>
        </p:nvSpPr>
        <p:spPr/>
        <p:txBody>
          <a:bodyPr/>
          <a:lstStyle/>
          <a:p>
            <a:r>
              <a:rPr lang="en-GB" dirty="0"/>
              <a:t>The </a:t>
            </a:r>
            <a:r>
              <a:rPr lang="cs-CZ" dirty="0"/>
              <a:t>dog</a:t>
            </a:r>
            <a:r>
              <a:rPr lang="en-GB" dirty="0"/>
              <a:t> feed company is not able to satisfy all orders (10 000 bags per month in total) and produces 5 000 bags. It is therefore analysing the current production process and looking for bottlenecks.</a:t>
            </a:r>
            <a:r>
              <a:rPr lang="cs-CZ" dirty="0"/>
              <a:t> </a:t>
            </a:r>
          </a:p>
          <a:p>
            <a:r>
              <a:rPr lang="en-GB" dirty="0"/>
              <a:t>The company has four</a:t>
            </a:r>
            <a:r>
              <a:rPr lang="cs-CZ" dirty="0"/>
              <a:t> </a:t>
            </a:r>
            <a:r>
              <a:rPr lang="cs-CZ" dirty="0" err="1"/>
              <a:t>production</a:t>
            </a:r>
            <a:r>
              <a:rPr lang="cs-CZ" dirty="0"/>
              <a:t> </a:t>
            </a:r>
            <a:r>
              <a:rPr lang="cs-CZ" dirty="0" err="1"/>
              <a:t>facilities</a:t>
            </a:r>
            <a:r>
              <a:rPr lang="cs-CZ" dirty="0"/>
              <a:t> </a:t>
            </a:r>
            <a:r>
              <a:rPr lang="en-GB" dirty="0"/>
              <a:t>- a warehouse, a drying room, a mixing room and a filling room.</a:t>
            </a:r>
          </a:p>
        </p:txBody>
      </p:sp>
    </p:spTree>
    <p:extLst>
      <p:ext uri="{BB962C8B-B14F-4D97-AF65-F5344CB8AC3E}">
        <p14:creationId xmlns:p14="http://schemas.microsoft.com/office/powerpoint/2010/main" val="3495643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959087C-29FB-B460-C03C-D2C164DF6DB8}"/>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3" name="Nadpis 2">
            <a:extLst>
              <a:ext uri="{FF2B5EF4-FFF2-40B4-BE49-F238E27FC236}">
                <a16:creationId xmlns:a16="http://schemas.microsoft.com/office/drawing/2014/main" id="{D9B2A534-12B2-58BE-AC8C-979C55C24009}"/>
              </a:ext>
            </a:extLst>
          </p:cNvPr>
          <p:cNvSpPr>
            <a:spLocks noGrp="1"/>
          </p:cNvSpPr>
          <p:nvPr>
            <p:ph type="title"/>
          </p:nvPr>
        </p:nvSpPr>
        <p:spPr/>
        <p:txBody>
          <a:bodyPr/>
          <a:lstStyle/>
          <a:p>
            <a:r>
              <a:rPr lang="cs-CZ" dirty="0" err="1"/>
              <a:t>Task</a:t>
            </a:r>
            <a:r>
              <a:rPr lang="cs-CZ" dirty="0"/>
              <a:t> 2 </a:t>
            </a:r>
            <a:r>
              <a:rPr lang="cs-CZ" dirty="0" err="1"/>
              <a:t>Narrow</a:t>
            </a:r>
            <a:r>
              <a:rPr lang="cs-CZ" dirty="0"/>
              <a:t> point - TOC</a:t>
            </a:r>
            <a:endParaRPr lang="en-GB" dirty="0"/>
          </a:p>
        </p:txBody>
      </p:sp>
      <p:sp>
        <p:nvSpPr>
          <p:cNvPr id="4" name="Zástupný obsah 3">
            <a:extLst>
              <a:ext uri="{FF2B5EF4-FFF2-40B4-BE49-F238E27FC236}">
                <a16:creationId xmlns:a16="http://schemas.microsoft.com/office/drawing/2014/main" id="{D9AFF15B-39B2-EF45-7B63-5564BC8A6E8D}"/>
              </a:ext>
            </a:extLst>
          </p:cNvPr>
          <p:cNvSpPr>
            <a:spLocks noGrp="1"/>
          </p:cNvSpPr>
          <p:nvPr>
            <p:ph idx="1"/>
          </p:nvPr>
        </p:nvSpPr>
        <p:spPr/>
        <p:txBody>
          <a:bodyPr/>
          <a:lstStyle/>
          <a:p>
            <a:pPr>
              <a:lnSpc>
                <a:spcPct val="100000"/>
              </a:lnSpc>
            </a:pPr>
            <a:r>
              <a:rPr lang="en-GB" sz="2400" dirty="0"/>
              <a:t>The warehouse has a capacity of 5 000 bags of 50 kg each. Once a month, the grain is weighed in and processed</a:t>
            </a:r>
            <a:r>
              <a:rPr lang="cs-CZ" sz="2400" dirty="0"/>
              <a:t>.</a:t>
            </a:r>
          </a:p>
          <a:p>
            <a:pPr>
              <a:lnSpc>
                <a:spcPct val="100000"/>
              </a:lnSpc>
            </a:pPr>
            <a:r>
              <a:rPr lang="en-GB" sz="2400" dirty="0"/>
              <a:t>The drying plant operates in one shift (8 hours per day, 22 days per month), with 15</a:t>
            </a:r>
            <a:r>
              <a:rPr lang="cs-CZ" sz="2400" dirty="0"/>
              <a:t> </a:t>
            </a:r>
            <a:r>
              <a:rPr lang="en-GB" sz="2400" dirty="0"/>
              <a:t>% of the working time for lunch and other breaks. 70 bags of grain can be dried per hour.</a:t>
            </a:r>
            <a:endParaRPr lang="cs-CZ" sz="2400" dirty="0"/>
          </a:p>
          <a:p>
            <a:pPr>
              <a:lnSpc>
                <a:spcPct val="100000"/>
              </a:lnSpc>
            </a:pPr>
            <a:r>
              <a:rPr lang="en-GB" sz="2400" dirty="0"/>
              <a:t>The mixing plant mixes 45 kg of grain with other ingredients per minute. The mixing plant is open 7 hours a day, 21 days a month.- </a:t>
            </a:r>
            <a:endParaRPr lang="cs-CZ" sz="2400" dirty="0"/>
          </a:p>
          <a:p>
            <a:pPr>
              <a:lnSpc>
                <a:spcPct val="100000"/>
              </a:lnSpc>
            </a:pPr>
            <a:r>
              <a:rPr lang="en-GB" sz="2400" dirty="0"/>
              <a:t>The filling plant is capable of filling 2 bags per minute. It operates continuously 8 hours a day, 22 days a month.</a:t>
            </a:r>
            <a:r>
              <a:rPr lang="cs-CZ" sz="2400" dirty="0"/>
              <a:t> </a:t>
            </a:r>
            <a:r>
              <a:rPr lang="en-GB" sz="2400" dirty="0"/>
              <a:t>Where is the bottleneck that prevents the company from satisfying all orders? How can it be removed?</a:t>
            </a:r>
          </a:p>
        </p:txBody>
      </p:sp>
    </p:spTree>
    <p:extLst>
      <p:ext uri="{BB962C8B-B14F-4D97-AF65-F5344CB8AC3E}">
        <p14:creationId xmlns:p14="http://schemas.microsoft.com/office/powerpoint/2010/main" val="1248200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9485D80B-CDF8-4572-972B-D71DF99C1BDD}"/>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10" name="Nadpis 9">
            <a:extLst>
              <a:ext uri="{FF2B5EF4-FFF2-40B4-BE49-F238E27FC236}">
                <a16:creationId xmlns:a16="http://schemas.microsoft.com/office/drawing/2014/main" id="{0F9DD261-5682-4FE1-BDBD-DAA9CA512CF3}"/>
              </a:ext>
            </a:extLst>
          </p:cNvPr>
          <p:cNvSpPr>
            <a:spLocks noGrp="1"/>
          </p:cNvSpPr>
          <p:nvPr>
            <p:ph type="title"/>
          </p:nvPr>
        </p:nvSpPr>
        <p:spPr/>
        <p:txBody>
          <a:bodyPr/>
          <a:lstStyle/>
          <a:p>
            <a:r>
              <a:rPr lang="cs-CZ" dirty="0" err="1"/>
              <a:t>Task</a:t>
            </a:r>
            <a:r>
              <a:rPr lang="cs-CZ" dirty="0"/>
              <a:t> 3 – portfolio</a:t>
            </a:r>
          </a:p>
        </p:txBody>
      </p:sp>
      <p:sp>
        <p:nvSpPr>
          <p:cNvPr id="11" name="Zástupný obsah 10">
            <a:extLst>
              <a:ext uri="{FF2B5EF4-FFF2-40B4-BE49-F238E27FC236}">
                <a16:creationId xmlns:a16="http://schemas.microsoft.com/office/drawing/2014/main" id="{0098C2CB-A811-4282-A856-BF47C42F7DF6}"/>
              </a:ext>
            </a:extLst>
          </p:cNvPr>
          <p:cNvSpPr>
            <a:spLocks noGrp="1"/>
          </p:cNvSpPr>
          <p:nvPr>
            <p:ph idx="29"/>
          </p:nvPr>
        </p:nvSpPr>
        <p:spPr/>
        <p:txBody>
          <a:bodyPr/>
          <a:lstStyle/>
          <a:p>
            <a:pPr>
              <a:lnSpc>
                <a:spcPct val="100000"/>
              </a:lnSpc>
            </a:pPr>
            <a:r>
              <a:rPr lang="en-US" sz="2000" dirty="0" err="1"/>
              <a:t>Ferometal</a:t>
            </a:r>
            <a:r>
              <a:rPr lang="en-US" sz="2000" dirty="0"/>
              <a:t> </a:t>
            </a:r>
            <a:r>
              <a:rPr lang="cs-CZ" sz="2000" dirty="0"/>
              <a:t>PLC</a:t>
            </a:r>
            <a:r>
              <a:rPr lang="en-US" sz="2000" dirty="0"/>
              <a:t> supplies four products to the market with the following prices per unit (P), total cost per unit (TC</a:t>
            </a:r>
            <a:r>
              <a:rPr lang="cs-CZ" sz="2000" dirty="0"/>
              <a:t>u</a:t>
            </a:r>
            <a:r>
              <a:rPr lang="en-US" sz="2000" dirty="0"/>
              <a:t> </a:t>
            </a:r>
            <a:r>
              <a:rPr lang="cs-CZ" sz="2000" dirty="0" err="1"/>
              <a:t>or</a:t>
            </a:r>
            <a:r>
              <a:rPr lang="en-US" sz="2000" dirty="0"/>
              <a:t> AC) and sales quantities (Q).</a:t>
            </a:r>
            <a:endParaRPr lang="cs-CZ" sz="2000" dirty="0"/>
          </a:p>
          <a:p>
            <a:pPr>
              <a:lnSpc>
                <a:spcPct val="100000"/>
              </a:lnSpc>
            </a:pPr>
            <a:r>
              <a:rPr lang="en-US" sz="2000" dirty="0"/>
              <a:t>After a drastic price fall, the selling price of products A and B no longer covers costs. </a:t>
            </a:r>
            <a:r>
              <a:rPr lang="en-US" sz="2000" dirty="0" err="1"/>
              <a:t>Ferometal</a:t>
            </a:r>
            <a:r>
              <a:rPr lang="en-US" sz="2000" dirty="0"/>
              <a:t> </a:t>
            </a:r>
            <a:r>
              <a:rPr lang="en-US" sz="2000" dirty="0" err="1"/>
              <a:t>s.r.o.'s</a:t>
            </a:r>
            <a:r>
              <a:rPr lang="en-US" sz="2000" dirty="0"/>
              <a:t> fixed costs for the period were estimated at CZK 120 million. </a:t>
            </a:r>
            <a:endParaRPr lang="cs-CZ" sz="2000" dirty="0"/>
          </a:p>
          <a:p>
            <a:pPr>
              <a:lnSpc>
                <a:spcPct val="100000"/>
              </a:lnSpc>
            </a:pPr>
            <a:r>
              <a:rPr lang="en-US" sz="2000" dirty="0"/>
              <a:t>In calculating the cost per unit, the fixed costs were spread evenly over the total sales quantity of 4 million units.</a:t>
            </a:r>
            <a:endParaRPr lang="cs-CZ" sz="2000" dirty="0"/>
          </a:p>
          <a:p>
            <a:pPr>
              <a:lnSpc>
                <a:spcPct val="100000"/>
              </a:lnSpc>
            </a:pPr>
            <a:r>
              <a:rPr lang="cs-CZ" sz="2000" dirty="0" err="1"/>
              <a:t>Which</a:t>
            </a:r>
            <a:r>
              <a:rPr lang="cs-CZ" sz="2000" dirty="0"/>
              <a:t> </a:t>
            </a:r>
            <a:r>
              <a:rPr lang="cs-CZ" sz="2000" dirty="0" err="1"/>
              <a:t>of</a:t>
            </a:r>
            <a:r>
              <a:rPr lang="cs-CZ" sz="2000" dirty="0"/>
              <a:t> these </a:t>
            </a:r>
            <a:r>
              <a:rPr lang="cs-CZ" sz="2000" dirty="0" err="1"/>
              <a:t>products</a:t>
            </a:r>
            <a:r>
              <a:rPr lang="cs-CZ" sz="2000" dirty="0"/>
              <a:t> </a:t>
            </a:r>
            <a:r>
              <a:rPr lang="cs-CZ" sz="2000" dirty="0" err="1"/>
              <a:t>should</a:t>
            </a:r>
            <a:r>
              <a:rPr lang="cs-CZ" sz="2000" dirty="0"/>
              <a:t> </a:t>
            </a:r>
            <a:r>
              <a:rPr lang="cs-CZ" sz="2000" dirty="0" err="1"/>
              <a:t>be</a:t>
            </a:r>
            <a:r>
              <a:rPr lang="cs-CZ" sz="2000" dirty="0"/>
              <a:t> </a:t>
            </a:r>
            <a:r>
              <a:rPr lang="cs-CZ" sz="2000" dirty="0" err="1"/>
              <a:t>phased</a:t>
            </a:r>
            <a:r>
              <a:rPr lang="cs-CZ" sz="2000" dirty="0"/>
              <a:t> </a:t>
            </a:r>
            <a:r>
              <a:rPr lang="cs-CZ" sz="2000" dirty="0" err="1"/>
              <a:t>out</a:t>
            </a:r>
            <a:r>
              <a:rPr lang="cs-CZ" sz="2000" dirty="0"/>
              <a:t>?</a:t>
            </a:r>
          </a:p>
        </p:txBody>
      </p:sp>
      <p:graphicFrame>
        <p:nvGraphicFramePr>
          <p:cNvPr id="13" name="Group 262">
            <a:extLst>
              <a:ext uri="{FF2B5EF4-FFF2-40B4-BE49-F238E27FC236}">
                <a16:creationId xmlns:a16="http://schemas.microsoft.com/office/drawing/2014/main" id="{BED477AE-CA5B-4167-A2D1-36A1E872A02B}"/>
              </a:ext>
            </a:extLst>
          </p:cNvPr>
          <p:cNvGraphicFramePr>
            <a:graphicFrameLocks noGrp="1"/>
          </p:cNvGraphicFramePr>
          <p:nvPr>
            <p:ph idx="30"/>
            <p:extLst>
              <p:ext uri="{D42A27DB-BD31-4B8C-83A1-F6EECF244321}">
                <p14:modId xmlns:p14="http://schemas.microsoft.com/office/powerpoint/2010/main" val="3284533765"/>
              </p:ext>
            </p:extLst>
          </p:nvPr>
        </p:nvGraphicFramePr>
        <p:xfrm>
          <a:off x="6784975" y="1315540"/>
          <a:ext cx="4038600" cy="4525963"/>
        </p:xfrm>
        <a:graphic>
          <a:graphicData uri="http://schemas.openxmlformats.org/drawingml/2006/table">
            <a:tbl>
              <a:tblPr/>
              <a:tblGrid>
                <a:gridCol w="1035050">
                  <a:extLst>
                    <a:ext uri="{9D8B030D-6E8A-4147-A177-3AD203B41FA5}">
                      <a16:colId xmlns:a16="http://schemas.microsoft.com/office/drawing/2014/main" val="20000"/>
                    </a:ext>
                  </a:extLst>
                </a:gridCol>
                <a:gridCol w="1035050">
                  <a:extLst>
                    <a:ext uri="{9D8B030D-6E8A-4147-A177-3AD203B41FA5}">
                      <a16:colId xmlns:a16="http://schemas.microsoft.com/office/drawing/2014/main" val="20001"/>
                    </a:ext>
                  </a:extLst>
                </a:gridCol>
                <a:gridCol w="895350">
                  <a:extLst>
                    <a:ext uri="{9D8B030D-6E8A-4147-A177-3AD203B41FA5}">
                      <a16:colId xmlns:a16="http://schemas.microsoft.com/office/drawing/2014/main" val="20002"/>
                    </a:ext>
                  </a:extLst>
                </a:gridCol>
                <a:gridCol w="1073150">
                  <a:extLst>
                    <a:ext uri="{9D8B030D-6E8A-4147-A177-3AD203B41FA5}">
                      <a16:colId xmlns:a16="http://schemas.microsoft.com/office/drawing/2014/main" val="20003"/>
                    </a:ext>
                  </a:extLst>
                </a:gridCol>
              </a:tblGrid>
              <a:tr h="904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900" b="1" i="1" u="none" strike="noStrike" cap="none" normalizeH="0" baseline="0" dirty="0" err="1">
                          <a:ln>
                            <a:noFill/>
                          </a:ln>
                          <a:solidFill>
                            <a:schemeClr val="tx1"/>
                          </a:solidFill>
                          <a:effectLst/>
                          <a:latin typeface="Times New Roman" pitchFamily="18" charset="0"/>
                          <a:cs typeface="Times New Roman" pitchFamily="18" charset="0"/>
                        </a:rPr>
                        <a:t>Product</a:t>
                      </a:r>
                      <a:endParaRPr kumimoji="0" lang="cs-CZ" sz="28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900" b="1" i="1" u="none" strike="noStrike" cap="none" normalizeH="0" baseline="0" dirty="0">
                          <a:ln>
                            <a:noFill/>
                          </a:ln>
                          <a:solidFill>
                            <a:schemeClr val="tx1"/>
                          </a:solidFill>
                          <a:effectLst/>
                          <a:latin typeface="Times New Roman" pitchFamily="18" charset="0"/>
                          <a:cs typeface="Times New Roman" pitchFamily="18" charset="0"/>
                        </a:rPr>
                        <a:t>Q</a:t>
                      </a:r>
                      <a:endParaRPr kumimoji="0" lang="cs-CZ" sz="28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a:ln>
                            <a:noFill/>
                          </a:ln>
                          <a:solidFill>
                            <a:schemeClr val="tx1"/>
                          </a:solidFill>
                          <a:effectLst/>
                          <a:latin typeface="Times New Roman" pitchFamily="18" charset="0"/>
                          <a:cs typeface="Times New Roman" pitchFamily="18" charset="0"/>
                        </a:rPr>
                        <a:t>P</a:t>
                      </a:r>
                      <a:endParaRPr kumimoji="0" lang="cs-CZ" sz="24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err="1">
                          <a:ln>
                            <a:noFill/>
                          </a:ln>
                          <a:solidFill>
                            <a:schemeClr val="tx1"/>
                          </a:solidFill>
                          <a:effectLst/>
                          <a:latin typeface="Times New Roman" pitchFamily="18" charset="0"/>
                          <a:cs typeface="Times New Roman" pitchFamily="18" charset="0"/>
                        </a:rPr>
                        <a:t>TCu</a:t>
                      </a:r>
                      <a:r>
                        <a:rPr kumimoji="0" lang="cs-CZ" sz="1800" b="1" i="1" u="none" strike="noStrike" cap="none" normalizeH="0" baseline="0" dirty="0">
                          <a:ln>
                            <a:noFill/>
                          </a:ln>
                          <a:solidFill>
                            <a:schemeClr val="tx1"/>
                          </a:solidFill>
                          <a:effectLst/>
                          <a:latin typeface="Times New Roman" pitchFamily="18" charset="0"/>
                          <a:cs typeface="Times New Roman" pitchFamily="18" charset="0"/>
                        </a:rPr>
                        <a:t>(AC)</a:t>
                      </a:r>
                      <a:endParaRPr kumimoji="0" lang="cs-CZ" sz="24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04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A</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1 mil</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100,-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120,-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064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B</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1 mil.</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250,-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04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C</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1 mil.</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80,-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50,-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04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dirty="0">
                          <a:ln>
                            <a:noFill/>
                          </a:ln>
                          <a:solidFill>
                            <a:schemeClr val="tx1"/>
                          </a:solidFill>
                          <a:effectLst/>
                          <a:latin typeface="Times New Roman" pitchFamily="18" charset="0"/>
                          <a:cs typeface="Times New Roman" pitchFamily="18" charset="0"/>
                        </a:rPr>
                        <a:t>D</a:t>
                      </a:r>
                      <a:endParaRPr kumimoji="0" lang="cs-CZ" sz="36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1 mil.</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240,-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dirty="0">
                          <a:ln>
                            <a:noFill/>
                          </a:ln>
                          <a:solidFill>
                            <a:schemeClr val="tx1"/>
                          </a:solidFill>
                          <a:effectLst/>
                          <a:latin typeface="Times New Roman" pitchFamily="18" charset="0"/>
                          <a:cs typeface="Times New Roman" pitchFamily="18" charset="0"/>
                        </a:rPr>
                        <a:t>170,-</a:t>
                      </a:r>
                      <a:endParaRPr kumimoji="0" lang="cs-CZ" sz="36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42234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9FA1E78-8060-42EE-9F41-938C6872052B}"/>
              </a:ext>
            </a:extLst>
          </p:cNvPr>
          <p:cNvSpPr>
            <a:spLocks noGrp="1"/>
          </p:cNvSpPr>
          <p:nvPr>
            <p:ph type="ftr" sz="quarter" idx="10"/>
          </p:nvPr>
        </p:nvSpPr>
        <p:spPr/>
        <p:txBody>
          <a:bodyPr/>
          <a:lstStyle/>
          <a:p>
            <a:r>
              <a:rPr lang="cs-CZ"/>
              <a:t>Inbound logistics and operations </a:t>
            </a:r>
            <a:r>
              <a:rPr lang="en-GB"/>
              <a:t> – MUNI – ABEC</a:t>
            </a:r>
            <a:endParaRPr lang="en-GB" noProof="0" dirty="0"/>
          </a:p>
        </p:txBody>
      </p:sp>
      <p:sp>
        <p:nvSpPr>
          <p:cNvPr id="3" name="Zástupný symbol pro číslo snímku 2">
            <a:extLst>
              <a:ext uri="{FF2B5EF4-FFF2-40B4-BE49-F238E27FC236}">
                <a16:creationId xmlns:a16="http://schemas.microsoft.com/office/drawing/2014/main" id="{56889F60-24F7-4329-9EEF-DA0A3CDDEC0B}"/>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Nadpis 3">
            <a:extLst>
              <a:ext uri="{FF2B5EF4-FFF2-40B4-BE49-F238E27FC236}">
                <a16:creationId xmlns:a16="http://schemas.microsoft.com/office/drawing/2014/main" id="{D28D3CB8-E9AD-46EB-A367-A291E21F538B}"/>
              </a:ext>
            </a:extLst>
          </p:cNvPr>
          <p:cNvSpPr>
            <a:spLocks noGrp="1"/>
          </p:cNvSpPr>
          <p:nvPr>
            <p:ph type="title"/>
          </p:nvPr>
        </p:nvSpPr>
        <p:spPr/>
        <p:txBody>
          <a:bodyPr/>
          <a:lstStyle/>
          <a:p>
            <a:r>
              <a:rPr lang="cs-CZ" sz="3600" dirty="0" err="1"/>
              <a:t>Task</a:t>
            </a:r>
            <a:r>
              <a:rPr lang="cs-CZ" sz="3600" dirty="0"/>
              <a:t> 3 b) – portfolio – portfolio </a:t>
            </a:r>
            <a:r>
              <a:rPr lang="cs-CZ" sz="3600" dirty="0" err="1"/>
              <a:t>dependencies</a:t>
            </a:r>
            <a:endParaRPr lang="cs-CZ" sz="3600" dirty="0"/>
          </a:p>
        </p:txBody>
      </p:sp>
      <p:sp>
        <p:nvSpPr>
          <p:cNvPr id="5" name="Zástupný obsah 4">
            <a:extLst>
              <a:ext uri="{FF2B5EF4-FFF2-40B4-BE49-F238E27FC236}">
                <a16:creationId xmlns:a16="http://schemas.microsoft.com/office/drawing/2014/main" id="{63F9E054-D397-4C9F-BC67-599F9AE782FA}"/>
              </a:ext>
            </a:extLst>
          </p:cNvPr>
          <p:cNvSpPr>
            <a:spLocks noGrp="1"/>
          </p:cNvSpPr>
          <p:nvPr>
            <p:ph idx="1"/>
          </p:nvPr>
        </p:nvSpPr>
        <p:spPr/>
        <p:txBody>
          <a:bodyPr/>
          <a:lstStyle/>
          <a:p>
            <a:r>
              <a:rPr lang="cs-CZ" dirty="0" err="1"/>
              <a:t>If</a:t>
            </a:r>
            <a:r>
              <a:rPr lang="cs-CZ" dirty="0"/>
              <a:t> </a:t>
            </a:r>
            <a:r>
              <a:rPr lang="cs-CZ" dirty="0" err="1"/>
              <a:t>you</a:t>
            </a:r>
            <a:r>
              <a:rPr lang="cs-CZ" dirty="0"/>
              <a:t> stop </a:t>
            </a:r>
            <a:r>
              <a:rPr lang="cs-CZ" dirty="0" err="1"/>
              <a:t>production</a:t>
            </a:r>
            <a:r>
              <a:rPr lang="cs-CZ" dirty="0"/>
              <a:t> </a:t>
            </a:r>
            <a:r>
              <a:rPr lang="cs-CZ" dirty="0" err="1"/>
              <a:t>of</a:t>
            </a:r>
            <a:r>
              <a:rPr lang="cs-CZ" dirty="0"/>
              <a:t> A, </a:t>
            </a:r>
            <a:r>
              <a:rPr lang="cs-CZ" dirty="0" err="1"/>
              <a:t>then</a:t>
            </a:r>
            <a:r>
              <a:rPr lang="cs-CZ" dirty="0"/>
              <a:t> </a:t>
            </a:r>
            <a:r>
              <a:rPr lang="cs-CZ" dirty="0" err="1"/>
              <a:t>there</a:t>
            </a:r>
            <a:r>
              <a:rPr lang="cs-CZ" dirty="0"/>
              <a:t> </a:t>
            </a:r>
            <a:r>
              <a:rPr lang="cs-CZ" dirty="0" err="1"/>
              <a:t>will</a:t>
            </a:r>
            <a:r>
              <a:rPr lang="cs-CZ" dirty="0"/>
              <a:t> </a:t>
            </a:r>
            <a:r>
              <a:rPr lang="cs-CZ" dirty="0" err="1"/>
              <a:t>be</a:t>
            </a:r>
            <a:r>
              <a:rPr lang="cs-CZ" dirty="0"/>
              <a:t> </a:t>
            </a:r>
            <a:r>
              <a:rPr lang="cs-CZ" dirty="0" err="1"/>
              <a:t>rise</a:t>
            </a:r>
            <a:r>
              <a:rPr lang="cs-CZ" dirty="0"/>
              <a:t> </a:t>
            </a:r>
            <a:r>
              <a:rPr lang="cs-CZ" dirty="0" err="1"/>
              <a:t>of</a:t>
            </a:r>
            <a:r>
              <a:rPr lang="cs-CZ" dirty="0"/>
              <a:t> substitute C by 250 000 </a:t>
            </a:r>
            <a:r>
              <a:rPr lang="cs-CZ" dirty="0" err="1"/>
              <a:t>pieces</a:t>
            </a:r>
            <a:r>
              <a:rPr lang="cs-CZ" dirty="0"/>
              <a:t>.</a:t>
            </a:r>
          </a:p>
          <a:p>
            <a:r>
              <a:rPr lang="en-US" dirty="0"/>
              <a:t>If you stop production of </a:t>
            </a:r>
            <a:r>
              <a:rPr lang="cs-CZ" dirty="0"/>
              <a:t>B</a:t>
            </a:r>
            <a:r>
              <a:rPr lang="en-US" dirty="0"/>
              <a:t>, then there will be </a:t>
            </a:r>
            <a:r>
              <a:rPr lang="cs-CZ" dirty="0" err="1"/>
              <a:t>decline</a:t>
            </a:r>
            <a:r>
              <a:rPr lang="en-US" dirty="0"/>
              <a:t> of</a:t>
            </a:r>
            <a:r>
              <a:rPr lang="cs-CZ" dirty="0"/>
              <a:t> </a:t>
            </a:r>
            <a:r>
              <a:rPr lang="cs-CZ" dirty="0" err="1"/>
              <a:t>complement</a:t>
            </a:r>
            <a:r>
              <a:rPr lang="en-US" dirty="0"/>
              <a:t> </a:t>
            </a:r>
            <a:r>
              <a:rPr lang="cs-CZ" dirty="0"/>
              <a:t>D</a:t>
            </a:r>
            <a:r>
              <a:rPr lang="en-US" dirty="0"/>
              <a:t> </a:t>
            </a:r>
            <a:r>
              <a:rPr lang="cs-CZ" dirty="0"/>
              <a:t>by</a:t>
            </a:r>
            <a:r>
              <a:rPr lang="en-US" dirty="0"/>
              <a:t> 250 000 pieces.</a:t>
            </a:r>
          </a:p>
        </p:txBody>
      </p:sp>
    </p:spTree>
    <p:extLst>
      <p:ext uri="{BB962C8B-B14F-4D97-AF65-F5344CB8AC3E}">
        <p14:creationId xmlns:p14="http://schemas.microsoft.com/office/powerpoint/2010/main" val="4003578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A522C00-6431-440E-AFB1-2BE635DC9A9B}"/>
              </a:ext>
            </a:extLst>
          </p:cNvPr>
          <p:cNvSpPr>
            <a:spLocks noGrp="1"/>
          </p:cNvSpPr>
          <p:nvPr>
            <p:ph type="ftr" sz="quarter" idx="10"/>
          </p:nvPr>
        </p:nvSpPr>
        <p:spPr/>
        <p:txBody>
          <a:bodyPr/>
          <a:lstStyle/>
          <a:p>
            <a:r>
              <a:rPr lang="cs-CZ"/>
              <a:t>Inbound logistics and operations </a:t>
            </a:r>
            <a:r>
              <a:rPr lang="en-GB"/>
              <a:t> – MUNI – ABEC</a:t>
            </a:r>
            <a:endParaRPr lang="en-GB" noProof="0" dirty="0"/>
          </a:p>
        </p:txBody>
      </p:sp>
      <p:sp>
        <p:nvSpPr>
          <p:cNvPr id="3" name="Zástupný symbol pro číslo snímku 2">
            <a:extLst>
              <a:ext uri="{FF2B5EF4-FFF2-40B4-BE49-F238E27FC236}">
                <a16:creationId xmlns:a16="http://schemas.microsoft.com/office/drawing/2014/main" id="{EF97E83C-C313-40C0-A619-FAE7BF1F437D}"/>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6" name="Nadpis 5">
            <a:extLst>
              <a:ext uri="{FF2B5EF4-FFF2-40B4-BE49-F238E27FC236}">
                <a16:creationId xmlns:a16="http://schemas.microsoft.com/office/drawing/2014/main" id="{FFB36E57-D172-456F-B7BC-48902773ADE0}"/>
              </a:ext>
            </a:extLst>
          </p:cNvPr>
          <p:cNvSpPr>
            <a:spLocks noGrp="1"/>
          </p:cNvSpPr>
          <p:nvPr>
            <p:ph type="title"/>
          </p:nvPr>
        </p:nvSpPr>
        <p:spPr/>
        <p:txBody>
          <a:bodyPr/>
          <a:lstStyle/>
          <a:p>
            <a:r>
              <a:rPr lang="cs-CZ" sz="3600" dirty="0" err="1"/>
              <a:t>Task</a:t>
            </a:r>
            <a:r>
              <a:rPr lang="cs-CZ" sz="3600" dirty="0"/>
              <a:t> 3 b) – portfolio – portfolio </a:t>
            </a:r>
            <a:r>
              <a:rPr lang="cs-CZ" sz="3600" dirty="0" err="1"/>
              <a:t>dependencies</a:t>
            </a:r>
            <a:endParaRPr lang="cs-CZ" sz="3600" dirty="0"/>
          </a:p>
        </p:txBody>
      </p:sp>
      <p:sp>
        <p:nvSpPr>
          <p:cNvPr id="8" name="Zástupný obsah 7">
            <a:extLst>
              <a:ext uri="{FF2B5EF4-FFF2-40B4-BE49-F238E27FC236}">
                <a16:creationId xmlns:a16="http://schemas.microsoft.com/office/drawing/2014/main" id="{7A481197-C85F-4A4E-96F3-25EB1DE547C0}"/>
              </a:ext>
            </a:extLst>
          </p:cNvPr>
          <p:cNvSpPr>
            <a:spLocks noGrp="1"/>
          </p:cNvSpPr>
          <p:nvPr>
            <p:ph idx="30"/>
          </p:nvPr>
        </p:nvSpPr>
        <p:spPr/>
        <p:txBody>
          <a:bodyPr/>
          <a:lstStyle/>
          <a:p>
            <a:r>
              <a:rPr lang="en-US" dirty="0"/>
              <a:t>Fix</a:t>
            </a:r>
            <a:r>
              <a:rPr lang="cs-CZ" dirty="0" err="1"/>
              <a:t>ed</a:t>
            </a:r>
            <a:r>
              <a:rPr lang="cs-CZ" dirty="0"/>
              <a:t> </a:t>
            </a:r>
            <a:r>
              <a:rPr lang="cs-CZ" dirty="0" err="1"/>
              <a:t>costs</a:t>
            </a:r>
            <a:r>
              <a:rPr lang="en-US" dirty="0"/>
              <a:t> 120 </a:t>
            </a:r>
            <a:r>
              <a:rPr lang="en-US" dirty="0" err="1"/>
              <a:t>milion</a:t>
            </a:r>
            <a:r>
              <a:rPr lang="en-US" dirty="0"/>
              <a:t>.</a:t>
            </a:r>
          </a:p>
          <a:p>
            <a:r>
              <a:rPr lang="en-US" dirty="0"/>
              <a:t>Stop A === C + 250 000</a:t>
            </a:r>
          </a:p>
          <a:p>
            <a:r>
              <a:rPr lang="en-US" dirty="0"/>
              <a:t>Stop C === D – 300 000</a:t>
            </a:r>
          </a:p>
          <a:p>
            <a:endParaRPr lang="cs-CZ" dirty="0"/>
          </a:p>
        </p:txBody>
      </p:sp>
      <p:graphicFrame>
        <p:nvGraphicFramePr>
          <p:cNvPr id="9" name="Group 262">
            <a:extLst>
              <a:ext uri="{FF2B5EF4-FFF2-40B4-BE49-F238E27FC236}">
                <a16:creationId xmlns:a16="http://schemas.microsoft.com/office/drawing/2014/main" id="{ED717234-8F13-4644-A231-200BBCAD0949}"/>
              </a:ext>
            </a:extLst>
          </p:cNvPr>
          <p:cNvGraphicFramePr>
            <a:graphicFrameLocks noGrp="1"/>
          </p:cNvGraphicFramePr>
          <p:nvPr>
            <p:ph idx="29"/>
            <p:extLst>
              <p:ext uri="{D42A27DB-BD31-4B8C-83A1-F6EECF244321}">
                <p14:modId xmlns:p14="http://schemas.microsoft.com/office/powerpoint/2010/main" val="1675507134"/>
              </p:ext>
            </p:extLst>
          </p:nvPr>
        </p:nvGraphicFramePr>
        <p:xfrm>
          <a:off x="996950" y="1442861"/>
          <a:ext cx="4038600" cy="4525963"/>
        </p:xfrm>
        <a:graphic>
          <a:graphicData uri="http://schemas.openxmlformats.org/drawingml/2006/table">
            <a:tbl>
              <a:tblPr/>
              <a:tblGrid>
                <a:gridCol w="1035050">
                  <a:extLst>
                    <a:ext uri="{9D8B030D-6E8A-4147-A177-3AD203B41FA5}">
                      <a16:colId xmlns:a16="http://schemas.microsoft.com/office/drawing/2014/main" val="20000"/>
                    </a:ext>
                  </a:extLst>
                </a:gridCol>
                <a:gridCol w="1035050">
                  <a:extLst>
                    <a:ext uri="{9D8B030D-6E8A-4147-A177-3AD203B41FA5}">
                      <a16:colId xmlns:a16="http://schemas.microsoft.com/office/drawing/2014/main" val="20001"/>
                    </a:ext>
                  </a:extLst>
                </a:gridCol>
                <a:gridCol w="895350">
                  <a:extLst>
                    <a:ext uri="{9D8B030D-6E8A-4147-A177-3AD203B41FA5}">
                      <a16:colId xmlns:a16="http://schemas.microsoft.com/office/drawing/2014/main" val="20002"/>
                    </a:ext>
                  </a:extLst>
                </a:gridCol>
                <a:gridCol w="1073150">
                  <a:extLst>
                    <a:ext uri="{9D8B030D-6E8A-4147-A177-3AD203B41FA5}">
                      <a16:colId xmlns:a16="http://schemas.microsoft.com/office/drawing/2014/main" val="20003"/>
                    </a:ext>
                  </a:extLst>
                </a:gridCol>
              </a:tblGrid>
              <a:tr h="904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900" b="1" i="1" u="none" strike="noStrike" cap="none" normalizeH="0" baseline="0" dirty="0" err="1">
                          <a:ln>
                            <a:noFill/>
                          </a:ln>
                          <a:solidFill>
                            <a:schemeClr val="tx1"/>
                          </a:solidFill>
                          <a:effectLst/>
                          <a:latin typeface="Times New Roman" pitchFamily="18" charset="0"/>
                          <a:cs typeface="Times New Roman" pitchFamily="18" charset="0"/>
                        </a:rPr>
                        <a:t>Product</a:t>
                      </a:r>
                      <a:endParaRPr kumimoji="0" lang="cs-CZ" sz="28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900" b="1" i="1" u="none" strike="noStrike" cap="none" normalizeH="0" baseline="0" dirty="0">
                          <a:ln>
                            <a:noFill/>
                          </a:ln>
                          <a:solidFill>
                            <a:schemeClr val="tx1"/>
                          </a:solidFill>
                          <a:effectLst/>
                          <a:latin typeface="Times New Roman" pitchFamily="18" charset="0"/>
                          <a:cs typeface="Times New Roman" pitchFamily="18" charset="0"/>
                        </a:rPr>
                        <a:t>Q</a:t>
                      </a:r>
                      <a:endParaRPr kumimoji="0" lang="cs-CZ" sz="28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900" b="1" i="1" u="none" strike="noStrike" cap="none" normalizeH="0" baseline="0" dirty="0">
                          <a:ln>
                            <a:noFill/>
                          </a:ln>
                          <a:solidFill>
                            <a:schemeClr val="tx1"/>
                          </a:solidFill>
                          <a:effectLst/>
                          <a:latin typeface="Times New Roman" pitchFamily="18" charset="0"/>
                          <a:cs typeface="Times New Roman" pitchFamily="18" charset="0"/>
                        </a:rPr>
                        <a:t>P</a:t>
                      </a:r>
                      <a:endParaRPr kumimoji="0" lang="cs-CZ" sz="28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err="1">
                          <a:ln>
                            <a:noFill/>
                          </a:ln>
                          <a:solidFill>
                            <a:schemeClr val="tx1"/>
                          </a:solidFill>
                          <a:effectLst/>
                          <a:latin typeface="Times New Roman" pitchFamily="18" charset="0"/>
                          <a:cs typeface="Times New Roman" pitchFamily="18" charset="0"/>
                        </a:rPr>
                        <a:t>TCu</a:t>
                      </a:r>
                      <a:r>
                        <a:rPr kumimoji="0" lang="cs-CZ" sz="1800" b="1" i="1" u="none" strike="noStrike" cap="none" normalizeH="0" baseline="0" dirty="0">
                          <a:ln>
                            <a:noFill/>
                          </a:ln>
                          <a:solidFill>
                            <a:schemeClr val="tx1"/>
                          </a:solidFill>
                          <a:effectLst/>
                          <a:latin typeface="Times New Roman" pitchFamily="18" charset="0"/>
                          <a:cs typeface="Times New Roman" pitchFamily="18" charset="0"/>
                        </a:rPr>
                        <a:t>(AC)</a:t>
                      </a:r>
                      <a:endParaRPr kumimoji="0" lang="cs-CZ" sz="24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04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A</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1 mil</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100,-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120,-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064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B</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1 mil.</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250,-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04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C</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1 mil.</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80,-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50,-</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04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a:ln>
                            <a:noFill/>
                          </a:ln>
                          <a:solidFill>
                            <a:schemeClr val="tx1"/>
                          </a:solidFill>
                          <a:effectLst/>
                          <a:latin typeface="Times New Roman" pitchFamily="18" charset="0"/>
                          <a:cs typeface="Times New Roman" pitchFamily="18" charset="0"/>
                        </a:rPr>
                        <a:t>D</a:t>
                      </a:r>
                      <a:endParaRPr kumimoji="0" lang="cs-CZ" sz="3600" b="0" i="0" u="none" strike="noStrike" cap="none" normalizeH="0" baseline="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dirty="0">
                          <a:ln>
                            <a:noFill/>
                          </a:ln>
                          <a:solidFill>
                            <a:schemeClr val="tx1"/>
                          </a:solidFill>
                          <a:effectLst/>
                          <a:latin typeface="Times New Roman" pitchFamily="18" charset="0"/>
                          <a:cs typeface="Times New Roman" pitchFamily="18" charset="0"/>
                        </a:rPr>
                        <a:t>1 mil.</a:t>
                      </a:r>
                      <a:endParaRPr kumimoji="0" lang="cs-CZ" sz="36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dirty="0">
                          <a:ln>
                            <a:noFill/>
                          </a:ln>
                          <a:solidFill>
                            <a:schemeClr val="tx1"/>
                          </a:solidFill>
                          <a:effectLst/>
                          <a:latin typeface="Times New Roman" pitchFamily="18" charset="0"/>
                          <a:cs typeface="Times New Roman" pitchFamily="18" charset="0"/>
                        </a:rPr>
                        <a:t>240,-</a:t>
                      </a:r>
                      <a:endParaRPr kumimoji="0" lang="cs-CZ" sz="36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500" b="0" i="0" u="none" strike="noStrike" cap="none" normalizeH="0" baseline="0" dirty="0">
                          <a:ln>
                            <a:noFill/>
                          </a:ln>
                          <a:solidFill>
                            <a:schemeClr val="tx1"/>
                          </a:solidFill>
                          <a:effectLst/>
                          <a:latin typeface="Times New Roman" pitchFamily="18" charset="0"/>
                          <a:cs typeface="Times New Roman" pitchFamily="18" charset="0"/>
                        </a:rPr>
                        <a:t>170,-</a:t>
                      </a:r>
                      <a:endParaRPr kumimoji="0" lang="cs-CZ" sz="3600" b="0" i="0" u="none" strike="noStrike" cap="none" normalizeH="0" baseline="0" dirty="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46854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45413D8-8E9E-911E-A1A7-FD3C493A8FF3}"/>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3" name="Nadpis 2">
            <a:extLst>
              <a:ext uri="{FF2B5EF4-FFF2-40B4-BE49-F238E27FC236}">
                <a16:creationId xmlns:a16="http://schemas.microsoft.com/office/drawing/2014/main" id="{BEEF1246-FE4A-C276-9706-D7A0C3BB0C65}"/>
              </a:ext>
            </a:extLst>
          </p:cNvPr>
          <p:cNvSpPr>
            <a:spLocks noGrp="1"/>
          </p:cNvSpPr>
          <p:nvPr>
            <p:ph type="title"/>
          </p:nvPr>
        </p:nvSpPr>
        <p:spPr/>
        <p:txBody>
          <a:bodyPr/>
          <a:lstStyle/>
          <a:p>
            <a:r>
              <a:rPr lang="cs-CZ" dirty="0" err="1"/>
              <a:t>Task</a:t>
            </a:r>
            <a:r>
              <a:rPr lang="cs-CZ" dirty="0"/>
              <a:t> 4</a:t>
            </a:r>
            <a:endParaRPr lang="en-GB" dirty="0"/>
          </a:p>
        </p:txBody>
      </p:sp>
      <p:sp>
        <p:nvSpPr>
          <p:cNvPr id="4" name="Zástupný obsah 3">
            <a:extLst>
              <a:ext uri="{FF2B5EF4-FFF2-40B4-BE49-F238E27FC236}">
                <a16:creationId xmlns:a16="http://schemas.microsoft.com/office/drawing/2014/main" id="{8BE8B60F-CAED-5FD2-73FD-F9FD2AF0E2CB}"/>
              </a:ext>
            </a:extLst>
          </p:cNvPr>
          <p:cNvSpPr>
            <a:spLocks noGrp="1"/>
          </p:cNvSpPr>
          <p:nvPr>
            <p:ph idx="1"/>
          </p:nvPr>
        </p:nvSpPr>
        <p:spPr/>
        <p:txBody>
          <a:bodyPr/>
          <a:lstStyle/>
          <a:p>
            <a:pPr>
              <a:lnSpc>
                <a:spcPct val="100000"/>
              </a:lnSpc>
            </a:pPr>
            <a:r>
              <a:rPr lang="en-US" sz="2400" dirty="0"/>
              <a:t>The publishing house </a:t>
            </a:r>
            <a:r>
              <a:rPr lang="cs-CZ" sz="2400" dirty="0" err="1"/>
              <a:t>Knowladge</a:t>
            </a:r>
            <a:r>
              <a:rPr lang="en-US" sz="2400" dirty="0"/>
              <a:t> </a:t>
            </a:r>
            <a:r>
              <a:rPr lang="cs-CZ" sz="2400" dirty="0"/>
              <a:t>Inc.</a:t>
            </a:r>
            <a:r>
              <a:rPr lang="en-US" sz="2400" dirty="0"/>
              <a:t> intends to publish a professional book for which it expects to sell 8,000 copies per year in the coming years. The fixed costs of publication (production) amount to CZK 360 000 per issue. The capital tied up in the printed but not yet sold books must bear interest at 10 % p.a. Sales will be continuous, i.e. without fluctuations in time. How high should the circulation (optimum production rate) be so that the interest and production costs per book are as low as possible, since the proportional costs (paper, binding, printing ink, etc.) are:</a:t>
            </a:r>
            <a:endParaRPr lang="cs-CZ" sz="2400" dirty="0"/>
          </a:p>
          <a:p>
            <a:pPr lvl="1"/>
            <a:r>
              <a:rPr lang="en-US" sz="2400" dirty="0"/>
              <a:t>100 CZK/</a:t>
            </a:r>
            <a:r>
              <a:rPr lang="cs-CZ" sz="2400" dirty="0" err="1"/>
              <a:t>piece</a:t>
            </a:r>
            <a:endParaRPr lang="en-US" sz="2400" dirty="0"/>
          </a:p>
          <a:p>
            <a:pPr lvl="1"/>
            <a:r>
              <a:rPr lang="en-US" sz="2400" dirty="0"/>
              <a:t>400 CZK/p</a:t>
            </a:r>
            <a:r>
              <a:rPr lang="cs-CZ" sz="2400" dirty="0" err="1"/>
              <a:t>iece</a:t>
            </a:r>
            <a:endParaRPr lang="en-US" sz="2400" dirty="0"/>
          </a:p>
          <a:p>
            <a:pPr>
              <a:lnSpc>
                <a:spcPct val="100000"/>
              </a:lnSpc>
            </a:pPr>
            <a:r>
              <a:rPr lang="en-US" sz="2400" dirty="0"/>
              <a:t>In which of the two cases will the issue be lower?</a:t>
            </a:r>
            <a:endParaRPr lang="en-GB" sz="2400" dirty="0"/>
          </a:p>
        </p:txBody>
      </p:sp>
    </p:spTree>
    <p:extLst>
      <p:ext uri="{BB962C8B-B14F-4D97-AF65-F5344CB8AC3E}">
        <p14:creationId xmlns:p14="http://schemas.microsoft.com/office/powerpoint/2010/main" val="3552698491"/>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16-9-en-v10.potx" id="{CA4D81FE-238A-4A84-B5FE-EF7F9B2E3BBC}" vid="{F2DA8804-0AF2-4B2C-9DC8-D5C2B90AF59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muni-econ-prezentace-16-9-en-v10</Template>
  <TotalTime>201</TotalTime>
  <Words>966</Words>
  <Application>Microsoft Office PowerPoint</Application>
  <PresentationFormat>Širokoúhlá obrazovka</PresentationFormat>
  <Paragraphs>96</Paragraphs>
  <Slides>10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Tahoma</vt:lpstr>
      <vt:lpstr>Times New Roman</vt:lpstr>
      <vt:lpstr>Wingdings</vt:lpstr>
      <vt:lpstr>Presentation_MU_EN</vt:lpstr>
      <vt:lpstr>Inbound logistics and operations</vt:lpstr>
      <vt:lpstr>Task 1 - Supply operations</vt:lpstr>
      <vt:lpstr>Task 1 - Supply operations</vt:lpstr>
      <vt:lpstr>Task 2 Narrow point - TOC</vt:lpstr>
      <vt:lpstr>Task 2 Narrow point - TOC</vt:lpstr>
      <vt:lpstr>Task 3 – portfolio</vt:lpstr>
      <vt:lpstr>Task 3 b) – portfolio – portfolio dependencies</vt:lpstr>
      <vt:lpstr>Task 3 b) – portfolio – portfolio dependencies</vt:lpstr>
      <vt:lpstr>Task 4</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COSTs</dc:title>
  <dc:creator>Petr Mikuš</dc:creator>
  <cp:lastModifiedBy>Petr Mikuš</cp:lastModifiedBy>
  <cp:revision>31</cp:revision>
  <cp:lastPrinted>1601-01-01T00:00:00Z</cp:lastPrinted>
  <dcterms:created xsi:type="dcterms:W3CDTF">2023-03-05T23:09:39Z</dcterms:created>
  <dcterms:modified xsi:type="dcterms:W3CDTF">2024-03-18T08:59:10Z</dcterms:modified>
</cp:coreProperties>
</file>