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383" r:id="rId3"/>
    <p:sldId id="384" r:id="rId4"/>
    <p:sldId id="402" r:id="rId5"/>
    <p:sldId id="385" r:id="rId6"/>
    <p:sldId id="386" r:id="rId7"/>
    <p:sldId id="387" r:id="rId8"/>
    <p:sldId id="403" r:id="rId9"/>
    <p:sldId id="408" r:id="rId10"/>
    <p:sldId id="409" r:id="rId11"/>
    <p:sldId id="389" r:id="rId12"/>
    <p:sldId id="390" r:id="rId13"/>
    <p:sldId id="391" r:id="rId14"/>
    <p:sldId id="392" r:id="rId15"/>
    <p:sldId id="393" r:id="rId16"/>
    <p:sldId id="394" r:id="rId17"/>
    <p:sldId id="395" r:id="rId18"/>
    <p:sldId id="411" r:id="rId19"/>
    <p:sldId id="413" r:id="rId20"/>
    <p:sldId id="398" r:id="rId21"/>
    <p:sldId id="397" r:id="rId22"/>
    <p:sldId id="399" r:id="rId23"/>
    <p:sldId id="400" r:id="rId24"/>
    <p:sldId id="412" r:id="rId25"/>
  </p:sldIdLst>
  <p:sldSz cx="12192000" cy="6858000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1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64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7FA82-3845-4682-9300-D20DE61D7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A2BE04-68AE-47F1-86DF-D3F912AD4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A20230-BBBB-4B28-A80B-530F4981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B2C0E7-83C4-4721-A919-6E1772E2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43BC3A-E12A-4E69-B9D9-B340B9524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72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6F7B5-8582-46E9-8E50-7759EE0DB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B2231B-2BDE-4D8D-83E2-BACAF798B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7F3B7B-5B61-49B6-8F49-16D5CE3DB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A6704F-BED2-4FB6-86BA-161CE3B6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78097E-A2CB-4249-A80F-6BDA29845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9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78098C9-EDD7-4090-9A88-37DDAA27A4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A4C76D-E784-4B85-9906-446C46812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42FF7D-CA29-4260-8161-C1AB1C7C2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84C42-D7B4-45FE-B06E-D730F2CB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720010-5A7C-47F5-957F-E9C5B37A4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72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9504D0-A832-4EA1-8016-FFA6CA83E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238FDE-6D59-4BE4-8743-7CDC64EA9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2D4A40-81CC-455D-B0A0-2D12E6E27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A58C30-6DAE-4660-A8D4-6DE3E2FF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1837EA-4953-463E-A369-F16EED43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66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4BE430-6A18-44C0-B4D8-CD8210CF8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64F478-A0D5-4543-90A2-41C93E5E5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7E5EBC-2ADA-4C88-94F2-C805ED93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B2C2EA-4E60-42D7-86FC-97CC2A6B1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AD0049-807C-40EC-B04F-09042C185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43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D9362-D6FA-4418-9D3F-D81F2AF3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60194-9522-40E7-9BFF-A0870DF98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51E493-3C88-4BAF-9A18-F8A8E0EEE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B96E95-8F83-41D2-92BF-A7DF9F12A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702D92-6FBF-4C4C-BC90-8F01C732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801A0E-8CAB-4E67-A904-91B958C5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73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62560-01E2-4418-A41C-62A270ABB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721C3F-9184-408A-A64D-5F9E06CF7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02204C-86F4-416D-8B96-5E5119192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8AE9199-A4EC-473C-AF74-2AEB78DC6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4A5C1A-2F15-48B4-A036-5E97B1C4B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CA8042C-022E-4EF6-8830-961029AD2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5AC4902-A2EC-4DCA-8202-B5599A973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5908C44-FF03-4CDB-8D9C-F9C864552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26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C23D3-0999-4298-980F-0FF1592E5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957519-620A-48E2-A38A-8D75FCB6C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92E1181-5F3E-4A25-9607-258B04213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626B1ED-A222-45BB-80BA-8CCA0EC6E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18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D06A8C-BAC6-4D35-9546-0B6208A57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53B8968-72A8-44A8-ACD6-0A50AD48D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36A4B7-0352-4312-BEFB-DE9AF550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3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ECD77-2C26-4FE1-A6E1-E101A0EA8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24FF4D-EE81-4702-B80E-BAAC18203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59E7C9-D4ED-4814-BB9A-4DC625E21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95C13B-D916-4CB6-99B0-84AEA36D8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5F440D-7DD9-4448-B7D8-9F43F934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E6BBC2-7E5D-4B17-B9D6-C8726ACC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141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5EB64-B7F1-4D51-987D-7753BADB5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96744D7-1FA8-4C9A-9ECB-CA7FE9E7ED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8FC9F4-6702-4D11-9794-D309C4AC8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097016-5FC3-4484-A3F2-3D2E141C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4BD0FC-C93B-4E16-B2BE-9FAEA36BF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053985-32A1-484C-99FD-C4C34521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18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C7EEE79-1F8F-46F0-BEB8-0AD81A3CC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B3E31B-C8A4-41DE-81C2-56D2EAE70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7144E4-AE55-4C66-B62D-D6F452AD5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26F626-4393-4D7D-8943-F3BB01AB8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84F8EC-4733-425F-96E9-B22A8764B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24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10153-9565-4040-9438-74660B2781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 dirty="0"/>
              <a:t>Seminar </a:t>
            </a:r>
            <a:r>
              <a:rPr lang="cs-CZ" dirty="0" err="1"/>
              <a:t>finances</a:t>
            </a:r>
            <a:endParaRPr lang="en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7D0DBC-8126-47C1-8C91-E1BB25760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Break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en" dirty="0"/>
              <a:t> point, investment evaluation</a:t>
            </a:r>
          </a:p>
        </p:txBody>
      </p:sp>
    </p:spTree>
    <p:extLst>
      <p:ext uri="{BB962C8B-B14F-4D97-AF65-F5344CB8AC3E}">
        <p14:creationId xmlns:p14="http://schemas.microsoft.com/office/powerpoint/2010/main" val="280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10.6 B Evaluation of investment options – discounted cash </a:t>
            </a:r>
            <a:r>
              <a:rPr lang="en" dirty="0" err="1"/>
              <a:t>flow</a:t>
            </a:r>
            <a:endParaRPr lang="cs-CZ" dirty="0"/>
          </a:p>
        </p:txBody>
      </p:sp>
      <p:graphicFrame>
        <p:nvGraphicFramePr>
          <p:cNvPr id="6" name="Group 269">
            <a:extLst>
              <a:ext uri="{FF2B5EF4-FFF2-40B4-BE49-F238E27FC236}">
                <a16:creationId xmlns:a16="http://schemas.microsoft.com/office/drawing/2014/main" id="{0DABE9F4-D79D-44C1-93BC-2626016B7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54831"/>
              </p:ext>
            </p:extLst>
          </p:nvPr>
        </p:nvGraphicFramePr>
        <p:xfrm>
          <a:off x="4063691" y="2256691"/>
          <a:ext cx="4627324" cy="3487616"/>
        </p:xfrm>
        <a:graphic>
          <a:graphicData uri="http://schemas.openxmlformats.org/drawingml/2006/table">
            <a:tbl>
              <a:tblPr/>
              <a:tblGrid>
                <a:gridCol w="149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 flow A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 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flow B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673A51F7-E814-4E5B-AEC3-E96F17AC9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4328" y="1790333"/>
            <a:ext cx="522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" altLang="cs-CZ" i="1" dirty="0"/>
              <a:t>Distribution of net income of investment options A </a:t>
            </a:r>
            <a:r>
              <a:rPr lang="en" altLang="cs-CZ" i="1" dirty="0" err="1"/>
              <a:t>and </a:t>
            </a:r>
            <a:r>
              <a:rPr lang="en" altLang="cs-CZ" i="1" dirty="0"/>
              <a:t>B</a:t>
            </a:r>
            <a:r>
              <a:rPr lang="en" altLang="cs-CZ" dirty="0"/>
              <a:t> </a:t>
            </a:r>
          </a:p>
        </p:txBody>
      </p:sp>
      <p:sp>
        <p:nvSpPr>
          <p:cNvPr id="8" name="Rectangle 270">
            <a:extLst>
              <a:ext uri="{FF2B5EF4-FFF2-40B4-BE49-F238E27FC236}">
                <a16:creationId xmlns:a16="http://schemas.microsoft.com/office/drawing/2014/main" id="{7DFFB4FF-7045-4918-BDA8-15A4974A7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7850" y="5842643"/>
            <a:ext cx="633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" altLang="cs-CZ" dirty="0"/>
              <a:t>454</a:t>
            </a:r>
          </a:p>
        </p:txBody>
      </p:sp>
      <p:sp>
        <p:nvSpPr>
          <p:cNvPr id="9" name="Rectangle 271">
            <a:extLst>
              <a:ext uri="{FF2B5EF4-FFF2-40B4-BE49-F238E27FC236}">
                <a16:creationId xmlns:a16="http://schemas.microsoft.com/office/drawing/2014/main" id="{F0FA4166-0AB5-493C-B815-96FA72C91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8834" y="5842643"/>
            <a:ext cx="5693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" altLang="cs-CZ" dirty="0"/>
              <a:t>403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E2965CE-714D-43EA-9437-A36B9681387F}"/>
              </a:ext>
            </a:extLst>
          </p:cNvPr>
          <p:cNvSpPr txBox="1"/>
          <p:nvPr/>
        </p:nvSpPr>
        <p:spPr>
          <a:xfrm>
            <a:off x="613419" y="2598424"/>
            <a:ext cx="282736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" altLang="cs-CZ" sz="1800" dirty="0"/>
              <a:t> </a:t>
            </a:r>
            <a:r>
              <a:rPr lang="en" altLang="cs-CZ" sz="1800" b="1" dirty="0"/>
              <a:t>K </a:t>
            </a:r>
            <a:r>
              <a:rPr lang="en" altLang="cs-CZ" sz="1800" b="1" baseline="-25000" dirty="0"/>
              <a:t>A </a:t>
            </a:r>
            <a:r>
              <a:rPr lang="en" altLang="cs-CZ" sz="1800" dirty="0"/>
              <a:t>= -1000 + 300 * 0.909 + 600 * 0.826 + 400 * 0.751 + 300 * 0.683 + 200 * 0.620 + 100 * 0.564 = </a:t>
            </a:r>
            <a:r>
              <a:rPr lang="en" altLang="cs-CZ" sz="1800" b="1" dirty="0"/>
              <a:t>454</a:t>
            </a:r>
          </a:p>
          <a:p>
            <a:pPr eaLnBrk="1" hangingPunct="1"/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en" altLang="cs-CZ" sz="1800" dirty="0"/>
              <a:t> </a:t>
            </a:r>
            <a:r>
              <a:rPr lang="en" altLang="cs-CZ" sz="1800" b="1" dirty="0"/>
              <a:t>K </a:t>
            </a:r>
            <a:r>
              <a:rPr lang="en" altLang="cs-CZ" sz="1800" b="1" baseline="-25000" dirty="0"/>
              <a:t>B </a:t>
            </a:r>
            <a:r>
              <a:rPr lang="en" altLang="cs-CZ" sz="1800" dirty="0"/>
              <a:t>= -1000 + 100 * 0.909 + 200 * 0.826 + 300 * 0.751 + 400 * 0.683 + 500 * 0.620 + 600 * 0.564 = </a:t>
            </a:r>
            <a:r>
              <a:rPr lang="en" altLang="cs-CZ" sz="1800" b="1" dirty="0"/>
              <a:t>403</a:t>
            </a:r>
          </a:p>
        </p:txBody>
      </p:sp>
      <p:graphicFrame>
        <p:nvGraphicFramePr>
          <p:cNvPr id="11" name="Object 5">
            <a:extLst>
              <a:ext uri="{FF2B5EF4-FFF2-40B4-BE49-F238E27FC236}">
                <a16:creationId xmlns:a16="http://schemas.microsoft.com/office/drawing/2014/main" id="{620698F3-77B6-4AD7-80BD-ECE961F2C1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619333"/>
              </p:ext>
            </p:extLst>
          </p:nvPr>
        </p:nvGraphicFramePr>
        <p:xfrm>
          <a:off x="9074084" y="3371178"/>
          <a:ext cx="259080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Rovnice" r:id="rId3" imgW="1117115" imgH="444307" progId="Equation.3">
                  <p:embed/>
                </p:oleObj>
              </mc:Choice>
              <mc:Fallback>
                <p:oleObj name="Rovnice" r:id="rId3" imgW="1117115" imgH="444307" progId="Equation.3">
                  <p:embed/>
                  <p:pic>
                    <p:nvPicPr>
                      <p:cNvPr id="11" name="Object 5">
                        <a:extLst>
                          <a:ext uri="{FF2B5EF4-FFF2-40B4-BE49-F238E27FC236}">
                            <a16:creationId xmlns:a16="http://schemas.microsoft.com/office/drawing/2014/main" id="{620698F3-77B6-4AD7-80BD-ECE961F2C1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74084" y="3371178"/>
                        <a:ext cx="2590800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bdélník 11">
            <a:extLst>
              <a:ext uri="{FF2B5EF4-FFF2-40B4-BE49-F238E27FC236}">
                <a16:creationId xmlns:a16="http://schemas.microsoft.com/office/drawing/2014/main" id="{4363126A-CBBF-4666-8761-090809309700}"/>
              </a:ext>
            </a:extLst>
          </p:cNvPr>
          <p:cNvSpPr/>
          <p:nvPr/>
        </p:nvSpPr>
        <p:spPr>
          <a:xfrm>
            <a:off x="5567876" y="5752048"/>
            <a:ext cx="1453453" cy="639240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66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" dirty="0"/>
              <a:t>The cost function TC = 18,000 + 1.4 Q is given</a:t>
            </a:r>
          </a:p>
          <a:p>
            <a:pPr marL="0" indent="0">
              <a:buNone/>
            </a:pPr>
            <a:r>
              <a:rPr lang="en" dirty="0"/>
              <a:t>Determine the break-even point in pieces if the price of 1 piece is 5 CZK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83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10.7 Solution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FA8A9-C9E2-4704-B9BE-2D5D6834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Q </a:t>
            </a:r>
            <a:r>
              <a:rPr lang="en" baseline="-25000" dirty="0"/>
              <a:t>BEP </a:t>
            </a:r>
            <a:r>
              <a:rPr lang="en" dirty="0"/>
              <a:t>= FC/(P-AVC)</a:t>
            </a:r>
          </a:p>
          <a:p>
            <a:endParaRPr lang="cs-CZ" dirty="0"/>
          </a:p>
          <a:p>
            <a:r>
              <a:rPr lang="en" dirty="0"/>
              <a:t>Q </a:t>
            </a:r>
            <a:r>
              <a:rPr lang="en" baseline="-25000" dirty="0"/>
              <a:t>BEP </a:t>
            </a:r>
            <a:r>
              <a:rPr lang="en" dirty="0"/>
              <a:t>= 18000/(5-1.4)</a:t>
            </a:r>
          </a:p>
          <a:p>
            <a:endParaRPr lang="cs-CZ" dirty="0"/>
          </a:p>
          <a:p>
            <a:r>
              <a:rPr lang="en" dirty="0"/>
              <a:t>Q </a:t>
            </a:r>
            <a:r>
              <a:rPr lang="en" baseline="-25000" dirty="0"/>
              <a:t>BEP </a:t>
            </a:r>
            <a:r>
              <a:rPr lang="en" dirty="0"/>
              <a:t>= 5000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591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The cost function TC = 18,000 + 1.4 Q is given</a:t>
            </a:r>
            <a:r>
              <a:rPr lang="cs-CZ" dirty="0"/>
              <a:t>. </a:t>
            </a:r>
            <a:r>
              <a:rPr lang="cs-CZ" dirty="0" err="1"/>
              <a:t>Sell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5 CZK.</a:t>
            </a:r>
            <a:endParaRPr lang="en" dirty="0"/>
          </a:p>
          <a:p>
            <a:r>
              <a:rPr lang="en" dirty="0"/>
              <a:t>What quantity of products must the company produce in order to make a profit of CZK 43,200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95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10.8 Solution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FA8A9-C9E2-4704-B9BE-2D5D6834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Q </a:t>
            </a:r>
            <a:r>
              <a:rPr lang="en" baseline="-25000" dirty="0"/>
              <a:t>BEP </a:t>
            </a:r>
            <a:r>
              <a:rPr lang="en" dirty="0"/>
              <a:t>= ( </a:t>
            </a:r>
            <a:r>
              <a:rPr lang="en" dirty="0" err="1"/>
              <a:t>FC+Profit </a:t>
            </a:r>
            <a:r>
              <a:rPr lang="en" dirty="0"/>
              <a:t>)/(P-AVC)</a:t>
            </a:r>
          </a:p>
          <a:p>
            <a:endParaRPr lang="cs-CZ" dirty="0"/>
          </a:p>
          <a:p>
            <a:r>
              <a:rPr lang="en" dirty="0"/>
              <a:t>Q </a:t>
            </a:r>
            <a:r>
              <a:rPr lang="en" baseline="-25000" dirty="0"/>
              <a:t>BEP </a:t>
            </a:r>
            <a:r>
              <a:rPr lang="en" dirty="0"/>
              <a:t>= (18000+43200)/(5-1.4)</a:t>
            </a:r>
          </a:p>
          <a:p>
            <a:endParaRPr lang="cs-CZ" dirty="0"/>
          </a:p>
          <a:p>
            <a:r>
              <a:rPr lang="en" dirty="0"/>
              <a:t>Q </a:t>
            </a:r>
            <a:r>
              <a:rPr lang="en" baseline="-25000" dirty="0"/>
              <a:t>BEP </a:t>
            </a:r>
            <a:r>
              <a:rPr lang="en" dirty="0"/>
              <a:t>= 17000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994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" dirty="0"/>
              <a:t>The price of the product is CZK 5/pc. The required profit for the period is CZK 36,000. The company is able to produce 15,000 pieces of products during this period.</a:t>
            </a:r>
          </a:p>
          <a:p>
            <a:r>
              <a:rPr lang="en" dirty="0"/>
              <a:t>What is the limit of fixed costs, if the variable costs per 1 piece are CZK 1.40?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263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10.9 Solution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FA8A9-C9E2-4704-B9BE-2D5D6834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Q </a:t>
            </a:r>
            <a:r>
              <a:rPr lang="en" baseline="-25000" dirty="0"/>
              <a:t>BEP </a:t>
            </a:r>
            <a:r>
              <a:rPr lang="en" dirty="0"/>
              <a:t>= ( </a:t>
            </a:r>
            <a:r>
              <a:rPr lang="en" dirty="0" err="1"/>
              <a:t>FC+gain </a:t>
            </a:r>
            <a:r>
              <a:rPr lang="en" dirty="0"/>
              <a:t>)/(P-AVC) --- FC = Q * (P-AVC) - gain</a:t>
            </a:r>
          </a:p>
          <a:p>
            <a:endParaRPr lang="cs-CZ" dirty="0"/>
          </a:p>
          <a:p>
            <a:r>
              <a:rPr lang="en" dirty="0"/>
              <a:t>FC = 15000 * (5-1.4) – 36000</a:t>
            </a:r>
          </a:p>
          <a:p>
            <a:endParaRPr lang="cs-CZ" dirty="0"/>
          </a:p>
          <a:p>
            <a:r>
              <a:rPr lang="en" dirty="0"/>
              <a:t>FC = 18000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108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10.10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/>
              <a:t>The company produces 2 types of products at the same time. More detailed information is given in the following table: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/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/>
              <a:t>Determine the break-even point of products A </a:t>
            </a:r>
            <a:r>
              <a:rPr lang="en" altLang="cs-CZ" dirty="0" err="1"/>
              <a:t>and </a:t>
            </a:r>
            <a:r>
              <a:rPr lang="en" altLang="cs-CZ" dirty="0"/>
              <a:t>B when producing both of them simultaneously.</a:t>
            </a:r>
          </a:p>
          <a:p>
            <a:endParaRPr lang="cs-CZ" dirty="0"/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49DCD06B-E1BF-4884-B1F5-07B1853860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959811"/>
              </p:ext>
            </p:extLst>
          </p:nvPr>
        </p:nvGraphicFramePr>
        <p:xfrm>
          <a:off x="2202656" y="2939722"/>
          <a:ext cx="7786688" cy="1524000"/>
        </p:xfrm>
        <a:graphic>
          <a:graphicData uri="http://schemas.openxmlformats.org/drawingml/2006/table">
            <a:tbl>
              <a:tblPr/>
              <a:tblGrid>
                <a:gridCol w="1060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7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8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8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23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Product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Production volume in tons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Var. cost per 1 ton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>
                          <a:latin typeface="Times New Roman"/>
                          <a:ea typeface="Times New Roman"/>
                          <a:cs typeface="Times New Roman"/>
                        </a:rPr>
                        <a:t>Fixed. costs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Price for 1 ton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AND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600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>
                          <a:latin typeface="Times New Roman"/>
                          <a:ea typeface="Times New Roman"/>
                          <a:cs typeface="Times New Roman"/>
                        </a:rPr>
                        <a:t>in total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>
                          <a:latin typeface="Times New Roman"/>
                          <a:ea typeface="Times New Roman"/>
                          <a:cs typeface="Times New Roman"/>
                        </a:rPr>
                        <a:t>800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11,000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343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10.10 solution - equation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FA8A9-C9E2-4704-B9BE-2D5D6834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>
                <a:highlight>
                  <a:srgbClr val="00FFFF"/>
                </a:highlight>
              </a:rPr>
              <a:t>P * Q = FC + AVC * Q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>
                <a:highlight>
                  <a:srgbClr val="00FFFF"/>
                </a:highlight>
              </a:rPr>
              <a:t>P </a:t>
            </a:r>
            <a:r>
              <a:rPr lang="en" altLang="cs-CZ" baseline="-25000" dirty="0">
                <a:highlight>
                  <a:srgbClr val="00FFFF"/>
                </a:highlight>
              </a:rPr>
              <a:t>A </a:t>
            </a:r>
            <a:r>
              <a:rPr lang="en" altLang="cs-CZ" dirty="0">
                <a:highlight>
                  <a:srgbClr val="00FFFF"/>
                </a:highlight>
              </a:rPr>
              <a:t>* Q </a:t>
            </a:r>
            <a:r>
              <a:rPr lang="en" altLang="cs-CZ" baseline="-25000" dirty="0">
                <a:highlight>
                  <a:srgbClr val="00FFFF"/>
                </a:highlight>
              </a:rPr>
              <a:t>A </a:t>
            </a:r>
            <a:r>
              <a:rPr lang="en" altLang="cs-CZ" dirty="0">
                <a:highlight>
                  <a:srgbClr val="00FFFF"/>
                </a:highlight>
              </a:rPr>
              <a:t>+ P </a:t>
            </a:r>
            <a:r>
              <a:rPr lang="en" altLang="cs-CZ" b="1" baseline="-25000" dirty="0">
                <a:highlight>
                  <a:srgbClr val="00FFFF"/>
                </a:highlight>
              </a:rPr>
              <a:t>B </a:t>
            </a:r>
            <a:r>
              <a:rPr lang="en" altLang="cs-CZ" b="1" dirty="0">
                <a:highlight>
                  <a:srgbClr val="00FFFF"/>
                </a:highlight>
              </a:rPr>
              <a:t>* </a:t>
            </a:r>
            <a:r>
              <a:rPr lang="en" altLang="cs-CZ" dirty="0">
                <a:highlight>
                  <a:srgbClr val="00FFFF"/>
                </a:highlight>
              </a:rPr>
              <a:t>Q </a:t>
            </a:r>
            <a:r>
              <a:rPr lang="en" altLang="cs-CZ" baseline="-25000" dirty="0">
                <a:highlight>
                  <a:srgbClr val="00FFFF"/>
                </a:highlight>
              </a:rPr>
              <a:t>B </a:t>
            </a:r>
            <a:r>
              <a:rPr lang="en" altLang="cs-CZ" dirty="0">
                <a:highlight>
                  <a:srgbClr val="00FFFF"/>
                </a:highlight>
              </a:rPr>
              <a:t>= FC + Q </a:t>
            </a:r>
            <a:r>
              <a:rPr lang="en" altLang="cs-CZ" baseline="-25000" dirty="0">
                <a:highlight>
                  <a:srgbClr val="00FFFF"/>
                </a:highlight>
              </a:rPr>
              <a:t>A </a:t>
            </a:r>
            <a:r>
              <a:rPr lang="en" altLang="cs-CZ" dirty="0">
                <a:highlight>
                  <a:srgbClr val="00FFFF"/>
                </a:highlight>
              </a:rPr>
              <a:t>* AVC </a:t>
            </a:r>
            <a:r>
              <a:rPr lang="en" altLang="cs-CZ" baseline="-25000" dirty="0">
                <a:highlight>
                  <a:srgbClr val="00FFFF"/>
                </a:highlight>
              </a:rPr>
              <a:t>A </a:t>
            </a:r>
            <a:r>
              <a:rPr lang="en" altLang="cs-CZ" dirty="0">
                <a:highlight>
                  <a:srgbClr val="00FFFF"/>
                </a:highlight>
              </a:rPr>
              <a:t>+ Q </a:t>
            </a:r>
            <a:r>
              <a:rPr lang="en" altLang="cs-CZ" baseline="-25000" dirty="0">
                <a:highlight>
                  <a:srgbClr val="00FFFF"/>
                </a:highlight>
              </a:rPr>
              <a:t>B </a:t>
            </a:r>
            <a:r>
              <a:rPr lang="en" altLang="cs-CZ" dirty="0">
                <a:highlight>
                  <a:srgbClr val="00FFFF"/>
                </a:highlight>
              </a:rPr>
              <a:t>* </a:t>
            </a:r>
            <a:r>
              <a:rPr lang="en" altLang="cs-CZ" dirty="0" err="1">
                <a:highlight>
                  <a:srgbClr val="00FFFF"/>
                </a:highlight>
              </a:rPr>
              <a:t>AVC </a:t>
            </a:r>
            <a:r>
              <a:rPr lang="en" altLang="cs-CZ" baseline="-25000" dirty="0" err="1">
                <a:highlight>
                  <a:srgbClr val="00FFFF"/>
                </a:highlight>
              </a:rPr>
              <a:t>vB</a:t>
            </a:r>
            <a:r>
              <a:rPr lang="en" altLang="cs-CZ" dirty="0">
                <a:highlight>
                  <a:srgbClr val="00FFFF"/>
                </a:highlight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b="1" dirty="0">
                <a:highlight>
                  <a:srgbClr val="00FFFF"/>
                </a:highlight>
              </a:rPr>
              <a:t>50 Q </a:t>
            </a:r>
            <a:r>
              <a:rPr lang="en" altLang="cs-CZ" b="1" baseline="-25000" dirty="0">
                <a:highlight>
                  <a:srgbClr val="00FFFF"/>
                </a:highlight>
              </a:rPr>
              <a:t>A </a:t>
            </a:r>
            <a:r>
              <a:rPr lang="en" altLang="cs-CZ" b="1" dirty="0">
                <a:highlight>
                  <a:srgbClr val="00FFFF"/>
                </a:highlight>
              </a:rPr>
              <a:t>+ 60 Q </a:t>
            </a:r>
            <a:r>
              <a:rPr lang="en" altLang="cs-CZ" b="1" baseline="-25000" dirty="0">
                <a:highlight>
                  <a:srgbClr val="00FFFF"/>
                </a:highlight>
              </a:rPr>
              <a:t>B </a:t>
            </a:r>
            <a:r>
              <a:rPr lang="en" altLang="cs-CZ" b="1" dirty="0">
                <a:highlight>
                  <a:srgbClr val="00FFFF"/>
                </a:highlight>
              </a:rPr>
              <a:t>= 11,000 + 20 Q </a:t>
            </a:r>
            <a:r>
              <a:rPr lang="en" altLang="cs-CZ" b="1" baseline="-25000" dirty="0">
                <a:highlight>
                  <a:srgbClr val="00FFFF"/>
                </a:highlight>
              </a:rPr>
              <a:t>A </a:t>
            </a:r>
            <a:r>
              <a:rPr lang="en" altLang="cs-CZ" b="1" dirty="0">
                <a:highlight>
                  <a:srgbClr val="00FFFF"/>
                </a:highlight>
              </a:rPr>
              <a:t>+ 40 Q </a:t>
            </a:r>
            <a:r>
              <a:rPr lang="en" altLang="cs-CZ" b="1" baseline="-25000" dirty="0">
                <a:highlight>
                  <a:srgbClr val="00FFFF"/>
                </a:highlight>
              </a:rPr>
              <a:t>B</a:t>
            </a:r>
            <a:r>
              <a:rPr lang="en" altLang="cs-CZ" b="1" dirty="0">
                <a:highlight>
                  <a:srgbClr val="00FFFF"/>
                </a:highlight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>
                <a:highlight>
                  <a:srgbClr val="FFFF00"/>
                </a:highlight>
              </a:rPr>
              <a:t>Q </a:t>
            </a:r>
            <a:r>
              <a:rPr lang="en" altLang="cs-CZ" baseline="-25000" dirty="0">
                <a:highlight>
                  <a:srgbClr val="FFFF00"/>
                </a:highlight>
              </a:rPr>
              <a:t>A </a:t>
            </a:r>
            <a:r>
              <a:rPr lang="en" altLang="cs-CZ" dirty="0">
                <a:highlight>
                  <a:srgbClr val="FFFF00"/>
                </a:highlight>
              </a:rPr>
              <a:t>: Q </a:t>
            </a:r>
            <a:r>
              <a:rPr lang="en" altLang="cs-CZ" baseline="-25000" dirty="0">
                <a:highlight>
                  <a:srgbClr val="FFFF00"/>
                </a:highlight>
              </a:rPr>
              <a:t>B </a:t>
            </a:r>
            <a:r>
              <a:rPr lang="en" altLang="cs-CZ" dirty="0">
                <a:highlight>
                  <a:srgbClr val="FFFF00"/>
                </a:highlight>
              </a:rPr>
              <a:t>= 600 : 200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b="1" dirty="0">
                <a:highlight>
                  <a:srgbClr val="FFFF00"/>
                </a:highlight>
              </a:rPr>
              <a:t>QA </a:t>
            </a:r>
            <a:r>
              <a:rPr lang="en" altLang="cs-CZ" b="1" baseline="-25000" dirty="0">
                <a:highlight>
                  <a:srgbClr val="FFFF00"/>
                </a:highlight>
              </a:rPr>
              <a:t>= </a:t>
            </a:r>
            <a:r>
              <a:rPr lang="en" altLang="cs-CZ" b="1" dirty="0">
                <a:highlight>
                  <a:srgbClr val="FFFF00"/>
                </a:highlight>
              </a:rPr>
              <a:t>3QB</a:t>
            </a:r>
            <a:r>
              <a:rPr lang="en" altLang="cs-CZ" b="1" baseline="-25000" dirty="0">
                <a:highlight>
                  <a:srgbClr val="FFFF00"/>
                </a:highlight>
              </a:rPr>
              <a:t>​</a:t>
            </a:r>
            <a:r>
              <a:rPr lang="en" altLang="cs-CZ" b="1" dirty="0">
                <a:highlight>
                  <a:srgbClr val="FFFF00"/>
                </a:highlight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>
                <a:highlight>
                  <a:srgbClr val="00FF00"/>
                </a:highlight>
              </a:rPr>
              <a:t>50 * 3 Q </a:t>
            </a:r>
            <a:r>
              <a:rPr lang="en" altLang="cs-CZ" baseline="-25000" dirty="0">
                <a:highlight>
                  <a:srgbClr val="00FF00"/>
                </a:highlight>
              </a:rPr>
              <a:t>B </a:t>
            </a:r>
            <a:r>
              <a:rPr lang="en" altLang="cs-CZ" dirty="0">
                <a:highlight>
                  <a:srgbClr val="00FF00"/>
                </a:highlight>
              </a:rPr>
              <a:t>+ 60 Q </a:t>
            </a:r>
            <a:r>
              <a:rPr lang="en" altLang="cs-CZ" baseline="-25000" dirty="0">
                <a:highlight>
                  <a:srgbClr val="00FF00"/>
                </a:highlight>
              </a:rPr>
              <a:t>B </a:t>
            </a:r>
            <a:r>
              <a:rPr lang="en" altLang="cs-CZ" dirty="0">
                <a:highlight>
                  <a:srgbClr val="00FF00"/>
                </a:highlight>
              </a:rPr>
              <a:t>= 11,000 + 20 * 3 Q </a:t>
            </a:r>
            <a:r>
              <a:rPr lang="en" altLang="cs-CZ" baseline="-25000" dirty="0">
                <a:highlight>
                  <a:srgbClr val="00FF00"/>
                </a:highlight>
              </a:rPr>
              <a:t>B </a:t>
            </a:r>
            <a:r>
              <a:rPr lang="en" altLang="cs-CZ" dirty="0">
                <a:highlight>
                  <a:srgbClr val="00FF00"/>
                </a:highlight>
              </a:rPr>
              <a:t>+ 40 Q </a:t>
            </a:r>
            <a:r>
              <a:rPr lang="en" altLang="cs-CZ" baseline="-25000" dirty="0">
                <a:highlight>
                  <a:srgbClr val="00FF00"/>
                </a:highlight>
              </a:rPr>
              <a:t>B</a:t>
            </a:r>
            <a:r>
              <a:rPr lang="en" altLang="cs-CZ" dirty="0">
                <a:highlight>
                  <a:srgbClr val="00FF00"/>
                </a:highlight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/>
              <a:t>Q </a:t>
            </a:r>
            <a:r>
              <a:rPr lang="en" altLang="cs-CZ" baseline="-25000" dirty="0"/>
              <a:t>B </a:t>
            </a:r>
            <a:r>
              <a:rPr lang="en" altLang="cs-CZ" dirty="0"/>
              <a:t>= 100 t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/>
              <a:t>Q </a:t>
            </a:r>
            <a:r>
              <a:rPr lang="en" altLang="cs-CZ" baseline="-25000" dirty="0"/>
              <a:t>A </a:t>
            </a:r>
            <a:r>
              <a:rPr lang="en" altLang="cs-CZ" dirty="0"/>
              <a:t>= 300 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890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10.10 solution - logic</a:t>
            </a:r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49DCD06B-E1BF-4884-B1F5-07B1853860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2677252"/>
              </p:ext>
            </p:extLst>
          </p:nvPr>
        </p:nvGraphicFramePr>
        <p:xfrm>
          <a:off x="2311144" y="1568122"/>
          <a:ext cx="7786688" cy="1524000"/>
        </p:xfrm>
        <a:graphic>
          <a:graphicData uri="http://schemas.openxmlformats.org/drawingml/2006/table">
            <a:tbl>
              <a:tblPr/>
              <a:tblGrid>
                <a:gridCol w="1060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7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8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8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23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Product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Production volume in tons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Var. cost per 1 ton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>
                          <a:latin typeface="Times New Roman"/>
                          <a:ea typeface="Times New Roman"/>
                          <a:cs typeface="Times New Roman"/>
                        </a:rPr>
                        <a:t>Fixed. costs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Price for 1 ton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600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>
                          <a:latin typeface="Times New Roman"/>
                          <a:ea typeface="Times New Roman"/>
                          <a:cs typeface="Times New Roman"/>
                        </a:rPr>
                        <a:t>in total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>
                          <a:latin typeface="Times New Roman"/>
                          <a:ea typeface="Times New Roman"/>
                          <a:cs typeface="Times New Roman"/>
                        </a:rPr>
                        <a:t>800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11,000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D1573F28-E6ED-4FD1-9B32-9E4E37F1EC41}"/>
              </a:ext>
            </a:extLst>
          </p:cNvPr>
          <p:cNvSpPr txBox="1"/>
          <p:nvPr/>
        </p:nvSpPr>
        <p:spPr>
          <a:xfrm>
            <a:off x="4517757" y="2159641"/>
            <a:ext cx="255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>
                <a:highlight>
                  <a:srgbClr val="FFFF00"/>
                </a:highlight>
              </a:rPr>
              <a:t>31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7852CCE0-7E95-4C79-B842-30BF8489476D}"/>
                  </a:ext>
                </a:extLst>
              </p:cNvPr>
              <p:cNvSpPr txBox="1"/>
              <p:nvPr/>
            </p:nvSpPr>
            <p:spPr>
              <a:xfrm>
                <a:off x="988605" y="3674512"/>
                <a:ext cx="1639231" cy="5639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𝑇𝐹𝐶</m:t>
                          </m:r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𝑉𝐶</m:t>
                                  </m:r>
                                </m:e>
                              </m:d>
                            </m:e>
                          </m:nary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7852CCE0-7E95-4C79-B842-30BF848947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605" y="3674512"/>
                <a:ext cx="1639231" cy="5639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 xmlns:a="http://schemas.openxmlformats.org/drawingml/2006/main">
                  <a:rPr lang="e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>
            <a:extLst>
              <a:ext uri="{FF2B5EF4-FFF2-40B4-BE49-F238E27FC236}">
                <a16:creationId xmlns:a16="http://schemas.microsoft.com/office/drawing/2014/main" id="{6267774F-0DEE-48D1-821F-A5C4F4DA9976}"/>
              </a:ext>
            </a:extLst>
          </p:cNvPr>
          <p:cNvSpPr txBox="1"/>
          <p:nvPr/>
        </p:nvSpPr>
        <p:spPr>
          <a:xfrm>
            <a:off x="6981987" y="4219615"/>
            <a:ext cx="5083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 err="1"/>
              <a:t>pú </a:t>
            </a:r>
            <a:r>
              <a:rPr lang="en" baseline="-25000" dirty="0" err="1"/>
              <a:t>A </a:t>
            </a:r>
            <a:r>
              <a:rPr lang="en" dirty="0"/>
              <a:t>= 50 – 20 = 30</a:t>
            </a:r>
          </a:p>
          <a:p>
            <a:endParaRPr lang="cs-CZ" dirty="0"/>
          </a:p>
          <a:p>
            <a:r>
              <a:rPr lang="en" dirty="0" err="1"/>
              <a:t>pú </a:t>
            </a:r>
            <a:r>
              <a:rPr lang="en" baseline="-25000" dirty="0" err="1"/>
              <a:t>B </a:t>
            </a:r>
            <a:r>
              <a:rPr lang="en" dirty="0"/>
              <a:t>= 60 – 40 = 20</a:t>
            </a:r>
          </a:p>
          <a:p>
            <a:endParaRPr lang="cs-CZ" dirty="0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281F6015-B792-4D39-976A-2C0B040BD20D}"/>
              </a:ext>
            </a:extLst>
          </p:cNvPr>
          <p:cNvCxnSpPr/>
          <p:nvPr/>
        </p:nvCxnSpPr>
        <p:spPr>
          <a:xfrm>
            <a:off x="6385302" y="2330122"/>
            <a:ext cx="1790054" cy="19083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CFF4A2FE-1440-4869-B7DE-B6973D4BF370}"/>
              </a:ext>
            </a:extLst>
          </p:cNvPr>
          <p:cNvCxnSpPr>
            <a:cxnSpLocks/>
          </p:cNvCxnSpPr>
          <p:nvPr/>
        </p:nvCxnSpPr>
        <p:spPr>
          <a:xfrm flipH="1">
            <a:off x="7733654" y="2337676"/>
            <a:ext cx="1380036" cy="19007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AFD94ECE-6E80-449F-9418-C9DAE15D1F64}"/>
              </a:ext>
            </a:extLst>
          </p:cNvPr>
          <p:cNvCxnSpPr>
            <a:cxnSpLocks/>
          </p:cNvCxnSpPr>
          <p:nvPr/>
        </p:nvCxnSpPr>
        <p:spPr>
          <a:xfrm>
            <a:off x="6234848" y="2784946"/>
            <a:ext cx="1903070" cy="20348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56B859E3-FD8B-474B-9EC6-3078CC7FBA5E}"/>
              </a:ext>
            </a:extLst>
          </p:cNvPr>
          <p:cNvCxnSpPr>
            <a:cxnSpLocks/>
          </p:cNvCxnSpPr>
          <p:nvPr/>
        </p:nvCxnSpPr>
        <p:spPr>
          <a:xfrm flipH="1">
            <a:off x="7811146" y="2736901"/>
            <a:ext cx="1558568" cy="20828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1CBB8B82-A4F3-472E-ABB0-C93AAA9D04B0}"/>
                  </a:ext>
                </a:extLst>
              </p:cNvPr>
              <p:cNvSpPr txBox="1"/>
              <p:nvPr/>
            </p:nvSpPr>
            <p:spPr>
              <a:xfrm>
                <a:off x="988604" y="4537810"/>
                <a:ext cx="189507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11000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110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1CBB8B82-A4F3-472E-ABB0-C93AAA9D0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604" y="4537810"/>
                <a:ext cx="1895071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 xmlns:a="http://schemas.openxmlformats.org/drawingml/2006/main">
                  <a:rPr lang="e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>
            <a:extLst>
              <a:ext uri="{FF2B5EF4-FFF2-40B4-BE49-F238E27FC236}">
                <a16:creationId xmlns:a16="http://schemas.microsoft.com/office/drawing/2014/main" id="{DD0E0C2F-B0C0-426C-9476-FCE6D80F8877}"/>
              </a:ext>
            </a:extLst>
          </p:cNvPr>
          <p:cNvSpPr txBox="1"/>
          <p:nvPr/>
        </p:nvSpPr>
        <p:spPr>
          <a:xfrm>
            <a:off x="3231397" y="4998203"/>
            <a:ext cx="2758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/>
              <a:t>110 = 3 * 30 + 1 * 20</a:t>
            </a:r>
          </a:p>
        </p:txBody>
      </p:sp>
      <p:sp>
        <p:nvSpPr>
          <p:cNvPr id="22" name="Volný tvar: obrazec 21">
            <a:extLst>
              <a:ext uri="{FF2B5EF4-FFF2-40B4-BE49-F238E27FC236}">
                <a16:creationId xmlns:a16="http://schemas.microsoft.com/office/drawing/2014/main" id="{A2D4E62C-56D5-4DC4-8A9F-ADF51307C069}"/>
              </a:ext>
            </a:extLst>
          </p:cNvPr>
          <p:cNvSpPr/>
          <p:nvPr/>
        </p:nvSpPr>
        <p:spPr>
          <a:xfrm>
            <a:off x="4424766" y="3684415"/>
            <a:ext cx="4200041" cy="1306039"/>
          </a:xfrm>
          <a:custGeom>
            <a:avLst/>
            <a:gdLst>
              <a:gd name="connsiteX0" fmla="*/ 4200041 w 4200041"/>
              <a:gd name="connsiteY0" fmla="*/ 554371 h 1306039"/>
              <a:gd name="connsiteX1" fmla="*/ 2107770 w 4200041"/>
              <a:gd name="connsiteY1" fmla="*/ 27429 h 1306039"/>
              <a:gd name="connsiteX2" fmla="*/ 0 w 4200041"/>
              <a:gd name="connsiteY2" fmla="*/ 1306039 h 1306039"/>
              <a:gd name="connsiteX3" fmla="*/ 0 w 4200041"/>
              <a:gd name="connsiteY3" fmla="*/ 1306039 h 130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0041" h="1306039">
                <a:moveTo>
                  <a:pt x="4200041" y="554371"/>
                </a:moveTo>
                <a:cubicBezTo>
                  <a:pt x="3503909" y="228261"/>
                  <a:pt x="2807777" y="-97849"/>
                  <a:pt x="2107770" y="27429"/>
                </a:cubicBezTo>
                <a:cubicBezTo>
                  <a:pt x="1407763" y="152707"/>
                  <a:pt x="0" y="1306039"/>
                  <a:pt x="0" y="1306039"/>
                </a:cubicBezTo>
                <a:lnTo>
                  <a:pt x="0" y="1306039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5BC2CBD7-0423-4AF0-9222-37FC7478DED7}"/>
              </a:ext>
            </a:extLst>
          </p:cNvPr>
          <p:cNvSpPr/>
          <p:nvPr/>
        </p:nvSpPr>
        <p:spPr>
          <a:xfrm>
            <a:off x="5199681" y="5137688"/>
            <a:ext cx="3456122" cy="1225764"/>
          </a:xfrm>
          <a:custGeom>
            <a:avLst/>
            <a:gdLst>
              <a:gd name="connsiteX0" fmla="*/ 3456122 w 3456122"/>
              <a:gd name="connsiteY0" fmla="*/ 0 h 1225764"/>
              <a:gd name="connsiteX1" fmla="*/ 1464590 w 3456122"/>
              <a:gd name="connsiteY1" fmla="*/ 1224366 h 1225764"/>
              <a:gd name="connsiteX2" fmla="*/ 0 w 3456122"/>
              <a:gd name="connsiteY2" fmla="*/ 263471 h 1225764"/>
              <a:gd name="connsiteX3" fmla="*/ 0 w 3456122"/>
              <a:gd name="connsiteY3" fmla="*/ 263471 h 1225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6122" h="1225764">
                <a:moveTo>
                  <a:pt x="3456122" y="0"/>
                </a:moveTo>
                <a:cubicBezTo>
                  <a:pt x="2748366" y="590227"/>
                  <a:pt x="2040610" y="1180454"/>
                  <a:pt x="1464590" y="1224366"/>
                </a:cubicBezTo>
                <a:cubicBezTo>
                  <a:pt x="888570" y="1268278"/>
                  <a:pt x="0" y="263471"/>
                  <a:pt x="0" y="263471"/>
                </a:cubicBezTo>
                <a:lnTo>
                  <a:pt x="0" y="263471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742C66AE-25B0-4659-84F4-CAAF05E5B105}"/>
              </a:ext>
            </a:extLst>
          </p:cNvPr>
          <p:cNvCxnSpPr/>
          <p:nvPr/>
        </p:nvCxnSpPr>
        <p:spPr>
          <a:xfrm flipH="1">
            <a:off x="4021810" y="2330122"/>
            <a:ext cx="495947" cy="2660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53666FC0-D0CF-43CA-A8BA-90D490A69869}"/>
              </a:ext>
            </a:extLst>
          </p:cNvPr>
          <p:cNvCxnSpPr>
            <a:cxnSpLocks/>
          </p:cNvCxnSpPr>
          <p:nvPr/>
        </p:nvCxnSpPr>
        <p:spPr>
          <a:xfrm>
            <a:off x="4665981" y="2813721"/>
            <a:ext cx="72628" cy="21767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97232746-54AB-44CC-94F1-1B46028B7D41}"/>
              </a:ext>
            </a:extLst>
          </p:cNvPr>
          <p:cNvCxnSpPr>
            <a:cxnSpLocks/>
            <a:stCxn id="18" idx="1"/>
          </p:cNvCxnSpPr>
          <p:nvPr/>
        </p:nvCxnSpPr>
        <p:spPr>
          <a:xfrm flipH="1" flipV="1">
            <a:off x="2115519" y="4998203"/>
            <a:ext cx="1115878" cy="1846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20DC83C5-F77C-4DF8-AEF6-DD40036AA8EA}"/>
              </a:ext>
            </a:extLst>
          </p:cNvPr>
          <p:cNvSpPr txBox="1"/>
          <p:nvPr/>
        </p:nvSpPr>
        <p:spPr>
          <a:xfrm>
            <a:off x="1389381" y="573183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/>
              <a:t>Q </a:t>
            </a:r>
            <a:r>
              <a:rPr lang="en" baseline="-25000" dirty="0"/>
              <a:t>A </a:t>
            </a:r>
            <a:r>
              <a:rPr lang="en" dirty="0"/>
              <a:t>= 100 * 3 = 300</a:t>
            </a:r>
          </a:p>
          <a:p>
            <a:r>
              <a:rPr lang="en" dirty="0"/>
              <a:t>Q </a:t>
            </a:r>
            <a:r>
              <a:rPr lang="en" baseline="-25000" dirty="0"/>
              <a:t>B </a:t>
            </a:r>
            <a:r>
              <a:rPr lang="en" dirty="0"/>
              <a:t>= 100 * 1 = 100</a:t>
            </a: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E951BCEB-8829-45A1-AE9E-7C0722502CDE}"/>
              </a:ext>
            </a:extLst>
          </p:cNvPr>
          <p:cNvSpPr/>
          <p:nvPr/>
        </p:nvSpPr>
        <p:spPr>
          <a:xfrm>
            <a:off x="4520944" y="2113846"/>
            <a:ext cx="310653" cy="726129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4BA1F909-6AA1-448D-8CA8-A75E148A708E}"/>
              </a:ext>
            </a:extLst>
          </p:cNvPr>
          <p:cNvSpPr/>
          <p:nvPr/>
        </p:nvSpPr>
        <p:spPr>
          <a:xfrm>
            <a:off x="2362805" y="5684137"/>
            <a:ext cx="310653" cy="726129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48C7FAC6-1F2A-424C-AE3C-103714FB2A99}"/>
              </a:ext>
            </a:extLst>
          </p:cNvPr>
          <p:cNvCxnSpPr>
            <a:stCxn id="35" idx="2"/>
            <a:endCxn id="36" idx="0"/>
          </p:cNvCxnSpPr>
          <p:nvPr/>
        </p:nvCxnSpPr>
        <p:spPr>
          <a:xfrm flipH="1">
            <a:off x="2518132" y="2839975"/>
            <a:ext cx="2158139" cy="28441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Přímá spojnice se šipkou 39">
            <a:extLst>
              <a:ext uri="{FF2B5EF4-FFF2-40B4-BE49-F238E27FC236}">
                <a16:creationId xmlns:a16="http://schemas.microsoft.com/office/drawing/2014/main" id="{974CDF21-C757-437B-92D6-B2A0CEB1D76D}"/>
              </a:ext>
            </a:extLst>
          </p:cNvPr>
          <p:cNvCxnSpPr/>
          <p:nvPr/>
        </p:nvCxnSpPr>
        <p:spPr>
          <a:xfrm flipH="1">
            <a:off x="2166665" y="4966098"/>
            <a:ext cx="431803" cy="784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7CFD60BF-A721-4B70-8ABF-EC9FA77564AC}"/>
              </a:ext>
            </a:extLst>
          </p:cNvPr>
          <p:cNvCxnSpPr/>
          <p:nvPr/>
        </p:nvCxnSpPr>
        <p:spPr>
          <a:xfrm flipH="1">
            <a:off x="2234242" y="3092122"/>
            <a:ext cx="5753818" cy="1514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Grafický objekt 15" descr="Šipky ve tvaru V se souvislou výplní">
            <a:extLst>
              <a:ext uri="{FF2B5EF4-FFF2-40B4-BE49-F238E27FC236}">
                <a16:creationId xmlns:a16="http://schemas.microsoft.com/office/drawing/2014/main" id="{C0702DEA-EF5C-4390-BF9A-7DCB67D14F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94126" y="559784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55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7" grpId="0"/>
      <p:bldP spid="18" grpId="0"/>
      <p:bldP spid="22" grpId="0" animBg="1"/>
      <p:bldP spid="22" grpId="1" animBg="1"/>
      <p:bldP spid="23" grpId="0" animBg="1"/>
      <p:bldP spid="23" grpId="1" animBg="1"/>
      <p:bldP spid="34" grpId="0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10.4 A </a:t>
            </a:r>
            <a:r>
              <a:rPr lang="en" dirty="0" err="1"/>
              <a:t>and </a:t>
            </a:r>
            <a:r>
              <a:rPr lang="en" dirty="0"/>
              <a:t>B Evaluation of investment options - calculation comparing costs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" dirty="0"/>
              <a:t>The static cost method is based on a comparison of operating and one-time costs. It is based on the fact that one variant has higher operating costs, the other higher one-off costs, but they do not differ in their revenues.</a:t>
            </a:r>
          </a:p>
          <a:p>
            <a:pPr marL="0" indent="0">
              <a:buNone/>
            </a:pPr>
            <a:r>
              <a:rPr lang="en" dirty="0"/>
              <a:t>Example: We have to decide between two investment variants of the same capacity. Variant A has one-time costs of CZK 250,000 and annual operating costs of CZK 160,000, variant B CZK 300,000 and CZK 140,000. The estimated lifetime of both variants is 4 years.</a:t>
            </a:r>
          </a:p>
          <a:p>
            <a:pPr marL="0" indent="0">
              <a:buNone/>
            </a:pPr>
            <a:r>
              <a:rPr lang="en" dirty="0"/>
              <a:t>10.4 A: Compare the benefits of each alternative using absolute lifetime cost values.</a:t>
            </a:r>
          </a:p>
          <a:p>
            <a:pPr marL="0" indent="0">
              <a:buNone/>
            </a:pPr>
            <a:r>
              <a:rPr lang="en" dirty="0"/>
              <a:t>10.4 B: assess the profitability of both investment variants by calculating the payback period of additional investment costs </a:t>
            </a:r>
            <a:r>
              <a:rPr lang="en" dirty="0" err="1"/>
              <a:t>d </a:t>
            </a:r>
            <a:r>
              <a:rPr lang="en" baseline="-25000" dirty="0" err="1"/>
              <a:t>n </a:t>
            </a:r>
            <a:r>
              <a:rPr lang="en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207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FA8A9-C9E2-4704-B9BE-2D5D6834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Find out for which production volumes the individual technological procedures listed in the following overview will be suitable. The variants are technologically equivalent, they differ in their cost function.</a:t>
            </a:r>
          </a:p>
          <a:p>
            <a:endParaRPr lang="cs-CZ" dirty="0"/>
          </a:p>
        </p:txBody>
      </p:sp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id="{3E17395A-4DD0-43ED-96B1-47FB63885A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988202"/>
              </p:ext>
            </p:extLst>
          </p:nvPr>
        </p:nvGraphicFramePr>
        <p:xfrm>
          <a:off x="2653793" y="3574821"/>
          <a:ext cx="7143750" cy="17224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8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" sz="2000" b="1" dirty="0"/>
                        <a:t>Technological variant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" sz="2000" b="1" dirty="0"/>
                        <a:t>Fixed costs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" sz="2000" b="1"/>
                        <a:t>Variable cost per 1 piece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/>
                        <a:t>1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/>
                        <a:t>2000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/>
                        <a:t>300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/>
                        <a:t>2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/>
                        <a:t>10,000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/>
                        <a:t>200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/>
                        <a:t>3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/>
                        <a:t>50,000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/>
                        <a:t>100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871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10.11 Solution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" dirty="0"/>
              <a:t>TC </a:t>
            </a:r>
            <a:r>
              <a:rPr lang="en" baseline="-25000" dirty="0"/>
              <a:t>1 </a:t>
            </a:r>
            <a:r>
              <a:rPr lang="en" dirty="0"/>
              <a:t>= 2000 + 300Q</a:t>
            </a:r>
          </a:p>
          <a:p>
            <a:pPr marL="0" indent="0">
              <a:buNone/>
            </a:pPr>
            <a:r>
              <a:rPr lang="en" dirty="0"/>
              <a:t>TC </a:t>
            </a:r>
            <a:r>
              <a:rPr lang="en" baseline="-25000" dirty="0"/>
              <a:t>2 </a:t>
            </a:r>
            <a:r>
              <a:rPr lang="en" dirty="0"/>
              <a:t>= 10,000 + 200Q</a:t>
            </a:r>
          </a:p>
          <a:p>
            <a:pPr marL="0" indent="0">
              <a:buNone/>
            </a:pPr>
            <a:r>
              <a:rPr lang="en" dirty="0"/>
              <a:t>2000 + 300Q = 10000 + 200Q</a:t>
            </a:r>
          </a:p>
          <a:p>
            <a:pPr marL="0" indent="0">
              <a:buNone/>
            </a:pPr>
            <a:r>
              <a:rPr lang="en" dirty="0"/>
              <a:t> </a:t>
            </a:r>
            <a:r>
              <a:rPr lang="en" b="1" dirty="0"/>
              <a:t>Q = 80 pcs</a:t>
            </a:r>
          </a:p>
          <a:p>
            <a:pPr marL="0" indent="0">
              <a:buNone/>
            </a:pPr>
            <a:r>
              <a:rPr lang="en" dirty="0"/>
              <a:t>TC </a:t>
            </a:r>
            <a:r>
              <a:rPr lang="en" baseline="-25000" dirty="0"/>
              <a:t>2 </a:t>
            </a:r>
            <a:r>
              <a:rPr lang="en" dirty="0"/>
              <a:t>= 10,000 + 200Q</a:t>
            </a:r>
          </a:p>
          <a:p>
            <a:pPr marL="0" indent="0">
              <a:buNone/>
            </a:pPr>
            <a:r>
              <a:rPr lang="en" dirty="0"/>
              <a:t>TC </a:t>
            </a:r>
            <a:r>
              <a:rPr lang="en" baseline="-25000" dirty="0"/>
              <a:t>3 </a:t>
            </a:r>
            <a:r>
              <a:rPr lang="en" dirty="0"/>
              <a:t>= 50,000 + 100Q</a:t>
            </a:r>
          </a:p>
          <a:p>
            <a:pPr marL="0" indent="0">
              <a:buNone/>
            </a:pPr>
            <a:r>
              <a:rPr lang="en" dirty="0"/>
              <a:t>10,000 + 200Q = 50,000 + 10Q</a:t>
            </a:r>
          </a:p>
          <a:p>
            <a:pPr marL="0" indent="0">
              <a:buNone/>
            </a:pPr>
            <a:r>
              <a:rPr lang="en" dirty="0"/>
              <a:t> </a:t>
            </a:r>
            <a:r>
              <a:rPr lang="en" b="1" dirty="0"/>
              <a:t>Q = 400 pcs</a:t>
            </a:r>
          </a:p>
          <a:p>
            <a:pPr marL="0" indent="0">
              <a:buNone/>
            </a:pPr>
            <a:r>
              <a:rPr lang="en" dirty="0"/>
              <a:t>With a production volume of up to 80 pieces, variant 1 is the most suitable, between 80 and 400 pieces, variant 2, and over 400 pieces, variant 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699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10.12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spcBef>
                <a:spcPct val="35000"/>
              </a:spcBef>
              <a:buNone/>
            </a:pPr>
            <a:r>
              <a:rPr lang="en" altLang="cs-CZ" sz="2800" dirty="0"/>
              <a:t>The company BOTAS, as is considering the production and sale of a new type of sports shoes. The estimated annual production volume is 60,000 units at a unit price of CZK 650. Annual fixed costs are budgeted at CZK 18,000,000.</a:t>
            </a:r>
          </a:p>
          <a:p>
            <a:pPr marL="0" indent="0" algn="just">
              <a:spcBef>
                <a:spcPct val="35000"/>
              </a:spcBef>
              <a:buNone/>
            </a:pPr>
            <a:endParaRPr lang="cs-CZ" altLang="cs-CZ" sz="2800" dirty="0"/>
          </a:p>
          <a:p>
            <a:pPr marL="514350" indent="-514350" algn="just">
              <a:spcBef>
                <a:spcPct val="35000"/>
              </a:spcBef>
              <a:buFont typeface="+mj-lt"/>
              <a:buAutoNum type="alphaLcParenR"/>
            </a:pPr>
            <a:r>
              <a:rPr lang="en" altLang="cs-CZ" sz="2800" dirty="0"/>
              <a:t>Find out the maximum variable costs for 1 product.</a:t>
            </a:r>
          </a:p>
          <a:p>
            <a:pPr marL="514350" indent="-514350" algn="just">
              <a:spcBef>
                <a:spcPct val="35000"/>
              </a:spcBef>
              <a:buFont typeface="+mj-lt"/>
              <a:buAutoNum type="alphaLcParenR"/>
            </a:pPr>
            <a:r>
              <a:rPr lang="en" altLang="cs-CZ" sz="2800" dirty="0"/>
              <a:t>By how many CZK would the unit variable costs have to be reduced if the company requires a pre-tax profit of CZK 1,500,000, taking into account the need to replenish the reserve fund, pay the required dividends for shareholders and resources for investments?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871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10.12 Solution of a and 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FA8A9-C9E2-4704-B9BE-2D5D6834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Q </a:t>
            </a:r>
            <a:r>
              <a:rPr lang="en" baseline="-25000" dirty="0"/>
              <a:t>BEP </a:t>
            </a:r>
            <a:r>
              <a:rPr lang="en" dirty="0"/>
              <a:t>= ( </a:t>
            </a:r>
            <a:r>
              <a:rPr lang="en" dirty="0" err="1"/>
              <a:t>FC+profit </a:t>
            </a:r>
            <a:r>
              <a:rPr lang="en" dirty="0"/>
              <a:t>)/(P-AVC) </a:t>
            </a:r>
            <a:r>
              <a:rPr lang="en" dirty="0">
                <a:sym typeface="Wingdings" panose="05000000000000000000" pitchFamily="2" charset="2"/>
              </a:rPr>
              <a:t> </a:t>
            </a:r>
            <a:r>
              <a:rPr lang="en" dirty="0"/>
              <a:t>AVC = P – (( </a:t>
            </a:r>
            <a:r>
              <a:rPr lang="en" dirty="0" err="1"/>
              <a:t>FC+profit </a:t>
            </a:r>
            <a:r>
              <a:rPr lang="en" dirty="0"/>
              <a:t>)/Q </a:t>
            </a:r>
            <a:r>
              <a:rPr lang="en" baseline="-25000" dirty="0"/>
              <a:t>BEP </a:t>
            </a:r>
            <a:r>
              <a:rPr lang="en" dirty="0"/>
              <a:t>)</a:t>
            </a:r>
          </a:p>
          <a:p>
            <a:r>
              <a:rPr lang="en" dirty="0"/>
              <a:t>AVC = 650 – ((18000000+0)/60000)</a:t>
            </a:r>
          </a:p>
          <a:p>
            <a:r>
              <a:rPr lang="en" b="1" dirty="0"/>
              <a:t>AVC = 350</a:t>
            </a:r>
          </a:p>
          <a:p>
            <a:endParaRPr lang="cs-CZ" dirty="0"/>
          </a:p>
          <a:p>
            <a:r>
              <a:rPr lang="en" dirty="0"/>
              <a:t>Q </a:t>
            </a:r>
            <a:r>
              <a:rPr lang="en" baseline="-25000" dirty="0"/>
              <a:t>BEP </a:t>
            </a:r>
            <a:r>
              <a:rPr lang="en" dirty="0"/>
              <a:t>= ( </a:t>
            </a:r>
            <a:r>
              <a:rPr lang="en" dirty="0" err="1"/>
              <a:t>FC+profit </a:t>
            </a:r>
            <a:r>
              <a:rPr lang="en" dirty="0"/>
              <a:t>)/(P-AVC) </a:t>
            </a:r>
            <a:r>
              <a:rPr lang="en" dirty="0">
                <a:sym typeface="Wingdings" panose="05000000000000000000" pitchFamily="2" charset="2"/>
              </a:rPr>
              <a:t> </a:t>
            </a:r>
            <a:r>
              <a:rPr lang="en" dirty="0"/>
              <a:t>AVC = P – (( </a:t>
            </a:r>
            <a:r>
              <a:rPr lang="en" dirty="0" err="1"/>
              <a:t>FC+profit </a:t>
            </a:r>
            <a:r>
              <a:rPr lang="en" dirty="0"/>
              <a:t>)/Q </a:t>
            </a:r>
            <a:r>
              <a:rPr lang="en" baseline="-25000" dirty="0"/>
              <a:t>BEP </a:t>
            </a:r>
            <a:r>
              <a:rPr lang="en" dirty="0"/>
              <a:t>)</a:t>
            </a:r>
          </a:p>
          <a:p>
            <a:r>
              <a:rPr lang="en" dirty="0"/>
              <a:t>AVC = 650 – ((18000000 + 1500000)/60000)</a:t>
            </a:r>
          </a:p>
          <a:p>
            <a:r>
              <a:rPr lang="en" b="1" dirty="0"/>
              <a:t>AVC = 325</a:t>
            </a:r>
          </a:p>
          <a:p>
            <a:pPr marL="0" indent="0" algn="ctr">
              <a:buNone/>
            </a:pPr>
            <a:r>
              <a:rPr lang="en" b="1" dirty="0">
                <a:highlight>
                  <a:srgbClr val="FFFF00"/>
                </a:highlight>
              </a:rPr>
              <a:t>350 - 325 = </a:t>
            </a:r>
            <a:r>
              <a:rPr lang="en" sz="4000" b="1" dirty="0">
                <a:highlight>
                  <a:srgbClr val="FFFF00"/>
                </a:highlight>
              </a:rPr>
              <a:t>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48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7EFCD-4691-402A-A2A8-74B61A70C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F49C6A-5E87-4990-99A6-28A790BE0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1804042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10.4 A Solution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FA8A9-C9E2-4704-B9BE-2D5D6834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" dirty="0"/>
              <a:t>Compare the benefits of individual alternatives using absolute lifetime cost values.</a:t>
            </a:r>
          </a:p>
          <a:p>
            <a:endParaRPr lang="cs-CZ" dirty="0"/>
          </a:p>
          <a:p>
            <a:pPr marL="0" indent="0">
              <a:buNone/>
            </a:pPr>
            <a:r>
              <a:rPr lang="en" dirty="0"/>
              <a:t>Option A will incur lifetime costs:</a:t>
            </a:r>
          </a:p>
          <a:p>
            <a:pPr marL="0" indent="0">
              <a:buNone/>
            </a:pPr>
            <a:r>
              <a:rPr lang="en" dirty="0"/>
              <a:t>250,000 + 4 * 160,000 = 890,000 CZK</a:t>
            </a:r>
          </a:p>
          <a:p>
            <a:endParaRPr lang="cs-CZ" dirty="0"/>
          </a:p>
          <a:p>
            <a:pPr marL="0" indent="0">
              <a:buNone/>
            </a:pPr>
            <a:r>
              <a:rPr lang="en" dirty="0"/>
              <a:t>Option B:</a:t>
            </a:r>
          </a:p>
          <a:p>
            <a:pPr marL="0" indent="0">
              <a:buNone/>
            </a:pPr>
            <a:r>
              <a:rPr lang="en" dirty="0"/>
              <a:t>300,000 + 4 * 140,000 = 860,000 CZK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68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10.4 B Solution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FA8A9-C9E2-4704-B9BE-2D5D6834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" dirty="0"/>
              <a:t>payback period </a:t>
            </a:r>
            <a:r>
              <a:rPr lang="en" dirty="0" err="1"/>
              <a:t>d </a:t>
            </a:r>
            <a:r>
              <a:rPr lang="en" baseline="-25000" dirty="0" err="1"/>
              <a:t>n </a:t>
            </a:r>
            <a:r>
              <a:rPr lang="en" dirty="0"/>
              <a:t>=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" sz="2000" dirty="0"/>
              <a:t>where: NP is operating costs (think of their difference as "profit" - the difference between costs)</a:t>
            </a:r>
          </a:p>
          <a:p>
            <a:pPr marL="0" indent="0">
              <a:buNone/>
            </a:pPr>
            <a:r>
              <a:rPr lang="en" sz="2000" dirty="0"/>
              <a:t>NJ is a one-time cost (think of it as an investment)</a:t>
            </a:r>
          </a:p>
          <a:p>
            <a:pPr marL="0" indent="0">
              <a:buNone/>
            </a:pPr>
            <a:r>
              <a:rPr lang="en" sz="2000" dirty="0"/>
              <a:t>A, B - investment options</a:t>
            </a:r>
          </a:p>
          <a:p>
            <a:pPr marL="0" indent="0">
              <a:buNone/>
            </a:pPr>
            <a:r>
              <a:rPr lang="en" dirty="0"/>
              <a:t>Calculation: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FF715D8C-B5CF-444C-BBA9-0C4C95F4A2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495117"/>
              </p:ext>
            </p:extLst>
          </p:nvPr>
        </p:nvGraphicFramePr>
        <p:xfrm>
          <a:off x="4175760" y="1600517"/>
          <a:ext cx="2523914" cy="1032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Rovnice" r:id="rId3" imgW="1091726" imgH="444307" progId="Equation.3">
                  <p:embed/>
                </p:oleObj>
              </mc:Choice>
              <mc:Fallback>
                <p:oleObj name="Rovnice" r:id="rId3" imgW="1091726" imgH="444307" progId="Equation.3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FF715D8C-B5CF-444C-BBA9-0C4C95F4A2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760" y="1600517"/>
                        <a:ext cx="2523914" cy="10325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22B70243-954A-4B1C-957D-5A6ABA902D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886386"/>
              </p:ext>
            </p:extLst>
          </p:nvPr>
        </p:nvGraphicFramePr>
        <p:xfrm>
          <a:off x="3654758" y="4252991"/>
          <a:ext cx="259080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Rovnice" r:id="rId5" imgW="1320227" imgH="393529" progId="Equation.3">
                  <p:embed/>
                </p:oleObj>
              </mc:Choice>
              <mc:Fallback>
                <p:oleObj name="Rovnice" r:id="rId5" imgW="1320227" imgH="393529" progId="Equation.3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22B70243-954A-4B1C-957D-5A6ABA902D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758" y="4252991"/>
                        <a:ext cx="2590800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id="{F647375A-4570-4EE1-AAC5-FE83EA84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7679" y="4052571"/>
            <a:ext cx="3810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" altLang="cs-CZ" dirty="0"/>
              <a:t>(50 thousand (300-250) will be paid in 2.5 years, while the investment will be in operation for another 1.5 years)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63B276B-1D02-4410-8B89-B8CA9E306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464156"/>
            <a:ext cx="106832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" altLang="cs-CZ" dirty="0"/>
              <a:t>Again, option B is more advantageous, as the increased fixed costs of option B will pay off in just 2.5 years with </a:t>
            </a:r>
            <a:r>
              <a:rPr lang="en" altLang="cs-CZ" dirty="0" err="1"/>
              <a:t>the costs</a:t>
            </a:r>
            <a:r>
              <a:rPr lang="en" altLang="cs-CZ" dirty="0"/>
              <a:t> </a:t>
            </a:r>
            <a:r>
              <a:rPr lang="en" altLang="cs-CZ" dirty="0" err="1"/>
              <a:t>variants </a:t>
            </a:r>
            <a:r>
              <a:rPr lang="en" altLang="cs-CZ" dirty="0"/>
              <a:t>A </a:t>
            </a:r>
            <a:r>
              <a:rPr lang="en" altLang="cs-CZ" dirty="0" err="1"/>
              <a:t>thanks</a:t>
            </a:r>
            <a:r>
              <a:rPr lang="en" altLang="cs-CZ" dirty="0"/>
              <a:t> </a:t>
            </a:r>
            <a:r>
              <a:rPr lang="en" altLang="cs-CZ" dirty="0" err="1"/>
              <a:t>lower</a:t>
            </a:r>
            <a:r>
              <a:rPr lang="en" altLang="cs-CZ" dirty="0"/>
              <a:t> </a:t>
            </a:r>
            <a:r>
              <a:rPr lang="en" altLang="cs-CZ" dirty="0" err="1"/>
              <a:t>operational</a:t>
            </a:r>
            <a:r>
              <a:rPr lang="en" altLang="cs-CZ" dirty="0"/>
              <a:t> </a:t>
            </a:r>
            <a:r>
              <a:rPr lang="en" altLang="cs-CZ" dirty="0" err="1"/>
              <a:t>moods </a:t>
            </a:r>
            <a:r>
              <a:rPr lang="en" altLang="cs-CZ" dirty="0"/>
              <a:t>. So after 2.5 </a:t>
            </a:r>
            <a:r>
              <a:rPr lang="en" altLang="cs-CZ" dirty="0" err="1"/>
              <a:t>years they will start</a:t>
            </a:r>
            <a:r>
              <a:rPr lang="en" altLang="cs-CZ" dirty="0"/>
              <a:t> the total costs of variant A exceed the total costs of variant B</a:t>
            </a:r>
          </a:p>
        </p:txBody>
      </p:sp>
    </p:spTree>
    <p:extLst>
      <p:ext uri="{BB962C8B-B14F-4D97-AF65-F5344CB8AC3E}">
        <p14:creationId xmlns:p14="http://schemas.microsoft.com/office/powerpoint/2010/main" val="283533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445"/>
            <a:ext cx="10515600" cy="4351338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" sz="2400" dirty="0"/>
              <a:t>Example: We have to decide between two investment variants of the same capacity. Variant A has one-time costs of CZK 250,000 and annual operating costs of CZK 160,000, variant B CZK 300,000 and CZK 140,000. The estimated lifetime of both variants is 4 years.</a:t>
            </a:r>
          </a:p>
          <a:p>
            <a:pPr algn="just" eaLnBrk="1" hangingPunct="1">
              <a:spcBef>
                <a:spcPct val="0"/>
              </a:spcBef>
            </a:pPr>
            <a:r>
              <a:rPr lang="en" altLang="cs-CZ" sz="2400" dirty="0"/>
              <a:t>Compare the profitability of individual investment alternatives by discounting future costs. Based on the above example, the one-time cost was incurred in year 0 and the cost of capital is 14%.</a:t>
            </a:r>
          </a:p>
          <a:p>
            <a:pPr algn="just" eaLnBrk="1" hangingPunct="1">
              <a:spcBef>
                <a:spcPct val="0"/>
              </a:spcBef>
            </a:pPr>
            <a:r>
              <a:rPr lang="en" altLang="cs-CZ" sz="2400" dirty="0"/>
              <a:t>For the calculation, use the breakdown of the individual variants of the calculation tables:</a:t>
            </a:r>
          </a:p>
          <a:p>
            <a:endParaRPr lang="cs-CZ" dirty="0"/>
          </a:p>
        </p:txBody>
      </p:sp>
      <p:graphicFrame>
        <p:nvGraphicFramePr>
          <p:cNvPr id="5" name="Group 141">
            <a:extLst>
              <a:ext uri="{FF2B5EF4-FFF2-40B4-BE49-F238E27FC236}">
                <a16:creationId xmlns:a16="http://schemas.microsoft.com/office/drawing/2014/main" id="{924118A5-6D5A-40DA-BFFF-0B4284ECA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418098"/>
              </p:ext>
            </p:extLst>
          </p:nvPr>
        </p:nvGraphicFramePr>
        <p:xfrm>
          <a:off x="2606787" y="4409945"/>
          <a:ext cx="5410200" cy="2332038"/>
        </p:xfrm>
        <a:graphic>
          <a:graphicData uri="http://schemas.openxmlformats.org/drawingml/2006/table">
            <a:tbl>
              <a:tblPr/>
              <a:tblGrid>
                <a:gridCol w="142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Year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Costs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Disinheritor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(14%)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Discounted costs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71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1.0000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5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0.8772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0.7695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5164BFC3-2040-4AB9-AF57-7720860BD272}"/>
                  </a:ext>
                </a:extLst>
              </p:cNvPr>
              <p:cNvSpPr txBox="1"/>
              <p:nvPr/>
            </p:nvSpPr>
            <p:spPr>
              <a:xfrm>
                <a:off x="8600394" y="4705598"/>
                <a:ext cx="1163303" cy="8703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sz="2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800" i="0">
                                      <a:latin typeface="Cambria Math" panose="02040503050406030204" pitchFamily="18" charset="0"/>
                                    </a:rPr>
                                    <m:t>1+ⅈ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5164BFC3-2040-4AB9-AF57-7720860BD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0394" y="4705598"/>
                <a:ext cx="1163303" cy="8703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 xmlns:a="http://schemas.openxmlformats.org/drawingml/2006/main">
                  <a:rPr lang="e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5173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10.5 Solution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72528A6-406A-4107-B54F-0A0C11B48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624308"/>
              </p:ext>
            </p:extLst>
          </p:nvPr>
        </p:nvGraphicFramePr>
        <p:xfrm>
          <a:off x="272005" y="1994705"/>
          <a:ext cx="5631084" cy="2696150"/>
        </p:xfrm>
        <a:graphic>
          <a:graphicData uri="http://schemas.openxmlformats.org/drawingml/2006/table">
            <a:tbl>
              <a:tblPr/>
              <a:tblGrid>
                <a:gridCol w="105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1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7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2618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Disinheritor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Discounted costs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268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18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0.8772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140,352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18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0.7695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123 120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18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946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0.5921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94,736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836"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716 208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2C9199C-4A0B-4428-A0D2-1367C09D6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624313"/>
              </p:ext>
            </p:extLst>
          </p:nvPr>
        </p:nvGraphicFramePr>
        <p:xfrm>
          <a:off x="6096000" y="2025874"/>
          <a:ext cx="5518713" cy="2806251"/>
        </p:xfrm>
        <a:graphic>
          <a:graphicData uri="http://schemas.openxmlformats.org/drawingml/2006/table">
            <a:tbl>
              <a:tblPr/>
              <a:tblGrid>
                <a:gridCol w="103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2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Disinheritor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Discounted costs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0.8772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122,808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0.7695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107,730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94,500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0.5921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82,894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481">
                <a:tc>
                  <a:txBody>
                    <a:bodyPr/>
                    <a:lstStyle/>
                    <a:p>
                      <a:pPr algn="ctr" fontAlgn="b"/>
                      <a:endParaRPr lang="cs-CZ" sz="2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707,932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300">
            <a:extLst>
              <a:ext uri="{FF2B5EF4-FFF2-40B4-BE49-F238E27FC236}">
                <a16:creationId xmlns:a16="http://schemas.microsoft.com/office/drawing/2014/main" id="{07C59604-67DE-48B9-B137-5FF89D5F5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5437872"/>
            <a:ext cx="91117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" altLang="cs-CZ" dirty="0"/>
              <a:t>Option B is again more advantageous (716208 for A versus 707932 for B). This procedure is especially advantageous if operating costs are different in individual years.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314CF38-D200-4832-8E7D-FBF808E49394}"/>
              </a:ext>
            </a:extLst>
          </p:cNvPr>
          <p:cNvSpPr txBox="1"/>
          <p:nvPr/>
        </p:nvSpPr>
        <p:spPr>
          <a:xfrm>
            <a:off x="1716374" y="1476531"/>
            <a:ext cx="260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/>
              <a:t>Variant 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D6BF88C-AE3E-4FE8-A8F1-359905CC9786}"/>
              </a:ext>
            </a:extLst>
          </p:cNvPr>
          <p:cNvSpPr txBox="1"/>
          <p:nvPr/>
        </p:nvSpPr>
        <p:spPr>
          <a:xfrm>
            <a:off x="8411980" y="1548328"/>
            <a:ext cx="260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/>
              <a:t>Option B</a:t>
            </a:r>
          </a:p>
        </p:txBody>
      </p:sp>
    </p:spTree>
    <p:extLst>
      <p:ext uri="{BB962C8B-B14F-4D97-AF65-F5344CB8AC3E}">
        <p14:creationId xmlns:p14="http://schemas.microsoft.com/office/powerpoint/2010/main" val="4150948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10.6 Evaluation of investment options - financial and mathematical procedures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Flows of cash expenses and cash income are assessed until the end of the economic life or a certain planning horizon.</a:t>
            </a:r>
          </a:p>
          <a:p>
            <a:r>
              <a:rPr lang="en" dirty="0"/>
              <a:t>Example: There are two investment options (A </a:t>
            </a:r>
            <a:r>
              <a:rPr lang="en" dirty="0" err="1"/>
              <a:t>and </a:t>
            </a:r>
            <a:r>
              <a:rPr lang="en" dirty="0"/>
              <a:t>B) for which the same capital expenditure of CZK 1,000,000 is assumed, but a different distribution of annual net cash flows (see table). The cost of capital is 10%, the lifetime for both variants is the same (6 years). Compare the listed variants.</a:t>
            </a:r>
          </a:p>
        </p:txBody>
      </p:sp>
    </p:spTree>
    <p:extLst>
      <p:ext uri="{BB962C8B-B14F-4D97-AF65-F5344CB8AC3E}">
        <p14:creationId xmlns:p14="http://schemas.microsoft.com/office/powerpoint/2010/main" val="221030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10.6 A </a:t>
            </a:r>
            <a:r>
              <a:rPr lang="en" dirty="0" err="1"/>
              <a:t>and </a:t>
            </a:r>
            <a:r>
              <a:rPr lang="en" dirty="0"/>
              <a:t>B</a:t>
            </a:r>
          </a:p>
        </p:txBody>
      </p:sp>
      <p:graphicFrame>
        <p:nvGraphicFramePr>
          <p:cNvPr id="6" name="Group 269">
            <a:extLst>
              <a:ext uri="{FF2B5EF4-FFF2-40B4-BE49-F238E27FC236}">
                <a16:creationId xmlns:a16="http://schemas.microsoft.com/office/drawing/2014/main" id="{0DABE9F4-D79D-44C1-93BC-2626016B7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266732"/>
              </p:ext>
            </p:extLst>
          </p:nvPr>
        </p:nvGraphicFramePr>
        <p:xfrm>
          <a:off x="720948" y="2368403"/>
          <a:ext cx="3546252" cy="3925718"/>
        </p:xfrm>
        <a:graphic>
          <a:graphicData uri="http://schemas.openxmlformats.org/drawingml/2006/table">
            <a:tbl>
              <a:tblPr/>
              <a:tblGrid>
                <a:gridCol w="599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9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 flow A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Monetary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 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flow B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Executor (10%)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0.909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0.826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0.751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0.683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0.620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0.564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673A51F7-E814-4E5B-AEC3-E96F17AC9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88" y="1753797"/>
            <a:ext cx="522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" altLang="cs-CZ" i="1" dirty="0"/>
              <a:t>Distribution of net income of investment options A </a:t>
            </a:r>
            <a:r>
              <a:rPr lang="en" altLang="cs-CZ" i="1" dirty="0" err="1"/>
              <a:t>and </a:t>
            </a:r>
            <a:r>
              <a:rPr lang="en" altLang="cs-CZ" i="1" dirty="0"/>
              <a:t>B</a:t>
            </a:r>
            <a:r>
              <a:rPr lang="en" altLang="cs-CZ" dirty="0"/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4A81968-011D-469B-8F14-CE1EAF0EEDFC}"/>
              </a:ext>
            </a:extLst>
          </p:cNvPr>
          <p:cNvSpPr txBox="1"/>
          <p:nvPr/>
        </p:nvSpPr>
        <p:spPr>
          <a:xfrm>
            <a:off x="5467546" y="2368403"/>
            <a:ext cx="58862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/>
              <a:t>Assignment 10.6 A Compare the listed investment options </a:t>
            </a:r>
            <a:r>
              <a:rPr lang="en" dirty="0">
                <a:highlight>
                  <a:srgbClr val="FFFF00"/>
                </a:highlight>
              </a:rPr>
              <a:t>using a simple cash </a:t>
            </a:r>
            <a:r>
              <a:rPr lang="en" dirty="0" err="1">
                <a:highlight>
                  <a:srgbClr val="FFFF00"/>
                </a:highlight>
              </a:rPr>
              <a:t>flow analysis</a:t>
            </a:r>
            <a:r>
              <a:rPr lang="en" dirty="0">
                <a:highlight>
                  <a:srgbClr val="FFFF00"/>
                </a:highlight>
              </a:rPr>
              <a:t> </a:t>
            </a:r>
            <a:r>
              <a:rPr lang="en" dirty="0"/>
              <a:t>project.</a:t>
            </a:r>
          </a:p>
          <a:p>
            <a:endParaRPr lang="cs-CZ" dirty="0"/>
          </a:p>
          <a:p>
            <a:r>
              <a:rPr lang="en" dirty="0"/>
              <a:t>Assignment 10.6 B Compare the listed investment options using </a:t>
            </a:r>
            <a:r>
              <a:rPr lang="en" dirty="0">
                <a:highlight>
                  <a:srgbClr val="FFFF00"/>
                </a:highlight>
              </a:rPr>
              <a:t>discount rate </a:t>
            </a:r>
            <a:r>
              <a:rPr lang="en" dirty="0"/>
              <a:t>, i.e. the changing time value of money.</a:t>
            </a:r>
          </a:p>
        </p:txBody>
      </p:sp>
    </p:spTree>
    <p:extLst>
      <p:ext uri="{BB962C8B-B14F-4D97-AF65-F5344CB8AC3E}">
        <p14:creationId xmlns:p14="http://schemas.microsoft.com/office/powerpoint/2010/main" val="2406227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10.6 A Evaluation of investment options – simple cash </a:t>
            </a:r>
            <a:r>
              <a:rPr lang="en" dirty="0" err="1"/>
              <a:t>flow</a:t>
            </a:r>
            <a:endParaRPr lang="cs-CZ" dirty="0"/>
          </a:p>
        </p:txBody>
      </p:sp>
      <p:graphicFrame>
        <p:nvGraphicFramePr>
          <p:cNvPr id="6" name="Group 269">
            <a:extLst>
              <a:ext uri="{FF2B5EF4-FFF2-40B4-BE49-F238E27FC236}">
                <a16:creationId xmlns:a16="http://schemas.microsoft.com/office/drawing/2014/main" id="{0DABE9F4-D79D-44C1-93BC-2626016B7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76557"/>
              </p:ext>
            </p:extLst>
          </p:nvPr>
        </p:nvGraphicFramePr>
        <p:xfrm>
          <a:off x="4063691" y="2256691"/>
          <a:ext cx="4627324" cy="3487616"/>
        </p:xfrm>
        <a:graphic>
          <a:graphicData uri="http://schemas.openxmlformats.org/drawingml/2006/table">
            <a:tbl>
              <a:tblPr/>
              <a:tblGrid>
                <a:gridCol w="149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 flow A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 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flow B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673A51F7-E814-4E5B-AEC3-E96F17AC9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4328" y="1790333"/>
            <a:ext cx="522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" altLang="cs-CZ" i="1" dirty="0"/>
              <a:t>Distribution of net income of investment options A </a:t>
            </a:r>
            <a:r>
              <a:rPr lang="en" altLang="cs-CZ" i="1" dirty="0" err="1"/>
              <a:t>and </a:t>
            </a:r>
            <a:r>
              <a:rPr lang="en" altLang="cs-CZ" i="1" dirty="0"/>
              <a:t>B</a:t>
            </a:r>
            <a:r>
              <a:rPr lang="en" altLang="cs-CZ" dirty="0"/>
              <a:t> </a:t>
            </a:r>
          </a:p>
        </p:txBody>
      </p:sp>
      <p:sp>
        <p:nvSpPr>
          <p:cNvPr id="8" name="Rectangle 270">
            <a:extLst>
              <a:ext uri="{FF2B5EF4-FFF2-40B4-BE49-F238E27FC236}">
                <a16:creationId xmlns:a16="http://schemas.microsoft.com/office/drawing/2014/main" id="{7DFFB4FF-7045-4918-BDA8-15A4974A7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7850" y="5843952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" altLang="cs-CZ" dirty="0"/>
              <a:t>900</a:t>
            </a:r>
          </a:p>
        </p:txBody>
      </p:sp>
      <p:sp>
        <p:nvSpPr>
          <p:cNvPr id="9" name="Rectangle 271">
            <a:extLst>
              <a:ext uri="{FF2B5EF4-FFF2-40B4-BE49-F238E27FC236}">
                <a16:creationId xmlns:a16="http://schemas.microsoft.com/office/drawing/2014/main" id="{F0FA4166-0AB5-493C-B815-96FA72C91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03" y="5843952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90713" algn="l"/>
                <a:tab pos="2609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" altLang="cs-CZ" dirty="0"/>
              <a:t>1,100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98DEEA2-DF3C-46AB-8BEF-549D3081AD7D}"/>
              </a:ext>
            </a:extLst>
          </p:cNvPr>
          <p:cNvSpPr/>
          <p:nvPr/>
        </p:nvSpPr>
        <p:spPr>
          <a:xfrm>
            <a:off x="7237562" y="5744307"/>
            <a:ext cx="1453453" cy="639240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85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1678</Words>
  <Application>Microsoft Office PowerPoint</Application>
  <PresentationFormat>Širokoúhlá obrazovka</PresentationFormat>
  <Paragraphs>325</Paragraphs>
  <Slides>24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Wingdings 2</vt:lpstr>
      <vt:lpstr>Motiv Office</vt:lpstr>
      <vt:lpstr>Rovnice</vt:lpstr>
      <vt:lpstr>Seminar finances</vt:lpstr>
      <vt:lpstr>Task 10.4 A and B Evaluation of investment options - calculation comparing costs</vt:lpstr>
      <vt:lpstr>Task 10.4 A Solution</vt:lpstr>
      <vt:lpstr>Task 10.4 B Solution</vt:lpstr>
      <vt:lpstr>Task 10.5</vt:lpstr>
      <vt:lpstr>Task 10.5 Solution</vt:lpstr>
      <vt:lpstr>Task 10.6 Evaluation of investment options - financial and mathematical procedures</vt:lpstr>
      <vt:lpstr>Task 10.6 A and B</vt:lpstr>
      <vt:lpstr>Task 10.6 A Evaluation of investment options – simple cash flow</vt:lpstr>
      <vt:lpstr>Task 10.6 B Evaluation of investment options – discounted cash flow</vt:lpstr>
      <vt:lpstr>Task 10.7</vt:lpstr>
      <vt:lpstr>Task 10.7 Solution</vt:lpstr>
      <vt:lpstr>Task 10.8</vt:lpstr>
      <vt:lpstr>Task 10.8 Solution</vt:lpstr>
      <vt:lpstr>Task 10.9</vt:lpstr>
      <vt:lpstr>Task 10.9 Solution</vt:lpstr>
      <vt:lpstr>Task 10.10</vt:lpstr>
      <vt:lpstr>Task 10.10 solution - equation</vt:lpstr>
      <vt:lpstr>Task 10.10 solution - logic</vt:lpstr>
      <vt:lpstr>Task 10.11</vt:lpstr>
      <vt:lpstr>Task 10.11 Solution</vt:lpstr>
      <vt:lpstr>Task 10.12</vt:lpstr>
      <vt:lpstr>Task 10.12 Solution of a and b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1</dc:title>
  <dc:creator>Petr Mikuš</dc:creator>
  <cp:lastModifiedBy>Petr Mikuš</cp:lastModifiedBy>
  <cp:revision>98</cp:revision>
  <dcterms:created xsi:type="dcterms:W3CDTF">2021-03-11T07:39:49Z</dcterms:created>
  <dcterms:modified xsi:type="dcterms:W3CDTF">2024-05-06T07:38:51Z</dcterms:modified>
</cp:coreProperties>
</file>