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383" r:id="rId3"/>
    <p:sldId id="402" r:id="rId4"/>
    <p:sldId id="385" r:id="rId5"/>
    <p:sldId id="386" r:id="rId6"/>
    <p:sldId id="387" r:id="rId7"/>
    <p:sldId id="403" r:id="rId8"/>
    <p:sldId id="408" r:id="rId9"/>
    <p:sldId id="409" r:id="rId10"/>
    <p:sldId id="389" r:id="rId11"/>
    <p:sldId id="391" r:id="rId12"/>
    <p:sldId id="393" r:id="rId13"/>
    <p:sldId id="395" r:id="rId14"/>
    <p:sldId id="398" r:id="rId15"/>
    <p:sldId id="399" r:id="rId16"/>
    <p:sldId id="412" r:id="rId17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1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64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7FA82-3845-4682-9300-D20DE61D7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A2BE04-68AE-47F1-86DF-D3F912AD4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A20230-BBBB-4B28-A80B-530F4981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B2C0E7-83C4-4721-A919-6E1772E2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3BC3A-E12A-4E69-B9D9-B340B952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72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6F7B5-8582-46E9-8E50-7759EE0D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B2231B-2BDE-4D8D-83E2-BACAF798B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F3B7B-5B61-49B6-8F49-16D5CE3DB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A6704F-BED2-4FB6-86BA-161CE3B6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78097E-A2CB-4249-A80F-6BDA2984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9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8098C9-EDD7-4090-9A88-37DDAA27A4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A4C76D-E784-4B85-9906-446C46812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42FF7D-CA29-4260-8161-C1AB1C7C2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84C42-D7B4-45FE-B06E-D730F2CB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720010-5A7C-47F5-957F-E9C5B37A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72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504D0-A832-4EA1-8016-FFA6CA83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238FDE-6D59-4BE4-8743-7CDC64EA9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2D4A40-81CC-455D-B0A0-2D12E6E2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A58C30-6DAE-4660-A8D4-6DE3E2FF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837EA-4953-463E-A369-F16EED43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66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BE430-6A18-44C0-B4D8-CD8210CF8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64F478-A0D5-4543-90A2-41C93E5E5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7E5EBC-2ADA-4C88-94F2-C805ED93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B2C2EA-4E60-42D7-86FC-97CC2A6B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AD0049-807C-40EC-B04F-09042C18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43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D9362-D6FA-4418-9D3F-D81F2AF3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60194-9522-40E7-9BFF-A0870DF98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51E493-3C88-4BAF-9A18-F8A8E0EEE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B96E95-8F83-41D2-92BF-A7DF9F12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702D92-6FBF-4C4C-BC90-8F01C732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801A0E-8CAB-4E67-A904-91B958C5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73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62560-01E2-4418-A41C-62A270ABB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721C3F-9184-408A-A64D-5F9E06CF7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02204C-86F4-416D-8B96-5E5119192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8AE9199-A4EC-473C-AF74-2AEB78DC6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4A5C1A-2F15-48B4-A036-5E97B1C4B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CA8042C-022E-4EF6-8830-961029AD2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AC4902-A2EC-4DCA-8202-B5599A973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908C44-FF03-4CDB-8D9C-F9C86455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26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C23D3-0999-4298-980F-0FF1592E5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957519-620A-48E2-A38A-8D75FCB6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2E1181-5F3E-4A25-9607-258B0421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26B1ED-A222-45BB-80BA-8CCA0EC6E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8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D06A8C-BAC6-4D35-9546-0B6208A5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3B8968-72A8-44A8-ACD6-0A50AD48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636A4B7-0352-4312-BEFB-DE9AF550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ECD77-2C26-4FE1-A6E1-E101A0EA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24FF4D-EE81-4702-B80E-BAAC18203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59E7C9-D4ED-4814-BB9A-4DC625E21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95C13B-D916-4CB6-99B0-84AEA36D8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5F440D-7DD9-4448-B7D8-9F43F934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E6BBC2-7E5D-4B17-B9D6-C8726ACC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14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5EB64-B7F1-4D51-987D-7753BADB5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6744D7-1FA8-4C9A-9ECB-CA7FE9E7E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8FC9F4-6702-4D11-9794-D309C4AC8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097016-5FC3-4484-A3F2-3D2E141C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4BD0FC-C93B-4E16-B2BE-9FAEA36B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053985-32A1-484C-99FD-C4C34521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18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7EEE79-1F8F-46F0-BEB8-0AD81A3CC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B3E31B-C8A4-41DE-81C2-56D2EAE70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7144E4-AE55-4C66-B62D-D6F452AD5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A00A0-C66F-4965-86AA-6B3A7ECCAF3E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26F626-4393-4D7D-8943-F3BB01AB8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84F8EC-4733-425F-96E9-B22A8764B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0413-71D9-4EAF-8B45-83C8E51B1A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24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10153-9565-4040-9438-74660B2781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/>
              <a:t>Seminar </a:t>
            </a:r>
            <a:r>
              <a:rPr lang="cs-CZ" dirty="0" err="1"/>
              <a:t>finances</a:t>
            </a:r>
            <a:endParaRPr lang="en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7D0DBC-8126-47C1-8C91-E1BB2576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Break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en" dirty="0"/>
              <a:t> point, investment evaluation</a:t>
            </a:r>
          </a:p>
        </p:txBody>
      </p:sp>
    </p:spTree>
    <p:extLst>
      <p:ext uri="{BB962C8B-B14F-4D97-AF65-F5344CB8AC3E}">
        <p14:creationId xmlns:p14="http://schemas.microsoft.com/office/powerpoint/2010/main" val="28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" dirty="0"/>
              <a:t>The cost function TC = 18,000 + 1.4 Q is given</a:t>
            </a:r>
          </a:p>
          <a:p>
            <a:pPr marL="0" indent="0">
              <a:buNone/>
            </a:pPr>
            <a:r>
              <a:rPr lang="en" dirty="0"/>
              <a:t>Determine the break-even point in pieces if the price of 1 piece is 5 CZK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8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The cost function TC = 18,000 + 1.4 Q is given</a:t>
            </a:r>
            <a:r>
              <a:rPr lang="cs-CZ" dirty="0"/>
              <a:t>. </a:t>
            </a:r>
            <a:r>
              <a:rPr lang="cs-CZ" dirty="0" err="1"/>
              <a:t>Sell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5 CZK.</a:t>
            </a:r>
            <a:endParaRPr lang="en" dirty="0"/>
          </a:p>
          <a:p>
            <a:r>
              <a:rPr lang="en" dirty="0"/>
              <a:t>What quantity of products must the company produce in order to make a profit of CZK 43,200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9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" dirty="0"/>
              <a:t>The price of the product is CZK 5/pc. The required profit for the period is CZK 36,000. The company is able to produce 15,000 pieces of products during this period.</a:t>
            </a:r>
          </a:p>
          <a:p>
            <a:r>
              <a:rPr lang="en" dirty="0"/>
              <a:t>What is the limit of fixed costs, if the variable costs per 1 piece are CZK 1.40?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263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The company produces 2 types of products at the same time. More detailed information is given in the following table: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" altLang="cs-CZ" dirty="0"/>
              <a:t>Determine the break-even point of products A </a:t>
            </a:r>
            <a:r>
              <a:rPr lang="en" altLang="cs-CZ" dirty="0" err="1"/>
              <a:t>and </a:t>
            </a:r>
            <a:r>
              <a:rPr lang="en" altLang="cs-CZ" dirty="0"/>
              <a:t>B when producing both of them simultaneously.</a:t>
            </a:r>
          </a:p>
          <a:p>
            <a:endParaRPr lang="cs-CZ" dirty="0"/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49DCD06B-E1BF-4884-B1F5-07B1853860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959811"/>
              </p:ext>
            </p:extLst>
          </p:nvPr>
        </p:nvGraphicFramePr>
        <p:xfrm>
          <a:off x="2202656" y="2939722"/>
          <a:ext cx="7786688" cy="1524000"/>
        </p:xfrm>
        <a:graphic>
          <a:graphicData uri="http://schemas.openxmlformats.org/drawingml/2006/table">
            <a:tbl>
              <a:tblPr/>
              <a:tblGrid>
                <a:gridCol w="1060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8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Product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Production volume in tons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Var. cost per 1 ton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>
                          <a:latin typeface="Times New Roman"/>
                          <a:ea typeface="Times New Roman"/>
                          <a:cs typeface="Times New Roman"/>
                        </a:rPr>
                        <a:t>Fixed. costs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Price for 1 ton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AND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in total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>
                          <a:latin typeface="Times New Roman"/>
                          <a:ea typeface="Times New Roman"/>
                          <a:cs typeface="Times New Roman"/>
                        </a:rPr>
                        <a:t>800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>
                          <a:latin typeface="Times New Roman"/>
                          <a:ea typeface="Times New Roman"/>
                          <a:cs typeface="Times New Roman"/>
                        </a:rPr>
                        <a:t>11,000</a:t>
                      </a: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3784" marR="33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343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Find out for which production volumes the individual technological procedures listed in the following overview will be suitable. The variants are technologically equivalent, they differ in their cost function.</a:t>
            </a:r>
          </a:p>
          <a:p>
            <a:endParaRPr lang="cs-CZ" dirty="0"/>
          </a:p>
        </p:txBody>
      </p:sp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id="{3E17395A-4DD0-43ED-96B1-47FB63885A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988202"/>
              </p:ext>
            </p:extLst>
          </p:nvPr>
        </p:nvGraphicFramePr>
        <p:xfrm>
          <a:off x="2653793" y="3574821"/>
          <a:ext cx="7143750" cy="17224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8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2000" b="1" dirty="0"/>
                        <a:t>Technological variant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2000" b="1" dirty="0"/>
                        <a:t>Fixed costs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" sz="2000" b="1"/>
                        <a:t>Variable cost per 1 piece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1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2000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300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2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10,000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200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3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/>
                        <a:t>50,000</a:t>
                      </a:r>
                      <a:endParaRPr lang="cs-CZ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" sz="2000" dirty="0"/>
                        <a:t>100</a:t>
                      </a:r>
                      <a:endParaRPr lang="cs-CZ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360" marR="3636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87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Bef>
                <a:spcPct val="35000"/>
              </a:spcBef>
              <a:buNone/>
            </a:pPr>
            <a:r>
              <a:rPr lang="en" altLang="cs-CZ" sz="2800" dirty="0"/>
              <a:t>The company BOTAS, as is considering the production and sale of a new type of sports shoes. The estimated annual production volume is 60,000 units at a unit price of CZK 650. Annual fixed costs are budgeted at CZK 18,000,000.</a:t>
            </a:r>
          </a:p>
          <a:p>
            <a:pPr marL="0" indent="0" algn="just">
              <a:spcBef>
                <a:spcPct val="35000"/>
              </a:spcBef>
              <a:buNone/>
            </a:pPr>
            <a:endParaRPr lang="cs-CZ" altLang="cs-CZ" sz="2800" dirty="0"/>
          </a:p>
          <a:p>
            <a:pPr marL="514350" indent="-514350" algn="just">
              <a:spcBef>
                <a:spcPct val="35000"/>
              </a:spcBef>
              <a:buFont typeface="+mj-lt"/>
              <a:buAutoNum type="alphaLcParenR"/>
            </a:pPr>
            <a:r>
              <a:rPr lang="en" altLang="cs-CZ" sz="2800" dirty="0"/>
              <a:t>Find out the maximum variable costs for 1 product.</a:t>
            </a:r>
          </a:p>
          <a:p>
            <a:pPr marL="514350" indent="-514350" algn="just">
              <a:spcBef>
                <a:spcPct val="35000"/>
              </a:spcBef>
              <a:buFont typeface="+mj-lt"/>
              <a:buAutoNum type="alphaLcParenR"/>
            </a:pPr>
            <a:r>
              <a:rPr lang="en" altLang="cs-CZ" sz="2800" dirty="0"/>
              <a:t>By how many CZK would the unit variable costs have to be reduced if the company requires a pre-tax profit of CZK 1,500,000, taking into account the need to replenish the reserve fund, pay the required dividends for shareholders and resources for investments?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871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7EFCD-4691-402A-A2A8-74B61A70C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49C6A-5E87-4990-99A6-28A790BE0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80404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10.4 A </a:t>
            </a:r>
            <a:r>
              <a:rPr lang="en" dirty="0" err="1"/>
              <a:t>and </a:t>
            </a:r>
            <a:r>
              <a:rPr lang="en" dirty="0"/>
              <a:t>B Evaluation of investment options - calculation comparing costs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" dirty="0"/>
              <a:t>The static cost method is based on a comparison of operating and one-time costs. It is based on the fact that one variant has higher operating costs, the other higher one-off costs, but they do not differ in their revenues.</a:t>
            </a:r>
          </a:p>
          <a:p>
            <a:pPr marL="0" indent="0">
              <a:buNone/>
            </a:pPr>
            <a:r>
              <a:rPr lang="en" dirty="0"/>
              <a:t>Example: We have to decide between two investment variants of the same capacity. Variant A has one-time costs of CZK 250,000 and annual operating costs of CZK 160,000, variant B CZK 300,000 and CZK 140,000. The estimated lifetime of both variants is 4 years.</a:t>
            </a:r>
          </a:p>
          <a:p>
            <a:pPr marL="0" indent="0">
              <a:buNone/>
            </a:pPr>
            <a:r>
              <a:rPr lang="en" dirty="0"/>
              <a:t>10.4 A: Compare the benefits of each alternative using absolute lifetime cost values.</a:t>
            </a:r>
          </a:p>
          <a:p>
            <a:pPr marL="0" indent="0">
              <a:buNone/>
            </a:pPr>
            <a:r>
              <a:rPr lang="en" dirty="0"/>
              <a:t>10.4 B: assess the profitability of both investment variants by calculating the payback period of additional investment costs </a:t>
            </a:r>
            <a:r>
              <a:rPr lang="en" dirty="0" err="1"/>
              <a:t>d </a:t>
            </a:r>
            <a:r>
              <a:rPr lang="en" baseline="-25000" dirty="0" err="1"/>
              <a:t>n </a:t>
            </a:r>
            <a:r>
              <a:rPr lang="en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20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10.4 B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FA8A9-C9E2-4704-B9BE-2D5D6834C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" dirty="0"/>
              <a:t>payback period </a:t>
            </a:r>
            <a:r>
              <a:rPr lang="en" dirty="0" err="1"/>
              <a:t>d </a:t>
            </a:r>
            <a:r>
              <a:rPr lang="en" baseline="-25000" dirty="0" err="1"/>
              <a:t>n </a:t>
            </a:r>
            <a:r>
              <a:rPr lang="en" dirty="0"/>
              <a:t>=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" sz="2000" dirty="0"/>
              <a:t>where: NP is operating costs (think of their difference as "profit" - the difference between costs)</a:t>
            </a:r>
          </a:p>
          <a:p>
            <a:pPr marL="0" indent="0">
              <a:buNone/>
            </a:pPr>
            <a:r>
              <a:rPr lang="en" sz="2000" dirty="0"/>
              <a:t>NJ is a one-time cost (think of it as an investment)</a:t>
            </a:r>
          </a:p>
          <a:p>
            <a:pPr marL="0" indent="0">
              <a:buNone/>
            </a:pPr>
            <a:r>
              <a:rPr lang="en" sz="2000" dirty="0"/>
              <a:t>A, B - investment options</a:t>
            </a:r>
          </a:p>
          <a:p>
            <a:pPr marL="0" indent="0">
              <a:buNone/>
            </a:pPr>
            <a:r>
              <a:rPr lang="en" dirty="0"/>
              <a:t>Calculation: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F715D8C-B5CF-444C-BBA9-0C4C95F4A2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495117"/>
              </p:ext>
            </p:extLst>
          </p:nvPr>
        </p:nvGraphicFramePr>
        <p:xfrm>
          <a:off x="4175760" y="1600517"/>
          <a:ext cx="2523914" cy="1032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Rovnice" r:id="rId3" imgW="1091726" imgH="444307" progId="Equation.3">
                  <p:embed/>
                </p:oleObj>
              </mc:Choice>
              <mc:Fallback>
                <p:oleObj name="Rovnice" r:id="rId3" imgW="1091726" imgH="444307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FF715D8C-B5CF-444C-BBA9-0C4C95F4A2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760" y="1600517"/>
                        <a:ext cx="2523914" cy="10325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33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445"/>
            <a:ext cx="10515600" cy="4351338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" sz="2400" dirty="0"/>
              <a:t>Example: We have to decide between two investment variants of the same capacity. Variant A has one-time costs of CZK 250,000 and annual operating costs of CZK 160,000, variant B CZK 300,000 and CZK 140,000. The estimated lifetime of both variants is 4 years.</a:t>
            </a:r>
          </a:p>
          <a:p>
            <a:pPr algn="just" eaLnBrk="1" hangingPunct="1">
              <a:spcBef>
                <a:spcPct val="0"/>
              </a:spcBef>
            </a:pPr>
            <a:r>
              <a:rPr lang="en" altLang="cs-CZ" sz="2400" dirty="0"/>
              <a:t>Compare the profitability of individual investment alternatives by discounting future costs. Based on the above example, the one-time cost was incurred in year 0 and the cost of capital is 14%.</a:t>
            </a:r>
          </a:p>
          <a:p>
            <a:pPr algn="just" eaLnBrk="1" hangingPunct="1">
              <a:spcBef>
                <a:spcPct val="0"/>
              </a:spcBef>
            </a:pPr>
            <a:r>
              <a:rPr lang="en" altLang="cs-CZ" sz="2400" dirty="0"/>
              <a:t>For the calculation, use the breakdown of the individual variants of the calculation tables:</a:t>
            </a:r>
          </a:p>
          <a:p>
            <a:endParaRPr lang="cs-CZ" dirty="0"/>
          </a:p>
        </p:txBody>
      </p:sp>
      <p:graphicFrame>
        <p:nvGraphicFramePr>
          <p:cNvPr id="5" name="Group 141">
            <a:extLst>
              <a:ext uri="{FF2B5EF4-FFF2-40B4-BE49-F238E27FC236}">
                <a16:creationId xmlns:a16="http://schemas.microsoft.com/office/drawing/2014/main" id="{924118A5-6D5A-40DA-BFFF-0B4284ECA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418098"/>
              </p:ext>
            </p:extLst>
          </p:nvPr>
        </p:nvGraphicFramePr>
        <p:xfrm>
          <a:off x="2606787" y="4409945"/>
          <a:ext cx="5410200" cy="2332038"/>
        </p:xfrm>
        <a:graphic>
          <a:graphicData uri="http://schemas.openxmlformats.org/drawingml/2006/table">
            <a:tbl>
              <a:tblPr/>
              <a:tblGrid>
                <a:gridCol w="142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Year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Costs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Disinheritor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(14%)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Discounted costs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71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1.0000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5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0.8772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0.7695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164BFC3-2040-4AB9-AF57-7720860BD272}"/>
                  </a:ext>
                </a:extLst>
              </p:cNvPr>
              <p:cNvSpPr txBox="1"/>
              <p:nvPr/>
            </p:nvSpPr>
            <p:spPr>
              <a:xfrm>
                <a:off x="8600394" y="4705598"/>
                <a:ext cx="1163303" cy="8703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sz="2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800" i="0">
                                      <a:latin typeface="Cambria Math" panose="02040503050406030204" pitchFamily="18" charset="0"/>
                                    </a:rPr>
                                    <m:t>1+ⅈ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5164BFC3-2040-4AB9-AF57-7720860BD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394" y="4705598"/>
                <a:ext cx="1163303" cy="8703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 xmlns:a="http://schemas.openxmlformats.org/drawingml/2006/main">
                  <a:rPr lang="e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517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12A86-7C72-451D-9835-A404948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10.5 Solution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72528A6-406A-4107-B54F-0A0C11B48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17540"/>
              </p:ext>
            </p:extLst>
          </p:nvPr>
        </p:nvGraphicFramePr>
        <p:xfrm>
          <a:off x="272005" y="1994705"/>
          <a:ext cx="5631084" cy="2696150"/>
        </p:xfrm>
        <a:graphic>
          <a:graphicData uri="http://schemas.openxmlformats.org/drawingml/2006/table">
            <a:tbl>
              <a:tblPr/>
              <a:tblGrid>
                <a:gridCol w="105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1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7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6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Disinheritor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Discounted 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6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0.8772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0.7695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18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946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836"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2C9199C-4A0B-4428-A0D2-1367C09D6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183595"/>
              </p:ext>
            </p:extLst>
          </p:nvPr>
        </p:nvGraphicFramePr>
        <p:xfrm>
          <a:off x="6096000" y="2025874"/>
          <a:ext cx="5518713" cy="2806251"/>
        </p:xfrm>
        <a:graphic>
          <a:graphicData uri="http://schemas.openxmlformats.org/drawingml/2006/table">
            <a:tbl>
              <a:tblPr/>
              <a:tblGrid>
                <a:gridCol w="10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Disinheritor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Discounted costs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0.8772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0.7695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140,000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9"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0.5921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81">
                <a:tc>
                  <a:txBody>
                    <a:bodyPr/>
                    <a:lstStyle/>
                    <a:p>
                      <a:pPr algn="ctr" fontAlgn="b"/>
                      <a:endParaRPr lang="cs-CZ" sz="2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300">
            <a:extLst>
              <a:ext uri="{FF2B5EF4-FFF2-40B4-BE49-F238E27FC236}">
                <a16:creationId xmlns:a16="http://schemas.microsoft.com/office/drawing/2014/main" id="{07C59604-67DE-48B9-B137-5FF89D5F5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5437872"/>
            <a:ext cx="91117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90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" altLang="cs-CZ" dirty="0"/>
              <a:t>Option B is again more advantageous (716208 for A versus 707932 for B). This procedure is especially advantageous if operating costs are different in individual years.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314CF38-D200-4832-8E7D-FBF808E49394}"/>
              </a:ext>
            </a:extLst>
          </p:cNvPr>
          <p:cNvSpPr txBox="1"/>
          <p:nvPr/>
        </p:nvSpPr>
        <p:spPr>
          <a:xfrm>
            <a:off x="1716374" y="1476531"/>
            <a:ext cx="260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Variant 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D6BF88C-AE3E-4FE8-A8F1-359905CC9786}"/>
              </a:ext>
            </a:extLst>
          </p:cNvPr>
          <p:cNvSpPr txBox="1"/>
          <p:nvPr/>
        </p:nvSpPr>
        <p:spPr>
          <a:xfrm>
            <a:off x="8411980" y="1548328"/>
            <a:ext cx="260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Option B</a:t>
            </a:r>
          </a:p>
        </p:txBody>
      </p:sp>
    </p:spTree>
    <p:extLst>
      <p:ext uri="{BB962C8B-B14F-4D97-AF65-F5344CB8AC3E}">
        <p14:creationId xmlns:p14="http://schemas.microsoft.com/office/powerpoint/2010/main" val="4150948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Evaluation of investment options - financial and mathematical procedures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AD0B5-6DAD-49AD-8B97-2562DBB4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Flows of cash expenses and cash income are assessed until the end of the economic life or a certain planning horizon.</a:t>
            </a:r>
          </a:p>
          <a:p>
            <a:r>
              <a:rPr lang="en" dirty="0"/>
              <a:t>Example: There are two investment options (A </a:t>
            </a:r>
            <a:r>
              <a:rPr lang="en" dirty="0" err="1"/>
              <a:t>and </a:t>
            </a:r>
            <a:r>
              <a:rPr lang="en" dirty="0"/>
              <a:t>B) for which the same capital expenditure of CZK 1,000,000 is assumed, but a different distribution of annual net cash flows (see table). The cost of capital is 10%, the lifetime for both variants is the same (6 years). Compare the listed variants.</a:t>
            </a:r>
          </a:p>
        </p:txBody>
      </p:sp>
    </p:spTree>
    <p:extLst>
      <p:ext uri="{BB962C8B-B14F-4D97-AF65-F5344CB8AC3E}">
        <p14:creationId xmlns:p14="http://schemas.microsoft.com/office/powerpoint/2010/main" val="2210303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A </a:t>
            </a:r>
            <a:r>
              <a:rPr lang="en" dirty="0" err="1"/>
              <a:t>and </a:t>
            </a:r>
            <a:r>
              <a:rPr lang="en" dirty="0"/>
              <a:t>B</a:t>
            </a:r>
          </a:p>
        </p:txBody>
      </p:sp>
      <p:graphicFrame>
        <p:nvGraphicFramePr>
          <p:cNvPr id="6" name="Group 269">
            <a:extLst>
              <a:ext uri="{FF2B5EF4-FFF2-40B4-BE49-F238E27FC236}">
                <a16:creationId xmlns:a16="http://schemas.microsoft.com/office/drawing/2014/main" id="{0DABE9F4-D79D-44C1-93BC-2626016B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266732"/>
              </p:ext>
            </p:extLst>
          </p:nvPr>
        </p:nvGraphicFramePr>
        <p:xfrm>
          <a:off x="720948" y="2368403"/>
          <a:ext cx="3546252" cy="3925718"/>
        </p:xfrm>
        <a:graphic>
          <a:graphicData uri="http://schemas.openxmlformats.org/drawingml/2006/table">
            <a:tbl>
              <a:tblPr/>
              <a:tblGrid>
                <a:gridCol w="599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9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 flow 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Monetary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 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 B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Executor (10%)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1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0.909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0.826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0.751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0.683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0.620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4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0.564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673A51F7-E814-4E5B-AEC3-E96F17AC9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88" y="1753797"/>
            <a:ext cx="522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i="1" dirty="0"/>
              <a:t>Distribution of net income of investment options A </a:t>
            </a:r>
            <a:r>
              <a:rPr lang="en" altLang="cs-CZ" i="1" dirty="0" err="1"/>
              <a:t>and </a:t>
            </a:r>
            <a:r>
              <a:rPr lang="en" altLang="cs-CZ" i="1" dirty="0"/>
              <a:t>B</a:t>
            </a:r>
            <a:r>
              <a:rPr lang="en" altLang="cs-CZ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4A81968-011D-469B-8F14-CE1EAF0EEDFC}"/>
              </a:ext>
            </a:extLst>
          </p:cNvPr>
          <p:cNvSpPr txBox="1"/>
          <p:nvPr/>
        </p:nvSpPr>
        <p:spPr>
          <a:xfrm>
            <a:off x="5467546" y="2368403"/>
            <a:ext cx="58862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/>
              <a:t>Assignment 10.6 A Compare the listed investment options </a:t>
            </a:r>
            <a:r>
              <a:rPr lang="en" dirty="0">
                <a:highlight>
                  <a:srgbClr val="FFFF00"/>
                </a:highlight>
              </a:rPr>
              <a:t>using a simple cash </a:t>
            </a:r>
            <a:r>
              <a:rPr lang="en" dirty="0" err="1">
                <a:highlight>
                  <a:srgbClr val="FFFF00"/>
                </a:highlight>
              </a:rPr>
              <a:t>flow analysis</a:t>
            </a:r>
            <a:r>
              <a:rPr lang="en" dirty="0">
                <a:highlight>
                  <a:srgbClr val="FFFF00"/>
                </a:highlight>
              </a:rPr>
              <a:t> </a:t>
            </a:r>
            <a:r>
              <a:rPr lang="en" dirty="0"/>
              <a:t>project.</a:t>
            </a:r>
          </a:p>
          <a:p>
            <a:endParaRPr lang="cs-CZ" dirty="0"/>
          </a:p>
          <a:p>
            <a:r>
              <a:rPr lang="en" dirty="0"/>
              <a:t>Assignment 10.6 B Compare the listed investment options using </a:t>
            </a:r>
            <a:r>
              <a:rPr lang="en" dirty="0">
                <a:highlight>
                  <a:srgbClr val="FFFF00"/>
                </a:highlight>
              </a:rPr>
              <a:t>discount rate </a:t>
            </a:r>
            <a:r>
              <a:rPr lang="en" dirty="0"/>
              <a:t>, i.e. the changing time value of money.</a:t>
            </a:r>
          </a:p>
        </p:txBody>
      </p:sp>
    </p:spTree>
    <p:extLst>
      <p:ext uri="{BB962C8B-B14F-4D97-AF65-F5344CB8AC3E}">
        <p14:creationId xmlns:p14="http://schemas.microsoft.com/office/powerpoint/2010/main" val="2406227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A Evaluation of investment options – simple cash </a:t>
            </a:r>
            <a:r>
              <a:rPr lang="en" dirty="0" err="1"/>
              <a:t>flow</a:t>
            </a:r>
            <a:endParaRPr lang="cs-CZ" dirty="0"/>
          </a:p>
        </p:txBody>
      </p:sp>
      <p:graphicFrame>
        <p:nvGraphicFramePr>
          <p:cNvPr id="6" name="Group 269">
            <a:extLst>
              <a:ext uri="{FF2B5EF4-FFF2-40B4-BE49-F238E27FC236}">
                <a16:creationId xmlns:a16="http://schemas.microsoft.com/office/drawing/2014/main" id="{0DABE9F4-D79D-44C1-93BC-2626016B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76557"/>
              </p:ext>
            </p:extLst>
          </p:nvPr>
        </p:nvGraphicFramePr>
        <p:xfrm>
          <a:off x="4063691" y="2256691"/>
          <a:ext cx="4627324" cy="3487616"/>
        </p:xfrm>
        <a:graphic>
          <a:graphicData uri="http://schemas.openxmlformats.org/drawingml/2006/table">
            <a:tbl>
              <a:tblPr/>
              <a:tblGrid>
                <a:gridCol w="149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 flow 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 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 B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673A51F7-E814-4E5B-AEC3-E96F17AC9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4328" y="1790333"/>
            <a:ext cx="522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i="1" dirty="0"/>
              <a:t>Distribution of net income of investment options A </a:t>
            </a:r>
            <a:r>
              <a:rPr lang="en" altLang="cs-CZ" i="1" dirty="0" err="1"/>
              <a:t>and </a:t>
            </a:r>
            <a:r>
              <a:rPr lang="en" altLang="cs-CZ" i="1" dirty="0"/>
              <a:t>B</a:t>
            </a:r>
            <a:r>
              <a:rPr lang="en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585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EE5C2-1C29-430B-B358-59AE3549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Task 10.6 B Evaluation of investment options – discounted cash </a:t>
            </a:r>
            <a:r>
              <a:rPr lang="en" dirty="0" err="1"/>
              <a:t>flow</a:t>
            </a:r>
            <a:endParaRPr lang="cs-CZ" dirty="0"/>
          </a:p>
        </p:txBody>
      </p:sp>
      <p:graphicFrame>
        <p:nvGraphicFramePr>
          <p:cNvPr id="6" name="Group 269">
            <a:extLst>
              <a:ext uri="{FF2B5EF4-FFF2-40B4-BE49-F238E27FC236}">
                <a16:creationId xmlns:a16="http://schemas.microsoft.com/office/drawing/2014/main" id="{0DABE9F4-D79D-44C1-93BC-2626016B7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54831"/>
              </p:ext>
            </p:extLst>
          </p:nvPr>
        </p:nvGraphicFramePr>
        <p:xfrm>
          <a:off x="4063691" y="2256691"/>
          <a:ext cx="4627324" cy="3487616"/>
        </p:xfrm>
        <a:graphic>
          <a:graphicData uri="http://schemas.openxmlformats.org/drawingml/2006/table">
            <a:tbl>
              <a:tblPr/>
              <a:tblGrid>
                <a:gridCol w="149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 flow 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 </a:t>
                      </a:r>
                      <a:r>
                        <a:rPr kumimoji="0" lang="e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flow B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673A51F7-E814-4E5B-AEC3-E96F17AC9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4328" y="1790333"/>
            <a:ext cx="522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" altLang="cs-CZ" i="1" dirty="0"/>
              <a:t>Distribution of net income of investment options A </a:t>
            </a:r>
            <a:r>
              <a:rPr lang="en" altLang="cs-CZ" i="1" dirty="0" err="1"/>
              <a:t>and </a:t>
            </a:r>
            <a:r>
              <a:rPr lang="en" altLang="cs-CZ" i="1" dirty="0"/>
              <a:t>B</a:t>
            </a:r>
            <a:r>
              <a:rPr lang="en" altLang="cs-CZ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E2965CE-714D-43EA-9437-A36B9681387F}"/>
              </a:ext>
            </a:extLst>
          </p:cNvPr>
          <p:cNvSpPr txBox="1"/>
          <p:nvPr/>
        </p:nvSpPr>
        <p:spPr>
          <a:xfrm>
            <a:off x="613419" y="2598424"/>
            <a:ext cx="28273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" altLang="cs-CZ" sz="1800" dirty="0"/>
              <a:t> </a:t>
            </a:r>
            <a:r>
              <a:rPr lang="en" altLang="cs-CZ" sz="1800" b="1" dirty="0"/>
              <a:t>K </a:t>
            </a:r>
            <a:r>
              <a:rPr lang="en" altLang="cs-CZ" sz="1800" b="1" baseline="-25000" dirty="0"/>
              <a:t>A </a:t>
            </a:r>
            <a:r>
              <a:rPr lang="en" altLang="cs-CZ" sz="1800" dirty="0"/>
              <a:t>=</a:t>
            </a:r>
            <a:endParaRPr lang="en" altLang="cs-CZ" sz="1800" b="1" dirty="0"/>
          </a:p>
          <a:p>
            <a:pPr eaLnBrk="1" hangingPunct="1"/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en" altLang="cs-CZ" sz="1800" dirty="0"/>
              <a:t> </a:t>
            </a:r>
            <a:r>
              <a:rPr lang="en" altLang="cs-CZ" sz="1800" b="1" dirty="0"/>
              <a:t>K </a:t>
            </a:r>
            <a:r>
              <a:rPr lang="en" altLang="cs-CZ" sz="1800" b="1" baseline="-25000" dirty="0"/>
              <a:t>B </a:t>
            </a:r>
            <a:r>
              <a:rPr lang="en" altLang="cs-CZ" sz="1800" dirty="0"/>
              <a:t>=</a:t>
            </a:r>
            <a:endParaRPr lang="en" altLang="cs-CZ" sz="1800" b="1" dirty="0"/>
          </a:p>
        </p:txBody>
      </p:sp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620698F3-77B6-4AD7-80BD-ECE961F2C1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619333"/>
              </p:ext>
            </p:extLst>
          </p:nvPr>
        </p:nvGraphicFramePr>
        <p:xfrm>
          <a:off x="9074084" y="3371178"/>
          <a:ext cx="25908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Rovnice" r:id="rId3" imgW="1117115" imgH="444307" progId="Equation.3">
                  <p:embed/>
                </p:oleObj>
              </mc:Choice>
              <mc:Fallback>
                <p:oleObj name="Rovnice" r:id="rId3" imgW="1117115" imgH="444307" progId="Equation.3">
                  <p:embed/>
                  <p:pic>
                    <p:nvPicPr>
                      <p:cNvPr id="11" name="Object 5">
                        <a:extLst>
                          <a:ext uri="{FF2B5EF4-FFF2-40B4-BE49-F238E27FC236}">
                            <a16:creationId xmlns:a16="http://schemas.microsoft.com/office/drawing/2014/main" id="{620698F3-77B6-4AD7-80BD-ECE961F2C1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4084" y="3371178"/>
                        <a:ext cx="2590800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9661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1048</Words>
  <Application>Microsoft Office PowerPoint</Application>
  <PresentationFormat>Širokoúhlá obrazovka</PresentationFormat>
  <Paragraphs>225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Wingdings 2</vt:lpstr>
      <vt:lpstr>Motiv Office</vt:lpstr>
      <vt:lpstr>Rovnice</vt:lpstr>
      <vt:lpstr>Seminar finances</vt:lpstr>
      <vt:lpstr>Task 10.4 A and B Evaluation of investment options - calculation comparing costs</vt:lpstr>
      <vt:lpstr>Task 10.4 B Solution</vt:lpstr>
      <vt:lpstr>Task 10.5</vt:lpstr>
      <vt:lpstr>Task 10.5 Solution</vt:lpstr>
      <vt:lpstr>Task 10.6 Evaluation of investment options - financial and mathematical procedures</vt:lpstr>
      <vt:lpstr>Task 10.6 A and B</vt:lpstr>
      <vt:lpstr>Task 10.6 A Evaluation of investment options – simple cash flow</vt:lpstr>
      <vt:lpstr>Task 10.6 B Evaluation of investment options – discounted cash flow</vt:lpstr>
      <vt:lpstr>Task 10.7</vt:lpstr>
      <vt:lpstr>Task 10.8</vt:lpstr>
      <vt:lpstr>Task 10.9</vt:lpstr>
      <vt:lpstr>Task 10.10</vt:lpstr>
      <vt:lpstr>Task 10.11</vt:lpstr>
      <vt:lpstr>Task 10.12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1</dc:title>
  <dc:creator>Petr Mikuš</dc:creator>
  <cp:lastModifiedBy>Petr Mikuš</cp:lastModifiedBy>
  <cp:revision>99</cp:revision>
  <dcterms:created xsi:type="dcterms:W3CDTF">2021-03-11T07:39:49Z</dcterms:created>
  <dcterms:modified xsi:type="dcterms:W3CDTF">2024-05-06T07:44:56Z</dcterms:modified>
</cp:coreProperties>
</file>