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4" r:id="rId2"/>
    <p:sldId id="340" r:id="rId3"/>
    <p:sldId id="360" r:id="rId4"/>
    <p:sldId id="341" r:id="rId5"/>
    <p:sldId id="346" r:id="rId6"/>
    <p:sldId id="343" r:id="rId7"/>
    <p:sldId id="345" r:id="rId8"/>
    <p:sldId id="361" r:id="rId9"/>
    <p:sldId id="362" r:id="rId10"/>
    <p:sldId id="344" r:id="rId11"/>
    <p:sldId id="349" r:id="rId12"/>
    <p:sldId id="355" r:id="rId13"/>
    <p:sldId id="359" r:id="rId14"/>
    <p:sldId id="357" r:id="rId15"/>
    <p:sldId id="358" r:id="rId16"/>
    <p:sldId id="354" r:id="rId17"/>
    <p:sldId id="339" r:id="rId18"/>
  </p:sldIdLst>
  <p:sldSz cx="9145588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92815-F788-4AA1-AB54-EDEB654F23D3}" v="7" dt="2024-05-06T19:45:47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F6EF"/>
          </a:solidFill>
        </a:fill>
      </a:tcStyle>
    </a:wholeTbl>
    <a:band1H>
      <a:tcStyle>
        <a:tcBdr/>
        <a:fill>
          <a:solidFill>
            <a:srgbClr val="CBECD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ECDE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CC99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CC99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CC99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CC99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46" autoAdjust="0"/>
  </p:normalViewPr>
  <p:slideViewPr>
    <p:cSldViewPr snapToGrid="0">
      <p:cViewPr varScale="1">
        <p:scale>
          <a:sx n="74" d="100"/>
          <a:sy n="74" d="100"/>
        </p:scale>
        <p:origin x="25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Částek" userId="8936cd17-3b83-4c2c-a9f2-dbc17b3bea9c" providerId="ADAL" clId="{467DD9E7-08B4-4257-8C77-72F37F9CF57E}"/>
    <pc:docChg chg="undo custSel modSld">
      <pc:chgData name="Ondřej Částek" userId="8936cd17-3b83-4c2c-a9f2-dbc17b3bea9c" providerId="ADAL" clId="{467DD9E7-08B4-4257-8C77-72F37F9CF57E}" dt="2022-04-26T11:39:54.159" v="56" actId="20577"/>
      <pc:docMkLst>
        <pc:docMk/>
      </pc:docMkLst>
      <pc:sldChg chg="modNotesTx">
        <pc:chgData name="Ondřej Částek" userId="8936cd17-3b83-4c2c-a9f2-dbc17b3bea9c" providerId="ADAL" clId="{467DD9E7-08B4-4257-8C77-72F37F9CF57E}" dt="2022-04-26T11:36:57.120" v="3" actId="6549"/>
        <pc:sldMkLst>
          <pc:docMk/>
          <pc:sldMk cId="3801821352" sldId="341"/>
        </pc:sldMkLst>
      </pc:sldChg>
      <pc:sldChg chg="modNotesTx">
        <pc:chgData name="Ondřej Částek" userId="8936cd17-3b83-4c2c-a9f2-dbc17b3bea9c" providerId="ADAL" clId="{467DD9E7-08B4-4257-8C77-72F37F9CF57E}" dt="2022-04-26T11:36:52.088" v="1" actId="6549"/>
        <pc:sldMkLst>
          <pc:docMk/>
          <pc:sldMk cId="2935721889" sldId="343"/>
        </pc:sldMkLst>
      </pc:sldChg>
      <pc:sldChg chg="modSp mod modNotesTx">
        <pc:chgData name="Ondřej Částek" userId="8936cd17-3b83-4c2c-a9f2-dbc17b3bea9c" providerId="ADAL" clId="{467DD9E7-08B4-4257-8C77-72F37F9CF57E}" dt="2022-04-26T11:39:54.159" v="56" actId="20577"/>
        <pc:sldMkLst>
          <pc:docMk/>
          <pc:sldMk cId="160420842" sldId="344"/>
        </pc:sldMkLst>
        <pc:spChg chg="mod">
          <ac:chgData name="Ondřej Částek" userId="8936cd17-3b83-4c2c-a9f2-dbc17b3bea9c" providerId="ADAL" clId="{467DD9E7-08B4-4257-8C77-72F37F9CF57E}" dt="2022-04-26T11:39:54.159" v="56" actId="20577"/>
          <ac:spMkLst>
            <pc:docMk/>
            <pc:sldMk cId="160420842" sldId="344"/>
            <ac:spMk id="3" creationId="{75F59644-4787-4E1A-8ADD-815F6DCEC207}"/>
          </ac:spMkLst>
        </pc:spChg>
      </pc:sldChg>
      <pc:sldChg chg="modNotesTx">
        <pc:chgData name="Ondřej Částek" userId="8936cd17-3b83-4c2c-a9f2-dbc17b3bea9c" providerId="ADAL" clId="{467DD9E7-08B4-4257-8C77-72F37F9CF57E}" dt="2022-04-26T11:37:07.362" v="4" actId="6549"/>
        <pc:sldMkLst>
          <pc:docMk/>
          <pc:sldMk cId="3719972964" sldId="345"/>
        </pc:sldMkLst>
      </pc:sldChg>
      <pc:sldChg chg="modNotesTx">
        <pc:chgData name="Ondřej Částek" userId="8936cd17-3b83-4c2c-a9f2-dbc17b3bea9c" providerId="ADAL" clId="{467DD9E7-08B4-4257-8C77-72F37F9CF57E}" dt="2022-04-26T11:36:54.595" v="2" actId="6549"/>
        <pc:sldMkLst>
          <pc:docMk/>
          <pc:sldMk cId="2947370716" sldId="346"/>
        </pc:sldMkLst>
      </pc:sldChg>
      <pc:sldChg chg="modNotesTx">
        <pc:chgData name="Ondřej Částek" userId="8936cd17-3b83-4c2c-a9f2-dbc17b3bea9c" providerId="ADAL" clId="{467DD9E7-08B4-4257-8C77-72F37F9CF57E}" dt="2022-04-26T11:37:17.215" v="6" actId="6549"/>
        <pc:sldMkLst>
          <pc:docMk/>
          <pc:sldMk cId="2391589023" sldId="349"/>
        </pc:sldMkLst>
      </pc:sldChg>
      <pc:sldChg chg="modNotesTx">
        <pc:chgData name="Ondřej Částek" userId="8936cd17-3b83-4c2c-a9f2-dbc17b3bea9c" providerId="ADAL" clId="{467DD9E7-08B4-4257-8C77-72F37F9CF57E}" dt="2022-04-26T11:37:27.430" v="7" actId="6549"/>
        <pc:sldMkLst>
          <pc:docMk/>
          <pc:sldMk cId="1221900868" sldId="355"/>
        </pc:sldMkLst>
      </pc:sldChg>
      <pc:sldChg chg="modNotesTx">
        <pc:chgData name="Ondřej Částek" userId="8936cd17-3b83-4c2c-a9f2-dbc17b3bea9c" providerId="ADAL" clId="{467DD9E7-08B4-4257-8C77-72F37F9CF57E}" dt="2022-04-26T11:37:32.593" v="8" actId="6549"/>
        <pc:sldMkLst>
          <pc:docMk/>
          <pc:sldMk cId="4024151836" sldId="357"/>
        </pc:sldMkLst>
      </pc:sldChg>
      <pc:sldChg chg="modNotesTx">
        <pc:chgData name="Ondřej Částek" userId="8936cd17-3b83-4c2c-a9f2-dbc17b3bea9c" providerId="ADAL" clId="{467DD9E7-08B4-4257-8C77-72F37F9CF57E}" dt="2022-04-26T11:37:38.455" v="9" actId="6549"/>
        <pc:sldMkLst>
          <pc:docMk/>
          <pc:sldMk cId="3654762692" sldId="358"/>
        </pc:sldMkLst>
      </pc:sldChg>
    </pc:docChg>
  </pc:docChgLst>
  <pc:docChgLst>
    <pc:chgData name="Ondřej Částek" userId="8936cd17-3b83-4c2c-a9f2-dbc17b3bea9c" providerId="ADAL" clId="{6E192815-F788-4AA1-AB54-EDEB654F23D3}"/>
    <pc:docChg chg="undo custSel addSld modSld">
      <pc:chgData name="Ondřej Částek" userId="8936cd17-3b83-4c2c-a9f2-dbc17b3bea9c" providerId="ADAL" clId="{6E192815-F788-4AA1-AB54-EDEB654F23D3}" dt="2024-05-06T19:46:08.597" v="82" actId="1076"/>
      <pc:docMkLst>
        <pc:docMk/>
      </pc:docMkLst>
      <pc:sldChg chg="addSp modSp mod modNotesTx">
        <pc:chgData name="Ondřej Částek" userId="8936cd17-3b83-4c2c-a9f2-dbc17b3bea9c" providerId="ADAL" clId="{6E192815-F788-4AA1-AB54-EDEB654F23D3}" dt="2024-05-06T19:39:49.962" v="22" actId="14100"/>
        <pc:sldMkLst>
          <pc:docMk/>
          <pc:sldMk cId="3801821352" sldId="341"/>
        </pc:sldMkLst>
        <pc:spChg chg="mod">
          <ac:chgData name="Ondřej Částek" userId="8936cd17-3b83-4c2c-a9f2-dbc17b3bea9c" providerId="ADAL" clId="{6E192815-F788-4AA1-AB54-EDEB654F23D3}" dt="2024-05-06T19:39:49.962" v="22" actId="14100"/>
          <ac:spMkLst>
            <pc:docMk/>
            <pc:sldMk cId="3801821352" sldId="341"/>
            <ac:spMk id="3" creationId="{75F59644-4787-4E1A-8ADD-815F6DCEC207}"/>
          </ac:spMkLst>
        </pc:spChg>
        <pc:picChg chg="add mod ord">
          <ac:chgData name="Ondřej Částek" userId="8936cd17-3b83-4c2c-a9f2-dbc17b3bea9c" providerId="ADAL" clId="{6E192815-F788-4AA1-AB54-EDEB654F23D3}" dt="2024-05-06T19:39:43.484" v="21" actId="1076"/>
          <ac:picMkLst>
            <pc:docMk/>
            <pc:sldMk cId="3801821352" sldId="341"/>
            <ac:picMk id="4" creationId="{9334B741-DD5E-A931-EFB9-BD03817FEB33}"/>
          </ac:picMkLst>
        </pc:picChg>
      </pc:sldChg>
      <pc:sldChg chg="addSp modSp mod modNotesTx">
        <pc:chgData name="Ondřej Částek" userId="8936cd17-3b83-4c2c-a9f2-dbc17b3bea9c" providerId="ADAL" clId="{6E192815-F788-4AA1-AB54-EDEB654F23D3}" dt="2024-05-06T19:46:08.597" v="82" actId="1076"/>
        <pc:sldMkLst>
          <pc:docMk/>
          <pc:sldMk cId="2947370716" sldId="346"/>
        </pc:sldMkLst>
        <pc:spChg chg="mod">
          <ac:chgData name="Ondřej Částek" userId="8936cd17-3b83-4c2c-a9f2-dbc17b3bea9c" providerId="ADAL" clId="{6E192815-F788-4AA1-AB54-EDEB654F23D3}" dt="2024-05-06T19:46:08.597" v="82" actId="1076"/>
          <ac:spMkLst>
            <pc:docMk/>
            <pc:sldMk cId="2947370716" sldId="346"/>
            <ac:spMk id="25" creationId="{75F59644-4787-4E1A-8ADD-815F6DCEC207}"/>
          </ac:spMkLst>
        </pc:spChg>
        <pc:picChg chg="add mod">
          <ac:chgData name="Ondřej Částek" userId="8936cd17-3b83-4c2c-a9f2-dbc17b3bea9c" providerId="ADAL" clId="{6E192815-F788-4AA1-AB54-EDEB654F23D3}" dt="2024-05-06T19:40:18.946" v="25" actId="1076"/>
          <ac:picMkLst>
            <pc:docMk/>
            <pc:sldMk cId="2947370716" sldId="346"/>
            <ac:picMk id="3" creationId="{DDA222DA-CFA3-72DC-936B-9A481681EF40}"/>
          </ac:picMkLst>
        </pc:picChg>
      </pc:sldChg>
      <pc:sldChg chg="addSp modSp mod modNotesTx">
        <pc:chgData name="Ondřej Částek" userId="8936cd17-3b83-4c2c-a9f2-dbc17b3bea9c" providerId="ADAL" clId="{6E192815-F788-4AA1-AB54-EDEB654F23D3}" dt="2024-05-06T19:43:11.913" v="32" actId="5793"/>
        <pc:sldMkLst>
          <pc:docMk/>
          <pc:sldMk cId="3654762692" sldId="358"/>
        </pc:sldMkLst>
        <pc:spChg chg="mod">
          <ac:chgData name="Ondřej Částek" userId="8936cd17-3b83-4c2c-a9f2-dbc17b3bea9c" providerId="ADAL" clId="{6E192815-F788-4AA1-AB54-EDEB654F23D3}" dt="2024-05-06T19:41:43.389" v="27" actId="14100"/>
          <ac:spMkLst>
            <pc:docMk/>
            <pc:sldMk cId="3654762692" sldId="358"/>
            <ac:spMk id="3" creationId="{00000000-0000-0000-0000-000000000000}"/>
          </ac:spMkLst>
        </pc:spChg>
        <pc:picChg chg="add mod">
          <ac:chgData name="Ondřej Částek" userId="8936cd17-3b83-4c2c-a9f2-dbc17b3bea9c" providerId="ADAL" clId="{6E192815-F788-4AA1-AB54-EDEB654F23D3}" dt="2024-05-06T19:41:59.228" v="30" actId="1076"/>
          <ac:picMkLst>
            <pc:docMk/>
            <pc:sldMk cId="3654762692" sldId="358"/>
            <ac:picMk id="4" creationId="{E54F84F4-5D05-36D9-97B8-2E4D13EB6E86}"/>
          </ac:picMkLst>
        </pc:picChg>
      </pc:sldChg>
      <pc:sldChg chg="addSp delSp modSp new mod modNotesTx">
        <pc:chgData name="Ondřej Částek" userId="8936cd17-3b83-4c2c-a9f2-dbc17b3bea9c" providerId="ADAL" clId="{6E192815-F788-4AA1-AB54-EDEB654F23D3}" dt="2024-05-06T19:17:43.536" v="5"/>
        <pc:sldMkLst>
          <pc:docMk/>
          <pc:sldMk cId="2010070366" sldId="360"/>
        </pc:sldMkLst>
        <pc:spChg chg="del">
          <ac:chgData name="Ondřej Částek" userId="8936cd17-3b83-4c2c-a9f2-dbc17b3bea9c" providerId="ADAL" clId="{6E192815-F788-4AA1-AB54-EDEB654F23D3}" dt="2024-05-06T19:17:32.620" v="3" actId="478"/>
          <ac:spMkLst>
            <pc:docMk/>
            <pc:sldMk cId="2010070366" sldId="360"/>
            <ac:spMk id="2" creationId="{9F206639-656F-56CE-D47D-27BC9E35534F}"/>
          </ac:spMkLst>
        </pc:spChg>
        <pc:spChg chg="del">
          <ac:chgData name="Ondřej Částek" userId="8936cd17-3b83-4c2c-a9f2-dbc17b3bea9c" providerId="ADAL" clId="{6E192815-F788-4AA1-AB54-EDEB654F23D3}" dt="2024-05-06T19:17:34.580" v="4" actId="478"/>
          <ac:spMkLst>
            <pc:docMk/>
            <pc:sldMk cId="2010070366" sldId="360"/>
            <ac:spMk id="3" creationId="{74FB120C-5337-D0C8-9248-66E2EEE62B61}"/>
          </ac:spMkLst>
        </pc:spChg>
        <pc:picChg chg="add mod">
          <ac:chgData name="Ondřej Částek" userId="8936cd17-3b83-4c2c-a9f2-dbc17b3bea9c" providerId="ADAL" clId="{6E192815-F788-4AA1-AB54-EDEB654F23D3}" dt="2024-05-06T19:17:27.230" v="2" actId="1076"/>
          <ac:picMkLst>
            <pc:docMk/>
            <pc:sldMk cId="2010070366" sldId="360"/>
            <ac:picMk id="1026" creationId="{8DE8FE04-9787-3EC5-713A-E18E0E669410}"/>
          </ac:picMkLst>
        </pc:picChg>
      </pc:sldChg>
      <pc:sldChg chg="addSp modSp new mod">
        <pc:chgData name="Ondřej Částek" userId="8936cd17-3b83-4c2c-a9f2-dbc17b3bea9c" providerId="ADAL" clId="{6E192815-F788-4AA1-AB54-EDEB654F23D3}" dt="2024-05-06T19:45:51.028" v="80" actId="1076"/>
        <pc:sldMkLst>
          <pc:docMk/>
          <pc:sldMk cId="400071606" sldId="361"/>
        </pc:sldMkLst>
        <pc:spChg chg="mod">
          <ac:chgData name="Ondřej Částek" userId="8936cd17-3b83-4c2c-a9f2-dbc17b3bea9c" providerId="ADAL" clId="{6E192815-F788-4AA1-AB54-EDEB654F23D3}" dt="2024-05-06T19:44:17.498" v="55" actId="20577"/>
          <ac:spMkLst>
            <pc:docMk/>
            <pc:sldMk cId="400071606" sldId="361"/>
            <ac:spMk id="2" creationId="{39E48525-C466-02F4-056D-0DF5C43BC6C0}"/>
          </ac:spMkLst>
        </pc:spChg>
        <pc:spChg chg="add mod">
          <ac:chgData name="Ondřej Částek" userId="8936cd17-3b83-4c2c-a9f2-dbc17b3bea9c" providerId="ADAL" clId="{6E192815-F788-4AA1-AB54-EDEB654F23D3}" dt="2024-05-06T19:45:51.028" v="80" actId="1076"/>
          <ac:spMkLst>
            <pc:docMk/>
            <pc:sldMk cId="400071606" sldId="361"/>
            <ac:spMk id="6" creationId="{C4C69FB4-D080-605D-DE00-7260C91BF8AE}"/>
          </ac:spMkLst>
        </pc:spChg>
        <pc:picChg chg="add mod">
          <ac:chgData name="Ondřej Částek" userId="8936cd17-3b83-4c2c-a9f2-dbc17b3bea9c" providerId="ADAL" clId="{6E192815-F788-4AA1-AB54-EDEB654F23D3}" dt="2024-05-06T19:44:20.610" v="56" actId="1076"/>
          <ac:picMkLst>
            <pc:docMk/>
            <pc:sldMk cId="400071606" sldId="361"/>
            <ac:picMk id="5" creationId="{30C40285-33D4-8738-6A03-5676DD8B30E9}"/>
          </ac:picMkLst>
        </pc:picChg>
      </pc:sldChg>
      <pc:sldChg chg="addSp modSp new mod">
        <pc:chgData name="Ondřej Částek" userId="8936cd17-3b83-4c2c-a9f2-dbc17b3bea9c" providerId="ADAL" clId="{6E192815-F788-4AA1-AB54-EDEB654F23D3}" dt="2024-05-06T19:45:42.777" v="78" actId="1076"/>
        <pc:sldMkLst>
          <pc:docMk/>
          <pc:sldMk cId="2712599540" sldId="362"/>
        </pc:sldMkLst>
        <pc:spChg chg="mod">
          <ac:chgData name="Ondřej Částek" userId="8936cd17-3b83-4c2c-a9f2-dbc17b3bea9c" providerId="ADAL" clId="{6E192815-F788-4AA1-AB54-EDEB654F23D3}" dt="2024-05-06T19:45:18.697" v="76" actId="20577"/>
          <ac:spMkLst>
            <pc:docMk/>
            <pc:sldMk cId="2712599540" sldId="362"/>
            <ac:spMk id="2" creationId="{65760DEE-5BBC-855A-4FB2-74ABA687CAC3}"/>
          </ac:spMkLst>
        </pc:spChg>
        <pc:spChg chg="add mod">
          <ac:chgData name="Ondřej Částek" userId="8936cd17-3b83-4c2c-a9f2-dbc17b3bea9c" providerId="ADAL" clId="{6E192815-F788-4AA1-AB54-EDEB654F23D3}" dt="2024-05-06T19:45:42.777" v="78" actId="1076"/>
          <ac:spMkLst>
            <pc:docMk/>
            <pc:sldMk cId="2712599540" sldId="362"/>
            <ac:spMk id="6" creationId="{C497D3D1-8DFF-23DE-F706-4400A875605D}"/>
          </ac:spMkLst>
        </pc:spChg>
        <pc:picChg chg="add mod">
          <ac:chgData name="Ondřej Částek" userId="8936cd17-3b83-4c2c-a9f2-dbc17b3bea9c" providerId="ADAL" clId="{6E192815-F788-4AA1-AB54-EDEB654F23D3}" dt="2024-05-06T19:45:00.539" v="59" actId="1076"/>
          <ac:picMkLst>
            <pc:docMk/>
            <pc:sldMk cId="2712599540" sldId="362"/>
            <ac:picMk id="5" creationId="{05744FFE-70BA-3318-5CDE-35EFA16F6F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78A6661-1FD1-4EED-9BFF-06ECA2896D1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67555D-E37A-497C-801F-F316972166F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71EC94-2F91-4666-8DDC-E48D7C5B7A2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2F152E-F758-4B6B-9566-6938BC246FC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A89310-CE6D-45BF-9279-179240EB3E2A}" type="slidenum">
              <a:rPr/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5171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BAAFBA8-6158-4CE8-AC8D-553C70F7001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B2D4B63-2122-4BD3-A068-D28B9C4EF57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E75A86-6790-4FA8-A013-9B1A6AD99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F7F4A-040A-4B37-83EA-3F83CFA607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E3D9A-9A65-41C4-B0BA-724A55B3E11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9B2349-673B-4337-B903-C14BE8E24E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C8EBA96F-E6A7-43E8-A626-C92DA0246547}" type="slidenum">
              <a:r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0D07BD1-EFC9-448E-B37A-2E90245D3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DCDDBC4-D185-4633-9965-A6C80ECF47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FA4300-73F2-4F44-9DD4-461065B55414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980507-F4E3-4327-BA70-AD74CBE1DCCE}" type="slidenum">
              <a:rPr/>
              <a:t>1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Přidat</a:t>
            </a:r>
            <a:r>
              <a:rPr lang="cs-CZ" baseline="0" dirty="0"/>
              <a:t> obrázek 14.4 s. 395 v 14 </a:t>
            </a:r>
            <a:r>
              <a:rPr lang="cs-CZ" baseline="0" dirty="0" err="1"/>
              <a:t>ed</a:t>
            </a:r>
            <a:r>
              <a:rPr lang="cs-CZ" baseline="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67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1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aseline="0" dirty="0"/>
              <a:t>https://images.crowdspring.com/blog/wp-content/uploads/2023/04/11155251/pexels-karolina-grabowska-5650026.jpg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9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https://skimgroup.com/app/uploads/2015/10/pricing-600x400-c-center.png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8EBA96F-E6A7-43E8-A626-C92DA0246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https://www.google.com/url?sa=i&amp;url=https%3A%2F%2Fwww.freshbooks.com%2Fhub%2Fleadership%2F12-real-world-pricing-strategy-examples&amp;psig=AOvVaw1z8K33c5hmMSG-oJYkjZyz&amp;ust=1715107966602000&amp;source=images&amp;cd=vfe&amp;opi=89978449&amp;ved=0CBIQjRxqFwoTCLD2_7jZ-YUDFQAAAAAdAAAAABA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0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https://images.inc.com/uploaded_files/image/1920x1080/getty_492600467_97053897045000_66911.jpg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19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59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0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7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ym typeface="Wingdings" panose="05000000000000000000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EBA96F-E6A7-43E8-A626-C92DA02465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37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10ECC028-EC05-46D3-9CA0-FB80876434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E647F459-276A-4687-8D53-89464BF6E9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8ED0F8-FB5A-487A-9621-6D5134A72346}" type="slidenum">
              <a:rPr/>
              <a:t>‹#›</a:t>
            </a:fld>
            <a:endParaRPr lang="cs-CZ"/>
          </a:p>
        </p:txBody>
      </p:sp>
      <p:sp>
        <p:nvSpPr>
          <p:cNvPr id="4" name="Nadpis 6">
            <a:extLst>
              <a:ext uri="{FF2B5EF4-FFF2-40B4-BE49-F238E27FC236}">
                <a16:creationId xmlns:a16="http://schemas.microsoft.com/office/drawing/2014/main" id="{89B5274A-62C3-4FBE-AC43-F79CE99F5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926" y="2900367"/>
            <a:ext cx="8522683" cy="1171584"/>
          </a:xfr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EEA933A5-A643-4CB4-894F-B6C6BE0909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8926" y="4116400"/>
            <a:ext cx="8522683" cy="69850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27BE94B4-864B-4AD2-9622-F5FB5AE9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5" y="414003"/>
            <a:ext cx="1531620" cy="10360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54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2">
            <a:extLst>
              <a:ext uri="{FF2B5EF4-FFF2-40B4-BE49-F238E27FC236}">
                <a16:creationId xmlns:a16="http://schemas.microsoft.com/office/drawing/2014/main" id="{BFF89670-AF30-43DF-84DA-F78223E9A4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40090" y="718709"/>
            <a:ext cx="3915680" cy="32040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992C04E7-9390-4AC0-B815-37352B0A8B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BF2E9517-FE95-44C7-BA0D-8F9B274DE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9410F-9780-4E03-AD5E-547E8BBCE5A8}" type="slidenum">
              <a:rPr/>
              <a:t>‹#›</a:t>
            </a:fld>
            <a:endParaRPr lang="cs-CZ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EC9EB283-2C90-48B2-AEAF-E4BF51A3DD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90" y="4500000"/>
            <a:ext cx="3915680" cy="1331997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774E4EC9-88F7-48FA-9D34-8D2A3D77FF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4068001"/>
            <a:ext cx="3915680" cy="359999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BC91F94-D3C7-4520-B112-CC006DF418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9271" y="4500000"/>
            <a:ext cx="3915680" cy="1331997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D12C98B6-361A-430D-BEAD-B44F85261F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9820" y="4068001"/>
            <a:ext cx="3915680" cy="359999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679A48A9-475B-4FDA-BBDC-708030F207A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89271" y="718709"/>
            <a:ext cx="3915680" cy="32040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Obrázek 13">
            <a:extLst>
              <a:ext uri="{FF2B5EF4-FFF2-40B4-BE49-F238E27FC236}">
                <a16:creationId xmlns:a16="http://schemas.microsoft.com/office/drawing/2014/main" id="{5DB8B8BA-0F99-45E2-B820-CF96010E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45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6FB0B8-A303-4FD6-B4C5-9C542C48CD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6D0182-090E-48D3-B8DF-2A592666B7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FB454-E8E6-46FC-864A-C1CD8F311F7A}" type="slidenum">
              <a:rPr/>
              <a:t>‹#›</a:t>
            </a:fld>
            <a:endParaRPr lang="cs-CZ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2FDF2EA1-8DCC-4DA0-A854-AE4629C6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2598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8092B7-26AA-4E79-8DFC-D3787B6560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1B3EAB-ECD2-4EA8-875E-689BD2A7A6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56E2DF3-2F5F-4E81-8F08-D3269BFB5BB2}" type="slidenum">
              <a:rPr/>
              <a:t>‹#›</a:t>
            </a:fld>
            <a:endParaRPr lang="cs-CZ"/>
          </a:p>
        </p:txBody>
      </p:sp>
      <p:sp>
        <p:nvSpPr>
          <p:cNvPr id="4" name="Zástupný symbol pro obrázek 7">
            <a:extLst>
              <a:ext uri="{FF2B5EF4-FFF2-40B4-BE49-F238E27FC236}">
                <a16:creationId xmlns:a16="http://schemas.microsoft.com/office/drawing/2014/main" id="{72A120C3-1EAA-4E45-84C4-9F5EFA03780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5591" cy="5842001"/>
          </a:xfr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F5E8C543-F14A-40FC-BD48-0578691E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47" y="6050484"/>
            <a:ext cx="883410" cy="5975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2674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03DFA9-CD87-4F42-A7FF-F58F0F981B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E5C899-37BF-4A4D-A87B-9DF2BA0EA8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lvl="0"/>
            <a:fld id="{F9441903-AA2C-4674-B2CE-B18ACCDB11B4}" type="slidenum">
              <a:rPr/>
              <a:t>‹#›</a:t>
            </a:fld>
            <a:endParaRPr lang="cs-CZ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8CD78A50-0ADA-4863-A399-6E271CFB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33" y="2019296"/>
            <a:ext cx="4199884" cy="28410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160844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B44AA4-6434-400B-AC79-7A4A20DAF9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CE6FC7-5A8D-4B01-BD30-DA3ECD0488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77F5E0-195A-4DD8-AF9F-E3A9C10F9AFC}" type="slidenum">
              <a:rPr/>
              <a:t>‹#›</a:t>
            </a:fld>
            <a:endParaRPr lang="cs-CZ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C83BEF64-2FD3-4900-84BF-A5842785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96" y="2434288"/>
            <a:ext cx="7187997" cy="18635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3442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3">
            <a:extLst>
              <a:ext uri="{FF2B5EF4-FFF2-40B4-BE49-F238E27FC236}">
                <a16:creationId xmlns:a16="http://schemas.microsoft.com/office/drawing/2014/main" id="{C0136E19-27A0-4803-A0CF-D13303A092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4">
            <a:extLst>
              <a:ext uri="{FF2B5EF4-FFF2-40B4-BE49-F238E27FC236}">
                <a16:creationId xmlns:a16="http://schemas.microsoft.com/office/drawing/2014/main" id="{A9009266-117D-4039-AAE6-673BB96C90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00759E-1E36-4DFE-82DC-1DB6374FB462}" type="slidenum">
              <a:rPr/>
              <a:t>‹#›</a:t>
            </a:fld>
            <a:endParaRPr lang="cs-CZ"/>
          </a:p>
        </p:txBody>
      </p:sp>
      <p:sp>
        <p:nvSpPr>
          <p:cNvPr id="4" name="Nadpis 12">
            <a:extLst>
              <a:ext uri="{FF2B5EF4-FFF2-40B4-BE49-F238E27FC236}">
                <a16:creationId xmlns:a16="http://schemas.microsoft.com/office/drawing/2014/main" id="{FB8B4075-96E4-4049-8C5F-DD920AB38C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318B140-5685-4D06-A589-9B0B9EEBAE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87EB9C54-3FD1-4ABF-8247-EA3E1604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973065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0A09B521-A4C2-4869-829D-D14802EEE6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6FE0A9BA-8028-4F32-8766-D5B3470C8D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1A36E8D-8171-4B5B-B82A-C38687A961CC}" type="slidenum">
              <a:rPr/>
              <a:t>‹#›</a:t>
            </a:fld>
            <a:endParaRPr lang="cs-CZ"/>
          </a:p>
        </p:txBody>
      </p:sp>
      <p:sp>
        <p:nvSpPr>
          <p:cNvPr id="4" name="Nadpis 6">
            <a:extLst>
              <a:ext uri="{FF2B5EF4-FFF2-40B4-BE49-F238E27FC236}">
                <a16:creationId xmlns:a16="http://schemas.microsoft.com/office/drawing/2014/main" id="{92E6FE29-EC88-4272-9D23-F1C4DFEED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926" y="2900367"/>
            <a:ext cx="8522683" cy="1171584"/>
          </a:xfr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1D39D61-9779-40F4-866A-3208502012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8926" y="4116400"/>
            <a:ext cx="8522683" cy="698501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0FA96A8B-D520-457E-950C-01474676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5" y="414003"/>
            <a:ext cx="1520784" cy="10287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646792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67B7C13-CF35-46CD-863E-B6C30BBC0EC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2691AF03-AD7A-4C9A-AD4E-A34A69295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9CC6AC45-4254-4E8B-A56F-00DB791335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562D4A-D5F1-448C-B6DF-EC1273B523AA}" type="slidenum">
              <a:rPr/>
              <a:t>‹#›</a:t>
            </a:fld>
            <a:endParaRPr lang="cs-CZ"/>
          </a:p>
        </p:txBody>
      </p:sp>
      <p:sp>
        <p:nvSpPr>
          <p:cNvPr id="5" name="Zástupný symbol pro text 7">
            <a:extLst>
              <a:ext uri="{FF2B5EF4-FFF2-40B4-BE49-F238E27FC236}">
                <a16:creationId xmlns:a16="http://schemas.microsoft.com/office/drawing/2014/main" id="{3D4C14E3-3286-46E2-BB61-BCCA305881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1295997"/>
            <a:ext cx="8065501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5E1B5A60-CEA9-4417-8E98-02F3F1F2C3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354CAFC-0F55-4941-80D1-E470775D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7458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6B714C-EAB3-45A7-A4E8-26F06714CA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34CB2E-4396-464E-AC7D-B49D46D8E0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5B04C-DA97-4471-815E-49B911BA8E03}" type="slidenum">
              <a:rPr/>
              <a:t>‹#›</a:t>
            </a:fld>
            <a:endParaRPr lang="cs-CZ"/>
          </a:p>
        </p:txBody>
      </p:sp>
      <p:sp>
        <p:nvSpPr>
          <p:cNvPr id="4" name="Zástupný symbol pro text 7">
            <a:extLst>
              <a:ext uri="{FF2B5EF4-FFF2-40B4-BE49-F238E27FC236}">
                <a16:creationId xmlns:a16="http://schemas.microsoft.com/office/drawing/2014/main" id="{7C4D3959-7FF3-4771-80C9-3D485FD0B3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1295997"/>
            <a:ext cx="3915680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Nadpis 12">
            <a:extLst>
              <a:ext uri="{FF2B5EF4-FFF2-40B4-BE49-F238E27FC236}">
                <a16:creationId xmlns:a16="http://schemas.microsoft.com/office/drawing/2014/main" id="{D96A28A8-6F70-414D-BAB2-FE44A4EACA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84792307-48FC-4881-A9AA-BE5E300FC7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9271" y="1290511"/>
            <a:ext cx="3915680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0566D54-45B4-45E5-BFC5-81EB1A39643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40090" y="1691996"/>
            <a:ext cx="3915680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EC83857-3FEE-4738-A8BF-3E5B7ADF31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89271" y="1690268"/>
            <a:ext cx="3915680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10">
            <a:extLst>
              <a:ext uri="{FF2B5EF4-FFF2-40B4-BE49-F238E27FC236}">
                <a16:creationId xmlns:a16="http://schemas.microsoft.com/office/drawing/2014/main" id="{B198797A-9F55-486B-9CA2-96360B7C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848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2">
            <a:extLst>
              <a:ext uri="{FF2B5EF4-FFF2-40B4-BE49-F238E27FC236}">
                <a16:creationId xmlns:a16="http://schemas.microsoft.com/office/drawing/2014/main" id="{3F0DC573-C0E7-42F2-A77D-1058AE6A551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39450" y="1695078"/>
            <a:ext cx="3914491" cy="38967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28C4DDFD-B782-48D1-8985-2F735202DF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0A69F28-6F42-4366-A579-80A9E43747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1C60D-68E7-4D87-9648-F5EF40A8702C}" type="slidenum">
              <a:rPr/>
              <a:t>‹#›</a:t>
            </a:fld>
            <a:endParaRPr lang="cs-CZ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7EBCA89-1CEC-4DB7-8101-3BCFFBDE08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E1F3C69A-D166-4E46-B1DB-309C3C3996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5599666"/>
            <a:ext cx="3914491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5804849-E18B-4381-869C-626983E6B65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89271" y="1667024"/>
            <a:ext cx="3915680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 sz="2000"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1BE3A9E6-13E7-44E6-B4DD-D5F29BAF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750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2">
            <a:extLst>
              <a:ext uri="{FF2B5EF4-FFF2-40B4-BE49-F238E27FC236}">
                <a16:creationId xmlns:a16="http://schemas.microsoft.com/office/drawing/2014/main" id="{8EFBF067-817C-4677-A9F9-66B497DABA9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30583" y="1692005"/>
            <a:ext cx="2484077" cy="2230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74932D63-95E0-493A-B3A8-8F4515218D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F6547A66-4712-446D-81EC-0D0C4A193C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2A676-9E7A-4DB6-B81D-35B513D27330}" type="slidenum">
              <a:rPr/>
              <a:t>‹#›</a:t>
            </a:fld>
            <a:endParaRPr lang="cs-CZ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2F1FC960-8966-4873-9EC0-0A5F65C719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90" y="4414275"/>
            <a:ext cx="2484433" cy="1427725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3BFE977-798E-433B-BF9A-BD56376D70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30583" y="4414275"/>
            <a:ext cx="2484433" cy="1427725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315DF775-BA91-40F8-AA99-EA9A141686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1962" y="4414265"/>
            <a:ext cx="2484433" cy="1427725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D84F2ACE-88AA-4F89-8214-1F4F7F206C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4025133"/>
            <a:ext cx="248407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9FB4395D-BFBD-43CF-9843-A921157C14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30930" y="4025133"/>
            <a:ext cx="248407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176932AB-BFEB-421D-BD95-8D86D6EC95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2136" y="4025133"/>
            <a:ext cx="248407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6880A5E2-CA7F-4BAE-B8D6-55D39030846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40090" y="1692005"/>
            <a:ext cx="2484077" cy="2230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1C19540-53AA-45A1-B8EA-F5CEE0EFDB3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1066" y="1692005"/>
            <a:ext cx="2484077" cy="2230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84DB4688-1CF5-4FD6-87A1-78D69C22E1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1295997"/>
            <a:ext cx="8065501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Nadpis 12">
            <a:extLst>
              <a:ext uri="{FF2B5EF4-FFF2-40B4-BE49-F238E27FC236}">
                <a16:creationId xmlns:a16="http://schemas.microsoft.com/office/drawing/2014/main" id="{B287720E-03E6-4531-8ABA-4260382B76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pic>
        <p:nvPicPr>
          <p:cNvPr id="15" name="Obrázek 16">
            <a:extLst>
              <a:ext uri="{FF2B5EF4-FFF2-40B4-BE49-F238E27FC236}">
                <a16:creationId xmlns:a16="http://schemas.microsoft.com/office/drawing/2014/main" id="{5DC4AC75-6835-4E58-A256-CC9B8D97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9214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A82127-E492-4D5F-8A6F-AA3A3438F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733078-13A3-48FC-8E27-E53059CCEA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C27963-931A-4D29-849C-6DC6DBA055AD}" type="slidenum">
              <a:rPr/>
              <a:t>‹#›</a:t>
            </a:fld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71EF863-FB50-475B-AF71-EB5DBB57F25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04972" y="692145"/>
            <a:ext cx="3901415" cy="5139851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 sz="2000"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obsah 12">
            <a:extLst>
              <a:ext uri="{FF2B5EF4-FFF2-40B4-BE49-F238E27FC236}">
                <a16:creationId xmlns:a16="http://schemas.microsoft.com/office/drawing/2014/main" id="{EAFB6509-923B-48DF-ADF4-EAA4C85B5A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39450" y="692155"/>
            <a:ext cx="3914491" cy="4899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E0E7423D-158B-48D9-9D75-1A4FCF58A7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639" y="5599666"/>
            <a:ext cx="3914491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F7D6114A-0EC1-40A1-9184-88E68069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2828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620164-2503-4E8A-8901-6925D7A03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C14BA0-D24B-4D84-8806-90F23689F8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A58F9-2282-4CA5-B9D3-4BB75A032674}" type="slidenum">
              <a:rPr/>
              <a:t>‹#›</a:t>
            </a:fld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AA5A903-6446-4CB4-8768-71625CD15B8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40090" y="692145"/>
            <a:ext cx="8066297" cy="5139851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B85364EA-9AB5-490E-A4AA-56FF4437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8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874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8384AA16-6C97-4642-BB15-0876120AF5F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40090" y="6227996"/>
            <a:ext cx="5941030" cy="251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DC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98FB0DD-D685-4413-BAF3-DE5809E0801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10557" y="6227996"/>
            <a:ext cx="189033" cy="251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DC"/>
                </a:solidFill>
                <a:uFillTx/>
                <a:latin typeface="Arial"/>
              </a:defRPr>
            </a:lvl1pPr>
          </a:lstStyle>
          <a:p>
            <a:pPr lvl="0"/>
            <a:fld id="{157E99AF-5CDC-4939-882B-4AB81AD557E3}" type="slidenum">
              <a:rPr/>
              <a:t>‹#›</a:t>
            </a:fld>
            <a:endParaRPr lang="cs-CZ"/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2E5B7155-882A-4DD0-AB3D-4CCC1D8BC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90" y="719998"/>
            <a:ext cx="8066297" cy="4515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2DDD9D-1E7D-4C19-A324-4F64CAA867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9194" y="1871996"/>
            <a:ext cx="8066297" cy="3960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914400" rtl="0" fontAlgn="auto" hangingPunct="1">
        <a:lnSpc>
          <a:spcPts val="4000"/>
        </a:lnSpc>
        <a:spcBef>
          <a:spcPts val="0"/>
        </a:spcBef>
        <a:spcAft>
          <a:spcPts val="0"/>
        </a:spcAft>
        <a:buNone/>
        <a:tabLst/>
        <a:defRPr lang="cs-CZ" sz="4000" b="1" i="0" u="none" strike="noStrike" kern="0" cap="none" spc="0" baseline="0">
          <a:solidFill>
            <a:srgbClr val="0000DC"/>
          </a:solidFill>
          <a:uFillTx/>
          <a:latin typeface="Arial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8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A3073-CDA9-4FBB-AA26-A096883CEA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Price</a:t>
            </a:r>
            <a:br>
              <a:rPr lang="cs-CZ" dirty="0"/>
            </a:br>
            <a:br>
              <a:rPr lang="cs-CZ" dirty="0"/>
            </a:br>
            <a:r>
              <a:rPr lang="cs-CZ" sz="3200" dirty="0" err="1"/>
              <a:t>Developing</a:t>
            </a:r>
            <a:r>
              <a:rPr lang="cs-CZ" sz="3200" dirty="0"/>
              <a:t> </a:t>
            </a:r>
            <a:r>
              <a:rPr lang="cs-CZ" sz="3200" dirty="0" err="1"/>
              <a:t>pricing</a:t>
            </a:r>
            <a:r>
              <a:rPr lang="cs-CZ" sz="3200" dirty="0"/>
              <a:t> </a:t>
            </a:r>
            <a:r>
              <a:rPr lang="cs-CZ" sz="3200" dirty="0" err="1"/>
              <a:t>strategies</a:t>
            </a:r>
            <a:r>
              <a:rPr lang="cs-CZ" sz="3200" dirty="0"/>
              <a:t> and </a:t>
            </a:r>
            <a:r>
              <a:rPr lang="cs-CZ" sz="3200" dirty="0" err="1"/>
              <a:t>programs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CC5C47-F930-43E3-953E-73283C4555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05746" y="5042676"/>
            <a:ext cx="4415864" cy="1341425"/>
          </a:xfrm>
        </p:spPr>
        <p:txBody>
          <a:bodyPr/>
          <a:lstStyle/>
          <a:p>
            <a:r>
              <a:rPr lang="cs-CZ" dirty="0"/>
              <a:t>BPH_MAR1 </a:t>
            </a:r>
            <a:r>
              <a:rPr lang="en-GB" dirty="0"/>
              <a:t>&amp;</a:t>
            </a:r>
            <a:r>
              <a:rPr lang="cs-CZ" dirty="0"/>
              <a:t> BPH_AMA1</a:t>
            </a:r>
          </a:p>
          <a:p>
            <a:r>
              <a:rPr lang="cs-CZ" dirty="0"/>
              <a:t>Ondřej Částek</a:t>
            </a:r>
          </a:p>
          <a:p>
            <a:r>
              <a:rPr lang="cs-CZ" dirty="0"/>
              <a:t>castek@econ.muni.cz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9C821-4993-4583-963E-38E91ADA16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 err="1"/>
              <a:t>Estimating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59644-4787-4E1A-8ADD-815F6DCEC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/>
          <a:p>
            <a:r>
              <a:rPr lang="cs-CZ" dirty="0" err="1"/>
              <a:t>Fixed</a:t>
            </a:r>
            <a:r>
              <a:rPr lang="cs-CZ" dirty="0"/>
              <a:t> (</a:t>
            </a:r>
            <a:r>
              <a:rPr lang="cs-CZ" dirty="0" err="1"/>
              <a:t>overhead</a:t>
            </a:r>
            <a:r>
              <a:rPr lang="cs-CZ" dirty="0"/>
              <a:t>),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total</a:t>
            </a:r>
            <a:r>
              <a:rPr lang="cs-CZ" dirty="0"/>
              <a:t>, </a:t>
            </a:r>
            <a:r>
              <a:rPr lang="cs-CZ" dirty="0" err="1"/>
              <a:t>average</a:t>
            </a:r>
            <a:r>
              <a:rPr lang="cs-CZ" dirty="0"/>
              <a:t>, </a:t>
            </a:r>
            <a:r>
              <a:rPr lang="cs-CZ" dirty="0" err="1"/>
              <a:t>marginal</a:t>
            </a:r>
            <a:r>
              <a:rPr lang="cs-CZ" dirty="0"/>
              <a:t>, long-term, </a:t>
            </a:r>
            <a:r>
              <a:rPr lang="cs-CZ" dirty="0" err="1"/>
              <a:t>short</a:t>
            </a:r>
            <a:r>
              <a:rPr lang="cs-CZ" dirty="0"/>
              <a:t>-term, learning </a:t>
            </a:r>
            <a:r>
              <a:rPr lang="cs-CZ" dirty="0" err="1"/>
              <a:t>curve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met</a:t>
            </a:r>
          </a:p>
          <a:p>
            <a:endParaRPr lang="cs-CZ" dirty="0"/>
          </a:p>
          <a:p>
            <a:r>
              <a:rPr lang="cs-CZ" dirty="0"/>
              <a:t>		</a:t>
            </a:r>
            <a:r>
              <a:rPr lang="cs-CZ" dirty="0" err="1"/>
              <a:t>costs</a:t>
            </a:r>
            <a:r>
              <a:rPr lang="cs-CZ" dirty="0"/>
              <a:t> </a:t>
            </a:r>
            <a:r>
              <a:rPr lang="cs-CZ" dirty="0" err="1"/>
              <a:t>determine</a:t>
            </a:r>
            <a:r>
              <a:rPr lang="cs-CZ" dirty="0"/>
              <a:t> </a:t>
            </a:r>
            <a:r>
              <a:rPr lang="cs-CZ" dirty="0" err="1"/>
              <a:t>price</a:t>
            </a:r>
            <a:endParaRPr lang="cs-CZ" dirty="0"/>
          </a:p>
          <a:p>
            <a:endParaRPr lang="cs-CZ" dirty="0"/>
          </a:p>
          <a:p>
            <a:r>
              <a:rPr lang="cs-CZ" dirty="0"/>
              <a:t>but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happen</a:t>
            </a:r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determines</a:t>
            </a:r>
            <a:r>
              <a:rPr lang="cs-CZ" dirty="0"/>
              <a:t> </a:t>
            </a:r>
            <a:r>
              <a:rPr lang="cs-CZ"/>
              <a:t>costs</a:t>
            </a:r>
            <a:endParaRPr lang="cs-CZ" dirty="0"/>
          </a:p>
          <a:p>
            <a:r>
              <a:rPr lang="cs-CZ" dirty="0"/>
              <a:t>		(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42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9998"/>
            <a:ext cx="9145588" cy="451576"/>
          </a:xfrm>
        </p:spPr>
        <p:txBody>
          <a:bodyPr/>
          <a:lstStyle/>
          <a:p>
            <a:pPr algn="ctr"/>
            <a:r>
              <a:rPr lang="cs-CZ" sz="3800" dirty="0" err="1"/>
              <a:t>Setting</a:t>
            </a:r>
            <a:r>
              <a:rPr lang="cs-CZ" sz="3800" dirty="0"/>
              <a:t> a </a:t>
            </a:r>
            <a:r>
              <a:rPr lang="cs-CZ" sz="3800" dirty="0" err="1"/>
              <a:t>price</a:t>
            </a:r>
            <a:r>
              <a:rPr lang="cs-CZ" sz="3800" dirty="0"/>
              <a:t>: </a:t>
            </a:r>
            <a:r>
              <a:rPr lang="cs-CZ" sz="3800" dirty="0" err="1"/>
              <a:t>Analyzing</a:t>
            </a:r>
            <a:r>
              <a:rPr lang="cs-CZ" sz="3800" dirty="0"/>
              <a:t> </a:t>
            </a:r>
            <a:r>
              <a:rPr lang="cs-CZ" sz="3800" dirty="0" err="1"/>
              <a:t>Competitors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cs-CZ" dirty="0" err="1"/>
              <a:t>Competitors</a:t>
            </a:r>
            <a:r>
              <a:rPr lang="cs-CZ" dirty="0"/>
              <a:t>‘ </a:t>
            </a:r>
            <a:r>
              <a:rPr lang="cs-CZ" dirty="0" err="1"/>
              <a:t>costs</a:t>
            </a:r>
            <a:r>
              <a:rPr lang="cs-CZ" dirty="0"/>
              <a:t>, </a:t>
            </a:r>
            <a:r>
              <a:rPr lang="cs-CZ" dirty="0" err="1"/>
              <a:t>prices</a:t>
            </a:r>
            <a:r>
              <a:rPr lang="cs-CZ" dirty="0"/>
              <a:t>, </a:t>
            </a:r>
            <a:r>
              <a:rPr lang="cs-CZ" dirty="0" err="1"/>
              <a:t>offers</a:t>
            </a:r>
            <a:endParaRPr lang="cs-CZ" dirty="0"/>
          </a:p>
          <a:p>
            <a:pPr>
              <a:spcAft>
                <a:spcPts val="1200"/>
              </a:spcAft>
              <a:buClrTx/>
            </a:pPr>
            <a:endParaRPr lang="cs-CZ" dirty="0"/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competitor</a:t>
            </a:r>
            <a:r>
              <a:rPr lang="cs-CZ" dirty="0"/>
              <a:t> </a:t>
            </a:r>
            <a:r>
              <a:rPr lang="cs-CZ" dirty="0" err="1"/>
              <a:t>react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158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719998"/>
            <a:ext cx="8628846" cy="451576"/>
          </a:xfrm>
        </p:spPr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pricing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to </a:t>
            </a:r>
            <a:r>
              <a:rPr lang="cs-CZ" dirty="0" err="1"/>
              <a:t>select</a:t>
            </a:r>
            <a:r>
              <a:rPr lang="cs-CZ" dirty="0"/>
              <a:t>?</a:t>
            </a:r>
          </a:p>
          <a:p>
            <a:pPr>
              <a:spcAft>
                <a:spcPts val="1200"/>
              </a:spcAft>
              <a:buClrTx/>
            </a:pPr>
            <a:endParaRPr lang="cs-CZ" dirty="0"/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sz="2400" dirty="0" err="1"/>
              <a:t>Markup</a:t>
            </a:r>
            <a:r>
              <a:rPr lang="cs-CZ" sz="2400" dirty="0"/>
              <a:t> </a:t>
            </a:r>
            <a:r>
              <a:rPr lang="cs-CZ" sz="2400" dirty="0" err="1"/>
              <a:t>pricing</a:t>
            </a:r>
            <a:endParaRPr lang="cs-CZ" sz="2400" dirty="0"/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sz="2400" dirty="0"/>
              <a:t>Target-return </a:t>
            </a:r>
            <a:r>
              <a:rPr lang="cs-CZ" sz="2400" dirty="0" err="1"/>
              <a:t>pricing</a:t>
            </a:r>
            <a:endParaRPr lang="cs-CZ" sz="2400" dirty="0"/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sz="2400" dirty="0" err="1"/>
              <a:t>Perceived</a:t>
            </a:r>
            <a:r>
              <a:rPr lang="cs-CZ" sz="2400" dirty="0"/>
              <a:t> </a:t>
            </a:r>
            <a:r>
              <a:rPr lang="cs-CZ" sz="2400" dirty="0" err="1"/>
              <a:t>value</a:t>
            </a:r>
            <a:r>
              <a:rPr lang="cs-CZ" sz="2400" dirty="0"/>
              <a:t> </a:t>
            </a:r>
            <a:r>
              <a:rPr lang="cs-CZ" sz="2400" dirty="0" err="1"/>
              <a:t>pricing</a:t>
            </a:r>
            <a:endParaRPr lang="cs-CZ" sz="2400" dirty="0"/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sz="2400" dirty="0" err="1"/>
              <a:t>Value</a:t>
            </a:r>
            <a:r>
              <a:rPr lang="cs-CZ" sz="2400" dirty="0"/>
              <a:t> </a:t>
            </a:r>
            <a:r>
              <a:rPr lang="cs-CZ" sz="2400" dirty="0" err="1"/>
              <a:t>pricing</a:t>
            </a:r>
            <a:endParaRPr lang="cs-CZ" sz="2400" dirty="0"/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sz="2400" dirty="0" err="1"/>
              <a:t>Going-rate</a:t>
            </a:r>
            <a:r>
              <a:rPr lang="cs-CZ" sz="2400" dirty="0"/>
              <a:t> </a:t>
            </a:r>
            <a:r>
              <a:rPr lang="cs-CZ" sz="2400" dirty="0" err="1"/>
              <a:t>pricing</a:t>
            </a:r>
            <a:endParaRPr lang="cs-CZ" sz="2400" dirty="0"/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sz="2400" dirty="0" err="1"/>
              <a:t>Auction</a:t>
            </a:r>
            <a:r>
              <a:rPr lang="cs-CZ" sz="2400" dirty="0"/>
              <a:t>-type </a:t>
            </a:r>
            <a:r>
              <a:rPr lang="cs-CZ" sz="2400" dirty="0" err="1"/>
              <a:t>pricing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190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719998"/>
            <a:ext cx="8628846" cy="451576"/>
          </a:xfrm>
        </p:spPr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9F2171-92FC-42D3-BE29-76A42787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80" y="0"/>
            <a:ext cx="1530734" cy="6877526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2A31924-80C7-4775-88E5-AFDAE28B2D92}"/>
              </a:ext>
            </a:extLst>
          </p:cNvPr>
          <p:cNvSpPr txBox="1">
            <a:spLocks/>
          </p:cNvSpPr>
          <p:nvPr/>
        </p:nvSpPr>
        <p:spPr>
          <a:xfrm>
            <a:off x="540090" y="6039010"/>
            <a:ext cx="4778885" cy="3998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Kotler and Keller, Marketing Management.</a:t>
            </a:r>
          </a:p>
        </p:txBody>
      </p:sp>
    </p:spTree>
    <p:extLst>
      <p:ext uri="{BB962C8B-B14F-4D97-AF65-F5344CB8AC3E}">
        <p14:creationId xmlns:p14="http://schemas.microsoft.com/office/powerpoint/2010/main" val="53169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719998"/>
            <a:ext cx="8628846" cy="451576"/>
          </a:xfrm>
        </p:spPr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Price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 </a:t>
            </a:r>
            <a:r>
              <a:rPr lang="cs-CZ" dirty="0" err="1"/>
              <a:t>perceive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?</a:t>
            </a:r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concord </a:t>
            </a:r>
            <a:r>
              <a:rPr lang="cs-CZ" dirty="0" err="1"/>
              <a:t>with</a:t>
            </a:r>
            <a:r>
              <a:rPr lang="cs-CZ" dirty="0"/>
              <a:t> positioning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marketing mix?</a:t>
            </a:r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on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market?</a:t>
            </a:r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to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free?</a:t>
            </a:r>
          </a:p>
        </p:txBody>
      </p:sp>
    </p:spTree>
    <p:extLst>
      <p:ext uri="{BB962C8B-B14F-4D97-AF65-F5344CB8AC3E}">
        <p14:creationId xmlns:p14="http://schemas.microsoft.com/office/powerpoint/2010/main" val="402415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719998"/>
            <a:ext cx="8628846" cy="451576"/>
          </a:xfrm>
        </p:spPr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 err="1"/>
              <a:t>Adapting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194" y="1871996"/>
            <a:ext cx="3749471" cy="3960001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pricing</a:t>
            </a:r>
            <a:endParaRPr lang="cs-CZ" dirty="0"/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Promotional</a:t>
            </a:r>
            <a:r>
              <a:rPr lang="cs-CZ" dirty="0"/>
              <a:t> </a:t>
            </a:r>
            <a:r>
              <a:rPr lang="cs-CZ" dirty="0" err="1"/>
              <a:t>pricing</a:t>
            </a:r>
            <a:endParaRPr lang="cs-CZ" dirty="0"/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discounts</a:t>
            </a:r>
            <a:r>
              <a:rPr lang="cs-CZ" dirty="0"/>
              <a:t> and </a:t>
            </a:r>
            <a:r>
              <a:rPr lang="cs-CZ" dirty="0" err="1"/>
              <a:t>allowances</a:t>
            </a:r>
            <a:endParaRPr lang="cs-CZ" dirty="0"/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Differentiated</a:t>
            </a:r>
            <a:r>
              <a:rPr lang="cs-CZ" dirty="0"/>
              <a:t> </a:t>
            </a:r>
            <a:r>
              <a:rPr lang="cs-CZ" dirty="0" err="1"/>
              <a:t>pricing</a:t>
            </a:r>
            <a:endParaRPr lang="cs-CZ" dirty="0"/>
          </a:p>
          <a:p>
            <a:pPr>
              <a:spcAft>
                <a:spcPts val="1200"/>
              </a:spcAft>
              <a:buClrTx/>
            </a:pPr>
            <a:r>
              <a:rPr lang="cs-CZ" dirty="0" err="1"/>
              <a:t>Initiating</a:t>
            </a:r>
            <a:r>
              <a:rPr lang="cs-CZ" dirty="0"/>
              <a:t> and </a:t>
            </a:r>
            <a:r>
              <a:rPr lang="cs-CZ" dirty="0" err="1"/>
              <a:t>responding</a:t>
            </a:r>
            <a:r>
              <a:rPr lang="cs-CZ" dirty="0"/>
              <a:t> to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4F84F4-5D05-36D9-97B8-2E4D13EB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65" y="2099256"/>
            <a:ext cx="4518689" cy="30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Where</a:t>
            </a:r>
            <a:r>
              <a:rPr lang="cs-CZ"/>
              <a:t> to study </a:t>
            </a:r>
            <a:r>
              <a:rPr lang="cs-CZ" err="1"/>
              <a:t>from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b="1" dirty="0" err="1"/>
              <a:t>Obligatory</a:t>
            </a:r>
            <a:r>
              <a:rPr lang="cs-CZ" sz="2000" b="1" dirty="0"/>
              <a:t>: </a:t>
            </a:r>
          </a:p>
          <a:p>
            <a:pPr marL="72000">
              <a:spcAft>
                <a:spcPts val="600"/>
              </a:spcAft>
            </a:pPr>
            <a:r>
              <a:rPr lang="cs-CZ" sz="2000" dirty="0" err="1"/>
              <a:t>Chapter</a:t>
            </a:r>
            <a:r>
              <a:rPr lang="cs-CZ" sz="2000" dirty="0"/>
              <a:t> 14 </a:t>
            </a:r>
            <a:r>
              <a:rPr lang="cs-CZ" sz="2000" dirty="0" err="1"/>
              <a:t>Developing</a:t>
            </a:r>
            <a:r>
              <a:rPr lang="cs-CZ" sz="2000" dirty="0"/>
              <a:t> </a:t>
            </a:r>
            <a:r>
              <a:rPr lang="cs-CZ" sz="2000" dirty="0" err="1"/>
              <a:t>Pricing</a:t>
            </a:r>
            <a:r>
              <a:rPr lang="cs-CZ" sz="2000" dirty="0"/>
              <a:t> </a:t>
            </a:r>
            <a:r>
              <a:rPr lang="cs-CZ" sz="2000" dirty="0" err="1"/>
              <a:t>Strategies</a:t>
            </a:r>
            <a:r>
              <a:rPr lang="cs-CZ" sz="2000" dirty="0"/>
              <a:t> and </a:t>
            </a:r>
            <a:r>
              <a:rPr lang="cs-CZ" sz="2000" dirty="0" err="1"/>
              <a:t>Programs</a:t>
            </a:r>
            <a:r>
              <a:rPr lang="cs-CZ" sz="2000" dirty="0"/>
              <a:t> in Kotler and Keller, Marketing Management,14th </a:t>
            </a:r>
            <a:r>
              <a:rPr lang="cs-CZ" sz="2000" dirty="0" err="1"/>
              <a:t>ed</a:t>
            </a:r>
            <a:r>
              <a:rPr lang="cs-CZ" sz="2000" dirty="0"/>
              <a:t>. </a:t>
            </a:r>
            <a:r>
              <a:rPr lang="cs-CZ" sz="2000" dirty="0" err="1"/>
              <a:t>from</a:t>
            </a:r>
            <a:r>
              <a:rPr lang="cs-CZ" sz="2000" dirty="0"/>
              <a:t> p. 382.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 err="1"/>
              <a:t>or</a:t>
            </a:r>
            <a:endParaRPr lang="cs-CZ" sz="20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 err="1"/>
              <a:t>Chapter</a:t>
            </a:r>
            <a:r>
              <a:rPr lang="cs-CZ" sz="2000" dirty="0"/>
              <a:t> 16 </a:t>
            </a:r>
            <a:r>
              <a:rPr lang="cs-CZ" sz="2000" dirty="0" err="1"/>
              <a:t>Developing</a:t>
            </a:r>
            <a:r>
              <a:rPr lang="cs-CZ" sz="2000" dirty="0"/>
              <a:t> </a:t>
            </a:r>
            <a:r>
              <a:rPr lang="cs-CZ" sz="2000" dirty="0" err="1"/>
              <a:t>Pricing</a:t>
            </a:r>
            <a:r>
              <a:rPr lang="cs-CZ" sz="2000" dirty="0"/>
              <a:t> </a:t>
            </a:r>
            <a:r>
              <a:rPr lang="cs-CZ" sz="2000" dirty="0" err="1"/>
              <a:t>Strategies</a:t>
            </a:r>
            <a:r>
              <a:rPr lang="cs-CZ" sz="2000" dirty="0"/>
              <a:t> and </a:t>
            </a:r>
            <a:r>
              <a:rPr lang="cs-CZ" sz="2000" dirty="0" err="1"/>
              <a:t>Programs</a:t>
            </a:r>
            <a:r>
              <a:rPr lang="cs-CZ" sz="2000" dirty="0"/>
              <a:t> in Kotler and Keller, Marketing Management,15th </a:t>
            </a:r>
            <a:r>
              <a:rPr lang="cs-CZ" sz="2000" dirty="0" err="1"/>
              <a:t>ed</a:t>
            </a:r>
            <a:r>
              <a:rPr lang="cs-CZ" sz="2000" dirty="0"/>
              <a:t>. </a:t>
            </a:r>
            <a:r>
              <a:rPr lang="cs-CZ" sz="2000" dirty="0" err="1"/>
              <a:t>from</a:t>
            </a:r>
            <a:r>
              <a:rPr lang="cs-CZ" sz="2000" dirty="0"/>
              <a:t> p. 482.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 err="1"/>
              <a:t>or</a:t>
            </a:r>
            <a:endParaRPr lang="cs-CZ" sz="20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Kapitola 14 Příprava cenových strategií a programů v Kotler a Keller, Marketing Management, přeloženo z </a:t>
            </a:r>
            <a:r>
              <a:rPr lang="cs-CZ" sz="2000" dirty="0" err="1"/>
              <a:t>anj</a:t>
            </a:r>
            <a:r>
              <a:rPr lang="cs-CZ" sz="2000" dirty="0"/>
              <a:t>., 14. vyd., 2013, od s. 149. </a:t>
            </a:r>
            <a:r>
              <a:rPr lang="en-GB" sz="2000" dirty="0"/>
              <a:t>[</a:t>
            </a:r>
            <a:r>
              <a:rPr lang="cs-CZ" sz="2000" dirty="0"/>
              <a:t>MAR 543</a:t>
            </a:r>
            <a:r>
              <a:rPr lang="en-GB" sz="2000" dirty="0"/>
              <a:t>]</a:t>
            </a:r>
            <a:r>
              <a:rPr lang="cs-CZ" sz="2000" dirty="0"/>
              <a:t> - </a:t>
            </a:r>
            <a:r>
              <a:rPr lang="cs-CZ" sz="2000" i="1" dirty="0"/>
              <a:t>dostupné v </a:t>
            </a:r>
            <a:r>
              <a:rPr lang="cs-CZ" sz="2000" i="1" dirty="0" err="1"/>
              <a:t>Bookportu</a:t>
            </a:r>
            <a:endParaRPr lang="cs-CZ" sz="2000" i="1" dirty="0"/>
          </a:p>
          <a:p>
            <a:pPr marL="72000"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Rozšiřující: Kapitola 9 v Zamazalová a kol., Marketing, 2. vyd., 2010.</a:t>
            </a:r>
          </a:p>
        </p:txBody>
      </p:sp>
    </p:spTree>
    <p:extLst>
      <p:ext uri="{BB962C8B-B14F-4D97-AF65-F5344CB8AC3E}">
        <p14:creationId xmlns:p14="http://schemas.microsoft.com/office/powerpoint/2010/main" val="364041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9C821-4993-4583-963E-38E91ADA16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expect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59644-4787-4E1A-8ADD-815F6DCEC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cs-CZ" dirty="0" err="1"/>
              <a:t>Price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 err="1"/>
              <a:t>Pricing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, </a:t>
            </a:r>
            <a:r>
              <a:rPr lang="cs-CZ" dirty="0" err="1"/>
              <a:t>goals</a:t>
            </a:r>
            <a:r>
              <a:rPr lang="cs-CZ" dirty="0"/>
              <a:t>, </a:t>
            </a:r>
            <a:r>
              <a:rPr lang="cs-CZ" dirty="0" err="1"/>
              <a:t>strategies</a:t>
            </a: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 err="1"/>
              <a:t>Initiating</a:t>
            </a:r>
            <a:r>
              <a:rPr lang="cs-CZ" dirty="0"/>
              <a:t> and </a:t>
            </a:r>
            <a:r>
              <a:rPr lang="cs-CZ" dirty="0" err="1"/>
              <a:t>responding</a:t>
            </a:r>
            <a:r>
              <a:rPr lang="cs-CZ" dirty="0"/>
              <a:t> to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binar &quot;The art of pricing&quot; | SKIM">
            <a:extLst>
              <a:ext uri="{FF2B5EF4-FFF2-40B4-BE49-F238E27FC236}">
                <a16:creationId xmlns:a16="http://schemas.microsoft.com/office/drawing/2014/main" id="{8DE8FE04-9787-3EC5-713A-E18E0E66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4" y="135599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7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34B741-DD5E-A931-EFB9-BD03817F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76" y="2073498"/>
            <a:ext cx="4655712" cy="31038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99C821-4993-4583-963E-38E91ADA16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Price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59644-4787-4E1A-8ADD-815F6DCEC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90" y="1692005"/>
            <a:ext cx="4199335" cy="4140000"/>
          </a:xfrm>
        </p:spPr>
        <p:txBody>
          <a:bodyPr/>
          <a:lstStyle/>
          <a:p>
            <a:r>
              <a:rPr lang="cs-CZ" dirty="0" err="1"/>
              <a:t>Price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marketing mix</a:t>
            </a:r>
          </a:p>
          <a:p>
            <a:endParaRPr lang="cs-CZ" dirty="0"/>
          </a:p>
          <a:p>
            <a:r>
              <a:rPr lang="cs-CZ" dirty="0" err="1"/>
              <a:t>Price</a:t>
            </a:r>
            <a:r>
              <a:rPr lang="cs-CZ" dirty="0"/>
              <a:t> and </a:t>
            </a:r>
            <a:r>
              <a:rPr lang="cs-CZ" dirty="0" err="1"/>
              <a:t>strategy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Difficulties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setting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price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aspects</a:t>
            </a:r>
            <a:endParaRPr lang="cs-CZ" dirty="0"/>
          </a:p>
          <a:p>
            <a:endParaRPr lang="cs-CZ" dirty="0"/>
          </a:p>
          <a:p>
            <a:r>
              <a:rPr lang="cs-CZ" dirty="0"/>
              <a:t>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82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9C821-4993-4583-963E-38E91ADA1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90" y="719998"/>
            <a:ext cx="4778885" cy="451576"/>
          </a:xfrm>
        </p:spPr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21628" y="666270"/>
            <a:ext cx="185455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Selecting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Pricing</a:t>
            </a:r>
            <a:r>
              <a:rPr lang="cs-CZ" sz="1600" dirty="0"/>
              <a:t> </a:t>
            </a:r>
            <a:r>
              <a:rPr lang="cs-CZ" sz="1600" dirty="0" err="1"/>
              <a:t>Objective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21628" y="1729065"/>
            <a:ext cx="185455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Determining</a:t>
            </a:r>
            <a:r>
              <a:rPr lang="cs-CZ" sz="1600" dirty="0"/>
              <a:t> </a:t>
            </a:r>
            <a:r>
              <a:rPr lang="cs-CZ" sz="1600" dirty="0" err="1"/>
              <a:t>Demand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21628" y="2754800"/>
            <a:ext cx="185455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Estimating</a:t>
            </a:r>
            <a:r>
              <a:rPr lang="cs-CZ" sz="1600" dirty="0"/>
              <a:t> </a:t>
            </a:r>
          </a:p>
          <a:p>
            <a:pPr algn="ctr"/>
            <a:r>
              <a:rPr lang="cs-CZ" sz="1600" dirty="0" err="1"/>
              <a:t>Costs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21628" y="3780535"/>
            <a:ext cx="185455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Analyzing</a:t>
            </a:r>
            <a:r>
              <a:rPr lang="cs-CZ" sz="1600" dirty="0"/>
              <a:t> </a:t>
            </a:r>
            <a:r>
              <a:rPr lang="cs-CZ" sz="1600" dirty="0" err="1"/>
              <a:t>Competitors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21628" y="4806270"/>
            <a:ext cx="185455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Selecting</a:t>
            </a:r>
            <a:r>
              <a:rPr lang="cs-CZ" sz="1600" dirty="0"/>
              <a:t> a </a:t>
            </a:r>
            <a:r>
              <a:rPr lang="cs-CZ" sz="1600" dirty="0" err="1"/>
              <a:t>Pricing</a:t>
            </a:r>
            <a:r>
              <a:rPr lang="cs-CZ" sz="1600" dirty="0"/>
              <a:t> </a:t>
            </a:r>
            <a:r>
              <a:rPr lang="cs-CZ" sz="1600" dirty="0" err="1"/>
              <a:t>Method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21628" y="5854846"/>
            <a:ext cx="185455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1600" dirty="0" err="1"/>
              <a:t>Selecting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Final</a:t>
            </a:r>
            <a:r>
              <a:rPr lang="cs-CZ" sz="1600" dirty="0"/>
              <a:t> </a:t>
            </a:r>
            <a:r>
              <a:rPr lang="cs-CZ" sz="1600" dirty="0" err="1"/>
              <a:t>Price</a:t>
            </a:r>
            <a:endParaRPr lang="cs-CZ" sz="1600" dirty="0"/>
          </a:p>
        </p:txBody>
      </p:sp>
      <p:cxnSp>
        <p:nvCxnSpPr>
          <p:cNvPr id="12" name="Přímá spojnice se šipkou 11"/>
          <p:cNvCxnSpPr>
            <a:stCxn id="4" idx="2"/>
            <a:endCxn id="5" idx="0"/>
          </p:cNvCxnSpPr>
          <p:nvPr/>
        </p:nvCxnSpPr>
        <p:spPr>
          <a:xfrm>
            <a:off x="6548907" y="1251045"/>
            <a:ext cx="0" cy="478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5" idx="2"/>
            <a:endCxn id="6" idx="0"/>
          </p:cNvCxnSpPr>
          <p:nvPr/>
        </p:nvCxnSpPr>
        <p:spPr>
          <a:xfrm>
            <a:off x="6548907" y="2313840"/>
            <a:ext cx="0" cy="440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6" idx="2"/>
            <a:endCxn id="7" idx="0"/>
          </p:cNvCxnSpPr>
          <p:nvPr/>
        </p:nvCxnSpPr>
        <p:spPr>
          <a:xfrm>
            <a:off x="6548907" y="3339575"/>
            <a:ext cx="0" cy="440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2"/>
            <a:endCxn id="8" idx="0"/>
          </p:cNvCxnSpPr>
          <p:nvPr/>
        </p:nvCxnSpPr>
        <p:spPr>
          <a:xfrm>
            <a:off x="6548907" y="4365310"/>
            <a:ext cx="0" cy="440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8" idx="2"/>
            <a:endCxn id="9" idx="0"/>
          </p:cNvCxnSpPr>
          <p:nvPr/>
        </p:nvCxnSpPr>
        <p:spPr>
          <a:xfrm>
            <a:off x="6548907" y="5391045"/>
            <a:ext cx="0" cy="463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75F59644-4787-4E1A-8ADD-815F6DCEC207}"/>
              </a:ext>
            </a:extLst>
          </p:cNvPr>
          <p:cNvSpPr txBox="1">
            <a:spLocks/>
          </p:cNvSpPr>
          <p:nvPr/>
        </p:nvSpPr>
        <p:spPr>
          <a:xfrm rot="16200000">
            <a:off x="6016144" y="2261601"/>
            <a:ext cx="4778885" cy="3998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Kotler and Keller, Marketing Management.</a:t>
            </a:r>
          </a:p>
        </p:txBody>
      </p:sp>
      <p:cxnSp>
        <p:nvCxnSpPr>
          <p:cNvPr id="23" name="Pravoúhlá spojnice 22"/>
          <p:cNvCxnSpPr>
            <a:stCxn id="9" idx="1"/>
            <a:endCxn id="6" idx="1"/>
          </p:cNvCxnSpPr>
          <p:nvPr/>
        </p:nvCxnSpPr>
        <p:spPr>
          <a:xfrm rot="10800000">
            <a:off x="5621628" y="3047188"/>
            <a:ext cx="12700" cy="3100046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DDA222DA-CFA3-72DC-936B-9A481681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0" y="1971373"/>
            <a:ext cx="4864717" cy="27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9C821-4993-4583-963E-38E91ADA16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 err="1"/>
              <a:t>Objectives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59644-4787-4E1A-8ADD-815F6DCEC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7577" y="1692005"/>
            <a:ext cx="8888011" cy="4140000"/>
          </a:xfrm>
        </p:spPr>
        <p:txBody>
          <a:bodyPr/>
          <a:lstStyle/>
          <a:p>
            <a:r>
              <a:rPr lang="cs-CZ" dirty="0" err="1"/>
              <a:t>Price</a:t>
            </a:r>
            <a:r>
              <a:rPr lang="cs-CZ" dirty="0"/>
              <a:t> has to </a:t>
            </a:r>
            <a:r>
              <a:rPr lang="cs-CZ" dirty="0" err="1"/>
              <a:t>follow</a:t>
            </a:r>
            <a:r>
              <a:rPr lang="cs-CZ" dirty="0"/>
              <a:t>	positioning</a:t>
            </a:r>
          </a:p>
          <a:p>
            <a:r>
              <a:rPr lang="cs-CZ" dirty="0"/>
              <a:t>				</a:t>
            </a:r>
            <a:r>
              <a:rPr lang="cs-CZ" dirty="0" err="1"/>
              <a:t>strategy</a:t>
            </a:r>
            <a:r>
              <a:rPr lang="cs-CZ" dirty="0"/>
              <a:t> (</a:t>
            </a:r>
            <a:r>
              <a:rPr lang="cs-CZ" dirty="0" err="1"/>
              <a:t>objectives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Major </a:t>
            </a:r>
            <a:r>
              <a:rPr lang="cs-CZ" dirty="0" err="1"/>
              <a:t>objectives</a:t>
            </a:r>
            <a:r>
              <a:rPr lang="cs-CZ" dirty="0"/>
              <a:t>	 	</a:t>
            </a:r>
            <a:r>
              <a:rPr lang="cs-CZ" dirty="0" err="1"/>
              <a:t>survival</a:t>
            </a:r>
            <a:endParaRPr lang="cs-CZ" dirty="0"/>
          </a:p>
          <a:p>
            <a:r>
              <a:rPr lang="cs-CZ" dirty="0"/>
              <a:t>				maximum </a:t>
            </a:r>
            <a:r>
              <a:rPr lang="cs-CZ" dirty="0" err="1"/>
              <a:t>current</a:t>
            </a:r>
            <a:r>
              <a:rPr lang="cs-CZ" dirty="0"/>
              <a:t> profit</a:t>
            </a:r>
          </a:p>
          <a:p>
            <a:r>
              <a:rPr lang="cs-CZ" dirty="0"/>
              <a:t>				maximum market </a:t>
            </a:r>
            <a:r>
              <a:rPr lang="cs-CZ" dirty="0" err="1"/>
              <a:t>share</a:t>
            </a:r>
            <a:endParaRPr lang="cs-CZ" dirty="0"/>
          </a:p>
          <a:p>
            <a:r>
              <a:rPr lang="cs-CZ" dirty="0"/>
              <a:t>				maximum market </a:t>
            </a:r>
            <a:r>
              <a:rPr lang="cs-CZ" dirty="0" err="1"/>
              <a:t>skimming</a:t>
            </a:r>
            <a:endParaRPr lang="cs-CZ" dirty="0"/>
          </a:p>
          <a:p>
            <a:r>
              <a:rPr lang="cs-CZ" dirty="0"/>
              <a:t>				</a:t>
            </a:r>
            <a:r>
              <a:rPr lang="cs-CZ" dirty="0" err="1"/>
              <a:t>product-quality</a:t>
            </a:r>
            <a:r>
              <a:rPr lang="cs-CZ" dirty="0"/>
              <a:t> leadership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572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9C821-4993-4583-963E-38E91ADA1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19998"/>
            <a:ext cx="9145588" cy="451576"/>
          </a:xfrm>
        </p:spPr>
        <p:txBody>
          <a:bodyPr/>
          <a:lstStyle/>
          <a:p>
            <a:pPr algn="ctr"/>
            <a:r>
              <a:rPr lang="cs-CZ" dirty="0" err="1"/>
              <a:t>Setting</a:t>
            </a:r>
            <a:r>
              <a:rPr lang="cs-CZ" dirty="0"/>
              <a:t> a </a:t>
            </a:r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 err="1"/>
              <a:t>Determining</a:t>
            </a:r>
            <a:r>
              <a:rPr lang="cs-CZ" dirty="0"/>
              <a:t> </a:t>
            </a:r>
            <a:r>
              <a:rPr lang="cs-CZ" dirty="0" err="1"/>
              <a:t>Demand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59644-4787-4E1A-8ADD-815F6DCEC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: 		past data</a:t>
            </a:r>
          </a:p>
          <a:p>
            <a:r>
              <a:rPr lang="cs-CZ" dirty="0"/>
              <a:t>		</a:t>
            </a:r>
            <a:r>
              <a:rPr lang="cs-CZ" dirty="0" err="1"/>
              <a:t>surveys</a:t>
            </a:r>
            <a:r>
              <a:rPr lang="cs-CZ" dirty="0"/>
              <a:t> (but </a:t>
            </a:r>
            <a:r>
              <a:rPr lang="cs-CZ" dirty="0" err="1"/>
              <a:t>distorted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)</a:t>
            </a:r>
          </a:p>
          <a:p>
            <a:r>
              <a:rPr lang="cs-CZ" dirty="0"/>
              <a:t>		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experiments</a:t>
            </a:r>
            <a:endParaRPr lang="cs-CZ" dirty="0"/>
          </a:p>
          <a:p>
            <a:r>
              <a:rPr lang="cs-CZ" dirty="0"/>
              <a:t>		= a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analyses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estimate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elasticity = sensitivity to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97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48525-C466-02F4-056D-0DF5C43B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Demand</a:t>
            </a:r>
            <a:r>
              <a:rPr lang="cs-CZ" dirty="0"/>
              <a:t> elasticity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ED71B-36B2-1879-4D48-568A098EB7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C40285-33D4-8738-6A03-5676DD8B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308"/>
            <a:ext cx="9145588" cy="3979446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4C69FB4-D080-605D-DE00-7260C91BF8AE}"/>
              </a:ext>
            </a:extLst>
          </p:cNvPr>
          <p:cNvSpPr txBox="1">
            <a:spLocks/>
          </p:cNvSpPr>
          <p:nvPr/>
        </p:nvSpPr>
        <p:spPr>
          <a:xfrm>
            <a:off x="295392" y="6257951"/>
            <a:ext cx="4778885" cy="3998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Kotler and Keller, Marketing Management.</a:t>
            </a:r>
          </a:p>
        </p:txBody>
      </p:sp>
    </p:spTree>
    <p:extLst>
      <p:ext uri="{BB962C8B-B14F-4D97-AF65-F5344CB8AC3E}">
        <p14:creationId xmlns:p14="http://schemas.microsoft.com/office/powerpoint/2010/main" val="40007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60DEE-5BBC-855A-4FB2-74ABA687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5" y="346511"/>
            <a:ext cx="8066297" cy="451576"/>
          </a:xfrm>
        </p:spPr>
        <p:txBody>
          <a:bodyPr/>
          <a:lstStyle/>
          <a:p>
            <a:r>
              <a:rPr lang="cs-CZ" dirty="0" err="1"/>
              <a:t>Inelastic</a:t>
            </a:r>
            <a:r>
              <a:rPr lang="cs-CZ" dirty="0"/>
              <a:t> </a:t>
            </a:r>
            <a:r>
              <a:rPr lang="cs-CZ" dirty="0" err="1"/>
              <a:t>demand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3E961-388C-2287-72BC-5D408479F7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090" y="1692005"/>
            <a:ext cx="8066297" cy="4140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744FFE-70BA-3318-5CDE-35EFA16F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574"/>
            <a:ext cx="9145588" cy="473682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497D3D1-8DFF-23DE-F706-4400A875605D}"/>
              </a:ext>
            </a:extLst>
          </p:cNvPr>
          <p:cNvSpPr txBox="1">
            <a:spLocks/>
          </p:cNvSpPr>
          <p:nvPr/>
        </p:nvSpPr>
        <p:spPr>
          <a:xfrm>
            <a:off x="308270" y="6311577"/>
            <a:ext cx="4778885" cy="3998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Kotler and Keller, Marketing Management.</a:t>
            </a:r>
          </a:p>
        </p:txBody>
      </p:sp>
    </p:spTree>
    <p:extLst>
      <p:ext uri="{BB962C8B-B14F-4D97-AF65-F5344CB8AC3E}">
        <p14:creationId xmlns:p14="http://schemas.microsoft.com/office/powerpoint/2010/main" val="27125995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prezentace-econ-cz-4-3</Template>
  <TotalTime>5647</TotalTime>
  <Words>653</Words>
  <Application>Microsoft Office PowerPoint</Application>
  <PresentationFormat>Vlastní</PresentationFormat>
  <Paragraphs>112</Paragraphs>
  <Slides>17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Prezentace_MU_CZ</vt:lpstr>
      <vt:lpstr>Price  Developing pricing strategies and programs</vt:lpstr>
      <vt:lpstr>What can you expect</vt:lpstr>
      <vt:lpstr>Prezentace aplikace PowerPoint</vt:lpstr>
      <vt:lpstr>Price and its consequences</vt:lpstr>
      <vt:lpstr>Setting a price</vt:lpstr>
      <vt:lpstr>Setting a price: Objectives</vt:lpstr>
      <vt:lpstr>Setting a price: Determining Demand</vt:lpstr>
      <vt:lpstr>Demand elasticity</vt:lpstr>
      <vt:lpstr>Inelastic demand</vt:lpstr>
      <vt:lpstr>Setting a price: Estimating Costs</vt:lpstr>
      <vt:lpstr>Setting a price: Analyzing Competitors</vt:lpstr>
      <vt:lpstr>Setting a price: Which Method?</vt:lpstr>
      <vt:lpstr>Setting a price:  Which Method?</vt:lpstr>
      <vt:lpstr>Setting a price: the Final Price</vt:lpstr>
      <vt:lpstr>Setting a price: Adapting the Price</vt:lpstr>
      <vt:lpstr>Where to study from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</dc:title>
  <dc:creator>Čuhlová Renata</dc:creator>
  <cp:lastModifiedBy>Ondřej Částek</cp:lastModifiedBy>
  <cp:revision>100</cp:revision>
  <cp:lastPrinted>1601-01-01T00:00:00Z</cp:lastPrinted>
  <dcterms:created xsi:type="dcterms:W3CDTF">2020-10-15T14:34:16Z</dcterms:created>
  <dcterms:modified xsi:type="dcterms:W3CDTF">2024-05-06T19:46:14Z</dcterms:modified>
</cp:coreProperties>
</file>