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308" r:id="rId3"/>
    <p:sldId id="2076137166" r:id="rId4"/>
    <p:sldId id="258" r:id="rId5"/>
    <p:sldId id="259" r:id="rId6"/>
    <p:sldId id="262" r:id="rId7"/>
    <p:sldId id="2076136375" r:id="rId8"/>
    <p:sldId id="2076137155" r:id="rId9"/>
    <p:sldId id="2076137185" r:id="rId10"/>
    <p:sldId id="324" r:id="rId11"/>
    <p:sldId id="2076137164" r:id="rId12"/>
    <p:sldId id="450" r:id="rId13"/>
    <p:sldId id="304" r:id="rId14"/>
    <p:sldId id="2076137200" r:id="rId15"/>
    <p:sldId id="2076137184" r:id="rId16"/>
    <p:sldId id="449" r:id="rId17"/>
    <p:sldId id="265" r:id="rId18"/>
    <p:sldId id="267" r:id="rId19"/>
    <p:sldId id="273" r:id="rId20"/>
    <p:sldId id="2076137201" r:id="rId21"/>
    <p:sldId id="2076137202" r:id="rId22"/>
    <p:sldId id="2076137165" r:id="rId23"/>
    <p:sldId id="280" r:id="rId24"/>
    <p:sldId id="281" r:id="rId25"/>
    <p:sldId id="282" r:id="rId26"/>
    <p:sldId id="283" r:id="rId27"/>
    <p:sldId id="292" r:id="rId28"/>
    <p:sldId id="284" r:id="rId29"/>
    <p:sldId id="285" r:id="rId30"/>
    <p:sldId id="286" r:id="rId31"/>
    <p:sldId id="287" r:id="rId32"/>
    <p:sldId id="288" r:id="rId33"/>
    <p:sldId id="289" r:id="rId34"/>
    <p:sldId id="290" r:id="rId35"/>
    <p:sldId id="295" r:id="rId36"/>
    <p:sldId id="296" r:id="rId37"/>
    <p:sldId id="297" r:id="rId38"/>
    <p:sldId id="298" r:id="rId39"/>
    <p:sldId id="269" r:id="rId40"/>
    <p:sldId id="2076137156" r:id="rId41"/>
    <p:sldId id="274" r:id="rId42"/>
    <p:sldId id="279" r:id="rId43"/>
    <p:sldId id="2076137157" r:id="rId44"/>
    <p:sldId id="2076137158" r:id="rId45"/>
    <p:sldId id="303" r:id="rId46"/>
    <p:sldId id="2076137159" r:id="rId47"/>
    <p:sldId id="2076137161" r:id="rId48"/>
    <p:sldId id="2076137162" r:id="rId4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E8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65CF30-3BCA-4D24-B2E0-F24C318203F6}" type="datetimeFigureOut">
              <a:rPr lang="en-US" smtClean="0"/>
              <a:t>2/12/2024</a:t>
            </a:fld>
            <a:endParaRPr lang="en-US"/>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D5667-655D-44A2-A9F5-696E76994378}" type="slidenum">
              <a:rPr lang="en-US" smtClean="0"/>
              <a:t>‹#›</a:t>
            </a:fld>
            <a:endParaRPr lang="en-US"/>
          </a:p>
        </p:txBody>
      </p:sp>
    </p:spTree>
    <p:extLst>
      <p:ext uri="{BB962C8B-B14F-4D97-AF65-F5344CB8AC3E}">
        <p14:creationId xmlns:p14="http://schemas.microsoft.com/office/powerpoint/2010/main" val="2191895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here is the Position Statement for Business Central</a:t>
            </a:r>
            <a:endParaRPr lang="sv-SE"/>
          </a:p>
          <a:p>
            <a:r>
              <a:rPr lang="en-US">
                <a:cs typeface="Calibri"/>
              </a:rPr>
              <a:t>We will try to give you a more clear feeling for what this statement means</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2/12/2024 12:46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8352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Dynamics 365 Business Central connects </a:t>
            </a:r>
            <a:r>
              <a:rPr lang="en-US" baseline="0" dirty="0"/>
              <a:t>people and processes with a single, unified solution, so data can be quickly and easily shared with key people throughout the company. Users will have access to the most current, accurate data so they’re making the most informed decisions possible. </a:t>
            </a:r>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2/12/2024 12:46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76144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u="none" kern="1200" dirty="0">
                <a:solidFill>
                  <a:schemeClr val="tx1"/>
                </a:solidFill>
                <a:effectLst/>
                <a:latin typeface="Segoe UI Light" pitchFamily="34" charset="0"/>
                <a:ea typeface="+mn-ea"/>
                <a:cs typeface="+mn-cs"/>
              </a:rPr>
              <a:t>We just did a very high level tour of the capabilities of Business Central</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u="none" kern="1200" dirty="0">
                <a:solidFill>
                  <a:schemeClr val="tx1"/>
                </a:solidFill>
                <a:effectLst/>
                <a:latin typeface="Segoe UI Light" pitchFamily="34" charset="0"/>
                <a:ea typeface="+mn-ea"/>
                <a:cs typeface="+mn-cs"/>
              </a:rPr>
              <a:t>Here is a more comprehensive list of the core capabilities which shows that Business Central is not only easy to use and offer low cost of ownership but it is also </a:t>
            </a:r>
            <a:r>
              <a:rPr lang="en-US" b="0" u="none" dirty="0">
                <a:effectLst/>
              </a:rPr>
              <a:t>a full-featured solution tailored specifically to the needs of small and medium businesses.</a:t>
            </a:r>
            <a:endParaRPr lang="en-US" b="0" u="none" dirty="0"/>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2/12/2024 12:46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49521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D1BF5713-BE29-4E19-9A9E-7BE3219B1A65}" type="datetimeFigureOut">
              <a:rPr lang="cs-CZ" smtClean="0"/>
              <a:t>12.02.2024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42590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1BF5713-BE29-4E19-9A9E-7BE3219B1A65}" type="datetimeFigureOut">
              <a:rPr lang="cs-CZ" smtClean="0"/>
              <a:t>12.02.2024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3704318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1BF5713-BE29-4E19-9A9E-7BE3219B1A65}" type="datetimeFigureOut">
              <a:rPr lang="cs-CZ" smtClean="0"/>
              <a:t>12.02.2024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2103724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337065" y="4773828"/>
            <a:ext cx="3854937" cy="2084172"/>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617" tIns="44808" rIns="89617" bIns="44808" numCol="1" rtlCol="0" anchor="ctr" anchorCtr="0" compatLnSpc="1">
            <a:prstTxWarp prst="textNoShape">
              <a:avLst/>
            </a:prstTxWarp>
          </a:bodyPr>
          <a:lstStyle/>
          <a:p>
            <a:pPr algn="ctr" defTabSz="895831"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12" name="Rectangle 11"/>
          <p:cNvSpPr/>
          <p:nvPr userDrawn="1"/>
        </p:nvSpPr>
        <p:spPr bwMode="auto">
          <a:xfrm>
            <a:off x="2" y="4773828"/>
            <a:ext cx="8337062" cy="2084172"/>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617" tIns="44808" rIns="89617" bIns="44808" numCol="1" rtlCol="0" anchor="ctr" anchorCtr="0" compatLnSpc="1">
            <a:prstTxWarp prst="textNoShape">
              <a:avLst/>
            </a:prstTxWarp>
          </a:bodyPr>
          <a:lstStyle/>
          <a:p>
            <a:pPr algn="ctr" defTabSz="895831"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19836" y="4773829"/>
            <a:ext cx="8217227" cy="917862"/>
          </a:xfrm>
          <a:noFill/>
        </p:spPr>
        <p:txBody>
          <a:bodyPr lIns="146289" tIns="91431" rIns="146289" bIns="91431" anchor="t" anchorCtr="0"/>
          <a:lstStyle>
            <a:lvl1pPr>
              <a:defRPr sz="5293" spc="-98"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337065" y="4773831"/>
            <a:ext cx="3854936" cy="1352610"/>
          </a:xfrm>
          <a:noFill/>
        </p:spPr>
        <p:txBody>
          <a:bodyPr tIns="109717" bIns="109717">
            <a:noAutofit/>
          </a:bodyPr>
          <a:lstStyle>
            <a:lvl1pPr marL="0" indent="0">
              <a:spcBef>
                <a:spcPts val="0"/>
              </a:spcBef>
              <a:buNone/>
              <a:defRPr sz="1765"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9905806" y="6246344"/>
            <a:ext cx="2036322" cy="282695"/>
          </a:xfrm>
          <a:prstGeom prst="rect">
            <a:avLst/>
          </a:prstGeom>
        </p:spPr>
      </p:pic>
    </p:spTree>
    <p:extLst>
      <p:ext uri="{BB962C8B-B14F-4D97-AF65-F5344CB8AC3E}">
        <p14:creationId xmlns:p14="http://schemas.microsoft.com/office/powerpoint/2010/main" val="4095466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269239" y="6430127"/>
            <a:ext cx="3859607" cy="364224"/>
          </a:xfrm>
        </p:spPr>
        <p:txBody>
          <a:bodyPr/>
          <a:lstStyle/>
          <a:p>
            <a:r>
              <a:rPr lang="en-US" dirty="0"/>
              <a:t>Microsoft Confidential</a:t>
            </a:r>
          </a:p>
        </p:txBody>
      </p:sp>
      <p:sp>
        <p:nvSpPr>
          <p:cNvPr id="4" name="Slide Number Placeholder 3"/>
          <p:cNvSpPr>
            <a:spLocks noGrp="1"/>
          </p:cNvSpPr>
          <p:nvPr>
            <p:ph type="sldNum" sz="quarter" idx="11"/>
          </p:nvPr>
        </p:nvSpPr>
        <p:spPr>
          <a:xfrm>
            <a:off x="9077859" y="6430127"/>
            <a:ext cx="2844904" cy="364224"/>
          </a:xfrm>
        </p:spPr>
        <p:txBody>
          <a:bodyPr/>
          <a:lstStyle/>
          <a:p>
            <a:fld id="{25B1B22E-D3C8-4129-8E85-2E5037E3E69B}" type="slidenum">
              <a:rPr lang="en-US" smtClean="0"/>
              <a:t>‹#›</a:t>
            </a:fld>
            <a:endParaRPr lang="en-US" dirty="0"/>
          </a:p>
        </p:txBody>
      </p:sp>
    </p:spTree>
    <p:extLst>
      <p:ext uri="{BB962C8B-B14F-4D97-AF65-F5344CB8AC3E}">
        <p14:creationId xmlns:p14="http://schemas.microsoft.com/office/powerpoint/2010/main" val="273126980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quare Photo body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4" name="Picture Placeholder 4">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335538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12417985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1BF5713-BE29-4E19-9A9E-7BE3219B1A65}" type="datetimeFigureOut">
              <a:rPr lang="cs-CZ" smtClean="0"/>
              <a:t>12.02.2024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3579013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D1BF5713-BE29-4E19-9A9E-7BE3219B1A65}" type="datetimeFigureOut">
              <a:rPr lang="cs-CZ" smtClean="0"/>
              <a:t>12.02.2024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1415830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1BF5713-BE29-4E19-9A9E-7BE3219B1A65}" type="datetimeFigureOut">
              <a:rPr lang="cs-CZ" smtClean="0"/>
              <a:t>12.02.2024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394635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1BF5713-BE29-4E19-9A9E-7BE3219B1A65}" type="datetimeFigureOut">
              <a:rPr lang="cs-CZ" smtClean="0"/>
              <a:t>12.02.2024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289073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1BF5713-BE29-4E19-9A9E-7BE3219B1A65}" type="datetimeFigureOut">
              <a:rPr lang="cs-CZ" smtClean="0"/>
              <a:t>12.02.2024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1019074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1BF5713-BE29-4E19-9A9E-7BE3219B1A65}" type="datetimeFigureOut">
              <a:rPr lang="cs-CZ" smtClean="0"/>
              <a:t>12.02.2024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496744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1BF5713-BE29-4E19-9A9E-7BE3219B1A65}" type="datetimeFigureOut">
              <a:rPr lang="cs-CZ" smtClean="0"/>
              <a:t>12.02.2024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1607234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1BF5713-BE29-4E19-9A9E-7BE3219B1A65}" type="datetimeFigureOut">
              <a:rPr lang="cs-CZ" smtClean="0"/>
              <a:t>12.02.2024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4227121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BF5713-BE29-4E19-9A9E-7BE3219B1A65}" type="datetimeFigureOut">
              <a:rPr lang="cs-CZ" smtClean="0"/>
              <a:t>12.02.2024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8321E-F572-412B-8065-092ABF93BCAD}" type="slidenum">
              <a:rPr lang="cs-CZ" smtClean="0"/>
              <a:t>‹#›</a:t>
            </a:fld>
            <a:endParaRPr lang="cs-CZ"/>
          </a:p>
        </p:txBody>
      </p:sp>
    </p:spTree>
    <p:extLst>
      <p:ext uri="{BB962C8B-B14F-4D97-AF65-F5344CB8AC3E}">
        <p14:creationId xmlns:p14="http://schemas.microsoft.com/office/powerpoint/2010/main" val="2156121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hyperlink" Target="http://www.sophosoft.com/graphics/football2002/sample2002-Graphs.gif" TargetMode="External"/><Relationship Id="rId1" Type="http://schemas.openxmlformats.org/officeDocument/2006/relationships/slideLayout" Target="../slideLayouts/slideLayout1.xml"/><Relationship Id="rId6" Type="http://schemas.openxmlformats.org/officeDocument/2006/relationships/hyperlink" Target="http://images.google.com/imgres?imgurl=http://www.lifesaving.com/shopsite_sc/store/html/media/keys.jpg&amp;imgrefurl=http://wof.me.uk/bloggarchive/2004_10_01_bloggarchive.htm&amp;h=235&amp;w=320&amp;sz=21&amp;tbnid=AH0VC2YsWcgJ:&amp;tbnh=82&amp;tbnw=112&amp;start=18&amp;prev=/images%3Fq%3Dkeys%26hl%3Dcs%26lr%3D%26sa%3DN" TargetMode="External"/><Relationship Id="rId5" Type="http://schemas.openxmlformats.org/officeDocument/2006/relationships/image" Target="../media/image36.jpeg"/><Relationship Id="rId4" Type="http://schemas.openxmlformats.org/officeDocument/2006/relationships/hyperlink" Target="http://www.amgmedia.com/freephotos/keys.jpg"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mailto:Jaromir.skorkovsky@econ.muni.cz"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9.wmf"/><Relationship Id="rId18" Type="http://schemas.openxmlformats.org/officeDocument/2006/relationships/oleObject" Target="../embeddings/oleObject9.bin"/><Relationship Id="rId3" Type="http://schemas.openxmlformats.org/officeDocument/2006/relationships/image" Target="../media/image44.wmf"/><Relationship Id="rId7" Type="http://schemas.openxmlformats.org/officeDocument/2006/relationships/image" Target="../media/image46.wmf"/><Relationship Id="rId12" Type="http://schemas.openxmlformats.org/officeDocument/2006/relationships/oleObject" Target="../embeddings/oleObject6.bin"/><Relationship Id="rId17" Type="http://schemas.openxmlformats.org/officeDocument/2006/relationships/image" Target="../media/image51.wmf"/><Relationship Id="rId2" Type="http://schemas.openxmlformats.org/officeDocument/2006/relationships/oleObject" Target="../embeddings/oleObject1.bin"/><Relationship Id="rId16" Type="http://schemas.openxmlformats.org/officeDocument/2006/relationships/oleObject" Target="../embeddings/oleObject8.bin"/><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48.wmf"/><Relationship Id="rId5" Type="http://schemas.openxmlformats.org/officeDocument/2006/relationships/image" Target="../media/image45.wmf"/><Relationship Id="rId15" Type="http://schemas.openxmlformats.org/officeDocument/2006/relationships/image" Target="../media/image50.wmf"/><Relationship Id="rId10" Type="http://schemas.openxmlformats.org/officeDocument/2006/relationships/oleObject" Target="../embeddings/oleObject5.bin"/><Relationship Id="rId19" Type="http://schemas.openxmlformats.org/officeDocument/2006/relationships/image" Target="../media/image52.wmf"/><Relationship Id="rId4" Type="http://schemas.openxmlformats.org/officeDocument/2006/relationships/oleObject" Target="../embeddings/oleObject2.bin"/><Relationship Id="rId9" Type="http://schemas.openxmlformats.org/officeDocument/2006/relationships/image" Target="../media/image47.wmf"/><Relationship Id="rId14"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47.wmf"/><Relationship Id="rId18" Type="http://schemas.openxmlformats.org/officeDocument/2006/relationships/oleObject" Target="../embeddings/oleObject18.bin"/><Relationship Id="rId3" Type="http://schemas.openxmlformats.org/officeDocument/2006/relationships/image" Target="../media/image51.wmf"/><Relationship Id="rId21" Type="http://schemas.openxmlformats.org/officeDocument/2006/relationships/image" Target="../media/image50.wmf"/><Relationship Id="rId7" Type="http://schemas.openxmlformats.org/officeDocument/2006/relationships/image" Target="../media/image45.wmf"/><Relationship Id="rId12" Type="http://schemas.openxmlformats.org/officeDocument/2006/relationships/oleObject" Target="../embeddings/oleObject15.bin"/><Relationship Id="rId17" Type="http://schemas.openxmlformats.org/officeDocument/2006/relationships/image" Target="../media/image52.wmf"/><Relationship Id="rId2" Type="http://schemas.openxmlformats.org/officeDocument/2006/relationships/oleObject" Target="../embeddings/oleObject10.bin"/><Relationship Id="rId16" Type="http://schemas.openxmlformats.org/officeDocument/2006/relationships/oleObject" Target="../embeddings/oleObject17.bin"/><Relationship Id="rId20" Type="http://schemas.openxmlformats.org/officeDocument/2006/relationships/oleObject" Target="../embeddings/oleObject19.bin"/><Relationship Id="rId1" Type="http://schemas.openxmlformats.org/officeDocument/2006/relationships/slideLayout" Target="../slideLayouts/slideLayout7.xml"/><Relationship Id="rId6" Type="http://schemas.openxmlformats.org/officeDocument/2006/relationships/oleObject" Target="../embeddings/oleObject12.bin"/><Relationship Id="rId11" Type="http://schemas.openxmlformats.org/officeDocument/2006/relationships/image" Target="../media/image46.wmf"/><Relationship Id="rId5" Type="http://schemas.openxmlformats.org/officeDocument/2006/relationships/image" Target="../media/image44.wmf"/><Relationship Id="rId15" Type="http://schemas.openxmlformats.org/officeDocument/2006/relationships/image" Target="../media/image48.wmf"/><Relationship Id="rId10" Type="http://schemas.openxmlformats.org/officeDocument/2006/relationships/oleObject" Target="../embeddings/oleObject14.bin"/><Relationship Id="rId19" Type="http://schemas.openxmlformats.org/officeDocument/2006/relationships/image" Target="../media/image49.wmf"/><Relationship Id="rId4" Type="http://schemas.openxmlformats.org/officeDocument/2006/relationships/oleObject" Target="../embeddings/oleObject11.bin"/><Relationship Id="rId9" Type="http://schemas.openxmlformats.org/officeDocument/2006/relationships/image" Target="../media/image54.wmf"/><Relationship Id="rId14" Type="http://schemas.openxmlformats.org/officeDocument/2006/relationships/oleObject" Target="../embeddings/oleObject16.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solidFill>
                  <a:srgbClr val="0070C0"/>
                </a:solidFill>
              </a:rPr>
              <a:t>Úvodní přednáška POIN</a:t>
            </a:r>
            <a:br>
              <a:rPr lang="cs-CZ" dirty="0"/>
            </a:br>
            <a:r>
              <a:rPr lang="cs-CZ" sz="1600" b="1" dirty="0" err="1">
                <a:solidFill>
                  <a:srgbClr val="7030A0"/>
                </a:solidFill>
              </a:rPr>
              <a:t>Bilinguální</a:t>
            </a:r>
            <a:r>
              <a:rPr lang="cs-CZ" sz="1600" b="1" dirty="0">
                <a:solidFill>
                  <a:srgbClr val="7030A0"/>
                </a:solidFill>
              </a:rPr>
              <a:t> verze – část materiálů týkajících se MS Dynamics 365  Business </a:t>
            </a:r>
            <a:r>
              <a:rPr lang="cs-CZ" sz="1600" b="1" dirty="0" err="1">
                <a:solidFill>
                  <a:srgbClr val="7030A0"/>
                </a:solidFill>
              </a:rPr>
              <a:t>Central</a:t>
            </a:r>
            <a:r>
              <a:rPr lang="cs-CZ" sz="1600" b="1" dirty="0">
                <a:solidFill>
                  <a:srgbClr val="7030A0"/>
                </a:solidFill>
              </a:rPr>
              <a:t> je v angličtině</a:t>
            </a:r>
          </a:p>
        </p:txBody>
      </p:sp>
      <p:sp>
        <p:nvSpPr>
          <p:cNvPr id="3" name="Podnadpis 2"/>
          <p:cNvSpPr>
            <a:spLocks noGrp="1"/>
          </p:cNvSpPr>
          <p:nvPr>
            <p:ph type="subTitle" idx="1"/>
          </p:nvPr>
        </p:nvSpPr>
        <p:spPr/>
        <p:txBody>
          <a:bodyPr/>
          <a:lstStyle/>
          <a:p>
            <a:r>
              <a:rPr lang="cs-CZ" dirty="0" err="1">
                <a:solidFill>
                  <a:srgbClr val="0070C0"/>
                </a:solidFill>
              </a:rPr>
              <a:t>Ing.Jaromír</a:t>
            </a:r>
            <a:r>
              <a:rPr lang="cs-CZ" dirty="0">
                <a:solidFill>
                  <a:srgbClr val="0070C0"/>
                </a:solidFill>
              </a:rPr>
              <a:t> </a:t>
            </a:r>
            <a:r>
              <a:rPr lang="cs-CZ" dirty="0" err="1">
                <a:solidFill>
                  <a:srgbClr val="0070C0"/>
                </a:solidFill>
              </a:rPr>
              <a:t>Skorkovský,CSc</a:t>
            </a:r>
            <a:r>
              <a:rPr lang="cs-CZ" dirty="0">
                <a:solidFill>
                  <a:srgbClr val="0070C0"/>
                </a:solidFill>
              </a:rPr>
              <a:t>.</a:t>
            </a:r>
          </a:p>
          <a:p>
            <a:r>
              <a:rPr lang="cs-CZ" dirty="0">
                <a:solidFill>
                  <a:srgbClr val="0070C0"/>
                </a:solidFill>
              </a:rPr>
              <a:t>Katedra podnikového hospodářství </a:t>
            </a:r>
          </a:p>
          <a:p>
            <a:r>
              <a:rPr lang="cs-CZ" dirty="0">
                <a:solidFill>
                  <a:srgbClr val="0070C0"/>
                </a:solidFill>
              </a:rPr>
              <a:t>ESF MU Brno</a:t>
            </a:r>
          </a:p>
        </p:txBody>
      </p:sp>
    </p:spTree>
    <p:extLst>
      <p:ext uri="{BB962C8B-B14F-4D97-AF65-F5344CB8AC3E}">
        <p14:creationId xmlns:p14="http://schemas.microsoft.com/office/powerpoint/2010/main" val="4142229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62DFD0-DA2C-44A7-8DC8-D26D95E2E123}"/>
              </a:ext>
            </a:extLst>
          </p:cNvPr>
          <p:cNvSpPr>
            <a:spLocks noGrp="1"/>
          </p:cNvSpPr>
          <p:nvPr>
            <p:ph type="title"/>
          </p:nvPr>
        </p:nvSpPr>
        <p:spPr/>
        <p:txBody>
          <a:bodyPr>
            <a:noAutofit/>
          </a:bodyPr>
          <a:lstStyle/>
          <a:p>
            <a:pPr algn="l"/>
            <a:r>
              <a:rPr lang="en-US" sz="3600" dirty="0">
                <a:solidFill>
                  <a:srgbClr val="0070C0"/>
                </a:solidFill>
              </a:rPr>
              <a:t>Transistor density in chips and computer performance</a:t>
            </a:r>
          </a:p>
        </p:txBody>
      </p:sp>
      <p:cxnSp>
        <p:nvCxnSpPr>
          <p:cNvPr id="4" name="Přímá spojnice se šipkou 3">
            <a:extLst>
              <a:ext uri="{FF2B5EF4-FFF2-40B4-BE49-F238E27FC236}">
                <a16:creationId xmlns:a16="http://schemas.microsoft.com/office/drawing/2014/main" id="{F40A016A-A410-4B37-86E7-8AA93AEC3CD1}"/>
              </a:ext>
            </a:extLst>
          </p:cNvPr>
          <p:cNvCxnSpPr/>
          <p:nvPr/>
        </p:nvCxnSpPr>
        <p:spPr>
          <a:xfrm flipV="1">
            <a:off x="2495600" y="1988840"/>
            <a:ext cx="0" cy="3240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E39F5D88-E303-4EF8-AE32-345DE243A77C}"/>
              </a:ext>
            </a:extLst>
          </p:cNvPr>
          <p:cNvSpPr txBox="1"/>
          <p:nvPr/>
        </p:nvSpPr>
        <p:spPr>
          <a:xfrm>
            <a:off x="1638567" y="1723674"/>
            <a:ext cx="888385" cy="369332"/>
          </a:xfrm>
          <a:prstGeom prst="rect">
            <a:avLst/>
          </a:prstGeom>
          <a:noFill/>
        </p:spPr>
        <p:txBody>
          <a:bodyPr wrap="none" rtlCol="0">
            <a:spAutoFit/>
          </a:bodyPr>
          <a:lstStyle/>
          <a:p>
            <a:r>
              <a:rPr lang="cs-CZ" dirty="0" err="1">
                <a:solidFill>
                  <a:srgbClr val="0070C0"/>
                </a:solidFill>
              </a:rPr>
              <a:t>Density</a:t>
            </a:r>
            <a:endParaRPr lang="en-US" dirty="0">
              <a:solidFill>
                <a:srgbClr val="0070C0"/>
              </a:solidFill>
            </a:endParaRPr>
          </a:p>
        </p:txBody>
      </p:sp>
      <p:cxnSp>
        <p:nvCxnSpPr>
          <p:cNvPr id="6" name="Přímá spojnice se šipkou 5">
            <a:extLst>
              <a:ext uri="{FF2B5EF4-FFF2-40B4-BE49-F238E27FC236}">
                <a16:creationId xmlns:a16="http://schemas.microsoft.com/office/drawing/2014/main" id="{C45112D6-08D8-4E28-87E0-50D3D26BBC79}"/>
              </a:ext>
            </a:extLst>
          </p:cNvPr>
          <p:cNvCxnSpPr/>
          <p:nvPr/>
        </p:nvCxnSpPr>
        <p:spPr>
          <a:xfrm flipV="1">
            <a:off x="2639616" y="1988840"/>
            <a:ext cx="0" cy="324036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9EA1F513-FCFE-4BDB-8FC7-286CDC577FF8}"/>
              </a:ext>
            </a:extLst>
          </p:cNvPr>
          <p:cNvSpPr txBox="1"/>
          <p:nvPr/>
        </p:nvSpPr>
        <p:spPr>
          <a:xfrm>
            <a:off x="2710536" y="1775604"/>
            <a:ext cx="1391856" cy="369332"/>
          </a:xfrm>
          <a:prstGeom prst="rect">
            <a:avLst/>
          </a:prstGeom>
          <a:noFill/>
        </p:spPr>
        <p:txBody>
          <a:bodyPr wrap="none" rtlCol="0">
            <a:spAutoFit/>
          </a:bodyPr>
          <a:lstStyle/>
          <a:p>
            <a:r>
              <a:rPr lang="cs-CZ" dirty="0">
                <a:solidFill>
                  <a:srgbClr val="00B050"/>
                </a:solidFill>
              </a:rPr>
              <a:t>Performance</a:t>
            </a:r>
            <a:endParaRPr lang="en-US" dirty="0">
              <a:solidFill>
                <a:srgbClr val="00B050"/>
              </a:solidFill>
            </a:endParaRPr>
          </a:p>
        </p:txBody>
      </p:sp>
      <p:cxnSp>
        <p:nvCxnSpPr>
          <p:cNvPr id="9" name="Přímá spojnice se šipkou 8">
            <a:extLst>
              <a:ext uri="{FF2B5EF4-FFF2-40B4-BE49-F238E27FC236}">
                <a16:creationId xmlns:a16="http://schemas.microsoft.com/office/drawing/2014/main" id="{665AC826-F91B-4ED1-A3C8-325873EBC6D8}"/>
              </a:ext>
            </a:extLst>
          </p:cNvPr>
          <p:cNvCxnSpPr>
            <a:cxnSpLocks/>
          </p:cNvCxnSpPr>
          <p:nvPr/>
        </p:nvCxnSpPr>
        <p:spPr>
          <a:xfrm>
            <a:off x="2495600" y="5229200"/>
            <a:ext cx="70567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a:extLst>
              <a:ext uri="{FF2B5EF4-FFF2-40B4-BE49-F238E27FC236}">
                <a16:creationId xmlns:a16="http://schemas.microsoft.com/office/drawing/2014/main" id="{242BE212-F855-4AA0-B18B-C056359EBA18}"/>
              </a:ext>
            </a:extLst>
          </p:cNvPr>
          <p:cNvSpPr txBox="1"/>
          <p:nvPr/>
        </p:nvSpPr>
        <p:spPr>
          <a:xfrm>
            <a:off x="9138731" y="5229200"/>
            <a:ext cx="649537" cy="369332"/>
          </a:xfrm>
          <a:prstGeom prst="rect">
            <a:avLst/>
          </a:prstGeom>
          <a:noFill/>
        </p:spPr>
        <p:txBody>
          <a:bodyPr wrap="none" rtlCol="0">
            <a:spAutoFit/>
          </a:bodyPr>
          <a:lstStyle/>
          <a:p>
            <a:r>
              <a:rPr lang="cs-CZ" dirty="0"/>
              <a:t>Time</a:t>
            </a:r>
            <a:endParaRPr lang="en-US" dirty="0"/>
          </a:p>
        </p:txBody>
      </p:sp>
      <p:cxnSp>
        <p:nvCxnSpPr>
          <p:cNvPr id="12" name="Přímá spojnice 11">
            <a:extLst>
              <a:ext uri="{FF2B5EF4-FFF2-40B4-BE49-F238E27FC236}">
                <a16:creationId xmlns:a16="http://schemas.microsoft.com/office/drawing/2014/main" id="{A8A92164-C574-4541-A71D-E408230DD512}"/>
              </a:ext>
            </a:extLst>
          </p:cNvPr>
          <p:cNvCxnSpPr/>
          <p:nvPr/>
        </p:nvCxnSpPr>
        <p:spPr>
          <a:xfrm flipV="1">
            <a:off x="3829256" y="1988840"/>
            <a:ext cx="4282968" cy="3096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5F34ABD4-B26E-457F-8C10-02B71BCD9A2E}"/>
              </a:ext>
            </a:extLst>
          </p:cNvPr>
          <p:cNvCxnSpPr>
            <a:cxnSpLocks/>
          </p:cNvCxnSpPr>
          <p:nvPr/>
        </p:nvCxnSpPr>
        <p:spPr>
          <a:xfrm flipV="1">
            <a:off x="4216732" y="4365104"/>
            <a:ext cx="308453" cy="72008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Přímá spojnice 15">
            <a:extLst>
              <a:ext uri="{FF2B5EF4-FFF2-40B4-BE49-F238E27FC236}">
                <a16:creationId xmlns:a16="http://schemas.microsoft.com/office/drawing/2014/main" id="{C5FBC130-938A-4BBB-8E09-47AE7AC8386D}"/>
              </a:ext>
            </a:extLst>
          </p:cNvPr>
          <p:cNvCxnSpPr>
            <a:cxnSpLocks/>
          </p:cNvCxnSpPr>
          <p:nvPr/>
        </p:nvCxnSpPr>
        <p:spPr>
          <a:xfrm flipV="1">
            <a:off x="4525184" y="4171766"/>
            <a:ext cx="850736" cy="199506"/>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Přímá spojnice 17">
            <a:extLst>
              <a:ext uri="{FF2B5EF4-FFF2-40B4-BE49-F238E27FC236}">
                <a16:creationId xmlns:a16="http://schemas.microsoft.com/office/drawing/2014/main" id="{7549CA99-029E-453C-B8A5-4C2FD22C802B}"/>
              </a:ext>
            </a:extLst>
          </p:cNvPr>
          <p:cNvCxnSpPr>
            <a:cxnSpLocks/>
          </p:cNvCxnSpPr>
          <p:nvPr/>
        </p:nvCxnSpPr>
        <p:spPr>
          <a:xfrm flipV="1">
            <a:off x="5375921" y="3451686"/>
            <a:ext cx="308453" cy="72008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Přímá spojnice 18">
            <a:extLst>
              <a:ext uri="{FF2B5EF4-FFF2-40B4-BE49-F238E27FC236}">
                <a16:creationId xmlns:a16="http://schemas.microsoft.com/office/drawing/2014/main" id="{6D0BBE90-57F9-4C53-B1F4-6D811C70C3CD}"/>
              </a:ext>
            </a:extLst>
          </p:cNvPr>
          <p:cNvCxnSpPr>
            <a:cxnSpLocks/>
          </p:cNvCxnSpPr>
          <p:nvPr/>
        </p:nvCxnSpPr>
        <p:spPr>
          <a:xfrm flipV="1">
            <a:off x="5677202" y="3354566"/>
            <a:ext cx="901765" cy="103496"/>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Přímá spojnice 20">
            <a:extLst>
              <a:ext uri="{FF2B5EF4-FFF2-40B4-BE49-F238E27FC236}">
                <a16:creationId xmlns:a16="http://schemas.microsoft.com/office/drawing/2014/main" id="{A78FE95C-B2B5-4EAF-9EAD-1D33C91A1A83}"/>
              </a:ext>
            </a:extLst>
          </p:cNvPr>
          <p:cNvCxnSpPr>
            <a:cxnSpLocks/>
          </p:cNvCxnSpPr>
          <p:nvPr/>
        </p:nvCxnSpPr>
        <p:spPr>
          <a:xfrm flipV="1">
            <a:off x="6564053" y="2708920"/>
            <a:ext cx="362599" cy="645646"/>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23" name="TextovéPole 22">
            <a:extLst>
              <a:ext uri="{FF2B5EF4-FFF2-40B4-BE49-F238E27FC236}">
                <a16:creationId xmlns:a16="http://schemas.microsoft.com/office/drawing/2014/main" id="{A2DA403B-93DD-4A3F-AFA9-864C136A721C}"/>
              </a:ext>
            </a:extLst>
          </p:cNvPr>
          <p:cNvSpPr txBox="1"/>
          <p:nvPr/>
        </p:nvSpPr>
        <p:spPr>
          <a:xfrm>
            <a:off x="3538341" y="5375286"/>
            <a:ext cx="641522" cy="369332"/>
          </a:xfrm>
          <a:prstGeom prst="rect">
            <a:avLst/>
          </a:prstGeom>
          <a:noFill/>
        </p:spPr>
        <p:txBody>
          <a:bodyPr wrap="none" rtlCol="0">
            <a:spAutoFit/>
          </a:bodyPr>
          <a:lstStyle/>
          <a:p>
            <a:r>
              <a:rPr lang="cs-CZ" sz="1600" b="1" dirty="0">
                <a:solidFill>
                  <a:srgbClr val="0070C0"/>
                </a:solidFill>
              </a:rPr>
              <a:t>MRP</a:t>
            </a:r>
            <a:r>
              <a:rPr lang="cs-CZ" b="1" dirty="0"/>
              <a:t> </a:t>
            </a:r>
            <a:endParaRPr lang="en-US" b="1" dirty="0"/>
          </a:p>
        </p:txBody>
      </p:sp>
      <p:sp>
        <p:nvSpPr>
          <p:cNvPr id="24" name="TextovéPole 23">
            <a:extLst>
              <a:ext uri="{FF2B5EF4-FFF2-40B4-BE49-F238E27FC236}">
                <a16:creationId xmlns:a16="http://schemas.microsoft.com/office/drawing/2014/main" id="{52DCCAAE-E353-4A70-A39F-2F02F3924096}"/>
              </a:ext>
            </a:extLst>
          </p:cNvPr>
          <p:cNvSpPr txBox="1"/>
          <p:nvPr/>
        </p:nvSpPr>
        <p:spPr>
          <a:xfrm>
            <a:off x="4267201" y="5390202"/>
            <a:ext cx="1894891" cy="584775"/>
          </a:xfrm>
          <a:prstGeom prst="rect">
            <a:avLst/>
          </a:prstGeom>
          <a:noFill/>
        </p:spPr>
        <p:txBody>
          <a:bodyPr wrap="square" rtlCol="0">
            <a:spAutoFit/>
          </a:bodyPr>
          <a:lstStyle/>
          <a:p>
            <a:r>
              <a:rPr lang="cs-CZ" sz="1600" b="1" dirty="0" err="1">
                <a:solidFill>
                  <a:srgbClr val="0070C0"/>
                </a:solidFill>
              </a:rPr>
              <a:t>Closing</a:t>
            </a:r>
            <a:r>
              <a:rPr lang="cs-CZ" sz="1600" b="1" dirty="0">
                <a:solidFill>
                  <a:srgbClr val="0070C0"/>
                </a:solidFill>
              </a:rPr>
              <a:t> </a:t>
            </a:r>
            <a:endParaRPr lang="en-US" sz="1600" b="1" dirty="0">
              <a:solidFill>
                <a:srgbClr val="0070C0"/>
              </a:solidFill>
            </a:endParaRPr>
          </a:p>
          <a:p>
            <a:r>
              <a:rPr lang="cs-CZ" sz="1600" b="1" dirty="0" err="1">
                <a:solidFill>
                  <a:srgbClr val="0070C0"/>
                </a:solidFill>
              </a:rPr>
              <a:t>loop</a:t>
            </a:r>
            <a:r>
              <a:rPr lang="cs-CZ" sz="1600" b="1" dirty="0">
                <a:solidFill>
                  <a:srgbClr val="0070C0"/>
                </a:solidFill>
              </a:rPr>
              <a:t> MRP</a:t>
            </a:r>
            <a:r>
              <a:rPr lang="cs-CZ" sz="1600" b="1" dirty="0"/>
              <a:t> </a:t>
            </a:r>
            <a:endParaRPr lang="en-US" sz="1600" b="1" dirty="0"/>
          </a:p>
        </p:txBody>
      </p:sp>
      <p:sp>
        <p:nvSpPr>
          <p:cNvPr id="25" name="TextovéPole 24">
            <a:extLst>
              <a:ext uri="{FF2B5EF4-FFF2-40B4-BE49-F238E27FC236}">
                <a16:creationId xmlns:a16="http://schemas.microsoft.com/office/drawing/2014/main" id="{6CF32EED-9E80-47CD-BF08-985C2CB9ADE3}"/>
              </a:ext>
            </a:extLst>
          </p:cNvPr>
          <p:cNvSpPr txBox="1"/>
          <p:nvPr/>
        </p:nvSpPr>
        <p:spPr>
          <a:xfrm>
            <a:off x="5468223" y="5437343"/>
            <a:ext cx="1778007" cy="861774"/>
          </a:xfrm>
          <a:prstGeom prst="rect">
            <a:avLst/>
          </a:prstGeom>
          <a:noFill/>
        </p:spPr>
        <p:txBody>
          <a:bodyPr wrap="square" rtlCol="0">
            <a:spAutoFit/>
          </a:bodyPr>
          <a:lstStyle/>
          <a:p>
            <a:r>
              <a:rPr lang="cs-CZ" sz="1600" b="1" dirty="0">
                <a:solidFill>
                  <a:srgbClr val="0070C0"/>
                </a:solidFill>
              </a:rPr>
              <a:t>Sales </a:t>
            </a:r>
            <a:r>
              <a:rPr lang="en-US" sz="1600" b="1" dirty="0">
                <a:solidFill>
                  <a:srgbClr val="0070C0"/>
                </a:solidFill>
              </a:rPr>
              <a:t>&amp; Operation </a:t>
            </a:r>
          </a:p>
          <a:p>
            <a:r>
              <a:rPr lang="en-US" sz="1600" b="1" dirty="0">
                <a:solidFill>
                  <a:srgbClr val="0070C0"/>
                </a:solidFill>
              </a:rPr>
              <a:t>Management</a:t>
            </a:r>
          </a:p>
          <a:p>
            <a:r>
              <a:rPr lang="cs-CZ" dirty="0"/>
              <a:t> </a:t>
            </a:r>
            <a:endParaRPr lang="en-US" dirty="0"/>
          </a:p>
        </p:txBody>
      </p:sp>
      <p:sp>
        <p:nvSpPr>
          <p:cNvPr id="26" name="TextovéPole 25">
            <a:extLst>
              <a:ext uri="{FF2B5EF4-FFF2-40B4-BE49-F238E27FC236}">
                <a16:creationId xmlns:a16="http://schemas.microsoft.com/office/drawing/2014/main" id="{3610EAF6-2DC2-4BC9-8B1C-65162E1E9D50}"/>
              </a:ext>
            </a:extLst>
          </p:cNvPr>
          <p:cNvSpPr txBox="1"/>
          <p:nvPr/>
        </p:nvSpPr>
        <p:spPr>
          <a:xfrm>
            <a:off x="7293650" y="5454518"/>
            <a:ext cx="530543" cy="615553"/>
          </a:xfrm>
          <a:prstGeom prst="rect">
            <a:avLst/>
          </a:prstGeom>
          <a:noFill/>
        </p:spPr>
        <p:txBody>
          <a:bodyPr wrap="square" rtlCol="0">
            <a:spAutoFit/>
          </a:bodyPr>
          <a:lstStyle/>
          <a:p>
            <a:r>
              <a:rPr lang="en-US" sz="1600" b="1" dirty="0">
                <a:solidFill>
                  <a:srgbClr val="0070C0"/>
                </a:solidFill>
              </a:rPr>
              <a:t>JIT</a:t>
            </a:r>
          </a:p>
          <a:p>
            <a:endParaRPr lang="en-US" dirty="0"/>
          </a:p>
        </p:txBody>
      </p:sp>
      <p:sp>
        <p:nvSpPr>
          <p:cNvPr id="27" name="TextovéPole 26">
            <a:extLst>
              <a:ext uri="{FF2B5EF4-FFF2-40B4-BE49-F238E27FC236}">
                <a16:creationId xmlns:a16="http://schemas.microsoft.com/office/drawing/2014/main" id="{24F0007C-3743-4C68-95BB-60A6786D3DFB}"/>
              </a:ext>
            </a:extLst>
          </p:cNvPr>
          <p:cNvSpPr txBox="1"/>
          <p:nvPr/>
        </p:nvSpPr>
        <p:spPr>
          <a:xfrm>
            <a:off x="7929261" y="5461595"/>
            <a:ext cx="530543" cy="338554"/>
          </a:xfrm>
          <a:prstGeom prst="rect">
            <a:avLst/>
          </a:prstGeom>
          <a:noFill/>
        </p:spPr>
        <p:txBody>
          <a:bodyPr wrap="square" rtlCol="0">
            <a:spAutoFit/>
          </a:bodyPr>
          <a:lstStyle/>
          <a:p>
            <a:r>
              <a:rPr lang="en-US" sz="1600" b="1" dirty="0">
                <a:solidFill>
                  <a:srgbClr val="0070C0"/>
                </a:solidFill>
              </a:rPr>
              <a:t>ERP</a:t>
            </a:r>
            <a:endParaRPr lang="en-US" b="1" dirty="0"/>
          </a:p>
        </p:txBody>
      </p:sp>
      <p:sp>
        <p:nvSpPr>
          <p:cNvPr id="29" name="Obdélník 28">
            <a:extLst>
              <a:ext uri="{FF2B5EF4-FFF2-40B4-BE49-F238E27FC236}">
                <a16:creationId xmlns:a16="http://schemas.microsoft.com/office/drawing/2014/main" id="{0AF66F54-BEB3-4F35-8CF0-34CEA4BF422D}"/>
              </a:ext>
            </a:extLst>
          </p:cNvPr>
          <p:cNvSpPr/>
          <p:nvPr/>
        </p:nvSpPr>
        <p:spPr>
          <a:xfrm>
            <a:off x="3406464" y="5301208"/>
            <a:ext cx="5247196" cy="9978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bdélník 29">
            <a:extLst>
              <a:ext uri="{FF2B5EF4-FFF2-40B4-BE49-F238E27FC236}">
                <a16:creationId xmlns:a16="http://schemas.microsoft.com/office/drawing/2014/main" id="{14C8D816-1071-420B-A012-7A642686DB24}"/>
              </a:ext>
            </a:extLst>
          </p:cNvPr>
          <p:cNvSpPr/>
          <p:nvPr/>
        </p:nvSpPr>
        <p:spPr>
          <a:xfrm>
            <a:off x="5347910" y="6258398"/>
            <a:ext cx="1496179" cy="523220"/>
          </a:xfrm>
          <a:prstGeom prst="rect">
            <a:avLst/>
          </a:prstGeom>
          <a:noFill/>
        </p:spPr>
        <p:txBody>
          <a:bodyPr wrap="none" lIns="91440" tIns="45720" rIns="91440" bIns="45720">
            <a:spAutoFit/>
          </a:bodyPr>
          <a:lstStyle/>
          <a:p>
            <a:pPr algn="ctr"/>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SW tools</a:t>
            </a:r>
            <a:endParaRPr lang="cs-CZ"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8" name="TextovéPole 27">
            <a:extLst>
              <a:ext uri="{FF2B5EF4-FFF2-40B4-BE49-F238E27FC236}">
                <a16:creationId xmlns:a16="http://schemas.microsoft.com/office/drawing/2014/main" id="{6282BE32-3E9C-4A0B-8F80-9076570D3534}"/>
              </a:ext>
            </a:extLst>
          </p:cNvPr>
          <p:cNvSpPr txBox="1"/>
          <p:nvPr/>
        </p:nvSpPr>
        <p:spPr>
          <a:xfrm>
            <a:off x="6023992" y="3686918"/>
            <a:ext cx="5656401" cy="1004186"/>
          </a:xfrm>
          <a:prstGeom prst="rect">
            <a:avLst/>
          </a:prstGeom>
          <a:noFill/>
        </p:spPr>
        <p:txBody>
          <a:bodyPr wrap="square">
            <a:spAutoFit/>
          </a:bodyPr>
          <a:lstStyle/>
          <a:p>
            <a:pPr>
              <a:lnSpc>
                <a:spcPct val="107000"/>
              </a:lnSpc>
              <a:spcAft>
                <a:spcPts val="800"/>
              </a:spcAft>
            </a:pPr>
            <a:r>
              <a:rPr lang="en-US" sz="1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As computer machines get more powerful, the software running on these computers will also keep growing. It does not matter what kind of software or what development model is applied to that software. The software will continually expand to match the capacity of the container it is in.</a:t>
            </a:r>
          </a:p>
        </p:txBody>
      </p:sp>
    </p:spTree>
    <p:extLst>
      <p:ext uri="{BB962C8B-B14F-4D97-AF65-F5344CB8AC3E}">
        <p14:creationId xmlns:p14="http://schemas.microsoft.com/office/powerpoint/2010/main" val="353831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animBg="1"/>
      <p:bldP spid="30"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35C47D-7A2B-4CF5-991F-27CFBFA23992}"/>
              </a:ext>
            </a:extLst>
          </p:cNvPr>
          <p:cNvSpPr>
            <a:spLocks noGrp="1"/>
          </p:cNvSpPr>
          <p:nvPr>
            <p:ph type="title"/>
          </p:nvPr>
        </p:nvSpPr>
        <p:spPr>
          <a:xfrm>
            <a:off x="455996" y="424453"/>
            <a:ext cx="11306469" cy="795089"/>
          </a:xfrm>
        </p:spPr>
        <p:txBody>
          <a:bodyPr/>
          <a:lstStyle/>
          <a:p>
            <a:r>
              <a:rPr lang="cs-CZ" dirty="0">
                <a:solidFill>
                  <a:srgbClr val="0070C0"/>
                </a:solidFill>
              </a:rPr>
              <a:t>SW pro řízení společností a jeho vývoj v čase </a:t>
            </a:r>
            <a:br>
              <a:rPr lang="cs-CZ" dirty="0">
                <a:solidFill>
                  <a:srgbClr val="0070C0"/>
                </a:solidFill>
              </a:rPr>
            </a:br>
            <a:r>
              <a:rPr lang="en-US" dirty="0">
                <a:solidFill>
                  <a:srgbClr val="0070C0"/>
                </a:solidFill>
              </a:rPr>
              <a:t>Development of software for company management</a:t>
            </a:r>
            <a:r>
              <a:rPr lang="cs-CZ" dirty="0">
                <a:solidFill>
                  <a:srgbClr val="0070C0"/>
                </a:solidFill>
              </a:rPr>
              <a:t> </a:t>
            </a:r>
            <a:endParaRPr lang="en-US" dirty="0">
              <a:solidFill>
                <a:srgbClr val="0070C0"/>
              </a:solidFill>
            </a:endParaRPr>
          </a:p>
        </p:txBody>
      </p:sp>
      <p:sp>
        <p:nvSpPr>
          <p:cNvPr id="3" name="TextovéPole 2">
            <a:extLst>
              <a:ext uri="{FF2B5EF4-FFF2-40B4-BE49-F238E27FC236}">
                <a16:creationId xmlns:a16="http://schemas.microsoft.com/office/drawing/2014/main" id="{33634D1B-FC0D-4A93-B321-8D71B38EC104}"/>
              </a:ext>
            </a:extLst>
          </p:cNvPr>
          <p:cNvSpPr txBox="1"/>
          <p:nvPr/>
        </p:nvSpPr>
        <p:spPr>
          <a:xfrm>
            <a:off x="609998" y="1862606"/>
            <a:ext cx="8263929" cy="369332"/>
          </a:xfrm>
          <a:prstGeom prst="rect">
            <a:avLst/>
          </a:prstGeom>
          <a:noFill/>
        </p:spPr>
        <p:txBody>
          <a:bodyPr wrap="none" rtlCol="0">
            <a:spAutoFit/>
          </a:bodyPr>
          <a:lstStyle/>
          <a:p>
            <a:r>
              <a:rPr lang="cs-CZ" b="1" dirty="0"/>
              <a:t>MRP</a:t>
            </a:r>
            <a:r>
              <a:rPr lang="cs-CZ" dirty="0"/>
              <a:t> – </a:t>
            </a:r>
            <a:r>
              <a:rPr lang="cs-CZ" dirty="0" err="1"/>
              <a:t>Material</a:t>
            </a:r>
            <a:r>
              <a:rPr lang="cs-CZ" dirty="0"/>
              <a:t> </a:t>
            </a:r>
            <a:r>
              <a:rPr lang="cs-CZ" dirty="0" err="1"/>
              <a:t>Requirmenet</a:t>
            </a:r>
            <a:r>
              <a:rPr lang="cs-CZ" dirty="0"/>
              <a:t> </a:t>
            </a:r>
            <a:r>
              <a:rPr lang="cs-CZ" dirty="0" err="1"/>
              <a:t>Planning</a:t>
            </a:r>
            <a:r>
              <a:rPr lang="cs-CZ" dirty="0"/>
              <a:t> :  It </a:t>
            </a:r>
            <a:r>
              <a:rPr lang="cs-CZ" dirty="0" err="1"/>
              <a:t>calculates</a:t>
            </a:r>
            <a:r>
              <a:rPr lang="cs-CZ" dirty="0"/>
              <a:t> </a:t>
            </a:r>
            <a:r>
              <a:rPr lang="cs-CZ" dirty="0" err="1"/>
              <a:t>what</a:t>
            </a:r>
            <a:r>
              <a:rPr lang="cs-CZ" dirty="0"/>
              <a:t> do I </a:t>
            </a:r>
            <a:r>
              <a:rPr lang="cs-CZ" dirty="0" err="1"/>
              <a:t>neeed</a:t>
            </a:r>
            <a:r>
              <a:rPr lang="cs-CZ" dirty="0"/>
              <a:t> to </a:t>
            </a:r>
            <a:r>
              <a:rPr lang="cs-CZ" dirty="0" err="1"/>
              <a:t>get</a:t>
            </a:r>
            <a:r>
              <a:rPr lang="cs-CZ" dirty="0"/>
              <a:t> and </a:t>
            </a:r>
            <a:r>
              <a:rPr lang="cs-CZ" dirty="0" err="1"/>
              <a:t>when</a:t>
            </a:r>
            <a:r>
              <a:rPr lang="cs-CZ" dirty="0"/>
              <a:t> </a:t>
            </a:r>
            <a:endParaRPr lang="en-US" dirty="0"/>
          </a:p>
        </p:txBody>
      </p:sp>
      <p:sp>
        <p:nvSpPr>
          <p:cNvPr id="4" name="TextovéPole 3">
            <a:extLst>
              <a:ext uri="{FF2B5EF4-FFF2-40B4-BE49-F238E27FC236}">
                <a16:creationId xmlns:a16="http://schemas.microsoft.com/office/drawing/2014/main" id="{3BB387D1-6F0F-444F-96F2-DC16F44F87D6}"/>
              </a:ext>
            </a:extLst>
          </p:cNvPr>
          <p:cNvSpPr txBox="1"/>
          <p:nvPr/>
        </p:nvSpPr>
        <p:spPr>
          <a:xfrm>
            <a:off x="609997" y="2424122"/>
            <a:ext cx="7813421" cy="369332"/>
          </a:xfrm>
          <a:prstGeom prst="rect">
            <a:avLst/>
          </a:prstGeom>
          <a:noFill/>
        </p:spPr>
        <p:txBody>
          <a:bodyPr wrap="none" rtlCol="0">
            <a:spAutoFit/>
          </a:bodyPr>
          <a:lstStyle/>
          <a:p>
            <a:r>
              <a:rPr lang="cs-CZ" b="1" dirty="0" err="1"/>
              <a:t>Closing</a:t>
            </a:r>
            <a:r>
              <a:rPr lang="cs-CZ" b="1" dirty="0"/>
              <a:t> </a:t>
            </a:r>
            <a:r>
              <a:rPr lang="cs-CZ" b="1" dirty="0" err="1"/>
              <a:t>loop</a:t>
            </a:r>
            <a:r>
              <a:rPr lang="cs-CZ" b="1" dirty="0"/>
              <a:t> MRP „ </a:t>
            </a:r>
            <a:r>
              <a:rPr lang="cs-CZ" dirty="0"/>
              <a:t> </a:t>
            </a:r>
            <a:r>
              <a:rPr lang="en-US" dirty="0"/>
              <a:t>It is MP software extended with capacity planning</a:t>
            </a:r>
            <a:r>
              <a:rPr lang="cs-CZ" dirty="0"/>
              <a:t> (</a:t>
            </a:r>
            <a:r>
              <a:rPr lang="cs-CZ" dirty="0" err="1"/>
              <a:t>resources</a:t>
            </a:r>
            <a:r>
              <a:rPr lang="cs-CZ" dirty="0"/>
              <a:t>)</a:t>
            </a:r>
            <a:endParaRPr lang="en-US" dirty="0"/>
          </a:p>
        </p:txBody>
      </p:sp>
      <p:sp>
        <p:nvSpPr>
          <p:cNvPr id="5" name="TextovéPole 4">
            <a:extLst>
              <a:ext uri="{FF2B5EF4-FFF2-40B4-BE49-F238E27FC236}">
                <a16:creationId xmlns:a16="http://schemas.microsoft.com/office/drawing/2014/main" id="{B635F652-CB26-4189-B7CB-EF18C373E61F}"/>
              </a:ext>
            </a:extLst>
          </p:cNvPr>
          <p:cNvSpPr txBox="1"/>
          <p:nvPr/>
        </p:nvSpPr>
        <p:spPr>
          <a:xfrm>
            <a:off x="609997" y="2981874"/>
            <a:ext cx="237566" cy="369332"/>
          </a:xfrm>
          <a:prstGeom prst="rect">
            <a:avLst/>
          </a:prstGeom>
          <a:noFill/>
        </p:spPr>
        <p:txBody>
          <a:bodyPr wrap="none" rtlCol="0">
            <a:spAutoFit/>
          </a:bodyPr>
          <a:lstStyle/>
          <a:p>
            <a:r>
              <a:rPr lang="cs-CZ" b="1" dirty="0"/>
              <a:t> </a:t>
            </a:r>
            <a:endParaRPr lang="en-US" dirty="0"/>
          </a:p>
        </p:txBody>
      </p:sp>
      <p:sp>
        <p:nvSpPr>
          <p:cNvPr id="6" name="TextovéPole 5">
            <a:extLst>
              <a:ext uri="{FF2B5EF4-FFF2-40B4-BE49-F238E27FC236}">
                <a16:creationId xmlns:a16="http://schemas.microsoft.com/office/drawing/2014/main" id="{D59546AB-69F4-4B79-B004-111BB8BBE5AA}"/>
              </a:ext>
            </a:extLst>
          </p:cNvPr>
          <p:cNvSpPr txBox="1"/>
          <p:nvPr/>
        </p:nvSpPr>
        <p:spPr>
          <a:xfrm>
            <a:off x="609996" y="2936144"/>
            <a:ext cx="8953733" cy="369332"/>
          </a:xfrm>
          <a:prstGeom prst="rect">
            <a:avLst/>
          </a:prstGeom>
          <a:noFill/>
        </p:spPr>
        <p:txBody>
          <a:bodyPr wrap="none" rtlCol="0">
            <a:spAutoFit/>
          </a:bodyPr>
          <a:lstStyle/>
          <a:p>
            <a:r>
              <a:rPr lang="cs-CZ" b="1" dirty="0" err="1"/>
              <a:t>Manufacturing</a:t>
            </a:r>
            <a:r>
              <a:rPr lang="cs-CZ" b="1" dirty="0"/>
              <a:t> </a:t>
            </a:r>
            <a:r>
              <a:rPr lang="cs-CZ" b="1" dirty="0" err="1"/>
              <a:t>Resource</a:t>
            </a:r>
            <a:r>
              <a:rPr lang="cs-CZ" b="1" dirty="0"/>
              <a:t> </a:t>
            </a:r>
            <a:r>
              <a:rPr lang="cs-CZ" b="1" dirty="0" err="1"/>
              <a:t>Planning</a:t>
            </a:r>
            <a:r>
              <a:rPr lang="cs-CZ" b="1" dirty="0"/>
              <a:t> :</a:t>
            </a:r>
            <a:r>
              <a:rPr lang="cs-CZ" dirty="0"/>
              <a:t> </a:t>
            </a:r>
            <a:r>
              <a:rPr lang="en-US" dirty="0"/>
              <a:t> </a:t>
            </a:r>
            <a:r>
              <a:rPr lang="cs-CZ" dirty="0" err="1"/>
              <a:t>Closing</a:t>
            </a:r>
            <a:r>
              <a:rPr lang="cs-CZ" dirty="0"/>
              <a:t> </a:t>
            </a:r>
            <a:r>
              <a:rPr lang="cs-CZ" dirty="0" err="1"/>
              <a:t>loop</a:t>
            </a:r>
            <a:r>
              <a:rPr lang="cs-CZ" dirty="0"/>
              <a:t> MRP </a:t>
            </a:r>
            <a:r>
              <a:rPr lang="en-US" dirty="0"/>
              <a:t>extended with </a:t>
            </a:r>
            <a:r>
              <a:rPr lang="cs-CZ" dirty="0" err="1"/>
              <a:t>financial</a:t>
            </a:r>
            <a:r>
              <a:rPr lang="cs-CZ" dirty="0"/>
              <a:t> management </a:t>
            </a:r>
            <a:endParaRPr lang="en-US" dirty="0"/>
          </a:p>
        </p:txBody>
      </p:sp>
      <p:sp>
        <p:nvSpPr>
          <p:cNvPr id="7" name="TextovéPole 6">
            <a:extLst>
              <a:ext uri="{FF2B5EF4-FFF2-40B4-BE49-F238E27FC236}">
                <a16:creationId xmlns:a16="http://schemas.microsoft.com/office/drawing/2014/main" id="{10B90775-1D3A-4C29-8689-4137D0FF05D1}"/>
              </a:ext>
            </a:extLst>
          </p:cNvPr>
          <p:cNvSpPr txBox="1"/>
          <p:nvPr/>
        </p:nvSpPr>
        <p:spPr>
          <a:xfrm>
            <a:off x="449182" y="3568332"/>
            <a:ext cx="9275360" cy="369332"/>
          </a:xfrm>
          <a:prstGeom prst="rect">
            <a:avLst/>
          </a:prstGeom>
          <a:noFill/>
        </p:spPr>
        <p:txBody>
          <a:bodyPr wrap="none" rtlCol="0">
            <a:spAutoFit/>
          </a:bodyPr>
          <a:lstStyle/>
          <a:p>
            <a:r>
              <a:rPr lang="cs-CZ" b="1" dirty="0"/>
              <a:t>BC Sales </a:t>
            </a:r>
            <a:r>
              <a:rPr lang="en-US" b="1" dirty="0"/>
              <a:t>&amp; Op</a:t>
            </a:r>
            <a:r>
              <a:rPr lang="cs-CZ" b="1" dirty="0" err="1"/>
              <a:t>eration</a:t>
            </a:r>
            <a:r>
              <a:rPr lang="cs-CZ" b="1" dirty="0"/>
              <a:t> </a:t>
            </a:r>
            <a:r>
              <a:rPr lang="cs-CZ" b="1" dirty="0" err="1"/>
              <a:t>Planning</a:t>
            </a:r>
            <a:r>
              <a:rPr lang="cs-CZ" b="1" dirty="0"/>
              <a:t> :  </a:t>
            </a:r>
            <a:r>
              <a:rPr lang="cs-CZ" b="1" dirty="0" err="1"/>
              <a:t>Operational</a:t>
            </a:r>
            <a:r>
              <a:rPr lang="cs-CZ" b="1" dirty="0"/>
              <a:t> </a:t>
            </a:r>
            <a:r>
              <a:rPr lang="cs-CZ" b="1" dirty="0" err="1"/>
              <a:t>planning</a:t>
            </a:r>
            <a:r>
              <a:rPr lang="cs-CZ" b="1" dirty="0"/>
              <a:t>&lt; –&gt; </a:t>
            </a:r>
            <a:r>
              <a:rPr lang="cs-CZ" b="1" dirty="0" err="1"/>
              <a:t>Financial</a:t>
            </a:r>
            <a:r>
              <a:rPr lang="cs-CZ" b="1" dirty="0"/>
              <a:t> </a:t>
            </a:r>
            <a:r>
              <a:rPr lang="cs-CZ" b="1" dirty="0" err="1"/>
              <a:t>planning</a:t>
            </a:r>
            <a:r>
              <a:rPr lang="cs-CZ" b="1" dirty="0"/>
              <a:t>&lt;–&gt; Sales </a:t>
            </a:r>
            <a:r>
              <a:rPr lang="cs-CZ" b="1" dirty="0" err="1"/>
              <a:t>Planning</a:t>
            </a:r>
            <a:r>
              <a:rPr lang="cs-CZ" b="1" dirty="0"/>
              <a:t> </a:t>
            </a:r>
            <a:endParaRPr lang="en-US" dirty="0"/>
          </a:p>
        </p:txBody>
      </p:sp>
      <p:sp>
        <p:nvSpPr>
          <p:cNvPr id="8" name="Obdélník 7">
            <a:extLst>
              <a:ext uri="{FF2B5EF4-FFF2-40B4-BE49-F238E27FC236}">
                <a16:creationId xmlns:a16="http://schemas.microsoft.com/office/drawing/2014/main" id="{AB57E4D3-8B2D-4DFB-8E0B-1DA5F14EBCA2}"/>
              </a:ext>
            </a:extLst>
          </p:cNvPr>
          <p:cNvSpPr/>
          <p:nvPr/>
        </p:nvSpPr>
        <p:spPr>
          <a:xfrm>
            <a:off x="455996" y="1862606"/>
            <a:ext cx="9696672" cy="144287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a:extLst>
              <a:ext uri="{FF2B5EF4-FFF2-40B4-BE49-F238E27FC236}">
                <a16:creationId xmlns:a16="http://schemas.microsoft.com/office/drawing/2014/main" id="{3810DFF8-9173-410C-BCE7-7A7E67FC58EC}"/>
              </a:ext>
            </a:extLst>
          </p:cNvPr>
          <p:cNvSpPr txBox="1"/>
          <p:nvPr/>
        </p:nvSpPr>
        <p:spPr>
          <a:xfrm>
            <a:off x="8120509" y="1461591"/>
            <a:ext cx="2032159" cy="369332"/>
          </a:xfrm>
          <a:prstGeom prst="rect">
            <a:avLst/>
          </a:prstGeom>
          <a:noFill/>
        </p:spPr>
        <p:txBody>
          <a:bodyPr wrap="none" rtlCol="0">
            <a:spAutoFit/>
          </a:bodyPr>
          <a:lstStyle/>
          <a:p>
            <a:r>
              <a:rPr lang="en-US" b="1" dirty="0">
                <a:solidFill>
                  <a:srgbClr val="FF0000"/>
                </a:solidFill>
              </a:rPr>
              <a:t>Op</a:t>
            </a:r>
            <a:r>
              <a:rPr lang="cs-CZ" b="1" dirty="0" err="1">
                <a:solidFill>
                  <a:srgbClr val="FF0000"/>
                </a:solidFill>
              </a:rPr>
              <a:t>eration</a:t>
            </a:r>
            <a:r>
              <a:rPr lang="cs-CZ" b="1" dirty="0">
                <a:solidFill>
                  <a:srgbClr val="FF0000"/>
                </a:solidFill>
              </a:rPr>
              <a:t> </a:t>
            </a:r>
            <a:r>
              <a:rPr lang="cs-CZ" b="1" dirty="0" err="1">
                <a:solidFill>
                  <a:srgbClr val="FF0000"/>
                </a:solidFill>
              </a:rPr>
              <a:t>Planning</a:t>
            </a:r>
            <a:endParaRPr lang="en-US" dirty="0">
              <a:solidFill>
                <a:srgbClr val="FF0000"/>
              </a:solidFill>
            </a:endParaRPr>
          </a:p>
        </p:txBody>
      </p:sp>
      <p:sp>
        <p:nvSpPr>
          <p:cNvPr id="10" name="TextovéPole 9">
            <a:extLst>
              <a:ext uri="{FF2B5EF4-FFF2-40B4-BE49-F238E27FC236}">
                <a16:creationId xmlns:a16="http://schemas.microsoft.com/office/drawing/2014/main" id="{8A9934DC-591E-40AA-9F24-28EB1BC4D744}"/>
              </a:ext>
            </a:extLst>
          </p:cNvPr>
          <p:cNvSpPr txBox="1"/>
          <p:nvPr/>
        </p:nvSpPr>
        <p:spPr>
          <a:xfrm>
            <a:off x="449182" y="4043514"/>
            <a:ext cx="4722190" cy="369332"/>
          </a:xfrm>
          <a:prstGeom prst="rect">
            <a:avLst/>
          </a:prstGeom>
          <a:noFill/>
        </p:spPr>
        <p:txBody>
          <a:bodyPr wrap="none" rtlCol="0">
            <a:spAutoFit/>
          </a:bodyPr>
          <a:lstStyle/>
          <a:p>
            <a:r>
              <a:rPr lang="cs-CZ" b="1" dirty="0"/>
              <a:t>Just in Time </a:t>
            </a:r>
            <a:r>
              <a:rPr lang="cs-CZ" b="1" dirty="0" err="1"/>
              <a:t>systems</a:t>
            </a:r>
            <a:r>
              <a:rPr lang="cs-CZ" b="1" dirty="0"/>
              <a:t> and </a:t>
            </a:r>
            <a:r>
              <a:rPr lang="cs-CZ" b="1" dirty="0" err="1"/>
              <a:t>Lean</a:t>
            </a:r>
            <a:r>
              <a:rPr lang="cs-CZ" b="1" dirty="0"/>
              <a:t> </a:t>
            </a:r>
            <a:r>
              <a:rPr lang="cs-CZ" b="1" dirty="0" err="1"/>
              <a:t>Manufacturing</a:t>
            </a:r>
            <a:r>
              <a:rPr lang="cs-CZ" b="1" dirty="0"/>
              <a:t> </a:t>
            </a:r>
            <a:endParaRPr lang="en-US" dirty="0"/>
          </a:p>
        </p:txBody>
      </p:sp>
      <p:sp>
        <p:nvSpPr>
          <p:cNvPr id="11" name="TextovéPole 10">
            <a:extLst>
              <a:ext uri="{FF2B5EF4-FFF2-40B4-BE49-F238E27FC236}">
                <a16:creationId xmlns:a16="http://schemas.microsoft.com/office/drawing/2014/main" id="{3FEADCCC-FE15-469D-A967-87AECD959144}"/>
              </a:ext>
            </a:extLst>
          </p:cNvPr>
          <p:cNvSpPr txBox="1"/>
          <p:nvPr/>
        </p:nvSpPr>
        <p:spPr>
          <a:xfrm>
            <a:off x="455996" y="4513528"/>
            <a:ext cx="3605089" cy="369332"/>
          </a:xfrm>
          <a:prstGeom prst="rect">
            <a:avLst/>
          </a:prstGeom>
          <a:noFill/>
        </p:spPr>
        <p:txBody>
          <a:bodyPr wrap="none" rtlCol="0">
            <a:spAutoFit/>
          </a:bodyPr>
          <a:lstStyle/>
          <a:p>
            <a:r>
              <a:rPr lang="cs-CZ" b="1" dirty="0"/>
              <a:t>ERP – </a:t>
            </a:r>
            <a:r>
              <a:rPr lang="cs-CZ" dirty="0" err="1"/>
              <a:t>Enterprise</a:t>
            </a:r>
            <a:r>
              <a:rPr lang="cs-CZ" dirty="0"/>
              <a:t> </a:t>
            </a:r>
            <a:r>
              <a:rPr lang="cs-CZ" dirty="0" err="1"/>
              <a:t>Resource</a:t>
            </a:r>
            <a:r>
              <a:rPr lang="cs-CZ" dirty="0"/>
              <a:t> </a:t>
            </a:r>
            <a:r>
              <a:rPr lang="cs-CZ" dirty="0" err="1"/>
              <a:t>Planning</a:t>
            </a:r>
            <a:r>
              <a:rPr lang="cs-CZ" dirty="0"/>
              <a:t> </a:t>
            </a:r>
            <a:endParaRPr lang="en-US" dirty="0"/>
          </a:p>
        </p:txBody>
      </p:sp>
      <p:sp>
        <p:nvSpPr>
          <p:cNvPr id="12" name="TextovéPole 11">
            <a:extLst>
              <a:ext uri="{FF2B5EF4-FFF2-40B4-BE49-F238E27FC236}">
                <a16:creationId xmlns:a16="http://schemas.microsoft.com/office/drawing/2014/main" id="{3C0D5022-860F-4A24-832D-6175B0A8EB6F}"/>
              </a:ext>
            </a:extLst>
          </p:cNvPr>
          <p:cNvSpPr txBox="1"/>
          <p:nvPr/>
        </p:nvSpPr>
        <p:spPr>
          <a:xfrm>
            <a:off x="455996" y="4957578"/>
            <a:ext cx="8319585" cy="369332"/>
          </a:xfrm>
          <a:prstGeom prst="rect">
            <a:avLst/>
          </a:prstGeom>
          <a:noFill/>
        </p:spPr>
        <p:txBody>
          <a:bodyPr wrap="none" rtlCol="0">
            <a:spAutoFit/>
          </a:bodyPr>
          <a:lstStyle/>
          <a:p>
            <a:r>
              <a:rPr lang="cs-CZ" b="1" dirty="0"/>
              <a:t>APS – </a:t>
            </a:r>
            <a:r>
              <a:rPr lang="cs-CZ" dirty="0" err="1"/>
              <a:t>Advanced</a:t>
            </a:r>
            <a:r>
              <a:rPr lang="cs-CZ" dirty="0"/>
              <a:t> </a:t>
            </a:r>
            <a:r>
              <a:rPr lang="cs-CZ" dirty="0" err="1"/>
              <a:t>Planning</a:t>
            </a:r>
            <a:r>
              <a:rPr lang="cs-CZ" dirty="0"/>
              <a:t> and </a:t>
            </a:r>
            <a:r>
              <a:rPr lang="cs-CZ" dirty="0" err="1"/>
              <a:t>Scheduling</a:t>
            </a:r>
            <a:r>
              <a:rPr lang="cs-CZ" dirty="0"/>
              <a:t> – plánování s konečnými kapacitami zdrojů  </a:t>
            </a:r>
            <a:endParaRPr lang="en-US" dirty="0"/>
          </a:p>
        </p:txBody>
      </p:sp>
      <p:sp>
        <p:nvSpPr>
          <p:cNvPr id="13" name="Šipka: dolů 12">
            <a:extLst>
              <a:ext uri="{FF2B5EF4-FFF2-40B4-BE49-F238E27FC236}">
                <a16:creationId xmlns:a16="http://schemas.microsoft.com/office/drawing/2014/main" id="{0BA1FAE6-89AE-4319-8DA4-AD159FBF382B}"/>
              </a:ext>
            </a:extLst>
          </p:cNvPr>
          <p:cNvSpPr/>
          <p:nvPr/>
        </p:nvSpPr>
        <p:spPr>
          <a:xfrm>
            <a:off x="10680569" y="1219542"/>
            <a:ext cx="1055435" cy="50115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 čas</a:t>
            </a:r>
            <a:endParaRPr lang="en-US" dirty="0"/>
          </a:p>
        </p:txBody>
      </p:sp>
    </p:spTree>
    <p:extLst>
      <p:ext uri="{BB962C8B-B14F-4D97-AF65-F5344CB8AC3E}">
        <p14:creationId xmlns:p14="http://schemas.microsoft.com/office/powerpoint/2010/main" val="1643575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846898-EAC5-42D9-9C5E-EF6E9B40A254}"/>
              </a:ext>
            </a:extLst>
          </p:cNvPr>
          <p:cNvSpPr>
            <a:spLocks noGrp="1"/>
          </p:cNvSpPr>
          <p:nvPr>
            <p:ph type="title"/>
          </p:nvPr>
        </p:nvSpPr>
        <p:spPr/>
        <p:txBody>
          <a:bodyPr>
            <a:normAutofit/>
          </a:bodyPr>
          <a:lstStyle/>
          <a:p>
            <a:pPr>
              <a:defRPr/>
            </a:pPr>
            <a:r>
              <a:rPr lang="cs-CZ" sz="3600" dirty="0">
                <a:solidFill>
                  <a:srgbClr val="0070C0"/>
                </a:solidFill>
              </a:rPr>
              <a:t>ERP-&gt;nástroj pro řízení firemních procesů</a:t>
            </a:r>
            <a:endParaRPr lang="en-US" sz="3600" dirty="0">
              <a:solidFill>
                <a:srgbClr val="0070C0"/>
              </a:solidFill>
            </a:endParaRPr>
          </a:p>
        </p:txBody>
      </p:sp>
      <p:pic>
        <p:nvPicPr>
          <p:cNvPr id="28675" name="Obrázek 4">
            <a:extLst>
              <a:ext uri="{FF2B5EF4-FFF2-40B4-BE49-F238E27FC236}">
                <a16:creationId xmlns:a16="http://schemas.microsoft.com/office/drawing/2014/main" id="{A96B5A42-A3CA-46AC-B0A8-331F1A32861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3864" y="1917701"/>
            <a:ext cx="2655887" cy="13684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8676" name="Obrázek 6">
            <a:extLst>
              <a:ext uri="{FF2B5EF4-FFF2-40B4-BE49-F238E27FC236}">
                <a16:creationId xmlns:a16="http://schemas.microsoft.com/office/drawing/2014/main" id="{06D5776C-9008-4C57-9001-044502A39D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4076" y="3213101"/>
            <a:ext cx="3198813" cy="21256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cxnSp>
        <p:nvCxnSpPr>
          <p:cNvPr id="9" name="Spojnice: pravoúhlá 8">
            <a:extLst>
              <a:ext uri="{FF2B5EF4-FFF2-40B4-BE49-F238E27FC236}">
                <a16:creationId xmlns:a16="http://schemas.microsoft.com/office/drawing/2014/main" id="{31A98E5B-2EC8-4D8D-959A-34EDC46030EF}"/>
              </a:ext>
            </a:extLst>
          </p:cNvPr>
          <p:cNvCxnSpPr>
            <a:cxnSpLocks/>
            <a:stCxn id="28675" idx="3"/>
          </p:cNvCxnSpPr>
          <p:nvPr/>
        </p:nvCxnSpPr>
        <p:spPr>
          <a:xfrm>
            <a:off x="5619750" y="2601914"/>
            <a:ext cx="584200" cy="611187"/>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678" name="TextovéPole 10">
            <a:extLst>
              <a:ext uri="{FF2B5EF4-FFF2-40B4-BE49-F238E27FC236}">
                <a16:creationId xmlns:a16="http://schemas.microsoft.com/office/drawing/2014/main" id="{9975FBB5-8F01-4A98-85A7-3E519DDBF5A0}"/>
              </a:ext>
            </a:extLst>
          </p:cNvPr>
          <p:cNvSpPr txBox="1">
            <a:spLocks noChangeArrowheads="1"/>
          </p:cNvSpPr>
          <p:nvPr/>
        </p:nvSpPr>
        <p:spPr bwMode="auto">
          <a:xfrm>
            <a:off x="3125788" y="3571875"/>
            <a:ext cx="21145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500">
                <a:solidFill>
                  <a:srgbClr val="0070C0"/>
                </a:solidFill>
                <a:latin typeface="Calibri" panose="020F0502020204030204" pitchFamily="34" charset="0"/>
              </a:rPr>
              <a:t>Information technology</a:t>
            </a:r>
          </a:p>
        </p:txBody>
      </p:sp>
      <p:sp>
        <p:nvSpPr>
          <p:cNvPr id="28679" name="TextovéPole 11">
            <a:extLst>
              <a:ext uri="{FF2B5EF4-FFF2-40B4-BE49-F238E27FC236}">
                <a16:creationId xmlns:a16="http://schemas.microsoft.com/office/drawing/2014/main" id="{BB81D1AF-3BDB-44ED-87FE-6194636CECDE}"/>
              </a:ext>
            </a:extLst>
          </p:cNvPr>
          <p:cNvSpPr txBox="1">
            <a:spLocks noChangeArrowheads="1"/>
          </p:cNvSpPr>
          <p:nvPr/>
        </p:nvSpPr>
        <p:spPr bwMode="auto">
          <a:xfrm>
            <a:off x="6477000" y="2797175"/>
            <a:ext cx="21145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500">
                <a:solidFill>
                  <a:srgbClr val="0070C0"/>
                </a:solidFill>
                <a:latin typeface="Calibri" panose="020F0502020204030204" pitchFamily="34" charset="0"/>
              </a:rPr>
              <a:t>Management philosophy </a:t>
            </a:r>
          </a:p>
        </p:txBody>
      </p:sp>
      <p:sp>
        <p:nvSpPr>
          <p:cNvPr id="28680" name="TextovéPole 12">
            <a:extLst>
              <a:ext uri="{FF2B5EF4-FFF2-40B4-BE49-F238E27FC236}">
                <a16:creationId xmlns:a16="http://schemas.microsoft.com/office/drawing/2014/main" id="{21B827CB-F33F-410C-A45B-CB38DED316EC}"/>
              </a:ext>
            </a:extLst>
          </p:cNvPr>
          <p:cNvSpPr txBox="1">
            <a:spLocks noChangeArrowheads="1"/>
          </p:cNvSpPr>
          <p:nvPr/>
        </p:nvSpPr>
        <p:spPr bwMode="auto">
          <a:xfrm>
            <a:off x="6635750" y="5476875"/>
            <a:ext cx="21145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cs-CZ" altLang="en-US" sz="1500" dirty="0">
                <a:solidFill>
                  <a:srgbClr val="0070C0"/>
                </a:solidFill>
                <a:latin typeface="Calibri" panose="020F0502020204030204" pitchFamily="34" charset="0"/>
              </a:rPr>
              <a:t>Feedback – zpětná vazba</a:t>
            </a:r>
            <a:endParaRPr lang="en-US" altLang="en-US" sz="1500" dirty="0">
              <a:solidFill>
                <a:srgbClr val="0070C0"/>
              </a:solidFill>
              <a:latin typeface="Calibri" panose="020F0502020204030204" pitchFamily="34" charset="0"/>
            </a:endParaRPr>
          </a:p>
        </p:txBody>
      </p:sp>
      <p:sp>
        <p:nvSpPr>
          <p:cNvPr id="3" name="Ovál 2">
            <a:extLst>
              <a:ext uri="{FF2B5EF4-FFF2-40B4-BE49-F238E27FC236}">
                <a16:creationId xmlns:a16="http://schemas.microsoft.com/office/drawing/2014/main" id="{4AE461D6-67F5-456E-8C44-720CE3FDA8F9}"/>
              </a:ext>
            </a:extLst>
          </p:cNvPr>
          <p:cNvSpPr/>
          <p:nvPr/>
        </p:nvSpPr>
        <p:spPr>
          <a:xfrm>
            <a:off x="6042025" y="2457451"/>
            <a:ext cx="323850" cy="339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a:p>
        </p:txBody>
      </p:sp>
      <p:cxnSp>
        <p:nvCxnSpPr>
          <p:cNvPr id="6" name="Přímá spojnice se šipkou 5">
            <a:extLst>
              <a:ext uri="{FF2B5EF4-FFF2-40B4-BE49-F238E27FC236}">
                <a16:creationId xmlns:a16="http://schemas.microsoft.com/office/drawing/2014/main" id="{90CA16CC-3FA2-49C4-89B4-3087C66B47C3}"/>
              </a:ext>
            </a:extLst>
          </p:cNvPr>
          <p:cNvCxnSpPr>
            <a:endCxn id="3" idx="7"/>
          </p:cNvCxnSpPr>
          <p:nvPr/>
        </p:nvCxnSpPr>
        <p:spPr>
          <a:xfrm flipH="1">
            <a:off x="6318251" y="2185989"/>
            <a:ext cx="587375" cy="3206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Obrázek 7">
            <a:extLst>
              <a:ext uri="{FF2B5EF4-FFF2-40B4-BE49-F238E27FC236}">
                <a16:creationId xmlns:a16="http://schemas.microsoft.com/office/drawing/2014/main" id="{2E69F875-DC65-4DFB-83EE-9E0681D391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9589" y="1946275"/>
            <a:ext cx="54133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délník 9">
            <a:extLst>
              <a:ext uri="{FF2B5EF4-FFF2-40B4-BE49-F238E27FC236}">
                <a16:creationId xmlns:a16="http://schemas.microsoft.com/office/drawing/2014/main" id="{FCA2E286-F781-42E2-823A-635A2B2DC1B9}"/>
              </a:ext>
            </a:extLst>
          </p:cNvPr>
          <p:cNvSpPr/>
          <p:nvPr/>
        </p:nvSpPr>
        <p:spPr>
          <a:xfrm>
            <a:off x="7412713" y="1978107"/>
            <a:ext cx="587790" cy="346249"/>
          </a:xfrm>
          <a:prstGeom prst="rect">
            <a:avLst/>
          </a:prstGeom>
          <a:noFill/>
        </p:spPr>
        <p:txBody>
          <a:bodyPr wrap="none" lIns="68580" tIns="34290" rIns="68580" bIns="34290">
            <a:spAutoFit/>
          </a:bodyPr>
          <a:lstStyle/>
          <a:p>
            <a:pPr algn="ctr">
              <a:defRPr/>
            </a:pPr>
            <a:r>
              <a:rPr lang="cs-CZ"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Data</a:t>
            </a:r>
          </a:p>
        </p:txBody>
      </p:sp>
      <p:sp>
        <p:nvSpPr>
          <p:cNvPr id="28685" name="TextovéPole 3">
            <a:extLst>
              <a:ext uri="{FF2B5EF4-FFF2-40B4-BE49-F238E27FC236}">
                <a16:creationId xmlns:a16="http://schemas.microsoft.com/office/drawing/2014/main" id="{BF8612B3-8A1F-47CE-969C-D286C7FA4BB6}"/>
              </a:ext>
            </a:extLst>
          </p:cNvPr>
          <p:cNvSpPr txBox="1">
            <a:spLocks noChangeArrowheads="1"/>
          </p:cNvSpPr>
          <p:nvPr/>
        </p:nvSpPr>
        <p:spPr bwMode="auto">
          <a:xfrm>
            <a:off x="2495550" y="6092825"/>
            <a:ext cx="6637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cs-CZ" altLang="en-US" sz="2000" dirty="0">
                <a:solidFill>
                  <a:srgbClr val="0070C0"/>
                </a:solidFill>
                <a:latin typeface="Calibri" panose="020F0502020204030204" pitchFamily="34" charset="0"/>
              </a:rPr>
              <a:t> </a:t>
            </a:r>
            <a:endParaRPr lang="en-US" altLang="en-US" sz="2000" dirty="0">
              <a:solidFill>
                <a:srgbClr val="0070C0"/>
              </a:solidFill>
              <a:latin typeface="Calibri" panose="020F0502020204030204" pitchFamily="34" charset="0"/>
            </a:endParaRPr>
          </a:p>
        </p:txBody>
      </p:sp>
      <p:sp>
        <p:nvSpPr>
          <p:cNvPr id="4" name="Pravá složená závorka 3">
            <a:extLst>
              <a:ext uri="{FF2B5EF4-FFF2-40B4-BE49-F238E27FC236}">
                <a16:creationId xmlns:a16="http://schemas.microsoft.com/office/drawing/2014/main" id="{835BC821-2087-4417-838A-F006F06809E4}"/>
              </a:ext>
            </a:extLst>
          </p:cNvPr>
          <p:cNvSpPr/>
          <p:nvPr/>
        </p:nvSpPr>
        <p:spPr>
          <a:xfrm>
            <a:off x="9323109" y="3121025"/>
            <a:ext cx="503518" cy="21256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ovéPole 4">
            <a:extLst>
              <a:ext uri="{FF2B5EF4-FFF2-40B4-BE49-F238E27FC236}">
                <a16:creationId xmlns:a16="http://schemas.microsoft.com/office/drawing/2014/main" id="{9181BEF7-0176-4EB3-80E6-D030121E7DE3}"/>
              </a:ext>
            </a:extLst>
          </p:cNvPr>
          <p:cNvSpPr txBox="1"/>
          <p:nvPr/>
        </p:nvSpPr>
        <p:spPr>
          <a:xfrm>
            <a:off x="10016847" y="3964814"/>
            <a:ext cx="918970" cy="369332"/>
          </a:xfrm>
          <a:prstGeom prst="rect">
            <a:avLst/>
          </a:prstGeom>
          <a:noFill/>
        </p:spPr>
        <p:txBody>
          <a:bodyPr wrap="none" rtlCol="0">
            <a:spAutoFit/>
          </a:bodyPr>
          <a:lstStyle/>
          <a:p>
            <a:r>
              <a:rPr lang="cs-CZ" b="1" dirty="0">
                <a:solidFill>
                  <a:srgbClr val="0070C0"/>
                </a:solidFill>
              </a:rPr>
              <a:t>procesy</a:t>
            </a:r>
            <a:endParaRPr lang="en-US"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CFFE04-C803-41B9-96A3-42029D163537}"/>
              </a:ext>
            </a:extLst>
          </p:cNvPr>
          <p:cNvSpPr>
            <a:spLocks noGrp="1"/>
          </p:cNvSpPr>
          <p:nvPr>
            <p:ph type="title"/>
          </p:nvPr>
        </p:nvSpPr>
        <p:spPr/>
        <p:txBody>
          <a:bodyPr/>
          <a:lstStyle/>
          <a:p>
            <a:r>
              <a:rPr lang="cs-CZ" dirty="0">
                <a:solidFill>
                  <a:srgbClr val="0070C0"/>
                </a:solidFill>
              </a:rPr>
              <a:t>Benefity využívání ERP ve výuce na ESF</a:t>
            </a:r>
            <a:endParaRPr lang="en-US" dirty="0">
              <a:solidFill>
                <a:srgbClr val="0070C0"/>
              </a:solidFill>
            </a:endParaRPr>
          </a:p>
        </p:txBody>
      </p:sp>
      <p:sp>
        <p:nvSpPr>
          <p:cNvPr id="3" name="Obdélník 2">
            <a:extLst>
              <a:ext uri="{FF2B5EF4-FFF2-40B4-BE49-F238E27FC236}">
                <a16:creationId xmlns:a16="http://schemas.microsoft.com/office/drawing/2014/main" id="{A23A81FD-1588-422E-8722-BF4851FB3E70}"/>
              </a:ext>
            </a:extLst>
          </p:cNvPr>
          <p:cNvSpPr/>
          <p:nvPr/>
        </p:nvSpPr>
        <p:spPr>
          <a:xfrm>
            <a:off x="1300293" y="2248250"/>
            <a:ext cx="2994869" cy="30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Teorie vybraných procesů</a:t>
            </a:r>
            <a:endParaRPr lang="en-US" dirty="0"/>
          </a:p>
        </p:txBody>
      </p:sp>
      <p:sp>
        <p:nvSpPr>
          <p:cNvPr id="4" name="Obdélník 3">
            <a:extLst>
              <a:ext uri="{FF2B5EF4-FFF2-40B4-BE49-F238E27FC236}">
                <a16:creationId xmlns:a16="http://schemas.microsoft.com/office/drawing/2014/main" id="{631D2E66-553F-4782-A223-2154951C9A5F}"/>
              </a:ext>
            </a:extLst>
          </p:cNvPr>
          <p:cNvSpPr/>
          <p:nvPr/>
        </p:nvSpPr>
        <p:spPr>
          <a:xfrm>
            <a:off x="1300294" y="2711042"/>
            <a:ext cx="2994868" cy="3020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dirty="0"/>
              <a:t>Metody</a:t>
            </a:r>
            <a:endParaRPr lang="en-US" dirty="0"/>
          </a:p>
        </p:txBody>
      </p:sp>
      <p:sp>
        <p:nvSpPr>
          <p:cNvPr id="5" name="Obdélník 4">
            <a:extLst>
              <a:ext uri="{FF2B5EF4-FFF2-40B4-BE49-F238E27FC236}">
                <a16:creationId xmlns:a16="http://schemas.microsoft.com/office/drawing/2014/main" id="{F893DD02-A5C7-48F7-BB13-5E8BF27B3F45}"/>
              </a:ext>
            </a:extLst>
          </p:cNvPr>
          <p:cNvSpPr/>
          <p:nvPr/>
        </p:nvSpPr>
        <p:spPr>
          <a:xfrm>
            <a:off x="1300292" y="3382164"/>
            <a:ext cx="2994869" cy="30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Teorie vybraných procesů</a:t>
            </a:r>
            <a:endParaRPr lang="en-US" dirty="0"/>
          </a:p>
        </p:txBody>
      </p:sp>
      <p:sp>
        <p:nvSpPr>
          <p:cNvPr id="6" name="Obdélník 5">
            <a:extLst>
              <a:ext uri="{FF2B5EF4-FFF2-40B4-BE49-F238E27FC236}">
                <a16:creationId xmlns:a16="http://schemas.microsoft.com/office/drawing/2014/main" id="{E7C46D6D-C277-4600-B8B5-6E6722626A6A}"/>
              </a:ext>
            </a:extLst>
          </p:cNvPr>
          <p:cNvSpPr/>
          <p:nvPr/>
        </p:nvSpPr>
        <p:spPr>
          <a:xfrm>
            <a:off x="1300293" y="3844956"/>
            <a:ext cx="2994868" cy="3020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dirty="0"/>
              <a:t>Metody</a:t>
            </a:r>
            <a:endParaRPr lang="en-US" dirty="0"/>
          </a:p>
        </p:txBody>
      </p:sp>
      <p:sp>
        <p:nvSpPr>
          <p:cNvPr id="7" name="Obdélník 6">
            <a:extLst>
              <a:ext uri="{FF2B5EF4-FFF2-40B4-BE49-F238E27FC236}">
                <a16:creationId xmlns:a16="http://schemas.microsoft.com/office/drawing/2014/main" id="{1B7D08A8-9145-4C89-80B1-03F227A6D025}"/>
              </a:ext>
            </a:extLst>
          </p:cNvPr>
          <p:cNvSpPr/>
          <p:nvPr/>
        </p:nvSpPr>
        <p:spPr>
          <a:xfrm>
            <a:off x="1300292" y="4356685"/>
            <a:ext cx="2994869" cy="30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Teorie vybraných procesů</a:t>
            </a:r>
            <a:endParaRPr lang="en-US" dirty="0"/>
          </a:p>
        </p:txBody>
      </p:sp>
      <p:sp>
        <p:nvSpPr>
          <p:cNvPr id="8" name="Obdélník 7">
            <a:extLst>
              <a:ext uri="{FF2B5EF4-FFF2-40B4-BE49-F238E27FC236}">
                <a16:creationId xmlns:a16="http://schemas.microsoft.com/office/drawing/2014/main" id="{8B0695A3-DA42-4D1D-9880-418D5249AD01}"/>
              </a:ext>
            </a:extLst>
          </p:cNvPr>
          <p:cNvSpPr/>
          <p:nvPr/>
        </p:nvSpPr>
        <p:spPr>
          <a:xfrm>
            <a:off x="1300293" y="4819477"/>
            <a:ext cx="2994868" cy="3020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dirty="0"/>
              <a:t>Metody</a:t>
            </a:r>
            <a:endParaRPr lang="en-US" dirty="0"/>
          </a:p>
        </p:txBody>
      </p:sp>
      <p:cxnSp>
        <p:nvCxnSpPr>
          <p:cNvPr id="10" name="Přímá spojnice 9">
            <a:extLst>
              <a:ext uri="{FF2B5EF4-FFF2-40B4-BE49-F238E27FC236}">
                <a16:creationId xmlns:a16="http://schemas.microsoft.com/office/drawing/2014/main" id="{55AEDE27-4335-4595-8B0E-AFB017C8B54E}"/>
              </a:ext>
            </a:extLst>
          </p:cNvPr>
          <p:cNvCxnSpPr/>
          <p:nvPr/>
        </p:nvCxnSpPr>
        <p:spPr>
          <a:xfrm>
            <a:off x="1107347" y="2248250"/>
            <a:ext cx="0" cy="7647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65707978-701F-4A8A-A133-0FF6F59DC8E4}"/>
              </a:ext>
            </a:extLst>
          </p:cNvPr>
          <p:cNvCxnSpPr/>
          <p:nvPr/>
        </p:nvCxnSpPr>
        <p:spPr>
          <a:xfrm>
            <a:off x="1107347" y="3382164"/>
            <a:ext cx="0" cy="7647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a:extLst>
              <a:ext uri="{FF2B5EF4-FFF2-40B4-BE49-F238E27FC236}">
                <a16:creationId xmlns:a16="http://schemas.microsoft.com/office/drawing/2014/main" id="{5C563E2C-26BE-4A25-A1CF-7CD47D3121D6}"/>
              </a:ext>
            </a:extLst>
          </p:cNvPr>
          <p:cNvCxnSpPr/>
          <p:nvPr/>
        </p:nvCxnSpPr>
        <p:spPr>
          <a:xfrm>
            <a:off x="1107347" y="4356685"/>
            <a:ext cx="0" cy="7647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ovéPole 12">
            <a:extLst>
              <a:ext uri="{FF2B5EF4-FFF2-40B4-BE49-F238E27FC236}">
                <a16:creationId xmlns:a16="http://schemas.microsoft.com/office/drawing/2014/main" id="{A8C7751E-8C8D-4AA9-B955-A3414927916B}"/>
              </a:ext>
            </a:extLst>
          </p:cNvPr>
          <p:cNvSpPr txBox="1"/>
          <p:nvPr/>
        </p:nvSpPr>
        <p:spPr>
          <a:xfrm>
            <a:off x="745873" y="2216090"/>
            <a:ext cx="400110" cy="853632"/>
          </a:xfrm>
          <a:prstGeom prst="rect">
            <a:avLst/>
          </a:prstGeom>
          <a:noFill/>
        </p:spPr>
        <p:txBody>
          <a:bodyPr vert="vert270" wrap="none" rtlCol="0">
            <a:spAutoFit/>
          </a:bodyPr>
          <a:lstStyle/>
          <a:p>
            <a:r>
              <a:rPr lang="cs-CZ" sz="1400" dirty="0"/>
              <a:t>Předmět 1</a:t>
            </a:r>
            <a:endParaRPr lang="en-US" sz="1400" dirty="0"/>
          </a:p>
        </p:txBody>
      </p:sp>
      <p:sp>
        <p:nvSpPr>
          <p:cNvPr id="14" name="TextovéPole 13">
            <a:extLst>
              <a:ext uri="{FF2B5EF4-FFF2-40B4-BE49-F238E27FC236}">
                <a16:creationId xmlns:a16="http://schemas.microsoft.com/office/drawing/2014/main" id="{71AFFDF3-3B2E-4399-9503-540AFE1DD5BB}"/>
              </a:ext>
            </a:extLst>
          </p:cNvPr>
          <p:cNvSpPr txBox="1"/>
          <p:nvPr/>
        </p:nvSpPr>
        <p:spPr>
          <a:xfrm>
            <a:off x="724774" y="3391589"/>
            <a:ext cx="400110" cy="853632"/>
          </a:xfrm>
          <a:prstGeom prst="rect">
            <a:avLst/>
          </a:prstGeom>
          <a:noFill/>
        </p:spPr>
        <p:txBody>
          <a:bodyPr vert="vert270" wrap="none" rtlCol="0">
            <a:spAutoFit/>
          </a:bodyPr>
          <a:lstStyle/>
          <a:p>
            <a:r>
              <a:rPr lang="cs-CZ" sz="1400" dirty="0"/>
              <a:t>Předmět 2</a:t>
            </a:r>
            <a:endParaRPr lang="en-US" sz="1400" dirty="0"/>
          </a:p>
        </p:txBody>
      </p:sp>
      <p:sp>
        <p:nvSpPr>
          <p:cNvPr id="15" name="TextovéPole 14">
            <a:extLst>
              <a:ext uri="{FF2B5EF4-FFF2-40B4-BE49-F238E27FC236}">
                <a16:creationId xmlns:a16="http://schemas.microsoft.com/office/drawing/2014/main" id="{B5DD5129-E38A-4470-B9A6-FC3712ADE3BF}"/>
              </a:ext>
            </a:extLst>
          </p:cNvPr>
          <p:cNvSpPr txBox="1"/>
          <p:nvPr/>
        </p:nvSpPr>
        <p:spPr>
          <a:xfrm>
            <a:off x="707237" y="4332145"/>
            <a:ext cx="400110" cy="853632"/>
          </a:xfrm>
          <a:prstGeom prst="rect">
            <a:avLst/>
          </a:prstGeom>
          <a:noFill/>
        </p:spPr>
        <p:txBody>
          <a:bodyPr vert="vert270" wrap="none" rtlCol="0">
            <a:spAutoFit/>
          </a:bodyPr>
          <a:lstStyle/>
          <a:p>
            <a:r>
              <a:rPr lang="cs-CZ" sz="1400" dirty="0"/>
              <a:t>Předmět 3</a:t>
            </a:r>
            <a:endParaRPr lang="en-US" sz="1400" dirty="0"/>
          </a:p>
        </p:txBody>
      </p:sp>
      <p:sp>
        <p:nvSpPr>
          <p:cNvPr id="16" name="Obdélník 15">
            <a:extLst>
              <a:ext uri="{FF2B5EF4-FFF2-40B4-BE49-F238E27FC236}">
                <a16:creationId xmlns:a16="http://schemas.microsoft.com/office/drawing/2014/main" id="{890B838C-55A7-4E23-8CFB-711695B30C5C}"/>
              </a:ext>
            </a:extLst>
          </p:cNvPr>
          <p:cNvSpPr/>
          <p:nvPr/>
        </p:nvSpPr>
        <p:spPr>
          <a:xfrm>
            <a:off x="4703966" y="2259315"/>
            <a:ext cx="1998483" cy="2662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a:t>Zdroje</a:t>
            </a:r>
            <a:endParaRPr lang="en-US" sz="1400" dirty="0"/>
          </a:p>
        </p:txBody>
      </p:sp>
      <p:sp>
        <p:nvSpPr>
          <p:cNvPr id="19" name="Obdélník 18">
            <a:extLst>
              <a:ext uri="{FF2B5EF4-FFF2-40B4-BE49-F238E27FC236}">
                <a16:creationId xmlns:a16="http://schemas.microsoft.com/office/drawing/2014/main" id="{866220B0-1D8A-4711-BC7B-B56D4C07DF74}"/>
              </a:ext>
            </a:extLst>
          </p:cNvPr>
          <p:cNvSpPr/>
          <p:nvPr/>
        </p:nvSpPr>
        <p:spPr>
          <a:xfrm>
            <a:off x="4703966" y="2711042"/>
            <a:ext cx="1998475" cy="266231"/>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a:solidFill>
                  <a:srgbClr val="0070C0"/>
                </a:solidFill>
              </a:rPr>
              <a:t>Nástroj -Excel</a:t>
            </a:r>
            <a:endParaRPr lang="en-US" sz="1400" dirty="0">
              <a:solidFill>
                <a:srgbClr val="0070C0"/>
              </a:solidFill>
            </a:endParaRPr>
          </a:p>
        </p:txBody>
      </p:sp>
      <p:sp>
        <p:nvSpPr>
          <p:cNvPr id="21" name="Obdélník 20">
            <a:extLst>
              <a:ext uri="{FF2B5EF4-FFF2-40B4-BE49-F238E27FC236}">
                <a16:creationId xmlns:a16="http://schemas.microsoft.com/office/drawing/2014/main" id="{0A8FCD6B-5FB3-414B-B002-0442F455FE40}"/>
              </a:ext>
            </a:extLst>
          </p:cNvPr>
          <p:cNvSpPr/>
          <p:nvPr/>
        </p:nvSpPr>
        <p:spPr>
          <a:xfrm>
            <a:off x="4751091" y="3429000"/>
            <a:ext cx="1998483" cy="2662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a:t>Zdroje</a:t>
            </a:r>
            <a:endParaRPr lang="en-US" sz="1400" dirty="0"/>
          </a:p>
        </p:txBody>
      </p:sp>
      <p:sp>
        <p:nvSpPr>
          <p:cNvPr id="22" name="Obdélník 21">
            <a:extLst>
              <a:ext uri="{FF2B5EF4-FFF2-40B4-BE49-F238E27FC236}">
                <a16:creationId xmlns:a16="http://schemas.microsoft.com/office/drawing/2014/main" id="{81772633-872E-40A3-9CF5-8512AEE3C8F8}"/>
              </a:ext>
            </a:extLst>
          </p:cNvPr>
          <p:cNvSpPr/>
          <p:nvPr/>
        </p:nvSpPr>
        <p:spPr>
          <a:xfrm>
            <a:off x="4751091" y="3880727"/>
            <a:ext cx="1998475" cy="266231"/>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a:solidFill>
                  <a:srgbClr val="0070C0"/>
                </a:solidFill>
              </a:rPr>
              <a:t>Nástroj - UML</a:t>
            </a:r>
            <a:endParaRPr lang="en-US" sz="1400" dirty="0">
              <a:solidFill>
                <a:srgbClr val="0070C0"/>
              </a:solidFill>
            </a:endParaRPr>
          </a:p>
        </p:txBody>
      </p:sp>
      <p:sp>
        <p:nvSpPr>
          <p:cNvPr id="27" name="Obdélník 26">
            <a:extLst>
              <a:ext uri="{FF2B5EF4-FFF2-40B4-BE49-F238E27FC236}">
                <a16:creationId xmlns:a16="http://schemas.microsoft.com/office/drawing/2014/main" id="{9A7B3895-2884-4859-BCCB-78FA814420B4}"/>
              </a:ext>
            </a:extLst>
          </p:cNvPr>
          <p:cNvSpPr/>
          <p:nvPr/>
        </p:nvSpPr>
        <p:spPr>
          <a:xfrm>
            <a:off x="4751091" y="4354250"/>
            <a:ext cx="1998483" cy="2662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a:t>Zdroje</a:t>
            </a:r>
            <a:endParaRPr lang="en-US" sz="1400" dirty="0"/>
          </a:p>
        </p:txBody>
      </p:sp>
      <p:sp>
        <p:nvSpPr>
          <p:cNvPr id="28" name="Obdélník 27">
            <a:extLst>
              <a:ext uri="{FF2B5EF4-FFF2-40B4-BE49-F238E27FC236}">
                <a16:creationId xmlns:a16="http://schemas.microsoft.com/office/drawing/2014/main" id="{1938F431-CF52-474D-B9FD-36A1385BAA62}"/>
              </a:ext>
            </a:extLst>
          </p:cNvPr>
          <p:cNvSpPr/>
          <p:nvPr/>
        </p:nvSpPr>
        <p:spPr>
          <a:xfrm>
            <a:off x="4751091" y="4841055"/>
            <a:ext cx="1998475" cy="266231"/>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a:solidFill>
                  <a:srgbClr val="0070C0"/>
                </a:solidFill>
              </a:rPr>
              <a:t>Nástroj - </a:t>
            </a:r>
            <a:r>
              <a:rPr lang="cs-CZ" sz="1400" dirty="0" err="1">
                <a:solidFill>
                  <a:srgbClr val="0070C0"/>
                </a:solidFill>
              </a:rPr>
              <a:t>MatLab</a:t>
            </a:r>
            <a:endParaRPr lang="en-US" sz="1400" dirty="0">
              <a:solidFill>
                <a:srgbClr val="0070C0"/>
              </a:solidFill>
            </a:endParaRPr>
          </a:p>
        </p:txBody>
      </p:sp>
      <p:sp>
        <p:nvSpPr>
          <p:cNvPr id="29" name="Obdélník 28">
            <a:extLst>
              <a:ext uri="{FF2B5EF4-FFF2-40B4-BE49-F238E27FC236}">
                <a16:creationId xmlns:a16="http://schemas.microsoft.com/office/drawing/2014/main" id="{D8932108-D82F-4664-9D41-183237FF9B8D}"/>
              </a:ext>
            </a:extLst>
          </p:cNvPr>
          <p:cNvSpPr/>
          <p:nvPr/>
        </p:nvSpPr>
        <p:spPr>
          <a:xfrm>
            <a:off x="1331071" y="5421087"/>
            <a:ext cx="2994869" cy="30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Teorie vybraných procesů</a:t>
            </a:r>
            <a:endParaRPr lang="en-US" dirty="0"/>
          </a:p>
        </p:txBody>
      </p:sp>
      <p:sp>
        <p:nvSpPr>
          <p:cNvPr id="30" name="Obdélník 29">
            <a:extLst>
              <a:ext uri="{FF2B5EF4-FFF2-40B4-BE49-F238E27FC236}">
                <a16:creationId xmlns:a16="http://schemas.microsoft.com/office/drawing/2014/main" id="{5F3CCBB3-B31E-4C53-9F56-1B6C166AE7D5}"/>
              </a:ext>
            </a:extLst>
          </p:cNvPr>
          <p:cNvSpPr/>
          <p:nvPr/>
        </p:nvSpPr>
        <p:spPr>
          <a:xfrm>
            <a:off x="1331072" y="5883879"/>
            <a:ext cx="2994868" cy="3020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dirty="0"/>
              <a:t>Metody</a:t>
            </a:r>
            <a:endParaRPr lang="en-US" dirty="0"/>
          </a:p>
        </p:txBody>
      </p:sp>
      <p:cxnSp>
        <p:nvCxnSpPr>
          <p:cNvPr id="31" name="Přímá spojnice 30">
            <a:extLst>
              <a:ext uri="{FF2B5EF4-FFF2-40B4-BE49-F238E27FC236}">
                <a16:creationId xmlns:a16="http://schemas.microsoft.com/office/drawing/2014/main" id="{CD2FF3FB-B85D-4577-8E76-C53E4CF253F5}"/>
              </a:ext>
            </a:extLst>
          </p:cNvPr>
          <p:cNvCxnSpPr/>
          <p:nvPr/>
        </p:nvCxnSpPr>
        <p:spPr>
          <a:xfrm>
            <a:off x="1138125" y="5421087"/>
            <a:ext cx="0" cy="7647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ovéPole 31">
            <a:extLst>
              <a:ext uri="{FF2B5EF4-FFF2-40B4-BE49-F238E27FC236}">
                <a16:creationId xmlns:a16="http://schemas.microsoft.com/office/drawing/2014/main" id="{CCB0AE86-2D0B-4A40-B255-AF9C4619E1B5}"/>
              </a:ext>
            </a:extLst>
          </p:cNvPr>
          <p:cNvSpPr txBox="1"/>
          <p:nvPr/>
        </p:nvSpPr>
        <p:spPr>
          <a:xfrm>
            <a:off x="722212" y="5376668"/>
            <a:ext cx="400110" cy="853632"/>
          </a:xfrm>
          <a:prstGeom prst="rect">
            <a:avLst/>
          </a:prstGeom>
          <a:noFill/>
        </p:spPr>
        <p:txBody>
          <a:bodyPr vert="vert270" wrap="none" rtlCol="0">
            <a:spAutoFit/>
          </a:bodyPr>
          <a:lstStyle/>
          <a:p>
            <a:r>
              <a:rPr lang="cs-CZ" sz="1400" dirty="0"/>
              <a:t>Předmět 4</a:t>
            </a:r>
            <a:endParaRPr lang="en-US" sz="1400" dirty="0"/>
          </a:p>
        </p:txBody>
      </p:sp>
      <p:sp>
        <p:nvSpPr>
          <p:cNvPr id="33" name="Obdélník 32">
            <a:extLst>
              <a:ext uri="{FF2B5EF4-FFF2-40B4-BE49-F238E27FC236}">
                <a16:creationId xmlns:a16="http://schemas.microsoft.com/office/drawing/2014/main" id="{8ED6CE80-BC7C-4FD4-88A8-9CAB76C5D947}"/>
              </a:ext>
            </a:extLst>
          </p:cNvPr>
          <p:cNvSpPr/>
          <p:nvPr/>
        </p:nvSpPr>
        <p:spPr>
          <a:xfrm>
            <a:off x="4734744" y="5432152"/>
            <a:ext cx="1998483" cy="2662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a:t>Zdroje</a:t>
            </a:r>
            <a:endParaRPr lang="en-US" sz="1400" dirty="0"/>
          </a:p>
        </p:txBody>
      </p:sp>
      <p:sp>
        <p:nvSpPr>
          <p:cNvPr id="34" name="Obdélník 33">
            <a:extLst>
              <a:ext uri="{FF2B5EF4-FFF2-40B4-BE49-F238E27FC236}">
                <a16:creationId xmlns:a16="http://schemas.microsoft.com/office/drawing/2014/main" id="{55B45161-BCB0-4396-AEFE-79E0EBB9A5EF}"/>
              </a:ext>
            </a:extLst>
          </p:cNvPr>
          <p:cNvSpPr/>
          <p:nvPr/>
        </p:nvSpPr>
        <p:spPr>
          <a:xfrm>
            <a:off x="4734744" y="5883879"/>
            <a:ext cx="1998475" cy="266231"/>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a:solidFill>
                  <a:srgbClr val="0070C0"/>
                </a:solidFill>
              </a:rPr>
              <a:t>Nástroj – není </a:t>
            </a:r>
            <a:endParaRPr lang="en-US" sz="1400" dirty="0">
              <a:solidFill>
                <a:srgbClr val="0070C0"/>
              </a:solidFill>
            </a:endParaRPr>
          </a:p>
        </p:txBody>
      </p:sp>
      <p:cxnSp>
        <p:nvCxnSpPr>
          <p:cNvPr id="36" name="Přímá spojnice 35">
            <a:extLst>
              <a:ext uri="{FF2B5EF4-FFF2-40B4-BE49-F238E27FC236}">
                <a16:creationId xmlns:a16="http://schemas.microsoft.com/office/drawing/2014/main" id="{41CF2761-A7EF-41FD-8303-92AC1328AC8A}"/>
              </a:ext>
            </a:extLst>
          </p:cNvPr>
          <p:cNvCxnSpPr>
            <a:cxnSpLocks/>
          </p:cNvCxnSpPr>
          <p:nvPr/>
        </p:nvCxnSpPr>
        <p:spPr>
          <a:xfrm>
            <a:off x="6934683" y="2698662"/>
            <a:ext cx="0" cy="3143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Přímá spojnice 37">
            <a:extLst>
              <a:ext uri="{FF2B5EF4-FFF2-40B4-BE49-F238E27FC236}">
                <a16:creationId xmlns:a16="http://schemas.microsoft.com/office/drawing/2014/main" id="{E5374D46-827D-4219-9EB7-0A84E9252246}"/>
              </a:ext>
            </a:extLst>
          </p:cNvPr>
          <p:cNvCxnSpPr>
            <a:cxnSpLocks/>
          </p:cNvCxnSpPr>
          <p:nvPr/>
        </p:nvCxnSpPr>
        <p:spPr>
          <a:xfrm>
            <a:off x="6923382" y="3844956"/>
            <a:ext cx="0" cy="3143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Přímá spojnice 38">
            <a:extLst>
              <a:ext uri="{FF2B5EF4-FFF2-40B4-BE49-F238E27FC236}">
                <a16:creationId xmlns:a16="http://schemas.microsoft.com/office/drawing/2014/main" id="{9F10FFBD-E9A9-4AEE-A28E-5D908AD34F70}"/>
              </a:ext>
            </a:extLst>
          </p:cNvPr>
          <p:cNvCxnSpPr>
            <a:cxnSpLocks/>
          </p:cNvCxnSpPr>
          <p:nvPr/>
        </p:nvCxnSpPr>
        <p:spPr>
          <a:xfrm>
            <a:off x="6919634" y="4841055"/>
            <a:ext cx="0" cy="3143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Přímá spojnice se šipkou 40">
            <a:extLst>
              <a:ext uri="{FF2B5EF4-FFF2-40B4-BE49-F238E27FC236}">
                <a16:creationId xmlns:a16="http://schemas.microsoft.com/office/drawing/2014/main" id="{D7EB60F2-8B25-4E69-AFC0-73F54C6B5782}"/>
              </a:ext>
            </a:extLst>
          </p:cNvPr>
          <p:cNvCxnSpPr/>
          <p:nvPr/>
        </p:nvCxnSpPr>
        <p:spPr>
          <a:xfrm flipH="1">
            <a:off x="6934683" y="2837468"/>
            <a:ext cx="4087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Obdélník 42">
            <a:extLst>
              <a:ext uri="{FF2B5EF4-FFF2-40B4-BE49-F238E27FC236}">
                <a16:creationId xmlns:a16="http://schemas.microsoft.com/office/drawing/2014/main" id="{12763577-96C8-4221-B1C6-5A58200272EF}"/>
              </a:ext>
            </a:extLst>
          </p:cNvPr>
          <p:cNvSpPr/>
          <p:nvPr/>
        </p:nvSpPr>
        <p:spPr>
          <a:xfrm>
            <a:off x="7343480" y="2711042"/>
            <a:ext cx="942670" cy="266231"/>
          </a:xfrm>
          <a:prstGeom prst="rect">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t>Data</a:t>
            </a:r>
            <a:endParaRPr lang="en-US" dirty="0"/>
          </a:p>
        </p:txBody>
      </p:sp>
      <p:cxnSp>
        <p:nvCxnSpPr>
          <p:cNvPr id="44" name="Přímá spojnice se šipkou 43">
            <a:extLst>
              <a:ext uri="{FF2B5EF4-FFF2-40B4-BE49-F238E27FC236}">
                <a16:creationId xmlns:a16="http://schemas.microsoft.com/office/drawing/2014/main" id="{0FDFC11C-CA0D-4B30-8CFC-770111D694D1}"/>
              </a:ext>
            </a:extLst>
          </p:cNvPr>
          <p:cNvCxnSpPr/>
          <p:nvPr/>
        </p:nvCxnSpPr>
        <p:spPr>
          <a:xfrm flipH="1">
            <a:off x="6900117" y="3990937"/>
            <a:ext cx="4087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Obdélník 44">
            <a:extLst>
              <a:ext uri="{FF2B5EF4-FFF2-40B4-BE49-F238E27FC236}">
                <a16:creationId xmlns:a16="http://schemas.microsoft.com/office/drawing/2014/main" id="{0F4ADDBD-A2D4-4DA5-9F30-97760D368AE5}"/>
              </a:ext>
            </a:extLst>
          </p:cNvPr>
          <p:cNvSpPr/>
          <p:nvPr/>
        </p:nvSpPr>
        <p:spPr>
          <a:xfrm>
            <a:off x="7308914" y="3864511"/>
            <a:ext cx="942670" cy="266231"/>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t>Data</a:t>
            </a:r>
            <a:endParaRPr lang="en-US" dirty="0"/>
          </a:p>
        </p:txBody>
      </p:sp>
      <p:cxnSp>
        <p:nvCxnSpPr>
          <p:cNvPr id="46" name="Přímá spojnice se šipkou 45">
            <a:extLst>
              <a:ext uri="{FF2B5EF4-FFF2-40B4-BE49-F238E27FC236}">
                <a16:creationId xmlns:a16="http://schemas.microsoft.com/office/drawing/2014/main" id="{7A0FF961-FB44-4D91-A1BA-726FC099C304}"/>
              </a:ext>
            </a:extLst>
          </p:cNvPr>
          <p:cNvCxnSpPr/>
          <p:nvPr/>
        </p:nvCxnSpPr>
        <p:spPr>
          <a:xfrm flipH="1">
            <a:off x="6934683" y="5011290"/>
            <a:ext cx="4087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Obdélník 46">
            <a:extLst>
              <a:ext uri="{FF2B5EF4-FFF2-40B4-BE49-F238E27FC236}">
                <a16:creationId xmlns:a16="http://schemas.microsoft.com/office/drawing/2014/main" id="{C6709ED1-716C-4B93-8A13-254F09AE18AF}"/>
              </a:ext>
            </a:extLst>
          </p:cNvPr>
          <p:cNvSpPr/>
          <p:nvPr/>
        </p:nvSpPr>
        <p:spPr>
          <a:xfrm>
            <a:off x="7343480" y="4878174"/>
            <a:ext cx="942670" cy="266231"/>
          </a:xfrm>
          <a:prstGeom prst="rect">
            <a:avLst/>
          </a:prstGeom>
          <a:solidFill>
            <a:schemeClr val="accent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t>Data</a:t>
            </a:r>
            <a:endParaRPr lang="en-US" dirty="0"/>
          </a:p>
        </p:txBody>
      </p:sp>
      <p:sp>
        <p:nvSpPr>
          <p:cNvPr id="48" name="Obdélník 47">
            <a:extLst>
              <a:ext uri="{FF2B5EF4-FFF2-40B4-BE49-F238E27FC236}">
                <a16:creationId xmlns:a16="http://schemas.microsoft.com/office/drawing/2014/main" id="{EF5A8397-DD0E-42D3-B4BD-AE90F24E69A7}"/>
              </a:ext>
            </a:extLst>
          </p:cNvPr>
          <p:cNvSpPr/>
          <p:nvPr/>
        </p:nvSpPr>
        <p:spPr>
          <a:xfrm>
            <a:off x="1419588" y="1893233"/>
            <a:ext cx="2786857" cy="4703975"/>
          </a:xfrm>
          <a:prstGeom prst="rect">
            <a:avLst/>
          </a:prstGeom>
          <a:solidFill>
            <a:srgbClr val="53E848">
              <a:tint val="66000"/>
              <a:satMod val="16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ovéPole 48">
            <a:extLst>
              <a:ext uri="{FF2B5EF4-FFF2-40B4-BE49-F238E27FC236}">
                <a16:creationId xmlns:a16="http://schemas.microsoft.com/office/drawing/2014/main" id="{A1FFF7B3-9219-44E5-9B87-0263B57F48B5}"/>
              </a:ext>
            </a:extLst>
          </p:cNvPr>
          <p:cNvSpPr txBox="1"/>
          <p:nvPr/>
        </p:nvSpPr>
        <p:spPr>
          <a:xfrm>
            <a:off x="2542416" y="1887221"/>
            <a:ext cx="798105" cy="369332"/>
          </a:xfrm>
          <a:prstGeom prst="rect">
            <a:avLst/>
          </a:prstGeom>
          <a:noFill/>
        </p:spPr>
        <p:txBody>
          <a:bodyPr wrap="square" rtlCol="0">
            <a:spAutoFit/>
          </a:bodyPr>
          <a:lstStyle/>
          <a:p>
            <a:r>
              <a:rPr lang="cs-CZ" dirty="0"/>
              <a:t>ERP</a:t>
            </a:r>
            <a:endParaRPr lang="en-US" dirty="0"/>
          </a:p>
        </p:txBody>
      </p:sp>
      <p:sp>
        <p:nvSpPr>
          <p:cNvPr id="55" name="Obdélník 54">
            <a:extLst>
              <a:ext uri="{FF2B5EF4-FFF2-40B4-BE49-F238E27FC236}">
                <a16:creationId xmlns:a16="http://schemas.microsoft.com/office/drawing/2014/main" id="{B1F3B24B-1B22-4DC4-90F9-04E8CFF8D4BC}"/>
              </a:ext>
            </a:extLst>
          </p:cNvPr>
          <p:cNvSpPr/>
          <p:nvPr/>
        </p:nvSpPr>
        <p:spPr>
          <a:xfrm>
            <a:off x="1913559" y="6263764"/>
            <a:ext cx="739055" cy="266231"/>
          </a:xfrm>
          <a:prstGeom prst="rect">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t>Data</a:t>
            </a:r>
            <a:endParaRPr lang="en-US" dirty="0"/>
          </a:p>
        </p:txBody>
      </p:sp>
      <p:sp>
        <p:nvSpPr>
          <p:cNvPr id="56" name="Obdélník 55">
            <a:extLst>
              <a:ext uri="{FF2B5EF4-FFF2-40B4-BE49-F238E27FC236}">
                <a16:creationId xmlns:a16="http://schemas.microsoft.com/office/drawing/2014/main" id="{C8412C44-0928-4013-AB6C-46C960B7615E}"/>
              </a:ext>
            </a:extLst>
          </p:cNvPr>
          <p:cNvSpPr/>
          <p:nvPr/>
        </p:nvSpPr>
        <p:spPr>
          <a:xfrm>
            <a:off x="2639034" y="6268633"/>
            <a:ext cx="680146" cy="266231"/>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t>Data</a:t>
            </a:r>
            <a:endParaRPr lang="en-US" dirty="0"/>
          </a:p>
        </p:txBody>
      </p:sp>
      <p:sp>
        <p:nvSpPr>
          <p:cNvPr id="57" name="Obdélník 56">
            <a:extLst>
              <a:ext uri="{FF2B5EF4-FFF2-40B4-BE49-F238E27FC236}">
                <a16:creationId xmlns:a16="http://schemas.microsoft.com/office/drawing/2014/main" id="{19C522B3-EDED-45DE-904F-5CD600446D8C}"/>
              </a:ext>
            </a:extLst>
          </p:cNvPr>
          <p:cNvSpPr/>
          <p:nvPr/>
        </p:nvSpPr>
        <p:spPr>
          <a:xfrm>
            <a:off x="3319180" y="6263764"/>
            <a:ext cx="680146" cy="266231"/>
          </a:xfrm>
          <a:prstGeom prst="rect">
            <a:avLst/>
          </a:prstGeom>
          <a:solidFill>
            <a:schemeClr val="accent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t>Data</a:t>
            </a:r>
            <a:endParaRPr lang="en-US" dirty="0"/>
          </a:p>
        </p:txBody>
      </p:sp>
      <p:pic>
        <p:nvPicPr>
          <p:cNvPr id="9" name="Obrázek 8">
            <a:extLst>
              <a:ext uri="{FF2B5EF4-FFF2-40B4-BE49-F238E27FC236}">
                <a16:creationId xmlns:a16="http://schemas.microsoft.com/office/drawing/2014/main" id="{7C73E36C-B3A5-41F9-889B-2E7B52F0A138}"/>
              </a:ext>
            </a:extLst>
          </p:cNvPr>
          <p:cNvPicPr>
            <a:picLocks noChangeAspect="1"/>
          </p:cNvPicPr>
          <p:nvPr/>
        </p:nvPicPr>
        <p:blipFill>
          <a:blip r:embed="rId2"/>
          <a:stretch>
            <a:fillRect/>
          </a:stretch>
        </p:blipFill>
        <p:spPr>
          <a:xfrm>
            <a:off x="8865388" y="2698662"/>
            <a:ext cx="2619375" cy="1743075"/>
          </a:xfrm>
          <a:prstGeom prst="rect">
            <a:avLst/>
          </a:prstGeom>
        </p:spPr>
      </p:pic>
      <p:sp>
        <p:nvSpPr>
          <p:cNvPr id="18" name="TextovéPole 17">
            <a:extLst>
              <a:ext uri="{FF2B5EF4-FFF2-40B4-BE49-F238E27FC236}">
                <a16:creationId xmlns:a16="http://schemas.microsoft.com/office/drawing/2014/main" id="{01205588-13AA-44B5-87F4-5749D6C3EFF0}"/>
              </a:ext>
            </a:extLst>
          </p:cNvPr>
          <p:cNvSpPr txBox="1"/>
          <p:nvPr/>
        </p:nvSpPr>
        <p:spPr>
          <a:xfrm>
            <a:off x="9001387" y="4658688"/>
            <a:ext cx="1973297" cy="646331"/>
          </a:xfrm>
          <a:prstGeom prst="rect">
            <a:avLst/>
          </a:prstGeom>
          <a:noFill/>
        </p:spPr>
        <p:txBody>
          <a:bodyPr wrap="none" rtlCol="0">
            <a:spAutoFit/>
          </a:bodyPr>
          <a:lstStyle/>
          <a:p>
            <a:r>
              <a:rPr lang="cs-CZ" dirty="0">
                <a:solidFill>
                  <a:srgbClr val="0070C0"/>
                </a:solidFill>
              </a:rPr>
              <a:t>Pohled na všechny </a:t>
            </a:r>
          </a:p>
          <a:p>
            <a:r>
              <a:rPr lang="cs-CZ" dirty="0">
                <a:solidFill>
                  <a:srgbClr val="0070C0"/>
                </a:solidFill>
              </a:rPr>
              <a:t>   firemní procesy</a:t>
            </a:r>
            <a:endParaRPr lang="en-US" dirty="0">
              <a:solidFill>
                <a:srgbClr val="0070C0"/>
              </a:solidFill>
            </a:endParaRPr>
          </a:p>
        </p:txBody>
      </p:sp>
    </p:spTree>
    <p:extLst>
      <p:ext uri="{BB962C8B-B14F-4D97-AF65-F5344CB8AC3E}">
        <p14:creationId xmlns:p14="http://schemas.microsoft.com/office/powerpoint/2010/main" val="3826558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anim calcmode="lin" valueType="num">
                                      <p:cBhvr>
                                        <p:cTn id="20" dur="1000" fill="hold"/>
                                        <p:tgtEl>
                                          <p:spTgt spid="55"/>
                                        </p:tgtEl>
                                        <p:attrNameLst>
                                          <p:attrName>ppt_x</p:attrName>
                                        </p:attrNameLst>
                                      </p:cBhvr>
                                      <p:tavLst>
                                        <p:tav tm="0">
                                          <p:val>
                                            <p:strVal val="#ppt_x"/>
                                          </p:val>
                                        </p:tav>
                                        <p:tav tm="100000">
                                          <p:val>
                                            <p:strVal val="#ppt_x"/>
                                          </p:val>
                                        </p:tav>
                                      </p:tavLst>
                                    </p:anim>
                                    <p:anim calcmode="lin" valueType="num">
                                      <p:cBhvr>
                                        <p:cTn id="21" dur="1000" fill="hold"/>
                                        <p:tgtEl>
                                          <p:spTgt spid="5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anim calcmode="lin" valueType="num">
                                      <p:cBhvr>
                                        <p:cTn id="30" dur="1000" fill="hold"/>
                                        <p:tgtEl>
                                          <p:spTgt spid="57"/>
                                        </p:tgtEl>
                                        <p:attrNameLst>
                                          <p:attrName>ppt_x</p:attrName>
                                        </p:attrNameLst>
                                      </p:cBhvr>
                                      <p:tavLst>
                                        <p:tav tm="0">
                                          <p:val>
                                            <p:strVal val="#ppt_x"/>
                                          </p:val>
                                        </p:tav>
                                        <p:tav tm="100000">
                                          <p:val>
                                            <p:strVal val="#ppt_x"/>
                                          </p:val>
                                        </p:tav>
                                      </p:tavLst>
                                    </p:anim>
                                    <p:anim calcmode="lin" valueType="num">
                                      <p:cBhvr>
                                        <p:cTn id="3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5" grpId="0" animBg="1"/>
      <p:bldP spid="56" grpId="0" animBg="1"/>
      <p:bldP spid="5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465551" y="-161145"/>
            <a:ext cx="9143785" cy="1569660"/>
          </a:xfrm>
          <a:prstGeom prst="rect">
            <a:avLst/>
          </a:prstGeom>
          <a:noFill/>
        </p:spPr>
        <p:txBody>
          <a:bodyPr wrap="none" rtlCol="0">
            <a:spAutoFit/>
          </a:bodyPr>
          <a:lstStyle/>
          <a:p>
            <a:endParaRPr lang="cs-CZ" sz="3600" dirty="0">
              <a:solidFill>
                <a:srgbClr val="0070C0"/>
              </a:solidFill>
            </a:endParaRPr>
          </a:p>
          <a:p>
            <a:r>
              <a:rPr lang="cs-CZ" sz="3600" dirty="0">
                <a:solidFill>
                  <a:srgbClr val="0070C0"/>
                </a:solidFill>
              </a:rPr>
              <a:t> C</a:t>
            </a:r>
            <a:r>
              <a:rPr lang="en-US" sz="3600" dirty="0" err="1">
                <a:solidFill>
                  <a:srgbClr val="0070C0"/>
                </a:solidFill>
              </a:rPr>
              <a:t>urrent</a:t>
            </a:r>
            <a:r>
              <a:rPr lang="en-US" sz="3600" dirty="0">
                <a:solidFill>
                  <a:srgbClr val="0070C0"/>
                </a:solidFill>
              </a:rPr>
              <a:t> stat</a:t>
            </a:r>
            <a:r>
              <a:rPr lang="cs-CZ" sz="3600" dirty="0">
                <a:solidFill>
                  <a:srgbClr val="0070C0"/>
                </a:solidFill>
              </a:rPr>
              <a:t>e</a:t>
            </a:r>
            <a:r>
              <a:rPr lang="en-US" sz="3600" dirty="0">
                <a:solidFill>
                  <a:srgbClr val="0070C0"/>
                </a:solidFill>
              </a:rPr>
              <a:t> as of </a:t>
            </a:r>
            <a:r>
              <a:rPr lang="cs-CZ" sz="3600" dirty="0" err="1">
                <a:solidFill>
                  <a:srgbClr val="0070C0"/>
                </a:solidFill>
              </a:rPr>
              <a:t>spring</a:t>
            </a:r>
            <a:r>
              <a:rPr lang="cs-CZ" sz="3600" dirty="0">
                <a:solidFill>
                  <a:srgbClr val="0070C0"/>
                </a:solidFill>
              </a:rPr>
              <a:t> </a:t>
            </a:r>
            <a:r>
              <a:rPr lang="en-US" sz="3600" dirty="0">
                <a:solidFill>
                  <a:srgbClr val="0070C0"/>
                </a:solidFill>
              </a:rPr>
              <a:t>202</a:t>
            </a:r>
            <a:r>
              <a:rPr lang="cs-CZ" sz="3600" dirty="0">
                <a:solidFill>
                  <a:srgbClr val="0070C0"/>
                </a:solidFill>
              </a:rPr>
              <a:t>4 - </a:t>
            </a:r>
            <a:r>
              <a:rPr lang="cs-CZ" sz="3600" dirty="0" err="1">
                <a:solidFill>
                  <a:srgbClr val="0070C0"/>
                </a:solidFill>
              </a:rPr>
              <a:t>new</a:t>
            </a:r>
            <a:r>
              <a:rPr lang="cs-CZ" sz="3600" dirty="0">
                <a:solidFill>
                  <a:srgbClr val="0070C0"/>
                </a:solidFill>
              </a:rPr>
              <a:t> </a:t>
            </a:r>
            <a:r>
              <a:rPr lang="cs-CZ" sz="3600" dirty="0" err="1">
                <a:solidFill>
                  <a:srgbClr val="0070C0"/>
                </a:solidFill>
              </a:rPr>
              <a:t>approach</a:t>
            </a:r>
            <a:r>
              <a:rPr lang="cs-CZ" sz="3600" dirty="0">
                <a:solidFill>
                  <a:srgbClr val="0070C0"/>
                </a:solidFill>
              </a:rPr>
              <a:t> </a:t>
            </a:r>
          </a:p>
          <a:p>
            <a:r>
              <a:rPr lang="cs-CZ" sz="2400" dirty="0">
                <a:solidFill>
                  <a:srgbClr val="0070C0"/>
                </a:solidFill>
              </a:rPr>
              <a:t>(</a:t>
            </a:r>
            <a:r>
              <a:rPr lang="cs-CZ" sz="2400" dirty="0" err="1">
                <a:solidFill>
                  <a:srgbClr val="0070C0"/>
                </a:solidFill>
              </a:rPr>
              <a:t>from</a:t>
            </a:r>
            <a:r>
              <a:rPr lang="cs-CZ" sz="2400" dirty="0">
                <a:solidFill>
                  <a:srgbClr val="0070C0"/>
                </a:solidFill>
              </a:rPr>
              <a:t> </a:t>
            </a:r>
            <a:r>
              <a:rPr lang="cs-CZ" sz="2400" dirty="0" err="1">
                <a:solidFill>
                  <a:srgbClr val="0070C0"/>
                </a:solidFill>
              </a:rPr>
              <a:t>september</a:t>
            </a:r>
            <a:r>
              <a:rPr lang="cs-CZ" sz="2400" dirty="0">
                <a:solidFill>
                  <a:srgbClr val="0070C0"/>
                </a:solidFill>
              </a:rPr>
              <a:t> 2023) </a:t>
            </a:r>
          </a:p>
        </p:txBody>
      </p:sp>
      <p:grpSp>
        <p:nvGrpSpPr>
          <p:cNvPr id="6" name="Group 33">
            <a:extLst>
              <a:ext uri="{FF2B5EF4-FFF2-40B4-BE49-F238E27FC236}">
                <a16:creationId xmlns:a16="http://schemas.microsoft.com/office/drawing/2014/main" id="{D164CB71-2FA9-4B01-8922-A1B5E7FB36B3}"/>
              </a:ext>
            </a:extLst>
          </p:cNvPr>
          <p:cNvGrpSpPr/>
          <p:nvPr/>
        </p:nvGrpSpPr>
        <p:grpSpPr>
          <a:xfrm>
            <a:off x="899442" y="2785359"/>
            <a:ext cx="2743480" cy="2077804"/>
            <a:chOff x="4206965" y="666092"/>
            <a:chExt cx="8059460" cy="6103918"/>
          </a:xfrm>
        </p:grpSpPr>
        <p:grpSp>
          <p:nvGrpSpPr>
            <p:cNvPr id="7" name="Group 34">
              <a:extLst>
                <a:ext uri="{FF2B5EF4-FFF2-40B4-BE49-F238E27FC236}">
                  <a16:creationId xmlns:a16="http://schemas.microsoft.com/office/drawing/2014/main" id="{8572A21D-1DE1-4090-A230-B395A9C0BFCA}"/>
                </a:ext>
              </a:extLst>
            </p:cNvPr>
            <p:cNvGrpSpPr/>
            <p:nvPr/>
          </p:nvGrpSpPr>
          <p:grpSpPr>
            <a:xfrm>
              <a:off x="4206965" y="666092"/>
              <a:ext cx="7565935" cy="4539561"/>
              <a:chOff x="-2795534" y="1302726"/>
              <a:chExt cx="8229510" cy="4937706"/>
            </a:xfrm>
          </p:grpSpPr>
          <p:pic>
            <p:nvPicPr>
              <p:cNvPr id="32" name="Picture 69" descr="computer-screen.png">
                <a:extLst>
                  <a:ext uri="{FF2B5EF4-FFF2-40B4-BE49-F238E27FC236}">
                    <a16:creationId xmlns:a16="http://schemas.microsoft.com/office/drawing/2014/main" id="{60EB910F-E6AE-474D-9FE2-4354275C52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95534" y="1302726"/>
                <a:ext cx="8229510" cy="4937706"/>
              </a:xfrm>
              <a:prstGeom prst="rect">
                <a:avLst/>
              </a:prstGeom>
            </p:spPr>
          </p:pic>
          <p:pic>
            <p:nvPicPr>
              <p:cNvPr id="33" name="Picture 71">
                <a:extLst>
                  <a:ext uri="{FF2B5EF4-FFF2-40B4-BE49-F238E27FC236}">
                    <a16:creationId xmlns:a16="http://schemas.microsoft.com/office/drawing/2014/main" id="{73E42F13-1DCB-4E2D-8904-DE7B616331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19" r="5021"/>
              <a:stretch/>
            </p:blipFill>
            <p:spPr>
              <a:xfrm>
                <a:off x="-1800604" y="1743032"/>
                <a:ext cx="6257692" cy="3723350"/>
              </a:xfrm>
              <a:prstGeom prst="rect">
                <a:avLst/>
              </a:prstGeom>
            </p:spPr>
          </p:pic>
        </p:grpSp>
        <p:grpSp>
          <p:nvGrpSpPr>
            <p:cNvPr id="8" name="Group 35">
              <a:extLst>
                <a:ext uri="{FF2B5EF4-FFF2-40B4-BE49-F238E27FC236}">
                  <a16:creationId xmlns:a16="http://schemas.microsoft.com/office/drawing/2014/main" id="{FA576322-E19E-452B-A8BF-FB9D005650D2}"/>
                </a:ext>
              </a:extLst>
            </p:cNvPr>
            <p:cNvGrpSpPr/>
            <p:nvPr/>
          </p:nvGrpSpPr>
          <p:grpSpPr>
            <a:xfrm>
              <a:off x="6236917" y="1694615"/>
              <a:ext cx="5399744" cy="3779821"/>
              <a:chOff x="6541948" y="527192"/>
              <a:chExt cx="4754828" cy="3328380"/>
            </a:xfrm>
          </p:grpSpPr>
          <p:pic>
            <p:nvPicPr>
              <p:cNvPr id="30" name="Picture 67" descr="tablet-image.png">
                <a:extLst>
                  <a:ext uri="{FF2B5EF4-FFF2-40B4-BE49-F238E27FC236}">
                    <a16:creationId xmlns:a16="http://schemas.microsoft.com/office/drawing/2014/main" id="{96BFC80B-0E33-4EC3-8547-B407AF6CB5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1948" y="527192"/>
                <a:ext cx="4754828" cy="3328380"/>
              </a:xfrm>
              <a:prstGeom prst="rect">
                <a:avLst/>
              </a:prstGeom>
            </p:spPr>
          </p:pic>
          <p:pic>
            <p:nvPicPr>
              <p:cNvPr id="31" name="Picture 68">
                <a:extLst>
                  <a:ext uri="{FF2B5EF4-FFF2-40B4-BE49-F238E27FC236}">
                    <a16:creationId xmlns:a16="http://schemas.microsoft.com/office/drawing/2014/main" id="{CAB3D7C8-FB46-4B67-8504-0D00F3D4F7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08368" y="893055"/>
                <a:ext cx="4257439" cy="2512768"/>
              </a:xfrm>
              <a:prstGeom prst="rect">
                <a:avLst/>
              </a:prstGeom>
            </p:spPr>
          </p:pic>
        </p:grpSp>
        <p:grpSp>
          <p:nvGrpSpPr>
            <p:cNvPr id="9" name="Group 36">
              <a:extLst>
                <a:ext uri="{FF2B5EF4-FFF2-40B4-BE49-F238E27FC236}">
                  <a16:creationId xmlns:a16="http://schemas.microsoft.com/office/drawing/2014/main" id="{F38D2DEE-19AE-4E6C-BE7E-B6F81980CB45}"/>
                </a:ext>
              </a:extLst>
            </p:cNvPr>
            <p:cNvGrpSpPr/>
            <p:nvPr/>
          </p:nvGrpSpPr>
          <p:grpSpPr>
            <a:xfrm>
              <a:off x="6920499" y="3445785"/>
              <a:ext cx="2019801" cy="3217424"/>
              <a:chOff x="2557646" y="4701696"/>
              <a:chExt cx="2496573" cy="3976895"/>
            </a:xfrm>
          </p:grpSpPr>
          <p:sp>
            <p:nvSpPr>
              <p:cNvPr id="23" name="Rectangle 57">
                <a:extLst>
                  <a:ext uri="{FF2B5EF4-FFF2-40B4-BE49-F238E27FC236}">
                    <a16:creationId xmlns:a16="http://schemas.microsoft.com/office/drawing/2014/main" id="{58FDB2F9-75D4-4307-8B94-6D649D353A73}"/>
                  </a:ext>
                </a:extLst>
              </p:cNvPr>
              <p:cNvSpPr/>
              <p:nvPr/>
            </p:nvSpPr>
            <p:spPr bwMode="auto">
              <a:xfrm>
                <a:off x="2988120" y="4811133"/>
                <a:ext cx="1717992" cy="661914"/>
              </a:xfrm>
              <a:prstGeom prst="rect">
                <a:avLst/>
              </a:prstGeom>
              <a:solidFill>
                <a:srgbClr val="F6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58">
                <a:extLst>
                  <a:ext uri="{FF2B5EF4-FFF2-40B4-BE49-F238E27FC236}">
                    <a16:creationId xmlns:a16="http://schemas.microsoft.com/office/drawing/2014/main" id="{FC51EBCD-A1F1-45EB-A766-B526264DE88E}"/>
                  </a:ext>
                </a:extLst>
              </p:cNvPr>
              <p:cNvSpPr/>
              <p:nvPr/>
            </p:nvSpPr>
            <p:spPr bwMode="auto">
              <a:xfrm>
                <a:off x="2988120" y="5473048"/>
                <a:ext cx="1717992" cy="2869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25" name="Picture 59">
                <a:extLst>
                  <a:ext uri="{FF2B5EF4-FFF2-40B4-BE49-F238E27FC236}">
                    <a16:creationId xmlns:a16="http://schemas.microsoft.com/office/drawing/2014/main" id="{DA6F59FC-A943-429B-9E1A-C40CE7D680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8100" b="12114"/>
              <a:stretch/>
            </p:blipFill>
            <p:spPr>
              <a:xfrm>
                <a:off x="2988120" y="5473048"/>
                <a:ext cx="1676557" cy="2491255"/>
              </a:xfrm>
              <a:prstGeom prst="rect">
                <a:avLst/>
              </a:prstGeom>
            </p:spPr>
          </p:pic>
          <p:pic>
            <p:nvPicPr>
              <p:cNvPr id="26" name="Picture 63">
                <a:extLst>
                  <a:ext uri="{FF2B5EF4-FFF2-40B4-BE49-F238E27FC236}">
                    <a16:creationId xmlns:a16="http://schemas.microsoft.com/office/drawing/2014/main" id="{BFAD99B8-547E-4589-ADB8-9D8101BABEB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90505"/>
              <a:stretch/>
            </p:blipFill>
            <p:spPr>
              <a:xfrm>
                <a:off x="2988120" y="5062662"/>
                <a:ext cx="1676557" cy="296457"/>
              </a:xfrm>
              <a:prstGeom prst="rect">
                <a:avLst/>
              </a:prstGeom>
            </p:spPr>
          </p:pic>
          <p:pic>
            <p:nvPicPr>
              <p:cNvPr id="27" name="Picture 64">
                <a:extLst>
                  <a:ext uri="{FF2B5EF4-FFF2-40B4-BE49-F238E27FC236}">
                    <a16:creationId xmlns:a16="http://schemas.microsoft.com/office/drawing/2014/main" id="{DECAD7A3-D3F8-4B65-9CB4-88978F49A8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94066" b="1406"/>
              <a:stretch/>
            </p:blipFill>
            <p:spPr>
              <a:xfrm>
                <a:off x="2988120" y="8268435"/>
                <a:ext cx="1676557" cy="141392"/>
              </a:xfrm>
              <a:prstGeom prst="rect">
                <a:avLst/>
              </a:prstGeom>
            </p:spPr>
          </p:pic>
          <p:sp>
            <p:nvSpPr>
              <p:cNvPr id="28" name="Rectangle 65">
                <a:extLst>
                  <a:ext uri="{FF2B5EF4-FFF2-40B4-BE49-F238E27FC236}">
                    <a16:creationId xmlns:a16="http://schemas.microsoft.com/office/drawing/2014/main" id="{FEAA2A4D-492E-4ED7-A4EF-656D965ACC9E}"/>
                  </a:ext>
                </a:extLst>
              </p:cNvPr>
              <p:cNvSpPr/>
              <p:nvPr/>
            </p:nvSpPr>
            <p:spPr bwMode="auto">
              <a:xfrm>
                <a:off x="3380680" y="5210889"/>
                <a:ext cx="1283997" cy="178778"/>
              </a:xfrm>
              <a:prstGeom prst="rect">
                <a:avLst/>
              </a:prstGeom>
              <a:solidFill>
                <a:srgbClr val="F6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29" name="Picture 66">
                <a:extLst>
                  <a:ext uri="{FF2B5EF4-FFF2-40B4-BE49-F238E27FC236}">
                    <a16:creationId xmlns:a16="http://schemas.microsoft.com/office/drawing/2014/main" id="{8E6B0687-62F7-4D91-9B99-FBFF272228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57646" y="4701696"/>
                <a:ext cx="2496573" cy="3976895"/>
              </a:xfrm>
              <a:prstGeom prst="rect">
                <a:avLst/>
              </a:prstGeom>
            </p:spPr>
          </p:pic>
        </p:grpSp>
        <p:grpSp>
          <p:nvGrpSpPr>
            <p:cNvPr id="10" name="Group 37">
              <a:extLst>
                <a:ext uri="{FF2B5EF4-FFF2-40B4-BE49-F238E27FC236}">
                  <a16:creationId xmlns:a16="http://schemas.microsoft.com/office/drawing/2014/main" id="{9A1ED996-959E-4F81-94B6-92A023FCE79F}"/>
                </a:ext>
              </a:extLst>
            </p:cNvPr>
            <p:cNvGrpSpPr/>
            <p:nvPr/>
          </p:nvGrpSpPr>
          <p:grpSpPr>
            <a:xfrm>
              <a:off x="8652196" y="3220751"/>
              <a:ext cx="1980383" cy="3549259"/>
              <a:chOff x="8652196" y="3220751"/>
              <a:chExt cx="1980383" cy="3549259"/>
            </a:xfrm>
          </p:grpSpPr>
          <p:grpSp>
            <p:nvGrpSpPr>
              <p:cNvPr id="19" name="Group 50">
                <a:extLst>
                  <a:ext uri="{FF2B5EF4-FFF2-40B4-BE49-F238E27FC236}">
                    <a16:creationId xmlns:a16="http://schemas.microsoft.com/office/drawing/2014/main" id="{0FEBEDD4-BC4C-4B8A-B9AF-144031D0D3F3}"/>
                  </a:ext>
                </a:extLst>
              </p:cNvPr>
              <p:cNvGrpSpPr/>
              <p:nvPr/>
            </p:nvGrpSpPr>
            <p:grpSpPr>
              <a:xfrm>
                <a:off x="8652196" y="3220751"/>
                <a:ext cx="1980383" cy="3549259"/>
                <a:chOff x="4718525" y="1769950"/>
                <a:chExt cx="2933701" cy="5257800"/>
              </a:xfrm>
            </p:grpSpPr>
            <p:pic>
              <p:nvPicPr>
                <p:cNvPr id="21" name="Picture 54">
                  <a:extLst>
                    <a:ext uri="{FF2B5EF4-FFF2-40B4-BE49-F238E27FC236}">
                      <a16:creationId xmlns:a16="http://schemas.microsoft.com/office/drawing/2014/main" id="{1CF0F861-F84F-4EBE-9D5D-33343A736B6F}"/>
                    </a:ext>
                  </a:extLst>
                </p:cNvPr>
                <p:cNvPicPr>
                  <a:picLocks noChangeAspect="1"/>
                </p:cNvPicPr>
                <p:nvPr/>
              </p:nvPicPr>
              <p:blipFill>
                <a:blip r:embed="rId8"/>
                <a:stretch>
                  <a:fillRect/>
                </a:stretch>
              </p:blipFill>
              <p:spPr>
                <a:xfrm>
                  <a:off x="4718525" y="1769950"/>
                  <a:ext cx="2933701" cy="5257800"/>
                </a:xfrm>
                <a:prstGeom prst="rect">
                  <a:avLst/>
                </a:prstGeom>
              </p:spPr>
            </p:pic>
            <p:pic>
              <p:nvPicPr>
                <p:cNvPr id="22" name="Picture 56">
                  <a:extLst>
                    <a:ext uri="{FF2B5EF4-FFF2-40B4-BE49-F238E27FC236}">
                      <a16:creationId xmlns:a16="http://schemas.microsoft.com/office/drawing/2014/main" id="{D41FCDFF-FEB2-48CD-B9A4-184B8759CC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84323" y="2675929"/>
                  <a:ext cx="2239091" cy="3712679"/>
                </a:xfrm>
                <a:prstGeom prst="rect">
                  <a:avLst/>
                </a:prstGeom>
              </p:spPr>
            </p:pic>
          </p:grpSp>
          <p:sp>
            <p:nvSpPr>
              <p:cNvPr id="20" name="Rectangle 51">
                <a:extLst>
                  <a:ext uri="{FF2B5EF4-FFF2-40B4-BE49-F238E27FC236}">
                    <a16:creationId xmlns:a16="http://schemas.microsoft.com/office/drawing/2014/main" id="{1FCE8369-CCBE-4279-815A-D1000999EC95}"/>
                  </a:ext>
                </a:extLst>
              </p:cNvPr>
              <p:cNvSpPr/>
              <p:nvPr/>
            </p:nvSpPr>
            <p:spPr bwMode="auto">
              <a:xfrm>
                <a:off x="9216089" y="3946084"/>
                <a:ext cx="372277" cy="92154"/>
              </a:xfrm>
              <a:prstGeom prst="rect">
                <a:avLst/>
              </a:prstGeom>
              <a:solidFill>
                <a:srgbClr val="F1F1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1" name="Group 38">
              <a:extLst>
                <a:ext uri="{FF2B5EF4-FFF2-40B4-BE49-F238E27FC236}">
                  <a16:creationId xmlns:a16="http://schemas.microsoft.com/office/drawing/2014/main" id="{5134E213-E828-4D2E-9264-4DDEAD534E67}"/>
                </a:ext>
              </a:extLst>
            </p:cNvPr>
            <p:cNvGrpSpPr/>
            <p:nvPr/>
          </p:nvGrpSpPr>
          <p:grpSpPr>
            <a:xfrm>
              <a:off x="10423519" y="3286125"/>
              <a:ext cx="1842906" cy="3443221"/>
              <a:chOff x="10782334" y="3286125"/>
              <a:chExt cx="1842906" cy="3443221"/>
            </a:xfrm>
          </p:grpSpPr>
          <p:grpSp>
            <p:nvGrpSpPr>
              <p:cNvPr id="12" name="Group 39">
                <a:extLst>
                  <a:ext uri="{FF2B5EF4-FFF2-40B4-BE49-F238E27FC236}">
                    <a16:creationId xmlns:a16="http://schemas.microsoft.com/office/drawing/2014/main" id="{48BB0DCC-6FF8-413B-BA6D-441AE22740A3}"/>
                  </a:ext>
                </a:extLst>
              </p:cNvPr>
              <p:cNvGrpSpPr/>
              <p:nvPr/>
            </p:nvGrpSpPr>
            <p:grpSpPr>
              <a:xfrm>
                <a:off x="10782334" y="3286125"/>
                <a:ext cx="1842906" cy="3443221"/>
                <a:chOff x="7559496" y="5293500"/>
                <a:chExt cx="2342260" cy="4376196"/>
              </a:xfrm>
            </p:grpSpPr>
            <p:sp>
              <p:nvSpPr>
                <p:cNvPr id="14" name="Rectangle 45">
                  <a:extLst>
                    <a:ext uri="{FF2B5EF4-FFF2-40B4-BE49-F238E27FC236}">
                      <a16:creationId xmlns:a16="http://schemas.microsoft.com/office/drawing/2014/main" id="{4789C113-3619-4922-A8D6-02736F37A0F3}"/>
                    </a:ext>
                  </a:extLst>
                </p:cNvPr>
                <p:cNvSpPr/>
                <p:nvPr/>
              </p:nvSpPr>
              <p:spPr bwMode="auto">
                <a:xfrm>
                  <a:off x="7824248" y="5608948"/>
                  <a:ext cx="1793809" cy="3742442"/>
                </a:xfrm>
                <a:prstGeom prst="rect">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46">
                  <a:extLst>
                    <a:ext uri="{FF2B5EF4-FFF2-40B4-BE49-F238E27FC236}">
                      <a16:creationId xmlns:a16="http://schemas.microsoft.com/office/drawing/2014/main" id="{82FADEE2-43D5-4360-956A-8B0C814C19C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8178"/>
                <a:stretch/>
              </p:blipFill>
              <p:spPr>
                <a:xfrm>
                  <a:off x="7831822" y="5651318"/>
                  <a:ext cx="1812511" cy="2740346"/>
                </a:xfrm>
                <a:prstGeom prst="rect">
                  <a:avLst/>
                </a:prstGeom>
              </p:spPr>
            </p:pic>
            <p:pic>
              <p:nvPicPr>
                <p:cNvPr id="16" name="Picture 47">
                  <a:extLst>
                    <a:ext uri="{FF2B5EF4-FFF2-40B4-BE49-F238E27FC236}">
                      <a16:creationId xmlns:a16="http://schemas.microsoft.com/office/drawing/2014/main" id="{0B5E8DEE-C713-4E62-9973-8C3CF5D2E29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92874"/>
                <a:stretch/>
              </p:blipFill>
              <p:spPr>
                <a:xfrm>
                  <a:off x="7816401" y="9071134"/>
                  <a:ext cx="1842738" cy="216206"/>
                </a:xfrm>
                <a:prstGeom prst="rect">
                  <a:avLst/>
                </a:prstGeom>
              </p:spPr>
            </p:pic>
            <p:pic>
              <p:nvPicPr>
                <p:cNvPr id="17" name="Picture 48">
                  <a:extLst>
                    <a:ext uri="{FF2B5EF4-FFF2-40B4-BE49-F238E27FC236}">
                      <a16:creationId xmlns:a16="http://schemas.microsoft.com/office/drawing/2014/main" id="{5B7F099A-8302-40B1-96DD-41D55B37870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9470" b="67258"/>
                <a:stretch/>
              </p:blipFill>
              <p:spPr>
                <a:xfrm>
                  <a:off x="7817584" y="8390204"/>
                  <a:ext cx="1826748" cy="699982"/>
                </a:xfrm>
                <a:prstGeom prst="rect">
                  <a:avLst/>
                </a:prstGeom>
              </p:spPr>
            </p:pic>
            <p:pic>
              <p:nvPicPr>
                <p:cNvPr id="18" name="Picture 49">
                  <a:extLst>
                    <a:ext uri="{FF2B5EF4-FFF2-40B4-BE49-F238E27FC236}">
                      <a16:creationId xmlns:a16="http://schemas.microsoft.com/office/drawing/2014/main" id="{AD19850C-01BD-40F6-930A-4C0F9550DB1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59496" y="5293500"/>
                  <a:ext cx="2342260" cy="4376196"/>
                </a:xfrm>
                <a:prstGeom prst="rect">
                  <a:avLst/>
                </a:prstGeom>
              </p:spPr>
            </p:pic>
          </p:grpSp>
          <p:sp>
            <p:nvSpPr>
              <p:cNvPr id="13" name="Rectangle 41">
                <a:extLst>
                  <a:ext uri="{FF2B5EF4-FFF2-40B4-BE49-F238E27FC236}">
                    <a16:creationId xmlns:a16="http://schemas.microsoft.com/office/drawing/2014/main" id="{DA651292-E050-4E3A-BF94-D621815CBFBA}"/>
                  </a:ext>
                </a:extLst>
              </p:cNvPr>
              <p:cNvSpPr/>
              <p:nvPr/>
            </p:nvSpPr>
            <p:spPr bwMode="auto">
              <a:xfrm>
                <a:off x="11236252" y="3802077"/>
                <a:ext cx="372277" cy="45719"/>
              </a:xfrm>
              <a:prstGeom prst="rect">
                <a:avLst/>
              </a:prstGeom>
              <a:solidFill>
                <a:srgbClr val="F1F1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grpSp>
      <p:pic>
        <p:nvPicPr>
          <p:cNvPr id="4098" name="Picture 2" descr="Co je nového v Dynamics 365 Business Central - Allium">
            <a:extLst>
              <a:ext uri="{FF2B5EF4-FFF2-40B4-BE49-F238E27FC236}">
                <a16:creationId xmlns:a16="http://schemas.microsoft.com/office/drawing/2014/main" id="{6C0B7436-4612-4921-8A58-8FEB2190CA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1608" y="1553702"/>
            <a:ext cx="4048125" cy="1133475"/>
          </a:xfrm>
          <a:prstGeom prst="rect">
            <a:avLst/>
          </a:prstGeom>
          <a:noFill/>
          <a:extLst>
            <a:ext uri="{909E8E84-426E-40DD-AFC4-6F175D3DCCD1}">
              <a14:hiddenFill xmlns:a14="http://schemas.microsoft.com/office/drawing/2010/main">
                <a:solidFill>
                  <a:srgbClr val="FFFFFF"/>
                </a:solidFill>
              </a14:hiddenFill>
            </a:ext>
          </a:extLst>
        </p:spPr>
      </p:pic>
      <p:sp>
        <p:nvSpPr>
          <p:cNvPr id="36" name="TextovéPole 35">
            <a:extLst>
              <a:ext uri="{FF2B5EF4-FFF2-40B4-BE49-F238E27FC236}">
                <a16:creationId xmlns:a16="http://schemas.microsoft.com/office/drawing/2014/main" id="{3E7B4CBD-4470-4E93-B046-FCA430FEE70A}"/>
              </a:ext>
            </a:extLst>
          </p:cNvPr>
          <p:cNvSpPr txBox="1"/>
          <p:nvPr/>
        </p:nvSpPr>
        <p:spPr>
          <a:xfrm>
            <a:off x="3813043" y="5578910"/>
            <a:ext cx="6535882" cy="646331"/>
          </a:xfrm>
          <a:prstGeom prst="rect">
            <a:avLst/>
          </a:prstGeom>
          <a:noFill/>
        </p:spPr>
        <p:txBody>
          <a:bodyPr wrap="square">
            <a:spAutoFit/>
          </a:bodyPr>
          <a:lstStyle/>
          <a:p>
            <a:r>
              <a:rPr lang="cs-CZ" b="1" dirty="0" err="1">
                <a:ln w="12700">
                  <a:solidFill>
                    <a:schemeClr val="accent3">
                      <a:lumMod val="50000"/>
                    </a:schemeClr>
                  </a:solidFill>
                  <a:prstDash val="solid"/>
                </a:ln>
                <a:solidFill>
                  <a:srgbClr val="0070C0"/>
                </a:solidFill>
                <a:effectLst>
                  <a:innerShdw blurRad="177800">
                    <a:schemeClr val="accent3">
                      <a:lumMod val="50000"/>
                    </a:schemeClr>
                  </a:innerShdw>
                </a:effectLst>
              </a:rPr>
              <a:t>Corportate</a:t>
            </a:r>
            <a:r>
              <a:rPr lang="en-US" b="1" dirty="0">
                <a:ln w="12700">
                  <a:solidFill>
                    <a:schemeClr val="accent3">
                      <a:lumMod val="50000"/>
                    </a:schemeClr>
                  </a:solidFill>
                  <a:prstDash val="solid"/>
                </a:ln>
                <a:solidFill>
                  <a:srgbClr val="0070C0"/>
                </a:solidFill>
                <a:effectLst>
                  <a:innerShdw blurRad="177800">
                    <a:schemeClr val="accent3">
                      <a:lumMod val="50000"/>
                    </a:schemeClr>
                  </a:innerShdw>
                </a:effectLst>
              </a:rPr>
              <a:t> Information Systems</a:t>
            </a:r>
            <a:endParaRPr lang="cs-CZ" b="1" dirty="0">
              <a:ln w="12700">
                <a:solidFill>
                  <a:schemeClr val="accent3">
                    <a:lumMod val="50000"/>
                  </a:schemeClr>
                </a:solidFill>
                <a:prstDash val="solid"/>
              </a:ln>
              <a:solidFill>
                <a:srgbClr val="0070C0"/>
              </a:solidFill>
              <a:effectLst>
                <a:innerShdw blurRad="177800">
                  <a:schemeClr val="accent3">
                    <a:lumMod val="50000"/>
                  </a:schemeClr>
                </a:innerShdw>
              </a:effectLst>
            </a:endParaRPr>
          </a:p>
          <a:p>
            <a:r>
              <a:rPr lang="cs-CZ" b="1" dirty="0">
                <a:ln w="12700">
                  <a:solidFill>
                    <a:schemeClr val="accent3">
                      <a:lumMod val="50000"/>
                    </a:schemeClr>
                  </a:solidFill>
                  <a:prstDash val="solid"/>
                </a:ln>
                <a:solidFill>
                  <a:srgbClr val="0070C0"/>
                </a:solidFill>
                <a:effectLst>
                  <a:innerShdw blurRad="177800">
                    <a:schemeClr val="accent3">
                      <a:lumMod val="50000"/>
                    </a:schemeClr>
                  </a:innerShdw>
                </a:effectLst>
              </a:rPr>
              <a:t>      BPH_PIS1 </a:t>
            </a:r>
            <a:r>
              <a:rPr lang="en-US" b="1" dirty="0">
                <a:ln w="12700">
                  <a:solidFill>
                    <a:schemeClr val="accent3">
                      <a:lumMod val="50000"/>
                    </a:schemeClr>
                  </a:solidFill>
                  <a:prstDash val="solid"/>
                </a:ln>
                <a:solidFill>
                  <a:srgbClr val="0070C0"/>
                </a:solidFill>
                <a:effectLst>
                  <a:innerShdw blurRad="177800">
                    <a:schemeClr val="accent3">
                      <a:lumMod val="50000"/>
                    </a:schemeClr>
                  </a:innerShdw>
                </a:effectLst>
              </a:rPr>
              <a:t>&amp;</a:t>
            </a:r>
            <a:r>
              <a:rPr lang="cs-CZ" b="1" dirty="0">
                <a:ln w="12700">
                  <a:solidFill>
                    <a:schemeClr val="accent3">
                      <a:lumMod val="50000"/>
                    </a:schemeClr>
                  </a:solidFill>
                  <a:prstDash val="solid"/>
                </a:ln>
                <a:solidFill>
                  <a:srgbClr val="0070C0"/>
                </a:solidFill>
                <a:effectLst>
                  <a:innerShdw blurRad="177800">
                    <a:schemeClr val="accent3">
                      <a:lumMod val="50000"/>
                    </a:schemeClr>
                  </a:innerShdw>
                </a:effectLst>
              </a:rPr>
              <a:t> PIS2</a:t>
            </a:r>
            <a:endParaRPr lang="en-US" b="1" dirty="0">
              <a:ln w="12700">
                <a:solidFill>
                  <a:schemeClr val="accent3">
                    <a:lumMod val="50000"/>
                  </a:schemeClr>
                </a:solidFill>
                <a:prstDash val="solid"/>
              </a:ln>
              <a:solidFill>
                <a:srgbClr val="0070C0"/>
              </a:solidFill>
              <a:effectLst>
                <a:innerShdw blurRad="177800">
                  <a:schemeClr val="accent3">
                    <a:lumMod val="50000"/>
                  </a:schemeClr>
                </a:innerShdw>
              </a:effectLst>
            </a:endParaRPr>
          </a:p>
        </p:txBody>
      </p:sp>
      <p:sp>
        <p:nvSpPr>
          <p:cNvPr id="38" name="TextovéPole 37">
            <a:extLst>
              <a:ext uri="{FF2B5EF4-FFF2-40B4-BE49-F238E27FC236}">
                <a16:creationId xmlns:a16="http://schemas.microsoft.com/office/drawing/2014/main" id="{5F414361-02AF-4795-B832-0F366CAD6EBB}"/>
              </a:ext>
            </a:extLst>
          </p:cNvPr>
          <p:cNvSpPr txBox="1"/>
          <p:nvPr/>
        </p:nvSpPr>
        <p:spPr>
          <a:xfrm>
            <a:off x="7719080" y="5578911"/>
            <a:ext cx="6535882" cy="646331"/>
          </a:xfrm>
          <a:prstGeom prst="rect">
            <a:avLst/>
          </a:prstGeom>
          <a:noFill/>
        </p:spPr>
        <p:txBody>
          <a:bodyPr wrap="square">
            <a:spAutoFit/>
          </a:bodyPr>
          <a:lstStyle/>
          <a:p>
            <a:r>
              <a:rPr lang="cs-CZ" sz="1800" b="1" cap="none" spc="0" dirty="0" err="1">
                <a:ln w="12700">
                  <a:solidFill>
                    <a:schemeClr val="accent3">
                      <a:lumMod val="50000"/>
                    </a:schemeClr>
                  </a:solidFill>
                  <a:prstDash val="solid"/>
                </a:ln>
                <a:solidFill>
                  <a:srgbClr val="FF0000"/>
                </a:solidFill>
                <a:effectLst>
                  <a:innerShdw blurRad="177800">
                    <a:schemeClr val="accent3">
                      <a:lumMod val="50000"/>
                    </a:schemeClr>
                  </a:innerShdw>
                </a:effectLst>
              </a:rPr>
              <a:t>Operations</a:t>
            </a:r>
            <a:r>
              <a:rPr lang="cs-CZ" sz="18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 </a:t>
            </a:r>
            <a:r>
              <a:rPr lang="cs-CZ" sz="1800" b="1" cap="none" spc="0" dirty="0" err="1">
                <a:ln w="12700">
                  <a:solidFill>
                    <a:schemeClr val="accent3">
                      <a:lumMod val="50000"/>
                    </a:schemeClr>
                  </a:solidFill>
                  <a:prstDash val="solid"/>
                </a:ln>
                <a:solidFill>
                  <a:srgbClr val="FF0000"/>
                </a:solidFill>
                <a:effectLst>
                  <a:innerShdw blurRad="177800">
                    <a:schemeClr val="accent3">
                      <a:lumMod val="50000"/>
                    </a:schemeClr>
                  </a:innerShdw>
                </a:effectLst>
              </a:rPr>
              <a:t>Research</a:t>
            </a:r>
            <a:r>
              <a:rPr lang="cs-CZ" sz="18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 and ERP</a:t>
            </a:r>
          </a:p>
          <a:p>
            <a:r>
              <a:rPr lang="cs-CZ" b="1" dirty="0">
                <a:ln w="12700">
                  <a:solidFill>
                    <a:schemeClr val="accent3">
                      <a:lumMod val="50000"/>
                    </a:schemeClr>
                  </a:solidFill>
                  <a:prstDash val="solid"/>
                </a:ln>
                <a:solidFill>
                  <a:srgbClr val="FF0000"/>
                </a:solidFill>
                <a:effectLst>
                  <a:innerShdw blurRad="177800">
                    <a:schemeClr val="accent3">
                      <a:lumMod val="50000"/>
                    </a:schemeClr>
                  </a:innerShdw>
                </a:effectLst>
              </a:rPr>
              <a:t>               MPH_AOPR</a:t>
            </a:r>
            <a:endParaRPr lang="en-US" dirty="0"/>
          </a:p>
        </p:txBody>
      </p:sp>
      <p:pic>
        <p:nvPicPr>
          <p:cNvPr id="39" name="Obrázek 38">
            <a:extLst>
              <a:ext uri="{FF2B5EF4-FFF2-40B4-BE49-F238E27FC236}">
                <a16:creationId xmlns:a16="http://schemas.microsoft.com/office/drawing/2014/main" id="{023B8F6C-FFFC-482B-BC0B-07F51F685B74}"/>
              </a:ext>
            </a:extLst>
          </p:cNvPr>
          <p:cNvPicPr>
            <a:picLocks noChangeAspect="1"/>
          </p:cNvPicPr>
          <p:nvPr/>
        </p:nvPicPr>
        <p:blipFill>
          <a:blip r:embed="rId13"/>
          <a:stretch>
            <a:fillRect/>
          </a:stretch>
        </p:blipFill>
        <p:spPr>
          <a:xfrm>
            <a:off x="5891126" y="1822379"/>
            <a:ext cx="3439529" cy="1950687"/>
          </a:xfrm>
          <a:prstGeom prst="rect">
            <a:avLst/>
          </a:prstGeom>
        </p:spPr>
      </p:pic>
      <p:sp>
        <p:nvSpPr>
          <p:cNvPr id="34" name="Šipka: nahoru 33">
            <a:extLst>
              <a:ext uri="{FF2B5EF4-FFF2-40B4-BE49-F238E27FC236}">
                <a16:creationId xmlns:a16="http://schemas.microsoft.com/office/drawing/2014/main" id="{A26CAF93-24B3-49A0-B856-E1D2E7F5F4A0}"/>
              </a:ext>
            </a:extLst>
          </p:cNvPr>
          <p:cNvSpPr/>
          <p:nvPr/>
        </p:nvSpPr>
        <p:spPr bwMode="auto">
          <a:xfrm>
            <a:off x="5721555" y="3819982"/>
            <a:ext cx="3609100" cy="1504027"/>
          </a:xfrm>
          <a:prstGeom prst="upArrow">
            <a:avLst>
              <a:gd name="adj1" fmla="val 50000"/>
              <a:gd name="adj2" fmla="val 48586"/>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52136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472784" y="491389"/>
            <a:ext cx="3039743" cy="646331"/>
          </a:xfrm>
          <a:prstGeom prst="rect">
            <a:avLst/>
          </a:prstGeom>
          <a:noFill/>
        </p:spPr>
        <p:txBody>
          <a:bodyPr wrap="none" rtlCol="0">
            <a:spAutoFit/>
          </a:bodyPr>
          <a:lstStyle/>
          <a:p>
            <a:r>
              <a:rPr lang="cs-CZ" sz="3600" dirty="0" err="1">
                <a:solidFill>
                  <a:srgbClr val="0070C0"/>
                </a:solidFill>
              </a:rPr>
              <a:t>Current</a:t>
            </a:r>
            <a:r>
              <a:rPr lang="cs-CZ" sz="3600" dirty="0">
                <a:solidFill>
                  <a:srgbClr val="0070C0"/>
                </a:solidFill>
              </a:rPr>
              <a:t> status  </a:t>
            </a:r>
          </a:p>
        </p:txBody>
      </p:sp>
      <p:sp>
        <p:nvSpPr>
          <p:cNvPr id="2" name="Obdélník 1">
            <a:extLst>
              <a:ext uri="{FF2B5EF4-FFF2-40B4-BE49-F238E27FC236}">
                <a16:creationId xmlns:a16="http://schemas.microsoft.com/office/drawing/2014/main" id="{B12B3CA7-C950-4DB9-8833-61BF49651DBB}"/>
              </a:ext>
            </a:extLst>
          </p:cNvPr>
          <p:cNvSpPr/>
          <p:nvPr/>
        </p:nvSpPr>
        <p:spPr>
          <a:xfrm>
            <a:off x="472784" y="996476"/>
            <a:ext cx="8059881" cy="923330"/>
          </a:xfrm>
          <a:prstGeom prst="rect">
            <a:avLst/>
          </a:prstGeom>
          <a:noFill/>
        </p:spPr>
        <p:txBody>
          <a:bodyPr wrap="square" lIns="91440" tIns="45720" rIns="91440" bIns="45720">
            <a:spAutoFit/>
          </a:bodyPr>
          <a:lstStyle/>
          <a:p>
            <a:pPr algn="ctr"/>
            <a:r>
              <a:rPr lang="cs-CZ"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cs-CZ" sz="28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(BPH_PIS1 </a:t>
            </a:r>
            <a:r>
              <a:rPr lang="en-US" sz="28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&amp;</a:t>
            </a:r>
            <a:r>
              <a:rPr lang="cs-CZ" sz="28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PIS2 </a:t>
            </a:r>
            <a:r>
              <a:rPr lang="en-US" sz="28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&amp;</a:t>
            </a:r>
            <a:r>
              <a:rPr lang="cs-CZ" sz="2800" b="1" cap="none" spc="0" dirty="0">
                <a:ln w="12700">
                  <a:solidFill>
                    <a:schemeClr val="accent3">
                      <a:lumMod val="50000"/>
                    </a:schemeClr>
                  </a:solidFill>
                  <a:prstDash val="solid"/>
                </a:ln>
                <a:solidFill>
                  <a:srgbClr val="FF0000"/>
                </a:solidFill>
                <a:effectLst>
                  <a:innerShdw blurRad="177800">
                    <a:schemeClr val="accent3">
                      <a:lumMod val="50000"/>
                    </a:schemeClr>
                  </a:innerShdw>
                </a:effectLst>
              </a:rPr>
              <a:t> MPH_AOPR)</a:t>
            </a:r>
            <a:endParaRPr lang="cs-CZ"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Šipka: dolů 2">
            <a:extLst>
              <a:ext uri="{FF2B5EF4-FFF2-40B4-BE49-F238E27FC236}">
                <a16:creationId xmlns:a16="http://schemas.microsoft.com/office/drawing/2014/main" id="{B9B59937-27AB-4106-A2ED-A0D885E2E959}"/>
              </a:ext>
            </a:extLst>
          </p:cNvPr>
          <p:cNvSpPr/>
          <p:nvPr/>
        </p:nvSpPr>
        <p:spPr bwMode="auto">
          <a:xfrm>
            <a:off x="3301979" y="1891133"/>
            <a:ext cx="2506275" cy="1442169"/>
          </a:xfrm>
          <a:prstGeom prst="downArrow">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Obrázek 7">
            <a:extLst>
              <a:ext uri="{FF2B5EF4-FFF2-40B4-BE49-F238E27FC236}">
                <a16:creationId xmlns:a16="http://schemas.microsoft.com/office/drawing/2014/main" id="{4F2CC669-218C-472F-9820-F9BEB1B40D73}"/>
              </a:ext>
            </a:extLst>
          </p:cNvPr>
          <p:cNvPicPr>
            <a:picLocks noChangeAspect="1"/>
          </p:cNvPicPr>
          <p:nvPr/>
        </p:nvPicPr>
        <p:blipFill>
          <a:blip r:embed="rId2"/>
          <a:stretch>
            <a:fillRect/>
          </a:stretch>
        </p:blipFill>
        <p:spPr>
          <a:xfrm>
            <a:off x="850011" y="3361975"/>
            <a:ext cx="4733921" cy="2726259"/>
          </a:xfrm>
          <a:prstGeom prst="rect">
            <a:avLst/>
          </a:prstGeom>
          <a:ln>
            <a:solidFill>
              <a:schemeClr val="tx1"/>
            </a:solidFill>
          </a:ln>
        </p:spPr>
      </p:pic>
      <p:pic>
        <p:nvPicPr>
          <p:cNvPr id="35" name="Obrázek 34">
            <a:extLst>
              <a:ext uri="{FF2B5EF4-FFF2-40B4-BE49-F238E27FC236}">
                <a16:creationId xmlns:a16="http://schemas.microsoft.com/office/drawing/2014/main" id="{333B5700-3934-46E5-9208-585A982709F0}"/>
              </a:ext>
            </a:extLst>
          </p:cNvPr>
          <p:cNvPicPr>
            <a:picLocks noChangeAspect="1"/>
          </p:cNvPicPr>
          <p:nvPr/>
        </p:nvPicPr>
        <p:blipFill>
          <a:blip r:embed="rId3"/>
          <a:stretch>
            <a:fillRect/>
          </a:stretch>
        </p:blipFill>
        <p:spPr>
          <a:xfrm>
            <a:off x="3216971" y="2207502"/>
            <a:ext cx="1030571" cy="383091"/>
          </a:xfrm>
          <a:prstGeom prst="rect">
            <a:avLst/>
          </a:prstGeom>
        </p:spPr>
      </p:pic>
      <p:pic>
        <p:nvPicPr>
          <p:cNvPr id="34" name="Obrázek 33">
            <a:extLst>
              <a:ext uri="{FF2B5EF4-FFF2-40B4-BE49-F238E27FC236}">
                <a16:creationId xmlns:a16="http://schemas.microsoft.com/office/drawing/2014/main" id="{AA597794-C98C-4F13-85F1-8907C947215B}"/>
              </a:ext>
            </a:extLst>
          </p:cNvPr>
          <p:cNvPicPr>
            <a:picLocks noChangeAspect="1"/>
          </p:cNvPicPr>
          <p:nvPr/>
        </p:nvPicPr>
        <p:blipFill>
          <a:blip r:embed="rId4"/>
          <a:stretch>
            <a:fillRect/>
          </a:stretch>
        </p:blipFill>
        <p:spPr>
          <a:xfrm>
            <a:off x="8338667" y="3246572"/>
            <a:ext cx="438095" cy="447619"/>
          </a:xfrm>
          <a:prstGeom prst="rect">
            <a:avLst/>
          </a:prstGeom>
        </p:spPr>
      </p:pic>
      <p:pic>
        <p:nvPicPr>
          <p:cNvPr id="37" name="Obrázek 36">
            <a:extLst>
              <a:ext uri="{FF2B5EF4-FFF2-40B4-BE49-F238E27FC236}">
                <a16:creationId xmlns:a16="http://schemas.microsoft.com/office/drawing/2014/main" id="{E9A875CE-A919-4A39-BADA-A7BD6E5C90C8}"/>
              </a:ext>
            </a:extLst>
          </p:cNvPr>
          <p:cNvPicPr>
            <a:picLocks noChangeAspect="1"/>
          </p:cNvPicPr>
          <p:nvPr/>
        </p:nvPicPr>
        <p:blipFill>
          <a:blip r:embed="rId5"/>
          <a:stretch>
            <a:fillRect/>
          </a:stretch>
        </p:blipFill>
        <p:spPr>
          <a:xfrm>
            <a:off x="5893222" y="2986315"/>
            <a:ext cx="1276190" cy="866667"/>
          </a:xfrm>
          <a:prstGeom prst="rect">
            <a:avLst/>
          </a:prstGeom>
        </p:spPr>
      </p:pic>
      <p:pic>
        <p:nvPicPr>
          <p:cNvPr id="41" name="Obrázek 40">
            <a:extLst>
              <a:ext uri="{FF2B5EF4-FFF2-40B4-BE49-F238E27FC236}">
                <a16:creationId xmlns:a16="http://schemas.microsoft.com/office/drawing/2014/main" id="{93891924-4F1F-425F-B9B4-5E19CEE0879C}"/>
              </a:ext>
            </a:extLst>
          </p:cNvPr>
          <p:cNvPicPr>
            <a:picLocks noChangeAspect="1"/>
          </p:cNvPicPr>
          <p:nvPr/>
        </p:nvPicPr>
        <p:blipFill>
          <a:blip r:embed="rId6"/>
          <a:stretch>
            <a:fillRect/>
          </a:stretch>
        </p:blipFill>
        <p:spPr>
          <a:xfrm>
            <a:off x="10675370" y="2514132"/>
            <a:ext cx="817520" cy="809505"/>
          </a:xfrm>
          <a:prstGeom prst="rect">
            <a:avLst/>
          </a:prstGeom>
        </p:spPr>
      </p:pic>
      <p:pic>
        <p:nvPicPr>
          <p:cNvPr id="42" name="Obrázek 41">
            <a:extLst>
              <a:ext uri="{FF2B5EF4-FFF2-40B4-BE49-F238E27FC236}">
                <a16:creationId xmlns:a16="http://schemas.microsoft.com/office/drawing/2014/main" id="{F2F03160-B742-41C2-828C-1394BBEAD760}"/>
              </a:ext>
            </a:extLst>
          </p:cNvPr>
          <p:cNvPicPr>
            <a:picLocks noChangeAspect="1"/>
          </p:cNvPicPr>
          <p:nvPr/>
        </p:nvPicPr>
        <p:blipFill>
          <a:blip r:embed="rId6"/>
          <a:stretch>
            <a:fillRect/>
          </a:stretch>
        </p:blipFill>
        <p:spPr>
          <a:xfrm>
            <a:off x="10683396" y="3589576"/>
            <a:ext cx="817520" cy="809505"/>
          </a:xfrm>
          <a:prstGeom prst="rect">
            <a:avLst/>
          </a:prstGeom>
        </p:spPr>
      </p:pic>
      <p:pic>
        <p:nvPicPr>
          <p:cNvPr id="43" name="Obrázek 42">
            <a:extLst>
              <a:ext uri="{FF2B5EF4-FFF2-40B4-BE49-F238E27FC236}">
                <a16:creationId xmlns:a16="http://schemas.microsoft.com/office/drawing/2014/main" id="{EAEE2B89-8457-423F-922B-A10CCF48A197}"/>
              </a:ext>
            </a:extLst>
          </p:cNvPr>
          <p:cNvPicPr>
            <a:picLocks noChangeAspect="1"/>
          </p:cNvPicPr>
          <p:nvPr/>
        </p:nvPicPr>
        <p:blipFill>
          <a:blip r:embed="rId6"/>
          <a:stretch>
            <a:fillRect/>
          </a:stretch>
        </p:blipFill>
        <p:spPr>
          <a:xfrm>
            <a:off x="10675370" y="4501250"/>
            <a:ext cx="817520" cy="809505"/>
          </a:xfrm>
          <a:prstGeom prst="rect">
            <a:avLst/>
          </a:prstGeom>
        </p:spPr>
      </p:pic>
      <p:pic>
        <p:nvPicPr>
          <p:cNvPr id="44" name="Obrázek 43">
            <a:extLst>
              <a:ext uri="{FF2B5EF4-FFF2-40B4-BE49-F238E27FC236}">
                <a16:creationId xmlns:a16="http://schemas.microsoft.com/office/drawing/2014/main" id="{751695BC-3847-47DA-B0E2-D9E52F59CF8D}"/>
              </a:ext>
            </a:extLst>
          </p:cNvPr>
          <p:cNvPicPr>
            <a:picLocks noChangeAspect="1"/>
          </p:cNvPicPr>
          <p:nvPr/>
        </p:nvPicPr>
        <p:blipFill>
          <a:blip r:embed="rId6"/>
          <a:stretch>
            <a:fillRect/>
          </a:stretch>
        </p:blipFill>
        <p:spPr>
          <a:xfrm>
            <a:off x="10675370" y="5412924"/>
            <a:ext cx="817520" cy="809505"/>
          </a:xfrm>
          <a:prstGeom prst="rect">
            <a:avLst/>
          </a:prstGeom>
        </p:spPr>
      </p:pic>
      <p:pic>
        <p:nvPicPr>
          <p:cNvPr id="45" name="Obrázek 44">
            <a:extLst>
              <a:ext uri="{FF2B5EF4-FFF2-40B4-BE49-F238E27FC236}">
                <a16:creationId xmlns:a16="http://schemas.microsoft.com/office/drawing/2014/main" id="{4F20F626-55BB-4C57-8EFE-39A0C052DCF4}"/>
              </a:ext>
            </a:extLst>
          </p:cNvPr>
          <p:cNvPicPr>
            <a:picLocks noChangeAspect="1"/>
          </p:cNvPicPr>
          <p:nvPr/>
        </p:nvPicPr>
        <p:blipFill>
          <a:blip r:embed="rId4"/>
          <a:stretch>
            <a:fillRect/>
          </a:stretch>
        </p:blipFill>
        <p:spPr>
          <a:xfrm>
            <a:off x="9915752" y="2786421"/>
            <a:ext cx="438095" cy="447619"/>
          </a:xfrm>
          <a:prstGeom prst="rect">
            <a:avLst/>
          </a:prstGeom>
        </p:spPr>
      </p:pic>
      <p:pic>
        <p:nvPicPr>
          <p:cNvPr id="46" name="Obrázek 45">
            <a:extLst>
              <a:ext uri="{FF2B5EF4-FFF2-40B4-BE49-F238E27FC236}">
                <a16:creationId xmlns:a16="http://schemas.microsoft.com/office/drawing/2014/main" id="{E451CFB5-3D15-4CF1-9F31-A97B47F2CB8F}"/>
              </a:ext>
            </a:extLst>
          </p:cNvPr>
          <p:cNvPicPr>
            <a:picLocks noChangeAspect="1"/>
          </p:cNvPicPr>
          <p:nvPr/>
        </p:nvPicPr>
        <p:blipFill>
          <a:blip r:embed="rId4"/>
          <a:stretch>
            <a:fillRect/>
          </a:stretch>
        </p:blipFill>
        <p:spPr>
          <a:xfrm>
            <a:off x="9915752" y="3770518"/>
            <a:ext cx="438095" cy="447619"/>
          </a:xfrm>
          <a:prstGeom prst="rect">
            <a:avLst/>
          </a:prstGeom>
        </p:spPr>
      </p:pic>
      <p:pic>
        <p:nvPicPr>
          <p:cNvPr id="47" name="Obrázek 46">
            <a:extLst>
              <a:ext uri="{FF2B5EF4-FFF2-40B4-BE49-F238E27FC236}">
                <a16:creationId xmlns:a16="http://schemas.microsoft.com/office/drawing/2014/main" id="{503E501F-20C7-40FC-8A4C-D56056ACE216}"/>
              </a:ext>
            </a:extLst>
          </p:cNvPr>
          <p:cNvPicPr>
            <a:picLocks noChangeAspect="1"/>
          </p:cNvPicPr>
          <p:nvPr/>
        </p:nvPicPr>
        <p:blipFill>
          <a:blip r:embed="rId4"/>
          <a:stretch>
            <a:fillRect/>
          </a:stretch>
        </p:blipFill>
        <p:spPr>
          <a:xfrm>
            <a:off x="9982151" y="4607843"/>
            <a:ext cx="438095" cy="447620"/>
          </a:xfrm>
          <a:prstGeom prst="rect">
            <a:avLst/>
          </a:prstGeom>
        </p:spPr>
      </p:pic>
      <p:pic>
        <p:nvPicPr>
          <p:cNvPr id="48" name="Obrázek 47">
            <a:extLst>
              <a:ext uri="{FF2B5EF4-FFF2-40B4-BE49-F238E27FC236}">
                <a16:creationId xmlns:a16="http://schemas.microsoft.com/office/drawing/2014/main" id="{B201DE5D-3738-41D7-8977-8FAEBB135490}"/>
              </a:ext>
            </a:extLst>
          </p:cNvPr>
          <p:cNvPicPr>
            <a:picLocks noChangeAspect="1"/>
          </p:cNvPicPr>
          <p:nvPr/>
        </p:nvPicPr>
        <p:blipFill>
          <a:blip r:embed="rId4"/>
          <a:stretch>
            <a:fillRect/>
          </a:stretch>
        </p:blipFill>
        <p:spPr>
          <a:xfrm>
            <a:off x="9994544" y="5485500"/>
            <a:ext cx="438095" cy="447619"/>
          </a:xfrm>
          <a:prstGeom prst="rect">
            <a:avLst/>
          </a:prstGeom>
        </p:spPr>
      </p:pic>
      <p:pic>
        <p:nvPicPr>
          <p:cNvPr id="67" name="Obrázek 66">
            <a:extLst>
              <a:ext uri="{FF2B5EF4-FFF2-40B4-BE49-F238E27FC236}">
                <a16:creationId xmlns:a16="http://schemas.microsoft.com/office/drawing/2014/main" id="{7E01A45D-41FF-403B-8D1D-4EA30DB81C2F}"/>
              </a:ext>
            </a:extLst>
          </p:cNvPr>
          <p:cNvPicPr>
            <a:picLocks noChangeAspect="1"/>
          </p:cNvPicPr>
          <p:nvPr/>
        </p:nvPicPr>
        <p:blipFill>
          <a:blip r:embed="rId7"/>
          <a:stretch>
            <a:fillRect/>
          </a:stretch>
        </p:blipFill>
        <p:spPr>
          <a:xfrm>
            <a:off x="8218969" y="4808038"/>
            <a:ext cx="1115586" cy="1121889"/>
          </a:xfrm>
          <a:prstGeom prst="rect">
            <a:avLst/>
          </a:prstGeom>
        </p:spPr>
      </p:pic>
      <p:cxnSp>
        <p:nvCxnSpPr>
          <p:cNvPr id="69" name="Přímá spojnice se šipkou 68">
            <a:extLst>
              <a:ext uri="{FF2B5EF4-FFF2-40B4-BE49-F238E27FC236}">
                <a16:creationId xmlns:a16="http://schemas.microsoft.com/office/drawing/2014/main" id="{4FECF895-D8B0-487E-9432-79B8E436A316}"/>
              </a:ext>
            </a:extLst>
          </p:cNvPr>
          <p:cNvCxnSpPr>
            <a:stCxn id="37" idx="3"/>
          </p:cNvCxnSpPr>
          <p:nvPr/>
        </p:nvCxnSpPr>
        <p:spPr>
          <a:xfrm>
            <a:off x="7169412" y="3419649"/>
            <a:ext cx="104763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Přímá spojnice se šipkou 72">
            <a:extLst>
              <a:ext uri="{FF2B5EF4-FFF2-40B4-BE49-F238E27FC236}">
                <a16:creationId xmlns:a16="http://schemas.microsoft.com/office/drawing/2014/main" id="{A3C92129-1084-40D4-97F4-CB077BC18E40}"/>
              </a:ext>
            </a:extLst>
          </p:cNvPr>
          <p:cNvCxnSpPr/>
          <p:nvPr/>
        </p:nvCxnSpPr>
        <p:spPr>
          <a:xfrm flipH="1">
            <a:off x="8917906" y="3208226"/>
            <a:ext cx="1031525" cy="136127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Přímá spojnice se šipkou 76">
            <a:extLst>
              <a:ext uri="{FF2B5EF4-FFF2-40B4-BE49-F238E27FC236}">
                <a16:creationId xmlns:a16="http://schemas.microsoft.com/office/drawing/2014/main" id="{E43CCCCF-E36A-4F77-8329-531FB481D2A0}"/>
              </a:ext>
            </a:extLst>
          </p:cNvPr>
          <p:cNvCxnSpPr>
            <a:cxnSpLocks/>
          </p:cNvCxnSpPr>
          <p:nvPr/>
        </p:nvCxnSpPr>
        <p:spPr>
          <a:xfrm flipH="1">
            <a:off x="9116247" y="4066063"/>
            <a:ext cx="644459" cy="65020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Přímá spojnice se šipkou 79">
            <a:extLst>
              <a:ext uri="{FF2B5EF4-FFF2-40B4-BE49-F238E27FC236}">
                <a16:creationId xmlns:a16="http://schemas.microsoft.com/office/drawing/2014/main" id="{75F6796E-6105-48C5-8458-094CD87EA89F}"/>
              </a:ext>
            </a:extLst>
          </p:cNvPr>
          <p:cNvCxnSpPr>
            <a:cxnSpLocks/>
          </p:cNvCxnSpPr>
          <p:nvPr/>
        </p:nvCxnSpPr>
        <p:spPr>
          <a:xfrm flipH="1">
            <a:off x="9268648" y="4867656"/>
            <a:ext cx="680783" cy="10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Přímá spojnice se šipkou 81">
            <a:extLst>
              <a:ext uri="{FF2B5EF4-FFF2-40B4-BE49-F238E27FC236}">
                <a16:creationId xmlns:a16="http://schemas.microsoft.com/office/drawing/2014/main" id="{6F2AA2D1-9C09-440B-828E-A1AC09683F7F}"/>
              </a:ext>
            </a:extLst>
          </p:cNvPr>
          <p:cNvCxnSpPr>
            <a:cxnSpLocks/>
          </p:cNvCxnSpPr>
          <p:nvPr/>
        </p:nvCxnSpPr>
        <p:spPr>
          <a:xfrm flipH="1" flipV="1">
            <a:off x="9354766" y="5093443"/>
            <a:ext cx="639778" cy="43462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Přímá spojnice se šipkou 84">
            <a:extLst>
              <a:ext uri="{FF2B5EF4-FFF2-40B4-BE49-F238E27FC236}">
                <a16:creationId xmlns:a16="http://schemas.microsoft.com/office/drawing/2014/main" id="{935D5380-78E4-4CEC-9260-538E71CB7918}"/>
              </a:ext>
            </a:extLst>
          </p:cNvPr>
          <p:cNvCxnSpPr>
            <a:cxnSpLocks/>
          </p:cNvCxnSpPr>
          <p:nvPr/>
        </p:nvCxnSpPr>
        <p:spPr>
          <a:xfrm flipV="1">
            <a:off x="8544285" y="3697364"/>
            <a:ext cx="0" cy="107232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Obdélník 82">
            <a:extLst>
              <a:ext uri="{FF2B5EF4-FFF2-40B4-BE49-F238E27FC236}">
                <a16:creationId xmlns:a16="http://schemas.microsoft.com/office/drawing/2014/main" id="{09282F9B-AA45-46AF-9219-84CCB1243DD4}"/>
              </a:ext>
            </a:extLst>
          </p:cNvPr>
          <p:cNvSpPr/>
          <p:nvPr/>
        </p:nvSpPr>
        <p:spPr bwMode="auto">
          <a:xfrm>
            <a:off x="8084127" y="2358736"/>
            <a:ext cx="2506275" cy="4083624"/>
          </a:xfrm>
          <a:prstGeom prst="rect">
            <a:avLst/>
          </a:prstGeom>
          <a:solidFill>
            <a:schemeClr val="accent4">
              <a:lumMod val="40000"/>
              <a:lumOff val="6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6" name="Přímá spojnice se šipkou 5">
            <a:extLst>
              <a:ext uri="{FF2B5EF4-FFF2-40B4-BE49-F238E27FC236}">
                <a16:creationId xmlns:a16="http://schemas.microsoft.com/office/drawing/2014/main" id="{38F11E34-A032-410B-82A9-6D564CB33264}"/>
              </a:ext>
            </a:extLst>
          </p:cNvPr>
          <p:cNvCxnSpPr/>
          <p:nvPr/>
        </p:nvCxnSpPr>
        <p:spPr>
          <a:xfrm flipV="1">
            <a:off x="8776762" y="3106882"/>
            <a:ext cx="1063429" cy="322118"/>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ovéPole 26">
            <a:extLst>
              <a:ext uri="{FF2B5EF4-FFF2-40B4-BE49-F238E27FC236}">
                <a16:creationId xmlns:a16="http://schemas.microsoft.com/office/drawing/2014/main" id="{08F17A2C-95BF-496E-A24A-556869EBB275}"/>
              </a:ext>
            </a:extLst>
          </p:cNvPr>
          <p:cNvSpPr txBox="1"/>
          <p:nvPr/>
        </p:nvSpPr>
        <p:spPr>
          <a:xfrm>
            <a:off x="8076892" y="1839525"/>
            <a:ext cx="3064294" cy="523220"/>
          </a:xfrm>
          <a:prstGeom prst="rect">
            <a:avLst/>
          </a:prstGeom>
          <a:noFill/>
        </p:spPr>
        <p:txBody>
          <a:bodyPr wrap="square">
            <a:spAutoFit/>
          </a:bodyPr>
          <a:lstStyle/>
          <a:p>
            <a:r>
              <a:rPr lang="en-US" sz="1400" dirty="0">
                <a:solidFill>
                  <a:srgbClr val="FF0000"/>
                </a:solidFill>
              </a:rPr>
              <a:t>Here is an Inspection of a selected </a:t>
            </a:r>
            <a:endParaRPr lang="cs-CZ" sz="1400" dirty="0">
              <a:solidFill>
                <a:srgbClr val="FF0000"/>
              </a:solidFill>
            </a:endParaRPr>
          </a:p>
          <a:p>
            <a:r>
              <a:rPr lang="en-US" sz="1400" dirty="0">
                <a:solidFill>
                  <a:srgbClr val="FF0000"/>
                </a:solidFill>
              </a:rPr>
              <a:t>student's work by a supervisor</a:t>
            </a:r>
          </a:p>
        </p:txBody>
      </p:sp>
      <p:cxnSp>
        <p:nvCxnSpPr>
          <p:cNvPr id="9" name="Přímá spojnice se šipkou 8">
            <a:extLst>
              <a:ext uri="{FF2B5EF4-FFF2-40B4-BE49-F238E27FC236}">
                <a16:creationId xmlns:a16="http://schemas.microsoft.com/office/drawing/2014/main" id="{E23EE24B-1218-4874-B19A-D32915C19CDE}"/>
              </a:ext>
            </a:extLst>
          </p:cNvPr>
          <p:cNvCxnSpPr>
            <a:stCxn id="83" idx="0"/>
          </p:cNvCxnSpPr>
          <p:nvPr/>
        </p:nvCxnSpPr>
        <p:spPr>
          <a:xfrm>
            <a:off x="9337265" y="2358736"/>
            <a:ext cx="17501" cy="762263"/>
          </a:xfrm>
          <a:prstGeom prst="straightConnector1">
            <a:avLst/>
          </a:prstGeom>
          <a:ln>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27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anim calcmode="lin" valueType="num">
                                      <p:cBhvr>
                                        <p:cTn id="27" dur="1000" fill="hold"/>
                                        <p:tgtEl>
                                          <p:spTgt spid="43"/>
                                        </p:tgtEl>
                                        <p:attrNameLst>
                                          <p:attrName>ppt_x</p:attrName>
                                        </p:attrNameLst>
                                      </p:cBhvr>
                                      <p:tavLst>
                                        <p:tav tm="0">
                                          <p:val>
                                            <p:strVal val="#ppt_x"/>
                                          </p:val>
                                        </p:tav>
                                        <p:tav tm="100000">
                                          <p:val>
                                            <p:strVal val="#ppt_x"/>
                                          </p:val>
                                        </p:tav>
                                      </p:tavLst>
                                    </p:anim>
                                    <p:anim calcmode="lin" valueType="num">
                                      <p:cBhvr>
                                        <p:cTn id="28" dur="1000" fill="hold"/>
                                        <p:tgtEl>
                                          <p:spTgt spid="4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anim calcmode="lin" valueType="num">
                                      <p:cBhvr>
                                        <p:cTn id="37" dur="1000" fill="hold"/>
                                        <p:tgtEl>
                                          <p:spTgt spid="45"/>
                                        </p:tgtEl>
                                        <p:attrNameLst>
                                          <p:attrName>ppt_x</p:attrName>
                                        </p:attrNameLst>
                                      </p:cBhvr>
                                      <p:tavLst>
                                        <p:tav tm="0">
                                          <p:val>
                                            <p:strVal val="#ppt_x"/>
                                          </p:val>
                                        </p:tav>
                                        <p:tav tm="100000">
                                          <p:val>
                                            <p:strVal val="#ppt_x"/>
                                          </p:val>
                                        </p:tav>
                                      </p:tavLst>
                                    </p:anim>
                                    <p:anim calcmode="lin" valueType="num">
                                      <p:cBhvr>
                                        <p:cTn id="38" dur="1000" fill="hold"/>
                                        <p:tgtEl>
                                          <p:spTgt spid="4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1000"/>
                                        <p:tgtEl>
                                          <p:spTgt spid="46"/>
                                        </p:tgtEl>
                                      </p:cBhvr>
                                    </p:animEffect>
                                    <p:anim calcmode="lin" valueType="num">
                                      <p:cBhvr>
                                        <p:cTn id="42" dur="1000" fill="hold"/>
                                        <p:tgtEl>
                                          <p:spTgt spid="46"/>
                                        </p:tgtEl>
                                        <p:attrNameLst>
                                          <p:attrName>ppt_x</p:attrName>
                                        </p:attrNameLst>
                                      </p:cBhvr>
                                      <p:tavLst>
                                        <p:tav tm="0">
                                          <p:val>
                                            <p:strVal val="#ppt_x"/>
                                          </p:val>
                                        </p:tav>
                                        <p:tav tm="100000">
                                          <p:val>
                                            <p:strVal val="#ppt_x"/>
                                          </p:val>
                                        </p:tav>
                                      </p:tavLst>
                                    </p:anim>
                                    <p:anim calcmode="lin" valueType="num">
                                      <p:cBhvr>
                                        <p:cTn id="43" dur="1000" fill="hold"/>
                                        <p:tgtEl>
                                          <p:spTgt spid="4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000"/>
                                        <p:tgtEl>
                                          <p:spTgt spid="47"/>
                                        </p:tgtEl>
                                      </p:cBhvr>
                                    </p:animEffect>
                                    <p:anim calcmode="lin" valueType="num">
                                      <p:cBhvr>
                                        <p:cTn id="47" dur="1000" fill="hold"/>
                                        <p:tgtEl>
                                          <p:spTgt spid="47"/>
                                        </p:tgtEl>
                                        <p:attrNameLst>
                                          <p:attrName>ppt_x</p:attrName>
                                        </p:attrNameLst>
                                      </p:cBhvr>
                                      <p:tavLst>
                                        <p:tav tm="0">
                                          <p:val>
                                            <p:strVal val="#ppt_x"/>
                                          </p:val>
                                        </p:tav>
                                        <p:tav tm="100000">
                                          <p:val>
                                            <p:strVal val="#ppt_x"/>
                                          </p:val>
                                        </p:tav>
                                      </p:tavLst>
                                    </p:anim>
                                    <p:anim calcmode="lin" valueType="num">
                                      <p:cBhvr>
                                        <p:cTn id="48" dur="1000" fill="hold"/>
                                        <p:tgtEl>
                                          <p:spTgt spid="47"/>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1000"/>
                                        <p:tgtEl>
                                          <p:spTgt spid="48"/>
                                        </p:tgtEl>
                                      </p:cBhvr>
                                    </p:animEffect>
                                    <p:anim calcmode="lin" valueType="num">
                                      <p:cBhvr>
                                        <p:cTn id="52" dur="1000" fill="hold"/>
                                        <p:tgtEl>
                                          <p:spTgt spid="48"/>
                                        </p:tgtEl>
                                        <p:attrNameLst>
                                          <p:attrName>ppt_x</p:attrName>
                                        </p:attrNameLst>
                                      </p:cBhvr>
                                      <p:tavLst>
                                        <p:tav tm="0">
                                          <p:val>
                                            <p:strVal val="#ppt_x"/>
                                          </p:val>
                                        </p:tav>
                                        <p:tav tm="100000">
                                          <p:val>
                                            <p:strVal val="#ppt_x"/>
                                          </p:val>
                                        </p:tav>
                                      </p:tavLst>
                                    </p:anim>
                                    <p:anim calcmode="lin" valueType="num">
                                      <p:cBhvr>
                                        <p:cTn id="53" dur="1000" fill="hold"/>
                                        <p:tgtEl>
                                          <p:spTgt spid="48"/>
                                        </p:tgtEl>
                                        <p:attrNameLst>
                                          <p:attrName>ppt_y</p:attrName>
                                        </p:attrNameLst>
                                      </p:cBhvr>
                                      <p:tavLst>
                                        <p:tav tm="0">
                                          <p:val>
                                            <p:strVal val="#ppt_y+.1"/>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additive="base">
                                        <p:cTn id="56" dur="500" fill="hold"/>
                                        <p:tgtEl>
                                          <p:spTgt spid="37"/>
                                        </p:tgtEl>
                                        <p:attrNameLst>
                                          <p:attrName>ppt_x</p:attrName>
                                        </p:attrNameLst>
                                      </p:cBhvr>
                                      <p:tavLst>
                                        <p:tav tm="0">
                                          <p:val>
                                            <p:strVal val="#ppt_x"/>
                                          </p:val>
                                        </p:tav>
                                        <p:tav tm="100000">
                                          <p:val>
                                            <p:strVal val="#ppt_x"/>
                                          </p:val>
                                        </p:tav>
                                      </p:tavLst>
                                    </p:anim>
                                    <p:anim calcmode="lin" valueType="num">
                                      <p:cBhvr additive="base">
                                        <p:cTn id="5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1000"/>
                                        <p:tgtEl>
                                          <p:spTgt spid="67"/>
                                        </p:tgtEl>
                                      </p:cBhvr>
                                    </p:animEffect>
                                    <p:anim calcmode="lin" valueType="num">
                                      <p:cBhvr>
                                        <p:cTn id="63" dur="1000" fill="hold"/>
                                        <p:tgtEl>
                                          <p:spTgt spid="67"/>
                                        </p:tgtEl>
                                        <p:attrNameLst>
                                          <p:attrName>ppt_x</p:attrName>
                                        </p:attrNameLst>
                                      </p:cBhvr>
                                      <p:tavLst>
                                        <p:tav tm="0">
                                          <p:val>
                                            <p:strVal val="#ppt_x"/>
                                          </p:val>
                                        </p:tav>
                                        <p:tav tm="100000">
                                          <p:val>
                                            <p:strVal val="#ppt_x"/>
                                          </p:val>
                                        </p:tav>
                                      </p:tavLst>
                                    </p:anim>
                                    <p:anim calcmode="lin" valueType="num">
                                      <p:cBhvr>
                                        <p:cTn id="64"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fade">
                                      <p:cBhvr>
                                        <p:cTn id="69" dur="1000"/>
                                        <p:tgtEl>
                                          <p:spTgt spid="69"/>
                                        </p:tgtEl>
                                      </p:cBhvr>
                                    </p:animEffect>
                                    <p:anim calcmode="lin" valueType="num">
                                      <p:cBhvr>
                                        <p:cTn id="70" dur="1000" fill="hold"/>
                                        <p:tgtEl>
                                          <p:spTgt spid="69"/>
                                        </p:tgtEl>
                                        <p:attrNameLst>
                                          <p:attrName>ppt_x</p:attrName>
                                        </p:attrNameLst>
                                      </p:cBhvr>
                                      <p:tavLst>
                                        <p:tav tm="0">
                                          <p:val>
                                            <p:strVal val="#ppt_x"/>
                                          </p:val>
                                        </p:tav>
                                        <p:tav tm="100000">
                                          <p:val>
                                            <p:strVal val="#ppt_x"/>
                                          </p:val>
                                        </p:tav>
                                      </p:tavLst>
                                    </p:anim>
                                    <p:anim calcmode="lin" valueType="num">
                                      <p:cBhvr>
                                        <p:cTn id="71"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fade">
                                      <p:cBhvr>
                                        <p:cTn id="76" dur="1000"/>
                                        <p:tgtEl>
                                          <p:spTgt spid="85"/>
                                        </p:tgtEl>
                                      </p:cBhvr>
                                    </p:animEffect>
                                    <p:anim calcmode="lin" valueType="num">
                                      <p:cBhvr>
                                        <p:cTn id="77" dur="1000" fill="hold"/>
                                        <p:tgtEl>
                                          <p:spTgt spid="85"/>
                                        </p:tgtEl>
                                        <p:attrNameLst>
                                          <p:attrName>ppt_x</p:attrName>
                                        </p:attrNameLst>
                                      </p:cBhvr>
                                      <p:tavLst>
                                        <p:tav tm="0">
                                          <p:val>
                                            <p:strVal val="#ppt_x"/>
                                          </p:val>
                                        </p:tav>
                                        <p:tav tm="100000">
                                          <p:val>
                                            <p:strVal val="#ppt_x"/>
                                          </p:val>
                                        </p:tav>
                                      </p:tavLst>
                                    </p:anim>
                                    <p:anim calcmode="lin" valueType="num">
                                      <p:cBhvr>
                                        <p:cTn id="78" dur="1000" fill="hold"/>
                                        <p:tgtEl>
                                          <p:spTgt spid="85"/>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fade">
                                      <p:cBhvr>
                                        <p:cTn id="81" dur="1000"/>
                                        <p:tgtEl>
                                          <p:spTgt spid="73"/>
                                        </p:tgtEl>
                                      </p:cBhvr>
                                    </p:animEffect>
                                    <p:anim calcmode="lin" valueType="num">
                                      <p:cBhvr>
                                        <p:cTn id="82" dur="1000" fill="hold"/>
                                        <p:tgtEl>
                                          <p:spTgt spid="73"/>
                                        </p:tgtEl>
                                        <p:attrNameLst>
                                          <p:attrName>ppt_x</p:attrName>
                                        </p:attrNameLst>
                                      </p:cBhvr>
                                      <p:tavLst>
                                        <p:tav tm="0">
                                          <p:val>
                                            <p:strVal val="#ppt_x"/>
                                          </p:val>
                                        </p:tav>
                                        <p:tav tm="100000">
                                          <p:val>
                                            <p:strVal val="#ppt_x"/>
                                          </p:val>
                                        </p:tav>
                                      </p:tavLst>
                                    </p:anim>
                                    <p:anim calcmode="lin" valueType="num">
                                      <p:cBhvr>
                                        <p:cTn id="83" dur="1000" fill="hold"/>
                                        <p:tgtEl>
                                          <p:spTgt spid="73"/>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fade">
                                      <p:cBhvr>
                                        <p:cTn id="86" dur="1000"/>
                                        <p:tgtEl>
                                          <p:spTgt spid="77"/>
                                        </p:tgtEl>
                                      </p:cBhvr>
                                    </p:animEffect>
                                    <p:anim calcmode="lin" valueType="num">
                                      <p:cBhvr>
                                        <p:cTn id="87" dur="1000" fill="hold"/>
                                        <p:tgtEl>
                                          <p:spTgt spid="77"/>
                                        </p:tgtEl>
                                        <p:attrNameLst>
                                          <p:attrName>ppt_x</p:attrName>
                                        </p:attrNameLst>
                                      </p:cBhvr>
                                      <p:tavLst>
                                        <p:tav tm="0">
                                          <p:val>
                                            <p:strVal val="#ppt_x"/>
                                          </p:val>
                                        </p:tav>
                                        <p:tav tm="100000">
                                          <p:val>
                                            <p:strVal val="#ppt_x"/>
                                          </p:val>
                                        </p:tav>
                                      </p:tavLst>
                                    </p:anim>
                                    <p:anim calcmode="lin" valueType="num">
                                      <p:cBhvr>
                                        <p:cTn id="88" dur="1000" fill="hold"/>
                                        <p:tgtEl>
                                          <p:spTgt spid="77"/>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80"/>
                                        </p:tgtEl>
                                        <p:attrNameLst>
                                          <p:attrName>style.visibility</p:attrName>
                                        </p:attrNameLst>
                                      </p:cBhvr>
                                      <p:to>
                                        <p:strVal val="visible"/>
                                      </p:to>
                                    </p:set>
                                    <p:animEffect transition="in" filter="fade">
                                      <p:cBhvr>
                                        <p:cTn id="91" dur="1000"/>
                                        <p:tgtEl>
                                          <p:spTgt spid="80"/>
                                        </p:tgtEl>
                                      </p:cBhvr>
                                    </p:animEffect>
                                    <p:anim calcmode="lin" valueType="num">
                                      <p:cBhvr>
                                        <p:cTn id="92" dur="1000" fill="hold"/>
                                        <p:tgtEl>
                                          <p:spTgt spid="80"/>
                                        </p:tgtEl>
                                        <p:attrNameLst>
                                          <p:attrName>ppt_x</p:attrName>
                                        </p:attrNameLst>
                                      </p:cBhvr>
                                      <p:tavLst>
                                        <p:tav tm="0">
                                          <p:val>
                                            <p:strVal val="#ppt_x"/>
                                          </p:val>
                                        </p:tav>
                                        <p:tav tm="100000">
                                          <p:val>
                                            <p:strVal val="#ppt_x"/>
                                          </p:val>
                                        </p:tav>
                                      </p:tavLst>
                                    </p:anim>
                                    <p:anim calcmode="lin" valueType="num">
                                      <p:cBhvr>
                                        <p:cTn id="93" dur="1000" fill="hold"/>
                                        <p:tgtEl>
                                          <p:spTgt spid="80"/>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82"/>
                                        </p:tgtEl>
                                        <p:attrNameLst>
                                          <p:attrName>style.visibility</p:attrName>
                                        </p:attrNameLst>
                                      </p:cBhvr>
                                      <p:to>
                                        <p:strVal val="visible"/>
                                      </p:to>
                                    </p:set>
                                    <p:animEffect transition="in" filter="fade">
                                      <p:cBhvr>
                                        <p:cTn id="96" dur="1000"/>
                                        <p:tgtEl>
                                          <p:spTgt spid="82"/>
                                        </p:tgtEl>
                                      </p:cBhvr>
                                    </p:animEffect>
                                    <p:anim calcmode="lin" valueType="num">
                                      <p:cBhvr>
                                        <p:cTn id="97" dur="1000" fill="hold"/>
                                        <p:tgtEl>
                                          <p:spTgt spid="82"/>
                                        </p:tgtEl>
                                        <p:attrNameLst>
                                          <p:attrName>ppt_x</p:attrName>
                                        </p:attrNameLst>
                                      </p:cBhvr>
                                      <p:tavLst>
                                        <p:tav tm="0">
                                          <p:val>
                                            <p:strVal val="#ppt_x"/>
                                          </p:val>
                                        </p:tav>
                                        <p:tav tm="100000">
                                          <p:val>
                                            <p:strVal val="#ppt_x"/>
                                          </p:val>
                                        </p:tav>
                                      </p:tavLst>
                                    </p:anim>
                                    <p:anim calcmode="lin" valueType="num">
                                      <p:cBhvr>
                                        <p:cTn id="98"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additive="base">
                                        <p:cTn id="103" dur="500" fill="hold"/>
                                        <p:tgtEl>
                                          <p:spTgt spid="6"/>
                                        </p:tgtEl>
                                        <p:attrNameLst>
                                          <p:attrName>ppt_x</p:attrName>
                                        </p:attrNameLst>
                                      </p:cBhvr>
                                      <p:tavLst>
                                        <p:tav tm="0">
                                          <p:val>
                                            <p:strVal val="#ppt_x"/>
                                          </p:val>
                                        </p:tav>
                                        <p:tav tm="100000">
                                          <p:val>
                                            <p:strVal val="#ppt_x"/>
                                          </p:val>
                                        </p:tav>
                                      </p:tavLst>
                                    </p:anim>
                                    <p:anim calcmode="lin" valueType="num">
                                      <p:cBhvr additive="base">
                                        <p:cTn id="10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fade">
                                      <p:cBhvr>
                                        <p:cTn id="109" dur="500"/>
                                        <p:tgtEl>
                                          <p:spTgt spid="83"/>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27"/>
                                        </p:tgtEl>
                                        <p:attrNameLst>
                                          <p:attrName>style.visibility</p:attrName>
                                        </p:attrNameLst>
                                      </p:cBhvr>
                                      <p:to>
                                        <p:strVal val="visible"/>
                                      </p:to>
                                    </p:set>
                                    <p:animEffect transition="in" filter="fade">
                                      <p:cBhvr>
                                        <p:cTn id="114" dur="1000"/>
                                        <p:tgtEl>
                                          <p:spTgt spid="27"/>
                                        </p:tgtEl>
                                      </p:cBhvr>
                                    </p:animEffect>
                                    <p:anim calcmode="lin" valueType="num">
                                      <p:cBhvr>
                                        <p:cTn id="115" dur="1000" fill="hold"/>
                                        <p:tgtEl>
                                          <p:spTgt spid="27"/>
                                        </p:tgtEl>
                                        <p:attrNameLst>
                                          <p:attrName>ppt_x</p:attrName>
                                        </p:attrNameLst>
                                      </p:cBhvr>
                                      <p:tavLst>
                                        <p:tav tm="0">
                                          <p:val>
                                            <p:strVal val="#ppt_x"/>
                                          </p:val>
                                        </p:tav>
                                        <p:tav tm="100000">
                                          <p:val>
                                            <p:strVal val="#ppt_x"/>
                                          </p:val>
                                        </p:tav>
                                      </p:tavLst>
                                    </p:anim>
                                    <p:anim calcmode="lin" valueType="num">
                                      <p:cBhvr>
                                        <p:cTn id="1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fade">
                                      <p:cBhvr>
                                        <p:cTn id="121" dur="1000"/>
                                        <p:tgtEl>
                                          <p:spTgt spid="9"/>
                                        </p:tgtEl>
                                      </p:cBhvr>
                                    </p:animEffect>
                                    <p:anim calcmode="lin" valueType="num">
                                      <p:cBhvr>
                                        <p:cTn id="122" dur="1000" fill="hold"/>
                                        <p:tgtEl>
                                          <p:spTgt spid="9"/>
                                        </p:tgtEl>
                                        <p:attrNameLst>
                                          <p:attrName>ppt_x</p:attrName>
                                        </p:attrNameLst>
                                      </p:cBhvr>
                                      <p:tavLst>
                                        <p:tav tm="0">
                                          <p:val>
                                            <p:strVal val="#ppt_x"/>
                                          </p:val>
                                        </p:tav>
                                        <p:tav tm="100000">
                                          <p:val>
                                            <p:strVal val="#ppt_x"/>
                                          </p:val>
                                        </p:tav>
                                      </p:tavLst>
                                    </p:anim>
                                    <p:anim calcmode="lin" valueType="num">
                                      <p:cBhvr>
                                        <p:cTn id="1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69DC25-70C8-44A1-B779-F5145B8A2AD8}"/>
              </a:ext>
            </a:extLst>
          </p:cNvPr>
          <p:cNvSpPr>
            <a:spLocks noGrp="1"/>
          </p:cNvSpPr>
          <p:nvPr>
            <p:ph type="title"/>
          </p:nvPr>
        </p:nvSpPr>
        <p:spPr>
          <a:xfrm>
            <a:off x="2008188" y="73025"/>
            <a:ext cx="8229600" cy="1143000"/>
          </a:xfrm>
        </p:spPr>
        <p:txBody>
          <a:bodyPr/>
          <a:lstStyle/>
          <a:p>
            <a:pPr algn="l">
              <a:defRPr/>
            </a:pPr>
            <a:r>
              <a:rPr lang="cs-CZ" sz="3600" dirty="0">
                <a:solidFill>
                  <a:srgbClr val="0070C0"/>
                </a:solidFill>
              </a:rPr>
              <a:t>ERP-TOC-BPR – </a:t>
            </a:r>
            <a:r>
              <a:rPr lang="cs-CZ" sz="3600" dirty="0" err="1">
                <a:solidFill>
                  <a:srgbClr val="0070C0"/>
                </a:solidFill>
              </a:rPr>
              <a:t>Approach-implementation</a:t>
            </a:r>
            <a:r>
              <a:rPr lang="cs-CZ" sz="3600" dirty="0">
                <a:solidFill>
                  <a:srgbClr val="0070C0"/>
                </a:solidFill>
              </a:rPr>
              <a:t> </a:t>
            </a:r>
            <a:endParaRPr lang="en-US" sz="3600" dirty="0">
              <a:solidFill>
                <a:srgbClr val="0070C0"/>
              </a:solidFill>
            </a:endParaRPr>
          </a:p>
        </p:txBody>
      </p:sp>
      <p:sp>
        <p:nvSpPr>
          <p:cNvPr id="29699" name="Zástupný symbol pro číslo snímku 3">
            <a:extLst>
              <a:ext uri="{FF2B5EF4-FFF2-40B4-BE49-F238E27FC236}">
                <a16:creationId xmlns:a16="http://schemas.microsoft.com/office/drawing/2014/main" id="{4863CDCA-DD09-4F40-A5A2-2B5A9F97032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44E02E3-8110-4A71-8225-FA282FB32848}" type="slidenum">
              <a:rPr lang="cs-CZ" altLang="cs-CZ" sz="1200"/>
              <a:pPr>
                <a:spcBef>
                  <a:spcPct val="0"/>
                </a:spcBef>
                <a:buClrTx/>
                <a:buSzTx/>
                <a:buFontTx/>
                <a:buNone/>
              </a:pPr>
              <a:t>16</a:t>
            </a:fld>
            <a:endParaRPr lang="cs-CZ" altLang="cs-CZ" sz="1200"/>
          </a:p>
        </p:txBody>
      </p:sp>
      <p:sp>
        <p:nvSpPr>
          <p:cNvPr id="6" name="Obdélník 5">
            <a:extLst>
              <a:ext uri="{FF2B5EF4-FFF2-40B4-BE49-F238E27FC236}">
                <a16:creationId xmlns:a16="http://schemas.microsoft.com/office/drawing/2014/main" id="{E2D9CCB7-F36E-4EF4-9343-0D168D194D24}"/>
              </a:ext>
            </a:extLst>
          </p:cNvPr>
          <p:cNvSpPr/>
          <p:nvPr/>
        </p:nvSpPr>
        <p:spPr bwMode="auto">
          <a:xfrm>
            <a:off x="2208213" y="1484313"/>
            <a:ext cx="215900" cy="207962"/>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7" name="Obdélník 6">
            <a:extLst>
              <a:ext uri="{FF2B5EF4-FFF2-40B4-BE49-F238E27FC236}">
                <a16:creationId xmlns:a16="http://schemas.microsoft.com/office/drawing/2014/main" id="{A137E101-741F-40D7-B424-DB072A529324}"/>
              </a:ext>
            </a:extLst>
          </p:cNvPr>
          <p:cNvSpPr/>
          <p:nvPr/>
        </p:nvSpPr>
        <p:spPr bwMode="auto">
          <a:xfrm>
            <a:off x="2640013" y="1484313"/>
            <a:ext cx="215900" cy="207962"/>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8" name="Obdélník 7">
            <a:extLst>
              <a:ext uri="{FF2B5EF4-FFF2-40B4-BE49-F238E27FC236}">
                <a16:creationId xmlns:a16="http://schemas.microsoft.com/office/drawing/2014/main" id="{04E1B5E2-F7C8-4FFF-8166-A354AB6C85E0}"/>
              </a:ext>
            </a:extLst>
          </p:cNvPr>
          <p:cNvSpPr/>
          <p:nvPr/>
        </p:nvSpPr>
        <p:spPr bwMode="auto">
          <a:xfrm>
            <a:off x="3071813" y="1484313"/>
            <a:ext cx="215900" cy="207962"/>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9" name="Obdélník 8">
            <a:extLst>
              <a:ext uri="{FF2B5EF4-FFF2-40B4-BE49-F238E27FC236}">
                <a16:creationId xmlns:a16="http://schemas.microsoft.com/office/drawing/2014/main" id="{F6F86D0D-F939-4E95-A9E8-B85E45CBF180}"/>
              </a:ext>
            </a:extLst>
          </p:cNvPr>
          <p:cNvSpPr/>
          <p:nvPr/>
        </p:nvSpPr>
        <p:spPr bwMode="auto">
          <a:xfrm>
            <a:off x="2208213" y="1827213"/>
            <a:ext cx="215900" cy="207962"/>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10" name="Obdélník 9">
            <a:extLst>
              <a:ext uri="{FF2B5EF4-FFF2-40B4-BE49-F238E27FC236}">
                <a16:creationId xmlns:a16="http://schemas.microsoft.com/office/drawing/2014/main" id="{6B5C4E73-CD09-46EE-9C7F-52D7C1CC4F1C}"/>
              </a:ext>
            </a:extLst>
          </p:cNvPr>
          <p:cNvSpPr/>
          <p:nvPr/>
        </p:nvSpPr>
        <p:spPr bwMode="auto">
          <a:xfrm>
            <a:off x="2638729" y="1827213"/>
            <a:ext cx="215900" cy="207962"/>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11" name="Obdélník 10">
            <a:extLst>
              <a:ext uri="{FF2B5EF4-FFF2-40B4-BE49-F238E27FC236}">
                <a16:creationId xmlns:a16="http://schemas.microsoft.com/office/drawing/2014/main" id="{3B209B07-324C-4D0F-8E0A-71C8E3A28E3A}"/>
              </a:ext>
            </a:extLst>
          </p:cNvPr>
          <p:cNvSpPr/>
          <p:nvPr/>
        </p:nvSpPr>
        <p:spPr bwMode="auto">
          <a:xfrm>
            <a:off x="3071813" y="1836738"/>
            <a:ext cx="215900" cy="207962"/>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12" name="Obdélník 11">
            <a:extLst>
              <a:ext uri="{FF2B5EF4-FFF2-40B4-BE49-F238E27FC236}">
                <a16:creationId xmlns:a16="http://schemas.microsoft.com/office/drawing/2014/main" id="{202E57E1-6C01-496A-B944-920641F38018}"/>
              </a:ext>
            </a:extLst>
          </p:cNvPr>
          <p:cNvSpPr/>
          <p:nvPr/>
        </p:nvSpPr>
        <p:spPr bwMode="auto">
          <a:xfrm>
            <a:off x="2227263" y="2141538"/>
            <a:ext cx="215900" cy="207962"/>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13" name="Obdélník 12">
            <a:extLst>
              <a:ext uri="{FF2B5EF4-FFF2-40B4-BE49-F238E27FC236}">
                <a16:creationId xmlns:a16="http://schemas.microsoft.com/office/drawing/2014/main" id="{9AC86817-C8A2-464A-858E-248F3BD3C7AB}"/>
              </a:ext>
            </a:extLst>
          </p:cNvPr>
          <p:cNvSpPr/>
          <p:nvPr/>
        </p:nvSpPr>
        <p:spPr bwMode="auto">
          <a:xfrm>
            <a:off x="2640013" y="2141538"/>
            <a:ext cx="215900" cy="207962"/>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14" name="Obdélník 13">
            <a:extLst>
              <a:ext uri="{FF2B5EF4-FFF2-40B4-BE49-F238E27FC236}">
                <a16:creationId xmlns:a16="http://schemas.microsoft.com/office/drawing/2014/main" id="{718727E1-8471-42A2-B8E5-29C4A56AFFC5}"/>
              </a:ext>
            </a:extLst>
          </p:cNvPr>
          <p:cNvSpPr/>
          <p:nvPr/>
        </p:nvSpPr>
        <p:spPr bwMode="auto">
          <a:xfrm>
            <a:off x="3090864" y="2179638"/>
            <a:ext cx="215900" cy="207962"/>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15" name="Obdélník 14">
            <a:extLst>
              <a:ext uri="{FF2B5EF4-FFF2-40B4-BE49-F238E27FC236}">
                <a16:creationId xmlns:a16="http://schemas.microsoft.com/office/drawing/2014/main" id="{8F21C0ED-DD96-4FA0-960D-AC04BB034B9A}"/>
              </a:ext>
            </a:extLst>
          </p:cNvPr>
          <p:cNvSpPr/>
          <p:nvPr/>
        </p:nvSpPr>
        <p:spPr bwMode="auto">
          <a:xfrm>
            <a:off x="2205832" y="2903538"/>
            <a:ext cx="215900" cy="207963"/>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16" name="Obdélník 15">
            <a:extLst>
              <a:ext uri="{FF2B5EF4-FFF2-40B4-BE49-F238E27FC236}">
                <a16:creationId xmlns:a16="http://schemas.microsoft.com/office/drawing/2014/main" id="{29390D1C-D51F-49F3-8BB3-C1B332764920}"/>
              </a:ext>
            </a:extLst>
          </p:cNvPr>
          <p:cNvSpPr/>
          <p:nvPr/>
        </p:nvSpPr>
        <p:spPr bwMode="auto">
          <a:xfrm>
            <a:off x="2638729" y="2892426"/>
            <a:ext cx="215900" cy="207963"/>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17" name="Obdélník 16">
            <a:extLst>
              <a:ext uri="{FF2B5EF4-FFF2-40B4-BE49-F238E27FC236}">
                <a16:creationId xmlns:a16="http://schemas.microsoft.com/office/drawing/2014/main" id="{DA0E004F-D8C6-40E9-A0C1-C5BAEADDFF7A}"/>
              </a:ext>
            </a:extLst>
          </p:cNvPr>
          <p:cNvSpPr/>
          <p:nvPr/>
        </p:nvSpPr>
        <p:spPr bwMode="auto">
          <a:xfrm>
            <a:off x="3064826" y="2892425"/>
            <a:ext cx="215900" cy="207963"/>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cxnSp>
        <p:nvCxnSpPr>
          <p:cNvPr id="29712" name="Přímá spojnice 18">
            <a:extLst>
              <a:ext uri="{FF2B5EF4-FFF2-40B4-BE49-F238E27FC236}">
                <a16:creationId xmlns:a16="http://schemas.microsoft.com/office/drawing/2014/main" id="{0A20669C-2719-411E-9CD8-FEE826469668}"/>
              </a:ext>
            </a:extLst>
          </p:cNvPr>
          <p:cNvCxnSpPr>
            <a:cxnSpLocks noChangeShapeType="1"/>
          </p:cNvCxnSpPr>
          <p:nvPr/>
        </p:nvCxnSpPr>
        <p:spPr bwMode="auto">
          <a:xfrm>
            <a:off x="2747963" y="2417764"/>
            <a:ext cx="0" cy="363537"/>
          </a:xfrm>
          <a:prstGeom prst="line">
            <a:avLst/>
          </a:prstGeom>
          <a:noFill/>
          <a:ln w="38100" algn="ctr">
            <a:solidFill>
              <a:srgbClr val="0070C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Obdélník 23">
            <a:extLst>
              <a:ext uri="{FF2B5EF4-FFF2-40B4-BE49-F238E27FC236}">
                <a16:creationId xmlns:a16="http://schemas.microsoft.com/office/drawing/2014/main" id="{D82E95E2-DFDC-40FF-9DF4-0B8CC331C867}"/>
              </a:ext>
            </a:extLst>
          </p:cNvPr>
          <p:cNvSpPr/>
          <p:nvPr/>
        </p:nvSpPr>
        <p:spPr bwMode="auto">
          <a:xfrm>
            <a:off x="2063751" y="1408114"/>
            <a:ext cx="1439863" cy="1792287"/>
          </a:xfrm>
          <a:prstGeom prst="rect">
            <a:avLst/>
          </a:prstGeom>
          <a:noFill/>
          <a:ln w="38100" cap="flat" cmpd="sng" algn="ctr">
            <a:solidFill>
              <a:srgbClr val="0070C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29714" name="TextovéPole 24">
            <a:extLst>
              <a:ext uri="{FF2B5EF4-FFF2-40B4-BE49-F238E27FC236}">
                <a16:creationId xmlns:a16="http://schemas.microsoft.com/office/drawing/2014/main" id="{094A98B0-88F4-4350-9512-2206C0B71791}"/>
              </a:ext>
            </a:extLst>
          </p:cNvPr>
          <p:cNvSpPr txBox="1">
            <a:spLocks noChangeArrowheads="1"/>
          </p:cNvSpPr>
          <p:nvPr/>
        </p:nvSpPr>
        <p:spPr bwMode="auto">
          <a:xfrm>
            <a:off x="1954213" y="989014"/>
            <a:ext cx="3035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cs-CZ" altLang="en-US" sz="1400" b="1">
                <a:solidFill>
                  <a:srgbClr val="0070C0"/>
                </a:solidFill>
                <a:latin typeface="Calibri" panose="020F0502020204030204" pitchFamily="34" charset="0"/>
              </a:rPr>
              <a:t>ERP (Objects)- Information technology</a:t>
            </a:r>
            <a:endParaRPr lang="en-US" altLang="en-US" sz="1400" b="1">
              <a:solidFill>
                <a:srgbClr val="0070C0"/>
              </a:solidFill>
              <a:latin typeface="Calibri" panose="020F0502020204030204" pitchFamily="34" charset="0"/>
            </a:endParaRPr>
          </a:p>
        </p:txBody>
      </p:sp>
      <p:pic>
        <p:nvPicPr>
          <p:cNvPr id="29715" name="Obrázek 25">
            <a:extLst>
              <a:ext uri="{FF2B5EF4-FFF2-40B4-BE49-F238E27FC236}">
                <a16:creationId xmlns:a16="http://schemas.microsoft.com/office/drawing/2014/main" id="{9213C1E7-4B96-43B1-B5AC-A21F2D2DD8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1" y="1398588"/>
            <a:ext cx="2303463"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Obrázek 26">
            <a:extLst>
              <a:ext uri="{FF2B5EF4-FFF2-40B4-BE49-F238E27FC236}">
                <a16:creationId xmlns:a16="http://schemas.microsoft.com/office/drawing/2014/main" id="{7A73B0B2-6AB1-44B7-AA7D-0FBDB5FBC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9339" y="2997200"/>
            <a:ext cx="2295525"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bdélník 29">
            <a:extLst>
              <a:ext uri="{FF2B5EF4-FFF2-40B4-BE49-F238E27FC236}">
                <a16:creationId xmlns:a16="http://schemas.microsoft.com/office/drawing/2014/main" id="{570EB82F-9FC0-460B-8186-D4F3A1DB322E}"/>
              </a:ext>
            </a:extLst>
          </p:cNvPr>
          <p:cNvSpPr/>
          <p:nvPr/>
        </p:nvSpPr>
        <p:spPr bwMode="auto">
          <a:xfrm>
            <a:off x="5067300" y="1089026"/>
            <a:ext cx="215900" cy="207963"/>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29718" name="TextovéPole 30">
            <a:extLst>
              <a:ext uri="{FF2B5EF4-FFF2-40B4-BE49-F238E27FC236}">
                <a16:creationId xmlns:a16="http://schemas.microsoft.com/office/drawing/2014/main" id="{C737A353-9E8B-4E61-83D9-2D41E4B5427A}"/>
              </a:ext>
            </a:extLst>
          </p:cNvPr>
          <p:cNvSpPr txBox="1">
            <a:spLocks noChangeArrowheads="1"/>
          </p:cNvSpPr>
          <p:nvPr/>
        </p:nvSpPr>
        <p:spPr bwMode="auto">
          <a:xfrm>
            <a:off x="5283200" y="993776"/>
            <a:ext cx="40539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cs-CZ" altLang="en-US" sz="1600" dirty="0">
                <a:solidFill>
                  <a:srgbClr val="00B050"/>
                </a:solidFill>
                <a:latin typeface="Calibri" panose="020F0502020204030204" pitchFamily="34" charset="0"/>
              </a:rPr>
              <a:t>=</a:t>
            </a:r>
            <a:r>
              <a:rPr lang="cs-CZ" altLang="en-US" sz="1600" dirty="0" err="1">
                <a:solidFill>
                  <a:srgbClr val="00B050"/>
                </a:solidFill>
                <a:latin typeface="Calibri" panose="020F0502020204030204" pitchFamily="34" charset="0"/>
              </a:rPr>
              <a:t>Object</a:t>
            </a:r>
            <a:r>
              <a:rPr lang="cs-CZ" altLang="en-US" sz="1600" dirty="0">
                <a:solidFill>
                  <a:srgbClr val="00B050"/>
                </a:solidFill>
                <a:latin typeface="Calibri" panose="020F0502020204030204" pitchFamily="34" charset="0"/>
              </a:rPr>
              <a:t> (</a:t>
            </a:r>
            <a:r>
              <a:rPr lang="cs-CZ" altLang="en-US" sz="1600" dirty="0" err="1">
                <a:solidFill>
                  <a:srgbClr val="00B050"/>
                </a:solidFill>
                <a:latin typeface="Calibri" panose="020F0502020204030204" pitchFamily="34" charset="0"/>
              </a:rPr>
              <a:t>Tables</a:t>
            </a:r>
            <a:r>
              <a:rPr lang="cs-CZ" altLang="en-US" sz="1600" dirty="0">
                <a:solidFill>
                  <a:srgbClr val="00B050"/>
                </a:solidFill>
                <a:latin typeface="Calibri" panose="020F0502020204030204" pitchFamily="34" charset="0"/>
              </a:rPr>
              <a:t>, </a:t>
            </a:r>
            <a:r>
              <a:rPr lang="cs-CZ" altLang="en-US" sz="1600" dirty="0" err="1">
                <a:solidFill>
                  <a:srgbClr val="00B050"/>
                </a:solidFill>
                <a:latin typeface="Calibri" panose="020F0502020204030204" pitchFamily="34" charset="0"/>
              </a:rPr>
              <a:t>forms</a:t>
            </a:r>
            <a:r>
              <a:rPr lang="cs-CZ" altLang="en-US" sz="1600" dirty="0">
                <a:solidFill>
                  <a:srgbClr val="00B050"/>
                </a:solidFill>
                <a:latin typeface="Calibri" panose="020F0502020204030204" pitchFamily="34" charset="0"/>
              </a:rPr>
              <a:t>, menu, </a:t>
            </a:r>
            <a:r>
              <a:rPr lang="cs-CZ" altLang="en-US" sz="1600" dirty="0" err="1">
                <a:solidFill>
                  <a:srgbClr val="00B050"/>
                </a:solidFill>
                <a:latin typeface="Calibri" panose="020F0502020204030204" pitchFamily="34" charset="0"/>
              </a:rPr>
              <a:t>scripts</a:t>
            </a:r>
            <a:r>
              <a:rPr lang="cs-CZ" altLang="en-US" sz="1600" dirty="0">
                <a:solidFill>
                  <a:srgbClr val="00B050"/>
                </a:solidFill>
                <a:latin typeface="Calibri" panose="020F0502020204030204" pitchFamily="34" charset="0"/>
              </a:rPr>
              <a:t>, </a:t>
            </a:r>
            <a:r>
              <a:rPr lang="cs-CZ" altLang="en-US" sz="1600" dirty="0" err="1">
                <a:solidFill>
                  <a:srgbClr val="00B050"/>
                </a:solidFill>
                <a:latin typeface="Calibri" panose="020F0502020204030204" pitchFamily="34" charset="0"/>
              </a:rPr>
              <a:t>ports</a:t>
            </a:r>
            <a:r>
              <a:rPr lang="cs-CZ" altLang="en-US" sz="1600" dirty="0">
                <a:solidFill>
                  <a:srgbClr val="00B050"/>
                </a:solidFill>
                <a:latin typeface="Calibri" panose="020F0502020204030204" pitchFamily="34" charset="0"/>
              </a:rPr>
              <a:t>,…)</a:t>
            </a:r>
            <a:endParaRPr lang="en-US" altLang="en-US" sz="1600" dirty="0">
              <a:solidFill>
                <a:srgbClr val="00B050"/>
              </a:solidFill>
              <a:latin typeface="Calibri" panose="020F0502020204030204" pitchFamily="34" charset="0"/>
            </a:endParaRPr>
          </a:p>
        </p:txBody>
      </p:sp>
      <p:sp>
        <p:nvSpPr>
          <p:cNvPr id="32" name="Šipka: obousměrná vodorovná 31">
            <a:extLst>
              <a:ext uri="{FF2B5EF4-FFF2-40B4-BE49-F238E27FC236}">
                <a16:creationId xmlns:a16="http://schemas.microsoft.com/office/drawing/2014/main" id="{998FA8E6-7EEC-4236-9928-040A81A478B9}"/>
              </a:ext>
            </a:extLst>
          </p:cNvPr>
          <p:cNvSpPr/>
          <p:nvPr/>
        </p:nvSpPr>
        <p:spPr bwMode="auto">
          <a:xfrm>
            <a:off x="3503614" y="1670050"/>
            <a:ext cx="3887787" cy="67945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29720" name="TextovéPole 32">
            <a:extLst>
              <a:ext uri="{FF2B5EF4-FFF2-40B4-BE49-F238E27FC236}">
                <a16:creationId xmlns:a16="http://schemas.microsoft.com/office/drawing/2014/main" id="{E73A93E9-82A3-4E4D-82BA-6E2C6EF5D964}"/>
              </a:ext>
            </a:extLst>
          </p:cNvPr>
          <p:cNvSpPr txBox="1">
            <a:spLocks noChangeArrowheads="1"/>
          </p:cNvSpPr>
          <p:nvPr/>
        </p:nvSpPr>
        <p:spPr bwMode="auto">
          <a:xfrm>
            <a:off x="4283075" y="1843089"/>
            <a:ext cx="345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cs-CZ" altLang="en-US" sz="1400" b="1" dirty="0">
                <a:solidFill>
                  <a:srgbClr val="FFFF00"/>
                </a:solidFill>
                <a:latin typeface="Calibri" panose="020F0502020204030204" pitchFamily="34" charset="0"/>
              </a:rPr>
              <a:t>90% fit to </a:t>
            </a:r>
            <a:r>
              <a:rPr lang="cs-CZ" altLang="en-US" sz="1400" b="1" dirty="0" err="1">
                <a:solidFill>
                  <a:srgbClr val="FFFF00"/>
                </a:solidFill>
                <a:latin typeface="Calibri" panose="020F0502020204030204" pitchFamily="34" charset="0"/>
              </a:rPr>
              <a:t>all</a:t>
            </a:r>
            <a:r>
              <a:rPr lang="cs-CZ" altLang="en-US" sz="1400" b="1" dirty="0">
                <a:solidFill>
                  <a:srgbClr val="FFFF00"/>
                </a:solidFill>
                <a:latin typeface="Calibri" panose="020F0502020204030204" pitchFamily="34" charset="0"/>
              </a:rPr>
              <a:t> </a:t>
            </a:r>
            <a:r>
              <a:rPr lang="cs-CZ" altLang="en-US" sz="1400" b="1" dirty="0" err="1">
                <a:solidFill>
                  <a:srgbClr val="FFFF00"/>
                </a:solidFill>
                <a:latin typeface="Calibri" panose="020F0502020204030204" pitchFamily="34" charset="0"/>
              </a:rPr>
              <a:t>requirements</a:t>
            </a:r>
            <a:endParaRPr lang="en-US" altLang="en-US" sz="1400" b="1" dirty="0">
              <a:solidFill>
                <a:srgbClr val="FFFF00"/>
              </a:solidFill>
              <a:latin typeface="Calibri" panose="020F0502020204030204" pitchFamily="34" charset="0"/>
            </a:endParaRPr>
          </a:p>
        </p:txBody>
      </p:sp>
      <p:sp>
        <p:nvSpPr>
          <p:cNvPr id="34" name="Obdélník 33">
            <a:extLst>
              <a:ext uri="{FF2B5EF4-FFF2-40B4-BE49-F238E27FC236}">
                <a16:creationId xmlns:a16="http://schemas.microsoft.com/office/drawing/2014/main" id="{D47D57B4-C207-4DFF-84F2-D2EDE850E08C}"/>
              </a:ext>
            </a:extLst>
          </p:cNvPr>
          <p:cNvSpPr/>
          <p:nvPr/>
        </p:nvSpPr>
        <p:spPr bwMode="auto">
          <a:xfrm>
            <a:off x="2203451" y="3517900"/>
            <a:ext cx="220663" cy="19050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35" name="Obdélník 34">
            <a:extLst>
              <a:ext uri="{FF2B5EF4-FFF2-40B4-BE49-F238E27FC236}">
                <a16:creationId xmlns:a16="http://schemas.microsoft.com/office/drawing/2014/main" id="{CE69CA44-9B18-4B66-8B29-F2BED562092A}"/>
              </a:ext>
            </a:extLst>
          </p:cNvPr>
          <p:cNvSpPr/>
          <p:nvPr/>
        </p:nvSpPr>
        <p:spPr bwMode="auto">
          <a:xfrm>
            <a:off x="2584451" y="3517900"/>
            <a:ext cx="220663" cy="19050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36" name="Obdélník 35">
            <a:extLst>
              <a:ext uri="{FF2B5EF4-FFF2-40B4-BE49-F238E27FC236}">
                <a16:creationId xmlns:a16="http://schemas.microsoft.com/office/drawing/2014/main" id="{8E5F626E-5553-4736-9B9F-F3BD7C371C30}"/>
              </a:ext>
            </a:extLst>
          </p:cNvPr>
          <p:cNvSpPr/>
          <p:nvPr/>
        </p:nvSpPr>
        <p:spPr bwMode="auto">
          <a:xfrm>
            <a:off x="2974976" y="3517901"/>
            <a:ext cx="219075" cy="193675"/>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37" name="Obdélník 36">
            <a:extLst>
              <a:ext uri="{FF2B5EF4-FFF2-40B4-BE49-F238E27FC236}">
                <a16:creationId xmlns:a16="http://schemas.microsoft.com/office/drawing/2014/main" id="{160F43DD-A843-484A-9D36-F7E7B25D542E}"/>
              </a:ext>
            </a:extLst>
          </p:cNvPr>
          <p:cNvSpPr/>
          <p:nvPr/>
        </p:nvSpPr>
        <p:spPr bwMode="auto">
          <a:xfrm>
            <a:off x="2033589" y="3441701"/>
            <a:ext cx="1476375" cy="771525"/>
          </a:xfrm>
          <a:prstGeom prst="rect">
            <a:avLst/>
          </a:prstGeom>
          <a:noFill/>
          <a:ln w="38100" cap="flat" cmpd="sng" algn="ctr">
            <a:solidFill>
              <a:srgbClr val="0070C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38" name="Šipka: obousměrná vodorovná 37">
            <a:extLst>
              <a:ext uri="{FF2B5EF4-FFF2-40B4-BE49-F238E27FC236}">
                <a16:creationId xmlns:a16="http://schemas.microsoft.com/office/drawing/2014/main" id="{2DFF88A4-A2C0-4C92-9000-EE80BE1E1689}"/>
              </a:ext>
            </a:extLst>
          </p:cNvPr>
          <p:cNvSpPr/>
          <p:nvPr/>
        </p:nvSpPr>
        <p:spPr bwMode="auto">
          <a:xfrm>
            <a:off x="3509964" y="3428040"/>
            <a:ext cx="3889375" cy="784866"/>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29726" name="TextovéPole 38">
            <a:extLst>
              <a:ext uri="{FF2B5EF4-FFF2-40B4-BE49-F238E27FC236}">
                <a16:creationId xmlns:a16="http://schemas.microsoft.com/office/drawing/2014/main" id="{B045F0DE-38D2-4F33-9D8D-8BB164AC8059}"/>
              </a:ext>
            </a:extLst>
          </p:cNvPr>
          <p:cNvSpPr txBox="1">
            <a:spLocks noChangeArrowheads="1"/>
          </p:cNvSpPr>
          <p:nvPr/>
        </p:nvSpPr>
        <p:spPr bwMode="auto">
          <a:xfrm>
            <a:off x="3607993" y="3658415"/>
            <a:ext cx="4621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cs-CZ" altLang="en-US" sz="1400" b="1" dirty="0">
                <a:solidFill>
                  <a:srgbClr val="FFFF00"/>
                </a:solidFill>
                <a:latin typeface="Calibri" panose="020F0502020204030204" pitchFamily="34" charset="0"/>
              </a:rPr>
              <a:t>10% ERP </a:t>
            </a:r>
            <a:r>
              <a:rPr lang="cs-CZ" altLang="en-US" sz="1400" b="1" dirty="0" err="1">
                <a:solidFill>
                  <a:srgbClr val="FFFF00"/>
                </a:solidFill>
                <a:latin typeface="Calibri" panose="020F0502020204030204" pitchFamily="34" charset="0"/>
              </a:rPr>
              <a:t>modification</a:t>
            </a:r>
            <a:r>
              <a:rPr lang="cs-CZ" altLang="en-US" sz="1400" b="1" dirty="0">
                <a:solidFill>
                  <a:srgbClr val="FFFF00"/>
                </a:solidFill>
                <a:latin typeface="Calibri" panose="020F0502020204030204" pitchFamily="34" charset="0"/>
              </a:rPr>
              <a:t> ( no </a:t>
            </a:r>
            <a:r>
              <a:rPr lang="cs-CZ" altLang="en-US" sz="1400" b="1" dirty="0" err="1">
                <a:solidFill>
                  <a:srgbClr val="FFFF00"/>
                </a:solidFill>
                <a:latin typeface="Calibri" panose="020F0502020204030204" pitchFamily="34" charset="0"/>
              </a:rPr>
              <a:t>process</a:t>
            </a:r>
            <a:r>
              <a:rPr lang="cs-CZ" altLang="en-US" sz="1400" b="1" dirty="0">
                <a:solidFill>
                  <a:srgbClr val="FFFF00"/>
                </a:solidFill>
                <a:latin typeface="Calibri" panose="020F0502020204030204" pitchFamily="34" charset="0"/>
              </a:rPr>
              <a:t> </a:t>
            </a:r>
            <a:r>
              <a:rPr lang="cs-CZ" altLang="en-US" sz="1400" b="1" dirty="0" err="1">
                <a:solidFill>
                  <a:srgbClr val="FFFF00"/>
                </a:solidFill>
                <a:latin typeface="Calibri" panose="020F0502020204030204" pitchFamily="34" charset="0"/>
              </a:rPr>
              <a:t>modifiaction</a:t>
            </a:r>
            <a:br>
              <a:rPr lang="cs-CZ" altLang="en-US" sz="1400" b="1" dirty="0">
                <a:solidFill>
                  <a:schemeClr val="bg1"/>
                </a:solidFill>
                <a:latin typeface="Calibri" panose="020F0502020204030204" pitchFamily="34" charset="0"/>
              </a:rPr>
            </a:br>
            <a:r>
              <a:rPr lang="cs-CZ" altLang="en-US" sz="1400" b="1" dirty="0">
                <a:solidFill>
                  <a:schemeClr val="bg1"/>
                </a:solidFill>
                <a:latin typeface="Calibri" panose="020F0502020204030204" pitchFamily="34" charset="0"/>
              </a:rPr>
              <a:t>  </a:t>
            </a:r>
            <a:endParaRPr lang="en-US" altLang="en-US" sz="1400" b="1" dirty="0">
              <a:solidFill>
                <a:schemeClr val="bg1"/>
              </a:solidFill>
              <a:latin typeface="Calibri" panose="020F0502020204030204" pitchFamily="34" charset="0"/>
            </a:endParaRPr>
          </a:p>
        </p:txBody>
      </p:sp>
      <p:sp>
        <p:nvSpPr>
          <p:cNvPr id="29727" name="TextovéPole 39">
            <a:extLst>
              <a:ext uri="{FF2B5EF4-FFF2-40B4-BE49-F238E27FC236}">
                <a16:creationId xmlns:a16="http://schemas.microsoft.com/office/drawing/2014/main" id="{740E68AD-8F36-4872-A558-A7AF393DACD1}"/>
              </a:ext>
            </a:extLst>
          </p:cNvPr>
          <p:cNvSpPr txBox="1">
            <a:spLocks noChangeArrowheads="1"/>
          </p:cNvSpPr>
          <p:nvPr/>
        </p:nvSpPr>
        <p:spPr bwMode="auto">
          <a:xfrm>
            <a:off x="2894014" y="5373688"/>
            <a:ext cx="242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cs-CZ" altLang="en-US" sz="2000">
                <a:solidFill>
                  <a:schemeClr val="tx2"/>
                </a:solidFill>
                <a:latin typeface="Calibri" panose="020F0502020204030204" pitchFamily="34" charset="0"/>
              </a:rPr>
              <a:t> </a:t>
            </a:r>
            <a:endParaRPr lang="en-US" altLang="en-US" sz="2000">
              <a:solidFill>
                <a:schemeClr val="tx2"/>
              </a:solidFill>
              <a:latin typeface="Calibri" panose="020F0502020204030204" pitchFamily="34" charset="0"/>
            </a:endParaRPr>
          </a:p>
        </p:txBody>
      </p:sp>
      <p:sp>
        <p:nvSpPr>
          <p:cNvPr id="41" name="Obdélník 40">
            <a:extLst>
              <a:ext uri="{FF2B5EF4-FFF2-40B4-BE49-F238E27FC236}">
                <a16:creationId xmlns:a16="http://schemas.microsoft.com/office/drawing/2014/main" id="{9F63A1DF-4017-4C2B-9630-5D6340DA36FD}"/>
              </a:ext>
            </a:extLst>
          </p:cNvPr>
          <p:cNvSpPr/>
          <p:nvPr/>
        </p:nvSpPr>
        <p:spPr bwMode="auto">
          <a:xfrm>
            <a:off x="2187576" y="3833813"/>
            <a:ext cx="219075" cy="19050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42" name="Obdélník 41">
            <a:extLst>
              <a:ext uri="{FF2B5EF4-FFF2-40B4-BE49-F238E27FC236}">
                <a16:creationId xmlns:a16="http://schemas.microsoft.com/office/drawing/2014/main" id="{3858966B-FBAB-4CDF-9492-D88AE4CF202B}"/>
              </a:ext>
            </a:extLst>
          </p:cNvPr>
          <p:cNvSpPr/>
          <p:nvPr/>
        </p:nvSpPr>
        <p:spPr bwMode="auto">
          <a:xfrm>
            <a:off x="2568576" y="3833813"/>
            <a:ext cx="219075" cy="19050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43" name="Obdélník 42">
            <a:extLst>
              <a:ext uri="{FF2B5EF4-FFF2-40B4-BE49-F238E27FC236}">
                <a16:creationId xmlns:a16="http://schemas.microsoft.com/office/drawing/2014/main" id="{FCC7E9A0-CC79-4857-A5A1-61A29EDBEE61}"/>
              </a:ext>
            </a:extLst>
          </p:cNvPr>
          <p:cNvSpPr/>
          <p:nvPr/>
        </p:nvSpPr>
        <p:spPr bwMode="auto">
          <a:xfrm>
            <a:off x="2957514" y="3833814"/>
            <a:ext cx="219075" cy="192087"/>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pic>
        <p:nvPicPr>
          <p:cNvPr id="29731" name="Obrázek 43">
            <a:extLst>
              <a:ext uri="{FF2B5EF4-FFF2-40B4-BE49-F238E27FC236}">
                <a16:creationId xmlns:a16="http://schemas.microsoft.com/office/drawing/2014/main" id="{089AE124-7EEE-4096-A4DC-DB1A7232BF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9338" y="5146676"/>
            <a:ext cx="1782762"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Šipka: obousměrná svislá 44">
            <a:extLst>
              <a:ext uri="{FF2B5EF4-FFF2-40B4-BE49-F238E27FC236}">
                <a16:creationId xmlns:a16="http://schemas.microsoft.com/office/drawing/2014/main" id="{39283E84-644C-4833-998D-5D20D22DAB1D}"/>
              </a:ext>
            </a:extLst>
          </p:cNvPr>
          <p:cNvSpPr/>
          <p:nvPr/>
        </p:nvSpPr>
        <p:spPr bwMode="auto">
          <a:xfrm>
            <a:off x="7611270" y="4336257"/>
            <a:ext cx="574675" cy="801687"/>
          </a:xfrm>
          <a:prstGeom prst="upDownArrow">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r>
              <a:rPr lang="cs-CZ" sz="900" dirty="0">
                <a:solidFill>
                  <a:srgbClr val="FF0000"/>
                </a:solidFill>
                <a:effectLst>
                  <a:outerShdw blurRad="38100" dist="38100" dir="2700000" algn="tl">
                    <a:srgbClr val="000000">
                      <a:alpha val="43137"/>
                    </a:srgbClr>
                  </a:outerShdw>
                </a:effectLst>
              </a:rPr>
              <a:t>B</a:t>
            </a:r>
            <a:r>
              <a:rPr lang="cs-CZ" sz="900" dirty="0">
                <a:solidFill>
                  <a:srgbClr val="00B050"/>
                </a:solidFill>
                <a:effectLst>
                  <a:outerShdw blurRad="38100" dist="38100" dir="2700000" algn="tl">
                    <a:srgbClr val="000000">
                      <a:alpha val="43137"/>
                    </a:srgbClr>
                  </a:outerShdw>
                </a:effectLst>
              </a:rPr>
              <a:t>R</a:t>
            </a:r>
            <a:r>
              <a:rPr lang="cs-CZ" sz="900" dirty="0">
                <a:solidFill>
                  <a:srgbClr val="0070C0"/>
                </a:solidFill>
                <a:effectLst>
                  <a:outerShdw blurRad="38100" dist="38100" dir="2700000" algn="tl">
                    <a:srgbClr val="000000">
                      <a:alpha val="43137"/>
                    </a:srgbClr>
                  </a:outerShdw>
                </a:effectLst>
              </a:rPr>
              <a:t>P</a:t>
            </a:r>
            <a:endParaRPr lang="en-US" sz="900" dirty="0">
              <a:solidFill>
                <a:srgbClr val="0070C0"/>
              </a:solidFill>
              <a:effectLst>
                <a:outerShdw blurRad="38100" dist="38100" dir="2700000" algn="tl">
                  <a:srgbClr val="000000">
                    <a:alpha val="43137"/>
                  </a:srgbClr>
                </a:outerShdw>
              </a:effectLst>
            </a:endParaRPr>
          </a:p>
        </p:txBody>
      </p:sp>
      <p:sp>
        <p:nvSpPr>
          <p:cNvPr id="46" name="Šipka: obousměrná svislá 45">
            <a:extLst>
              <a:ext uri="{FF2B5EF4-FFF2-40B4-BE49-F238E27FC236}">
                <a16:creationId xmlns:a16="http://schemas.microsoft.com/office/drawing/2014/main" id="{04DEE287-5D05-4287-A2A5-5CD46777811F}"/>
              </a:ext>
            </a:extLst>
          </p:cNvPr>
          <p:cNvSpPr/>
          <p:nvPr/>
        </p:nvSpPr>
        <p:spPr bwMode="auto">
          <a:xfrm>
            <a:off x="8688388" y="4327525"/>
            <a:ext cx="493712" cy="801688"/>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cs-CZ" sz="900" dirty="0">
                <a:effectLst>
                  <a:outerShdw blurRad="38100" dist="38100" dir="2700000" algn="tl">
                    <a:srgbClr val="000000">
                      <a:alpha val="43137"/>
                    </a:srgbClr>
                  </a:outerShdw>
                </a:effectLst>
              </a:rPr>
              <a:t>TOC</a:t>
            </a:r>
            <a:endParaRPr lang="en-US" sz="900" dirty="0">
              <a:effectLst>
                <a:outerShdw blurRad="38100" dist="38100" dir="2700000" algn="tl">
                  <a:srgbClr val="000000">
                    <a:alpha val="43137"/>
                  </a:srgbClr>
                </a:outerShdw>
              </a:effectLst>
            </a:endParaRPr>
          </a:p>
        </p:txBody>
      </p:sp>
      <p:sp>
        <p:nvSpPr>
          <p:cNvPr id="47" name="Obdélník 46">
            <a:extLst>
              <a:ext uri="{FF2B5EF4-FFF2-40B4-BE49-F238E27FC236}">
                <a16:creationId xmlns:a16="http://schemas.microsoft.com/office/drawing/2014/main" id="{82D07B30-1720-4B55-B892-1D45FD968C6B}"/>
              </a:ext>
            </a:extLst>
          </p:cNvPr>
          <p:cNvSpPr/>
          <p:nvPr/>
        </p:nvSpPr>
        <p:spPr bwMode="auto">
          <a:xfrm>
            <a:off x="2063751" y="5449888"/>
            <a:ext cx="1389063" cy="501650"/>
          </a:xfrm>
          <a:prstGeom prst="rect">
            <a:avLst/>
          </a:prstGeom>
          <a:noFill/>
          <a:ln w="38100" cap="flat" cmpd="sng" algn="ctr">
            <a:solidFill>
              <a:srgbClr val="0070C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1" name="Šipka: obousměrná vodorovná 50">
            <a:extLst>
              <a:ext uri="{FF2B5EF4-FFF2-40B4-BE49-F238E27FC236}">
                <a16:creationId xmlns:a16="http://schemas.microsoft.com/office/drawing/2014/main" id="{0E9266B3-5E84-4B49-A3BE-87EBA9B7DD5F}"/>
              </a:ext>
            </a:extLst>
          </p:cNvPr>
          <p:cNvSpPr/>
          <p:nvPr/>
        </p:nvSpPr>
        <p:spPr bwMode="auto">
          <a:xfrm>
            <a:off x="3484564" y="5295901"/>
            <a:ext cx="3889375" cy="677863"/>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29736" name="TextovéPole 51">
            <a:extLst>
              <a:ext uri="{FF2B5EF4-FFF2-40B4-BE49-F238E27FC236}">
                <a16:creationId xmlns:a16="http://schemas.microsoft.com/office/drawing/2014/main" id="{DEE47974-8413-42AB-AFFB-E11F527311F1}"/>
              </a:ext>
            </a:extLst>
          </p:cNvPr>
          <p:cNvSpPr txBox="1">
            <a:spLocks noChangeArrowheads="1"/>
          </p:cNvSpPr>
          <p:nvPr/>
        </p:nvSpPr>
        <p:spPr bwMode="auto">
          <a:xfrm>
            <a:off x="3786189" y="5511801"/>
            <a:ext cx="4619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cs-CZ" altLang="en-US" sz="1200" b="1" dirty="0">
                <a:solidFill>
                  <a:srgbClr val="FFFF00"/>
                </a:solidFill>
                <a:latin typeface="Calibri" panose="020F0502020204030204" pitchFamily="34" charset="0"/>
              </a:rPr>
              <a:t>3 % ERP </a:t>
            </a:r>
            <a:r>
              <a:rPr lang="cs-CZ" altLang="en-US" sz="1200" b="1" dirty="0" err="1">
                <a:solidFill>
                  <a:srgbClr val="FFFF00"/>
                </a:solidFill>
                <a:latin typeface="Calibri" panose="020F0502020204030204" pitchFamily="34" charset="0"/>
              </a:rPr>
              <a:t>modification</a:t>
            </a:r>
            <a:r>
              <a:rPr lang="cs-CZ" altLang="en-US" sz="1200" b="1" dirty="0">
                <a:solidFill>
                  <a:srgbClr val="FFFF00"/>
                </a:solidFill>
                <a:latin typeface="Calibri" panose="020F0502020204030204" pitchFamily="34" charset="0"/>
              </a:rPr>
              <a:t> ( </a:t>
            </a:r>
            <a:r>
              <a:rPr lang="cs-CZ" altLang="en-US" sz="1200" b="1" dirty="0" err="1">
                <a:solidFill>
                  <a:srgbClr val="FFFF00"/>
                </a:solidFill>
                <a:latin typeface="Calibri" panose="020F0502020204030204" pitchFamily="34" charset="0"/>
              </a:rPr>
              <a:t>with</a:t>
            </a:r>
            <a:r>
              <a:rPr lang="cs-CZ" altLang="en-US" sz="1200" b="1" dirty="0">
                <a:solidFill>
                  <a:srgbClr val="FFFF00"/>
                </a:solidFill>
                <a:latin typeface="Calibri" panose="020F0502020204030204" pitchFamily="34" charset="0"/>
              </a:rPr>
              <a:t> </a:t>
            </a:r>
            <a:r>
              <a:rPr lang="cs-CZ" altLang="en-US" sz="1200" b="1" dirty="0" err="1">
                <a:solidFill>
                  <a:srgbClr val="FFFF00"/>
                </a:solidFill>
                <a:latin typeface="Calibri" panose="020F0502020204030204" pitchFamily="34" charset="0"/>
              </a:rPr>
              <a:t>process</a:t>
            </a:r>
            <a:r>
              <a:rPr lang="cs-CZ" altLang="en-US" sz="1200" b="1" dirty="0">
                <a:solidFill>
                  <a:srgbClr val="FFFF00"/>
                </a:solidFill>
                <a:latin typeface="Calibri" panose="020F0502020204030204" pitchFamily="34" charset="0"/>
              </a:rPr>
              <a:t> </a:t>
            </a:r>
            <a:r>
              <a:rPr lang="cs-CZ" altLang="en-US" sz="1200" b="1" dirty="0" err="1">
                <a:solidFill>
                  <a:srgbClr val="FFFF00"/>
                </a:solidFill>
                <a:latin typeface="Calibri" panose="020F0502020204030204" pitchFamily="34" charset="0"/>
              </a:rPr>
              <a:t>modifiaction</a:t>
            </a:r>
            <a:br>
              <a:rPr lang="cs-CZ" altLang="en-US" sz="1200" b="1" dirty="0">
                <a:solidFill>
                  <a:srgbClr val="FFFF00"/>
                </a:solidFill>
                <a:latin typeface="Calibri" panose="020F0502020204030204" pitchFamily="34" charset="0"/>
              </a:rPr>
            </a:br>
            <a:r>
              <a:rPr lang="cs-CZ" altLang="en-US" sz="1200" b="1" dirty="0">
                <a:solidFill>
                  <a:srgbClr val="FFFF00"/>
                </a:solidFill>
                <a:latin typeface="Calibri" panose="020F0502020204030204" pitchFamily="34" charset="0"/>
              </a:rPr>
              <a:t>  </a:t>
            </a:r>
            <a:endParaRPr lang="en-US" altLang="en-US" sz="1200" b="1" dirty="0">
              <a:solidFill>
                <a:srgbClr val="FFFF00"/>
              </a:solidFill>
              <a:latin typeface="Calibri" panose="020F0502020204030204" pitchFamily="34" charset="0"/>
            </a:endParaRPr>
          </a:p>
        </p:txBody>
      </p:sp>
      <p:sp>
        <p:nvSpPr>
          <p:cNvPr id="53" name="Myšlenková bublina: obláček 52">
            <a:extLst>
              <a:ext uri="{FF2B5EF4-FFF2-40B4-BE49-F238E27FC236}">
                <a16:creationId xmlns:a16="http://schemas.microsoft.com/office/drawing/2014/main" id="{B5BA953D-B9ED-47ED-9844-47567727743A}"/>
              </a:ext>
            </a:extLst>
          </p:cNvPr>
          <p:cNvSpPr/>
          <p:nvPr/>
        </p:nvSpPr>
        <p:spPr bwMode="auto">
          <a:xfrm>
            <a:off x="3555522" y="4083844"/>
            <a:ext cx="2870445" cy="1093788"/>
          </a:xfrm>
          <a:prstGeom prst="cloudCallout">
            <a:avLst>
              <a:gd name="adj1" fmla="val -53270"/>
              <a:gd name="adj2" fmla="val 63311"/>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cs-CZ" sz="1200" b="1" dirty="0" err="1">
                <a:solidFill>
                  <a:srgbClr val="FFFF00"/>
                </a:solidFill>
                <a:effectLst>
                  <a:outerShdw blurRad="38100" dist="38100" dir="2700000" algn="tl">
                    <a:srgbClr val="000000">
                      <a:alpha val="43137"/>
                    </a:srgbClr>
                  </a:outerShdw>
                </a:effectLst>
              </a:rPr>
              <a:t>Lower</a:t>
            </a:r>
            <a:r>
              <a:rPr lang="cs-CZ" sz="1200" b="1" dirty="0">
                <a:solidFill>
                  <a:srgbClr val="FFFF00"/>
                </a:solidFill>
                <a:effectLst>
                  <a:outerShdw blurRad="38100" dist="38100" dir="2700000" algn="tl">
                    <a:srgbClr val="000000">
                      <a:alpha val="43137"/>
                    </a:srgbClr>
                  </a:outerShdw>
                </a:effectLst>
              </a:rPr>
              <a:t> </a:t>
            </a:r>
            <a:r>
              <a:rPr lang="cs-CZ" sz="1200" b="1" dirty="0" err="1">
                <a:solidFill>
                  <a:srgbClr val="FFFF00"/>
                </a:solidFill>
                <a:effectLst>
                  <a:outerShdw blurRad="38100" dist="38100" dir="2700000" algn="tl">
                    <a:srgbClr val="000000">
                      <a:alpha val="43137"/>
                    </a:srgbClr>
                  </a:outerShdw>
                </a:effectLst>
              </a:rPr>
              <a:t>cost</a:t>
            </a:r>
            <a:endParaRPr lang="cs-CZ" sz="1200" b="1" dirty="0">
              <a:solidFill>
                <a:srgbClr val="FFFF00"/>
              </a:solidFill>
              <a:effectLst>
                <a:outerShdw blurRad="38100" dist="38100" dir="2700000" algn="tl">
                  <a:srgbClr val="000000">
                    <a:alpha val="43137"/>
                  </a:srgbClr>
                </a:outerShdw>
              </a:effectLst>
            </a:endParaRPr>
          </a:p>
          <a:p>
            <a:pPr>
              <a:defRPr/>
            </a:pPr>
            <a:r>
              <a:rPr lang="cs-CZ" sz="1200" b="1" dirty="0">
                <a:solidFill>
                  <a:srgbClr val="FFFF00"/>
                </a:solidFill>
                <a:effectLst>
                  <a:outerShdw blurRad="38100" dist="38100" dir="2700000" algn="tl">
                    <a:srgbClr val="000000">
                      <a:alpha val="43137"/>
                    </a:srgbClr>
                  </a:outerShdw>
                </a:effectLst>
              </a:rPr>
              <a:t>      and</a:t>
            </a:r>
          </a:p>
          <a:p>
            <a:pPr>
              <a:defRPr/>
            </a:pPr>
            <a:r>
              <a:rPr lang="cs-CZ" sz="1200" b="1" dirty="0" err="1">
                <a:solidFill>
                  <a:srgbClr val="FFFF00"/>
                </a:solidFill>
                <a:effectLst>
                  <a:outerShdw blurRad="38100" dist="38100" dir="2700000" algn="tl">
                    <a:srgbClr val="000000">
                      <a:alpha val="43137"/>
                    </a:srgbClr>
                  </a:outerShdw>
                </a:effectLst>
              </a:rPr>
              <a:t>faster</a:t>
            </a:r>
            <a:r>
              <a:rPr lang="cs-CZ" sz="1200" b="1" dirty="0">
                <a:solidFill>
                  <a:srgbClr val="FFFF00"/>
                </a:solidFill>
                <a:effectLst>
                  <a:outerShdw blurRad="38100" dist="38100" dir="2700000" algn="tl">
                    <a:srgbClr val="000000">
                      <a:alpha val="43137"/>
                    </a:srgbClr>
                  </a:outerShdw>
                </a:effectLst>
              </a:rPr>
              <a:t> </a:t>
            </a:r>
            <a:r>
              <a:rPr lang="cs-CZ" sz="1200" b="1" dirty="0" err="1">
                <a:solidFill>
                  <a:srgbClr val="FFFF00"/>
                </a:solidFill>
                <a:effectLst>
                  <a:outerShdw blurRad="38100" dist="38100" dir="2700000" algn="tl">
                    <a:srgbClr val="000000">
                      <a:alpha val="43137"/>
                    </a:srgbClr>
                  </a:outerShdw>
                </a:effectLst>
              </a:rPr>
              <a:t>implemenation</a:t>
            </a:r>
            <a:endParaRPr lang="en-US" sz="1200" b="1" dirty="0">
              <a:solidFill>
                <a:srgbClr val="FFFF00"/>
              </a:solidFill>
              <a:effectLst>
                <a:outerShdw blurRad="38100" dist="38100" dir="2700000" algn="tl">
                  <a:srgbClr val="000000">
                    <a:alpha val="43137"/>
                  </a:srgbClr>
                </a:outerShdw>
              </a:effectLst>
            </a:endParaRPr>
          </a:p>
        </p:txBody>
      </p:sp>
      <p:sp>
        <p:nvSpPr>
          <p:cNvPr id="54" name="Obdélník 53">
            <a:extLst>
              <a:ext uri="{FF2B5EF4-FFF2-40B4-BE49-F238E27FC236}">
                <a16:creationId xmlns:a16="http://schemas.microsoft.com/office/drawing/2014/main" id="{6CFB8C8F-CCD8-4E13-A1A7-FA4900149513}"/>
              </a:ext>
            </a:extLst>
          </p:cNvPr>
          <p:cNvSpPr/>
          <p:nvPr/>
        </p:nvSpPr>
        <p:spPr bwMode="auto">
          <a:xfrm>
            <a:off x="2263776" y="5575300"/>
            <a:ext cx="219075" cy="19050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55" name="Obdélník 54">
            <a:extLst>
              <a:ext uri="{FF2B5EF4-FFF2-40B4-BE49-F238E27FC236}">
                <a16:creationId xmlns:a16="http://schemas.microsoft.com/office/drawing/2014/main" id="{2F2A3770-6DD4-4E3D-A71A-F98E73427587}"/>
              </a:ext>
            </a:extLst>
          </p:cNvPr>
          <p:cNvSpPr/>
          <p:nvPr/>
        </p:nvSpPr>
        <p:spPr bwMode="auto">
          <a:xfrm>
            <a:off x="2644776" y="5575300"/>
            <a:ext cx="219075" cy="19050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56" name="Obdélník 55">
            <a:extLst>
              <a:ext uri="{FF2B5EF4-FFF2-40B4-BE49-F238E27FC236}">
                <a16:creationId xmlns:a16="http://schemas.microsoft.com/office/drawing/2014/main" id="{0B9D9FAA-7C9F-4BA9-8803-DC24A14B1E0F}"/>
              </a:ext>
            </a:extLst>
          </p:cNvPr>
          <p:cNvSpPr/>
          <p:nvPr/>
        </p:nvSpPr>
        <p:spPr bwMode="auto">
          <a:xfrm>
            <a:off x="3033714" y="5575300"/>
            <a:ext cx="219075" cy="192088"/>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r>
              <a:rPr lang="cs-CZ"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
        <p:nvSpPr>
          <p:cNvPr id="29741" name="TextovéPole 56">
            <a:extLst>
              <a:ext uri="{FF2B5EF4-FFF2-40B4-BE49-F238E27FC236}">
                <a16:creationId xmlns:a16="http://schemas.microsoft.com/office/drawing/2014/main" id="{35F46CCF-10A6-46BA-9788-951975B1AEBC}"/>
              </a:ext>
            </a:extLst>
          </p:cNvPr>
          <p:cNvSpPr txBox="1">
            <a:spLocks noChangeArrowheads="1"/>
          </p:cNvSpPr>
          <p:nvPr/>
        </p:nvSpPr>
        <p:spPr bwMode="auto">
          <a:xfrm>
            <a:off x="853114" y="6210302"/>
            <a:ext cx="10967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cs-CZ" altLang="en-US" sz="2000" b="1" dirty="0" err="1">
                <a:solidFill>
                  <a:schemeClr val="tx2"/>
                </a:solidFill>
                <a:latin typeface="Calibri" panose="020F0502020204030204" pitchFamily="34" charset="0"/>
              </a:rPr>
              <a:t>Questions</a:t>
            </a:r>
            <a:r>
              <a:rPr lang="cs-CZ" altLang="en-US" sz="2000" b="1" dirty="0">
                <a:solidFill>
                  <a:schemeClr val="tx2"/>
                </a:solidFill>
                <a:latin typeface="Calibri" panose="020F0502020204030204" pitchFamily="34" charset="0"/>
              </a:rPr>
              <a:t> to </a:t>
            </a:r>
            <a:r>
              <a:rPr lang="cs-CZ" altLang="en-US" sz="2000" b="1" dirty="0" err="1">
                <a:solidFill>
                  <a:schemeClr val="tx2"/>
                </a:solidFill>
                <a:latin typeface="Calibri" panose="020F0502020204030204" pitchFamily="34" charset="0"/>
              </a:rPr>
              <a:t>be</a:t>
            </a:r>
            <a:r>
              <a:rPr lang="cs-CZ" altLang="en-US" sz="2000" b="1" dirty="0">
                <a:solidFill>
                  <a:schemeClr val="tx2"/>
                </a:solidFill>
                <a:latin typeface="Calibri" panose="020F0502020204030204" pitchFamily="34" charset="0"/>
              </a:rPr>
              <a:t> </a:t>
            </a:r>
            <a:r>
              <a:rPr lang="cs-CZ" altLang="en-US" sz="2000" b="1" dirty="0" err="1">
                <a:solidFill>
                  <a:schemeClr val="tx2"/>
                </a:solidFill>
                <a:latin typeface="Calibri" panose="020F0502020204030204" pitchFamily="34" charset="0"/>
              </a:rPr>
              <a:t>solved</a:t>
            </a:r>
            <a:r>
              <a:rPr lang="cs-CZ" altLang="en-US" sz="2000" b="1" dirty="0">
                <a:solidFill>
                  <a:schemeClr val="tx2"/>
                </a:solidFill>
                <a:latin typeface="Calibri" panose="020F0502020204030204" pitchFamily="34" charset="0"/>
              </a:rPr>
              <a:t> </a:t>
            </a:r>
            <a:r>
              <a:rPr lang="cs-CZ" altLang="en-US" sz="2000" dirty="0">
                <a:solidFill>
                  <a:schemeClr val="tx2"/>
                </a:solidFill>
                <a:latin typeface="Calibri" panose="020F0502020204030204" pitchFamily="34" charset="0"/>
              </a:rPr>
              <a:t>: </a:t>
            </a:r>
            <a:r>
              <a:rPr lang="cs-CZ" altLang="en-US" sz="2000" dirty="0" err="1">
                <a:solidFill>
                  <a:schemeClr val="tx2"/>
                </a:solidFill>
                <a:latin typeface="Calibri" panose="020F0502020204030204" pitchFamily="34" charset="0"/>
              </a:rPr>
              <a:t>cost</a:t>
            </a:r>
            <a:r>
              <a:rPr lang="cs-CZ" altLang="en-US" sz="2000" dirty="0">
                <a:solidFill>
                  <a:schemeClr val="tx2"/>
                </a:solidFill>
                <a:latin typeface="Calibri" panose="020F0502020204030204" pitchFamily="34" charset="0"/>
              </a:rPr>
              <a:t> </a:t>
            </a:r>
            <a:r>
              <a:rPr lang="cs-CZ" altLang="en-US" sz="2000" dirty="0" err="1">
                <a:solidFill>
                  <a:schemeClr val="tx2"/>
                </a:solidFill>
                <a:latin typeface="Calibri" panose="020F0502020204030204" pitchFamily="34" charset="0"/>
              </a:rPr>
              <a:t>of</a:t>
            </a:r>
            <a:r>
              <a:rPr lang="cs-CZ" altLang="en-US" sz="2000" dirty="0">
                <a:solidFill>
                  <a:schemeClr val="tx2"/>
                </a:solidFill>
                <a:latin typeface="Calibri" panose="020F0502020204030204" pitchFamily="34" charset="0"/>
              </a:rPr>
              <a:t> </a:t>
            </a:r>
            <a:r>
              <a:rPr lang="cs-CZ" altLang="en-US" sz="2000" dirty="0" err="1">
                <a:solidFill>
                  <a:schemeClr val="tx2"/>
                </a:solidFill>
                <a:latin typeface="Calibri" panose="020F0502020204030204" pitchFamily="34" charset="0"/>
              </a:rPr>
              <a:t>implementation</a:t>
            </a:r>
            <a:r>
              <a:rPr lang="cs-CZ" altLang="en-US" sz="2000" dirty="0">
                <a:solidFill>
                  <a:schemeClr val="tx2"/>
                </a:solidFill>
                <a:latin typeface="Calibri" panose="020F0502020204030204" pitchFamily="34" charset="0"/>
              </a:rPr>
              <a:t>, type </a:t>
            </a:r>
            <a:r>
              <a:rPr lang="cs-CZ" altLang="en-US" sz="2000" dirty="0" err="1">
                <a:solidFill>
                  <a:schemeClr val="tx2"/>
                </a:solidFill>
                <a:latin typeface="Calibri" panose="020F0502020204030204" pitchFamily="34" charset="0"/>
              </a:rPr>
              <a:t>of</a:t>
            </a:r>
            <a:r>
              <a:rPr lang="cs-CZ" altLang="en-US" sz="2000" dirty="0">
                <a:solidFill>
                  <a:schemeClr val="tx2"/>
                </a:solidFill>
                <a:latin typeface="Calibri" panose="020F0502020204030204" pitchFamily="34" charset="0"/>
              </a:rPr>
              <a:t> </a:t>
            </a:r>
            <a:r>
              <a:rPr lang="cs-CZ" altLang="en-US" sz="2000" dirty="0" err="1">
                <a:solidFill>
                  <a:schemeClr val="tx2"/>
                </a:solidFill>
                <a:latin typeface="Calibri" panose="020F0502020204030204" pitchFamily="34" charset="0"/>
              </a:rPr>
              <a:t>used</a:t>
            </a:r>
            <a:r>
              <a:rPr lang="cs-CZ" altLang="en-US" sz="2000" dirty="0">
                <a:solidFill>
                  <a:schemeClr val="tx2"/>
                </a:solidFill>
                <a:latin typeface="Calibri" panose="020F0502020204030204" pitchFamily="34" charset="0"/>
              </a:rPr>
              <a:t> ERP, </a:t>
            </a:r>
            <a:r>
              <a:rPr lang="cs-CZ" altLang="en-US" sz="2000" dirty="0" err="1">
                <a:solidFill>
                  <a:schemeClr val="tx2"/>
                </a:solidFill>
                <a:latin typeface="Calibri" panose="020F0502020204030204" pitchFamily="34" charset="0"/>
              </a:rPr>
              <a:t>supplier</a:t>
            </a:r>
            <a:r>
              <a:rPr lang="cs-CZ" altLang="en-US" sz="2000" dirty="0">
                <a:solidFill>
                  <a:schemeClr val="tx2"/>
                </a:solidFill>
                <a:latin typeface="Calibri" panose="020F0502020204030204" pitchFamily="34" charset="0"/>
              </a:rPr>
              <a:t> </a:t>
            </a:r>
            <a:r>
              <a:rPr lang="cs-CZ" altLang="en-US" sz="2000" dirty="0" err="1">
                <a:solidFill>
                  <a:schemeClr val="tx2"/>
                </a:solidFill>
                <a:latin typeface="Calibri" panose="020F0502020204030204" pitchFamily="34" charset="0"/>
              </a:rPr>
              <a:t>of</a:t>
            </a:r>
            <a:r>
              <a:rPr lang="cs-CZ" altLang="en-US" sz="2000" dirty="0">
                <a:solidFill>
                  <a:schemeClr val="tx2"/>
                </a:solidFill>
                <a:latin typeface="Calibri" panose="020F0502020204030204" pitchFamily="34" charset="0"/>
              </a:rPr>
              <a:t> ERP, Project </a:t>
            </a:r>
            <a:r>
              <a:rPr lang="cs-CZ" altLang="en-US" sz="2000" dirty="0" err="1">
                <a:solidFill>
                  <a:schemeClr val="tx2"/>
                </a:solidFill>
                <a:latin typeface="Calibri" panose="020F0502020204030204" pitchFamily="34" charset="0"/>
              </a:rPr>
              <a:t>Success</a:t>
            </a:r>
            <a:r>
              <a:rPr lang="cs-CZ" altLang="en-US" sz="2000" dirty="0">
                <a:solidFill>
                  <a:schemeClr val="tx2"/>
                </a:solidFill>
                <a:latin typeface="Calibri" panose="020F0502020204030204" pitchFamily="34" charset="0"/>
              </a:rPr>
              <a:t> </a:t>
            </a:r>
            <a:r>
              <a:rPr lang="cs-CZ" altLang="en-US" sz="2000" dirty="0" err="1">
                <a:solidFill>
                  <a:schemeClr val="tx2"/>
                </a:solidFill>
                <a:latin typeface="Calibri" panose="020F0502020204030204" pitchFamily="34" charset="0"/>
              </a:rPr>
              <a:t>Rate</a:t>
            </a:r>
            <a:endParaRPr lang="en-US" altLang="en-US" sz="2000" dirty="0">
              <a:solidFill>
                <a:schemeClr val="tx2"/>
              </a:solidFill>
              <a:latin typeface="Calibri" panose="020F0502020204030204" pitchFamily="34" charset="0"/>
            </a:endParaRPr>
          </a:p>
        </p:txBody>
      </p:sp>
      <p:sp>
        <p:nvSpPr>
          <p:cNvPr id="48" name="TextovéPole 47">
            <a:extLst>
              <a:ext uri="{FF2B5EF4-FFF2-40B4-BE49-F238E27FC236}">
                <a16:creationId xmlns:a16="http://schemas.microsoft.com/office/drawing/2014/main" id="{476CD073-A696-4950-95BE-259518BEF404}"/>
              </a:ext>
            </a:extLst>
          </p:cNvPr>
          <p:cNvSpPr txBox="1"/>
          <p:nvPr/>
        </p:nvSpPr>
        <p:spPr>
          <a:xfrm>
            <a:off x="8543132" y="4493180"/>
            <a:ext cx="3510378" cy="738664"/>
          </a:xfrm>
          <a:prstGeom prst="rect">
            <a:avLst/>
          </a:prstGeom>
          <a:noFill/>
        </p:spPr>
        <p:txBody>
          <a:bodyPr wrap="square">
            <a:spAutoFit/>
          </a:bodyPr>
          <a:lstStyle/>
          <a:p>
            <a:pPr algn="ctr"/>
            <a:r>
              <a:rPr lang="en-ZA" sz="1400" b="1" dirty="0"/>
              <a:t>T</a:t>
            </a:r>
            <a:r>
              <a:rPr lang="cs-CZ" sz="1400" b="1" dirty="0" err="1"/>
              <a:t>heory</a:t>
            </a:r>
            <a:r>
              <a:rPr lang="cs-CZ" sz="1400" b="1" dirty="0"/>
              <a:t> </a:t>
            </a:r>
            <a:r>
              <a:rPr lang="cs-CZ" sz="1400" b="1" dirty="0" err="1"/>
              <a:t>of</a:t>
            </a:r>
            <a:r>
              <a:rPr lang="cs-CZ" sz="1400" b="1" dirty="0"/>
              <a:t> </a:t>
            </a:r>
            <a:r>
              <a:rPr lang="cs-CZ" sz="1400" b="1" dirty="0" err="1"/>
              <a:t>Constraint</a:t>
            </a:r>
            <a:r>
              <a:rPr lang="cs-CZ" sz="1400" b="1" dirty="0"/>
              <a:t> </a:t>
            </a:r>
            <a:r>
              <a:rPr lang="en-ZA" sz="1400" b="1" dirty="0"/>
              <a:t> </a:t>
            </a:r>
            <a:endParaRPr lang="cs-CZ" sz="1400" b="1" dirty="0"/>
          </a:p>
          <a:p>
            <a:pPr algn="ctr"/>
            <a:r>
              <a:rPr lang="en-US" sz="1400" b="1" dirty="0"/>
              <a:t>&amp;</a:t>
            </a:r>
            <a:endParaRPr lang="cs-CZ" sz="1400" b="1" dirty="0"/>
          </a:p>
          <a:p>
            <a:pPr algn="ctr"/>
            <a:r>
              <a:rPr lang="en-ZA" sz="1400" b="1" dirty="0"/>
              <a:t> </a:t>
            </a:r>
            <a:r>
              <a:rPr lang="en-ZA" sz="1400" b="1" dirty="0">
                <a:solidFill>
                  <a:srgbClr val="FF0000"/>
                </a:solidFill>
              </a:rPr>
              <a:t>B</a:t>
            </a:r>
            <a:r>
              <a:rPr lang="en-ZA" sz="1400" b="1" dirty="0"/>
              <a:t>usiness </a:t>
            </a:r>
            <a:r>
              <a:rPr lang="en-ZA" sz="1400" b="1" dirty="0">
                <a:solidFill>
                  <a:srgbClr val="00B050"/>
                </a:solidFill>
              </a:rPr>
              <a:t>P</a:t>
            </a:r>
            <a:r>
              <a:rPr lang="en-ZA" sz="1400" b="1" dirty="0"/>
              <a:t>rocess </a:t>
            </a:r>
            <a:r>
              <a:rPr lang="en-ZA" sz="1400" b="1" dirty="0">
                <a:solidFill>
                  <a:srgbClr val="0070C0"/>
                </a:solidFill>
              </a:rPr>
              <a:t>R</a:t>
            </a:r>
            <a:r>
              <a:rPr lang="en-ZA" sz="1400" b="1" dirty="0"/>
              <a:t>eengineering </a:t>
            </a:r>
            <a:r>
              <a:rPr lang="cs-CZ" sz="1400" b="1" dirty="0"/>
              <a:t> </a:t>
            </a:r>
            <a:endParaRPr lang="en-US"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165444" y="453330"/>
            <a:ext cx="9158918" cy="646331"/>
          </a:xfrm>
          <a:prstGeom prst="rect">
            <a:avLst/>
          </a:prstGeom>
          <a:noFill/>
        </p:spPr>
        <p:txBody>
          <a:bodyPr wrap="none" rtlCol="0">
            <a:spAutoFit/>
          </a:bodyPr>
          <a:lstStyle/>
          <a:p>
            <a:r>
              <a:rPr lang="cs-CZ" sz="3600" dirty="0">
                <a:solidFill>
                  <a:srgbClr val="0070C0"/>
                </a:solidFill>
              </a:rPr>
              <a:t>MS Dynamics 365 Business </a:t>
            </a:r>
            <a:r>
              <a:rPr lang="cs-CZ" sz="3600" dirty="0" err="1">
                <a:solidFill>
                  <a:srgbClr val="0070C0"/>
                </a:solidFill>
              </a:rPr>
              <a:t>Central</a:t>
            </a:r>
            <a:r>
              <a:rPr lang="cs-CZ" sz="3600" dirty="0">
                <a:solidFill>
                  <a:srgbClr val="0070C0"/>
                </a:solidFill>
              </a:rPr>
              <a:t> </a:t>
            </a:r>
            <a:r>
              <a:rPr lang="cs-CZ" sz="2400" dirty="0">
                <a:solidFill>
                  <a:srgbClr val="0070C0"/>
                </a:solidFill>
              </a:rPr>
              <a:t>(Cloud </a:t>
            </a:r>
            <a:r>
              <a:rPr lang="cs-CZ" sz="2400" dirty="0" err="1">
                <a:solidFill>
                  <a:srgbClr val="0070C0"/>
                </a:solidFill>
              </a:rPr>
              <a:t>access</a:t>
            </a:r>
            <a:r>
              <a:rPr lang="cs-CZ" sz="2400" dirty="0">
                <a:solidFill>
                  <a:srgbClr val="0070C0"/>
                </a:solidFill>
              </a:rPr>
              <a:t> </a:t>
            </a:r>
            <a:r>
              <a:rPr lang="cs-CZ" sz="2400" dirty="0" err="1">
                <a:solidFill>
                  <a:srgbClr val="0070C0"/>
                </a:solidFill>
              </a:rPr>
              <a:t>only</a:t>
            </a:r>
            <a:r>
              <a:rPr lang="cs-CZ" sz="2400" dirty="0">
                <a:solidFill>
                  <a:srgbClr val="0070C0"/>
                </a:solidFill>
              </a:rPr>
              <a:t>)</a:t>
            </a:r>
          </a:p>
        </p:txBody>
      </p:sp>
      <p:pic>
        <p:nvPicPr>
          <p:cNvPr id="3" name="Obrázek 2">
            <a:extLst>
              <a:ext uri="{FF2B5EF4-FFF2-40B4-BE49-F238E27FC236}">
                <a16:creationId xmlns:a16="http://schemas.microsoft.com/office/drawing/2014/main" id="{ECF6C17D-0B03-4E4D-8E9F-26174537AB6F}"/>
              </a:ext>
            </a:extLst>
          </p:cNvPr>
          <p:cNvPicPr>
            <a:picLocks noChangeAspect="1"/>
          </p:cNvPicPr>
          <p:nvPr/>
        </p:nvPicPr>
        <p:blipFill>
          <a:blip r:embed="rId2"/>
          <a:stretch>
            <a:fillRect/>
          </a:stretch>
        </p:blipFill>
        <p:spPr>
          <a:xfrm>
            <a:off x="1165444" y="1275124"/>
            <a:ext cx="8658772" cy="5129546"/>
          </a:xfrm>
          <a:prstGeom prst="rect">
            <a:avLst/>
          </a:prstGeom>
          <a:ln>
            <a:solidFill>
              <a:schemeClr val="tx1"/>
            </a:solidFill>
          </a:ln>
        </p:spPr>
      </p:pic>
    </p:spTree>
    <p:extLst>
      <p:ext uri="{BB962C8B-B14F-4D97-AF65-F5344CB8AC3E}">
        <p14:creationId xmlns:p14="http://schemas.microsoft.com/office/powerpoint/2010/main" val="1685150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898461" y="502174"/>
            <a:ext cx="6675867" cy="646331"/>
          </a:xfrm>
          <a:prstGeom prst="rect">
            <a:avLst/>
          </a:prstGeom>
          <a:noFill/>
        </p:spPr>
        <p:txBody>
          <a:bodyPr wrap="none" rtlCol="0">
            <a:spAutoFit/>
          </a:bodyPr>
          <a:lstStyle/>
          <a:p>
            <a:r>
              <a:rPr lang="cs-CZ" sz="3600" dirty="0">
                <a:solidFill>
                  <a:srgbClr val="0070C0"/>
                </a:solidFill>
              </a:rPr>
              <a:t>MS Dynamics 365 Business </a:t>
            </a:r>
            <a:r>
              <a:rPr lang="cs-CZ" sz="3600" dirty="0" err="1">
                <a:solidFill>
                  <a:srgbClr val="0070C0"/>
                </a:solidFill>
              </a:rPr>
              <a:t>Central</a:t>
            </a:r>
            <a:endParaRPr lang="cs-CZ" sz="3600" dirty="0">
              <a:solidFill>
                <a:srgbClr val="0070C0"/>
              </a:solidFill>
            </a:endParaRPr>
          </a:p>
        </p:txBody>
      </p:sp>
      <p:pic>
        <p:nvPicPr>
          <p:cNvPr id="3" name="Obrázek 2">
            <a:extLst>
              <a:ext uri="{FF2B5EF4-FFF2-40B4-BE49-F238E27FC236}">
                <a16:creationId xmlns:a16="http://schemas.microsoft.com/office/drawing/2014/main" id="{71611A54-8401-4A71-A74B-E65C11AE0DE7}"/>
              </a:ext>
            </a:extLst>
          </p:cNvPr>
          <p:cNvPicPr>
            <a:picLocks noChangeAspect="1"/>
          </p:cNvPicPr>
          <p:nvPr/>
        </p:nvPicPr>
        <p:blipFill>
          <a:blip r:embed="rId2"/>
          <a:stretch>
            <a:fillRect/>
          </a:stretch>
        </p:blipFill>
        <p:spPr>
          <a:xfrm>
            <a:off x="982351" y="1148505"/>
            <a:ext cx="9604556" cy="5422814"/>
          </a:xfrm>
          <a:prstGeom prst="rect">
            <a:avLst/>
          </a:prstGeom>
          <a:ln>
            <a:solidFill>
              <a:schemeClr val="accent1"/>
            </a:solidFill>
          </a:ln>
        </p:spPr>
      </p:pic>
    </p:spTree>
    <p:extLst>
      <p:ext uri="{BB962C8B-B14F-4D97-AF65-F5344CB8AC3E}">
        <p14:creationId xmlns:p14="http://schemas.microsoft.com/office/powerpoint/2010/main" val="3745160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Zástupný symbol pro datum 3"/>
          <p:cNvSpPr txBox="1">
            <a:spLocks noGrp="1"/>
          </p:cNvSpPr>
          <p:nvPr/>
        </p:nvSpPr>
        <p:spPr bwMode="auto">
          <a:xfrm>
            <a:off x="1981200" y="6245225"/>
            <a:ext cx="2133600" cy="476250"/>
          </a:xfrm>
          <a:prstGeom prst="rect">
            <a:avLst/>
          </a:prstGeom>
          <a:noFill/>
          <a:ln>
            <a:miter lim="800000"/>
            <a:headEnd/>
            <a:tailEnd/>
          </a:ln>
        </p:spPr>
        <p:txBody>
          <a:bodyPr/>
          <a:lstStyle/>
          <a:p>
            <a:pPr eaLnBrk="1" hangingPunct="1">
              <a:defRPr/>
            </a:pPr>
            <a:fld id="{554D6FF6-CD4F-42B9-AA04-7AED44D65569}" type="datetime1">
              <a:rPr lang="cs-CZ" sz="1400"/>
              <a:pPr eaLnBrk="1" hangingPunct="1">
                <a:defRPr/>
              </a:pPr>
              <a:t>12.02.2024</a:t>
            </a:fld>
            <a:endParaRPr lang="cs-CZ" sz="1400"/>
          </a:p>
        </p:txBody>
      </p:sp>
      <p:sp>
        <p:nvSpPr>
          <p:cNvPr id="13315" name="Rectangle 2"/>
          <p:cNvSpPr>
            <a:spLocks noGrp="1" noChangeArrowheads="1"/>
          </p:cNvSpPr>
          <p:nvPr>
            <p:ph type="title" idx="4294967295"/>
          </p:nvPr>
        </p:nvSpPr>
        <p:spPr>
          <a:xfrm>
            <a:off x="914184" y="668339"/>
            <a:ext cx="9890835" cy="457200"/>
          </a:xfrm>
        </p:spPr>
        <p:txBody>
          <a:bodyPr>
            <a:noAutofit/>
          </a:bodyPr>
          <a:lstStyle/>
          <a:p>
            <a:pPr eaLnBrk="1" hangingPunct="1"/>
            <a:r>
              <a:rPr lang="en-US" altLang="cs-CZ" sz="3600" dirty="0">
                <a:solidFill>
                  <a:srgbClr val="0070C0"/>
                </a:solidFill>
                <a:latin typeface="Calibri" panose="020F0502020204030204" pitchFamily="34" charset="0"/>
              </a:rPr>
              <a:t>Simplified  schema of ERP usage</a:t>
            </a:r>
            <a:r>
              <a:rPr lang="cs-CZ" altLang="cs-CZ" sz="3600" dirty="0">
                <a:solidFill>
                  <a:srgbClr val="0070C0"/>
                </a:solidFill>
                <a:latin typeface="Calibri" panose="020F0502020204030204" pitchFamily="34" charset="0"/>
              </a:rPr>
              <a:t> – feedback princip</a:t>
            </a:r>
            <a:endParaRPr lang="en-US" altLang="cs-CZ" sz="3600" dirty="0">
              <a:solidFill>
                <a:srgbClr val="0070C0"/>
              </a:solidFill>
              <a:latin typeface="Calibri" panose="020F0502020204030204" pitchFamily="34" charset="0"/>
            </a:endParaRPr>
          </a:p>
        </p:txBody>
      </p:sp>
      <p:sp>
        <p:nvSpPr>
          <p:cNvPr id="13316" name="Rectangle 3"/>
          <p:cNvSpPr>
            <a:spLocks noChangeArrowheads="1"/>
          </p:cNvSpPr>
          <p:nvPr/>
        </p:nvSpPr>
        <p:spPr bwMode="auto">
          <a:xfrm>
            <a:off x="2001839" y="1760539"/>
            <a:ext cx="1584325" cy="504825"/>
          </a:xfrm>
          <a:prstGeom prst="rect">
            <a:avLst/>
          </a:prstGeom>
          <a:solidFill>
            <a:srgbClr val="D3BC8D"/>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cs-CZ" altLang="cs-CZ" sz="2400">
                <a:latin typeface="Arial" panose="020B0604020202020204" pitchFamily="34" charset="0"/>
                <a:cs typeface="Times New Roman" panose="02020603050405020304" pitchFamily="18" charset="0"/>
              </a:rPr>
              <a:t>ERP</a:t>
            </a:r>
          </a:p>
        </p:txBody>
      </p:sp>
      <p:sp>
        <p:nvSpPr>
          <p:cNvPr id="13317" name="Rectangle 4"/>
          <p:cNvSpPr>
            <a:spLocks noChangeArrowheads="1"/>
          </p:cNvSpPr>
          <p:nvPr/>
        </p:nvSpPr>
        <p:spPr bwMode="auto">
          <a:xfrm>
            <a:off x="3875088" y="1760539"/>
            <a:ext cx="2735262" cy="73025"/>
          </a:xfrm>
          <a:prstGeom prst="rect">
            <a:avLst/>
          </a:prstGeom>
          <a:solidFill>
            <a:srgbClr val="FFFF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18" name="Rectangle 5"/>
          <p:cNvSpPr>
            <a:spLocks noChangeArrowheads="1"/>
          </p:cNvSpPr>
          <p:nvPr/>
        </p:nvSpPr>
        <p:spPr bwMode="auto">
          <a:xfrm>
            <a:off x="3875088" y="1976439"/>
            <a:ext cx="2735262" cy="73025"/>
          </a:xfrm>
          <a:prstGeom prst="rect">
            <a:avLst/>
          </a:prstGeom>
          <a:solidFill>
            <a:srgbClr val="FFFF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19" name="Rectangle 6"/>
          <p:cNvSpPr>
            <a:spLocks noChangeArrowheads="1"/>
          </p:cNvSpPr>
          <p:nvPr/>
        </p:nvSpPr>
        <p:spPr bwMode="auto">
          <a:xfrm>
            <a:off x="3875088" y="2192339"/>
            <a:ext cx="2735262" cy="73025"/>
          </a:xfrm>
          <a:prstGeom prst="rect">
            <a:avLst/>
          </a:prstGeom>
          <a:solidFill>
            <a:srgbClr val="FFFF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20" name="Rectangle 7"/>
          <p:cNvSpPr>
            <a:spLocks noChangeArrowheads="1"/>
          </p:cNvSpPr>
          <p:nvPr/>
        </p:nvSpPr>
        <p:spPr bwMode="auto">
          <a:xfrm>
            <a:off x="3875088" y="2408239"/>
            <a:ext cx="2735262" cy="73025"/>
          </a:xfrm>
          <a:prstGeom prst="rect">
            <a:avLst/>
          </a:prstGeom>
          <a:solidFill>
            <a:srgbClr val="FFFF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21" name="Rectangle 8"/>
          <p:cNvSpPr>
            <a:spLocks noChangeArrowheads="1"/>
          </p:cNvSpPr>
          <p:nvPr/>
        </p:nvSpPr>
        <p:spPr bwMode="auto">
          <a:xfrm>
            <a:off x="3875088" y="2625726"/>
            <a:ext cx="2735262" cy="73025"/>
          </a:xfrm>
          <a:prstGeom prst="rect">
            <a:avLst/>
          </a:prstGeom>
          <a:solidFill>
            <a:srgbClr val="FFFF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22" name="Rectangle 9"/>
          <p:cNvSpPr>
            <a:spLocks noChangeArrowheads="1"/>
          </p:cNvSpPr>
          <p:nvPr/>
        </p:nvSpPr>
        <p:spPr bwMode="auto">
          <a:xfrm>
            <a:off x="3875088" y="2841626"/>
            <a:ext cx="2735262" cy="73025"/>
          </a:xfrm>
          <a:prstGeom prst="rect">
            <a:avLst/>
          </a:prstGeom>
          <a:solidFill>
            <a:srgbClr val="FFFF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23" name="Line 10"/>
          <p:cNvSpPr>
            <a:spLocks noChangeShapeType="1"/>
          </p:cNvSpPr>
          <p:nvPr/>
        </p:nvSpPr>
        <p:spPr bwMode="auto">
          <a:xfrm>
            <a:off x="3370263" y="1976439"/>
            <a:ext cx="431800" cy="158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24" name="AutoShape 11"/>
          <p:cNvSpPr>
            <a:spLocks/>
          </p:cNvSpPr>
          <p:nvPr/>
        </p:nvSpPr>
        <p:spPr bwMode="auto">
          <a:xfrm>
            <a:off x="6754814" y="1689101"/>
            <a:ext cx="223837" cy="1223963"/>
          </a:xfrm>
          <a:prstGeom prst="rightBrace">
            <a:avLst>
              <a:gd name="adj1" fmla="val 4556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25" name="Text Box 12"/>
          <p:cNvSpPr txBox="1">
            <a:spLocks noChangeArrowheads="1"/>
          </p:cNvSpPr>
          <p:nvPr/>
        </p:nvSpPr>
        <p:spPr bwMode="auto">
          <a:xfrm>
            <a:off x="7042150" y="1905001"/>
            <a:ext cx="3081334"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spcBef>
                <a:spcPct val="0"/>
              </a:spcBef>
              <a:buFontTx/>
              <a:buNone/>
            </a:pPr>
            <a:r>
              <a:rPr lang="en-US" altLang="cs-CZ" sz="1400" b="1" dirty="0">
                <a:latin typeface="Arial" panose="020B0604020202020204" pitchFamily="34" charset="0"/>
                <a:cs typeface="Times New Roman" panose="02020603050405020304" pitchFamily="18" charset="0"/>
              </a:rPr>
              <a:t>Transaction- entries</a:t>
            </a:r>
            <a:r>
              <a:rPr lang="cs-CZ" altLang="cs-CZ" sz="1400" b="1" dirty="0">
                <a:latin typeface="Arial" panose="020B0604020202020204" pitchFamily="34" charset="0"/>
                <a:cs typeface="Times New Roman" panose="02020603050405020304" pitchFamily="18" charset="0"/>
              </a:rPr>
              <a:t>- položky-data</a:t>
            </a:r>
            <a:endParaRPr lang="en-US" altLang="cs-CZ" sz="1400" b="1" dirty="0">
              <a:latin typeface="Arial" panose="020B0604020202020204" pitchFamily="34" charset="0"/>
              <a:cs typeface="Times New Roman" panose="02020603050405020304" pitchFamily="18" charset="0"/>
            </a:endParaRPr>
          </a:p>
        </p:txBody>
      </p:sp>
      <p:sp>
        <p:nvSpPr>
          <p:cNvPr id="13326" name="Oval 13"/>
          <p:cNvSpPr>
            <a:spLocks noChangeArrowheads="1"/>
          </p:cNvSpPr>
          <p:nvPr/>
        </p:nvSpPr>
        <p:spPr bwMode="auto">
          <a:xfrm>
            <a:off x="4090989" y="1544639"/>
            <a:ext cx="2447925" cy="1944687"/>
          </a:xfrm>
          <a:prstGeom prst="ellipse">
            <a:avLst/>
          </a:prstGeom>
          <a:solidFill>
            <a:srgbClr val="FFFF99">
              <a:alpha val="39999"/>
            </a:srgbClr>
          </a:solidFill>
          <a:ln w="9525">
            <a:solidFill>
              <a:schemeClr val="tx1"/>
            </a:solidFill>
            <a:round/>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endParaRPr lang="cs-CZ" altLang="cs-CZ" sz="2400">
              <a:latin typeface="Arial" panose="020B0604020202020204" pitchFamily="34" charset="0"/>
              <a:cs typeface="Times New Roman" panose="02020603050405020304" pitchFamily="18" charset="0"/>
            </a:endParaRPr>
          </a:p>
          <a:p>
            <a:pPr algn="ctr">
              <a:spcBef>
                <a:spcPct val="0"/>
              </a:spcBef>
              <a:buFontTx/>
              <a:buNone/>
            </a:pPr>
            <a:endParaRPr lang="cs-CZ" altLang="cs-CZ" sz="2400">
              <a:latin typeface="Arial" panose="020B0604020202020204" pitchFamily="34" charset="0"/>
              <a:cs typeface="Times New Roman" panose="02020603050405020304" pitchFamily="18" charset="0"/>
            </a:endParaRPr>
          </a:p>
          <a:p>
            <a:pPr algn="ctr">
              <a:spcBef>
                <a:spcPct val="0"/>
              </a:spcBef>
              <a:buFontTx/>
              <a:buNone/>
            </a:pPr>
            <a:endParaRPr lang="cs-CZ" altLang="cs-CZ" sz="2400">
              <a:latin typeface="Arial" panose="020B0604020202020204" pitchFamily="34" charset="0"/>
              <a:cs typeface="Times New Roman" panose="02020603050405020304" pitchFamily="18" charset="0"/>
            </a:endParaRPr>
          </a:p>
          <a:p>
            <a:pPr algn="ctr">
              <a:spcBef>
                <a:spcPct val="0"/>
              </a:spcBef>
              <a:buFontTx/>
              <a:buNone/>
            </a:pPr>
            <a:endParaRPr lang="cs-CZ" altLang="cs-CZ" sz="2400">
              <a:latin typeface="Arial" panose="020B0604020202020204" pitchFamily="34" charset="0"/>
              <a:cs typeface="Times New Roman" panose="02020603050405020304" pitchFamily="18" charset="0"/>
            </a:endParaRPr>
          </a:p>
          <a:p>
            <a:pPr algn="ctr">
              <a:spcBef>
                <a:spcPct val="0"/>
              </a:spcBef>
              <a:buFontTx/>
              <a:buNone/>
            </a:pPr>
            <a:r>
              <a:rPr lang="cs-CZ" altLang="cs-CZ" sz="1600" b="1">
                <a:latin typeface="Arial" panose="020B0604020202020204" pitchFamily="34" charset="0"/>
                <a:cs typeface="Times New Roman" panose="02020603050405020304" pitchFamily="18" charset="0"/>
              </a:rPr>
              <a:t>DB </a:t>
            </a:r>
          </a:p>
        </p:txBody>
      </p:sp>
      <p:sp>
        <p:nvSpPr>
          <p:cNvPr id="13327" name="Rectangle 14"/>
          <p:cNvSpPr>
            <a:spLocks noChangeArrowheads="1"/>
          </p:cNvSpPr>
          <p:nvPr/>
        </p:nvSpPr>
        <p:spPr bwMode="auto">
          <a:xfrm>
            <a:off x="6456364" y="3071814"/>
            <a:ext cx="1584325" cy="504825"/>
          </a:xfrm>
          <a:prstGeom prst="rect">
            <a:avLst/>
          </a:prstGeom>
          <a:solidFill>
            <a:srgbClr val="D3BC8D"/>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cs-CZ" altLang="cs-CZ" sz="2400">
                <a:latin typeface="Arial" panose="020B0604020202020204" pitchFamily="34" charset="0"/>
                <a:cs typeface="Times New Roman" panose="02020603050405020304" pitchFamily="18" charset="0"/>
              </a:rPr>
              <a:t>ERP</a:t>
            </a:r>
          </a:p>
        </p:txBody>
      </p:sp>
      <p:sp>
        <p:nvSpPr>
          <p:cNvPr id="13328" name="Line 15"/>
          <p:cNvSpPr>
            <a:spLocks noChangeShapeType="1"/>
          </p:cNvSpPr>
          <p:nvPr/>
        </p:nvSpPr>
        <p:spPr bwMode="auto">
          <a:xfrm>
            <a:off x="5675314" y="2984501"/>
            <a:ext cx="1587" cy="3603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29" name="Line 16"/>
          <p:cNvSpPr>
            <a:spLocks noChangeShapeType="1"/>
          </p:cNvSpPr>
          <p:nvPr/>
        </p:nvSpPr>
        <p:spPr bwMode="auto">
          <a:xfrm>
            <a:off x="5675313" y="3346450"/>
            <a:ext cx="781050" cy="127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30" name="Rectangle 17"/>
          <p:cNvSpPr>
            <a:spLocks noChangeArrowheads="1"/>
          </p:cNvSpPr>
          <p:nvPr/>
        </p:nvSpPr>
        <p:spPr bwMode="auto">
          <a:xfrm>
            <a:off x="2001839" y="2768601"/>
            <a:ext cx="1152525" cy="360363"/>
          </a:xfrm>
          <a:prstGeom prst="rect">
            <a:avLst/>
          </a:prstGeom>
          <a:solidFill>
            <a:srgbClr val="D3BC8D"/>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1800" b="1">
                <a:latin typeface="Arial" panose="020B0604020202020204" pitchFamily="34" charset="0"/>
                <a:cs typeface="Times New Roman" panose="02020603050405020304" pitchFamily="18" charset="0"/>
              </a:rPr>
              <a:t>Partners</a:t>
            </a:r>
          </a:p>
        </p:txBody>
      </p:sp>
      <p:sp>
        <p:nvSpPr>
          <p:cNvPr id="13331" name="Line 18"/>
          <p:cNvSpPr>
            <a:spLocks noChangeShapeType="1"/>
          </p:cNvSpPr>
          <p:nvPr/>
        </p:nvSpPr>
        <p:spPr bwMode="auto">
          <a:xfrm>
            <a:off x="2362200" y="2265364"/>
            <a:ext cx="1588" cy="503237"/>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32" name="Line 19"/>
          <p:cNvSpPr>
            <a:spLocks noChangeShapeType="1"/>
          </p:cNvSpPr>
          <p:nvPr/>
        </p:nvSpPr>
        <p:spPr bwMode="auto">
          <a:xfrm flipV="1">
            <a:off x="2867025" y="2265364"/>
            <a:ext cx="1588" cy="503237"/>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33" name="Rectangle 20"/>
          <p:cNvSpPr>
            <a:spLocks noChangeArrowheads="1"/>
          </p:cNvSpPr>
          <p:nvPr/>
        </p:nvSpPr>
        <p:spPr bwMode="auto">
          <a:xfrm>
            <a:off x="5962650" y="3921126"/>
            <a:ext cx="1081088" cy="360363"/>
          </a:xfrm>
          <a:prstGeom prst="rect">
            <a:avLst/>
          </a:prstGeom>
          <a:solidFill>
            <a:srgbClr val="33CCCC"/>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1800" b="1">
                <a:latin typeface="Arial" panose="020B0604020202020204" pitchFamily="34" charset="0"/>
                <a:cs typeface="Times New Roman" panose="02020603050405020304" pitchFamily="18" charset="0"/>
              </a:rPr>
              <a:t>Reports</a:t>
            </a:r>
          </a:p>
        </p:txBody>
      </p:sp>
      <p:sp>
        <p:nvSpPr>
          <p:cNvPr id="13334" name="Line 21"/>
          <p:cNvSpPr>
            <a:spLocks noChangeShapeType="1"/>
          </p:cNvSpPr>
          <p:nvPr/>
        </p:nvSpPr>
        <p:spPr bwMode="auto">
          <a:xfrm>
            <a:off x="6610350" y="3560763"/>
            <a:ext cx="1588" cy="360362"/>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35" name="Rectangle 22"/>
          <p:cNvSpPr>
            <a:spLocks noChangeArrowheads="1"/>
          </p:cNvSpPr>
          <p:nvPr/>
        </p:nvSpPr>
        <p:spPr bwMode="auto">
          <a:xfrm>
            <a:off x="7258050" y="3921126"/>
            <a:ext cx="1081088" cy="360363"/>
          </a:xfrm>
          <a:prstGeom prst="rect">
            <a:avLst/>
          </a:prstGeom>
          <a:solidFill>
            <a:srgbClr val="33CCCC"/>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1800" b="1">
                <a:latin typeface="Arial" panose="020B0604020202020204" pitchFamily="34" charset="0"/>
                <a:cs typeface="Times New Roman" panose="02020603050405020304" pitchFamily="18" charset="0"/>
              </a:rPr>
              <a:t>Trends</a:t>
            </a:r>
          </a:p>
        </p:txBody>
      </p:sp>
      <p:pic>
        <p:nvPicPr>
          <p:cNvPr id="13336" name="Picture 23" descr="sample2002-Graph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2782888"/>
            <a:ext cx="12763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7" name="Line 24"/>
          <p:cNvSpPr>
            <a:spLocks noChangeShapeType="1"/>
          </p:cNvSpPr>
          <p:nvPr/>
        </p:nvSpPr>
        <p:spPr bwMode="auto">
          <a:xfrm flipV="1">
            <a:off x="8040689" y="3359150"/>
            <a:ext cx="935037"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38" name="Line 25"/>
          <p:cNvSpPr>
            <a:spLocks noChangeShapeType="1"/>
          </p:cNvSpPr>
          <p:nvPr/>
        </p:nvSpPr>
        <p:spPr bwMode="auto">
          <a:xfrm>
            <a:off x="7691439" y="3560763"/>
            <a:ext cx="1587" cy="360362"/>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39" name="Oval 26"/>
          <p:cNvSpPr>
            <a:spLocks noChangeArrowheads="1"/>
          </p:cNvSpPr>
          <p:nvPr/>
        </p:nvSpPr>
        <p:spPr bwMode="auto">
          <a:xfrm>
            <a:off x="5808664" y="3644900"/>
            <a:ext cx="2808287" cy="1079500"/>
          </a:xfrm>
          <a:prstGeom prst="ellipse">
            <a:avLst/>
          </a:prstGeom>
          <a:solidFill>
            <a:srgbClr val="FF00FF">
              <a:alpha val="16078"/>
            </a:srgbClr>
          </a:solidFill>
          <a:ln w="9525">
            <a:solidFill>
              <a:srgbClr val="FFFF00"/>
            </a:solidFill>
            <a:round/>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endParaRPr lang="cs-CZ" altLang="cs-CZ" sz="2400">
              <a:latin typeface="Arial" panose="020B0604020202020204" pitchFamily="34" charset="0"/>
              <a:cs typeface="Times New Roman" panose="02020603050405020304" pitchFamily="18" charset="0"/>
            </a:endParaRPr>
          </a:p>
          <a:p>
            <a:pPr algn="ctr">
              <a:spcBef>
                <a:spcPct val="0"/>
              </a:spcBef>
              <a:buFontTx/>
              <a:buNone/>
            </a:pPr>
            <a:endParaRPr lang="cs-CZ" altLang="cs-CZ" sz="2400">
              <a:latin typeface="Arial" panose="020B0604020202020204" pitchFamily="34" charset="0"/>
              <a:cs typeface="Times New Roman" panose="02020603050405020304" pitchFamily="18" charset="0"/>
            </a:endParaRPr>
          </a:p>
          <a:p>
            <a:pPr algn="ctr">
              <a:spcBef>
                <a:spcPct val="0"/>
              </a:spcBef>
              <a:buFontTx/>
              <a:buNone/>
            </a:pPr>
            <a:r>
              <a:rPr lang="en-US" altLang="cs-CZ" sz="1400" b="1">
                <a:latin typeface="Arial" panose="020B0604020202020204" pitchFamily="34" charset="0"/>
                <a:cs typeface="Times New Roman" panose="02020603050405020304" pitchFamily="18" charset="0"/>
              </a:rPr>
              <a:t>Information</a:t>
            </a:r>
          </a:p>
        </p:txBody>
      </p:sp>
      <p:sp>
        <p:nvSpPr>
          <p:cNvPr id="13340" name="Text Box 27"/>
          <p:cNvSpPr txBox="1">
            <a:spLocks noChangeArrowheads="1"/>
          </p:cNvSpPr>
          <p:nvPr/>
        </p:nvSpPr>
        <p:spPr bwMode="auto">
          <a:xfrm>
            <a:off x="9048750" y="3575051"/>
            <a:ext cx="1238250"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spcBef>
                <a:spcPct val="0"/>
              </a:spcBef>
              <a:buFontTx/>
              <a:buNone/>
            </a:pPr>
            <a:r>
              <a:rPr lang="en-US" altLang="cs-CZ" sz="1400">
                <a:latin typeface="Arial" panose="020B0604020202020204" pitchFamily="34" charset="0"/>
                <a:cs typeface="Times New Roman" panose="02020603050405020304" pitchFamily="18" charset="0"/>
              </a:rPr>
              <a:t>Information</a:t>
            </a:r>
          </a:p>
          <a:p>
            <a:pPr>
              <a:spcBef>
                <a:spcPct val="0"/>
              </a:spcBef>
              <a:buFontTx/>
              <a:buNone/>
            </a:pPr>
            <a:r>
              <a:rPr lang="en-US" altLang="cs-CZ" sz="1400">
                <a:latin typeface="Arial" panose="020B0604020202020204" pitchFamily="34" charset="0"/>
                <a:cs typeface="Times New Roman" panose="02020603050405020304" pitchFamily="18" charset="0"/>
              </a:rPr>
              <a:t>(trends)</a:t>
            </a:r>
          </a:p>
        </p:txBody>
      </p:sp>
      <p:sp>
        <p:nvSpPr>
          <p:cNvPr id="13341" name="Rectangle 28"/>
          <p:cNvSpPr>
            <a:spLocks noChangeArrowheads="1"/>
          </p:cNvSpPr>
          <p:nvPr/>
        </p:nvSpPr>
        <p:spPr bwMode="auto">
          <a:xfrm>
            <a:off x="4378325" y="5145089"/>
            <a:ext cx="5759450" cy="504825"/>
          </a:xfrm>
          <a:prstGeom prst="rect">
            <a:avLst/>
          </a:prstGeom>
          <a:solidFill>
            <a:srgbClr val="D6F967"/>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1800">
                <a:latin typeface="Calibri" panose="020F0502020204030204" pitchFamily="34" charset="0"/>
                <a:cs typeface="Times New Roman" panose="02020603050405020304" pitchFamily="18" charset="0"/>
              </a:rPr>
              <a:t>Knowledge of methods applied for process management</a:t>
            </a:r>
          </a:p>
        </p:txBody>
      </p:sp>
      <p:sp>
        <p:nvSpPr>
          <p:cNvPr id="13342" name="Line 29"/>
          <p:cNvSpPr>
            <a:spLocks noChangeShapeType="1"/>
          </p:cNvSpPr>
          <p:nvPr/>
        </p:nvSpPr>
        <p:spPr bwMode="auto">
          <a:xfrm>
            <a:off x="7258050" y="4713288"/>
            <a:ext cx="1588" cy="431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43" name="Line 30"/>
          <p:cNvSpPr>
            <a:spLocks noChangeShapeType="1"/>
          </p:cNvSpPr>
          <p:nvPr/>
        </p:nvSpPr>
        <p:spPr bwMode="auto">
          <a:xfrm>
            <a:off x="9418639" y="4281488"/>
            <a:ext cx="1587" cy="863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44" name="Rectangle 31"/>
          <p:cNvSpPr>
            <a:spLocks noChangeArrowheads="1"/>
          </p:cNvSpPr>
          <p:nvPr/>
        </p:nvSpPr>
        <p:spPr bwMode="auto">
          <a:xfrm>
            <a:off x="2217738" y="5145089"/>
            <a:ext cx="1657350" cy="503237"/>
          </a:xfrm>
          <a:prstGeom prst="rect">
            <a:avLst/>
          </a:prstGeom>
          <a:solidFill>
            <a:srgbClr val="6EFD63"/>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2000">
                <a:latin typeface="Arial" panose="020B0604020202020204" pitchFamily="34" charset="0"/>
                <a:cs typeface="Times New Roman" panose="02020603050405020304" pitchFamily="18" charset="0"/>
              </a:rPr>
              <a:t>Decision</a:t>
            </a:r>
          </a:p>
        </p:txBody>
      </p:sp>
      <p:sp>
        <p:nvSpPr>
          <p:cNvPr id="13345" name="Line 32"/>
          <p:cNvSpPr>
            <a:spLocks noChangeShapeType="1"/>
          </p:cNvSpPr>
          <p:nvPr/>
        </p:nvSpPr>
        <p:spPr bwMode="auto">
          <a:xfrm flipH="1">
            <a:off x="3875089" y="5434014"/>
            <a:ext cx="503237" cy="1587"/>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46" name="Line 33"/>
          <p:cNvSpPr>
            <a:spLocks noChangeShapeType="1"/>
          </p:cNvSpPr>
          <p:nvPr/>
        </p:nvSpPr>
        <p:spPr bwMode="auto">
          <a:xfrm flipV="1">
            <a:off x="2506664" y="3128964"/>
            <a:ext cx="1587" cy="201612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47" name="Rectangle 34"/>
          <p:cNvSpPr>
            <a:spLocks noChangeArrowheads="1"/>
          </p:cNvSpPr>
          <p:nvPr/>
        </p:nvSpPr>
        <p:spPr bwMode="auto">
          <a:xfrm>
            <a:off x="2938463" y="3849689"/>
            <a:ext cx="2590800" cy="574675"/>
          </a:xfrm>
          <a:prstGeom prst="rect">
            <a:avLst/>
          </a:prstGeom>
          <a:solidFill>
            <a:srgbClr val="FF33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2400" b="1">
                <a:solidFill>
                  <a:srgbClr val="FFFF00"/>
                </a:solidFill>
                <a:latin typeface="Arial" panose="020B0604020202020204" pitchFamily="34" charset="0"/>
                <a:cs typeface="Times New Roman" panose="02020603050405020304" pitchFamily="18" charset="0"/>
              </a:rPr>
              <a:t>Enterprise</a:t>
            </a:r>
          </a:p>
        </p:txBody>
      </p:sp>
      <p:sp>
        <p:nvSpPr>
          <p:cNvPr id="13348" name="Line 35"/>
          <p:cNvSpPr>
            <a:spLocks noChangeShapeType="1"/>
          </p:cNvSpPr>
          <p:nvPr/>
        </p:nvSpPr>
        <p:spPr bwMode="auto">
          <a:xfrm flipV="1">
            <a:off x="3298825" y="2265364"/>
            <a:ext cx="1588" cy="158432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49" name="Line 36"/>
          <p:cNvSpPr>
            <a:spLocks noChangeShapeType="1"/>
          </p:cNvSpPr>
          <p:nvPr/>
        </p:nvSpPr>
        <p:spPr bwMode="auto">
          <a:xfrm>
            <a:off x="3514725" y="2265364"/>
            <a:ext cx="1588" cy="158432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0" name="Line 37"/>
          <p:cNvSpPr>
            <a:spLocks noChangeShapeType="1"/>
          </p:cNvSpPr>
          <p:nvPr/>
        </p:nvSpPr>
        <p:spPr bwMode="auto">
          <a:xfrm flipV="1">
            <a:off x="3154364" y="4425950"/>
            <a:ext cx="1587" cy="71913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1" name="Line 38"/>
          <p:cNvSpPr>
            <a:spLocks noChangeShapeType="1"/>
          </p:cNvSpPr>
          <p:nvPr/>
        </p:nvSpPr>
        <p:spPr bwMode="auto">
          <a:xfrm flipV="1">
            <a:off x="4594225" y="4425950"/>
            <a:ext cx="1588" cy="71913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2" name="Line 39"/>
          <p:cNvSpPr>
            <a:spLocks noChangeShapeType="1"/>
          </p:cNvSpPr>
          <p:nvPr/>
        </p:nvSpPr>
        <p:spPr bwMode="auto">
          <a:xfrm>
            <a:off x="5026025" y="4425950"/>
            <a:ext cx="1588" cy="71913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3" name="Line 40"/>
          <p:cNvSpPr>
            <a:spLocks noChangeShapeType="1"/>
          </p:cNvSpPr>
          <p:nvPr/>
        </p:nvSpPr>
        <p:spPr bwMode="auto">
          <a:xfrm>
            <a:off x="8975725" y="4224339"/>
            <a:ext cx="1588" cy="790575"/>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4" name="Line 41"/>
          <p:cNvSpPr>
            <a:spLocks noChangeShapeType="1"/>
          </p:cNvSpPr>
          <p:nvPr/>
        </p:nvSpPr>
        <p:spPr bwMode="auto">
          <a:xfrm flipH="1" flipV="1">
            <a:off x="2711451" y="5014914"/>
            <a:ext cx="6264275" cy="1587"/>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5" name="Line 42"/>
          <p:cNvSpPr>
            <a:spLocks noChangeShapeType="1"/>
          </p:cNvSpPr>
          <p:nvPr/>
        </p:nvSpPr>
        <p:spPr bwMode="auto">
          <a:xfrm flipV="1">
            <a:off x="2722564" y="3128963"/>
            <a:ext cx="1587" cy="1871662"/>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6" name="Line 43"/>
          <p:cNvSpPr>
            <a:spLocks noChangeShapeType="1"/>
          </p:cNvSpPr>
          <p:nvPr/>
        </p:nvSpPr>
        <p:spPr bwMode="auto">
          <a:xfrm>
            <a:off x="6899275" y="4713289"/>
            <a:ext cx="1588" cy="287337"/>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7" name="Line 44"/>
          <p:cNvSpPr>
            <a:spLocks noChangeShapeType="1"/>
          </p:cNvSpPr>
          <p:nvPr/>
        </p:nvSpPr>
        <p:spPr bwMode="auto">
          <a:xfrm flipH="1" flipV="1">
            <a:off x="5519739" y="4151313"/>
            <a:ext cx="204787" cy="127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pic>
        <p:nvPicPr>
          <p:cNvPr id="13358" name="Picture 45" descr="key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2264" y="5807076"/>
            <a:ext cx="79692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9" name="Text Box 46"/>
          <p:cNvSpPr txBox="1">
            <a:spLocks noChangeArrowheads="1"/>
          </p:cNvSpPr>
          <p:nvPr/>
        </p:nvSpPr>
        <p:spPr bwMode="auto">
          <a:xfrm>
            <a:off x="7608889" y="5805489"/>
            <a:ext cx="186170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spcBef>
                <a:spcPct val="0"/>
              </a:spcBef>
              <a:buFontTx/>
              <a:buNone/>
            </a:pPr>
            <a:r>
              <a:rPr lang="en-US" altLang="cs-CZ" sz="1800" b="1">
                <a:latin typeface="Arial" panose="020B0604020202020204" pitchFamily="34" charset="0"/>
                <a:cs typeface="Times New Roman" panose="02020603050405020304" pitchFamily="18" charset="0"/>
              </a:rPr>
              <a:t>Key knowledge</a:t>
            </a:r>
          </a:p>
        </p:txBody>
      </p:sp>
      <p:sp>
        <p:nvSpPr>
          <p:cNvPr id="13360" name="Line 47"/>
          <p:cNvSpPr>
            <a:spLocks noChangeShapeType="1"/>
          </p:cNvSpPr>
          <p:nvPr/>
        </p:nvSpPr>
        <p:spPr bwMode="auto">
          <a:xfrm flipV="1">
            <a:off x="7032625" y="5664200"/>
            <a:ext cx="1588"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pic>
        <p:nvPicPr>
          <p:cNvPr id="13361" name="Picture 48" descr="key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8075" y="5807075"/>
            <a:ext cx="6492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62" name="Text Box 49"/>
          <p:cNvSpPr txBox="1">
            <a:spLocks noChangeArrowheads="1"/>
          </p:cNvSpPr>
          <p:nvPr/>
        </p:nvSpPr>
        <p:spPr bwMode="auto">
          <a:xfrm>
            <a:off x="4295776" y="5805489"/>
            <a:ext cx="173346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spcBef>
                <a:spcPct val="0"/>
              </a:spcBef>
              <a:buFontTx/>
              <a:buNone/>
            </a:pPr>
            <a:r>
              <a:rPr lang="en-US" altLang="cs-CZ" sz="1800" b="1">
                <a:latin typeface="Arial" panose="020B0604020202020204" pitchFamily="34" charset="0"/>
                <a:cs typeface="Times New Roman" panose="02020603050405020304" pitchFamily="18" charset="0"/>
              </a:rPr>
              <a:t>Key decisions</a:t>
            </a:r>
          </a:p>
        </p:txBody>
      </p:sp>
      <p:sp>
        <p:nvSpPr>
          <p:cNvPr id="2" name="Pravá složená závorka 1">
            <a:extLst>
              <a:ext uri="{FF2B5EF4-FFF2-40B4-BE49-F238E27FC236}">
                <a16:creationId xmlns:a16="http://schemas.microsoft.com/office/drawing/2014/main" id="{5FD59FB5-111D-4FB8-A05D-2B3C0F099CB0}"/>
              </a:ext>
            </a:extLst>
          </p:cNvPr>
          <p:cNvSpPr/>
          <p:nvPr/>
        </p:nvSpPr>
        <p:spPr>
          <a:xfrm>
            <a:off x="10252075" y="5000625"/>
            <a:ext cx="436562" cy="10310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ovéPole 2">
            <a:extLst>
              <a:ext uri="{FF2B5EF4-FFF2-40B4-BE49-F238E27FC236}">
                <a16:creationId xmlns:a16="http://schemas.microsoft.com/office/drawing/2014/main" id="{BA400EC5-08F1-4804-98D4-10AB2CE0510B}"/>
              </a:ext>
            </a:extLst>
          </p:cNvPr>
          <p:cNvSpPr txBox="1"/>
          <p:nvPr/>
        </p:nvSpPr>
        <p:spPr>
          <a:xfrm>
            <a:off x="10688637" y="5331488"/>
            <a:ext cx="1064715" cy="369332"/>
          </a:xfrm>
          <a:prstGeom prst="rect">
            <a:avLst/>
          </a:prstGeom>
          <a:noFill/>
        </p:spPr>
        <p:txBody>
          <a:bodyPr wrap="none" rtlCol="0">
            <a:spAutoFit/>
          </a:bodyPr>
          <a:lstStyle/>
          <a:p>
            <a:r>
              <a:rPr lang="cs-CZ" b="1" dirty="0">
                <a:solidFill>
                  <a:srgbClr val="0070C0"/>
                </a:solidFill>
              </a:rPr>
              <a:t>BPH-PIS1</a:t>
            </a:r>
            <a:endParaRPr lang="en-US" b="1" dirty="0">
              <a:solidFill>
                <a:srgbClr val="0070C0"/>
              </a:solidFill>
            </a:endParaRPr>
          </a:p>
        </p:txBody>
      </p:sp>
      <p:sp>
        <p:nvSpPr>
          <p:cNvPr id="4" name="Levá složená závorka 3">
            <a:extLst>
              <a:ext uri="{FF2B5EF4-FFF2-40B4-BE49-F238E27FC236}">
                <a16:creationId xmlns:a16="http://schemas.microsoft.com/office/drawing/2014/main" id="{64C585B3-7FB3-43B3-A0B3-00DC89EC170D}"/>
              </a:ext>
            </a:extLst>
          </p:cNvPr>
          <p:cNvSpPr/>
          <p:nvPr/>
        </p:nvSpPr>
        <p:spPr>
          <a:xfrm>
            <a:off x="1503363" y="1689101"/>
            <a:ext cx="293687" cy="71913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ovéPole 53">
            <a:extLst>
              <a:ext uri="{FF2B5EF4-FFF2-40B4-BE49-F238E27FC236}">
                <a16:creationId xmlns:a16="http://schemas.microsoft.com/office/drawing/2014/main" id="{7965765A-77E3-42CB-AB29-42C44242A32C}"/>
              </a:ext>
            </a:extLst>
          </p:cNvPr>
          <p:cNvSpPr txBox="1"/>
          <p:nvPr/>
        </p:nvSpPr>
        <p:spPr>
          <a:xfrm>
            <a:off x="407550" y="1736616"/>
            <a:ext cx="1064715" cy="646331"/>
          </a:xfrm>
          <a:prstGeom prst="rect">
            <a:avLst/>
          </a:prstGeom>
          <a:noFill/>
        </p:spPr>
        <p:txBody>
          <a:bodyPr wrap="none" rtlCol="0">
            <a:spAutoFit/>
          </a:bodyPr>
          <a:lstStyle/>
          <a:p>
            <a:r>
              <a:rPr lang="cs-CZ" b="1" dirty="0">
                <a:solidFill>
                  <a:srgbClr val="0070C0"/>
                </a:solidFill>
              </a:rPr>
              <a:t>BPH-PIS1</a:t>
            </a:r>
          </a:p>
          <a:p>
            <a:r>
              <a:rPr lang="cs-CZ" b="1" dirty="0">
                <a:solidFill>
                  <a:srgbClr val="0070C0"/>
                </a:solidFill>
              </a:rPr>
              <a:t>BPH-PIS2</a:t>
            </a:r>
            <a:endParaRPr lang="en-US" b="1" dirty="0">
              <a:solidFill>
                <a:srgbClr val="0070C0"/>
              </a:solidFill>
            </a:endParaRPr>
          </a:p>
        </p:txBody>
      </p:sp>
    </p:spTree>
    <p:extLst>
      <p:ext uri="{BB962C8B-B14F-4D97-AF65-F5344CB8AC3E}">
        <p14:creationId xmlns:p14="http://schemas.microsoft.com/office/powerpoint/2010/main" val="238964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3600" dirty="0">
                <a:solidFill>
                  <a:srgbClr val="0070C0"/>
                </a:solidFill>
              </a:rPr>
              <a:t>Koordináty přednášejícího- vyučujícího – prezentováno už na první přenášce   </a:t>
            </a:r>
            <a:endParaRPr lang="en-ZA" sz="3600" dirty="0">
              <a:solidFill>
                <a:srgbClr val="0070C0"/>
              </a:solidFill>
            </a:endParaRPr>
          </a:p>
        </p:txBody>
      </p:sp>
      <p:sp>
        <p:nvSpPr>
          <p:cNvPr id="3" name="Zástupný symbol pro obsah 2"/>
          <p:cNvSpPr>
            <a:spLocks noGrp="1"/>
          </p:cNvSpPr>
          <p:nvPr>
            <p:ph idx="1"/>
          </p:nvPr>
        </p:nvSpPr>
        <p:spPr>
          <a:xfrm>
            <a:off x="1981200" y="1600200"/>
            <a:ext cx="8229600" cy="5257800"/>
          </a:xfrm>
        </p:spPr>
        <p:txBody>
          <a:bodyPr>
            <a:normAutofit fontScale="62500" lnSpcReduction="20000"/>
          </a:bodyPr>
          <a:lstStyle/>
          <a:p>
            <a:pPr marL="0" indent="0">
              <a:buNone/>
            </a:pPr>
            <a:r>
              <a:rPr lang="cs-CZ" sz="2900" dirty="0"/>
              <a:t>           </a:t>
            </a:r>
            <a:r>
              <a:rPr lang="en-ZA" sz="2900" dirty="0" err="1"/>
              <a:t>Ing.Jaromír</a:t>
            </a:r>
            <a:r>
              <a:rPr lang="en-ZA" sz="2900" dirty="0"/>
              <a:t> Skorkovský,</a:t>
            </a:r>
            <a:r>
              <a:rPr lang="cs-CZ" sz="2900" dirty="0"/>
              <a:t> </a:t>
            </a:r>
            <a:r>
              <a:rPr lang="en-ZA" sz="2900" dirty="0" err="1"/>
              <a:t>CSc</a:t>
            </a:r>
            <a:r>
              <a:rPr lang="en-ZA" sz="2400" dirty="0"/>
              <a:t>.</a:t>
            </a:r>
          </a:p>
          <a:p>
            <a:pPr lvl="1"/>
            <a:r>
              <a:rPr lang="cs-CZ" dirty="0"/>
              <a:t>KPH – katedra podnikového hospodářství</a:t>
            </a:r>
            <a:endParaRPr lang="en-ZA" dirty="0"/>
          </a:p>
          <a:p>
            <a:pPr lvl="1"/>
            <a:r>
              <a:rPr lang="cs-CZ" dirty="0" err="1">
                <a:hlinkClick r:id="rId2"/>
              </a:rPr>
              <a:t>Jaromir.skorkovsky</a:t>
            </a:r>
            <a:r>
              <a:rPr lang="en-ZA" dirty="0">
                <a:hlinkClick r:id="rId2"/>
              </a:rPr>
              <a:t>@econ.muni.cz</a:t>
            </a:r>
            <a:endParaRPr lang="en-ZA" dirty="0"/>
          </a:p>
          <a:p>
            <a:pPr lvl="1"/>
            <a:r>
              <a:rPr lang="en-ZA" dirty="0"/>
              <a:t>+</a:t>
            </a:r>
            <a:r>
              <a:rPr lang="en-ZA" sz="2600" b="1" dirty="0"/>
              <a:t>420 731113517</a:t>
            </a:r>
          </a:p>
          <a:p>
            <a:r>
              <a:rPr lang="cs-CZ" sz="2900" b="1" dirty="0"/>
              <a:t>Studijní materiály: </a:t>
            </a:r>
            <a:r>
              <a:rPr lang="cs-CZ" sz="2900" dirty="0"/>
              <a:t>budou pravidelně modifikovány a připraveny pro výuku.   Aktuální materiály jsou vždy </a:t>
            </a:r>
            <a:r>
              <a:rPr lang="cs-CZ" sz="2900" dirty="0" err="1"/>
              <a:t>nahránay</a:t>
            </a:r>
            <a:r>
              <a:rPr lang="cs-CZ" sz="2900" dirty="0"/>
              <a:t> ve studijních materiálech, v interaktivní osnově  k datu přednášky (cvičení) a také v souborech v MS TEAMS pro Vaši skupinu BPH_PIS1_2024. Toto bude platit i pro navazující kurz BPH_PIS2. </a:t>
            </a:r>
            <a:endParaRPr lang="en-ZA" sz="2900" dirty="0"/>
          </a:p>
          <a:p>
            <a:r>
              <a:rPr lang="cs-CZ" sz="2900" b="1" dirty="0"/>
              <a:t>Docházka : </a:t>
            </a:r>
            <a:r>
              <a:rPr lang="cs-CZ" sz="2900" dirty="0"/>
              <a:t>Režim výuky </a:t>
            </a:r>
            <a:r>
              <a:rPr lang="cs-CZ" sz="2900" b="1" dirty="0">
                <a:solidFill>
                  <a:srgbClr val="0070C0"/>
                </a:solidFill>
              </a:rPr>
              <a:t>2/2.</a:t>
            </a:r>
            <a:r>
              <a:rPr lang="cs-CZ" sz="2900" dirty="0"/>
              <a:t> Účast je povinná jak na přednáškách tak ve cvičeních. Letní semestr BHP_PIS1 1 má 2 hod přednášek týdne a 2 hod cvičení. Zimní semestr </a:t>
            </a:r>
            <a:r>
              <a:rPr lang="cs-CZ" sz="2900" dirty="0" err="1"/>
              <a:t>přemětu</a:t>
            </a:r>
            <a:r>
              <a:rPr lang="cs-CZ" sz="2900" dirty="0"/>
              <a:t> BPH_PIS2 má režim výuky </a:t>
            </a:r>
            <a:r>
              <a:rPr lang="cs-CZ" sz="2900" b="1" dirty="0">
                <a:solidFill>
                  <a:srgbClr val="0070C0"/>
                </a:solidFill>
              </a:rPr>
              <a:t>0/4</a:t>
            </a:r>
            <a:r>
              <a:rPr lang="cs-CZ" sz="2900" dirty="0"/>
              <a:t> což znamená  týdně 4 hodiny cvičení.   </a:t>
            </a:r>
            <a:r>
              <a:rPr lang="en-ZA" sz="2900" dirty="0"/>
              <a:t> </a:t>
            </a:r>
            <a:endParaRPr lang="cs-CZ" sz="2900" dirty="0"/>
          </a:p>
          <a:p>
            <a:r>
              <a:rPr lang="cs-CZ" sz="2900" b="1" dirty="0"/>
              <a:t>Požívaná verze ERP </a:t>
            </a:r>
            <a:r>
              <a:rPr lang="cs-CZ" sz="2900" dirty="0"/>
              <a:t>: Microsoft Dynamics Business </a:t>
            </a:r>
            <a:r>
              <a:rPr lang="cs-CZ" sz="2900" dirty="0" err="1"/>
              <a:t>Central</a:t>
            </a:r>
            <a:r>
              <a:rPr lang="cs-CZ" sz="2900" dirty="0"/>
              <a:t> v anglické verzi včetně studijních materiálu. Jde o více jak 1200 snímků PWP prezentací pro oba kurzy.     </a:t>
            </a:r>
          </a:p>
          <a:p>
            <a:r>
              <a:rPr lang="cs-CZ" sz="2900" b="1" dirty="0"/>
              <a:t>Důvod představení přednášejícího a cvičícího</a:t>
            </a:r>
            <a:r>
              <a:rPr lang="cs-CZ" sz="2900" dirty="0"/>
              <a:t>: během obou semestrů bude přednášet a cvičit ve dvou předmětech BPH_PIS1 a BPH_PIS2 což představuje celkem  </a:t>
            </a:r>
            <a:r>
              <a:rPr lang="cs-CZ" sz="2900" b="1" dirty="0">
                <a:solidFill>
                  <a:srgbClr val="FF0000"/>
                </a:solidFill>
              </a:rPr>
              <a:t>102 hodin. </a:t>
            </a:r>
          </a:p>
          <a:p>
            <a:r>
              <a:rPr lang="cs-CZ" sz="2900" dirty="0">
                <a:solidFill>
                  <a:srgbClr val="0070C0"/>
                </a:solidFill>
              </a:rPr>
              <a:t>Druhou skupinu kurz BPH-PIS2 ve středu v 8:00 vyučuje </a:t>
            </a:r>
            <a:r>
              <a:rPr lang="cs-CZ" sz="2900" dirty="0" err="1">
                <a:solidFill>
                  <a:srgbClr val="0070C0"/>
                </a:solidFill>
              </a:rPr>
              <a:t>Ing.Martina</a:t>
            </a:r>
            <a:r>
              <a:rPr lang="cs-CZ" sz="2900" dirty="0">
                <a:solidFill>
                  <a:srgbClr val="0070C0"/>
                </a:solidFill>
              </a:rPr>
              <a:t> Gajdová    </a:t>
            </a:r>
            <a:endParaRPr lang="en-ZA" sz="2900" dirty="0">
              <a:solidFill>
                <a:srgbClr val="0070C0"/>
              </a:solidFill>
            </a:endParaRPr>
          </a:p>
          <a:p>
            <a:pPr marL="0" indent="0">
              <a:buNone/>
            </a:pPr>
            <a:r>
              <a:rPr lang="cs-CZ" sz="1800" dirty="0">
                <a:solidFill>
                  <a:srgbClr val="0070C0"/>
                </a:solidFill>
              </a:rPr>
              <a:t> </a:t>
            </a:r>
            <a:endParaRPr lang="en-ZA" dirty="0">
              <a:solidFill>
                <a:srgbClr val="0070C0"/>
              </a:solidFill>
            </a:endParaRPr>
          </a:p>
          <a:p>
            <a:pPr marL="0" indent="0">
              <a:buNone/>
            </a:pPr>
            <a:r>
              <a:rPr lang="cs-CZ" dirty="0"/>
              <a:t>      Tento snímek a několik dalších se objevil už  úvodní přenášce cvičení.  </a:t>
            </a:r>
          </a:p>
          <a:p>
            <a:pPr marL="0" indent="0">
              <a:buNone/>
            </a:pPr>
            <a:r>
              <a:rPr lang="cs-CZ" dirty="0"/>
              <a:t>       viz : Online.econ.muni.cz  </a:t>
            </a:r>
            <a:endParaRPr lang="en-ZA" dirty="0"/>
          </a:p>
        </p:txBody>
      </p:sp>
    </p:spTree>
    <p:extLst>
      <p:ext uri="{BB962C8B-B14F-4D97-AF65-F5344CB8AC3E}">
        <p14:creationId xmlns:p14="http://schemas.microsoft.com/office/powerpoint/2010/main" val="4268379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8BBEBC-8DE2-4E09-BEF0-7EDFEC78FABB}"/>
              </a:ext>
            </a:extLst>
          </p:cNvPr>
          <p:cNvSpPr>
            <a:spLocks noGrp="1"/>
          </p:cNvSpPr>
          <p:nvPr>
            <p:ph type="title"/>
          </p:nvPr>
        </p:nvSpPr>
        <p:spPr>
          <a:xfrm>
            <a:off x="838200" y="826519"/>
            <a:ext cx="10515600" cy="800945"/>
          </a:xfrm>
        </p:spPr>
        <p:txBody>
          <a:bodyPr>
            <a:normAutofit fontScale="90000"/>
          </a:bodyPr>
          <a:lstStyle/>
          <a:p>
            <a:r>
              <a:rPr lang="cs-CZ" sz="3600" dirty="0" err="1">
                <a:solidFill>
                  <a:srgbClr val="0070C0"/>
                </a:solidFill>
              </a:rPr>
              <a:t>Card</a:t>
            </a:r>
            <a:r>
              <a:rPr lang="cs-CZ" sz="3600" dirty="0">
                <a:solidFill>
                  <a:srgbClr val="0070C0"/>
                </a:solidFill>
              </a:rPr>
              <a:t> (</a:t>
            </a:r>
            <a:r>
              <a:rPr lang="cs-CZ" sz="3600" dirty="0" err="1">
                <a:solidFill>
                  <a:srgbClr val="0070C0"/>
                </a:solidFill>
              </a:rPr>
              <a:t>one</a:t>
            </a:r>
            <a:r>
              <a:rPr lang="cs-CZ" sz="3600" dirty="0">
                <a:solidFill>
                  <a:srgbClr val="0070C0"/>
                </a:solidFill>
              </a:rPr>
              <a:t> </a:t>
            </a:r>
            <a:r>
              <a:rPr lang="cs-CZ" sz="3600" dirty="0" err="1">
                <a:solidFill>
                  <a:srgbClr val="0070C0"/>
                </a:solidFill>
              </a:rPr>
              <a:t>record</a:t>
            </a:r>
            <a:r>
              <a:rPr lang="cs-CZ" sz="3600" dirty="0">
                <a:solidFill>
                  <a:srgbClr val="0070C0"/>
                </a:solidFill>
              </a:rPr>
              <a:t>) -&gt;</a:t>
            </a:r>
            <a:r>
              <a:rPr lang="cs-CZ" sz="3600" dirty="0" err="1">
                <a:solidFill>
                  <a:srgbClr val="0070C0"/>
                </a:solidFill>
              </a:rPr>
              <a:t>Entries</a:t>
            </a:r>
            <a:r>
              <a:rPr lang="cs-CZ" sz="3600" dirty="0">
                <a:solidFill>
                  <a:srgbClr val="0070C0"/>
                </a:solidFill>
              </a:rPr>
              <a:t> (</a:t>
            </a:r>
            <a:r>
              <a:rPr lang="cs-CZ" sz="3600" dirty="0" err="1">
                <a:solidFill>
                  <a:srgbClr val="0070C0"/>
                </a:solidFill>
              </a:rPr>
              <a:t>transactions</a:t>
            </a:r>
            <a:r>
              <a:rPr lang="cs-CZ" dirty="0"/>
              <a:t>)</a:t>
            </a:r>
            <a:br>
              <a:rPr lang="cs-CZ" dirty="0"/>
            </a:br>
            <a:endParaRPr lang="en-US" dirty="0"/>
          </a:p>
        </p:txBody>
      </p:sp>
      <p:sp>
        <p:nvSpPr>
          <p:cNvPr id="4" name="TextovéPole 3">
            <a:extLst>
              <a:ext uri="{FF2B5EF4-FFF2-40B4-BE49-F238E27FC236}">
                <a16:creationId xmlns:a16="http://schemas.microsoft.com/office/drawing/2014/main" id="{510766BF-5446-4ACC-8D72-967A8844DB46}"/>
              </a:ext>
            </a:extLst>
          </p:cNvPr>
          <p:cNvSpPr txBox="1"/>
          <p:nvPr/>
        </p:nvSpPr>
        <p:spPr>
          <a:xfrm>
            <a:off x="1140903" y="5922930"/>
            <a:ext cx="2832250" cy="369332"/>
          </a:xfrm>
          <a:prstGeom prst="rect">
            <a:avLst/>
          </a:prstGeom>
          <a:noFill/>
        </p:spPr>
        <p:txBody>
          <a:bodyPr wrap="none" rtlCol="0">
            <a:spAutoFit/>
          </a:bodyPr>
          <a:lstStyle/>
          <a:p>
            <a:r>
              <a:rPr lang="cs-CZ" dirty="0" err="1"/>
              <a:t>Entry</a:t>
            </a:r>
            <a:r>
              <a:rPr lang="cs-CZ" dirty="0"/>
              <a:t> = položka- datová věta</a:t>
            </a:r>
            <a:endParaRPr lang="en-US" dirty="0"/>
          </a:p>
        </p:txBody>
      </p:sp>
      <p:sp>
        <p:nvSpPr>
          <p:cNvPr id="5" name="Obdélník 4">
            <a:extLst>
              <a:ext uri="{FF2B5EF4-FFF2-40B4-BE49-F238E27FC236}">
                <a16:creationId xmlns:a16="http://schemas.microsoft.com/office/drawing/2014/main" id="{17B379E6-83AC-4DF8-BAED-E24AC7C37A26}"/>
              </a:ext>
            </a:extLst>
          </p:cNvPr>
          <p:cNvSpPr/>
          <p:nvPr/>
        </p:nvSpPr>
        <p:spPr>
          <a:xfrm>
            <a:off x="1076587" y="1427564"/>
            <a:ext cx="2960881" cy="800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Customer</a:t>
            </a:r>
            <a:r>
              <a:rPr lang="cs-CZ" dirty="0"/>
              <a:t> </a:t>
            </a:r>
            <a:r>
              <a:rPr lang="cs-CZ" dirty="0" err="1"/>
              <a:t>card</a:t>
            </a:r>
            <a:r>
              <a:rPr lang="cs-CZ" dirty="0"/>
              <a:t> </a:t>
            </a:r>
            <a:endParaRPr lang="en-US" dirty="0"/>
          </a:p>
        </p:txBody>
      </p:sp>
      <p:sp>
        <p:nvSpPr>
          <p:cNvPr id="6" name="Obdélník 5">
            <a:extLst>
              <a:ext uri="{FF2B5EF4-FFF2-40B4-BE49-F238E27FC236}">
                <a16:creationId xmlns:a16="http://schemas.microsoft.com/office/drawing/2014/main" id="{B79A033C-1697-4611-A646-824177306944}"/>
              </a:ext>
            </a:extLst>
          </p:cNvPr>
          <p:cNvSpPr/>
          <p:nvPr/>
        </p:nvSpPr>
        <p:spPr>
          <a:xfrm>
            <a:off x="1201024" y="3028527"/>
            <a:ext cx="2832250" cy="369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Customer</a:t>
            </a:r>
            <a:r>
              <a:rPr lang="cs-CZ" dirty="0"/>
              <a:t> </a:t>
            </a:r>
            <a:r>
              <a:rPr lang="cs-CZ" dirty="0" err="1"/>
              <a:t>ledger</a:t>
            </a:r>
            <a:r>
              <a:rPr lang="cs-CZ" dirty="0"/>
              <a:t> </a:t>
            </a:r>
            <a:r>
              <a:rPr lang="cs-CZ" dirty="0" err="1"/>
              <a:t>entry</a:t>
            </a:r>
            <a:r>
              <a:rPr lang="cs-CZ" dirty="0"/>
              <a:t> 1</a:t>
            </a:r>
            <a:endParaRPr lang="en-US" dirty="0"/>
          </a:p>
        </p:txBody>
      </p:sp>
      <p:sp>
        <p:nvSpPr>
          <p:cNvPr id="7" name="Obdélník 6">
            <a:extLst>
              <a:ext uri="{FF2B5EF4-FFF2-40B4-BE49-F238E27FC236}">
                <a16:creationId xmlns:a16="http://schemas.microsoft.com/office/drawing/2014/main" id="{790EB46F-05E1-4102-BB17-F821CA039989}"/>
              </a:ext>
            </a:extLst>
          </p:cNvPr>
          <p:cNvSpPr/>
          <p:nvPr/>
        </p:nvSpPr>
        <p:spPr>
          <a:xfrm>
            <a:off x="1201024" y="3586082"/>
            <a:ext cx="2832250" cy="369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Customer</a:t>
            </a:r>
            <a:r>
              <a:rPr lang="cs-CZ" dirty="0"/>
              <a:t> </a:t>
            </a:r>
            <a:r>
              <a:rPr lang="cs-CZ" dirty="0" err="1"/>
              <a:t>ledger</a:t>
            </a:r>
            <a:r>
              <a:rPr lang="cs-CZ" dirty="0"/>
              <a:t> </a:t>
            </a:r>
            <a:r>
              <a:rPr lang="cs-CZ" dirty="0" err="1"/>
              <a:t>entry</a:t>
            </a:r>
            <a:r>
              <a:rPr lang="cs-CZ" dirty="0"/>
              <a:t> 2</a:t>
            </a:r>
            <a:endParaRPr lang="en-US" dirty="0"/>
          </a:p>
        </p:txBody>
      </p:sp>
      <p:sp>
        <p:nvSpPr>
          <p:cNvPr id="8" name="Obdélník 7">
            <a:extLst>
              <a:ext uri="{FF2B5EF4-FFF2-40B4-BE49-F238E27FC236}">
                <a16:creationId xmlns:a16="http://schemas.microsoft.com/office/drawing/2014/main" id="{55F1236D-0446-4370-9B89-74E6D587F74C}"/>
              </a:ext>
            </a:extLst>
          </p:cNvPr>
          <p:cNvSpPr/>
          <p:nvPr/>
        </p:nvSpPr>
        <p:spPr>
          <a:xfrm>
            <a:off x="1269534" y="4754506"/>
            <a:ext cx="2832250" cy="369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Customer</a:t>
            </a:r>
            <a:r>
              <a:rPr lang="cs-CZ" dirty="0"/>
              <a:t> </a:t>
            </a:r>
            <a:r>
              <a:rPr lang="cs-CZ" dirty="0" err="1"/>
              <a:t>ledger</a:t>
            </a:r>
            <a:r>
              <a:rPr lang="cs-CZ" dirty="0"/>
              <a:t> </a:t>
            </a:r>
            <a:r>
              <a:rPr lang="cs-CZ" dirty="0" err="1"/>
              <a:t>entry</a:t>
            </a:r>
            <a:r>
              <a:rPr lang="cs-CZ" dirty="0"/>
              <a:t> N</a:t>
            </a:r>
            <a:endParaRPr lang="en-US" dirty="0"/>
          </a:p>
        </p:txBody>
      </p:sp>
      <p:cxnSp>
        <p:nvCxnSpPr>
          <p:cNvPr id="11" name="Přímá spojnice 10">
            <a:extLst>
              <a:ext uri="{FF2B5EF4-FFF2-40B4-BE49-F238E27FC236}">
                <a16:creationId xmlns:a16="http://schemas.microsoft.com/office/drawing/2014/main" id="{4D42ADA9-5B5C-4C04-AEE1-1C8728637E21}"/>
              </a:ext>
            </a:extLst>
          </p:cNvPr>
          <p:cNvCxnSpPr>
            <a:cxnSpLocks/>
            <a:stCxn id="7" idx="2"/>
          </p:cNvCxnSpPr>
          <p:nvPr/>
        </p:nvCxnSpPr>
        <p:spPr>
          <a:xfrm>
            <a:off x="2617149" y="3955415"/>
            <a:ext cx="0" cy="74242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3" name="Šipka: dolů 12">
            <a:extLst>
              <a:ext uri="{FF2B5EF4-FFF2-40B4-BE49-F238E27FC236}">
                <a16:creationId xmlns:a16="http://schemas.microsoft.com/office/drawing/2014/main" id="{9A4F0140-0221-487B-9527-11E06E04EBF1}"/>
              </a:ext>
            </a:extLst>
          </p:cNvPr>
          <p:cNvSpPr/>
          <p:nvPr/>
        </p:nvSpPr>
        <p:spPr>
          <a:xfrm>
            <a:off x="1939039" y="2337824"/>
            <a:ext cx="1493240" cy="6021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Ctrl-F7</a:t>
            </a:r>
            <a:endParaRPr lang="en-US" sz="1400" dirty="0"/>
          </a:p>
        </p:txBody>
      </p:sp>
      <p:pic>
        <p:nvPicPr>
          <p:cNvPr id="15" name="Obrázek 14">
            <a:extLst>
              <a:ext uri="{FF2B5EF4-FFF2-40B4-BE49-F238E27FC236}">
                <a16:creationId xmlns:a16="http://schemas.microsoft.com/office/drawing/2014/main" id="{DC11E9DB-7BF0-4CCC-981F-EDB38D65BCA5}"/>
              </a:ext>
            </a:extLst>
          </p:cNvPr>
          <p:cNvPicPr>
            <a:picLocks noChangeAspect="1"/>
          </p:cNvPicPr>
          <p:nvPr/>
        </p:nvPicPr>
        <p:blipFill>
          <a:blip r:embed="rId2"/>
          <a:stretch>
            <a:fillRect/>
          </a:stretch>
        </p:blipFill>
        <p:spPr>
          <a:xfrm>
            <a:off x="5043340" y="1438786"/>
            <a:ext cx="3314540" cy="3179482"/>
          </a:xfrm>
          <a:prstGeom prst="rect">
            <a:avLst/>
          </a:prstGeom>
          <a:ln>
            <a:solidFill>
              <a:schemeClr val="accent1"/>
            </a:solidFill>
          </a:ln>
        </p:spPr>
      </p:pic>
      <p:cxnSp>
        <p:nvCxnSpPr>
          <p:cNvPr id="17" name="Přímá spojnice se šipkou 16">
            <a:extLst>
              <a:ext uri="{FF2B5EF4-FFF2-40B4-BE49-F238E27FC236}">
                <a16:creationId xmlns:a16="http://schemas.microsoft.com/office/drawing/2014/main" id="{AE063902-865C-4F56-9921-D4CA29754DC2}"/>
              </a:ext>
            </a:extLst>
          </p:cNvPr>
          <p:cNvCxnSpPr>
            <a:stCxn id="5" idx="3"/>
          </p:cNvCxnSpPr>
          <p:nvPr/>
        </p:nvCxnSpPr>
        <p:spPr>
          <a:xfrm flipV="1">
            <a:off x="4037468" y="1828036"/>
            <a:ext cx="100587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Šipka: dolů 17">
            <a:extLst>
              <a:ext uri="{FF2B5EF4-FFF2-40B4-BE49-F238E27FC236}">
                <a16:creationId xmlns:a16="http://schemas.microsoft.com/office/drawing/2014/main" id="{9BC5ABDB-8569-49C8-A888-999581CA3EFA}"/>
              </a:ext>
            </a:extLst>
          </p:cNvPr>
          <p:cNvSpPr/>
          <p:nvPr/>
        </p:nvSpPr>
        <p:spPr>
          <a:xfrm>
            <a:off x="5720759" y="4697835"/>
            <a:ext cx="1493240" cy="6021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Ctrl-F7</a:t>
            </a:r>
            <a:endParaRPr lang="en-US" sz="1400" dirty="0"/>
          </a:p>
        </p:txBody>
      </p:sp>
      <p:pic>
        <p:nvPicPr>
          <p:cNvPr id="20" name="Obrázek 19">
            <a:extLst>
              <a:ext uri="{FF2B5EF4-FFF2-40B4-BE49-F238E27FC236}">
                <a16:creationId xmlns:a16="http://schemas.microsoft.com/office/drawing/2014/main" id="{A0D27435-14FD-496B-9CEA-A70456094F16}"/>
              </a:ext>
            </a:extLst>
          </p:cNvPr>
          <p:cNvPicPr>
            <a:picLocks noChangeAspect="1"/>
          </p:cNvPicPr>
          <p:nvPr/>
        </p:nvPicPr>
        <p:blipFill>
          <a:blip r:embed="rId3"/>
          <a:stretch>
            <a:fillRect/>
          </a:stretch>
        </p:blipFill>
        <p:spPr>
          <a:xfrm>
            <a:off x="4474836" y="5386781"/>
            <a:ext cx="7488025" cy="905481"/>
          </a:xfrm>
          <a:prstGeom prst="rect">
            <a:avLst/>
          </a:prstGeom>
          <a:ln>
            <a:solidFill>
              <a:schemeClr val="accent1">
                <a:shade val="50000"/>
              </a:schemeClr>
            </a:solidFill>
          </a:ln>
        </p:spPr>
      </p:pic>
    </p:spTree>
    <p:extLst>
      <p:ext uri="{BB962C8B-B14F-4D97-AF65-F5344CB8AC3E}">
        <p14:creationId xmlns:p14="http://schemas.microsoft.com/office/powerpoint/2010/main" val="312134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03F61B-EBCB-4B0C-97EB-3D1E831C8F36}"/>
              </a:ext>
            </a:extLst>
          </p:cNvPr>
          <p:cNvSpPr>
            <a:spLocks noGrp="1"/>
          </p:cNvSpPr>
          <p:nvPr>
            <p:ph type="title"/>
          </p:nvPr>
        </p:nvSpPr>
        <p:spPr/>
        <p:txBody>
          <a:bodyPr>
            <a:normAutofit/>
          </a:bodyPr>
          <a:lstStyle/>
          <a:p>
            <a:r>
              <a:rPr lang="cs-CZ" sz="3600" dirty="0">
                <a:solidFill>
                  <a:srgbClr val="0070C0"/>
                </a:solidFill>
              </a:rPr>
              <a:t>Data -&gt;report</a:t>
            </a:r>
            <a:endParaRPr lang="en-US" sz="3600" dirty="0">
              <a:solidFill>
                <a:srgbClr val="0070C0"/>
              </a:solidFill>
            </a:endParaRPr>
          </a:p>
        </p:txBody>
      </p:sp>
      <p:pic>
        <p:nvPicPr>
          <p:cNvPr id="4" name="Obrázek 3">
            <a:extLst>
              <a:ext uri="{FF2B5EF4-FFF2-40B4-BE49-F238E27FC236}">
                <a16:creationId xmlns:a16="http://schemas.microsoft.com/office/drawing/2014/main" id="{7AA12DAB-1CFC-476F-BA12-B1EA7A2C5B8D}"/>
              </a:ext>
            </a:extLst>
          </p:cNvPr>
          <p:cNvPicPr>
            <a:picLocks noChangeAspect="1"/>
          </p:cNvPicPr>
          <p:nvPr/>
        </p:nvPicPr>
        <p:blipFill>
          <a:blip r:embed="rId2"/>
          <a:stretch>
            <a:fillRect/>
          </a:stretch>
        </p:blipFill>
        <p:spPr>
          <a:xfrm>
            <a:off x="1595328" y="3590488"/>
            <a:ext cx="2433959" cy="3114940"/>
          </a:xfrm>
          <a:prstGeom prst="rect">
            <a:avLst/>
          </a:prstGeom>
          <a:ln>
            <a:solidFill>
              <a:schemeClr val="tx2"/>
            </a:solidFill>
          </a:ln>
        </p:spPr>
      </p:pic>
      <p:pic>
        <p:nvPicPr>
          <p:cNvPr id="5" name="Obrázek 4">
            <a:extLst>
              <a:ext uri="{FF2B5EF4-FFF2-40B4-BE49-F238E27FC236}">
                <a16:creationId xmlns:a16="http://schemas.microsoft.com/office/drawing/2014/main" id="{E9ADC7B3-D669-489E-9659-09C3DB6CFE27}"/>
              </a:ext>
            </a:extLst>
          </p:cNvPr>
          <p:cNvPicPr>
            <a:picLocks noChangeAspect="1"/>
          </p:cNvPicPr>
          <p:nvPr/>
        </p:nvPicPr>
        <p:blipFill>
          <a:blip r:embed="rId3"/>
          <a:stretch>
            <a:fillRect/>
          </a:stretch>
        </p:blipFill>
        <p:spPr>
          <a:xfrm>
            <a:off x="756723" y="1477511"/>
            <a:ext cx="6642368" cy="803221"/>
          </a:xfrm>
          <a:prstGeom prst="rect">
            <a:avLst/>
          </a:prstGeom>
          <a:ln>
            <a:solidFill>
              <a:schemeClr val="accent1">
                <a:shade val="50000"/>
              </a:schemeClr>
            </a:solidFill>
          </a:ln>
        </p:spPr>
      </p:pic>
      <p:cxnSp>
        <p:nvCxnSpPr>
          <p:cNvPr id="7" name="Přímá spojnice se šipkou 6">
            <a:extLst>
              <a:ext uri="{FF2B5EF4-FFF2-40B4-BE49-F238E27FC236}">
                <a16:creationId xmlns:a16="http://schemas.microsoft.com/office/drawing/2014/main" id="{7951D5D4-B5E1-4348-8583-44F9DBC263CF}"/>
              </a:ext>
            </a:extLst>
          </p:cNvPr>
          <p:cNvCxnSpPr>
            <a:cxnSpLocks/>
          </p:cNvCxnSpPr>
          <p:nvPr/>
        </p:nvCxnSpPr>
        <p:spPr>
          <a:xfrm>
            <a:off x="2994870" y="2280732"/>
            <a:ext cx="0" cy="544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bdélník 8">
            <a:extLst>
              <a:ext uri="{FF2B5EF4-FFF2-40B4-BE49-F238E27FC236}">
                <a16:creationId xmlns:a16="http://schemas.microsoft.com/office/drawing/2014/main" id="{75C97C43-7A6D-482E-9546-AE349ED77D54}"/>
              </a:ext>
            </a:extLst>
          </p:cNvPr>
          <p:cNvSpPr/>
          <p:nvPr/>
        </p:nvSpPr>
        <p:spPr>
          <a:xfrm>
            <a:off x="1695433" y="2860485"/>
            <a:ext cx="2382474" cy="328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Script</a:t>
            </a:r>
            <a:endParaRPr lang="en-US" dirty="0"/>
          </a:p>
        </p:txBody>
      </p:sp>
      <p:cxnSp>
        <p:nvCxnSpPr>
          <p:cNvPr id="10" name="Přímá spojnice se šipkou 9">
            <a:extLst>
              <a:ext uri="{FF2B5EF4-FFF2-40B4-BE49-F238E27FC236}">
                <a16:creationId xmlns:a16="http://schemas.microsoft.com/office/drawing/2014/main" id="{FD3B2C4C-BE07-489D-9483-ADCB84A0312D}"/>
              </a:ext>
            </a:extLst>
          </p:cNvPr>
          <p:cNvCxnSpPr>
            <a:cxnSpLocks/>
          </p:cNvCxnSpPr>
          <p:nvPr/>
        </p:nvCxnSpPr>
        <p:spPr>
          <a:xfrm>
            <a:off x="2979490" y="3188807"/>
            <a:ext cx="0" cy="544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80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AF14CC-40C0-4299-9E82-DE5A57FE5D42}"/>
              </a:ext>
            </a:extLst>
          </p:cNvPr>
          <p:cNvSpPr>
            <a:spLocks noGrp="1"/>
          </p:cNvSpPr>
          <p:nvPr>
            <p:ph type="title"/>
          </p:nvPr>
        </p:nvSpPr>
        <p:spPr/>
        <p:txBody>
          <a:bodyPr>
            <a:normAutofit/>
          </a:bodyPr>
          <a:lstStyle/>
          <a:p>
            <a:r>
              <a:rPr lang="cs-CZ" sz="3600" dirty="0">
                <a:solidFill>
                  <a:srgbClr val="0070C0"/>
                </a:solidFill>
              </a:rPr>
              <a:t>Příklady položek-transakcí vytvářených ERP systémem- jde o tak zvaná surová data </a:t>
            </a:r>
            <a:endParaRPr lang="en-US" sz="3600" dirty="0">
              <a:solidFill>
                <a:srgbClr val="0070C0"/>
              </a:solidFill>
            </a:endParaRPr>
          </a:p>
        </p:txBody>
      </p:sp>
      <p:pic>
        <p:nvPicPr>
          <p:cNvPr id="5" name="Obrázek 4">
            <a:extLst>
              <a:ext uri="{FF2B5EF4-FFF2-40B4-BE49-F238E27FC236}">
                <a16:creationId xmlns:a16="http://schemas.microsoft.com/office/drawing/2014/main" id="{6FD3E3B5-4A37-496D-9D5D-C6F42115946B}"/>
              </a:ext>
            </a:extLst>
          </p:cNvPr>
          <p:cNvPicPr>
            <a:picLocks noChangeAspect="1"/>
          </p:cNvPicPr>
          <p:nvPr/>
        </p:nvPicPr>
        <p:blipFill>
          <a:blip r:embed="rId2"/>
          <a:stretch>
            <a:fillRect/>
          </a:stretch>
        </p:blipFill>
        <p:spPr>
          <a:xfrm>
            <a:off x="838200" y="1615262"/>
            <a:ext cx="10515601" cy="1813738"/>
          </a:xfrm>
          <a:prstGeom prst="rect">
            <a:avLst/>
          </a:prstGeom>
          <a:ln>
            <a:solidFill>
              <a:schemeClr val="accent1"/>
            </a:solidFill>
          </a:ln>
        </p:spPr>
      </p:pic>
      <p:pic>
        <p:nvPicPr>
          <p:cNvPr id="7" name="Obrázek 6">
            <a:extLst>
              <a:ext uri="{FF2B5EF4-FFF2-40B4-BE49-F238E27FC236}">
                <a16:creationId xmlns:a16="http://schemas.microsoft.com/office/drawing/2014/main" id="{026FA053-86B5-4EBB-833E-A8BB5F2FD262}"/>
              </a:ext>
            </a:extLst>
          </p:cNvPr>
          <p:cNvPicPr>
            <a:picLocks noChangeAspect="1"/>
          </p:cNvPicPr>
          <p:nvPr/>
        </p:nvPicPr>
        <p:blipFill>
          <a:blip r:embed="rId3"/>
          <a:stretch>
            <a:fillRect/>
          </a:stretch>
        </p:blipFill>
        <p:spPr>
          <a:xfrm>
            <a:off x="838199" y="3636932"/>
            <a:ext cx="10515601" cy="2463516"/>
          </a:xfrm>
          <a:prstGeom prst="rect">
            <a:avLst/>
          </a:prstGeom>
          <a:ln>
            <a:solidFill>
              <a:schemeClr val="accent1"/>
            </a:solidFill>
          </a:ln>
        </p:spPr>
      </p:pic>
    </p:spTree>
    <p:extLst>
      <p:ext uri="{BB962C8B-B14F-4D97-AF65-F5344CB8AC3E}">
        <p14:creationId xmlns:p14="http://schemas.microsoft.com/office/powerpoint/2010/main" val="1332139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r>
              <a:rPr lang="cs-CZ" altLang="cs-CZ" dirty="0">
                <a:solidFill>
                  <a:srgbClr val="0070C0"/>
                </a:solidFill>
                <a:latin typeface="Arial" panose="020B0604020202020204" pitchFamily="34" charset="0"/>
              </a:rPr>
              <a:t>ERP</a:t>
            </a:r>
            <a:endParaRPr lang="en-GB" altLang="cs-CZ" dirty="0">
              <a:solidFill>
                <a:srgbClr val="0070C0"/>
              </a:solidFill>
              <a:latin typeface="Arial" panose="020B0604020202020204" pitchFamily="34" charset="0"/>
            </a:endParaRPr>
          </a:p>
        </p:txBody>
      </p:sp>
      <p:sp>
        <p:nvSpPr>
          <p:cNvPr id="15363" name="Rectangle 5"/>
          <p:cNvSpPr>
            <a:spLocks noChangeArrowheads="1"/>
          </p:cNvSpPr>
          <p:nvPr/>
        </p:nvSpPr>
        <p:spPr bwMode="auto">
          <a:xfrm>
            <a:off x="2711450" y="1341438"/>
            <a:ext cx="7272338"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en-GB" altLang="cs-CZ" sz="1800" dirty="0">
                <a:latin typeface="Arial" panose="020B0604020202020204" pitchFamily="34" charset="0"/>
              </a:rPr>
              <a:t>The main objective of </a:t>
            </a:r>
            <a:r>
              <a:rPr lang="en-GB" altLang="cs-CZ" sz="1800" b="1" dirty="0">
                <a:solidFill>
                  <a:srgbClr val="0070C0"/>
                </a:solidFill>
                <a:latin typeface="Arial" panose="020B0604020202020204" pitchFamily="34" charset="0"/>
              </a:rPr>
              <a:t>Enterprise Resource Planning</a:t>
            </a:r>
            <a:r>
              <a:rPr lang="en-GB" altLang="cs-CZ" sz="1800" dirty="0">
                <a:latin typeface="Arial" panose="020B0604020202020204" pitchFamily="34" charset="0"/>
              </a:rPr>
              <a:t>, or </a:t>
            </a:r>
            <a:r>
              <a:rPr lang="en-GB" altLang="cs-CZ" sz="1800" b="1" dirty="0">
                <a:solidFill>
                  <a:srgbClr val="0070C0"/>
                </a:solidFill>
                <a:latin typeface="Arial" panose="020B0604020202020204" pitchFamily="34" charset="0"/>
              </a:rPr>
              <a:t>ERP</a:t>
            </a:r>
            <a:r>
              <a:rPr lang="en-GB" altLang="cs-CZ" sz="1800" dirty="0">
                <a:latin typeface="Arial" panose="020B0604020202020204" pitchFamily="34" charset="0"/>
              </a:rPr>
              <a:t>, is to integrate all</a:t>
            </a:r>
            <a:r>
              <a:rPr lang="cs-CZ" altLang="cs-CZ" sz="1800" dirty="0">
                <a:latin typeface="Arial" panose="020B0604020202020204" pitchFamily="34" charset="0"/>
              </a:rPr>
              <a:t> </a:t>
            </a:r>
            <a:r>
              <a:rPr lang="en-GB" altLang="cs-CZ" sz="1800" dirty="0">
                <a:latin typeface="Arial" panose="020B0604020202020204" pitchFamily="34" charset="0"/>
              </a:rPr>
              <a:t>departments and functions across a company into a single system by using a</a:t>
            </a:r>
            <a:r>
              <a:rPr lang="cs-CZ" altLang="cs-CZ" sz="1800" dirty="0">
                <a:latin typeface="Arial" panose="020B0604020202020204" pitchFamily="34" charset="0"/>
              </a:rPr>
              <a:t> </a:t>
            </a:r>
            <a:r>
              <a:rPr lang="en-GB" altLang="cs-CZ" sz="1800" dirty="0">
                <a:latin typeface="Arial" panose="020B0604020202020204" pitchFamily="34" charset="0"/>
              </a:rPr>
              <a:t>common database, the value of which is to be able to have only one correct set of</a:t>
            </a:r>
            <a:r>
              <a:rPr lang="cs-CZ" altLang="cs-CZ" sz="1800" dirty="0">
                <a:latin typeface="Arial" panose="020B0604020202020204" pitchFamily="34" charset="0"/>
              </a:rPr>
              <a:t> </a:t>
            </a:r>
            <a:r>
              <a:rPr lang="en-GB" altLang="cs-CZ" sz="1800" dirty="0">
                <a:latin typeface="Arial" panose="020B0604020202020204" pitchFamily="34" charset="0"/>
              </a:rPr>
              <a:t>data.</a:t>
            </a:r>
            <a:endParaRPr lang="cs-CZ" altLang="cs-CZ" sz="1800" dirty="0">
              <a:latin typeface="Arial" panose="020B0604020202020204" pitchFamily="34" charset="0"/>
            </a:endParaRPr>
          </a:p>
          <a:p>
            <a:pPr eaLnBrk="1" hangingPunct="1">
              <a:spcBef>
                <a:spcPct val="0"/>
              </a:spcBef>
              <a:buFontTx/>
              <a:buNone/>
            </a:pPr>
            <a:endParaRPr lang="en-GB" altLang="cs-CZ" sz="1800" dirty="0">
              <a:latin typeface="Arial" panose="020B0604020202020204" pitchFamily="34" charset="0"/>
            </a:endParaRPr>
          </a:p>
        </p:txBody>
      </p:sp>
      <p:pic>
        <p:nvPicPr>
          <p:cNvPr id="1536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2852739"/>
            <a:ext cx="4092575" cy="282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034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idx="4294967295"/>
          </p:nvPr>
        </p:nvSpPr>
        <p:spPr>
          <a:xfrm>
            <a:off x="804142" y="476742"/>
            <a:ext cx="10472591" cy="579438"/>
          </a:xfrm>
        </p:spPr>
        <p:txBody>
          <a:bodyPr>
            <a:noAutofit/>
          </a:bodyPr>
          <a:lstStyle/>
          <a:p>
            <a:pPr eaLnBrk="1" hangingPunct="1"/>
            <a:r>
              <a:rPr lang="en-US" altLang="cs-CZ" sz="3600" dirty="0">
                <a:solidFill>
                  <a:srgbClr val="0070C0"/>
                </a:solidFill>
                <a:latin typeface="Arial" panose="020B0604020202020204" pitchFamily="34" charset="0"/>
              </a:rPr>
              <a:t>Isolated Data Islands</a:t>
            </a:r>
            <a:r>
              <a:rPr lang="cs-CZ" altLang="cs-CZ" sz="3600" dirty="0">
                <a:solidFill>
                  <a:srgbClr val="0070C0"/>
                </a:solidFill>
                <a:latin typeface="Arial" panose="020B0604020202020204" pitchFamily="34" charset="0"/>
              </a:rPr>
              <a:t> – heterogenní řešení</a:t>
            </a:r>
            <a:endParaRPr lang="en-US" altLang="cs-CZ" sz="3600" dirty="0">
              <a:solidFill>
                <a:srgbClr val="0070C0"/>
              </a:solidFill>
            </a:endParaRPr>
          </a:p>
        </p:txBody>
      </p:sp>
      <p:sp>
        <p:nvSpPr>
          <p:cNvPr id="16387" name="Zástupný symbol pro číslo snímku 2"/>
          <p:cNvSpPr txBox="1">
            <a:spLocks noGrp="1"/>
          </p:cNvSpPr>
          <p:nvPr/>
        </p:nvSpPr>
        <p:spPr bwMode="auto">
          <a:xfrm>
            <a:off x="8291513" y="649287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r" eaLnBrk="1" hangingPunct="1">
              <a:spcBef>
                <a:spcPct val="0"/>
              </a:spcBef>
              <a:buFontTx/>
              <a:buNone/>
            </a:pPr>
            <a:fld id="{204E8485-22E3-40B8-8338-858C2A049C3F}" type="slidenum">
              <a:rPr lang="en-US" altLang="cs-CZ" sz="1000">
                <a:solidFill>
                  <a:srgbClr val="FFFFFF"/>
                </a:solidFill>
              </a:rPr>
              <a:pPr algn="r" eaLnBrk="1" hangingPunct="1">
                <a:spcBef>
                  <a:spcPct val="0"/>
                </a:spcBef>
                <a:buFontTx/>
                <a:buNone/>
              </a:pPr>
              <a:t>24</a:t>
            </a:fld>
            <a:endParaRPr lang="en-US" altLang="cs-CZ" sz="1000">
              <a:solidFill>
                <a:srgbClr val="FFFFFF"/>
              </a:solidFill>
            </a:endParaRPr>
          </a:p>
        </p:txBody>
      </p:sp>
      <p:graphicFrame>
        <p:nvGraphicFramePr>
          <p:cNvPr id="8" name="Object 4"/>
          <p:cNvGraphicFramePr>
            <a:graphicFrameLocks/>
          </p:cNvGraphicFramePr>
          <p:nvPr/>
        </p:nvGraphicFramePr>
        <p:xfrm>
          <a:off x="3627438" y="2813050"/>
          <a:ext cx="825500" cy="527050"/>
        </p:xfrm>
        <a:graphic>
          <a:graphicData uri="http://schemas.openxmlformats.org/presentationml/2006/ole">
            <mc:AlternateContent xmlns:mc="http://schemas.openxmlformats.org/markup-compatibility/2006">
              <mc:Choice xmlns:v="urn:schemas-microsoft-com:vml" Requires="v">
                <p:oleObj name="CorelDRAW!" r:id="rId2" imgW="3121762" imgH="1683410" progId="">
                  <p:embed/>
                </p:oleObj>
              </mc:Choice>
              <mc:Fallback>
                <p:oleObj name="CorelDRAW!" r:id="rId2" imgW="3121762" imgH="1683410" progId="">
                  <p:embed/>
                  <p:pic>
                    <p:nvPicPr>
                      <p:cNvPr id="8" name="Object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438" y="2813050"/>
                        <a:ext cx="82550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5"/>
          <p:cNvGraphicFramePr>
            <a:graphicFrameLocks/>
          </p:cNvGraphicFramePr>
          <p:nvPr/>
        </p:nvGraphicFramePr>
        <p:xfrm>
          <a:off x="4875214" y="1546225"/>
          <a:ext cx="942975" cy="647700"/>
        </p:xfrm>
        <a:graphic>
          <a:graphicData uri="http://schemas.openxmlformats.org/presentationml/2006/ole">
            <mc:AlternateContent xmlns:mc="http://schemas.openxmlformats.org/markup-compatibility/2006">
              <mc:Choice xmlns:v="urn:schemas-microsoft-com:vml" Requires="v">
                <p:oleObj name="CorelDRAW!" r:id="rId4" imgW="3670402" imgH="3505810" progId="">
                  <p:embed/>
                </p:oleObj>
              </mc:Choice>
              <mc:Fallback>
                <p:oleObj name="CorelDRAW!" r:id="rId4" imgW="3670402" imgH="3505810" progId="">
                  <p:embed/>
                  <p:pic>
                    <p:nvPicPr>
                      <p:cNvPr id="9"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14" y="1546225"/>
                        <a:ext cx="9429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5"/>
          <p:cNvSpPr>
            <a:spLocks noChangeArrowheads="1"/>
          </p:cNvSpPr>
          <p:nvPr/>
        </p:nvSpPr>
        <p:spPr bwMode="auto">
          <a:xfrm>
            <a:off x="5403851" y="2640013"/>
            <a:ext cx="1438275" cy="1282700"/>
          </a:xfrm>
          <a:prstGeom prst="ellipse">
            <a:avLst/>
          </a:prstGeom>
          <a:gradFill flip="none" rotWithShape="1">
            <a:gsLst>
              <a:gs pos="0">
                <a:srgbClr val="E66624"/>
              </a:gs>
              <a:gs pos="100000">
                <a:srgbClr val="EC8D2F"/>
              </a:gs>
            </a:gsLst>
            <a:lin ang="5400000" scaled="1"/>
            <a:tileRect/>
          </a:gradFill>
          <a:ln w="12700">
            <a:solidFill>
              <a:srgbClr val="E66624"/>
            </a:solidFill>
            <a:round/>
            <a:headEnd/>
            <a:tailEnd/>
          </a:ln>
          <a:effectLst>
            <a:outerShdw blurRad="50800" dist="101600" dir="2880000" algn="tl" rotWithShape="0">
              <a:prstClr val="black">
                <a:alpha val="56000"/>
              </a:prstClr>
            </a:outerShdw>
          </a:effectLst>
        </p:spPr>
        <p:txBody>
          <a:bodyPr wrap="none" lIns="92075" tIns="46038" rIns="92075" bIns="46038" anchor="ctr"/>
          <a:lstStyle/>
          <a:p>
            <a:pPr algn="ctr" defTabSz="457200">
              <a:defRPr/>
            </a:pPr>
            <a:endParaRPr lang="en-US" dirty="0">
              <a:latin typeface="Arial" charset="0"/>
            </a:endParaRPr>
          </a:p>
        </p:txBody>
      </p:sp>
      <p:graphicFrame>
        <p:nvGraphicFramePr>
          <p:cNvPr id="11" name="Object 7"/>
          <p:cNvGraphicFramePr>
            <a:graphicFrameLocks/>
          </p:cNvGraphicFramePr>
          <p:nvPr/>
        </p:nvGraphicFramePr>
        <p:xfrm>
          <a:off x="6489701" y="1604964"/>
          <a:ext cx="652463" cy="706437"/>
        </p:xfrm>
        <a:graphic>
          <a:graphicData uri="http://schemas.openxmlformats.org/presentationml/2006/ole">
            <mc:AlternateContent xmlns:mc="http://schemas.openxmlformats.org/markup-compatibility/2006">
              <mc:Choice xmlns:v="urn:schemas-microsoft-com:vml" Requires="v">
                <p:oleObj name="CorelDRAW!" r:id="rId6" imgW="2503627" imgH="3064154" progId="">
                  <p:embed/>
                </p:oleObj>
              </mc:Choice>
              <mc:Fallback>
                <p:oleObj name="CorelDRAW!" r:id="rId6" imgW="2503627" imgH="3064154" progId="">
                  <p:embed/>
                  <p:pic>
                    <p:nvPicPr>
                      <p:cNvPr id="11" name="Object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9701" y="1604964"/>
                        <a:ext cx="652463"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8"/>
          <p:cNvGraphicFramePr>
            <a:graphicFrameLocks/>
          </p:cNvGraphicFramePr>
          <p:nvPr/>
        </p:nvGraphicFramePr>
        <p:xfrm>
          <a:off x="7286625" y="2540001"/>
          <a:ext cx="630238" cy="625475"/>
        </p:xfrm>
        <a:graphic>
          <a:graphicData uri="http://schemas.openxmlformats.org/presentationml/2006/ole">
            <mc:AlternateContent xmlns:mc="http://schemas.openxmlformats.org/markup-compatibility/2006">
              <mc:Choice xmlns:v="urn:schemas-microsoft-com:vml" Requires="v">
                <p:oleObj name="CorelDRAW!" r:id="rId8" imgW="1556581" imgH="1881782" progId="">
                  <p:embed/>
                </p:oleObj>
              </mc:Choice>
              <mc:Fallback>
                <p:oleObj name="CorelDRAW!" r:id="rId8" imgW="1556581" imgH="1881782" progId="">
                  <p:embed/>
                  <p:pic>
                    <p:nvPicPr>
                      <p:cNvPr id="12" name="Object 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6625" y="2540001"/>
                        <a:ext cx="630238"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9"/>
          <p:cNvGraphicFramePr>
            <a:graphicFrameLocks/>
          </p:cNvGraphicFramePr>
          <p:nvPr/>
        </p:nvGraphicFramePr>
        <p:xfrm>
          <a:off x="8642350" y="2971800"/>
          <a:ext cx="628650" cy="609600"/>
        </p:xfrm>
        <a:graphic>
          <a:graphicData uri="http://schemas.openxmlformats.org/presentationml/2006/ole">
            <mc:AlternateContent xmlns:mc="http://schemas.openxmlformats.org/markup-compatibility/2006">
              <mc:Choice xmlns:v="urn:schemas-microsoft-com:vml" Requires="v">
                <p:oleObj name="CorelDRAW!" r:id="rId10" imgW="2784307" imgH="2137558" progId="">
                  <p:embed/>
                </p:oleObj>
              </mc:Choice>
              <mc:Fallback>
                <p:oleObj name="CorelDRAW!" r:id="rId10" imgW="2784307" imgH="2137558" progId="">
                  <p:embed/>
                  <p:pic>
                    <p:nvPicPr>
                      <p:cNvPr id="13" name="Object 9"/>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2350" y="2971800"/>
                        <a:ext cx="6286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0"/>
          <p:cNvGraphicFramePr>
            <a:graphicFrameLocks/>
          </p:cNvGraphicFramePr>
          <p:nvPr/>
        </p:nvGraphicFramePr>
        <p:xfrm>
          <a:off x="2917825" y="3698875"/>
          <a:ext cx="889000" cy="628650"/>
        </p:xfrm>
        <a:graphic>
          <a:graphicData uri="http://schemas.openxmlformats.org/presentationml/2006/ole">
            <mc:AlternateContent xmlns:mc="http://schemas.openxmlformats.org/markup-compatibility/2006">
              <mc:Choice xmlns:v="urn:schemas-microsoft-com:vml" Requires="v">
                <p:oleObj name="Clip" r:id="rId12" imgW="4519613" imgH="3467100" progId="">
                  <p:embed/>
                </p:oleObj>
              </mc:Choice>
              <mc:Fallback>
                <p:oleObj name="Clip" r:id="rId12" imgW="4519613" imgH="3467100" progId="">
                  <p:embed/>
                  <p:pic>
                    <p:nvPicPr>
                      <p:cNvPr id="14" name="Object 10"/>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17825" y="3698875"/>
                        <a:ext cx="8890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11"/>
          <p:cNvGraphicFramePr>
            <a:graphicFrameLocks/>
          </p:cNvGraphicFramePr>
          <p:nvPr/>
        </p:nvGraphicFramePr>
        <p:xfrm>
          <a:off x="4494214" y="3960813"/>
          <a:ext cx="1279525" cy="463550"/>
        </p:xfrm>
        <a:graphic>
          <a:graphicData uri="http://schemas.openxmlformats.org/presentationml/2006/ole">
            <mc:AlternateContent xmlns:mc="http://schemas.openxmlformats.org/markup-compatibility/2006">
              <mc:Choice xmlns:v="urn:schemas-microsoft-com:vml" Requires="v">
                <p:oleObj name="Clip" r:id="rId14" imgW="5821363" imgH="2887663" progId="">
                  <p:embed/>
                </p:oleObj>
              </mc:Choice>
              <mc:Fallback>
                <p:oleObj name="Clip" r:id="rId14" imgW="5821363" imgH="2887663" progId="">
                  <p:embed/>
                  <p:pic>
                    <p:nvPicPr>
                      <p:cNvPr id="15" name="Object 11"/>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94214" y="3960813"/>
                        <a:ext cx="12795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Rectangle 11"/>
          <p:cNvSpPr>
            <a:spLocks noChangeArrowheads="1"/>
          </p:cNvSpPr>
          <p:nvPr/>
        </p:nvSpPr>
        <p:spPr bwMode="auto">
          <a:xfrm>
            <a:off x="4579938" y="2224089"/>
            <a:ext cx="14605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latin typeface="Arial" panose="020B0604020202020204" pitchFamily="34" charset="0"/>
              </a:rPr>
              <a:t>Management</a:t>
            </a:r>
          </a:p>
        </p:txBody>
      </p:sp>
      <p:sp>
        <p:nvSpPr>
          <p:cNvPr id="17" name="Rectangle 12"/>
          <p:cNvSpPr>
            <a:spLocks noChangeArrowheads="1"/>
          </p:cNvSpPr>
          <p:nvPr/>
        </p:nvSpPr>
        <p:spPr bwMode="auto">
          <a:xfrm>
            <a:off x="7078664" y="1663701"/>
            <a:ext cx="1152525"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latin typeface="Arial" panose="020B0604020202020204" pitchFamily="34" charset="0"/>
              </a:rPr>
              <a:t>Marketing</a:t>
            </a:r>
          </a:p>
        </p:txBody>
      </p:sp>
      <p:sp>
        <p:nvSpPr>
          <p:cNvPr id="18" name="Rectangle 13"/>
          <p:cNvSpPr>
            <a:spLocks noChangeArrowheads="1"/>
          </p:cNvSpPr>
          <p:nvPr/>
        </p:nvSpPr>
        <p:spPr bwMode="auto">
          <a:xfrm>
            <a:off x="3406776" y="3354389"/>
            <a:ext cx="1431925"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Accounting</a:t>
            </a:r>
          </a:p>
        </p:txBody>
      </p:sp>
      <p:sp>
        <p:nvSpPr>
          <p:cNvPr id="19" name="Rectangle 14"/>
          <p:cNvSpPr>
            <a:spLocks noChangeArrowheads="1"/>
          </p:cNvSpPr>
          <p:nvPr/>
        </p:nvSpPr>
        <p:spPr bwMode="auto">
          <a:xfrm>
            <a:off x="2752725" y="4437064"/>
            <a:ext cx="1309688"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latin typeface="Arial" panose="020B0604020202020204" pitchFamily="34" charset="0"/>
              </a:rPr>
              <a:t>Customers</a:t>
            </a:r>
          </a:p>
        </p:txBody>
      </p:sp>
      <p:sp>
        <p:nvSpPr>
          <p:cNvPr id="20" name="Rectangle 15"/>
          <p:cNvSpPr>
            <a:spLocks noChangeArrowheads="1"/>
          </p:cNvSpPr>
          <p:nvPr/>
        </p:nvSpPr>
        <p:spPr bwMode="auto">
          <a:xfrm>
            <a:off x="4589464" y="4454525"/>
            <a:ext cx="1184275"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latin typeface="Arial" panose="020B0604020202020204" pitchFamily="34" charset="0"/>
              </a:rPr>
              <a:t>Production</a:t>
            </a:r>
          </a:p>
          <a:p>
            <a:pPr algn="ctr">
              <a:spcBef>
                <a:spcPct val="50000"/>
              </a:spcBef>
              <a:buFontTx/>
              <a:buNone/>
            </a:pPr>
            <a:r>
              <a:rPr lang="en-US" altLang="cs-CZ" sz="1400">
                <a:latin typeface="Arial" panose="020B0604020202020204" pitchFamily="34" charset="0"/>
              </a:rPr>
              <a:t>Planning </a:t>
            </a:r>
          </a:p>
        </p:txBody>
      </p:sp>
      <p:sp>
        <p:nvSpPr>
          <p:cNvPr id="21" name="Rectangle 16"/>
          <p:cNvSpPr>
            <a:spLocks noChangeArrowheads="1"/>
          </p:cNvSpPr>
          <p:nvPr/>
        </p:nvSpPr>
        <p:spPr bwMode="auto">
          <a:xfrm>
            <a:off x="8515351" y="3681413"/>
            <a:ext cx="1541463"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latin typeface="Arial" panose="020B0604020202020204" pitchFamily="34" charset="0"/>
              </a:rPr>
              <a:t>Sales Representatives</a:t>
            </a:r>
          </a:p>
        </p:txBody>
      </p:sp>
      <p:sp>
        <p:nvSpPr>
          <p:cNvPr id="22" name="Rectangle 17"/>
          <p:cNvSpPr>
            <a:spLocks noChangeArrowheads="1"/>
          </p:cNvSpPr>
          <p:nvPr/>
        </p:nvSpPr>
        <p:spPr bwMode="auto">
          <a:xfrm>
            <a:off x="7078664" y="3165475"/>
            <a:ext cx="1323975"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rgbClr val="271C07"/>
                </a:solidFill>
                <a:latin typeface="Arial" panose="020B0604020202020204" pitchFamily="34" charset="0"/>
              </a:rPr>
              <a:t>Customer</a:t>
            </a:r>
          </a:p>
          <a:p>
            <a:pPr algn="ctr">
              <a:spcBef>
                <a:spcPct val="50000"/>
              </a:spcBef>
              <a:buFontTx/>
              <a:buNone/>
            </a:pPr>
            <a:r>
              <a:rPr lang="en-US" altLang="cs-CZ" sz="1400">
                <a:solidFill>
                  <a:srgbClr val="271C07"/>
                </a:solidFill>
                <a:latin typeface="Arial" panose="020B0604020202020204" pitchFamily="34" charset="0"/>
              </a:rPr>
              <a:t>Orders</a:t>
            </a:r>
            <a:endParaRPr lang="en-US" altLang="cs-CZ" sz="1400">
              <a:solidFill>
                <a:schemeClr val="bg2"/>
              </a:solidFill>
              <a:latin typeface="Arial" panose="020B0604020202020204" pitchFamily="34" charset="0"/>
            </a:endParaRPr>
          </a:p>
        </p:txBody>
      </p:sp>
      <p:sp>
        <p:nvSpPr>
          <p:cNvPr id="23" name="Rectangle 18"/>
          <p:cNvSpPr>
            <a:spLocks noChangeArrowheads="1"/>
          </p:cNvSpPr>
          <p:nvPr/>
        </p:nvSpPr>
        <p:spPr bwMode="auto">
          <a:xfrm>
            <a:off x="5462588" y="2951163"/>
            <a:ext cx="1339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1800">
                <a:solidFill>
                  <a:schemeClr val="tx2"/>
                </a:solidFill>
                <a:latin typeface="Arial" panose="020B0604020202020204" pitchFamily="34" charset="0"/>
              </a:rPr>
              <a:t>Production </a:t>
            </a:r>
          </a:p>
          <a:p>
            <a:pPr algn="ctr">
              <a:spcBef>
                <a:spcPct val="0"/>
              </a:spcBef>
              <a:buFontTx/>
              <a:buNone/>
            </a:pPr>
            <a:r>
              <a:rPr lang="en-US" altLang="cs-CZ" sz="1800">
                <a:solidFill>
                  <a:schemeClr val="tx2"/>
                </a:solidFill>
                <a:latin typeface="Arial" panose="020B0604020202020204" pitchFamily="34" charset="0"/>
              </a:rPr>
              <a:t>Island</a:t>
            </a:r>
          </a:p>
        </p:txBody>
      </p:sp>
      <p:sp>
        <p:nvSpPr>
          <p:cNvPr id="24" name="Oval 19"/>
          <p:cNvSpPr>
            <a:spLocks noChangeArrowheads="1"/>
          </p:cNvSpPr>
          <p:nvPr/>
        </p:nvSpPr>
        <p:spPr bwMode="auto">
          <a:xfrm>
            <a:off x="2381251" y="1639889"/>
            <a:ext cx="1438275" cy="1285875"/>
          </a:xfrm>
          <a:prstGeom prst="ellipse">
            <a:avLst/>
          </a:prstGeom>
          <a:gradFill flip="none" rotWithShape="1">
            <a:gsLst>
              <a:gs pos="0">
                <a:srgbClr val="E66624"/>
              </a:gs>
              <a:gs pos="100000">
                <a:srgbClr val="EC8D2F"/>
              </a:gs>
            </a:gsLst>
            <a:lin ang="5400000" scaled="1"/>
            <a:tileRect/>
          </a:gradFill>
          <a:ln w="12700">
            <a:solidFill>
              <a:srgbClr val="E66624"/>
            </a:solidFill>
            <a:round/>
            <a:headEnd/>
            <a:tailEnd/>
          </a:ln>
          <a:effectLst>
            <a:outerShdw blurRad="50800" dist="101600" dir="2880000" algn="tl" rotWithShape="0">
              <a:prstClr val="black">
                <a:alpha val="56000"/>
              </a:prstClr>
            </a:outerShdw>
          </a:effectLst>
        </p:spPr>
        <p:txBody>
          <a:bodyPr wrap="none" lIns="92075" tIns="46038" rIns="92075" bIns="46038" anchor="ctr"/>
          <a:lstStyle/>
          <a:p>
            <a:pPr algn="ctr" defTabSz="457200">
              <a:defRPr/>
            </a:pPr>
            <a:r>
              <a:rPr lang="en-US" dirty="0">
                <a:solidFill>
                  <a:schemeClr val="tx2"/>
                </a:solidFill>
                <a:latin typeface="Arial" charset="0"/>
              </a:rPr>
              <a:t>Accounting </a:t>
            </a:r>
          </a:p>
          <a:p>
            <a:pPr algn="ctr" defTabSz="457200">
              <a:defRPr/>
            </a:pPr>
            <a:r>
              <a:rPr lang="en-US" dirty="0">
                <a:solidFill>
                  <a:schemeClr val="tx2"/>
                </a:solidFill>
                <a:latin typeface="Arial" charset="0"/>
              </a:rPr>
              <a:t>Island</a:t>
            </a:r>
          </a:p>
        </p:txBody>
      </p:sp>
      <p:sp>
        <p:nvSpPr>
          <p:cNvPr id="25" name="Oval 20"/>
          <p:cNvSpPr>
            <a:spLocks noChangeArrowheads="1"/>
          </p:cNvSpPr>
          <p:nvPr/>
        </p:nvSpPr>
        <p:spPr bwMode="auto">
          <a:xfrm>
            <a:off x="8172451" y="1346200"/>
            <a:ext cx="1438275" cy="1284288"/>
          </a:xfrm>
          <a:prstGeom prst="ellipse">
            <a:avLst/>
          </a:prstGeom>
          <a:gradFill flip="none" rotWithShape="1">
            <a:gsLst>
              <a:gs pos="0">
                <a:srgbClr val="E66624"/>
              </a:gs>
              <a:gs pos="100000">
                <a:srgbClr val="EC8D2F"/>
              </a:gs>
            </a:gsLst>
            <a:lin ang="5400000" scaled="1"/>
            <a:tileRect/>
          </a:gradFill>
          <a:ln w="12700">
            <a:solidFill>
              <a:srgbClr val="E66624"/>
            </a:solidFill>
            <a:round/>
            <a:headEnd/>
            <a:tailEnd/>
          </a:ln>
          <a:effectLst>
            <a:outerShdw blurRad="50800" dist="101600" dir="2880000" algn="tl" rotWithShape="0">
              <a:prstClr val="black">
                <a:alpha val="56000"/>
              </a:prstClr>
            </a:outerShdw>
          </a:effectLst>
        </p:spPr>
        <p:txBody>
          <a:bodyPr wrap="none" lIns="92075" tIns="46038" rIns="92075" bIns="46038" anchor="ctr"/>
          <a:lstStyle/>
          <a:p>
            <a:pPr algn="ctr" defTabSz="457200">
              <a:defRPr/>
            </a:pPr>
            <a:endParaRPr lang="cs-CZ">
              <a:solidFill>
                <a:schemeClr val="tx2"/>
              </a:solidFill>
              <a:latin typeface="Arial" charset="0"/>
            </a:endParaRPr>
          </a:p>
          <a:p>
            <a:pPr algn="ctr" defTabSz="457200">
              <a:defRPr/>
            </a:pPr>
            <a:r>
              <a:rPr lang="en-US">
                <a:solidFill>
                  <a:schemeClr val="tx2"/>
                </a:solidFill>
                <a:latin typeface="Arial" charset="0"/>
              </a:rPr>
              <a:t>Marketing</a:t>
            </a:r>
          </a:p>
          <a:p>
            <a:pPr algn="ctr" defTabSz="457200">
              <a:defRPr/>
            </a:pPr>
            <a:r>
              <a:rPr lang="en-US">
                <a:solidFill>
                  <a:schemeClr val="tx2"/>
                </a:solidFill>
                <a:latin typeface="Arial" charset="0"/>
              </a:rPr>
              <a:t>&amp; Sales</a:t>
            </a:r>
          </a:p>
          <a:p>
            <a:pPr algn="ctr" defTabSz="457200">
              <a:defRPr/>
            </a:pPr>
            <a:r>
              <a:rPr lang="en-US">
                <a:solidFill>
                  <a:schemeClr val="tx2"/>
                </a:solidFill>
                <a:latin typeface="Arial" charset="0"/>
              </a:rPr>
              <a:t>Islands</a:t>
            </a:r>
          </a:p>
        </p:txBody>
      </p:sp>
      <p:sp>
        <p:nvSpPr>
          <p:cNvPr id="26" name="Oval 21"/>
          <p:cNvSpPr>
            <a:spLocks noChangeArrowheads="1"/>
          </p:cNvSpPr>
          <p:nvPr/>
        </p:nvSpPr>
        <p:spPr bwMode="auto">
          <a:xfrm>
            <a:off x="4743451" y="5307014"/>
            <a:ext cx="1438275" cy="1284287"/>
          </a:xfrm>
          <a:prstGeom prst="ellipse">
            <a:avLst/>
          </a:prstGeom>
          <a:gradFill flip="none" rotWithShape="1">
            <a:gsLst>
              <a:gs pos="0">
                <a:srgbClr val="E66624"/>
              </a:gs>
              <a:gs pos="100000">
                <a:srgbClr val="EC8D2F"/>
              </a:gs>
            </a:gsLst>
            <a:lin ang="5400000" scaled="1"/>
            <a:tileRect/>
          </a:gradFill>
          <a:ln w="12700">
            <a:solidFill>
              <a:srgbClr val="E66624"/>
            </a:solidFill>
            <a:round/>
            <a:headEnd/>
            <a:tailEnd/>
          </a:ln>
          <a:effectLst>
            <a:outerShdw blurRad="50800" dist="101600" dir="2880000" algn="tl" rotWithShape="0">
              <a:prstClr val="black">
                <a:alpha val="56000"/>
              </a:prstClr>
            </a:outerShdw>
          </a:effectLst>
        </p:spPr>
        <p:txBody>
          <a:bodyPr wrap="none" lIns="92075" tIns="46038" rIns="92075" bIns="46038" anchor="ctr"/>
          <a:lstStyle/>
          <a:p>
            <a:pPr algn="ctr" defTabSz="457200">
              <a:defRPr/>
            </a:pPr>
            <a:r>
              <a:rPr lang="en-US" sz="1600" dirty="0">
                <a:solidFill>
                  <a:schemeClr val="tx2"/>
                </a:solidFill>
                <a:latin typeface="Arial" charset="0"/>
              </a:rPr>
              <a:t>Quality</a:t>
            </a:r>
          </a:p>
          <a:p>
            <a:pPr algn="ctr" defTabSz="457200">
              <a:defRPr/>
            </a:pPr>
            <a:r>
              <a:rPr lang="en-US" sz="1600" dirty="0">
                <a:solidFill>
                  <a:schemeClr val="tx2"/>
                </a:solidFill>
                <a:latin typeface="Arial" charset="0"/>
              </a:rPr>
              <a:t>Management</a:t>
            </a:r>
          </a:p>
          <a:p>
            <a:pPr algn="ctr" defTabSz="457200">
              <a:defRPr/>
            </a:pPr>
            <a:r>
              <a:rPr lang="en-US" sz="1600" dirty="0">
                <a:solidFill>
                  <a:schemeClr val="tx2"/>
                </a:solidFill>
                <a:latin typeface="Arial" charset="0"/>
              </a:rPr>
              <a:t>Island</a:t>
            </a:r>
          </a:p>
        </p:txBody>
      </p:sp>
      <p:graphicFrame>
        <p:nvGraphicFramePr>
          <p:cNvPr id="27" name="Object 23"/>
          <p:cNvGraphicFramePr>
            <a:graphicFrameLocks/>
          </p:cNvGraphicFramePr>
          <p:nvPr/>
        </p:nvGraphicFramePr>
        <p:xfrm>
          <a:off x="8316914" y="5040314"/>
          <a:ext cx="1360487" cy="909637"/>
        </p:xfrm>
        <a:graphic>
          <a:graphicData uri="http://schemas.openxmlformats.org/presentationml/2006/ole">
            <mc:AlternateContent xmlns:mc="http://schemas.openxmlformats.org/markup-compatibility/2006">
              <mc:Choice xmlns:v="urn:schemas-microsoft-com:vml" Requires="v">
                <p:oleObj name="CorelDRAW!" r:id="rId16" imgW="2134818" imgH="2945081" progId="">
                  <p:embed/>
                </p:oleObj>
              </mc:Choice>
              <mc:Fallback>
                <p:oleObj name="CorelDRAW!" r:id="rId16" imgW="2134818" imgH="2945081" progId="">
                  <p:embed/>
                  <p:pic>
                    <p:nvPicPr>
                      <p:cNvPr id="27" name="Object 23"/>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16914" y="5040314"/>
                        <a:ext cx="1360487"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 name="Object 24"/>
          <p:cNvGraphicFramePr>
            <a:graphicFrameLocks/>
          </p:cNvGraphicFramePr>
          <p:nvPr/>
        </p:nvGraphicFramePr>
        <p:xfrm>
          <a:off x="2868614" y="5187950"/>
          <a:ext cx="1138237" cy="738188"/>
        </p:xfrm>
        <a:graphic>
          <a:graphicData uri="http://schemas.openxmlformats.org/presentationml/2006/ole">
            <mc:AlternateContent xmlns:mc="http://schemas.openxmlformats.org/markup-compatibility/2006">
              <mc:Choice xmlns:v="urn:schemas-microsoft-com:vml" Requires="v">
                <p:oleObj name="CorelDRAW!" r:id="rId18" imgW="2990088" imgH="2424074" progId="">
                  <p:embed/>
                </p:oleObj>
              </mc:Choice>
              <mc:Fallback>
                <p:oleObj name="CorelDRAW!" r:id="rId18" imgW="2990088" imgH="2424074" progId="">
                  <p:embed/>
                  <p:pic>
                    <p:nvPicPr>
                      <p:cNvPr id="28" name="Object 24"/>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68614" y="5187950"/>
                        <a:ext cx="1138237"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 name="Oval 24"/>
          <p:cNvSpPr>
            <a:spLocks noChangeArrowheads="1"/>
          </p:cNvSpPr>
          <p:nvPr/>
        </p:nvSpPr>
        <p:spPr bwMode="auto">
          <a:xfrm>
            <a:off x="7200900" y="4327525"/>
            <a:ext cx="1441450" cy="1284288"/>
          </a:xfrm>
          <a:prstGeom prst="ellipse">
            <a:avLst/>
          </a:prstGeom>
          <a:gradFill flip="none" rotWithShape="1">
            <a:gsLst>
              <a:gs pos="0">
                <a:srgbClr val="E66624"/>
              </a:gs>
              <a:gs pos="100000">
                <a:srgbClr val="EC8D2F"/>
              </a:gs>
            </a:gsLst>
            <a:lin ang="5400000" scaled="1"/>
            <a:tileRect/>
          </a:gradFill>
          <a:ln w="12700">
            <a:solidFill>
              <a:srgbClr val="E66624"/>
            </a:solidFill>
            <a:round/>
            <a:headEnd/>
            <a:tailEnd/>
          </a:ln>
          <a:effectLst>
            <a:outerShdw blurRad="50800" dist="101600" dir="2880000" algn="tl" rotWithShape="0">
              <a:prstClr val="black">
                <a:alpha val="56000"/>
              </a:prstClr>
            </a:outerShdw>
          </a:effectLst>
        </p:spPr>
        <p:txBody>
          <a:bodyPr wrap="none" lIns="92075" tIns="46038" rIns="92075" bIns="46038" anchor="ctr"/>
          <a:lstStyle/>
          <a:p>
            <a:pPr algn="ctr" defTabSz="457200">
              <a:defRPr/>
            </a:pPr>
            <a:r>
              <a:rPr lang="en-US" dirty="0">
                <a:solidFill>
                  <a:schemeClr val="tx2"/>
                </a:solidFill>
                <a:latin typeface="Arial" charset="0"/>
              </a:rPr>
              <a:t>Island of </a:t>
            </a:r>
          </a:p>
          <a:p>
            <a:pPr algn="ctr" defTabSz="457200">
              <a:defRPr/>
            </a:pPr>
            <a:r>
              <a:rPr lang="en-US" dirty="0">
                <a:solidFill>
                  <a:schemeClr val="tx2"/>
                </a:solidFill>
                <a:latin typeface="Arial" charset="0"/>
              </a:rPr>
              <a:t>Deliveries</a:t>
            </a:r>
          </a:p>
        </p:txBody>
      </p:sp>
      <p:sp>
        <p:nvSpPr>
          <p:cNvPr id="30" name="Text Box 25"/>
          <p:cNvSpPr txBox="1">
            <a:spLocks noChangeArrowheads="1"/>
          </p:cNvSpPr>
          <p:nvPr/>
        </p:nvSpPr>
        <p:spPr bwMode="auto">
          <a:xfrm>
            <a:off x="8231189" y="5949950"/>
            <a:ext cx="2301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buSzPct val="80000"/>
              <a:buFontTx/>
              <a:buNone/>
            </a:pPr>
            <a:r>
              <a:rPr lang="cs-CZ" altLang="cs-CZ" sz="1400">
                <a:latin typeface="Arial" panose="020B0604020202020204" pitchFamily="34" charset="0"/>
              </a:rPr>
              <a:t>   </a:t>
            </a:r>
            <a:r>
              <a:rPr lang="en-US" altLang="cs-CZ" sz="1400">
                <a:latin typeface="Arial" panose="020B0604020202020204" pitchFamily="34" charset="0"/>
              </a:rPr>
              <a:t>Inventory and Production</a:t>
            </a:r>
          </a:p>
        </p:txBody>
      </p:sp>
      <p:sp>
        <p:nvSpPr>
          <p:cNvPr id="31" name="Rectangle 26"/>
          <p:cNvSpPr>
            <a:spLocks noChangeArrowheads="1"/>
          </p:cNvSpPr>
          <p:nvPr/>
        </p:nvSpPr>
        <p:spPr bwMode="auto">
          <a:xfrm>
            <a:off x="2625725" y="5926138"/>
            <a:ext cx="186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buSzPct val="80000"/>
              <a:buFontTx/>
              <a:buNone/>
            </a:pPr>
            <a:r>
              <a:rPr lang="en-US" altLang="cs-CZ" sz="1400">
                <a:latin typeface="Arial" panose="020B0604020202020204" pitchFamily="34" charset="0"/>
              </a:rPr>
              <a:t>Quality Management</a:t>
            </a:r>
            <a:r>
              <a:rPr lang="cs-CZ" altLang="cs-CZ" sz="1400">
                <a:latin typeface="Arial" panose="020B0604020202020204" pitchFamily="34" charset="0"/>
              </a:rPr>
              <a:t> </a:t>
            </a:r>
            <a:endParaRPr lang="en-US" altLang="cs-CZ" sz="1400">
              <a:latin typeface="Arial" panose="020B0604020202020204" pitchFamily="34" charset="0"/>
            </a:endParaRPr>
          </a:p>
        </p:txBody>
      </p:sp>
      <p:pic>
        <p:nvPicPr>
          <p:cNvPr id="2" name="Obrázek 1">
            <a:extLst>
              <a:ext uri="{FF2B5EF4-FFF2-40B4-BE49-F238E27FC236}">
                <a16:creationId xmlns:a16="http://schemas.microsoft.com/office/drawing/2014/main" id="{18AB7897-1CC1-4FA6-A504-2C820F9F5A1A}"/>
              </a:ext>
            </a:extLst>
          </p:cNvPr>
          <p:cNvPicPr>
            <a:picLocks noChangeAspect="1"/>
          </p:cNvPicPr>
          <p:nvPr/>
        </p:nvPicPr>
        <p:blipFill>
          <a:blip r:embed="rId20"/>
          <a:stretch>
            <a:fillRect/>
          </a:stretch>
        </p:blipFill>
        <p:spPr>
          <a:xfrm>
            <a:off x="3351993" y="2111702"/>
            <a:ext cx="5573741" cy="3131734"/>
          </a:xfrm>
          <a:prstGeom prst="rect">
            <a:avLst/>
          </a:prstGeom>
        </p:spPr>
      </p:pic>
    </p:spTree>
    <p:extLst>
      <p:ext uri="{BB962C8B-B14F-4D97-AF65-F5344CB8AC3E}">
        <p14:creationId xmlns:p14="http://schemas.microsoft.com/office/powerpoint/2010/main" val="189607210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childTnLst>
                                </p:cTn>
                              </p:par>
                              <p:par>
                                <p:cTn id="62" presetID="10" presetClass="entr" presetSubtype="0"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childTnLst>
                                </p:cTn>
                              </p:par>
                              <p:par>
                                <p:cTn id="65" presetID="10"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additive="base">
                                        <p:cTn id="81" dur="500" fill="hold"/>
                                        <p:tgtEl>
                                          <p:spTgt spid="2"/>
                                        </p:tgtEl>
                                        <p:attrNameLst>
                                          <p:attrName>ppt_x</p:attrName>
                                        </p:attrNameLst>
                                      </p:cBhvr>
                                      <p:tavLst>
                                        <p:tav tm="0">
                                          <p:val>
                                            <p:strVal val="#ppt_x"/>
                                          </p:val>
                                        </p:tav>
                                        <p:tav tm="100000">
                                          <p:val>
                                            <p:strVal val="#ppt_x"/>
                                          </p:val>
                                        </p:tav>
                                      </p:tavLst>
                                    </p:anim>
                                    <p:anim calcmode="lin" valueType="num">
                                      <p:cBhvr additive="base">
                                        <p:cTn id="8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7" grpId="0"/>
      <p:bldP spid="18" grpId="0"/>
      <p:bldP spid="19" grpId="0"/>
      <p:bldP spid="20" grpId="0"/>
      <p:bldP spid="21" grpId="0"/>
      <p:bldP spid="22" grpId="0"/>
      <p:bldP spid="23" grpId="0"/>
      <p:bldP spid="24" grpId="0" animBg="1"/>
      <p:bldP spid="25" grpId="0" animBg="1"/>
      <p:bldP spid="26" grpId="0" animBg="1"/>
      <p:bldP spid="29" grpId="0" animBg="1"/>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idx="4294967295"/>
          </p:nvPr>
        </p:nvSpPr>
        <p:spPr>
          <a:xfrm>
            <a:off x="1952626" y="838200"/>
            <a:ext cx="8499475" cy="579438"/>
          </a:xfrm>
        </p:spPr>
        <p:txBody>
          <a:bodyPr>
            <a:normAutofit fontScale="90000"/>
          </a:bodyPr>
          <a:lstStyle/>
          <a:p>
            <a:pPr eaLnBrk="1" hangingPunct="1"/>
            <a:r>
              <a:rPr lang="cs-CZ" altLang="cs-CZ"/>
              <a:t> </a:t>
            </a:r>
            <a:endParaRPr lang="en-US" altLang="cs-CZ"/>
          </a:p>
        </p:txBody>
      </p:sp>
      <p:sp>
        <p:nvSpPr>
          <p:cNvPr id="17411" name="Zástupný symbol pro číslo snímku 2"/>
          <p:cNvSpPr txBox="1">
            <a:spLocks noGrp="1"/>
          </p:cNvSpPr>
          <p:nvPr/>
        </p:nvSpPr>
        <p:spPr bwMode="auto">
          <a:xfrm>
            <a:off x="8291513" y="649287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r" eaLnBrk="1" hangingPunct="1">
              <a:spcBef>
                <a:spcPct val="0"/>
              </a:spcBef>
              <a:buFontTx/>
              <a:buNone/>
            </a:pPr>
            <a:fld id="{C9DF7FF6-6759-4166-80FD-E093CF004369}" type="slidenum">
              <a:rPr lang="en-US" altLang="cs-CZ" sz="1000">
                <a:solidFill>
                  <a:srgbClr val="FFFFFF"/>
                </a:solidFill>
              </a:rPr>
              <a:pPr algn="r" eaLnBrk="1" hangingPunct="1">
                <a:spcBef>
                  <a:spcPct val="0"/>
                </a:spcBef>
                <a:buFontTx/>
                <a:buNone/>
              </a:pPr>
              <a:t>25</a:t>
            </a:fld>
            <a:endParaRPr lang="en-US" altLang="cs-CZ" sz="1000">
              <a:solidFill>
                <a:srgbClr val="FFFFFF"/>
              </a:solidFill>
            </a:endParaRPr>
          </a:p>
        </p:txBody>
      </p:sp>
      <p:grpSp>
        <p:nvGrpSpPr>
          <p:cNvPr id="4" name="Group 2"/>
          <p:cNvGrpSpPr>
            <a:grpSpLocks/>
          </p:cNvGrpSpPr>
          <p:nvPr/>
        </p:nvGrpSpPr>
        <p:grpSpPr bwMode="auto">
          <a:xfrm>
            <a:off x="2681288" y="1503364"/>
            <a:ext cx="7899400" cy="5150045"/>
            <a:chOff x="672" y="960"/>
            <a:chExt cx="4655" cy="3166"/>
          </a:xfrm>
        </p:grpSpPr>
        <p:graphicFrame>
          <p:nvGraphicFramePr>
            <p:cNvPr id="17419" name="Object 5"/>
            <p:cNvGraphicFramePr>
              <a:graphicFrameLocks/>
            </p:cNvGraphicFramePr>
            <p:nvPr/>
          </p:nvGraphicFramePr>
          <p:xfrm>
            <a:off x="1253" y="1438"/>
            <a:ext cx="424" cy="477"/>
          </p:xfrm>
          <a:graphic>
            <a:graphicData uri="http://schemas.openxmlformats.org/presentationml/2006/ole">
              <mc:AlternateContent xmlns:mc="http://schemas.openxmlformats.org/markup-compatibility/2006">
                <mc:Choice xmlns:v="urn:schemas-microsoft-com:vml" Requires="v">
                  <p:oleObj name="CorelDRAW!" r:id="rId2" imgW="2134818" imgH="2945081" progId="">
                    <p:embed/>
                  </p:oleObj>
                </mc:Choice>
                <mc:Fallback>
                  <p:oleObj name="CorelDRAW!" r:id="rId2" imgW="2134818" imgH="2945081" progId="">
                    <p:embed/>
                    <p:pic>
                      <p:nvPicPr>
                        <p:cNvPr id="17419" name="Object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 y="1438"/>
                          <a:ext cx="424"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0" name="Object 6"/>
            <p:cNvGraphicFramePr>
              <a:graphicFrameLocks/>
            </p:cNvGraphicFramePr>
            <p:nvPr/>
          </p:nvGraphicFramePr>
          <p:xfrm>
            <a:off x="1032" y="2132"/>
            <a:ext cx="598" cy="391"/>
          </p:xfrm>
          <a:graphic>
            <a:graphicData uri="http://schemas.openxmlformats.org/presentationml/2006/ole">
              <mc:AlternateContent xmlns:mc="http://schemas.openxmlformats.org/markup-compatibility/2006">
                <mc:Choice xmlns:v="urn:schemas-microsoft-com:vml" Requires="v">
                  <p:oleObj name="CorelDRAW!" r:id="rId4" imgW="3121762" imgH="1683410" progId="">
                    <p:embed/>
                  </p:oleObj>
                </mc:Choice>
                <mc:Fallback>
                  <p:oleObj name="CorelDRAW!" r:id="rId4" imgW="3121762" imgH="1683410" progId="">
                    <p:embed/>
                    <p:pic>
                      <p:nvPicPr>
                        <p:cNvPr id="1742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 y="2132"/>
                          <a:ext cx="598" cy="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1" name="Object 7"/>
            <p:cNvGraphicFramePr>
              <a:graphicFrameLocks/>
            </p:cNvGraphicFramePr>
            <p:nvPr/>
          </p:nvGraphicFramePr>
          <p:xfrm>
            <a:off x="1950" y="960"/>
            <a:ext cx="685" cy="478"/>
          </p:xfrm>
          <a:graphic>
            <a:graphicData uri="http://schemas.openxmlformats.org/presentationml/2006/ole">
              <mc:AlternateContent xmlns:mc="http://schemas.openxmlformats.org/markup-compatibility/2006">
                <mc:Choice xmlns:v="urn:schemas-microsoft-com:vml" Requires="v">
                  <p:oleObj name="CorelDRAW!" r:id="rId6" imgW="3670402" imgH="3505810" progId="">
                    <p:embed/>
                  </p:oleObj>
                </mc:Choice>
                <mc:Fallback>
                  <p:oleObj name="CorelDRAW!" r:id="rId6" imgW="3670402" imgH="3505810" progId="">
                    <p:embed/>
                    <p:pic>
                      <p:nvPicPr>
                        <p:cNvPr id="17421" name="Object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0" y="960"/>
                          <a:ext cx="685" cy="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2" name="Object 8"/>
            <p:cNvGraphicFramePr>
              <a:graphicFrameLocks/>
            </p:cNvGraphicFramePr>
            <p:nvPr/>
          </p:nvGraphicFramePr>
          <p:xfrm>
            <a:off x="3776" y="1438"/>
            <a:ext cx="502" cy="477"/>
          </p:xfrm>
          <a:graphic>
            <a:graphicData uri="http://schemas.openxmlformats.org/presentationml/2006/ole">
              <mc:AlternateContent xmlns:mc="http://schemas.openxmlformats.org/markup-compatibility/2006">
                <mc:Choice xmlns:v="urn:schemas-microsoft-com:vml" Requires="v">
                  <p:oleObj name="CorelDRAW!" r:id="rId8" imgW="1791310" imgH="2002536" progId="">
                    <p:embed/>
                  </p:oleObj>
                </mc:Choice>
                <mc:Fallback>
                  <p:oleObj name="CorelDRAW!" r:id="rId8" imgW="1791310" imgH="2002536" progId="">
                    <p:embed/>
                    <p:pic>
                      <p:nvPicPr>
                        <p:cNvPr id="17422" name="Object 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6" y="1438"/>
                          <a:ext cx="502"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Oval 7"/>
            <p:cNvSpPr>
              <a:spLocks noChangeArrowheads="1"/>
            </p:cNvSpPr>
            <p:nvPr/>
          </p:nvSpPr>
          <p:spPr bwMode="auto">
            <a:xfrm>
              <a:off x="2319" y="2010"/>
              <a:ext cx="1037" cy="948"/>
            </a:xfrm>
            <a:prstGeom prst="ellipse">
              <a:avLst/>
            </a:prstGeom>
            <a:gradFill>
              <a:gsLst>
                <a:gs pos="0">
                  <a:srgbClr val="E66624"/>
                </a:gs>
                <a:gs pos="100000">
                  <a:srgbClr val="EC8D2F"/>
                </a:gs>
              </a:gsLst>
              <a:lin ang="5400000" scaled="1"/>
            </a:gradFill>
            <a:ln w="12700">
              <a:solidFill>
                <a:srgbClr val="E66624"/>
              </a:solidFill>
              <a:round/>
              <a:headEnd/>
              <a:tailEnd/>
            </a:ln>
            <a:effectLst>
              <a:outerShdw blurRad="50800" dist="76200" dir="2700000" algn="tl" rotWithShape="0">
                <a:prstClr val="black">
                  <a:alpha val="40000"/>
                </a:prstClr>
              </a:outerShdw>
            </a:effectLst>
          </p:spPr>
          <p:txBody>
            <a:bodyPr wrap="none" anchor="ctr"/>
            <a:lstStyle/>
            <a:p>
              <a:pPr algn="ctr" defTabSz="457200">
                <a:defRPr/>
              </a:pPr>
              <a:endParaRPr lang="en-US" sz="4000">
                <a:solidFill>
                  <a:schemeClr val="bg1"/>
                </a:solidFill>
                <a:latin typeface="Arial" charset="0"/>
              </a:endParaRPr>
            </a:p>
          </p:txBody>
        </p:sp>
        <p:graphicFrame>
          <p:nvGraphicFramePr>
            <p:cNvPr id="17424" name="Object 10"/>
            <p:cNvGraphicFramePr>
              <a:graphicFrameLocks/>
            </p:cNvGraphicFramePr>
            <p:nvPr/>
          </p:nvGraphicFramePr>
          <p:xfrm>
            <a:off x="3121" y="1003"/>
            <a:ext cx="473" cy="521"/>
          </p:xfrm>
          <a:graphic>
            <a:graphicData uri="http://schemas.openxmlformats.org/presentationml/2006/ole">
              <mc:AlternateContent xmlns:mc="http://schemas.openxmlformats.org/markup-compatibility/2006">
                <mc:Choice xmlns:v="urn:schemas-microsoft-com:vml" Requires="v">
                  <p:oleObj name="CorelDRAW!" r:id="rId10" imgW="2503627" imgH="3064154" progId="">
                    <p:embed/>
                  </p:oleObj>
                </mc:Choice>
                <mc:Fallback>
                  <p:oleObj name="CorelDRAW!" r:id="rId10" imgW="2503627" imgH="3064154" progId="">
                    <p:embed/>
                    <p:pic>
                      <p:nvPicPr>
                        <p:cNvPr id="17424" name="Object 10"/>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1" y="1003"/>
                          <a:ext cx="473" cy="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5" name="Object 11"/>
            <p:cNvGraphicFramePr>
              <a:graphicFrameLocks/>
            </p:cNvGraphicFramePr>
            <p:nvPr/>
          </p:nvGraphicFramePr>
          <p:xfrm>
            <a:off x="4096" y="2235"/>
            <a:ext cx="456" cy="462"/>
          </p:xfrm>
          <a:graphic>
            <a:graphicData uri="http://schemas.openxmlformats.org/presentationml/2006/ole">
              <mc:AlternateContent xmlns:mc="http://schemas.openxmlformats.org/markup-compatibility/2006">
                <mc:Choice xmlns:v="urn:schemas-microsoft-com:vml" Requires="v">
                  <p:oleObj name="CorelDRAW!" r:id="rId12" imgW="1556581" imgH="1881782" progId="">
                    <p:embed/>
                  </p:oleObj>
                </mc:Choice>
                <mc:Fallback>
                  <p:oleObj name="CorelDRAW!" r:id="rId12" imgW="1556581" imgH="1881782" progId="">
                    <p:embed/>
                    <p:pic>
                      <p:nvPicPr>
                        <p:cNvPr id="17425" name="Object 1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6" y="2235"/>
                          <a:ext cx="456"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6" name="Object 12"/>
            <p:cNvGraphicFramePr>
              <a:graphicFrameLocks/>
            </p:cNvGraphicFramePr>
            <p:nvPr/>
          </p:nvGraphicFramePr>
          <p:xfrm>
            <a:off x="3913" y="2941"/>
            <a:ext cx="457" cy="450"/>
          </p:xfrm>
          <a:graphic>
            <a:graphicData uri="http://schemas.openxmlformats.org/presentationml/2006/ole">
              <mc:AlternateContent xmlns:mc="http://schemas.openxmlformats.org/markup-compatibility/2006">
                <mc:Choice xmlns:v="urn:schemas-microsoft-com:vml" Requires="v">
                  <p:oleObj name="CorelDRAW!" r:id="rId14" imgW="2784307" imgH="2137558" progId="">
                    <p:embed/>
                  </p:oleObj>
                </mc:Choice>
                <mc:Fallback>
                  <p:oleObj name="CorelDRAW!" r:id="rId14" imgW="2784307" imgH="2137558" progId="">
                    <p:embed/>
                    <p:pic>
                      <p:nvPicPr>
                        <p:cNvPr id="17426" name="Object 12"/>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13" y="2941"/>
                          <a:ext cx="457" cy="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7" name="Object 13"/>
            <p:cNvGraphicFramePr>
              <a:graphicFrameLocks/>
            </p:cNvGraphicFramePr>
            <p:nvPr/>
          </p:nvGraphicFramePr>
          <p:xfrm>
            <a:off x="3135" y="3434"/>
            <a:ext cx="566" cy="435"/>
          </p:xfrm>
          <a:graphic>
            <a:graphicData uri="http://schemas.openxmlformats.org/presentationml/2006/ole">
              <mc:AlternateContent xmlns:mc="http://schemas.openxmlformats.org/markup-compatibility/2006">
                <mc:Choice xmlns:v="urn:schemas-microsoft-com:vml" Requires="v">
                  <p:oleObj name="CorelDRAW!" r:id="rId16" imgW="2990088" imgH="2424074" progId="">
                    <p:embed/>
                  </p:oleObj>
                </mc:Choice>
                <mc:Fallback>
                  <p:oleObj name="CorelDRAW!" r:id="rId16" imgW="2990088" imgH="2424074" progId="">
                    <p:embed/>
                    <p:pic>
                      <p:nvPicPr>
                        <p:cNvPr id="17427" name="Object 13"/>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35" y="3434"/>
                          <a:ext cx="566"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8" name="Object 14"/>
            <p:cNvGraphicFramePr>
              <a:graphicFrameLocks/>
            </p:cNvGraphicFramePr>
            <p:nvPr/>
          </p:nvGraphicFramePr>
          <p:xfrm>
            <a:off x="986" y="2971"/>
            <a:ext cx="644" cy="463"/>
          </p:xfrm>
          <a:graphic>
            <a:graphicData uri="http://schemas.openxmlformats.org/presentationml/2006/ole">
              <mc:AlternateContent xmlns:mc="http://schemas.openxmlformats.org/markup-compatibility/2006">
                <mc:Choice xmlns:v="urn:schemas-microsoft-com:vml" Requires="v">
                  <p:oleObj name="Clip" r:id="rId18" imgW="4519613" imgH="3467100" progId="">
                    <p:embed/>
                  </p:oleObj>
                </mc:Choice>
                <mc:Fallback>
                  <p:oleObj name="Clip" r:id="rId18" imgW="4519613" imgH="3467100" progId="">
                    <p:embed/>
                    <p:pic>
                      <p:nvPicPr>
                        <p:cNvPr id="17428" name="Object 14"/>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6" y="2971"/>
                          <a:ext cx="644" cy="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9" name="Object 15"/>
            <p:cNvGraphicFramePr>
              <a:graphicFrameLocks/>
            </p:cNvGraphicFramePr>
            <p:nvPr/>
          </p:nvGraphicFramePr>
          <p:xfrm>
            <a:off x="1847" y="3396"/>
            <a:ext cx="927" cy="342"/>
          </p:xfrm>
          <a:graphic>
            <a:graphicData uri="http://schemas.openxmlformats.org/presentationml/2006/ole">
              <mc:AlternateContent xmlns:mc="http://schemas.openxmlformats.org/markup-compatibility/2006">
                <mc:Choice xmlns:v="urn:schemas-microsoft-com:vml" Requires="v">
                  <p:oleObj name="Clip" r:id="rId20" imgW="5821363" imgH="2887663" progId="">
                    <p:embed/>
                  </p:oleObj>
                </mc:Choice>
                <mc:Fallback>
                  <p:oleObj name="Clip" r:id="rId20" imgW="5821363" imgH="2887663" progId="">
                    <p:embed/>
                    <p:pic>
                      <p:nvPicPr>
                        <p:cNvPr id="17429" name="Object 15"/>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47" y="3396"/>
                          <a:ext cx="927"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0" name="Rectangle 14"/>
            <p:cNvSpPr>
              <a:spLocks noChangeArrowheads="1"/>
            </p:cNvSpPr>
            <p:nvPr/>
          </p:nvSpPr>
          <p:spPr bwMode="auto">
            <a:xfrm>
              <a:off x="1173" y="1004"/>
              <a:ext cx="91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Management</a:t>
              </a:r>
            </a:p>
          </p:txBody>
        </p:sp>
        <p:sp>
          <p:nvSpPr>
            <p:cNvPr id="17431" name="Rectangle 15"/>
            <p:cNvSpPr>
              <a:spLocks noChangeArrowheads="1"/>
            </p:cNvSpPr>
            <p:nvPr/>
          </p:nvSpPr>
          <p:spPr bwMode="auto">
            <a:xfrm>
              <a:off x="3547" y="1047"/>
              <a:ext cx="68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Marketing</a:t>
              </a:r>
            </a:p>
          </p:txBody>
        </p:sp>
        <p:sp>
          <p:nvSpPr>
            <p:cNvPr id="17432" name="Rectangle 16"/>
            <p:cNvSpPr>
              <a:spLocks noChangeArrowheads="1"/>
            </p:cNvSpPr>
            <p:nvPr/>
          </p:nvSpPr>
          <p:spPr bwMode="auto">
            <a:xfrm>
              <a:off x="718" y="1349"/>
              <a:ext cx="77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cs-CZ" altLang="cs-CZ" sz="1400">
                  <a:solidFill>
                    <a:schemeClr val="bg1"/>
                  </a:solidFill>
                  <a:latin typeface="Arial" panose="020B0604020202020204" pitchFamily="34" charset="0"/>
                </a:rPr>
                <a:t> </a:t>
              </a:r>
              <a:endParaRPr lang="en-US" altLang="cs-CZ" sz="1400">
                <a:solidFill>
                  <a:schemeClr val="bg1"/>
                </a:solidFill>
                <a:latin typeface="Arial" panose="020B0604020202020204" pitchFamily="34" charset="0"/>
              </a:endParaRPr>
            </a:p>
          </p:txBody>
        </p:sp>
        <p:sp>
          <p:nvSpPr>
            <p:cNvPr id="17433" name="Rectangle 17"/>
            <p:cNvSpPr>
              <a:spLocks noChangeArrowheads="1"/>
            </p:cNvSpPr>
            <p:nvPr/>
          </p:nvSpPr>
          <p:spPr bwMode="auto">
            <a:xfrm>
              <a:off x="1037" y="2609"/>
              <a:ext cx="68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Accounting</a:t>
              </a:r>
            </a:p>
          </p:txBody>
        </p:sp>
        <p:sp>
          <p:nvSpPr>
            <p:cNvPr id="17434" name="Rectangle 18"/>
            <p:cNvSpPr>
              <a:spLocks noChangeArrowheads="1"/>
            </p:cNvSpPr>
            <p:nvPr/>
          </p:nvSpPr>
          <p:spPr bwMode="auto">
            <a:xfrm>
              <a:off x="912" y="3522"/>
              <a:ext cx="76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Customers</a:t>
              </a:r>
            </a:p>
          </p:txBody>
        </p:sp>
        <p:sp>
          <p:nvSpPr>
            <p:cNvPr id="17435" name="Rectangle 19"/>
            <p:cNvSpPr>
              <a:spLocks noChangeArrowheads="1"/>
            </p:cNvSpPr>
            <p:nvPr/>
          </p:nvSpPr>
          <p:spPr bwMode="auto">
            <a:xfrm>
              <a:off x="2018" y="3738"/>
              <a:ext cx="685"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Production</a:t>
              </a:r>
            </a:p>
            <a:p>
              <a:pPr algn="ctr">
                <a:spcBef>
                  <a:spcPct val="50000"/>
                </a:spcBef>
                <a:buFontTx/>
                <a:buNone/>
              </a:pPr>
              <a:r>
                <a:rPr lang="en-US" altLang="cs-CZ" sz="1400">
                  <a:solidFill>
                    <a:schemeClr val="bg1"/>
                  </a:solidFill>
                  <a:latin typeface="Arial" panose="020B0604020202020204" pitchFamily="34" charset="0"/>
                </a:rPr>
                <a:t>Planning</a:t>
              </a:r>
            </a:p>
          </p:txBody>
        </p:sp>
        <p:sp>
          <p:nvSpPr>
            <p:cNvPr id="17436" name="Rectangle 20"/>
            <p:cNvSpPr>
              <a:spLocks noChangeArrowheads="1"/>
            </p:cNvSpPr>
            <p:nvPr/>
          </p:nvSpPr>
          <p:spPr bwMode="auto">
            <a:xfrm>
              <a:off x="3707" y="3551"/>
              <a:ext cx="685"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300">
                  <a:solidFill>
                    <a:schemeClr val="bg1"/>
                  </a:solidFill>
                  <a:latin typeface="Arial" panose="020B0604020202020204" pitchFamily="34" charset="0"/>
                </a:rPr>
                <a:t>Quality </a:t>
              </a:r>
            </a:p>
            <a:p>
              <a:pPr algn="ctr">
                <a:spcBef>
                  <a:spcPct val="50000"/>
                </a:spcBef>
                <a:buFontTx/>
                <a:buNone/>
              </a:pPr>
              <a:r>
                <a:rPr lang="en-US" altLang="cs-CZ" sz="1300">
                  <a:solidFill>
                    <a:schemeClr val="bg1"/>
                  </a:solidFill>
                  <a:latin typeface="Arial" panose="020B0604020202020204" pitchFamily="34" charset="0"/>
                </a:rPr>
                <a:t>management</a:t>
              </a:r>
            </a:p>
          </p:txBody>
        </p:sp>
        <p:sp>
          <p:nvSpPr>
            <p:cNvPr id="17437" name="Rectangle 21"/>
            <p:cNvSpPr>
              <a:spLocks noChangeArrowheads="1"/>
            </p:cNvSpPr>
            <p:nvPr/>
          </p:nvSpPr>
          <p:spPr bwMode="auto">
            <a:xfrm>
              <a:off x="4370" y="3069"/>
              <a:ext cx="68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cs-CZ" altLang="cs-CZ" sz="1400">
                  <a:solidFill>
                    <a:schemeClr val="bg1"/>
                  </a:solidFill>
                  <a:latin typeface="Arial" panose="020B0604020202020204" pitchFamily="34" charset="0"/>
                </a:rPr>
                <a:t> </a:t>
              </a:r>
              <a:endParaRPr lang="en-US" altLang="cs-CZ" sz="1400">
                <a:solidFill>
                  <a:schemeClr val="bg1"/>
                </a:solidFill>
                <a:latin typeface="Arial" panose="020B0604020202020204" pitchFamily="34" charset="0"/>
              </a:endParaRPr>
            </a:p>
          </p:txBody>
        </p:sp>
        <p:sp>
          <p:nvSpPr>
            <p:cNvPr id="17438" name="Rectangle 22"/>
            <p:cNvSpPr>
              <a:spLocks noChangeArrowheads="1"/>
            </p:cNvSpPr>
            <p:nvPr/>
          </p:nvSpPr>
          <p:spPr bwMode="auto">
            <a:xfrm>
              <a:off x="4370" y="2124"/>
              <a:ext cx="95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Internal Sales</a:t>
              </a:r>
            </a:p>
          </p:txBody>
        </p:sp>
        <p:sp>
          <p:nvSpPr>
            <p:cNvPr id="17439" name="Rectangle 23"/>
            <p:cNvSpPr>
              <a:spLocks noChangeArrowheads="1"/>
            </p:cNvSpPr>
            <p:nvPr/>
          </p:nvSpPr>
          <p:spPr bwMode="auto">
            <a:xfrm>
              <a:off x="4232" y="1394"/>
              <a:ext cx="685"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Customer </a:t>
              </a:r>
            </a:p>
            <a:p>
              <a:pPr algn="ctr">
                <a:spcBef>
                  <a:spcPct val="50000"/>
                </a:spcBef>
                <a:buFontTx/>
                <a:buNone/>
              </a:pPr>
              <a:r>
                <a:rPr lang="en-US" altLang="cs-CZ" sz="1400">
                  <a:solidFill>
                    <a:schemeClr val="bg1"/>
                  </a:solidFill>
                  <a:latin typeface="Arial" panose="020B0604020202020204" pitchFamily="34" charset="0"/>
                </a:rPr>
                <a:t>support</a:t>
              </a:r>
            </a:p>
          </p:txBody>
        </p:sp>
        <p:sp>
          <p:nvSpPr>
            <p:cNvPr id="29" name="Line 24"/>
            <p:cNvSpPr>
              <a:spLocks noChangeShapeType="1"/>
            </p:cNvSpPr>
            <p:nvPr/>
          </p:nvSpPr>
          <p:spPr bwMode="auto">
            <a:xfrm flipV="1">
              <a:off x="3137" y="1568"/>
              <a:ext cx="228" cy="435"/>
            </a:xfrm>
            <a:prstGeom prst="line">
              <a:avLst/>
            </a:prstGeom>
            <a:noFill/>
            <a:ln w="25400">
              <a:solidFill>
                <a:schemeClr val="tx1"/>
              </a:solidFill>
              <a:round/>
              <a:headEnd type="stealth" w="med" len="lg"/>
              <a:tailEnd type="stealth" w="med" len="lg"/>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30" name="Line 25"/>
            <p:cNvSpPr>
              <a:spLocks noChangeShapeType="1"/>
            </p:cNvSpPr>
            <p:nvPr/>
          </p:nvSpPr>
          <p:spPr bwMode="auto">
            <a:xfrm flipV="1">
              <a:off x="3245" y="1905"/>
              <a:ext cx="471" cy="194"/>
            </a:xfrm>
            <a:prstGeom prst="line">
              <a:avLst/>
            </a:prstGeom>
            <a:noFill/>
            <a:ln w="25400">
              <a:solidFill>
                <a:schemeClr val="tx1"/>
              </a:solidFill>
              <a:round/>
              <a:headEnd type="stealth" w="med" len="lg"/>
              <a:tailEnd type="stealth" w="med" len="lg"/>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31" name="Line 26"/>
            <p:cNvSpPr>
              <a:spLocks noChangeShapeType="1"/>
            </p:cNvSpPr>
            <p:nvPr/>
          </p:nvSpPr>
          <p:spPr bwMode="auto">
            <a:xfrm>
              <a:off x="3456" y="2479"/>
              <a:ext cx="594" cy="0"/>
            </a:xfrm>
            <a:prstGeom prst="line">
              <a:avLst/>
            </a:prstGeom>
            <a:noFill/>
            <a:ln w="25400">
              <a:solidFill>
                <a:schemeClr val="tx1"/>
              </a:solidFill>
              <a:round/>
              <a:headEnd type="stealth" w="med" len="lg"/>
              <a:tailEnd type="stealth" w="med" len="lg"/>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32" name="Line 27"/>
            <p:cNvSpPr>
              <a:spLocks noChangeShapeType="1"/>
            </p:cNvSpPr>
            <p:nvPr/>
          </p:nvSpPr>
          <p:spPr bwMode="auto">
            <a:xfrm>
              <a:off x="3091" y="3000"/>
              <a:ext cx="138" cy="391"/>
            </a:xfrm>
            <a:prstGeom prst="line">
              <a:avLst/>
            </a:prstGeom>
            <a:noFill/>
            <a:ln w="25400">
              <a:solidFill>
                <a:schemeClr val="tx1"/>
              </a:solidFill>
              <a:round/>
              <a:headEnd type="stealth" w="med" len="lg"/>
              <a:tailEnd type="stealth" w="med" len="lg"/>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33" name="Line 28"/>
            <p:cNvSpPr>
              <a:spLocks noChangeShapeType="1"/>
            </p:cNvSpPr>
            <p:nvPr/>
          </p:nvSpPr>
          <p:spPr bwMode="auto">
            <a:xfrm>
              <a:off x="1837" y="1803"/>
              <a:ext cx="457" cy="223"/>
            </a:xfrm>
            <a:prstGeom prst="line">
              <a:avLst/>
            </a:prstGeom>
            <a:noFill/>
            <a:ln w="25400">
              <a:solidFill>
                <a:schemeClr val="tx1"/>
              </a:solidFill>
              <a:round/>
              <a:headEnd type="stealth" w="med" len="lg"/>
              <a:tailEnd type="stealth" w="med" len="lg"/>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34" name="Line 29"/>
            <p:cNvSpPr>
              <a:spLocks noChangeShapeType="1"/>
            </p:cNvSpPr>
            <p:nvPr/>
          </p:nvSpPr>
          <p:spPr bwMode="auto">
            <a:xfrm flipH="1" flipV="1">
              <a:off x="2346" y="1531"/>
              <a:ext cx="258" cy="421"/>
            </a:xfrm>
            <a:prstGeom prst="line">
              <a:avLst/>
            </a:prstGeom>
            <a:noFill/>
            <a:ln w="25400">
              <a:solidFill>
                <a:schemeClr val="tx1"/>
              </a:solidFill>
              <a:round/>
              <a:headEnd type="stealth" w="med" len="lg"/>
              <a:tailEnd type="stealth" w="med" len="lg"/>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17446" name="Line 30"/>
            <p:cNvSpPr>
              <a:spLocks noChangeShapeType="1"/>
            </p:cNvSpPr>
            <p:nvPr/>
          </p:nvSpPr>
          <p:spPr bwMode="auto">
            <a:xfrm>
              <a:off x="672" y="1872"/>
              <a:ext cx="1689" cy="347"/>
            </a:xfrm>
            <a:prstGeom prst="line">
              <a:avLst/>
            </a:prstGeom>
            <a:noFill/>
            <a:ln w="25400">
              <a:solidFill>
                <a:srgbClr val="5E544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447" name="Line 31"/>
            <p:cNvSpPr>
              <a:spLocks noChangeShapeType="1"/>
            </p:cNvSpPr>
            <p:nvPr/>
          </p:nvSpPr>
          <p:spPr bwMode="auto">
            <a:xfrm flipV="1">
              <a:off x="3320" y="1742"/>
              <a:ext cx="1643" cy="477"/>
            </a:xfrm>
            <a:prstGeom prst="line">
              <a:avLst/>
            </a:prstGeom>
            <a:noFill/>
            <a:ln w="25400">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448" name="Line 32"/>
            <p:cNvSpPr>
              <a:spLocks noChangeShapeType="1"/>
            </p:cNvSpPr>
            <p:nvPr/>
          </p:nvSpPr>
          <p:spPr bwMode="auto">
            <a:xfrm flipV="1">
              <a:off x="2839" y="3000"/>
              <a:ext cx="0" cy="906"/>
            </a:xfrm>
            <a:prstGeom prst="line">
              <a:avLst/>
            </a:prstGeom>
            <a:noFill/>
            <a:ln w="25400">
              <a:solidFill>
                <a:srgbClr val="5E544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38" name="Freeform 33"/>
            <p:cNvSpPr>
              <a:spLocks/>
            </p:cNvSpPr>
            <p:nvPr/>
          </p:nvSpPr>
          <p:spPr bwMode="auto">
            <a:xfrm>
              <a:off x="1757" y="2809"/>
              <a:ext cx="615" cy="340"/>
            </a:xfrm>
            <a:custGeom>
              <a:avLst/>
              <a:gdLst>
                <a:gd name="T0" fmla="*/ 0 w 640"/>
                <a:gd name="T1" fmla="*/ 302 h 360"/>
                <a:gd name="T2" fmla="*/ 276 w 640"/>
                <a:gd name="T3" fmla="*/ 105 h 360"/>
                <a:gd name="T4" fmla="*/ 292 w 640"/>
                <a:gd name="T5" fmla="*/ 166 h 360"/>
                <a:gd name="T6" fmla="*/ 567 w 640"/>
                <a:gd name="T7" fmla="*/ 0 h 360"/>
                <a:gd name="T8" fmla="*/ 289 w 640"/>
                <a:gd name="T9" fmla="*/ 194 h 360"/>
                <a:gd name="T10" fmla="*/ 275 w 640"/>
                <a:gd name="T11" fmla="*/ 136 h 360"/>
                <a:gd name="T12" fmla="*/ 0 w 640"/>
                <a:gd name="T13" fmla="*/ 302 h 360"/>
                <a:gd name="T14" fmla="*/ 0 60000 65536"/>
                <a:gd name="T15" fmla="*/ 0 60000 65536"/>
                <a:gd name="T16" fmla="*/ 0 60000 65536"/>
                <a:gd name="T17" fmla="*/ 0 60000 65536"/>
                <a:gd name="T18" fmla="*/ 0 60000 65536"/>
                <a:gd name="T19" fmla="*/ 0 60000 65536"/>
                <a:gd name="T20" fmla="*/ 0 60000 65536"/>
                <a:gd name="T21" fmla="*/ 0 w 640"/>
                <a:gd name="T22" fmla="*/ 0 h 360"/>
                <a:gd name="T23" fmla="*/ 640 w 640"/>
                <a:gd name="T24" fmla="*/ 360 h 3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0" h="360">
                  <a:moveTo>
                    <a:pt x="0" y="359"/>
                  </a:moveTo>
                  <a:lnTo>
                    <a:pt x="311" y="125"/>
                  </a:lnTo>
                  <a:lnTo>
                    <a:pt x="329" y="197"/>
                  </a:lnTo>
                  <a:lnTo>
                    <a:pt x="639" y="0"/>
                  </a:lnTo>
                  <a:lnTo>
                    <a:pt x="326" y="230"/>
                  </a:lnTo>
                  <a:lnTo>
                    <a:pt x="310" y="161"/>
                  </a:lnTo>
                  <a:lnTo>
                    <a:pt x="0" y="359"/>
                  </a:lnTo>
                </a:path>
              </a:pathLst>
            </a:custGeom>
            <a:solidFill>
              <a:schemeClr val="hlink"/>
            </a:solidFill>
            <a:ln w="12700" cap="rnd">
              <a:solidFill>
                <a:srgbClr val="5E5447"/>
              </a:solidFill>
              <a:round/>
              <a:headEnd/>
              <a:tailEnd/>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39" name="Freeform 34"/>
            <p:cNvSpPr>
              <a:spLocks/>
            </p:cNvSpPr>
            <p:nvPr/>
          </p:nvSpPr>
          <p:spPr bwMode="auto">
            <a:xfrm>
              <a:off x="1677" y="2456"/>
              <a:ext cx="559" cy="111"/>
            </a:xfrm>
            <a:custGeom>
              <a:avLst/>
              <a:gdLst>
                <a:gd name="T0" fmla="*/ 0 w 582"/>
                <a:gd name="T1" fmla="*/ 5 h 118"/>
                <a:gd name="T2" fmla="*/ 277 w 582"/>
                <a:gd name="T3" fmla="*/ 0 h 118"/>
                <a:gd name="T4" fmla="*/ 255 w 582"/>
                <a:gd name="T5" fmla="*/ 71 h 118"/>
                <a:gd name="T6" fmla="*/ 515 w 582"/>
                <a:gd name="T7" fmla="*/ 97 h 118"/>
                <a:gd name="T8" fmla="*/ 239 w 582"/>
                <a:gd name="T9" fmla="*/ 97 h 118"/>
                <a:gd name="T10" fmla="*/ 259 w 582"/>
                <a:gd name="T11" fmla="*/ 30 h 118"/>
                <a:gd name="T12" fmla="*/ 0 w 582"/>
                <a:gd name="T13" fmla="*/ 5 h 118"/>
                <a:gd name="T14" fmla="*/ 0 60000 65536"/>
                <a:gd name="T15" fmla="*/ 0 60000 65536"/>
                <a:gd name="T16" fmla="*/ 0 60000 65536"/>
                <a:gd name="T17" fmla="*/ 0 60000 65536"/>
                <a:gd name="T18" fmla="*/ 0 60000 65536"/>
                <a:gd name="T19" fmla="*/ 0 60000 65536"/>
                <a:gd name="T20" fmla="*/ 0 60000 65536"/>
                <a:gd name="T21" fmla="*/ 0 w 582"/>
                <a:gd name="T22" fmla="*/ 0 h 118"/>
                <a:gd name="T23" fmla="*/ 582 w 582"/>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2" h="118">
                  <a:moveTo>
                    <a:pt x="0" y="5"/>
                  </a:moveTo>
                  <a:lnTo>
                    <a:pt x="312" y="0"/>
                  </a:lnTo>
                  <a:lnTo>
                    <a:pt x="288" y="86"/>
                  </a:lnTo>
                  <a:lnTo>
                    <a:pt x="581" y="116"/>
                  </a:lnTo>
                  <a:lnTo>
                    <a:pt x="270" y="117"/>
                  </a:lnTo>
                  <a:lnTo>
                    <a:pt x="293" y="36"/>
                  </a:lnTo>
                  <a:lnTo>
                    <a:pt x="0" y="5"/>
                  </a:lnTo>
                </a:path>
              </a:pathLst>
            </a:custGeom>
            <a:solidFill>
              <a:schemeClr val="hlink"/>
            </a:solidFill>
            <a:ln w="12700" cap="rnd">
              <a:solidFill>
                <a:srgbClr val="5E5447"/>
              </a:solidFill>
              <a:round/>
              <a:headEnd/>
              <a:tailEnd/>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40" name="Freeform 35"/>
            <p:cNvSpPr>
              <a:spLocks/>
            </p:cNvSpPr>
            <p:nvPr/>
          </p:nvSpPr>
          <p:spPr bwMode="auto">
            <a:xfrm>
              <a:off x="3339" y="2809"/>
              <a:ext cx="555" cy="426"/>
            </a:xfrm>
            <a:custGeom>
              <a:avLst/>
              <a:gdLst>
                <a:gd name="T0" fmla="*/ 0 w 578"/>
                <a:gd name="T1" fmla="*/ 0 h 452"/>
                <a:gd name="T2" fmla="*/ 299 w 578"/>
                <a:gd name="T3" fmla="*/ 168 h 452"/>
                <a:gd name="T4" fmla="*/ 243 w 578"/>
                <a:gd name="T5" fmla="*/ 202 h 452"/>
                <a:gd name="T6" fmla="*/ 511 w 578"/>
                <a:gd name="T7" fmla="*/ 380 h 452"/>
                <a:gd name="T8" fmla="*/ 214 w 578"/>
                <a:gd name="T9" fmla="*/ 211 h 452"/>
                <a:gd name="T10" fmla="*/ 268 w 578"/>
                <a:gd name="T11" fmla="*/ 178 h 452"/>
                <a:gd name="T12" fmla="*/ 0 w 578"/>
                <a:gd name="T13" fmla="*/ 0 h 452"/>
                <a:gd name="T14" fmla="*/ 0 60000 65536"/>
                <a:gd name="T15" fmla="*/ 0 60000 65536"/>
                <a:gd name="T16" fmla="*/ 0 60000 65536"/>
                <a:gd name="T17" fmla="*/ 0 60000 65536"/>
                <a:gd name="T18" fmla="*/ 0 60000 65536"/>
                <a:gd name="T19" fmla="*/ 0 60000 65536"/>
                <a:gd name="T20" fmla="*/ 0 60000 65536"/>
                <a:gd name="T21" fmla="*/ 0 w 578"/>
                <a:gd name="T22" fmla="*/ 0 h 452"/>
                <a:gd name="T23" fmla="*/ 578 w 578"/>
                <a:gd name="T24" fmla="*/ 452 h 4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8" h="452">
                  <a:moveTo>
                    <a:pt x="0" y="0"/>
                  </a:moveTo>
                  <a:lnTo>
                    <a:pt x="337" y="199"/>
                  </a:lnTo>
                  <a:lnTo>
                    <a:pt x="274" y="240"/>
                  </a:lnTo>
                  <a:lnTo>
                    <a:pt x="577" y="451"/>
                  </a:lnTo>
                  <a:lnTo>
                    <a:pt x="242" y="250"/>
                  </a:lnTo>
                  <a:lnTo>
                    <a:pt x="303" y="211"/>
                  </a:lnTo>
                  <a:lnTo>
                    <a:pt x="0" y="0"/>
                  </a:lnTo>
                </a:path>
              </a:pathLst>
            </a:custGeom>
            <a:solidFill>
              <a:schemeClr val="tx1"/>
            </a:solidFill>
            <a:ln w="12700" cap="rnd">
              <a:solidFill>
                <a:schemeClr val="tx1"/>
              </a:solidFill>
              <a:round/>
              <a:headEnd/>
              <a:tailEnd/>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17452" name="Rectangle 36"/>
            <p:cNvSpPr>
              <a:spLocks noChangeArrowheads="1"/>
            </p:cNvSpPr>
            <p:nvPr/>
          </p:nvSpPr>
          <p:spPr bwMode="auto">
            <a:xfrm>
              <a:off x="2239" y="2320"/>
              <a:ext cx="1180"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lnSpc>
                  <a:spcPct val="50000"/>
                </a:lnSpc>
                <a:spcBef>
                  <a:spcPct val="50000"/>
                </a:spcBef>
                <a:buFontTx/>
                <a:buNone/>
              </a:pPr>
              <a:r>
                <a:rPr lang="en-US" altLang="cs-CZ" sz="1800" b="1">
                  <a:solidFill>
                    <a:schemeClr val="tx2"/>
                  </a:solidFill>
                  <a:latin typeface="Arial" panose="020B0604020202020204" pitchFamily="34" charset="0"/>
                </a:rPr>
                <a:t>One Company</a:t>
              </a:r>
            </a:p>
            <a:p>
              <a:pPr algn="ctr">
                <a:lnSpc>
                  <a:spcPct val="50000"/>
                </a:lnSpc>
                <a:spcBef>
                  <a:spcPct val="50000"/>
                </a:spcBef>
                <a:buFontTx/>
                <a:buNone/>
              </a:pPr>
              <a:r>
                <a:rPr lang="en-US" altLang="cs-CZ" sz="1800" b="1">
                  <a:solidFill>
                    <a:schemeClr val="tx2"/>
                  </a:solidFill>
                  <a:latin typeface="Arial" panose="020B0604020202020204" pitchFamily="34" charset="0"/>
                </a:rPr>
                <a:t>Database</a:t>
              </a:r>
            </a:p>
          </p:txBody>
        </p:sp>
      </p:grpSp>
      <p:sp>
        <p:nvSpPr>
          <p:cNvPr id="17413" name="Nadpis 1"/>
          <p:cNvSpPr txBox="1">
            <a:spLocks/>
          </p:cNvSpPr>
          <p:nvPr/>
        </p:nvSpPr>
        <p:spPr bwMode="auto">
          <a:xfrm>
            <a:off x="824371" y="680045"/>
            <a:ext cx="1075598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en-US" altLang="cs-CZ" dirty="0">
                <a:solidFill>
                  <a:srgbClr val="0070C0"/>
                </a:solidFill>
                <a:latin typeface="Calibri" panose="020F0502020204030204" pitchFamily="34" charset="0"/>
              </a:rPr>
              <a:t>One Solution</a:t>
            </a:r>
            <a:r>
              <a:rPr lang="en-US" altLang="cs-CZ" dirty="0">
                <a:solidFill>
                  <a:srgbClr val="695C4F"/>
                </a:solidFill>
                <a:latin typeface="Calibri" panose="020F0502020204030204" pitchFamily="34" charset="0"/>
              </a:rPr>
              <a:t>        </a:t>
            </a:r>
            <a:r>
              <a:rPr lang="en-US" altLang="cs-CZ" dirty="0">
                <a:solidFill>
                  <a:srgbClr val="0070C0"/>
                </a:solidFill>
                <a:latin typeface="Calibri" panose="020F0502020204030204" pitchFamily="34" charset="0"/>
              </a:rPr>
              <a:t>One Database</a:t>
            </a:r>
            <a:r>
              <a:rPr lang="en-US" altLang="cs-CZ" dirty="0">
                <a:solidFill>
                  <a:srgbClr val="695C4F"/>
                </a:solidFill>
                <a:latin typeface="Calibri" panose="020F0502020204030204" pitchFamily="34" charset="0"/>
              </a:rPr>
              <a:t>       </a:t>
            </a:r>
            <a:r>
              <a:rPr lang="en-US" altLang="cs-CZ" dirty="0">
                <a:solidFill>
                  <a:srgbClr val="0070C0"/>
                </a:solidFill>
                <a:latin typeface="Calibri" panose="020F0502020204030204" pitchFamily="34" charset="0"/>
              </a:rPr>
              <a:t>All </a:t>
            </a:r>
            <a:r>
              <a:rPr lang="cs-CZ" altLang="cs-CZ" dirty="0">
                <a:solidFill>
                  <a:srgbClr val="0070C0"/>
                </a:solidFill>
                <a:latin typeface="Calibri" panose="020F0502020204030204" pitchFamily="34" charset="0"/>
              </a:rPr>
              <a:t>Business </a:t>
            </a:r>
            <a:r>
              <a:rPr lang="cs-CZ" altLang="cs-CZ" dirty="0" err="1">
                <a:solidFill>
                  <a:srgbClr val="0070C0"/>
                </a:solidFill>
                <a:latin typeface="Calibri" panose="020F0502020204030204" pitchFamily="34" charset="0"/>
              </a:rPr>
              <a:t>Central</a:t>
            </a:r>
            <a:r>
              <a:rPr lang="cs-CZ" altLang="cs-CZ" dirty="0">
                <a:solidFill>
                  <a:srgbClr val="0070C0"/>
                </a:solidFill>
                <a:latin typeface="Calibri" panose="020F0502020204030204" pitchFamily="34" charset="0"/>
              </a:rPr>
              <a:t>  </a:t>
            </a:r>
            <a:endParaRPr lang="en-US" altLang="cs-CZ" dirty="0">
              <a:solidFill>
                <a:srgbClr val="0070C0"/>
              </a:solidFill>
              <a:latin typeface="Calibri" panose="020F0502020204030204" pitchFamily="34" charset="0"/>
            </a:endParaRPr>
          </a:p>
        </p:txBody>
      </p:sp>
      <p:sp>
        <p:nvSpPr>
          <p:cNvPr id="43" name="Vývojový diagram: spojka 42"/>
          <p:cNvSpPr/>
          <p:nvPr/>
        </p:nvSpPr>
        <p:spPr>
          <a:xfrm>
            <a:off x="3093686" y="908844"/>
            <a:ext cx="142875" cy="144463"/>
          </a:xfrm>
          <a:prstGeom prst="flowChartConnector">
            <a:avLst/>
          </a:prstGeom>
          <a:solidFill>
            <a:srgbClr val="FFC00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a:solidFill>
                <a:srgbClr val="FFC000"/>
              </a:solidFill>
            </a:endParaRPr>
          </a:p>
        </p:txBody>
      </p:sp>
      <p:sp>
        <p:nvSpPr>
          <p:cNvPr id="44" name="Vývojový diagram: spojka 43"/>
          <p:cNvSpPr/>
          <p:nvPr/>
        </p:nvSpPr>
        <p:spPr>
          <a:xfrm>
            <a:off x="5740926" y="872215"/>
            <a:ext cx="142875" cy="144463"/>
          </a:xfrm>
          <a:prstGeom prst="flowChartConnector">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a:p>
        </p:txBody>
      </p:sp>
      <p:sp>
        <p:nvSpPr>
          <p:cNvPr id="17417" name="Rectangle 44"/>
          <p:cNvSpPr>
            <a:spLocks noChangeArrowheads="1"/>
          </p:cNvSpPr>
          <p:nvPr/>
        </p:nvSpPr>
        <p:spPr bwMode="auto">
          <a:xfrm>
            <a:off x="2009775" y="2089150"/>
            <a:ext cx="2154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buSzPct val="80000"/>
              <a:buFontTx/>
              <a:buNone/>
            </a:pPr>
            <a:r>
              <a:rPr lang="en-US" altLang="cs-CZ" sz="1400">
                <a:latin typeface="Arial" panose="020B0604020202020204" pitchFamily="34" charset="0"/>
              </a:rPr>
              <a:t>Inventory and Production</a:t>
            </a:r>
          </a:p>
        </p:txBody>
      </p:sp>
      <p:sp>
        <p:nvSpPr>
          <p:cNvPr id="21" name="Rectangle 16"/>
          <p:cNvSpPr>
            <a:spLocks noChangeArrowheads="1"/>
          </p:cNvSpPr>
          <p:nvPr/>
        </p:nvSpPr>
        <p:spPr bwMode="auto">
          <a:xfrm>
            <a:off x="8956676" y="4852988"/>
            <a:ext cx="1541463"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latin typeface="Arial" panose="020B0604020202020204" pitchFamily="34" charset="0"/>
              </a:rPr>
              <a:t>Sales Representatives</a:t>
            </a:r>
          </a:p>
        </p:txBody>
      </p:sp>
    </p:spTree>
    <p:extLst>
      <p:ext uri="{BB962C8B-B14F-4D97-AF65-F5344CB8AC3E}">
        <p14:creationId xmlns:p14="http://schemas.microsoft.com/office/powerpoint/2010/main" val="273282662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p:txBody>
          <a:bodyPr>
            <a:normAutofit/>
          </a:bodyPr>
          <a:lstStyle/>
          <a:p>
            <a:r>
              <a:rPr lang="cs-CZ" altLang="cs-CZ" sz="3600" dirty="0">
                <a:solidFill>
                  <a:srgbClr val="0070C0"/>
                </a:solidFill>
              </a:rPr>
              <a:t>ERP - objektové řešení a relační databáze (BC)</a:t>
            </a:r>
          </a:p>
        </p:txBody>
      </p:sp>
      <p:sp>
        <p:nvSpPr>
          <p:cNvPr id="9219" name="Zástupný symbol pro obsah 2"/>
          <p:cNvSpPr>
            <a:spLocks noGrp="1"/>
          </p:cNvSpPr>
          <p:nvPr>
            <p:ph idx="1"/>
          </p:nvPr>
        </p:nvSpPr>
        <p:spPr/>
        <p:txBody>
          <a:bodyPr/>
          <a:lstStyle/>
          <a:p>
            <a:r>
              <a:rPr lang="cs-CZ" altLang="cs-CZ" b="1" dirty="0">
                <a:solidFill>
                  <a:srgbClr val="0070C0"/>
                </a:solidFill>
              </a:rPr>
              <a:t>Tabulky </a:t>
            </a:r>
            <a:r>
              <a:rPr lang="cs-CZ" altLang="cs-CZ" dirty="0">
                <a:solidFill>
                  <a:srgbClr val="0070C0"/>
                </a:solidFill>
              </a:rPr>
              <a:t>– ukládání dat</a:t>
            </a:r>
          </a:p>
          <a:p>
            <a:r>
              <a:rPr lang="cs-CZ" altLang="cs-CZ" b="1" dirty="0">
                <a:solidFill>
                  <a:srgbClr val="0070C0"/>
                </a:solidFill>
              </a:rPr>
              <a:t>Okna</a:t>
            </a:r>
            <a:r>
              <a:rPr lang="cs-CZ" altLang="cs-CZ" dirty="0">
                <a:solidFill>
                  <a:srgbClr val="0070C0"/>
                </a:solidFill>
              </a:rPr>
              <a:t> (formuláře) – vizualizace dat  </a:t>
            </a:r>
          </a:p>
          <a:p>
            <a:r>
              <a:rPr lang="cs-CZ" altLang="cs-CZ" b="1" dirty="0">
                <a:solidFill>
                  <a:srgbClr val="0070C0"/>
                </a:solidFill>
              </a:rPr>
              <a:t>Reporty</a:t>
            </a:r>
            <a:r>
              <a:rPr lang="cs-CZ" altLang="cs-CZ" dirty="0">
                <a:solidFill>
                  <a:srgbClr val="0070C0"/>
                </a:solidFill>
              </a:rPr>
              <a:t> – zpracovaná data z vytvářených transakcí  </a:t>
            </a:r>
          </a:p>
          <a:p>
            <a:r>
              <a:rPr lang="cs-CZ" altLang="cs-CZ" b="1" dirty="0">
                <a:solidFill>
                  <a:srgbClr val="0070C0"/>
                </a:solidFill>
              </a:rPr>
              <a:t>Programy</a:t>
            </a:r>
            <a:r>
              <a:rPr lang="cs-CZ" altLang="cs-CZ" dirty="0">
                <a:solidFill>
                  <a:srgbClr val="0070C0"/>
                </a:solidFill>
              </a:rPr>
              <a:t> (skripty, kódy) – jak data zpracovávat -algoritmy</a:t>
            </a:r>
          </a:p>
          <a:p>
            <a:r>
              <a:rPr lang="cs-CZ" altLang="cs-CZ" b="1" dirty="0">
                <a:solidFill>
                  <a:srgbClr val="0070C0"/>
                </a:solidFill>
              </a:rPr>
              <a:t>Menu</a:t>
            </a:r>
            <a:r>
              <a:rPr lang="cs-CZ" altLang="cs-CZ" dirty="0">
                <a:solidFill>
                  <a:srgbClr val="0070C0"/>
                </a:solidFill>
              </a:rPr>
              <a:t> – řídí uživatelské přístupy</a:t>
            </a:r>
          </a:p>
          <a:p>
            <a:r>
              <a:rPr lang="cs-CZ" altLang="cs-CZ" b="1" dirty="0">
                <a:solidFill>
                  <a:srgbClr val="0070C0"/>
                </a:solidFill>
              </a:rPr>
              <a:t>Datové porty </a:t>
            </a:r>
            <a:r>
              <a:rPr lang="cs-CZ" altLang="cs-CZ" dirty="0">
                <a:solidFill>
                  <a:srgbClr val="0070C0"/>
                </a:solidFill>
              </a:rPr>
              <a:t>– vazba na externí prostředí </a:t>
            </a:r>
          </a:p>
          <a:p>
            <a:endParaRPr lang="cs-CZ" altLang="cs-CZ" dirty="0"/>
          </a:p>
        </p:txBody>
      </p:sp>
      <p:sp>
        <p:nvSpPr>
          <p:cNvPr id="4" name="Zástupný symbol pro datum 3"/>
          <p:cNvSpPr>
            <a:spLocks noGrp="1"/>
          </p:cNvSpPr>
          <p:nvPr>
            <p:ph type="dt" sz="quarter" idx="10"/>
          </p:nvPr>
        </p:nvSpPr>
        <p:spPr/>
        <p:txBody>
          <a:bodyPr/>
          <a:lstStyle/>
          <a:p>
            <a:pPr>
              <a:defRPr/>
            </a:pPr>
            <a:fld id="{43807DC0-E0BE-45A8-8C33-B4E58D8EBF68}" type="datetime1">
              <a:rPr lang="cs-CZ" smtClean="0"/>
              <a:pPr>
                <a:defRPr/>
              </a:pPr>
              <a:t>12.02.2024</a:t>
            </a:fld>
            <a:endParaRPr lang="cs-CZ"/>
          </a:p>
        </p:txBody>
      </p:sp>
    </p:spTree>
    <p:extLst>
      <p:ext uri="{BB962C8B-B14F-4D97-AF65-F5344CB8AC3E}">
        <p14:creationId xmlns:p14="http://schemas.microsoft.com/office/powerpoint/2010/main" val="1822271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normAutofit/>
          </a:bodyPr>
          <a:lstStyle/>
          <a:p>
            <a:r>
              <a:rPr lang="cs-CZ" altLang="cs-CZ" sz="3600" dirty="0">
                <a:solidFill>
                  <a:srgbClr val="0070C0"/>
                </a:solidFill>
              </a:rPr>
              <a:t>Snímek nutný k porozumění dalších snímků</a:t>
            </a:r>
          </a:p>
        </p:txBody>
      </p:sp>
      <p:sp>
        <p:nvSpPr>
          <p:cNvPr id="8195" name="Zástupný symbol pro obsah 2"/>
          <p:cNvSpPr>
            <a:spLocks noGrp="1"/>
          </p:cNvSpPr>
          <p:nvPr>
            <p:ph idx="1"/>
          </p:nvPr>
        </p:nvSpPr>
        <p:spPr>
          <a:xfrm>
            <a:off x="838200" y="1825625"/>
            <a:ext cx="10907598" cy="4351338"/>
          </a:xfrm>
        </p:spPr>
        <p:txBody>
          <a:bodyPr/>
          <a:lstStyle/>
          <a:p>
            <a:r>
              <a:rPr lang="cs-CZ" altLang="cs-CZ" dirty="0">
                <a:solidFill>
                  <a:srgbClr val="0070C0"/>
                </a:solidFill>
              </a:rPr>
              <a:t>ERP – </a:t>
            </a:r>
            <a:r>
              <a:rPr lang="cs-CZ" altLang="cs-CZ" sz="2400" dirty="0">
                <a:solidFill>
                  <a:srgbClr val="0070C0"/>
                </a:solidFill>
              </a:rPr>
              <a:t>vytváří se doklady a ty se následně účtují (vytváří se transakce-položky=data)  </a:t>
            </a:r>
          </a:p>
          <a:p>
            <a:r>
              <a:rPr lang="cs-CZ" altLang="cs-CZ" dirty="0"/>
              <a:t>ERP – </a:t>
            </a:r>
            <a:r>
              <a:rPr lang="cs-CZ" altLang="cs-CZ" sz="2400" dirty="0"/>
              <a:t>po účtování dokladů -&gt; transakce (</a:t>
            </a:r>
            <a:r>
              <a:rPr lang="cs-CZ" altLang="cs-CZ" sz="1800" b="1" dirty="0">
                <a:solidFill>
                  <a:srgbClr val="FF0000"/>
                </a:solidFill>
              </a:rPr>
              <a:t>položky</a:t>
            </a:r>
            <a:r>
              <a:rPr lang="cs-CZ" altLang="cs-CZ" sz="1800" dirty="0"/>
              <a:t>, angl. </a:t>
            </a:r>
            <a:r>
              <a:rPr lang="cs-CZ" altLang="cs-CZ" sz="1800" b="1" dirty="0" err="1">
                <a:solidFill>
                  <a:srgbClr val="92D050"/>
                </a:solidFill>
              </a:rPr>
              <a:t>entries</a:t>
            </a:r>
            <a:r>
              <a:rPr lang="cs-CZ" altLang="cs-CZ" sz="2400" dirty="0"/>
              <a:t>) – surová data </a:t>
            </a:r>
          </a:p>
          <a:p>
            <a:pPr lvl="1"/>
            <a:r>
              <a:rPr lang="cs-CZ" altLang="cs-CZ" sz="2000" dirty="0">
                <a:solidFill>
                  <a:srgbClr val="0070C0"/>
                </a:solidFill>
              </a:rPr>
              <a:t>Položky hlavní knihy jak např.  112|321 a 343|321 </a:t>
            </a:r>
          </a:p>
          <a:p>
            <a:pPr lvl="1"/>
            <a:r>
              <a:rPr lang="cs-CZ" altLang="cs-CZ" sz="2000" dirty="0">
                <a:solidFill>
                  <a:srgbClr val="0070C0"/>
                </a:solidFill>
              </a:rPr>
              <a:t>Položky zákazníků a dodavatelů (faktury, platby, dobropisy, vratky, upomínky)</a:t>
            </a:r>
          </a:p>
          <a:p>
            <a:pPr lvl="1"/>
            <a:r>
              <a:rPr lang="cs-CZ" altLang="cs-CZ" sz="2000" dirty="0">
                <a:solidFill>
                  <a:srgbClr val="0070C0"/>
                </a:solidFill>
              </a:rPr>
              <a:t>Položky zboží (nákup, prodej, výdej, příjem, spotřeba, výroba a transfer) </a:t>
            </a:r>
          </a:p>
          <a:p>
            <a:r>
              <a:rPr lang="cs-CZ" altLang="cs-CZ" dirty="0">
                <a:solidFill>
                  <a:srgbClr val="0070C0"/>
                </a:solidFill>
              </a:rPr>
              <a:t>Každá položka představuje datovou větu, která se skládá z datových polí různého typu (čísla, texty apod.)</a:t>
            </a:r>
          </a:p>
        </p:txBody>
      </p:sp>
      <p:sp>
        <p:nvSpPr>
          <p:cNvPr id="4" name="Zástupný symbol pro datum 3"/>
          <p:cNvSpPr>
            <a:spLocks noGrp="1"/>
          </p:cNvSpPr>
          <p:nvPr>
            <p:ph type="dt" sz="quarter" idx="10"/>
          </p:nvPr>
        </p:nvSpPr>
        <p:spPr/>
        <p:txBody>
          <a:bodyPr/>
          <a:lstStyle/>
          <a:p>
            <a:pPr>
              <a:defRPr/>
            </a:pPr>
            <a:fld id="{D71BD4F0-F720-454A-A9AD-E2ACA1F54F2B}" type="datetime1">
              <a:rPr lang="cs-CZ" smtClean="0"/>
              <a:pPr>
                <a:defRPr/>
              </a:pPr>
              <a:t>12.02.2024</a:t>
            </a:fld>
            <a:endParaRPr lang="cs-CZ"/>
          </a:p>
        </p:txBody>
      </p:sp>
    </p:spTree>
    <p:extLst>
      <p:ext uri="{BB962C8B-B14F-4D97-AF65-F5344CB8AC3E}">
        <p14:creationId xmlns:p14="http://schemas.microsoft.com/office/powerpoint/2010/main" val="3166367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763531" y="136525"/>
            <a:ext cx="11190402" cy="1325563"/>
          </a:xfrm>
        </p:spPr>
        <p:txBody>
          <a:bodyPr>
            <a:normAutofit/>
          </a:bodyPr>
          <a:lstStyle/>
          <a:p>
            <a:r>
              <a:rPr lang="cs-CZ" altLang="cs-CZ" sz="3600" dirty="0">
                <a:solidFill>
                  <a:srgbClr val="0070C0"/>
                </a:solidFill>
              </a:rPr>
              <a:t>Karta zákazníka- jeden z pohledů na data (jeden záznam)</a:t>
            </a:r>
          </a:p>
        </p:txBody>
      </p:sp>
      <p:sp>
        <p:nvSpPr>
          <p:cNvPr id="4" name="Zástupný symbol pro datum 3"/>
          <p:cNvSpPr>
            <a:spLocks noGrp="1"/>
          </p:cNvSpPr>
          <p:nvPr>
            <p:ph type="dt" sz="quarter" idx="10"/>
          </p:nvPr>
        </p:nvSpPr>
        <p:spPr/>
        <p:txBody>
          <a:bodyPr/>
          <a:lstStyle/>
          <a:p>
            <a:pPr>
              <a:defRPr/>
            </a:pPr>
            <a:fld id="{D71BD4F0-F720-454A-A9AD-E2ACA1F54F2B}" type="datetime1">
              <a:rPr lang="cs-CZ" smtClean="0"/>
              <a:pPr>
                <a:defRPr/>
              </a:pPr>
              <a:t>12.02.2024</a:t>
            </a:fld>
            <a:endParaRPr lang="cs-CZ"/>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91444"/>
            <a:ext cx="8435975" cy="4895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ovéPole 5"/>
          <p:cNvSpPr txBox="1">
            <a:spLocks noChangeArrowheads="1"/>
          </p:cNvSpPr>
          <p:nvPr/>
        </p:nvSpPr>
        <p:spPr bwMode="auto">
          <a:xfrm>
            <a:off x="4486276" y="1391444"/>
            <a:ext cx="3744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cs-CZ" altLang="cs-CZ" sz="1800" b="1" dirty="0">
                <a:solidFill>
                  <a:srgbClr val="FF0000"/>
                </a:solidFill>
                <a:latin typeface="Arial" panose="020B0604020202020204" pitchFamily="34" charset="0"/>
              </a:rPr>
              <a:t>Karta zákazníka</a:t>
            </a:r>
          </a:p>
        </p:txBody>
      </p:sp>
    </p:spTree>
    <p:extLst>
      <p:ext uri="{BB962C8B-B14F-4D97-AF65-F5344CB8AC3E}">
        <p14:creationId xmlns:p14="http://schemas.microsoft.com/office/powerpoint/2010/main" val="334735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p:txBody>
          <a:bodyPr>
            <a:normAutofit/>
          </a:bodyPr>
          <a:lstStyle/>
          <a:p>
            <a:r>
              <a:rPr lang="cs-CZ" altLang="cs-CZ" sz="3600" dirty="0">
                <a:solidFill>
                  <a:srgbClr val="0070C0"/>
                </a:solidFill>
              </a:rPr>
              <a:t>Položky zákazníka(transakce)  </a:t>
            </a:r>
            <a:endParaRPr lang="cs-CZ" altLang="cs-CZ" sz="2800" dirty="0">
              <a:solidFill>
                <a:srgbClr val="0070C0"/>
              </a:solidFill>
            </a:endParaRPr>
          </a:p>
        </p:txBody>
      </p:sp>
      <p:sp>
        <p:nvSpPr>
          <p:cNvPr id="4" name="Zástupný symbol pro datum 3"/>
          <p:cNvSpPr>
            <a:spLocks noGrp="1"/>
          </p:cNvSpPr>
          <p:nvPr>
            <p:ph type="dt" sz="quarter" idx="10"/>
          </p:nvPr>
        </p:nvSpPr>
        <p:spPr/>
        <p:txBody>
          <a:bodyPr/>
          <a:lstStyle/>
          <a:p>
            <a:pPr>
              <a:defRPr/>
            </a:pPr>
            <a:fld id="{D71BD4F0-F720-454A-A9AD-E2ACA1F54F2B}" type="datetime1">
              <a:rPr lang="cs-CZ" smtClean="0"/>
              <a:pPr>
                <a:defRPr/>
              </a:pPr>
              <a:t>12.02.2024</a:t>
            </a:fld>
            <a:endParaRPr lang="cs-CZ"/>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4851" y="1916113"/>
            <a:ext cx="8450263" cy="2411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Obdélník 5"/>
          <p:cNvSpPr/>
          <p:nvPr/>
        </p:nvSpPr>
        <p:spPr>
          <a:xfrm>
            <a:off x="1974850" y="3860801"/>
            <a:ext cx="8369300"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10" name="Přímá spojnice se šipkou 9"/>
          <p:cNvCxnSpPr/>
          <p:nvPr/>
        </p:nvCxnSpPr>
        <p:spPr>
          <a:xfrm>
            <a:off x="6159500" y="4149726"/>
            <a:ext cx="0" cy="4984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bdélník 10"/>
          <p:cNvSpPr/>
          <p:nvPr/>
        </p:nvSpPr>
        <p:spPr>
          <a:xfrm>
            <a:off x="5367890" y="4648274"/>
            <a:ext cx="1584176" cy="1445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cs-CZ" sz="2800" b="1" dirty="0">
                <a:ln w="22225">
                  <a:solidFill>
                    <a:schemeClr val="accent2"/>
                  </a:solidFill>
                  <a:prstDash val="solid"/>
                </a:ln>
                <a:solidFill>
                  <a:schemeClr val="accent2">
                    <a:lumMod val="40000"/>
                    <a:lumOff val="60000"/>
                  </a:schemeClr>
                </a:solidFill>
              </a:rPr>
              <a:t>Faktura</a:t>
            </a:r>
          </a:p>
        </p:txBody>
      </p:sp>
      <p:sp>
        <p:nvSpPr>
          <p:cNvPr id="2" name="Obdélník 1"/>
          <p:cNvSpPr/>
          <p:nvPr/>
        </p:nvSpPr>
        <p:spPr>
          <a:xfrm>
            <a:off x="1974851" y="1341438"/>
            <a:ext cx="2608263"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s-CZ" b="1" dirty="0">
                <a:solidFill>
                  <a:srgbClr val="FF0000"/>
                </a:solidFill>
              </a:rPr>
              <a:t>Karta zákazníka</a:t>
            </a:r>
          </a:p>
        </p:txBody>
      </p:sp>
      <p:cxnSp>
        <p:nvCxnSpPr>
          <p:cNvPr id="7" name="Přímá spojnice se šipkou 6"/>
          <p:cNvCxnSpPr/>
          <p:nvPr/>
        </p:nvCxnSpPr>
        <p:spPr>
          <a:xfrm>
            <a:off x="4367213" y="1773238"/>
            <a:ext cx="0" cy="431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Obdélník 7"/>
          <p:cNvSpPr/>
          <p:nvPr/>
        </p:nvSpPr>
        <p:spPr>
          <a:xfrm>
            <a:off x="4677021" y="4149726"/>
            <a:ext cx="1249060" cy="369332"/>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cs-CZ"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rPr>
              <a:t>Navigace</a:t>
            </a:r>
          </a:p>
        </p:txBody>
      </p:sp>
      <p:sp>
        <p:nvSpPr>
          <p:cNvPr id="3" name="Pravá složená závorka 2">
            <a:extLst>
              <a:ext uri="{FF2B5EF4-FFF2-40B4-BE49-F238E27FC236}">
                <a16:creationId xmlns:a16="http://schemas.microsoft.com/office/drawing/2014/main" id="{BC65E28D-2A93-487B-8EB2-C82F541AC38D}"/>
              </a:ext>
            </a:extLst>
          </p:cNvPr>
          <p:cNvSpPr/>
          <p:nvPr/>
        </p:nvSpPr>
        <p:spPr>
          <a:xfrm>
            <a:off x="7249212" y="4648201"/>
            <a:ext cx="377066" cy="13350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ovéPole 8">
            <a:extLst>
              <a:ext uri="{FF2B5EF4-FFF2-40B4-BE49-F238E27FC236}">
                <a16:creationId xmlns:a16="http://schemas.microsoft.com/office/drawing/2014/main" id="{50900596-8D26-4E3D-9721-C3E00622382C}"/>
              </a:ext>
            </a:extLst>
          </p:cNvPr>
          <p:cNvSpPr txBox="1"/>
          <p:nvPr/>
        </p:nvSpPr>
        <p:spPr>
          <a:xfrm>
            <a:off x="7721614" y="5131078"/>
            <a:ext cx="1988750" cy="369332"/>
          </a:xfrm>
          <a:prstGeom prst="rect">
            <a:avLst/>
          </a:prstGeom>
          <a:noFill/>
        </p:spPr>
        <p:txBody>
          <a:bodyPr wrap="none" rtlCol="0">
            <a:spAutoFit/>
          </a:bodyPr>
          <a:lstStyle/>
          <a:p>
            <a:r>
              <a:rPr lang="cs-CZ" dirty="0">
                <a:solidFill>
                  <a:srgbClr val="0070C0"/>
                </a:solidFill>
              </a:rPr>
              <a:t>Zaúčtovaný doklad </a:t>
            </a:r>
            <a:endParaRPr lang="en-US" dirty="0">
              <a:solidFill>
                <a:srgbClr val="0070C0"/>
              </a:solidFill>
            </a:endParaRPr>
          </a:p>
        </p:txBody>
      </p:sp>
    </p:spTree>
    <p:extLst>
      <p:ext uri="{BB962C8B-B14F-4D97-AF65-F5344CB8AC3E}">
        <p14:creationId xmlns:p14="http://schemas.microsoft.com/office/powerpoint/2010/main" val="2197118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6F35AD-3F7A-4AD4-9D3F-61C8567D5CD0}"/>
              </a:ext>
            </a:extLst>
          </p:cNvPr>
          <p:cNvSpPr>
            <a:spLocks noGrp="1"/>
          </p:cNvSpPr>
          <p:nvPr>
            <p:ph type="title"/>
          </p:nvPr>
        </p:nvSpPr>
        <p:spPr/>
        <p:txBody>
          <a:bodyPr/>
          <a:lstStyle/>
          <a:p>
            <a:r>
              <a:rPr lang="cs-CZ" dirty="0" err="1"/>
              <a:t>Prinicipy</a:t>
            </a:r>
            <a:r>
              <a:rPr lang="cs-CZ" dirty="0"/>
              <a:t> výuky BPH_PIS1  a PIS2 – typ 2/2  </a:t>
            </a:r>
            <a:endParaRPr lang="en-US" dirty="0"/>
          </a:p>
        </p:txBody>
      </p:sp>
      <p:sp>
        <p:nvSpPr>
          <p:cNvPr id="4" name="Obdélník 3">
            <a:extLst>
              <a:ext uri="{FF2B5EF4-FFF2-40B4-BE49-F238E27FC236}">
                <a16:creationId xmlns:a16="http://schemas.microsoft.com/office/drawing/2014/main" id="{60EDC62F-EB66-4C10-8F90-092A5F8EF487}"/>
              </a:ext>
            </a:extLst>
          </p:cNvPr>
          <p:cNvSpPr/>
          <p:nvPr/>
        </p:nvSpPr>
        <p:spPr>
          <a:xfrm>
            <a:off x="2298584" y="2030136"/>
            <a:ext cx="3797416" cy="4026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t>Teoretické poznatky - přednáška</a:t>
            </a:r>
            <a:endParaRPr lang="en-US" dirty="0"/>
          </a:p>
        </p:txBody>
      </p:sp>
      <p:sp>
        <p:nvSpPr>
          <p:cNvPr id="5" name="Obdélník 4">
            <a:extLst>
              <a:ext uri="{FF2B5EF4-FFF2-40B4-BE49-F238E27FC236}">
                <a16:creationId xmlns:a16="http://schemas.microsoft.com/office/drawing/2014/main" id="{CB401FFC-A6DF-4E75-9C87-CFDA5E08D8FF}"/>
              </a:ext>
            </a:extLst>
          </p:cNvPr>
          <p:cNvSpPr/>
          <p:nvPr/>
        </p:nvSpPr>
        <p:spPr>
          <a:xfrm>
            <a:off x="8261759" y="2036143"/>
            <a:ext cx="1321264" cy="4026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cs-CZ" sz="1100" dirty="0"/>
              <a:t>Prezentace  studentů</a:t>
            </a:r>
            <a:endParaRPr lang="en-US" sz="1100" dirty="0"/>
          </a:p>
        </p:txBody>
      </p:sp>
      <p:sp>
        <p:nvSpPr>
          <p:cNvPr id="6" name="Obdélník 5">
            <a:extLst>
              <a:ext uri="{FF2B5EF4-FFF2-40B4-BE49-F238E27FC236}">
                <a16:creationId xmlns:a16="http://schemas.microsoft.com/office/drawing/2014/main" id="{EDED08E1-8056-4A3B-AD3F-C1EB6BECA69B}"/>
              </a:ext>
            </a:extLst>
          </p:cNvPr>
          <p:cNvSpPr/>
          <p:nvPr/>
        </p:nvSpPr>
        <p:spPr>
          <a:xfrm>
            <a:off x="544050" y="2030136"/>
            <a:ext cx="1735540" cy="400110"/>
          </a:xfrm>
          <a:prstGeom prst="rect">
            <a:avLst/>
          </a:prstGeom>
          <a:noFill/>
        </p:spPr>
        <p:txBody>
          <a:bodyPr wrap="none" lIns="91440" tIns="45720" rIns="91440" bIns="45720">
            <a:spAutoFit/>
          </a:bodyPr>
          <a:lstStyle/>
          <a:p>
            <a:pPr algn="ctr"/>
            <a:r>
              <a:rPr lang="cs-CZ"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Standard (2/2)</a:t>
            </a:r>
          </a:p>
        </p:txBody>
      </p:sp>
      <p:sp>
        <p:nvSpPr>
          <p:cNvPr id="7" name="Obdélník 6">
            <a:extLst>
              <a:ext uri="{FF2B5EF4-FFF2-40B4-BE49-F238E27FC236}">
                <a16:creationId xmlns:a16="http://schemas.microsoft.com/office/drawing/2014/main" id="{4ECF97FA-509E-42B0-9718-5F1ACD657E7C}"/>
              </a:ext>
            </a:extLst>
          </p:cNvPr>
          <p:cNvSpPr/>
          <p:nvPr/>
        </p:nvSpPr>
        <p:spPr>
          <a:xfrm>
            <a:off x="391188" y="2919604"/>
            <a:ext cx="1750800" cy="400110"/>
          </a:xfrm>
          <a:prstGeom prst="rect">
            <a:avLst/>
          </a:prstGeom>
          <a:noFill/>
        </p:spPr>
        <p:txBody>
          <a:bodyPr wrap="none" lIns="91440" tIns="45720" rIns="91440" bIns="45720">
            <a:spAutoFit/>
          </a:bodyPr>
          <a:lstStyle/>
          <a:p>
            <a:pPr algn="ctr"/>
            <a:r>
              <a:rPr lang="cs-CZ" sz="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BPH-PIS2 (0/4)</a:t>
            </a:r>
          </a:p>
        </p:txBody>
      </p:sp>
      <p:sp>
        <p:nvSpPr>
          <p:cNvPr id="8" name="Obdélník 7">
            <a:extLst>
              <a:ext uri="{FF2B5EF4-FFF2-40B4-BE49-F238E27FC236}">
                <a16:creationId xmlns:a16="http://schemas.microsoft.com/office/drawing/2014/main" id="{8A5976EB-3CFD-45FE-91AD-A86CD331B02D}"/>
              </a:ext>
            </a:extLst>
          </p:cNvPr>
          <p:cNvSpPr/>
          <p:nvPr/>
        </p:nvSpPr>
        <p:spPr>
          <a:xfrm>
            <a:off x="2298584" y="2960150"/>
            <a:ext cx="1820410" cy="4026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sz="1200" dirty="0"/>
              <a:t>Využití-přínosy funkce ERP</a:t>
            </a:r>
            <a:endParaRPr lang="en-US" sz="1200" dirty="0"/>
          </a:p>
        </p:txBody>
      </p:sp>
      <p:sp>
        <p:nvSpPr>
          <p:cNvPr id="9" name="Obdélník 8">
            <a:extLst>
              <a:ext uri="{FF2B5EF4-FFF2-40B4-BE49-F238E27FC236}">
                <a16:creationId xmlns:a16="http://schemas.microsoft.com/office/drawing/2014/main" id="{57E1A9A9-3D45-46BD-A7FC-A9E2A132AA75}"/>
              </a:ext>
            </a:extLst>
          </p:cNvPr>
          <p:cNvSpPr/>
          <p:nvPr/>
        </p:nvSpPr>
        <p:spPr>
          <a:xfrm>
            <a:off x="4275590" y="2960150"/>
            <a:ext cx="1820410" cy="4026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cs-CZ" sz="1200" dirty="0"/>
              <a:t>Modelování na ERP systému </a:t>
            </a:r>
            <a:endParaRPr lang="en-US" sz="1200" dirty="0"/>
          </a:p>
        </p:txBody>
      </p:sp>
      <p:sp>
        <p:nvSpPr>
          <p:cNvPr id="10" name="Obdélník 9">
            <a:extLst>
              <a:ext uri="{FF2B5EF4-FFF2-40B4-BE49-F238E27FC236}">
                <a16:creationId xmlns:a16="http://schemas.microsoft.com/office/drawing/2014/main" id="{1B6A04D6-1B20-45BC-9A5A-7630873BB329}"/>
              </a:ext>
            </a:extLst>
          </p:cNvPr>
          <p:cNvSpPr/>
          <p:nvPr/>
        </p:nvSpPr>
        <p:spPr>
          <a:xfrm>
            <a:off x="6284753" y="2940342"/>
            <a:ext cx="1820410" cy="4026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sz="1200" dirty="0"/>
              <a:t>Využití-přínosy funkce ERP</a:t>
            </a:r>
            <a:endParaRPr lang="en-US" sz="1200" dirty="0"/>
          </a:p>
        </p:txBody>
      </p:sp>
      <p:sp>
        <p:nvSpPr>
          <p:cNvPr id="11" name="Obdélník 10">
            <a:extLst>
              <a:ext uri="{FF2B5EF4-FFF2-40B4-BE49-F238E27FC236}">
                <a16:creationId xmlns:a16="http://schemas.microsoft.com/office/drawing/2014/main" id="{B5B31F61-4D00-4B64-B332-A46896713B5B}"/>
              </a:ext>
            </a:extLst>
          </p:cNvPr>
          <p:cNvSpPr/>
          <p:nvPr/>
        </p:nvSpPr>
        <p:spPr>
          <a:xfrm>
            <a:off x="8261759" y="2940342"/>
            <a:ext cx="1820410" cy="4026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cs-CZ" sz="1200" dirty="0"/>
              <a:t>Modelování na ERP systému </a:t>
            </a:r>
            <a:endParaRPr lang="en-US" sz="1200" dirty="0"/>
          </a:p>
        </p:txBody>
      </p:sp>
      <p:sp>
        <p:nvSpPr>
          <p:cNvPr id="12" name="Pravá složená závorka 11">
            <a:extLst>
              <a:ext uri="{FF2B5EF4-FFF2-40B4-BE49-F238E27FC236}">
                <a16:creationId xmlns:a16="http://schemas.microsoft.com/office/drawing/2014/main" id="{0E0C6613-974F-4578-BD9B-676DA22B2D94}"/>
              </a:ext>
            </a:extLst>
          </p:cNvPr>
          <p:cNvSpPr/>
          <p:nvPr/>
        </p:nvSpPr>
        <p:spPr>
          <a:xfrm rot="5400000">
            <a:off x="3998255" y="2054727"/>
            <a:ext cx="402672" cy="379281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Pravá složená závorka 12">
            <a:extLst>
              <a:ext uri="{FF2B5EF4-FFF2-40B4-BE49-F238E27FC236}">
                <a16:creationId xmlns:a16="http://schemas.microsoft.com/office/drawing/2014/main" id="{71754ECD-56FD-44A9-9221-F91F03D8A084}"/>
              </a:ext>
            </a:extLst>
          </p:cNvPr>
          <p:cNvSpPr/>
          <p:nvPr/>
        </p:nvSpPr>
        <p:spPr>
          <a:xfrm rot="5400000">
            <a:off x="8060423" y="2054728"/>
            <a:ext cx="402672" cy="379281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ovéPole 13">
            <a:extLst>
              <a:ext uri="{FF2B5EF4-FFF2-40B4-BE49-F238E27FC236}">
                <a16:creationId xmlns:a16="http://schemas.microsoft.com/office/drawing/2014/main" id="{B01E9FD0-208C-428B-9FB0-3664546C1887}"/>
              </a:ext>
            </a:extLst>
          </p:cNvPr>
          <p:cNvSpPr txBox="1"/>
          <p:nvPr/>
        </p:nvSpPr>
        <p:spPr>
          <a:xfrm flipH="1">
            <a:off x="2639634" y="4240527"/>
            <a:ext cx="3271911" cy="369332"/>
          </a:xfrm>
          <a:prstGeom prst="rect">
            <a:avLst/>
          </a:prstGeom>
          <a:noFill/>
        </p:spPr>
        <p:txBody>
          <a:bodyPr wrap="square" rtlCol="0">
            <a:spAutoFit/>
          </a:bodyPr>
          <a:lstStyle/>
          <a:p>
            <a:r>
              <a:rPr lang="cs-CZ" dirty="0"/>
              <a:t>Seminář 1 + prezentace studentů </a:t>
            </a:r>
            <a:endParaRPr lang="en-US" dirty="0"/>
          </a:p>
        </p:txBody>
      </p:sp>
      <p:sp>
        <p:nvSpPr>
          <p:cNvPr id="16" name="Obdélník 15">
            <a:extLst>
              <a:ext uri="{FF2B5EF4-FFF2-40B4-BE49-F238E27FC236}">
                <a16:creationId xmlns:a16="http://schemas.microsoft.com/office/drawing/2014/main" id="{1D1A19C9-C9E8-4EA6-947D-818D9CECF20C}"/>
              </a:ext>
            </a:extLst>
          </p:cNvPr>
          <p:cNvSpPr/>
          <p:nvPr/>
        </p:nvSpPr>
        <p:spPr>
          <a:xfrm>
            <a:off x="6293141" y="2035916"/>
            <a:ext cx="1820410" cy="4026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sz="1200" dirty="0"/>
              <a:t>Využití-přínosy funkce ERP</a:t>
            </a:r>
            <a:endParaRPr lang="en-US" sz="1200" dirty="0"/>
          </a:p>
        </p:txBody>
      </p:sp>
      <p:sp>
        <p:nvSpPr>
          <p:cNvPr id="17" name="Obdélník 16">
            <a:extLst>
              <a:ext uri="{FF2B5EF4-FFF2-40B4-BE49-F238E27FC236}">
                <a16:creationId xmlns:a16="http://schemas.microsoft.com/office/drawing/2014/main" id="{40D531D8-AA25-4C9B-8AD8-B07DEA95B49A}"/>
              </a:ext>
            </a:extLst>
          </p:cNvPr>
          <p:cNvSpPr/>
          <p:nvPr/>
        </p:nvSpPr>
        <p:spPr>
          <a:xfrm>
            <a:off x="9731231" y="2055684"/>
            <a:ext cx="1820410" cy="40267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cs-CZ" sz="1200" dirty="0"/>
              <a:t>Modelování na ERP systému </a:t>
            </a:r>
            <a:endParaRPr lang="en-US" sz="1200" dirty="0"/>
          </a:p>
        </p:txBody>
      </p:sp>
      <p:sp>
        <p:nvSpPr>
          <p:cNvPr id="18" name="TextovéPole 17">
            <a:extLst>
              <a:ext uri="{FF2B5EF4-FFF2-40B4-BE49-F238E27FC236}">
                <a16:creationId xmlns:a16="http://schemas.microsoft.com/office/drawing/2014/main" id="{9CF8B00F-7157-46F7-80B3-DB07F27B6D48}"/>
              </a:ext>
            </a:extLst>
          </p:cNvPr>
          <p:cNvSpPr txBox="1"/>
          <p:nvPr/>
        </p:nvSpPr>
        <p:spPr>
          <a:xfrm flipH="1">
            <a:off x="6743248" y="4214871"/>
            <a:ext cx="3271911" cy="369332"/>
          </a:xfrm>
          <a:prstGeom prst="rect">
            <a:avLst/>
          </a:prstGeom>
          <a:noFill/>
        </p:spPr>
        <p:txBody>
          <a:bodyPr wrap="square" rtlCol="0">
            <a:spAutoFit/>
          </a:bodyPr>
          <a:lstStyle/>
          <a:p>
            <a:r>
              <a:rPr lang="cs-CZ" dirty="0"/>
              <a:t>Seminář 2 + prezentace studentů </a:t>
            </a:r>
            <a:endParaRPr lang="en-US" dirty="0"/>
          </a:p>
        </p:txBody>
      </p:sp>
    </p:spTree>
    <p:extLst>
      <p:ext uri="{BB962C8B-B14F-4D97-AF65-F5344CB8AC3E}">
        <p14:creationId xmlns:p14="http://schemas.microsoft.com/office/powerpoint/2010/main" val="3206888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a:xfrm>
            <a:off x="838200" y="240461"/>
            <a:ext cx="10515600" cy="1325563"/>
          </a:xfrm>
        </p:spPr>
        <p:txBody>
          <a:bodyPr>
            <a:normAutofit/>
          </a:bodyPr>
          <a:lstStyle/>
          <a:p>
            <a:r>
              <a:rPr lang="cs-CZ" altLang="cs-CZ" sz="3600" dirty="0">
                <a:solidFill>
                  <a:srgbClr val="0070C0"/>
                </a:solidFill>
              </a:rPr>
              <a:t>Relace mezi tabulkami – příklad (relační databáze) </a:t>
            </a:r>
          </a:p>
        </p:txBody>
      </p:sp>
      <p:sp>
        <p:nvSpPr>
          <p:cNvPr id="3" name="Zástupný symbol pro datum 2"/>
          <p:cNvSpPr>
            <a:spLocks noGrp="1"/>
          </p:cNvSpPr>
          <p:nvPr>
            <p:ph type="dt" sz="quarter" idx="10"/>
          </p:nvPr>
        </p:nvSpPr>
        <p:spPr/>
        <p:txBody>
          <a:bodyPr/>
          <a:lstStyle/>
          <a:p>
            <a:pPr>
              <a:defRPr/>
            </a:pPr>
            <a:fld id="{5E69E8F7-480F-4FF8-A3C9-2139BE4B615F}" type="datetime1">
              <a:rPr lang="cs-CZ" smtClean="0"/>
              <a:pPr>
                <a:defRPr/>
              </a:pPr>
              <a:t>12.02.2024</a:t>
            </a:fld>
            <a:endParaRPr lang="cs-CZ"/>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17639"/>
            <a:ext cx="6851650" cy="1654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357563"/>
            <a:ext cx="6997700" cy="1289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3476" y="5049839"/>
            <a:ext cx="4149725" cy="1671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Přímá spojnice se šipkou 10"/>
          <p:cNvCxnSpPr/>
          <p:nvPr/>
        </p:nvCxnSpPr>
        <p:spPr>
          <a:xfrm>
            <a:off x="8399463" y="2492375"/>
            <a:ext cx="0" cy="8651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6600825" y="4292600"/>
            <a:ext cx="0" cy="8651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Pravá složená závorka 1"/>
          <p:cNvSpPr/>
          <p:nvPr/>
        </p:nvSpPr>
        <p:spPr>
          <a:xfrm>
            <a:off x="8904288" y="1417639"/>
            <a:ext cx="188912" cy="1654175"/>
          </a:xfrm>
          <a:prstGeom prst="rightBrace">
            <a:avLst/>
          </a:prstGeom>
          <a:ln>
            <a:solidFill>
              <a:srgbClr val="0070C0"/>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3" name="Pravá složená závorka 12"/>
          <p:cNvSpPr/>
          <p:nvPr/>
        </p:nvSpPr>
        <p:spPr>
          <a:xfrm>
            <a:off x="9155113" y="3500439"/>
            <a:ext cx="188912" cy="1169987"/>
          </a:xfrm>
          <a:prstGeom prst="rightBrace">
            <a:avLst/>
          </a:prstGeom>
          <a:ln>
            <a:solidFill>
              <a:srgbClr val="0070C0"/>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14" name="Pravá složená závorka 13"/>
          <p:cNvSpPr/>
          <p:nvPr/>
        </p:nvSpPr>
        <p:spPr>
          <a:xfrm>
            <a:off x="9249259" y="5021361"/>
            <a:ext cx="246062" cy="1700113"/>
          </a:xfrm>
          <a:prstGeom prst="rightBrace">
            <a:avLst/>
          </a:prstGeom>
          <a:ln>
            <a:solidFill>
              <a:srgbClr val="0070C0"/>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sp>
        <p:nvSpPr>
          <p:cNvPr id="27660" name="TextovéPole 3"/>
          <p:cNvSpPr txBox="1">
            <a:spLocks noChangeArrowheads="1"/>
          </p:cNvSpPr>
          <p:nvPr/>
        </p:nvSpPr>
        <p:spPr bwMode="auto">
          <a:xfrm>
            <a:off x="9177781" y="2040807"/>
            <a:ext cx="979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dirty="0">
                <a:solidFill>
                  <a:srgbClr val="0070C0"/>
                </a:solidFill>
              </a:rPr>
              <a:t>Tabulka</a:t>
            </a:r>
          </a:p>
          <a:p>
            <a:r>
              <a:rPr lang="cs-CZ" altLang="cs-CZ" dirty="0">
                <a:solidFill>
                  <a:srgbClr val="0070C0"/>
                </a:solidFill>
              </a:rPr>
              <a:t> (okno)</a:t>
            </a:r>
          </a:p>
        </p:txBody>
      </p:sp>
      <p:sp>
        <p:nvSpPr>
          <p:cNvPr id="27661" name="TextovéPole 14"/>
          <p:cNvSpPr txBox="1">
            <a:spLocks noChangeArrowheads="1"/>
          </p:cNvSpPr>
          <p:nvPr/>
        </p:nvSpPr>
        <p:spPr bwMode="auto">
          <a:xfrm>
            <a:off x="9511506" y="3805237"/>
            <a:ext cx="23903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dirty="0">
                <a:solidFill>
                  <a:srgbClr val="0070C0"/>
                </a:solidFill>
              </a:rPr>
              <a:t>Položky</a:t>
            </a:r>
          </a:p>
          <a:p>
            <a:r>
              <a:rPr lang="cs-CZ" altLang="cs-CZ" dirty="0">
                <a:solidFill>
                  <a:srgbClr val="0070C0"/>
                </a:solidFill>
              </a:rPr>
              <a:t>(transakce na skladě)</a:t>
            </a:r>
          </a:p>
        </p:txBody>
      </p:sp>
      <p:sp>
        <p:nvSpPr>
          <p:cNvPr id="27662" name="TextovéPole 15"/>
          <p:cNvSpPr txBox="1">
            <a:spLocks noChangeArrowheads="1"/>
          </p:cNvSpPr>
          <p:nvPr/>
        </p:nvSpPr>
        <p:spPr bwMode="auto">
          <a:xfrm>
            <a:off x="9582944" y="5391944"/>
            <a:ext cx="1261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dirty="0">
                <a:solidFill>
                  <a:srgbClr val="0070C0"/>
                </a:solidFill>
              </a:rPr>
              <a:t>Skladová  </a:t>
            </a:r>
          </a:p>
          <a:p>
            <a:r>
              <a:rPr lang="cs-CZ" altLang="cs-CZ" dirty="0">
                <a:solidFill>
                  <a:srgbClr val="0070C0"/>
                </a:solidFill>
              </a:rPr>
              <a:t>lokace</a:t>
            </a:r>
          </a:p>
        </p:txBody>
      </p:sp>
      <p:sp>
        <p:nvSpPr>
          <p:cNvPr id="4" name="TextovéPole 3">
            <a:extLst>
              <a:ext uri="{FF2B5EF4-FFF2-40B4-BE49-F238E27FC236}">
                <a16:creationId xmlns:a16="http://schemas.microsoft.com/office/drawing/2014/main" id="{2EB2665D-2EE6-484B-A4EE-EA9E5A40F7E9}"/>
              </a:ext>
            </a:extLst>
          </p:cNvPr>
          <p:cNvSpPr txBox="1"/>
          <p:nvPr/>
        </p:nvSpPr>
        <p:spPr>
          <a:xfrm>
            <a:off x="7639456" y="4618874"/>
            <a:ext cx="1116011" cy="369332"/>
          </a:xfrm>
          <a:prstGeom prst="rect">
            <a:avLst/>
          </a:prstGeom>
          <a:noFill/>
        </p:spPr>
        <p:txBody>
          <a:bodyPr wrap="none" rtlCol="0">
            <a:spAutoFit/>
          </a:bodyPr>
          <a:lstStyle/>
          <a:p>
            <a:r>
              <a:rPr lang="cs-CZ" b="1" dirty="0">
                <a:solidFill>
                  <a:srgbClr val="00B050"/>
                </a:solidFill>
              </a:rPr>
              <a:t>11=4+5+2</a:t>
            </a:r>
            <a:endParaRPr lang="en-US" b="1" dirty="0">
              <a:solidFill>
                <a:srgbClr val="00B050"/>
              </a:solidFill>
            </a:endParaRPr>
          </a:p>
        </p:txBody>
      </p:sp>
      <p:sp>
        <p:nvSpPr>
          <p:cNvPr id="6" name="Obdélník 5">
            <a:extLst>
              <a:ext uri="{FF2B5EF4-FFF2-40B4-BE49-F238E27FC236}">
                <a16:creationId xmlns:a16="http://schemas.microsoft.com/office/drawing/2014/main" id="{175A9F79-F116-481A-833C-8156BBBF3EF8}"/>
              </a:ext>
            </a:extLst>
          </p:cNvPr>
          <p:cNvSpPr/>
          <p:nvPr/>
        </p:nvSpPr>
        <p:spPr>
          <a:xfrm>
            <a:off x="6929306" y="3805237"/>
            <a:ext cx="629171" cy="95132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196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3"/>
          <p:cNvSpPr>
            <a:spLocks noGrp="1"/>
          </p:cNvSpPr>
          <p:nvPr>
            <p:ph type="dt" sz="quarter" idx="10"/>
          </p:nvPr>
        </p:nvSpPr>
        <p:spPr/>
        <p:txBody>
          <a:bodyPr/>
          <a:lstStyle/>
          <a:p>
            <a:pPr>
              <a:defRPr/>
            </a:pPr>
            <a:fld id="{DE3889FE-99FB-4C2E-9799-E134FB1985A7}" type="datetime1">
              <a:rPr lang="cs-CZ"/>
              <a:pPr>
                <a:defRPr/>
              </a:pPr>
              <a:t>12.02.2024</a:t>
            </a:fld>
            <a:endParaRPr lang="cs-CZ"/>
          </a:p>
        </p:txBody>
      </p:sp>
      <p:sp>
        <p:nvSpPr>
          <p:cNvPr id="28675" name="Rectangle 2"/>
          <p:cNvSpPr>
            <a:spLocks noGrp="1" noChangeArrowheads="1"/>
          </p:cNvSpPr>
          <p:nvPr>
            <p:ph type="title"/>
          </p:nvPr>
        </p:nvSpPr>
        <p:spPr/>
        <p:txBody>
          <a:bodyPr>
            <a:normAutofit/>
          </a:bodyPr>
          <a:lstStyle/>
          <a:p>
            <a:pPr eaLnBrk="1" hangingPunct="1"/>
            <a:r>
              <a:rPr lang="cs-CZ" altLang="cs-CZ" sz="3600" dirty="0">
                <a:solidFill>
                  <a:srgbClr val="0070C0"/>
                </a:solidFill>
              </a:rPr>
              <a:t>Relace mezi tabulkami (datový model) I</a:t>
            </a:r>
            <a:endParaRPr lang="en-GB" altLang="cs-CZ" sz="3600" dirty="0">
              <a:solidFill>
                <a:srgbClr val="0070C0"/>
              </a:solidFill>
            </a:endParaRPr>
          </a:p>
        </p:txBody>
      </p:sp>
      <p:pic>
        <p:nvPicPr>
          <p:cNvPr id="28676" name="Picture 4" descr="TheArtOfNav_BigPictureOfNAV_Ov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3013" y="6015039"/>
            <a:ext cx="7350125"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TheArtOfNav_BigPictureOfNAV_Overview"/>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640014" y="1600201"/>
            <a:ext cx="5832475" cy="4525963"/>
          </a:xfrm>
          <a:noFill/>
          <a:ln>
            <a:solidFill>
              <a:srgbClr val="000000"/>
            </a:solidFill>
          </a:ln>
        </p:spPr>
      </p:pic>
    </p:spTree>
    <p:extLst>
      <p:ext uri="{BB962C8B-B14F-4D97-AF65-F5344CB8AC3E}">
        <p14:creationId xmlns:p14="http://schemas.microsoft.com/office/powerpoint/2010/main" val="315519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datum 3"/>
          <p:cNvSpPr>
            <a:spLocks noGrp="1"/>
          </p:cNvSpPr>
          <p:nvPr>
            <p:ph type="dt" sz="quarter" idx="10"/>
          </p:nvPr>
        </p:nvSpPr>
        <p:spPr/>
        <p:txBody>
          <a:bodyPr/>
          <a:lstStyle/>
          <a:p>
            <a:pPr>
              <a:defRPr/>
            </a:pPr>
            <a:fld id="{141762B1-3B27-40F4-8965-9FC0394E6AAF}" type="datetime1">
              <a:rPr lang="cs-CZ"/>
              <a:pPr>
                <a:defRPr/>
              </a:pPr>
              <a:t>12.02.2024</a:t>
            </a:fld>
            <a:endParaRPr lang="cs-CZ"/>
          </a:p>
        </p:txBody>
      </p:sp>
      <p:sp>
        <p:nvSpPr>
          <p:cNvPr id="29699" name="Rectangle 2"/>
          <p:cNvSpPr>
            <a:spLocks noGrp="1" noChangeArrowheads="1"/>
          </p:cNvSpPr>
          <p:nvPr>
            <p:ph type="title"/>
          </p:nvPr>
        </p:nvSpPr>
        <p:spPr/>
        <p:txBody>
          <a:bodyPr>
            <a:normAutofit/>
          </a:bodyPr>
          <a:lstStyle/>
          <a:p>
            <a:pPr eaLnBrk="1" hangingPunct="1"/>
            <a:r>
              <a:rPr lang="cs-CZ" altLang="cs-CZ" sz="3600" dirty="0">
                <a:solidFill>
                  <a:srgbClr val="0070C0"/>
                </a:solidFill>
              </a:rPr>
              <a:t>Relace mezi tabulkami (datový model) II</a:t>
            </a:r>
            <a:endParaRPr lang="en-GB" altLang="cs-CZ" sz="3600" dirty="0">
              <a:solidFill>
                <a:srgbClr val="0070C0"/>
              </a:solidFill>
            </a:endParaRPr>
          </a:p>
        </p:txBody>
      </p:sp>
      <p:pic>
        <p:nvPicPr>
          <p:cNvPr id="29700" name="Picture 3" descr="TheArtOfNav_BigPictureOfNAV_Ov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3013" y="6015039"/>
            <a:ext cx="7350125"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TheArtOfNav_BigPictureOfNAV_Overview"/>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640014" y="1600201"/>
            <a:ext cx="5832475" cy="4525963"/>
          </a:xfrm>
          <a:noFill/>
        </p:spPr>
      </p:pic>
      <p:sp>
        <p:nvSpPr>
          <p:cNvPr id="29702" name="Oval 5"/>
          <p:cNvSpPr>
            <a:spLocks noChangeArrowheads="1"/>
          </p:cNvSpPr>
          <p:nvPr/>
        </p:nvSpPr>
        <p:spPr bwMode="auto">
          <a:xfrm>
            <a:off x="5375276" y="4365626"/>
            <a:ext cx="360363" cy="3587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29703" name="Line 6"/>
          <p:cNvSpPr>
            <a:spLocks noChangeShapeType="1"/>
          </p:cNvSpPr>
          <p:nvPr/>
        </p:nvSpPr>
        <p:spPr bwMode="auto">
          <a:xfrm>
            <a:off x="5735639" y="4581525"/>
            <a:ext cx="504825"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extLst>
      <p:ext uri="{BB962C8B-B14F-4D97-AF65-F5344CB8AC3E}">
        <p14:creationId xmlns:p14="http://schemas.microsoft.com/office/powerpoint/2010/main" val="1054419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2"/>
          <p:cNvSpPr>
            <a:spLocks noGrp="1"/>
          </p:cNvSpPr>
          <p:nvPr>
            <p:ph type="dt" sz="quarter" idx="10"/>
          </p:nvPr>
        </p:nvSpPr>
        <p:spPr/>
        <p:txBody>
          <a:bodyPr/>
          <a:lstStyle/>
          <a:p>
            <a:pPr>
              <a:defRPr/>
            </a:pPr>
            <a:fld id="{BBA22C23-1C76-48F8-8CEE-F6D9065366A4}" type="datetime1">
              <a:rPr lang="cs-CZ"/>
              <a:pPr>
                <a:defRPr/>
              </a:pPr>
              <a:t>12.02.2024</a:t>
            </a:fld>
            <a:endParaRPr lang="cs-CZ"/>
          </a:p>
        </p:txBody>
      </p:sp>
      <p:sp>
        <p:nvSpPr>
          <p:cNvPr id="30723" name="Rectangle 4"/>
          <p:cNvSpPr>
            <a:spLocks noGrp="1" noChangeArrowheads="1"/>
          </p:cNvSpPr>
          <p:nvPr>
            <p:ph type="title"/>
          </p:nvPr>
        </p:nvSpPr>
        <p:spPr>
          <a:xfrm>
            <a:off x="838200" y="108744"/>
            <a:ext cx="10515600" cy="1325563"/>
          </a:xfrm>
        </p:spPr>
        <p:txBody>
          <a:bodyPr>
            <a:normAutofit/>
          </a:bodyPr>
          <a:lstStyle/>
          <a:p>
            <a:pPr eaLnBrk="1" hangingPunct="1"/>
            <a:r>
              <a:rPr lang="cs-CZ" altLang="cs-CZ" sz="3600" dirty="0">
                <a:solidFill>
                  <a:srgbClr val="0070C0"/>
                </a:solidFill>
              </a:rPr>
              <a:t>Jedna tabulka a její relace  I</a:t>
            </a:r>
            <a:endParaRPr lang="en-GB" altLang="cs-CZ" sz="3600" dirty="0">
              <a:solidFill>
                <a:srgbClr val="0070C0"/>
              </a:solidFill>
            </a:endParaRPr>
          </a:p>
        </p:txBody>
      </p:sp>
      <p:pic>
        <p:nvPicPr>
          <p:cNvPr id="307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619" y="1434307"/>
            <a:ext cx="3671888" cy="3678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25" name="Rectangle 6"/>
          <p:cNvSpPr>
            <a:spLocks noChangeArrowheads="1"/>
          </p:cNvSpPr>
          <p:nvPr/>
        </p:nvSpPr>
        <p:spPr bwMode="auto">
          <a:xfrm>
            <a:off x="5448300" y="1916114"/>
            <a:ext cx="719138" cy="217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30726" name="Line 7"/>
          <p:cNvSpPr>
            <a:spLocks noChangeShapeType="1"/>
          </p:cNvSpPr>
          <p:nvPr/>
        </p:nvSpPr>
        <p:spPr bwMode="auto">
          <a:xfrm>
            <a:off x="6167438" y="2060575"/>
            <a:ext cx="2305050"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extLst>
      <p:ext uri="{BB962C8B-B14F-4D97-AF65-F5344CB8AC3E}">
        <p14:creationId xmlns:p14="http://schemas.microsoft.com/office/powerpoint/2010/main" val="1550078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datum 2"/>
          <p:cNvSpPr>
            <a:spLocks noGrp="1"/>
          </p:cNvSpPr>
          <p:nvPr>
            <p:ph type="dt" sz="quarter" idx="10"/>
          </p:nvPr>
        </p:nvSpPr>
        <p:spPr/>
        <p:txBody>
          <a:bodyPr/>
          <a:lstStyle/>
          <a:p>
            <a:pPr>
              <a:defRPr/>
            </a:pPr>
            <a:fld id="{352C5ECC-59C0-4D9F-BDE3-880714D2D254}" type="datetime1">
              <a:rPr lang="cs-CZ"/>
              <a:pPr>
                <a:defRPr/>
              </a:pPr>
              <a:t>12.02.2024</a:t>
            </a:fld>
            <a:endParaRPr lang="cs-CZ"/>
          </a:p>
        </p:txBody>
      </p:sp>
      <p:sp>
        <p:nvSpPr>
          <p:cNvPr id="31747" name="Rectangle 2"/>
          <p:cNvSpPr>
            <a:spLocks noGrp="1" noChangeArrowheads="1"/>
          </p:cNvSpPr>
          <p:nvPr>
            <p:ph type="title"/>
          </p:nvPr>
        </p:nvSpPr>
        <p:spPr>
          <a:xfrm>
            <a:off x="838200" y="139699"/>
            <a:ext cx="10515600" cy="1325563"/>
          </a:xfrm>
        </p:spPr>
        <p:txBody>
          <a:bodyPr>
            <a:normAutofit/>
          </a:bodyPr>
          <a:lstStyle/>
          <a:p>
            <a:pPr eaLnBrk="1" hangingPunct="1"/>
            <a:r>
              <a:rPr lang="cs-CZ" altLang="cs-CZ" sz="3600" dirty="0">
                <a:solidFill>
                  <a:srgbClr val="0070C0"/>
                </a:solidFill>
              </a:rPr>
              <a:t>Jedna tabulka (prodejná řádek) a její relace II</a:t>
            </a:r>
            <a:endParaRPr lang="en-GB" altLang="cs-CZ" sz="3600" dirty="0">
              <a:solidFill>
                <a:srgbClr val="0070C0"/>
              </a:solidFill>
            </a:endParaRP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1170" y="1268414"/>
            <a:ext cx="3889375" cy="2598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4076700"/>
            <a:ext cx="61214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Line 6"/>
          <p:cNvSpPr>
            <a:spLocks noChangeShapeType="1"/>
          </p:cNvSpPr>
          <p:nvPr/>
        </p:nvSpPr>
        <p:spPr bwMode="auto">
          <a:xfrm>
            <a:off x="5232400" y="2924175"/>
            <a:ext cx="0" cy="108108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1751" name="Text Box 7"/>
          <p:cNvSpPr txBox="1">
            <a:spLocks noChangeArrowheads="1"/>
          </p:cNvSpPr>
          <p:nvPr/>
        </p:nvSpPr>
        <p:spPr bwMode="auto">
          <a:xfrm>
            <a:off x="7227888" y="3665538"/>
            <a:ext cx="33052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cs-CZ" altLang="cs-CZ" sz="1800" dirty="0">
                <a:solidFill>
                  <a:srgbClr val="0070C0"/>
                </a:solidFill>
                <a:latin typeface="Arial" panose="020B0604020202020204" pitchFamily="34" charset="0"/>
              </a:rPr>
              <a:t>ERP MS Dynamics NAV 2018 </a:t>
            </a:r>
            <a:endParaRPr lang="en-GB" altLang="cs-CZ" sz="1800" dirty="0">
              <a:solidFill>
                <a:srgbClr val="0070C0"/>
              </a:solidFill>
              <a:latin typeface="Arial" panose="020B0604020202020204" pitchFamily="34" charset="0"/>
            </a:endParaRPr>
          </a:p>
        </p:txBody>
      </p:sp>
    </p:spTree>
    <p:extLst>
      <p:ext uri="{BB962C8B-B14F-4D97-AF65-F5344CB8AC3E}">
        <p14:creationId xmlns:p14="http://schemas.microsoft.com/office/powerpoint/2010/main" val="2053848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p:txBody>
          <a:bodyPr/>
          <a:lstStyle/>
          <a:p>
            <a:pPr eaLnBrk="1" hangingPunct="1"/>
            <a:r>
              <a:rPr lang="cs-CZ" altLang="cs-CZ" dirty="0">
                <a:solidFill>
                  <a:srgbClr val="0070C0"/>
                </a:solidFill>
              </a:rPr>
              <a:t>MS Dynamics business </a:t>
            </a:r>
            <a:r>
              <a:rPr lang="cs-CZ" altLang="cs-CZ" dirty="0" err="1">
                <a:solidFill>
                  <a:srgbClr val="0070C0"/>
                </a:solidFill>
              </a:rPr>
              <a:t>solutions</a:t>
            </a:r>
            <a:r>
              <a:rPr lang="cs-CZ" altLang="cs-CZ" dirty="0">
                <a:solidFill>
                  <a:srgbClr val="0070C0"/>
                </a:solidFill>
              </a:rPr>
              <a:t> and </a:t>
            </a:r>
            <a:r>
              <a:rPr lang="cs-CZ" altLang="cs-CZ" dirty="0" err="1">
                <a:solidFill>
                  <a:srgbClr val="0070C0"/>
                </a:solidFill>
              </a:rPr>
              <a:t>related</a:t>
            </a:r>
            <a:r>
              <a:rPr lang="cs-CZ" altLang="cs-CZ" dirty="0">
                <a:solidFill>
                  <a:srgbClr val="0070C0"/>
                </a:solidFill>
              </a:rPr>
              <a:t> „sexy </a:t>
            </a:r>
            <a:r>
              <a:rPr lang="cs-CZ" altLang="cs-CZ" dirty="0" err="1">
                <a:solidFill>
                  <a:srgbClr val="0070C0"/>
                </a:solidFill>
              </a:rPr>
              <a:t>sides</a:t>
            </a:r>
            <a:r>
              <a:rPr lang="cs-CZ" altLang="cs-CZ" dirty="0">
                <a:solidFill>
                  <a:srgbClr val="0070C0"/>
                </a:solidFill>
              </a:rPr>
              <a:t>“</a:t>
            </a:r>
            <a:endParaRPr lang="en-GB" altLang="cs-CZ" dirty="0">
              <a:solidFill>
                <a:srgbClr val="0070C0"/>
              </a:solidFill>
            </a:endParaRPr>
          </a:p>
        </p:txBody>
      </p:sp>
      <p:sp>
        <p:nvSpPr>
          <p:cNvPr id="4" name="Zástupný symbol pro obsah 3"/>
          <p:cNvSpPr>
            <a:spLocks noGrp="1"/>
          </p:cNvSpPr>
          <p:nvPr>
            <p:ph idx="1"/>
          </p:nvPr>
        </p:nvSpPr>
        <p:spPr/>
        <p:txBody>
          <a:bodyPr>
            <a:normAutofit fontScale="70000" lnSpcReduction="20000"/>
          </a:bodyPr>
          <a:lstStyle/>
          <a:p>
            <a:pPr eaLnBrk="1" hangingPunct="1">
              <a:defRPr/>
            </a:pPr>
            <a:r>
              <a:rPr lang="en-US" sz="2000" dirty="0">
                <a:latin typeface="Calibri" pitchFamily="34" charset="0"/>
              </a:rPr>
              <a:t>Windows compatible </a:t>
            </a:r>
            <a:r>
              <a:rPr lang="en-US" sz="1800" dirty="0">
                <a:solidFill>
                  <a:schemeClr val="accent2">
                    <a:lumMod val="75000"/>
                  </a:schemeClr>
                </a:solidFill>
                <a:latin typeface="Calibri" pitchFamily="34" charset="0"/>
              </a:rPr>
              <a:t>(menu, command, mutual relations to MS Office,..)</a:t>
            </a:r>
            <a:r>
              <a:rPr lang="cs-CZ" sz="1800" dirty="0">
                <a:solidFill>
                  <a:schemeClr val="accent2">
                    <a:lumMod val="75000"/>
                  </a:schemeClr>
                </a:solidFill>
                <a:latin typeface="Calibri" pitchFamily="34" charset="0"/>
              </a:rPr>
              <a:t> – </a:t>
            </a:r>
            <a:r>
              <a:rPr lang="cs-CZ" sz="1800" dirty="0">
                <a:solidFill>
                  <a:srgbClr val="0070C0"/>
                </a:solidFill>
                <a:latin typeface="Calibri" pitchFamily="34" charset="0"/>
              </a:rPr>
              <a:t>navázané na MS Office 365</a:t>
            </a:r>
            <a:endParaRPr lang="en-US" sz="1800" dirty="0">
              <a:solidFill>
                <a:srgbClr val="0070C0"/>
              </a:solidFill>
              <a:latin typeface="Calibri" pitchFamily="34" charset="0"/>
            </a:endParaRPr>
          </a:p>
          <a:p>
            <a:pPr eaLnBrk="1" hangingPunct="1">
              <a:defRPr/>
            </a:pPr>
            <a:r>
              <a:rPr lang="en-US" sz="2000" dirty="0">
                <a:latin typeface="Calibri" pitchFamily="34" charset="0"/>
              </a:rPr>
              <a:t>Security (</a:t>
            </a:r>
            <a:r>
              <a:rPr lang="en-US" sz="1800" dirty="0">
                <a:solidFill>
                  <a:schemeClr val="accent2">
                    <a:lumMod val="75000"/>
                  </a:schemeClr>
                </a:solidFill>
                <a:latin typeface="Calibri" pitchFamily="34" charset="0"/>
              </a:rPr>
              <a:t>ID,</a:t>
            </a:r>
            <a:r>
              <a:rPr lang="cs-CZ" sz="1800" dirty="0">
                <a:solidFill>
                  <a:schemeClr val="accent2">
                    <a:lumMod val="75000"/>
                  </a:schemeClr>
                </a:solidFill>
                <a:latin typeface="Calibri" pitchFamily="34" charset="0"/>
              </a:rPr>
              <a:t> </a:t>
            </a:r>
            <a:r>
              <a:rPr lang="en-US" sz="1800" dirty="0">
                <a:solidFill>
                  <a:schemeClr val="accent2">
                    <a:lumMod val="75000"/>
                  </a:schemeClr>
                </a:solidFill>
                <a:latin typeface="Calibri" pitchFamily="34" charset="0"/>
              </a:rPr>
              <a:t>passwords, roles, protocols</a:t>
            </a:r>
            <a:r>
              <a:rPr lang="en-US" sz="2000" dirty="0">
                <a:latin typeface="Calibri" pitchFamily="34" charset="0"/>
              </a:rPr>
              <a:t>) </a:t>
            </a:r>
            <a:r>
              <a:rPr lang="cs-CZ" sz="2000" dirty="0">
                <a:latin typeface="Calibri" pitchFamily="34" charset="0"/>
              </a:rPr>
              <a:t>– </a:t>
            </a:r>
            <a:r>
              <a:rPr lang="cs-CZ" sz="2000" dirty="0">
                <a:solidFill>
                  <a:srgbClr val="0070C0"/>
                </a:solidFill>
                <a:latin typeface="Calibri" pitchFamily="34" charset="0"/>
              </a:rPr>
              <a:t>vysoká bezpečnost </a:t>
            </a:r>
            <a:r>
              <a:rPr lang="en-US" sz="2000" dirty="0">
                <a:solidFill>
                  <a:srgbClr val="0070C0"/>
                </a:solidFill>
                <a:latin typeface="Calibri" pitchFamily="34" charset="0"/>
              </a:rPr>
              <a:t> </a:t>
            </a:r>
          </a:p>
          <a:p>
            <a:pPr eaLnBrk="1" hangingPunct="1">
              <a:defRPr/>
            </a:pPr>
            <a:r>
              <a:rPr lang="en-US" sz="2000" dirty="0">
                <a:latin typeface="Calibri" pitchFamily="34" charset="0"/>
              </a:rPr>
              <a:t>Menu and  basic modules </a:t>
            </a:r>
            <a:r>
              <a:rPr lang="cs-CZ" sz="2000" dirty="0">
                <a:latin typeface="Calibri" pitchFamily="34" charset="0"/>
              </a:rPr>
              <a:t>– </a:t>
            </a:r>
            <a:r>
              <a:rPr lang="cs-CZ" sz="2000" dirty="0">
                <a:solidFill>
                  <a:srgbClr val="0070C0"/>
                </a:solidFill>
                <a:latin typeface="Calibri" pitchFamily="34" charset="0"/>
              </a:rPr>
              <a:t>modularita  </a:t>
            </a:r>
            <a:endParaRPr lang="en-US" sz="2000" dirty="0">
              <a:solidFill>
                <a:srgbClr val="0070C0"/>
              </a:solidFill>
              <a:latin typeface="Calibri" pitchFamily="34" charset="0"/>
            </a:endParaRPr>
          </a:p>
          <a:p>
            <a:pPr eaLnBrk="1" hangingPunct="1">
              <a:defRPr/>
            </a:pPr>
            <a:r>
              <a:rPr lang="en-US" sz="2000" dirty="0">
                <a:latin typeface="Calibri" pitchFamily="34" charset="0"/>
              </a:rPr>
              <a:t>Shorthand keys and HELP </a:t>
            </a:r>
            <a:r>
              <a:rPr lang="cs-CZ" sz="2000" dirty="0">
                <a:latin typeface="Calibri" pitchFamily="34" charset="0"/>
              </a:rPr>
              <a:t>– </a:t>
            </a:r>
            <a:r>
              <a:rPr lang="cs-CZ" sz="2000" dirty="0">
                <a:solidFill>
                  <a:srgbClr val="0070C0"/>
                </a:solidFill>
                <a:latin typeface="Calibri" pitchFamily="34" charset="0"/>
              </a:rPr>
              <a:t>využívání klávesových zkratek a velmi rozsáhlá nápověda – zrychlení využívání ERP</a:t>
            </a:r>
            <a:endParaRPr lang="en-US" sz="2000" dirty="0">
              <a:solidFill>
                <a:srgbClr val="0070C0"/>
              </a:solidFill>
              <a:latin typeface="Calibri" pitchFamily="34" charset="0"/>
            </a:endParaRPr>
          </a:p>
          <a:p>
            <a:pPr eaLnBrk="1" hangingPunct="1">
              <a:defRPr/>
            </a:pPr>
            <a:r>
              <a:rPr lang="en-US" sz="2000" dirty="0">
                <a:latin typeface="Calibri" pitchFamily="34" charset="0"/>
              </a:rPr>
              <a:t>Multilanguage</a:t>
            </a:r>
            <a:r>
              <a:rPr lang="cs-CZ" sz="2000" dirty="0">
                <a:latin typeface="Calibri" pitchFamily="34" charset="0"/>
              </a:rPr>
              <a:t> – </a:t>
            </a:r>
            <a:r>
              <a:rPr lang="cs-CZ" sz="2000" dirty="0">
                <a:solidFill>
                  <a:srgbClr val="0070C0"/>
                </a:solidFill>
                <a:latin typeface="Calibri" pitchFamily="34" charset="0"/>
              </a:rPr>
              <a:t>vícejazyčnost – řešení vhodné pro firmy mající pobočky v různých zemích  </a:t>
            </a:r>
            <a:endParaRPr lang="en-US" sz="2000" dirty="0">
              <a:solidFill>
                <a:srgbClr val="0070C0"/>
              </a:solidFill>
              <a:latin typeface="Calibri" pitchFamily="34" charset="0"/>
            </a:endParaRPr>
          </a:p>
          <a:p>
            <a:pPr eaLnBrk="1" hangingPunct="1">
              <a:defRPr/>
            </a:pPr>
            <a:r>
              <a:rPr lang="en-US" sz="2000" dirty="0">
                <a:latin typeface="Calibri" pitchFamily="34" charset="0"/>
              </a:rPr>
              <a:t>Navigate and calculation (flow) fields, finding the reason why any document was created</a:t>
            </a:r>
            <a:r>
              <a:rPr lang="cs-CZ" sz="2000" dirty="0">
                <a:latin typeface="Calibri" pitchFamily="34" charset="0"/>
              </a:rPr>
              <a:t> – </a:t>
            </a:r>
            <a:r>
              <a:rPr lang="cs-CZ" sz="2000" dirty="0">
                <a:solidFill>
                  <a:srgbClr val="0070C0"/>
                </a:solidFill>
                <a:latin typeface="Calibri" pitchFamily="34" charset="0"/>
              </a:rPr>
              <a:t>funkce nazývaná  Navigace ( z transakce se dostanete na všechny doklady a záznamy, které k vybrané transakci patří)  </a:t>
            </a:r>
          </a:p>
          <a:p>
            <a:pPr eaLnBrk="1" hangingPunct="1">
              <a:defRPr/>
            </a:pPr>
            <a:r>
              <a:rPr lang="cs-CZ" sz="2000" dirty="0" err="1">
                <a:latin typeface="Calibri" pitchFamily="34" charset="0"/>
              </a:rPr>
              <a:t>Workflow</a:t>
            </a:r>
            <a:r>
              <a:rPr lang="cs-CZ" sz="2000" dirty="0">
                <a:latin typeface="Calibri" pitchFamily="34" charset="0"/>
              </a:rPr>
              <a:t> – </a:t>
            </a:r>
            <a:r>
              <a:rPr lang="cs-CZ" sz="2000" dirty="0">
                <a:solidFill>
                  <a:srgbClr val="0070C0"/>
                </a:solidFill>
                <a:latin typeface="Calibri" pitchFamily="34" charset="0"/>
              </a:rPr>
              <a:t>nastavení korektní sekvence operací ve všech procesech, schvalovací řízení, atd.</a:t>
            </a:r>
          </a:p>
          <a:p>
            <a:pPr eaLnBrk="1" hangingPunct="1">
              <a:defRPr/>
            </a:pPr>
            <a:r>
              <a:rPr lang="cs-CZ" sz="2000" dirty="0">
                <a:latin typeface="Calibri" pitchFamily="34" charset="0"/>
              </a:rPr>
              <a:t>Vypočítávaná pole</a:t>
            </a:r>
            <a:r>
              <a:rPr lang="en-US" sz="2000" dirty="0">
                <a:latin typeface="Calibri" pitchFamily="34" charset="0"/>
              </a:rPr>
              <a:t>  </a:t>
            </a:r>
            <a:r>
              <a:rPr lang="cs-CZ" sz="2000" dirty="0">
                <a:latin typeface="Calibri" pitchFamily="34" charset="0"/>
              </a:rPr>
              <a:t>-&gt; </a:t>
            </a:r>
            <a:r>
              <a:rPr lang="cs-CZ" sz="2000" dirty="0">
                <a:solidFill>
                  <a:srgbClr val="0070C0"/>
                </a:solidFill>
                <a:latin typeface="Calibri" pitchFamily="34" charset="0"/>
              </a:rPr>
              <a:t>rychlé výpočty a díky tomu on-line pohled na validní aktuální data</a:t>
            </a:r>
            <a:endParaRPr lang="en-US" sz="2000" dirty="0">
              <a:solidFill>
                <a:srgbClr val="0070C0"/>
              </a:solidFill>
              <a:latin typeface="Calibri" pitchFamily="34" charset="0"/>
            </a:endParaRPr>
          </a:p>
          <a:p>
            <a:pPr eaLnBrk="1" hangingPunct="1">
              <a:defRPr/>
            </a:pPr>
            <a:r>
              <a:rPr lang="en-US" sz="2000" dirty="0">
                <a:latin typeface="Calibri" pitchFamily="34" charset="0"/>
              </a:rPr>
              <a:t>Reports</a:t>
            </a:r>
            <a:r>
              <a:rPr lang="cs-CZ" sz="2000" dirty="0">
                <a:latin typeface="Calibri" pitchFamily="34" charset="0"/>
              </a:rPr>
              <a:t> </a:t>
            </a:r>
            <a:r>
              <a:rPr lang="cs-CZ" sz="2000" dirty="0">
                <a:solidFill>
                  <a:srgbClr val="0070C0"/>
                </a:solidFill>
                <a:latin typeface="Calibri" pitchFamily="34" charset="0"/>
              </a:rPr>
              <a:t>– kvalitní reportovací systém </a:t>
            </a:r>
            <a:endParaRPr lang="en-US" sz="2000" dirty="0">
              <a:solidFill>
                <a:srgbClr val="0070C0"/>
              </a:solidFill>
              <a:latin typeface="Calibri" pitchFamily="34" charset="0"/>
            </a:endParaRPr>
          </a:p>
          <a:p>
            <a:pPr eaLnBrk="1" hangingPunct="1">
              <a:defRPr/>
            </a:pPr>
            <a:r>
              <a:rPr lang="en-US" sz="2000" dirty="0">
                <a:latin typeface="Calibri" pitchFamily="34" charset="0"/>
              </a:rPr>
              <a:t>Entries, dimensions</a:t>
            </a:r>
            <a:r>
              <a:rPr lang="cs-CZ" sz="2000" dirty="0">
                <a:latin typeface="Calibri" pitchFamily="34" charset="0"/>
              </a:rPr>
              <a:t> – položky (transakce) a využívání dimenzí (vazba na </a:t>
            </a:r>
            <a:r>
              <a:rPr lang="cs-CZ" sz="2000" b="1" dirty="0">
                <a:solidFill>
                  <a:srgbClr val="00B050"/>
                </a:solidFill>
                <a:latin typeface="Calibri" pitchFamily="34" charset="0"/>
              </a:rPr>
              <a:t>Business </a:t>
            </a:r>
            <a:r>
              <a:rPr lang="cs-CZ" sz="2000" b="1" dirty="0" err="1">
                <a:solidFill>
                  <a:srgbClr val="00B050"/>
                </a:solidFill>
                <a:latin typeface="Calibri" pitchFamily="34" charset="0"/>
              </a:rPr>
              <a:t>Intelligence</a:t>
            </a:r>
            <a:r>
              <a:rPr lang="cs-CZ" sz="2000" b="1" dirty="0">
                <a:solidFill>
                  <a:srgbClr val="00B050"/>
                </a:solidFill>
                <a:latin typeface="Calibri" pitchFamily="34" charset="0"/>
              </a:rPr>
              <a:t> - &gt;</a:t>
            </a:r>
            <a:r>
              <a:rPr lang="cs-CZ" sz="2000" dirty="0">
                <a:latin typeface="Calibri" pitchFamily="34" charset="0"/>
              </a:rPr>
              <a:t>BI)   </a:t>
            </a:r>
          </a:p>
          <a:p>
            <a:pPr eaLnBrk="1" hangingPunct="1">
              <a:defRPr/>
            </a:pPr>
            <a:r>
              <a:rPr lang="cs-CZ" sz="2000" dirty="0">
                <a:latin typeface="Calibri" pitchFamily="34" charset="0"/>
              </a:rPr>
              <a:t>Vazba na Azure - </a:t>
            </a:r>
            <a:r>
              <a:rPr lang="cs-CZ" sz="2000" dirty="0">
                <a:solidFill>
                  <a:srgbClr val="0070C0"/>
                </a:solidFill>
                <a:latin typeface="Calibri" pitchFamily="34" charset="0"/>
              </a:rPr>
              <a:t>cloudová řešení </a:t>
            </a:r>
          </a:p>
          <a:p>
            <a:pPr eaLnBrk="1" hangingPunct="1">
              <a:defRPr/>
            </a:pPr>
            <a:r>
              <a:rPr lang="cs-CZ" sz="2000" dirty="0">
                <a:latin typeface="Calibri" pitchFamily="34" charset="0"/>
              </a:rPr>
              <a:t>Propojení s  </a:t>
            </a:r>
            <a:r>
              <a:rPr lang="cs-CZ" sz="2000" dirty="0" err="1">
                <a:latin typeface="Calibri" pitchFamily="34" charset="0"/>
              </a:rPr>
              <a:t>Power</a:t>
            </a:r>
            <a:r>
              <a:rPr lang="cs-CZ" sz="2000" dirty="0">
                <a:latin typeface="Calibri" pitchFamily="34" charset="0"/>
              </a:rPr>
              <a:t> BI (</a:t>
            </a:r>
            <a:r>
              <a:rPr lang="cs-CZ" sz="2000" b="1" dirty="0">
                <a:solidFill>
                  <a:srgbClr val="00B050"/>
                </a:solidFill>
                <a:latin typeface="Calibri" pitchFamily="34" charset="0"/>
              </a:rPr>
              <a:t>Business </a:t>
            </a:r>
            <a:r>
              <a:rPr lang="cs-CZ" sz="2000" b="1" dirty="0" err="1">
                <a:solidFill>
                  <a:srgbClr val="00B050"/>
                </a:solidFill>
                <a:latin typeface="Calibri" pitchFamily="34" charset="0"/>
              </a:rPr>
              <a:t>Intelligence</a:t>
            </a:r>
            <a:r>
              <a:rPr lang="cs-CZ" sz="2000" dirty="0">
                <a:latin typeface="Calibri" pitchFamily="34" charset="0"/>
              </a:rPr>
              <a:t>) -&gt;</a:t>
            </a:r>
            <a:r>
              <a:rPr lang="cs-CZ" sz="2000" dirty="0">
                <a:solidFill>
                  <a:srgbClr val="0070C0"/>
                </a:solidFill>
                <a:latin typeface="Calibri" pitchFamily="34" charset="0"/>
              </a:rPr>
              <a:t>viz další snímky </a:t>
            </a:r>
          </a:p>
          <a:p>
            <a:pPr eaLnBrk="1" hangingPunct="1">
              <a:defRPr/>
            </a:pPr>
            <a:r>
              <a:rPr lang="cs-CZ" sz="2000" dirty="0">
                <a:latin typeface="Calibri" pitchFamily="34" charset="0"/>
              </a:rPr>
              <a:t>Použití rolí (koncept Role </a:t>
            </a:r>
            <a:r>
              <a:rPr lang="cs-CZ" sz="2000" dirty="0" err="1">
                <a:latin typeface="Calibri" pitchFamily="34" charset="0"/>
              </a:rPr>
              <a:t>Tailored</a:t>
            </a:r>
            <a:r>
              <a:rPr lang="cs-CZ" sz="2000" dirty="0">
                <a:latin typeface="Calibri" pitchFamily="34" charset="0"/>
              </a:rPr>
              <a:t> </a:t>
            </a:r>
            <a:r>
              <a:rPr lang="cs-CZ" sz="2000" dirty="0" err="1">
                <a:latin typeface="Calibri" pitchFamily="34" charset="0"/>
              </a:rPr>
              <a:t>Client</a:t>
            </a:r>
            <a:r>
              <a:rPr lang="cs-CZ" sz="2000" dirty="0">
                <a:latin typeface="Calibri" pitchFamily="34" charset="0"/>
              </a:rPr>
              <a:t>-&gt; RTC ) -&gt;</a:t>
            </a:r>
            <a:r>
              <a:rPr lang="cs-CZ" sz="2000" dirty="0">
                <a:solidFill>
                  <a:srgbClr val="0070C0"/>
                </a:solidFill>
                <a:latin typeface="Calibri" pitchFamily="34" charset="0"/>
              </a:rPr>
              <a:t>viz další snímek</a:t>
            </a:r>
          </a:p>
          <a:p>
            <a:pPr eaLnBrk="1" hangingPunct="1">
              <a:defRPr/>
            </a:pPr>
            <a:r>
              <a:rPr lang="cs-CZ" sz="2000" dirty="0">
                <a:latin typeface="Calibri" pitchFamily="34" charset="0"/>
              </a:rPr>
              <a:t>Cortana </a:t>
            </a:r>
            <a:r>
              <a:rPr lang="cs-CZ" sz="2000" dirty="0" err="1">
                <a:latin typeface="Calibri" pitchFamily="34" charset="0"/>
              </a:rPr>
              <a:t>intelligence</a:t>
            </a:r>
            <a:r>
              <a:rPr lang="cs-CZ" sz="2000" dirty="0">
                <a:latin typeface="Calibri" pitchFamily="34" charset="0"/>
              </a:rPr>
              <a:t> – </a:t>
            </a:r>
            <a:r>
              <a:rPr lang="cs-CZ" sz="2000" dirty="0">
                <a:solidFill>
                  <a:srgbClr val="0070C0"/>
                </a:solidFill>
                <a:latin typeface="Calibri" pitchFamily="34" charset="0"/>
              </a:rPr>
              <a:t>umělá inteligence </a:t>
            </a:r>
            <a:endParaRPr lang="en-US" sz="2000" dirty="0">
              <a:solidFill>
                <a:srgbClr val="0070C0"/>
              </a:solidFill>
              <a:latin typeface="Calibri" pitchFamily="34" charset="0"/>
            </a:endParaRPr>
          </a:p>
          <a:p>
            <a:pPr eaLnBrk="1" hangingPunct="1">
              <a:buFontTx/>
              <a:buNone/>
              <a:defRPr/>
            </a:pPr>
            <a:r>
              <a:rPr lang="cs-CZ" sz="2000" dirty="0">
                <a:solidFill>
                  <a:srgbClr val="0070C0"/>
                </a:solidFill>
                <a:latin typeface="Calibri" pitchFamily="34" charset="0"/>
              </a:rPr>
              <a:t> </a:t>
            </a:r>
            <a:endParaRPr lang="cs-CZ" dirty="0">
              <a:solidFill>
                <a:srgbClr val="0070C0"/>
              </a:solidFill>
            </a:endParaRPr>
          </a:p>
          <a:p>
            <a:pPr eaLnBrk="1" hangingPunct="1">
              <a:defRPr/>
            </a:pPr>
            <a:endParaRPr lang="en-GB" dirty="0"/>
          </a:p>
        </p:txBody>
      </p:sp>
      <p:sp>
        <p:nvSpPr>
          <p:cNvPr id="3" name="Zástupný symbol pro datum 2"/>
          <p:cNvSpPr>
            <a:spLocks noGrp="1"/>
          </p:cNvSpPr>
          <p:nvPr>
            <p:ph type="dt" sz="quarter" idx="10"/>
          </p:nvPr>
        </p:nvSpPr>
        <p:spPr/>
        <p:txBody>
          <a:bodyPr/>
          <a:lstStyle/>
          <a:p>
            <a:pPr>
              <a:defRPr/>
            </a:pPr>
            <a:fld id="{6E08B109-FADF-461D-BBE6-79EE70C6C0DE}" type="datetime1">
              <a:rPr lang="cs-CZ"/>
              <a:pPr>
                <a:defRPr/>
              </a:pPr>
              <a:t>12.02.2024</a:t>
            </a:fld>
            <a:endParaRPr lang="cs-CZ"/>
          </a:p>
        </p:txBody>
      </p:sp>
    </p:spTree>
    <p:extLst>
      <p:ext uri="{BB962C8B-B14F-4D97-AF65-F5344CB8AC3E}">
        <p14:creationId xmlns:p14="http://schemas.microsoft.com/office/powerpoint/2010/main" val="3393591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solidFill>
                  <a:srgbClr val="0070C0"/>
                </a:solidFill>
              </a:rPr>
              <a:t>RTC koncept (Role </a:t>
            </a:r>
            <a:r>
              <a:rPr lang="cs-CZ" sz="3600" dirty="0" err="1">
                <a:solidFill>
                  <a:srgbClr val="0070C0"/>
                </a:solidFill>
              </a:rPr>
              <a:t>Tailored</a:t>
            </a:r>
            <a:r>
              <a:rPr lang="cs-CZ" sz="3600" dirty="0">
                <a:solidFill>
                  <a:srgbClr val="0070C0"/>
                </a:solidFill>
              </a:rPr>
              <a:t> </a:t>
            </a:r>
            <a:r>
              <a:rPr lang="cs-CZ" sz="3600" dirty="0" err="1">
                <a:solidFill>
                  <a:srgbClr val="0070C0"/>
                </a:solidFill>
              </a:rPr>
              <a:t>Client</a:t>
            </a:r>
            <a:r>
              <a:rPr lang="cs-CZ" sz="3600" dirty="0">
                <a:solidFill>
                  <a:srgbClr val="0070C0"/>
                </a:solidFill>
              </a:rPr>
              <a:t>)</a:t>
            </a:r>
          </a:p>
        </p:txBody>
      </p:sp>
      <p:pic>
        <p:nvPicPr>
          <p:cNvPr id="4" name="Obrázek 3"/>
          <p:cNvPicPr>
            <a:picLocks noChangeAspect="1"/>
          </p:cNvPicPr>
          <p:nvPr/>
        </p:nvPicPr>
        <p:blipFill>
          <a:blip r:embed="rId2"/>
          <a:stretch>
            <a:fillRect/>
          </a:stretch>
        </p:blipFill>
        <p:spPr>
          <a:xfrm>
            <a:off x="838200" y="1690687"/>
            <a:ext cx="4610493" cy="4789195"/>
          </a:xfrm>
          <a:prstGeom prst="rect">
            <a:avLst/>
          </a:prstGeom>
          <a:ln>
            <a:solidFill>
              <a:srgbClr val="000000"/>
            </a:solidFill>
          </a:ln>
        </p:spPr>
      </p:pic>
      <p:cxnSp>
        <p:nvCxnSpPr>
          <p:cNvPr id="6" name="Přímá spojnice se šipkou 5"/>
          <p:cNvCxnSpPr/>
          <p:nvPr/>
        </p:nvCxnSpPr>
        <p:spPr>
          <a:xfrm flipV="1">
            <a:off x="5382705" y="3205113"/>
            <a:ext cx="1046375" cy="9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Obrázek 6">
            <a:extLst>
              <a:ext uri="{FF2B5EF4-FFF2-40B4-BE49-F238E27FC236}">
                <a16:creationId xmlns:a16="http://schemas.microsoft.com/office/drawing/2014/main" id="{97BB913C-3F50-4A46-9D95-81C692478C42}"/>
              </a:ext>
            </a:extLst>
          </p:cNvPr>
          <p:cNvPicPr>
            <a:picLocks noChangeAspect="1"/>
          </p:cNvPicPr>
          <p:nvPr/>
        </p:nvPicPr>
        <p:blipFill>
          <a:blip r:embed="rId3"/>
          <a:stretch>
            <a:fillRect/>
          </a:stretch>
        </p:blipFill>
        <p:spPr>
          <a:xfrm>
            <a:off x="6429080" y="1385740"/>
            <a:ext cx="3178060" cy="2408148"/>
          </a:xfrm>
          <a:prstGeom prst="rect">
            <a:avLst/>
          </a:prstGeom>
          <a:ln>
            <a:solidFill>
              <a:schemeClr val="accent6">
                <a:shade val="50000"/>
              </a:schemeClr>
            </a:solidFill>
          </a:ln>
        </p:spPr>
      </p:pic>
      <p:pic>
        <p:nvPicPr>
          <p:cNvPr id="8" name="Obrázek 7">
            <a:extLst>
              <a:ext uri="{FF2B5EF4-FFF2-40B4-BE49-F238E27FC236}">
                <a16:creationId xmlns:a16="http://schemas.microsoft.com/office/drawing/2014/main" id="{921C7836-514E-4196-9CAB-D60B30A94C37}"/>
              </a:ext>
            </a:extLst>
          </p:cNvPr>
          <p:cNvPicPr>
            <a:picLocks noChangeAspect="1"/>
          </p:cNvPicPr>
          <p:nvPr/>
        </p:nvPicPr>
        <p:blipFill>
          <a:blip r:embed="rId4"/>
          <a:stretch>
            <a:fillRect/>
          </a:stretch>
        </p:blipFill>
        <p:spPr>
          <a:xfrm>
            <a:off x="6429080" y="3959257"/>
            <a:ext cx="1673283" cy="1927381"/>
          </a:xfrm>
          <a:prstGeom prst="rect">
            <a:avLst/>
          </a:prstGeom>
          <a:ln>
            <a:solidFill>
              <a:srgbClr val="000000"/>
            </a:solidFill>
          </a:ln>
        </p:spPr>
      </p:pic>
    </p:spTree>
    <p:extLst>
      <p:ext uri="{BB962C8B-B14F-4D97-AF65-F5344CB8AC3E}">
        <p14:creationId xmlns:p14="http://schemas.microsoft.com/office/powerpoint/2010/main" val="1076602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DFB5CD-DB68-480A-A69D-EF04CC3A30DF}"/>
              </a:ext>
            </a:extLst>
          </p:cNvPr>
          <p:cNvSpPr>
            <a:spLocks noGrp="1"/>
          </p:cNvSpPr>
          <p:nvPr>
            <p:ph type="title"/>
          </p:nvPr>
        </p:nvSpPr>
        <p:spPr/>
        <p:txBody>
          <a:bodyPr>
            <a:normAutofit/>
          </a:bodyPr>
          <a:lstStyle/>
          <a:p>
            <a:r>
              <a:rPr lang="cs-CZ" sz="3600" dirty="0">
                <a:solidFill>
                  <a:srgbClr val="0070C0"/>
                </a:solidFill>
              </a:rPr>
              <a:t>Business funkce – Business </a:t>
            </a:r>
            <a:r>
              <a:rPr lang="cs-CZ" sz="3600" dirty="0" err="1">
                <a:solidFill>
                  <a:srgbClr val="0070C0"/>
                </a:solidFill>
              </a:rPr>
              <a:t>Intelligence</a:t>
            </a:r>
            <a:endParaRPr lang="cs-CZ" sz="3600" dirty="0">
              <a:solidFill>
                <a:srgbClr val="0070C0"/>
              </a:solidFill>
            </a:endParaRPr>
          </a:p>
        </p:txBody>
      </p:sp>
      <p:sp>
        <p:nvSpPr>
          <p:cNvPr id="3" name="Zástupný obsah 2">
            <a:extLst>
              <a:ext uri="{FF2B5EF4-FFF2-40B4-BE49-F238E27FC236}">
                <a16:creationId xmlns:a16="http://schemas.microsoft.com/office/drawing/2014/main" id="{48A8C6F3-68A5-45CB-B06A-6D94FFC11EED}"/>
              </a:ext>
            </a:extLst>
          </p:cNvPr>
          <p:cNvSpPr>
            <a:spLocks noGrp="1"/>
          </p:cNvSpPr>
          <p:nvPr>
            <p:ph idx="1"/>
          </p:nvPr>
        </p:nvSpPr>
        <p:spPr/>
        <p:txBody>
          <a:bodyPr>
            <a:normAutofit/>
          </a:bodyPr>
          <a:lstStyle/>
          <a:p>
            <a:r>
              <a:rPr lang="cs-CZ" dirty="0">
                <a:solidFill>
                  <a:srgbClr val="0070C0"/>
                </a:solidFill>
              </a:rPr>
              <a:t>Získáte rychle přehledy o výkonu svých obchodních aktivit prostřednictvím rozpočtů, plánů účtů a zobrazení analýz</a:t>
            </a:r>
          </a:p>
          <a:p>
            <a:endParaRPr lang="cs-CZ" dirty="0"/>
          </a:p>
        </p:txBody>
      </p:sp>
      <p:pic>
        <p:nvPicPr>
          <p:cNvPr id="4" name="Obrázek 3">
            <a:extLst>
              <a:ext uri="{FF2B5EF4-FFF2-40B4-BE49-F238E27FC236}">
                <a16:creationId xmlns:a16="http://schemas.microsoft.com/office/drawing/2014/main" id="{F8F36117-EDA4-45DB-8CA9-7EC6CEBFEBEF}"/>
              </a:ext>
            </a:extLst>
          </p:cNvPr>
          <p:cNvPicPr>
            <a:picLocks noChangeAspect="1"/>
          </p:cNvPicPr>
          <p:nvPr/>
        </p:nvPicPr>
        <p:blipFill>
          <a:blip r:embed="rId2"/>
          <a:stretch>
            <a:fillRect/>
          </a:stretch>
        </p:blipFill>
        <p:spPr>
          <a:xfrm>
            <a:off x="2081055" y="2917345"/>
            <a:ext cx="7242054" cy="3596225"/>
          </a:xfrm>
          <a:prstGeom prst="rect">
            <a:avLst/>
          </a:prstGeom>
        </p:spPr>
      </p:pic>
    </p:spTree>
    <p:extLst>
      <p:ext uri="{BB962C8B-B14F-4D97-AF65-F5344CB8AC3E}">
        <p14:creationId xmlns:p14="http://schemas.microsoft.com/office/powerpoint/2010/main" val="3750894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6B81FA-E4ED-4D72-8025-AB2A35FAF831}"/>
              </a:ext>
            </a:extLst>
          </p:cNvPr>
          <p:cNvSpPr>
            <a:spLocks noGrp="1"/>
          </p:cNvSpPr>
          <p:nvPr>
            <p:ph type="title"/>
          </p:nvPr>
        </p:nvSpPr>
        <p:spPr/>
        <p:txBody>
          <a:bodyPr>
            <a:normAutofit/>
          </a:bodyPr>
          <a:lstStyle/>
          <a:p>
            <a:r>
              <a:rPr lang="cs-CZ" sz="3600" dirty="0">
                <a:solidFill>
                  <a:srgbClr val="0070C0"/>
                </a:solidFill>
              </a:rPr>
              <a:t>Business funkce – Business </a:t>
            </a:r>
            <a:r>
              <a:rPr lang="cs-CZ" sz="3600" dirty="0" err="1">
                <a:solidFill>
                  <a:srgbClr val="0070C0"/>
                </a:solidFill>
              </a:rPr>
              <a:t>Intelligence</a:t>
            </a:r>
            <a:endParaRPr lang="cs-CZ" sz="3600" dirty="0">
              <a:solidFill>
                <a:srgbClr val="0070C0"/>
              </a:solidFill>
            </a:endParaRPr>
          </a:p>
        </p:txBody>
      </p:sp>
      <p:sp>
        <p:nvSpPr>
          <p:cNvPr id="4" name="Obdélník 3">
            <a:extLst>
              <a:ext uri="{FF2B5EF4-FFF2-40B4-BE49-F238E27FC236}">
                <a16:creationId xmlns:a16="http://schemas.microsoft.com/office/drawing/2014/main" id="{8908407E-A66D-44D3-93E2-C282EE309805}"/>
              </a:ext>
            </a:extLst>
          </p:cNvPr>
          <p:cNvSpPr/>
          <p:nvPr/>
        </p:nvSpPr>
        <p:spPr>
          <a:xfrm>
            <a:off x="971550" y="1690688"/>
            <a:ext cx="6096000" cy="2246769"/>
          </a:xfrm>
          <a:prstGeom prst="rect">
            <a:avLst/>
          </a:prstGeom>
        </p:spPr>
        <p:txBody>
          <a:bodyPr>
            <a:spAutoFit/>
          </a:bodyPr>
          <a:lstStyle/>
          <a:p>
            <a:pPr marL="285750" indent="-285750">
              <a:buFont typeface="Arial" panose="020B0604020202020204" pitchFamily="34" charset="0"/>
              <a:buChar char="•"/>
            </a:pPr>
            <a:r>
              <a:rPr lang="cs-CZ" sz="2800" dirty="0">
                <a:solidFill>
                  <a:srgbClr val="0070C0"/>
                </a:solidFill>
              </a:rPr>
              <a:t>Analyzujte skutečné částky versus rozpočtované částky</a:t>
            </a:r>
          </a:p>
          <a:p>
            <a:endParaRPr lang="cs-CZ" sz="2800" dirty="0"/>
          </a:p>
          <a:p>
            <a:pPr marL="285750" indent="-285750">
              <a:buFont typeface="Arial" panose="020B0604020202020204" pitchFamily="34" charset="0"/>
              <a:buChar char="•"/>
            </a:pPr>
            <a:r>
              <a:rPr lang="cs-CZ" sz="2800" dirty="0">
                <a:solidFill>
                  <a:srgbClr val="0070C0"/>
                </a:solidFill>
              </a:rPr>
              <a:t>Připravuje finanční výkaznictví s plány a kategoriemi účtů hlavní knihy</a:t>
            </a:r>
          </a:p>
        </p:txBody>
      </p:sp>
      <p:pic>
        <p:nvPicPr>
          <p:cNvPr id="3" name="Obrázek 2">
            <a:extLst>
              <a:ext uri="{FF2B5EF4-FFF2-40B4-BE49-F238E27FC236}">
                <a16:creationId xmlns:a16="http://schemas.microsoft.com/office/drawing/2014/main" id="{D8AAC494-7E15-4ABA-AC58-B7942BB41E8A}"/>
              </a:ext>
            </a:extLst>
          </p:cNvPr>
          <p:cNvPicPr>
            <a:picLocks noChangeAspect="1"/>
          </p:cNvPicPr>
          <p:nvPr/>
        </p:nvPicPr>
        <p:blipFill>
          <a:blip r:embed="rId2"/>
          <a:stretch>
            <a:fillRect/>
          </a:stretch>
        </p:blipFill>
        <p:spPr>
          <a:xfrm>
            <a:off x="7200900" y="1690688"/>
            <a:ext cx="4502773" cy="3046989"/>
          </a:xfrm>
          <a:prstGeom prst="rect">
            <a:avLst/>
          </a:prstGeom>
          <a:ln>
            <a:solidFill>
              <a:schemeClr val="accent1"/>
            </a:solidFill>
          </a:ln>
        </p:spPr>
      </p:pic>
      <p:sp>
        <p:nvSpPr>
          <p:cNvPr id="5" name="TextovéPole 4"/>
          <p:cNvSpPr txBox="1"/>
          <p:nvPr/>
        </p:nvSpPr>
        <p:spPr>
          <a:xfrm>
            <a:off x="3876579" y="5093743"/>
            <a:ext cx="8025210" cy="338554"/>
          </a:xfrm>
          <a:prstGeom prst="rect">
            <a:avLst/>
          </a:prstGeom>
          <a:noFill/>
        </p:spPr>
        <p:txBody>
          <a:bodyPr wrap="none" rtlCol="0">
            <a:spAutoFit/>
          </a:bodyPr>
          <a:lstStyle/>
          <a:p>
            <a:r>
              <a:rPr lang="cs-CZ" sz="1600" b="1" dirty="0">
                <a:solidFill>
                  <a:srgbClr val="0070C0"/>
                </a:solidFill>
              </a:rPr>
              <a:t>Poznámka autora : obrazovka je generovaná nejnovější verzí MS Dynamics Business </a:t>
            </a:r>
            <a:r>
              <a:rPr lang="cs-CZ" sz="1600" b="1" dirty="0" err="1">
                <a:solidFill>
                  <a:srgbClr val="0070C0"/>
                </a:solidFill>
              </a:rPr>
              <a:t>Central</a:t>
            </a:r>
            <a:r>
              <a:rPr lang="cs-CZ" sz="1600" b="1" dirty="0">
                <a:solidFill>
                  <a:srgbClr val="0070C0"/>
                </a:solidFill>
              </a:rPr>
              <a:t>  </a:t>
            </a:r>
          </a:p>
        </p:txBody>
      </p:sp>
    </p:spTree>
    <p:extLst>
      <p:ext uri="{BB962C8B-B14F-4D97-AF65-F5344CB8AC3E}">
        <p14:creationId xmlns:p14="http://schemas.microsoft.com/office/powerpoint/2010/main" val="301945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6195" y="268345"/>
            <a:ext cx="10515600" cy="1325563"/>
          </a:xfrm>
        </p:spPr>
        <p:txBody>
          <a:bodyPr>
            <a:normAutofit/>
          </a:bodyPr>
          <a:lstStyle/>
          <a:p>
            <a:r>
              <a:rPr lang="cs-CZ" sz="3600" dirty="0">
                <a:solidFill>
                  <a:srgbClr val="0070C0"/>
                </a:solidFill>
              </a:rPr>
              <a:t>ERP a získané znalosti odpovídající pozici junior konzultanta - položka 3 na dalším snímku</a:t>
            </a:r>
          </a:p>
        </p:txBody>
      </p:sp>
      <p:sp>
        <p:nvSpPr>
          <p:cNvPr id="4" name="Zástupný symbol pro obsah 3"/>
          <p:cNvSpPr txBox="1">
            <a:spLocks noGrp="1"/>
          </p:cNvSpPr>
          <p:nvPr>
            <p:ph idx="1"/>
          </p:nvPr>
        </p:nvSpPr>
        <p:spPr>
          <a:xfrm>
            <a:off x="821421" y="1593908"/>
            <a:ext cx="10313710" cy="4894160"/>
          </a:xfrm>
          <a:prstGeom prst="rect">
            <a:avLst/>
          </a:prstGeom>
          <a:noFill/>
        </p:spPr>
        <p:txBody>
          <a:bodyPr wrap="square" rtlCol="0">
            <a:spAutoFit/>
          </a:bodyPr>
          <a:lstStyle/>
          <a:p>
            <a:r>
              <a:rPr lang="cs-CZ" sz="2400" b="1" dirty="0" err="1">
                <a:solidFill>
                  <a:srgbClr val="00B050"/>
                </a:solidFill>
              </a:rPr>
              <a:t>Computer</a:t>
            </a:r>
            <a:r>
              <a:rPr lang="cs-CZ" sz="2400" b="1" dirty="0">
                <a:solidFill>
                  <a:srgbClr val="00B050"/>
                </a:solidFill>
              </a:rPr>
              <a:t> Science </a:t>
            </a:r>
            <a:r>
              <a:rPr lang="cs-CZ" dirty="0">
                <a:solidFill>
                  <a:srgbClr val="00B050"/>
                </a:solidFill>
              </a:rPr>
              <a:t>– </a:t>
            </a:r>
            <a:r>
              <a:rPr lang="cs-CZ" sz="2400" dirty="0">
                <a:solidFill>
                  <a:srgbClr val="00B050"/>
                </a:solidFill>
              </a:rPr>
              <a:t>minimálně základy  </a:t>
            </a:r>
          </a:p>
          <a:p>
            <a:pPr lvl="1"/>
            <a:r>
              <a:rPr lang="cs-CZ" dirty="0">
                <a:solidFill>
                  <a:srgbClr val="00B050"/>
                </a:solidFill>
              </a:rPr>
              <a:t>Teorie algoritmů  </a:t>
            </a:r>
          </a:p>
          <a:p>
            <a:pPr lvl="1"/>
            <a:r>
              <a:rPr lang="cs-CZ" dirty="0">
                <a:solidFill>
                  <a:srgbClr val="00B050"/>
                </a:solidFill>
              </a:rPr>
              <a:t>Základy programování  </a:t>
            </a:r>
          </a:p>
          <a:p>
            <a:pPr lvl="1"/>
            <a:r>
              <a:rPr lang="cs-CZ" dirty="0">
                <a:solidFill>
                  <a:srgbClr val="00B050"/>
                </a:solidFill>
              </a:rPr>
              <a:t>Databáze   </a:t>
            </a:r>
          </a:p>
          <a:p>
            <a:r>
              <a:rPr lang="cs-CZ" sz="2400" dirty="0">
                <a:solidFill>
                  <a:srgbClr val="FF0000"/>
                </a:solidFill>
              </a:rPr>
              <a:t>Řízení financí (pohledávky, závazky, rozpočty, řízení nákladů, cash </a:t>
            </a:r>
            <a:r>
              <a:rPr lang="cs-CZ" sz="2400" dirty="0" err="1">
                <a:solidFill>
                  <a:srgbClr val="FF0000"/>
                </a:solidFill>
              </a:rPr>
              <a:t>flow</a:t>
            </a:r>
            <a:r>
              <a:rPr lang="cs-CZ" sz="2400" dirty="0">
                <a:solidFill>
                  <a:srgbClr val="FF0000"/>
                </a:solidFill>
              </a:rPr>
              <a:t>) </a:t>
            </a:r>
          </a:p>
          <a:p>
            <a:r>
              <a:rPr lang="cs-CZ" sz="2400" dirty="0">
                <a:solidFill>
                  <a:srgbClr val="FF0000"/>
                </a:solidFill>
              </a:rPr>
              <a:t>Řízení prodeje a nákupu </a:t>
            </a:r>
          </a:p>
          <a:p>
            <a:r>
              <a:rPr lang="cs-CZ" sz="2400" dirty="0">
                <a:solidFill>
                  <a:srgbClr val="FF0000"/>
                </a:solidFill>
              </a:rPr>
              <a:t>Pokročilá logistika </a:t>
            </a:r>
          </a:p>
          <a:p>
            <a:r>
              <a:rPr lang="cs-CZ" sz="2400" dirty="0">
                <a:solidFill>
                  <a:srgbClr val="FF0000"/>
                </a:solidFill>
              </a:rPr>
              <a:t>Řízení a plánování výroby  </a:t>
            </a:r>
          </a:p>
          <a:p>
            <a:r>
              <a:rPr lang="cs-CZ" sz="2400" dirty="0">
                <a:solidFill>
                  <a:srgbClr val="FF0000"/>
                </a:solidFill>
              </a:rPr>
              <a:t>Řízení servisu </a:t>
            </a:r>
          </a:p>
          <a:p>
            <a:r>
              <a:rPr lang="cs-CZ" sz="2400" dirty="0">
                <a:solidFill>
                  <a:srgbClr val="FF0000"/>
                </a:solidFill>
              </a:rPr>
              <a:t>Řízení projektů</a:t>
            </a:r>
          </a:p>
          <a:p>
            <a:r>
              <a:rPr lang="cs-CZ" sz="2400" dirty="0">
                <a:solidFill>
                  <a:srgbClr val="FF0000"/>
                </a:solidFill>
              </a:rPr>
              <a:t>CRM </a:t>
            </a:r>
          </a:p>
        </p:txBody>
      </p:sp>
      <p:sp>
        <p:nvSpPr>
          <p:cNvPr id="3" name="Pravá složená závorka 2">
            <a:extLst>
              <a:ext uri="{FF2B5EF4-FFF2-40B4-BE49-F238E27FC236}">
                <a16:creationId xmlns:a16="http://schemas.microsoft.com/office/drawing/2014/main" id="{EDA0A22E-9343-4825-925B-6E71EC78C7C6}"/>
              </a:ext>
            </a:extLst>
          </p:cNvPr>
          <p:cNvSpPr/>
          <p:nvPr/>
        </p:nvSpPr>
        <p:spPr>
          <a:xfrm>
            <a:off x="6434356" y="1619177"/>
            <a:ext cx="553674" cy="1325563"/>
          </a:xfrm>
          <a:prstGeom prst="rightBrace">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Pravá složená závorka 4">
            <a:extLst>
              <a:ext uri="{FF2B5EF4-FFF2-40B4-BE49-F238E27FC236}">
                <a16:creationId xmlns:a16="http://schemas.microsoft.com/office/drawing/2014/main" id="{688B45B9-44E7-4764-9A91-89F616A8B962}"/>
              </a:ext>
            </a:extLst>
          </p:cNvPr>
          <p:cNvSpPr/>
          <p:nvPr/>
        </p:nvSpPr>
        <p:spPr>
          <a:xfrm>
            <a:off x="10093354" y="3234716"/>
            <a:ext cx="553674" cy="2939579"/>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ovéPole 5">
            <a:extLst>
              <a:ext uri="{FF2B5EF4-FFF2-40B4-BE49-F238E27FC236}">
                <a16:creationId xmlns:a16="http://schemas.microsoft.com/office/drawing/2014/main" id="{B2AEF849-C2CF-4119-B729-4A10EF77ADD2}"/>
              </a:ext>
            </a:extLst>
          </p:cNvPr>
          <p:cNvSpPr txBox="1"/>
          <p:nvPr/>
        </p:nvSpPr>
        <p:spPr>
          <a:xfrm>
            <a:off x="6988030" y="1958792"/>
            <a:ext cx="4503244" cy="646331"/>
          </a:xfrm>
          <a:prstGeom prst="rect">
            <a:avLst/>
          </a:prstGeom>
          <a:noFill/>
        </p:spPr>
        <p:txBody>
          <a:bodyPr wrap="square" rtlCol="0">
            <a:spAutoFit/>
          </a:bodyPr>
          <a:lstStyle/>
          <a:p>
            <a:r>
              <a:rPr lang="cs-CZ" sz="3600" dirty="0">
                <a:solidFill>
                  <a:srgbClr val="00B050"/>
                </a:solidFill>
              </a:rPr>
              <a:t>Fakulta informatiky</a:t>
            </a:r>
            <a:endParaRPr lang="en-US" sz="3600" dirty="0">
              <a:solidFill>
                <a:srgbClr val="00B050"/>
              </a:solidFill>
            </a:endParaRPr>
          </a:p>
        </p:txBody>
      </p:sp>
      <p:sp>
        <p:nvSpPr>
          <p:cNvPr id="7" name="TextovéPole 6">
            <a:extLst>
              <a:ext uri="{FF2B5EF4-FFF2-40B4-BE49-F238E27FC236}">
                <a16:creationId xmlns:a16="http://schemas.microsoft.com/office/drawing/2014/main" id="{BFF98D41-6815-4115-A628-EBDA9202B740}"/>
              </a:ext>
            </a:extLst>
          </p:cNvPr>
          <p:cNvSpPr txBox="1"/>
          <p:nvPr/>
        </p:nvSpPr>
        <p:spPr>
          <a:xfrm>
            <a:off x="10571390" y="4381341"/>
            <a:ext cx="1362929" cy="738664"/>
          </a:xfrm>
          <a:prstGeom prst="rect">
            <a:avLst/>
          </a:prstGeom>
          <a:noFill/>
        </p:spPr>
        <p:txBody>
          <a:bodyPr wrap="square" rtlCol="0">
            <a:spAutoFit/>
          </a:bodyPr>
          <a:lstStyle/>
          <a:p>
            <a:r>
              <a:rPr lang="cs-CZ" dirty="0">
                <a:solidFill>
                  <a:srgbClr val="00B050"/>
                </a:solidFill>
              </a:rPr>
              <a:t>       </a:t>
            </a:r>
            <a:r>
              <a:rPr lang="cs-CZ" sz="2400" dirty="0">
                <a:solidFill>
                  <a:srgbClr val="FF0000"/>
                </a:solidFill>
              </a:rPr>
              <a:t>ESF</a:t>
            </a:r>
          </a:p>
          <a:p>
            <a:r>
              <a:rPr lang="cs-CZ" dirty="0">
                <a:solidFill>
                  <a:srgbClr val="FF0000"/>
                </a:solidFill>
              </a:rPr>
              <a:t>(PIS1 a PIS2)</a:t>
            </a:r>
            <a:endParaRPr lang="en-US" dirty="0">
              <a:solidFill>
                <a:srgbClr val="FF0000"/>
              </a:solidFill>
            </a:endParaRPr>
          </a:p>
        </p:txBody>
      </p:sp>
    </p:spTree>
    <p:extLst>
      <p:ext uri="{BB962C8B-B14F-4D97-AF65-F5344CB8AC3E}">
        <p14:creationId xmlns:p14="http://schemas.microsoft.com/office/powerpoint/2010/main" val="37459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solidFill>
                  <a:srgbClr val="0070C0"/>
                </a:solidFill>
              </a:rPr>
              <a:t>Praxe vyučujícího – </a:t>
            </a:r>
            <a:r>
              <a:rPr lang="cs-CZ" sz="2800" dirty="0">
                <a:solidFill>
                  <a:srgbClr val="0070C0"/>
                </a:solidFill>
              </a:rPr>
              <a:t>důvody uvedení -&gt; zkušenosti z praxe jsou získávány díky mimo částečný úvazek na ESF (nyní 0,6) </a:t>
            </a:r>
          </a:p>
        </p:txBody>
      </p:sp>
      <p:sp>
        <p:nvSpPr>
          <p:cNvPr id="3" name="Zástupný symbol pro obsah 2"/>
          <p:cNvSpPr>
            <a:spLocks noGrp="1"/>
          </p:cNvSpPr>
          <p:nvPr>
            <p:ph idx="1"/>
          </p:nvPr>
        </p:nvSpPr>
        <p:spPr/>
        <p:txBody>
          <a:bodyPr>
            <a:normAutofit/>
          </a:bodyPr>
          <a:lstStyle/>
          <a:p>
            <a:r>
              <a:rPr lang="cs-CZ" sz="2300" dirty="0">
                <a:solidFill>
                  <a:srgbClr val="0070C0"/>
                </a:solidFill>
              </a:rPr>
              <a:t>1994 – 2023: Odborný asistent, KPH-ESF, Masarykova univerzita, Brno </a:t>
            </a:r>
          </a:p>
          <a:p>
            <a:r>
              <a:rPr lang="cs-CZ" sz="2300" dirty="0">
                <a:solidFill>
                  <a:srgbClr val="0070C0"/>
                </a:solidFill>
              </a:rPr>
              <a:t>2016 -  2023 : Smluvní školitel </a:t>
            </a:r>
            <a:r>
              <a:rPr lang="cs-CZ" sz="2300" dirty="0" err="1">
                <a:solidFill>
                  <a:srgbClr val="0070C0"/>
                </a:solidFill>
              </a:rPr>
              <a:t>Navertica</a:t>
            </a:r>
            <a:r>
              <a:rPr lang="cs-CZ" sz="2300" dirty="0">
                <a:solidFill>
                  <a:srgbClr val="0070C0"/>
                </a:solidFill>
              </a:rPr>
              <a:t> </a:t>
            </a:r>
            <a:r>
              <a:rPr lang="cs-CZ" sz="2300" dirty="0" err="1">
                <a:solidFill>
                  <a:srgbClr val="0070C0"/>
                </a:solidFill>
              </a:rPr>
              <a:t>South</a:t>
            </a:r>
            <a:r>
              <a:rPr lang="cs-CZ" sz="2300" dirty="0">
                <a:solidFill>
                  <a:srgbClr val="0070C0"/>
                </a:solidFill>
              </a:rPr>
              <a:t> </a:t>
            </a:r>
            <a:r>
              <a:rPr lang="cs-CZ" sz="2300" dirty="0" err="1">
                <a:solidFill>
                  <a:srgbClr val="0070C0"/>
                </a:solidFill>
              </a:rPr>
              <a:t>Africa</a:t>
            </a:r>
            <a:r>
              <a:rPr lang="cs-CZ" sz="2300" dirty="0">
                <a:solidFill>
                  <a:srgbClr val="0070C0"/>
                </a:solidFill>
              </a:rPr>
              <a:t> </a:t>
            </a:r>
          </a:p>
          <a:p>
            <a:r>
              <a:rPr lang="cs-CZ" sz="2300" dirty="0">
                <a:solidFill>
                  <a:srgbClr val="0070C0"/>
                </a:solidFill>
              </a:rPr>
              <a:t>2004 – 2016: Smluvní manažer tréninkového ERP centra </a:t>
            </a:r>
            <a:r>
              <a:rPr lang="cs-CZ" sz="2300" dirty="0" err="1">
                <a:solidFill>
                  <a:srgbClr val="0070C0"/>
                </a:solidFill>
              </a:rPr>
              <a:t>Navertica</a:t>
            </a:r>
            <a:r>
              <a:rPr lang="cs-CZ" sz="2300" dirty="0">
                <a:solidFill>
                  <a:srgbClr val="0070C0"/>
                </a:solidFill>
              </a:rPr>
              <a:t> </a:t>
            </a:r>
            <a:r>
              <a:rPr lang="cs-CZ" sz="2300" dirty="0" err="1">
                <a:solidFill>
                  <a:srgbClr val="0070C0"/>
                </a:solidFill>
              </a:rPr>
              <a:t>South</a:t>
            </a:r>
            <a:r>
              <a:rPr lang="cs-CZ" sz="2300" dirty="0">
                <a:solidFill>
                  <a:srgbClr val="0070C0"/>
                </a:solidFill>
              </a:rPr>
              <a:t> </a:t>
            </a:r>
            <a:r>
              <a:rPr lang="cs-CZ" sz="2300" dirty="0" err="1">
                <a:solidFill>
                  <a:srgbClr val="0070C0"/>
                </a:solidFill>
              </a:rPr>
              <a:t>Africa</a:t>
            </a:r>
            <a:r>
              <a:rPr lang="cs-CZ" sz="2300" dirty="0">
                <a:solidFill>
                  <a:srgbClr val="0070C0"/>
                </a:solidFill>
              </a:rPr>
              <a:t>  </a:t>
            </a:r>
          </a:p>
          <a:p>
            <a:r>
              <a:rPr lang="cs-CZ" sz="2300" dirty="0">
                <a:solidFill>
                  <a:srgbClr val="0070C0"/>
                </a:solidFill>
              </a:rPr>
              <a:t>2002 – 2004 : Obchodní ředitel, </a:t>
            </a:r>
            <a:r>
              <a:rPr lang="cs-CZ" sz="2300" dirty="0" err="1">
                <a:solidFill>
                  <a:srgbClr val="0070C0"/>
                </a:solidFill>
              </a:rPr>
              <a:t>Allium</a:t>
            </a:r>
            <a:r>
              <a:rPr lang="cs-CZ" sz="2300" dirty="0">
                <a:solidFill>
                  <a:srgbClr val="0070C0"/>
                </a:solidFill>
              </a:rPr>
              <a:t> s.r.o., Brno</a:t>
            </a:r>
          </a:p>
          <a:p>
            <a:r>
              <a:rPr lang="cs-CZ" sz="2300" dirty="0">
                <a:solidFill>
                  <a:srgbClr val="0070C0"/>
                </a:solidFill>
              </a:rPr>
              <a:t>2001 - 2002: Obchodní ředitel, </a:t>
            </a:r>
            <a:r>
              <a:rPr lang="cs-CZ" sz="2300" dirty="0" err="1">
                <a:solidFill>
                  <a:srgbClr val="0070C0"/>
                </a:solidFill>
              </a:rPr>
              <a:t>Columbus</a:t>
            </a:r>
            <a:r>
              <a:rPr lang="cs-CZ" sz="2300" dirty="0">
                <a:solidFill>
                  <a:srgbClr val="0070C0"/>
                </a:solidFill>
              </a:rPr>
              <a:t> IT Partner a. s., Praha</a:t>
            </a:r>
          </a:p>
          <a:p>
            <a:r>
              <a:rPr lang="cs-CZ" sz="2300" dirty="0">
                <a:solidFill>
                  <a:srgbClr val="0070C0"/>
                </a:solidFill>
              </a:rPr>
              <a:t>1993 - 2001: Konzultant ERP, FUTURE </a:t>
            </a:r>
            <a:r>
              <a:rPr lang="cs-CZ" sz="2300" dirty="0" err="1">
                <a:solidFill>
                  <a:srgbClr val="0070C0"/>
                </a:solidFill>
              </a:rPr>
              <a:t>Engineering</a:t>
            </a:r>
            <a:r>
              <a:rPr lang="cs-CZ" sz="2300" dirty="0">
                <a:solidFill>
                  <a:srgbClr val="0070C0"/>
                </a:solidFill>
              </a:rPr>
              <a:t> </a:t>
            </a:r>
            <a:r>
              <a:rPr lang="cs-CZ" sz="2300" dirty="0" err="1">
                <a:solidFill>
                  <a:srgbClr val="0070C0"/>
                </a:solidFill>
              </a:rPr>
              <a:t>a.s</a:t>
            </a:r>
            <a:r>
              <a:rPr lang="cs-CZ" sz="2300" dirty="0">
                <a:solidFill>
                  <a:srgbClr val="0070C0"/>
                </a:solidFill>
              </a:rPr>
              <a:t>, Brno – přejmenováno na  </a:t>
            </a:r>
            <a:r>
              <a:rPr lang="cs-CZ" sz="2300" dirty="0" err="1">
                <a:solidFill>
                  <a:srgbClr val="0070C0"/>
                </a:solidFill>
              </a:rPr>
              <a:t>Navertica</a:t>
            </a:r>
            <a:r>
              <a:rPr lang="cs-CZ" sz="2300" dirty="0">
                <a:solidFill>
                  <a:srgbClr val="0070C0"/>
                </a:solidFill>
              </a:rPr>
              <a:t> a.s.</a:t>
            </a:r>
          </a:p>
          <a:p>
            <a:r>
              <a:rPr lang="cs-CZ" sz="2300" dirty="0">
                <a:solidFill>
                  <a:srgbClr val="0070C0"/>
                </a:solidFill>
              </a:rPr>
              <a:t>1990 - 1993: Středoškolský profesor  </a:t>
            </a:r>
            <a:r>
              <a:rPr lang="en-US" sz="2300" dirty="0">
                <a:solidFill>
                  <a:srgbClr val="0070C0"/>
                </a:solidFill>
              </a:rPr>
              <a:t>Computer science (A-level London Examination Board), Department of Education Valletta, </a:t>
            </a:r>
            <a:r>
              <a:rPr lang="en-US" sz="2300" dirty="0" err="1">
                <a:solidFill>
                  <a:srgbClr val="0070C0"/>
                </a:solidFill>
              </a:rPr>
              <a:t>Paolino</a:t>
            </a:r>
            <a:r>
              <a:rPr lang="en-US" sz="2300" dirty="0">
                <a:solidFill>
                  <a:srgbClr val="0070C0"/>
                </a:solidFill>
              </a:rPr>
              <a:t> </a:t>
            </a:r>
            <a:r>
              <a:rPr lang="en-US" sz="2300" dirty="0" err="1">
                <a:solidFill>
                  <a:srgbClr val="0070C0"/>
                </a:solidFill>
              </a:rPr>
              <a:t>Vassallo</a:t>
            </a:r>
            <a:r>
              <a:rPr lang="en-US" sz="2300" dirty="0">
                <a:solidFill>
                  <a:srgbClr val="0070C0"/>
                </a:solidFill>
              </a:rPr>
              <a:t> Upper Lyceum a </a:t>
            </a:r>
            <a:r>
              <a:rPr lang="en-US" sz="2300" dirty="0" err="1">
                <a:solidFill>
                  <a:srgbClr val="0070C0"/>
                </a:solidFill>
              </a:rPr>
              <a:t>Fellenberg</a:t>
            </a:r>
            <a:r>
              <a:rPr lang="en-US" sz="2300" dirty="0">
                <a:solidFill>
                  <a:srgbClr val="0070C0"/>
                </a:solidFill>
              </a:rPr>
              <a:t> Training Center, Malta</a:t>
            </a:r>
            <a:endParaRPr lang="en-US" sz="2300" dirty="0">
              <a:solidFill>
                <a:srgbClr val="0070C0"/>
              </a:solidFill>
              <a:effectLst/>
            </a:endParaRPr>
          </a:p>
          <a:p>
            <a:r>
              <a:rPr lang="cs-CZ" sz="1400" dirty="0"/>
              <a:t> </a:t>
            </a:r>
            <a:endParaRPr lang="cs-CZ" dirty="0"/>
          </a:p>
        </p:txBody>
      </p:sp>
    </p:spTree>
    <p:extLst>
      <p:ext uri="{BB962C8B-B14F-4D97-AF65-F5344CB8AC3E}">
        <p14:creationId xmlns:p14="http://schemas.microsoft.com/office/powerpoint/2010/main" val="3807669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solidFill>
                  <a:srgbClr val="0070C0"/>
                </a:solidFill>
              </a:rPr>
              <a:t>Konzultant/ Konzultantka Microsoft Dynamics NAV-požadavky ze strany SW firem</a:t>
            </a:r>
          </a:p>
        </p:txBody>
      </p:sp>
      <p:sp>
        <p:nvSpPr>
          <p:cNvPr id="3" name="Zástupný symbol pro obsah 2"/>
          <p:cNvSpPr>
            <a:spLocks noGrp="1"/>
          </p:cNvSpPr>
          <p:nvPr>
            <p:ph idx="1"/>
          </p:nvPr>
        </p:nvSpPr>
        <p:spPr/>
        <p:txBody>
          <a:bodyPr>
            <a:normAutofit/>
          </a:bodyPr>
          <a:lstStyle/>
          <a:p>
            <a:r>
              <a:rPr lang="cs-CZ" sz="1900" b="1" dirty="0"/>
              <a:t>SŠ</a:t>
            </a:r>
            <a:r>
              <a:rPr lang="cs-CZ" sz="1900" dirty="0"/>
              <a:t>/</a:t>
            </a:r>
            <a:r>
              <a:rPr lang="cs-CZ" sz="1900" b="1" dirty="0">
                <a:solidFill>
                  <a:srgbClr val="FF0000"/>
                </a:solidFill>
              </a:rPr>
              <a:t>VŠ</a:t>
            </a:r>
            <a:r>
              <a:rPr lang="cs-CZ" sz="1900" b="1" dirty="0"/>
              <a:t> </a:t>
            </a:r>
            <a:r>
              <a:rPr lang="cs-CZ" sz="1900" dirty="0"/>
              <a:t>vzdělání technického směru</a:t>
            </a:r>
          </a:p>
          <a:p>
            <a:r>
              <a:rPr lang="cs-CZ" sz="1900" dirty="0"/>
              <a:t>Praxe konzultanta / obchodníka</a:t>
            </a:r>
          </a:p>
          <a:p>
            <a:r>
              <a:rPr lang="cs-CZ" sz="1900" b="1" dirty="0">
                <a:solidFill>
                  <a:srgbClr val="0070C0"/>
                </a:solidFill>
              </a:rPr>
              <a:t>Dobrá až konzultační znalost Microsoft Dynamics NAV, AX, CRM </a:t>
            </a:r>
            <a:endParaRPr lang="cs-CZ" sz="1900" dirty="0"/>
          </a:p>
          <a:p>
            <a:r>
              <a:rPr lang="cs-CZ" sz="1900" dirty="0"/>
              <a:t>Schopnost individuálního přístupu v komunikaci se zákazníky</a:t>
            </a:r>
          </a:p>
          <a:p>
            <a:r>
              <a:rPr lang="cs-CZ" sz="1900" dirty="0"/>
              <a:t>Zkušenosti s jednáním s vrcholným managementem</a:t>
            </a:r>
          </a:p>
          <a:p>
            <a:r>
              <a:rPr lang="cs-CZ" sz="1900" dirty="0"/>
              <a:t>Cestování v rámci ČR, SK a v zahraničí (znalost jazyků nutná)</a:t>
            </a:r>
          </a:p>
          <a:p>
            <a:r>
              <a:rPr lang="cs-CZ" sz="1900" dirty="0"/>
              <a:t>Reprezentativní vystupování</a:t>
            </a:r>
          </a:p>
          <a:p>
            <a:r>
              <a:rPr lang="cs-CZ" sz="1900" dirty="0"/>
              <a:t>Samostatnost, sebekontrola</a:t>
            </a:r>
          </a:p>
          <a:p>
            <a:r>
              <a:rPr lang="cs-CZ" sz="1900" dirty="0"/>
              <a:t>Časová flexibilita</a:t>
            </a:r>
          </a:p>
          <a:p>
            <a:endParaRPr lang="cs-CZ" dirty="0"/>
          </a:p>
        </p:txBody>
      </p:sp>
    </p:spTree>
    <p:extLst>
      <p:ext uri="{BB962C8B-B14F-4D97-AF65-F5344CB8AC3E}">
        <p14:creationId xmlns:p14="http://schemas.microsoft.com/office/powerpoint/2010/main" val="2099629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a:spLocks noGrp="1"/>
          </p:cNvSpPr>
          <p:nvPr>
            <p:ph type="title"/>
          </p:nvPr>
        </p:nvSpPr>
        <p:spPr>
          <a:xfrm>
            <a:off x="838200" y="365125"/>
            <a:ext cx="10515600" cy="1325563"/>
          </a:xfrm>
        </p:spPr>
        <p:txBody>
          <a:bodyPr>
            <a:normAutofit/>
          </a:bodyPr>
          <a:lstStyle/>
          <a:p>
            <a:r>
              <a:rPr lang="cs-CZ" sz="3600" dirty="0">
                <a:solidFill>
                  <a:srgbClr val="0070C0"/>
                </a:solidFill>
              </a:rPr>
              <a:t>Programátor/ Programátorka Microsoft Dynamics NAV – požadavky zaměstnavatelů </a:t>
            </a:r>
          </a:p>
        </p:txBody>
      </p:sp>
      <p:sp>
        <p:nvSpPr>
          <p:cNvPr id="9" name="Obdélník 8"/>
          <p:cNvSpPr/>
          <p:nvPr/>
        </p:nvSpPr>
        <p:spPr>
          <a:xfrm>
            <a:off x="989878" y="1934008"/>
            <a:ext cx="9269858" cy="3754874"/>
          </a:xfrm>
          <a:prstGeom prst="rect">
            <a:avLst/>
          </a:prstGeom>
        </p:spPr>
        <p:txBody>
          <a:bodyPr wrap="square">
            <a:spAutoFit/>
          </a:bodyPr>
          <a:lstStyle/>
          <a:p>
            <a:pPr marL="285750" indent="-285750">
              <a:buFont typeface="Arial" panose="020B0604020202020204" pitchFamily="34" charset="0"/>
              <a:buChar char="•"/>
            </a:pPr>
            <a:r>
              <a:rPr lang="cs-CZ" sz="2000" dirty="0"/>
              <a:t>VŠ vzdělání nejlépe se zaměřením na informatiku</a:t>
            </a:r>
          </a:p>
          <a:p>
            <a:pPr marL="285750" indent="-285750">
              <a:buFont typeface="Arial" panose="020B0604020202020204" pitchFamily="34" charset="0"/>
              <a:buChar char="•"/>
            </a:pPr>
            <a:r>
              <a:rPr lang="cs-CZ" sz="2000" dirty="0"/>
              <a:t>AJ (alespoň číst technickou dokumentaci)</a:t>
            </a:r>
          </a:p>
          <a:p>
            <a:pPr marL="285750" indent="-285750">
              <a:buFont typeface="Arial" panose="020B0604020202020204" pitchFamily="34" charset="0"/>
              <a:buChar char="•"/>
            </a:pPr>
            <a:r>
              <a:rPr lang="cs-CZ" sz="2000" dirty="0"/>
              <a:t>Základy objektového programování</a:t>
            </a:r>
          </a:p>
          <a:p>
            <a:pPr marL="285750" indent="-285750">
              <a:buFont typeface="Arial" panose="020B0604020202020204" pitchFamily="34" charset="0"/>
              <a:buChar char="•"/>
            </a:pPr>
            <a:r>
              <a:rPr lang="cs-CZ" sz="2000" dirty="0"/>
              <a:t>Základní znalost databázových systémů</a:t>
            </a:r>
          </a:p>
          <a:p>
            <a:pPr marL="285750" indent="-285750">
              <a:buFont typeface="Arial" panose="020B0604020202020204" pitchFamily="34" charset="0"/>
              <a:buChar char="•"/>
            </a:pPr>
            <a:r>
              <a:rPr lang="cs-CZ" sz="2000" dirty="0"/>
              <a:t>Základní znalost podnikových procesů</a:t>
            </a:r>
          </a:p>
          <a:p>
            <a:pPr marL="285750" indent="-285750">
              <a:buFont typeface="Arial" panose="020B0604020202020204" pitchFamily="34" charset="0"/>
              <a:buChar char="•"/>
            </a:pPr>
            <a:r>
              <a:rPr lang="cs-CZ" sz="2000" dirty="0"/>
              <a:t>Znalost </a:t>
            </a:r>
            <a:r>
              <a:rPr lang="cs-CZ" sz="2000" b="1" dirty="0"/>
              <a:t>Microsoft Dynamics NAV </a:t>
            </a:r>
            <a:r>
              <a:rPr lang="cs-CZ" sz="2000" dirty="0"/>
              <a:t>nebo </a:t>
            </a:r>
            <a:r>
              <a:rPr lang="cs-CZ" sz="2000" b="1" dirty="0"/>
              <a:t>Business </a:t>
            </a:r>
            <a:r>
              <a:rPr lang="cs-CZ" sz="2000" b="1" dirty="0" err="1"/>
              <a:t>Central</a:t>
            </a:r>
            <a:r>
              <a:rPr lang="cs-CZ" sz="2000" b="1" dirty="0"/>
              <a:t> </a:t>
            </a:r>
            <a:r>
              <a:rPr lang="cs-CZ" sz="2000" dirty="0"/>
              <a:t>výhodou</a:t>
            </a:r>
          </a:p>
          <a:p>
            <a:pPr marL="285750" indent="-285750">
              <a:buFont typeface="Arial" panose="020B0604020202020204" pitchFamily="34" charset="0"/>
              <a:buChar char="•"/>
            </a:pPr>
            <a:r>
              <a:rPr lang="cs-CZ" sz="2000" dirty="0"/>
              <a:t>Znalost technologie </a:t>
            </a:r>
            <a:r>
              <a:rPr lang="cs-CZ" sz="2000" b="1" dirty="0"/>
              <a:t>MS SQL </a:t>
            </a:r>
            <a:r>
              <a:rPr lang="cs-CZ" sz="2000" dirty="0"/>
              <a:t>výhodou</a:t>
            </a:r>
          </a:p>
          <a:p>
            <a:pPr marL="285750" indent="-285750">
              <a:buFont typeface="Arial" panose="020B0604020202020204" pitchFamily="34" charset="0"/>
              <a:buChar char="•"/>
            </a:pPr>
            <a:r>
              <a:rPr lang="cs-CZ" sz="2000" dirty="0"/>
              <a:t>Iniciativní a dynamický přístup k řešeným úkolům</a:t>
            </a:r>
          </a:p>
          <a:p>
            <a:pPr marL="285750" indent="-285750">
              <a:buFont typeface="Arial" panose="020B0604020202020204" pitchFamily="34" charset="0"/>
              <a:buChar char="•"/>
            </a:pPr>
            <a:r>
              <a:rPr lang="cs-CZ" sz="2000" dirty="0"/>
              <a:t>Kreativita, komunikativnost, samostatnost</a:t>
            </a:r>
          </a:p>
          <a:p>
            <a:pPr marL="285750" indent="-285750">
              <a:buFont typeface="Arial" panose="020B0604020202020204" pitchFamily="34" charset="0"/>
              <a:buChar char="•"/>
            </a:pPr>
            <a:r>
              <a:rPr lang="cs-CZ" sz="2000" dirty="0"/>
              <a:t>Schopnost týmové práce</a:t>
            </a:r>
          </a:p>
          <a:p>
            <a:pPr marL="285750" indent="-285750">
              <a:buFont typeface="Arial" panose="020B0604020202020204" pitchFamily="34" charset="0"/>
              <a:buChar char="•"/>
            </a:pPr>
            <a:r>
              <a:rPr lang="cs-CZ" sz="2000" dirty="0"/>
              <a:t>Ochota učit se novým věcem</a:t>
            </a:r>
          </a:p>
          <a:p>
            <a:endParaRPr lang="cs-CZ" dirty="0"/>
          </a:p>
        </p:txBody>
      </p:sp>
    </p:spTree>
    <p:extLst>
      <p:ext uri="{BB962C8B-B14F-4D97-AF65-F5344CB8AC3E}">
        <p14:creationId xmlns:p14="http://schemas.microsoft.com/office/powerpoint/2010/main" val="2639771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solidFill>
                  <a:srgbClr val="0070C0"/>
                </a:solidFill>
              </a:rPr>
              <a:t>Zaměření přednášek z oboru řízení operací</a:t>
            </a:r>
            <a:br>
              <a:rPr lang="cs-CZ" sz="3600" dirty="0">
                <a:solidFill>
                  <a:srgbClr val="0070C0"/>
                </a:solidFill>
              </a:rPr>
            </a:br>
            <a:r>
              <a:rPr lang="cs-CZ" sz="3600" dirty="0">
                <a:solidFill>
                  <a:srgbClr val="0070C0"/>
                </a:solidFill>
              </a:rPr>
              <a:t>(BPH-PIS1-2 hodiny týdně )</a:t>
            </a:r>
          </a:p>
        </p:txBody>
      </p:sp>
      <p:sp>
        <p:nvSpPr>
          <p:cNvPr id="3" name="Zástupný symbol pro obsah 2"/>
          <p:cNvSpPr>
            <a:spLocks noGrp="1"/>
          </p:cNvSpPr>
          <p:nvPr>
            <p:ph idx="1"/>
          </p:nvPr>
        </p:nvSpPr>
        <p:spPr>
          <a:xfrm>
            <a:off x="838200" y="1933690"/>
            <a:ext cx="10515600" cy="4351338"/>
          </a:xfrm>
        </p:spPr>
        <p:txBody>
          <a:bodyPr>
            <a:normAutofit fontScale="40000" lnSpcReduction="20000"/>
          </a:bodyPr>
          <a:lstStyle/>
          <a:p>
            <a:r>
              <a:rPr lang="en-ZA" b="1" dirty="0"/>
              <a:t>OM-intr</a:t>
            </a:r>
            <a:r>
              <a:rPr lang="en-ZA" dirty="0"/>
              <a:t>o </a:t>
            </a:r>
            <a:r>
              <a:rPr lang="cs-CZ" dirty="0"/>
              <a:t> -  Úvod to Řízení operací </a:t>
            </a:r>
            <a:endParaRPr lang="en-ZA" dirty="0"/>
          </a:p>
          <a:p>
            <a:r>
              <a:rPr lang="en-ZA" dirty="0"/>
              <a:t>Real project-South African client (wholesale)</a:t>
            </a:r>
            <a:r>
              <a:rPr lang="cs-CZ" dirty="0"/>
              <a:t> – Reálný projekt v Jižní Africe – velkoobchod s papírem a součástkami pro tiskařskou branži </a:t>
            </a:r>
            <a:endParaRPr lang="en-ZA" dirty="0"/>
          </a:p>
          <a:p>
            <a:r>
              <a:rPr lang="en-ZA" b="1" dirty="0"/>
              <a:t>Theory of constraints</a:t>
            </a:r>
            <a:r>
              <a:rPr lang="cs-CZ" b="1" dirty="0"/>
              <a:t> </a:t>
            </a:r>
            <a:r>
              <a:rPr lang="cs-CZ" dirty="0"/>
              <a:t>– Teorie omezení (TOC) - jeden z diagnostických nástrojů – viz další snímky</a:t>
            </a:r>
            <a:endParaRPr lang="en-ZA" dirty="0"/>
          </a:p>
          <a:p>
            <a:r>
              <a:rPr lang="en-ZA" b="1" dirty="0"/>
              <a:t>Critical chain and project management</a:t>
            </a:r>
            <a:r>
              <a:rPr lang="cs-CZ" b="1" dirty="0"/>
              <a:t> </a:t>
            </a:r>
            <a:r>
              <a:rPr lang="cs-CZ" dirty="0"/>
              <a:t>– Řízení projektů s pomocí metody kritického řetězce (srovnání s agilní metodou SCRUM) </a:t>
            </a:r>
            <a:endParaRPr lang="en-ZA" dirty="0"/>
          </a:p>
          <a:p>
            <a:r>
              <a:rPr lang="en-ZA" b="1" dirty="0"/>
              <a:t>Quality management I. </a:t>
            </a:r>
            <a:r>
              <a:rPr lang="en-ZA" dirty="0"/>
              <a:t>(Pareto+ Ishikawa)</a:t>
            </a:r>
            <a:r>
              <a:rPr lang="cs-CZ" dirty="0"/>
              <a:t> – Řízení kvality-diagnostická nástroj FBD a jeho vazba na TOC a nástroj pro vyhodnocení priority (vah)</a:t>
            </a:r>
            <a:endParaRPr lang="en-ZA" dirty="0"/>
          </a:p>
          <a:p>
            <a:r>
              <a:rPr lang="en-ZA" b="1" dirty="0"/>
              <a:t>Quality management II. </a:t>
            </a:r>
            <a:r>
              <a:rPr lang="en-ZA" dirty="0"/>
              <a:t>(Six Sigma, Kaizen, </a:t>
            </a:r>
            <a:r>
              <a:rPr lang="en-ZA" dirty="0" err="1"/>
              <a:t>Poka</a:t>
            </a:r>
            <a:r>
              <a:rPr lang="en-ZA" dirty="0"/>
              <a:t> Yoke)</a:t>
            </a:r>
            <a:r>
              <a:rPr lang="cs-CZ" dirty="0"/>
              <a:t> – Řízení kvality – koncepty  II</a:t>
            </a:r>
          </a:p>
          <a:p>
            <a:r>
              <a:rPr lang="en-ZA" b="1" dirty="0"/>
              <a:t>Business metrics </a:t>
            </a:r>
            <a:r>
              <a:rPr lang="en-ZA" dirty="0"/>
              <a:t>(use of matrices – Boston, Gartner MQ)</a:t>
            </a:r>
            <a:r>
              <a:rPr lang="cs-CZ" dirty="0"/>
              <a:t> – Vybrané metody metrik organizovaných v maticích  a používané ve vyhodnocování kvality podnikových procesů  </a:t>
            </a:r>
          </a:p>
          <a:p>
            <a:r>
              <a:rPr lang="cs-CZ" b="1" dirty="0"/>
              <a:t>B</a:t>
            </a:r>
            <a:r>
              <a:rPr lang="en-ZA" b="1" dirty="0" err="1"/>
              <a:t>alanced</a:t>
            </a:r>
            <a:r>
              <a:rPr lang="en-ZA" b="1" dirty="0"/>
              <a:t> Score Card </a:t>
            </a:r>
            <a:r>
              <a:rPr lang="cs-CZ" b="1" dirty="0"/>
              <a:t> </a:t>
            </a:r>
            <a:r>
              <a:rPr lang="cs-CZ" dirty="0"/>
              <a:t>- plánování rozvoje společnosti s pomocí metody vyvážených měřítek  </a:t>
            </a:r>
            <a:endParaRPr lang="en-ZA" dirty="0"/>
          </a:p>
          <a:p>
            <a:r>
              <a:rPr lang="en-ZA" b="1" dirty="0"/>
              <a:t>DBR , CONWIP</a:t>
            </a:r>
            <a:r>
              <a:rPr lang="cs-CZ" b="1" dirty="0"/>
              <a:t> </a:t>
            </a:r>
            <a:r>
              <a:rPr lang="cs-CZ" dirty="0"/>
              <a:t>– </a:t>
            </a:r>
            <a:r>
              <a:rPr lang="cs-CZ" dirty="0" err="1"/>
              <a:t>Drum</a:t>
            </a:r>
            <a:r>
              <a:rPr lang="cs-CZ" dirty="0"/>
              <a:t>-</a:t>
            </a:r>
            <a:r>
              <a:rPr lang="cs-CZ" dirty="0" err="1"/>
              <a:t>Buffer</a:t>
            </a:r>
            <a:r>
              <a:rPr lang="cs-CZ" dirty="0"/>
              <a:t>-Rope – metody řízení výroby s pomocí taktu úzkého místa a metody udržení průtoku za pomocí udržení konstantní nedokončené výroby  </a:t>
            </a:r>
            <a:endParaRPr lang="en-ZA" dirty="0"/>
          </a:p>
          <a:p>
            <a:r>
              <a:rPr lang="en-ZA" b="1" dirty="0"/>
              <a:t>Decision making </a:t>
            </a:r>
            <a:r>
              <a:rPr lang="en-ZA" dirty="0"/>
              <a:t>(</a:t>
            </a:r>
            <a:r>
              <a:rPr lang="en-ZA" dirty="0" err="1"/>
              <a:t>Kepner-Tregoe</a:t>
            </a:r>
            <a:r>
              <a:rPr lang="en-ZA" dirty="0"/>
              <a:t> methodology,..)</a:t>
            </a:r>
            <a:r>
              <a:rPr lang="cs-CZ" dirty="0"/>
              <a:t> –  Nástroj pro diagnostiku a analýzu procesů   </a:t>
            </a:r>
            <a:endParaRPr lang="en-ZA" dirty="0"/>
          </a:p>
          <a:p>
            <a:r>
              <a:rPr lang="en-ZA" b="1" dirty="0"/>
              <a:t>P&amp;Q analysis </a:t>
            </a:r>
            <a:r>
              <a:rPr lang="en-ZA" dirty="0"/>
              <a:t>(mix of products)</a:t>
            </a:r>
            <a:r>
              <a:rPr lang="cs-CZ" dirty="0"/>
              <a:t> – Řešení maximalizace průtoku pro produktový mix (2 a 4 produkty) </a:t>
            </a:r>
            <a:endParaRPr lang="en-ZA" dirty="0"/>
          </a:p>
          <a:p>
            <a:r>
              <a:rPr lang="en-ZA" b="1" dirty="0"/>
              <a:t>Business Intelligence </a:t>
            </a:r>
            <a:r>
              <a:rPr lang="en-ZA" dirty="0"/>
              <a:t>– intro</a:t>
            </a:r>
            <a:r>
              <a:rPr lang="cs-CZ" dirty="0" err="1"/>
              <a:t>duction</a:t>
            </a:r>
            <a:r>
              <a:rPr lang="cs-CZ" dirty="0"/>
              <a:t> </a:t>
            </a:r>
            <a:r>
              <a:rPr lang="en-ZA" dirty="0"/>
              <a:t>and concept</a:t>
            </a:r>
            <a:r>
              <a:rPr lang="cs-CZ" dirty="0"/>
              <a:t>  - Business </a:t>
            </a:r>
            <a:r>
              <a:rPr lang="cs-CZ" dirty="0" err="1"/>
              <a:t>Intelligence</a:t>
            </a:r>
            <a:r>
              <a:rPr lang="cs-CZ" dirty="0"/>
              <a:t> a využití dimenzí </a:t>
            </a:r>
            <a:endParaRPr lang="en-ZA" dirty="0"/>
          </a:p>
          <a:p>
            <a:r>
              <a:rPr lang="en-ZA" b="1" dirty="0"/>
              <a:t>Little´s law</a:t>
            </a:r>
            <a:r>
              <a:rPr lang="cs-CZ" b="1" dirty="0"/>
              <a:t>  </a:t>
            </a:r>
            <a:r>
              <a:rPr lang="cs-CZ" dirty="0"/>
              <a:t>- </a:t>
            </a:r>
            <a:r>
              <a:rPr lang="cs-CZ" dirty="0" err="1"/>
              <a:t>Littlův</a:t>
            </a:r>
            <a:r>
              <a:rPr lang="cs-CZ" dirty="0"/>
              <a:t> zákon o  relacích mezi průtokem, nedokončené výrobě a časem  </a:t>
            </a:r>
            <a:endParaRPr lang="en-ZA" dirty="0"/>
          </a:p>
          <a:p>
            <a:r>
              <a:rPr lang="en-ZA" b="1" dirty="0"/>
              <a:t>Yield management </a:t>
            </a:r>
            <a:r>
              <a:rPr lang="en-ZA" dirty="0"/>
              <a:t>– intro</a:t>
            </a:r>
            <a:r>
              <a:rPr lang="cs-CZ" dirty="0" err="1"/>
              <a:t>duction</a:t>
            </a:r>
            <a:r>
              <a:rPr lang="cs-CZ" dirty="0"/>
              <a:t> </a:t>
            </a:r>
            <a:r>
              <a:rPr lang="en-ZA" dirty="0"/>
              <a:t> to concept </a:t>
            </a:r>
            <a:r>
              <a:rPr lang="cs-CZ" dirty="0"/>
              <a:t>– Řízení výnosů ve vybraných typech společností  </a:t>
            </a:r>
            <a:r>
              <a:rPr lang="en-ZA" dirty="0"/>
              <a:t> </a:t>
            </a:r>
            <a:r>
              <a:rPr lang="cs-CZ" dirty="0"/>
              <a:t> </a:t>
            </a:r>
            <a:endParaRPr lang="en-ZA" dirty="0"/>
          </a:p>
          <a:p>
            <a:r>
              <a:rPr lang="en-ZA" b="1" dirty="0"/>
              <a:t>Linear programming </a:t>
            </a:r>
            <a:r>
              <a:rPr lang="en-ZA" dirty="0"/>
              <a:t>– concept and use </a:t>
            </a:r>
            <a:r>
              <a:rPr lang="cs-CZ" dirty="0"/>
              <a:t> -  Optimalizace  procesů </a:t>
            </a:r>
            <a:endParaRPr lang="en-ZA" dirty="0"/>
          </a:p>
          <a:p>
            <a:r>
              <a:rPr lang="cs-CZ" b="1" dirty="0" err="1"/>
              <a:t>Decision</a:t>
            </a:r>
            <a:r>
              <a:rPr lang="cs-CZ" b="1" dirty="0"/>
              <a:t> </a:t>
            </a:r>
            <a:r>
              <a:rPr lang="cs-CZ" b="1" dirty="0" err="1"/>
              <a:t>trees</a:t>
            </a:r>
            <a:r>
              <a:rPr lang="cs-CZ" b="1" dirty="0"/>
              <a:t> </a:t>
            </a:r>
            <a:r>
              <a:rPr lang="cs-CZ" dirty="0"/>
              <a:t>– Rozhodovací stromy -  základní koncept  </a:t>
            </a:r>
            <a:endParaRPr lang="en-ZA" dirty="0"/>
          </a:p>
          <a:p>
            <a:endParaRPr lang="cs-CZ" dirty="0"/>
          </a:p>
        </p:txBody>
      </p:sp>
    </p:spTree>
    <p:extLst>
      <p:ext uri="{BB962C8B-B14F-4D97-AF65-F5344CB8AC3E}">
        <p14:creationId xmlns:p14="http://schemas.microsoft.com/office/powerpoint/2010/main" val="490538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CAAD01-0587-45FE-8AE7-C3AAE3097A9D}"/>
              </a:ext>
            </a:extLst>
          </p:cNvPr>
          <p:cNvSpPr>
            <a:spLocks noGrp="1"/>
          </p:cNvSpPr>
          <p:nvPr>
            <p:ph type="title"/>
          </p:nvPr>
        </p:nvSpPr>
        <p:spPr/>
        <p:txBody>
          <a:bodyPr>
            <a:normAutofit/>
          </a:bodyPr>
          <a:lstStyle/>
          <a:p>
            <a:r>
              <a:rPr lang="cs-CZ" sz="3200" dirty="0">
                <a:solidFill>
                  <a:srgbClr val="0070C0"/>
                </a:solidFill>
              </a:rPr>
              <a:t>Studijní materiály- okruhy BPH_PIS1 (ERP)- orientační přehled</a:t>
            </a:r>
            <a:endParaRPr lang="en-US" sz="3200" dirty="0">
              <a:solidFill>
                <a:srgbClr val="0070C0"/>
              </a:solidFill>
            </a:endParaRPr>
          </a:p>
        </p:txBody>
      </p:sp>
      <p:sp>
        <p:nvSpPr>
          <p:cNvPr id="5" name="TextovéPole 4">
            <a:extLst>
              <a:ext uri="{FF2B5EF4-FFF2-40B4-BE49-F238E27FC236}">
                <a16:creationId xmlns:a16="http://schemas.microsoft.com/office/drawing/2014/main" id="{521D105C-41D1-474A-AB8E-324C0BA941E4}"/>
              </a:ext>
            </a:extLst>
          </p:cNvPr>
          <p:cNvSpPr txBox="1"/>
          <p:nvPr/>
        </p:nvSpPr>
        <p:spPr>
          <a:xfrm>
            <a:off x="945218" y="5301848"/>
            <a:ext cx="6094602" cy="369332"/>
          </a:xfrm>
          <a:prstGeom prst="rect">
            <a:avLst/>
          </a:prstGeom>
          <a:noFill/>
        </p:spPr>
        <p:txBody>
          <a:bodyPr wrap="square">
            <a:spAutoFit/>
          </a:bodyPr>
          <a:lstStyle/>
          <a:p>
            <a:pPr algn="l" fontAlgn="b"/>
            <a:r>
              <a:rPr lang="cs-CZ" sz="1800" u="none" strike="noStrike" dirty="0">
                <a:solidFill>
                  <a:srgbClr val="FF0000"/>
                </a:solidFill>
                <a:effectLst/>
              </a:rPr>
              <a:t> </a:t>
            </a:r>
            <a:endParaRPr lang="cs-CZ" sz="1800" b="0" i="0" u="none" strike="noStrike" dirty="0">
              <a:solidFill>
                <a:srgbClr val="FF0000"/>
              </a:solidFill>
              <a:effectLst/>
              <a:latin typeface="Calibri" panose="020F0502020204030204" pitchFamily="34" charset="0"/>
            </a:endParaRPr>
          </a:p>
        </p:txBody>
      </p:sp>
      <p:pic>
        <p:nvPicPr>
          <p:cNvPr id="6" name="Obrázek 5">
            <a:extLst>
              <a:ext uri="{FF2B5EF4-FFF2-40B4-BE49-F238E27FC236}">
                <a16:creationId xmlns:a16="http://schemas.microsoft.com/office/drawing/2014/main" id="{57DB33CA-7766-4517-9DEC-5DD0397A93D6}"/>
              </a:ext>
            </a:extLst>
          </p:cNvPr>
          <p:cNvPicPr>
            <a:picLocks noChangeAspect="1"/>
          </p:cNvPicPr>
          <p:nvPr/>
        </p:nvPicPr>
        <p:blipFill>
          <a:blip r:embed="rId2"/>
          <a:stretch>
            <a:fillRect/>
          </a:stretch>
        </p:blipFill>
        <p:spPr>
          <a:xfrm>
            <a:off x="2658019" y="1690688"/>
            <a:ext cx="6250311" cy="3993634"/>
          </a:xfrm>
          <a:prstGeom prst="rect">
            <a:avLst/>
          </a:prstGeom>
        </p:spPr>
      </p:pic>
      <p:sp>
        <p:nvSpPr>
          <p:cNvPr id="9" name="TextovéPole 8">
            <a:extLst>
              <a:ext uri="{FF2B5EF4-FFF2-40B4-BE49-F238E27FC236}">
                <a16:creationId xmlns:a16="http://schemas.microsoft.com/office/drawing/2014/main" id="{89AF931A-BF2B-430D-A11C-01CA0D4DA823}"/>
              </a:ext>
            </a:extLst>
          </p:cNvPr>
          <p:cNvSpPr txBox="1"/>
          <p:nvPr/>
        </p:nvSpPr>
        <p:spPr>
          <a:xfrm>
            <a:off x="2658019" y="5851716"/>
            <a:ext cx="6094602" cy="369332"/>
          </a:xfrm>
          <a:prstGeom prst="rect">
            <a:avLst/>
          </a:prstGeom>
          <a:noFill/>
        </p:spPr>
        <p:txBody>
          <a:bodyPr wrap="square">
            <a:spAutoFit/>
          </a:bodyPr>
          <a:lstStyle/>
          <a:p>
            <a:pPr algn="l" fontAlgn="b"/>
            <a:r>
              <a:rPr lang="cs-CZ" sz="1800" u="none" strike="noStrike" dirty="0">
                <a:solidFill>
                  <a:srgbClr val="FF0000"/>
                </a:solidFill>
                <a:effectLst/>
              </a:rPr>
              <a:t> 400 snímků PWP prezentací </a:t>
            </a:r>
            <a:endParaRPr lang="cs-CZ" sz="1800" b="0" i="0" u="none" strike="noStrike" dirty="0">
              <a:solidFill>
                <a:srgbClr val="FF0000"/>
              </a:solidFill>
              <a:effectLst/>
              <a:latin typeface="Calibri" panose="020F0502020204030204" pitchFamily="34" charset="0"/>
            </a:endParaRPr>
          </a:p>
        </p:txBody>
      </p:sp>
    </p:spTree>
    <p:extLst>
      <p:ext uri="{BB962C8B-B14F-4D97-AF65-F5344CB8AC3E}">
        <p14:creationId xmlns:p14="http://schemas.microsoft.com/office/powerpoint/2010/main" val="1002146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E57399-B7E8-4B6E-BA20-75311506A753}"/>
              </a:ext>
            </a:extLst>
          </p:cNvPr>
          <p:cNvSpPr>
            <a:spLocks noGrp="1"/>
          </p:cNvSpPr>
          <p:nvPr>
            <p:ph type="title"/>
          </p:nvPr>
        </p:nvSpPr>
        <p:spPr/>
        <p:txBody>
          <a:bodyPr>
            <a:normAutofit/>
          </a:bodyPr>
          <a:lstStyle/>
          <a:p>
            <a:r>
              <a:rPr lang="cs-CZ" sz="3600" dirty="0">
                <a:solidFill>
                  <a:srgbClr val="0070C0"/>
                </a:solidFill>
              </a:rPr>
              <a:t>Studijní materiály BPH_PIS2 (4 hodiny týdně=0/4) </a:t>
            </a:r>
            <a:endParaRPr lang="en-US" sz="3600" dirty="0"/>
          </a:p>
        </p:txBody>
      </p:sp>
      <p:graphicFrame>
        <p:nvGraphicFramePr>
          <p:cNvPr id="5" name="Tabulka 4">
            <a:extLst>
              <a:ext uri="{FF2B5EF4-FFF2-40B4-BE49-F238E27FC236}">
                <a16:creationId xmlns:a16="http://schemas.microsoft.com/office/drawing/2014/main" id="{B2BB802E-C34C-4B26-9792-718BD75ABA64}"/>
              </a:ext>
            </a:extLst>
          </p:cNvPr>
          <p:cNvGraphicFramePr>
            <a:graphicFrameLocks noGrp="1"/>
          </p:cNvGraphicFramePr>
          <p:nvPr>
            <p:extLst>
              <p:ext uri="{D42A27DB-BD31-4B8C-83A1-F6EECF244321}">
                <p14:modId xmlns:p14="http://schemas.microsoft.com/office/powerpoint/2010/main" val="2892659158"/>
              </p:ext>
            </p:extLst>
          </p:nvPr>
        </p:nvGraphicFramePr>
        <p:xfrm>
          <a:off x="903956" y="1438195"/>
          <a:ext cx="7711536" cy="4752886"/>
        </p:xfrm>
        <a:graphic>
          <a:graphicData uri="http://schemas.openxmlformats.org/drawingml/2006/table">
            <a:tbl>
              <a:tblPr>
                <a:tableStyleId>{5C22544A-7EE6-4342-B048-85BDC9FD1C3A}</a:tableStyleId>
              </a:tblPr>
              <a:tblGrid>
                <a:gridCol w="308977">
                  <a:extLst>
                    <a:ext uri="{9D8B030D-6E8A-4147-A177-3AD203B41FA5}">
                      <a16:colId xmlns:a16="http://schemas.microsoft.com/office/drawing/2014/main" val="1135897799"/>
                    </a:ext>
                  </a:extLst>
                </a:gridCol>
                <a:gridCol w="485534">
                  <a:extLst>
                    <a:ext uri="{9D8B030D-6E8A-4147-A177-3AD203B41FA5}">
                      <a16:colId xmlns:a16="http://schemas.microsoft.com/office/drawing/2014/main" val="4123770300"/>
                    </a:ext>
                  </a:extLst>
                </a:gridCol>
                <a:gridCol w="485534">
                  <a:extLst>
                    <a:ext uri="{9D8B030D-6E8A-4147-A177-3AD203B41FA5}">
                      <a16:colId xmlns:a16="http://schemas.microsoft.com/office/drawing/2014/main" val="4080102076"/>
                    </a:ext>
                  </a:extLst>
                </a:gridCol>
                <a:gridCol w="382542">
                  <a:extLst>
                    <a:ext uri="{9D8B030D-6E8A-4147-A177-3AD203B41FA5}">
                      <a16:colId xmlns:a16="http://schemas.microsoft.com/office/drawing/2014/main" val="2404015701"/>
                    </a:ext>
                  </a:extLst>
                </a:gridCol>
                <a:gridCol w="411968">
                  <a:extLst>
                    <a:ext uri="{9D8B030D-6E8A-4147-A177-3AD203B41FA5}">
                      <a16:colId xmlns:a16="http://schemas.microsoft.com/office/drawing/2014/main" val="2599618005"/>
                    </a:ext>
                  </a:extLst>
                </a:gridCol>
                <a:gridCol w="2444224">
                  <a:extLst>
                    <a:ext uri="{9D8B030D-6E8A-4147-A177-3AD203B41FA5}">
                      <a16:colId xmlns:a16="http://schemas.microsoft.com/office/drawing/2014/main" val="1275102356"/>
                    </a:ext>
                  </a:extLst>
                </a:gridCol>
                <a:gridCol w="353116">
                  <a:extLst>
                    <a:ext uri="{9D8B030D-6E8A-4147-A177-3AD203B41FA5}">
                      <a16:colId xmlns:a16="http://schemas.microsoft.com/office/drawing/2014/main" val="236177295"/>
                    </a:ext>
                  </a:extLst>
                </a:gridCol>
                <a:gridCol w="353116">
                  <a:extLst>
                    <a:ext uri="{9D8B030D-6E8A-4147-A177-3AD203B41FA5}">
                      <a16:colId xmlns:a16="http://schemas.microsoft.com/office/drawing/2014/main" val="3655771997"/>
                    </a:ext>
                  </a:extLst>
                </a:gridCol>
                <a:gridCol w="559100">
                  <a:extLst>
                    <a:ext uri="{9D8B030D-6E8A-4147-A177-3AD203B41FA5}">
                      <a16:colId xmlns:a16="http://schemas.microsoft.com/office/drawing/2014/main" val="1262202201"/>
                    </a:ext>
                  </a:extLst>
                </a:gridCol>
                <a:gridCol w="559100">
                  <a:extLst>
                    <a:ext uri="{9D8B030D-6E8A-4147-A177-3AD203B41FA5}">
                      <a16:colId xmlns:a16="http://schemas.microsoft.com/office/drawing/2014/main" val="3313700573"/>
                    </a:ext>
                  </a:extLst>
                </a:gridCol>
                <a:gridCol w="426682">
                  <a:extLst>
                    <a:ext uri="{9D8B030D-6E8A-4147-A177-3AD203B41FA5}">
                      <a16:colId xmlns:a16="http://schemas.microsoft.com/office/drawing/2014/main" val="198797416"/>
                    </a:ext>
                  </a:extLst>
                </a:gridCol>
                <a:gridCol w="353116">
                  <a:extLst>
                    <a:ext uri="{9D8B030D-6E8A-4147-A177-3AD203B41FA5}">
                      <a16:colId xmlns:a16="http://schemas.microsoft.com/office/drawing/2014/main" val="2378293040"/>
                    </a:ext>
                  </a:extLst>
                </a:gridCol>
                <a:gridCol w="588527">
                  <a:extLst>
                    <a:ext uri="{9D8B030D-6E8A-4147-A177-3AD203B41FA5}">
                      <a16:colId xmlns:a16="http://schemas.microsoft.com/office/drawing/2014/main" val="3373009802"/>
                    </a:ext>
                  </a:extLst>
                </a:gridCol>
              </a:tblGrid>
              <a:tr h="104970">
                <a:tc>
                  <a:txBody>
                    <a:bodyPr/>
                    <a:lstStyle/>
                    <a:p>
                      <a:pPr algn="l" fontAlgn="b"/>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181</a:t>
                      </a:r>
                      <a:endParaRPr lang="cs-CZ" sz="6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771</a:t>
                      </a:r>
                      <a:endParaRPr lang="cs-CZ" sz="600" b="1" i="0" u="none" strike="noStrike">
                        <a:solidFill>
                          <a:srgbClr val="FF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3703808447"/>
                  </a:ext>
                </a:extLst>
              </a:tr>
              <a:tr h="294916">
                <a:tc>
                  <a:txBody>
                    <a:bodyPr/>
                    <a:lstStyle/>
                    <a:p>
                      <a:pPr algn="ctr" fontAlgn="b"/>
                      <a:r>
                        <a:rPr lang="cs-CZ" sz="500" u="none" strike="noStrike">
                          <a:effectLst/>
                        </a:rPr>
                        <a:t>Číslo týdne</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Datum výuky (Týden) -Pondělí</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Datum výuky (Týden) -Středa</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Přiřazená látka </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Číslo příkladu</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500" u="none" strike="noStrike">
                          <a:effectLst/>
                        </a:rPr>
                        <a:t>Název</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ctr"/>
                      <a:r>
                        <a:rPr lang="cs-CZ" sz="500" u="none" strike="noStrike">
                          <a:effectLst/>
                        </a:rPr>
                        <a:t>Stránky příklad</a:t>
                      </a:r>
                      <a:endParaRPr lang="cs-CZ" sz="500" b="1" i="0" u="none" strike="noStrike">
                        <a:solidFill>
                          <a:srgbClr val="000000"/>
                        </a:solidFill>
                        <a:effectLst/>
                        <a:latin typeface="Calibri" panose="020F0502020204030204" pitchFamily="34" charset="0"/>
                      </a:endParaRPr>
                    </a:p>
                  </a:txBody>
                  <a:tcPr marL="4862" marR="4862" marT="4862" marB="0" anchor="ctr"/>
                </a:tc>
                <a:tc>
                  <a:txBody>
                    <a:bodyPr/>
                    <a:lstStyle/>
                    <a:p>
                      <a:pPr algn="ctr" fontAlgn="ctr"/>
                      <a:r>
                        <a:rPr lang="cs-CZ" sz="500" u="none" strike="noStrike">
                          <a:effectLst/>
                        </a:rPr>
                        <a:t>Done</a:t>
                      </a:r>
                      <a:endParaRPr lang="cs-CZ" sz="500" b="1" i="0" u="none" strike="noStrike">
                        <a:solidFill>
                          <a:srgbClr val="000000"/>
                        </a:solidFill>
                        <a:effectLst/>
                        <a:latin typeface="Calibri" panose="020F0502020204030204" pitchFamily="34" charset="0"/>
                      </a:endParaRPr>
                    </a:p>
                  </a:txBody>
                  <a:tcPr marL="4862" marR="4862" marT="4862" marB="0" anchor="ctr"/>
                </a:tc>
                <a:tc>
                  <a:txBody>
                    <a:bodyPr/>
                    <a:lstStyle/>
                    <a:p>
                      <a:pPr algn="ctr" fontAlgn="b"/>
                      <a:r>
                        <a:rPr lang="cs-CZ" sz="500" u="none" strike="noStrike">
                          <a:effectLst/>
                        </a:rPr>
                        <a:t>Datum úpravy</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Datum výuky</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ctr"/>
                      <a:r>
                        <a:rPr lang="cs-CZ" sz="500" u="none" strike="noStrike">
                          <a:effectLst/>
                        </a:rPr>
                        <a:t>Uloženo v is.muni</a:t>
                      </a:r>
                      <a:endParaRPr lang="cs-CZ" sz="500" b="1" i="0" u="none" strike="noStrike">
                        <a:solidFill>
                          <a:srgbClr val="000000"/>
                        </a:solidFill>
                        <a:effectLst/>
                        <a:latin typeface="Calibri" panose="020F0502020204030204" pitchFamily="34" charset="0"/>
                      </a:endParaRPr>
                    </a:p>
                  </a:txBody>
                  <a:tcPr marL="4862" marR="4862" marT="4862" marB="0" anchor="ctr"/>
                </a:tc>
                <a:tc>
                  <a:txBody>
                    <a:bodyPr/>
                    <a:lstStyle/>
                    <a:p>
                      <a:pPr algn="ctr" fontAlgn="b"/>
                      <a:r>
                        <a:rPr lang="cs-CZ" sz="500" u="none" strike="noStrike">
                          <a:effectLst/>
                        </a:rPr>
                        <a:t>PWP</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PWP stránky</a:t>
                      </a:r>
                      <a:endParaRPr lang="cs-CZ" sz="500" b="1"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1436078996"/>
                  </a:ext>
                </a:extLst>
              </a:tr>
              <a:tr h="99972">
                <a:tc>
                  <a:txBody>
                    <a:bodyPr/>
                    <a:lstStyle/>
                    <a:p>
                      <a:pPr algn="ctr" fontAlgn="b"/>
                      <a:r>
                        <a:rPr lang="cs-CZ" sz="600" u="none" strike="noStrike">
                          <a:effectLst/>
                        </a:rPr>
                        <a:t>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13.09.2021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15.09.2021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Ovládání a prinicipy MS Dynamics NAV-opakování</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Ne</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190743198"/>
                  </a:ext>
                </a:extLst>
              </a:tr>
              <a:tr h="99972">
                <a:tc>
                  <a:txBody>
                    <a:bodyPr/>
                    <a:lstStyle/>
                    <a:p>
                      <a:pPr algn="ctr" fontAlgn="b"/>
                      <a:r>
                        <a:rPr lang="cs-CZ" sz="600" u="none" strike="noStrike">
                          <a:effectLst/>
                        </a:rPr>
                        <a:t>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13.09.2021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15.09.2021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Plán výuky- co nás čeká a nemine - vývoj ERP a technologie</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604289533"/>
                  </a:ext>
                </a:extLst>
              </a:tr>
              <a:tr h="193022">
                <a:tc>
                  <a:txBody>
                    <a:bodyPr/>
                    <a:lstStyle/>
                    <a:p>
                      <a:pPr algn="ctr" fontAlgn="b"/>
                      <a:r>
                        <a:rPr lang="cs-CZ" sz="600" u="none" strike="noStrike">
                          <a:effectLst/>
                        </a:rPr>
                        <a:t>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13.09.2021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15.09.2021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Prodej- rozšíření-opakování (částečný prodej, vrácení, mazání, archiv)</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8</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48</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1409573985"/>
                  </a:ext>
                </a:extLst>
              </a:tr>
              <a:tr h="99972">
                <a:tc>
                  <a:txBody>
                    <a:bodyPr/>
                    <a:lstStyle/>
                    <a:p>
                      <a:pPr algn="ctr" fontAlgn="b"/>
                      <a:r>
                        <a:rPr lang="cs-CZ" sz="600" u="none" strike="noStrike">
                          <a:effectLst/>
                        </a:rPr>
                        <a:t>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13.09.2021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15.09.2021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03</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Nákup-rozšíření-opakování (částečný nákup, vrácení, mazání, archiv)</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6</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23</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463791002"/>
                  </a:ext>
                </a:extLst>
              </a:tr>
              <a:tr h="99972">
                <a:tc>
                  <a:txBody>
                    <a:bodyPr/>
                    <a:lstStyle/>
                    <a:p>
                      <a:pPr algn="ctr" fontAlgn="b"/>
                      <a:r>
                        <a:rPr lang="cs-CZ" sz="600" u="none" strike="noStrike">
                          <a:effectLst/>
                        </a:rPr>
                        <a:t>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22.09.2021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05</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pt-BR" sz="600" u="none" strike="noStrike">
                          <a:effectLst/>
                        </a:rPr>
                        <a:t>Křížové reference, texty a substituce (náhrady)</a:t>
                      </a:r>
                      <a:endParaRPr lang="pt-BR"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6</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23.09.2021</a:t>
                      </a:r>
                      <a:endParaRPr lang="cs-CZ" sz="600" b="0"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14</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4285177864"/>
                  </a:ext>
                </a:extLst>
              </a:tr>
              <a:tr h="99972">
                <a:tc>
                  <a:txBody>
                    <a:bodyPr/>
                    <a:lstStyle/>
                    <a:p>
                      <a:pPr algn="ctr" fontAlgn="b"/>
                      <a:r>
                        <a:rPr lang="cs-CZ" sz="600" u="none" strike="noStrike">
                          <a:effectLst/>
                        </a:rPr>
                        <a:t>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22.09.2021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05_01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Křížové reference a texty doplňující PWP</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23.09.2021</a:t>
                      </a:r>
                      <a:endParaRPr lang="cs-CZ" sz="600" b="0"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6</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74115865"/>
                  </a:ext>
                </a:extLst>
              </a:tr>
              <a:tr h="99972">
                <a:tc>
                  <a:txBody>
                    <a:bodyPr/>
                    <a:lstStyle/>
                    <a:p>
                      <a:pPr algn="ctr" fontAlgn="b"/>
                      <a:r>
                        <a:rPr lang="cs-CZ" sz="600" u="none" strike="noStrike">
                          <a:effectLst/>
                        </a:rPr>
                        <a:t>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22.09.2021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06</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Hromadné objednávky (Blanket Orders)</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4</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23.09.2021</a:t>
                      </a:r>
                      <a:endParaRPr lang="cs-CZ" sz="600" b="0"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24</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189711020"/>
                  </a:ext>
                </a:extLst>
              </a:tr>
              <a:tr h="99972">
                <a:tc>
                  <a:txBody>
                    <a:bodyPr/>
                    <a:lstStyle/>
                    <a:p>
                      <a:pPr algn="ctr" fontAlgn="b"/>
                      <a:r>
                        <a:rPr lang="cs-CZ" sz="600" u="none" strike="noStrike">
                          <a:effectLst/>
                        </a:rPr>
                        <a:t>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22.09.2021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06_01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Hromadné objednávky doplnění o sešit požadavků</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23.09.2021</a:t>
                      </a:r>
                      <a:endParaRPr lang="cs-CZ" sz="600" b="0"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6</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1395043389"/>
                  </a:ext>
                </a:extLst>
              </a:tr>
              <a:tr h="99972">
                <a:tc>
                  <a:txBody>
                    <a:bodyPr/>
                    <a:lstStyle/>
                    <a:p>
                      <a:pPr algn="ctr" fontAlgn="b"/>
                      <a:r>
                        <a:rPr lang="cs-CZ" sz="600" u="none" strike="noStrike">
                          <a:effectLst/>
                        </a:rPr>
                        <a:t>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22.09.2021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04</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Skladové jednotky (Stock Keeping units)</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24.09.2021</a:t>
                      </a:r>
                      <a:endParaRPr lang="cs-CZ" sz="600" b="0"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59</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707288551"/>
                  </a:ext>
                </a:extLst>
              </a:tr>
              <a:tr h="99972">
                <a:tc>
                  <a:txBody>
                    <a:bodyPr/>
                    <a:lstStyle/>
                    <a:p>
                      <a:pPr algn="ctr" fontAlgn="b"/>
                      <a:r>
                        <a:rPr lang="cs-CZ" sz="600" u="none" strike="noStrike">
                          <a:effectLst/>
                        </a:rPr>
                        <a:t>3</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29.09.2021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07</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Přímé dodávky   (Drop Shipment)</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6</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30.09.2021</a:t>
                      </a:r>
                      <a:endParaRPr lang="cs-CZ" sz="600" b="0"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04.10.2021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dirty="0">
                          <a:effectLst/>
                        </a:rPr>
                        <a:t>27</a:t>
                      </a:r>
                      <a:endParaRPr lang="cs-CZ" sz="600" b="0" i="0" u="none" strike="noStrike" dirty="0">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3343237332"/>
                  </a:ext>
                </a:extLst>
              </a:tr>
              <a:tr h="193022">
                <a:tc>
                  <a:txBody>
                    <a:bodyPr/>
                    <a:lstStyle/>
                    <a:p>
                      <a:pPr algn="ctr" fontAlgn="b"/>
                      <a:r>
                        <a:rPr lang="cs-CZ" sz="600" u="none" strike="noStrike">
                          <a:effectLst/>
                        </a:rPr>
                        <a:t>3</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29.09.2021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08_02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Dávky a sériová čísla (Lot Numbers)- zahajovací soubory (PWP i WORD)</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30.09.2021</a:t>
                      </a:r>
                      <a:endParaRPr lang="cs-CZ" sz="600" b="0"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04.10.2021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43</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1701423489"/>
                  </a:ext>
                </a:extLst>
              </a:tr>
              <a:tr h="99972">
                <a:tc>
                  <a:txBody>
                    <a:bodyPr/>
                    <a:lstStyle/>
                    <a:p>
                      <a:pPr algn="ctr" fontAlgn="b"/>
                      <a:r>
                        <a:rPr lang="cs-CZ" sz="600" u="none" strike="noStrike">
                          <a:effectLst/>
                        </a:rPr>
                        <a:t>3</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29.09.2021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08_01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Expirace - příklad s sešitem vyrovnání (word)</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30.09.2021</a:t>
                      </a:r>
                      <a:endParaRPr lang="cs-CZ" sz="600" b="0"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04.10.2021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Ne</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3549783058"/>
                  </a:ext>
                </a:extLst>
              </a:tr>
              <a:tr h="99972">
                <a:tc>
                  <a:txBody>
                    <a:bodyPr/>
                    <a:lstStyle/>
                    <a:p>
                      <a:pPr algn="ctr" fontAlgn="b"/>
                      <a:r>
                        <a:rPr lang="cs-CZ" sz="600" u="none" strike="noStrike">
                          <a:effectLst/>
                        </a:rPr>
                        <a:t>3</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29.09.2021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08_03</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Expirace - příklad doplnění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4</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30.09.2021</a:t>
                      </a:r>
                      <a:endParaRPr lang="cs-CZ" sz="600" b="0"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04.10.2021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Ne</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730921313"/>
                  </a:ext>
                </a:extLst>
              </a:tr>
              <a:tr h="99972">
                <a:tc>
                  <a:txBody>
                    <a:bodyPr/>
                    <a:lstStyle/>
                    <a:p>
                      <a:pPr algn="ctr" fontAlgn="b"/>
                      <a:r>
                        <a:rPr lang="cs-CZ" sz="600" u="none" strike="noStrike">
                          <a:effectLst/>
                        </a:rPr>
                        <a:t>4</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04.10.2021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06.10.2021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09</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Neskladované zboží (Non stock items- Catalog items)</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06.10.2021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11.10.2021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3258342713"/>
                  </a:ext>
                </a:extLst>
              </a:tr>
              <a:tr h="99972">
                <a:tc>
                  <a:txBody>
                    <a:bodyPr/>
                    <a:lstStyle/>
                    <a:p>
                      <a:pPr algn="ctr" fontAlgn="b"/>
                      <a:r>
                        <a:rPr lang="cs-CZ" sz="600" u="none" strike="noStrike">
                          <a:effectLst/>
                        </a:rPr>
                        <a:t>4</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04.10.2021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06.10.2021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Přiřazení vedlejších nákladů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9</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11.10.2021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11.10.2021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42</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158205603"/>
                  </a:ext>
                </a:extLst>
              </a:tr>
              <a:tr h="99972">
                <a:tc>
                  <a:txBody>
                    <a:bodyPr/>
                    <a:lstStyle/>
                    <a:p>
                      <a:pPr algn="ctr" fontAlgn="b"/>
                      <a:r>
                        <a:rPr lang="cs-CZ" sz="600" u="none" strike="noStrike">
                          <a:effectLst/>
                        </a:rPr>
                        <a:t>4</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04.10.2021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06.10.2021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Kombinované dodávky  (Combined Shipment)</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4</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07.10.2021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11.10.2021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12</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1346660507"/>
                  </a:ext>
                </a:extLst>
              </a:tr>
              <a:tr h="99972">
                <a:tc>
                  <a:txBody>
                    <a:bodyPr/>
                    <a:lstStyle/>
                    <a:p>
                      <a:pPr algn="ctr" fontAlgn="b"/>
                      <a:r>
                        <a:rPr lang="cs-CZ" sz="600" u="none" strike="noStrike">
                          <a:effectLst/>
                        </a:rPr>
                        <a:t>5</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11.10.2021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13.10.2021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12_03</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en-US" sz="600" u="none" strike="noStrike">
                          <a:effectLst/>
                        </a:rPr>
                        <a:t>Upomínky a posuny dat  (Remainders)</a:t>
                      </a:r>
                      <a:endParaRPr lang="en-US"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26.08.2021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11</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707239488"/>
                  </a:ext>
                </a:extLst>
              </a:tr>
              <a:tr h="193022">
                <a:tc>
                  <a:txBody>
                    <a:bodyPr/>
                    <a:lstStyle/>
                    <a:p>
                      <a:pPr algn="ctr" fontAlgn="b"/>
                      <a:r>
                        <a:rPr lang="cs-CZ" sz="600" u="none" strike="noStrike">
                          <a:effectLst/>
                        </a:rPr>
                        <a:t>5</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11.10.2021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13.10.2021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12_01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Upomínky a penále PWP+ dva WORD příklady (5 stránek + 10 stránek)</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15</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26.08.2021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34</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3247424109"/>
                  </a:ext>
                </a:extLst>
              </a:tr>
              <a:tr h="99972">
                <a:tc>
                  <a:txBody>
                    <a:bodyPr/>
                    <a:lstStyle/>
                    <a:p>
                      <a:pPr algn="ctr" fontAlgn="b"/>
                      <a:r>
                        <a:rPr lang="cs-CZ" sz="600" u="none" strike="noStrike">
                          <a:effectLst/>
                        </a:rPr>
                        <a:t>5</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11.10.2021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13.10.2021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12_02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Upomínky a penále PWP -jednoduchý příklad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26.08.2021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14</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3392931995"/>
                  </a:ext>
                </a:extLst>
              </a:tr>
              <a:tr h="99972">
                <a:tc>
                  <a:txBody>
                    <a:bodyPr/>
                    <a:lstStyle/>
                    <a:p>
                      <a:pPr algn="ctr" fontAlgn="b"/>
                      <a:r>
                        <a:rPr lang="cs-CZ" sz="600" u="none" strike="noStrike">
                          <a:effectLst/>
                        </a:rPr>
                        <a:t>5</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13</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Vratky (objednávky prodejních vratek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31.08.2021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29</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1605273745"/>
                  </a:ext>
                </a:extLst>
              </a:tr>
              <a:tr h="99972">
                <a:tc>
                  <a:txBody>
                    <a:bodyPr/>
                    <a:lstStyle/>
                    <a:p>
                      <a:pPr algn="ctr" fontAlgn="b"/>
                      <a:r>
                        <a:rPr lang="cs-CZ" sz="600" u="none" strike="noStrike">
                          <a:effectLst/>
                        </a:rPr>
                        <a:t>6</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14</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Dobropisy (Credit memos)</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5</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01.09.2021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752470337"/>
                  </a:ext>
                </a:extLst>
              </a:tr>
              <a:tr h="99972">
                <a:tc>
                  <a:txBody>
                    <a:bodyPr/>
                    <a:lstStyle/>
                    <a:p>
                      <a:pPr algn="ctr" fontAlgn="b"/>
                      <a:r>
                        <a:rPr lang="cs-CZ" sz="600" u="none" strike="noStrike">
                          <a:effectLst/>
                        </a:rPr>
                        <a:t>6</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15</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Očekávané náklady (Expected costs)</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6</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31.08.2021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15</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3134441649"/>
                  </a:ext>
                </a:extLst>
              </a:tr>
              <a:tr h="104970">
                <a:tc>
                  <a:txBody>
                    <a:bodyPr/>
                    <a:lstStyle/>
                    <a:p>
                      <a:pPr algn="ctr" fontAlgn="b"/>
                      <a:r>
                        <a:rPr lang="cs-CZ" sz="600" u="none" strike="noStrike">
                          <a:effectLst/>
                        </a:rPr>
                        <a:t>6</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16</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en-US" sz="600" u="none" strike="noStrike">
                          <a:effectLst/>
                        </a:rPr>
                        <a:t>Detailní položky (Detailed Ledger Entries)</a:t>
                      </a:r>
                      <a:endParaRPr lang="en-US"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5</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01.09.2021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042817892"/>
                  </a:ext>
                </a:extLst>
              </a:tr>
              <a:tr h="104970">
                <a:tc>
                  <a:txBody>
                    <a:bodyPr/>
                    <a:lstStyle/>
                    <a:p>
                      <a:pPr algn="ctr" fontAlgn="b"/>
                      <a:r>
                        <a:rPr lang="cs-CZ" sz="600" u="none" strike="noStrike">
                          <a:effectLst/>
                        </a:rPr>
                        <a:t>7</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25.10.2021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17</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Montážní objednávky (Assembly orders)</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7</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02.09.2021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31</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023152127"/>
                  </a:ext>
                </a:extLst>
              </a:tr>
              <a:tr h="104970">
                <a:tc>
                  <a:txBody>
                    <a:bodyPr/>
                    <a:lstStyle/>
                    <a:p>
                      <a:pPr algn="ctr" fontAlgn="b"/>
                      <a:r>
                        <a:rPr lang="cs-CZ" sz="600" u="none" strike="noStrike">
                          <a:effectLst/>
                        </a:rPr>
                        <a:t>7</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25.10.2021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04.01.1900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Rezervace</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4</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09.09.2021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137702814"/>
                  </a:ext>
                </a:extLst>
              </a:tr>
              <a:tr h="104970">
                <a:tc>
                  <a:txBody>
                    <a:bodyPr/>
                    <a:lstStyle/>
                    <a:p>
                      <a:pPr algn="ctr" fontAlgn="b"/>
                      <a:r>
                        <a:rPr lang="cs-CZ" sz="600" u="none" strike="noStrike">
                          <a:effectLst/>
                        </a:rPr>
                        <a:t>7</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25.10.2021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19</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ATP-CTP</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6</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12.09.2021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19</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660552936"/>
                  </a:ext>
                </a:extLst>
              </a:tr>
              <a:tr h="104970">
                <a:tc>
                  <a:txBody>
                    <a:bodyPr/>
                    <a:lstStyle/>
                    <a:p>
                      <a:pPr algn="ctr" fontAlgn="b"/>
                      <a:r>
                        <a:rPr lang="cs-CZ" sz="600" u="none" strike="noStrike">
                          <a:effectLst/>
                        </a:rPr>
                        <a:t>8</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01.11.2021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03.11.2021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Pokročilé řízení skladů</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14</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41</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300579128"/>
                  </a:ext>
                </a:extLst>
              </a:tr>
              <a:tr h="104970">
                <a:tc>
                  <a:txBody>
                    <a:bodyPr/>
                    <a:lstStyle/>
                    <a:p>
                      <a:pPr algn="ctr" fontAlgn="b"/>
                      <a:r>
                        <a:rPr lang="cs-CZ" sz="600" u="none" strike="noStrike">
                          <a:effectLst/>
                        </a:rPr>
                        <a:t>8</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01.11.2021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03.11.2021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Řízení rozpočtů postavené na účetních schématech</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06.10.2020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21</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3617204359"/>
                  </a:ext>
                </a:extLst>
              </a:tr>
              <a:tr h="104970">
                <a:tc>
                  <a:txBody>
                    <a:bodyPr/>
                    <a:lstStyle/>
                    <a:p>
                      <a:pPr algn="ctr" fontAlgn="b"/>
                      <a:r>
                        <a:rPr lang="cs-CZ" sz="600" u="none" strike="noStrike">
                          <a:effectLst/>
                        </a:rPr>
                        <a:t>9</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08.11.2021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10.11.2021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Řízení výroby I</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24.10.2020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47</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4148120721"/>
                  </a:ext>
                </a:extLst>
              </a:tr>
              <a:tr h="104970">
                <a:tc>
                  <a:txBody>
                    <a:bodyPr/>
                    <a:lstStyle/>
                    <a:p>
                      <a:pPr algn="ctr" fontAlgn="b"/>
                      <a:r>
                        <a:rPr lang="cs-CZ" sz="600" u="none" strike="noStrike">
                          <a:effectLst/>
                        </a:rPr>
                        <a:t>9</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08.11.2021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10.11.2021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22</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Řízení a plánování výroby II</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24.10.2020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3274357335"/>
                  </a:ext>
                </a:extLst>
              </a:tr>
              <a:tr h="104970">
                <a:tc>
                  <a:txBody>
                    <a:bodyPr/>
                    <a:lstStyle/>
                    <a:p>
                      <a:pPr algn="ctr" fontAlgn="b"/>
                      <a:r>
                        <a:rPr lang="cs-CZ" sz="600" u="none" strike="noStrike">
                          <a:effectLst/>
                        </a:rPr>
                        <a:t>10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15.11.2021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17.11.2021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23</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Cash Flow příklad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18.09.2021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31</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229391793"/>
                  </a:ext>
                </a:extLst>
              </a:tr>
              <a:tr h="104970">
                <a:tc>
                  <a:txBody>
                    <a:bodyPr/>
                    <a:lstStyle/>
                    <a:p>
                      <a:pPr algn="ctr" fontAlgn="b"/>
                      <a:r>
                        <a:rPr lang="cs-CZ" sz="600" u="none" strike="noStrike">
                          <a:effectLst/>
                        </a:rPr>
                        <a:t>10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15.11.2021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17.11.2021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24</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Speciální objednávky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05.10.2021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13</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1588703695"/>
                  </a:ext>
                </a:extLst>
              </a:tr>
              <a:tr h="104970">
                <a:tc>
                  <a:txBody>
                    <a:bodyPr/>
                    <a:lstStyle/>
                    <a:p>
                      <a:pPr algn="ctr" fontAlgn="b"/>
                      <a:r>
                        <a:rPr lang="cs-CZ" sz="600" u="none" strike="noStrike">
                          <a:effectLst/>
                        </a:rPr>
                        <a:t>10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15.11.2021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17.11.2021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25</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Sešit vyrovnání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30.11.2020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11</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665328789"/>
                  </a:ext>
                </a:extLst>
              </a:tr>
              <a:tr h="104970">
                <a:tc>
                  <a:txBody>
                    <a:bodyPr/>
                    <a:lstStyle/>
                    <a:p>
                      <a:pPr algn="ctr" fontAlgn="b"/>
                      <a:r>
                        <a:rPr lang="cs-CZ" sz="600" u="none" strike="noStrike">
                          <a:effectLst/>
                        </a:rPr>
                        <a:t>10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22.11.2021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24.11.2021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26</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Prodejní analýzy - potřeba vytvořit WORD (příklad)</a:t>
                      </a:r>
                      <a:endParaRPr lang="cs-CZ" sz="600" b="0" i="0" u="none" strike="noStrike">
                        <a:solidFill>
                          <a:srgbClr val="7030A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a:t>
                      </a:r>
                      <a:endParaRPr lang="cs-CZ" sz="6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30.11.2020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22</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1392597929"/>
                  </a:ext>
                </a:extLst>
              </a:tr>
              <a:tr h="104970">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22.11.2021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24.11.2021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29</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Řízení projektů - vytvořeno v červenci 2021- potřeba vytvořit Příklad</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0</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22.07.2021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Ano</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245740200"/>
                  </a:ext>
                </a:extLst>
              </a:tr>
              <a:tr h="104970">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06.12.2021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08.12.2021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27</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Vyrovnání s bankou- bude se vytvářet pro podzim 2021 </a:t>
                      </a:r>
                      <a:endParaRPr lang="cs-CZ" sz="600" b="0"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2387477019"/>
                  </a:ext>
                </a:extLst>
              </a:tr>
              <a:tr h="104970">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29.11.2021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01.12.2021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28</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Periodické deníky - Bude se vytvářet pro podzim 2021 </a:t>
                      </a:r>
                      <a:endParaRPr lang="cs-CZ" sz="600" b="0"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dirty="0">
                          <a:effectLst/>
                        </a:rPr>
                        <a:t> </a:t>
                      </a:r>
                      <a:endParaRPr lang="cs-CZ" sz="600" b="0" i="0" u="none" strike="noStrike" dirty="0">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3484234062"/>
                  </a:ext>
                </a:extLst>
              </a:tr>
              <a:tr h="99972">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06.12.2021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08.12.2021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29</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Ukázka Business Central </a:t>
                      </a:r>
                      <a:endParaRPr lang="cs-CZ" sz="600" b="0" i="0" u="none" strike="noStrike">
                        <a:solidFill>
                          <a:srgbClr val="00B0F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3304998355"/>
                  </a:ext>
                </a:extLst>
              </a:tr>
              <a:tr h="99972">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06.12.2021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08.12.2021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30</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pl-PL" sz="600" u="none" strike="noStrike">
                          <a:effectLst/>
                        </a:rPr>
                        <a:t>Grafy a jejich nastavení - plán - jak PWP, tak i WORD</a:t>
                      </a:r>
                      <a:endParaRPr lang="pl-PL" sz="600" b="0"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1856106296"/>
                  </a:ext>
                </a:extLst>
              </a:tr>
              <a:tr h="99972">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13.12.2021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15.12.2021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 </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ctr" fontAlgn="b"/>
                      <a:r>
                        <a:rPr lang="cs-CZ" sz="600" u="none" strike="noStrike">
                          <a:effectLst/>
                        </a:rPr>
                        <a:t>31</a:t>
                      </a:r>
                      <a:endParaRPr lang="cs-CZ" sz="600" b="0" i="0" u="none" strike="noStrike">
                        <a:solidFill>
                          <a:srgbClr val="000000"/>
                        </a:solidFill>
                        <a:effectLst/>
                        <a:latin typeface="Calibri" panose="020F0502020204030204" pitchFamily="34" charset="0"/>
                      </a:endParaRPr>
                    </a:p>
                  </a:txBody>
                  <a:tcPr marL="4862" marR="4862" marT="4862" marB="0" anchor="b"/>
                </a:tc>
                <a:tc>
                  <a:txBody>
                    <a:bodyPr/>
                    <a:lstStyle/>
                    <a:p>
                      <a:pPr algn="l" fontAlgn="b"/>
                      <a:r>
                        <a:rPr lang="cs-CZ" sz="600" u="none" strike="noStrike">
                          <a:effectLst/>
                        </a:rPr>
                        <a:t>Ukázka Business Central </a:t>
                      </a:r>
                      <a:endParaRPr lang="cs-CZ" sz="600" b="0" i="0" u="none" strike="noStrike">
                        <a:solidFill>
                          <a:srgbClr val="0070C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500" u="none" strike="noStrike">
                          <a:effectLst/>
                        </a:rPr>
                        <a:t> </a:t>
                      </a:r>
                      <a:endParaRPr lang="cs-CZ" sz="500" b="1" i="0" u="none" strike="noStrike">
                        <a:solidFill>
                          <a:srgbClr val="FF0000"/>
                        </a:solidFill>
                        <a:effectLst/>
                        <a:latin typeface="Calibri" panose="020F0502020204030204" pitchFamily="34" charset="0"/>
                      </a:endParaRPr>
                    </a:p>
                  </a:txBody>
                  <a:tcPr marL="4862" marR="4862" marT="4862" marB="0" anchor="b"/>
                </a:tc>
                <a:tc>
                  <a:txBody>
                    <a:bodyPr/>
                    <a:lstStyle/>
                    <a:p>
                      <a:pPr algn="ctr" fontAlgn="b"/>
                      <a:r>
                        <a:rPr lang="cs-CZ" sz="600" u="none" strike="noStrike" dirty="0">
                          <a:effectLst/>
                        </a:rPr>
                        <a:t> </a:t>
                      </a:r>
                      <a:endParaRPr lang="cs-CZ" sz="600" b="0" i="0" u="none" strike="noStrike" dirty="0">
                        <a:solidFill>
                          <a:srgbClr val="000000"/>
                        </a:solidFill>
                        <a:effectLst/>
                        <a:latin typeface="Calibri" panose="020F0502020204030204" pitchFamily="34" charset="0"/>
                      </a:endParaRPr>
                    </a:p>
                  </a:txBody>
                  <a:tcPr marL="4862" marR="4862" marT="4862" marB="0" anchor="b"/>
                </a:tc>
                <a:extLst>
                  <a:ext uri="{0D108BD9-81ED-4DB2-BD59-A6C34878D82A}">
                    <a16:rowId xmlns:a16="http://schemas.microsoft.com/office/drawing/2014/main" val="3631443042"/>
                  </a:ext>
                </a:extLst>
              </a:tr>
            </a:tbl>
          </a:graphicData>
        </a:graphic>
      </p:graphicFrame>
      <p:sp>
        <p:nvSpPr>
          <p:cNvPr id="7" name="TextovéPole 6">
            <a:extLst>
              <a:ext uri="{FF2B5EF4-FFF2-40B4-BE49-F238E27FC236}">
                <a16:creationId xmlns:a16="http://schemas.microsoft.com/office/drawing/2014/main" id="{FC816654-0A7A-4176-AA8D-F92218EDF06E}"/>
              </a:ext>
            </a:extLst>
          </p:cNvPr>
          <p:cNvSpPr txBox="1"/>
          <p:nvPr/>
        </p:nvSpPr>
        <p:spPr>
          <a:xfrm>
            <a:off x="838200" y="6191081"/>
            <a:ext cx="6094602" cy="369332"/>
          </a:xfrm>
          <a:prstGeom prst="rect">
            <a:avLst/>
          </a:prstGeom>
          <a:noFill/>
        </p:spPr>
        <p:txBody>
          <a:bodyPr wrap="square">
            <a:spAutoFit/>
          </a:bodyPr>
          <a:lstStyle/>
          <a:p>
            <a:pPr algn="l" fontAlgn="b"/>
            <a:r>
              <a:rPr lang="cs-CZ" sz="1800" u="none" strike="noStrike" dirty="0">
                <a:solidFill>
                  <a:srgbClr val="FF0000"/>
                </a:solidFill>
                <a:effectLst/>
              </a:rPr>
              <a:t> 800 snímků PWP prezentací </a:t>
            </a:r>
            <a:endParaRPr lang="cs-CZ" sz="1800" b="0" i="0" u="none" strike="noStrike" dirty="0">
              <a:solidFill>
                <a:srgbClr val="FF0000"/>
              </a:solidFill>
              <a:effectLst/>
              <a:latin typeface="Calibri" panose="020F0502020204030204" pitchFamily="34" charset="0"/>
            </a:endParaRPr>
          </a:p>
        </p:txBody>
      </p:sp>
      <p:sp>
        <p:nvSpPr>
          <p:cNvPr id="3" name="TextovéPole 2">
            <a:extLst>
              <a:ext uri="{FF2B5EF4-FFF2-40B4-BE49-F238E27FC236}">
                <a16:creationId xmlns:a16="http://schemas.microsoft.com/office/drawing/2014/main" id="{28B476BA-5AF8-4335-8741-DC9A2FCAE14F}"/>
              </a:ext>
            </a:extLst>
          </p:cNvPr>
          <p:cNvSpPr txBox="1"/>
          <p:nvPr/>
        </p:nvSpPr>
        <p:spPr>
          <a:xfrm>
            <a:off x="8615492" y="1472732"/>
            <a:ext cx="3023392" cy="369332"/>
          </a:xfrm>
          <a:prstGeom prst="rect">
            <a:avLst/>
          </a:prstGeom>
          <a:noFill/>
        </p:spPr>
        <p:txBody>
          <a:bodyPr wrap="none" rtlCol="0">
            <a:spAutoFit/>
          </a:bodyPr>
          <a:lstStyle/>
          <a:p>
            <a:r>
              <a:rPr lang="cs-CZ" dirty="0"/>
              <a:t>         0/4  Bez bloku přednášek</a:t>
            </a:r>
            <a:endParaRPr lang="en-US" dirty="0"/>
          </a:p>
        </p:txBody>
      </p:sp>
      <p:cxnSp>
        <p:nvCxnSpPr>
          <p:cNvPr id="6" name="Přímá spojnice se šipkou 5">
            <a:extLst>
              <a:ext uri="{FF2B5EF4-FFF2-40B4-BE49-F238E27FC236}">
                <a16:creationId xmlns:a16="http://schemas.microsoft.com/office/drawing/2014/main" id="{735D8464-BC31-455B-BFD2-E962BDB01304}"/>
              </a:ext>
            </a:extLst>
          </p:cNvPr>
          <p:cNvCxnSpPr/>
          <p:nvPr/>
        </p:nvCxnSpPr>
        <p:spPr>
          <a:xfrm>
            <a:off x="10127188" y="1970203"/>
            <a:ext cx="0" cy="603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ovéPole 7">
            <a:extLst>
              <a:ext uri="{FF2B5EF4-FFF2-40B4-BE49-F238E27FC236}">
                <a16:creationId xmlns:a16="http://schemas.microsoft.com/office/drawing/2014/main" id="{FCF180D7-8ADF-4EC5-A090-07385A6BAED0}"/>
              </a:ext>
            </a:extLst>
          </p:cNvPr>
          <p:cNvSpPr txBox="1"/>
          <p:nvPr/>
        </p:nvSpPr>
        <p:spPr>
          <a:xfrm>
            <a:off x="9230243" y="2573518"/>
            <a:ext cx="1909305" cy="646331"/>
          </a:xfrm>
          <a:prstGeom prst="rect">
            <a:avLst/>
          </a:prstGeom>
          <a:noFill/>
        </p:spPr>
        <p:txBody>
          <a:bodyPr wrap="none" rtlCol="0">
            <a:spAutoFit/>
          </a:bodyPr>
          <a:lstStyle/>
          <a:p>
            <a:r>
              <a:rPr lang="cs-CZ" dirty="0"/>
              <a:t>Vysvětlení pojmů :</a:t>
            </a:r>
          </a:p>
          <a:p>
            <a:endParaRPr lang="en-US" dirty="0"/>
          </a:p>
        </p:txBody>
      </p:sp>
      <p:sp>
        <p:nvSpPr>
          <p:cNvPr id="9" name="Obdélník 8">
            <a:extLst>
              <a:ext uri="{FF2B5EF4-FFF2-40B4-BE49-F238E27FC236}">
                <a16:creationId xmlns:a16="http://schemas.microsoft.com/office/drawing/2014/main" id="{3EA59817-9318-4D47-87BB-577B05BE4637}"/>
              </a:ext>
            </a:extLst>
          </p:cNvPr>
          <p:cNvSpPr/>
          <p:nvPr/>
        </p:nvSpPr>
        <p:spPr>
          <a:xfrm>
            <a:off x="9483365" y="3582186"/>
            <a:ext cx="886112" cy="27337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rgbClr val="00B050"/>
                </a:solidFill>
              </a:rPr>
              <a:t>Teorie</a:t>
            </a:r>
            <a:endParaRPr lang="en-US" dirty="0">
              <a:solidFill>
                <a:srgbClr val="00B050"/>
              </a:solidFill>
            </a:endParaRPr>
          </a:p>
        </p:txBody>
      </p:sp>
      <p:sp>
        <p:nvSpPr>
          <p:cNvPr id="10" name="Obdélník 9">
            <a:extLst>
              <a:ext uri="{FF2B5EF4-FFF2-40B4-BE49-F238E27FC236}">
                <a16:creationId xmlns:a16="http://schemas.microsoft.com/office/drawing/2014/main" id="{957C13BE-D48E-486E-A705-91C9F0ABBFA9}"/>
              </a:ext>
            </a:extLst>
          </p:cNvPr>
          <p:cNvSpPr/>
          <p:nvPr/>
        </p:nvSpPr>
        <p:spPr>
          <a:xfrm>
            <a:off x="10475740" y="3591819"/>
            <a:ext cx="1006107" cy="273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Seminář</a:t>
            </a:r>
            <a:endParaRPr lang="en-US" dirty="0"/>
          </a:p>
        </p:txBody>
      </p:sp>
      <p:sp>
        <p:nvSpPr>
          <p:cNvPr id="11" name="TextovéPole 10">
            <a:extLst>
              <a:ext uri="{FF2B5EF4-FFF2-40B4-BE49-F238E27FC236}">
                <a16:creationId xmlns:a16="http://schemas.microsoft.com/office/drawing/2014/main" id="{44D14765-A49E-4250-98AE-1CB47EA7907D}"/>
              </a:ext>
            </a:extLst>
          </p:cNvPr>
          <p:cNvSpPr txBox="1"/>
          <p:nvPr/>
        </p:nvSpPr>
        <p:spPr>
          <a:xfrm>
            <a:off x="10127188" y="3218865"/>
            <a:ext cx="508473" cy="369332"/>
          </a:xfrm>
          <a:prstGeom prst="rect">
            <a:avLst/>
          </a:prstGeom>
          <a:noFill/>
        </p:spPr>
        <p:txBody>
          <a:bodyPr wrap="none" rtlCol="0">
            <a:spAutoFit/>
          </a:bodyPr>
          <a:lstStyle/>
          <a:p>
            <a:r>
              <a:rPr lang="cs-CZ" dirty="0"/>
              <a:t>2/2</a:t>
            </a:r>
            <a:endParaRPr lang="en-US" dirty="0"/>
          </a:p>
        </p:txBody>
      </p:sp>
      <p:sp>
        <p:nvSpPr>
          <p:cNvPr id="12" name="Obdélník 11">
            <a:extLst>
              <a:ext uri="{FF2B5EF4-FFF2-40B4-BE49-F238E27FC236}">
                <a16:creationId xmlns:a16="http://schemas.microsoft.com/office/drawing/2014/main" id="{4DA6D770-C0D8-4136-8062-D0B18D2D8E4C}"/>
              </a:ext>
            </a:extLst>
          </p:cNvPr>
          <p:cNvSpPr/>
          <p:nvPr/>
        </p:nvSpPr>
        <p:spPr>
          <a:xfrm>
            <a:off x="9483365" y="4469595"/>
            <a:ext cx="141402" cy="27337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3" name="Obdélník 12">
            <a:extLst>
              <a:ext uri="{FF2B5EF4-FFF2-40B4-BE49-F238E27FC236}">
                <a16:creationId xmlns:a16="http://schemas.microsoft.com/office/drawing/2014/main" id="{8FEB80E8-6725-47D2-8A74-5FA68B78F971}"/>
              </a:ext>
            </a:extLst>
          </p:cNvPr>
          <p:cNvSpPr/>
          <p:nvPr/>
        </p:nvSpPr>
        <p:spPr>
          <a:xfrm>
            <a:off x="9702421" y="4469595"/>
            <a:ext cx="283178" cy="273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bdélník 15">
            <a:extLst>
              <a:ext uri="{FF2B5EF4-FFF2-40B4-BE49-F238E27FC236}">
                <a16:creationId xmlns:a16="http://schemas.microsoft.com/office/drawing/2014/main" id="{04BED522-B132-48A8-8BF5-42281814FCAB}"/>
              </a:ext>
            </a:extLst>
          </p:cNvPr>
          <p:cNvSpPr/>
          <p:nvPr/>
        </p:nvSpPr>
        <p:spPr>
          <a:xfrm>
            <a:off x="10115095" y="4469594"/>
            <a:ext cx="141402" cy="27337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7" name="Obdélník 16">
            <a:extLst>
              <a:ext uri="{FF2B5EF4-FFF2-40B4-BE49-F238E27FC236}">
                <a16:creationId xmlns:a16="http://schemas.microsoft.com/office/drawing/2014/main" id="{8E23861A-44A6-4924-858C-97DA6E4A52DB}"/>
              </a:ext>
            </a:extLst>
          </p:cNvPr>
          <p:cNvSpPr/>
          <p:nvPr/>
        </p:nvSpPr>
        <p:spPr>
          <a:xfrm>
            <a:off x="10334151" y="4469594"/>
            <a:ext cx="283178" cy="273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bdélník 17">
            <a:extLst>
              <a:ext uri="{FF2B5EF4-FFF2-40B4-BE49-F238E27FC236}">
                <a16:creationId xmlns:a16="http://schemas.microsoft.com/office/drawing/2014/main" id="{E91A53D4-4449-489D-BB92-88B170D8C763}"/>
              </a:ext>
            </a:extLst>
          </p:cNvPr>
          <p:cNvSpPr/>
          <p:nvPr/>
        </p:nvSpPr>
        <p:spPr>
          <a:xfrm>
            <a:off x="10738585" y="4469593"/>
            <a:ext cx="141402" cy="27337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9" name="Obdélník 18">
            <a:extLst>
              <a:ext uri="{FF2B5EF4-FFF2-40B4-BE49-F238E27FC236}">
                <a16:creationId xmlns:a16="http://schemas.microsoft.com/office/drawing/2014/main" id="{1CF90C3D-10F7-45ED-9E1F-CAB851C4D4E8}"/>
              </a:ext>
            </a:extLst>
          </p:cNvPr>
          <p:cNvSpPr/>
          <p:nvPr/>
        </p:nvSpPr>
        <p:spPr>
          <a:xfrm>
            <a:off x="10957641" y="4469593"/>
            <a:ext cx="283178" cy="273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bdélník 19">
            <a:extLst>
              <a:ext uri="{FF2B5EF4-FFF2-40B4-BE49-F238E27FC236}">
                <a16:creationId xmlns:a16="http://schemas.microsoft.com/office/drawing/2014/main" id="{F98F1E1B-1DF2-415E-9779-34CBBE8198EF}"/>
              </a:ext>
            </a:extLst>
          </p:cNvPr>
          <p:cNvSpPr/>
          <p:nvPr/>
        </p:nvSpPr>
        <p:spPr>
          <a:xfrm>
            <a:off x="11361408" y="4469592"/>
            <a:ext cx="141402" cy="27337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21" name="Obdélník 20">
            <a:extLst>
              <a:ext uri="{FF2B5EF4-FFF2-40B4-BE49-F238E27FC236}">
                <a16:creationId xmlns:a16="http://schemas.microsoft.com/office/drawing/2014/main" id="{65C2E9BD-2B06-4F98-8928-C82129293946}"/>
              </a:ext>
            </a:extLst>
          </p:cNvPr>
          <p:cNvSpPr/>
          <p:nvPr/>
        </p:nvSpPr>
        <p:spPr>
          <a:xfrm>
            <a:off x="11580464" y="4469592"/>
            <a:ext cx="283178" cy="273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ovéPole 21">
            <a:extLst>
              <a:ext uri="{FF2B5EF4-FFF2-40B4-BE49-F238E27FC236}">
                <a16:creationId xmlns:a16="http://schemas.microsoft.com/office/drawing/2014/main" id="{35541E1B-40C7-4F08-9564-AF4679F34969}"/>
              </a:ext>
            </a:extLst>
          </p:cNvPr>
          <p:cNvSpPr txBox="1"/>
          <p:nvPr/>
        </p:nvSpPr>
        <p:spPr>
          <a:xfrm>
            <a:off x="10251526" y="4017562"/>
            <a:ext cx="508473" cy="369332"/>
          </a:xfrm>
          <a:prstGeom prst="rect">
            <a:avLst/>
          </a:prstGeom>
          <a:noFill/>
        </p:spPr>
        <p:txBody>
          <a:bodyPr wrap="none" rtlCol="0">
            <a:spAutoFit/>
          </a:bodyPr>
          <a:lstStyle/>
          <a:p>
            <a:r>
              <a:rPr lang="cs-CZ" dirty="0"/>
              <a:t>0/4</a:t>
            </a:r>
            <a:endParaRPr lang="en-US" dirty="0"/>
          </a:p>
        </p:txBody>
      </p:sp>
    </p:spTree>
    <p:extLst>
      <p:ext uri="{BB962C8B-B14F-4D97-AF65-F5344CB8AC3E}">
        <p14:creationId xmlns:p14="http://schemas.microsoft.com/office/powerpoint/2010/main" val="1750531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92E47762-EF87-43FB-8894-AB4C103F9F40}"/>
              </a:ext>
            </a:extLst>
          </p:cNvPr>
          <p:cNvSpPr/>
          <p:nvPr/>
        </p:nvSpPr>
        <p:spPr>
          <a:xfrm>
            <a:off x="2618273" y="2761215"/>
            <a:ext cx="7206140" cy="923330"/>
          </a:xfrm>
          <a:prstGeom prst="rect">
            <a:avLst/>
          </a:prstGeom>
          <a:noFill/>
        </p:spPr>
        <p:txBody>
          <a:bodyPr wrap="none" lIns="91440" tIns="45720" rIns="91440" bIns="45720">
            <a:spAutoFit/>
          </a:bodyPr>
          <a:lstStyle/>
          <a:p>
            <a:pPr algn="ctr"/>
            <a:r>
              <a:rPr lang="cs-CZ"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Konec úvodní přednášky</a:t>
            </a:r>
          </a:p>
        </p:txBody>
      </p:sp>
    </p:spTree>
    <p:extLst>
      <p:ext uri="{BB962C8B-B14F-4D97-AF65-F5344CB8AC3E}">
        <p14:creationId xmlns:p14="http://schemas.microsoft.com/office/powerpoint/2010/main" val="3290620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title"/>
          </p:nvPr>
        </p:nvSpPr>
        <p:spPr/>
        <p:txBody>
          <a:bodyPr>
            <a:normAutofit/>
          </a:bodyPr>
          <a:lstStyle/>
          <a:p>
            <a:r>
              <a:rPr lang="cs-CZ" altLang="cs-CZ" sz="3600" dirty="0">
                <a:solidFill>
                  <a:srgbClr val="0070C0"/>
                </a:solidFill>
              </a:rPr>
              <a:t>Výhody a nevýhody různých řešení typu ERP </a:t>
            </a:r>
          </a:p>
        </p:txBody>
      </p:sp>
      <p:sp>
        <p:nvSpPr>
          <p:cNvPr id="4" name="Zástupný symbol pro datum 3"/>
          <p:cNvSpPr>
            <a:spLocks noGrp="1"/>
          </p:cNvSpPr>
          <p:nvPr>
            <p:ph type="dt" sz="quarter" idx="10"/>
          </p:nvPr>
        </p:nvSpPr>
        <p:spPr/>
        <p:txBody>
          <a:bodyPr/>
          <a:lstStyle/>
          <a:p>
            <a:pPr>
              <a:defRPr/>
            </a:pPr>
            <a:fld id="{E03E67AA-9709-46F9-98FD-177275457B07}" type="datetime1">
              <a:rPr lang="cs-CZ" smtClean="0"/>
              <a:pPr>
                <a:defRPr/>
              </a:pPr>
              <a:t>12.02.2024</a:t>
            </a:fld>
            <a:endParaRPr lang="cs-CZ"/>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746" y="1534648"/>
            <a:ext cx="6710362" cy="457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7835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a:xfrm>
            <a:off x="838200" y="197004"/>
            <a:ext cx="10515600" cy="1325563"/>
          </a:xfrm>
        </p:spPr>
        <p:txBody>
          <a:bodyPr>
            <a:normAutofit/>
          </a:bodyPr>
          <a:lstStyle/>
          <a:p>
            <a:r>
              <a:rPr lang="cs-CZ" altLang="cs-CZ" sz="3600" dirty="0">
                <a:solidFill>
                  <a:srgbClr val="0070C0"/>
                </a:solidFill>
              </a:rPr>
              <a:t>ERP-benefity využívání  I</a:t>
            </a:r>
          </a:p>
        </p:txBody>
      </p:sp>
      <p:sp>
        <p:nvSpPr>
          <p:cNvPr id="4" name="Zástupný symbol pro datum 3"/>
          <p:cNvSpPr>
            <a:spLocks noGrp="1"/>
          </p:cNvSpPr>
          <p:nvPr>
            <p:ph type="dt" sz="quarter" idx="10"/>
          </p:nvPr>
        </p:nvSpPr>
        <p:spPr/>
        <p:txBody>
          <a:bodyPr/>
          <a:lstStyle/>
          <a:p>
            <a:pPr>
              <a:defRPr/>
            </a:pPr>
            <a:fld id="{E03E67AA-9709-46F9-98FD-177275457B07}" type="datetime1">
              <a:rPr lang="cs-CZ" smtClean="0"/>
              <a:pPr>
                <a:defRPr/>
              </a:pPr>
              <a:t>12.02.2024</a:t>
            </a:fld>
            <a:endParaRPr lang="cs-CZ"/>
          </a:p>
        </p:txBody>
      </p:sp>
      <p:pic>
        <p:nvPicPr>
          <p:cNvPr id="5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196" y="1248414"/>
            <a:ext cx="4962525" cy="21145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196" y="3458375"/>
            <a:ext cx="49720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771" y="3731025"/>
            <a:ext cx="4943475" cy="2600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84254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p:txBody>
          <a:bodyPr>
            <a:normAutofit/>
          </a:bodyPr>
          <a:lstStyle/>
          <a:p>
            <a:r>
              <a:rPr lang="cs-CZ" altLang="cs-CZ" sz="3600" dirty="0">
                <a:solidFill>
                  <a:srgbClr val="0070C0"/>
                </a:solidFill>
              </a:rPr>
              <a:t>ERP-benefity využívání II</a:t>
            </a:r>
          </a:p>
        </p:txBody>
      </p:sp>
      <p:sp>
        <p:nvSpPr>
          <p:cNvPr id="4" name="Zástupný symbol pro datum 3"/>
          <p:cNvSpPr>
            <a:spLocks noGrp="1"/>
          </p:cNvSpPr>
          <p:nvPr>
            <p:ph type="dt" sz="quarter" idx="10"/>
          </p:nvPr>
        </p:nvSpPr>
        <p:spPr/>
        <p:txBody>
          <a:bodyPr/>
          <a:lstStyle/>
          <a:p>
            <a:pPr>
              <a:defRPr/>
            </a:pPr>
            <a:fld id="{E03E67AA-9709-46F9-98FD-177275457B07}" type="datetime1">
              <a:rPr lang="cs-CZ" smtClean="0"/>
              <a:pPr>
                <a:defRPr/>
              </a:pPr>
              <a:t>12.02.2024</a:t>
            </a:fld>
            <a:endParaRPr lang="cs-CZ"/>
          </a:p>
        </p:txBody>
      </p:sp>
      <p:pic>
        <p:nvPicPr>
          <p:cNvPr id="61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382" y="1445420"/>
            <a:ext cx="500062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381" y="1689896"/>
            <a:ext cx="500062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941840" y="3372647"/>
            <a:ext cx="8342313" cy="415925"/>
          </a:xfrm>
          <a:prstGeom prst="rect">
            <a:avLst/>
          </a:prstGeom>
        </p:spPr>
        <p:txBody>
          <a:bodyPr>
            <a:spAutoFit/>
          </a:bodyPr>
          <a:lstStyle/>
          <a:p>
            <a:pPr eaLnBrk="1" hangingPunct="1">
              <a:defRPr/>
            </a:pPr>
            <a:r>
              <a:rPr lang="en-US" sz="1050" b="1" dirty="0" err="1">
                <a:latin typeface="Arial" charset="0"/>
              </a:rPr>
              <a:t>Zdroj</a:t>
            </a:r>
            <a:r>
              <a:rPr lang="cs-CZ" sz="1050" b="1" dirty="0">
                <a:latin typeface="Arial" charset="0"/>
              </a:rPr>
              <a:t> (benefity I a II) </a:t>
            </a:r>
            <a:r>
              <a:rPr lang="en-US" sz="1050" b="1" dirty="0">
                <a:latin typeface="Arial" charset="0"/>
              </a:rPr>
              <a:t>:</a:t>
            </a:r>
            <a:r>
              <a:rPr lang="en-US" sz="1050" dirty="0">
                <a:latin typeface="Arial" charset="0"/>
              </a:rPr>
              <a:t> SHANG, Shari a Peter B. SEDDON. Assessing and managing the benefits of enterprise systems: the business manager's perspective, 2002, str. 296-299</a:t>
            </a:r>
            <a:r>
              <a:rPr lang="cs-CZ" sz="1050" dirty="0">
                <a:latin typeface="Arial" charset="0"/>
              </a:rPr>
              <a:t> , překlad DP Lenka Hladká</a:t>
            </a:r>
          </a:p>
        </p:txBody>
      </p:sp>
    </p:spTree>
    <p:extLst>
      <p:ext uri="{BB962C8B-B14F-4D97-AF65-F5344CB8AC3E}">
        <p14:creationId xmlns:p14="http://schemas.microsoft.com/office/powerpoint/2010/main" val="3018704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0070C0"/>
                </a:solidFill>
              </a:rPr>
              <a:t>Vybrané Projekty – mimo univerzitu </a:t>
            </a:r>
          </a:p>
        </p:txBody>
      </p:sp>
      <p:sp>
        <p:nvSpPr>
          <p:cNvPr id="3" name="Zástupný symbol pro obsah 2"/>
          <p:cNvSpPr>
            <a:spLocks noGrp="1"/>
          </p:cNvSpPr>
          <p:nvPr>
            <p:ph idx="1"/>
          </p:nvPr>
        </p:nvSpPr>
        <p:spPr/>
        <p:txBody>
          <a:bodyPr/>
          <a:lstStyle/>
          <a:p>
            <a:pPr lvl="0"/>
            <a:r>
              <a:rPr lang="cs-CZ" sz="2400" dirty="0">
                <a:solidFill>
                  <a:srgbClr val="0070C0"/>
                </a:solidFill>
              </a:rPr>
              <a:t>Vedoucí projektu vzdělávání Business </a:t>
            </a:r>
            <a:r>
              <a:rPr lang="cs-CZ" sz="2400" dirty="0" err="1">
                <a:solidFill>
                  <a:srgbClr val="0070C0"/>
                </a:solidFill>
              </a:rPr>
              <a:t>Central</a:t>
            </a:r>
            <a:r>
              <a:rPr lang="cs-CZ" sz="2400" dirty="0">
                <a:solidFill>
                  <a:srgbClr val="0070C0"/>
                </a:solidFill>
              </a:rPr>
              <a:t> pro firmu </a:t>
            </a:r>
            <a:r>
              <a:rPr lang="cs-CZ" sz="2400" dirty="0" err="1">
                <a:solidFill>
                  <a:srgbClr val="0070C0"/>
                </a:solidFill>
              </a:rPr>
              <a:t>Navertica</a:t>
            </a:r>
            <a:r>
              <a:rPr lang="cs-CZ" sz="2400" dirty="0">
                <a:solidFill>
                  <a:srgbClr val="0070C0"/>
                </a:solidFill>
              </a:rPr>
              <a:t> </a:t>
            </a:r>
            <a:r>
              <a:rPr lang="cs-CZ" sz="2400" dirty="0" err="1">
                <a:solidFill>
                  <a:srgbClr val="0070C0"/>
                </a:solidFill>
              </a:rPr>
              <a:t>South</a:t>
            </a:r>
            <a:r>
              <a:rPr lang="cs-CZ" sz="2400" dirty="0">
                <a:solidFill>
                  <a:srgbClr val="0070C0"/>
                </a:solidFill>
              </a:rPr>
              <a:t> </a:t>
            </a:r>
            <a:r>
              <a:rPr lang="cs-CZ" sz="2400" dirty="0" err="1">
                <a:solidFill>
                  <a:srgbClr val="0070C0"/>
                </a:solidFill>
              </a:rPr>
              <a:t>Africa</a:t>
            </a:r>
            <a:endParaRPr lang="cs-CZ" sz="2400" dirty="0">
              <a:solidFill>
                <a:srgbClr val="0070C0"/>
              </a:solidFill>
            </a:endParaRPr>
          </a:p>
          <a:p>
            <a:pPr lvl="0"/>
            <a:r>
              <a:rPr lang="cs-CZ" sz="2400" dirty="0">
                <a:solidFill>
                  <a:srgbClr val="0070C0"/>
                </a:solidFill>
              </a:rPr>
              <a:t>Analytik firmy </a:t>
            </a:r>
            <a:r>
              <a:rPr lang="cs-CZ" sz="2400" dirty="0" err="1">
                <a:solidFill>
                  <a:srgbClr val="0070C0"/>
                </a:solidFill>
              </a:rPr>
              <a:t>Navertica</a:t>
            </a:r>
            <a:r>
              <a:rPr lang="cs-CZ" sz="2400" dirty="0">
                <a:solidFill>
                  <a:srgbClr val="0070C0"/>
                </a:solidFill>
              </a:rPr>
              <a:t> (implementace ERP MS Dynamics NAV)</a:t>
            </a:r>
          </a:p>
          <a:p>
            <a:pPr lvl="0"/>
            <a:r>
              <a:rPr lang="cs-CZ" sz="2000" b="1" dirty="0">
                <a:solidFill>
                  <a:srgbClr val="0070C0"/>
                </a:solidFill>
              </a:rPr>
              <a:t>Vybrané projekty</a:t>
            </a:r>
            <a:r>
              <a:rPr lang="cs-CZ" sz="2000" dirty="0">
                <a:solidFill>
                  <a:srgbClr val="0070C0"/>
                </a:solidFill>
              </a:rPr>
              <a:t>: </a:t>
            </a:r>
          </a:p>
          <a:p>
            <a:pPr lvl="1"/>
            <a:r>
              <a:rPr lang="cs-CZ" sz="1800" dirty="0" err="1">
                <a:solidFill>
                  <a:srgbClr val="0070C0"/>
                </a:solidFill>
              </a:rPr>
              <a:t>Itec</a:t>
            </a:r>
            <a:r>
              <a:rPr lang="cs-CZ" sz="1800" dirty="0">
                <a:solidFill>
                  <a:srgbClr val="0070C0"/>
                </a:solidFill>
              </a:rPr>
              <a:t> Johannesburg – řízení servisu a služeb</a:t>
            </a:r>
          </a:p>
          <a:p>
            <a:pPr lvl="1"/>
            <a:r>
              <a:rPr lang="cs-CZ" sz="1800" dirty="0" err="1">
                <a:solidFill>
                  <a:srgbClr val="0070C0"/>
                </a:solidFill>
              </a:rPr>
              <a:t>Peters</a:t>
            </a:r>
            <a:r>
              <a:rPr lang="cs-CZ" sz="1800" dirty="0">
                <a:solidFill>
                  <a:srgbClr val="0070C0"/>
                </a:solidFill>
              </a:rPr>
              <a:t> </a:t>
            </a:r>
            <a:r>
              <a:rPr lang="cs-CZ" sz="1800" dirty="0" err="1">
                <a:solidFill>
                  <a:srgbClr val="0070C0"/>
                </a:solidFill>
              </a:rPr>
              <a:t>Papers</a:t>
            </a:r>
            <a:r>
              <a:rPr lang="cs-CZ" sz="1800" dirty="0">
                <a:solidFill>
                  <a:srgbClr val="0070C0"/>
                </a:solidFill>
              </a:rPr>
              <a:t> Johannesburg – velkoobchod s papírem  </a:t>
            </a:r>
          </a:p>
          <a:p>
            <a:pPr lvl="1"/>
            <a:r>
              <a:rPr lang="cs-CZ" sz="1800" dirty="0">
                <a:solidFill>
                  <a:srgbClr val="0070C0"/>
                </a:solidFill>
              </a:rPr>
              <a:t>William King </a:t>
            </a:r>
            <a:r>
              <a:rPr lang="cs-CZ" sz="1800" dirty="0" err="1">
                <a:solidFill>
                  <a:srgbClr val="0070C0"/>
                </a:solidFill>
              </a:rPr>
              <a:t>West</a:t>
            </a:r>
            <a:r>
              <a:rPr lang="cs-CZ" sz="1800" dirty="0">
                <a:solidFill>
                  <a:srgbClr val="0070C0"/>
                </a:solidFill>
              </a:rPr>
              <a:t> </a:t>
            </a:r>
            <a:r>
              <a:rPr lang="cs-CZ" sz="1800" dirty="0" err="1">
                <a:solidFill>
                  <a:srgbClr val="0070C0"/>
                </a:solidFill>
              </a:rPr>
              <a:t>Bromwich</a:t>
            </a:r>
            <a:r>
              <a:rPr lang="cs-CZ" sz="1800" dirty="0">
                <a:solidFill>
                  <a:srgbClr val="0070C0"/>
                </a:solidFill>
              </a:rPr>
              <a:t> – dělení oceli pro automobilový průmysl </a:t>
            </a:r>
          </a:p>
          <a:p>
            <a:pPr lvl="1"/>
            <a:r>
              <a:rPr lang="cs-CZ" sz="1800" dirty="0" err="1">
                <a:solidFill>
                  <a:srgbClr val="0070C0"/>
                </a:solidFill>
              </a:rPr>
              <a:t>Adast</a:t>
            </a:r>
            <a:r>
              <a:rPr lang="cs-CZ" sz="1800" dirty="0">
                <a:solidFill>
                  <a:srgbClr val="0070C0"/>
                </a:solidFill>
              </a:rPr>
              <a:t> Systems Adamov – výroba benzinových, naftových a plynových stojanů </a:t>
            </a:r>
          </a:p>
          <a:p>
            <a:pPr lvl="1"/>
            <a:r>
              <a:rPr lang="cs-CZ" sz="1800" dirty="0" err="1">
                <a:solidFill>
                  <a:srgbClr val="0070C0"/>
                </a:solidFill>
              </a:rPr>
              <a:t>Miking</a:t>
            </a:r>
            <a:r>
              <a:rPr lang="cs-CZ" sz="1800" dirty="0">
                <a:solidFill>
                  <a:srgbClr val="0070C0"/>
                </a:solidFill>
              </a:rPr>
              <a:t> Kolín - dělení oceli pro automobilový průmysl </a:t>
            </a:r>
          </a:p>
          <a:p>
            <a:pPr lvl="1"/>
            <a:r>
              <a:rPr lang="cs-CZ" sz="1800" dirty="0">
                <a:solidFill>
                  <a:srgbClr val="0070C0"/>
                </a:solidFill>
              </a:rPr>
              <a:t>Lokalizace produktu pro pokročilé plánování výroby na bázi APS (</a:t>
            </a:r>
            <a:r>
              <a:rPr lang="cs-CZ" sz="1800" dirty="0" err="1">
                <a:solidFill>
                  <a:srgbClr val="0070C0"/>
                </a:solidFill>
              </a:rPr>
              <a:t>PlannerOne</a:t>
            </a:r>
            <a:r>
              <a:rPr lang="cs-CZ" sz="1800" dirty="0">
                <a:solidFill>
                  <a:srgbClr val="0070C0"/>
                </a:solidFill>
              </a:rPr>
              <a:t>)</a:t>
            </a:r>
          </a:p>
          <a:p>
            <a:pPr lvl="1"/>
            <a:r>
              <a:rPr lang="cs-CZ" sz="1800" dirty="0">
                <a:solidFill>
                  <a:srgbClr val="0070C0"/>
                </a:solidFill>
              </a:rPr>
              <a:t>Lokalizace produktu </a:t>
            </a:r>
            <a:r>
              <a:rPr lang="cs-CZ" sz="1800" dirty="0" err="1">
                <a:solidFill>
                  <a:srgbClr val="0070C0"/>
                </a:solidFill>
              </a:rPr>
              <a:t>PrintVis</a:t>
            </a:r>
            <a:r>
              <a:rPr lang="cs-CZ" sz="1800" dirty="0">
                <a:solidFill>
                  <a:srgbClr val="0070C0"/>
                </a:solidFill>
              </a:rPr>
              <a:t> (MIS) pro polygrafickou výrobu</a:t>
            </a:r>
          </a:p>
          <a:p>
            <a:pPr lvl="1"/>
            <a:r>
              <a:rPr lang="cs-CZ" sz="1800" dirty="0">
                <a:solidFill>
                  <a:srgbClr val="0070C0"/>
                </a:solidFill>
              </a:rPr>
              <a:t>Implementace MS Dynamics 365 Business </a:t>
            </a:r>
            <a:r>
              <a:rPr lang="cs-CZ" sz="1800" dirty="0" err="1">
                <a:solidFill>
                  <a:srgbClr val="0070C0"/>
                </a:solidFill>
              </a:rPr>
              <a:t>Central</a:t>
            </a:r>
            <a:r>
              <a:rPr lang="cs-CZ" sz="1800" dirty="0">
                <a:solidFill>
                  <a:srgbClr val="0070C0"/>
                </a:solidFill>
              </a:rPr>
              <a:t> na ESF  </a:t>
            </a:r>
          </a:p>
          <a:p>
            <a:pPr lvl="1"/>
            <a:r>
              <a:rPr lang="en-US" sz="1800" dirty="0">
                <a:solidFill>
                  <a:srgbClr val="0070C0"/>
                </a:solidFill>
              </a:rPr>
              <a:t>Training of Business Central consultants at </a:t>
            </a:r>
            <a:r>
              <a:rPr lang="en-US" sz="1800" dirty="0" err="1">
                <a:solidFill>
                  <a:srgbClr val="0070C0"/>
                </a:solidFill>
              </a:rPr>
              <a:t>Navertica</a:t>
            </a:r>
            <a:r>
              <a:rPr lang="en-US" sz="1800" dirty="0">
                <a:solidFill>
                  <a:srgbClr val="0070C0"/>
                </a:solidFill>
              </a:rPr>
              <a:t> South Africa with the help of MS TEAMS </a:t>
            </a:r>
            <a:r>
              <a:rPr lang="cs-CZ" sz="1800" dirty="0">
                <a:solidFill>
                  <a:srgbClr val="0070C0"/>
                </a:solidFill>
              </a:rPr>
              <a:t> </a:t>
            </a:r>
            <a:endParaRPr lang="en-US" dirty="0">
              <a:solidFill>
                <a:srgbClr val="0070C0"/>
              </a:solidFill>
            </a:endParaRPr>
          </a:p>
        </p:txBody>
      </p:sp>
    </p:spTree>
    <p:extLst>
      <p:ext uri="{BB962C8B-B14F-4D97-AF65-F5344CB8AC3E}">
        <p14:creationId xmlns:p14="http://schemas.microsoft.com/office/powerpoint/2010/main" val="3283111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45" y="5221850"/>
            <a:ext cx="5414575" cy="1045829"/>
          </a:xfrm>
          <a:prstGeom prst="rect">
            <a:avLst/>
          </a:prstGeom>
        </p:spPr>
      </p:pic>
      <p:sp>
        <p:nvSpPr>
          <p:cNvPr id="2" name="TextBox 1"/>
          <p:cNvSpPr txBox="1"/>
          <p:nvPr/>
        </p:nvSpPr>
        <p:spPr>
          <a:xfrm>
            <a:off x="8486466" y="5072445"/>
            <a:ext cx="4108614" cy="1179750"/>
          </a:xfrm>
          <a:prstGeom prst="rect">
            <a:avLst/>
          </a:prstGeom>
          <a:noFill/>
        </p:spPr>
        <p:txBody>
          <a:bodyPr wrap="square" lIns="179285" tIns="143428" rIns="179285" bIns="143428" rtlCol="0">
            <a:spAutoFit/>
          </a:bodyPr>
          <a:lstStyle/>
          <a:p>
            <a:pPr>
              <a:lnSpc>
                <a:spcPct val="90000"/>
              </a:lnSpc>
              <a:spcAft>
                <a:spcPts val="588"/>
              </a:spcAft>
            </a:pPr>
            <a:r>
              <a:rPr lang="en-US" sz="3921" dirty="0">
                <a:solidFill>
                  <a:schemeClr val="bg1"/>
                </a:solidFill>
              </a:rPr>
              <a:t>Get Set</a:t>
            </a:r>
          </a:p>
          <a:p>
            <a:pPr>
              <a:lnSpc>
                <a:spcPct val="90000"/>
              </a:lnSpc>
              <a:spcAft>
                <a:spcPts val="588"/>
              </a:spcAft>
            </a:pPr>
            <a:r>
              <a:rPr lang="en-US" sz="1961" dirty="0">
                <a:solidFill>
                  <a:schemeClr val="bg1"/>
                </a:solidFill>
              </a:rPr>
              <a:t>For a dynamic future</a:t>
            </a:r>
          </a:p>
        </p:txBody>
      </p:sp>
    </p:spTree>
    <p:extLst>
      <p:ext uri="{BB962C8B-B14F-4D97-AF65-F5344CB8AC3E}">
        <p14:creationId xmlns:p14="http://schemas.microsoft.com/office/powerpoint/2010/main" val="1601125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477A-DDBA-45BB-B978-CF4E19B972CA}"/>
              </a:ext>
            </a:extLst>
          </p:cNvPr>
          <p:cNvSpPr>
            <a:spLocks noGrp="1"/>
          </p:cNvSpPr>
          <p:nvPr>
            <p:ph type="body" sz="quarter" idx="4294967295"/>
          </p:nvPr>
        </p:nvSpPr>
        <p:spPr>
          <a:xfrm>
            <a:off x="476163" y="1454014"/>
            <a:ext cx="11017275" cy="4175167"/>
          </a:xfrm>
        </p:spPr>
        <p:txBody>
          <a:bodyPr/>
          <a:lstStyle/>
          <a:p>
            <a:pPr marL="0" indent="0">
              <a:spcBef>
                <a:spcPts val="2400"/>
              </a:spcBef>
              <a:buNone/>
            </a:pPr>
            <a:r>
              <a:rPr lang="en-US" b="1" dirty="0"/>
              <a:t>For</a:t>
            </a:r>
            <a:r>
              <a:rPr lang="en-US" dirty="0"/>
              <a:t> </a:t>
            </a:r>
            <a:endParaRPr lang="en-US" sz="1050" b="1" dirty="0"/>
          </a:p>
          <a:p>
            <a:pPr marL="0" indent="0">
              <a:spcBef>
                <a:spcPts val="2400"/>
              </a:spcBef>
              <a:buNone/>
            </a:pPr>
            <a:r>
              <a:rPr lang="en-US" b="1" dirty="0"/>
              <a:t>Who</a:t>
            </a:r>
          </a:p>
          <a:p>
            <a:pPr marL="0" indent="0">
              <a:spcBef>
                <a:spcPts val="2400"/>
              </a:spcBef>
              <a:buNone/>
            </a:pPr>
            <a:r>
              <a:rPr lang="en-US" b="1" dirty="0"/>
              <a:t>Dynamics 365 Business Central is</a:t>
            </a:r>
            <a:r>
              <a:rPr lang="en-US" dirty="0"/>
              <a:t> </a:t>
            </a:r>
            <a:endParaRPr lang="en-US" sz="1000" b="1" dirty="0"/>
          </a:p>
          <a:p>
            <a:pPr marL="0" indent="0">
              <a:spcBef>
                <a:spcPts val="2400"/>
              </a:spcBef>
              <a:buNone/>
            </a:pPr>
            <a:r>
              <a:rPr lang="en-US" b="1" dirty="0"/>
              <a:t>That</a:t>
            </a:r>
          </a:p>
          <a:p>
            <a:pPr marL="0" indent="0">
              <a:spcBef>
                <a:spcPts val="2400"/>
              </a:spcBef>
              <a:buNone/>
            </a:pPr>
            <a:r>
              <a:rPr lang="en-US" b="1" dirty="0"/>
              <a:t>Unlike</a:t>
            </a:r>
            <a:r>
              <a:rPr lang="en-US" dirty="0"/>
              <a:t> </a:t>
            </a:r>
            <a:endParaRPr lang="en-US" b="1" dirty="0"/>
          </a:p>
          <a:p>
            <a:pPr marL="0" indent="0">
              <a:spcBef>
                <a:spcPts val="2400"/>
              </a:spcBef>
              <a:buNone/>
            </a:pPr>
            <a:r>
              <a:rPr lang="en-US" b="1" dirty="0"/>
              <a:t>Dynamics 365 Business Central</a:t>
            </a:r>
            <a:endParaRPr lang="en-US" dirty="0"/>
          </a:p>
        </p:txBody>
      </p:sp>
      <p:sp>
        <p:nvSpPr>
          <p:cNvPr id="5" name="TextBox 4">
            <a:extLst>
              <a:ext uri="{FF2B5EF4-FFF2-40B4-BE49-F238E27FC236}">
                <a16:creationId xmlns:a16="http://schemas.microsoft.com/office/drawing/2014/main" id="{E7FB447C-AC54-40A3-882B-3F0A82A2307D}"/>
              </a:ext>
            </a:extLst>
          </p:cNvPr>
          <p:cNvSpPr txBox="1"/>
          <p:nvPr/>
        </p:nvSpPr>
        <p:spPr>
          <a:xfrm>
            <a:off x="1109455" y="1496741"/>
            <a:ext cx="4187237" cy="369332"/>
          </a:xfrm>
          <a:prstGeom prst="rect">
            <a:avLst/>
          </a:prstGeom>
          <a:noFill/>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cs-CZ" sz="2400" b="0" i="1" u="none" strike="noStrike" kern="1200" cap="none" spc="0" normalizeH="0" baseline="0" noProof="0" dirty="0">
                <a:ln>
                  <a:noFill/>
                </a:ln>
                <a:solidFill>
                  <a:srgbClr val="008272"/>
                </a:solidFill>
                <a:effectLst/>
                <a:uLnTx/>
                <a:uFillTx/>
                <a:latin typeface="Segoe UI"/>
                <a:ea typeface="+mn-ea"/>
                <a:cs typeface="+mn-cs"/>
              </a:rPr>
              <a:t> </a:t>
            </a:r>
            <a:r>
              <a:rPr kumimoji="0" lang="en-US" sz="2400" b="0" i="1" u="none" strike="noStrike" kern="1200" cap="none" spc="0" normalizeH="0" baseline="0" noProof="0" dirty="0">
                <a:ln>
                  <a:noFill/>
                </a:ln>
                <a:solidFill>
                  <a:srgbClr val="008272"/>
                </a:solidFill>
                <a:effectLst/>
                <a:uLnTx/>
                <a:uFillTx/>
                <a:latin typeface="Segoe UI"/>
                <a:ea typeface="+mn-ea"/>
                <a:cs typeface="+mn-cs"/>
              </a:rPr>
              <a:t>small and midsized businesses </a:t>
            </a:r>
          </a:p>
        </p:txBody>
      </p:sp>
      <p:sp>
        <p:nvSpPr>
          <p:cNvPr id="6" name="TextBox 5">
            <a:extLst>
              <a:ext uri="{FF2B5EF4-FFF2-40B4-BE49-F238E27FC236}">
                <a16:creationId xmlns:a16="http://schemas.microsoft.com/office/drawing/2014/main" id="{71B8622A-C155-4233-A653-64FB2E5168D5}"/>
              </a:ext>
            </a:extLst>
          </p:cNvPr>
          <p:cNvSpPr txBox="1"/>
          <p:nvPr/>
        </p:nvSpPr>
        <p:spPr>
          <a:xfrm>
            <a:off x="1398588" y="2190922"/>
            <a:ext cx="7630900" cy="369301"/>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8272"/>
                </a:solidFill>
                <a:effectLst/>
                <a:uLnTx/>
                <a:uFillTx/>
                <a:latin typeface="Segoe UI"/>
                <a:ea typeface="+mn-ea"/>
                <a:cs typeface="+mn-cs"/>
              </a:rPr>
              <a:t>have outgrown their existing accounting or ERP software,</a:t>
            </a:r>
          </a:p>
        </p:txBody>
      </p:sp>
      <p:sp>
        <p:nvSpPr>
          <p:cNvPr id="7" name="TextBox 6">
            <a:extLst>
              <a:ext uri="{FF2B5EF4-FFF2-40B4-BE49-F238E27FC236}">
                <a16:creationId xmlns:a16="http://schemas.microsoft.com/office/drawing/2014/main" id="{5438458B-589F-4AFB-AAD6-F81E762ABBB5}"/>
              </a:ext>
            </a:extLst>
          </p:cNvPr>
          <p:cNvSpPr txBox="1"/>
          <p:nvPr/>
        </p:nvSpPr>
        <p:spPr>
          <a:xfrm>
            <a:off x="5641366" y="2865031"/>
            <a:ext cx="6403827" cy="369301"/>
          </a:xfrm>
          <a:prstGeom prst="rect">
            <a:avLst/>
          </a:prstGeom>
          <a:noFill/>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8272"/>
                </a:solidFill>
                <a:effectLst/>
                <a:uLnTx/>
                <a:uFillTx/>
                <a:latin typeface="Segoe UI"/>
                <a:ea typeface="+mn-ea"/>
                <a:cs typeface="+mn-cs"/>
              </a:rPr>
              <a:t>a comprehensive business management solution</a:t>
            </a:r>
          </a:p>
        </p:txBody>
      </p:sp>
      <p:sp>
        <p:nvSpPr>
          <p:cNvPr id="8" name="TextBox 7">
            <a:extLst>
              <a:ext uri="{FF2B5EF4-FFF2-40B4-BE49-F238E27FC236}">
                <a16:creationId xmlns:a16="http://schemas.microsoft.com/office/drawing/2014/main" id="{2F7ADE9F-1AA1-4135-866A-CF45C60D4E96}"/>
              </a:ext>
            </a:extLst>
          </p:cNvPr>
          <p:cNvSpPr txBox="1"/>
          <p:nvPr/>
        </p:nvSpPr>
        <p:spPr>
          <a:xfrm>
            <a:off x="1396281" y="3539140"/>
            <a:ext cx="7630901" cy="369332"/>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8272"/>
                </a:solidFill>
                <a:effectLst/>
                <a:uLnTx/>
                <a:uFillTx/>
                <a:latin typeface="Segoe UI"/>
                <a:ea typeface="+mn-ea"/>
                <a:cs typeface="+mn-cs"/>
              </a:rPr>
              <a:t>easily and seamlessly connects systems and processes.</a:t>
            </a:r>
          </a:p>
        </p:txBody>
      </p:sp>
      <p:sp>
        <p:nvSpPr>
          <p:cNvPr id="9" name="TextBox 8">
            <a:extLst>
              <a:ext uri="{FF2B5EF4-FFF2-40B4-BE49-F238E27FC236}">
                <a16:creationId xmlns:a16="http://schemas.microsoft.com/office/drawing/2014/main" id="{2528E628-58CB-4B23-B53C-B0EF7478A71B}"/>
              </a:ext>
            </a:extLst>
          </p:cNvPr>
          <p:cNvSpPr txBox="1"/>
          <p:nvPr/>
        </p:nvSpPr>
        <p:spPr>
          <a:xfrm>
            <a:off x="1671716" y="4257826"/>
            <a:ext cx="3388492" cy="369332"/>
          </a:xfrm>
          <a:prstGeom prst="rect">
            <a:avLst/>
          </a:prstGeom>
          <a:noFill/>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lang="en-US" sz="2400" i="1" noProof="0" dirty="0">
                <a:solidFill>
                  <a:srgbClr val="008272"/>
                </a:solidFill>
                <a:latin typeface="Segoe UI"/>
              </a:rPr>
              <a:t>t</a:t>
            </a:r>
            <a:r>
              <a:rPr kumimoji="0" lang="en-US" sz="2400" b="0" i="1" u="none" strike="noStrike" kern="1200" cap="none" spc="0" normalizeH="0" baseline="0" noProof="0" dirty="0">
                <a:ln>
                  <a:noFill/>
                </a:ln>
                <a:solidFill>
                  <a:srgbClr val="008272"/>
                </a:solidFill>
                <a:effectLst/>
                <a:uLnTx/>
                <a:uFillTx/>
                <a:latin typeface="Segoe UI"/>
                <a:ea typeface="+mn-ea"/>
                <a:cs typeface="+mn-cs"/>
              </a:rPr>
              <a:t>raditional ERP solutions, </a:t>
            </a:r>
          </a:p>
        </p:txBody>
      </p:sp>
      <p:sp>
        <p:nvSpPr>
          <p:cNvPr id="10" name="TextBox 9">
            <a:extLst>
              <a:ext uri="{FF2B5EF4-FFF2-40B4-BE49-F238E27FC236}">
                <a16:creationId xmlns:a16="http://schemas.microsoft.com/office/drawing/2014/main" id="{195B2187-4FE4-4CF9-BD24-5E63C91E1706}"/>
              </a:ext>
            </a:extLst>
          </p:cNvPr>
          <p:cNvSpPr txBox="1"/>
          <p:nvPr/>
        </p:nvSpPr>
        <p:spPr>
          <a:xfrm>
            <a:off x="476164" y="5626085"/>
            <a:ext cx="10686595" cy="1107996"/>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8272"/>
                </a:solidFill>
                <a:effectLst/>
                <a:uLnTx/>
                <a:uFillTx/>
                <a:latin typeface="Segoe UI"/>
                <a:ea typeface="+mn-ea"/>
                <a:cs typeface="+mn-cs"/>
              </a:rPr>
              <a:t>is deeply integrated with Office 365 and includes built-in intelligence, so it’s easy to use and helps you make better business decisions.</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8272"/>
              </a:solidFill>
              <a:effectLst/>
              <a:uLnTx/>
              <a:uFillTx/>
              <a:latin typeface="Segoe UI"/>
              <a:ea typeface="+mn-ea"/>
              <a:cs typeface="+mn-cs"/>
            </a:endParaRPr>
          </a:p>
        </p:txBody>
      </p:sp>
      <p:sp>
        <p:nvSpPr>
          <p:cNvPr id="3" name="Title 2">
            <a:extLst>
              <a:ext uri="{FF2B5EF4-FFF2-40B4-BE49-F238E27FC236}">
                <a16:creationId xmlns:a16="http://schemas.microsoft.com/office/drawing/2014/main" id="{617173A1-36E5-4B72-81D8-D2F3672918CC}"/>
              </a:ext>
            </a:extLst>
          </p:cNvPr>
          <p:cNvSpPr>
            <a:spLocks noGrp="1"/>
          </p:cNvSpPr>
          <p:nvPr>
            <p:ph type="title"/>
          </p:nvPr>
        </p:nvSpPr>
        <p:spPr>
          <a:xfrm>
            <a:off x="476163" y="311918"/>
            <a:ext cx="9015824" cy="937180"/>
          </a:xfrm>
        </p:spPr>
        <p:txBody>
          <a:bodyPr/>
          <a:lstStyle/>
          <a:p>
            <a:r>
              <a:rPr lang="en-US" sz="2745" spc="-49" dirty="0">
                <a:solidFill>
                  <a:srgbClr val="0070C0"/>
                </a:solidFill>
                <a:latin typeface="+mj-lt"/>
                <a:cs typeface="Segoe UI" pitchFamily="34" charset="0"/>
              </a:rPr>
              <a:t>MS ERP Business Solutions (NAV 2018 and </a:t>
            </a:r>
            <a:r>
              <a:rPr lang="cs-CZ" sz="2745" spc="-49" dirty="0">
                <a:solidFill>
                  <a:srgbClr val="0070C0"/>
                </a:solidFill>
                <a:latin typeface="+mj-lt"/>
                <a:cs typeface="Segoe UI" pitchFamily="34" charset="0"/>
              </a:rPr>
              <a:t>MS Dynamics 365 </a:t>
            </a:r>
            <a:r>
              <a:rPr lang="en-US" sz="2745" spc="-49" dirty="0">
                <a:solidFill>
                  <a:srgbClr val="0070C0"/>
                </a:solidFill>
                <a:latin typeface="+mj-lt"/>
                <a:cs typeface="Segoe UI" pitchFamily="34" charset="0"/>
              </a:rPr>
              <a:t>Business Central) – </a:t>
            </a:r>
            <a:r>
              <a:rPr lang="cs-CZ" sz="2745" spc="-49" dirty="0">
                <a:solidFill>
                  <a:srgbClr val="0070C0"/>
                </a:solidFill>
                <a:latin typeface="+mj-lt"/>
                <a:cs typeface="Segoe UI" pitchFamily="34" charset="0"/>
              </a:rPr>
              <a:t>tržní </a:t>
            </a:r>
            <a:r>
              <a:rPr lang="en-US" sz="2745" spc="-49" dirty="0" err="1">
                <a:solidFill>
                  <a:srgbClr val="0070C0"/>
                </a:solidFill>
                <a:latin typeface="+mj-lt"/>
                <a:cs typeface="Segoe UI" pitchFamily="34" charset="0"/>
              </a:rPr>
              <a:t>pozice</a:t>
            </a:r>
            <a:r>
              <a:rPr lang="en-US" sz="2745" spc="-49" dirty="0">
                <a:solidFill>
                  <a:srgbClr val="0070C0"/>
                </a:solidFill>
                <a:latin typeface="+mj-lt"/>
                <a:cs typeface="Segoe UI" pitchFamily="34" charset="0"/>
              </a:rPr>
              <a:t> t</a:t>
            </a:r>
            <a:r>
              <a:rPr lang="cs-CZ" sz="2745" spc="-49" dirty="0" err="1">
                <a:solidFill>
                  <a:srgbClr val="0070C0"/>
                </a:solidFill>
                <a:latin typeface="+mj-lt"/>
                <a:cs typeface="Segoe UI" pitchFamily="34" charset="0"/>
              </a:rPr>
              <a:t>ohoto</a:t>
            </a:r>
            <a:r>
              <a:rPr lang="cs-CZ" sz="2745" spc="-49" dirty="0">
                <a:solidFill>
                  <a:srgbClr val="0070C0"/>
                </a:solidFill>
                <a:latin typeface="+mj-lt"/>
                <a:cs typeface="Segoe UI" pitchFamily="34" charset="0"/>
              </a:rPr>
              <a:t> </a:t>
            </a:r>
            <a:r>
              <a:rPr lang="en-US" sz="2745" spc="-49" dirty="0" err="1">
                <a:solidFill>
                  <a:srgbClr val="0070C0"/>
                </a:solidFill>
                <a:latin typeface="+mj-lt"/>
                <a:cs typeface="Segoe UI" pitchFamily="34" charset="0"/>
              </a:rPr>
              <a:t>pokročil</a:t>
            </a:r>
            <a:r>
              <a:rPr lang="cs-CZ" sz="2745" spc="-49" dirty="0" err="1">
                <a:solidFill>
                  <a:srgbClr val="0070C0"/>
                </a:solidFill>
                <a:latin typeface="+mj-lt"/>
                <a:cs typeface="Segoe UI" pitchFamily="34" charset="0"/>
              </a:rPr>
              <a:t>ého</a:t>
            </a:r>
            <a:r>
              <a:rPr lang="cs-CZ" sz="2745" spc="-49" dirty="0">
                <a:solidFill>
                  <a:srgbClr val="0070C0"/>
                </a:solidFill>
                <a:latin typeface="+mj-lt"/>
                <a:cs typeface="Segoe UI" pitchFamily="34" charset="0"/>
              </a:rPr>
              <a:t> ERP </a:t>
            </a:r>
            <a:r>
              <a:rPr lang="en-US" sz="2745" spc="-49" dirty="0" err="1">
                <a:solidFill>
                  <a:srgbClr val="0070C0"/>
                </a:solidFill>
                <a:latin typeface="+mj-lt"/>
                <a:cs typeface="Segoe UI" pitchFamily="34" charset="0"/>
              </a:rPr>
              <a:t>řešení</a:t>
            </a:r>
            <a:r>
              <a:rPr lang="en-US" sz="2745" spc="-49" dirty="0">
                <a:solidFill>
                  <a:srgbClr val="0070C0"/>
                </a:solidFill>
                <a:latin typeface="+mj-lt"/>
                <a:cs typeface="Segoe UI" pitchFamily="34" charset="0"/>
              </a:rPr>
              <a:t> </a:t>
            </a:r>
          </a:p>
        </p:txBody>
      </p:sp>
      <p:pic>
        <p:nvPicPr>
          <p:cNvPr id="14" name="Ljud 13">
            <a:hlinkClick r:id="" action="ppaction://media"/>
            <a:extLst>
              <a:ext uri="{FF2B5EF4-FFF2-40B4-BE49-F238E27FC236}">
                <a16:creationId xmlns:a16="http://schemas.microsoft.com/office/drawing/2014/main" id="{8E8A3395-26ED-45F3-8E84-10174DF2F56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682417465"/>
      </p:ext>
    </p:extLst>
  </p:cSld>
  <p:clrMapOvr>
    <a:masterClrMapping/>
  </p:clrMapOvr>
  <p:transition advTm="343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4"/>
                </p:tgtEl>
              </p:cMediaNode>
            </p:audio>
          </p:childTnLst>
        </p:cTn>
      </p:par>
    </p:tnLst>
    <p:bldLst>
      <p:bldP spid="5" grpId="0"/>
      <p:bldP spid="6"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EE9BAD-A0B4-46AB-9EFA-91441780E861}"/>
              </a:ext>
            </a:extLst>
          </p:cNvPr>
          <p:cNvSpPr>
            <a:spLocks noGrp="1"/>
          </p:cNvSpPr>
          <p:nvPr>
            <p:ph type="title"/>
          </p:nvPr>
        </p:nvSpPr>
        <p:spPr>
          <a:xfrm>
            <a:off x="455996" y="620827"/>
            <a:ext cx="11659322" cy="397545"/>
          </a:xfrm>
        </p:spPr>
        <p:txBody>
          <a:bodyPr/>
          <a:lstStyle/>
          <a:p>
            <a:r>
              <a:rPr lang="cs-CZ" dirty="0">
                <a:solidFill>
                  <a:srgbClr val="0070C0"/>
                </a:solidFill>
              </a:rPr>
              <a:t>Jednoduché a srozumitelné řešení umožňující řídit procesy podniků</a:t>
            </a:r>
            <a:endParaRPr lang="en-US" dirty="0">
              <a:solidFill>
                <a:srgbClr val="0070C0"/>
              </a:solidFill>
            </a:endParaRPr>
          </a:p>
        </p:txBody>
      </p:sp>
      <p:sp>
        <p:nvSpPr>
          <p:cNvPr id="6" name="Rectangle 5">
            <a:extLst>
              <a:ext uri="{FF2B5EF4-FFF2-40B4-BE49-F238E27FC236}">
                <a16:creationId xmlns:a16="http://schemas.microsoft.com/office/drawing/2014/main" id="{2DEA8EFB-600F-4026-801F-1C30B71F123C}"/>
              </a:ext>
            </a:extLst>
          </p:cNvPr>
          <p:cNvSpPr/>
          <p:nvPr/>
        </p:nvSpPr>
        <p:spPr>
          <a:xfrm>
            <a:off x="637459" y="2439434"/>
            <a:ext cx="2510301" cy="3473130"/>
          </a:xfrm>
          <a:prstGeom prst="rect">
            <a:avLst/>
          </a:prstGeom>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dirty="0">
                <a:ln>
                  <a:noFill/>
                </a:ln>
                <a:solidFill>
                  <a:srgbClr val="3C3C41"/>
                </a:solidFill>
                <a:effectLst/>
                <a:uLnTx/>
                <a:uFillTx/>
                <a:latin typeface="Segoe UI"/>
                <a:ea typeface="Calibri" panose="020F0502020204030204" pitchFamily="34" charset="0"/>
                <a:cs typeface="Segoe UI Light" panose="020B0502040204020203" pitchFamily="34" charset="0"/>
              </a:rPr>
              <a:t>Automatically pull systems and processes together to manage </a:t>
            </a:r>
            <a:br>
              <a:rPr kumimoji="0" lang="en-US" sz="1961" b="0" i="0" u="none" strike="noStrike" kern="1200" cap="none" spc="0" normalizeH="0" baseline="0" noProof="0" dirty="0">
                <a:ln>
                  <a:noFill/>
                </a:ln>
                <a:solidFill>
                  <a:srgbClr val="3C3C41"/>
                </a:solidFill>
                <a:effectLst/>
                <a:uLnTx/>
                <a:uFillTx/>
                <a:latin typeface="Segoe UI"/>
                <a:ea typeface="Calibri" panose="020F0502020204030204" pitchFamily="34" charset="0"/>
                <a:cs typeface="Segoe UI Light" panose="020B0502040204020203" pitchFamily="34" charset="0"/>
              </a:rPr>
            </a:br>
            <a:r>
              <a:rPr kumimoji="0" lang="en-US" sz="1961" b="0" i="0" u="none" strike="noStrike" kern="1200" cap="none" spc="0" normalizeH="0" baseline="0" noProof="0" dirty="0">
                <a:ln>
                  <a:noFill/>
                </a:ln>
                <a:solidFill>
                  <a:srgbClr val="3C3C41"/>
                </a:solidFill>
                <a:effectLst/>
                <a:uLnTx/>
                <a:uFillTx/>
                <a:latin typeface="Segoe UI"/>
                <a:ea typeface="Calibri" panose="020F0502020204030204" pitchFamily="34" charset="0"/>
                <a:cs typeface="Segoe UI Light" panose="020B0502040204020203" pitchFamily="34" charset="0"/>
              </a:rPr>
              <a:t>financials, sales, service, and operations</a:t>
            </a:r>
          </a:p>
          <a:p>
            <a:pPr marL="0" marR="0" lvl="0" indent="0" algn="l" defTabSz="914367" rtl="0" eaLnBrk="1" fontAlgn="auto" latinLnBrk="0" hangingPunct="1">
              <a:lnSpc>
                <a:spcPct val="100000"/>
              </a:lnSpc>
              <a:spcBef>
                <a:spcPts val="1176"/>
              </a:spcBef>
              <a:spcAft>
                <a:spcPts val="0"/>
              </a:spcAft>
              <a:buClrTx/>
              <a:buSzTx/>
              <a:buFontTx/>
              <a:buNone/>
              <a:tabLst/>
              <a:defRPr/>
            </a:pPr>
            <a:r>
              <a:rPr kumimoji="0" lang="en-US" sz="1961" b="0" i="0" u="none" strike="noStrike" kern="1200" cap="none" spc="0" normalizeH="0" baseline="0" noProof="0" dirty="0">
                <a:ln>
                  <a:noFill/>
                </a:ln>
                <a:solidFill>
                  <a:srgbClr val="3C3C41"/>
                </a:solidFill>
                <a:effectLst/>
                <a:uLnTx/>
                <a:uFillTx/>
                <a:latin typeface="Segoe UI"/>
                <a:ea typeface="Calibri" panose="020F0502020204030204" pitchFamily="34" charset="0"/>
                <a:cs typeface="Segoe UI Light" panose="020B0502040204020203" pitchFamily="34" charset="0"/>
              </a:rPr>
              <a:t>Connect with 3</a:t>
            </a:r>
            <a:r>
              <a:rPr kumimoji="0" lang="en-US" sz="1961" b="0" i="0" u="none" strike="noStrike" kern="1200" cap="none" spc="0" normalizeH="0" baseline="30000" noProof="0" dirty="0">
                <a:ln>
                  <a:noFill/>
                </a:ln>
                <a:solidFill>
                  <a:srgbClr val="3C3C41"/>
                </a:solidFill>
                <a:effectLst/>
                <a:uLnTx/>
                <a:uFillTx/>
                <a:latin typeface="Segoe UI"/>
                <a:ea typeface="Calibri" panose="020F0502020204030204" pitchFamily="34" charset="0"/>
                <a:cs typeface="Segoe UI Light" panose="020B0502040204020203" pitchFamily="34" charset="0"/>
              </a:rPr>
              <a:t>rd</a:t>
            </a:r>
            <a:r>
              <a:rPr kumimoji="0" lang="en-US" sz="1961" b="0" i="0" u="none" strike="noStrike" kern="1200" cap="none" spc="0" normalizeH="0" baseline="0" noProof="0" dirty="0">
                <a:ln>
                  <a:noFill/>
                </a:ln>
                <a:solidFill>
                  <a:srgbClr val="3C3C41"/>
                </a:solidFill>
                <a:effectLst/>
                <a:uLnTx/>
                <a:uFillTx/>
                <a:latin typeface="Segoe UI"/>
                <a:ea typeface="Calibri" panose="020F0502020204030204" pitchFamily="34" charset="0"/>
                <a:cs typeface="Segoe UI Light" panose="020B0502040204020203" pitchFamily="34" charset="0"/>
              </a:rPr>
              <a:t> party applications like payroll, banking, CRM, or industry-specific systems</a:t>
            </a:r>
          </a:p>
        </p:txBody>
      </p:sp>
      <p:sp>
        <p:nvSpPr>
          <p:cNvPr id="41" name="Arc 40">
            <a:extLst>
              <a:ext uri="{FF2B5EF4-FFF2-40B4-BE49-F238E27FC236}">
                <a16:creationId xmlns:a16="http://schemas.microsoft.com/office/drawing/2014/main" id="{3AE98B1F-32ED-4E42-92ED-EE4D50757D7B}"/>
              </a:ext>
            </a:extLst>
          </p:cNvPr>
          <p:cNvSpPr/>
          <p:nvPr/>
        </p:nvSpPr>
        <p:spPr bwMode="auto">
          <a:xfrm>
            <a:off x="5793182" y="2158268"/>
            <a:ext cx="3715071" cy="3730455"/>
          </a:xfrm>
          <a:prstGeom prst="arc">
            <a:avLst>
              <a:gd name="adj1" fmla="val 19490447"/>
              <a:gd name="adj2" fmla="val 20680558"/>
            </a:avLst>
          </a:prstGeom>
          <a:noFill/>
          <a:ln w="9525" cap="flat" cmpd="sng" algn="ctr">
            <a:solidFill>
              <a:schemeClr val="tx2"/>
            </a:solidFill>
            <a:prstDash val="dash"/>
            <a:headEnd type="triangle" w="lg"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endParaRPr kumimoji="0" lang="en-US" sz="2353" b="0" i="0" u="none" strike="noStrike" kern="1200" cap="none" spc="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2" name="TextBox 41">
            <a:extLst>
              <a:ext uri="{FF2B5EF4-FFF2-40B4-BE49-F238E27FC236}">
                <a16:creationId xmlns:a16="http://schemas.microsoft.com/office/drawing/2014/main" id="{2ED5D302-15DE-4D1B-832E-D01DDDB080D2}"/>
              </a:ext>
            </a:extLst>
          </p:cNvPr>
          <p:cNvSpPr txBox="1"/>
          <p:nvPr/>
        </p:nvSpPr>
        <p:spPr>
          <a:xfrm>
            <a:off x="10398284" y="3760567"/>
            <a:ext cx="1580336" cy="54310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C3C41"/>
                </a:solidFill>
                <a:effectLst/>
                <a:uLnTx/>
                <a:uFillTx/>
                <a:latin typeface="Segoe UI"/>
                <a:ea typeface="+mn-ea"/>
                <a:cs typeface="+mn-cs"/>
              </a:rPr>
              <a:t>Operations management</a:t>
            </a:r>
          </a:p>
        </p:txBody>
      </p:sp>
      <p:sp>
        <p:nvSpPr>
          <p:cNvPr id="43" name="TextBox 42">
            <a:extLst>
              <a:ext uri="{FF2B5EF4-FFF2-40B4-BE49-F238E27FC236}">
                <a16:creationId xmlns:a16="http://schemas.microsoft.com/office/drawing/2014/main" id="{ED488489-329E-4FCC-B364-07C96C2F52D2}"/>
              </a:ext>
            </a:extLst>
          </p:cNvPr>
          <p:cNvSpPr txBox="1"/>
          <p:nvPr/>
        </p:nvSpPr>
        <p:spPr>
          <a:xfrm>
            <a:off x="9572073" y="2144260"/>
            <a:ext cx="1932669" cy="54310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C3C41"/>
                </a:solidFill>
                <a:effectLst/>
                <a:uLnTx/>
                <a:uFillTx/>
                <a:latin typeface="Segoe UI"/>
                <a:ea typeface="+mn-ea"/>
                <a:cs typeface="+mn-cs"/>
              </a:rPr>
              <a:t>Project management</a:t>
            </a:r>
          </a:p>
        </p:txBody>
      </p:sp>
      <p:sp>
        <p:nvSpPr>
          <p:cNvPr id="44" name="TextBox 43">
            <a:extLst>
              <a:ext uri="{FF2B5EF4-FFF2-40B4-BE49-F238E27FC236}">
                <a16:creationId xmlns:a16="http://schemas.microsoft.com/office/drawing/2014/main" id="{A4DC1CA3-5004-4793-9375-9D561114B6DC}"/>
              </a:ext>
            </a:extLst>
          </p:cNvPr>
          <p:cNvSpPr txBox="1"/>
          <p:nvPr/>
        </p:nvSpPr>
        <p:spPr>
          <a:xfrm>
            <a:off x="3359241" y="5353269"/>
            <a:ext cx="2198772" cy="543108"/>
          </a:xfrm>
          <a:prstGeom prst="rect">
            <a:avLst/>
          </a:prstGeom>
          <a:noFill/>
        </p:spPr>
        <p:txBody>
          <a:bodyPr wrap="square" lIns="0" tIns="0" rIns="0" bIns="0" rtlCol="0" anchor="ctr">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C3C41"/>
                </a:solidFill>
                <a:effectLst/>
                <a:uLnTx/>
                <a:uFillTx/>
                <a:latin typeface="Segoe UI"/>
                <a:ea typeface="+mn-ea"/>
                <a:cs typeface="+mn-cs"/>
              </a:rPr>
              <a:t>Supply chain management</a:t>
            </a:r>
          </a:p>
        </p:txBody>
      </p:sp>
      <p:sp>
        <p:nvSpPr>
          <p:cNvPr id="48" name="Oval 47">
            <a:extLst>
              <a:ext uri="{FF2B5EF4-FFF2-40B4-BE49-F238E27FC236}">
                <a16:creationId xmlns:a16="http://schemas.microsoft.com/office/drawing/2014/main" id="{2774C108-224B-453D-8E1F-FE49151459B9}"/>
              </a:ext>
            </a:extLst>
          </p:cNvPr>
          <p:cNvSpPr/>
          <p:nvPr/>
        </p:nvSpPr>
        <p:spPr bwMode="auto">
          <a:xfrm>
            <a:off x="6232500" y="2606481"/>
            <a:ext cx="2834032" cy="2834030"/>
          </a:xfrm>
          <a:prstGeom prst="ellipse">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r>
              <a:rPr kumimoji="0" lang="en-US" sz="1961" b="0" i="0" u="none" strike="noStrike" kern="1200" cap="none" spc="0" normalizeH="0" baseline="0" noProof="0">
                <a:ln w="3175">
                  <a:noFill/>
                </a:ln>
                <a:solidFill>
                  <a:srgbClr val="008272"/>
                </a:solidFill>
                <a:effectLst/>
                <a:uLnTx/>
                <a:uFillTx/>
                <a:latin typeface="Segoe UI Semibold" panose="020B0702040204020203" pitchFamily="34" charset="0"/>
                <a:ea typeface="+mn-ea"/>
                <a:cs typeface="Segoe UI Semibold" panose="020B0702040204020203" pitchFamily="34" charset="0"/>
              </a:rPr>
              <a:t>Microsoft Dynamics 365 </a:t>
            </a:r>
          </a:p>
          <a:p>
            <a:pPr marL="0" marR="0" lvl="0" indent="0" algn="ctr" defTabSz="914367" rtl="0" eaLnBrk="1" fontAlgn="auto" latinLnBrk="0" hangingPunct="1">
              <a:lnSpc>
                <a:spcPct val="100000"/>
              </a:lnSpc>
              <a:spcBef>
                <a:spcPct val="0"/>
              </a:spcBef>
              <a:spcAft>
                <a:spcPts val="0"/>
              </a:spcAft>
              <a:buClrTx/>
              <a:buSzTx/>
              <a:buFontTx/>
              <a:buNone/>
              <a:tabLst/>
              <a:defRPr/>
            </a:pPr>
            <a:r>
              <a:rPr kumimoji="0" lang="en-US" sz="1961" b="0" i="0" u="none" strike="noStrike" kern="1200" cap="none" spc="0" normalizeH="0" baseline="0" noProof="0">
                <a:ln w="3175">
                  <a:noFill/>
                </a:ln>
                <a:solidFill>
                  <a:srgbClr val="008272"/>
                </a:solidFill>
                <a:effectLst/>
                <a:uLnTx/>
                <a:uFillTx/>
                <a:latin typeface="Segoe UI Semibold" panose="020B0702040204020203" pitchFamily="34" charset="0"/>
                <a:ea typeface="+mn-ea"/>
                <a:cs typeface="Segoe UI Semibold" panose="020B0702040204020203" pitchFamily="34" charset="0"/>
              </a:rPr>
              <a:t>Business Central</a:t>
            </a:r>
          </a:p>
        </p:txBody>
      </p:sp>
      <p:sp>
        <p:nvSpPr>
          <p:cNvPr id="58" name="TextBox 57">
            <a:extLst>
              <a:ext uri="{FF2B5EF4-FFF2-40B4-BE49-F238E27FC236}">
                <a16:creationId xmlns:a16="http://schemas.microsoft.com/office/drawing/2014/main" id="{A73AEF06-A73C-483C-8E4D-84224329ED65}"/>
              </a:ext>
            </a:extLst>
          </p:cNvPr>
          <p:cNvSpPr txBox="1"/>
          <p:nvPr/>
        </p:nvSpPr>
        <p:spPr>
          <a:xfrm>
            <a:off x="9572073" y="5347554"/>
            <a:ext cx="2301198" cy="54310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C3C41"/>
                </a:solidFill>
                <a:effectLst/>
                <a:uLnTx/>
                <a:uFillTx/>
                <a:latin typeface="Segoe UI"/>
                <a:ea typeface="+mn-ea"/>
                <a:cs typeface="+mn-cs"/>
              </a:rPr>
              <a:t>Reporting </a:t>
            </a:r>
            <a:br>
              <a:rPr kumimoji="0" lang="en-US" sz="1765" b="0" i="0" u="none" strike="noStrike" kern="1200" cap="none" spc="0" normalizeH="0" baseline="0" noProof="0">
                <a:ln>
                  <a:noFill/>
                </a:ln>
                <a:solidFill>
                  <a:srgbClr val="3C3C41"/>
                </a:solidFill>
                <a:effectLst/>
                <a:uLnTx/>
                <a:uFillTx/>
                <a:latin typeface="Segoe UI"/>
                <a:ea typeface="+mn-ea"/>
                <a:cs typeface="+mn-cs"/>
              </a:rPr>
            </a:br>
            <a:r>
              <a:rPr kumimoji="0" lang="en-US" sz="1765" b="0" i="0" u="none" strike="noStrike" kern="1200" cap="none" spc="0" normalizeH="0" baseline="0" noProof="0">
                <a:ln>
                  <a:noFill/>
                </a:ln>
                <a:solidFill>
                  <a:srgbClr val="3C3C41"/>
                </a:solidFill>
                <a:effectLst/>
                <a:uLnTx/>
                <a:uFillTx/>
                <a:latin typeface="Segoe UI"/>
                <a:ea typeface="+mn-ea"/>
                <a:cs typeface="+mn-cs"/>
              </a:rPr>
              <a:t>&amp; analytics</a:t>
            </a:r>
          </a:p>
        </p:txBody>
      </p:sp>
      <p:sp>
        <p:nvSpPr>
          <p:cNvPr id="61" name="TextBox 60">
            <a:extLst>
              <a:ext uri="{FF2B5EF4-FFF2-40B4-BE49-F238E27FC236}">
                <a16:creationId xmlns:a16="http://schemas.microsoft.com/office/drawing/2014/main" id="{AECA8E6C-7114-4662-B38E-F351C4D846C5}"/>
              </a:ext>
            </a:extLst>
          </p:cNvPr>
          <p:cNvSpPr txBox="1"/>
          <p:nvPr/>
        </p:nvSpPr>
        <p:spPr>
          <a:xfrm>
            <a:off x="3736705" y="2125118"/>
            <a:ext cx="1947739" cy="543108"/>
          </a:xfrm>
          <a:prstGeom prst="rect">
            <a:avLst/>
          </a:prstGeom>
          <a:noFill/>
        </p:spPr>
        <p:txBody>
          <a:bodyPr wrap="square" lIns="0" tIns="0" rIns="0" bIns="0" rtlCol="0" anchor="ctr">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C3C41"/>
                </a:solidFill>
                <a:effectLst/>
                <a:uLnTx/>
                <a:uFillTx/>
                <a:latin typeface="Segoe UI"/>
                <a:ea typeface="+mn-ea"/>
                <a:cs typeface="+mn-cs"/>
              </a:rPr>
              <a:t>Financial management</a:t>
            </a:r>
          </a:p>
        </p:txBody>
      </p:sp>
      <p:sp>
        <p:nvSpPr>
          <p:cNvPr id="66" name="TextBox 65">
            <a:extLst>
              <a:ext uri="{FF2B5EF4-FFF2-40B4-BE49-F238E27FC236}">
                <a16:creationId xmlns:a16="http://schemas.microsoft.com/office/drawing/2014/main" id="{FFA064EB-8168-498D-8F80-28458B1D869D}"/>
              </a:ext>
            </a:extLst>
          </p:cNvPr>
          <p:cNvSpPr txBox="1"/>
          <p:nvPr/>
        </p:nvSpPr>
        <p:spPr>
          <a:xfrm>
            <a:off x="3116087" y="3739194"/>
            <a:ext cx="1797765" cy="543108"/>
          </a:xfrm>
          <a:prstGeom prst="rect">
            <a:avLst/>
          </a:prstGeom>
          <a:noFill/>
        </p:spPr>
        <p:txBody>
          <a:bodyPr wrap="square" lIns="0" tIns="0" rIns="0" bIns="0" rtlCol="0" anchor="ctr">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C3C41"/>
                </a:solidFill>
                <a:effectLst/>
                <a:uLnTx/>
                <a:uFillTx/>
                <a:latin typeface="Segoe UI"/>
                <a:ea typeface="+mn-ea"/>
                <a:cs typeface="+mn-cs"/>
              </a:rPr>
              <a:t>Sales &amp; service management</a:t>
            </a:r>
          </a:p>
        </p:txBody>
      </p:sp>
      <p:sp>
        <p:nvSpPr>
          <p:cNvPr id="71" name="Arc 70">
            <a:extLst>
              <a:ext uri="{FF2B5EF4-FFF2-40B4-BE49-F238E27FC236}">
                <a16:creationId xmlns:a16="http://schemas.microsoft.com/office/drawing/2014/main" id="{A94BFC1A-225D-4BF6-939B-0FA56C43BD5C}"/>
              </a:ext>
            </a:extLst>
          </p:cNvPr>
          <p:cNvSpPr/>
          <p:nvPr/>
        </p:nvSpPr>
        <p:spPr bwMode="auto">
          <a:xfrm>
            <a:off x="5793182" y="2158268"/>
            <a:ext cx="3715071" cy="3730455"/>
          </a:xfrm>
          <a:prstGeom prst="arc">
            <a:avLst>
              <a:gd name="adj1" fmla="val 847846"/>
              <a:gd name="adj2" fmla="val 2188166"/>
            </a:avLst>
          </a:prstGeom>
          <a:noFill/>
          <a:ln w="9525" cap="flat" cmpd="sng" algn="ctr">
            <a:solidFill>
              <a:schemeClr val="tx2"/>
            </a:solidFill>
            <a:prstDash val="dash"/>
            <a:headEnd type="triangle" w="lg"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endParaRPr kumimoji="0" lang="en-US" sz="2353" b="0" i="0" u="none" strike="noStrike" kern="1200" cap="none" spc="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2" name="Arc 71">
            <a:extLst>
              <a:ext uri="{FF2B5EF4-FFF2-40B4-BE49-F238E27FC236}">
                <a16:creationId xmlns:a16="http://schemas.microsoft.com/office/drawing/2014/main" id="{70A569F9-01A2-4EEF-8E03-C7A82DA60A57}"/>
              </a:ext>
            </a:extLst>
          </p:cNvPr>
          <p:cNvSpPr/>
          <p:nvPr/>
        </p:nvSpPr>
        <p:spPr bwMode="auto">
          <a:xfrm>
            <a:off x="5793182" y="2158268"/>
            <a:ext cx="3715071" cy="3730455"/>
          </a:xfrm>
          <a:prstGeom prst="arc">
            <a:avLst>
              <a:gd name="adj1" fmla="val 3917088"/>
              <a:gd name="adj2" fmla="val 6969675"/>
            </a:avLst>
          </a:prstGeom>
          <a:noFill/>
          <a:ln w="9525" cap="flat" cmpd="sng" algn="ctr">
            <a:solidFill>
              <a:schemeClr val="tx2"/>
            </a:solidFill>
            <a:prstDash val="dash"/>
            <a:headEnd type="triangle" w="lg"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endParaRPr kumimoji="0" lang="en-US" sz="2353" b="0" i="0" u="none" strike="noStrike" kern="1200" cap="none" spc="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3" name="Arc 72">
            <a:extLst>
              <a:ext uri="{FF2B5EF4-FFF2-40B4-BE49-F238E27FC236}">
                <a16:creationId xmlns:a16="http://schemas.microsoft.com/office/drawing/2014/main" id="{FBEAE756-858B-4A9F-B98E-B12A3E61BBC1}"/>
              </a:ext>
            </a:extLst>
          </p:cNvPr>
          <p:cNvSpPr/>
          <p:nvPr/>
        </p:nvSpPr>
        <p:spPr bwMode="auto">
          <a:xfrm>
            <a:off x="5793182" y="2158268"/>
            <a:ext cx="3715071" cy="3730455"/>
          </a:xfrm>
          <a:prstGeom prst="arc">
            <a:avLst>
              <a:gd name="adj1" fmla="val 8624164"/>
              <a:gd name="adj2" fmla="val 9895044"/>
            </a:avLst>
          </a:prstGeom>
          <a:noFill/>
          <a:ln w="9525" cap="flat" cmpd="sng" algn="ctr">
            <a:solidFill>
              <a:schemeClr val="tx2"/>
            </a:solidFill>
            <a:prstDash val="dash"/>
            <a:headEnd type="triangle" w="lg"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endParaRPr kumimoji="0" lang="en-US" sz="2353" b="0" i="0" u="none" strike="noStrike" kern="1200" cap="none" spc="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4" name="Arc 73">
            <a:extLst>
              <a:ext uri="{FF2B5EF4-FFF2-40B4-BE49-F238E27FC236}">
                <a16:creationId xmlns:a16="http://schemas.microsoft.com/office/drawing/2014/main" id="{805A46ED-550C-4D1E-AEA0-4344166273A2}"/>
              </a:ext>
            </a:extLst>
          </p:cNvPr>
          <p:cNvSpPr/>
          <p:nvPr/>
        </p:nvSpPr>
        <p:spPr bwMode="auto">
          <a:xfrm>
            <a:off x="5793182" y="2158268"/>
            <a:ext cx="3715071" cy="3730455"/>
          </a:xfrm>
          <a:prstGeom prst="arc">
            <a:avLst>
              <a:gd name="adj1" fmla="val 11643371"/>
              <a:gd name="adj2" fmla="val 12911709"/>
            </a:avLst>
          </a:prstGeom>
          <a:noFill/>
          <a:ln w="9525" cap="flat" cmpd="sng" algn="ctr">
            <a:solidFill>
              <a:schemeClr val="tx2"/>
            </a:solidFill>
            <a:prstDash val="dash"/>
            <a:headEnd type="triangle" w="lg"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endParaRPr kumimoji="0" lang="en-US" sz="2353" b="0" i="0" u="none" strike="noStrike" kern="1200" cap="none" spc="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5" name="Arc 74">
            <a:extLst>
              <a:ext uri="{FF2B5EF4-FFF2-40B4-BE49-F238E27FC236}">
                <a16:creationId xmlns:a16="http://schemas.microsoft.com/office/drawing/2014/main" id="{3A809E39-B55A-420D-87F0-FBC50645913C}"/>
              </a:ext>
            </a:extLst>
          </p:cNvPr>
          <p:cNvSpPr/>
          <p:nvPr/>
        </p:nvSpPr>
        <p:spPr bwMode="auto">
          <a:xfrm>
            <a:off x="5793182" y="2158268"/>
            <a:ext cx="3715071" cy="3730455"/>
          </a:xfrm>
          <a:prstGeom prst="arc">
            <a:avLst>
              <a:gd name="adj1" fmla="val 14568852"/>
              <a:gd name="adj2" fmla="val 17703956"/>
            </a:avLst>
          </a:prstGeom>
          <a:noFill/>
          <a:ln w="9525" cap="flat" cmpd="sng" algn="ctr">
            <a:solidFill>
              <a:schemeClr val="tx2"/>
            </a:solidFill>
            <a:prstDash val="dash"/>
            <a:headEnd type="triangle" w="lg"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endParaRPr kumimoji="0" lang="en-US" sz="2353" b="0" i="0" u="none" strike="noStrike" kern="1200" cap="none" spc="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7" name="Arc 76">
            <a:extLst>
              <a:ext uri="{FF2B5EF4-FFF2-40B4-BE49-F238E27FC236}">
                <a16:creationId xmlns:a16="http://schemas.microsoft.com/office/drawing/2014/main" id="{1EA30DF0-DFEE-4BF2-827A-B072E525DB51}"/>
              </a:ext>
            </a:extLst>
          </p:cNvPr>
          <p:cNvSpPr/>
          <p:nvPr/>
        </p:nvSpPr>
        <p:spPr bwMode="auto">
          <a:xfrm>
            <a:off x="3247098" y="-568167"/>
            <a:ext cx="9183327" cy="9183327"/>
          </a:xfrm>
          <a:prstGeom prst="arc">
            <a:avLst>
              <a:gd name="adj1" fmla="val 8977184"/>
              <a:gd name="adj2" fmla="val 12544756"/>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80" name="Straight Connector 79">
            <a:extLst>
              <a:ext uri="{FF2B5EF4-FFF2-40B4-BE49-F238E27FC236}">
                <a16:creationId xmlns:a16="http://schemas.microsoft.com/office/drawing/2014/main" id="{2D961B79-3530-4818-B900-B11ACE453781}"/>
              </a:ext>
            </a:extLst>
          </p:cNvPr>
          <p:cNvCxnSpPr/>
          <p:nvPr/>
        </p:nvCxnSpPr>
        <p:spPr>
          <a:xfrm flipH="1">
            <a:off x="448214" y="1793336"/>
            <a:ext cx="3394532"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81" name="Straight Connector 80">
            <a:extLst>
              <a:ext uri="{FF2B5EF4-FFF2-40B4-BE49-F238E27FC236}">
                <a16:creationId xmlns:a16="http://schemas.microsoft.com/office/drawing/2014/main" id="{489E4277-CDC4-4489-AEC0-23CFC154EBFB}"/>
              </a:ext>
            </a:extLst>
          </p:cNvPr>
          <p:cNvCxnSpPr>
            <a:cxnSpLocks/>
          </p:cNvCxnSpPr>
          <p:nvPr/>
        </p:nvCxnSpPr>
        <p:spPr>
          <a:xfrm flipH="1">
            <a:off x="448215" y="6345669"/>
            <a:ext cx="3429375"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84" name="Straight Connector 83">
            <a:extLst>
              <a:ext uri="{FF2B5EF4-FFF2-40B4-BE49-F238E27FC236}">
                <a16:creationId xmlns:a16="http://schemas.microsoft.com/office/drawing/2014/main" id="{37EDDA86-54F8-49DD-9366-5ED4E6CCB22E}"/>
              </a:ext>
            </a:extLst>
          </p:cNvPr>
          <p:cNvCxnSpPr>
            <a:cxnSpLocks/>
          </p:cNvCxnSpPr>
          <p:nvPr/>
        </p:nvCxnSpPr>
        <p:spPr>
          <a:xfrm flipH="1">
            <a:off x="448215" y="1793337"/>
            <a:ext cx="0" cy="4561806"/>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12" name="Group 11">
            <a:extLst>
              <a:ext uri="{FF2B5EF4-FFF2-40B4-BE49-F238E27FC236}">
                <a16:creationId xmlns:a16="http://schemas.microsoft.com/office/drawing/2014/main" id="{A827CFDE-7B16-47B9-A1DA-0856E9F54F5C}"/>
              </a:ext>
            </a:extLst>
          </p:cNvPr>
          <p:cNvGrpSpPr/>
          <p:nvPr/>
        </p:nvGrpSpPr>
        <p:grpSpPr>
          <a:xfrm>
            <a:off x="5080676" y="3523510"/>
            <a:ext cx="992779" cy="992779"/>
            <a:chOff x="5182554" y="3593667"/>
            <a:chExt cx="1012686" cy="1012686"/>
          </a:xfrm>
        </p:grpSpPr>
        <p:sp>
          <p:nvSpPr>
            <p:cNvPr id="67" name="Freeform: Shape 66">
              <a:extLst>
                <a:ext uri="{FF2B5EF4-FFF2-40B4-BE49-F238E27FC236}">
                  <a16:creationId xmlns:a16="http://schemas.microsoft.com/office/drawing/2014/main" id="{F92B2680-087F-4427-992C-B5F3E8994560}"/>
                </a:ext>
              </a:extLst>
            </p:cNvPr>
            <p:cNvSpPr/>
            <p:nvPr/>
          </p:nvSpPr>
          <p:spPr bwMode="auto">
            <a:xfrm>
              <a:off x="5182554" y="3593667"/>
              <a:ext cx="1012686" cy="1012686"/>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IN" sz="2745" b="0" i="0" u="none" strike="noStrike" kern="0" cap="none" spc="0" normalizeH="0" baseline="0" noProof="0" err="1">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grpSp>
          <p:nvGrpSpPr>
            <p:cNvPr id="94" name="Group 93">
              <a:extLst>
                <a:ext uri="{FF2B5EF4-FFF2-40B4-BE49-F238E27FC236}">
                  <a16:creationId xmlns:a16="http://schemas.microsoft.com/office/drawing/2014/main" id="{BAAD85D6-12D8-414A-A3E1-5B1A0E870B48}"/>
                </a:ext>
              </a:extLst>
            </p:cNvPr>
            <p:cNvGrpSpPr/>
            <p:nvPr/>
          </p:nvGrpSpPr>
          <p:grpSpPr>
            <a:xfrm>
              <a:off x="5398963" y="3839611"/>
              <a:ext cx="579869" cy="520798"/>
              <a:chOff x="8260745" y="-626632"/>
              <a:chExt cx="579869" cy="520798"/>
            </a:xfrm>
          </p:grpSpPr>
          <p:sp>
            <p:nvSpPr>
              <p:cNvPr id="92" name="people_4" title="Icon of a person">
                <a:extLst>
                  <a:ext uri="{FF2B5EF4-FFF2-40B4-BE49-F238E27FC236}">
                    <a16:creationId xmlns:a16="http://schemas.microsoft.com/office/drawing/2014/main" id="{212F9748-CB6A-4B50-B93F-3133B0021C41}"/>
                  </a:ext>
                </a:extLst>
              </p:cNvPr>
              <p:cNvSpPr>
                <a:spLocks noChangeAspect="1" noEditPoints="1"/>
              </p:cNvSpPr>
              <p:nvPr/>
            </p:nvSpPr>
            <p:spPr bwMode="auto">
              <a:xfrm>
                <a:off x="8260745" y="-514940"/>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solidFill>
                <a:schemeClr val="tx1"/>
              </a:solid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93" name="Money_3" title="Icon of a dollar sign">
                <a:extLst>
                  <a:ext uri="{FF2B5EF4-FFF2-40B4-BE49-F238E27FC236}">
                    <a16:creationId xmlns:a16="http://schemas.microsoft.com/office/drawing/2014/main" id="{4A6108EB-0D15-407B-B2A8-6F7322F39918}"/>
                  </a:ext>
                </a:extLst>
              </p:cNvPr>
              <p:cNvSpPr>
                <a:spLocks noChangeAspect="1" noEditPoints="1"/>
              </p:cNvSpPr>
              <p:nvPr/>
            </p:nvSpPr>
            <p:spPr bwMode="auto">
              <a:xfrm>
                <a:off x="8582387" y="-626632"/>
                <a:ext cx="127273" cy="230391"/>
              </a:xfrm>
              <a:custGeom>
                <a:avLst/>
                <a:gdLst>
                  <a:gd name="T0" fmla="*/ 0 w 153"/>
                  <a:gd name="T1" fmla="*/ 223 h 279"/>
                  <a:gd name="T2" fmla="*/ 111 w 153"/>
                  <a:gd name="T3" fmla="*/ 223 h 279"/>
                  <a:gd name="T4" fmla="*/ 153 w 153"/>
                  <a:gd name="T5" fmla="*/ 182 h 279"/>
                  <a:gd name="T6" fmla="*/ 111 w 153"/>
                  <a:gd name="T7" fmla="*/ 141 h 279"/>
                  <a:gd name="T8" fmla="*/ 41 w 153"/>
                  <a:gd name="T9" fmla="*/ 139 h 279"/>
                  <a:gd name="T10" fmla="*/ 0 w 153"/>
                  <a:gd name="T11" fmla="*/ 98 h 279"/>
                  <a:gd name="T12" fmla="*/ 41 w 153"/>
                  <a:gd name="T13" fmla="*/ 56 h 279"/>
                  <a:gd name="T14" fmla="*/ 150 w 153"/>
                  <a:gd name="T15" fmla="*/ 56 h 279"/>
                  <a:gd name="T16" fmla="*/ 76 w 153"/>
                  <a:gd name="T17" fmla="*/ 0 h 279"/>
                  <a:gd name="T18" fmla="*/ 76 w 153"/>
                  <a:gd name="T19"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79">
                    <a:moveTo>
                      <a:pt x="0" y="223"/>
                    </a:moveTo>
                    <a:cubicBezTo>
                      <a:pt x="111" y="223"/>
                      <a:pt x="111" y="223"/>
                      <a:pt x="111" y="223"/>
                    </a:cubicBezTo>
                    <a:cubicBezTo>
                      <a:pt x="134" y="223"/>
                      <a:pt x="153" y="205"/>
                      <a:pt x="153" y="182"/>
                    </a:cubicBezTo>
                    <a:cubicBezTo>
                      <a:pt x="153" y="159"/>
                      <a:pt x="134" y="141"/>
                      <a:pt x="111" y="141"/>
                    </a:cubicBezTo>
                    <a:cubicBezTo>
                      <a:pt x="41" y="139"/>
                      <a:pt x="41" y="139"/>
                      <a:pt x="41" y="139"/>
                    </a:cubicBezTo>
                    <a:cubicBezTo>
                      <a:pt x="19" y="139"/>
                      <a:pt x="0" y="120"/>
                      <a:pt x="0" y="98"/>
                    </a:cubicBezTo>
                    <a:cubicBezTo>
                      <a:pt x="0" y="75"/>
                      <a:pt x="19" y="56"/>
                      <a:pt x="41" y="56"/>
                    </a:cubicBezTo>
                    <a:cubicBezTo>
                      <a:pt x="150" y="56"/>
                      <a:pt x="150" y="56"/>
                      <a:pt x="150" y="56"/>
                    </a:cubicBezTo>
                    <a:moveTo>
                      <a:pt x="76" y="0"/>
                    </a:moveTo>
                    <a:cubicBezTo>
                      <a:pt x="76" y="279"/>
                      <a:pt x="76" y="279"/>
                      <a:pt x="76" y="279"/>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 name="Market_EAFC" title="Icon of a line graph with an arrow at the end pointing up">
                <a:extLst>
                  <a:ext uri="{FF2B5EF4-FFF2-40B4-BE49-F238E27FC236}">
                    <a16:creationId xmlns:a16="http://schemas.microsoft.com/office/drawing/2014/main" id="{DB1A2A73-078A-4166-8D26-F56A58327425}"/>
                  </a:ext>
                </a:extLst>
              </p:cNvPr>
              <p:cNvSpPr>
                <a:spLocks noChangeAspect="1" noEditPoints="1"/>
              </p:cNvSpPr>
              <p:nvPr/>
            </p:nvSpPr>
            <p:spPr bwMode="auto">
              <a:xfrm>
                <a:off x="8429134" y="-355368"/>
                <a:ext cx="411480" cy="249534"/>
              </a:xfrm>
              <a:custGeom>
                <a:avLst/>
                <a:gdLst>
                  <a:gd name="T0" fmla="*/ 4688 w 6657"/>
                  <a:gd name="T1" fmla="*/ 0 h 4037"/>
                  <a:gd name="T2" fmla="*/ 6657 w 6657"/>
                  <a:gd name="T3" fmla="*/ 0 h 4037"/>
                  <a:gd name="T4" fmla="*/ 6657 w 6657"/>
                  <a:gd name="T5" fmla="*/ 1970 h 4037"/>
                  <a:gd name="T6" fmla="*/ 0 w 6657"/>
                  <a:gd name="T7" fmla="*/ 4037 h 4037"/>
                  <a:gd name="T8" fmla="*/ 2501 w 6657"/>
                  <a:gd name="T9" fmla="*/ 1532 h 4037"/>
                  <a:gd name="T10" fmla="*/ 3813 w 6657"/>
                  <a:gd name="T11" fmla="*/ 2846 h 4037"/>
                  <a:gd name="T12" fmla="*/ 6657 w 6657"/>
                  <a:gd name="T13" fmla="*/ 0 h 4037"/>
                </a:gdLst>
                <a:ahLst/>
                <a:cxnLst>
                  <a:cxn ang="0">
                    <a:pos x="T0" y="T1"/>
                  </a:cxn>
                  <a:cxn ang="0">
                    <a:pos x="T2" y="T3"/>
                  </a:cxn>
                  <a:cxn ang="0">
                    <a:pos x="T4" y="T5"/>
                  </a:cxn>
                  <a:cxn ang="0">
                    <a:pos x="T6" y="T7"/>
                  </a:cxn>
                  <a:cxn ang="0">
                    <a:pos x="T8" y="T9"/>
                  </a:cxn>
                  <a:cxn ang="0">
                    <a:pos x="T10" y="T11"/>
                  </a:cxn>
                  <a:cxn ang="0">
                    <a:pos x="T12" y="T13"/>
                  </a:cxn>
                </a:cxnLst>
                <a:rect l="0" t="0" r="r" b="b"/>
                <a:pathLst>
                  <a:path w="6657" h="4037">
                    <a:moveTo>
                      <a:pt x="4688" y="0"/>
                    </a:moveTo>
                    <a:lnTo>
                      <a:pt x="6657" y="0"/>
                    </a:lnTo>
                    <a:lnTo>
                      <a:pt x="6657" y="1970"/>
                    </a:lnTo>
                    <a:moveTo>
                      <a:pt x="0" y="4037"/>
                    </a:moveTo>
                    <a:lnTo>
                      <a:pt x="2501" y="1532"/>
                    </a:lnTo>
                    <a:lnTo>
                      <a:pt x="3813" y="2846"/>
                    </a:lnTo>
                    <a:lnTo>
                      <a:pt x="6657" y="0"/>
                    </a:lnTo>
                  </a:path>
                </a:pathLst>
              </a:custGeom>
              <a:noFill/>
              <a:ln w="15875" cap="flat">
                <a:solidFill>
                  <a:schemeClr val="accent5"/>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grpSp>
        <p:nvGrpSpPr>
          <p:cNvPr id="7" name="Group 6">
            <a:extLst>
              <a:ext uri="{FF2B5EF4-FFF2-40B4-BE49-F238E27FC236}">
                <a16:creationId xmlns:a16="http://schemas.microsoft.com/office/drawing/2014/main" id="{B0D8AF77-1192-4279-808A-7D524A5B7D02}"/>
              </a:ext>
            </a:extLst>
          </p:cNvPr>
          <p:cNvGrpSpPr/>
          <p:nvPr/>
        </p:nvGrpSpPr>
        <p:grpSpPr>
          <a:xfrm>
            <a:off x="5798944" y="1925909"/>
            <a:ext cx="992779" cy="992779"/>
            <a:chOff x="5915225" y="1964031"/>
            <a:chExt cx="1012686" cy="1012686"/>
          </a:xfrm>
        </p:grpSpPr>
        <p:sp>
          <p:nvSpPr>
            <p:cNvPr id="62" name="Freeform: Shape 61">
              <a:extLst>
                <a:ext uri="{FF2B5EF4-FFF2-40B4-BE49-F238E27FC236}">
                  <a16:creationId xmlns:a16="http://schemas.microsoft.com/office/drawing/2014/main" id="{5CF9CC44-434A-4A25-BDCD-1E240573BD0F}"/>
                </a:ext>
              </a:extLst>
            </p:cNvPr>
            <p:cNvSpPr/>
            <p:nvPr/>
          </p:nvSpPr>
          <p:spPr bwMode="auto">
            <a:xfrm>
              <a:off x="5915225" y="1964031"/>
              <a:ext cx="1012686" cy="1012686"/>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IN" sz="2745" b="0" i="0" u="none" strike="noStrike" kern="0" cap="none" spc="0" normalizeH="0" baseline="0" noProof="0" err="1">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95" name="Money_3" title="Icon of a dollar sign">
              <a:extLst>
                <a:ext uri="{FF2B5EF4-FFF2-40B4-BE49-F238E27FC236}">
                  <a16:creationId xmlns:a16="http://schemas.microsoft.com/office/drawing/2014/main" id="{C1620D9E-BF55-4DF2-836B-F4753725BBC9}"/>
                </a:ext>
              </a:extLst>
            </p:cNvPr>
            <p:cNvSpPr>
              <a:spLocks noChangeAspect="1" noEditPoints="1"/>
            </p:cNvSpPr>
            <p:nvPr/>
          </p:nvSpPr>
          <p:spPr bwMode="auto">
            <a:xfrm>
              <a:off x="6276602" y="2207953"/>
              <a:ext cx="289934" cy="524842"/>
            </a:xfrm>
            <a:custGeom>
              <a:avLst/>
              <a:gdLst>
                <a:gd name="T0" fmla="*/ 0 w 153"/>
                <a:gd name="T1" fmla="*/ 223 h 279"/>
                <a:gd name="T2" fmla="*/ 111 w 153"/>
                <a:gd name="T3" fmla="*/ 223 h 279"/>
                <a:gd name="T4" fmla="*/ 153 w 153"/>
                <a:gd name="T5" fmla="*/ 182 h 279"/>
                <a:gd name="T6" fmla="*/ 111 w 153"/>
                <a:gd name="T7" fmla="*/ 141 h 279"/>
                <a:gd name="T8" fmla="*/ 41 w 153"/>
                <a:gd name="T9" fmla="*/ 139 h 279"/>
                <a:gd name="T10" fmla="*/ 0 w 153"/>
                <a:gd name="T11" fmla="*/ 98 h 279"/>
                <a:gd name="T12" fmla="*/ 41 w 153"/>
                <a:gd name="T13" fmla="*/ 56 h 279"/>
                <a:gd name="T14" fmla="*/ 150 w 153"/>
                <a:gd name="T15" fmla="*/ 56 h 279"/>
                <a:gd name="T16" fmla="*/ 76 w 153"/>
                <a:gd name="T17" fmla="*/ 0 h 279"/>
                <a:gd name="T18" fmla="*/ 76 w 153"/>
                <a:gd name="T19"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79">
                  <a:moveTo>
                    <a:pt x="0" y="223"/>
                  </a:moveTo>
                  <a:cubicBezTo>
                    <a:pt x="111" y="223"/>
                    <a:pt x="111" y="223"/>
                    <a:pt x="111" y="223"/>
                  </a:cubicBezTo>
                  <a:cubicBezTo>
                    <a:pt x="134" y="223"/>
                    <a:pt x="153" y="205"/>
                    <a:pt x="153" y="182"/>
                  </a:cubicBezTo>
                  <a:cubicBezTo>
                    <a:pt x="153" y="159"/>
                    <a:pt x="134" y="141"/>
                    <a:pt x="111" y="141"/>
                  </a:cubicBezTo>
                  <a:cubicBezTo>
                    <a:pt x="41" y="139"/>
                    <a:pt x="41" y="139"/>
                    <a:pt x="41" y="139"/>
                  </a:cubicBezTo>
                  <a:cubicBezTo>
                    <a:pt x="19" y="139"/>
                    <a:pt x="0" y="120"/>
                    <a:pt x="0" y="98"/>
                  </a:cubicBezTo>
                  <a:cubicBezTo>
                    <a:pt x="0" y="75"/>
                    <a:pt x="19" y="56"/>
                    <a:pt x="41" y="56"/>
                  </a:cubicBezTo>
                  <a:cubicBezTo>
                    <a:pt x="150" y="56"/>
                    <a:pt x="150" y="56"/>
                    <a:pt x="150" y="56"/>
                  </a:cubicBezTo>
                  <a:moveTo>
                    <a:pt x="76" y="0"/>
                  </a:moveTo>
                  <a:cubicBezTo>
                    <a:pt x="76" y="279"/>
                    <a:pt x="76" y="279"/>
                    <a:pt x="76" y="279"/>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2F198383-A08B-40EE-BDC5-55E23B999229}"/>
              </a:ext>
            </a:extLst>
          </p:cNvPr>
          <p:cNvGrpSpPr/>
          <p:nvPr/>
        </p:nvGrpSpPr>
        <p:grpSpPr>
          <a:xfrm>
            <a:off x="9236018" y="3527107"/>
            <a:ext cx="992779" cy="992779"/>
            <a:chOff x="9421219" y="3597336"/>
            <a:chExt cx="1012686" cy="1012686"/>
          </a:xfrm>
        </p:grpSpPr>
        <p:sp>
          <p:nvSpPr>
            <p:cNvPr id="57" name="Freeform: Shape 56">
              <a:extLst>
                <a:ext uri="{FF2B5EF4-FFF2-40B4-BE49-F238E27FC236}">
                  <a16:creationId xmlns:a16="http://schemas.microsoft.com/office/drawing/2014/main" id="{A7556AF5-1973-40AB-B671-9C917D3C5B83}"/>
                </a:ext>
              </a:extLst>
            </p:cNvPr>
            <p:cNvSpPr/>
            <p:nvPr/>
          </p:nvSpPr>
          <p:spPr bwMode="auto">
            <a:xfrm flipH="1">
              <a:off x="9421219" y="3597336"/>
              <a:ext cx="1012686" cy="1012686"/>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IN" sz="2745" b="0" i="0" u="none" strike="noStrike" kern="0" cap="none" spc="0" normalizeH="0" baseline="0" noProof="0" err="1">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grpSp>
          <p:nvGrpSpPr>
            <p:cNvPr id="49" name="Group 48">
              <a:extLst>
                <a:ext uri="{FF2B5EF4-FFF2-40B4-BE49-F238E27FC236}">
                  <a16:creationId xmlns:a16="http://schemas.microsoft.com/office/drawing/2014/main" id="{0936503D-1D88-4F8B-8BA3-E86786521E72}"/>
                </a:ext>
              </a:extLst>
            </p:cNvPr>
            <p:cNvGrpSpPr/>
            <p:nvPr/>
          </p:nvGrpSpPr>
          <p:grpSpPr>
            <a:xfrm>
              <a:off x="9656835" y="3832952"/>
              <a:ext cx="541454" cy="541454"/>
              <a:chOff x="3120656" y="3158274"/>
              <a:chExt cx="541454" cy="541454"/>
            </a:xfrm>
          </p:grpSpPr>
          <p:sp>
            <p:nvSpPr>
              <p:cNvPr id="50" name="Freeform 969">
                <a:extLst>
                  <a:ext uri="{FF2B5EF4-FFF2-40B4-BE49-F238E27FC236}">
                    <a16:creationId xmlns:a16="http://schemas.microsoft.com/office/drawing/2014/main" id="{6C5DC795-6538-45AB-A412-0999DE3C3956}"/>
                  </a:ext>
                </a:extLst>
              </p:cNvPr>
              <p:cNvSpPr>
                <a:spLocks/>
              </p:cNvSpPr>
              <p:nvPr/>
            </p:nvSpPr>
            <p:spPr bwMode="auto">
              <a:xfrm>
                <a:off x="3407308" y="3158274"/>
                <a:ext cx="254802" cy="254802"/>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1" name="Freeform 1042">
                <a:extLst>
                  <a:ext uri="{FF2B5EF4-FFF2-40B4-BE49-F238E27FC236}">
                    <a16:creationId xmlns:a16="http://schemas.microsoft.com/office/drawing/2014/main" id="{7FEB0E14-16DD-4D33-8466-E774BF4111EA}"/>
                  </a:ext>
                </a:extLst>
              </p:cNvPr>
              <p:cNvSpPr>
                <a:spLocks/>
              </p:cNvSpPr>
              <p:nvPr/>
            </p:nvSpPr>
            <p:spPr bwMode="auto">
              <a:xfrm>
                <a:off x="3481626" y="3237898"/>
                <a:ext cx="111478" cy="95551"/>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2" name="Freeform 1054">
                <a:extLst>
                  <a:ext uri="{FF2B5EF4-FFF2-40B4-BE49-F238E27FC236}">
                    <a16:creationId xmlns:a16="http://schemas.microsoft.com/office/drawing/2014/main" id="{A180627B-147E-47E1-82BB-6C2EA10FD891}"/>
                  </a:ext>
                </a:extLst>
              </p:cNvPr>
              <p:cNvSpPr>
                <a:spLocks noEditPoints="1"/>
              </p:cNvSpPr>
              <p:nvPr/>
            </p:nvSpPr>
            <p:spPr bwMode="auto">
              <a:xfrm>
                <a:off x="3120656" y="3359992"/>
                <a:ext cx="339736" cy="339736"/>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grpSp>
      <p:grpSp>
        <p:nvGrpSpPr>
          <p:cNvPr id="11" name="Group 10">
            <a:extLst>
              <a:ext uri="{FF2B5EF4-FFF2-40B4-BE49-F238E27FC236}">
                <a16:creationId xmlns:a16="http://schemas.microsoft.com/office/drawing/2014/main" id="{788A54C4-CC49-4CC1-80A1-B3207A461726}"/>
              </a:ext>
            </a:extLst>
          </p:cNvPr>
          <p:cNvGrpSpPr/>
          <p:nvPr/>
        </p:nvGrpSpPr>
        <p:grpSpPr>
          <a:xfrm>
            <a:off x="5798944" y="5122718"/>
            <a:ext cx="992779" cy="992779"/>
            <a:chOff x="5915225" y="5224943"/>
            <a:chExt cx="1012686" cy="1012686"/>
          </a:xfrm>
        </p:grpSpPr>
        <p:sp>
          <p:nvSpPr>
            <p:cNvPr id="45" name="Freeform: Shape 44">
              <a:extLst>
                <a:ext uri="{FF2B5EF4-FFF2-40B4-BE49-F238E27FC236}">
                  <a16:creationId xmlns:a16="http://schemas.microsoft.com/office/drawing/2014/main" id="{403D30BA-27E0-40BF-93A7-59821B3FAA2F}"/>
                </a:ext>
              </a:extLst>
            </p:cNvPr>
            <p:cNvSpPr/>
            <p:nvPr/>
          </p:nvSpPr>
          <p:spPr bwMode="auto">
            <a:xfrm>
              <a:off x="5915225" y="5224943"/>
              <a:ext cx="1012686" cy="1012686"/>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IN" sz="2745" b="0" i="0" u="none" strike="noStrike" kern="0" cap="none" spc="0" normalizeH="0" baseline="0" noProof="0" err="1">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grpSp>
          <p:nvGrpSpPr>
            <p:cNvPr id="53" name="Group 52">
              <a:extLst>
                <a:ext uri="{FF2B5EF4-FFF2-40B4-BE49-F238E27FC236}">
                  <a16:creationId xmlns:a16="http://schemas.microsoft.com/office/drawing/2014/main" id="{A60E5EED-1A73-4A7E-B27A-2AB380559CFF}"/>
                </a:ext>
              </a:extLst>
            </p:cNvPr>
            <p:cNvGrpSpPr/>
            <p:nvPr/>
          </p:nvGrpSpPr>
          <p:grpSpPr>
            <a:xfrm>
              <a:off x="6201270" y="5476482"/>
              <a:ext cx="440597" cy="509608"/>
              <a:chOff x="10164871" y="3174197"/>
              <a:chExt cx="440597" cy="509608"/>
            </a:xfrm>
          </p:grpSpPr>
          <p:sp>
            <p:nvSpPr>
              <p:cNvPr id="54" name="Freeform 1067">
                <a:extLst>
                  <a:ext uri="{FF2B5EF4-FFF2-40B4-BE49-F238E27FC236}">
                    <a16:creationId xmlns:a16="http://schemas.microsoft.com/office/drawing/2014/main" id="{075191BE-1D4C-46AB-951B-316FC57BF59E}"/>
                  </a:ext>
                </a:extLst>
              </p:cNvPr>
              <p:cNvSpPr>
                <a:spLocks/>
              </p:cNvSpPr>
              <p:nvPr/>
            </p:nvSpPr>
            <p:spPr bwMode="auto">
              <a:xfrm>
                <a:off x="10164871" y="3328142"/>
                <a:ext cx="207028" cy="355663"/>
              </a:xfrm>
              <a:custGeom>
                <a:avLst/>
                <a:gdLst>
                  <a:gd name="T0" fmla="*/ 39 w 39"/>
                  <a:gd name="T1" fmla="*/ 20 h 67"/>
                  <a:gd name="T2" fmla="*/ 0 w 39"/>
                  <a:gd name="T3" fmla="*/ 0 h 67"/>
                  <a:gd name="T4" fmla="*/ 0 w 39"/>
                  <a:gd name="T5" fmla="*/ 44 h 67"/>
                  <a:gd name="T6" fmla="*/ 39 w 39"/>
                  <a:gd name="T7" fmla="*/ 67 h 67"/>
                  <a:gd name="T8" fmla="*/ 39 w 39"/>
                  <a:gd name="T9" fmla="*/ 20 h 67"/>
                </a:gdLst>
                <a:ahLst/>
                <a:cxnLst>
                  <a:cxn ang="0">
                    <a:pos x="T0" y="T1"/>
                  </a:cxn>
                  <a:cxn ang="0">
                    <a:pos x="T2" y="T3"/>
                  </a:cxn>
                  <a:cxn ang="0">
                    <a:pos x="T4" y="T5"/>
                  </a:cxn>
                  <a:cxn ang="0">
                    <a:pos x="T6" y="T7"/>
                  </a:cxn>
                  <a:cxn ang="0">
                    <a:pos x="T8" y="T9"/>
                  </a:cxn>
                </a:cxnLst>
                <a:rect l="0" t="0" r="r" b="b"/>
                <a:pathLst>
                  <a:path w="39" h="67">
                    <a:moveTo>
                      <a:pt x="39" y="20"/>
                    </a:moveTo>
                    <a:lnTo>
                      <a:pt x="0" y="0"/>
                    </a:lnTo>
                    <a:lnTo>
                      <a:pt x="0" y="44"/>
                    </a:lnTo>
                    <a:lnTo>
                      <a:pt x="39" y="67"/>
                    </a:lnTo>
                    <a:lnTo>
                      <a:pt x="39" y="2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5" name="Freeform 1068">
                <a:extLst>
                  <a:ext uri="{FF2B5EF4-FFF2-40B4-BE49-F238E27FC236}">
                    <a16:creationId xmlns:a16="http://schemas.microsoft.com/office/drawing/2014/main" id="{8A7DDE0A-8966-4464-8C5D-F665DA6FDEDA}"/>
                  </a:ext>
                </a:extLst>
              </p:cNvPr>
              <p:cNvSpPr>
                <a:spLocks/>
              </p:cNvSpPr>
              <p:nvPr/>
            </p:nvSpPr>
            <p:spPr bwMode="auto">
              <a:xfrm>
                <a:off x="10403750" y="3328142"/>
                <a:ext cx="201718" cy="355663"/>
              </a:xfrm>
              <a:custGeom>
                <a:avLst/>
                <a:gdLst>
                  <a:gd name="T0" fmla="*/ 0 w 38"/>
                  <a:gd name="T1" fmla="*/ 20 h 67"/>
                  <a:gd name="T2" fmla="*/ 0 w 38"/>
                  <a:gd name="T3" fmla="*/ 67 h 67"/>
                  <a:gd name="T4" fmla="*/ 38 w 38"/>
                  <a:gd name="T5" fmla="*/ 44 h 67"/>
                  <a:gd name="T6" fmla="*/ 38 w 38"/>
                  <a:gd name="T7" fmla="*/ 0 h 67"/>
                  <a:gd name="T8" fmla="*/ 0 w 38"/>
                  <a:gd name="T9" fmla="*/ 20 h 67"/>
                </a:gdLst>
                <a:ahLst/>
                <a:cxnLst>
                  <a:cxn ang="0">
                    <a:pos x="T0" y="T1"/>
                  </a:cxn>
                  <a:cxn ang="0">
                    <a:pos x="T2" y="T3"/>
                  </a:cxn>
                  <a:cxn ang="0">
                    <a:pos x="T4" y="T5"/>
                  </a:cxn>
                  <a:cxn ang="0">
                    <a:pos x="T6" y="T7"/>
                  </a:cxn>
                  <a:cxn ang="0">
                    <a:pos x="T8" y="T9"/>
                  </a:cxn>
                </a:cxnLst>
                <a:rect l="0" t="0" r="r" b="b"/>
                <a:pathLst>
                  <a:path w="38" h="67">
                    <a:moveTo>
                      <a:pt x="0" y="20"/>
                    </a:moveTo>
                    <a:lnTo>
                      <a:pt x="0" y="67"/>
                    </a:lnTo>
                    <a:lnTo>
                      <a:pt x="38" y="44"/>
                    </a:lnTo>
                    <a:lnTo>
                      <a:pt x="38" y="0"/>
                    </a:lnTo>
                    <a:lnTo>
                      <a:pt x="0" y="2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6" name="Freeform 1069">
                <a:extLst>
                  <a:ext uri="{FF2B5EF4-FFF2-40B4-BE49-F238E27FC236}">
                    <a16:creationId xmlns:a16="http://schemas.microsoft.com/office/drawing/2014/main" id="{FF79DB63-B479-4E02-BA4F-2F273BF62F8E}"/>
                  </a:ext>
                </a:extLst>
              </p:cNvPr>
              <p:cNvSpPr>
                <a:spLocks/>
              </p:cNvSpPr>
              <p:nvPr/>
            </p:nvSpPr>
            <p:spPr bwMode="auto">
              <a:xfrm>
                <a:off x="10164871" y="3243208"/>
                <a:ext cx="318502" cy="169868"/>
              </a:xfrm>
              <a:custGeom>
                <a:avLst/>
                <a:gdLst>
                  <a:gd name="T0" fmla="*/ 19 w 60"/>
                  <a:gd name="T1" fmla="*/ 0 h 32"/>
                  <a:gd name="T2" fmla="*/ 0 w 60"/>
                  <a:gd name="T3" fmla="*/ 9 h 32"/>
                  <a:gd name="T4" fmla="*/ 42 w 60"/>
                  <a:gd name="T5" fmla="*/ 32 h 32"/>
                  <a:gd name="T6" fmla="*/ 60 w 60"/>
                  <a:gd name="T7" fmla="*/ 22 h 32"/>
                  <a:gd name="T8" fmla="*/ 19 w 60"/>
                  <a:gd name="T9" fmla="*/ 0 h 32"/>
                </a:gdLst>
                <a:ahLst/>
                <a:cxnLst>
                  <a:cxn ang="0">
                    <a:pos x="T0" y="T1"/>
                  </a:cxn>
                  <a:cxn ang="0">
                    <a:pos x="T2" y="T3"/>
                  </a:cxn>
                  <a:cxn ang="0">
                    <a:pos x="T4" y="T5"/>
                  </a:cxn>
                  <a:cxn ang="0">
                    <a:pos x="T6" y="T7"/>
                  </a:cxn>
                  <a:cxn ang="0">
                    <a:pos x="T8" y="T9"/>
                  </a:cxn>
                </a:cxnLst>
                <a:rect l="0" t="0" r="r" b="b"/>
                <a:pathLst>
                  <a:path w="60" h="32">
                    <a:moveTo>
                      <a:pt x="19" y="0"/>
                    </a:moveTo>
                    <a:lnTo>
                      <a:pt x="0" y="9"/>
                    </a:lnTo>
                    <a:lnTo>
                      <a:pt x="42" y="32"/>
                    </a:lnTo>
                    <a:lnTo>
                      <a:pt x="60" y="22"/>
                    </a:lnTo>
                    <a:lnTo>
                      <a:pt x="19" y="0"/>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60" name="Freeform 1070">
                <a:extLst>
                  <a:ext uri="{FF2B5EF4-FFF2-40B4-BE49-F238E27FC236}">
                    <a16:creationId xmlns:a16="http://schemas.microsoft.com/office/drawing/2014/main" id="{EB087453-A7ED-4F46-994E-97A659FAA210}"/>
                  </a:ext>
                </a:extLst>
              </p:cNvPr>
              <p:cNvSpPr>
                <a:spLocks/>
              </p:cNvSpPr>
              <p:nvPr/>
            </p:nvSpPr>
            <p:spPr bwMode="auto">
              <a:xfrm>
                <a:off x="10292272" y="3174197"/>
                <a:ext cx="313196" cy="169868"/>
              </a:xfrm>
              <a:custGeom>
                <a:avLst/>
                <a:gdLst>
                  <a:gd name="T0" fmla="*/ 18 w 59"/>
                  <a:gd name="T1" fmla="*/ 0 h 32"/>
                  <a:gd name="T2" fmla="*/ 0 w 59"/>
                  <a:gd name="T3" fmla="*/ 10 h 32"/>
                  <a:gd name="T4" fmla="*/ 43 w 59"/>
                  <a:gd name="T5" fmla="*/ 32 h 32"/>
                  <a:gd name="T6" fmla="*/ 59 w 59"/>
                  <a:gd name="T7" fmla="*/ 22 h 32"/>
                  <a:gd name="T8" fmla="*/ 18 w 59"/>
                  <a:gd name="T9" fmla="*/ 0 h 32"/>
                </a:gdLst>
                <a:ahLst/>
                <a:cxnLst>
                  <a:cxn ang="0">
                    <a:pos x="T0" y="T1"/>
                  </a:cxn>
                  <a:cxn ang="0">
                    <a:pos x="T2" y="T3"/>
                  </a:cxn>
                  <a:cxn ang="0">
                    <a:pos x="T4" y="T5"/>
                  </a:cxn>
                  <a:cxn ang="0">
                    <a:pos x="T6" y="T7"/>
                  </a:cxn>
                  <a:cxn ang="0">
                    <a:pos x="T8" y="T9"/>
                  </a:cxn>
                </a:cxnLst>
                <a:rect l="0" t="0" r="r" b="b"/>
                <a:pathLst>
                  <a:path w="59" h="32">
                    <a:moveTo>
                      <a:pt x="18" y="0"/>
                    </a:moveTo>
                    <a:lnTo>
                      <a:pt x="0" y="10"/>
                    </a:lnTo>
                    <a:lnTo>
                      <a:pt x="43" y="32"/>
                    </a:lnTo>
                    <a:lnTo>
                      <a:pt x="59" y="22"/>
                    </a:lnTo>
                    <a:lnTo>
                      <a:pt x="18" y="0"/>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63" name="Freeform 1071">
                <a:extLst>
                  <a:ext uri="{FF2B5EF4-FFF2-40B4-BE49-F238E27FC236}">
                    <a16:creationId xmlns:a16="http://schemas.microsoft.com/office/drawing/2014/main" id="{6EF9A800-9675-46A3-ACF0-3EEDFD60730F}"/>
                  </a:ext>
                </a:extLst>
              </p:cNvPr>
              <p:cNvSpPr>
                <a:spLocks/>
              </p:cNvSpPr>
              <p:nvPr/>
            </p:nvSpPr>
            <p:spPr bwMode="auto">
              <a:xfrm>
                <a:off x="10403750" y="3444926"/>
                <a:ext cx="185795" cy="138018"/>
              </a:xfrm>
              <a:custGeom>
                <a:avLst/>
                <a:gdLst>
                  <a:gd name="T0" fmla="*/ 35 w 35"/>
                  <a:gd name="T1" fmla="*/ 13 h 26"/>
                  <a:gd name="T2" fmla="*/ 19 w 35"/>
                  <a:gd name="T3" fmla="*/ 0 h 26"/>
                  <a:gd name="T4" fmla="*/ 19 w 35"/>
                  <a:gd name="T5" fmla="*/ 10 h 26"/>
                  <a:gd name="T6" fmla="*/ 0 w 35"/>
                  <a:gd name="T7" fmla="*/ 10 h 26"/>
                  <a:gd name="T8" fmla="*/ 0 w 35"/>
                  <a:gd name="T9" fmla="*/ 16 h 26"/>
                  <a:gd name="T10" fmla="*/ 19 w 35"/>
                  <a:gd name="T11" fmla="*/ 16 h 26"/>
                  <a:gd name="T12" fmla="*/ 19 w 35"/>
                  <a:gd name="T13" fmla="*/ 26 h 26"/>
                  <a:gd name="T14" fmla="*/ 35 w 35"/>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13"/>
                    </a:moveTo>
                    <a:lnTo>
                      <a:pt x="19" y="0"/>
                    </a:lnTo>
                    <a:lnTo>
                      <a:pt x="19" y="10"/>
                    </a:lnTo>
                    <a:lnTo>
                      <a:pt x="0" y="10"/>
                    </a:lnTo>
                    <a:lnTo>
                      <a:pt x="0" y="16"/>
                    </a:lnTo>
                    <a:lnTo>
                      <a:pt x="19" y="16"/>
                    </a:lnTo>
                    <a:lnTo>
                      <a:pt x="19" y="26"/>
                    </a:lnTo>
                    <a:lnTo>
                      <a:pt x="35" y="13"/>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grpSp>
      <p:grpSp>
        <p:nvGrpSpPr>
          <p:cNvPr id="10" name="Group 9">
            <a:extLst>
              <a:ext uri="{FF2B5EF4-FFF2-40B4-BE49-F238E27FC236}">
                <a16:creationId xmlns:a16="http://schemas.microsoft.com/office/drawing/2014/main" id="{72E92169-1966-4E0F-B19C-FE254D48E5EC}"/>
              </a:ext>
            </a:extLst>
          </p:cNvPr>
          <p:cNvGrpSpPr/>
          <p:nvPr/>
        </p:nvGrpSpPr>
        <p:grpSpPr>
          <a:xfrm>
            <a:off x="8489803" y="5120050"/>
            <a:ext cx="992779" cy="992779"/>
            <a:chOff x="8660041" y="5222221"/>
            <a:chExt cx="1012686" cy="1012686"/>
          </a:xfrm>
        </p:grpSpPr>
        <p:sp>
          <p:nvSpPr>
            <p:cNvPr id="47" name="Freeform: Shape 46">
              <a:extLst>
                <a:ext uri="{FF2B5EF4-FFF2-40B4-BE49-F238E27FC236}">
                  <a16:creationId xmlns:a16="http://schemas.microsoft.com/office/drawing/2014/main" id="{E8DD0845-3B75-4D71-85A2-A1840F80BBD7}"/>
                </a:ext>
              </a:extLst>
            </p:cNvPr>
            <p:cNvSpPr/>
            <p:nvPr/>
          </p:nvSpPr>
          <p:spPr bwMode="auto">
            <a:xfrm flipH="1">
              <a:off x="8660041" y="5222221"/>
              <a:ext cx="1012686" cy="1012686"/>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IN" sz="2745" b="0" i="0" u="none" strike="noStrike" kern="0" cap="none" spc="0" normalizeH="0" baseline="0" noProof="0" err="1">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grpSp>
          <p:nvGrpSpPr>
            <p:cNvPr id="64" name="Group 63">
              <a:extLst>
                <a:ext uri="{FF2B5EF4-FFF2-40B4-BE49-F238E27FC236}">
                  <a16:creationId xmlns:a16="http://schemas.microsoft.com/office/drawing/2014/main" id="{81781A22-39B2-4B67-9441-4CC3654C38CC}"/>
                </a:ext>
              </a:extLst>
            </p:cNvPr>
            <p:cNvGrpSpPr/>
            <p:nvPr/>
          </p:nvGrpSpPr>
          <p:grpSpPr>
            <a:xfrm>
              <a:off x="8913798" y="5475977"/>
              <a:ext cx="505172" cy="505175"/>
              <a:chOff x="852215" y="4202879"/>
              <a:chExt cx="505172" cy="505175"/>
            </a:xfrm>
          </p:grpSpPr>
          <p:sp>
            <p:nvSpPr>
              <p:cNvPr id="65" name="Freeform 1074">
                <a:extLst>
                  <a:ext uri="{FF2B5EF4-FFF2-40B4-BE49-F238E27FC236}">
                    <a16:creationId xmlns:a16="http://schemas.microsoft.com/office/drawing/2014/main" id="{4A6B3075-57DA-42F1-886E-064751E832F9}"/>
                  </a:ext>
                </a:extLst>
              </p:cNvPr>
              <p:cNvSpPr>
                <a:spLocks/>
              </p:cNvSpPr>
              <p:nvPr/>
            </p:nvSpPr>
            <p:spPr bwMode="auto">
              <a:xfrm>
                <a:off x="989032" y="4444940"/>
                <a:ext cx="31573" cy="263110"/>
              </a:xfrm>
              <a:custGeom>
                <a:avLst/>
                <a:gdLst>
                  <a:gd name="T0" fmla="*/ 0 w 6"/>
                  <a:gd name="T1" fmla="*/ 7 h 50"/>
                  <a:gd name="T2" fmla="*/ 0 w 6"/>
                  <a:gd name="T3" fmla="*/ 50 h 50"/>
                  <a:gd name="T4" fmla="*/ 6 w 6"/>
                  <a:gd name="T5" fmla="*/ 50 h 50"/>
                  <a:gd name="T6" fmla="*/ 6 w 6"/>
                  <a:gd name="T7" fmla="*/ 0 h 50"/>
                  <a:gd name="T8" fmla="*/ 0 w 6"/>
                  <a:gd name="T9" fmla="*/ 7 h 50"/>
                </a:gdLst>
                <a:ahLst/>
                <a:cxnLst>
                  <a:cxn ang="0">
                    <a:pos x="T0" y="T1"/>
                  </a:cxn>
                  <a:cxn ang="0">
                    <a:pos x="T2" y="T3"/>
                  </a:cxn>
                  <a:cxn ang="0">
                    <a:pos x="T4" y="T5"/>
                  </a:cxn>
                  <a:cxn ang="0">
                    <a:pos x="T6" y="T7"/>
                  </a:cxn>
                  <a:cxn ang="0">
                    <a:pos x="T8" y="T9"/>
                  </a:cxn>
                </a:cxnLst>
                <a:rect l="0" t="0" r="r" b="b"/>
                <a:pathLst>
                  <a:path w="6" h="50">
                    <a:moveTo>
                      <a:pt x="0" y="7"/>
                    </a:moveTo>
                    <a:lnTo>
                      <a:pt x="0" y="50"/>
                    </a:lnTo>
                    <a:lnTo>
                      <a:pt x="6" y="50"/>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68" name="Freeform 1075">
                <a:extLst>
                  <a:ext uri="{FF2B5EF4-FFF2-40B4-BE49-F238E27FC236}">
                    <a16:creationId xmlns:a16="http://schemas.microsoft.com/office/drawing/2014/main" id="{EFB6921D-7E42-426F-9BE4-6447C5FD3175}"/>
                  </a:ext>
                </a:extLst>
              </p:cNvPr>
              <p:cNvSpPr>
                <a:spLocks/>
              </p:cNvSpPr>
              <p:nvPr/>
            </p:nvSpPr>
            <p:spPr bwMode="auto">
              <a:xfrm>
                <a:off x="852215" y="4581758"/>
                <a:ext cx="36837" cy="126293"/>
              </a:xfrm>
              <a:custGeom>
                <a:avLst/>
                <a:gdLst>
                  <a:gd name="T0" fmla="*/ 0 w 7"/>
                  <a:gd name="T1" fmla="*/ 6 h 24"/>
                  <a:gd name="T2" fmla="*/ 0 w 7"/>
                  <a:gd name="T3" fmla="*/ 24 h 24"/>
                  <a:gd name="T4" fmla="*/ 7 w 7"/>
                  <a:gd name="T5" fmla="*/ 24 h 24"/>
                  <a:gd name="T6" fmla="*/ 7 w 7"/>
                  <a:gd name="T7" fmla="*/ 0 h 24"/>
                  <a:gd name="T8" fmla="*/ 0 w 7"/>
                  <a:gd name="T9" fmla="*/ 6 h 24"/>
                </a:gdLst>
                <a:ahLst/>
                <a:cxnLst>
                  <a:cxn ang="0">
                    <a:pos x="T0" y="T1"/>
                  </a:cxn>
                  <a:cxn ang="0">
                    <a:pos x="T2" y="T3"/>
                  </a:cxn>
                  <a:cxn ang="0">
                    <a:pos x="T4" y="T5"/>
                  </a:cxn>
                  <a:cxn ang="0">
                    <a:pos x="T6" y="T7"/>
                  </a:cxn>
                  <a:cxn ang="0">
                    <a:pos x="T8" y="T9"/>
                  </a:cxn>
                </a:cxnLst>
                <a:rect l="0" t="0" r="r" b="b"/>
                <a:pathLst>
                  <a:path w="7" h="24">
                    <a:moveTo>
                      <a:pt x="0" y="6"/>
                    </a:moveTo>
                    <a:lnTo>
                      <a:pt x="0" y="24"/>
                    </a:lnTo>
                    <a:lnTo>
                      <a:pt x="7" y="24"/>
                    </a:lnTo>
                    <a:lnTo>
                      <a:pt x="7"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69" name="Freeform 1076">
                <a:extLst>
                  <a:ext uri="{FF2B5EF4-FFF2-40B4-BE49-F238E27FC236}">
                    <a16:creationId xmlns:a16="http://schemas.microsoft.com/office/drawing/2014/main" id="{E7883C01-471F-481A-84C8-1FBBE25ED1E9}"/>
                  </a:ext>
                </a:extLst>
              </p:cNvPr>
              <p:cNvSpPr>
                <a:spLocks/>
              </p:cNvSpPr>
              <p:nvPr/>
            </p:nvSpPr>
            <p:spPr bwMode="auto">
              <a:xfrm>
                <a:off x="1052179" y="4381794"/>
                <a:ext cx="36837" cy="326257"/>
              </a:xfrm>
              <a:custGeom>
                <a:avLst/>
                <a:gdLst>
                  <a:gd name="T0" fmla="*/ 0 w 7"/>
                  <a:gd name="T1" fmla="*/ 6 h 62"/>
                  <a:gd name="T2" fmla="*/ 0 w 7"/>
                  <a:gd name="T3" fmla="*/ 62 h 62"/>
                  <a:gd name="T4" fmla="*/ 7 w 7"/>
                  <a:gd name="T5" fmla="*/ 62 h 62"/>
                  <a:gd name="T6" fmla="*/ 7 w 7"/>
                  <a:gd name="T7" fmla="*/ 0 h 62"/>
                  <a:gd name="T8" fmla="*/ 0 w 7"/>
                  <a:gd name="T9" fmla="*/ 6 h 62"/>
                </a:gdLst>
                <a:ahLst/>
                <a:cxnLst>
                  <a:cxn ang="0">
                    <a:pos x="T0" y="T1"/>
                  </a:cxn>
                  <a:cxn ang="0">
                    <a:pos x="T2" y="T3"/>
                  </a:cxn>
                  <a:cxn ang="0">
                    <a:pos x="T4" y="T5"/>
                  </a:cxn>
                  <a:cxn ang="0">
                    <a:pos x="T6" y="T7"/>
                  </a:cxn>
                  <a:cxn ang="0">
                    <a:pos x="T8" y="T9"/>
                  </a:cxn>
                </a:cxnLst>
                <a:rect l="0" t="0" r="r" b="b"/>
                <a:pathLst>
                  <a:path w="7" h="62">
                    <a:moveTo>
                      <a:pt x="0" y="6"/>
                    </a:moveTo>
                    <a:lnTo>
                      <a:pt x="0" y="62"/>
                    </a:lnTo>
                    <a:lnTo>
                      <a:pt x="7" y="62"/>
                    </a:lnTo>
                    <a:lnTo>
                      <a:pt x="7"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76" name="Freeform 1077">
                <a:extLst>
                  <a:ext uri="{FF2B5EF4-FFF2-40B4-BE49-F238E27FC236}">
                    <a16:creationId xmlns:a16="http://schemas.microsoft.com/office/drawing/2014/main" id="{1D279E36-2195-474E-8A8B-939EB5B4C204}"/>
                  </a:ext>
                </a:extLst>
              </p:cNvPr>
              <p:cNvSpPr>
                <a:spLocks/>
              </p:cNvSpPr>
              <p:nvPr/>
            </p:nvSpPr>
            <p:spPr bwMode="auto">
              <a:xfrm>
                <a:off x="920622" y="4513351"/>
                <a:ext cx="31573" cy="194703"/>
              </a:xfrm>
              <a:custGeom>
                <a:avLst/>
                <a:gdLst>
                  <a:gd name="T0" fmla="*/ 0 w 6"/>
                  <a:gd name="T1" fmla="*/ 7 h 37"/>
                  <a:gd name="T2" fmla="*/ 0 w 6"/>
                  <a:gd name="T3" fmla="*/ 37 h 37"/>
                  <a:gd name="T4" fmla="*/ 6 w 6"/>
                  <a:gd name="T5" fmla="*/ 37 h 37"/>
                  <a:gd name="T6" fmla="*/ 6 w 6"/>
                  <a:gd name="T7" fmla="*/ 0 h 37"/>
                  <a:gd name="T8" fmla="*/ 0 w 6"/>
                  <a:gd name="T9" fmla="*/ 7 h 37"/>
                </a:gdLst>
                <a:ahLst/>
                <a:cxnLst>
                  <a:cxn ang="0">
                    <a:pos x="T0" y="T1"/>
                  </a:cxn>
                  <a:cxn ang="0">
                    <a:pos x="T2" y="T3"/>
                  </a:cxn>
                  <a:cxn ang="0">
                    <a:pos x="T4" y="T5"/>
                  </a:cxn>
                  <a:cxn ang="0">
                    <a:pos x="T6" y="T7"/>
                  </a:cxn>
                  <a:cxn ang="0">
                    <a:pos x="T8" y="T9"/>
                  </a:cxn>
                </a:cxnLst>
                <a:rect l="0" t="0" r="r" b="b"/>
                <a:pathLst>
                  <a:path w="6" h="37">
                    <a:moveTo>
                      <a:pt x="0" y="7"/>
                    </a:moveTo>
                    <a:lnTo>
                      <a:pt x="0" y="37"/>
                    </a:lnTo>
                    <a:lnTo>
                      <a:pt x="6" y="37"/>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78" name="Freeform 1078">
                <a:extLst>
                  <a:ext uri="{FF2B5EF4-FFF2-40B4-BE49-F238E27FC236}">
                    <a16:creationId xmlns:a16="http://schemas.microsoft.com/office/drawing/2014/main" id="{AE805383-159C-46E7-82BF-7FBFB0F7B737}"/>
                  </a:ext>
                </a:extLst>
              </p:cNvPr>
              <p:cNvSpPr>
                <a:spLocks/>
              </p:cNvSpPr>
              <p:nvPr/>
            </p:nvSpPr>
            <p:spPr bwMode="auto">
              <a:xfrm>
                <a:off x="1257403" y="4344960"/>
                <a:ext cx="31573" cy="363094"/>
              </a:xfrm>
              <a:custGeom>
                <a:avLst/>
                <a:gdLst>
                  <a:gd name="T0" fmla="*/ 0 w 6"/>
                  <a:gd name="T1" fmla="*/ 7 h 69"/>
                  <a:gd name="T2" fmla="*/ 0 w 6"/>
                  <a:gd name="T3" fmla="*/ 69 h 69"/>
                  <a:gd name="T4" fmla="*/ 6 w 6"/>
                  <a:gd name="T5" fmla="*/ 69 h 69"/>
                  <a:gd name="T6" fmla="*/ 6 w 6"/>
                  <a:gd name="T7" fmla="*/ 0 h 69"/>
                  <a:gd name="T8" fmla="*/ 0 w 6"/>
                  <a:gd name="T9" fmla="*/ 7 h 69"/>
                </a:gdLst>
                <a:ahLst/>
                <a:cxnLst>
                  <a:cxn ang="0">
                    <a:pos x="T0" y="T1"/>
                  </a:cxn>
                  <a:cxn ang="0">
                    <a:pos x="T2" y="T3"/>
                  </a:cxn>
                  <a:cxn ang="0">
                    <a:pos x="T4" y="T5"/>
                  </a:cxn>
                  <a:cxn ang="0">
                    <a:pos x="T6" y="T7"/>
                  </a:cxn>
                  <a:cxn ang="0">
                    <a:pos x="T8" y="T9"/>
                  </a:cxn>
                </a:cxnLst>
                <a:rect l="0" t="0" r="r" b="b"/>
                <a:pathLst>
                  <a:path w="6" h="69">
                    <a:moveTo>
                      <a:pt x="0" y="7"/>
                    </a:moveTo>
                    <a:lnTo>
                      <a:pt x="0" y="69"/>
                    </a:lnTo>
                    <a:lnTo>
                      <a:pt x="6" y="69"/>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79" name="Freeform 1079">
                <a:extLst>
                  <a:ext uri="{FF2B5EF4-FFF2-40B4-BE49-F238E27FC236}">
                    <a16:creationId xmlns:a16="http://schemas.microsoft.com/office/drawing/2014/main" id="{6F5329D2-C844-484E-9605-FA13C5199049}"/>
                  </a:ext>
                </a:extLst>
              </p:cNvPr>
              <p:cNvSpPr>
                <a:spLocks/>
              </p:cNvSpPr>
              <p:nvPr/>
            </p:nvSpPr>
            <p:spPr bwMode="auto">
              <a:xfrm>
                <a:off x="1188996" y="4413367"/>
                <a:ext cx="31573" cy="294684"/>
              </a:xfrm>
              <a:custGeom>
                <a:avLst/>
                <a:gdLst>
                  <a:gd name="T0" fmla="*/ 0 w 6"/>
                  <a:gd name="T1" fmla="*/ 6 h 56"/>
                  <a:gd name="T2" fmla="*/ 0 w 6"/>
                  <a:gd name="T3" fmla="*/ 56 h 56"/>
                  <a:gd name="T4" fmla="*/ 6 w 6"/>
                  <a:gd name="T5" fmla="*/ 56 h 56"/>
                  <a:gd name="T6" fmla="*/ 6 w 6"/>
                  <a:gd name="T7" fmla="*/ 0 h 56"/>
                  <a:gd name="T8" fmla="*/ 0 w 6"/>
                  <a:gd name="T9" fmla="*/ 6 h 56"/>
                </a:gdLst>
                <a:ahLst/>
                <a:cxnLst>
                  <a:cxn ang="0">
                    <a:pos x="T0" y="T1"/>
                  </a:cxn>
                  <a:cxn ang="0">
                    <a:pos x="T2" y="T3"/>
                  </a:cxn>
                  <a:cxn ang="0">
                    <a:pos x="T4" y="T5"/>
                  </a:cxn>
                  <a:cxn ang="0">
                    <a:pos x="T6" y="T7"/>
                  </a:cxn>
                  <a:cxn ang="0">
                    <a:pos x="T8" y="T9"/>
                  </a:cxn>
                </a:cxnLst>
                <a:rect l="0" t="0" r="r" b="b"/>
                <a:pathLst>
                  <a:path w="6" h="56">
                    <a:moveTo>
                      <a:pt x="0" y="6"/>
                    </a:moveTo>
                    <a:lnTo>
                      <a:pt x="0" y="56"/>
                    </a:lnTo>
                    <a:lnTo>
                      <a:pt x="6" y="56"/>
                    </a:lnTo>
                    <a:lnTo>
                      <a:pt x="6"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82" name="Freeform 1080">
                <a:extLst>
                  <a:ext uri="{FF2B5EF4-FFF2-40B4-BE49-F238E27FC236}">
                    <a16:creationId xmlns:a16="http://schemas.microsoft.com/office/drawing/2014/main" id="{F9951780-FB13-4EA2-AF56-BA51B6C334B5}"/>
                  </a:ext>
                </a:extLst>
              </p:cNvPr>
              <p:cNvSpPr>
                <a:spLocks/>
              </p:cNvSpPr>
              <p:nvPr/>
            </p:nvSpPr>
            <p:spPr bwMode="auto">
              <a:xfrm>
                <a:off x="1120586" y="4381794"/>
                <a:ext cx="31573" cy="326257"/>
              </a:xfrm>
              <a:custGeom>
                <a:avLst/>
                <a:gdLst>
                  <a:gd name="T0" fmla="*/ 0 w 6"/>
                  <a:gd name="T1" fmla="*/ 0 h 62"/>
                  <a:gd name="T2" fmla="*/ 0 w 6"/>
                  <a:gd name="T3" fmla="*/ 62 h 62"/>
                  <a:gd name="T4" fmla="*/ 6 w 6"/>
                  <a:gd name="T5" fmla="*/ 62 h 62"/>
                  <a:gd name="T6" fmla="*/ 6 w 6"/>
                  <a:gd name="T7" fmla="*/ 6 h 62"/>
                  <a:gd name="T8" fmla="*/ 0 w 6"/>
                  <a:gd name="T9" fmla="*/ 0 h 62"/>
                </a:gdLst>
                <a:ahLst/>
                <a:cxnLst>
                  <a:cxn ang="0">
                    <a:pos x="T0" y="T1"/>
                  </a:cxn>
                  <a:cxn ang="0">
                    <a:pos x="T2" y="T3"/>
                  </a:cxn>
                  <a:cxn ang="0">
                    <a:pos x="T4" y="T5"/>
                  </a:cxn>
                  <a:cxn ang="0">
                    <a:pos x="T6" y="T7"/>
                  </a:cxn>
                  <a:cxn ang="0">
                    <a:pos x="T8" y="T9"/>
                  </a:cxn>
                </a:cxnLst>
                <a:rect l="0" t="0" r="r" b="b"/>
                <a:pathLst>
                  <a:path w="6" h="62">
                    <a:moveTo>
                      <a:pt x="0" y="0"/>
                    </a:moveTo>
                    <a:lnTo>
                      <a:pt x="0" y="62"/>
                    </a:lnTo>
                    <a:lnTo>
                      <a:pt x="6" y="62"/>
                    </a:lnTo>
                    <a:lnTo>
                      <a:pt x="6" y="6"/>
                    </a:lnTo>
                    <a:lnTo>
                      <a:pt x="0" y="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83" name="Freeform 1081">
                <a:extLst>
                  <a:ext uri="{FF2B5EF4-FFF2-40B4-BE49-F238E27FC236}">
                    <a16:creationId xmlns:a16="http://schemas.microsoft.com/office/drawing/2014/main" id="{49D271E0-3F76-452C-B11E-477FC4DCAB61}"/>
                  </a:ext>
                </a:extLst>
              </p:cNvPr>
              <p:cNvSpPr>
                <a:spLocks/>
              </p:cNvSpPr>
              <p:nvPr/>
            </p:nvSpPr>
            <p:spPr bwMode="auto">
              <a:xfrm>
                <a:off x="1320549" y="4339696"/>
                <a:ext cx="36837" cy="368354"/>
              </a:xfrm>
              <a:custGeom>
                <a:avLst/>
                <a:gdLst>
                  <a:gd name="T0" fmla="*/ 0 w 7"/>
                  <a:gd name="T1" fmla="*/ 0 h 70"/>
                  <a:gd name="T2" fmla="*/ 0 w 7"/>
                  <a:gd name="T3" fmla="*/ 70 h 70"/>
                  <a:gd name="T4" fmla="*/ 7 w 7"/>
                  <a:gd name="T5" fmla="*/ 70 h 70"/>
                  <a:gd name="T6" fmla="*/ 7 w 7"/>
                  <a:gd name="T7" fmla="*/ 6 h 70"/>
                  <a:gd name="T8" fmla="*/ 0 w 7"/>
                  <a:gd name="T9" fmla="*/ 0 h 70"/>
                </a:gdLst>
                <a:ahLst/>
                <a:cxnLst>
                  <a:cxn ang="0">
                    <a:pos x="T0" y="T1"/>
                  </a:cxn>
                  <a:cxn ang="0">
                    <a:pos x="T2" y="T3"/>
                  </a:cxn>
                  <a:cxn ang="0">
                    <a:pos x="T4" y="T5"/>
                  </a:cxn>
                  <a:cxn ang="0">
                    <a:pos x="T6" y="T7"/>
                  </a:cxn>
                  <a:cxn ang="0">
                    <a:pos x="T8" y="T9"/>
                  </a:cxn>
                </a:cxnLst>
                <a:rect l="0" t="0" r="r" b="b"/>
                <a:pathLst>
                  <a:path w="7" h="70">
                    <a:moveTo>
                      <a:pt x="0" y="0"/>
                    </a:moveTo>
                    <a:lnTo>
                      <a:pt x="0" y="70"/>
                    </a:lnTo>
                    <a:lnTo>
                      <a:pt x="7" y="70"/>
                    </a:lnTo>
                    <a:lnTo>
                      <a:pt x="7" y="6"/>
                    </a:lnTo>
                    <a:lnTo>
                      <a:pt x="0" y="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85" name="Freeform 1082">
                <a:extLst>
                  <a:ext uri="{FF2B5EF4-FFF2-40B4-BE49-F238E27FC236}">
                    <a16:creationId xmlns:a16="http://schemas.microsoft.com/office/drawing/2014/main" id="{E71FC527-6F91-46EB-8607-95410D033981}"/>
                  </a:ext>
                </a:extLst>
              </p:cNvPr>
              <p:cNvSpPr>
                <a:spLocks/>
              </p:cNvSpPr>
              <p:nvPr/>
            </p:nvSpPr>
            <p:spPr bwMode="auto">
              <a:xfrm>
                <a:off x="852215" y="4202879"/>
                <a:ext cx="505172" cy="357830"/>
              </a:xfrm>
              <a:custGeom>
                <a:avLst/>
                <a:gdLst>
                  <a:gd name="T0" fmla="*/ 96 w 96"/>
                  <a:gd name="T1" fmla="*/ 0 h 68"/>
                  <a:gd name="T2" fmla="*/ 73 w 96"/>
                  <a:gd name="T3" fmla="*/ 0 h 68"/>
                  <a:gd name="T4" fmla="*/ 82 w 96"/>
                  <a:gd name="T5" fmla="*/ 9 h 68"/>
                  <a:gd name="T6" fmla="*/ 64 w 96"/>
                  <a:gd name="T7" fmla="*/ 27 h 68"/>
                  <a:gd name="T8" fmla="*/ 48 w 96"/>
                  <a:gd name="T9" fmla="*/ 11 h 68"/>
                  <a:gd name="T10" fmla="*/ 0 w 96"/>
                  <a:gd name="T11" fmla="*/ 59 h 68"/>
                  <a:gd name="T12" fmla="*/ 0 w 96"/>
                  <a:gd name="T13" fmla="*/ 68 h 68"/>
                  <a:gd name="T14" fmla="*/ 48 w 96"/>
                  <a:gd name="T15" fmla="*/ 20 h 68"/>
                  <a:gd name="T16" fmla="*/ 64 w 96"/>
                  <a:gd name="T17" fmla="*/ 37 h 68"/>
                  <a:gd name="T18" fmla="*/ 87 w 96"/>
                  <a:gd name="T19" fmla="*/ 14 h 68"/>
                  <a:gd name="T20" fmla="*/ 96 w 96"/>
                  <a:gd name="T21" fmla="*/ 23 h 68"/>
                  <a:gd name="T22" fmla="*/ 96 w 96"/>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8">
                    <a:moveTo>
                      <a:pt x="96" y="0"/>
                    </a:moveTo>
                    <a:lnTo>
                      <a:pt x="73" y="0"/>
                    </a:lnTo>
                    <a:lnTo>
                      <a:pt x="82" y="9"/>
                    </a:lnTo>
                    <a:lnTo>
                      <a:pt x="64" y="27"/>
                    </a:lnTo>
                    <a:lnTo>
                      <a:pt x="48" y="11"/>
                    </a:lnTo>
                    <a:lnTo>
                      <a:pt x="0" y="59"/>
                    </a:lnTo>
                    <a:lnTo>
                      <a:pt x="0" y="68"/>
                    </a:lnTo>
                    <a:lnTo>
                      <a:pt x="48" y="20"/>
                    </a:lnTo>
                    <a:lnTo>
                      <a:pt x="64" y="37"/>
                    </a:lnTo>
                    <a:lnTo>
                      <a:pt x="87" y="14"/>
                    </a:lnTo>
                    <a:lnTo>
                      <a:pt x="96" y="23"/>
                    </a:lnTo>
                    <a:lnTo>
                      <a:pt x="96" y="0"/>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grpSp>
      <p:grpSp>
        <p:nvGrpSpPr>
          <p:cNvPr id="8" name="Group 7">
            <a:extLst>
              <a:ext uri="{FF2B5EF4-FFF2-40B4-BE49-F238E27FC236}">
                <a16:creationId xmlns:a16="http://schemas.microsoft.com/office/drawing/2014/main" id="{30492AE6-B917-4EBE-A04B-1C0B11D32010}"/>
              </a:ext>
            </a:extLst>
          </p:cNvPr>
          <p:cNvGrpSpPr/>
          <p:nvPr/>
        </p:nvGrpSpPr>
        <p:grpSpPr>
          <a:xfrm>
            <a:off x="8489803" y="1925909"/>
            <a:ext cx="992779" cy="992779"/>
            <a:chOff x="8660041" y="1964031"/>
            <a:chExt cx="1012686" cy="1012686"/>
          </a:xfrm>
        </p:grpSpPr>
        <p:sp>
          <p:nvSpPr>
            <p:cNvPr id="46" name="Freeform: Shape 45">
              <a:extLst>
                <a:ext uri="{FF2B5EF4-FFF2-40B4-BE49-F238E27FC236}">
                  <a16:creationId xmlns:a16="http://schemas.microsoft.com/office/drawing/2014/main" id="{9EB67DF3-8EC8-4CFB-9213-1A988AAA90B7}"/>
                </a:ext>
              </a:extLst>
            </p:cNvPr>
            <p:cNvSpPr/>
            <p:nvPr/>
          </p:nvSpPr>
          <p:spPr bwMode="auto">
            <a:xfrm flipH="1">
              <a:off x="8660041" y="1964031"/>
              <a:ext cx="1012686" cy="1012686"/>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IN" sz="2745" b="0" i="0" u="none" strike="noStrike" kern="0" cap="none" spc="0" normalizeH="0" baseline="0" noProof="0" err="1">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grpSp>
          <p:nvGrpSpPr>
            <p:cNvPr id="4" name="Group 3">
              <a:extLst>
                <a:ext uri="{FF2B5EF4-FFF2-40B4-BE49-F238E27FC236}">
                  <a16:creationId xmlns:a16="http://schemas.microsoft.com/office/drawing/2014/main" id="{1121CFA9-0746-4AAF-ACBD-09DBEE03AB3D}"/>
                </a:ext>
              </a:extLst>
            </p:cNvPr>
            <p:cNvGrpSpPr/>
            <p:nvPr/>
          </p:nvGrpSpPr>
          <p:grpSpPr>
            <a:xfrm>
              <a:off x="8911878" y="2253727"/>
              <a:ext cx="536783" cy="424217"/>
              <a:chOff x="8911878" y="2253727"/>
              <a:chExt cx="536783" cy="424217"/>
            </a:xfrm>
          </p:grpSpPr>
          <p:sp>
            <p:nvSpPr>
              <p:cNvPr id="88" name="FolderHorizontal_F12B" title="Icon of a folder">
                <a:extLst>
                  <a:ext uri="{FF2B5EF4-FFF2-40B4-BE49-F238E27FC236}">
                    <a16:creationId xmlns:a16="http://schemas.microsoft.com/office/drawing/2014/main" id="{83CF1896-70E4-4654-88D7-BD1AEF236201}"/>
                  </a:ext>
                </a:extLst>
              </p:cNvPr>
              <p:cNvSpPr>
                <a:spLocks noChangeAspect="1" noEditPoints="1"/>
              </p:cNvSpPr>
              <p:nvPr/>
            </p:nvSpPr>
            <p:spPr bwMode="auto">
              <a:xfrm>
                <a:off x="8911878" y="2253727"/>
                <a:ext cx="408135" cy="299496"/>
              </a:xfrm>
              <a:custGeom>
                <a:avLst/>
                <a:gdLst>
                  <a:gd name="T0" fmla="*/ 0 w 3758"/>
                  <a:gd name="T1" fmla="*/ 126 h 2756"/>
                  <a:gd name="T2" fmla="*/ 126 w 3758"/>
                  <a:gd name="T3" fmla="*/ 0 h 2756"/>
                  <a:gd name="T4" fmla="*/ 1065 w 3758"/>
                  <a:gd name="T5" fmla="*/ 0 h 2756"/>
                  <a:gd name="T6" fmla="*/ 1378 w 3758"/>
                  <a:gd name="T7" fmla="*/ 126 h 2756"/>
                  <a:gd name="T8" fmla="*/ 1691 w 3758"/>
                  <a:gd name="T9" fmla="*/ 251 h 2756"/>
                  <a:gd name="T10" fmla="*/ 3633 w 3758"/>
                  <a:gd name="T11" fmla="*/ 251 h 2756"/>
                  <a:gd name="T12" fmla="*/ 3758 w 3758"/>
                  <a:gd name="T13" fmla="*/ 376 h 2756"/>
                  <a:gd name="T14" fmla="*/ 3758 w 3758"/>
                  <a:gd name="T15" fmla="*/ 2756 h 2756"/>
                  <a:gd name="T16" fmla="*/ 0 w 3758"/>
                  <a:gd name="T17" fmla="*/ 2756 h 2756"/>
                  <a:gd name="T18" fmla="*/ 0 w 3758"/>
                  <a:gd name="T19" fmla="*/ 126 h 2756"/>
                  <a:gd name="T20" fmla="*/ 0 w 3758"/>
                  <a:gd name="T21" fmla="*/ 501 h 2756"/>
                  <a:gd name="T22" fmla="*/ 1065 w 3758"/>
                  <a:gd name="T23" fmla="*/ 501 h 2756"/>
                  <a:gd name="T24" fmla="*/ 1378 w 3758"/>
                  <a:gd name="T25" fmla="*/ 376 h 2756"/>
                  <a:gd name="T26" fmla="*/ 1691 w 3758"/>
                  <a:gd name="T27" fmla="*/ 251 h 2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8" h="2756">
                    <a:moveTo>
                      <a:pt x="0" y="126"/>
                    </a:moveTo>
                    <a:cubicBezTo>
                      <a:pt x="0" y="56"/>
                      <a:pt x="56" y="0"/>
                      <a:pt x="126" y="0"/>
                    </a:cubicBezTo>
                    <a:cubicBezTo>
                      <a:pt x="1065" y="0"/>
                      <a:pt x="1065" y="0"/>
                      <a:pt x="1065" y="0"/>
                    </a:cubicBezTo>
                    <a:cubicBezTo>
                      <a:pt x="1187" y="0"/>
                      <a:pt x="1298" y="48"/>
                      <a:pt x="1378" y="126"/>
                    </a:cubicBezTo>
                    <a:cubicBezTo>
                      <a:pt x="1458" y="203"/>
                      <a:pt x="1569" y="251"/>
                      <a:pt x="1691" y="251"/>
                    </a:cubicBezTo>
                    <a:cubicBezTo>
                      <a:pt x="3633" y="251"/>
                      <a:pt x="3633" y="251"/>
                      <a:pt x="3633" y="251"/>
                    </a:cubicBezTo>
                    <a:cubicBezTo>
                      <a:pt x="3702" y="251"/>
                      <a:pt x="3758" y="307"/>
                      <a:pt x="3758" y="376"/>
                    </a:cubicBezTo>
                    <a:cubicBezTo>
                      <a:pt x="3758" y="2756"/>
                      <a:pt x="3758" y="2756"/>
                      <a:pt x="3758" y="2756"/>
                    </a:cubicBezTo>
                    <a:cubicBezTo>
                      <a:pt x="0" y="2756"/>
                      <a:pt x="0" y="2756"/>
                      <a:pt x="0" y="2756"/>
                    </a:cubicBezTo>
                    <a:lnTo>
                      <a:pt x="0" y="126"/>
                    </a:lnTo>
                    <a:close/>
                    <a:moveTo>
                      <a:pt x="0" y="501"/>
                    </a:moveTo>
                    <a:cubicBezTo>
                      <a:pt x="1065" y="501"/>
                      <a:pt x="1065" y="501"/>
                      <a:pt x="1065" y="501"/>
                    </a:cubicBezTo>
                    <a:cubicBezTo>
                      <a:pt x="1187" y="501"/>
                      <a:pt x="1298" y="453"/>
                      <a:pt x="1378" y="376"/>
                    </a:cubicBezTo>
                    <a:cubicBezTo>
                      <a:pt x="1458" y="299"/>
                      <a:pt x="1569" y="251"/>
                      <a:pt x="1691" y="251"/>
                    </a:cubicBezTo>
                  </a:path>
                </a:pathLst>
              </a:custGeom>
              <a:solidFill>
                <a:schemeClr val="accent2"/>
              </a:solid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109" name="people_4" title="Icon of a person">
                <a:extLst>
                  <a:ext uri="{FF2B5EF4-FFF2-40B4-BE49-F238E27FC236}">
                    <a16:creationId xmlns:a16="http://schemas.microsoft.com/office/drawing/2014/main" id="{8AB58B83-7396-41B1-AACE-74F75D79112E}"/>
                  </a:ext>
                </a:extLst>
              </p:cNvPr>
              <p:cNvSpPr>
                <a:spLocks noChangeAspect="1" noEditPoints="1"/>
              </p:cNvSpPr>
              <p:nvPr/>
            </p:nvSpPr>
            <p:spPr bwMode="auto">
              <a:xfrm>
                <a:off x="9121500" y="2312184"/>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solidFill>
                <a:schemeClr val="tx1"/>
              </a:solid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grpSp>
      <p:pic>
        <p:nvPicPr>
          <p:cNvPr id="2" name="Ljud 1">
            <a:hlinkClick r:id="" action="ppaction://media"/>
            <a:extLst>
              <a:ext uri="{FF2B5EF4-FFF2-40B4-BE49-F238E27FC236}">
                <a16:creationId xmlns:a16="http://schemas.microsoft.com/office/drawing/2014/main" id="{E681BD5B-988C-49E6-BA60-AF785C1DB2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
        <p:nvSpPr>
          <p:cNvPr id="5" name="Obdélník 4">
            <a:extLst>
              <a:ext uri="{FF2B5EF4-FFF2-40B4-BE49-F238E27FC236}">
                <a16:creationId xmlns:a16="http://schemas.microsoft.com/office/drawing/2014/main" id="{996DD128-4D21-4B5D-81CD-C32CD0016B51}"/>
              </a:ext>
            </a:extLst>
          </p:cNvPr>
          <p:cNvSpPr/>
          <p:nvPr/>
        </p:nvSpPr>
        <p:spPr bwMode="auto">
          <a:xfrm>
            <a:off x="10228797" y="3657600"/>
            <a:ext cx="1580336" cy="833640"/>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75254707"/>
      </p:ext>
    </p:extLst>
  </p:cSld>
  <p:clrMapOvr>
    <a:masterClrMapping/>
  </p:clrMapOvr>
  <mc:AlternateContent xmlns:mc="http://schemas.openxmlformats.org/markup-compatibility/2006" xmlns:p14="http://schemas.microsoft.com/office/powerpoint/2010/main">
    <mc:Choice Requires="p14">
      <p:transition spd="med" p14:dur="700" advTm="20107">
        <p:fade/>
      </p:transition>
    </mc:Choice>
    <mc:Fallback xmlns="">
      <p:transition spd="med" advTm="201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FFF2C78-0822-784F-94EF-57BFAB7E8629}"/>
              </a:ext>
            </a:extLst>
          </p:cNvPr>
          <p:cNvSpPr txBox="1"/>
          <p:nvPr/>
        </p:nvSpPr>
        <p:spPr>
          <a:xfrm>
            <a:off x="455995" y="1060023"/>
            <a:ext cx="2818760" cy="418952"/>
          </a:xfrm>
          <a:prstGeom prst="rect">
            <a:avLst/>
          </a:prstGeom>
          <a:noFill/>
        </p:spPr>
        <p:txBody>
          <a:bodyPr wrap="square" lIns="0" tIns="44821" rIns="89642" bIns="44821" rtlCol="0" anchor="ctr">
            <a:noAutofit/>
          </a:bodyPr>
          <a:lstStyle>
            <a:defPPr>
              <a:defRPr lang="en-US"/>
            </a:defPPr>
            <a:lvl1pPr marR="0" lvl="0" indent="0" defTabSz="932597" fontAlgn="auto">
              <a:lnSpc>
                <a:spcPct val="90000"/>
              </a:lnSpc>
              <a:spcBef>
                <a:spcPts val="0"/>
              </a:spcBef>
              <a:spcAft>
                <a:spcPts val="0"/>
              </a:spcAft>
              <a:buClrTx/>
              <a:buSzTx/>
              <a:buFontTx/>
              <a:buNone/>
              <a:tabLst/>
              <a:defRPr kumimoji="0" sz="2400" b="0" i="0" u="none" strike="noStrike" kern="0" cap="none" spc="0" normalizeH="0" baseline="0">
                <a:ln>
                  <a:noFill/>
                </a:ln>
                <a:gradFill>
                  <a:gsLst>
                    <a:gs pos="58768">
                      <a:schemeClr val="tx1"/>
                    </a:gs>
                    <a:gs pos="35000">
                      <a:schemeClr val="tx1"/>
                    </a:gs>
                  </a:gsLst>
                  <a:lin ang="0" scaled="0"/>
                </a:gradFill>
                <a:effectLst/>
                <a:uLnTx/>
                <a:uFillTx/>
                <a:latin typeface="Segoe UI"/>
              </a:defRPr>
            </a:lvl1pPr>
          </a:lstStyle>
          <a:p>
            <a:pPr lvl="0">
              <a:defRPr/>
            </a:pPr>
            <a:r>
              <a:rPr lang="en-US" sz="1961">
                <a:solidFill>
                  <a:schemeClr val="tx1"/>
                </a:solidFill>
                <a:latin typeface="+mn-lt"/>
                <a:cs typeface="Segoe UI"/>
              </a:rPr>
              <a:t>Core Capabilities</a:t>
            </a:r>
            <a:endParaRPr lang="en-US" sz="1961">
              <a:solidFill>
                <a:schemeClr val="tx1"/>
              </a:solidFill>
              <a:latin typeface="+mn-lt"/>
            </a:endParaRPr>
          </a:p>
        </p:txBody>
      </p:sp>
      <p:graphicFrame>
        <p:nvGraphicFramePr>
          <p:cNvPr id="70" name="Table 69">
            <a:extLst>
              <a:ext uri="{FF2B5EF4-FFF2-40B4-BE49-F238E27FC236}">
                <a16:creationId xmlns:a16="http://schemas.microsoft.com/office/drawing/2014/main" id="{E38EA0C8-49BF-415B-93AF-9A057B335E5D}"/>
              </a:ext>
            </a:extLst>
          </p:cNvPr>
          <p:cNvGraphicFramePr>
            <a:graphicFrameLocks noGrp="1"/>
          </p:cNvGraphicFramePr>
          <p:nvPr/>
        </p:nvGraphicFramePr>
        <p:xfrm>
          <a:off x="2390466" y="5763584"/>
          <a:ext cx="9462512" cy="802904"/>
        </p:xfrm>
        <a:graphic>
          <a:graphicData uri="http://schemas.openxmlformats.org/drawingml/2006/table">
            <a:tbl>
              <a:tblPr firstRow="1" bandRow="1">
                <a:effectLst>
                  <a:outerShdw blurRad="25400" dist="38100" algn="l" rotWithShape="0">
                    <a:schemeClr val="bg1">
                      <a:lumMod val="75000"/>
                      <a:alpha val="40000"/>
                    </a:schemeClr>
                  </a:outerShdw>
                </a:effectLst>
              </a:tblPr>
              <a:tblGrid>
                <a:gridCol w="2365628">
                  <a:extLst>
                    <a:ext uri="{9D8B030D-6E8A-4147-A177-3AD203B41FA5}">
                      <a16:colId xmlns:a16="http://schemas.microsoft.com/office/drawing/2014/main" val="20001"/>
                    </a:ext>
                  </a:extLst>
                </a:gridCol>
                <a:gridCol w="2365628">
                  <a:extLst>
                    <a:ext uri="{9D8B030D-6E8A-4147-A177-3AD203B41FA5}">
                      <a16:colId xmlns:a16="http://schemas.microsoft.com/office/drawing/2014/main" val="20002"/>
                    </a:ext>
                  </a:extLst>
                </a:gridCol>
                <a:gridCol w="2365628">
                  <a:extLst>
                    <a:ext uri="{9D8B030D-6E8A-4147-A177-3AD203B41FA5}">
                      <a16:colId xmlns:a16="http://schemas.microsoft.com/office/drawing/2014/main" val="20003"/>
                    </a:ext>
                  </a:extLst>
                </a:gridCol>
                <a:gridCol w="2365628">
                  <a:extLst>
                    <a:ext uri="{9D8B030D-6E8A-4147-A177-3AD203B41FA5}">
                      <a16:colId xmlns:a16="http://schemas.microsoft.com/office/drawing/2014/main" val="20004"/>
                    </a:ext>
                  </a:extLst>
                </a:gridCol>
              </a:tblGrid>
              <a:tr h="802904">
                <a:tc>
                  <a:txBody>
                    <a:bodyPr/>
                    <a:lstStyle/>
                    <a:p>
                      <a:pPr algn="l">
                        <a:lnSpc>
                          <a:spcPts val="1400"/>
                        </a:lnSpc>
                      </a:pPr>
                      <a:r>
                        <a:rPr lang="en-US" sz="1400" b="0">
                          <a:solidFill>
                            <a:schemeClr val="tx1"/>
                          </a:solidFill>
                          <a:latin typeface="+mn-lt"/>
                        </a:rPr>
                        <a:t>Customer insights</a:t>
                      </a:r>
                    </a:p>
                  </a:txBody>
                  <a:tcPr marL="89642" marR="89642" marT="44821" marB="44821" anchor="ctr">
                    <a:lnL w="38100" cap="flat" cmpd="sng" algn="ctr">
                      <a:solidFill>
                        <a:schemeClr val="tx2"/>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pPr>
                      <a:r>
                        <a:rPr lang="en-US" sz="1400" b="0">
                          <a:solidFill>
                            <a:schemeClr val="tx1"/>
                          </a:solidFill>
                          <a:latin typeface="+mn-lt"/>
                        </a:rPr>
                        <a:t>Self-serve reports</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pPr>
                      <a:r>
                        <a:rPr lang="en-US" sz="1400" b="0">
                          <a:solidFill>
                            <a:schemeClr val="tx1"/>
                          </a:solidFill>
                          <a:latin typeface="+mn-lt"/>
                        </a:rPr>
                        <a:t>Interactive dashboards</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pPr>
                      <a:r>
                        <a:rPr lang="en-US" sz="1400" b="0">
                          <a:solidFill>
                            <a:schemeClr val="tx1"/>
                          </a:solidFill>
                          <a:latin typeface="+mn-lt"/>
                        </a:rPr>
                        <a:t>Built-in intelligence</a:t>
                      </a:r>
                    </a:p>
                  </a:txBody>
                  <a:tcPr marL="89642" marR="89642" marT="44821" marB="44821" anchor="ctr">
                    <a:lnL w="3175" cap="flat" cmpd="sng" algn="ctr">
                      <a:solidFill>
                        <a:schemeClr val="bg1">
                          <a:lumMod val="85000"/>
                        </a:scheme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71" name="Table 70">
            <a:extLst>
              <a:ext uri="{FF2B5EF4-FFF2-40B4-BE49-F238E27FC236}">
                <a16:creationId xmlns:a16="http://schemas.microsoft.com/office/drawing/2014/main" id="{A2D6406E-1D18-4EFA-ACE6-88B2EC52304C}"/>
              </a:ext>
            </a:extLst>
          </p:cNvPr>
          <p:cNvGraphicFramePr>
            <a:graphicFrameLocks noGrp="1"/>
          </p:cNvGraphicFramePr>
          <p:nvPr/>
        </p:nvGraphicFramePr>
        <p:xfrm>
          <a:off x="2390466" y="2497873"/>
          <a:ext cx="9462512" cy="802904"/>
        </p:xfrm>
        <a:graphic>
          <a:graphicData uri="http://schemas.openxmlformats.org/drawingml/2006/table">
            <a:tbl>
              <a:tblPr firstRow="1" bandRow="1">
                <a:effectLst>
                  <a:outerShdw blurRad="25400" dist="38100" algn="l" rotWithShape="0">
                    <a:schemeClr val="bg1">
                      <a:lumMod val="75000"/>
                      <a:alpha val="40000"/>
                    </a:schemeClr>
                  </a:outerShdw>
                </a:effectLst>
              </a:tblPr>
              <a:tblGrid>
                <a:gridCol w="2365628">
                  <a:extLst>
                    <a:ext uri="{9D8B030D-6E8A-4147-A177-3AD203B41FA5}">
                      <a16:colId xmlns:a16="http://schemas.microsoft.com/office/drawing/2014/main" val="247869860"/>
                    </a:ext>
                  </a:extLst>
                </a:gridCol>
                <a:gridCol w="2365628">
                  <a:extLst>
                    <a:ext uri="{9D8B030D-6E8A-4147-A177-3AD203B41FA5}">
                      <a16:colId xmlns:a16="http://schemas.microsoft.com/office/drawing/2014/main" val="3831712917"/>
                    </a:ext>
                  </a:extLst>
                </a:gridCol>
                <a:gridCol w="2365628">
                  <a:extLst>
                    <a:ext uri="{9D8B030D-6E8A-4147-A177-3AD203B41FA5}">
                      <a16:colId xmlns:a16="http://schemas.microsoft.com/office/drawing/2014/main" val="2852109785"/>
                    </a:ext>
                  </a:extLst>
                </a:gridCol>
                <a:gridCol w="2365628">
                  <a:extLst>
                    <a:ext uri="{9D8B030D-6E8A-4147-A177-3AD203B41FA5}">
                      <a16:colId xmlns:a16="http://schemas.microsoft.com/office/drawing/2014/main" val="1302865424"/>
                    </a:ext>
                  </a:extLst>
                </a:gridCol>
              </a:tblGrid>
              <a:tr h="802904">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a:solidFill>
                            <a:schemeClr val="tx1"/>
                          </a:solidFill>
                          <a:latin typeface="+mn-lt"/>
                          <a:cs typeface="Segoe UI" pitchFamily="34" charset="0"/>
                        </a:rPr>
                        <a:t>Quote</a:t>
                      </a:r>
                      <a:r>
                        <a:rPr lang="en-US" sz="1400" b="0" kern="0" baseline="0">
                          <a:solidFill>
                            <a:schemeClr val="tx1"/>
                          </a:solidFill>
                          <a:latin typeface="+mn-lt"/>
                          <a:cs typeface="Segoe UI" pitchFamily="34" charset="0"/>
                        </a:rPr>
                        <a:t> generation</a:t>
                      </a:r>
                      <a:endParaRPr lang="en-US" sz="1400" b="0" kern="0">
                        <a:solidFill>
                          <a:schemeClr val="tx1"/>
                        </a:solidFill>
                        <a:latin typeface="+mn-lt"/>
                        <a:cs typeface="Segoe UI" pitchFamily="34" charset="0"/>
                      </a:endParaRPr>
                    </a:p>
                  </a:txBody>
                  <a:tcPr marL="89642" marR="89642" marT="44821" marB="44821" anchor="ctr">
                    <a:lnL w="38100" cap="flat" cmpd="sng" algn="ctr">
                      <a:solidFill>
                        <a:schemeClr val="tx2"/>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Contact management</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a:solidFill>
                            <a:schemeClr val="tx1"/>
                          </a:solidFill>
                          <a:latin typeface="+mn-lt"/>
                          <a:ea typeface="Segoe UI" pitchFamily="34" charset="0"/>
                          <a:cs typeface="Segoe UI" pitchFamily="34" charset="0"/>
                        </a:rPr>
                        <a:t>Sales invoicing</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a:solidFill>
                            <a:schemeClr val="tx1"/>
                          </a:solidFill>
                          <a:latin typeface="+mn-lt"/>
                          <a:ea typeface="Segoe UI" pitchFamily="34" charset="0"/>
                          <a:cs typeface="Segoe UI" pitchFamily="34" charset="0"/>
                        </a:rPr>
                        <a:t>Payment processing</a:t>
                      </a:r>
                    </a:p>
                  </a:txBody>
                  <a:tcPr marL="89642" marR="89642" marT="44821" marB="44821" anchor="ctr">
                    <a:lnL w="3175" cap="flat" cmpd="sng" algn="ctr">
                      <a:solidFill>
                        <a:schemeClr val="bg1">
                          <a:lumMod val="85000"/>
                        </a:scheme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7208265"/>
                  </a:ext>
                </a:extLst>
              </a:tr>
            </a:tbl>
          </a:graphicData>
        </a:graphic>
      </p:graphicFrame>
      <p:graphicFrame>
        <p:nvGraphicFramePr>
          <p:cNvPr id="72" name="Table 71">
            <a:extLst>
              <a:ext uri="{FF2B5EF4-FFF2-40B4-BE49-F238E27FC236}">
                <a16:creationId xmlns:a16="http://schemas.microsoft.com/office/drawing/2014/main" id="{7F598BCB-4242-4D03-ADB1-762880534E3A}"/>
              </a:ext>
            </a:extLst>
          </p:cNvPr>
          <p:cNvGraphicFramePr>
            <a:graphicFrameLocks noGrp="1"/>
          </p:cNvGraphicFramePr>
          <p:nvPr/>
        </p:nvGraphicFramePr>
        <p:xfrm>
          <a:off x="2390466" y="3314301"/>
          <a:ext cx="9462512" cy="802904"/>
        </p:xfrm>
        <a:graphic>
          <a:graphicData uri="http://schemas.openxmlformats.org/drawingml/2006/table">
            <a:tbl>
              <a:tblPr firstRow="1" bandRow="1">
                <a:effectLst>
                  <a:outerShdw blurRad="25400" dist="38100" algn="l" rotWithShape="0">
                    <a:schemeClr val="bg1">
                      <a:lumMod val="75000"/>
                      <a:alpha val="40000"/>
                    </a:schemeClr>
                  </a:outerShdw>
                </a:effectLst>
              </a:tblPr>
              <a:tblGrid>
                <a:gridCol w="2365628">
                  <a:extLst>
                    <a:ext uri="{9D8B030D-6E8A-4147-A177-3AD203B41FA5}">
                      <a16:colId xmlns:a16="http://schemas.microsoft.com/office/drawing/2014/main" val="3206400094"/>
                    </a:ext>
                  </a:extLst>
                </a:gridCol>
                <a:gridCol w="2365628">
                  <a:extLst>
                    <a:ext uri="{9D8B030D-6E8A-4147-A177-3AD203B41FA5}">
                      <a16:colId xmlns:a16="http://schemas.microsoft.com/office/drawing/2014/main" val="510607789"/>
                    </a:ext>
                  </a:extLst>
                </a:gridCol>
                <a:gridCol w="2365628">
                  <a:extLst>
                    <a:ext uri="{9D8B030D-6E8A-4147-A177-3AD203B41FA5}">
                      <a16:colId xmlns:a16="http://schemas.microsoft.com/office/drawing/2014/main" val="3779163409"/>
                    </a:ext>
                  </a:extLst>
                </a:gridCol>
                <a:gridCol w="2365628">
                  <a:extLst>
                    <a:ext uri="{9D8B030D-6E8A-4147-A177-3AD203B41FA5}">
                      <a16:colId xmlns:a16="http://schemas.microsoft.com/office/drawing/2014/main" val="3798569857"/>
                    </a:ext>
                  </a:extLst>
                </a:gridCol>
              </a:tblGrid>
              <a:tr h="802904">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Capacity planning</a:t>
                      </a:r>
                    </a:p>
                  </a:txBody>
                  <a:tcPr marL="89642" marR="89642" marT="44821" marB="44821" anchor="ctr">
                    <a:lnL w="38100" cap="flat" cmpd="sng" algn="ctr">
                      <a:solidFill>
                        <a:schemeClr val="tx2"/>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Budgets and</a:t>
                      </a:r>
                      <a:r>
                        <a:rPr lang="en-US" sz="1400" b="0" baseline="0">
                          <a:solidFill>
                            <a:schemeClr val="tx1"/>
                          </a:solidFill>
                          <a:latin typeface="+mn-lt"/>
                        </a:rPr>
                        <a:t> estimates</a:t>
                      </a:r>
                      <a:endParaRPr lang="en-US" sz="1400" b="0">
                        <a:solidFill>
                          <a:schemeClr val="tx1"/>
                        </a:solidFill>
                        <a:latin typeface="+mn-lt"/>
                      </a:endParaRP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Job and process</a:t>
                      </a:r>
                      <a:r>
                        <a:rPr lang="en-US" sz="1400" b="0" baseline="0">
                          <a:solidFill>
                            <a:schemeClr val="tx1"/>
                          </a:solidFill>
                          <a:latin typeface="+mn-lt"/>
                        </a:rPr>
                        <a:t> costing</a:t>
                      </a:r>
                      <a:endParaRPr lang="en-US" sz="1400" b="0">
                        <a:solidFill>
                          <a:schemeClr val="tx1"/>
                        </a:solidFill>
                        <a:latin typeface="+mn-lt"/>
                      </a:endParaRP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Resource management</a:t>
                      </a:r>
                    </a:p>
                  </a:txBody>
                  <a:tcPr marL="89642" marR="89642" marT="44821" marB="44821" anchor="ctr">
                    <a:lnL w="3175" cap="flat" cmpd="sng" algn="ctr">
                      <a:solidFill>
                        <a:schemeClr val="bg1">
                          <a:lumMod val="85000"/>
                        </a:scheme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884859"/>
                  </a:ext>
                </a:extLst>
              </a:tr>
            </a:tbl>
          </a:graphicData>
        </a:graphic>
      </p:graphicFrame>
      <p:graphicFrame>
        <p:nvGraphicFramePr>
          <p:cNvPr id="73" name="Table 72">
            <a:extLst>
              <a:ext uri="{FF2B5EF4-FFF2-40B4-BE49-F238E27FC236}">
                <a16:creationId xmlns:a16="http://schemas.microsoft.com/office/drawing/2014/main" id="{29BFFFFF-87F1-421D-8790-B7C904BE53E6}"/>
              </a:ext>
            </a:extLst>
          </p:cNvPr>
          <p:cNvGraphicFramePr>
            <a:graphicFrameLocks noGrp="1"/>
          </p:cNvGraphicFramePr>
          <p:nvPr/>
        </p:nvGraphicFramePr>
        <p:xfrm>
          <a:off x="2390466" y="4130729"/>
          <a:ext cx="9462512" cy="802904"/>
        </p:xfrm>
        <a:graphic>
          <a:graphicData uri="http://schemas.openxmlformats.org/drawingml/2006/table">
            <a:tbl>
              <a:tblPr firstRow="1" bandRow="1">
                <a:effectLst>
                  <a:outerShdw blurRad="25400" dist="38100" algn="l" rotWithShape="0">
                    <a:schemeClr val="bg1">
                      <a:lumMod val="75000"/>
                      <a:alpha val="40000"/>
                    </a:schemeClr>
                  </a:outerShdw>
                </a:effectLst>
              </a:tblPr>
              <a:tblGrid>
                <a:gridCol w="2365628">
                  <a:extLst>
                    <a:ext uri="{9D8B030D-6E8A-4147-A177-3AD203B41FA5}">
                      <a16:colId xmlns:a16="http://schemas.microsoft.com/office/drawing/2014/main" val="3255696144"/>
                    </a:ext>
                  </a:extLst>
                </a:gridCol>
                <a:gridCol w="2365628">
                  <a:extLst>
                    <a:ext uri="{9D8B030D-6E8A-4147-A177-3AD203B41FA5}">
                      <a16:colId xmlns:a16="http://schemas.microsoft.com/office/drawing/2014/main" val="1255051383"/>
                    </a:ext>
                  </a:extLst>
                </a:gridCol>
                <a:gridCol w="2365628">
                  <a:extLst>
                    <a:ext uri="{9D8B030D-6E8A-4147-A177-3AD203B41FA5}">
                      <a16:colId xmlns:a16="http://schemas.microsoft.com/office/drawing/2014/main" val="318145436"/>
                    </a:ext>
                  </a:extLst>
                </a:gridCol>
                <a:gridCol w="2365628">
                  <a:extLst>
                    <a:ext uri="{9D8B030D-6E8A-4147-A177-3AD203B41FA5}">
                      <a16:colId xmlns:a16="http://schemas.microsoft.com/office/drawing/2014/main" val="2196308858"/>
                    </a:ext>
                  </a:extLst>
                </a:gridCol>
              </a:tblGrid>
              <a:tr h="802904">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Inventory and Purchasing control</a:t>
                      </a:r>
                    </a:p>
                  </a:txBody>
                  <a:tcPr marL="89642" marR="89642" marT="44821" marB="44821" anchor="ctr">
                    <a:lnL w="38100" cap="flat" cmpd="sng" algn="ctr">
                      <a:solidFill>
                        <a:schemeClr val="tx2"/>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Shipment and distribution</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Returns and cancellations</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32742" rtl="0" eaLnBrk="1" latinLnBrk="0" hangingPunct="1">
                        <a:lnSpc>
                          <a:spcPts val="1400"/>
                        </a:lnSpc>
                      </a:pPr>
                      <a:r>
                        <a:rPr lang="en-US" sz="1400" b="0" kern="1200">
                          <a:solidFill>
                            <a:schemeClr val="tx1"/>
                          </a:solidFill>
                          <a:latin typeface="+mn-lt"/>
                          <a:ea typeface="+mn-ea"/>
                          <a:cs typeface="+mn-cs"/>
                        </a:rPr>
                        <a:t>Procurement and </a:t>
                      </a:r>
                    </a:p>
                    <a:p>
                      <a:pPr marL="0" algn="l" defTabSz="932742" rtl="0" eaLnBrk="1" latinLnBrk="0" hangingPunct="1">
                        <a:lnSpc>
                          <a:spcPts val="1400"/>
                        </a:lnSpc>
                      </a:pPr>
                      <a:r>
                        <a:rPr lang="en-US" sz="1400" b="0" kern="1200">
                          <a:solidFill>
                            <a:schemeClr val="tx1"/>
                          </a:solidFill>
                          <a:latin typeface="+mn-lt"/>
                          <a:ea typeface="+mn-ea"/>
                          <a:cs typeface="+mn-cs"/>
                        </a:rPr>
                        <a:t>vendor management</a:t>
                      </a:r>
                    </a:p>
                  </a:txBody>
                  <a:tcPr marL="89642" marR="89642" marT="44821" marB="44821" anchor="ctr">
                    <a:lnL w="3175" cap="flat" cmpd="sng" algn="ctr">
                      <a:solidFill>
                        <a:schemeClr val="bg1">
                          <a:lumMod val="85000"/>
                        </a:scheme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3239091"/>
                  </a:ext>
                </a:extLst>
              </a:tr>
            </a:tbl>
          </a:graphicData>
        </a:graphic>
      </p:graphicFrame>
      <p:graphicFrame>
        <p:nvGraphicFramePr>
          <p:cNvPr id="74" name="Table 73">
            <a:extLst>
              <a:ext uri="{FF2B5EF4-FFF2-40B4-BE49-F238E27FC236}">
                <a16:creationId xmlns:a16="http://schemas.microsoft.com/office/drawing/2014/main" id="{A8B8B36B-14D6-4C82-94C7-4F0286AC7751}"/>
              </a:ext>
            </a:extLst>
          </p:cNvPr>
          <p:cNvGraphicFramePr>
            <a:graphicFrameLocks noGrp="1"/>
          </p:cNvGraphicFramePr>
          <p:nvPr/>
        </p:nvGraphicFramePr>
        <p:xfrm>
          <a:off x="2390466" y="4947157"/>
          <a:ext cx="9462512" cy="802904"/>
        </p:xfrm>
        <a:graphic>
          <a:graphicData uri="http://schemas.openxmlformats.org/drawingml/2006/table">
            <a:tbl>
              <a:tblPr firstRow="1" bandRow="1">
                <a:effectLst>
                  <a:outerShdw blurRad="25400" dist="38100" algn="l" rotWithShape="0">
                    <a:schemeClr val="bg1">
                      <a:lumMod val="75000"/>
                      <a:alpha val="40000"/>
                    </a:schemeClr>
                  </a:outerShdw>
                </a:effectLst>
              </a:tblPr>
              <a:tblGrid>
                <a:gridCol w="2365628">
                  <a:extLst>
                    <a:ext uri="{9D8B030D-6E8A-4147-A177-3AD203B41FA5}">
                      <a16:colId xmlns:a16="http://schemas.microsoft.com/office/drawing/2014/main" val="1945412435"/>
                    </a:ext>
                  </a:extLst>
                </a:gridCol>
                <a:gridCol w="2365628">
                  <a:extLst>
                    <a:ext uri="{9D8B030D-6E8A-4147-A177-3AD203B41FA5}">
                      <a16:colId xmlns:a16="http://schemas.microsoft.com/office/drawing/2014/main" val="680468243"/>
                    </a:ext>
                  </a:extLst>
                </a:gridCol>
                <a:gridCol w="2365628">
                  <a:extLst>
                    <a:ext uri="{9D8B030D-6E8A-4147-A177-3AD203B41FA5}">
                      <a16:colId xmlns:a16="http://schemas.microsoft.com/office/drawing/2014/main" val="3155214992"/>
                    </a:ext>
                  </a:extLst>
                </a:gridCol>
                <a:gridCol w="2365628">
                  <a:extLst>
                    <a:ext uri="{9D8B030D-6E8A-4147-A177-3AD203B41FA5}">
                      <a16:colId xmlns:a16="http://schemas.microsoft.com/office/drawing/2014/main" val="2687873235"/>
                    </a:ext>
                  </a:extLst>
                </a:gridCol>
              </a:tblGrid>
              <a:tr h="802904">
                <a:tc>
                  <a:txBody>
                    <a:bodyPr/>
                    <a:lstStyle/>
                    <a:p>
                      <a:pPr marL="0" algn="l" defTabSz="932742" rtl="0" eaLnBrk="1" latinLnBrk="0" hangingPunct="1">
                        <a:lnSpc>
                          <a:spcPts val="1400"/>
                        </a:lnSpc>
                      </a:pPr>
                      <a:r>
                        <a:rPr lang="en-US" sz="1400" b="0" kern="1200">
                          <a:solidFill>
                            <a:schemeClr val="tx1"/>
                          </a:solidFill>
                          <a:latin typeface="+mn-lt"/>
                          <a:ea typeface="+mn-ea"/>
                          <a:cs typeface="+mn-cs"/>
                        </a:rPr>
                        <a:t>Forecasting</a:t>
                      </a:r>
                    </a:p>
                  </a:txBody>
                  <a:tcPr marL="89642" marR="89642" marT="44821" marB="44821" anchor="ctr">
                    <a:lnL w="38100" cap="flat" cmpd="sng" algn="ctr">
                      <a:solidFill>
                        <a:schemeClr val="tx2"/>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32742" rtl="0" eaLnBrk="1" latinLnBrk="0" hangingPunct="1">
                        <a:lnSpc>
                          <a:spcPts val="1400"/>
                        </a:lnSpc>
                      </a:pPr>
                      <a:r>
                        <a:rPr lang="en-US" sz="1400" b="0" kern="1200">
                          <a:solidFill>
                            <a:schemeClr val="tx1"/>
                          </a:solidFill>
                          <a:latin typeface="+mn-lt"/>
                          <a:ea typeface="+mn-ea"/>
                          <a:cs typeface="+mn-cs"/>
                        </a:rPr>
                        <a:t>Production planning</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ts val="1400"/>
                        </a:lnSpc>
                        <a:spcBef>
                          <a:spcPts val="0"/>
                        </a:spcBef>
                        <a:spcAft>
                          <a:spcPts val="0"/>
                        </a:spcAft>
                        <a:buClrTx/>
                        <a:buSzTx/>
                        <a:buFontTx/>
                        <a:buNone/>
                        <a:tabLst/>
                        <a:defRPr/>
                      </a:pPr>
                      <a:r>
                        <a:rPr lang="en-US" sz="1400" b="0" kern="1200">
                          <a:solidFill>
                            <a:schemeClr val="tx1"/>
                          </a:solidFill>
                          <a:latin typeface="+mn-lt"/>
                          <a:ea typeface="+mn-ea"/>
                          <a:cs typeface="+mn-cs"/>
                        </a:rPr>
                        <a:t>Manufacturing capacity</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ts val="1400"/>
                        </a:lnSpc>
                        <a:spcBef>
                          <a:spcPts val="0"/>
                        </a:spcBef>
                        <a:spcAft>
                          <a:spcPts val="0"/>
                        </a:spcAft>
                        <a:buClrTx/>
                        <a:buSzTx/>
                        <a:buFontTx/>
                        <a:buNone/>
                        <a:tabLst/>
                        <a:defRPr/>
                      </a:pPr>
                      <a:r>
                        <a:rPr lang="en-US" sz="1400" b="0" kern="1200">
                          <a:solidFill>
                            <a:schemeClr val="tx1"/>
                          </a:solidFill>
                          <a:latin typeface="+mn-lt"/>
                          <a:ea typeface="+mn-ea"/>
                          <a:cs typeface="+mn-cs"/>
                        </a:rPr>
                        <a:t>Warehouse </a:t>
                      </a:r>
                    </a:p>
                    <a:p>
                      <a:pPr marL="0" marR="0" lvl="0" indent="0" algn="l" defTabSz="932742" rtl="0" eaLnBrk="1" fontAlgn="auto" latinLnBrk="0" hangingPunct="1">
                        <a:lnSpc>
                          <a:spcPts val="1400"/>
                        </a:lnSpc>
                        <a:spcBef>
                          <a:spcPts val="0"/>
                        </a:spcBef>
                        <a:spcAft>
                          <a:spcPts val="0"/>
                        </a:spcAft>
                        <a:buClrTx/>
                        <a:buSzTx/>
                        <a:buFontTx/>
                        <a:buNone/>
                        <a:tabLst/>
                        <a:defRPr/>
                      </a:pPr>
                      <a:r>
                        <a:rPr lang="en-US" sz="1400" b="0" kern="1200">
                          <a:solidFill>
                            <a:schemeClr val="tx1"/>
                          </a:solidFill>
                          <a:latin typeface="+mn-lt"/>
                          <a:ea typeface="+mn-ea"/>
                          <a:cs typeface="+mn-cs"/>
                        </a:rPr>
                        <a:t>management</a:t>
                      </a:r>
                    </a:p>
                  </a:txBody>
                  <a:tcPr marL="89642" marR="89642" marT="44821" marB="44821" anchor="ctr">
                    <a:lnL w="3175" cap="flat" cmpd="sng" algn="ctr">
                      <a:solidFill>
                        <a:schemeClr val="bg1">
                          <a:lumMod val="85000"/>
                        </a:scheme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8174663"/>
                  </a:ext>
                </a:extLst>
              </a:tr>
            </a:tbl>
          </a:graphicData>
        </a:graphic>
      </p:graphicFrame>
      <p:sp>
        <p:nvSpPr>
          <p:cNvPr id="75" name="Arrow: Bent 74">
            <a:extLst>
              <a:ext uri="{FF2B5EF4-FFF2-40B4-BE49-F238E27FC236}">
                <a16:creationId xmlns:a16="http://schemas.microsoft.com/office/drawing/2014/main" id="{9F37CFF3-CF3E-4BD9-9940-ACCDE3339F71}"/>
              </a:ext>
            </a:extLst>
          </p:cNvPr>
          <p:cNvSpPr/>
          <p:nvPr/>
        </p:nvSpPr>
        <p:spPr bwMode="auto">
          <a:xfrm rot="5400000" flipH="1" flipV="1">
            <a:off x="5918998" y="-3450005"/>
            <a:ext cx="573506" cy="11295203"/>
          </a:xfrm>
          <a:prstGeom prst="bentArrow">
            <a:avLst>
              <a:gd name="adj1" fmla="val 25000"/>
              <a:gd name="adj2" fmla="val 0"/>
              <a:gd name="adj3" fmla="val 0"/>
              <a:gd name="adj4" fmla="val 14992"/>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6" name="Rectangle 75">
            <a:extLst>
              <a:ext uri="{FF2B5EF4-FFF2-40B4-BE49-F238E27FC236}">
                <a16:creationId xmlns:a16="http://schemas.microsoft.com/office/drawing/2014/main" id="{C0A473D3-D34D-4BC6-8412-C3F12B5132D9}"/>
              </a:ext>
            </a:extLst>
          </p:cNvPr>
          <p:cNvSpPr/>
          <p:nvPr/>
        </p:nvSpPr>
        <p:spPr>
          <a:xfrm>
            <a:off x="836873" y="1796258"/>
            <a:ext cx="1576004" cy="536172"/>
          </a:xfrm>
          <a:prstGeom prst="rect">
            <a:avLst/>
          </a:prstGeom>
        </p:spPr>
        <p:txBody>
          <a:bodyPr wrap="square">
            <a:spAutoFit/>
          </a:bodyPr>
          <a:lstStyle/>
          <a:p>
            <a:pPr>
              <a:lnSpc>
                <a:spcPts val="1765"/>
              </a:lnSpc>
              <a:defRPr/>
            </a:pPr>
            <a:r>
              <a:rPr lang="en-US" sz="1372">
                <a:solidFill>
                  <a:schemeClr val="tx2"/>
                </a:solidFill>
                <a:latin typeface="Segoe UI Semibold" panose="020B0702040204020203" pitchFamily="34" charset="0"/>
                <a:cs typeface="Segoe UI Semibold" panose="020B0702040204020203" pitchFamily="34" charset="0"/>
              </a:rPr>
              <a:t>Financial Management</a:t>
            </a:r>
          </a:p>
        </p:txBody>
      </p:sp>
      <p:graphicFrame>
        <p:nvGraphicFramePr>
          <p:cNvPr id="77" name="Table 76">
            <a:extLst>
              <a:ext uri="{FF2B5EF4-FFF2-40B4-BE49-F238E27FC236}">
                <a16:creationId xmlns:a16="http://schemas.microsoft.com/office/drawing/2014/main" id="{4D2479B4-8D7B-48AB-81AB-177DDC041C04}"/>
              </a:ext>
            </a:extLst>
          </p:cNvPr>
          <p:cNvGraphicFramePr>
            <a:graphicFrameLocks noGrp="1"/>
          </p:cNvGraphicFramePr>
          <p:nvPr/>
        </p:nvGraphicFramePr>
        <p:xfrm>
          <a:off x="2390466" y="1681445"/>
          <a:ext cx="9462512" cy="802904"/>
        </p:xfrm>
        <a:graphic>
          <a:graphicData uri="http://schemas.openxmlformats.org/drawingml/2006/table">
            <a:tbl>
              <a:tblPr firstRow="1" bandRow="1">
                <a:effectLst>
                  <a:outerShdw blurRad="25400" dist="38100" algn="l" rotWithShape="0">
                    <a:schemeClr val="bg1">
                      <a:lumMod val="75000"/>
                      <a:alpha val="40000"/>
                    </a:schemeClr>
                  </a:outerShdw>
                </a:effectLst>
              </a:tblPr>
              <a:tblGrid>
                <a:gridCol w="2365628">
                  <a:extLst>
                    <a:ext uri="{9D8B030D-6E8A-4147-A177-3AD203B41FA5}">
                      <a16:colId xmlns:a16="http://schemas.microsoft.com/office/drawing/2014/main" val="247869860"/>
                    </a:ext>
                  </a:extLst>
                </a:gridCol>
                <a:gridCol w="2365628">
                  <a:extLst>
                    <a:ext uri="{9D8B030D-6E8A-4147-A177-3AD203B41FA5}">
                      <a16:colId xmlns:a16="http://schemas.microsoft.com/office/drawing/2014/main" val="3831712917"/>
                    </a:ext>
                  </a:extLst>
                </a:gridCol>
                <a:gridCol w="2365628">
                  <a:extLst>
                    <a:ext uri="{9D8B030D-6E8A-4147-A177-3AD203B41FA5}">
                      <a16:colId xmlns:a16="http://schemas.microsoft.com/office/drawing/2014/main" val="2852109785"/>
                    </a:ext>
                  </a:extLst>
                </a:gridCol>
                <a:gridCol w="2365628">
                  <a:extLst>
                    <a:ext uri="{9D8B030D-6E8A-4147-A177-3AD203B41FA5}">
                      <a16:colId xmlns:a16="http://schemas.microsoft.com/office/drawing/2014/main" val="1302865424"/>
                    </a:ext>
                  </a:extLst>
                </a:gridCol>
              </a:tblGrid>
              <a:tr h="802904">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a:solidFill>
                            <a:schemeClr val="tx1"/>
                          </a:solidFill>
                          <a:latin typeface="+mn-lt"/>
                          <a:ea typeface="Segoe UI" pitchFamily="34" charset="0"/>
                          <a:cs typeface="Segoe UI" pitchFamily="34" charset="0"/>
                        </a:rPr>
                        <a:t>Account </a:t>
                      </a:r>
                    </a:p>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a:solidFill>
                            <a:schemeClr val="tx1"/>
                          </a:solidFill>
                          <a:latin typeface="+mn-lt"/>
                          <a:ea typeface="Segoe UI" pitchFamily="34" charset="0"/>
                          <a:cs typeface="Segoe UI" pitchFamily="34" charset="0"/>
                        </a:rPr>
                        <a:t>Receivables Payables</a:t>
                      </a:r>
                    </a:p>
                  </a:txBody>
                  <a:tcPr marL="89642" marR="89642" marT="44821" marB="44821" anchor="ctr">
                    <a:lnL w="38100" cap="flat" cmpd="sng" algn="ctr">
                      <a:solidFill>
                        <a:schemeClr val="tx2"/>
                      </a:solidFill>
                      <a:prstDash val="solid"/>
                      <a:round/>
                      <a:headEnd type="none" w="med" len="med"/>
                      <a:tailEnd type="none" w="med" len="med"/>
                    </a:lnL>
                    <a:lnR w="3175" cap="flat" cmpd="sng" algn="ctr">
                      <a:solidFill>
                        <a:srgbClr val="D9D9D9"/>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algn="l">
                        <a:lnSpc>
                          <a:spcPts val="1400"/>
                        </a:lnSpc>
                      </a:pPr>
                      <a:r>
                        <a:rPr lang="en-US" sz="1400" b="0">
                          <a:solidFill>
                            <a:schemeClr val="tx1"/>
                          </a:solidFill>
                          <a:latin typeface="+mn-lt"/>
                        </a:rPr>
                        <a:t>Bank reconciliation</a:t>
                      </a:r>
                    </a:p>
                  </a:txBody>
                  <a:tcPr marL="89642" marR="89642" marT="44821" marB="44821" anchor="ctr">
                    <a:lnL w="3175" cap="flat" cmpd="sng" algn="ctr">
                      <a:solidFill>
                        <a:srgbClr val="D9D9D9"/>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dirty="0">
                          <a:solidFill>
                            <a:schemeClr val="tx1"/>
                          </a:solidFill>
                          <a:latin typeface="+mn-lt"/>
                          <a:ea typeface="Segoe UI" pitchFamily="34" charset="0"/>
                          <a:cs typeface="Segoe UI" pitchFamily="34" charset="0"/>
                        </a:rPr>
                        <a:t>Fixed asset</a:t>
                      </a:r>
                      <a:r>
                        <a:rPr lang="en-US" sz="1400" b="0" kern="0" baseline="0" dirty="0">
                          <a:solidFill>
                            <a:schemeClr val="tx1"/>
                          </a:solidFill>
                          <a:latin typeface="+mn-lt"/>
                          <a:ea typeface="Segoe UI" pitchFamily="34" charset="0"/>
                          <a:cs typeface="Segoe UI" pitchFamily="34" charset="0"/>
                        </a:rPr>
                        <a:t> management</a:t>
                      </a:r>
                      <a:endParaRPr lang="en-US" sz="1400" b="0" kern="0" dirty="0">
                        <a:solidFill>
                          <a:schemeClr val="tx1"/>
                        </a:solidFill>
                        <a:latin typeface="+mn-lt"/>
                        <a:ea typeface="Segoe UI" pitchFamily="34" charset="0"/>
                        <a:cs typeface="Segoe UI" pitchFamily="34" charset="0"/>
                      </a:endParaRP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dirty="0">
                          <a:solidFill>
                            <a:schemeClr val="tx1"/>
                          </a:solidFill>
                          <a:latin typeface="+mn-lt"/>
                          <a:ea typeface="Segoe UI" pitchFamily="34" charset="0"/>
                          <a:cs typeface="Segoe UI" pitchFamily="34" charset="0"/>
                        </a:rPr>
                        <a:t>Month/year end closing</a:t>
                      </a:r>
                    </a:p>
                  </a:txBody>
                  <a:tcPr marL="89642" marR="89642" marT="44821" marB="44821" anchor="ctr">
                    <a:lnL w="3175" cap="flat" cmpd="sng" algn="ctr">
                      <a:solidFill>
                        <a:schemeClr val="bg1">
                          <a:lumMod val="85000"/>
                        </a:scheme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7208265"/>
                  </a:ext>
                </a:extLst>
              </a:tr>
            </a:tbl>
          </a:graphicData>
        </a:graphic>
      </p:graphicFrame>
      <p:sp>
        <p:nvSpPr>
          <p:cNvPr id="78" name="Arrow: Bent 77">
            <a:extLst>
              <a:ext uri="{FF2B5EF4-FFF2-40B4-BE49-F238E27FC236}">
                <a16:creationId xmlns:a16="http://schemas.microsoft.com/office/drawing/2014/main" id="{9ACB3CF9-0BEA-4E44-87B2-C00502A57063}"/>
              </a:ext>
            </a:extLst>
          </p:cNvPr>
          <p:cNvSpPr/>
          <p:nvPr/>
        </p:nvSpPr>
        <p:spPr bwMode="auto">
          <a:xfrm rot="5400000" flipH="1" flipV="1">
            <a:off x="5918998" y="-2633577"/>
            <a:ext cx="573506" cy="11295203"/>
          </a:xfrm>
          <a:prstGeom prst="bentArrow">
            <a:avLst>
              <a:gd name="adj1" fmla="val 25000"/>
              <a:gd name="adj2" fmla="val 0"/>
              <a:gd name="adj3" fmla="val 0"/>
              <a:gd name="adj4" fmla="val 14992"/>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9" name="Arrow: Bent 78">
            <a:extLst>
              <a:ext uri="{FF2B5EF4-FFF2-40B4-BE49-F238E27FC236}">
                <a16:creationId xmlns:a16="http://schemas.microsoft.com/office/drawing/2014/main" id="{74743A7B-2B18-47BB-B3E9-712F9805E1A8}"/>
              </a:ext>
            </a:extLst>
          </p:cNvPr>
          <p:cNvSpPr/>
          <p:nvPr/>
        </p:nvSpPr>
        <p:spPr bwMode="auto">
          <a:xfrm rot="5400000" flipH="1" flipV="1">
            <a:off x="5918998" y="-1817149"/>
            <a:ext cx="573506" cy="11295203"/>
          </a:xfrm>
          <a:prstGeom prst="bentArrow">
            <a:avLst>
              <a:gd name="adj1" fmla="val 25000"/>
              <a:gd name="adj2" fmla="val 0"/>
              <a:gd name="adj3" fmla="val 0"/>
              <a:gd name="adj4" fmla="val 14992"/>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0" name="Arrow: Bent 79">
            <a:extLst>
              <a:ext uri="{FF2B5EF4-FFF2-40B4-BE49-F238E27FC236}">
                <a16:creationId xmlns:a16="http://schemas.microsoft.com/office/drawing/2014/main" id="{2FB36E12-79C3-407F-AB0B-87613DA9D8B4}"/>
              </a:ext>
            </a:extLst>
          </p:cNvPr>
          <p:cNvSpPr/>
          <p:nvPr/>
        </p:nvSpPr>
        <p:spPr bwMode="auto">
          <a:xfrm rot="5400000" flipH="1" flipV="1">
            <a:off x="5918998" y="-1000722"/>
            <a:ext cx="573506" cy="11295203"/>
          </a:xfrm>
          <a:prstGeom prst="bentArrow">
            <a:avLst>
              <a:gd name="adj1" fmla="val 25000"/>
              <a:gd name="adj2" fmla="val 0"/>
              <a:gd name="adj3" fmla="val 0"/>
              <a:gd name="adj4" fmla="val 14992"/>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1" name="Arrow: Bent 80">
            <a:extLst>
              <a:ext uri="{FF2B5EF4-FFF2-40B4-BE49-F238E27FC236}">
                <a16:creationId xmlns:a16="http://schemas.microsoft.com/office/drawing/2014/main" id="{AD8678CF-D5B4-49F0-B4C4-C8F4201352EF}"/>
              </a:ext>
            </a:extLst>
          </p:cNvPr>
          <p:cNvSpPr/>
          <p:nvPr/>
        </p:nvSpPr>
        <p:spPr bwMode="auto">
          <a:xfrm rot="5400000" flipH="1" flipV="1">
            <a:off x="5918998" y="-184294"/>
            <a:ext cx="573506" cy="11295203"/>
          </a:xfrm>
          <a:prstGeom prst="bentArrow">
            <a:avLst>
              <a:gd name="adj1" fmla="val 25000"/>
              <a:gd name="adj2" fmla="val 0"/>
              <a:gd name="adj3" fmla="val 0"/>
              <a:gd name="adj4" fmla="val 14992"/>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 name="Arrow: Bent 81">
            <a:extLst>
              <a:ext uri="{FF2B5EF4-FFF2-40B4-BE49-F238E27FC236}">
                <a16:creationId xmlns:a16="http://schemas.microsoft.com/office/drawing/2014/main" id="{3595BEE3-D4DD-4E76-A74E-1141D76F90D5}"/>
              </a:ext>
            </a:extLst>
          </p:cNvPr>
          <p:cNvSpPr/>
          <p:nvPr/>
        </p:nvSpPr>
        <p:spPr bwMode="auto">
          <a:xfrm rot="5400000" flipH="1" flipV="1">
            <a:off x="5918998" y="632133"/>
            <a:ext cx="573506" cy="11295203"/>
          </a:xfrm>
          <a:prstGeom prst="bentArrow">
            <a:avLst>
              <a:gd name="adj1" fmla="val 25000"/>
              <a:gd name="adj2" fmla="val 0"/>
              <a:gd name="adj3" fmla="val 0"/>
              <a:gd name="adj4" fmla="val 14992"/>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4" name="Oval 83">
            <a:extLst>
              <a:ext uri="{FF2B5EF4-FFF2-40B4-BE49-F238E27FC236}">
                <a16:creationId xmlns:a16="http://schemas.microsoft.com/office/drawing/2014/main" id="{4777C01C-F141-487E-9F6B-B0B222101B39}"/>
              </a:ext>
            </a:extLst>
          </p:cNvPr>
          <p:cNvSpPr/>
          <p:nvPr/>
        </p:nvSpPr>
        <p:spPr bwMode="auto">
          <a:xfrm>
            <a:off x="335848" y="1861346"/>
            <a:ext cx="443103" cy="443103"/>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IN" sz="1765" err="1"/>
          </a:p>
        </p:txBody>
      </p:sp>
      <p:sp>
        <p:nvSpPr>
          <p:cNvPr id="87" name="Oval 86">
            <a:extLst>
              <a:ext uri="{FF2B5EF4-FFF2-40B4-BE49-F238E27FC236}">
                <a16:creationId xmlns:a16="http://schemas.microsoft.com/office/drawing/2014/main" id="{8863B55E-C1C8-4439-B2A1-3E75EB076DCC}"/>
              </a:ext>
            </a:extLst>
          </p:cNvPr>
          <p:cNvSpPr/>
          <p:nvPr/>
        </p:nvSpPr>
        <p:spPr bwMode="auto">
          <a:xfrm>
            <a:off x="335848" y="5127057"/>
            <a:ext cx="443103" cy="443103"/>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IN" sz="1765" err="1"/>
          </a:p>
        </p:txBody>
      </p:sp>
      <p:sp>
        <p:nvSpPr>
          <p:cNvPr id="90" name="Oval 89">
            <a:extLst>
              <a:ext uri="{FF2B5EF4-FFF2-40B4-BE49-F238E27FC236}">
                <a16:creationId xmlns:a16="http://schemas.microsoft.com/office/drawing/2014/main" id="{F62B2138-4AA0-4B68-A028-DAB95AD5181E}"/>
              </a:ext>
            </a:extLst>
          </p:cNvPr>
          <p:cNvSpPr/>
          <p:nvPr/>
        </p:nvSpPr>
        <p:spPr bwMode="auto">
          <a:xfrm>
            <a:off x="335848" y="3494202"/>
            <a:ext cx="443103" cy="443103"/>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IN" sz="1765" err="1"/>
          </a:p>
        </p:txBody>
      </p:sp>
      <p:sp>
        <p:nvSpPr>
          <p:cNvPr id="95" name="Oval 94">
            <a:extLst>
              <a:ext uri="{FF2B5EF4-FFF2-40B4-BE49-F238E27FC236}">
                <a16:creationId xmlns:a16="http://schemas.microsoft.com/office/drawing/2014/main" id="{2AFC6C5E-E757-4C41-919D-1AC87ED6207B}"/>
              </a:ext>
            </a:extLst>
          </p:cNvPr>
          <p:cNvSpPr/>
          <p:nvPr/>
        </p:nvSpPr>
        <p:spPr bwMode="auto">
          <a:xfrm>
            <a:off x="335848" y="2677774"/>
            <a:ext cx="443103" cy="443103"/>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IN" sz="1765" err="1"/>
          </a:p>
        </p:txBody>
      </p:sp>
      <p:sp>
        <p:nvSpPr>
          <p:cNvPr id="100" name="Oval 99">
            <a:extLst>
              <a:ext uri="{FF2B5EF4-FFF2-40B4-BE49-F238E27FC236}">
                <a16:creationId xmlns:a16="http://schemas.microsoft.com/office/drawing/2014/main" id="{B2D87E58-7249-442B-BBFD-780CB02482C0}"/>
              </a:ext>
            </a:extLst>
          </p:cNvPr>
          <p:cNvSpPr/>
          <p:nvPr/>
        </p:nvSpPr>
        <p:spPr bwMode="auto">
          <a:xfrm>
            <a:off x="335848" y="4310629"/>
            <a:ext cx="443103" cy="443103"/>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IN" sz="1765" err="1"/>
          </a:p>
        </p:txBody>
      </p:sp>
      <p:sp>
        <p:nvSpPr>
          <p:cNvPr id="103" name="Oval 102">
            <a:extLst>
              <a:ext uri="{FF2B5EF4-FFF2-40B4-BE49-F238E27FC236}">
                <a16:creationId xmlns:a16="http://schemas.microsoft.com/office/drawing/2014/main" id="{F64FB8E9-FBC6-4B43-A37A-2035985959AD}"/>
              </a:ext>
            </a:extLst>
          </p:cNvPr>
          <p:cNvSpPr/>
          <p:nvPr/>
        </p:nvSpPr>
        <p:spPr bwMode="auto">
          <a:xfrm>
            <a:off x="335848" y="5943484"/>
            <a:ext cx="443103" cy="443103"/>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IN"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5" name="Rectangle 104">
            <a:extLst>
              <a:ext uri="{FF2B5EF4-FFF2-40B4-BE49-F238E27FC236}">
                <a16:creationId xmlns:a16="http://schemas.microsoft.com/office/drawing/2014/main" id="{A25DF483-6017-419A-B41D-42D74E3FF187}"/>
              </a:ext>
            </a:extLst>
          </p:cNvPr>
          <p:cNvSpPr/>
          <p:nvPr/>
        </p:nvSpPr>
        <p:spPr>
          <a:xfrm>
            <a:off x="836873" y="2612686"/>
            <a:ext cx="1576004" cy="536172"/>
          </a:xfrm>
          <a:prstGeom prst="rect">
            <a:avLst/>
          </a:prstGeom>
        </p:spPr>
        <p:txBody>
          <a:bodyPr wrap="square">
            <a:spAutoFit/>
          </a:bodyPr>
          <a:lstStyle/>
          <a:p>
            <a:pPr>
              <a:lnSpc>
                <a:spcPts val="1765"/>
              </a:lnSpc>
              <a:defRPr/>
            </a:pPr>
            <a:r>
              <a:rPr lang="en-US" sz="1372">
                <a:solidFill>
                  <a:schemeClr val="tx2"/>
                </a:solidFill>
                <a:latin typeface="Segoe UI Semibold" panose="020B0702040204020203" pitchFamily="34" charset="0"/>
                <a:cs typeface="Segoe UI Semibold" panose="020B0702040204020203" pitchFamily="34" charset="0"/>
              </a:rPr>
              <a:t>Sales &amp; Service Management</a:t>
            </a:r>
          </a:p>
        </p:txBody>
      </p:sp>
      <p:sp>
        <p:nvSpPr>
          <p:cNvPr id="106" name="Rectangle 105">
            <a:extLst>
              <a:ext uri="{FF2B5EF4-FFF2-40B4-BE49-F238E27FC236}">
                <a16:creationId xmlns:a16="http://schemas.microsoft.com/office/drawing/2014/main" id="{05DA333A-6986-4F16-9656-FE51A32C4A29}"/>
              </a:ext>
            </a:extLst>
          </p:cNvPr>
          <p:cNvSpPr/>
          <p:nvPr/>
        </p:nvSpPr>
        <p:spPr>
          <a:xfrm>
            <a:off x="836873" y="3429114"/>
            <a:ext cx="1576004" cy="536172"/>
          </a:xfrm>
          <a:prstGeom prst="rect">
            <a:avLst/>
          </a:prstGeom>
        </p:spPr>
        <p:txBody>
          <a:bodyPr wrap="square">
            <a:spAutoFit/>
          </a:bodyPr>
          <a:lstStyle/>
          <a:p>
            <a:pPr>
              <a:lnSpc>
                <a:spcPts val="1765"/>
              </a:lnSpc>
              <a:defRPr/>
            </a:pPr>
            <a:r>
              <a:rPr lang="en-US" sz="1372">
                <a:solidFill>
                  <a:schemeClr val="tx2"/>
                </a:solidFill>
                <a:latin typeface="Segoe UI Semibold" panose="020B0702040204020203" pitchFamily="34" charset="0"/>
                <a:cs typeface="Segoe UI Semibold" panose="020B0702040204020203" pitchFamily="34" charset="0"/>
              </a:rPr>
              <a:t>Project Management</a:t>
            </a:r>
          </a:p>
        </p:txBody>
      </p:sp>
      <p:sp>
        <p:nvSpPr>
          <p:cNvPr id="107" name="Rectangle 106">
            <a:extLst>
              <a:ext uri="{FF2B5EF4-FFF2-40B4-BE49-F238E27FC236}">
                <a16:creationId xmlns:a16="http://schemas.microsoft.com/office/drawing/2014/main" id="{B1E117F1-6375-4AA5-814A-90B3FDEA2E82}"/>
              </a:ext>
            </a:extLst>
          </p:cNvPr>
          <p:cNvSpPr/>
          <p:nvPr/>
        </p:nvSpPr>
        <p:spPr>
          <a:xfrm>
            <a:off x="836873" y="4245542"/>
            <a:ext cx="1576004" cy="536172"/>
          </a:xfrm>
          <a:prstGeom prst="rect">
            <a:avLst/>
          </a:prstGeom>
        </p:spPr>
        <p:txBody>
          <a:bodyPr wrap="square">
            <a:spAutoFit/>
          </a:bodyPr>
          <a:lstStyle/>
          <a:p>
            <a:pPr>
              <a:lnSpc>
                <a:spcPts val="1765"/>
              </a:lnSpc>
              <a:defRPr/>
            </a:pPr>
            <a:r>
              <a:rPr lang="en-US" sz="1372">
                <a:solidFill>
                  <a:schemeClr val="tx2"/>
                </a:solidFill>
                <a:latin typeface="Segoe UI Semibold" panose="020B0702040204020203" pitchFamily="34" charset="0"/>
                <a:cs typeface="Segoe UI Semibold" panose="020B0702040204020203" pitchFamily="34" charset="0"/>
              </a:rPr>
              <a:t>Supply Chain Management</a:t>
            </a:r>
          </a:p>
        </p:txBody>
      </p:sp>
      <p:sp>
        <p:nvSpPr>
          <p:cNvPr id="108" name="Rectangle 107">
            <a:extLst>
              <a:ext uri="{FF2B5EF4-FFF2-40B4-BE49-F238E27FC236}">
                <a16:creationId xmlns:a16="http://schemas.microsoft.com/office/drawing/2014/main" id="{03FD6E36-C9D9-431B-A8CA-E276025D9ACD}"/>
              </a:ext>
            </a:extLst>
          </p:cNvPr>
          <p:cNvSpPr/>
          <p:nvPr/>
        </p:nvSpPr>
        <p:spPr>
          <a:xfrm>
            <a:off x="836873" y="5061969"/>
            <a:ext cx="1576004" cy="536172"/>
          </a:xfrm>
          <a:prstGeom prst="rect">
            <a:avLst/>
          </a:prstGeom>
        </p:spPr>
        <p:txBody>
          <a:bodyPr wrap="square">
            <a:spAutoFit/>
          </a:bodyPr>
          <a:lstStyle/>
          <a:p>
            <a:pPr>
              <a:lnSpc>
                <a:spcPts val="1765"/>
              </a:lnSpc>
              <a:defRPr/>
            </a:pPr>
            <a:r>
              <a:rPr lang="en-US" sz="1372">
                <a:solidFill>
                  <a:schemeClr val="tx2"/>
                </a:solidFill>
                <a:latin typeface="Segoe UI Semibold" panose="020B0702040204020203" pitchFamily="34" charset="0"/>
                <a:cs typeface="Segoe UI Semibold" panose="020B0702040204020203" pitchFamily="34" charset="0"/>
              </a:rPr>
              <a:t>Operations Management</a:t>
            </a:r>
          </a:p>
        </p:txBody>
      </p:sp>
      <p:sp>
        <p:nvSpPr>
          <p:cNvPr id="109" name="Rectangle 108">
            <a:extLst>
              <a:ext uri="{FF2B5EF4-FFF2-40B4-BE49-F238E27FC236}">
                <a16:creationId xmlns:a16="http://schemas.microsoft.com/office/drawing/2014/main" id="{884993FB-CE18-4550-A67E-774DE8482D0E}"/>
              </a:ext>
            </a:extLst>
          </p:cNvPr>
          <p:cNvSpPr/>
          <p:nvPr/>
        </p:nvSpPr>
        <p:spPr>
          <a:xfrm>
            <a:off x="836873" y="5878396"/>
            <a:ext cx="1576004" cy="536172"/>
          </a:xfrm>
          <a:prstGeom prst="rect">
            <a:avLst/>
          </a:prstGeom>
        </p:spPr>
        <p:txBody>
          <a:bodyPr wrap="square">
            <a:spAutoFit/>
          </a:bodyPr>
          <a:lstStyle/>
          <a:p>
            <a:pPr>
              <a:lnSpc>
                <a:spcPts val="1765"/>
              </a:lnSpc>
              <a:defRPr/>
            </a:pPr>
            <a:r>
              <a:rPr lang="en-US" sz="1372">
                <a:solidFill>
                  <a:schemeClr val="tx2"/>
                </a:solidFill>
                <a:latin typeface="Segoe UI Semibold" panose="020B0702040204020203" pitchFamily="34" charset="0"/>
                <a:cs typeface="Segoe UI Semibold" panose="020B0702040204020203" pitchFamily="34" charset="0"/>
              </a:rPr>
              <a:t>Reporting</a:t>
            </a:r>
            <a:br>
              <a:rPr lang="en-US" sz="1372">
                <a:solidFill>
                  <a:schemeClr val="tx2"/>
                </a:solidFill>
                <a:latin typeface="Segoe UI Semibold" panose="020B0702040204020203" pitchFamily="34" charset="0"/>
                <a:cs typeface="Segoe UI Semibold" panose="020B0702040204020203" pitchFamily="34" charset="0"/>
              </a:rPr>
            </a:br>
            <a:r>
              <a:rPr lang="en-US" sz="1372">
                <a:solidFill>
                  <a:schemeClr val="tx2"/>
                </a:solidFill>
                <a:latin typeface="Segoe UI Semibold" panose="020B0702040204020203" pitchFamily="34" charset="0"/>
                <a:cs typeface="Segoe UI Semibold" panose="020B0702040204020203" pitchFamily="34" charset="0"/>
              </a:rPr>
              <a:t>&amp; Analytics</a:t>
            </a:r>
          </a:p>
        </p:txBody>
      </p:sp>
      <p:sp>
        <p:nvSpPr>
          <p:cNvPr id="8" name="Title 7"/>
          <p:cNvSpPr>
            <a:spLocks noGrp="1"/>
          </p:cNvSpPr>
          <p:nvPr>
            <p:ph type="title"/>
          </p:nvPr>
        </p:nvSpPr>
        <p:spPr>
          <a:xfrm>
            <a:off x="455995" y="620827"/>
            <a:ext cx="11306469" cy="397545"/>
          </a:xfrm>
        </p:spPr>
        <p:txBody>
          <a:bodyPr/>
          <a:lstStyle/>
          <a:p>
            <a:r>
              <a:rPr lang="en-US" dirty="0"/>
              <a:t>Microsoft Dynamics 365 Business Central</a:t>
            </a:r>
            <a:r>
              <a:rPr lang="cs-CZ" dirty="0"/>
              <a:t> – </a:t>
            </a:r>
            <a:r>
              <a:rPr lang="en-US" sz="1600" b="1" u="none" kern="1200" dirty="0">
                <a:solidFill>
                  <a:srgbClr val="FF0000"/>
                </a:solidFill>
                <a:effectLst/>
                <a:latin typeface="Segoe UI Light" pitchFamily="34" charset="0"/>
                <a:ea typeface="+mn-ea"/>
                <a:cs typeface="+mn-cs"/>
              </a:rPr>
              <a:t>very high level tour of the capabilities of Business Central</a:t>
            </a:r>
            <a:endParaRPr lang="en-US" sz="1600" b="1" dirty="0">
              <a:solidFill>
                <a:srgbClr val="FF0000"/>
              </a:solidFill>
            </a:endParaRPr>
          </a:p>
        </p:txBody>
      </p:sp>
      <p:grpSp>
        <p:nvGrpSpPr>
          <p:cNvPr id="40" name="Group 39">
            <a:extLst>
              <a:ext uri="{FF2B5EF4-FFF2-40B4-BE49-F238E27FC236}">
                <a16:creationId xmlns:a16="http://schemas.microsoft.com/office/drawing/2014/main" id="{AFBD1F42-50B1-41D4-B304-648EB384D8F4}"/>
              </a:ext>
            </a:extLst>
          </p:cNvPr>
          <p:cNvGrpSpPr/>
          <p:nvPr/>
        </p:nvGrpSpPr>
        <p:grpSpPr>
          <a:xfrm>
            <a:off x="433073" y="4394038"/>
            <a:ext cx="240359" cy="281399"/>
            <a:chOff x="10913354" y="3174197"/>
            <a:chExt cx="435286" cy="509608"/>
          </a:xfrm>
        </p:grpSpPr>
        <p:sp>
          <p:nvSpPr>
            <p:cNvPr id="41" name="Freeform 1432">
              <a:extLst>
                <a:ext uri="{FF2B5EF4-FFF2-40B4-BE49-F238E27FC236}">
                  <a16:creationId xmlns:a16="http://schemas.microsoft.com/office/drawing/2014/main" id="{1489E969-F129-4F74-8A55-901CF546FFA3}"/>
                </a:ext>
              </a:extLst>
            </p:cNvPr>
            <p:cNvSpPr>
              <a:spLocks/>
            </p:cNvSpPr>
            <p:nvPr/>
          </p:nvSpPr>
          <p:spPr bwMode="auto">
            <a:xfrm>
              <a:off x="10913354" y="3328142"/>
              <a:ext cx="201718" cy="355663"/>
            </a:xfrm>
            <a:custGeom>
              <a:avLst/>
              <a:gdLst>
                <a:gd name="T0" fmla="*/ 38 w 38"/>
                <a:gd name="T1" fmla="*/ 20 h 67"/>
                <a:gd name="T2" fmla="*/ 0 w 38"/>
                <a:gd name="T3" fmla="*/ 0 h 67"/>
                <a:gd name="T4" fmla="*/ 0 w 38"/>
                <a:gd name="T5" fmla="*/ 44 h 67"/>
                <a:gd name="T6" fmla="*/ 38 w 38"/>
                <a:gd name="T7" fmla="*/ 67 h 67"/>
                <a:gd name="T8" fmla="*/ 38 w 38"/>
                <a:gd name="T9" fmla="*/ 20 h 67"/>
              </a:gdLst>
              <a:ahLst/>
              <a:cxnLst>
                <a:cxn ang="0">
                  <a:pos x="T0" y="T1"/>
                </a:cxn>
                <a:cxn ang="0">
                  <a:pos x="T2" y="T3"/>
                </a:cxn>
                <a:cxn ang="0">
                  <a:pos x="T4" y="T5"/>
                </a:cxn>
                <a:cxn ang="0">
                  <a:pos x="T6" y="T7"/>
                </a:cxn>
                <a:cxn ang="0">
                  <a:pos x="T8" y="T9"/>
                </a:cxn>
              </a:cxnLst>
              <a:rect l="0" t="0" r="r" b="b"/>
              <a:pathLst>
                <a:path w="38" h="67">
                  <a:moveTo>
                    <a:pt x="38" y="20"/>
                  </a:moveTo>
                  <a:lnTo>
                    <a:pt x="0" y="0"/>
                  </a:lnTo>
                  <a:lnTo>
                    <a:pt x="0" y="44"/>
                  </a:lnTo>
                  <a:lnTo>
                    <a:pt x="38" y="67"/>
                  </a:lnTo>
                  <a:lnTo>
                    <a:pt x="38" y="2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2" name="Freeform 1433">
              <a:extLst>
                <a:ext uri="{FF2B5EF4-FFF2-40B4-BE49-F238E27FC236}">
                  <a16:creationId xmlns:a16="http://schemas.microsoft.com/office/drawing/2014/main" id="{AE8FFAF0-A8A8-4735-8DED-0DD3B15F84FF}"/>
                </a:ext>
              </a:extLst>
            </p:cNvPr>
            <p:cNvSpPr>
              <a:spLocks/>
            </p:cNvSpPr>
            <p:nvPr/>
          </p:nvSpPr>
          <p:spPr bwMode="auto">
            <a:xfrm>
              <a:off x="11146922" y="3328142"/>
              <a:ext cx="201718" cy="355663"/>
            </a:xfrm>
            <a:custGeom>
              <a:avLst/>
              <a:gdLst>
                <a:gd name="T0" fmla="*/ 0 w 38"/>
                <a:gd name="T1" fmla="*/ 20 h 67"/>
                <a:gd name="T2" fmla="*/ 0 w 38"/>
                <a:gd name="T3" fmla="*/ 67 h 67"/>
                <a:gd name="T4" fmla="*/ 38 w 38"/>
                <a:gd name="T5" fmla="*/ 44 h 67"/>
                <a:gd name="T6" fmla="*/ 38 w 38"/>
                <a:gd name="T7" fmla="*/ 0 h 67"/>
                <a:gd name="T8" fmla="*/ 0 w 38"/>
                <a:gd name="T9" fmla="*/ 20 h 67"/>
              </a:gdLst>
              <a:ahLst/>
              <a:cxnLst>
                <a:cxn ang="0">
                  <a:pos x="T0" y="T1"/>
                </a:cxn>
                <a:cxn ang="0">
                  <a:pos x="T2" y="T3"/>
                </a:cxn>
                <a:cxn ang="0">
                  <a:pos x="T4" y="T5"/>
                </a:cxn>
                <a:cxn ang="0">
                  <a:pos x="T6" y="T7"/>
                </a:cxn>
                <a:cxn ang="0">
                  <a:pos x="T8" y="T9"/>
                </a:cxn>
              </a:cxnLst>
              <a:rect l="0" t="0" r="r" b="b"/>
              <a:pathLst>
                <a:path w="38" h="67">
                  <a:moveTo>
                    <a:pt x="0" y="20"/>
                  </a:moveTo>
                  <a:lnTo>
                    <a:pt x="0" y="67"/>
                  </a:lnTo>
                  <a:lnTo>
                    <a:pt x="38" y="44"/>
                  </a:lnTo>
                  <a:lnTo>
                    <a:pt x="38" y="0"/>
                  </a:lnTo>
                  <a:lnTo>
                    <a:pt x="0" y="2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3" name="Freeform 1434">
              <a:extLst>
                <a:ext uri="{FF2B5EF4-FFF2-40B4-BE49-F238E27FC236}">
                  <a16:creationId xmlns:a16="http://schemas.microsoft.com/office/drawing/2014/main" id="{1DEB5502-D714-4EA1-8B34-596DC4C74E66}"/>
                </a:ext>
              </a:extLst>
            </p:cNvPr>
            <p:cNvSpPr>
              <a:spLocks/>
            </p:cNvSpPr>
            <p:nvPr/>
          </p:nvSpPr>
          <p:spPr bwMode="auto">
            <a:xfrm>
              <a:off x="10913354" y="3243208"/>
              <a:ext cx="313196" cy="169868"/>
            </a:xfrm>
            <a:custGeom>
              <a:avLst/>
              <a:gdLst>
                <a:gd name="T0" fmla="*/ 18 w 59"/>
                <a:gd name="T1" fmla="*/ 0 h 32"/>
                <a:gd name="T2" fmla="*/ 0 w 59"/>
                <a:gd name="T3" fmla="*/ 9 h 32"/>
                <a:gd name="T4" fmla="*/ 41 w 59"/>
                <a:gd name="T5" fmla="*/ 32 h 32"/>
                <a:gd name="T6" fmla="*/ 59 w 59"/>
                <a:gd name="T7" fmla="*/ 22 h 32"/>
                <a:gd name="T8" fmla="*/ 18 w 59"/>
                <a:gd name="T9" fmla="*/ 0 h 32"/>
              </a:gdLst>
              <a:ahLst/>
              <a:cxnLst>
                <a:cxn ang="0">
                  <a:pos x="T0" y="T1"/>
                </a:cxn>
                <a:cxn ang="0">
                  <a:pos x="T2" y="T3"/>
                </a:cxn>
                <a:cxn ang="0">
                  <a:pos x="T4" y="T5"/>
                </a:cxn>
                <a:cxn ang="0">
                  <a:pos x="T6" y="T7"/>
                </a:cxn>
                <a:cxn ang="0">
                  <a:pos x="T8" y="T9"/>
                </a:cxn>
              </a:cxnLst>
              <a:rect l="0" t="0" r="r" b="b"/>
              <a:pathLst>
                <a:path w="59" h="32">
                  <a:moveTo>
                    <a:pt x="18" y="0"/>
                  </a:moveTo>
                  <a:lnTo>
                    <a:pt x="0" y="9"/>
                  </a:lnTo>
                  <a:lnTo>
                    <a:pt x="41" y="32"/>
                  </a:lnTo>
                  <a:lnTo>
                    <a:pt x="59" y="22"/>
                  </a:lnTo>
                  <a:lnTo>
                    <a:pt x="18" y="0"/>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4" name="Freeform 1435">
              <a:extLst>
                <a:ext uri="{FF2B5EF4-FFF2-40B4-BE49-F238E27FC236}">
                  <a16:creationId xmlns:a16="http://schemas.microsoft.com/office/drawing/2014/main" id="{4F8A1D6B-652D-40FF-B846-4CE2BE55E311}"/>
                </a:ext>
              </a:extLst>
            </p:cNvPr>
            <p:cNvSpPr>
              <a:spLocks/>
            </p:cNvSpPr>
            <p:nvPr/>
          </p:nvSpPr>
          <p:spPr bwMode="auto">
            <a:xfrm>
              <a:off x="11035444" y="3174197"/>
              <a:ext cx="313196" cy="169868"/>
            </a:xfrm>
            <a:custGeom>
              <a:avLst/>
              <a:gdLst>
                <a:gd name="T0" fmla="*/ 18 w 59"/>
                <a:gd name="T1" fmla="*/ 0 h 32"/>
                <a:gd name="T2" fmla="*/ 0 w 59"/>
                <a:gd name="T3" fmla="*/ 10 h 32"/>
                <a:gd name="T4" fmla="*/ 43 w 59"/>
                <a:gd name="T5" fmla="*/ 32 h 32"/>
                <a:gd name="T6" fmla="*/ 59 w 59"/>
                <a:gd name="T7" fmla="*/ 22 h 32"/>
                <a:gd name="T8" fmla="*/ 18 w 59"/>
                <a:gd name="T9" fmla="*/ 0 h 32"/>
              </a:gdLst>
              <a:ahLst/>
              <a:cxnLst>
                <a:cxn ang="0">
                  <a:pos x="T0" y="T1"/>
                </a:cxn>
                <a:cxn ang="0">
                  <a:pos x="T2" y="T3"/>
                </a:cxn>
                <a:cxn ang="0">
                  <a:pos x="T4" y="T5"/>
                </a:cxn>
                <a:cxn ang="0">
                  <a:pos x="T6" y="T7"/>
                </a:cxn>
                <a:cxn ang="0">
                  <a:pos x="T8" y="T9"/>
                </a:cxn>
              </a:cxnLst>
              <a:rect l="0" t="0" r="r" b="b"/>
              <a:pathLst>
                <a:path w="59" h="32">
                  <a:moveTo>
                    <a:pt x="18" y="0"/>
                  </a:moveTo>
                  <a:lnTo>
                    <a:pt x="0" y="10"/>
                  </a:lnTo>
                  <a:lnTo>
                    <a:pt x="43" y="32"/>
                  </a:lnTo>
                  <a:lnTo>
                    <a:pt x="59" y="22"/>
                  </a:lnTo>
                  <a:lnTo>
                    <a:pt x="18" y="0"/>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5" name="Freeform 1436">
              <a:extLst>
                <a:ext uri="{FF2B5EF4-FFF2-40B4-BE49-F238E27FC236}">
                  <a16:creationId xmlns:a16="http://schemas.microsoft.com/office/drawing/2014/main" id="{08DD2350-41A5-41D2-83B0-7965E1434776}"/>
                </a:ext>
              </a:extLst>
            </p:cNvPr>
            <p:cNvSpPr>
              <a:spLocks/>
            </p:cNvSpPr>
            <p:nvPr/>
          </p:nvSpPr>
          <p:spPr bwMode="auto">
            <a:xfrm>
              <a:off x="11146922" y="3444926"/>
              <a:ext cx="185795" cy="138018"/>
            </a:xfrm>
            <a:custGeom>
              <a:avLst/>
              <a:gdLst>
                <a:gd name="T0" fmla="*/ 35 w 35"/>
                <a:gd name="T1" fmla="*/ 13 h 26"/>
                <a:gd name="T2" fmla="*/ 19 w 35"/>
                <a:gd name="T3" fmla="*/ 0 h 26"/>
                <a:gd name="T4" fmla="*/ 19 w 35"/>
                <a:gd name="T5" fmla="*/ 10 h 26"/>
                <a:gd name="T6" fmla="*/ 0 w 35"/>
                <a:gd name="T7" fmla="*/ 10 h 26"/>
                <a:gd name="T8" fmla="*/ 0 w 35"/>
                <a:gd name="T9" fmla="*/ 16 h 26"/>
                <a:gd name="T10" fmla="*/ 19 w 35"/>
                <a:gd name="T11" fmla="*/ 16 h 26"/>
                <a:gd name="T12" fmla="*/ 19 w 35"/>
                <a:gd name="T13" fmla="*/ 26 h 26"/>
                <a:gd name="T14" fmla="*/ 35 w 35"/>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13"/>
                  </a:moveTo>
                  <a:lnTo>
                    <a:pt x="19" y="0"/>
                  </a:lnTo>
                  <a:lnTo>
                    <a:pt x="19" y="10"/>
                  </a:lnTo>
                  <a:lnTo>
                    <a:pt x="0" y="10"/>
                  </a:lnTo>
                  <a:lnTo>
                    <a:pt x="0" y="16"/>
                  </a:lnTo>
                  <a:lnTo>
                    <a:pt x="19" y="16"/>
                  </a:lnTo>
                  <a:lnTo>
                    <a:pt x="19" y="26"/>
                  </a:lnTo>
                  <a:lnTo>
                    <a:pt x="35" y="13"/>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46" name="Group 45">
            <a:extLst>
              <a:ext uri="{FF2B5EF4-FFF2-40B4-BE49-F238E27FC236}">
                <a16:creationId xmlns:a16="http://schemas.microsoft.com/office/drawing/2014/main" id="{58FFF2D0-5997-461A-8DBF-DB33A0464D81}"/>
              </a:ext>
            </a:extLst>
          </p:cNvPr>
          <p:cNvGrpSpPr/>
          <p:nvPr/>
        </p:nvGrpSpPr>
        <p:grpSpPr>
          <a:xfrm>
            <a:off x="419282" y="2771472"/>
            <a:ext cx="238024" cy="238024"/>
            <a:chOff x="10818829" y="4187094"/>
            <a:chExt cx="536745" cy="536745"/>
          </a:xfrm>
        </p:grpSpPr>
        <p:sp>
          <p:nvSpPr>
            <p:cNvPr id="47" name="Freeform 1365">
              <a:extLst>
                <a:ext uri="{FF2B5EF4-FFF2-40B4-BE49-F238E27FC236}">
                  <a16:creationId xmlns:a16="http://schemas.microsoft.com/office/drawing/2014/main" id="{FCB421C1-9C22-4DC4-83C5-16BC001CE106}"/>
                </a:ext>
              </a:extLst>
            </p:cNvPr>
            <p:cNvSpPr>
              <a:spLocks/>
            </p:cNvSpPr>
            <p:nvPr/>
          </p:nvSpPr>
          <p:spPr bwMode="auto">
            <a:xfrm>
              <a:off x="10950383" y="4355485"/>
              <a:ext cx="299947" cy="336781"/>
            </a:xfrm>
            <a:custGeom>
              <a:avLst/>
              <a:gdLst>
                <a:gd name="T0" fmla="*/ 6 w 57"/>
                <a:gd name="T1" fmla="*/ 64 h 64"/>
                <a:gd name="T2" fmla="*/ 0 w 57"/>
                <a:gd name="T3" fmla="*/ 64 h 64"/>
                <a:gd name="T4" fmla="*/ 27 w 57"/>
                <a:gd name="T5" fmla="*/ 0 h 64"/>
                <a:gd name="T6" fmla="*/ 57 w 57"/>
                <a:gd name="T7" fmla="*/ 64 h 64"/>
                <a:gd name="T8" fmla="*/ 51 w 57"/>
                <a:gd name="T9" fmla="*/ 64 h 64"/>
                <a:gd name="T10" fmla="*/ 27 w 57"/>
                <a:gd name="T11" fmla="*/ 16 h 64"/>
                <a:gd name="T12" fmla="*/ 6 w 57"/>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6" y="64"/>
                  </a:moveTo>
                  <a:lnTo>
                    <a:pt x="0" y="64"/>
                  </a:lnTo>
                  <a:lnTo>
                    <a:pt x="27" y="0"/>
                  </a:lnTo>
                  <a:lnTo>
                    <a:pt x="57" y="64"/>
                  </a:lnTo>
                  <a:lnTo>
                    <a:pt x="51" y="64"/>
                  </a:lnTo>
                  <a:lnTo>
                    <a:pt x="27" y="16"/>
                  </a:lnTo>
                  <a:lnTo>
                    <a:pt x="6" y="64"/>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8" name="Freeform 1366">
              <a:extLst>
                <a:ext uri="{FF2B5EF4-FFF2-40B4-BE49-F238E27FC236}">
                  <a16:creationId xmlns:a16="http://schemas.microsoft.com/office/drawing/2014/main" id="{D853078D-DE64-4D57-AFC7-7603324A1124}"/>
                </a:ext>
              </a:extLst>
            </p:cNvPr>
            <p:cNvSpPr>
              <a:spLocks/>
            </p:cNvSpPr>
            <p:nvPr/>
          </p:nvSpPr>
          <p:spPr bwMode="auto">
            <a:xfrm>
              <a:off x="10945122" y="4187094"/>
              <a:ext cx="410452" cy="505172"/>
            </a:xfrm>
            <a:custGeom>
              <a:avLst/>
              <a:gdLst>
                <a:gd name="T0" fmla="*/ 59 w 78"/>
                <a:gd name="T1" fmla="*/ 0 h 96"/>
                <a:gd name="T2" fmla="*/ 59 w 78"/>
                <a:gd name="T3" fmla="*/ 7 h 96"/>
                <a:gd name="T4" fmla="*/ 67 w 78"/>
                <a:gd name="T5" fmla="*/ 7 h 96"/>
                <a:gd name="T6" fmla="*/ 0 w 78"/>
                <a:gd name="T7" fmla="*/ 96 h 96"/>
                <a:gd name="T8" fmla="*/ 8 w 78"/>
                <a:gd name="T9" fmla="*/ 96 h 96"/>
                <a:gd name="T10" fmla="*/ 71 w 78"/>
                <a:gd name="T11" fmla="*/ 12 h 96"/>
                <a:gd name="T12" fmla="*/ 71 w 78"/>
                <a:gd name="T13" fmla="*/ 19 h 96"/>
                <a:gd name="T14" fmla="*/ 78 w 78"/>
                <a:gd name="T15" fmla="*/ 19 h 96"/>
                <a:gd name="T16" fmla="*/ 78 w 78"/>
                <a:gd name="T17" fmla="*/ 0 h 96"/>
                <a:gd name="T18" fmla="*/ 59 w 78"/>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96">
                  <a:moveTo>
                    <a:pt x="59" y="0"/>
                  </a:moveTo>
                  <a:lnTo>
                    <a:pt x="59" y="7"/>
                  </a:lnTo>
                  <a:lnTo>
                    <a:pt x="67" y="7"/>
                  </a:lnTo>
                  <a:lnTo>
                    <a:pt x="0" y="96"/>
                  </a:lnTo>
                  <a:lnTo>
                    <a:pt x="8" y="96"/>
                  </a:lnTo>
                  <a:lnTo>
                    <a:pt x="71" y="12"/>
                  </a:lnTo>
                  <a:lnTo>
                    <a:pt x="71" y="19"/>
                  </a:lnTo>
                  <a:lnTo>
                    <a:pt x="78" y="19"/>
                  </a:lnTo>
                  <a:lnTo>
                    <a:pt x="78" y="0"/>
                  </a:lnTo>
                  <a:lnTo>
                    <a:pt x="59" y="0"/>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9" name="Freeform 1367">
              <a:extLst>
                <a:ext uri="{FF2B5EF4-FFF2-40B4-BE49-F238E27FC236}">
                  <a16:creationId xmlns:a16="http://schemas.microsoft.com/office/drawing/2014/main" id="{94CF39A8-D269-452D-80FD-4CEF83C5E064}"/>
                </a:ext>
              </a:extLst>
            </p:cNvPr>
            <p:cNvSpPr>
              <a:spLocks noEditPoints="1"/>
            </p:cNvSpPr>
            <p:nvPr/>
          </p:nvSpPr>
          <p:spPr bwMode="auto">
            <a:xfrm>
              <a:off x="10818829" y="4318647"/>
              <a:ext cx="536745" cy="405192"/>
            </a:xfrm>
            <a:custGeom>
              <a:avLst/>
              <a:gdLst>
                <a:gd name="T0" fmla="*/ 102 w 102"/>
                <a:gd name="T1" fmla="*/ 77 h 77"/>
                <a:gd name="T2" fmla="*/ 0 w 102"/>
                <a:gd name="T3" fmla="*/ 77 h 77"/>
                <a:gd name="T4" fmla="*/ 27 w 102"/>
                <a:gd name="T5" fmla="*/ 38 h 77"/>
                <a:gd name="T6" fmla="*/ 49 w 102"/>
                <a:gd name="T7" fmla="*/ 71 h 77"/>
                <a:gd name="T8" fmla="*/ 55 w 102"/>
                <a:gd name="T9" fmla="*/ 71 h 77"/>
                <a:gd name="T10" fmla="*/ 102 w 102"/>
                <a:gd name="T11" fmla="*/ 0 h 77"/>
                <a:gd name="T12" fmla="*/ 102 w 102"/>
                <a:gd name="T13" fmla="*/ 77 h 77"/>
                <a:gd name="T14" fmla="*/ 62 w 102"/>
                <a:gd name="T15" fmla="*/ 71 h 77"/>
                <a:gd name="T16" fmla="*/ 95 w 102"/>
                <a:gd name="T17" fmla="*/ 71 h 77"/>
                <a:gd name="T18" fmla="*/ 95 w 102"/>
                <a:gd name="T19" fmla="*/ 21 h 77"/>
                <a:gd name="T20" fmla="*/ 62 w 102"/>
                <a:gd name="T21" fmla="*/ 71 h 77"/>
                <a:gd name="T22" fmla="*/ 12 w 102"/>
                <a:gd name="T23" fmla="*/ 71 h 77"/>
                <a:gd name="T24" fmla="*/ 41 w 102"/>
                <a:gd name="T25" fmla="*/ 71 h 77"/>
                <a:gd name="T26" fmla="*/ 27 w 102"/>
                <a:gd name="T27" fmla="*/ 49 h 77"/>
                <a:gd name="T28" fmla="*/ 12 w 102"/>
                <a:gd name="T29"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77">
                  <a:moveTo>
                    <a:pt x="102" y="77"/>
                  </a:moveTo>
                  <a:lnTo>
                    <a:pt x="0" y="77"/>
                  </a:lnTo>
                  <a:lnTo>
                    <a:pt x="27" y="38"/>
                  </a:lnTo>
                  <a:lnTo>
                    <a:pt x="49" y="71"/>
                  </a:lnTo>
                  <a:lnTo>
                    <a:pt x="55" y="71"/>
                  </a:lnTo>
                  <a:lnTo>
                    <a:pt x="102" y="0"/>
                  </a:lnTo>
                  <a:lnTo>
                    <a:pt x="102" y="77"/>
                  </a:lnTo>
                  <a:close/>
                  <a:moveTo>
                    <a:pt x="62" y="71"/>
                  </a:moveTo>
                  <a:lnTo>
                    <a:pt x="95" y="71"/>
                  </a:lnTo>
                  <a:lnTo>
                    <a:pt x="95" y="21"/>
                  </a:lnTo>
                  <a:lnTo>
                    <a:pt x="62" y="71"/>
                  </a:lnTo>
                  <a:close/>
                  <a:moveTo>
                    <a:pt x="12" y="71"/>
                  </a:moveTo>
                  <a:lnTo>
                    <a:pt x="41" y="71"/>
                  </a:lnTo>
                  <a:lnTo>
                    <a:pt x="27" y="49"/>
                  </a:lnTo>
                  <a:lnTo>
                    <a:pt x="12" y="71"/>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60" name="Group 59">
            <a:extLst>
              <a:ext uri="{FF2B5EF4-FFF2-40B4-BE49-F238E27FC236}">
                <a16:creationId xmlns:a16="http://schemas.microsoft.com/office/drawing/2014/main" id="{6140A62E-BCAA-488A-BD05-D34DFD8F6B3B}"/>
              </a:ext>
            </a:extLst>
          </p:cNvPr>
          <p:cNvGrpSpPr/>
          <p:nvPr/>
        </p:nvGrpSpPr>
        <p:grpSpPr>
          <a:xfrm>
            <a:off x="415256" y="5215624"/>
            <a:ext cx="263936" cy="263936"/>
            <a:chOff x="3863829" y="3158274"/>
            <a:chExt cx="541454" cy="541454"/>
          </a:xfrm>
        </p:grpSpPr>
        <p:sp>
          <p:nvSpPr>
            <p:cNvPr id="61" name="Freeform 1421">
              <a:extLst>
                <a:ext uri="{FF2B5EF4-FFF2-40B4-BE49-F238E27FC236}">
                  <a16:creationId xmlns:a16="http://schemas.microsoft.com/office/drawing/2014/main" id="{C0197F3C-413B-4C2F-952C-F3542077F58F}"/>
                </a:ext>
              </a:extLst>
            </p:cNvPr>
            <p:cNvSpPr>
              <a:spLocks/>
            </p:cNvSpPr>
            <p:nvPr/>
          </p:nvSpPr>
          <p:spPr bwMode="auto">
            <a:xfrm>
              <a:off x="4150481" y="3158274"/>
              <a:ext cx="254802" cy="254802"/>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2" name="Freeform 1422">
              <a:extLst>
                <a:ext uri="{FF2B5EF4-FFF2-40B4-BE49-F238E27FC236}">
                  <a16:creationId xmlns:a16="http://schemas.microsoft.com/office/drawing/2014/main" id="{AC566993-FD82-4BF8-9FCF-18F4BB191D11}"/>
                </a:ext>
              </a:extLst>
            </p:cNvPr>
            <p:cNvSpPr>
              <a:spLocks/>
            </p:cNvSpPr>
            <p:nvPr/>
          </p:nvSpPr>
          <p:spPr bwMode="auto">
            <a:xfrm>
              <a:off x="4224798" y="3237898"/>
              <a:ext cx="111478" cy="95551"/>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3" name="Freeform 1423">
              <a:extLst>
                <a:ext uri="{FF2B5EF4-FFF2-40B4-BE49-F238E27FC236}">
                  <a16:creationId xmlns:a16="http://schemas.microsoft.com/office/drawing/2014/main" id="{E4E97CC8-79A0-47ED-A573-98A5E79B5BE1}"/>
                </a:ext>
              </a:extLst>
            </p:cNvPr>
            <p:cNvSpPr>
              <a:spLocks noEditPoints="1"/>
            </p:cNvSpPr>
            <p:nvPr/>
          </p:nvSpPr>
          <p:spPr bwMode="auto">
            <a:xfrm>
              <a:off x="3863829" y="3359992"/>
              <a:ext cx="339736" cy="339736"/>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99" name="Group 98">
            <a:extLst>
              <a:ext uri="{FF2B5EF4-FFF2-40B4-BE49-F238E27FC236}">
                <a16:creationId xmlns:a16="http://schemas.microsoft.com/office/drawing/2014/main" id="{D68E30E1-25FC-4A10-A48B-2B5771EFBACF}"/>
              </a:ext>
            </a:extLst>
          </p:cNvPr>
          <p:cNvGrpSpPr/>
          <p:nvPr/>
        </p:nvGrpSpPr>
        <p:grpSpPr>
          <a:xfrm>
            <a:off x="423502" y="1970754"/>
            <a:ext cx="245848" cy="245848"/>
            <a:chOff x="1683896" y="2738886"/>
            <a:chExt cx="509075" cy="509075"/>
          </a:xfrm>
        </p:grpSpPr>
        <p:sp>
          <p:nvSpPr>
            <p:cNvPr id="102" name="Rectangle 1443">
              <a:extLst>
                <a:ext uri="{FF2B5EF4-FFF2-40B4-BE49-F238E27FC236}">
                  <a16:creationId xmlns:a16="http://schemas.microsoft.com/office/drawing/2014/main" id="{C4E1D40D-A90C-4233-8EF0-2B4D7FDD4F89}"/>
                </a:ext>
              </a:extLst>
            </p:cNvPr>
            <p:cNvSpPr>
              <a:spLocks noChangeArrowheads="1"/>
            </p:cNvSpPr>
            <p:nvPr/>
          </p:nvSpPr>
          <p:spPr bwMode="auto">
            <a:xfrm>
              <a:off x="1683896" y="3023370"/>
              <a:ext cx="94830" cy="159709"/>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1" name="Rectangle 1444">
              <a:extLst>
                <a:ext uri="{FF2B5EF4-FFF2-40B4-BE49-F238E27FC236}">
                  <a16:creationId xmlns:a16="http://schemas.microsoft.com/office/drawing/2014/main" id="{4D12B393-1CC1-45CF-B72F-DCC5C50B6928}"/>
                </a:ext>
              </a:extLst>
            </p:cNvPr>
            <p:cNvSpPr>
              <a:spLocks noChangeArrowheads="1"/>
            </p:cNvSpPr>
            <p:nvPr/>
          </p:nvSpPr>
          <p:spPr bwMode="auto">
            <a:xfrm>
              <a:off x="1813660" y="2928540"/>
              <a:ext cx="94830" cy="254539"/>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2" name="Rectangle 1445">
              <a:extLst>
                <a:ext uri="{FF2B5EF4-FFF2-40B4-BE49-F238E27FC236}">
                  <a16:creationId xmlns:a16="http://schemas.microsoft.com/office/drawing/2014/main" id="{05C8C727-B024-45AE-8D93-4260D755B47D}"/>
                </a:ext>
              </a:extLst>
            </p:cNvPr>
            <p:cNvSpPr>
              <a:spLocks noChangeArrowheads="1"/>
            </p:cNvSpPr>
            <p:nvPr/>
          </p:nvSpPr>
          <p:spPr bwMode="auto">
            <a:xfrm>
              <a:off x="2063208" y="2738886"/>
              <a:ext cx="99819" cy="314430"/>
            </a:xfrm>
            <a:prstGeom prst="rect">
              <a:avLst/>
            </a:prstGeom>
            <a:solidFill>
              <a:srgbClr val="30E3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3" name="Freeform 1446">
              <a:extLst>
                <a:ext uri="{FF2B5EF4-FFF2-40B4-BE49-F238E27FC236}">
                  <a16:creationId xmlns:a16="http://schemas.microsoft.com/office/drawing/2014/main" id="{049A1112-5AE9-4D11-B364-CE6DB158DAFC}"/>
                </a:ext>
              </a:extLst>
            </p:cNvPr>
            <p:cNvSpPr>
              <a:spLocks/>
            </p:cNvSpPr>
            <p:nvPr/>
          </p:nvSpPr>
          <p:spPr bwMode="auto">
            <a:xfrm>
              <a:off x="1938436" y="2833716"/>
              <a:ext cx="94830" cy="349366"/>
            </a:xfrm>
            <a:custGeom>
              <a:avLst/>
              <a:gdLst>
                <a:gd name="T0" fmla="*/ 13 w 19"/>
                <a:gd name="T1" fmla="*/ 57 h 70"/>
                <a:gd name="T2" fmla="*/ 19 w 19"/>
                <a:gd name="T3" fmla="*/ 57 h 70"/>
                <a:gd name="T4" fmla="*/ 19 w 19"/>
                <a:gd name="T5" fmla="*/ 0 h 70"/>
                <a:gd name="T6" fmla="*/ 0 w 19"/>
                <a:gd name="T7" fmla="*/ 0 h 70"/>
                <a:gd name="T8" fmla="*/ 0 w 19"/>
                <a:gd name="T9" fmla="*/ 70 h 70"/>
                <a:gd name="T10" fmla="*/ 13 w 19"/>
                <a:gd name="T11" fmla="*/ 70 h 70"/>
                <a:gd name="T12" fmla="*/ 13 w 19"/>
                <a:gd name="T13" fmla="*/ 57 h 70"/>
              </a:gdLst>
              <a:ahLst/>
              <a:cxnLst>
                <a:cxn ang="0">
                  <a:pos x="T0" y="T1"/>
                </a:cxn>
                <a:cxn ang="0">
                  <a:pos x="T2" y="T3"/>
                </a:cxn>
                <a:cxn ang="0">
                  <a:pos x="T4" y="T5"/>
                </a:cxn>
                <a:cxn ang="0">
                  <a:pos x="T6" y="T7"/>
                </a:cxn>
                <a:cxn ang="0">
                  <a:pos x="T8" y="T9"/>
                </a:cxn>
                <a:cxn ang="0">
                  <a:pos x="T10" y="T11"/>
                </a:cxn>
                <a:cxn ang="0">
                  <a:pos x="T12" y="T13"/>
                </a:cxn>
              </a:cxnLst>
              <a:rect l="0" t="0" r="r" b="b"/>
              <a:pathLst>
                <a:path w="19" h="70">
                  <a:moveTo>
                    <a:pt x="13" y="57"/>
                  </a:moveTo>
                  <a:lnTo>
                    <a:pt x="19" y="57"/>
                  </a:lnTo>
                  <a:lnTo>
                    <a:pt x="19" y="0"/>
                  </a:lnTo>
                  <a:lnTo>
                    <a:pt x="0" y="0"/>
                  </a:lnTo>
                  <a:lnTo>
                    <a:pt x="0" y="70"/>
                  </a:lnTo>
                  <a:lnTo>
                    <a:pt x="13" y="70"/>
                  </a:lnTo>
                  <a:lnTo>
                    <a:pt x="13" y="57"/>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4" name="Freeform 1447">
              <a:extLst>
                <a:ext uri="{FF2B5EF4-FFF2-40B4-BE49-F238E27FC236}">
                  <a16:creationId xmlns:a16="http://schemas.microsoft.com/office/drawing/2014/main" id="{BE5226DE-3CC8-478E-B5DC-5EAB34E999D2}"/>
                </a:ext>
              </a:extLst>
            </p:cNvPr>
            <p:cNvSpPr>
              <a:spLocks/>
            </p:cNvSpPr>
            <p:nvPr/>
          </p:nvSpPr>
          <p:spPr bwMode="auto">
            <a:xfrm>
              <a:off x="2033262" y="3088252"/>
              <a:ext cx="159709" cy="159709"/>
            </a:xfrm>
            <a:custGeom>
              <a:avLst/>
              <a:gdLst>
                <a:gd name="T0" fmla="*/ 32 w 32"/>
                <a:gd name="T1" fmla="*/ 13 h 32"/>
                <a:gd name="T2" fmla="*/ 19 w 32"/>
                <a:gd name="T3" fmla="*/ 13 h 32"/>
                <a:gd name="T4" fmla="*/ 19 w 32"/>
                <a:gd name="T5" fmla="*/ 0 h 32"/>
                <a:gd name="T6" fmla="*/ 13 w 32"/>
                <a:gd name="T7" fmla="*/ 0 h 32"/>
                <a:gd name="T8" fmla="*/ 13 w 32"/>
                <a:gd name="T9" fmla="*/ 13 h 32"/>
                <a:gd name="T10" fmla="*/ 0 w 32"/>
                <a:gd name="T11" fmla="*/ 13 h 32"/>
                <a:gd name="T12" fmla="*/ 0 w 32"/>
                <a:gd name="T13" fmla="*/ 19 h 32"/>
                <a:gd name="T14" fmla="*/ 13 w 32"/>
                <a:gd name="T15" fmla="*/ 19 h 32"/>
                <a:gd name="T16" fmla="*/ 13 w 32"/>
                <a:gd name="T17" fmla="*/ 32 h 32"/>
                <a:gd name="T18" fmla="*/ 19 w 32"/>
                <a:gd name="T19" fmla="*/ 32 h 32"/>
                <a:gd name="T20" fmla="*/ 19 w 32"/>
                <a:gd name="T21" fmla="*/ 19 h 32"/>
                <a:gd name="T22" fmla="*/ 32 w 32"/>
                <a:gd name="T23" fmla="*/ 19 h 32"/>
                <a:gd name="T24" fmla="*/ 32 w 32"/>
                <a:gd name="T25"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2">
                  <a:moveTo>
                    <a:pt x="32" y="13"/>
                  </a:moveTo>
                  <a:lnTo>
                    <a:pt x="19" y="13"/>
                  </a:lnTo>
                  <a:lnTo>
                    <a:pt x="19" y="0"/>
                  </a:lnTo>
                  <a:lnTo>
                    <a:pt x="13" y="0"/>
                  </a:lnTo>
                  <a:lnTo>
                    <a:pt x="13" y="13"/>
                  </a:lnTo>
                  <a:lnTo>
                    <a:pt x="0" y="13"/>
                  </a:lnTo>
                  <a:lnTo>
                    <a:pt x="0" y="19"/>
                  </a:lnTo>
                  <a:lnTo>
                    <a:pt x="13" y="19"/>
                  </a:lnTo>
                  <a:lnTo>
                    <a:pt x="13" y="32"/>
                  </a:lnTo>
                  <a:lnTo>
                    <a:pt x="19" y="32"/>
                  </a:lnTo>
                  <a:lnTo>
                    <a:pt x="19" y="19"/>
                  </a:lnTo>
                  <a:lnTo>
                    <a:pt x="32" y="19"/>
                  </a:lnTo>
                  <a:lnTo>
                    <a:pt x="32" y="13"/>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pic>
        <p:nvPicPr>
          <p:cNvPr id="85" name="Picture 84" descr="A picture containing object&#10;&#10;Description generated with high confidence">
            <a:extLst>
              <a:ext uri="{FF2B5EF4-FFF2-40B4-BE49-F238E27FC236}">
                <a16:creationId xmlns:a16="http://schemas.microsoft.com/office/drawing/2014/main" id="{F6F3CA62-350E-4756-9A77-2E01597D82E2}"/>
              </a:ext>
            </a:extLst>
          </p:cNvPr>
          <p:cNvPicPr>
            <a:picLocks noChangeAspect="1"/>
          </p:cNvPicPr>
          <p:nvPr/>
        </p:nvPicPr>
        <p:blipFill>
          <a:blip r:embed="rId5"/>
          <a:stretch>
            <a:fillRect/>
          </a:stretch>
        </p:blipFill>
        <p:spPr>
          <a:xfrm>
            <a:off x="418192" y="3545670"/>
            <a:ext cx="298747" cy="298747"/>
          </a:xfrm>
          <a:prstGeom prst="rect">
            <a:avLst/>
          </a:prstGeom>
        </p:spPr>
      </p:pic>
      <p:pic>
        <p:nvPicPr>
          <p:cNvPr id="88" name="Picture 87">
            <a:extLst>
              <a:ext uri="{FF2B5EF4-FFF2-40B4-BE49-F238E27FC236}">
                <a16:creationId xmlns:a16="http://schemas.microsoft.com/office/drawing/2014/main" id="{6314F851-77C0-408F-8BDE-7B6C98D95395}"/>
              </a:ext>
            </a:extLst>
          </p:cNvPr>
          <p:cNvPicPr>
            <a:picLocks noChangeAspect="1"/>
          </p:cNvPicPr>
          <p:nvPr/>
        </p:nvPicPr>
        <p:blipFill>
          <a:blip r:embed="rId6"/>
          <a:stretch>
            <a:fillRect/>
          </a:stretch>
        </p:blipFill>
        <p:spPr>
          <a:xfrm>
            <a:off x="423502" y="6041838"/>
            <a:ext cx="274838" cy="274838"/>
          </a:xfrm>
          <a:prstGeom prst="rect">
            <a:avLst/>
          </a:prstGeom>
        </p:spPr>
      </p:pic>
      <p:pic>
        <p:nvPicPr>
          <p:cNvPr id="3" name="Ljud 2">
            <a:hlinkClick r:id="" action="ppaction://media"/>
            <a:extLst>
              <a:ext uri="{FF2B5EF4-FFF2-40B4-BE49-F238E27FC236}">
                <a16:creationId xmlns:a16="http://schemas.microsoft.com/office/drawing/2014/main" id="{A009E468-2247-4F09-B9D8-BA4C0562CC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82571907"/>
      </p:ext>
    </p:extLst>
  </p:cSld>
  <p:clrMapOvr>
    <a:masterClrMapping/>
  </p:clrMapOvr>
  <mc:AlternateContent xmlns:mc="http://schemas.openxmlformats.org/markup-compatibility/2006" xmlns:p14="http://schemas.microsoft.com/office/powerpoint/2010/main">
    <mc:Choice Requires="p14">
      <p:transition spd="med" p14:dur="700" advTm="21887">
        <p:fade/>
      </p:transition>
    </mc:Choice>
    <mc:Fallback xmlns="">
      <p:transition spd="med" advTm="218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3|3.4|2.6|4.4|2.6"/>
</p:tagLst>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3568</Words>
  <Application>Microsoft Office PowerPoint</Application>
  <PresentationFormat>Širokoúhlá obrazovka</PresentationFormat>
  <Paragraphs>994</Paragraphs>
  <Slides>48</Slides>
  <Notes>3</Notes>
  <HiddenSlides>0</HiddenSlides>
  <MMClips>3</MMClips>
  <ScaleCrop>false</ScaleCrop>
  <HeadingPairs>
    <vt:vector size="8" baseType="variant">
      <vt:variant>
        <vt:lpstr>Použitá písma</vt:lpstr>
      </vt:variant>
      <vt:variant>
        <vt:i4>9</vt:i4>
      </vt:variant>
      <vt:variant>
        <vt:lpstr>Motiv</vt:lpstr>
      </vt:variant>
      <vt:variant>
        <vt:i4>1</vt:i4>
      </vt:variant>
      <vt:variant>
        <vt:lpstr>Vložené servery OLE</vt:lpstr>
      </vt:variant>
      <vt:variant>
        <vt:i4>2</vt:i4>
      </vt:variant>
      <vt:variant>
        <vt:lpstr>Nadpisy snímků</vt:lpstr>
      </vt:variant>
      <vt:variant>
        <vt:i4>48</vt:i4>
      </vt:variant>
    </vt:vector>
  </HeadingPairs>
  <TitlesOfParts>
    <vt:vector size="60" baseType="lpstr">
      <vt:lpstr>Arial</vt:lpstr>
      <vt:lpstr>Calibri</vt:lpstr>
      <vt:lpstr>Calibri Light</vt:lpstr>
      <vt:lpstr>Segoe UI</vt:lpstr>
      <vt:lpstr>Segoe UI Light</vt:lpstr>
      <vt:lpstr>Segoe UI Semibold</vt:lpstr>
      <vt:lpstr>Segoe UI Semilight</vt:lpstr>
      <vt:lpstr>Tahoma</vt:lpstr>
      <vt:lpstr>Trebuchet MS</vt:lpstr>
      <vt:lpstr>Motiv Office</vt:lpstr>
      <vt:lpstr>CorelDRAW!</vt:lpstr>
      <vt:lpstr>Clip</vt:lpstr>
      <vt:lpstr>Úvodní přednáška POIN Bilinguální verze – část materiálů týkajících se MS Dynamics 365  Business Central je v angličtině</vt:lpstr>
      <vt:lpstr>Koordináty přednášejícího- vyučujícího – prezentováno už na první přenášce   </vt:lpstr>
      <vt:lpstr>Prinicipy výuky BPH_PIS1  a PIS2 – typ 2/2  </vt:lpstr>
      <vt:lpstr>Praxe vyučujícího – důvody uvedení -&gt; zkušenosti z praxe jsou získávány díky mimo částečný úvazek na ESF (nyní 0,6) </vt:lpstr>
      <vt:lpstr>Vybrané Projekty – mimo univerzitu </vt:lpstr>
      <vt:lpstr>Prezentace aplikace PowerPoint</vt:lpstr>
      <vt:lpstr>MS ERP Business Solutions (NAV 2018 and MS Dynamics 365 Business Central) – tržní pozice tohoto pokročilého ERP řešení </vt:lpstr>
      <vt:lpstr>Jednoduché a srozumitelné řešení umožňující řídit procesy podniků</vt:lpstr>
      <vt:lpstr>Microsoft Dynamics 365 Business Central – very high level tour of the capabilities of Business Central</vt:lpstr>
      <vt:lpstr>Transistor density in chips and computer performance</vt:lpstr>
      <vt:lpstr>SW pro řízení společností a jeho vývoj v čase  Development of software for company management </vt:lpstr>
      <vt:lpstr>ERP-&gt;nástroj pro řízení firemních procesů</vt:lpstr>
      <vt:lpstr>Benefity využívání ERP ve výuce na ESF</vt:lpstr>
      <vt:lpstr>Prezentace aplikace PowerPoint</vt:lpstr>
      <vt:lpstr>Prezentace aplikace PowerPoint</vt:lpstr>
      <vt:lpstr>ERP-TOC-BPR – Approach-implementation </vt:lpstr>
      <vt:lpstr>Prezentace aplikace PowerPoint</vt:lpstr>
      <vt:lpstr>Prezentace aplikace PowerPoint</vt:lpstr>
      <vt:lpstr>Simplified  schema of ERP usage – feedback princip</vt:lpstr>
      <vt:lpstr>Card (one record) -&gt;Entries (transactions) </vt:lpstr>
      <vt:lpstr>Data -&gt;report</vt:lpstr>
      <vt:lpstr>Příklady položek-transakcí vytvářených ERP systémem- jde o tak zvaná surová data </vt:lpstr>
      <vt:lpstr>ERP</vt:lpstr>
      <vt:lpstr>Isolated Data Islands – heterogenní řešení</vt:lpstr>
      <vt:lpstr> </vt:lpstr>
      <vt:lpstr>ERP - objektové řešení a relační databáze (BC)</vt:lpstr>
      <vt:lpstr>Snímek nutný k porozumění dalších snímků</vt:lpstr>
      <vt:lpstr>Karta zákazníka- jeden z pohledů na data (jeden záznam)</vt:lpstr>
      <vt:lpstr>Položky zákazníka(transakce)  </vt:lpstr>
      <vt:lpstr>Relace mezi tabulkami – příklad (relační databáze) </vt:lpstr>
      <vt:lpstr>Relace mezi tabulkami (datový model) I</vt:lpstr>
      <vt:lpstr>Relace mezi tabulkami (datový model) II</vt:lpstr>
      <vt:lpstr>Jedna tabulka a její relace  I</vt:lpstr>
      <vt:lpstr>Jedna tabulka (prodejná řádek) a její relace II</vt:lpstr>
      <vt:lpstr>MS Dynamics business solutions and related „sexy sides“</vt:lpstr>
      <vt:lpstr>RTC koncept (Role Tailored Client)</vt:lpstr>
      <vt:lpstr>Business funkce – Business Intelligence</vt:lpstr>
      <vt:lpstr>Business funkce – Business Intelligence</vt:lpstr>
      <vt:lpstr>ERP a získané znalosti odpovídající pozici junior konzultanta - položka 3 na dalším snímku</vt:lpstr>
      <vt:lpstr>Konzultant/ Konzultantka Microsoft Dynamics NAV-požadavky ze strany SW firem</vt:lpstr>
      <vt:lpstr>Programátor/ Programátorka Microsoft Dynamics NAV – požadavky zaměstnavatelů </vt:lpstr>
      <vt:lpstr>Zaměření přednášek z oboru řízení operací (BPH-PIS1-2 hodiny týdně )</vt:lpstr>
      <vt:lpstr>Studijní materiály- okruhy BPH_PIS1 (ERP)- orientační přehled</vt:lpstr>
      <vt:lpstr>Studijní materiály BPH_PIS2 (4 hodiny týdně=0/4) </vt:lpstr>
      <vt:lpstr>Prezentace aplikace PowerPoint</vt:lpstr>
      <vt:lpstr>Výhody a nevýhody různých řešení typu ERP </vt:lpstr>
      <vt:lpstr>ERP-benefity využívání  I</vt:lpstr>
      <vt:lpstr>ERP-benefity využívání II</vt:lpstr>
    </vt:vector>
  </TitlesOfParts>
  <Company>Ekonomicko-správní fakulta Masarykovy univerzity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Úvodní přednáška POIN</dc:title>
  <dc:creator>Jaromír Skorkovský</dc:creator>
  <cp:lastModifiedBy>Miki Skorkovský</cp:lastModifiedBy>
  <cp:revision>31</cp:revision>
  <dcterms:created xsi:type="dcterms:W3CDTF">2019-10-16T08:10:52Z</dcterms:created>
  <dcterms:modified xsi:type="dcterms:W3CDTF">2024-02-12T11:48:36Z</dcterms:modified>
</cp:coreProperties>
</file>