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6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01" r:id="rId19"/>
    <p:sldId id="367" r:id="rId20"/>
    <p:sldId id="317" r:id="rId21"/>
    <p:sldId id="318" r:id="rId22"/>
    <p:sldId id="319" r:id="rId23"/>
    <p:sldId id="320" r:id="rId24"/>
    <p:sldId id="321" r:id="rId25"/>
    <p:sldId id="287" r:id="rId26"/>
    <p:sldId id="288" r:id="rId27"/>
    <p:sldId id="357" r:id="rId28"/>
    <p:sldId id="358" r:id="rId29"/>
    <p:sldId id="385" r:id="rId30"/>
    <p:sldId id="384" r:id="rId31"/>
    <p:sldId id="359" r:id="rId32"/>
    <p:sldId id="289" r:id="rId33"/>
    <p:sldId id="349" r:id="rId34"/>
    <p:sldId id="350" r:id="rId35"/>
    <p:sldId id="360" r:id="rId36"/>
    <p:sldId id="361" r:id="rId37"/>
    <p:sldId id="368" r:id="rId38"/>
    <p:sldId id="362" r:id="rId39"/>
    <p:sldId id="363" r:id="rId40"/>
    <p:sldId id="369" r:id="rId41"/>
    <p:sldId id="364" r:id="rId42"/>
    <p:sldId id="365" r:id="rId43"/>
    <p:sldId id="366" r:id="rId44"/>
    <p:sldId id="322" r:id="rId45"/>
    <p:sldId id="323" r:id="rId46"/>
    <p:sldId id="351" r:id="rId47"/>
    <p:sldId id="324" r:id="rId48"/>
    <p:sldId id="325" r:id="rId49"/>
    <p:sldId id="326" r:id="rId50"/>
    <p:sldId id="327" r:id="rId51"/>
    <p:sldId id="352" r:id="rId52"/>
    <p:sldId id="328" r:id="rId53"/>
    <p:sldId id="329" r:id="rId54"/>
    <p:sldId id="387" r:id="rId55"/>
    <p:sldId id="389" r:id="rId56"/>
    <p:sldId id="388" r:id="rId57"/>
    <p:sldId id="386" r:id="rId58"/>
    <p:sldId id="354" r:id="rId5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Skorkovský" initials="MS" lastIdx="1" clrIdx="0">
    <p:extLst>
      <p:ext uri="{19B8F6BF-5375-455C-9EA6-DF929625EA0E}">
        <p15:presenceInfo xmlns:p15="http://schemas.microsoft.com/office/powerpoint/2012/main" userId="1f23c04aaccfa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8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commentAuthors" Target="comment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4T11:12:47.638" idx="1">
    <p:pos x="5464" y="342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ynamics-esf.ucn.muni.cz/1730/?runinframe=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sz="3100" b="1" dirty="0" err="1">
                <a:solidFill>
                  <a:srgbClr val="7030A0"/>
                </a:solidFill>
              </a:rPr>
              <a:t>Selling</a:t>
            </a:r>
            <a:r>
              <a:rPr lang="cs-CZ" sz="3100" b="1" dirty="0">
                <a:solidFill>
                  <a:srgbClr val="7030A0"/>
                </a:solidFill>
              </a:rPr>
              <a:t> and </a:t>
            </a:r>
            <a:r>
              <a:rPr lang="cs-CZ" sz="3100" b="1" dirty="0" err="1">
                <a:solidFill>
                  <a:srgbClr val="7030A0"/>
                </a:solidFill>
              </a:rPr>
              <a:t>Purchasing</a:t>
            </a:r>
            <a:br>
              <a:rPr lang="cs-CZ" dirty="0"/>
            </a:br>
            <a:r>
              <a:rPr lang="cs-CZ" sz="27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5000" dirty="0"/>
              <a:t> </a:t>
            </a:r>
            <a:r>
              <a:rPr lang="cs-CZ" sz="5000" dirty="0" err="1">
                <a:solidFill>
                  <a:srgbClr val="0070C0"/>
                </a:solidFill>
              </a:rPr>
              <a:t>Ing.J.Skorkovský,CSc</a:t>
            </a:r>
            <a:r>
              <a:rPr lang="cs-CZ" sz="5000" dirty="0">
                <a:solidFill>
                  <a:srgbClr val="0070C0"/>
                </a:solidFill>
              </a:rPr>
              <a:t>.</a:t>
            </a:r>
          </a:p>
          <a:p>
            <a:r>
              <a:rPr lang="cs-CZ" sz="5000" dirty="0">
                <a:solidFill>
                  <a:srgbClr val="0070C0"/>
                </a:solidFill>
              </a:rPr>
              <a:t>Department </a:t>
            </a:r>
            <a:r>
              <a:rPr lang="cs-CZ" sz="5000" dirty="0" err="1">
                <a:solidFill>
                  <a:srgbClr val="0070C0"/>
                </a:solidFill>
              </a:rPr>
              <a:t>of</a:t>
            </a:r>
            <a:r>
              <a:rPr lang="cs-CZ" sz="50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cs-CZ" sz="5000" dirty="0" err="1">
                <a:solidFill>
                  <a:srgbClr val="0070C0"/>
                </a:solidFill>
              </a:rPr>
              <a:t>Faculty</a:t>
            </a:r>
            <a:r>
              <a:rPr lang="cs-CZ" sz="5000" dirty="0">
                <a:solidFill>
                  <a:srgbClr val="0070C0"/>
                </a:solidFill>
              </a:rPr>
              <a:t> </a:t>
            </a:r>
            <a:r>
              <a:rPr lang="cs-CZ" sz="5000" dirty="0" err="1">
                <a:solidFill>
                  <a:srgbClr val="0070C0"/>
                </a:solidFill>
              </a:rPr>
              <a:t>of</a:t>
            </a:r>
            <a:r>
              <a:rPr lang="cs-CZ" sz="5000" dirty="0">
                <a:solidFill>
                  <a:srgbClr val="0070C0"/>
                </a:solidFill>
              </a:rPr>
              <a:t> Business and </a:t>
            </a:r>
            <a:r>
              <a:rPr lang="cs-CZ" sz="5000" dirty="0" err="1">
                <a:solidFill>
                  <a:srgbClr val="0070C0"/>
                </a:solidFill>
              </a:rPr>
              <a:t>Administration</a:t>
            </a:r>
            <a:endParaRPr lang="cs-CZ" sz="5000" dirty="0">
              <a:solidFill>
                <a:srgbClr val="0070C0"/>
              </a:solidFill>
            </a:endParaRPr>
          </a:p>
          <a:p>
            <a:r>
              <a:rPr lang="cs-CZ" sz="5000" dirty="0">
                <a:solidFill>
                  <a:srgbClr val="0070C0"/>
                </a:solidFill>
              </a:rPr>
              <a:t>Masaryk University Brno</a:t>
            </a:r>
          </a:p>
          <a:p>
            <a:r>
              <a:rPr lang="cs-CZ" sz="5000" dirty="0">
                <a:solidFill>
                  <a:srgbClr val="0070C0"/>
                </a:solidFill>
              </a:rPr>
              <a:t>Czech Republic</a:t>
            </a:r>
            <a:r>
              <a:rPr lang="cs-CZ" sz="5000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2378B-0215-46B8-BDA3-406B4321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General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DF100A-CB7A-455C-B7AD-B3D0BE92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0" y="1483058"/>
            <a:ext cx="9567512" cy="4142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219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2378B-0215-46B8-BDA3-406B4321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Inventory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2181D1-3A5B-4CDF-957B-A9736188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0" y="1752651"/>
            <a:ext cx="10621211" cy="37574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652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2378B-0215-46B8-BDA3-406B4321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C65B14-50FB-43B0-AF64-43AE0723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42" y="1417128"/>
            <a:ext cx="10398916" cy="40237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186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2378B-0215-46B8-BDA3-406B4321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Prices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en-US" sz="3600" dirty="0">
                <a:solidFill>
                  <a:srgbClr val="0070C0"/>
                </a:solidFill>
              </a:rPr>
              <a:t>&amp;</a:t>
            </a:r>
            <a:r>
              <a:rPr lang="cs-CZ" sz="3600" dirty="0">
                <a:solidFill>
                  <a:srgbClr val="0070C0"/>
                </a:solidFill>
              </a:rPr>
              <a:t> Sales and 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Replenishment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5727C1-F524-4C22-865A-CEEADB7F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576076"/>
            <a:ext cx="10021954" cy="47113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242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Vytváření prodejní  objednávky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1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171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171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Zboží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01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6000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03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    Zákazník 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5447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201727" y="3645025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4799857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214753" y="3568370"/>
            <a:ext cx="22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Nutno zadat množství </a:t>
            </a:r>
            <a:endParaRPr lang="en-ZA" dirty="0"/>
          </a:p>
        </p:txBody>
      </p:sp>
      <p:sp>
        <p:nvSpPr>
          <p:cNvPr id="20" name="Obdélník 19"/>
          <p:cNvSpPr/>
          <p:nvPr/>
        </p:nvSpPr>
        <p:spPr>
          <a:xfrm>
            <a:off x="2495601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</a:p>
        </p:txBody>
      </p:sp>
      <p:sp>
        <p:nvSpPr>
          <p:cNvPr id="21" name="Pravá složená závorka 20"/>
          <p:cNvSpPr/>
          <p:nvPr/>
        </p:nvSpPr>
        <p:spPr>
          <a:xfrm>
            <a:off x="7104112" y="2708921"/>
            <a:ext cx="216024" cy="71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451792" y="2756507"/>
            <a:ext cx="381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Hlavička prodejní objednávky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357871" y="3574730"/>
            <a:ext cx="39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Řádek (řádky) prodejní objednávky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7100017" y="3643368"/>
            <a:ext cx="216024" cy="359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Vytváření nákupní objednávky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1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171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171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Zboží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01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6000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03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    Dodavatel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5447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201727" y="3645025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4799857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214753" y="3568370"/>
            <a:ext cx="22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Nutno zadat množství </a:t>
            </a:r>
            <a:endParaRPr lang="en-ZA" dirty="0"/>
          </a:p>
        </p:txBody>
      </p:sp>
      <p:sp>
        <p:nvSpPr>
          <p:cNvPr id="20" name="Obdélník 19"/>
          <p:cNvSpPr/>
          <p:nvPr/>
        </p:nvSpPr>
        <p:spPr>
          <a:xfrm>
            <a:off x="2495601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</a:p>
        </p:txBody>
      </p:sp>
      <p:sp>
        <p:nvSpPr>
          <p:cNvPr id="21" name="Pravá složená závorka 20"/>
          <p:cNvSpPr/>
          <p:nvPr/>
        </p:nvSpPr>
        <p:spPr>
          <a:xfrm>
            <a:off x="7104112" y="2708921"/>
            <a:ext cx="216024" cy="71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451791" y="2756507"/>
            <a:ext cx="30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Hlavička nákupní objednávky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04193" y="3645025"/>
            <a:ext cx="340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Řádek (řádky) nákupní objednávky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7100017" y="3643368"/>
            <a:ext cx="216024" cy="359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908F11C-D630-49C1-B208-1906A46B90A0}"/>
              </a:ext>
            </a:extLst>
          </p:cNvPr>
          <p:cNvSpPr/>
          <p:nvPr/>
        </p:nvSpPr>
        <p:spPr>
          <a:xfrm>
            <a:off x="-25074" y="2518844"/>
            <a:ext cx="120270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basics of double entry accounting presented 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Sales Order posting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Link between amounts posted to general ledger accounts and customer items ledger entries</a:t>
            </a:r>
            <a:r>
              <a:rPr lang="cs-CZ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endParaRPr lang="cs-CZ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820D133-AA93-4058-A534-A46FEA1D5E80}"/>
              </a:ext>
            </a:extLst>
          </p:cNvPr>
          <p:cNvSpPr/>
          <p:nvPr/>
        </p:nvSpPr>
        <p:spPr>
          <a:xfrm>
            <a:off x="4311080" y="4823390"/>
            <a:ext cx="4437529" cy="1604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1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Double-entry booking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en-US" sz="2400" dirty="0" err="1">
                <a:solidFill>
                  <a:srgbClr val="0070C0"/>
                </a:solidFill>
              </a:rPr>
              <a:t>elling</a:t>
            </a:r>
            <a:r>
              <a:rPr lang="en-US" sz="2400" dirty="0">
                <a:solidFill>
                  <a:srgbClr val="0070C0"/>
                </a:solidFill>
              </a:rPr>
              <a:t> process –</a:t>
            </a:r>
            <a:r>
              <a:rPr lang="cs-CZ" sz="2400" dirty="0">
                <a:solidFill>
                  <a:srgbClr val="0070C0"/>
                </a:solidFill>
              </a:rPr>
              <a:t>&gt;</a:t>
            </a:r>
            <a:r>
              <a:rPr lang="en-US" sz="2400" dirty="0">
                <a:solidFill>
                  <a:srgbClr val="0070C0"/>
                </a:solidFill>
              </a:rPr>
              <a:t> Sales Order-&gt;Sales Invoice)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069675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2912852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747403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535502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395933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21858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37309" y="1459930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VAT (25%)</a:t>
            </a: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(5610)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94373" y="1419409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Revenue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(6110)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14598" y="1472377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Customer</a:t>
            </a: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(2310)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049036" y="318162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Bank (2920)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93436" y="3654725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372202" y="3654725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969143" y="2303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125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256364" y="23033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427505" y="22847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543741" y="2303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125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781174" y="38938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125</a:t>
            </a:r>
          </a:p>
        </p:txBody>
      </p:sp>
      <p:cxnSp>
        <p:nvCxnSpPr>
          <p:cNvPr id="26" name="Přímá spojnice se šipkou 25"/>
          <p:cNvCxnSpPr>
            <a:stCxn id="23" idx="2"/>
          </p:cNvCxnSpPr>
          <p:nvPr/>
        </p:nvCxnSpPr>
        <p:spPr>
          <a:xfrm>
            <a:off x="1811603" y="2672706"/>
            <a:ext cx="1040368" cy="12211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20" idx="2"/>
          </p:cNvCxnSpPr>
          <p:nvPr/>
        </p:nvCxnSpPr>
        <p:spPr>
          <a:xfrm flipV="1">
            <a:off x="1237005" y="2672706"/>
            <a:ext cx="0" cy="3896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3695367" y="2646761"/>
            <a:ext cx="0" cy="4156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5456667" y="2679917"/>
            <a:ext cx="3202" cy="3824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237005" y="3062377"/>
            <a:ext cx="422319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8496674" y="2855027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8488048" y="1483121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8484677" y="4762630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           </a:t>
            </a:r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748153" y="4776120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9181067" y="5225689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9310401" y="1999384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0152219" y="2294660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Šipka nahoru 44"/>
          <p:cNvSpPr/>
          <p:nvPr/>
        </p:nvSpPr>
        <p:spPr>
          <a:xfrm>
            <a:off x="8801586" y="4351071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lů 45"/>
          <p:cNvSpPr/>
          <p:nvPr/>
        </p:nvSpPr>
        <p:spPr>
          <a:xfrm>
            <a:off x="8801585" y="2559853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9382252" y="1978964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8488048" y="2908413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8592436" y="157831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Customer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8496674" y="4050354"/>
            <a:ext cx="1980577" cy="25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8735551" y="404195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 flipH="1" flipV="1">
            <a:off x="9965405" y="4126113"/>
            <a:ext cx="23984" cy="110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860083" y="266412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Invoice</a:t>
            </a:r>
            <a:r>
              <a:rPr lang="cs-CZ" dirty="0">
                <a:solidFill>
                  <a:srgbClr val="00B050"/>
                </a:solidFill>
              </a:rPr>
              <a:t> (1st)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914720" y="3289794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Payment</a:t>
            </a:r>
            <a:r>
              <a:rPr lang="cs-CZ" dirty="0">
                <a:solidFill>
                  <a:srgbClr val="FF0000"/>
                </a:solidFill>
              </a:rPr>
              <a:t> (2nd)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994353" y="4479921"/>
            <a:ext cx="2554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Balance on Customer </a:t>
            </a:r>
            <a:r>
              <a:rPr lang="cs-CZ" sz="1600" dirty="0" err="1">
                <a:solidFill>
                  <a:srgbClr val="00B050"/>
                </a:solidFill>
              </a:rPr>
              <a:t>card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=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660209" y="4478150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125 -&gt;100+25</a:t>
            </a:r>
          </a:p>
          <a:p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994353" y="4849253"/>
            <a:ext cx="2554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Balance on Customer </a:t>
            </a:r>
            <a:r>
              <a:rPr lang="cs-CZ" sz="1600" dirty="0" err="1">
                <a:solidFill>
                  <a:srgbClr val="FF0000"/>
                </a:solidFill>
              </a:rPr>
              <a:t>card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= 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741161" y="484312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0 -&gt;</a:t>
            </a:r>
            <a:r>
              <a:rPr lang="cs-CZ" sz="1600" dirty="0">
                <a:solidFill>
                  <a:srgbClr val="00B050"/>
                </a:solidFill>
              </a:rPr>
              <a:t>125</a:t>
            </a:r>
            <a:r>
              <a:rPr lang="cs-CZ" sz="1600" dirty="0">
                <a:solidFill>
                  <a:srgbClr val="FF0000"/>
                </a:solidFill>
              </a:rPr>
              <a:t>-125</a:t>
            </a:r>
          </a:p>
        </p:txBody>
      </p:sp>
      <p:pic>
        <p:nvPicPr>
          <p:cNvPr id="63" name="Obrázek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0" y="5946095"/>
            <a:ext cx="6185706" cy="305392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0" y="5583269"/>
            <a:ext cx="6157823" cy="278005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0" y="5233979"/>
            <a:ext cx="6185706" cy="258937"/>
          </a:xfrm>
          <a:prstGeom prst="rect">
            <a:avLst/>
          </a:prstGeom>
        </p:spPr>
      </p:pic>
      <p:pic>
        <p:nvPicPr>
          <p:cNvPr id="66" name="Obrázek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86" y="6393328"/>
            <a:ext cx="6195510" cy="294325"/>
          </a:xfrm>
          <a:prstGeom prst="rect">
            <a:avLst/>
          </a:prstGeom>
        </p:spPr>
      </p:pic>
      <p:sp>
        <p:nvSpPr>
          <p:cNvPr id="67" name="TextovéPole 66"/>
          <p:cNvSpPr txBox="1"/>
          <p:nvPr/>
        </p:nvSpPr>
        <p:spPr>
          <a:xfrm>
            <a:off x="1011016" y="209208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548441" y="211042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2867618" y="2109269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3405043" y="2127602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666980" y="2071183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5204405" y="2089516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2919511" y="370745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3456936" y="372579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E390FE7-E655-4256-89C2-28E7446761ED}"/>
              </a:ext>
            </a:extLst>
          </p:cNvPr>
          <p:cNvSpPr txBox="1"/>
          <p:nvPr/>
        </p:nvSpPr>
        <p:spPr>
          <a:xfrm>
            <a:off x="7093256" y="5887196"/>
            <a:ext cx="6595679" cy="88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amounts in total entries 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match </a:t>
            </a: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amounts in the animated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example. It is only an explanation that the relevant entries (transactions)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created gradually during the business example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2C03B5-CFC1-45B5-AD9A-DC6224F11AEA}"/>
              </a:ext>
            </a:extLst>
          </p:cNvPr>
          <p:cNvSpPr txBox="1"/>
          <p:nvPr/>
        </p:nvSpPr>
        <p:spPr>
          <a:xfrm>
            <a:off x="5349836" y="3246223"/>
            <a:ext cx="2201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Relace CZ a ENG účtů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311  - 2310</a:t>
            </a:r>
          </a:p>
          <a:p>
            <a:r>
              <a:rPr lang="cs-CZ" dirty="0">
                <a:solidFill>
                  <a:srgbClr val="00B050"/>
                </a:solidFill>
              </a:rPr>
              <a:t> 602  - 6110</a:t>
            </a:r>
          </a:p>
          <a:p>
            <a:r>
              <a:rPr lang="cs-CZ" dirty="0">
                <a:solidFill>
                  <a:srgbClr val="00B050"/>
                </a:solidFill>
              </a:rPr>
              <a:t> 343  - 5610</a:t>
            </a:r>
          </a:p>
          <a:p>
            <a:r>
              <a:rPr lang="cs-CZ" dirty="0">
                <a:solidFill>
                  <a:srgbClr val="00B050"/>
                </a:solidFill>
              </a:rPr>
              <a:t> 221  - 2920  </a:t>
            </a:r>
            <a:r>
              <a:rPr lang="cs-CZ" dirty="0"/>
              <a:t>  </a:t>
            </a:r>
            <a:endParaRPr lang="en-US" dirty="0"/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3F69264-5260-42BA-878C-2F1D6C84673E}"/>
              </a:ext>
            </a:extLst>
          </p:cNvPr>
          <p:cNvSpPr txBox="1"/>
          <p:nvPr/>
        </p:nvSpPr>
        <p:spPr>
          <a:xfrm>
            <a:off x="4668681" y="51687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125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E12B71FF-9F27-4F2F-8E44-8C56AC6B6AC0}"/>
              </a:ext>
            </a:extLst>
          </p:cNvPr>
          <p:cNvSpPr txBox="1"/>
          <p:nvPr/>
        </p:nvSpPr>
        <p:spPr>
          <a:xfrm>
            <a:off x="5532848" y="51655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125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5E921877-769C-488A-8F9A-6DF64091C4EB}"/>
              </a:ext>
            </a:extLst>
          </p:cNvPr>
          <p:cNvSpPr txBox="1"/>
          <p:nvPr/>
        </p:nvSpPr>
        <p:spPr>
          <a:xfrm>
            <a:off x="4363852" y="55524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-100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C5EA7FAA-88A6-4AB0-939B-A5FB014AB80C}"/>
              </a:ext>
            </a:extLst>
          </p:cNvPr>
          <p:cNvSpPr txBox="1"/>
          <p:nvPr/>
        </p:nvSpPr>
        <p:spPr>
          <a:xfrm>
            <a:off x="5251931" y="557565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-100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9CC7368D-4EE1-41C2-85AE-B5E4D0D5645F}"/>
              </a:ext>
            </a:extLst>
          </p:cNvPr>
          <p:cNvSpPr txBox="1"/>
          <p:nvPr/>
        </p:nvSpPr>
        <p:spPr>
          <a:xfrm>
            <a:off x="4395752" y="592746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-25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B74CDE5E-1D92-45A6-B619-768AF69039D0}"/>
              </a:ext>
            </a:extLst>
          </p:cNvPr>
          <p:cNvSpPr txBox="1"/>
          <p:nvPr/>
        </p:nvSpPr>
        <p:spPr>
          <a:xfrm>
            <a:off x="5174401" y="590699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-25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D5B5D6CF-919F-4A46-80C3-004998C2E730}"/>
              </a:ext>
            </a:extLst>
          </p:cNvPr>
          <p:cNvSpPr txBox="1"/>
          <p:nvPr/>
        </p:nvSpPr>
        <p:spPr>
          <a:xfrm>
            <a:off x="4723522" y="63701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4141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60" grpId="0"/>
      <p:bldP spid="62" grpId="0"/>
      <p:bldP spid="76" grpId="0"/>
      <p:bldP spid="77" grpId="0"/>
      <p:bldP spid="78" grpId="0"/>
      <p:bldP spid="79" grpId="0"/>
      <p:bldP spid="82" grpId="0"/>
      <p:bldP spid="83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4970"/>
            <a:ext cx="8055634" cy="4804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2A78B0-D0EE-459B-89E5-6FAEAA960FB6}"/>
              </a:ext>
            </a:extLst>
          </p:cNvPr>
          <p:cNvSpPr txBox="1"/>
          <p:nvPr/>
        </p:nvSpPr>
        <p:spPr>
          <a:xfrm>
            <a:off x="838200" y="6237171"/>
            <a:ext cx="939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sales order printing will be demonstrated in the classroom and is not part of this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72175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(F9)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8" y="440479"/>
            <a:ext cx="3189036" cy="1250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4831882" y="1027906"/>
            <a:ext cx="770021" cy="1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722" y="2586446"/>
            <a:ext cx="3081154" cy="1655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8F12B54-1B6B-4FF4-973D-D6830B60286E}"/>
              </a:ext>
            </a:extLst>
          </p:cNvPr>
          <p:cNvCxnSpPr>
            <a:cxnSpLocks/>
          </p:cNvCxnSpPr>
          <p:nvPr/>
        </p:nvCxnSpPr>
        <p:spPr>
          <a:xfrm>
            <a:off x="7797151" y="1702310"/>
            <a:ext cx="0" cy="88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A5A3A5EC-4FE8-4E26-A7DD-3B519C2AA6BB}"/>
              </a:ext>
            </a:extLst>
          </p:cNvPr>
          <p:cNvSpPr/>
          <p:nvPr/>
        </p:nvSpPr>
        <p:spPr>
          <a:xfrm>
            <a:off x="9257211" y="2586446"/>
            <a:ext cx="174168" cy="1619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EB649-0094-472D-8F8F-9C51D1D8B965}"/>
              </a:ext>
            </a:extLst>
          </p:cNvPr>
          <p:cNvSpPr txBox="1"/>
          <p:nvPr/>
        </p:nvSpPr>
        <p:spPr>
          <a:xfrm>
            <a:off x="9649097" y="3244334"/>
            <a:ext cx="148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BC </a:t>
            </a:r>
            <a:r>
              <a:rPr lang="cs-CZ" dirty="0" err="1">
                <a:solidFill>
                  <a:srgbClr val="0070C0"/>
                </a:solidFill>
              </a:rPr>
              <a:t>creates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all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    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FC89D4-3255-4C20-A6CD-AB49B9E4A4D1}"/>
              </a:ext>
            </a:extLst>
          </p:cNvPr>
          <p:cNvSpPr txBox="1"/>
          <p:nvPr/>
        </p:nvSpPr>
        <p:spPr>
          <a:xfrm>
            <a:off x="723437" y="19401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Either use the F9 key or find the Post icon. It is easier and therefore faster to use keyboard shortcuts. 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9EEA27-2165-40E8-B09D-22CB629224C3}"/>
              </a:ext>
            </a:extLst>
          </p:cNvPr>
          <p:cNvCxnSpPr>
            <a:stCxn id="10" idx="0"/>
          </p:cNvCxnSpPr>
          <p:nvPr/>
        </p:nvCxnSpPr>
        <p:spPr>
          <a:xfrm flipV="1">
            <a:off x="3771437" y="1373334"/>
            <a:ext cx="0" cy="5667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E7DDA1-A819-47A1-8B4D-B4A3DB98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7" y="4674769"/>
            <a:ext cx="6519842" cy="1619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84F0783-D852-4D90-8A3B-37F9233B6B9A}"/>
              </a:ext>
            </a:extLst>
          </p:cNvPr>
          <p:cNvCxnSpPr>
            <a:cxnSpLocks/>
          </p:cNvCxnSpPr>
          <p:nvPr/>
        </p:nvCxnSpPr>
        <p:spPr>
          <a:xfrm>
            <a:off x="1402018" y="2757603"/>
            <a:ext cx="0" cy="161226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122258D5-E6FB-47C5-9033-F9FFA6EFEB7F}"/>
              </a:ext>
            </a:extLst>
          </p:cNvPr>
          <p:cNvSpPr/>
          <p:nvPr/>
        </p:nvSpPr>
        <p:spPr>
          <a:xfrm>
            <a:off x="1651913" y="3136612"/>
            <a:ext cx="2681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 </a:t>
            </a:r>
            <a:r>
              <a:rPr lang="cs-CZ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Icon</a:t>
            </a:r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</a:t>
            </a:r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F9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FAB540-0ADF-4923-9594-3BDE7720EE81}"/>
              </a:ext>
            </a:extLst>
          </p:cNvPr>
          <p:cNvSpPr txBox="1"/>
          <p:nvPr/>
        </p:nvSpPr>
        <p:spPr>
          <a:xfrm>
            <a:off x="9257211" y="4640333"/>
            <a:ext cx="2562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G/L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err="1">
                <a:solidFill>
                  <a:srgbClr val="0070C0"/>
                </a:solidFill>
              </a:rPr>
              <a:t>Item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Ledeger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Customer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Ledger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A89C36F1-622C-465F-B883-3E4EB58AF387}"/>
              </a:ext>
            </a:extLst>
          </p:cNvPr>
          <p:cNvSpPr/>
          <p:nvPr/>
        </p:nvSpPr>
        <p:spPr>
          <a:xfrm>
            <a:off x="9821431" y="3900290"/>
            <a:ext cx="1164657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4FC98060-0594-47EC-8082-863671C7B2A2}"/>
              </a:ext>
            </a:extLst>
          </p:cNvPr>
          <p:cNvSpPr/>
          <p:nvPr/>
        </p:nvSpPr>
        <p:spPr>
          <a:xfrm>
            <a:off x="9257211" y="507815"/>
            <a:ext cx="133390" cy="12892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E381B70-ECC6-40B5-BFD3-EE756C3A071E}"/>
              </a:ext>
            </a:extLst>
          </p:cNvPr>
          <p:cNvSpPr txBox="1"/>
          <p:nvPr/>
        </p:nvSpPr>
        <p:spPr>
          <a:xfrm>
            <a:off x="9634047" y="690757"/>
            <a:ext cx="113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Three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possible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3D1A372B-E02B-4F3F-96E8-3CA2F5287F7B}"/>
              </a:ext>
            </a:extLst>
          </p:cNvPr>
          <p:cNvSpPr/>
          <p:nvPr/>
        </p:nvSpPr>
        <p:spPr>
          <a:xfrm rot="5400000">
            <a:off x="10484829" y="4680795"/>
            <a:ext cx="175894" cy="2166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A80D97-1DE6-4D1A-9993-6BBEA21AB6EB}"/>
              </a:ext>
            </a:extLst>
          </p:cNvPr>
          <p:cNvSpPr txBox="1"/>
          <p:nvPr/>
        </p:nvSpPr>
        <p:spPr>
          <a:xfrm>
            <a:off x="9586653" y="5913221"/>
            <a:ext cx="2069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R</a:t>
            </a:r>
            <a:r>
              <a:rPr lang="en-US" sz="2000" b="1" dirty="0" err="1">
                <a:solidFill>
                  <a:srgbClr val="0070C0"/>
                </a:solidFill>
              </a:rPr>
              <a:t>esults</a:t>
            </a:r>
            <a:r>
              <a:rPr lang="en-US" sz="2000" b="1" dirty="0">
                <a:solidFill>
                  <a:srgbClr val="0070C0"/>
                </a:solidFill>
              </a:rPr>
              <a:t> of posting</a:t>
            </a:r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Sales </a:t>
            </a:r>
            <a:r>
              <a:rPr lang="cs-CZ" sz="2000" b="1" dirty="0" err="1">
                <a:solidFill>
                  <a:srgbClr val="0070C0"/>
                </a:solidFill>
              </a:rPr>
              <a:t>Order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F9717-C365-4494-978E-B1246E0B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Most </a:t>
            </a:r>
            <a:r>
              <a:rPr lang="cs-CZ" sz="3600" dirty="0" err="1">
                <a:solidFill>
                  <a:srgbClr val="0070C0"/>
                </a:solidFill>
              </a:rPr>
              <a:t>importatnt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objects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purchasing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selling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BD1A4-CA4E-41AA-A124-4B3EA6C00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Vendor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Locations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G/L </a:t>
            </a:r>
            <a:r>
              <a:rPr lang="cs-CZ" dirty="0" err="1">
                <a:solidFill>
                  <a:srgbClr val="0070C0"/>
                </a:solidFill>
              </a:rPr>
              <a:t>Account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9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by </a:t>
            </a:r>
            <a:r>
              <a:rPr lang="cs-CZ" sz="3600" b="1" dirty="0">
                <a:solidFill>
                  <a:srgbClr val="0070C0"/>
                </a:solidFill>
              </a:rPr>
              <a:t>F9</a:t>
            </a:r>
            <a:r>
              <a:rPr lang="cs-CZ" sz="3600" dirty="0">
                <a:solidFill>
                  <a:srgbClr val="0070C0"/>
                </a:solidFill>
              </a:rPr>
              <a:t> hot </a:t>
            </a:r>
            <a:r>
              <a:rPr lang="cs-CZ" sz="3600" dirty="0" err="1">
                <a:solidFill>
                  <a:srgbClr val="0070C0"/>
                </a:solidFill>
              </a:rPr>
              <a:t>key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3" y="1583875"/>
            <a:ext cx="9219055" cy="50135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005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impacts</a:t>
            </a:r>
            <a:r>
              <a:rPr lang="cs-CZ" sz="3600" dirty="0">
                <a:solidFill>
                  <a:srgbClr val="0070C0"/>
                </a:solidFill>
              </a:rPr>
              <a:t>) –  </a:t>
            </a:r>
            <a:r>
              <a:rPr lang="en-US" sz="3600" dirty="0">
                <a:solidFill>
                  <a:srgbClr val="0070C0"/>
                </a:solidFill>
              </a:rPr>
              <a:t>One way to get at it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89167"/>
            <a:ext cx="4109184" cy="1186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4730"/>
            <a:ext cx="10524017" cy="822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9298"/>
            <a:ext cx="1883724" cy="724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26" y="4843470"/>
            <a:ext cx="10173680" cy="1477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534526" y="4161358"/>
            <a:ext cx="315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 Sign -&gt; </a:t>
            </a:r>
            <a:r>
              <a:rPr lang="cs-CZ" b="1" dirty="0" err="1">
                <a:solidFill>
                  <a:srgbClr val="FF0000"/>
                </a:solidFill>
              </a:rPr>
              <a:t>Debit</a:t>
            </a:r>
            <a:r>
              <a:rPr lang="cs-CZ" b="1" dirty="0">
                <a:solidFill>
                  <a:srgbClr val="FF0000"/>
                </a:solidFill>
              </a:rPr>
              <a:t> , - Sign -&gt; </a:t>
            </a:r>
            <a:r>
              <a:rPr lang="cs-CZ" b="1" dirty="0" err="1">
                <a:solidFill>
                  <a:srgbClr val="FF0000"/>
                </a:solidFill>
              </a:rPr>
              <a:t>Credit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5E369B-F13C-4761-8E59-DD58471F3B34}"/>
              </a:ext>
            </a:extLst>
          </p:cNvPr>
          <p:cNvSpPr txBox="1"/>
          <p:nvPr/>
        </p:nvSpPr>
        <p:spPr>
          <a:xfrm>
            <a:off x="8753795" y="632143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719,50+179,88=899,38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397EAEC-040E-4751-9887-6A99B0EDFA55}"/>
              </a:ext>
            </a:extLst>
          </p:cNvPr>
          <p:cNvCxnSpPr/>
          <p:nvPr/>
        </p:nvCxnSpPr>
        <p:spPr>
          <a:xfrm>
            <a:off x="1410789" y="3070768"/>
            <a:ext cx="0" cy="71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C4A612-363D-424B-A8D2-F8E4BAE3762A}"/>
              </a:ext>
            </a:extLst>
          </p:cNvPr>
          <p:cNvCxnSpPr>
            <a:cxnSpLocks/>
          </p:cNvCxnSpPr>
          <p:nvPr/>
        </p:nvCxnSpPr>
        <p:spPr>
          <a:xfrm>
            <a:off x="1433936" y="4530690"/>
            <a:ext cx="0" cy="312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9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Demand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–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b="1" dirty="0" err="1">
                <a:solidFill>
                  <a:srgbClr val="7030A0"/>
                </a:solidFill>
              </a:rPr>
              <a:t>only</a:t>
            </a:r>
            <a:r>
              <a:rPr lang="cs-CZ" sz="3600" b="1" dirty="0">
                <a:solidFill>
                  <a:srgbClr val="7030A0"/>
                </a:solidFill>
              </a:rPr>
              <a:t> </a:t>
            </a:r>
            <a:r>
              <a:rPr lang="cs-CZ" sz="3600" b="1" dirty="0" err="1">
                <a:solidFill>
                  <a:srgbClr val="7030A0"/>
                </a:solidFill>
              </a:rPr>
              <a:t>theory</a:t>
            </a:r>
            <a:r>
              <a:rPr lang="cs-CZ" sz="3600" b="1" dirty="0">
                <a:solidFill>
                  <a:srgbClr val="7030A0"/>
                </a:solidFill>
              </a:rPr>
              <a:t> so far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Reason</a:t>
            </a:r>
            <a:r>
              <a:rPr lang="cs-CZ" b="1" dirty="0">
                <a:solidFill>
                  <a:srgbClr val="0070C0"/>
                </a:solidFill>
              </a:rPr>
              <a:t>s - </a:t>
            </a:r>
            <a:r>
              <a:rPr lang="en-US" b="1" dirty="0">
                <a:solidFill>
                  <a:srgbClr val="0070C0"/>
                </a:solidFill>
              </a:rPr>
              <a:t>instructions for creating the model</a:t>
            </a:r>
            <a:endParaRPr lang="en-ZA" b="1" dirty="0">
              <a:solidFill>
                <a:srgbClr val="0070C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Planning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ZA" dirty="0">
                <a:solidFill>
                  <a:srgbClr val="0070C0"/>
                </a:solidFill>
              </a:rPr>
              <a:t>- calculation of replenishment and Creation of Purchase 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ZA" dirty="0" err="1">
                <a:solidFill>
                  <a:srgbClr val="0070C0"/>
                </a:solidFill>
              </a:rPr>
              <a:t>rder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(PO)</a:t>
            </a:r>
            <a:endParaRPr lang="en-ZA" dirty="0">
              <a:solidFill>
                <a:srgbClr val="0070C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Creation of two different </a:t>
            </a:r>
            <a:r>
              <a:rPr lang="en-ZA" b="1" dirty="0">
                <a:solidFill>
                  <a:srgbClr val="0070C0"/>
                </a:solidFill>
              </a:rPr>
              <a:t>PO</a:t>
            </a:r>
            <a:r>
              <a:rPr lang="en-ZA" dirty="0">
                <a:solidFill>
                  <a:srgbClr val="0070C0"/>
                </a:solidFill>
              </a:rPr>
              <a:t> covering demand with different costs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Posting both </a:t>
            </a:r>
            <a:r>
              <a:rPr lang="en-ZA" b="1" dirty="0">
                <a:solidFill>
                  <a:srgbClr val="0070C0"/>
                </a:solidFill>
              </a:rPr>
              <a:t>PO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ZA" dirty="0">
                <a:solidFill>
                  <a:srgbClr val="0070C0"/>
                </a:solidFill>
              </a:rPr>
              <a:t>documents</a:t>
            </a:r>
            <a:r>
              <a:rPr lang="cs-CZ" dirty="0">
                <a:solidFill>
                  <a:srgbClr val="0070C0"/>
                </a:solidFill>
              </a:rPr>
              <a:t>)</a:t>
            </a:r>
            <a:r>
              <a:rPr lang="en-ZA" dirty="0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Partly posting of Sales 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ZA" dirty="0" err="1">
                <a:solidFill>
                  <a:srgbClr val="0070C0"/>
                </a:solidFill>
              </a:rPr>
              <a:t>rder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en-US" sz="2000" dirty="0">
                <a:solidFill>
                  <a:srgbClr val="7030A0"/>
                </a:solidFill>
              </a:rPr>
              <a:t>For example, not everything was delivered</a:t>
            </a:r>
            <a:r>
              <a:rPr lang="cs-CZ" sz="2000" dirty="0">
                <a:solidFill>
                  <a:srgbClr val="7030A0"/>
                </a:solidFill>
              </a:rPr>
              <a:t> by Vendor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r>
              <a:rPr lang="en-ZA" sz="2000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See applied </a:t>
            </a:r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ZA" dirty="0" err="1">
                <a:solidFill>
                  <a:srgbClr val="0070C0"/>
                </a:solidFill>
              </a:rPr>
              <a:t>tem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en-ZA" dirty="0">
                <a:solidFill>
                  <a:srgbClr val="0070C0"/>
                </a:solidFill>
              </a:rPr>
              <a:t>edger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ZA" dirty="0" err="1">
                <a:solidFill>
                  <a:srgbClr val="0070C0"/>
                </a:solidFill>
              </a:rPr>
              <a:t>ntries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this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affects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stock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levels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See important fields on the </a:t>
            </a:r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ZA" dirty="0" err="1">
                <a:solidFill>
                  <a:srgbClr val="0070C0"/>
                </a:solidFill>
              </a:rPr>
              <a:t>tem</a:t>
            </a:r>
            <a:r>
              <a:rPr lang="en-ZA" dirty="0">
                <a:solidFill>
                  <a:srgbClr val="0070C0"/>
                </a:solidFill>
              </a:rPr>
              <a:t> ca</a:t>
            </a:r>
            <a:r>
              <a:rPr lang="cs-CZ" dirty="0">
                <a:solidFill>
                  <a:srgbClr val="0070C0"/>
                </a:solidFill>
              </a:rPr>
              <a:t>r</a:t>
            </a:r>
            <a:r>
              <a:rPr lang="en-ZA" dirty="0">
                <a:solidFill>
                  <a:srgbClr val="0070C0"/>
                </a:solidFill>
              </a:rPr>
              <a:t>d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Inventory Adjustment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will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be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explain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at the end of the course</a:t>
            </a:r>
            <a:r>
              <a:rPr lang="cs-CZ" sz="2000" dirty="0">
                <a:solidFill>
                  <a:srgbClr val="7030A0"/>
                </a:solidFill>
              </a:rPr>
              <a:t> PIS1 - and </a:t>
            </a:r>
            <a:r>
              <a:rPr lang="cs-CZ" sz="2000" dirty="0" err="1">
                <a:solidFill>
                  <a:srgbClr val="7030A0"/>
                </a:solidFill>
              </a:rPr>
              <a:t>the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startd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of</a:t>
            </a:r>
            <a:r>
              <a:rPr lang="cs-CZ" sz="2000" dirty="0">
                <a:solidFill>
                  <a:srgbClr val="7030A0"/>
                </a:solidFill>
              </a:rPr>
              <a:t> PIS2 </a:t>
            </a:r>
            <a:r>
              <a:rPr lang="cs-CZ" sz="2000" dirty="0" err="1">
                <a:solidFill>
                  <a:srgbClr val="7030A0"/>
                </a:solidFill>
              </a:rPr>
              <a:t>course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See the impact on item </a:t>
            </a:r>
            <a:r>
              <a:rPr lang="cs-CZ" dirty="0">
                <a:solidFill>
                  <a:srgbClr val="0070C0"/>
                </a:solidFill>
              </a:rPr>
              <a:t>General L</a:t>
            </a:r>
            <a:r>
              <a:rPr lang="en-ZA" dirty="0">
                <a:solidFill>
                  <a:srgbClr val="0070C0"/>
                </a:solidFill>
              </a:rPr>
              <a:t>edger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ZA" dirty="0" err="1">
                <a:solidFill>
                  <a:srgbClr val="0070C0"/>
                </a:solidFill>
              </a:rPr>
              <a:t>ntries</a:t>
            </a:r>
            <a:r>
              <a:rPr lang="cs-CZ" dirty="0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impacts</a:t>
            </a:r>
            <a:r>
              <a:rPr lang="cs-CZ" dirty="0">
                <a:solidFill>
                  <a:srgbClr val="0070C0"/>
                </a:solidFill>
              </a:rPr>
              <a:t> on V</a:t>
            </a:r>
            <a:r>
              <a:rPr lang="en-ZA" dirty="0" err="1">
                <a:solidFill>
                  <a:srgbClr val="0070C0"/>
                </a:solidFill>
              </a:rPr>
              <a:t>alue</a:t>
            </a:r>
            <a:r>
              <a:rPr lang="en-ZA" dirty="0">
                <a:solidFill>
                  <a:srgbClr val="0070C0"/>
                </a:solidFill>
              </a:rPr>
              <a:t> entries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will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be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explain</a:t>
            </a:r>
            <a:r>
              <a:rPr lang="cs-CZ" sz="2000" dirty="0">
                <a:solidFill>
                  <a:srgbClr val="7030A0"/>
                </a:solidFill>
              </a:rPr>
              <a:t> more in detail </a:t>
            </a:r>
            <a:r>
              <a:rPr lang="cs-CZ" sz="2000" dirty="0" err="1">
                <a:solidFill>
                  <a:srgbClr val="7030A0"/>
                </a:solidFill>
              </a:rPr>
              <a:t>later</a:t>
            </a:r>
            <a:r>
              <a:rPr lang="cs-CZ" sz="2000" dirty="0">
                <a:solidFill>
                  <a:srgbClr val="7030A0"/>
                </a:solidFill>
              </a:rPr>
              <a:t> – </a:t>
            </a:r>
            <a:r>
              <a:rPr lang="cs-CZ" sz="2000" dirty="0" err="1">
                <a:solidFill>
                  <a:srgbClr val="7030A0"/>
                </a:solidFill>
              </a:rPr>
              <a:t>only</a:t>
            </a:r>
            <a:r>
              <a:rPr lang="cs-CZ" sz="2000" dirty="0">
                <a:solidFill>
                  <a:srgbClr val="7030A0"/>
                </a:solidFill>
              </a:rPr>
              <a:t> PIS2 </a:t>
            </a:r>
            <a:r>
              <a:rPr lang="cs-CZ" sz="2000" dirty="0" err="1">
                <a:solidFill>
                  <a:srgbClr val="7030A0"/>
                </a:solidFill>
              </a:rPr>
              <a:t>course</a:t>
            </a:r>
            <a:r>
              <a:rPr lang="cs-CZ" sz="2000" dirty="0">
                <a:solidFill>
                  <a:srgbClr val="7030A0"/>
                </a:solidFill>
              </a:rPr>
              <a:t> !!!!)  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1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Logic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78456" y="2951903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69830" y="1579997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8200" y="4860608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78456" y="4860608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324276" y="5302219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92183" y="2096260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534001" y="2391536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nahoru 11"/>
          <p:cNvSpPr/>
          <p:nvPr/>
        </p:nvSpPr>
        <p:spPr>
          <a:xfrm>
            <a:off x="1183368" y="4447947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1183367" y="2656729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87793" y="1551131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64034" y="2075840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69830" y="300528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17" name="Obdélník 16"/>
          <p:cNvSpPr/>
          <p:nvPr/>
        </p:nvSpPr>
        <p:spPr>
          <a:xfrm>
            <a:off x="829574" y="4189231"/>
            <a:ext cx="1934678" cy="25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04666" y="4142815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2327058" y="4293140"/>
            <a:ext cx="19590" cy="56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027872" y="1617317"/>
            <a:ext cx="117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950234" y="1526875"/>
            <a:ext cx="17253" cy="44490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210401" y="1466601"/>
            <a:ext cx="3830128" cy="28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70C0"/>
                </a:solidFill>
              </a:rPr>
              <a:t>Requisition worksheet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132615" y="6093026"/>
            <a:ext cx="12666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Demand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116841" y="1281935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8846388" y="2743273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8846388" y="1307151"/>
            <a:ext cx="2146485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8806132" y="4651978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846388" y="4651978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0501933" y="2182906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Šipka nahoru 34"/>
          <p:cNvSpPr/>
          <p:nvPr/>
        </p:nvSpPr>
        <p:spPr>
          <a:xfrm>
            <a:off x="9151300" y="4239317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9151299" y="2448099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8855725" y="1342501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9731966" y="1867210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837762" y="279665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Purchase</a:t>
            </a:r>
            <a:r>
              <a:rPr lang="cs-CZ" sz="1200" dirty="0"/>
              <a:t>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8872598" y="3934185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Purchase</a:t>
            </a:r>
            <a:r>
              <a:rPr lang="cs-CZ" sz="1200" dirty="0"/>
              <a:t>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11667389" y="4414496"/>
            <a:ext cx="22953" cy="38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8855725" y="3932695"/>
            <a:ext cx="1772256" cy="329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9654140" y="1907153"/>
            <a:ext cx="1030802" cy="272525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9297742" y="5093677"/>
            <a:ext cx="1204191" cy="272525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Přímá spojnice se šipkou 47"/>
          <p:cNvCxnSpPr/>
          <p:nvPr/>
        </p:nvCxnSpPr>
        <p:spPr>
          <a:xfrm flipV="1">
            <a:off x="10236933" y="4249058"/>
            <a:ext cx="0" cy="83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cxnSpLocks/>
          </p:cNvCxnSpPr>
          <p:nvPr/>
        </p:nvCxnSpPr>
        <p:spPr>
          <a:xfrm>
            <a:off x="8050351" y="1648783"/>
            <a:ext cx="822247" cy="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100362" y="2743273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Sales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4100362" y="3177972"/>
            <a:ext cx="3730561" cy="21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Purchase</a:t>
            </a:r>
            <a:r>
              <a:rPr lang="cs-CZ" sz="1100" dirty="0"/>
              <a:t>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5" name="Obdélník 54"/>
          <p:cNvSpPr/>
          <p:nvPr/>
        </p:nvSpPr>
        <p:spPr>
          <a:xfrm>
            <a:off x="4100362" y="3612672"/>
            <a:ext cx="3745710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Purchase</a:t>
            </a:r>
            <a:r>
              <a:rPr lang="cs-CZ" sz="1100" dirty="0"/>
              <a:t> 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57" name="Přímá spojnice se šipkou 56"/>
          <p:cNvCxnSpPr/>
          <p:nvPr/>
        </p:nvCxnSpPr>
        <p:spPr>
          <a:xfrm flipH="1" flipV="1">
            <a:off x="7305575" y="2951903"/>
            <a:ext cx="9625" cy="663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>
            <a:cxnSpLocks/>
          </p:cNvCxnSpPr>
          <p:nvPr/>
        </p:nvCxnSpPr>
        <p:spPr>
          <a:xfrm flipH="1" flipV="1">
            <a:off x="7026444" y="2951903"/>
            <a:ext cx="1" cy="6747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4115260" y="2343784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61" name="Přímá spojnice se šipkou 60"/>
          <p:cNvCxnSpPr/>
          <p:nvPr/>
        </p:nvCxnSpPr>
        <p:spPr>
          <a:xfrm flipH="1" flipV="1">
            <a:off x="6980727" y="2550617"/>
            <a:ext cx="1602" cy="192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2063363" y="210736"/>
            <a:ext cx="9207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Business Central supports supply planning for </a:t>
            </a:r>
            <a:r>
              <a:rPr lang="en-AU" sz="1200" b="1" dirty="0"/>
              <a:t>wholesale companies </a:t>
            </a:r>
            <a:r>
              <a:rPr lang="en-AU" sz="1200" dirty="0"/>
              <a:t>where the resulting supply orders can only be transfer and purchase orders. </a:t>
            </a:r>
          </a:p>
          <a:p>
            <a:r>
              <a:rPr lang="en-AU" sz="1200" dirty="0"/>
              <a:t>The main interface for this planning work is the </a:t>
            </a:r>
            <a:r>
              <a:rPr lang="en-AU" sz="1200" b="1" dirty="0"/>
              <a:t>Requisition Worksheet</a:t>
            </a:r>
            <a:r>
              <a:rPr lang="en-AU" sz="1200" dirty="0"/>
              <a:t> page,</a:t>
            </a:r>
          </a:p>
          <a:p>
            <a:r>
              <a:rPr lang="en-AU" sz="1200" dirty="0"/>
              <a:t>Which will be shortly  described by tutor</a:t>
            </a:r>
            <a:r>
              <a:rPr lang="cs-CZ" sz="1200" dirty="0"/>
              <a:t> (</a:t>
            </a:r>
            <a:r>
              <a:rPr lang="cs-CZ" sz="1200" dirty="0" err="1"/>
              <a:t>only</a:t>
            </a:r>
            <a:r>
              <a:rPr lang="cs-CZ" sz="1200" dirty="0"/>
              <a:t> PIS2 </a:t>
            </a:r>
            <a:r>
              <a:rPr lang="cs-CZ" sz="1200" dirty="0" err="1"/>
              <a:t>coursce</a:t>
            </a:r>
            <a:r>
              <a:rPr lang="cs-CZ" sz="1200" dirty="0"/>
              <a:t>)</a:t>
            </a:r>
            <a:r>
              <a:rPr lang="en-AU" sz="1200" dirty="0"/>
              <a:t>. 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20209CCC-91AB-42CE-A790-1C702CA6EF22}"/>
              </a:ext>
            </a:extLst>
          </p:cNvPr>
          <p:cNvSpPr/>
          <p:nvPr/>
        </p:nvSpPr>
        <p:spPr>
          <a:xfrm>
            <a:off x="4068368" y="4025465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4E321061-9187-40DD-93EA-51685C9E527B}"/>
              </a:ext>
            </a:extLst>
          </p:cNvPr>
          <p:cNvSpPr/>
          <p:nvPr/>
        </p:nvSpPr>
        <p:spPr>
          <a:xfrm>
            <a:off x="4068368" y="4457221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848DD3F-5198-4D5A-BD8D-7AEC0B7A44DA}"/>
              </a:ext>
            </a:extLst>
          </p:cNvPr>
          <p:cNvCxnSpPr>
            <a:cxnSpLocks/>
          </p:cNvCxnSpPr>
          <p:nvPr/>
        </p:nvCxnSpPr>
        <p:spPr>
          <a:xfrm flipH="1">
            <a:off x="7132546" y="3758811"/>
            <a:ext cx="1" cy="7824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6CBC76F-9085-445F-846A-74F0AAD341C7}"/>
              </a:ext>
            </a:extLst>
          </p:cNvPr>
          <p:cNvCxnSpPr>
            <a:cxnSpLocks/>
          </p:cNvCxnSpPr>
          <p:nvPr/>
        </p:nvCxnSpPr>
        <p:spPr>
          <a:xfrm flipH="1">
            <a:off x="7600563" y="3324528"/>
            <a:ext cx="1" cy="1216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8806132" y="5938697"/>
            <a:ext cx="2108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Replenishment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06" y="5489080"/>
            <a:ext cx="1798517" cy="1196831"/>
          </a:xfrm>
          <a:prstGeom prst="rect">
            <a:avLst/>
          </a:prstGeom>
        </p:spPr>
      </p:pic>
      <p:sp>
        <p:nvSpPr>
          <p:cNvPr id="62" name="Obdélník 61">
            <a:extLst>
              <a:ext uri="{FF2B5EF4-FFF2-40B4-BE49-F238E27FC236}">
                <a16:creationId xmlns:a16="http://schemas.microsoft.com/office/drawing/2014/main" id="{8A45D3AD-16A3-4BA5-A508-1777662EF485}"/>
              </a:ext>
            </a:extLst>
          </p:cNvPr>
          <p:cNvSpPr/>
          <p:nvPr/>
        </p:nvSpPr>
        <p:spPr>
          <a:xfrm>
            <a:off x="5428463" y="4897088"/>
            <a:ext cx="1417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Balancing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FC7E0A0-BEFE-481B-8153-A2CDCFCCA90E}"/>
              </a:ext>
            </a:extLst>
          </p:cNvPr>
          <p:cNvSpPr txBox="1"/>
          <p:nvPr/>
        </p:nvSpPr>
        <p:spPr>
          <a:xfrm>
            <a:off x="4691264" y="1058809"/>
            <a:ext cx="31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Material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Requirement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Planning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5CD81F2-2079-4EA1-AC10-030C2DDF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7FAEB01-350E-4F09-9351-73212533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31C2C0E-5288-4EBC-92D2-6A3078B7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62" y="37403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B8AC1F8-F4DB-4082-AB02-613E61999B2A}"/>
              </a:ext>
            </a:extLst>
          </p:cNvPr>
          <p:cNvSpPr txBox="1"/>
          <p:nvPr/>
        </p:nvSpPr>
        <p:spPr>
          <a:xfrm>
            <a:off x="4434767" y="1735797"/>
            <a:ext cx="317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</a:rPr>
              <a:t>P</a:t>
            </a:r>
            <a:r>
              <a:rPr lang="en-US" sz="1600" b="1" dirty="0" err="1">
                <a:solidFill>
                  <a:srgbClr val="7030A0"/>
                </a:solidFill>
              </a:rPr>
              <a:t>roposal</a:t>
            </a:r>
            <a:r>
              <a:rPr lang="cs-CZ" sz="1600" b="1" dirty="0">
                <a:solidFill>
                  <a:srgbClr val="7030A0"/>
                </a:solidFill>
              </a:rPr>
              <a:t>s</a:t>
            </a:r>
            <a:r>
              <a:rPr lang="en-US" sz="1600" b="1" dirty="0">
                <a:solidFill>
                  <a:srgbClr val="7030A0"/>
                </a:solidFill>
              </a:rPr>
              <a:t> to replenish warehouse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43BFCFE6-BD3E-4FC8-BD26-525E26166E08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2800880" y="2847588"/>
            <a:ext cx="1299482" cy="22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9767EEFB-92E3-4290-B983-8CB98047AB88}"/>
              </a:ext>
            </a:extLst>
          </p:cNvPr>
          <p:cNvCxnSpPr>
            <a:cxnSpLocks/>
            <a:stCxn id="30" idx="1"/>
            <a:endCxn id="54" idx="3"/>
          </p:cNvCxnSpPr>
          <p:nvPr/>
        </p:nvCxnSpPr>
        <p:spPr>
          <a:xfrm flipH="1">
            <a:off x="7830923" y="3282288"/>
            <a:ext cx="1015465" cy="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BFE5CE5C-104E-448A-B2CB-23E826DB9B43}"/>
              </a:ext>
            </a:extLst>
          </p:cNvPr>
          <p:cNvCxnSpPr>
            <a:cxnSpLocks/>
          </p:cNvCxnSpPr>
          <p:nvPr/>
        </p:nvCxnSpPr>
        <p:spPr>
          <a:xfrm flipH="1">
            <a:off x="7843948" y="3722534"/>
            <a:ext cx="1015465" cy="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13BB9FAA-C8F6-4CF8-ADCD-C93E91E75351}"/>
              </a:ext>
            </a:extLst>
          </p:cNvPr>
          <p:cNvSpPr/>
          <p:nvPr/>
        </p:nvSpPr>
        <p:spPr>
          <a:xfrm>
            <a:off x="4916542" y="2188451"/>
            <a:ext cx="2064185" cy="2708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5E47FA7-6406-4C0F-8E16-E21C340CCBCB}"/>
              </a:ext>
            </a:extLst>
          </p:cNvPr>
          <p:cNvSpPr/>
          <p:nvPr/>
        </p:nvSpPr>
        <p:spPr>
          <a:xfrm>
            <a:off x="3549630" y="4860608"/>
            <a:ext cx="136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Raw</a:t>
            </a:r>
            <a:r>
              <a:rPr lang="cs-CZ" sz="2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Data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F5E69E-AFDA-4D14-AF84-15BF9CB6CF24}"/>
              </a:ext>
            </a:extLst>
          </p:cNvPr>
          <p:cNvCxnSpPr/>
          <p:nvPr/>
        </p:nvCxnSpPr>
        <p:spPr>
          <a:xfrm flipV="1">
            <a:off x="4646035" y="4315099"/>
            <a:ext cx="433486" cy="637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FB7329D7-FB85-46BD-9ADA-0E889138DA93}"/>
              </a:ext>
            </a:extLst>
          </p:cNvPr>
          <p:cNvCxnSpPr>
            <a:endCxn id="28" idx="3"/>
          </p:cNvCxnSpPr>
          <p:nvPr/>
        </p:nvCxnSpPr>
        <p:spPr>
          <a:xfrm flipH="1">
            <a:off x="2399308" y="6323858"/>
            <a:ext cx="2750208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226E5BF8-0AF1-4B9A-96D0-AC6EB618FDDE}"/>
              </a:ext>
            </a:extLst>
          </p:cNvPr>
          <p:cNvCxnSpPr>
            <a:cxnSpLocks/>
          </p:cNvCxnSpPr>
          <p:nvPr/>
        </p:nvCxnSpPr>
        <p:spPr>
          <a:xfrm>
            <a:off x="7164138" y="6312999"/>
            <a:ext cx="16419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E155F-E473-4907-805C-C46BFCEE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presneted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this</a:t>
            </a:r>
            <a:r>
              <a:rPr lang="cs-CZ" sz="3600" dirty="0">
                <a:solidFill>
                  <a:srgbClr val="0070C0"/>
                </a:solidFill>
              </a:rPr>
              <a:t> show)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78CEC5-60DC-44ED-B80A-DE834BD2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4844"/>
            <a:ext cx="7776411" cy="665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376D49-4C46-440E-80BD-ADD5B87F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5026"/>
            <a:ext cx="8353855" cy="329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0AEF4-4F36-45CA-ACCE-7B4B4D4DC6CB}"/>
              </a:ext>
            </a:extLst>
          </p:cNvPr>
          <p:cNvSpPr txBox="1"/>
          <p:nvPr/>
        </p:nvSpPr>
        <p:spPr>
          <a:xfrm>
            <a:off x="770021" y="2227971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Customer  list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1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639E3-5F57-40D6-9B0D-C6DF42F2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Customer </a:t>
            </a:r>
            <a:r>
              <a:rPr lang="cs-CZ" sz="3200" dirty="0" err="1">
                <a:solidFill>
                  <a:srgbClr val="0070C0"/>
                </a:solidFill>
              </a:rPr>
              <a:t>card</a:t>
            </a:r>
            <a:r>
              <a:rPr lang="cs-CZ" sz="3200" dirty="0">
                <a:solidFill>
                  <a:srgbClr val="0070C0"/>
                </a:solidFill>
              </a:rPr>
              <a:t> – </a:t>
            </a:r>
            <a:r>
              <a:rPr lang="cs-CZ" sz="3200" dirty="0" err="1">
                <a:solidFill>
                  <a:srgbClr val="0070C0"/>
                </a:solidFill>
              </a:rPr>
              <a:t>access</a:t>
            </a:r>
            <a:r>
              <a:rPr lang="cs-CZ" sz="3200" dirty="0">
                <a:solidFill>
                  <a:srgbClr val="0070C0"/>
                </a:solidFill>
              </a:rPr>
              <a:t> to </a:t>
            </a:r>
            <a:r>
              <a:rPr lang="cs-CZ" sz="3200" dirty="0" err="1">
                <a:solidFill>
                  <a:srgbClr val="0070C0"/>
                </a:solidFill>
              </a:rPr>
              <a:t>entries</a:t>
            </a:r>
            <a:r>
              <a:rPr lang="cs-CZ" sz="3200" dirty="0">
                <a:solidFill>
                  <a:srgbClr val="0070C0"/>
                </a:solidFill>
              </a:rPr>
              <a:t>  </a:t>
            </a:r>
            <a:r>
              <a:rPr lang="cs-CZ" sz="3200" dirty="0" err="1">
                <a:solidFill>
                  <a:srgbClr val="0070C0"/>
                </a:solidFill>
              </a:rPr>
              <a:t>from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caclulation</a:t>
            </a:r>
            <a:r>
              <a:rPr lang="cs-CZ" sz="3200" dirty="0">
                <a:solidFill>
                  <a:srgbClr val="0070C0"/>
                </a:solidFill>
              </a:rPr>
              <a:t>  </a:t>
            </a:r>
            <a:r>
              <a:rPr lang="cs-CZ" sz="3200" dirty="0" err="1">
                <a:solidFill>
                  <a:srgbClr val="0070C0"/>
                </a:solidFill>
              </a:rPr>
              <a:t>fiel</a:t>
            </a:r>
            <a:r>
              <a:rPr lang="cs-CZ" sz="3600" dirty="0" err="1">
                <a:solidFill>
                  <a:srgbClr val="0070C0"/>
                </a:solidFill>
              </a:rPr>
              <a:t>d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5905DB-6D60-436C-905C-8A9DA5A2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3" y="1788780"/>
            <a:ext cx="9468051" cy="3280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38B9262-3E79-4F42-BFC8-C1B4A79AB78E}"/>
              </a:ext>
            </a:extLst>
          </p:cNvPr>
          <p:cNvCxnSpPr/>
          <p:nvPr/>
        </p:nvCxnSpPr>
        <p:spPr>
          <a:xfrm>
            <a:off x="5120640" y="4119613"/>
            <a:ext cx="0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E10FEB53-5F61-440B-ADF5-057433AFCBFC}"/>
              </a:ext>
            </a:extLst>
          </p:cNvPr>
          <p:cNvSpPr/>
          <p:nvPr/>
        </p:nvSpPr>
        <p:spPr>
          <a:xfrm>
            <a:off x="5120640" y="4680498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Ctrl-F7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0AC6888-A075-4519-B5CA-B034C6CC39B7}"/>
              </a:ext>
            </a:extLst>
          </p:cNvPr>
          <p:cNvSpPr/>
          <p:nvPr/>
        </p:nvSpPr>
        <p:spPr>
          <a:xfrm>
            <a:off x="1466182" y="5399773"/>
            <a:ext cx="730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Customer</a:t>
            </a:r>
            <a:r>
              <a:rPr lang="cs-C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ledger</a:t>
            </a:r>
            <a:r>
              <a:rPr lang="cs-C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entries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33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F5259-E9E8-4E4F-9C0A-F83AA8F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4601CBC-BA94-464D-9663-E7001F650F7E}"/>
              </a:ext>
            </a:extLst>
          </p:cNvPr>
          <p:cNvSpPr/>
          <p:nvPr/>
        </p:nvSpPr>
        <p:spPr>
          <a:xfrm>
            <a:off x="3628724" y="1944303"/>
            <a:ext cx="2608447" cy="44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en-US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D901983-D40B-4987-B2A7-043BB0898B40}"/>
              </a:ext>
            </a:extLst>
          </p:cNvPr>
          <p:cNvCxnSpPr/>
          <p:nvPr/>
        </p:nvCxnSpPr>
        <p:spPr>
          <a:xfrm>
            <a:off x="4966636" y="2387065"/>
            <a:ext cx="0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0560145C-8BC2-42D2-83D2-09A2651F3238}"/>
              </a:ext>
            </a:extLst>
          </p:cNvPr>
          <p:cNvSpPr/>
          <p:nvPr/>
        </p:nvSpPr>
        <p:spPr>
          <a:xfrm>
            <a:off x="4966636" y="294795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Ctrl-F7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3E97C8-A69B-4EF2-A41D-827D5DEB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52" y="3667225"/>
            <a:ext cx="10190476" cy="18285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331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FE6EE-DAD9-4B0A-8B48-2F1800DE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– 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6BBCEC-D192-44FC-9312-F27AC4DB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4885"/>
            <a:ext cx="10933051" cy="34682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6466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7B3C2-9E3C-440D-8A6D-93EBACD9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265E5A-3E27-4AD0-AEDC-4A6CEC0E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9" y="1800648"/>
            <a:ext cx="9833352" cy="309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98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(FIFO)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9386"/>
            <a:ext cx="7102625" cy="44715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93" y="1921133"/>
            <a:ext cx="8272347" cy="29892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838199" y="6201385"/>
            <a:ext cx="83250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Lot-</a:t>
            </a:r>
            <a:r>
              <a:rPr lang="cs-CZ" sz="11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for</a:t>
            </a:r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-lot : </a:t>
            </a:r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</a:rPr>
              <a:t>The quantity is calculated to meet the sum of the demand that comes due in the time bucket.</a:t>
            </a:r>
            <a:endParaRPr lang="cs-CZ" sz="11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46" y="2471322"/>
            <a:ext cx="8450755" cy="32364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6448124" y="506365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Lot </a:t>
            </a:r>
            <a:r>
              <a:rPr lang="cs-CZ" sz="11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Accumulation</a:t>
            </a:r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 period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explanation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on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the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next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slide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116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A5FD-D3A1-4694-8338-F414DBA5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access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06085E-E563-43EF-8820-059286B8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0" y="1620043"/>
            <a:ext cx="2884870" cy="2509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3B1AFF-B445-4485-9C9B-EC4AA629D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22" y="1448183"/>
            <a:ext cx="4942857" cy="1933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1359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85D74-01E0-4433-A831-A004E637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24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Lot-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- Lot-&gt;  </a:t>
            </a:r>
            <a:r>
              <a:rPr lang="cs-CZ" sz="3600" dirty="0" err="1">
                <a:solidFill>
                  <a:srgbClr val="0070C0"/>
                </a:solidFill>
              </a:rPr>
              <a:t>Economic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Quantity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OQ &amp; Wilson Formula Calculation | Free Excel Examples">
            <a:extLst>
              <a:ext uri="{FF2B5EF4-FFF2-40B4-BE49-F238E27FC236}">
                <a16:creationId xmlns:a16="http://schemas.microsoft.com/office/drawing/2014/main" id="{6708782A-0D63-4183-99AB-00FF77F7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84810"/>
            <a:ext cx="3393210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2FBF020-9E98-4666-B685-78972C47EE34}"/>
              </a:ext>
            </a:extLst>
          </p:cNvPr>
          <p:cNvCxnSpPr/>
          <p:nvPr/>
        </p:nvCxnSpPr>
        <p:spPr>
          <a:xfrm flipV="1">
            <a:off x="1915123" y="4017278"/>
            <a:ext cx="0" cy="105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3FADA57-59A7-4A73-99DF-73E83985C6E6}"/>
              </a:ext>
            </a:extLst>
          </p:cNvPr>
          <p:cNvCxnSpPr>
            <a:cxnSpLocks/>
          </p:cNvCxnSpPr>
          <p:nvPr/>
        </p:nvCxnSpPr>
        <p:spPr>
          <a:xfrm flipV="1">
            <a:off x="1915123" y="5072506"/>
            <a:ext cx="247369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B7848F-A07A-482C-8E26-732CE4FC224F}"/>
              </a:ext>
            </a:extLst>
          </p:cNvPr>
          <p:cNvSpPr txBox="1"/>
          <p:nvPr/>
        </p:nvSpPr>
        <p:spPr>
          <a:xfrm>
            <a:off x="3906640" y="527319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2093B4-F11E-444B-94BA-B7804027A80E}"/>
              </a:ext>
            </a:extLst>
          </p:cNvPr>
          <p:cNvSpPr txBox="1"/>
          <p:nvPr/>
        </p:nvSpPr>
        <p:spPr>
          <a:xfrm>
            <a:off x="768416" y="4017278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Quantity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DEF7D55-91EB-4106-A869-721D7E59A1B8}"/>
              </a:ext>
            </a:extLst>
          </p:cNvPr>
          <p:cNvSpPr/>
          <p:nvPr/>
        </p:nvSpPr>
        <p:spPr>
          <a:xfrm>
            <a:off x="2146129" y="4543156"/>
            <a:ext cx="152393" cy="5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EFF3896-10FA-494B-9579-EBCC54102064}"/>
              </a:ext>
            </a:extLst>
          </p:cNvPr>
          <p:cNvSpPr/>
          <p:nvPr/>
        </p:nvSpPr>
        <p:spPr>
          <a:xfrm>
            <a:off x="2759103" y="4774157"/>
            <a:ext cx="152392" cy="298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1F72E4B-027F-4AB7-AA40-78ED3D923E3D}"/>
              </a:ext>
            </a:extLst>
          </p:cNvPr>
          <p:cNvSpPr/>
          <p:nvPr/>
        </p:nvSpPr>
        <p:spPr>
          <a:xfrm>
            <a:off x="3545234" y="4352936"/>
            <a:ext cx="152364" cy="719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15B49E9-3E00-4A9B-8241-10EB7AC8F8B8}"/>
              </a:ext>
            </a:extLst>
          </p:cNvPr>
          <p:cNvSpPr/>
          <p:nvPr/>
        </p:nvSpPr>
        <p:spPr>
          <a:xfrm>
            <a:off x="4720342" y="4285683"/>
            <a:ext cx="2030979" cy="719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purchase</a:t>
            </a:r>
            <a:endParaRPr lang="en-US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DD6E8A4-0F08-462E-AF8B-D6873E90E540}"/>
              </a:ext>
            </a:extLst>
          </p:cNvPr>
          <p:cNvCxnSpPr>
            <a:cxnSpLocks/>
          </p:cNvCxnSpPr>
          <p:nvPr/>
        </p:nvCxnSpPr>
        <p:spPr>
          <a:xfrm flipV="1">
            <a:off x="7635825" y="3272589"/>
            <a:ext cx="0" cy="164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265AB7E-892A-4F52-B30A-8D80BC3C204A}"/>
              </a:ext>
            </a:extLst>
          </p:cNvPr>
          <p:cNvCxnSpPr>
            <a:cxnSpLocks/>
          </p:cNvCxnSpPr>
          <p:nvPr/>
        </p:nvCxnSpPr>
        <p:spPr>
          <a:xfrm flipV="1">
            <a:off x="7635825" y="4918509"/>
            <a:ext cx="247369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1743750-693B-407C-807E-41DF572950E3}"/>
              </a:ext>
            </a:extLst>
          </p:cNvPr>
          <p:cNvSpPr txBox="1"/>
          <p:nvPr/>
        </p:nvSpPr>
        <p:spPr>
          <a:xfrm>
            <a:off x="9627342" y="51191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</a:t>
            </a:r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569AC28-CA18-468B-90C6-6FA6A2FFD874}"/>
              </a:ext>
            </a:extLst>
          </p:cNvPr>
          <p:cNvSpPr txBox="1"/>
          <p:nvPr/>
        </p:nvSpPr>
        <p:spPr>
          <a:xfrm>
            <a:off x="6489118" y="3863281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Quantity</a:t>
            </a:r>
            <a:endParaRPr lang="en-U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D8E1887-27B5-4654-A44E-B9606E0129ED}"/>
              </a:ext>
            </a:extLst>
          </p:cNvPr>
          <p:cNvSpPr/>
          <p:nvPr/>
        </p:nvSpPr>
        <p:spPr>
          <a:xfrm>
            <a:off x="7866831" y="4389159"/>
            <a:ext cx="152393" cy="5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E0FB0C1-C2C4-4257-A40C-7C43ABDBA147}"/>
              </a:ext>
            </a:extLst>
          </p:cNvPr>
          <p:cNvSpPr/>
          <p:nvPr/>
        </p:nvSpPr>
        <p:spPr>
          <a:xfrm>
            <a:off x="7866831" y="4092546"/>
            <a:ext cx="152392" cy="298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F173319-D94C-43C0-9CDA-7E58A4969C88}"/>
              </a:ext>
            </a:extLst>
          </p:cNvPr>
          <p:cNvSpPr/>
          <p:nvPr/>
        </p:nvSpPr>
        <p:spPr>
          <a:xfrm>
            <a:off x="7866830" y="3372971"/>
            <a:ext cx="152364" cy="719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332D68-2E7B-4EDD-9B6E-C145B7B89405}"/>
              </a:ext>
            </a:extLst>
          </p:cNvPr>
          <p:cNvSpPr txBox="1"/>
          <p:nvPr/>
        </p:nvSpPr>
        <p:spPr>
          <a:xfrm>
            <a:off x="4388815" y="2038418"/>
            <a:ext cx="6892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Instead of three different purchases over time, everything is </a:t>
            </a:r>
            <a:r>
              <a:rPr lang="cs-CZ" dirty="0">
                <a:solidFill>
                  <a:srgbClr val="7030A0"/>
                </a:solidFill>
              </a:rPr>
              <a:t>                       </a:t>
            </a:r>
            <a:r>
              <a:rPr lang="en-US" dirty="0">
                <a:solidFill>
                  <a:srgbClr val="7030A0"/>
                </a:solidFill>
              </a:rPr>
              <a:t>purchased only once </a:t>
            </a:r>
          </a:p>
        </p:txBody>
      </p:sp>
    </p:spTree>
    <p:extLst>
      <p:ext uri="{BB962C8B-B14F-4D97-AF65-F5344CB8AC3E}">
        <p14:creationId xmlns:p14="http://schemas.microsoft.com/office/powerpoint/2010/main" val="940796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A64BD-8737-4279-A72B-B96B5697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FIFO </a:t>
            </a:r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method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home</a:t>
            </a:r>
            <a:r>
              <a:rPr lang="cs-CZ" sz="3600" dirty="0">
                <a:solidFill>
                  <a:srgbClr val="0070C0"/>
                </a:solidFill>
              </a:rPr>
              <a:t> study)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C69673-EF7E-4273-98F3-7B6D35CD4D27}"/>
              </a:ext>
            </a:extLst>
          </p:cNvPr>
          <p:cNvSpPr txBox="1"/>
          <p:nvPr/>
        </p:nvSpPr>
        <p:spPr>
          <a:xfrm>
            <a:off x="838200" y="1690688"/>
            <a:ext cx="9213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An item's unit cost is the actual value of any receipt of the item, selected by the FIFO rule.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In inventory valuation, it is assumed that the first items placed in inventory are sold first.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A12998-FC98-4633-B379-B94DA823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7" y="2748973"/>
            <a:ext cx="5371429" cy="33428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8858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FCFB0-02BF-4E11-AEF5-8635DBB9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20FCC3-5076-47F5-9091-36286842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8" y="2104574"/>
            <a:ext cx="9804934" cy="1719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FCB9FF-CFF5-4C64-822F-BBAFD9587255}"/>
              </a:ext>
            </a:extLst>
          </p:cNvPr>
          <p:cNvSpPr txBox="1"/>
          <p:nvPr/>
        </p:nvSpPr>
        <p:spPr>
          <a:xfrm>
            <a:off x="838200" y="1506022"/>
            <a:ext cx="526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To </a:t>
            </a:r>
            <a:r>
              <a:rPr lang="cs-CZ" dirty="0" err="1">
                <a:solidFill>
                  <a:srgbClr val="0070C0"/>
                </a:solidFill>
              </a:rPr>
              <a:t>find</a:t>
            </a:r>
            <a:r>
              <a:rPr lang="cs-CZ" dirty="0">
                <a:solidFill>
                  <a:srgbClr val="0070C0"/>
                </a:solidFill>
              </a:rPr>
              <a:t> Sales </a:t>
            </a:r>
            <a:r>
              <a:rPr lang="cs-CZ" dirty="0" err="1">
                <a:solidFill>
                  <a:srgbClr val="0070C0"/>
                </a:solidFill>
              </a:rPr>
              <a:t>orders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you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can</a:t>
            </a:r>
            <a:r>
              <a:rPr lang="cs-CZ" dirty="0">
                <a:solidFill>
                  <a:srgbClr val="0070C0"/>
                </a:solidFill>
              </a:rPr>
              <a:t> use </a:t>
            </a:r>
            <a:r>
              <a:rPr lang="cs-CZ" dirty="0" err="1">
                <a:solidFill>
                  <a:srgbClr val="0070C0"/>
                </a:solidFill>
              </a:rPr>
              <a:t>searching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window</a:t>
            </a:r>
            <a:r>
              <a:rPr lang="cs-CZ" dirty="0">
                <a:solidFill>
                  <a:srgbClr val="0070C0"/>
                </a:solidFill>
              </a:rPr>
              <a:t> !!!!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0D769898-7C09-4966-89A1-D31B3C0B24C7}"/>
              </a:ext>
            </a:extLst>
          </p:cNvPr>
          <p:cNvSpPr/>
          <p:nvPr/>
        </p:nvSpPr>
        <p:spPr>
          <a:xfrm rot="5400000">
            <a:off x="5084673" y="-296549"/>
            <a:ext cx="1072960" cy="9954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C19913-3150-40E3-A56C-E32FED890B77}"/>
              </a:ext>
            </a:extLst>
          </p:cNvPr>
          <p:cNvSpPr txBox="1"/>
          <p:nvPr/>
        </p:nvSpPr>
        <p:spPr>
          <a:xfrm>
            <a:off x="2513819" y="5336931"/>
            <a:ext cx="716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List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Sales </a:t>
            </a:r>
            <a:r>
              <a:rPr lang="cs-CZ" sz="2000" b="1" dirty="0" err="1">
                <a:solidFill>
                  <a:srgbClr val="0070C0"/>
                </a:solidFill>
              </a:rPr>
              <a:t>Orders</a:t>
            </a:r>
            <a:r>
              <a:rPr lang="cs-CZ" sz="2000" b="1" dirty="0">
                <a:solidFill>
                  <a:srgbClr val="0070C0"/>
                </a:solidFill>
              </a:rPr>
              <a:t>  </a:t>
            </a:r>
            <a:r>
              <a:rPr lang="cs-CZ" sz="2000" b="1" dirty="0" err="1">
                <a:solidFill>
                  <a:srgbClr val="0070C0"/>
                </a:solidFill>
              </a:rPr>
              <a:t>already</a:t>
            </a:r>
            <a:r>
              <a:rPr lang="cs-CZ" sz="2000" b="1" dirty="0">
                <a:solidFill>
                  <a:srgbClr val="0070C0"/>
                </a:solidFill>
              </a:rPr>
              <a:t>  </a:t>
            </a:r>
            <a:r>
              <a:rPr lang="cs-CZ" sz="2000" b="1" dirty="0" err="1">
                <a:solidFill>
                  <a:srgbClr val="0070C0"/>
                </a:solidFill>
              </a:rPr>
              <a:t>created</a:t>
            </a:r>
            <a:r>
              <a:rPr lang="cs-CZ" sz="2000" b="1" dirty="0">
                <a:solidFill>
                  <a:srgbClr val="0070C0"/>
                </a:solidFill>
              </a:rPr>
              <a:t>  but not </a:t>
            </a:r>
            <a:r>
              <a:rPr lang="cs-CZ" sz="2000" b="1" dirty="0" err="1">
                <a:solidFill>
                  <a:srgbClr val="0070C0"/>
                </a:solidFill>
              </a:rPr>
              <a:t>posted</a:t>
            </a:r>
            <a:r>
              <a:rPr lang="cs-CZ" sz="2000" b="1" dirty="0">
                <a:solidFill>
                  <a:srgbClr val="0070C0"/>
                </a:solidFill>
              </a:rPr>
              <a:t> so far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7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D85B-B565-437E-866A-E20B2ACA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AEDE1A-7A9C-4B35-82A5-874EA82C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012"/>
            <a:ext cx="9644493" cy="3771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C6E2D5D-3569-4E80-AD5F-F6218DD6F17D}"/>
              </a:ext>
            </a:extLst>
          </p:cNvPr>
          <p:cNvSpPr/>
          <p:nvPr/>
        </p:nvSpPr>
        <p:spPr>
          <a:xfrm>
            <a:off x="923109" y="2090057"/>
            <a:ext cx="2542902" cy="296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3589BC-1BA0-4DF1-8676-890E0A21806B}"/>
              </a:ext>
            </a:extLst>
          </p:cNvPr>
          <p:cNvSpPr txBox="1"/>
          <p:nvPr/>
        </p:nvSpPr>
        <p:spPr>
          <a:xfrm>
            <a:off x="3631474" y="205343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It's just a warning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based</a:t>
            </a:r>
            <a:r>
              <a:rPr lang="cs-CZ" sz="1400" dirty="0">
                <a:solidFill>
                  <a:srgbClr val="0070C0"/>
                </a:solidFill>
              </a:rPr>
              <a:t> on Sales and 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7074AD-BB35-488E-994D-C9005448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96" y="4527259"/>
            <a:ext cx="4314285" cy="1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725F43-347F-4749-97D2-3E066C7AD09C}"/>
              </a:ext>
            </a:extLst>
          </p:cNvPr>
          <p:cNvCxnSpPr>
            <a:cxnSpLocks/>
          </p:cNvCxnSpPr>
          <p:nvPr/>
        </p:nvCxnSpPr>
        <p:spPr>
          <a:xfrm flipH="1">
            <a:off x="558830" y="5742572"/>
            <a:ext cx="6297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FD95EF2-8BDC-4B04-B921-BFC77F8708A5}"/>
              </a:ext>
            </a:extLst>
          </p:cNvPr>
          <p:cNvCxnSpPr>
            <a:cxnSpLocks/>
          </p:cNvCxnSpPr>
          <p:nvPr/>
        </p:nvCxnSpPr>
        <p:spPr>
          <a:xfrm flipH="1">
            <a:off x="539340" y="2207325"/>
            <a:ext cx="19489" cy="3535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BCA796C-EFDD-4370-86E5-21EFC424BFAF}"/>
              </a:ext>
            </a:extLst>
          </p:cNvPr>
          <p:cNvCxnSpPr/>
          <p:nvPr/>
        </p:nvCxnSpPr>
        <p:spPr>
          <a:xfrm>
            <a:off x="558829" y="2210465"/>
            <a:ext cx="364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48402-2F51-47F9-98B6-FD2B5504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Setting warning types in BC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C3901C-7D84-44F2-9600-DB9ECB63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58" y="1484733"/>
            <a:ext cx="2373429" cy="1496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631029-C703-4209-99B2-99911272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09" y="1484733"/>
            <a:ext cx="2693582" cy="2609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025EBFA-A5FC-4E67-AD0D-AE4D4611FCDB}"/>
              </a:ext>
            </a:extLst>
          </p:cNvPr>
          <p:cNvCxnSpPr>
            <a:stCxn id="4" idx="3"/>
          </p:cNvCxnSpPr>
          <p:nvPr/>
        </p:nvCxnSpPr>
        <p:spPr>
          <a:xfrm>
            <a:off x="3124987" y="2233029"/>
            <a:ext cx="1624222" cy="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5AAB127-3B42-4D77-8D28-EF7CF6FD2D48}"/>
              </a:ext>
            </a:extLst>
          </p:cNvPr>
          <p:cNvSpPr txBox="1"/>
          <p:nvPr/>
        </p:nvSpPr>
        <p:spPr>
          <a:xfrm>
            <a:off x="8063679" y="2002160"/>
            <a:ext cx="183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Credit</a:t>
            </a:r>
            <a:r>
              <a:rPr lang="cs-CZ" b="1" dirty="0"/>
              <a:t> limit (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b="1" dirty="0"/>
              <a:t>)</a:t>
            </a:r>
          </a:p>
          <a:p>
            <a:r>
              <a:rPr lang="cs-CZ" dirty="0" err="1">
                <a:solidFill>
                  <a:srgbClr val="0070C0"/>
                </a:solidFill>
              </a:rPr>
              <a:t>Overdue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 err="1">
                <a:solidFill>
                  <a:srgbClr val="0070C0"/>
                </a:solidFill>
              </a:rPr>
              <a:t>Both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Warning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No </a:t>
            </a:r>
            <a:r>
              <a:rPr lang="cs-CZ" dirty="0" err="1">
                <a:solidFill>
                  <a:srgbClr val="0070C0"/>
                </a:solidFill>
              </a:rPr>
              <a:t>Warning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CC97143E-FC84-490D-A799-90166D6629B2}"/>
              </a:ext>
            </a:extLst>
          </p:cNvPr>
          <p:cNvSpPr/>
          <p:nvPr/>
        </p:nvSpPr>
        <p:spPr>
          <a:xfrm>
            <a:off x="7700211" y="1876926"/>
            <a:ext cx="221381" cy="1325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6BE6BC43-D0BC-4299-932A-15CE56141181}"/>
              </a:ext>
            </a:extLst>
          </p:cNvPr>
          <p:cNvSpPr/>
          <p:nvPr/>
        </p:nvSpPr>
        <p:spPr>
          <a:xfrm>
            <a:off x="9718766" y="1968137"/>
            <a:ext cx="409303" cy="1234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561E83-14C0-4BB9-BEDA-75A658348B54}"/>
              </a:ext>
            </a:extLst>
          </p:cNvPr>
          <p:cNvSpPr txBox="1"/>
          <p:nvPr/>
        </p:nvSpPr>
        <p:spPr>
          <a:xfrm>
            <a:off x="10862135" y="2338517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CF78C0-97E1-4292-927B-C5401BAF9F27}"/>
              </a:ext>
            </a:extLst>
          </p:cNvPr>
          <p:cNvSpPr txBox="1"/>
          <p:nvPr/>
        </p:nvSpPr>
        <p:spPr>
          <a:xfrm>
            <a:off x="4749209" y="4280580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Credit Limit (LCY)</a:t>
            </a:r>
          </a:p>
          <a:p>
            <a:pPr algn="l"/>
            <a:r>
              <a:rPr lang="en-US" sz="18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Specifies the maximum amount you allow the customer to exceed the payment balance before warnings are issued.</a:t>
            </a:r>
          </a:p>
          <a:p>
            <a:pPr algn="l"/>
            <a:r>
              <a:rPr lang="en-US" b="0" i="1" u="none" strike="noStrike" dirty="0">
                <a:solidFill>
                  <a:srgbClr val="212121"/>
                </a:solidFill>
                <a:effectLst/>
                <a:latin typeface="Segoe UI" panose="020B0502040204020203" pitchFamily="34" charset="0"/>
                <a:hlinkClick r:id="rId4"/>
              </a:rPr>
              <a:t>Learn more</a:t>
            </a:r>
            <a:endParaRPr lang="en-US" b="0" i="1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F5DADC-93F2-4CD6-BA43-7C8C35799283}"/>
              </a:ext>
            </a:extLst>
          </p:cNvPr>
          <p:cNvSpPr txBox="1"/>
          <p:nvPr/>
        </p:nvSpPr>
        <p:spPr>
          <a:xfrm>
            <a:off x="751558" y="5667147"/>
            <a:ext cx="1060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Explanation</a:t>
            </a:r>
            <a:r>
              <a:rPr lang="cs-CZ" b="1" dirty="0"/>
              <a:t> </a:t>
            </a:r>
            <a:r>
              <a:rPr lang="cs-CZ" dirty="0"/>
              <a:t>: 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dirty="0"/>
              <a:t>=</a:t>
            </a:r>
            <a:r>
              <a:rPr lang="cs-CZ" b="1" dirty="0" err="1">
                <a:solidFill>
                  <a:srgbClr val="0070C0"/>
                </a:solidFill>
              </a:rPr>
              <a:t>L</a:t>
            </a:r>
            <a:r>
              <a:rPr lang="cs-CZ" dirty="0" err="1"/>
              <a:t>ocal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</a:t>
            </a:r>
            <a:r>
              <a:rPr lang="cs-CZ" dirty="0" err="1"/>
              <a:t>urrenc</a:t>
            </a:r>
            <a:r>
              <a:rPr lang="cs-CZ" dirty="0" err="1">
                <a:solidFill>
                  <a:srgbClr val="FF0000"/>
                </a:solidFill>
              </a:rPr>
              <a:t>y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b="1" dirty="0">
                <a:solidFill>
                  <a:srgbClr val="00B050"/>
                </a:solidFill>
              </a:rPr>
              <a:t>(in </a:t>
            </a:r>
            <a:r>
              <a:rPr lang="cs-CZ" b="1" dirty="0" err="1">
                <a:solidFill>
                  <a:srgbClr val="00B050"/>
                </a:solidFill>
              </a:rPr>
              <a:t>ourt</a:t>
            </a:r>
            <a:r>
              <a:rPr lang="cs-CZ" b="1" dirty="0">
                <a:solidFill>
                  <a:srgbClr val="00B050"/>
                </a:solidFill>
              </a:rPr>
              <a:t> model = </a:t>
            </a:r>
            <a:r>
              <a:rPr lang="cs-CZ" b="1" dirty="0" err="1">
                <a:solidFill>
                  <a:srgbClr val="00B050"/>
                </a:solidFill>
              </a:rPr>
              <a:t>British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pound</a:t>
            </a:r>
            <a:r>
              <a:rPr lang="cs-CZ" b="1" dirty="0">
                <a:solidFill>
                  <a:srgbClr val="00B050"/>
                </a:solidFill>
              </a:rPr>
              <a:t> - </a:t>
            </a:r>
            <a:r>
              <a:rPr lang="en-US" b="1" dirty="0">
                <a:solidFill>
                  <a:srgbClr val="00B050"/>
                </a:solidFill>
              </a:rPr>
              <a:t>thanks to the fact that we work with an English demo database, which is used as a demo database worldwide</a:t>
            </a:r>
            <a:r>
              <a:rPr lang="cs-CZ" b="1" dirty="0">
                <a:solidFill>
                  <a:srgbClr val="00B050"/>
                </a:solidFill>
              </a:rPr>
              <a:t>)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5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EE78A-A362-4E12-85DD-137F3079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confirmation</a:t>
            </a:r>
            <a:r>
              <a:rPr lang="cs-CZ" sz="3600" dirty="0">
                <a:solidFill>
                  <a:srgbClr val="0070C0"/>
                </a:solidFill>
              </a:rPr>
              <a:t>-&gt;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137A11-FA6B-4DE3-8396-F1EA242A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47" y="1712345"/>
            <a:ext cx="5371429" cy="44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B9F3D6-C0CA-49EF-81B5-A4EF01727162}"/>
              </a:ext>
            </a:extLst>
          </p:cNvPr>
          <p:cNvSpPr txBox="1"/>
          <p:nvPr/>
        </p:nvSpPr>
        <p:spPr>
          <a:xfrm>
            <a:off x="6579308" y="2596927"/>
            <a:ext cx="4502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t can also be </a:t>
            </a:r>
            <a:r>
              <a:rPr lang="cs-CZ" sz="2800" dirty="0">
                <a:solidFill>
                  <a:srgbClr val="FF0000"/>
                </a:solidFill>
              </a:rPr>
              <a:t>in </a:t>
            </a:r>
            <a:r>
              <a:rPr lang="en-US" sz="2800" dirty="0" err="1">
                <a:solidFill>
                  <a:srgbClr val="FF0000"/>
                </a:solidFill>
              </a:rPr>
              <a:t>fo</a:t>
            </a:r>
            <a:r>
              <a:rPr lang="cs-CZ" sz="2800" dirty="0">
                <a:solidFill>
                  <a:srgbClr val="FF0000"/>
                </a:solidFill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mat pdf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F385DC-F8B3-421C-A155-41CC5F83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14" y="4726335"/>
            <a:ext cx="8895789" cy="1766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F921670-DE5E-4057-BF18-BEC75744D26B}"/>
              </a:ext>
            </a:extLst>
          </p:cNvPr>
          <p:cNvCxnSpPr/>
          <p:nvPr/>
        </p:nvCxnSpPr>
        <p:spPr>
          <a:xfrm flipV="1">
            <a:off x="8418443" y="3120147"/>
            <a:ext cx="0" cy="29921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F15DC-BD40-4005-818F-16BD45BF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Sales Order posting (by use hot key F9)-&gt;</a:t>
            </a:r>
            <a:r>
              <a:rPr lang="cs-CZ" sz="3200" dirty="0">
                <a:solidFill>
                  <a:srgbClr val="0070C0"/>
                </a:solidFill>
              </a:rPr>
              <a:t>R</a:t>
            </a:r>
            <a:r>
              <a:rPr lang="en-US" sz="3200" dirty="0" err="1">
                <a:solidFill>
                  <a:srgbClr val="0070C0"/>
                </a:solidFill>
              </a:rPr>
              <a:t>esult</a:t>
            </a:r>
            <a:r>
              <a:rPr lang="cs-CZ" sz="3200" dirty="0">
                <a:solidFill>
                  <a:srgbClr val="0070C0"/>
                </a:solidFill>
              </a:rPr>
              <a:t>-&gt;</a:t>
            </a:r>
            <a:r>
              <a:rPr lang="en-US" sz="3200" dirty="0">
                <a:solidFill>
                  <a:srgbClr val="0070C0"/>
                </a:solidFill>
              </a:rPr>
              <a:t>Sales invoice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51BB07-70F1-48A8-8317-D377B04C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" y="1792109"/>
            <a:ext cx="3199499" cy="1143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0EE121-2896-4505-BA73-206A48CF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20" y="1753860"/>
            <a:ext cx="2281733" cy="1220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69235D4-3B10-4A4F-8742-C791D388FB96}"/>
              </a:ext>
            </a:extLst>
          </p:cNvPr>
          <p:cNvSpPr/>
          <p:nvPr/>
        </p:nvSpPr>
        <p:spPr>
          <a:xfrm>
            <a:off x="4235116" y="2223436"/>
            <a:ext cx="972151" cy="317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B5C0891-4BB8-4AFD-B23B-2931CBBC0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426024"/>
            <a:ext cx="6824053" cy="2971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FA83881-7C49-45B4-A688-567C297E3432}"/>
              </a:ext>
            </a:extLst>
          </p:cNvPr>
          <p:cNvCxnSpPr/>
          <p:nvPr/>
        </p:nvCxnSpPr>
        <p:spPr>
          <a:xfrm>
            <a:off x="6728059" y="2541069"/>
            <a:ext cx="0" cy="88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77BA8CFF-9CE0-4FD8-8518-87C3ECB1CE26}"/>
              </a:ext>
            </a:extLst>
          </p:cNvPr>
          <p:cNvSpPr/>
          <p:nvPr/>
        </p:nvSpPr>
        <p:spPr>
          <a:xfrm>
            <a:off x="7834964" y="3426024"/>
            <a:ext cx="240635" cy="30668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87170F-521B-494C-B5A1-82EB21527623}"/>
              </a:ext>
            </a:extLst>
          </p:cNvPr>
          <p:cNvSpPr txBox="1"/>
          <p:nvPr/>
        </p:nvSpPr>
        <p:spPr>
          <a:xfrm>
            <a:off x="8248311" y="4485373"/>
            <a:ext cx="256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You can also find it in BC 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using the search window</a:t>
            </a:r>
          </a:p>
        </p:txBody>
      </p:sp>
    </p:spTree>
    <p:extLst>
      <p:ext uri="{BB962C8B-B14F-4D97-AF65-F5344CB8AC3E}">
        <p14:creationId xmlns:p14="http://schemas.microsoft.com/office/powerpoint/2010/main" val="21139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E6C6A-B5B1-4445-906C-21E4EF09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78EC66-0C86-4D87-B8E8-BED5079F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6" y="1554837"/>
            <a:ext cx="5861288" cy="4792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5293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0BA8B-F226-4DE1-9D6E-9BFB71DD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raw</a:t>
            </a:r>
            <a:r>
              <a:rPr lang="cs-CZ" sz="3600" dirty="0">
                <a:solidFill>
                  <a:srgbClr val="0070C0"/>
                </a:solidFill>
              </a:rPr>
              <a:t> data) - </a:t>
            </a:r>
            <a:r>
              <a:rPr lang="cs-CZ" sz="3600" dirty="0" err="1">
                <a:solidFill>
                  <a:srgbClr val="0070C0"/>
                </a:solidFill>
              </a:rPr>
              <a:t>review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440C4-D007-484B-84CE-7A660A34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1666917"/>
            <a:ext cx="5066097" cy="1509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1BD5DEDA-752D-4833-A76B-6F20F4369B69}"/>
              </a:ext>
            </a:extLst>
          </p:cNvPr>
          <p:cNvSpPr/>
          <p:nvPr/>
        </p:nvSpPr>
        <p:spPr>
          <a:xfrm>
            <a:off x="2849077" y="3176813"/>
            <a:ext cx="2900413" cy="858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427D56-A970-48CB-BD1E-2F5ADF05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03" y="4034866"/>
            <a:ext cx="9920438" cy="20809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38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69A03-A986-437D-A535-46D79E0F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051EEAA-BE0A-4E73-AD29-1DBAFB99B5DC}"/>
              </a:ext>
            </a:extLst>
          </p:cNvPr>
          <p:cNvSpPr/>
          <p:nvPr/>
        </p:nvSpPr>
        <p:spPr>
          <a:xfrm>
            <a:off x="3564418" y="3602428"/>
            <a:ext cx="3542096" cy="539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r>
              <a:rPr lang="cs-CZ" dirty="0">
                <a:solidFill>
                  <a:srgbClr val="0070C0"/>
                </a:solidFill>
              </a:rPr>
              <a:t> 1936-S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D5FC02D2-74CB-488C-9407-79063D29F7BB}"/>
              </a:ext>
            </a:extLst>
          </p:cNvPr>
          <p:cNvSpPr/>
          <p:nvPr/>
        </p:nvSpPr>
        <p:spPr>
          <a:xfrm>
            <a:off x="3833976" y="4196635"/>
            <a:ext cx="2900413" cy="858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CAD208-DD57-4CE1-9972-5C4FF3954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46" y="1609989"/>
            <a:ext cx="2697720" cy="15855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66DE19-D303-407A-B6EC-5285F2A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86" y="1609989"/>
            <a:ext cx="6644501" cy="11357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675CFD-07D3-4DF6-9F61-83BC84BC6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46" y="3304884"/>
            <a:ext cx="1120638" cy="2523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55241DA-3171-48C7-B4B4-3F09D8042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24" y="5142149"/>
            <a:ext cx="8245642" cy="1275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A29C8DE-819B-42BB-8F0F-F9D675490039}"/>
              </a:ext>
            </a:extLst>
          </p:cNvPr>
          <p:cNvCxnSpPr>
            <a:endCxn id="9" idx="1"/>
          </p:cNvCxnSpPr>
          <p:nvPr/>
        </p:nvCxnSpPr>
        <p:spPr>
          <a:xfrm>
            <a:off x="3634966" y="2175309"/>
            <a:ext cx="398020" cy="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3CE36F2-254F-4330-A0E6-4476FF984537}"/>
              </a:ext>
            </a:extLst>
          </p:cNvPr>
          <p:cNvCxnSpPr/>
          <p:nvPr/>
        </p:nvCxnSpPr>
        <p:spPr>
          <a:xfrm>
            <a:off x="4658627" y="2492943"/>
            <a:ext cx="0" cy="110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B3F1D8-D92C-4010-889F-881C82C14FFE}"/>
              </a:ext>
            </a:extLst>
          </p:cNvPr>
          <p:cNvSpPr txBox="1"/>
          <p:nvPr/>
        </p:nvSpPr>
        <p:spPr>
          <a:xfrm>
            <a:off x="4115658" y="3145204"/>
            <a:ext cx="54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Edit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1617044" y="52848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7713044" y="87138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7865444" y="88662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4714124-4C0F-424F-8A1D-195F5E752782}"/>
              </a:ext>
            </a:extLst>
          </p:cNvPr>
          <p:cNvCxnSpPr>
            <a:cxnSpLocks/>
          </p:cNvCxnSpPr>
          <p:nvPr/>
        </p:nvCxnSpPr>
        <p:spPr>
          <a:xfrm flipV="1">
            <a:off x="2464067" y="3429000"/>
            <a:ext cx="0" cy="1855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50ED158-9EB2-4CA2-B0A9-7D4B1EEE7732}"/>
              </a:ext>
            </a:extLst>
          </p:cNvPr>
          <p:cNvCxnSpPr/>
          <p:nvPr/>
        </p:nvCxnSpPr>
        <p:spPr>
          <a:xfrm>
            <a:off x="2464067" y="3429000"/>
            <a:ext cx="1651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8C4A1E-7209-4814-8F57-C66134E1CA93}"/>
              </a:ext>
            </a:extLst>
          </p:cNvPr>
          <p:cNvSpPr txBox="1"/>
          <p:nvPr/>
        </p:nvSpPr>
        <p:spPr>
          <a:xfrm>
            <a:off x="5669280" y="5109882"/>
            <a:ext cx="4866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Costs, selling prices,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en-US" sz="1600" dirty="0"/>
              <a:t>or increase in stock levels)</a:t>
            </a:r>
          </a:p>
        </p:txBody>
      </p:sp>
    </p:spTree>
    <p:extLst>
      <p:ext uri="{BB962C8B-B14F-4D97-AF65-F5344CB8AC3E}">
        <p14:creationId xmlns:p14="http://schemas.microsoft.com/office/powerpoint/2010/main" val="2232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A5FD-D3A1-4694-8338-F414DBA5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customers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42E226-C96E-4A02-9313-EAA3CA2E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2" y="1687712"/>
            <a:ext cx="6934583" cy="4805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7699F81-3A31-4CED-A54C-9A543A076FB4}"/>
              </a:ext>
            </a:extLst>
          </p:cNvPr>
          <p:cNvSpPr/>
          <p:nvPr/>
        </p:nvSpPr>
        <p:spPr>
          <a:xfrm flipV="1">
            <a:off x="1665171" y="3013275"/>
            <a:ext cx="250257" cy="209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4A2A3EB-9AC3-4D5D-B8EC-BC52C126DAA6}"/>
              </a:ext>
            </a:extLst>
          </p:cNvPr>
          <p:cNvCxnSpPr/>
          <p:nvPr/>
        </p:nvCxnSpPr>
        <p:spPr>
          <a:xfrm>
            <a:off x="1790299" y="3222624"/>
            <a:ext cx="0" cy="342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1A6CEE-D689-464A-BA12-D47393204240}"/>
              </a:ext>
            </a:extLst>
          </p:cNvPr>
          <p:cNvCxnSpPr>
            <a:cxnSpLocks/>
          </p:cNvCxnSpPr>
          <p:nvPr/>
        </p:nvCxnSpPr>
        <p:spPr>
          <a:xfrm>
            <a:off x="1790299" y="6651057"/>
            <a:ext cx="7950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6DF9B62-0B41-4D7C-9F71-AA46542E1216}"/>
              </a:ext>
            </a:extLst>
          </p:cNvPr>
          <p:cNvCxnSpPr/>
          <p:nvPr/>
        </p:nvCxnSpPr>
        <p:spPr>
          <a:xfrm flipV="1">
            <a:off x="9702265" y="5024387"/>
            <a:ext cx="0" cy="162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>
            <a:extLst>
              <a:ext uri="{FF2B5EF4-FFF2-40B4-BE49-F238E27FC236}">
                <a16:creationId xmlns:a16="http://schemas.microsoft.com/office/drawing/2014/main" id="{34ABF6C6-9516-4F67-BCED-B4CDEE5B8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130" y="2317792"/>
            <a:ext cx="1409524" cy="26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B0CD01D1-67F6-42CF-B7E4-9F26CF4D2A4E}"/>
              </a:ext>
            </a:extLst>
          </p:cNvPr>
          <p:cNvSpPr/>
          <p:nvPr/>
        </p:nvSpPr>
        <p:spPr>
          <a:xfrm>
            <a:off x="10526829" y="3013275"/>
            <a:ext cx="1283369" cy="178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See</a:t>
            </a:r>
            <a:r>
              <a:rPr lang="cs-CZ" sz="1100" dirty="0"/>
              <a:t> </a:t>
            </a:r>
            <a:r>
              <a:rPr lang="cs-CZ" sz="1100" dirty="0" err="1"/>
              <a:t>next</a:t>
            </a:r>
            <a:r>
              <a:rPr lang="cs-CZ" sz="1100" dirty="0"/>
              <a:t> slide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4976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997F4-BA92-4E44-BE65-5EB1B0CA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8A7CEC-B1C7-42F0-8701-FE90F5F6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997" y="1690688"/>
            <a:ext cx="4879900" cy="11776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EDFFB55-B453-43A7-A371-F2596246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5606"/>
            <a:ext cx="3439693" cy="33787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E7525DD-2FFB-4BB5-A825-924B23165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98" y="3421782"/>
            <a:ext cx="4879900" cy="8890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2AAEC8-26F7-46D3-9964-FE1DFE24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34174"/>
            <a:ext cx="8258846" cy="13913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19639F3-476E-45D6-B981-EA950BF60991}"/>
              </a:ext>
            </a:extLst>
          </p:cNvPr>
          <p:cNvCxnSpPr/>
          <p:nvPr/>
        </p:nvCxnSpPr>
        <p:spPr>
          <a:xfrm>
            <a:off x="4167739" y="2377440"/>
            <a:ext cx="733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5F0496F-EBDB-4A19-93DD-44EEC3723D22}"/>
              </a:ext>
            </a:extLst>
          </p:cNvPr>
          <p:cNvCxnSpPr>
            <a:cxnSpLocks/>
          </p:cNvCxnSpPr>
          <p:nvPr/>
        </p:nvCxnSpPr>
        <p:spPr>
          <a:xfrm>
            <a:off x="5574498" y="2868311"/>
            <a:ext cx="0" cy="55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637" y="49452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Vendors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7" y="1476657"/>
            <a:ext cx="6195505" cy="682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7" y="2498709"/>
            <a:ext cx="11018926" cy="2385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913" y="5100607"/>
            <a:ext cx="1390476" cy="1371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1183907" y="3878981"/>
            <a:ext cx="1395664" cy="121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doprava 11"/>
          <p:cNvSpPr/>
          <p:nvPr/>
        </p:nvSpPr>
        <p:spPr>
          <a:xfrm>
            <a:off x="3878981" y="5361272"/>
            <a:ext cx="5178392" cy="102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164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Vendor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2" y="1533192"/>
            <a:ext cx="10508908" cy="37257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6" y="2253143"/>
            <a:ext cx="10780141" cy="3772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71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CCBA3-955A-4503-B7B7-2D6E5AE8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Settings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b="1" dirty="0" err="1">
                <a:solidFill>
                  <a:srgbClr val="FF0000"/>
                </a:solidFill>
              </a:rPr>
              <a:t>already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presented</a:t>
            </a:r>
            <a:r>
              <a:rPr lang="cs-CZ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A0A40-49AD-46DA-8DB3-B592B1DF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Link to </a:t>
            </a:r>
            <a:r>
              <a:rPr lang="en-US" sz="2400" b="1" dirty="0">
                <a:solidFill>
                  <a:srgbClr val="0070C0"/>
                </a:solidFill>
              </a:rPr>
              <a:t>the general ledger account settings </a:t>
            </a:r>
            <a:r>
              <a:rPr lang="en-US" sz="2000" dirty="0">
                <a:solidFill>
                  <a:srgbClr val="0070C0"/>
                </a:solidFill>
              </a:rPr>
              <a:t>on which the purchase order</a:t>
            </a:r>
            <a:r>
              <a:rPr lang="cs-CZ" sz="2000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70C0"/>
                </a:solidFill>
              </a:rPr>
              <a:t> that will become the purchase invoice will be posted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F12525-36CF-42C6-AF2E-A5A186B1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7" y="2677484"/>
            <a:ext cx="3571429" cy="13238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7E79394A-44DA-49DD-A317-1C9D04192949}"/>
              </a:ext>
            </a:extLst>
          </p:cNvPr>
          <p:cNvSpPr/>
          <p:nvPr/>
        </p:nvSpPr>
        <p:spPr>
          <a:xfrm>
            <a:off x="4822257" y="2677484"/>
            <a:ext cx="346509" cy="1323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91D00D-15D3-4A18-9C97-64372932E32C}"/>
              </a:ext>
            </a:extLst>
          </p:cNvPr>
          <p:cNvSpPr txBox="1"/>
          <p:nvPr/>
        </p:nvSpPr>
        <p:spPr>
          <a:xfrm>
            <a:off x="5324147" y="3154723"/>
            <a:ext cx="603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tab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Invoicing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options</a:t>
            </a:r>
            <a:r>
              <a:rPr lang="cs-CZ" dirty="0">
                <a:solidFill>
                  <a:srgbClr val="0070C0"/>
                </a:solidFill>
              </a:rPr>
              <a:t> : Show more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Select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from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full list-&gt;Edit list-&gt;</a:t>
            </a:r>
            <a:r>
              <a:rPr lang="cs-CZ" dirty="0" err="1">
                <a:solidFill>
                  <a:srgbClr val="0070C0"/>
                </a:solidFill>
              </a:rPr>
              <a:t>Option</a:t>
            </a:r>
            <a:r>
              <a:rPr lang="cs-CZ" dirty="0">
                <a:solidFill>
                  <a:srgbClr val="0070C0"/>
                </a:solidFill>
              </a:rPr>
              <a:t> Setup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A0089B5-5985-48CC-9E79-CB731AC4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45" y="4367193"/>
            <a:ext cx="9342922" cy="1644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8770A7F-9DDF-43A5-B455-5549A3743420}"/>
              </a:ext>
            </a:extLst>
          </p:cNvPr>
          <p:cNvCxnSpPr>
            <a:cxnSpLocks/>
          </p:cNvCxnSpPr>
          <p:nvPr/>
        </p:nvCxnSpPr>
        <p:spPr>
          <a:xfrm flipH="1">
            <a:off x="1867301" y="3801054"/>
            <a:ext cx="702644" cy="859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AFEEB72-BC02-43BF-A94B-BFEFA1E46954}"/>
              </a:ext>
            </a:extLst>
          </p:cNvPr>
          <p:cNvSpPr/>
          <p:nvPr/>
        </p:nvSpPr>
        <p:spPr>
          <a:xfrm>
            <a:off x="2040557" y="4803006"/>
            <a:ext cx="837398" cy="10587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4A5E4BF-16DC-4749-91CE-4AF89CF58574}"/>
              </a:ext>
            </a:extLst>
          </p:cNvPr>
          <p:cNvSpPr/>
          <p:nvPr/>
        </p:nvSpPr>
        <p:spPr>
          <a:xfrm>
            <a:off x="1655547" y="6212296"/>
            <a:ext cx="5120638" cy="40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–&gt;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=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E58BEA0-B6E6-412B-BE83-A5399AFFE6C8}"/>
              </a:ext>
            </a:extLst>
          </p:cNvPr>
          <p:cNvCxnSpPr>
            <a:cxnSpLocks/>
          </p:cNvCxnSpPr>
          <p:nvPr/>
        </p:nvCxnSpPr>
        <p:spPr>
          <a:xfrm flipV="1">
            <a:off x="2569945" y="5861785"/>
            <a:ext cx="0" cy="3702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808617F4-CC3B-441C-861F-D7CE84B09E59}"/>
              </a:ext>
            </a:extLst>
          </p:cNvPr>
          <p:cNvSpPr/>
          <p:nvPr/>
        </p:nvSpPr>
        <p:spPr>
          <a:xfrm>
            <a:off x="5204061" y="3830568"/>
            <a:ext cx="5120638" cy="40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Vendor </a:t>
            </a:r>
            <a:r>
              <a:rPr lang="cs-CZ" dirty="0" err="1"/>
              <a:t>card</a:t>
            </a:r>
            <a:r>
              <a:rPr lang="cs-CZ" dirty="0"/>
              <a:t> –&gt;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=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331E071-95F3-46DB-A232-2C41FDD00EF9}"/>
              </a:ext>
            </a:extLst>
          </p:cNvPr>
          <p:cNvCxnSpPr/>
          <p:nvPr/>
        </p:nvCxnSpPr>
        <p:spPr>
          <a:xfrm flipH="1">
            <a:off x="3938337" y="4149287"/>
            <a:ext cx="1260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2C1850C-13E0-474F-9910-55247ED67856}"/>
              </a:ext>
            </a:extLst>
          </p:cNvPr>
          <p:cNvCxnSpPr/>
          <p:nvPr/>
        </p:nvCxnSpPr>
        <p:spPr>
          <a:xfrm flipH="1" flipV="1">
            <a:off x="3379269" y="3817672"/>
            <a:ext cx="558266" cy="318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6258" y="37186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Header</a:t>
            </a:r>
            <a:r>
              <a:rPr lang="cs-CZ" sz="3600" dirty="0">
                <a:solidFill>
                  <a:srgbClr val="0070C0"/>
                </a:solidFill>
              </a:rPr>
              <a:t> and Lines)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8" y="1450761"/>
            <a:ext cx="5638095" cy="8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8" y="2704770"/>
            <a:ext cx="8790476" cy="9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254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(PO)  –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Header</a:t>
            </a:r>
            <a:r>
              <a:rPr lang="cs-CZ" sz="3600" dirty="0">
                <a:solidFill>
                  <a:srgbClr val="0070C0"/>
                </a:solidFill>
              </a:rPr>
              <a:t> and Lines)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48" y="1390148"/>
            <a:ext cx="9567720" cy="40777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6A27CC-228D-47C0-8FA5-20590F710073}"/>
              </a:ext>
            </a:extLst>
          </p:cNvPr>
          <p:cNvSpPr txBox="1"/>
          <p:nvPr/>
        </p:nvSpPr>
        <p:spPr>
          <a:xfrm>
            <a:off x="7560595" y="2979105"/>
            <a:ext cx="2834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Where there is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 orange asterisk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 need to add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always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data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!!!!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49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PO-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7" y="1543292"/>
            <a:ext cx="5380952" cy="46761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38" y="1429386"/>
            <a:ext cx="4571429" cy="1361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10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- 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by </a:t>
            </a:r>
            <a:r>
              <a:rPr lang="cs-CZ" sz="3600" dirty="0" err="1">
                <a:solidFill>
                  <a:srgbClr val="0070C0"/>
                </a:solidFill>
              </a:rPr>
              <a:t>appropriate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icon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9898"/>
            <a:ext cx="6504762" cy="25047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3634"/>
            <a:ext cx="4474945" cy="9091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67601"/>
            <a:ext cx="4474945" cy="6857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476775" y="4673374"/>
            <a:ext cx="618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Invoice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modified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personalize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feature-adding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)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76775" y="5784465"/>
            <a:ext cx="641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Inventory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modified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personalize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feature-adding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700211" y="2502568"/>
            <a:ext cx="3070458" cy="770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G/L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0B75B-1B34-4E37-B06F-9894A8F4ADEE}"/>
              </a:ext>
            </a:extLst>
          </p:cNvPr>
          <p:cNvSpPr/>
          <p:nvPr/>
        </p:nvSpPr>
        <p:spPr>
          <a:xfrm>
            <a:off x="7282685" y="5178102"/>
            <a:ext cx="2577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Presented</a:t>
            </a:r>
            <a:r>
              <a:rPr lang="cs-CZ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BC - 2</a:t>
            </a:r>
          </a:p>
        </p:txBody>
      </p:sp>
    </p:spTree>
    <p:extLst>
      <p:ext uri="{BB962C8B-B14F-4D97-AF65-F5344CB8AC3E}">
        <p14:creationId xmlns:p14="http://schemas.microsoft.com/office/powerpoint/2010/main" val="1501679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B2FAF-F861-4489-A13F-B8FC7290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Registers</a:t>
            </a:r>
            <a:r>
              <a:rPr lang="cs-CZ" sz="3600" dirty="0">
                <a:solidFill>
                  <a:srgbClr val="0070C0"/>
                </a:solidFill>
              </a:rPr>
              <a:t>-&gt; Archive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B882C3-3E44-4D37-8873-E5399D3E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3" y="1468903"/>
            <a:ext cx="5142438" cy="51499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7436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017" y="33624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– 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7" y="1790629"/>
            <a:ext cx="11245127" cy="13229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25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A5FD-D3A1-4694-8338-F414DBA5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General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C1EB3B-8961-4609-A9AF-5F117145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3794"/>
            <a:ext cx="9230207" cy="51185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9389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– F9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998"/>
            <a:ext cx="3390476" cy="13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04" y="3815335"/>
            <a:ext cx="3266667" cy="11523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66" y="778952"/>
            <a:ext cx="5504762" cy="57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V="1">
            <a:off x="4093422" y="4391524"/>
            <a:ext cx="9442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45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7C9F1-31D9-4354-956F-22689750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Use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journal</a:t>
            </a:r>
            <a:r>
              <a:rPr lang="cs-CZ" sz="3600" dirty="0">
                <a:solidFill>
                  <a:srgbClr val="0070C0"/>
                </a:solidFill>
              </a:rPr>
              <a:t> (in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case to </a:t>
            </a:r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)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032CBD-4571-4916-A160-851531BA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76" y="1527233"/>
            <a:ext cx="1862317" cy="149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CD4A15A-2D46-4DAA-BF67-517328F54ABD}"/>
              </a:ext>
            </a:extLst>
          </p:cNvPr>
          <p:cNvCxnSpPr>
            <a:cxnSpLocks/>
          </p:cNvCxnSpPr>
          <p:nvPr/>
        </p:nvCxnSpPr>
        <p:spPr>
          <a:xfrm>
            <a:off x="1798234" y="2909236"/>
            <a:ext cx="0" cy="51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3DE0531B-6E4D-4E88-AF90-33FC2208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76" y="3429000"/>
            <a:ext cx="8072387" cy="1477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676290C5-A030-46BE-9A7C-538015FA58D2}"/>
              </a:ext>
            </a:extLst>
          </p:cNvPr>
          <p:cNvSpPr/>
          <p:nvPr/>
        </p:nvSpPr>
        <p:spPr>
          <a:xfrm>
            <a:off x="4263992" y="5014762"/>
            <a:ext cx="1087654" cy="616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71D8E39-6A47-4FA2-AEA0-A927E3BB1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568" y="5745397"/>
            <a:ext cx="3063401" cy="899520"/>
          </a:xfrm>
          <a:prstGeom prst="rect">
            <a:avLst/>
          </a:prstGeom>
        </p:spPr>
      </p:pic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749044A8-06CC-4D81-ABA0-6B6DE281C223}"/>
              </a:ext>
            </a:extLst>
          </p:cNvPr>
          <p:cNvSpPr/>
          <p:nvPr/>
        </p:nvSpPr>
        <p:spPr>
          <a:xfrm>
            <a:off x="6785811" y="5738936"/>
            <a:ext cx="3773103" cy="65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Item</a:t>
            </a:r>
            <a:r>
              <a:rPr lang="cs-CZ" dirty="0"/>
              <a:t>  </a:t>
            </a:r>
            <a:r>
              <a:rPr lang="cs-CZ" dirty="0" err="1"/>
              <a:t>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9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9CE60-67D9-4F52-A8C2-68554C3B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One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partd</a:t>
            </a:r>
            <a:r>
              <a:rPr lang="cs-CZ" sz="3600" dirty="0">
                <a:solidFill>
                  <a:srgbClr val="0070C0"/>
                </a:solidFill>
              </a:rPr>
              <a:t> od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5BEFC7-1E3E-4724-908E-335E4143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75" y="1579417"/>
            <a:ext cx="4120343" cy="44295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3408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0CC26-A2D8-487E-A4FC-86BBCF23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transactions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7314C3-B7DF-43DF-929F-D9ED3024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1" y="1609152"/>
            <a:ext cx="9997440" cy="14569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53762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6824B38-20E8-4CC5-AF80-26BE7897EF50}"/>
              </a:ext>
            </a:extLst>
          </p:cNvPr>
          <p:cNvSpPr/>
          <p:nvPr/>
        </p:nvSpPr>
        <p:spPr>
          <a:xfrm>
            <a:off x="3126789" y="705398"/>
            <a:ext cx="5938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 a single day without a joke</a:t>
            </a:r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!!!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574420-A038-424F-8180-ACE918C4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38" y="1648047"/>
            <a:ext cx="6685714" cy="356190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F327C6-F203-4EE6-B21B-BE1A27FE761C}"/>
              </a:ext>
            </a:extLst>
          </p:cNvPr>
          <p:cNvSpPr txBox="1"/>
          <p:nvPr/>
        </p:nvSpPr>
        <p:spPr>
          <a:xfrm>
            <a:off x="1759290" y="5383160"/>
            <a:ext cx="98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Máš pravdu. Asi jsme napřed měli postavit ten hrad a teprve potom ten </a:t>
            </a:r>
            <a:r>
              <a:rPr lang="cs-CZ"/>
              <a:t>vodní příkop.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213C79-C9E9-457B-B10D-F6C77166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3" y="1801982"/>
            <a:ext cx="5088005" cy="2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A5FD-D3A1-4694-8338-F414DBA5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Invoicing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EED07E-7A00-461B-A7B3-33F23DF8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508994"/>
            <a:ext cx="10354053" cy="3563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733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7DC02-74C3-4BD5-B76B-B94FEC91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tab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Payments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AC65A7-450F-45A7-B0B3-CD133F14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" y="1762333"/>
            <a:ext cx="11023269" cy="31754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878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53B66-1ED1-4707-B113-8D069262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Relation</a:t>
            </a:r>
            <a:r>
              <a:rPr lang="cs-CZ" sz="3200" dirty="0">
                <a:solidFill>
                  <a:srgbClr val="0070C0"/>
                </a:solidFill>
              </a:rPr>
              <a:t> to G/L </a:t>
            </a:r>
            <a:r>
              <a:rPr lang="cs-CZ" sz="3200" dirty="0" err="1">
                <a:solidFill>
                  <a:srgbClr val="0070C0"/>
                </a:solidFill>
              </a:rPr>
              <a:t>accounts</a:t>
            </a:r>
            <a:r>
              <a:rPr lang="cs-CZ" sz="3200" dirty="0">
                <a:solidFill>
                  <a:srgbClr val="0070C0"/>
                </a:solidFill>
              </a:rPr>
              <a:t>-&gt; P</a:t>
            </a:r>
            <a:r>
              <a:rPr lang="en-US" sz="3200" dirty="0">
                <a:solidFill>
                  <a:srgbClr val="0070C0"/>
                </a:solidFill>
              </a:rPr>
              <a:t>re-accounting of accounts related to sales </a:t>
            </a:r>
            <a:r>
              <a:rPr lang="cs-CZ" sz="3200" dirty="0">
                <a:solidFill>
                  <a:srgbClr val="0070C0"/>
                </a:solidFill>
              </a:rPr>
              <a:t> (předkontace) – </a:t>
            </a:r>
            <a:r>
              <a:rPr lang="cs-CZ" sz="3200" dirty="0" err="1">
                <a:solidFill>
                  <a:srgbClr val="0070C0"/>
                </a:solidFill>
              </a:rPr>
              <a:t>one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of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three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approaches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025448-B76F-4217-A162-871DB53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9988"/>
            <a:ext cx="5020569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D355DA-C40B-4BC7-B986-CCBBD4195011}"/>
              </a:ext>
            </a:extLst>
          </p:cNvPr>
          <p:cNvCxnSpPr>
            <a:cxnSpLocks/>
          </p:cNvCxnSpPr>
          <p:nvPr/>
        </p:nvCxnSpPr>
        <p:spPr>
          <a:xfrm>
            <a:off x="3455469" y="2935705"/>
            <a:ext cx="0" cy="64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86D9D98A-50C0-49BB-97E1-478206BA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9" y="3583004"/>
            <a:ext cx="10752381" cy="20761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465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8FF7C-DA73-48F2-852D-331F6838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list to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059EA8-2584-437E-9137-E06A8268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2939"/>
            <a:ext cx="8600000" cy="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E243836-72AA-4167-9ACE-8AAA6F46AEA7}"/>
              </a:ext>
            </a:extLst>
          </p:cNvPr>
          <p:cNvCxnSpPr/>
          <p:nvPr/>
        </p:nvCxnSpPr>
        <p:spPr>
          <a:xfrm>
            <a:off x="2194560" y="2136809"/>
            <a:ext cx="0" cy="94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50AFED56-5C32-4EE9-86AA-37AD2B6F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5" y="3080085"/>
            <a:ext cx="3414761" cy="3485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11A831C-DE72-4EDC-B11A-AD3447D6B811}"/>
              </a:ext>
            </a:extLst>
          </p:cNvPr>
          <p:cNvCxnSpPr>
            <a:cxnSpLocks/>
          </p:cNvCxnSpPr>
          <p:nvPr/>
        </p:nvCxnSpPr>
        <p:spPr>
          <a:xfrm>
            <a:off x="1403684" y="4351187"/>
            <a:ext cx="0" cy="243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1072E5B-2A2D-46ED-BC48-C0A4576289CF}"/>
              </a:ext>
            </a:extLst>
          </p:cNvPr>
          <p:cNvCxnSpPr>
            <a:cxnSpLocks/>
          </p:cNvCxnSpPr>
          <p:nvPr/>
        </p:nvCxnSpPr>
        <p:spPr>
          <a:xfrm>
            <a:off x="1453415" y="6785811"/>
            <a:ext cx="4642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E78E261-142A-4E92-A943-AF399CE9C63C}"/>
              </a:ext>
            </a:extLst>
          </p:cNvPr>
          <p:cNvCxnSpPr>
            <a:cxnSpLocks/>
          </p:cNvCxnSpPr>
          <p:nvPr/>
        </p:nvCxnSpPr>
        <p:spPr>
          <a:xfrm flipV="1">
            <a:off x="6096000" y="6112043"/>
            <a:ext cx="420304" cy="745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64207B39-54EA-4560-A219-EAB066C0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97" y="3124667"/>
            <a:ext cx="1136207" cy="3339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4E242AE-F2F9-4A11-920F-9DD7CBB3215B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7140735" y="5481100"/>
            <a:ext cx="1835897" cy="63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92B19CAA-B211-4F9A-AE1B-13516065892B}"/>
              </a:ext>
            </a:extLst>
          </p:cNvPr>
          <p:cNvSpPr/>
          <p:nvPr/>
        </p:nvSpPr>
        <p:spPr>
          <a:xfrm>
            <a:off x="8976632" y="5188712"/>
            <a:ext cx="2720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See</a:t>
            </a:r>
            <a:r>
              <a:rPr lang="cs-CZ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cs-CZ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Item</a:t>
            </a:r>
            <a:r>
              <a:rPr lang="cs-CZ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CARD</a:t>
            </a:r>
          </a:p>
        </p:txBody>
      </p:sp>
    </p:spTree>
    <p:extLst>
      <p:ext uri="{BB962C8B-B14F-4D97-AF65-F5344CB8AC3E}">
        <p14:creationId xmlns:p14="http://schemas.microsoft.com/office/powerpoint/2010/main" val="3815313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5CD38D2B7C746BC2B42540DA18845" ma:contentTypeVersion="0" ma:contentTypeDescription="Create a new document." ma:contentTypeScope="" ma:versionID="171aaa02e8120005cfdceec2daea5f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61AED7-563B-46B7-9564-1EF1B23C68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697C2-CF7F-4716-A627-B86BF9A2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10FBFC-FE79-4220-B6E0-7A8496637F6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1291</Words>
  <Application>Microsoft Office PowerPoint</Application>
  <PresentationFormat>Širokoúhlá obrazovka</PresentationFormat>
  <Paragraphs>240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Segoe UI</vt:lpstr>
      <vt:lpstr>Motiv Office</vt:lpstr>
      <vt:lpstr>Business Central Introduction    Selling and Purchasing  </vt:lpstr>
      <vt:lpstr>Most importatnt objects in purchasing and selling</vt:lpstr>
      <vt:lpstr>Customer card access  </vt:lpstr>
      <vt:lpstr>List of customers</vt:lpstr>
      <vt:lpstr>Customer card –tab General  </vt:lpstr>
      <vt:lpstr>Customer card –tab Invoicing  </vt:lpstr>
      <vt:lpstr>Customer card –tab Payments </vt:lpstr>
      <vt:lpstr>Relation to G/L accounts-&gt; Pre-accounting of accounts related to sales  (předkontace) – one of three approaches</vt:lpstr>
      <vt:lpstr>Item card (from list to card)</vt:lpstr>
      <vt:lpstr>Item card – tab General </vt:lpstr>
      <vt:lpstr>Item card –tab Inventory</vt:lpstr>
      <vt:lpstr>Item card – tab Costs &amp;Posting </vt:lpstr>
      <vt:lpstr>Item card – tab Prices  &amp; Sales and tab Replenishment </vt:lpstr>
      <vt:lpstr>Vytváření prodejní  objednávky</vt:lpstr>
      <vt:lpstr>Vytváření nákupní objednávky</vt:lpstr>
      <vt:lpstr>Prezentace aplikace PowerPoint</vt:lpstr>
      <vt:lpstr>Double-entry booking (Selling process –&gt; Sales Order-&gt;Sales Invoice) </vt:lpstr>
      <vt:lpstr>Sales Order </vt:lpstr>
      <vt:lpstr>Sales Invoice (F9)</vt:lpstr>
      <vt:lpstr>Posted Sales Invoice (after posting by F9 hot key)</vt:lpstr>
      <vt:lpstr>General Ledger (impacts) –  One way to get at it</vt:lpstr>
      <vt:lpstr>Demand creation – Sales Order (only theory so far)</vt:lpstr>
      <vt:lpstr>Logic  </vt:lpstr>
      <vt:lpstr>Customer card (already presneted in this show)</vt:lpstr>
      <vt:lpstr>Customer card – access to entries  from caclulation  field</vt:lpstr>
      <vt:lpstr>Customer ledger entries from the card</vt:lpstr>
      <vt:lpstr>Customer entries – part of the file</vt:lpstr>
      <vt:lpstr>Customer card – already presented </vt:lpstr>
      <vt:lpstr>New item card (FIFO)   </vt:lpstr>
      <vt:lpstr>Lot- for- Lot-&gt;  Economic Order Quantity</vt:lpstr>
      <vt:lpstr>FIFO costing method (home study)</vt:lpstr>
      <vt:lpstr>New Sales Order </vt:lpstr>
      <vt:lpstr>Sales Order created</vt:lpstr>
      <vt:lpstr>Setting warning types in BC</vt:lpstr>
      <vt:lpstr>Sales Order Print confirmation-&gt;Preview only</vt:lpstr>
      <vt:lpstr>Sales Order posting (by use hot key F9)-&gt;Result-&gt;Sales invoice</vt:lpstr>
      <vt:lpstr>List of all Posted Sales Invoices </vt:lpstr>
      <vt:lpstr>Customer Ledger Entries (raw data) - review</vt:lpstr>
      <vt:lpstr>Item Ledger Entries </vt:lpstr>
      <vt:lpstr>General Ledger Entries</vt:lpstr>
      <vt:lpstr>Purchase Order – List of Vendors</vt:lpstr>
      <vt:lpstr>Purchase Order – Vendor Card</vt:lpstr>
      <vt:lpstr>General Ledger Settings – already presented  </vt:lpstr>
      <vt:lpstr>Purchase Order – document (Header and Lines)</vt:lpstr>
      <vt:lpstr>Purchase Order (PO)  – document (Header and Lines)</vt:lpstr>
      <vt:lpstr>PO- Preview</vt:lpstr>
      <vt:lpstr>PO -  preview posting by appropriate icon</vt:lpstr>
      <vt:lpstr>General Ledger Registers-&gt; Archive </vt:lpstr>
      <vt:lpstr>PO – General Ledger Entries - preview</vt:lpstr>
      <vt:lpstr>PO – F9 posting </vt:lpstr>
      <vt:lpstr>Use of items journal (in our case to purchase)  </vt:lpstr>
      <vt:lpstr>One partd od the Item card</vt:lpstr>
      <vt:lpstr>Created item ledger entries (transactions)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169</cp:revision>
  <dcterms:created xsi:type="dcterms:W3CDTF">2019-06-14T07:22:08Z</dcterms:created>
  <dcterms:modified xsi:type="dcterms:W3CDTF">2024-03-04T10:29:18Z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0x01010055B5CD38D2B7C746BC2B42540DA18845</vt:lpwstr>
  </property>
</Properties>
</file>