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9" r:id="rId3"/>
    <p:sldId id="360" r:id="rId4"/>
    <p:sldId id="361" r:id="rId5"/>
    <p:sldId id="357" r:id="rId6"/>
    <p:sldId id="330" r:id="rId7"/>
    <p:sldId id="332" r:id="rId8"/>
    <p:sldId id="333" r:id="rId9"/>
    <p:sldId id="331" r:id="rId10"/>
    <p:sldId id="362" r:id="rId11"/>
    <p:sldId id="334" r:id="rId12"/>
    <p:sldId id="342" r:id="rId13"/>
    <p:sldId id="343" r:id="rId14"/>
    <p:sldId id="344" r:id="rId15"/>
    <p:sldId id="345" r:id="rId16"/>
    <p:sldId id="341" r:id="rId17"/>
    <p:sldId id="346" r:id="rId18"/>
    <p:sldId id="347" r:id="rId19"/>
    <p:sldId id="348" r:id="rId20"/>
    <p:sldId id="358" r:id="rId21"/>
    <p:sldId id="363" r:id="rId22"/>
    <p:sldId id="356" r:id="rId2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mír Skorkovský" initials="JS" lastIdx="1" clrIdx="0">
    <p:extLst>
      <p:ext uri="{19B8F6BF-5375-455C-9EA6-DF929625EA0E}">
        <p15:presenceInfo xmlns:p15="http://schemas.microsoft.com/office/powerpoint/2012/main" userId="Jaromír Skorkovsk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4" autoAdjust="0"/>
    <p:restoredTop sz="96395" autoAdjust="0"/>
  </p:normalViewPr>
  <p:slideViewPr>
    <p:cSldViewPr snapToGrid="0">
      <p:cViewPr varScale="1">
        <p:scale>
          <a:sx n="99" d="100"/>
          <a:sy n="99" d="100"/>
        </p:scale>
        <p:origin x="84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1833-B7CD-48EE-A9BA-0F3CB5E70982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CDE0C-3029-49F5-ADFF-9C3CCAF0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CDE0C-3029-49F5-ADFF-9C3CCAF081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5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CDE0C-3029-49F5-ADFF-9C3CCAF081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CDE0C-3029-49F5-ADFF-9C3CCAF081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6DC35-3D30-40F0-9E76-C72B884A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DAE78-73D7-4ED8-8A04-27BDF7BA0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96812D-6D09-4222-84F8-0597975F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B2BE9-1D68-450F-A85C-AB9F05A9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788F40-16A2-4B03-9991-301253CB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1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9A40A-0F22-4691-9BD0-87C2E936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1C0D77-AA4E-4CC6-8877-9C1972963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76694A-1288-4700-973F-FE4297CE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5B7924-8965-4B5F-8001-48D22EE5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F94FC0-EC24-429B-B61C-E08CC101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2193AAA-EBF9-4C9B-A782-090D59BA3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F4D70A-B543-4C03-BDE1-E1379A588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062AF-7CD2-4FFC-971A-3F17009B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FFE020-9E2C-4BC0-8F9D-F6B4385C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4C450-EBFF-4F76-86E5-AAEF559B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5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5BC4B-3687-48F7-AACE-250ED39E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B699C-0E36-43D7-A29A-47E0130B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ED1B7C-CDCC-43F0-9F67-4D5CFA98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C759D9-4360-45BB-89AE-15624B1C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835A2C-5E39-4881-86B8-BEDE241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0012C-99E7-4347-8774-B11589DA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92E6F0-2D54-4B61-8F94-14DB5559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630963-A235-47CE-8819-9A1E514D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EED4F-60EF-4A28-AE30-2C2C17FA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9BA953-D95E-45E2-9641-F6CFFD84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8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D1F76-B578-44E7-AFDE-EA8537C9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A72D2-8230-4ED8-AB98-25F7A3E68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828889-2E88-486F-9668-1CDE58B11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7F7815-A675-4ADC-BFB0-539A7CD8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84884B-8A55-4926-B60C-BFD2BF8C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77B473-302A-4DD3-9196-C36E0C41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20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42B57-5C2B-4C76-A5BC-31423D8D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5FA6F2-903D-447D-B4E1-1C6F8900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DA2DF9-182C-4639-9183-58711408A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5A8F35-288D-401C-A0A8-F161BAB3F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E3911F-7599-4A0F-B817-5EAB2B190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B470F0-15D3-4281-9563-52E693A1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9653BA-DBCF-44E4-94A5-9256FED5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4C5249-82AD-47B1-A293-77C9500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22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80296-265D-4930-8567-D2F81AD0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79FD99-D6BE-4B55-A60E-1EC9EF5A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8C85DB-DAA8-48D7-BF1E-F12F03FE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027D04-FE0A-4307-BFBB-EFCCCD13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76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84F74A-505C-46AB-BFCC-09790686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EC7536-BBF9-478C-BD21-5B79EEEA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AEDC3F-F623-4F2E-9D96-0F6263BD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4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6867B-8595-4FC6-AFD1-96351589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80B523-4791-428E-BF89-F740496B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FC4992-9062-4BF6-B7E6-18C721D8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BC112A-513A-42CA-95F0-669C32A5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DE0D78-F818-4EFC-BC92-B13F6587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57DFE0-D739-4588-B130-F44D08C8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7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199F8-1EE0-471E-BB5B-B7E22DBB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2684BD-1EFE-462F-A414-39F36EC52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BF35B2-4AD8-4D59-A858-004A5488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6B953B-B6AF-4582-BAC5-B48E40C3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3971D6-6957-41E0-9D9B-240D4BFD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38EB-0AA1-4032-9E72-20D1F1C5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6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705672-D089-40EF-A89C-6AB7E043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E6441-42F0-465F-9FDF-E75D5BCB7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D7813-56FA-48D2-9475-C0EF72841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6519-8B37-45FE-8E2F-DEF1273871D7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A2C0C6-1996-4C84-A709-FA1841369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AB999-86F6-4FBE-B17C-D80075AFD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DEDBC-8325-47C3-A9F0-0B453226C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Business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Introduction</a:t>
            </a:r>
            <a:r>
              <a:rPr lang="cs-CZ" dirty="0">
                <a:solidFill>
                  <a:srgbClr val="0070C0"/>
                </a:solidFill>
              </a:rPr>
              <a:t> 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 err="1">
                <a:solidFill>
                  <a:srgbClr val="0070C0"/>
                </a:solidFill>
              </a:rPr>
              <a:t>Transfers</a:t>
            </a:r>
            <a:br>
              <a:rPr lang="cs-CZ" dirty="0">
                <a:solidFill>
                  <a:srgbClr val="0070C0"/>
                </a:solidFill>
              </a:rPr>
            </a:br>
            <a:br>
              <a:rPr lang="cs-CZ" dirty="0">
                <a:solidFill>
                  <a:srgbClr val="0070C0"/>
                </a:solidFill>
              </a:rPr>
            </a:br>
            <a:r>
              <a:rPr lang="cs-CZ" sz="2700" dirty="0" err="1">
                <a:solidFill>
                  <a:srgbClr val="0070C0"/>
                </a:solidFill>
              </a:rPr>
              <a:t>Used</a:t>
            </a:r>
            <a:r>
              <a:rPr lang="cs-CZ" sz="2700" dirty="0">
                <a:solidFill>
                  <a:srgbClr val="0070C0"/>
                </a:solidFill>
              </a:rPr>
              <a:t> ERP=</a:t>
            </a:r>
            <a:r>
              <a:rPr lang="en-US" sz="2700" dirty="0">
                <a:solidFill>
                  <a:srgbClr val="0070C0"/>
                </a:solidFill>
              </a:rPr>
              <a:t>Microsoft Dynamics 365 Business Central</a:t>
            </a:r>
            <a:r>
              <a:rPr lang="cs-CZ" sz="27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EE78C-AF54-4223-BAFF-4FADF96C5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8000" dirty="0">
                <a:solidFill>
                  <a:srgbClr val="0070C0"/>
                </a:solidFill>
              </a:rPr>
              <a:t> </a:t>
            </a:r>
            <a:r>
              <a:rPr lang="cs-CZ" sz="8000" dirty="0" err="1">
                <a:solidFill>
                  <a:srgbClr val="0070C0"/>
                </a:solidFill>
              </a:rPr>
              <a:t>Ing.J.Skorkovský,CSc</a:t>
            </a:r>
            <a:r>
              <a:rPr lang="cs-CZ" sz="8000" dirty="0">
                <a:solidFill>
                  <a:srgbClr val="0070C0"/>
                </a:solidFill>
              </a:rPr>
              <a:t>. </a:t>
            </a:r>
          </a:p>
          <a:p>
            <a:r>
              <a:rPr lang="cs-CZ" sz="8000" dirty="0">
                <a:solidFill>
                  <a:srgbClr val="0070C0"/>
                </a:solidFill>
              </a:rPr>
              <a:t>Department </a:t>
            </a:r>
            <a:r>
              <a:rPr lang="cs-CZ" sz="8000" dirty="0" err="1">
                <a:solidFill>
                  <a:srgbClr val="0070C0"/>
                </a:solidFill>
              </a:rPr>
              <a:t>of</a:t>
            </a:r>
            <a:r>
              <a:rPr lang="cs-CZ" sz="8000" dirty="0">
                <a:solidFill>
                  <a:srgbClr val="0070C0"/>
                </a:solidFill>
              </a:rPr>
              <a:t> Business Management</a:t>
            </a:r>
          </a:p>
          <a:p>
            <a:r>
              <a:rPr lang="en-US" sz="8000" dirty="0">
                <a:solidFill>
                  <a:srgbClr val="0070C0"/>
                </a:solidFill>
              </a:rPr>
              <a:t>Faculty of economics and business administration</a:t>
            </a:r>
            <a:endParaRPr lang="cs-CZ" sz="8000" dirty="0">
              <a:solidFill>
                <a:srgbClr val="0070C0"/>
              </a:solidFill>
            </a:endParaRPr>
          </a:p>
          <a:p>
            <a:r>
              <a:rPr lang="en-US" sz="8000" dirty="0">
                <a:solidFill>
                  <a:srgbClr val="0070C0"/>
                </a:solidFill>
              </a:rPr>
              <a:t>MASARYK UNIVERSITY BRNO,</a:t>
            </a:r>
            <a:r>
              <a:rPr lang="cs-CZ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</a:rPr>
              <a:t>Czech Republic </a:t>
            </a:r>
          </a:p>
          <a:p>
            <a:r>
              <a:rPr lang="cs-CZ" sz="6400" dirty="0">
                <a:solidFill>
                  <a:srgbClr val="0070C0"/>
                </a:solidFill>
              </a:rPr>
              <a:t> </a:t>
            </a:r>
            <a:endParaRPr lang="en-US" sz="6400" dirty="0">
              <a:solidFill>
                <a:srgbClr val="0070C0"/>
              </a:solidFill>
            </a:endParaRPr>
          </a:p>
          <a:p>
            <a:r>
              <a:rPr lang="cs-CZ" sz="2000" dirty="0">
                <a:solidFill>
                  <a:srgbClr val="0070C0"/>
                </a:solidFill>
              </a:rPr>
              <a:t> </a:t>
            </a:r>
            <a:endParaRPr lang="cs-CZ" sz="2100" dirty="0">
              <a:solidFill>
                <a:srgbClr val="0070C0"/>
              </a:solidFill>
            </a:endParaRPr>
          </a:p>
          <a:p>
            <a:r>
              <a:rPr lang="cs-CZ" sz="21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5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624CA-EB85-4FC6-8612-975A8135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Put-away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&amp; Picking from the stock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2B9F7C-3109-4196-9263-596768F7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56" y="1690688"/>
            <a:ext cx="2120621" cy="11875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C54047F-A4C2-4472-8BD4-EC9CC398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599" y="4415639"/>
            <a:ext cx="2466975" cy="18478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FD0B2D-87BC-4706-ADBB-351A61CF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33919"/>
            <a:ext cx="2221226" cy="1558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5E60428-97DB-4F84-AD38-6DF5514907DC}"/>
              </a:ext>
            </a:extLst>
          </p:cNvPr>
          <p:cNvCxnSpPr/>
          <p:nvPr/>
        </p:nvCxnSpPr>
        <p:spPr>
          <a:xfrm>
            <a:off x="2612571" y="2878236"/>
            <a:ext cx="0" cy="921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4F97351-B589-43EB-8E77-D6C7473A8E47}"/>
              </a:ext>
            </a:extLst>
          </p:cNvPr>
          <p:cNvSpPr txBox="1"/>
          <p:nvPr/>
        </p:nvSpPr>
        <p:spPr>
          <a:xfrm>
            <a:off x="2750419" y="305966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Receiving and inspection of goods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8A482CB-31BD-4B91-8D50-B96CDD167029}"/>
              </a:ext>
            </a:extLst>
          </p:cNvPr>
          <p:cNvCxnSpPr/>
          <p:nvPr/>
        </p:nvCxnSpPr>
        <p:spPr>
          <a:xfrm flipH="1">
            <a:off x="2612571" y="4543124"/>
            <a:ext cx="583016" cy="34896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C6EDA2D-A51F-48D4-86BD-39BDF28828EB}"/>
              </a:ext>
            </a:extLst>
          </p:cNvPr>
          <p:cNvSpPr txBox="1"/>
          <p:nvPr/>
        </p:nvSpPr>
        <p:spPr>
          <a:xfrm>
            <a:off x="2904079" y="4702899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Put-away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C366AA-D5BC-471C-972B-AD201F733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206794"/>
            <a:ext cx="2221226" cy="1478125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7E6B236-CB36-4E77-9B14-84E5CD469698}"/>
              </a:ext>
            </a:extLst>
          </p:cNvPr>
          <p:cNvCxnSpPr>
            <a:cxnSpLocks/>
          </p:cNvCxnSpPr>
          <p:nvPr/>
        </p:nvCxnSpPr>
        <p:spPr>
          <a:xfrm flipV="1">
            <a:off x="1465560" y="4887565"/>
            <a:ext cx="0" cy="336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D1553F86-755E-4156-8CFF-DB3552696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904" y="937682"/>
            <a:ext cx="2304861" cy="15337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8 Types of Forklifts Used In Warehouse Operations &amp; Construction |  Equipment Radar">
            <a:extLst>
              <a:ext uri="{FF2B5EF4-FFF2-40B4-BE49-F238E27FC236}">
                <a16:creationId xmlns:a16="http://schemas.microsoft.com/office/drawing/2014/main" id="{291EDFF9-62B3-41CE-B101-4F90732D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99" y="2865337"/>
            <a:ext cx="1769696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04BA8985-D5E5-43A5-A431-07818415A946}"/>
              </a:ext>
            </a:extLst>
          </p:cNvPr>
          <p:cNvCxnSpPr>
            <a:cxnSpLocks/>
          </p:cNvCxnSpPr>
          <p:nvPr/>
        </p:nvCxnSpPr>
        <p:spPr>
          <a:xfrm>
            <a:off x="8299497" y="2031922"/>
            <a:ext cx="0" cy="84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127C513-46D3-418A-A2DE-532E314139CD}"/>
              </a:ext>
            </a:extLst>
          </p:cNvPr>
          <p:cNvSpPr txBox="1"/>
          <p:nvPr/>
        </p:nvSpPr>
        <p:spPr>
          <a:xfrm>
            <a:off x="9001683" y="242942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Picking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items</a:t>
            </a:r>
            <a:r>
              <a:rPr lang="cs-CZ" dirty="0">
                <a:solidFill>
                  <a:srgbClr val="0070C0"/>
                </a:solidFill>
              </a:rPr>
              <a:t> by </a:t>
            </a:r>
            <a:r>
              <a:rPr lang="cs-CZ" dirty="0" err="1">
                <a:solidFill>
                  <a:srgbClr val="0070C0"/>
                </a:solidFill>
              </a:rPr>
              <a:t>fork</a:t>
            </a:r>
            <a:r>
              <a:rPr lang="cs-CZ" dirty="0">
                <a:solidFill>
                  <a:srgbClr val="0070C0"/>
                </a:solidFill>
              </a:rPr>
              <a:t> lift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C408FF3F-074C-4FCF-A52F-B42DCF88A16A}"/>
              </a:ext>
            </a:extLst>
          </p:cNvPr>
          <p:cNvCxnSpPr>
            <a:cxnSpLocks/>
          </p:cNvCxnSpPr>
          <p:nvPr/>
        </p:nvCxnSpPr>
        <p:spPr>
          <a:xfrm flipV="1">
            <a:off x="8662396" y="5609554"/>
            <a:ext cx="641701" cy="52300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2A03F15-86D2-4119-859A-47DE38B7BB1A}"/>
              </a:ext>
            </a:extLst>
          </p:cNvPr>
          <p:cNvSpPr txBox="1"/>
          <p:nvPr/>
        </p:nvSpPr>
        <p:spPr>
          <a:xfrm>
            <a:off x="7486661" y="631558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Picking</a:t>
            </a:r>
            <a:r>
              <a:rPr lang="cs-CZ" dirty="0">
                <a:solidFill>
                  <a:srgbClr val="0070C0"/>
                </a:solidFill>
              </a:rPr>
              <a:t> 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270B4DCB-C8AE-4095-BA4F-DC4819639154}"/>
              </a:ext>
            </a:extLst>
          </p:cNvPr>
          <p:cNvCxnSpPr>
            <a:cxnSpLocks/>
          </p:cNvCxnSpPr>
          <p:nvPr/>
        </p:nvCxnSpPr>
        <p:spPr>
          <a:xfrm>
            <a:off x="10022294" y="4986218"/>
            <a:ext cx="78286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4B127DF-F766-4B04-84ED-D642A48D8C14}"/>
              </a:ext>
            </a:extLst>
          </p:cNvPr>
          <p:cNvSpPr txBox="1"/>
          <p:nvPr/>
        </p:nvSpPr>
        <p:spPr>
          <a:xfrm>
            <a:off x="18013273" y="6796345"/>
            <a:ext cx="2299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Shipping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8" name="Picture 4" descr="Old truck stock vector. Illustration of veteran, vector - 34638484">
            <a:extLst>
              <a:ext uri="{FF2B5EF4-FFF2-40B4-BE49-F238E27FC236}">
                <a16:creationId xmlns:a16="http://schemas.microsoft.com/office/drawing/2014/main" id="{B14C7CA9-A38F-4F84-AF08-4797365C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89" y="5176166"/>
            <a:ext cx="1319213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9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Bins</a:t>
            </a:r>
            <a:r>
              <a:rPr lang="cs-CZ" sz="3600" dirty="0">
                <a:solidFill>
                  <a:srgbClr val="0070C0"/>
                </a:solidFill>
              </a:rPr>
              <a:t> II.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23" y="1690688"/>
            <a:ext cx="3541780" cy="720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23" y="2715491"/>
            <a:ext cx="10705134" cy="34220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549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Graphical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representation</a:t>
            </a:r>
            <a:r>
              <a:rPr lang="cs-CZ" sz="3600" dirty="0">
                <a:solidFill>
                  <a:srgbClr val="0070C0"/>
                </a:solidFill>
              </a:rPr>
              <a:t> I. </a:t>
            </a:r>
          </a:p>
        </p:txBody>
      </p:sp>
      <p:pic>
        <p:nvPicPr>
          <p:cNvPr id="4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75" y="4348005"/>
            <a:ext cx="211248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49" y="22715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34" y="4339003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3671217" y="4872188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537834" y="1709235"/>
            <a:ext cx="474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Location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could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be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hall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dirty="0" err="1">
                <a:solidFill>
                  <a:srgbClr val="0070C0"/>
                </a:solidFill>
              </a:rPr>
              <a:t>shed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assembly</a:t>
            </a:r>
            <a:r>
              <a:rPr lang="cs-CZ" dirty="0">
                <a:solidFill>
                  <a:srgbClr val="0070C0"/>
                </a:solidFill>
              </a:rPr>
              <a:t> shop   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2087041" y="3659241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582985" y="6096324"/>
            <a:ext cx="168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Inventory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zone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255393" y="4872188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5615433" y="5196224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373219" y="638435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Bin</a:t>
            </a:r>
          </a:p>
        </p:txBody>
      </p:sp>
    </p:spTree>
    <p:extLst>
      <p:ext uri="{BB962C8B-B14F-4D97-AF65-F5344CB8AC3E}">
        <p14:creationId xmlns:p14="http://schemas.microsoft.com/office/powerpoint/2010/main" val="48460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Times –&gt; </a:t>
            </a:r>
            <a:r>
              <a:rPr lang="cs-CZ" sz="3600" dirty="0" err="1">
                <a:solidFill>
                  <a:srgbClr val="0070C0"/>
                </a:solidFill>
              </a:rPr>
              <a:t>Locations</a:t>
            </a:r>
            <a:r>
              <a:rPr lang="cs-CZ" sz="3600" dirty="0">
                <a:solidFill>
                  <a:srgbClr val="0070C0"/>
                </a:solidFill>
              </a:rPr>
              <a:t>-&gt; </a:t>
            </a:r>
            <a:r>
              <a:rPr lang="cs-CZ" sz="3600" dirty="0" err="1">
                <a:solidFill>
                  <a:srgbClr val="0070C0"/>
                </a:solidFill>
              </a:rPr>
              <a:t>Transfers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6" y="1798813"/>
            <a:ext cx="1402970" cy="126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8" y="1517227"/>
            <a:ext cx="1458437" cy="12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3181" y="2165244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9654909" y="867588"/>
            <a:ext cx="870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cs-CZ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cs-CZ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07482" y="1145063"/>
            <a:ext cx="870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</a:t>
            </a:r>
          </a:p>
          <a:p>
            <a:pPr algn="ctr"/>
            <a:r>
              <a:rPr lang="cs-CZ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795" y="3084495"/>
            <a:ext cx="26360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Outsource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Own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=&gt; 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Vehicle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91" y="4391661"/>
            <a:ext cx="4648688" cy="873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92" y="5471689"/>
            <a:ext cx="4648688" cy="521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Šipka nahoru 13"/>
          <p:cNvSpPr/>
          <p:nvPr/>
        </p:nvSpPr>
        <p:spPr>
          <a:xfrm>
            <a:off x="805532" y="3173954"/>
            <a:ext cx="1172766" cy="10411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>
            <a:off x="2396691" y="1688365"/>
            <a:ext cx="2040555" cy="1558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Outbound</a:t>
            </a:r>
            <a:endParaRPr lang="cs-CZ" sz="1400" dirty="0"/>
          </a:p>
          <a:p>
            <a:pPr algn="ctr"/>
            <a:r>
              <a:rPr lang="cs-CZ" sz="1400" dirty="0" err="1"/>
              <a:t>Warehouse</a:t>
            </a:r>
            <a:r>
              <a:rPr lang="cs-CZ" sz="1400" dirty="0"/>
              <a:t> </a:t>
            </a:r>
            <a:r>
              <a:rPr lang="cs-CZ" sz="1400" dirty="0" err="1"/>
              <a:t>handling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=</a:t>
            </a:r>
            <a:r>
              <a:rPr lang="cs-CZ" sz="1400" b="1" dirty="0"/>
              <a:t>OWT</a:t>
            </a:r>
          </a:p>
        </p:txBody>
      </p:sp>
      <p:sp>
        <p:nvSpPr>
          <p:cNvPr id="17" name="Šipka doprava 16"/>
          <p:cNvSpPr/>
          <p:nvPr/>
        </p:nvSpPr>
        <p:spPr>
          <a:xfrm>
            <a:off x="4883180" y="1592672"/>
            <a:ext cx="1927363" cy="677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70C0"/>
                </a:solidFill>
              </a:rPr>
              <a:t>Shipping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time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7031608" y="1761914"/>
            <a:ext cx="2040555" cy="13255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Inbound</a:t>
            </a:r>
            <a:endParaRPr lang="cs-CZ" sz="1400" dirty="0"/>
          </a:p>
          <a:p>
            <a:pPr algn="ctr"/>
            <a:r>
              <a:rPr lang="cs-CZ" sz="1400" dirty="0" err="1"/>
              <a:t>Warehouse</a:t>
            </a:r>
            <a:r>
              <a:rPr lang="cs-CZ" sz="1400" dirty="0"/>
              <a:t> </a:t>
            </a:r>
            <a:r>
              <a:rPr lang="cs-CZ" sz="1400" dirty="0" err="1"/>
              <a:t>handling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=</a:t>
            </a:r>
            <a:r>
              <a:rPr lang="cs-CZ" sz="1400" b="1" dirty="0"/>
              <a:t>IWHT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45082" y="3411193"/>
            <a:ext cx="11141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rgbClr val="FFFF00"/>
                </a:solidFill>
              </a:rPr>
              <a:t>Lead </a:t>
            </a:r>
            <a:r>
              <a:rPr lang="cs-CZ" sz="1100" b="1" dirty="0" err="1">
                <a:solidFill>
                  <a:srgbClr val="FFFF00"/>
                </a:solidFill>
              </a:rPr>
              <a:t>time</a:t>
            </a:r>
            <a:endParaRPr lang="cs-CZ" sz="1100" b="1" dirty="0">
              <a:solidFill>
                <a:srgbClr val="FFFF00"/>
              </a:solidFill>
            </a:endParaRPr>
          </a:p>
          <a:p>
            <a:r>
              <a:rPr lang="cs-CZ" sz="1100" b="1" dirty="0">
                <a:solidFill>
                  <a:srgbClr val="FFFF00"/>
                </a:solidFill>
              </a:rPr>
              <a:t>     </a:t>
            </a:r>
            <a:r>
              <a:rPr lang="en-US" sz="1100" b="1" dirty="0">
                <a:solidFill>
                  <a:srgbClr val="FFFF00"/>
                </a:solidFill>
              </a:rPr>
              <a:t> &amp;</a:t>
            </a:r>
            <a:r>
              <a:rPr lang="cs-CZ" sz="1100" b="1" dirty="0">
                <a:solidFill>
                  <a:srgbClr val="FFFF00"/>
                </a:solidFill>
              </a:rPr>
              <a:t> </a:t>
            </a:r>
            <a:endParaRPr lang="en-US" sz="1100" b="1" dirty="0">
              <a:solidFill>
                <a:srgbClr val="FFFF00"/>
              </a:solidFill>
            </a:endParaRPr>
          </a:p>
          <a:p>
            <a:r>
              <a:rPr lang="cs-CZ" sz="1100" b="1" dirty="0">
                <a:solidFill>
                  <a:srgbClr val="FFFF00"/>
                </a:solidFill>
              </a:rPr>
              <a:t>  IWHT</a:t>
            </a:r>
          </a:p>
        </p:txBody>
      </p:sp>
      <p:sp>
        <p:nvSpPr>
          <p:cNvPr id="20" name="Šipka dolů 19"/>
          <p:cNvSpPr/>
          <p:nvPr/>
        </p:nvSpPr>
        <p:spPr>
          <a:xfrm>
            <a:off x="9307876" y="3065829"/>
            <a:ext cx="1443789" cy="11008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OWT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1757" y="4278930"/>
            <a:ext cx="2512043" cy="1442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19821A81-D4AE-47A6-BAAE-BABDECC7D0EC}"/>
              </a:ext>
            </a:extLst>
          </p:cNvPr>
          <p:cNvSpPr/>
          <p:nvPr/>
        </p:nvSpPr>
        <p:spPr>
          <a:xfrm>
            <a:off x="5207267" y="4391661"/>
            <a:ext cx="250257" cy="1601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E5B2B0-6D4D-43F5-8CD0-1095BDF6C647}"/>
              </a:ext>
            </a:extLst>
          </p:cNvPr>
          <p:cNvSpPr txBox="1"/>
          <p:nvPr/>
        </p:nvSpPr>
        <p:spPr>
          <a:xfrm>
            <a:off x="5609711" y="4849829"/>
            <a:ext cx="2390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0070C0"/>
                </a:solidFill>
              </a:rPr>
              <a:t>Purchase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Order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cs-CZ" sz="1600" dirty="0">
                <a:solidFill>
                  <a:srgbClr val="0070C0"/>
                </a:solidFill>
              </a:rPr>
              <a:t>and basic </a:t>
            </a:r>
            <a:r>
              <a:rPr lang="cs-CZ" sz="1600" dirty="0" err="1">
                <a:solidFill>
                  <a:srgbClr val="0070C0"/>
                </a:solidFill>
              </a:rPr>
              <a:t>time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parameters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cs-CZ" sz="1600" dirty="0">
                <a:solidFill>
                  <a:srgbClr val="0070C0"/>
                </a:solidFill>
              </a:rPr>
              <a:t>such as </a:t>
            </a:r>
            <a:r>
              <a:rPr lang="cs-CZ" sz="1600" b="1" dirty="0">
                <a:solidFill>
                  <a:srgbClr val="FF0000"/>
                </a:solidFill>
              </a:rPr>
              <a:t>Lead </a:t>
            </a:r>
            <a:r>
              <a:rPr lang="cs-CZ" sz="1600" b="1" dirty="0" err="1">
                <a:solidFill>
                  <a:srgbClr val="FF0000"/>
                </a:solidFill>
              </a:rPr>
              <a:t>time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A231D2F-4766-463C-B801-C20063DC748E}"/>
              </a:ext>
            </a:extLst>
          </p:cNvPr>
          <p:cNvCxnSpPr>
            <a:cxnSpLocks/>
          </p:cNvCxnSpPr>
          <p:nvPr/>
        </p:nvCxnSpPr>
        <p:spPr>
          <a:xfrm>
            <a:off x="7353701" y="5471689"/>
            <a:ext cx="0" cy="249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56743A32-000E-4662-A141-226687C5EB4F}"/>
              </a:ext>
            </a:extLst>
          </p:cNvPr>
          <p:cNvCxnSpPr>
            <a:cxnSpLocks/>
          </p:cNvCxnSpPr>
          <p:nvPr/>
        </p:nvCxnSpPr>
        <p:spPr>
          <a:xfrm flipH="1">
            <a:off x="4620125" y="5730570"/>
            <a:ext cx="27335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67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Parameters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presented</a:t>
            </a:r>
            <a:r>
              <a:rPr lang="cs-CZ" sz="3600" dirty="0">
                <a:solidFill>
                  <a:srgbClr val="0070C0"/>
                </a:solidFill>
              </a:rPr>
              <a:t> on </a:t>
            </a:r>
            <a:r>
              <a:rPr lang="cs-CZ" sz="3600" dirty="0" err="1">
                <a:solidFill>
                  <a:srgbClr val="0070C0"/>
                </a:solidFill>
              </a:rPr>
              <a:t>previous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slide</a:t>
            </a:r>
            <a:r>
              <a:rPr lang="cs-CZ" sz="3600" dirty="0">
                <a:solidFill>
                  <a:srgbClr val="0070C0"/>
                </a:solidFill>
              </a:rPr>
              <a:t> 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4" y="1438410"/>
            <a:ext cx="9870116" cy="1416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4" y="3308030"/>
            <a:ext cx="4778999" cy="256089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 flipV="1">
            <a:off x="3734602" y="4588479"/>
            <a:ext cx="2088682" cy="7824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284" y="3950977"/>
            <a:ext cx="4581954" cy="9002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30" name="Picture 6" descr="C:\Users\miki\AppData\Local\Temp\SNAGHTML1acd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38" y="5148146"/>
            <a:ext cx="2781300" cy="10096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7519F6F-A1A6-4F49-B065-875A9CF3E989}"/>
              </a:ext>
            </a:extLst>
          </p:cNvPr>
          <p:cNvSpPr txBox="1"/>
          <p:nvPr/>
        </p:nvSpPr>
        <p:spPr>
          <a:xfrm>
            <a:off x="7258313" y="2938698"/>
            <a:ext cx="4274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OWHT+IWHT+</a:t>
            </a:r>
            <a:r>
              <a:rPr lang="cs-CZ" b="1" dirty="0">
                <a:solidFill>
                  <a:srgbClr val="FF0000"/>
                </a:solidFill>
              </a:rPr>
              <a:t>ST</a:t>
            </a:r>
            <a:r>
              <a:rPr lang="cs-CZ" dirty="0">
                <a:solidFill>
                  <a:srgbClr val="0070C0"/>
                </a:solidFill>
              </a:rPr>
              <a:t>=2D+3D+1D=6D</a:t>
            </a:r>
          </a:p>
          <a:p>
            <a:r>
              <a:rPr lang="cs-CZ" dirty="0">
                <a:solidFill>
                  <a:srgbClr val="0070C0"/>
                </a:solidFill>
              </a:rPr>
              <a:t>(In </a:t>
            </a:r>
            <a:r>
              <a:rPr lang="cs-CZ" dirty="0" err="1">
                <a:solidFill>
                  <a:srgbClr val="0070C0"/>
                </a:solidFill>
              </a:rPr>
              <a:t>this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example</a:t>
            </a:r>
            <a:r>
              <a:rPr lang="cs-CZ" dirty="0">
                <a:solidFill>
                  <a:srgbClr val="0070C0"/>
                </a:solidFill>
              </a:rPr>
              <a:t>). </a:t>
            </a:r>
            <a:r>
              <a:rPr lang="cs-CZ" dirty="0" err="1">
                <a:solidFill>
                  <a:srgbClr val="0070C0"/>
                </a:solidFill>
              </a:rPr>
              <a:t>Later</a:t>
            </a:r>
            <a:r>
              <a:rPr lang="cs-CZ" dirty="0">
                <a:solidFill>
                  <a:srgbClr val="0070C0"/>
                </a:solidFill>
              </a:rPr>
              <a:t>  IWHT </a:t>
            </a:r>
            <a:r>
              <a:rPr lang="cs-CZ" dirty="0" err="1">
                <a:solidFill>
                  <a:srgbClr val="0070C0"/>
                </a:solidFill>
              </a:rPr>
              <a:t>was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changed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to 2D </a:t>
            </a:r>
            <a:r>
              <a:rPr lang="cs-CZ" dirty="0" err="1">
                <a:solidFill>
                  <a:srgbClr val="0070C0"/>
                </a:solidFill>
              </a:rPr>
              <a:t>only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7C81B99-4E9F-9840-E119-E3CE90D5CFE6}"/>
              </a:ext>
            </a:extLst>
          </p:cNvPr>
          <p:cNvSpPr txBox="1"/>
          <p:nvPr/>
        </p:nvSpPr>
        <p:spPr>
          <a:xfrm>
            <a:off x="1659467" y="6157796"/>
            <a:ext cx="197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 = </a:t>
            </a:r>
            <a:r>
              <a:rPr lang="cs-CZ" b="1" dirty="0" err="1">
                <a:solidFill>
                  <a:srgbClr val="FF0000"/>
                </a:solidFill>
              </a:rPr>
              <a:t>Shipping</a:t>
            </a:r>
            <a:r>
              <a:rPr lang="cs-CZ" b="1" dirty="0">
                <a:solidFill>
                  <a:srgbClr val="FF0000"/>
                </a:solidFill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80845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Parameters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presented</a:t>
            </a:r>
            <a:r>
              <a:rPr lang="cs-CZ" sz="3600" dirty="0">
                <a:solidFill>
                  <a:srgbClr val="0070C0"/>
                </a:solidFill>
              </a:rPr>
              <a:t> on </a:t>
            </a:r>
            <a:r>
              <a:rPr lang="cs-CZ" sz="3600" dirty="0" err="1">
                <a:solidFill>
                  <a:srgbClr val="0070C0"/>
                </a:solidFill>
              </a:rPr>
              <a:t>previous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slide</a:t>
            </a:r>
            <a:r>
              <a:rPr lang="cs-CZ" sz="3600" dirty="0">
                <a:solidFill>
                  <a:srgbClr val="0070C0"/>
                </a:solidFill>
              </a:rPr>
              <a:t> I.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30325"/>
            <a:ext cx="8876190" cy="21523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838200" y="1549667"/>
            <a:ext cx="4080309" cy="85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Customer </a:t>
            </a:r>
            <a:r>
              <a:rPr lang="cs-CZ" dirty="0" err="1"/>
              <a:t>Card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878354" y="2406316"/>
            <a:ext cx="0" cy="4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B87379C6-DDDE-4E3F-84E6-47FD4C8334B6}"/>
              </a:ext>
            </a:extLst>
          </p:cNvPr>
          <p:cNvSpPr/>
          <p:nvPr/>
        </p:nvSpPr>
        <p:spPr>
          <a:xfrm>
            <a:off x="5078896" y="1549667"/>
            <a:ext cx="437321" cy="856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729C96-1E35-4CBE-91C2-1E3ABB047B9D}"/>
              </a:ext>
            </a:extLst>
          </p:cNvPr>
          <p:cNvSpPr txBox="1"/>
          <p:nvPr/>
        </p:nvSpPr>
        <p:spPr>
          <a:xfrm>
            <a:off x="5676604" y="1766708"/>
            <a:ext cx="607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Another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possibility</a:t>
            </a:r>
            <a:r>
              <a:rPr lang="cs-CZ" b="1" dirty="0">
                <a:solidFill>
                  <a:srgbClr val="0070C0"/>
                </a:solidFill>
              </a:rPr>
              <a:t> to </a:t>
            </a:r>
            <a:r>
              <a:rPr lang="cs-CZ" b="1" dirty="0" err="1">
                <a:solidFill>
                  <a:srgbClr val="0070C0"/>
                </a:solidFill>
              </a:rPr>
              <a:t>specify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Shipping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time</a:t>
            </a:r>
            <a:r>
              <a:rPr lang="cs-CZ" b="1" dirty="0">
                <a:solidFill>
                  <a:srgbClr val="0070C0"/>
                </a:solidFill>
              </a:rPr>
              <a:t> on Customer </a:t>
            </a:r>
            <a:r>
              <a:rPr lang="cs-CZ" b="1" dirty="0" err="1">
                <a:solidFill>
                  <a:srgbClr val="0070C0"/>
                </a:solidFill>
              </a:rPr>
              <a:t>card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6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Transfer </a:t>
            </a:r>
            <a:r>
              <a:rPr lang="cs-CZ" sz="3600" dirty="0" err="1">
                <a:solidFill>
                  <a:srgbClr val="0070C0"/>
                </a:solidFill>
              </a:rPr>
              <a:t>Orders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70679"/>
            <a:ext cx="9144576" cy="3677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838200" y="5775158"/>
            <a:ext cx="115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Inbound</a:t>
            </a:r>
            <a:r>
              <a:rPr lang="cs-CZ" dirty="0">
                <a:solidFill>
                  <a:srgbClr val="0070C0"/>
                </a:solidFill>
              </a:rPr>
              <a:t> WH </a:t>
            </a:r>
            <a:r>
              <a:rPr lang="cs-CZ" dirty="0" err="1">
                <a:solidFill>
                  <a:srgbClr val="0070C0"/>
                </a:solidFill>
              </a:rPr>
              <a:t>handling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time</a:t>
            </a:r>
            <a:r>
              <a:rPr lang="cs-CZ" dirty="0">
                <a:solidFill>
                  <a:srgbClr val="0070C0"/>
                </a:solidFill>
              </a:rPr>
              <a:t> – </a:t>
            </a:r>
            <a:r>
              <a:rPr lang="cs-CZ" dirty="0" err="1">
                <a:solidFill>
                  <a:srgbClr val="0070C0"/>
                </a:solidFill>
              </a:rPr>
              <a:t>location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red</a:t>
            </a:r>
            <a:r>
              <a:rPr lang="cs-CZ" dirty="0">
                <a:solidFill>
                  <a:srgbClr val="0070C0"/>
                </a:solidFill>
              </a:rPr>
              <a:t> =2 </a:t>
            </a:r>
            <a:r>
              <a:rPr lang="cs-CZ" dirty="0" err="1">
                <a:solidFill>
                  <a:srgbClr val="0070C0"/>
                </a:solidFill>
              </a:rPr>
              <a:t>days</a:t>
            </a:r>
            <a:r>
              <a:rPr lang="cs-CZ" dirty="0">
                <a:solidFill>
                  <a:srgbClr val="0070C0"/>
                </a:solidFill>
              </a:rPr>
              <a:t> -&gt; </a:t>
            </a:r>
            <a:r>
              <a:rPr lang="cs-CZ" b="1" dirty="0"/>
              <a:t>5 D</a:t>
            </a:r>
            <a:r>
              <a:rPr lang="cs-CZ" dirty="0">
                <a:solidFill>
                  <a:srgbClr val="0070C0"/>
                </a:solidFill>
              </a:rPr>
              <a:t> = 2D (</a:t>
            </a:r>
            <a:r>
              <a:rPr lang="cs-CZ" dirty="0" err="1">
                <a:solidFill>
                  <a:srgbClr val="0070C0"/>
                </a:solidFill>
              </a:rPr>
              <a:t>Out</a:t>
            </a:r>
            <a:r>
              <a:rPr lang="cs-CZ" dirty="0">
                <a:solidFill>
                  <a:srgbClr val="0070C0"/>
                </a:solidFill>
              </a:rPr>
              <a:t> WHSE HT Blue)+1D (</a:t>
            </a:r>
            <a:r>
              <a:rPr lang="cs-CZ" dirty="0" err="1">
                <a:solidFill>
                  <a:srgbClr val="0070C0"/>
                </a:solidFill>
              </a:rPr>
              <a:t>shipping</a:t>
            </a:r>
            <a:r>
              <a:rPr lang="cs-CZ" dirty="0">
                <a:solidFill>
                  <a:srgbClr val="0070C0"/>
                </a:solidFill>
              </a:rPr>
              <a:t>) + 2D (</a:t>
            </a:r>
            <a:r>
              <a:rPr lang="cs-CZ" dirty="0">
                <a:solidFill>
                  <a:srgbClr val="FF0000"/>
                </a:solidFill>
              </a:rPr>
              <a:t>In WHSE HT </a:t>
            </a:r>
            <a:r>
              <a:rPr lang="cs-CZ" dirty="0" err="1">
                <a:solidFill>
                  <a:srgbClr val="FF0000"/>
                </a:solidFill>
              </a:rPr>
              <a:t>Red</a:t>
            </a:r>
            <a:r>
              <a:rPr lang="cs-CZ" dirty="0">
                <a:solidFill>
                  <a:srgbClr val="0070C0"/>
                </a:solidFill>
              </a:rPr>
              <a:t>)  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8941869" y="4061861"/>
            <a:ext cx="885525" cy="96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997345" y="407148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 </a:t>
            </a:r>
            <a:r>
              <a:rPr lang="cs-CZ" b="1" dirty="0" err="1"/>
              <a:t>days</a:t>
            </a:r>
            <a:endParaRPr lang="cs-CZ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0889B24-2122-4130-B78A-FFDACA8DDB02}"/>
              </a:ext>
            </a:extLst>
          </p:cNvPr>
          <p:cNvSpPr txBox="1"/>
          <p:nvPr/>
        </p:nvSpPr>
        <p:spPr>
          <a:xfrm>
            <a:off x="914400" y="6149303"/>
            <a:ext cx="184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W</a:t>
            </a:r>
            <a:r>
              <a:rPr lang="cs-CZ" dirty="0">
                <a:solidFill>
                  <a:srgbClr val="00B050"/>
                </a:solidFill>
              </a:rPr>
              <a:t>H</a:t>
            </a:r>
            <a:r>
              <a:rPr lang="cs-CZ" dirty="0">
                <a:solidFill>
                  <a:srgbClr val="0070C0"/>
                </a:solidFill>
              </a:rPr>
              <a:t> = </a:t>
            </a:r>
            <a:r>
              <a:rPr lang="cs-CZ" dirty="0" err="1">
                <a:solidFill>
                  <a:srgbClr val="FF0000"/>
                </a:solidFill>
              </a:rPr>
              <a:t>W</a:t>
            </a:r>
            <a:r>
              <a:rPr lang="cs-CZ" dirty="0" err="1">
                <a:solidFill>
                  <a:srgbClr val="0070C0"/>
                </a:solidFill>
              </a:rPr>
              <a:t>are</a:t>
            </a:r>
            <a:r>
              <a:rPr lang="cs-CZ" dirty="0" err="1">
                <a:solidFill>
                  <a:srgbClr val="00B050"/>
                </a:solidFill>
              </a:rPr>
              <a:t>H</a:t>
            </a:r>
            <a:r>
              <a:rPr lang="cs-CZ" dirty="0" err="1">
                <a:solidFill>
                  <a:srgbClr val="0070C0"/>
                </a:solidFill>
              </a:rPr>
              <a:t>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4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Transfer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two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times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/>
              <a:t>from</a:t>
            </a:r>
            <a:r>
              <a:rPr lang="cs-CZ" sz="3600" dirty="0"/>
              <a:t> </a:t>
            </a:r>
            <a:r>
              <a:rPr lang="cs-CZ" sz="3600" b="1" dirty="0">
                <a:solidFill>
                  <a:srgbClr val="0070C0"/>
                </a:solidFill>
              </a:rPr>
              <a:t>Blue</a:t>
            </a:r>
            <a:r>
              <a:rPr lang="cs-CZ" sz="3600" b="1" dirty="0"/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Location</a:t>
            </a:r>
            <a:r>
              <a:rPr lang="cs-CZ" sz="3600" b="1" dirty="0">
                <a:solidFill>
                  <a:srgbClr val="0070C0"/>
                </a:solidFill>
              </a:rPr>
              <a:t>  </a:t>
            </a:r>
            <a:r>
              <a:rPr lang="cs-CZ" sz="3600" dirty="0"/>
              <a:t>to </a:t>
            </a:r>
            <a:r>
              <a:rPr lang="cs-CZ" sz="3600" dirty="0" err="1"/>
              <a:t>Vehicle</a:t>
            </a:r>
            <a:r>
              <a:rPr lang="cs-CZ" sz="3600" dirty="0"/>
              <a:t>  and </a:t>
            </a:r>
            <a:r>
              <a:rPr lang="cs-CZ" sz="3600" dirty="0" err="1"/>
              <a:t>From</a:t>
            </a:r>
            <a:r>
              <a:rPr lang="cs-CZ" sz="3600" dirty="0"/>
              <a:t> </a:t>
            </a:r>
            <a:r>
              <a:rPr lang="cs-CZ" sz="3600" dirty="0" err="1"/>
              <a:t>Vehicle</a:t>
            </a:r>
            <a:r>
              <a:rPr lang="cs-CZ" sz="3600" dirty="0"/>
              <a:t> to </a:t>
            </a:r>
            <a:r>
              <a:rPr lang="cs-CZ" sz="3600" b="1" dirty="0" err="1">
                <a:solidFill>
                  <a:srgbClr val="FF0000"/>
                </a:solidFill>
              </a:rPr>
              <a:t>Red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err="1">
                <a:solidFill>
                  <a:srgbClr val="FF0000"/>
                </a:solidFill>
              </a:rPr>
              <a:t>Location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58" y="1504970"/>
            <a:ext cx="2303082" cy="737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58" y="2432536"/>
            <a:ext cx="3777390" cy="15785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57" y="4200853"/>
            <a:ext cx="3820065" cy="221774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>
            <a:off x="664143" y="1690688"/>
            <a:ext cx="9625" cy="4267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332396" y="2512194"/>
            <a:ext cx="5101389" cy="265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18" y="3490097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 flipV="1">
            <a:off x="4350619" y="4831882"/>
            <a:ext cx="1058779" cy="1299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91C8B0-FD53-44CA-89D6-BBD8D71B1583}"/>
              </a:ext>
            </a:extLst>
          </p:cNvPr>
          <p:cNvSpPr txBox="1"/>
          <p:nvPr/>
        </p:nvSpPr>
        <p:spPr>
          <a:xfrm>
            <a:off x="3624261" y="2432536"/>
            <a:ext cx="108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Item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card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9B4F80D-988D-45BE-9C8F-4068E1718BB5}"/>
              </a:ext>
            </a:extLst>
          </p:cNvPr>
          <p:cNvSpPr txBox="1"/>
          <p:nvPr/>
        </p:nvSpPr>
        <p:spPr>
          <a:xfrm>
            <a:off x="5125764" y="5296921"/>
            <a:ext cx="171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Calculated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field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0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transactions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1st post </a:t>
            </a:r>
            <a:r>
              <a:rPr lang="cs-CZ" sz="3600" dirty="0" err="1">
                <a:solidFill>
                  <a:srgbClr val="0070C0"/>
                </a:solidFill>
              </a:rPr>
              <a:t>action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175280" cy="1931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5BC151E-BD12-4EE3-B6EE-9D70B0BB6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1071" y="4231208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78AA6F3-6747-414F-B68B-0BA742E7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20" y="4065752"/>
            <a:ext cx="1402970" cy="126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7A23119F-471D-4F9E-B2B2-A9799A657FDA}"/>
              </a:ext>
            </a:extLst>
          </p:cNvPr>
          <p:cNvSpPr/>
          <p:nvPr/>
        </p:nvSpPr>
        <p:spPr>
          <a:xfrm>
            <a:off x="3800104" y="4334494"/>
            <a:ext cx="1481428" cy="700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2nd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Transfer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0" y="1690688"/>
            <a:ext cx="3561905" cy="1228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359" y="1690688"/>
            <a:ext cx="3438095" cy="1228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/>
          <p:cNvCxnSpPr>
            <a:stCxn id="3" idx="3"/>
            <a:endCxn id="4" idx="1"/>
          </p:cNvCxnSpPr>
          <p:nvPr/>
        </p:nvCxnSpPr>
        <p:spPr>
          <a:xfrm>
            <a:off x="4517735" y="2304974"/>
            <a:ext cx="1004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0" y="3724977"/>
            <a:ext cx="10502550" cy="1734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Přímá spojnice se šipkou 11"/>
          <p:cNvCxnSpPr>
            <a:stCxn id="4" idx="2"/>
          </p:cNvCxnSpPr>
          <p:nvPr/>
        </p:nvCxnSpPr>
        <p:spPr>
          <a:xfrm flipH="1">
            <a:off x="7241406" y="2919259"/>
            <a:ext cx="1" cy="80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8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49A2F-723F-8194-FCDF-7F0F37AD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Transfers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800" dirty="0">
                <a:solidFill>
                  <a:srgbClr val="0070C0"/>
                </a:solidFill>
              </a:rPr>
              <a:t>(</a:t>
            </a:r>
            <a:r>
              <a:rPr lang="en-US" sz="2800" dirty="0">
                <a:solidFill>
                  <a:srgbClr val="0070C0"/>
                </a:solidFill>
              </a:rPr>
              <a:t>Transfer it</a:t>
            </a:r>
            <a:r>
              <a:rPr lang="cs-CZ" sz="2800" dirty="0">
                <a:solidFill>
                  <a:srgbClr val="0070C0"/>
                </a:solidFill>
              </a:rPr>
              <a:t>e</a:t>
            </a:r>
            <a:r>
              <a:rPr lang="en-US" sz="2800" dirty="0" err="1">
                <a:solidFill>
                  <a:srgbClr val="0070C0"/>
                </a:solidFill>
              </a:rPr>
              <a:t>ms</a:t>
            </a:r>
            <a:r>
              <a:rPr lang="en-US" sz="2800" dirty="0">
                <a:solidFill>
                  <a:srgbClr val="0070C0"/>
                </a:solidFill>
              </a:rPr>
              <a:t> (goods) between warehouse locations</a:t>
            </a:r>
            <a:r>
              <a:rPr lang="cs-CZ" sz="28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6C39AC7-3E19-A484-453A-F4EB05E0E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62" y="1690688"/>
            <a:ext cx="7190476" cy="102857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1C65F2B-7E54-62DC-F5FA-A738CA6EF635}"/>
              </a:ext>
            </a:extLst>
          </p:cNvPr>
          <p:cNvSpPr txBox="1"/>
          <p:nvPr/>
        </p:nvSpPr>
        <p:spPr>
          <a:xfrm>
            <a:off x="838200" y="2859496"/>
            <a:ext cx="10778463" cy="3660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 transfer order looks much like any other order in 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MS Dynamics 365 Business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Central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application. 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However, behind the scene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s,</a:t>
            </a:r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it is very different.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US" b="0" i="0" dirty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One fundamental aspect that makes transfers in planning different from purchase and production orders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(these </a:t>
            </a:r>
            <a:r>
              <a:rPr lang="cs-CZ" dirty="0" err="1">
                <a:solidFill>
                  <a:srgbClr val="0070C0"/>
                </a:solidFill>
                <a:latin typeface="Segoe UI" panose="020B0502040204020203" pitchFamily="34" charset="0"/>
              </a:rPr>
              <a:t>types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Segoe UI" panose="020B0502040204020203" pitchFamily="34" charset="0"/>
              </a:rPr>
              <a:t>of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egoe UI" panose="020B0502040204020203" pitchFamily="34" charset="0"/>
              </a:rPr>
              <a:t>ord</a:t>
            </a:r>
            <a:r>
              <a:rPr lang="cs-CZ" dirty="0" err="1">
                <a:solidFill>
                  <a:srgbClr val="0070C0"/>
                </a:solidFill>
                <a:latin typeface="Segoe UI" panose="020B0502040204020203" pitchFamily="34" charset="0"/>
              </a:rPr>
              <a:t>er</a:t>
            </a: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</a:rPr>
              <a:t>s </a:t>
            </a:r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</a:rPr>
              <a:t>represent stock replenishment </a:t>
            </a: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</a:rPr>
              <a:t>action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s) </a:t>
            </a:r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is that a transfer line represents 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demand and supply at the same time.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Replenishment</a:t>
            </a:r>
            <a:r>
              <a:rPr lang="cs-CZ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System</a:t>
            </a:r>
            <a:r>
              <a:rPr lang="cs-CZ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=Transfer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is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used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in so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called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b="0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Stock</a:t>
            </a:r>
            <a:r>
              <a:rPr lang="cs-CZ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0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Keeeping</a:t>
            </a:r>
            <a:r>
              <a:rPr lang="cs-CZ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0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Units</a:t>
            </a:r>
            <a:r>
              <a:rPr lang="cs-CZ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 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weill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be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part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of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training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in BPH_PIS2 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course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)</a:t>
            </a: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effectLst/>
                <a:latin typeface="Segoe UI" panose="020B0502040204020203" pitchFamily="34" charset="0"/>
              </a:rPr>
              <a:t>The 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outbound part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, shipped from the old location, is </a:t>
            </a:r>
            <a:r>
              <a:rPr lang="cs-CZ" b="0" i="0" dirty="0">
                <a:effectLst/>
                <a:latin typeface="Segoe UI" panose="020B0502040204020203" pitchFamily="34" charset="0"/>
              </a:rPr>
              <a:t>in 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demand. </a:t>
            </a:r>
            <a:endParaRPr lang="cs-CZ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inbound part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received at the new location is supplied at that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772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5F4E1-A4D0-4CFC-9585-4CDA6537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Costing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applying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additional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transfer)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DFF53F9-5E43-4CCF-9A79-9F8C2EC48E77}"/>
              </a:ext>
            </a:extLst>
          </p:cNvPr>
          <p:cNvSpPr/>
          <p:nvPr/>
        </p:nvSpPr>
        <p:spPr>
          <a:xfrm>
            <a:off x="1271452" y="1907178"/>
            <a:ext cx="1872343" cy="5312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Blue </a:t>
            </a:r>
            <a:r>
              <a:rPr lang="cs-CZ" sz="1200" dirty="0" err="1"/>
              <a:t>stock</a:t>
            </a:r>
            <a:r>
              <a:rPr lang="cs-CZ" sz="1200" dirty="0"/>
              <a:t> </a:t>
            </a:r>
            <a:r>
              <a:rPr lang="cs-CZ" sz="1200" dirty="0" err="1"/>
              <a:t>location</a:t>
            </a:r>
            <a:endParaRPr lang="en-US" sz="12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F6B2458-3AC8-4365-81C0-E78F778E7FE3}"/>
              </a:ext>
            </a:extLst>
          </p:cNvPr>
          <p:cNvSpPr/>
          <p:nvPr/>
        </p:nvSpPr>
        <p:spPr>
          <a:xfrm>
            <a:off x="4872446" y="1907178"/>
            <a:ext cx="1872343" cy="5312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Red</a:t>
            </a:r>
            <a:r>
              <a:rPr lang="cs-CZ" sz="1400" dirty="0"/>
              <a:t> </a:t>
            </a:r>
            <a:r>
              <a:rPr lang="cs-CZ" sz="1400" dirty="0" err="1"/>
              <a:t>stock</a:t>
            </a:r>
            <a:r>
              <a:rPr lang="cs-CZ" sz="1400" dirty="0"/>
              <a:t> </a:t>
            </a:r>
            <a:r>
              <a:rPr lang="cs-CZ" sz="1400" dirty="0" err="1"/>
              <a:t>location</a:t>
            </a:r>
            <a:endParaRPr lang="en-US" sz="1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B6C9228-67ED-4A02-AD35-518719CEA83B}"/>
              </a:ext>
            </a:extLst>
          </p:cNvPr>
          <p:cNvSpPr/>
          <p:nvPr/>
        </p:nvSpPr>
        <p:spPr>
          <a:xfrm>
            <a:off x="2708372" y="2897777"/>
            <a:ext cx="2503710" cy="5312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FEDEX – transfer agent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72C920A-6E49-4AC1-94AC-650988221EC1}"/>
              </a:ext>
            </a:extLst>
          </p:cNvPr>
          <p:cNvCxnSpPr>
            <a:cxnSpLocks/>
          </p:cNvCxnSpPr>
          <p:nvPr/>
        </p:nvCxnSpPr>
        <p:spPr>
          <a:xfrm>
            <a:off x="2991395" y="2438401"/>
            <a:ext cx="0" cy="459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305DC1A-0AFC-4761-9D78-A4B679A75F8C}"/>
              </a:ext>
            </a:extLst>
          </p:cNvPr>
          <p:cNvCxnSpPr>
            <a:cxnSpLocks/>
          </p:cNvCxnSpPr>
          <p:nvPr/>
        </p:nvCxnSpPr>
        <p:spPr>
          <a:xfrm flipV="1">
            <a:off x="5096691" y="2429692"/>
            <a:ext cx="0" cy="42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E35115C-38DA-4ACF-9FFD-593298152262}"/>
              </a:ext>
            </a:extLst>
          </p:cNvPr>
          <p:cNvSpPr txBox="1"/>
          <p:nvPr/>
        </p:nvSpPr>
        <p:spPr>
          <a:xfrm>
            <a:off x="1097279" y="2438401"/>
            <a:ext cx="297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1936-S (20 </a:t>
            </a:r>
            <a:r>
              <a:rPr lang="cs-CZ" dirty="0" err="1"/>
              <a:t>pcs</a:t>
            </a:r>
            <a:r>
              <a:rPr lang="cs-CZ" dirty="0"/>
              <a:t> )</a:t>
            </a:r>
          </a:p>
          <a:p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=100/</a:t>
            </a:r>
            <a:r>
              <a:rPr lang="cs-CZ" dirty="0" err="1"/>
              <a:t>pc</a:t>
            </a:r>
            <a:r>
              <a:rPr lang="cs-CZ" dirty="0"/>
              <a:t> </a:t>
            </a:r>
          </a:p>
          <a:p>
            <a:endParaRPr lang="en-US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CD0DA9A3-0151-4229-8DA1-AF288EB59A1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960227" y="3429000"/>
            <a:ext cx="0" cy="637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79C2B083-DCF1-423A-AF24-861B9539A795}"/>
              </a:ext>
            </a:extLst>
          </p:cNvPr>
          <p:cNvSpPr/>
          <p:nvPr/>
        </p:nvSpPr>
        <p:spPr>
          <a:xfrm>
            <a:off x="2886891" y="4052616"/>
            <a:ext cx="1872343" cy="5312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Fedex</a:t>
            </a:r>
            <a:endParaRPr lang="en-US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D7EDBFA-6D66-45A5-AE0A-C9FF32ADA5E4}"/>
              </a:ext>
            </a:extLst>
          </p:cNvPr>
          <p:cNvSpPr/>
          <p:nvPr/>
        </p:nvSpPr>
        <p:spPr>
          <a:xfrm>
            <a:off x="2886891" y="4690520"/>
            <a:ext cx="1872343" cy="2036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ravá složená závorka 17">
            <a:extLst>
              <a:ext uri="{FF2B5EF4-FFF2-40B4-BE49-F238E27FC236}">
                <a16:creationId xmlns:a16="http://schemas.microsoft.com/office/drawing/2014/main" id="{4D21F744-B27F-47E1-B8D9-0043027F5149}"/>
              </a:ext>
            </a:extLst>
          </p:cNvPr>
          <p:cNvSpPr/>
          <p:nvPr/>
        </p:nvSpPr>
        <p:spPr>
          <a:xfrm>
            <a:off x="4872446" y="4052616"/>
            <a:ext cx="448491" cy="771933"/>
          </a:xfrm>
          <a:prstGeom prst="rightBrace">
            <a:avLst>
              <a:gd name="adj1" fmla="val 8333"/>
              <a:gd name="adj2" fmla="val 511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D84FCD8-8AC5-45C3-B1D0-724B2D7C15A1}"/>
              </a:ext>
            </a:extLst>
          </p:cNvPr>
          <p:cNvSpPr txBox="1"/>
          <p:nvPr/>
        </p:nvSpPr>
        <p:spPr>
          <a:xfrm>
            <a:off x="5503817" y="4214507"/>
            <a:ext cx="2227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)</a:t>
            </a:r>
            <a:endParaRPr lang="en-US" dirty="0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3990087-2CFE-47DA-9783-B91A816D04F4}"/>
              </a:ext>
            </a:extLst>
          </p:cNvPr>
          <p:cNvCxnSpPr/>
          <p:nvPr/>
        </p:nvCxnSpPr>
        <p:spPr>
          <a:xfrm flipV="1">
            <a:off x="3675017" y="4894218"/>
            <a:ext cx="0" cy="68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63FE053-1FE9-4A48-A56E-D3573F9361EA}"/>
              </a:ext>
            </a:extLst>
          </p:cNvPr>
          <p:cNvSpPr txBox="1"/>
          <p:nvPr/>
        </p:nvSpPr>
        <p:spPr>
          <a:xfrm>
            <a:off x="2570487" y="5569545"/>
            <a:ext cx="5262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Transfer </a:t>
            </a:r>
            <a:r>
              <a:rPr lang="cs-CZ" dirty="0" err="1"/>
              <a:t>cost</a:t>
            </a:r>
            <a:r>
              <a:rPr lang="cs-CZ" dirty="0"/>
              <a:t> -&gt; 50 </a:t>
            </a:r>
            <a:r>
              <a:rPr lang="cs-CZ" dirty="0" err="1"/>
              <a:t>Pounds</a:t>
            </a:r>
            <a:r>
              <a:rPr lang="cs-CZ" dirty="0"/>
              <a:t> </a:t>
            </a:r>
          </a:p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Transfer per 1 </a:t>
            </a:r>
            <a:r>
              <a:rPr lang="cs-CZ" dirty="0" err="1"/>
              <a:t>pc</a:t>
            </a:r>
            <a:r>
              <a:rPr lang="cs-CZ" dirty="0"/>
              <a:t>  </a:t>
            </a:r>
            <a:r>
              <a:rPr lang="cs-CZ" dirty="0" err="1"/>
              <a:t>of</a:t>
            </a:r>
            <a:r>
              <a:rPr lang="cs-CZ" dirty="0"/>
              <a:t> 1936-S = 50/</a:t>
            </a:r>
            <a:r>
              <a:rPr lang="cs-CZ" b="1" dirty="0">
                <a:solidFill>
                  <a:srgbClr val="7030A0"/>
                </a:solidFill>
              </a:rPr>
              <a:t>10</a:t>
            </a:r>
            <a:r>
              <a:rPr lang="cs-CZ" dirty="0"/>
              <a:t>= </a:t>
            </a:r>
            <a:r>
              <a:rPr lang="cs-CZ" b="1" dirty="0">
                <a:solidFill>
                  <a:srgbClr val="00B050"/>
                </a:solidFill>
              </a:rPr>
              <a:t>5</a:t>
            </a:r>
            <a:r>
              <a:rPr lang="cs-CZ" dirty="0"/>
              <a:t> </a:t>
            </a:r>
            <a:r>
              <a:rPr lang="cs-CZ" dirty="0" err="1"/>
              <a:t>Pounds</a:t>
            </a:r>
            <a:endParaRPr lang="cs-CZ" dirty="0"/>
          </a:p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3DE11FA-1DC3-4A82-BD24-E514AE74214D}"/>
              </a:ext>
            </a:extLst>
          </p:cNvPr>
          <p:cNvSpPr txBox="1"/>
          <p:nvPr/>
        </p:nvSpPr>
        <p:spPr>
          <a:xfrm>
            <a:off x="5259873" y="2477709"/>
            <a:ext cx="6044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1936-S (10 </a:t>
            </a:r>
            <a:r>
              <a:rPr lang="cs-CZ" dirty="0" err="1"/>
              <a:t>pcs</a:t>
            </a:r>
            <a:r>
              <a:rPr lang="cs-CZ" dirty="0"/>
              <a:t> )</a:t>
            </a:r>
          </a:p>
          <a:p>
            <a:r>
              <a:rPr lang="cs-CZ" dirty="0" err="1"/>
              <a:t>Cost</a:t>
            </a:r>
            <a:r>
              <a:rPr lang="cs-CZ" dirty="0"/>
              <a:t> =10</a:t>
            </a:r>
            <a:r>
              <a:rPr lang="cs-CZ" b="1" dirty="0">
                <a:solidFill>
                  <a:srgbClr val="00B050"/>
                </a:solidFill>
              </a:rPr>
              <a:t>5</a:t>
            </a:r>
            <a:r>
              <a:rPr lang="cs-CZ" dirty="0"/>
              <a:t>/</a:t>
            </a:r>
            <a:r>
              <a:rPr lang="cs-CZ" dirty="0" err="1"/>
              <a:t>pc</a:t>
            </a:r>
            <a:r>
              <a:rPr lang="cs-CZ" dirty="0"/>
              <a:t> -&gt;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Selling</a:t>
            </a:r>
            <a:r>
              <a:rPr lang="cs-CZ" dirty="0"/>
              <a:t> </a:t>
            </a:r>
            <a:r>
              <a:rPr lang="cs-CZ" dirty="0" err="1"/>
              <a:t>price</a:t>
            </a:r>
            <a:r>
              <a:rPr lang="cs-CZ" dirty="0"/>
              <a:t> (Unit </a:t>
            </a:r>
            <a:r>
              <a:rPr lang="cs-CZ" dirty="0" err="1"/>
              <a:t>price</a:t>
            </a:r>
            <a:r>
              <a:rPr lang="cs-CZ" dirty="0"/>
              <a:t>)</a:t>
            </a:r>
          </a:p>
          <a:p>
            <a:r>
              <a:rPr lang="cs-CZ" dirty="0"/>
              <a:t>                           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constant</a:t>
            </a:r>
            <a:endParaRPr lang="cs-CZ" dirty="0"/>
          </a:p>
          <a:p>
            <a:endParaRPr lang="en-US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0ABB411-D2C7-4497-A711-4505E9A78784}"/>
              </a:ext>
            </a:extLst>
          </p:cNvPr>
          <p:cNvSpPr txBox="1"/>
          <p:nvPr/>
        </p:nvSpPr>
        <p:spPr>
          <a:xfrm>
            <a:off x="2989448" y="2515163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TRANSFER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>
                <a:solidFill>
                  <a:srgbClr val="7030A0"/>
                </a:solidFill>
              </a:rPr>
              <a:t>10</a:t>
            </a:r>
            <a:r>
              <a:rPr lang="cs-CZ" dirty="0"/>
              <a:t> </a:t>
            </a:r>
            <a:r>
              <a:rPr lang="cs-CZ" dirty="0" err="1"/>
              <a:t>pcs</a:t>
            </a:r>
            <a:endParaRPr lang="en-US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19C624F-2899-45E9-8CFA-5FAE8A797208}"/>
              </a:ext>
            </a:extLst>
          </p:cNvPr>
          <p:cNvSpPr txBox="1"/>
          <p:nvPr/>
        </p:nvSpPr>
        <p:spPr>
          <a:xfrm>
            <a:off x="2994103" y="1375979"/>
            <a:ext cx="3988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number</a:t>
            </a:r>
            <a:r>
              <a:rPr lang="cs-CZ" dirty="0">
                <a:solidFill>
                  <a:srgbClr val="0070C0"/>
                </a:solidFill>
              </a:rPr>
              <a:t> 1936-S </a:t>
            </a:r>
            <a:r>
              <a:rPr lang="cs-CZ" dirty="0" err="1">
                <a:solidFill>
                  <a:srgbClr val="0070C0"/>
                </a:solidFill>
              </a:rPr>
              <a:t>Berlin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Guest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chair</a:t>
            </a:r>
            <a:r>
              <a:rPr lang="cs-CZ" dirty="0">
                <a:solidFill>
                  <a:srgbClr val="0070C0"/>
                </a:solidFill>
              </a:rPr>
              <a:t>   </a:t>
            </a: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48B664E-EB29-4805-8332-CEC4E510355E}"/>
              </a:ext>
            </a:extLst>
          </p:cNvPr>
          <p:cNvCxnSpPr/>
          <p:nvPr/>
        </p:nvCxnSpPr>
        <p:spPr>
          <a:xfrm flipV="1">
            <a:off x="6261463" y="5162213"/>
            <a:ext cx="0" cy="687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E06D87D-E316-439E-AEA9-981B3E77AAFD}"/>
              </a:ext>
            </a:extLst>
          </p:cNvPr>
          <p:cNvCxnSpPr>
            <a:cxnSpLocks/>
          </p:cNvCxnSpPr>
          <p:nvPr/>
        </p:nvCxnSpPr>
        <p:spPr>
          <a:xfrm flipH="1">
            <a:off x="6261463" y="5162213"/>
            <a:ext cx="20073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7E37425-F254-42A8-BC81-085ECDB737CB}"/>
              </a:ext>
            </a:extLst>
          </p:cNvPr>
          <p:cNvCxnSpPr>
            <a:cxnSpLocks/>
          </p:cNvCxnSpPr>
          <p:nvPr/>
        </p:nvCxnSpPr>
        <p:spPr>
          <a:xfrm>
            <a:off x="8259438" y="3685944"/>
            <a:ext cx="9350" cy="1454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1BEFC80F-F073-4362-8537-E94293715FBB}"/>
              </a:ext>
            </a:extLst>
          </p:cNvPr>
          <p:cNvCxnSpPr>
            <a:cxnSpLocks/>
          </p:cNvCxnSpPr>
          <p:nvPr/>
        </p:nvCxnSpPr>
        <p:spPr>
          <a:xfrm flipH="1">
            <a:off x="6191794" y="3662037"/>
            <a:ext cx="2076994" cy="23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3CFC7CC0-D30A-46A4-B5F0-CB850734797C}"/>
              </a:ext>
            </a:extLst>
          </p:cNvPr>
          <p:cNvCxnSpPr>
            <a:cxnSpLocks/>
          </p:cNvCxnSpPr>
          <p:nvPr/>
        </p:nvCxnSpPr>
        <p:spPr>
          <a:xfrm flipV="1">
            <a:off x="6191794" y="3091765"/>
            <a:ext cx="0" cy="59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1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880C32-F665-4C32-9D3B-694467B19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533" y="594673"/>
            <a:ext cx="4903821" cy="53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9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213C79-C9E9-457B-B10D-F6C77166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733" y="1801982"/>
            <a:ext cx="5088005" cy="28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6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71C3B-07AB-A306-37BD-C52D2BBD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8" y="369876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Structure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Transfer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17B840-7399-E61C-30B0-A87017E04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77723"/>
            <a:ext cx="10040485" cy="486014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316EF82-3DF7-4CFE-9AA4-45862DFA9348}"/>
              </a:ext>
            </a:extLst>
          </p:cNvPr>
          <p:cNvSpPr/>
          <p:nvPr/>
        </p:nvSpPr>
        <p:spPr>
          <a:xfrm>
            <a:off x="3657600" y="3831771"/>
            <a:ext cx="679269" cy="269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AD2CA7D-BE6F-40CB-8BE9-9FA5F865286E}"/>
              </a:ext>
            </a:extLst>
          </p:cNvPr>
          <p:cNvCxnSpPr>
            <a:cxnSpLocks/>
          </p:cNvCxnSpPr>
          <p:nvPr/>
        </p:nvCxnSpPr>
        <p:spPr>
          <a:xfrm flipH="1">
            <a:off x="4058194" y="4101737"/>
            <a:ext cx="1" cy="1210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85E2BBA-8A08-416C-9ADA-DC524A6FA78E}"/>
              </a:ext>
            </a:extLst>
          </p:cNvPr>
          <p:cNvCxnSpPr/>
          <p:nvPr/>
        </p:nvCxnSpPr>
        <p:spPr>
          <a:xfrm flipH="1">
            <a:off x="2142309" y="5312304"/>
            <a:ext cx="19158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2EBF24C1-CA0B-44DA-9F68-EDA915781C1A}"/>
              </a:ext>
            </a:extLst>
          </p:cNvPr>
          <p:cNvSpPr txBox="1"/>
          <p:nvPr/>
        </p:nvSpPr>
        <p:spPr>
          <a:xfrm>
            <a:off x="256905" y="4935584"/>
            <a:ext cx="6801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Own or foreign ("hired")</a:t>
            </a:r>
            <a:endParaRPr lang="cs-CZ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 transport services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542AD07-54B6-4DE6-A930-5D2B1BA23EBD}"/>
              </a:ext>
            </a:extLst>
          </p:cNvPr>
          <p:cNvSpPr txBox="1"/>
          <p:nvPr/>
        </p:nvSpPr>
        <p:spPr>
          <a:xfrm>
            <a:off x="2499408" y="1430134"/>
            <a:ext cx="780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Old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version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form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of</a:t>
            </a:r>
            <a:r>
              <a:rPr lang="cs-CZ" dirty="0">
                <a:solidFill>
                  <a:srgbClr val="C00000"/>
                </a:solidFill>
              </a:rPr>
              <a:t> Transfer </a:t>
            </a:r>
            <a:r>
              <a:rPr lang="cs-CZ" dirty="0" err="1">
                <a:solidFill>
                  <a:srgbClr val="C00000"/>
                </a:solidFill>
              </a:rPr>
              <a:t>Order</a:t>
            </a:r>
            <a:r>
              <a:rPr lang="cs-CZ" dirty="0">
                <a:solidFill>
                  <a:srgbClr val="C00000"/>
                </a:solidFill>
              </a:rPr>
              <a:t> (NAV 2018) – very </a:t>
            </a:r>
            <a:r>
              <a:rPr lang="cs-CZ" dirty="0" err="1">
                <a:solidFill>
                  <a:srgbClr val="C00000"/>
                </a:solidFill>
              </a:rPr>
              <a:t>similar</a:t>
            </a:r>
            <a:r>
              <a:rPr lang="cs-CZ" dirty="0">
                <a:solidFill>
                  <a:srgbClr val="C00000"/>
                </a:solidFill>
              </a:rPr>
              <a:t> to BC </a:t>
            </a:r>
            <a:r>
              <a:rPr lang="cs-CZ" dirty="0" err="1">
                <a:solidFill>
                  <a:srgbClr val="C00000"/>
                </a:solidFill>
              </a:rPr>
              <a:t>from</a:t>
            </a:r>
            <a:r>
              <a:rPr lang="cs-CZ" dirty="0">
                <a:solidFill>
                  <a:srgbClr val="C00000"/>
                </a:solidFill>
              </a:rPr>
              <a:t> (</a:t>
            </a:r>
            <a:r>
              <a:rPr lang="cs-CZ" dirty="0" err="1">
                <a:solidFill>
                  <a:srgbClr val="C00000"/>
                </a:solidFill>
              </a:rPr>
              <a:t>window</a:t>
            </a:r>
            <a:r>
              <a:rPr lang="cs-CZ" dirty="0">
                <a:solidFill>
                  <a:srgbClr val="C00000"/>
                </a:solidFill>
              </a:rPr>
              <a:t>)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8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B4539-2B6E-4C1E-8404-4FCC1F20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rgbClr val="0070C0"/>
                </a:solidFill>
              </a:rPr>
              <a:t>Structure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of</a:t>
            </a:r>
            <a:r>
              <a:rPr lang="cs-CZ" sz="4400" dirty="0">
                <a:solidFill>
                  <a:srgbClr val="0070C0"/>
                </a:solidFill>
              </a:rPr>
              <a:t> Transfer </a:t>
            </a:r>
            <a:r>
              <a:rPr lang="cs-CZ" sz="4400" dirty="0" err="1">
                <a:solidFill>
                  <a:srgbClr val="0070C0"/>
                </a:solidFill>
              </a:rPr>
              <a:t>Order</a:t>
            </a:r>
            <a:r>
              <a:rPr lang="cs-CZ" sz="4400" dirty="0">
                <a:solidFill>
                  <a:srgbClr val="0070C0"/>
                </a:solidFill>
              </a:rPr>
              <a:t> – Business </a:t>
            </a:r>
            <a:r>
              <a:rPr lang="cs-CZ" sz="4400" dirty="0" err="1">
                <a:solidFill>
                  <a:srgbClr val="0070C0"/>
                </a:solidFill>
              </a:rPr>
              <a:t>Central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817250-5C2C-4258-A990-C4241985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9" y="1467604"/>
            <a:ext cx="5638801" cy="3318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D700A7-C294-4B3C-A0C7-74858DD0B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8" y="4890213"/>
            <a:ext cx="5638802" cy="17467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81877E7-C40E-4AFD-BDD3-D8CA5F2738C3}"/>
              </a:ext>
            </a:extLst>
          </p:cNvPr>
          <p:cNvSpPr txBox="1"/>
          <p:nvPr/>
        </p:nvSpPr>
        <p:spPr>
          <a:xfrm>
            <a:off x="6776185" y="2281187"/>
            <a:ext cx="48568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Basically, it's a very similar form</a:t>
            </a:r>
            <a:endParaRPr lang="cs-CZ" sz="2800" dirty="0">
              <a:solidFill>
                <a:srgbClr val="0070C0"/>
              </a:solidFill>
            </a:endParaRPr>
          </a:p>
          <a:p>
            <a:r>
              <a:rPr lang="cs-CZ" sz="2800" dirty="0">
                <a:solidFill>
                  <a:srgbClr val="0070C0"/>
                </a:solidFill>
              </a:rPr>
              <a:t>to NAV 2018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  <a:endParaRPr lang="cs-CZ" sz="2800" dirty="0">
              <a:solidFill>
                <a:srgbClr val="0070C0"/>
              </a:solidFill>
            </a:endParaRPr>
          </a:p>
          <a:p>
            <a:endParaRPr lang="cs-CZ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The main distinction is the icons</a:t>
            </a:r>
            <a:endParaRPr lang="cs-CZ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used to control operations </a:t>
            </a:r>
          </a:p>
        </p:txBody>
      </p:sp>
    </p:spTree>
    <p:extLst>
      <p:ext uri="{BB962C8B-B14F-4D97-AF65-F5344CB8AC3E}">
        <p14:creationId xmlns:p14="http://schemas.microsoft.com/office/powerpoint/2010/main" val="279995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Inventory </a:t>
            </a:r>
            <a:r>
              <a:rPr lang="cs-CZ" sz="3600" dirty="0" err="1">
                <a:solidFill>
                  <a:srgbClr val="0070C0"/>
                </a:solidFill>
              </a:rPr>
              <a:t>Locations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Bins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19" y="3912930"/>
            <a:ext cx="211248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78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35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81748" y="1255612"/>
            <a:ext cx="114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Location</a:t>
            </a:r>
            <a:r>
              <a:rPr lang="cs-CZ" dirty="0"/>
              <a:t>   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2351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847528" y="5661248"/>
            <a:ext cx="184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Inventory </a:t>
            </a:r>
            <a:r>
              <a:rPr lang="cs-CZ" dirty="0" err="1">
                <a:solidFill>
                  <a:srgbClr val="0070C0"/>
                </a:solidFill>
              </a:rPr>
              <a:t>Zones</a:t>
            </a:r>
            <a:r>
              <a:rPr lang="cs-CZ" dirty="0">
                <a:solidFill>
                  <a:srgbClr val="0070C0"/>
                </a:solidFill>
              </a:rPr>
              <a:t> 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519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5879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637763" y="594928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Bin 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8425780" y="2400224"/>
            <a:ext cx="648072" cy="1420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29087" y="6022462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See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bins</a:t>
            </a:r>
            <a:r>
              <a:rPr lang="cs-CZ" dirty="0">
                <a:solidFill>
                  <a:srgbClr val="0070C0"/>
                </a:solidFill>
              </a:rPr>
              <a:t> on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next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slides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>
            <a:off x="7402104" y="2087381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BD37E16-C826-4F50-9282-B645ADB39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519" y="1767770"/>
            <a:ext cx="2435804" cy="19353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027D5C8-C14C-41EA-A612-A73788BE5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780" y="4015759"/>
            <a:ext cx="2943103" cy="1708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5555FD04-27D2-4531-9344-A8D1A0079C4D}"/>
              </a:ext>
            </a:extLst>
          </p:cNvPr>
          <p:cNvCxnSpPr/>
          <p:nvPr/>
        </p:nvCxnSpPr>
        <p:spPr>
          <a:xfrm>
            <a:off x="7741316" y="4695237"/>
            <a:ext cx="0" cy="11135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49ECC54-9A83-4522-83CE-71FC3E2E84C6}"/>
              </a:ext>
            </a:extLst>
          </p:cNvPr>
          <p:cNvSpPr txBox="1"/>
          <p:nvPr/>
        </p:nvSpPr>
        <p:spPr>
          <a:xfrm>
            <a:off x="1802378" y="6382569"/>
            <a:ext cx="955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bin is the smallest specification of a storage position, which is therefore no longer divisible</a:t>
            </a:r>
            <a:r>
              <a:rPr lang="cs-CZ" b="1" dirty="0">
                <a:solidFill>
                  <a:srgbClr val="FF0000"/>
                </a:solidFill>
              </a:rPr>
              <a:t> !!!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Locations</a:t>
            </a:r>
            <a:r>
              <a:rPr lang="cs-CZ" sz="3600" dirty="0">
                <a:solidFill>
                  <a:srgbClr val="0070C0"/>
                </a:solidFill>
              </a:rPr>
              <a:t> I – </a:t>
            </a:r>
            <a:r>
              <a:rPr lang="cs-CZ" sz="3600" dirty="0" err="1">
                <a:solidFill>
                  <a:srgbClr val="0070C0"/>
                </a:solidFill>
              </a:rPr>
              <a:t>stock</a:t>
            </a:r>
            <a:r>
              <a:rPr lang="cs-CZ" sz="3600" dirty="0">
                <a:solidFill>
                  <a:srgbClr val="0070C0"/>
                </a:solidFill>
              </a:rPr>
              <a:t> (part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inventory</a:t>
            </a:r>
            <a:r>
              <a:rPr lang="cs-CZ" sz="3600" dirty="0">
                <a:solidFill>
                  <a:srgbClr val="0070C0"/>
                </a:solidFill>
              </a:rPr>
              <a:t> management)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00" y="1690688"/>
            <a:ext cx="4335543" cy="2734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10" y="1690688"/>
            <a:ext cx="5209308" cy="2734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E259D3-1B96-4CDB-B1CB-22C00BE6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511" y="4744011"/>
            <a:ext cx="3593969" cy="1585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DA54AFE-B4AD-4BDA-8DAB-F4833C3B5CD5}"/>
              </a:ext>
            </a:extLst>
          </p:cNvPr>
          <p:cNvCxnSpPr/>
          <p:nvPr/>
        </p:nvCxnSpPr>
        <p:spPr>
          <a:xfrm>
            <a:off x="6179419" y="4425575"/>
            <a:ext cx="0" cy="46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B4AA1A6-2F1D-45DD-873E-36FA6277EDA5}"/>
              </a:ext>
            </a:extLst>
          </p:cNvPr>
          <p:cNvCxnSpPr/>
          <p:nvPr/>
        </p:nvCxnSpPr>
        <p:spPr>
          <a:xfrm>
            <a:off x="8839200" y="2246811"/>
            <a:ext cx="0" cy="2708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913EA3C3-A2EF-4337-A7F6-B9513514E826}"/>
              </a:ext>
            </a:extLst>
          </p:cNvPr>
          <p:cNvSpPr txBox="1"/>
          <p:nvPr/>
        </p:nvSpPr>
        <p:spPr>
          <a:xfrm>
            <a:off x="7670459" y="4955177"/>
            <a:ext cx="3908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If this field is checked, then the location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 is a car, truck, ship, train, plane 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n short, a means of transport</a:t>
            </a:r>
            <a:r>
              <a:rPr lang="cs-CZ" dirty="0">
                <a:solidFill>
                  <a:srgbClr val="0070C0"/>
                </a:solidFill>
              </a:rPr>
              <a:t>…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4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Locations</a:t>
            </a:r>
            <a:r>
              <a:rPr lang="cs-CZ" dirty="0">
                <a:solidFill>
                  <a:srgbClr val="0070C0"/>
                </a:solidFill>
              </a:rPr>
              <a:t> II –setup </a:t>
            </a:r>
            <a:r>
              <a:rPr lang="cs-CZ" dirty="0" err="1">
                <a:solidFill>
                  <a:srgbClr val="0070C0"/>
                </a:solidFill>
              </a:rPr>
              <a:t>for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locations</a:t>
            </a:r>
            <a:r>
              <a:rPr lang="cs-CZ" dirty="0">
                <a:solidFill>
                  <a:srgbClr val="0070C0"/>
                </a:solidFill>
              </a:rPr>
              <a:t> Blue </a:t>
            </a:r>
            <a:r>
              <a:rPr lang="cs-CZ" dirty="0" err="1">
                <a:solidFill>
                  <a:srgbClr val="0070C0"/>
                </a:solidFill>
              </a:rPr>
              <a:t>or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Red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10" y="1690688"/>
            <a:ext cx="8304762" cy="3866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9B41DEE-AC34-D130-7245-9A2EA1B9AE57}"/>
              </a:ext>
            </a:extLst>
          </p:cNvPr>
          <p:cNvSpPr/>
          <p:nvPr/>
        </p:nvSpPr>
        <p:spPr>
          <a:xfrm>
            <a:off x="2652889" y="2336800"/>
            <a:ext cx="1095022" cy="3025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849A768-264C-4A6F-8AB0-D026D6F31035}"/>
              </a:ext>
            </a:extLst>
          </p:cNvPr>
          <p:cNvSpPr txBox="1"/>
          <p:nvPr/>
        </p:nvSpPr>
        <p:spPr>
          <a:xfrm>
            <a:off x="1886552" y="5685168"/>
            <a:ext cx="762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our models we will use only the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locations. </a:t>
            </a:r>
            <a:endParaRPr lang="cs-CZ" dirty="0"/>
          </a:p>
          <a:p>
            <a:r>
              <a:rPr lang="en-US" dirty="0"/>
              <a:t>The other locations are set up for Advanced Warehousing </a:t>
            </a:r>
            <a:r>
              <a:rPr lang="cs-CZ" dirty="0"/>
              <a:t>(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691" y="372762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Locations</a:t>
            </a:r>
            <a:r>
              <a:rPr lang="cs-CZ" sz="3600" dirty="0">
                <a:solidFill>
                  <a:srgbClr val="0070C0"/>
                </a:solidFill>
              </a:rPr>
              <a:t> III – setup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location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White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Advanced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Warehouse</a:t>
            </a:r>
            <a:r>
              <a:rPr lang="cs-CZ" sz="3600" dirty="0">
                <a:solidFill>
                  <a:srgbClr val="0070C0"/>
                </a:solidFill>
              </a:rPr>
              <a:t> Management- </a:t>
            </a:r>
            <a:r>
              <a:rPr lang="cs-CZ" sz="3600" dirty="0" err="1">
                <a:solidFill>
                  <a:srgbClr val="0070C0"/>
                </a:solidFill>
              </a:rPr>
              <a:t>see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course</a:t>
            </a:r>
            <a:r>
              <a:rPr lang="cs-CZ" sz="3600" dirty="0">
                <a:solidFill>
                  <a:srgbClr val="0070C0"/>
                </a:solidFill>
              </a:rPr>
              <a:t> PIS2) </a:t>
            </a:r>
            <a:endParaRPr lang="en-US" sz="2700" b="1" dirty="0">
              <a:solidFill>
                <a:srgbClr val="7030A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91" y="1965766"/>
            <a:ext cx="4760792" cy="2084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75" y="1965767"/>
            <a:ext cx="5129325" cy="2084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3996989-53A0-4ED2-8581-8A246FB0C45C}"/>
              </a:ext>
            </a:extLst>
          </p:cNvPr>
          <p:cNvSpPr txBox="1"/>
          <p:nvPr/>
        </p:nvSpPr>
        <p:spPr>
          <a:xfrm>
            <a:off x="734291" y="4325745"/>
            <a:ext cx="6717608" cy="2786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ADCS = </a:t>
            </a:r>
            <a:r>
              <a:rPr lang="cs-CZ" b="1" dirty="0" err="1"/>
              <a:t>Automated</a:t>
            </a:r>
            <a:r>
              <a:rPr lang="cs-CZ" b="1" dirty="0"/>
              <a:t> Data </a:t>
            </a:r>
            <a:r>
              <a:rPr lang="cs-CZ" b="1" dirty="0" err="1"/>
              <a:t>Capture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endParaRPr lang="cs-CZ" b="1" dirty="0"/>
          </a:p>
          <a:p>
            <a:endParaRPr lang="cs-CZ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Automated Data Capture System (ADCS) solution provides</a:t>
            </a:r>
            <a:endParaRPr lang="cs-CZ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way for Business Central to communicate with handheld devices</a:t>
            </a:r>
            <a:endParaRPr lang="cs-CZ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web services. It would be best if you worked with a Microsoft partner </a:t>
            </a:r>
            <a:endParaRPr lang="cs-CZ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provide the link between the web service and the specific</a:t>
            </a:r>
            <a:endParaRPr lang="cs-CZ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handheld device.</a:t>
            </a:r>
            <a:endParaRPr lang="cs-CZ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6CA19A4-5271-C08D-D8B6-60E54ADCC2A6}"/>
              </a:ext>
            </a:extLst>
          </p:cNvPr>
          <p:cNvSpPr/>
          <p:nvPr/>
        </p:nvSpPr>
        <p:spPr>
          <a:xfrm>
            <a:off x="1569156" y="2240843"/>
            <a:ext cx="609600" cy="1710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6244AA-2701-A137-59F0-431C16E3E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241" y="4062379"/>
            <a:ext cx="2422859" cy="24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Bins</a:t>
            </a:r>
            <a:r>
              <a:rPr lang="cs-CZ" sz="3600" dirty="0">
                <a:solidFill>
                  <a:srgbClr val="0070C0"/>
                </a:solidFill>
              </a:rPr>
              <a:t> I.  (</a:t>
            </a:r>
            <a:r>
              <a:rPr lang="cs-CZ" sz="3600" dirty="0" err="1">
                <a:solidFill>
                  <a:srgbClr val="0070C0"/>
                </a:solidFill>
              </a:rPr>
              <a:t>Location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White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our</a:t>
            </a:r>
            <a:r>
              <a:rPr lang="cs-CZ" sz="3600" dirty="0">
                <a:solidFill>
                  <a:srgbClr val="0070C0"/>
                </a:solidFill>
              </a:rPr>
              <a:t> demo BC </a:t>
            </a:r>
            <a:r>
              <a:rPr lang="cs-CZ" sz="3600" dirty="0" err="1">
                <a:solidFill>
                  <a:srgbClr val="0070C0"/>
                </a:solidFill>
              </a:rPr>
              <a:t>version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6" y="1690688"/>
            <a:ext cx="3609677" cy="1172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266" y="1690688"/>
            <a:ext cx="6186465" cy="26319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D241DC6-9902-464F-AB6F-6AE2B8389602}"/>
              </a:ext>
            </a:extLst>
          </p:cNvPr>
          <p:cNvSpPr/>
          <p:nvPr/>
        </p:nvSpPr>
        <p:spPr>
          <a:xfrm>
            <a:off x="4417996" y="2319688"/>
            <a:ext cx="1193532" cy="2194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2FC7F98-419B-4432-85EB-6F549B9325FD}"/>
              </a:ext>
            </a:extLst>
          </p:cNvPr>
          <p:cNvSpPr txBox="1"/>
          <p:nvPr/>
        </p:nvSpPr>
        <p:spPr>
          <a:xfrm>
            <a:off x="340644" y="5143248"/>
            <a:ext cx="8014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Bin numbers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codes</a:t>
            </a:r>
            <a:r>
              <a:rPr lang="cs-CZ" dirty="0">
                <a:solidFill>
                  <a:srgbClr val="FF0000"/>
                </a:solidFill>
              </a:rPr>
              <a:t>). </a:t>
            </a:r>
            <a:r>
              <a:rPr lang="en-GB" dirty="0">
                <a:solidFill>
                  <a:srgbClr val="FF0000"/>
                </a:solidFill>
              </a:rPr>
              <a:t> The bins are the smallest area </a:t>
            </a: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position</a:t>
            </a:r>
            <a:r>
              <a:rPr lang="cs-CZ" dirty="0">
                <a:solidFill>
                  <a:srgbClr val="FF0000"/>
                </a:solidFill>
              </a:rPr>
              <a:t>) </a:t>
            </a:r>
            <a:r>
              <a:rPr lang="en-GB" dirty="0">
                <a:solidFill>
                  <a:srgbClr val="FF0000"/>
                </a:solidFill>
              </a:rPr>
              <a:t>of the warehouse.</a:t>
            </a:r>
          </a:p>
          <a:p>
            <a:r>
              <a:rPr lang="en-GB" dirty="0">
                <a:solidFill>
                  <a:srgbClr val="FF0000"/>
                </a:solidFill>
              </a:rPr>
              <a:t>Bins have several attributes (bin type, ranking, zone code, weight, volume, position)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04A814F-6200-400F-A137-B679C4859371}"/>
              </a:ext>
            </a:extLst>
          </p:cNvPr>
          <p:cNvCxnSpPr/>
          <p:nvPr/>
        </p:nvCxnSpPr>
        <p:spPr>
          <a:xfrm flipV="1">
            <a:off x="2223436" y="3638349"/>
            <a:ext cx="2124267" cy="1504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7272D7BD-8B72-44F9-82C5-AB801D9C8CC5}"/>
              </a:ext>
            </a:extLst>
          </p:cNvPr>
          <p:cNvSpPr txBox="1"/>
          <p:nvPr/>
        </p:nvSpPr>
        <p:spPr>
          <a:xfrm>
            <a:off x="6791563" y="5827517"/>
            <a:ext cx="470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Bin Type Code </a:t>
            </a:r>
            <a:r>
              <a:rPr lang="en-GB" dirty="0">
                <a:solidFill>
                  <a:srgbClr val="0070C0"/>
                </a:solidFill>
              </a:rPr>
              <a:t>: you can either </a:t>
            </a:r>
            <a:r>
              <a:rPr lang="en-GB" dirty="0">
                <a:solidFill>
                  <a:srgbClr val="FF0000"/>
                </a:solidFill>
              </a:rPr>
              <a:t>put-away</a:t>
            </a:r>
            <a:r>
              <a:rPr lang="en-GB" dirty="0">
                <a:solidFill>
                  <a:srgbClr val="0070C0"/>
                </a:solidFill>
              </a:rPr>
              <a:t>  </a:t>
            </a:r>
          </a:p>
          <a:p>
            <a:r>
              <a:rPr lang="en-GB" dirty="0">
                <a:solidFill>
                  <a:srgbClr val="0070C0"/>
                </a:solidFill>
              </a:rPr>
              <a:t>items into bins or you can </a:t>
            </a:r>
            <a:r>
              <a:rPr lang="en-GB" dirty="0">
                <a:solidFill>
                  <a:srgbClr val="FF0000"/>
                </a:solidFill>
              </a:rPr>
              <a:t>pick</a:t>
            </a:r>
            <a:r>
              <a:rPr lang="en-GB" dirty="0">
                <a:solidFill>
                  <a:srgbClr val="0070C0"/>
                </a:solidFill>
              </a:rPr>
              <a:t> items from bins  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D7C4B22-E76A-49BA-87EF-F155F7850A10}"/>
              </a:ext>
            </a:extLst>
          </p:cNvPr>
          <p:cNvSpPr/>
          <p:nvPr/>
        </p:nvSpPr>
        <p:spPr>
          <a:xfrm>
            <a:off x="7424529" y="2196238"/>
            <a:ext cx="924341" cy="21945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F57BE45-0BF0-4C4E-B6FA-3290DAC9C8A5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7886700" y="4390798"/>
            <a:ext cx="1464478" cy="15049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082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804</Words>
  <Application>Microsoft Office PowerPoint</Application>
  <PresentationFormat>Širokoúhlá obrazovka</PresentationFormat>
  <Paragraphs>124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Motiv Office</vt:lpstr>
      <vt:lpstr>Business Central Introduction   Transfers  Used ERP=Microsoft Dynamics 365 Business Central </vt:lpstr>
      <vt:lpstr>Transfers (Transfer items (goods) between warehouse locations)</vt:lpstr>
      <vt:lpstr>Structure of Transfer Order</vt:lpstr>
      <vt:lpstr>Structure of Transfer Order – Business Central</vt:lpstr>
      <vt:lpstr>Inventory Locations and Bins</vt:lpstr>
      <vt:lpstr>Locations I – stock (part of inventory management)</vt:lpstr>
      <vt:lpstr>Locations II –setup for locations Blue or Red</vt:lpstr>
      <vt:lpstr>Locations III – setup for location White (Advanced Warehouse Management- see course PIS2) </vt:lpstr>
      <vt:lpstr>Bins I.  (Location White in our demo BC version)</vt:lpstr>
      <vt:lpstr>Put-away &amp; Picking from the stock</vt:lpstr>
      <vt:lpstr>Bins II. </vt:lpstr>
      <vt:lpstr>Graphical representation I. </vt:lpstr>
      <vt:lpstr>Times –&gt; Locations-&gt; Transfers</vt:lpstr>
      <vt:lpstr>Parameters presented on previous slide I.</vt:lpstr>
      <vt:lpstr>Parameters presented on previous slide I.</vt:lpstr>
      <vt:lpstr>Transfer Orders</vt:lpstr>
      <vt:lpstr>Transfer Order – Posting two times (from Blue Location  to Vehicle  and From Vehicle to Red Location)</vt:lpstr>
      <vt:lpstr>Item ledger entries (transactions) after 1st post action</vt:lpstr>
      <vt:lpstr>2nd Posting of Transfer Order </vt:lpstr>
      <vt:lpstr>Costing (applying additional cost for transfer)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Reconciliation basics</dc:title>
  <dc:creator>Jaromir Skorkovsky</dc:creator>
  <cp:lastModifiedBy>Miki Skorkovský</cp:lastModifiedBy>
  <cp:revision>170</cp:revision>
  <dcterms:created xsi:type="dcterms:W3CDTF">2019-06-14T07:22:08Z</dcterms:created>
  <dcterms:modified xsi:type="dcterms:W3CDTF">2024-03-01T12:35:37Z</dcterms:modified>
</cp:coreProperties>
</file>