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68" r:id="rId3"/>
    <p:sldId id="384" r:id="rId4"/>
    <p:sldId id="371" r:id="rId5"/>
    <p:sldId id="385" r:id="rId6"/>
    <p:sldId id="372" r:id="rId7"/>
    <p:sldId id="373" r:id="rId8"/>
    <p:sldId id="386" r:id="rId9"/>
    <p:sldId id="387" r:id="rId10"/>
    <p:sldId id="389" r:id="rId11"/>
    <p:sldId id="388" r:id="rId12"/>
    <p:sldId id="391" r:id="rId13"/>
    <p:sldId id="401" r:id="rId14"/>
    <p:sldId id="404" r:id="rId15"/>
    <p:sldId id="403" r:id="rId16"/>
    <p:sldId id="402" r:id="rId17"/>
    <p:sldId id="396" r:id="rId18"/>
    <p:sldId id="393" r:id="rId19"/>
    <p:sldId id="394" r:id="rId20"/>
    <p:sldId id="378" r:id="rId21"/>
    <p:sldId id="405" r:id="rId22"/>
    <p:sldId id="292" r:id="rId23"/>
    <p:sldId id="38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7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Introduction</a:t>
            </a:r>
            <a:r>
              <a:rPr lang="cs-CZ" sz="3600" dirty="0">
                <a:solidFill>
                  <a:srgbClr val="0070C0"/>
                </a:solidFill>
              </a:rPr>
              <a:t> to MS Dynamics</a:t>
            </a:r>
            <a:r>
              <a:rPr lang="cs-CZ" dirty="0"/>
              <a:t>  </a:t>
            </a:r>
            <a:br>
              <a:rPr lang="cs-CZ" dirty="0"/>
            </a:br>
            <a:r>
              <a:rPr lang="cs-CZ" sz="1600" b="1" dirty="0" err="1">
                <a:solidFill>
                  <a:srgbClr val="7030A0"/>
                </a:solidFill>
              </a:rPr>
              <a:t>Customer</a:t>
            </a:r>
            <a:r>
              <a:rPr lang="cs-CZ" sz="1600" b="1" dirty="0">
                <a:solidFill>
                  <a:srgbClr val="7030A0"/>
                </a:solidFill>
              </a:rPr>
              <a:t> </a:t>
            </a:r>
            <a:r>
              <a:rPr lang="cs-CZ" sz="1600" b="1" dirty="0" err="1">
                <a:solidFill>
                  <a:srgbClr val="7030A0"/>
                </a:solidFill>
              </a:rPr>
              <a:t>Relationship</a:t>
            </a:r>
            <a:r>
              <a:rPr lang="cs-CZ" sz="1600" b="1" dirty="0">
                <a:solidFill>
                  <a:srgbClr val="7030A0"/>
                </a:solidFill>
              </a:rPr>
              <a:t> Management  - </a:t>
            </a:r>
            <a:r>
              <a:rPr lang="cs-CZ" sz="1600" b="1" dirty="0" err="1">
                <a:solidFill>
                  <a:srgbClr val="7030A0"/>
                </a:solidFill>
              </a:rPr>
              <a:t>Pareto</a:t>
            </a:r>
            <a:r>
              <a:rPr lang="cs-CZ" sz="1600" b="1" dirty="0">
                <a:solidFill>
                  <a:srgbClr val="7030A0"/>
                </a:solidFill>
              </a:rPr>
              <a:t> </a:t>
            </a:r>
            <a:r>
              <a:rPr lang="cs-CZ" sz="1600" b="1" dirty="0" err="1">
                <a:solidFill>
                  <a:srgbClr val="7030A0"/>
                </a:solidFill>
              </a:rPr>
              <a:t>analysis</a:t>
            </a:r>
            <a:r>
              <a:rPr lang="cs-CZ" sz="1600" b="1" dirty="0">
                <a:solidFill>
                  <a:srgbClr val="7030A0"/>
                </a:solidFill>
              </a:rPr>
              <a:t> – </a:t>
            </a:r>
            <a:r>
              <a:rPr lang="cs-CZ" sz="1600" b="1" dirty="0" err="1">
                <a:solidFill>
                  <a:srgbClr val="7030A0"/>
                </a:solidFill>
              </a:rPr>
              <a:t>theory</a:t>
            </a:r>
            <a:r>
              <a:rPr lang="cs-CZ" sz="1600" b="1" dirty="0">
                <a:solidFill>
                  <a:srgbClr val="7030A0"/>
                </a:solidFill>
              </a:rPr>
              <a:t> </a:t>
            </a:r>
            <a:br>
              <a:rPr lang="cs-CZ" sz="1600" b="1" dirty="0">
                <a:solidFill>
                  <a:srgbClr val="7030A0"/>
                </a:solidFill>
              </a:rPr>
            </a:br>
            <a:r>
              <a:rPr lang="cs-CZ" sz="1600" b="1" dirty="0">
                <a:solidFill>
                  <a:srgbClr val="7030A0"/>
                </a:solidFill>
              </a:rPr>
              <a:t>(</a:t>
            </a:r>
            <a:r>
              <a:rPr lang="en-US" sz="1600" b="1" dirty="0">
                <a:solidFill>
                  <a:srgbClr val="7030A0"/>
                </a:solidFill>
              </a:rPr>
              <a:t>For a very simple demonstration used in the tutorial, see file BC - 8-3 </a:t>
            </a:r>
            <a:r>
              <a:rPr lang="cs-CZ" sz="1600" b="1">
                <a:solidFill>
                  <a:srgbClr val="7030A0"/>
                </a:solidFill>
              </a:rPr>
              <a:t>)</a:t>
            </a:r>
            <a:endParaRPr lang="cs-CZ" sz="1600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>
                <a:solidFill>
                  <a:srgbClr val="0070C0"/>
                </a:solidFill>
              </a:rPr>
              <a:t>Ing.J.Skorkovský,CSc</a:t>
            </a:r>
            <a:r>
              <a:rPr lang="cs-CZ" sz="1800" dirty="0">
                <a:solidFill>
                  <a:srgbClr val="0070C0"/>
                </a:solidFill>
              </a:rPr>
              <a:t>.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MASARYK UNIVERSITY BRNO,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Czech Republic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Faculty of economics and business administration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Department of </a:t>
            </a:r>
            <a:r>
              <a:rPr lang="cs-CZ" sz="1800" dirty="0">
                <a:solidFill>
                  <a:srgbClr val="0070C0"/>
                </a:solidFill>
              </a:rPr>
              <a:t>business management 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45B11FB-4C4D-4C0B-B237-F20ED29EB382}"/>
              </a:ext>
            </a:extLst>
          </p:cNvPr>
          <p:cNvSpPr txBox="1"/>
          <p:nvPr/>
        </p:nvSpPr>
        <p:spPr>
          <a:xfrm>
            <a:off x="827584" y="548680"/>
            <a:ext cx="7344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200" dirty="0" err="1">
                <a:solidFill>
                  <a:srgbClr val="0070C0"/>
                </a:solidFill>
              </a:rPr>
              <a:t>Campaign</a:t>
            </a:r>
            <a:r>
              <a:rPr lang="cs-CZ" altLang="cs-CZ" sz="3200" dirty="0">
                <a:solidFill>
                  <a:srgbClr val="0070C0"/>
                </a:solidFill>
              </a:rPr>
              <a:t> Setup </a:t>
            </a:r>
            <a:r>
              <a:rPr lang="cs-CZ" altLang="cs-CZ" sz="3200" dirty="0" err="1">
                <a:solidFill>
                  <a:srgbClr val="0070C0"/>
                </a:solidFill>
              </a:rPr>
              <a:t>Sale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Price</a:t>
            </a:r>
            <a:r>
              <a:rPr lang="cs-CZ" altLang="cs-CZ" sz="3200" dirty="0">
                <a:solidFill>
                  <a:srgbClr val="0070C0"/>
                </a:solidFill>
              </a:rPr>
              <a:t> List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8F8422-4514-750B-18D8-66F9F2AE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99" y="2996952"/>
            <a:ext cx="8192899" cy="309634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196ABB-3C6A-F431-2DFA-B474D4851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99" y="1133455"/>
            <a:ext cx="6428645" cy="150329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742912C-4BE0-5049-C48A-58AF4054A2B2}"/>
              </a:ext>
            </a:extLst>
          </p:cNvPr>
          <p:cNvCxnSpPr/>
          <p:nvPr/>
        </p:nvCxnSpPr>
        <p:spPr>
          <a:xfrm>
            <a:off x="3491880" y="2132856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8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8999412-60B1-4EA9-A27A-A43F194F0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124744"/>
            <a:ext cx="3744416" cy="123587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B0B3473-0EE2-4B98-800B-E8DB11933303}"/>
              </a:ext>
            </a:extLst>
          </p:cNvPr>
          <p:cNvSpPr/>
          <p:nvPr/>
        </p:nvSpPr>
        <p:spPr>
          <a:xfrm>
            <a:off x="415958" y="270165"/>
            <a:ext cx="3983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>
                <a:solidFill>
                  <a:srgbClr val="0070C0"/>
                </a:solidFill>
              </a:rPr>
              <a:t>Contact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Segmentation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8A0110-5361-4872-BA15-D66CC08D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2630426"/>
            <a:ext cx="6534156" cy="21804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236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B0B3473-0EE2-4B98-800B-E8DB11933303}"/>
              </a:ext>
            </a:extLst>
          </p:cNvPr>
          <p:cNvSpPr/>
          <p:nvPr/>
        </p:nvSpPr>
        <p:spPr>
          <a:xfrm>
            <a:off x="415958" y="270165"/>
            <a:ext cx="8060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>
                <a:solidFill>
                  <a:srgbClr val="0070C0"/>
                </a:solidFill>
              </a:rPr>
              <a:t>Contact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Segmentation</a:t>
            </a:r>
            <a:r>
              <a:rPr lang="cs-CZ" altLang="cs-CZ" sz="3200" dirty="0">
                <a:solidFill>
                  <a:srgbClr val="0070C0"/>
                </a:solidFill>
              </a:rPr>
              <a:t> – </a:t>
            </a:r>
            <a:r>
              <a:rPr lang="cs-CZ" altLang="cs-CZ" sz="3200" dirty="0" err="1">
                <a:solidFill>
                  <a:srgbClr val="0070C0"/>
                </a:solidFill>
              </a:rPr>
              <a:t>Add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contact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B 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ED5C15-E4E9-45A8-9992-303E8E8F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04" y="1124744"/>
            <a:ext cx="4013280" cy="25922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5B198C6-3269-44D0-AE6B-B8E0A9B3B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995731"/>
            <a:ext cx="1321625" cy="121796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81D02B3-CB04-492C-B4BC-2C7C99E98792}"/>
              </a:ext>
            </a:extLst>
          </p:cNvPr>
          <p:cNvCxnSpPr/>
          <p:nvPr/>
        </p:nvCxnSpPr>
        <p:spPr>
          <a:xfrm>
            <a:off x="1187624" y="1988840"/>
            <a:ext cx="0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6CECE49B-E2FD-4546-A5BC-EA233A3E1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96" y="3936602"/>
            <a:ext cx="4176464" cy="128231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22F0FAD7-31C3-443C-9CBC-F6318E4B4197}"/>
              </a:ext>
            </a:extLst>
          </p:cNvPr>
          <p:cNvCxnSpPr>
            <a:cxnSpLocks/>
          </p:cNvCxnSpPr>
          <p:nvPr/>
        </p:nvCxnSpPr>
        <p:spPr>
          <a:xfrm>
            <a:off x="1475656" y="4985792"/>
            <a:ext cx="8353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5CB586B-BD2F-4947-9AFA-82B70C20CC03}"/>
              </a:ext>
            </a:extLst>
          </p:cNvPr>
          <p:cNvCxnSpPr/>
          <p:nvPr/>
        </p:nvCxnSpPr>
        <p:spPr>
          <a:xfrm flipV="1">
            <a:off x="5364088" y="4797152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64C225C-D15E-4299-8C8E-97A42F263EFC}"/>
              </a:ext>
            </a:extLst>
          </p:cNvPr>
          <p:cNvSpPr txBox="1"/>
          <p:nvPr/>
        </p:nvSpPr>
        <p:spPr>
          <a:xfrm>
            <a:off x="5182788" y="567891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8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0723124-8107-4BE6-8AEC-7C6FAF14A15C}"/>
              </a:ext>
            </a:extLst>
          </p:cNvPr>
          <p:cNvSpPr/>
          <p:nvPr/>
        </p:nvSpPr>
        <p:spPr>
          <a:xfrm>
            <a:off x="397236" y="188640"/>
            <a:ext cx="8306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>
                <a:solidFill>
                  <a:srgbClr val="0070C0"/>
                </a:solidFill>
              </a:rPr>
              <a:t>Contact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segmentation</a:t>
            </a:r>
            <a:r>
              <a:rPr lang="cs-CZ" altLang="cs-CZ" sz="3200" dirty="0">
                <a:solidFill>
                  <a:srgbClr val="0070C0"/>
                </a:solidFill>
              </a:rPr>
              <a:t> – </a:t>
            </a:r>
            <a:r>
              <a:rPr lang="cs-CZ" altLang="cs-CZ" sz="3200" dirty="0" err="1">
                <a:solidFill>
                  <a:srgbClr val="0070C0"/>
                </a:solidFill>
              </a:rPr>
              <a:t>Conctacts</a:t>
            </a:r>
            <a:r>
              <a:rPr lang="cs-CZ" altLang="cs-CZ" sz="3200" dirty="0">
                <a:solidFill>
                  <a:srgbClr val="0070C0"/>
                </a:solidFill>
              </a:rPr>
              <a:t> type </a:t>
            </a:r>
            <a:r>
              <a:rPr lang="cs-CZ" altLang="cs-CZ" sz="3200" dirty="0" err="1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B 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281076-5681-44DE-A87E-D0EBBF6D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58" y="1070526"/>
            <a:ext cx="5760640" cy="47169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099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B1D7EDD-3EE8-41E9-A6C0-DF2D1B8B892D}"/>
              </a:ext>
            </a:extLst>
          </p:cNvPr>
          <p:cNvSpPr/>
          <p:nvPr/>
        </p:nvSpPr>
        <p:spPr>
          <a:xfrm>
            <a:off x="397236" y="188640"/>
            <a:ext cx="8063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 err="1">
                <a:solidFill>
                  <a:srgbClr val="0070C0"/>
                </a:solidFill>
              </a:rPr>
              <a:t>Contact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segmentation</a:t>
            </a:r>
            <a:r>
              <a:rPr lang="cs-CZ" altLang="cs-CZ" sz="2400" dirty="0">
                <a:solidFill>
                  <a:srgbClr val="0070C0"/>
                </a:solidFill>
              </a:rPr>
              <a:t> -&gt;</a:t>
            </a:r>
            <a:r>
              <a:rPr lang="cs-CZ" altLang="cs-CZ" sz="2400" dirty="0" err="1">
                <a:solidFill>
                  <a:srgbClr val="0070C0"/>
                </a:solidFill>
              </a:rPr>
              <a:t>Campaign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added</a:t>
            </a:r>
            <a:r>
              <a:rPr lang="cs-CZ" altLang="cs-CZ" sz="2400" dirty="0">
                <a:solidFill>
                  <a:srgbClr val="0070C0"/>
                </a:solidFill>
              </a:rPr>
              <a:t>  </a:t>
            </a:r>
            <a:r>
              <a:rPr lang="cs-CZ" altLang="cs-CZ" sz="2400" dirty="0" err="1">
                <a:solidFill>
                  <a:srgbClr val="0070C0"/>
                </a:solidFill>
              </a:rPr>
              <a:t>for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Pareto</a:t>
            </a:r>
            <a:r>
              <a:rPr lang="cs-CZ" altLang="cs-CZ" sz="2400" dirty="0">
                <a:solidFill>
                  <a:srgbClr val="0070C0"/>
                </a:solidFill>
              </a:rPr>
              <a:t> B </a:t>
            </a:r>
            <a:r>
              <a:rPr lang="cs-CZ" altLang="cs-CZ" sz="2400" dirty="0" err="1">
                <a:solidFill>
                  <a:srgbClr val="0070C0"/>
                </a:solidFill>
              </a:rPr>
              <a:t>contacts</a:t>
            </a:r>
            <a:r>
              <a:rPr lang="cs-CZ" altLang="cs-CZ" sz="2400" dirty="0">
                <a:solidFill>
                  <a:srgbClr val="0070C0"/>
                </a:solidFill>
              </a:rPr>
              <a:t>  </a:t>
            </a:r>
            <a:endParaRPr lang="en-GB" altLang="cs-CZ" sz="24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E1EA94-669C-DD16-2525-9B46D5013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4" y="953808"/>
            <a:ext cx="6086892" cy="5470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112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8262765-C16F-88F8-4584-03EEFC680988}"/>
              </a:ext>
            </a:extLst>
          </p:cNvPr>
          <p:cNvSpPr txBox="1"/>
          <p:nvPr/>
        </p:nvSpPr>
        <p:spPr>
          <a:xfrm>
            <a:off x="827584" y="476672"/>
            <a:ext cx="8112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3200" dirty="0" err="1">
                <a:solidFill>
                  <a:srgbClr val="0070C0"/>
                </a:solidFill>
              </a:rPr>
              <a:t>Contact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Segmentation</a:t>
            </a:r>
            <a:r>
              <a:rPr lang="cs-CZ" altLang="cs-CZ" sz="3200" dirty="0">
                <a:solidFill>
                  <a:srgbClr val="0070C0"/>
                </a:solidFill>
              </a:rPr>
              <a:t> – </a:t>
            </a:r>
            <a:r>
              <a:rPr lang="cs-CZ" altLang="cs-CZ" sz="3200" dirty="0" err="1">
                <a:solidFill>
                  <a:srgbClr val="0070C0"/>
                </a:solidFill>
              </a:rPr>
              <a:t>Add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contact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A </a:t>
            </a:r>
            <a:endParaRPr lang="en-GB" altLang="cs-CZ" sz="3200" dirty="0">
              <a:solidFill>
                <a:srgbClr val="0070C0"/>
              </a:solidFill>
            </a:endParaRPr>
          </a:p>
          <a:p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49C464-7ADA-E7AC-DF32-5A5185D66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4680520" cy="20392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3686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4661FE5-9B66-C31F-ED9F-ABC15D8A3567}"/>
              </a:ext>
            </a:extLst>
          </p:cNvPr>
          <p:cNvSpPr/>
          <p:nvPr/>
        </p:nvSpPr>
        <p:spPr>
          <a:xfrm>
            <a:off x="415958" y="270165"/>
            <a:ext cx="7257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>
                <a:solidFill>
                  <a:srgbClr val="0070C0"/>
                </a:solidFill>
              </a:rPr>
              <a:t>Contact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segmentation</a:t>
            </a:r>
            <a:r>
              <a:rPr lang="cs-CZ" altLang="cs-CZ" sz="3200" dirty="0">
                <a:solidFill>
                  <a:srgbClr val="0070C0"/>
                </a:solidFill>
              </a:rPr>
              <a:t> – </a:t>
            </a:r>
            <a:r>
              <a:rPr lang="cs-CZ" altLang="cs-CZ" sz="3200" dirty="0" err="1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A </a:t>
            </a:r>
            <a:r>
              <a:rPr lang="cs-CZ" altLang="cs-CZ" sz="3200" dirty="0" err="1">
                <a:solidFill>
                  <a:srgbClr val="0070C0"/>
                </a:solidFill>
              </a:rPr>
              <a:t>contacts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874D15-2399-2C23-572A-CA2C75C8D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6150"/>
            <a:ext cx="5266667" cy="4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7E08000-D0AE-7B4E-5B6E-8F32DD4B753E}"/>
              </a:ext>
            </a:extLst>
          </p:cNvPr>
          <p:cNvCxnSpPr>
            <a:cxnSpLocks/>
          </p:cNvCxnSpPr>
          <p:nvPr/>
        </p:nvCxnSpPr>
        <p:spPr>
          <a:xfrm flipV="1">
            <a:off x="5530751" y="5445224"/>
            <a:ext cx="0" cy="52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5C1E81-41FC-EAC8-A0A9-2C4FA670F882}"/>
              </a:ext>
            </a:extLst>
          </p:cNvPr>
          <p:cNvSpPr txBox="1"/>
          <p:nvPr/>
        </p:nvSpPr>
        <p:spPr>
          <a:xfrm>
            <a:off x="5364087" y="6003060"/>
            <a:ext cx="33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96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F70DAF8-775C-F148-4C82-E2E5062CFDC2}"/>
              </a:ext>
            </a:extLst>
          </p:cNvPr>
          <p:cNvSpPr txBox="1"/>
          <p:nvPr/>
        </p:nvSpPr>
        <p:spPr>
          <a:xfrm>
            <a:off x="755576" y="404664"/>
            <a:ext cx="7344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200" dirty="0" err="1">
                <a:solidFill>
                  <a:srgbClr val="0070C0"/>
                </a:solidFill>
              </a:rPr>
              <a:t>Contact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segmentation</a:t>
            </a:r>
            <a:r>
              <a:rPr lang="cs-CZ" altLang="cs-CZ" sz="3200" dirty="0">
                <a:solidFill>
                  <a:srgbClr val="0070C0"/>
                </a:solidFill>
              </a:rPr>
              <a:t> – </a:t>
            </a:r>
            <a:r>
              <a:rPr lang="cs-CZ" altLang="cs-CZ" sz="3200" dirty="0" err="1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A </a:t>
            </a:r>
            <a:r>
              <a:rPr lang="cs-CZ" altLang="cs-CZ" sz="3200" dirty="0" err="1">
                <a:solidFill>
                  <a:srgbClr val="0070C0"/>
                </a:solidFill>
              </a:rPr>
              <a:t>contacts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630C8E-336B-884A-3D56-141866F74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83" y="1364671"/>
            <a:ext cx="5791841" cy="48872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2562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B1D7EDD-3EE8-41E9-A6C0-DF2D1B8B892D}"/>
              </a:ext>
            </a:extLst>
          </p:cNvPr>
          <p:cNvSpPr/>
          <p:nvPr/>
        </p:nvSpPr>
        <p:spPr>
          <a:xfrm>
            <a:off x="397236" y="188640"/>
            <a:ext cx="8063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 err="1">
                <a:solidFill>
                  <a:srgbClr val="0070C0"/>
                </a:solidFill>
              </a:rPr>
              <a:t>Contact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segmentation</a:t>
            </a:r>
            <a:r>
              <a:rPr lang="cs-CZ" altLang="cs-CZ" sz="2400" dirty="0">
                <a:solidFill>
                  <a:srgbClr val="0070C0"/>
                </a:solidFill>
              </a:rPr>
              <a:t> -&gt;</a:t>
            </a:r>
            <a:r>
              <a:rPr lang="cs-CZ" altLang="cs-CZ" sz="2400" dirty="0" err="1">
                <a:solidFill>
                  <a:srgbClr val="0070C0"/>
                </a:solidFill>
              </a:rPr>
              <a:t>Campaign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added</a:t>
            </a:r>
            <a:r>
              <a:rPr lang="cs-CZ" altLang="cs-CZ" sz="2400" dirty="0">
                <a:solidFill>
                  <a:srgbClr val="0070C0"/>
                </a:solidFill>
              </a:rPr>
              <a:t>  </a:t>
            </a:r>
            <a:r>
              <a:rPr lang="cs-CZ" altLang="cs-CZ" sz="2400" dirty="0" err="1">
                <a:solidFill>
                  <a:srgbClr val="0070C0"/>
                </a:solidFill>
              </a:rPr>
              <a:t>for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Pareto</a:t>
            </a:r>
            <a:r>
              <a:rPr lang="cs-CZ" altLang="cs-CZ" sz="2400" dirty="0">
                <a:solidFill>
                  <a:srgbClr val="0070C0"/>
                </a:solidFill>
              </a:rPr>
              <a:t> A </a:t>
            </a:r>
            <a:r>
              <a:rPr lang="cs-CZ" altLang="cs-CZ" sz="2400" dirty="0" err="1">
                <a:solidFill>
                  <a:srgbClr val="0070C0"/>
                </a:solidFill>
              </a:rPr>
              <a:t>contacts</a:t>
            </a:r>
            <a:r>
              <a:rPr lang="cs-CZ" altLang="cs-CZ" sz="2400" dirty="0">
                <a:solidFill>
                  <a:srgbClr val="0070C0"/>
                </a:solidFill>
              </a:rPr>
              <a:t>  </a:t>
            </a:r>
            <a:endParaRPr lang="en-GB" altLang="cs-CZ" sz="24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495B5E-FEF8-522F-CA82-CBDED2C6E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36" y="944462"/>
            <a:ext cx="5639666" cy="49690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3812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BAADA9B-D6DC-4B89-B3C4-7E1F8D09B359}"/>
              </a:ext>
            </a:extLst>
          </p:cNvPr>
          <p:cNvSpPr/>
          <p:nvPr/>
        </p:nvSpPr>
        <p:spPr>
          <a:xfrm>
            <a:off x="397236" y="188640"/>
            <a:ext cx="8207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>
                <a:solidFill>
                  <a:srgbClr val="0070C0"/>
                </a:solidFill>
              </a:rPr>
              <a:t>Activation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of</a:t>
            </a:r>
            <a:r>
              <a:rPr lang="cs-CZ" altLang="cs-CZ" sz="3200" dirty="0">
                <a:solidFill>
                  <a:srgbClr val="0070C0"/>
                </a:solidFill>
              </a:rPr>
              <a:t> Sales </a:t>
            </a:r>
            <a:r>
              <a:rPr lang="cs-CZ" altLang="cs-CZ" sz="3200" dirty="0" err="1">
                <a:solidFill>
                  <a:srgbClr val="0070C0"/>
                </a:solidFill>
              </a:rPr>
              <a:t>Price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lists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for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chosen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</a:p>
          <a:p>
            <a:r>
              <a:rPr lang="cs-CZ" altLang="cs-CZ" sz="3200" dirty="0">
                <a:solidFill>
                  <a:srgbClr val="0070C0"/>
                </a:solidFill>
              </a:rPr>
              <a:t>Customer </a:t>
            </a:r>
            <a:r>
              <a:rPr lang="cs-CZ" altLang="cs-CZ" sz="3200" dirty="0" err="1">
                <a:solidFill>
                  <a:srgbClr val="0070C0"/>
                </a:solidFill>
              </a:rPr>
              <a:t>Segments</a:t>
            </a:r>
            <a:r>
              <a:rPr lang="cs-CZ" altLang="cs-CZ" sz="3200" dirty="0">
                <a:solidFill>
                  <a:srgbClr val="0070C0"/>
                </a:solidFill>
              </a:rPr>
              <a:t> Parte A nad B  and </a:t>
            </a:r>
            <a:r>
              <a:rPr lang="cs-CZ" altLang="cs-CZ" sz="3200" dirty="0" err="1">
                <a:solidFill>
                  <a:srgbClr val="0070C0"/>
                </a:solidFill>
              </a:rPr>
              <a:t>related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campaign</a:t>
            </a:r>
            <a:r>
              <a:rPr lang="cs-CZ" altLang="cs-CZ" sz="3200" dirty="0">
                <a:solidFill>
                  <a:srgbClr val="0070C0"/>
                </a:solidFill>
              </a:rPr>
              <a:t> CP1001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01AD4-8D87-4E69-AC69-152B8F137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09" y="2478833"/>
            <a:ext cx="7941625" cy="142682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77935D4-7D73-4138-B995-AF577A7C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41" y="4423049"/>
            <a:ext cx="2980952" cy="66666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EF18818-5993-47B9-88D9-FDAAE74DDD69}"/>
              </a:ext>
            </a:extLst>
          </p:cNvPr>
          <p:cNvCxnSpPr/>
          <p:nvPr/>
        </p:nvCxnSpPr>
        <p:spPr>
          <a:xfrm>
            <a:off x="1280405" y="3774977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895A6A62-5FFB-4D0C-714A-D4E262D1CDA5}"/>
              </a:ext>
            </a:extLst>
          </p:cNvPr>
          <p:cNvSpPr txBox="1"/>
          <p:nvPr/>
        </p:nvSpPr>
        <p:spPr>
          <a:xfrm>
            <a:off x="416309" y="5450416"/>
            <a:ext cx="7266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Before activating discounts for a selected campaign, it is first necessary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 to select a segment of customers according to the selected criteria (Pareto)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 and assign this segment to the campaign being set up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71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1024" y="483293"/>
            <a:ext cx="4024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Analysis</a:t>
            </a:r>
            <a:r>
              <a:rPr lang="cs-CZ" altLang="cs-CZ" sz="3200" dirty="0">
                <a:solidFill>
                  <a:srgbClr val="0070C0"/>
                </a:solidFill>
              </a:rPr>
              <a:t> setup  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F1C14E-DE93-4E7B-B293-2455EF2C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83" y="1250784"/>
            <a:ext cx="5442911" cy="252531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2B7CE16-9D6A-4030-9857-F7440A5DCC25}"/>
              </a:ext>
            </a:extLst>
          </p:cNvPr>
          <p:cNvCxnSpPr/>
          <p:nvPr/>
        </p:nvCxnSpPr>
        <p:spPr>
          <a:xfrm>
            <a:off x="4139952" y="2765469"/>
            <a:ext cx="2449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CFA7B436-A41E-476E-AE3D-2C04152E2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3965927"/>
            <a:ext cx="6946904" cy="17673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610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332656"/>
            <a:ext cx="7679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>
                <a:solidFill>
                  <a:srgbClr val="0070C0"/>
                </a:solidFill>
              </a:rPr>
              <a:t>Sales </a:t>
            </a:r>
            <a:r>
              <a:rPr lang="cs-CZ" altLang="cs-CZ" sz="3200" dirty="0" err="1">
                <a:solidFill>
                  <a:srgbClr val="0070C0"/>
                </a:solidFill>
              </a:rPr>
              <a:t>Invoice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for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contact</a:t>
            </a:r>
            <a:r>
              <a:rPr lang="cs-CZ" altLang="cs-CZ" sz="3200" dirty="0">
                <a:solidFill>
                  <a:srgbClr val="0070C0"/>
                </a:solidFill>
              </a:rPr>
              <a:t> (Customer) </a:t>
            </a:r>
            <a:r>
              <a:rPr lang="cs-CZ" altLang="cs-CZ" sz="3200" dirty="0" err="1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A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9C071F-67DF-F468-5D5E-CD8A64A21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50783"/>
            <a:ext cx="7578304" cy="43564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611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CC7C7-B5C4-479C-AFBD-46C8413F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Blokové schéma postupu příklad</a:t>
            </a:r>
            <a:r>
              <a:rPr lang="cs-CZ" dirty="0"/>
              <a:t>u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59D40B1-D397-4865-9428-B44626F72C42}"/>
              </a:ext>
            </a:extLst>
          </p:cNvPr>
          <p:cNvSpPr/>
          <p:nvPr/>
        </p:nvSpPr>
        <p:spPr>
          <a:xfrm>
            <a:off x="655234" y="2275371"/>
            <a:ext cx="2066961" cy="57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Prodej služby </a:t>
            </a:r>
          </a:p>
          <a:p>
            <a:pPr algn="ctr"/>
            <a:r>
              <a:rPr lang="cs-CZ" dirty="0" err="1"/>
              <a:t>Pareto</a:t>
            </a:r>
            <a:r>
              <a:rPr lang="cs-CZ" dirty="0"/>
              <a:t> analýza</a:t>
            </a:r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DD2057D-E77D-40AD-A889-46339FF724EE}"/>
              </a:ext>
            </a:extLst>
          </p:cNvPr>
          <p:cNvSpPr/>
          <p:nvPr/>
        </p:nvSpPr>
        <p:spPr>
          <a:xfrm>
            <a:off x="655235" y="1417638"/>
            <a:ext cx="2066961" cy="57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Nové zboží X</a:t>
            </a:r>
          </a:p>
          <a:p>
            <a:pPr algn="ctr"/>
            <a:r>
              <a:rPr lang="cs-CZ" dirty="0"/>
              <a:t>Nový zákazník</a:t>
            </a:r>
            <a:endParaRPr lang="en-US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F573AEF-D325-4290-983F-C4FEA2CB21DF}"/>
              </a:ext>
            </a:extLst>
          </p:cNvPr>
          <p:cNvCxnSpPr>
            <a:stCxn id="6" idx="2"/>
            <a:endCxn id="4" idx="0"/>
          </p:cNvCxnSpPr>
          <p:nvPr/>
        </p:nvCxnSpPr>
        <p:spPr>
          <a:xfrm flipH="1">
            <a:off x="1688715" y="1988172"/>
            <a:ext cx="1" cy="28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042A9E6A-592B-4419-AE90-088375D9FBE5}"/>
              </a:ext>
            </a:extLst>
          </p:cNvPr>
          <p:cNvSpPr/>
          <p:nvPr/>
        </p:nvSpPr>
        <p:spPr>
          <a:xfrm>
            <a:off x="655233" y="3212976"/>
            <a:ext cx="2066961" cy="57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Kampaň K1</a:t>
            </a:r>
            <a:endParaRPr lang="en-US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A475EC6-665E-471E-80A9-651834D5CB93}"/>
              </a:ext>
            </a:extLst>
          </p:cNvPr>
          <p:cNvCxnSpPr/>
          <p:nvPr/>
        </p:nvCxnSpPr>
        <p:spPr>
          <a:xfrm flipH="1">
            <a:off x="1688712" y="2845905"/>
            <a:ext cx="1" cy="28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27760771-1E7B-4F0D-B81E-9661E3048EA7}"/>
              </a:ext>
            </a:extLst>
          </p:cNvPr>
          <p:cNvSpPr/>
          <p:nvPr/>
        </p:nvSpPr>
        <p:spPr>
          <a:xfrm>
            <a:off x="655231" y="4064063"/>
            <a:ext cx="2066961" cy="57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Prodejní ceník na zboží X (</a:t>
            </a:r>
            <a:r>
              <a:rPr lang="cs-CZ" sz="1400" dirty="0" err="1"/>
              <a:t>prod.cena</a:t>
            </a:r>
            <a:r>
              <a:rPr lang="cs-CZ" sz="1400" dirty="0"/>
              <a:t> a řád. sleva %)</a:t>
            </a:r>
            <a:endParaRPr lang="en-US" sz="1400" dirty="0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AD66053-08F8-4E06-B79E-25059E478AC8}"/>
              </a:ext>
            </a:extLst>
          </p:cNvPr>
          <p:cNvCxnSpPr/>
          <p:nvPr/>
        </p:nvCxnSpPr>
        <p:spPr>
          <a:xfrm flipH="1">
            <a:off x="1688710" y="3776864"/>
            <a:ext cx="1" cy="28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B2AAF03-BA83-440C-9B4B-338C792ACD92}"/>
              </a:ext>
            </a:extLst>
          </p:cNvPr>
          <p:cNvCxnSpPr/>
          <p:nvPr/>
        </p:nvCxnSpPr>
        <p:spPr>
          <a:xfrm flipH="1">
            <a:off x="1688710" y="4677772"/>
            <a:ext cx="1" cy="28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:a16="http://schemas.microsoft.com/office/drawing/2014/main" id="{53DF01FB-B7E7-4615-BAB9-56B232C6BF1F}"/>
              </a:ext>
            </a:extLst>
          </p:cNvPr>
          <p:cNvSpPr/>
          <p:nvPr/>
        </p:nvSpPr>
        <p:spPr>
          <a:xfrm>
            <a:off x="3851920" y="1397933"/>
            <a:ext cx="2066961" cy="57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Přiřadit kampaň K1 vytvořenému segmentu</a:t>
            </a:r>
            <a:endParaRPr lang="en-US" sz="1400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B26DE22E-9228-4C35-BD05-D09CDE959F76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885402" y="1988171"/>
            <a:ext cx="17438" cy="1144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3B740874-EFE5-4E15-A196-35774984AC2F}"/>
              </a:ext>
            </a:extLst>
          </p:cNvPr>
          <p:cNvSpPr/>
          <p:nvPr/>
        </p:nvSpPr>
        <p:spPr>
          <a:xfrm>
            <a:off x="3869359" y="3133103"/>
            <a:ext cx="2066961" cy="57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 segmentu A zaškrtnout cíl kampaně</a:t>
            </a:r>
            <a:endParaRPr lang="en-US" sz="1400" dirty="0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DFB4381B-40F0-4466-99B3-D98CA2ECC835}"/>
              </a:ext>
            </a:extLst>
          </p:cNvPr>
          <p:cNvCxnSpPr>
            <a:cxnSpLocks/>
          </p:cNvCxnSpPr>
          <p:nvPr/>
        </p:nvCxnSpPr>
        <p:spPr>
          <a:xfrm>
            <a:off x="3347864" y="1657995"/>
            <a:ext cx="521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C337B632-B619-4464-8442-7BE111355D42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2719244" y="5286953"/>
            <a:ext cx="628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744ED15-BB19-45CE-BA72-1C988BBD6708}"/>
              </a:ext>
            </a:extLst>
          </p:cNvPr>
          <p:cNvCxnSpPr>
            <a:cxnSpLocks/>
          </p:cNvCxnSpPr>
          <p:nvPr/>
        </p:nvCxnSpPr>
        <p:spPr>
          <a:xfrm flipV="1">
            <a:off x="3344912" y="1655100"/>
            <a:ext cx="3350" cy="3631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>
            <a:extLst>
              <a:ext uri="{FF2B5EF4-FFF2-40B4-BE49-F238E27FC236}">
                <a16:creationId xmlns:a16="http://schemas.microsoft.com/office/drawing/2014/main" id="{42C603CE-9320-4E60-9DB1-BAA688A98A7F}"/>
              </a:ext>
            </a:extLst>
          </p:cNvPr>
          <p:cNvSpPr/>
          <p:nvPr/>
        </p:nvSpPr>
        <p:spPr>
          <a:xfrm>
            <a:off x="3851918" y="3990837"/>
            <a:ext cx="2066961" cy="57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Aktivovat slevy v kampani</a:t>
            </a:r>
            <a:endParaRPr lang="en-US" dirty="0"/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D05BF08D-9A8E-4857-9D1C-1F17A9B719E5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885399" y="3639910"/>
            <a:ext cx="2" cy="350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>
            <a:extLst>
              <a:ext uri="{FF2B5EF4-FFF2-40B4-BE49-F238E27FC236}">
                <a16:creationId xmlns:a16="http://schemas.microsoft.com/office/drawing/2014/main" id="{5C511FF6-AB60-4A53-BD67-2B2A7C2A8264}"/>
              </a:ext>
            </a:extLst>
          </p:cNvPr>
          <p:cNvSpPr/>
          <p:nvPr/>
        </p:nvSpPr>
        <p:spPr>
          <a:xfrm>
            <a:off x="3851918" y="4911198"/>
            <a:ext cx="4078303" cy="57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PO (PF) pro klienta z vybraného segmentu</a:t>
            </a:r>
          </a:p>
          <a:p>
            <a:pPr algn="ctr"/>
            <a:r>
              <a:rPr lang="cs-CZ" sz="1600" dirty="0"/>
              <a:t>na zboží X</a:t>
            </a:r>
            <a:endParaRPr lang="en-US" sz="1600" dirty="0"/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429F616E-5057-488D-8593-3BA76FEFCDB3}"/>
              </a:ext>
            </a:extLst>
          </p:cNvPr>
          <p:cNvCxnSpPr>
            <a:cxnSpLocks/>
          </p:cNvCxnSpPr>
          <p:nvPr/>
        </p:nvCxnSpPr>
        <p:spPr>
          <a:xfrm flipH="1">
            <a:off x="4885396" y="4517346"/>
            <a:ext cx="2" cy="350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12891673-C835-476F-82D6-7D3F58269EA0}"/>
              </a:ext>
            </a:extLst>
          </p:cNvPr>
          <p:cNvCxnSpPr>
            <a:cxnSpLocks/>
          </p:cNvCxnSpPr>
          <p:nvPr/>
        </p:nvCxnSpPr>
        <p:spPr>
          <a:xfrm>
            <a:off x="6649492" y="2439363"/>
            <a:ext cx="0" cy="2428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6CE5521D-CBBB-45CA-94E8-5BCB894008D4}"/>
              </a:ext>
            </a:extLst>
          </p:cNvPr>
          <p:cNvCxnSpPr>
            <a:cxnSpLocks/>
          </p:cNvCxnSpPr>
          <p:nvPr/>
        </p:nvCxnSpPr>
        <p:spPr>
          <a:xfrm flipH="1">
            <a:off x="2719244" y="2417901"/>
            <a:ext cx="3930248" cy="13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3BC7665-1683-4177-996E-07B7E0DB307C}"/>
              </a:ext>
            </a:extLst>
          </p:cNvPr>
          <p:cNvSpPr txBox="1"/>
          <p:nvPr/>
        </p:nvSpPr>
        <p:spPr>
          <a:xfrm>
            <a:off x="1979712" y="5800398"/>
            <a:ext cx="608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Selling a service to a new customer so that the contact </a:t>
            </a:r>
            <a:endParaRPr lang="cs-CZ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is classified as type A after updating the Pareto questionnaire </a:t>
            </a:r>
          </a:p>
          <a:p>
            <a:endParaRPr lang="en-US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84ABF854-7529-4A11-A8E8-D85BAE8A1D6B}"/>
              </a:ext>
            </a:extLst>
          </p:cNvPr>
          <p:cNvSpPr/>
          <p:nvPr/>
        </p:nvSpPr>
        <p:spPr>
          <a:xfrm>
            <a:off x="652283" y="5001686"/>
            <a:ext cx="2066961" cy="57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Nový Segment (A)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87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  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en-GB" sz="2700" dirty="0">
                <a:solidFill>
                  <a:srgbClr val="0070C0"/>
                </a:solidFill>
              </a:rPr>
              <a:t>(Customer Relationship Management)</a:t>
            </a:r>
            <a:r>
              <a:rPr lang="en-GB" sz="27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59" y="2132856"/>
            <a:ext cx="5031482" cy="2818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F09CB9F-5974-4C8D-B682-288D3DE4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80" y="1700808"/>
            <a:ext cx="4478040" cy="29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2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E431C46-1DED-4792-A345-9E814BCC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01" y="1412776"/>
            <a:ext cx="6046362" cy="3792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7F59730-47CC-4315-9ECD-B70964390D26}"/>
              </a:ext>
            </a:extLst>
          </p:cNvPr>
          <p:cNvSpPr txBox="1"/>
          <p:nvPr/>
        </p:nvSpPr>
        <p:spPr>
          <a:xfrm>
            <a:off x="941600" y="473905"/>
            <a:ext cx="766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200" dirty="0" err="1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Analysis</a:t>
            </a:r>
            <a:r>
              <a:rPr lang="cs-CZ" altLang="cs-CZ" sz="3200" dirty="0">
                <a:solidFill>
                  <a:srgbClr val="0070C0"/>
                </a:solidFill>
              </a:rPr>
              <a:t> setu</a:t>
            </a:r>
            <a:r>
              <a:rPr lang="cs-CZ" altLang="cs-CZ" sz="3600" dirty="0">
                <a:solidFill>
                  <a:srgbClr val="0070C0"/>
                </a:solidFill>
              </a:rPr>
              <a:t>p – </a:t>
            </a:r>
            <a:r>
              <a:rPr lang="cs-CZ" altLang="cs-CZ" sz="3600" dirty="0" err="1">
                <a:solidFill>
                  <a:srgbClr val="0070C0"/>
                </a:solidFill>
              </a:rPr>
              <a:t>Question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Details</a:t>
            </a:r>
            <a:r>
              <a:rPr lang="cs-CZ" altLang="cs-CZ" sz="3600" dirty="0">
                <a:solidFill>
                  <a:srgbClr val="0070C0"/>
                </a:solidFill>
              </a:rPr>
              <a:t>   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0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13101" y="188640"/>
            <a:ext cx="2802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Analysis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908720"/>
            <a:ext cx="7711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>
                <a:solidFill>
                  <a:srgbClr val="0070C0"/>
                </a:solidFill>
              </a:rPr>
              <a:t>We have </a:t>
            </a:r>
            <a:r>
              <a:rPr lang="cs-CZ" dirty="0" err="1">
                <a:solidFill>
                  <a:srgbClr val="0070C0"/>
                </a:solidFill>
              </a:rPr>
              <a:t>already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manually entered the amount limits for each category (A-C)</a:t>
            </a:r>
            <a:endParaRPr lang="cs-CZ" dirty="0">
              <a:solidFill>
                <a:srgbClr val="0070C0"/>
              </a:solidFill>
            </a:endParaRPr>
          </a:p>
          <a:p>
            <a:pPr marL="342900" indent="-342900">
              <a:buAutoNum type="alphaLcParenR"/>
            </a:pPr>
            <a:r>
              <a:rPr lang="cs-CZ" dirty="0" err="1">
                <a:solidFill>
                  <a:srgbClr val="0070C0"/>
                </a:solidFill>
              </a:rPr>
              <a:t>You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must</a:t>
            </a:r>
            <a:r>
              <a:rPr lang="cs-CZ" dirty="0">
                <a:solidFill>
                  <a:srgbClr val="0070C0"/>
                </a:solidFill>
              </a:rPr>
              <a:t> c</a:t>
            </a:r>
            <a:r>
              <a:rPr lang="en-US" dirty="0">
                <a:solidFill>
                  <a:srgbClr val="0070C0"/>
                </a:solidFill>
              </a:rPr>
              <a:t>heck Automatic evaluation</a:t>
            </a:r>
            <a:endParaRPr lang="cs-CZ" dirty="0">
              <a:solidFill>
                <a:srgbClr val="0070C0"/>
              </a:solidFill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70C0"/>
                </a:solidFill>
              </a:rPr>
              <a:t>Run Update (update classification) </a:t>
            </a:r>
            <a:endParaRPr lang="cs-CZ" dirty="0">
              <a:solidFill>
                <a:srgbClr val="0070C0"/>
              </a:solidFill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70C0"/>
                </a:solidFill>
              </a:rPr>
              <a:t>You will get the number of contacts (customers) falling into that category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292080" y="2244354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9" name="Obdélník 8"/>
          <p:cNvSpPr/>
          <p:nvPr/>
        </p:nvSpPr>
        <p:spPr>
          <a:xfrm>
            <a:off x="5533056" y="391389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DF4204-13CD-4D90-A386-3E4FEE842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48880"/>
            <a:ext cx="4824536" cy="1227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F9BDC5D-F028-4995-8A25-2D540F36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771197"/>
            <a:ext cx="4752528" cy="1227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6E28A0A-8D86-48D7-8751-728072391E13}"/>
              </a:ext>
            </a:extLst>
          </p:cNvPr>
          <p:cNvSpPr/>
          <p:nvPr/>
        </p:nvSpPr>
        <p:spPr>
          <a:xfrm>
            <a:off x="3570342" y="4005064"/>
            <a:ext cx="35358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6E6168D-DC50-4E67-9795-9AE8359F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3" y="5242109"/>
            <a:ext cx="5652120" cy="1229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0F1A20C8-4BEF-4969-8F65-23DAAEE3EC63}"/>
              </a:ext>
            </a:extLst>
          </p:cNvPr>
          <p:cNvSpPr/>
          <p:nvPr/>
        </p:nvSpPr>
        <p:spPr>
          <a:xfrm>
            <a:off x="6516216" y="5595496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89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70C98DF-732C-4C26-8AA5-E4FE334DE9CA}"/>
              </a:ext>
            </a:extLst>
          </p:cNvPr>
          <p:cNvSpPr/>
          <p:nvPr/>
        </p:nvSpPr>
        <p:spPr>
          <a:xfrm>
            <a:off x="395536" y="260648"/>
            <a:ext cx="2802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Analysis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D1922-FECA-4A5B-BC7F-DC5EFFBB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0046"/>
            <a:ext cx="7092280" cy="1089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BFF0927-5FC5-4015-BAED-C020BDB534F1}"/>
              </a:ext>
            </a:extLst>
          </p:cNvPr>
          <p:cNvSpPr/>
          <p:nvPr/>
        </p:nvSpPr>
        <p:spPr>
          <a:xfrm>
            <a:off x="7740352" y="1763180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8484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prava 1"/>
          <p:cNvSpPr/>
          <p:nvPr/>
        </p:nvSpPr>
        <p:spPr>
          <a:xfrm>
            <a:off x="6372200" y="2439710"/>
            <a:ext cx="2555776" cy="224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34" y="3182558"/>
            <a:ext cx="1280217" cy="7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45248" y="543300"/>
            <a:ext cx="2709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A</a:t>
            </a:r>
            <a:r>
              <a:rPr lang="en-GB" altLang="cs-CZ" sz="3200" dirty="0" err="1">
                <a:solidFill>
                  <a:srgbClr val="0070C0"/>
                </a:solidFill>
              </a:rPr>
              <a:t>nal</a:t>
            </a:r>
            <a:r>
              <a:rPr lang="cs-CZ" altLang="cs-CZ" sz="3200" dirty="0" err="1">
                <a:solidFill>
                  <a:srgbClr val="0070C0"/>
                </a:solidFill>
              </a:rPr>
              <a:t>ysis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3568" y="1219388"/>
            <a:ext cx="581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By expanding the number of contacts (calculated field</a:t>
            </a:r>
            <a:r>
              <a:rPr lang="cs-CZ" dirty="0">
                <a:solidFill>
                  <a:srgbClr val="0070C0"/>
                </a:solidFill>
              </a:rPr>
              <a:t>)  and</a:t>
            </a: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we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have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used</a:t>
            </a:r>
            <a:r>
              <a:rPr lang="cs-CZ" dirty="0">
                <a:solidFill>
                  <a:srgbClr val="0070C0"/>
                </a:solidFill>
              </a:rPr>
              <a:t> B </a:t>
            </a:r>
            <a:r>
              <a:rPr lang="cs-CZ" dirty="0" err="1">
                <a:solidFill>
                  <a:srgbClr val="0070C0"/>
                </a:solidFill>
              </a:rPr>
              <a:t>for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our</a:t>
            </a:r>
            <a:r>
              <a:rPr lang="cs-CZ" dirty="0">
                <a:solidFill>
                  <a:srgbClr val="0070C0"/>
                </a:solidFill>
              </a:rPr>
              <a:t> model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w</a:t>
            </a:r>
            <a:r>
              <a:rPr lang="en-US" dirty="0">
                <a:solidFill>
                  <a:srgbClr val="0070C0"/>
                </a:solidFill>
              </a:rPr>
              <a:t>e g</a:t>
            </a:r>
            <a:r>
              <a:rPr lang="cs-CZ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t </a:t>
            </a:r>
            <a:r>
              <a:rPr lang="cs-CZ" dirty="0">
                <a:solidFill>
                  <a:srgbClr val="0070C0"/>
                </a:solidFill>
              </a:rPr>
              <a:t> :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680AFAF-68FE-4595-8E07-A9354C425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48" y="2726350"/>
            <a:ext cx="5501485" cy="16669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0532128-262C-4A2B-8BC4-0B072B914483}"/>
              </a:ext>
            </a:extLst>
          </p:cNvPr>
          <p:cNvCxnSpPr/>
          <p:nvPr/>
        </p:nvCxnSpPr>
        <p:spPr>
          <a:xfrm>
            <a:off x="1691680" y="3068960"/>
            <a:ext cx="0" cy="1610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AB86B30B-6270-429F-89E4-5144B7C3B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48" y="4761637"/>
            <a:ext cx="6951085" cy="169523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668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1" y="332656"/>
            <a:ext cx="2802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 A</a:t>
            </a:r>
            <a:r>
              <a:rPr lang="en-GB" altLang="cs-CZ" sz="3200" dirty="0" err="1">
                <a:solidFill>
                  <a:srgbClr val="0070C0"/>
                </a:solidFill>
              </a:rPr>
              <a:t>nal</a:t>
            </a:r>
            <a:r>
              <a:rPr lang="cs-CZ" altLang="cs-CZ" sz="3200" dirty="0" err="1">
                <a:solidFill>
                  <a:srgbClr val="0070C0"/>
                </a:solidFill>
              </a:rPr>
              <a:t>ysis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7B83DC-8AB2-486C-ADA7-155FFFC10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60837"/>
            <a:ext cx="8419048" cy="139047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21E0CED-3E52-489E-8C80-386B92CE3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92" y="3186640"/>
            <a:ext cx="5802272" cy="278843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1E02D51-4B87-4D8F-925F-432857F663A9}"/>
              </a:ext>
            </a:extLst>
          </p:cNvPr>
          <p:cNvCxnSpPr/>
          <p:nvPr/>
        </p:nvCxnSpPr>
        <p:spPr>
          <a:xfrm>
            <a:off x="1691680" y="2636912"/>
            <a:ext cx="0" cy="557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2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5CEAE3A-9D20-4AD7-A1EA-E508EFC61C94}"/>
              </a:ext>
            </a:extLst>
          </p:cNvPr>
          <p:cNvSpPr/>
          <p:nvPr/>
        </p:nvSpPr>
        <p:spPr>
          <a:xfrm>
            <a:off x="539551" y="332656"/>
            <a:ext cx="8004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>
                <a:solidFill>
                  <a:srgbClr val="0070C0"/>
                </a:solidFill>
              </a:rPr>
              <a:t>Campaign</a:t>
            </a:r>
            <a:r>
              <a:rPr lang="cs-CZ" altLang="cs-CZ" sz="3200" dirty="0">
                <a:solidFill>
                  <a:srgbClr val="0070C0"/>
                </a:solidFill>
              </a:rPr>
              <a:t> Setup – use </a:t>
            </a:r>
            <a:r>
              <a:rPr lang="cs-CZ" altLang="cs-CZ" sz="3200" dirty="0" err="1">
                <a:solidFill>
                  <a:srgbClr val="0070C0"/>
                </a:solidFill>
              </a:rPr>
              <a:t>of</a:t>
            </a:r>
            <a:r>
              <a:rPr lang="cs-CZ" altLang="cs-CZ" sz="3200" dirty="0">
                <a:solidFill>
                  <a:srgbClr val="0070C0"/>
                </a:solidFill>
              </a:rPr>
              <a:t> setup Sales </a:t>
            </a:r>
            <a:r>
              <a:rPr lang="cs-CZ" altLang="cs-CZ" sz="3200" dirty="0" err="1">
                <a:solidFill>
                  <a:srgbClr val="0070C0"/>
                </a:solidFill>
              </a:rPr>
              <a:t>Price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Lists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1FDDBA-9E43-4167-B6B0-1A1459FED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4225697" cy="22284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BB70799-47E4-4CE4-8881-CCEC7C07F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848534"/>
            <a:ext cx="7199784" cy="20132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893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45B11FB-4C4D-4C0B-B237-F20ED29EB382}"/>
              </a:ext>
            </a:extLst>
          </p:cNvPr>
          <p:cNvSpPr txBox="1"/>
          <p:nvPr/>
        </p:nvSpPr>
        <p:spPr>
          <a:xfrm>
            <a:off x="827584" y="54868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200" dirty="0" err="1">
                <a:solidFill>
                  <a:srgbClr val="0070C0"/>
                </a:solidFill>
              </a:rPr>
              <a:t>Campaign</a:t>
            </a:r>
            <a:r>
              <a:rPr lang="cs-CZ" altLang="cs-CZ" sz="3200" dirty="0">
                <a:solidFill>
                  <a:srgbClr val="0070C0"/>
                </a:solidFill>
              </a:rPr>
              <a:t> Setup</a:t>
            </a:r>
            <a:endParaRPr lang="en-GB" altLang="cs-CZ" sz="32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5E4D90-8BBD-4CB0-9F82-881D7143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429160"/>
            <a:ext cx="4104456" cy="17316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74002F-5ED5-46A8-9189-4DC68DEA4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56483"/>
            <a:ext cx="4860032" cy="19191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18FD9B3-A562-423F-B507-E79FAB9A7119}"/>
              </a:ext>
            </a:extLst>
          </p:cNvPr>
          <p:cNvCxnSpPr/>
          <p:nvPr/>
        </p:nvCxnSpPr>
        <p:spPr>
          <a:xfrm>
            <a:off x="1259632" y="1844824"/>
            <a:ext cx="0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8FBA2FEC-EF0A-4E7B-B37A-F35D60675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7" y="5671317"/>
            <a:ext cx="5952381" cy="96190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36795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375</Words>
  <Application>Microsoft Office PowerPoint</Application>
  <PresentationFormat>Předvádění na obrazovce (4:3)</PresentationFormat>
  <Paragraphs>57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systému Office</vt:lpstr>
      <vt:lpstr>Introduction to MS Dynamics   Customer Relationship Management  - Pareto analysis – theory  (For a very simple demonstration used in the tutorial, see file BC - 8-3 )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Blokové schéma postupu příkladu</vt:lpstr>
      <vt:lpstr>End of the section    (Customer Relationship Management)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Miki Skorkovský</cp:lastModifiedBy>
  <cp:revision>241</cp:revision>
  <dcterms:created xsi:type="dcterms:W3CDTF">2014-09-15T11:04:04Z</dcterms:created>
  <dcterms:modified xsi:type="dcterms:W3CDTF">2024-03-22T12:13:57Z</dcterms:modified>
</cp:coreProperties>
</file>