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7" r:id="rId12"/>
    <p:sldId id="265" r:id="rId13"/>
    <p:sldId id="266" r:id="rId14"/>
    <p:sldId id="26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70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97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84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66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98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92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0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17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07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B533-0125-4333-BA0B-D81AA6044186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42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altLang="cs-CZ" sz="4000" dirty="0" err="1">
                <a:solidFill>
                  <a:srgbClr val="0070C0"/>
                </a:solidFill>
                <a:latin typeface="Calibri" panose="020F0502020204030204" pitchFamily="34" charset="0"/>
              </a:rPr>
              <a:t>Drum</a:t>
            </a:r>
            <a:r>
              <a:rPr lang="cs-CZ" altLang="cs-CZ" sz="4000" dirty="0">
                <a:solidFill>
                  <a:srgbClr val="0070C0"/>
                </a:solidFill>
                <a:latin typeface="Calibri" panose="020F0502020204030204" pitchFamily="34" charset="0"/>
              </a:rPr>
              <a:t>-Buffer-Rope</a:t>
            </a:r>
            <a:br>
              <a:rPr lang="cs-CZ" altLang="cs-CZ" sz="6000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cs-CZ" altLang="cs-CZ" sz="600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1800" dirty="0" err="1">
                <a:solidFill>
                  <a:srgbClr val="7030A0"/>
                </a:solidFill>
                <a:latin typeface="Calibri" panose="020F0502020204030204" pitchFamily="34" charset="0"/>
              </a:rPr>
              <a:t>Principles</a:t>
            </a:r>
            <a:r>
              <a:rPr lang="cs-CZ" altLang="cs-CZ" sz="1800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1800" dirty="0" err="1">
                <a:solidFill>
                  <a:srgbClr val="7030A0"/>
                </a:solidFill>
                <a:latin typeface="Calibri" panose="020F0502020204030204" pitchFamily="34" charset="0"/>
              </a:rPr>
              <a:t>of</a:t>
            </a:r>
            <a:r>
              <a:rPr lang="cs-CZ" altLang="cs-CZ" sz="1800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1800" dirty="0" err="1">
                <a:solidFill>
                  <a:srgbClr val="7030A0"/>
                </a:solidFill>
                <a:latin typeface="Calibri" panose="020F0502020204030204" pitchFamily="34" charset="0"/>
              </a:rPr>
              <a:t>the</a:t>
            </a:r>
            <a:r>
              <a:rPr lang="cs-CZ" altLang="cs-CZ" sz="1800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cs-CZ" altLang="cs-CZ" sz="1800" dirty="0" err="1">
                <a:solidFill>
                  <a:srgbClr val="7030A0"/>
                </a:solidFill>
                <a:latin typeface="Calibri" panose="020F0502020204030204" pitchFamily="34" charset="0"/>
              </a:rPr>
              <a:t>method</a:t>
            </a:r>
            <a:r>
              <a:rPr lang="cs-CZ" altLang="cs-CZ" sz="1800" dirty="0">
                <a:solidFill>
                  <a:srgbClr val="7030A0"/>
                </a:solidFill>
                <a:latin typeface="Calibri" panose="020F0502020204030204" pitchFamily="34" charset="0"/>
              </a:rPr>
              <a:t>   </a:t>
            </a:r>
            <a:endParaRPr lang="cs-CZ" sz="1800" dirty="0"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200" dirty="0"/>
              <a:t> </a:t>
            </a:r>
            <a:r>
              <a:rPr lang="en-ZA" altLang="cs-CZ" sz="2200" dirty="0" err="1">
                <a:solidFill>
                  <a:srgbClr val="0070C0"/>
                </a:solidFill>
              </a:rPr>
              <a:t>Ing.J.Skorkovský</a:t>
            </a:r>
            <a:r>
              <a:rPr lang="en-ZA" altLang="cs-CZ" sz="2200" dirty="0">
                <a:solidFill>
                  <a:srgbClr val="0070C0"/>
                </a:solidFill>
              </a:rPr>
              <a:t>, </a:t>
            </a:r>
            <a:r>
              <a:rPr lang="en-ZA" altLang="cs-CZ" sz="2200" dirty="0" err="1">
                <a:solidFill>
                  <a:srgbClr val="0070C0"/>
                </a:solidFill>
              </a:rPr>
              <a:t>CSc</a:t>
            </a:r>
            <a:r>
              <a:rPr lang="en-ZA" altLang="cs-CZ" sz="2200" dirty="0">
                <a:solidFill>
                  <a:srgbClr val="0070C0"/>
                </a:solidFill>
              </a:rPr>
              <a:t>,</a:t>
            </a:r>
            <a:br>
              <a:rPr lang="en-ZA" altLang="cs-CZ" sz="2200" dirty="0">
                <a:solidFill>
                  <a:srgbClr val="0070C0"/>
                </a:solidFill>
              </a:rPr>
            </a:br>
            <a:r>
              <a:rPr lang="en-ZA" altLang="cs-CZ" sz="2200" dirty="0">
                <a:solidFill>
                  <a:srgbClr val="0070C0"/>
                </a:solidFill>
              </a:rPr>
              <a:t>Department of </a:t>
            </a:r>
            <a:r>
              <a:rPr lang="cs-CZ" altLang="cs-CZ" sz="2200" dirty="0">
                <a:solidFill>
                  <a:srgbClr val="0070C0"/>
                </a:solidFill>
              </a:rPr>
              <a:t>Business Management</a:t>
            </a:r>
            <a:br>
              <a:rPr lang="en-ZA" altLang="cs-CZ" sz="2200" dirty="0">
                <a:solidFill>
                  <a:srgbClr val="0070C0"/>
                </a:solidFill>
              </a:rPr>
            </a:br>
            <a:r>
              <a:rPr lang="en-ZA" altLang="cs-CZ" sz="2200" dirty="0">
                <a:solidFill>
                  <a:srgbClr val="0070C0"/>
                </a:solidFill>
              </a:rPr>
              <a:t>FACULTY OF ECONOMICS AND ADMINISTRATION</a:t>
            </a:r>
            <a:br>
              <a:rPr lang="en-ZA" altLang="cs-CZ" sz="2200" dirty="0">
                <a:solidFill>
                  <a:srgbClr val="0070C0"/>
                </a:solidFill>
              </a:rPr>
            </a:br>
            <a:r>
              <a:rPr lang="en-ZA" altLang="cs-CZ" sz="2200" dirty="0">
                <a:solidFill>
                  <a:srgbClr val="0070C0"/>
                </a:solidFill>
              </a:rPr>
              <a:t>Masaryk University Brno</a:t>
            </a:r>
            <a:br>
              <a:rPr lang="en-ZA" altLang="cs-CZ" sz="2200" dirty="0">
                <a:solidFill>
                  <a:srgbClr val="0070C0"/>
                </a:solidFill>
              </a:rPr>
            </a:br>
            <a:r>
              <a:rPr lang="en-ZA" altLang="cs-CZ" sz="2200" dirty="0">
                <a:solidFill>
                  <a:srgbClr val="0070C0"/>
                </a:solidFill>
              </a:rPr>
              <a:t>Czech Republic</a:t>
            </a:r>
            <a:br>
              <a:rPr lang="en-ZA" altLang="cs-CZ" sz="2200" dirty="0">
                <a:solidFill>
                  <a:srgbClr val="0070C0"/>
                </a:solidFill>
              </a:rPr>
            </a:br>
            <a:r>
              <a:rPr lang="cs-CZ" altLang="cs-CZ" dirty="0">
                <a:solidFill>
                  <a:srgbClr val="0070C0"/>
                </a:solidFill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74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DBR řetězec zdrojů 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010" y="1508761"/>
            <a:ext cx="8089750" cy="424120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495774" y="32600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8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520485" y="3260030"/>
            <a:ext cx="39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727134" y="3260030"/>
            <a:ext cx="39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213482" y="3629362"/>
            <a:ext cx="39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501709" y="3260030"/>
            <a:ext cx="39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7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645696" y="3260030"/>
            <a:ext cx="62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247274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>
                <a:solidFill>
                  <a:srgbClr val="0070C0"/>
                </a:solidFill>
              </a:rPr>
              <a:t>Buffer</a:t>
            </a:r>
            <a:r>
              <a:rPr lang="cs-CZ" sz="3600" dirty="0">
                <a:solidFill>
                  <a:srgbClr val="0070C0"/>
                </a:solidFill>
              </a:rPr>
              <a:t> –vysvětlení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dirty="0" err="1"/>
              <a:t>Buffer</a:t>
            </a:r>
            <a:r>
              <a:rPr lang="cs-CZ" dirty="0"/>
              <a:t> (nárazník) je časové období na ochranu bubnu (úzkého místa)</a:t>
            </a:r>
          </a:p>
          <a:p>
            <a:pPr marL="0" indent="0">
              <a:buNone/>
            </a:pPr>
            <a:r>
              <a:rPr lang="cs-CZ" dirty="0"/>
              <a:t>    před možnými problémy v článcích řetězu,  které se vyskytují před</a:t>
            </a:r>
          </a:p>
          <a:p>
            <a:pPr marL="0" indent="0">
              <a:buNone/>
            </a:pPr>
            <a:r>
              <a:rPr lang="cs-CZ" dirty="0"/>
              <a:t>    tímto úzkým místem (</a:t>
            </a:r>
            <a:r>
              <a:rPr lang="cs-CZ" dirty="0" err="1"/>
              <a:t>upstream</a:t>
            </a:r>
            <a:r>
              <a:rPr lang="cs-CZ" dirty="0"/>
              <a:t>). </a:t>
            </a:r>
          </a:p>
          <a:p>
            <a:r>
              <a:rPr lang="cs-CZ" dirty="0"/>
              <a:t> Buffer kompenzuje neočekávané změny procesů    </a:t>
            </a:r>
          </a:p>
          <a:p>
            <a:r>
              <a:rPr lang="cs-CZ" dirty="0"/>
              <a:t> Díky využívání nárazníků jsou plány  režimu DBR velmi stabilní  </a:t>
            </a:r>
          </a:p>
        </p:txBody>
      </p:sp>
    </p:spTree>
    <p:extLst>
      <p:ext uri="{BB962C8B-B14F-4D97-AF65-F5344CB8AC3E}">
        <p14:creationId xmlns:p14="http://schemas.microsoft.com/office/powerpoint/2010/main" val="553627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Princip tlaku (MRP-II 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Přístup využívající tlaku:</a:t>
            </a:r>
            <a:r>
              <a:rPr lang="cs-CZ" dirty="0"/>
              <a:t> Na základě plánu výroby se uvolňují materiály a díly do výroby. Existuje přitom model výrobního procesu, který umožní předpovědět, jak budou materiály výrobním procesem procházet, kdy budou na jednotlivých operacích a kdy budou dokončené výrobky připraveny k expedici.</a:t>
            </a:r>
          </a:p>
          <a:p>
            <a:r>
              <a:rPr lang="cs-CZ" dirty="0"/>
              <a:t>Takové systémy se označují jako </a:t>
            </a:r>
            <a:r>
              <a:rPr lang="cs-CZ" dirty="0">
                <a:solidFill>
                  <a:srgbClr val="0070C0"/>
                </a:solidFill>
              </a:rPr>
              <a:t>MRP II </a:t>
            </a:r>
            <a:r>
              <a:rPr lang="cs-CZ" dirty="0"/>
              <a:t>(</a:t>
            </a:r>
            <a:r>
              <a:rPr lang="cs-CZ" dirty="0" err="1"/>
              <a:t>Manufacturing</a:t>
            </a:r>
            <a:r>
              <a:rPr lang="cs-CZ" dirty="0"/>
              <a:t> 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Planning</a:t>
            </a:r>
            <a:r>
              <a:rPr lang="cs-CZ" dirty="0"/>
              <a:t>) a jsou základem velké části softwarových produktů pro řízení výroby. Systém tlaku vychází z myšlenky, že vše, co se ve výrobě děje, lze zadat do počítače, který spočítá optimální řešení.</a:t>
            </a:r>
          </a:p>
          <a:p>
            <a:r>
              <a:rPr lang="cs-CZ" b="1" dirty="0">
                <a:solidFill>
                  <a:srgbClr val="FF0000"/>
                </a:solidFill>
              </a:rPr>
              <a:t>V praxi se tato představa ukazuje jako naprosto nereálná. </a:t>
            </a:r>
            <a:r>
              <a:rPr lang="cs-CZ" dirty="0"/>
              <a:t>Počítačový systém řízení výroby zpravidla žije svým vlastním životem a výrobu jako takovou nakonec stejně někdo hodně šikovný řídí na základě intuice.</a:t>
            </a:r>
          </a:p>
        </p:txBody>
      </p:sp>
    </p:spTree>
    <p:extLst>
      <p:ext uri="{BB962C8B-B14F-4D97-AF65-F5344CB8AC3E}">
        <p14:creationId xmlns:p14="http://schemas.microsoft.com/office/powerpoint/2010/main" val="1376123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5980" y="500062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Princip tahu (JIT)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Přístup využívající tahu: </a:t>
            </a:r>
            <a:r>
              <a:rPr lang="cs-CZ" dirty="0"/>
              <a:t>Impuls ke spuštění výroby nepřichází na začátek výrobního procesu, ale na jeho konci. </a:t>
            </a:r>
          </a:p>
          <a:p>
            <a:r>
              <a:rPr lang="cs-CZ" dirty="0"/>
              <a:t>Odtud se impuls pomocí </a:t>
            </a:r>
            <a:r>
              <a:rPr lang="cs-CZ" dirty="0" err="1"/>
              <a:t>kanbanových</a:t>
            </a:r>
            <a:r>
              <a:rPr lang="cs-CZ" dirty="0"/>
              <a:t> karet šíří směrem proti proudu výroby až ke zdrojům materiálů a dílů.</a:t>
            </a:r>
          </a:p>
          <a:p>
            <a:r>
              <a:rPr lang="cs-CZ" dirty="0"/>
              <a:t>Nevyrábí se tedy nic, co by nebylo bezprostředně potřeba, klesají zásoby a zkracují se průběžné doby výroby. </a:t>
            </a:r>
          </a:p>
          <a:p>
            <a:r>
              <a:rPr lang="cs-CZ" dirty="0"/>
              <a:t>Základní myšlenka systémů JIT je celkem logická. Detailní průběh výroby se nijak neplánuje, realita tedy nemůže být v rozporu s plánem. </a:t>
            </a:r>
          </a:p>
          <a:p>
            <a:r>
              <a:rPr lang="cs-CZ" dirty="0"/>
              <a:t>Odpovědnost za jednotlivá rozhodnutí se přenáší na operátory, kteří ovšem nevidí požadavky celku.</a:t>
            </a:r>
          </a:p>
        </p:txBody>
      </p:sp>
    </p:spTree>
    <p:extLst>
      <p:ext uri="{BB962C8B-B14F-4D97-AF65-F5344CB8AC3E}">
        <p14:creationId xmlns:p14="http://schemas.microsoft.com/office/powerpoint/2010/main" val="643740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Přínosy DBR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snížení zásob</a:t>
            </a:r>
          </a:p>
          <a:p>
            <a:r>
              <a:rPr lang="cs-CZ" dirty="0"/>
              <a:t> zvýšení průtoku</a:t>
            </a:r>
          </a:p>
          <a:p>
            <a:r>
              <a:rPr lang="cs-CZ" dirty="0"/>
              <a:t> snížení průběžné doby výroby</a:t>
            </a:r>
          </a:p>
          <a:p>
            <a:r>
              <a:rPr lang="cs-CZ" dirty="0"/>
              <a:t> snazší plánování než v MRP II a vyšší kontrolu než v JIT</a:t>
            </a:r>
          </a:p>
          <a:p>
            <a:r>
              <a:rPr lang="cs-CZ" dirty="0"/>
              <a:t> lepší předvídatelnost výrobního procesu</a:t>
            </a:r>
          </a:p>
          <a:p>
            <a:r>
              <a:rPr lang="cs-CZ"/>
              <a:t> možnost </a:t>
            </a:r>
            <a:r>
              <a:rPr lang="cs-CZ" dirty="0"/>
              <a:t>zacílit nástroje zlepšení procesů jen tam, kde to </a:t>
            </a:r>
            <a:r>
              <a:rPr lang="cs-CZ"/>
              <a:t>přinese  reálné </a:t>
            </a:r>
            <a:r>
              <a:rPr lang="cs-CZ" dirty="0"/>
              <a:t>efekty</a:t>
            </a:r>
          </a:p>
          <a:p>
            <a:r>
              <a:rPr lang="cs-CZ" dirty="0"/>
              <a:t>nasměrování investic do výrobního systému jen tam, kde to přinese reálné efekty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44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Úvodní postuláty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/>
              <a:t>Drum</a:t>
            </a:r>
            <a:r>
              <a:rPr lang="cs-CZ" dirty="0"/>
              <a:t>-</a:t>
            </a:r>
            <a:r>
              <a:rPr lang="cs-CZ" dirty="0" err="1"/>
              <a:t>Buffer</a:t>
            </a:r>
            <a:r>
              <a:rPr lang="cs-CZ" dirty="0"/>
              <a:t>-Rope (</a:t>
            </a:r>
            <a:r>
              <a:rPr lang="cs-CZ" b="1" dirty="0"/>
              <a:t>DBR</a:t>
            </a:r>
            <a:r>
              <a:rPr lang="cs-CZ" dirty="0"/>
              <a:t>) je řešení pro plánování a rozvrhování zdrojů odvozené od Teorie</a:t>
            </a:r>
          </a:p>
          <a:p>
            <a:pPr marL="0" indent="0">
              <a:buNone/>
            </a:pPr>
            <a:r>
              <a:rPr lang="cs-CZ" dirty="0"/>
              <a:t>    omezení (TOC).</a:t>
            </a:r>
          </a:p>
          <a:p>
            <a:r>
              <a:rPr lang="cs-CZ" dirty="0"/>
              <a:t>Základní předpoklad </a:t>
            </a:r>
            <a:r>
              <a:rPr lang="cs-CZ" b="1" dirty="0"/>
              <a:t>DBR </a:t>
            </a:r>
            <a:r>
              <a:rPr lang="cs-CZ" dirty="0"/>
              <a:t>je, že v každém podniku je jeden nebo limitovaný počet kapacitně </a:t>
            </a:r>
          </a:p>
          <a:p>
            <a:pPr marL="0" indent="0">
              <a:buNone/>
            </a:pPr>
            <a:r>
              <a:rPr lang="cs-CZ" dirty="0"/>
              <a:t>    omezených zdrojů, které jsou pro výkon (efektivitu) podniku klíčové.  </a:t>
            </a:r>
          </a:p>
          <a:p>
            <a:r>
              <a:rPr lang="cs-CZ" dirty="0"/>
              <a:t>Tento omezený zdroj nazýváme „buben“ (DRUM), a to proto, že udává tempo průtoku pro všechny </a:t>
            </a:r>
          </a:p>
          <a:p>
            <a:pPr marL="0" indent="0">
              <a:buNone/>
            </a:pPr>
            <a:r>
              <a:rPr lang="cs-CZ" dirty="0"/>
              <a:t>     ostatní zdroje. Je charakterizován  průtokem a taky tím, jak je jeho kapacita využívána.</a:t>
            </a:r>
          </a:p>
          <a:p>
            <a:r>
              <a:rPr lang="cs-CZ" dirty="0"/>
              <a:t>Abychom dosáhli maxima výstupu systému musíme především řídit náš limitovaný (omezený </a:t>
            </a:r>
          </a:p>
          <a:p>
            <a:pPr marL="0" indent="0">
              <a:buNone/>
            </a:pPr>
            <a:r>
              <a:rPr lang="cs-CZ" dirty="0"/>
              <a:t>     zdroj= DRUM), tedy jeho využití, naplánování, a taky které zakázky na něm budou realizovány (jejich pořadí).</a:t>
            </a:r>
          </a:p>
          <a:p>
            <a:r>
              <a:rPr lang="cs-CZ" dirty="0"/>
              <a:t>Je potřeba zajistit, aby DRUM  pracoval </a:t>
            </a:r>
            <a:r>
              <a:rPr lang="cs-CZ" b="1" dirty="0">
                <a:solidFill>
                  <a:srgbClr val="FF0000"/>
                </a:solidFill>
              </a:rPr>
              <a:t>nepřetržitě</a:t>
            </a:r>
            <a:r>
              <a:rPr lang="cs-CZ" dirty="0"/>
              <a:t> (viz kroky2-3 z pěti kroků TOC). </a:t>
            </a:r>
          </a:p>
          <a:p>
            <a:r>
              <a:rPr lang="cs-CZ" dirty="0"/>
              <a:t>Výpadek případných vstupů zdroje (materiál, nebo porucha zdrojů před naším omezením) je </a:t>
            </a:r>
          </a:p>
          <a:p>
            <a:pPr marL="0" indent="0">
              <a:buNone/>
            </a:pPr>
            <a:r>
              <a:rPr lang="cs-CZ" dirty="0"/>
              <a:t>     zajišťován časovou rezervou (nárazníkem), kterému se říká BUFFER. Jde o čas!!!</a:t>
            </a:r>
          </a:p>
          <a:p>
            <a:r>
              <a:rPr lang="cs-CZ" dirty="0"/>
              <a:t>Synchronizaci s ostatními zdroji zajišťuje </a:t>
            </a:r>
            <a:r>
              <a:rPr lang="cs-CZ" b="1" dirty="0">
                <a:solidFill>
                  <a:srgbClr val="FF0000"/>
                </a:solidFill>
              </a:rPr>
              <a:t>zpětnovazební prvek</a:t>
            </a:r>
            <a:r>
              <a:rPr lang="cs-CZ" dirty="0"/>
              <a:t>, který nazýváme lano (ROPE), který určuje dobu, od uvolnění nových komponent do výroby až ke zdroji, kterému se říká DRUM.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438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A2A85A-C1A0-44AF-9A36-FB6253101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rgbClr val="0070C0"/>
                </a:solidFill>
              </a:rPr>
              <a:t>Simplified</a:t>
            </a:r>
            <a:r>
              <a:rPr lang="cs-CZ" sz="3600" dirty="0">
                <a:solidFill>
                  <a:srgbClr val="0070C0"/>
                </a:solidFill>
              </a:rPr>
              <a:t> DBR (</a:t>
            </a:r>
            <a:r>
              <a:rPr lang="cs-CZ" sz="3600" dirty="0" err="1">
                <a:solidFill>
                  <a:srgbClr val="0070C0"/>
                </a:solidFill>
              </a:rPr>
              <a:t>only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600" dirty="0" err="1">
                <a:solidFill>
                  <a:srgbClr val="0070C0"/>
                </a:solidFill>
              </a:rPr>
              <a:t>shipping</a:t>
            </a:r>
            <a:r>
              <a:rPr lang="cs-CZ" sz="3600" dirty="0">
                <a:solidFill>
                  <a:srgbClr val="0070C0"/>
                </a:solidFill>
              </a:rPr>
              <a:t> buffer)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E12BD8-4962-4C91-935E-F04E80AD2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Red</a:t>
            </a:r>
            <a:r>
              <a:rPr lang="cs-CZ" b="1" dirty="0">
                <a:solidFill>
                  <a:srgbClr val="FF0000"/>
                </a:solidFill>
              </a:rPr>
              <a:t> line </a:t>
            </a:r>
            <a:r>
              <a:rPr lang="cs-CZ" b="1" dirty="0" err="1">
                <a:solidFill>
                  <a:srgbClr val="FF0000"/>
                </a:solidFill>
              </a:rPr>
              <a:t>control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: to monitor </a:t>
            </a:r>
            <a:r>
              <a:rPr lang="cs-CZ" dirty="0" err="1"/>
              <a:t>late</a:t>
            </a:r>
            <a:r>
              <a:rPr lang="cs-CZ" dirty="0"/>
              <a:t> </a:t>
            </a:r>
            <a:r>
              <a:rPr lang="cs-CZ" dirty="0" err="1"/>
              <a:t>orders</a:t>
            </a:r>
            <a:r>
              <a:rPr lang="cs-CZ" dirty="0"/>
              <a:t> and </a:t>
            </a:r>
            <a:r>
              <a:rPr lang="cs-CZ" dirty="0" err="1"/>
              <a:t>low</a:t>
            </a:r>
            <a:r>
              <a:rPr lang="cs-CZ" dirty="0"/>
              <a:t> level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raw</a:t>
            </a:r>
            <a:r>
              <a:rPr lang="cs-CZ" dirty="0"/>
              <a:t> materiál 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load</a:t>
            </a:r>
            <a:r>
              <a:rPr lang="cs-CZ" dirty="0"/>
              <a:t> on CCR </a:t>
            </a:r>
            <a:r>
              <a:rPr lang="cs-CZ" dirty="0" err="1"/>
              <a:t>approaches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maximum limit</a:t>
            </a:r>
          </a:p>
          <a:p>
            <a:r>
              <a:rPr lang="cs-CZ" dirty="0"/>
              <a:t>CCR =</a:t>
            </a:r>
            <a:r>
              <a:rPr lang="cs-CZ" dirty="0" err="1"/>
              <a:t>capacity</a:t>
            </a:r>
            <a:r>
              <a:rPr lang="cs-CZ" dirty="0"/>
              <a:t> </a:t>
            </a:r>
            <a:r>
              <a:rPr lang="cs-CZ" dirty="0" err="1"/>
              <a:t>contstrained</a:t>
            </a:r>
            <a:r>
              <a:rPr lang="cs-CZ" dirty="0"/>
              <a:t> </a:t>
            </a:r>
            <a:r>
              <a:rPr lang="cs-CZ" dirty="0" err="1"/>
              <a:t>resource</a:t>
            </a:r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063158C-ED11-4D77-B691-98CFC46FB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290" y="3850921"/>
            <a:ext cx="3780827" cy="254615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2C6A69C-66B1-4549-A96C-E62B7316F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259" y="4892773"/>
            <a:ext cx="1403822" cy="156425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8308D56B-F4C5-4851-AD8D-025294631F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5212" y="5123996"/>
            <a:ext cx="1904705" cy="1634635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C74B7E35-F838-4D77-9CAB-2D50BA4D8157}"/>
              </a:ext>
            </a:extLst>
          </p:cNvPr>
          <p:cNvSpPr txBox="1"/>
          <p:nvPr/>
        </p:nvSpPr>
        <p:spPr>
          <a:xfrm>
            <a:off x="11215396" y="199675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7068AA61-678A-4EF3-911D-8B6252C9CDC2}"/>
              </a:ext>
            </a:extLst>
          </p:cNvPr>
          <p:cNvCxnSpPr/>
          <p:nvPr/>
        </p:nvCxnSpPr>
        <p:spPr>
          <a:xfrm>
            <a:off x="6358730" y="3850921"/>
            <a:ext cx="0" cy="11409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>
            <a:extLst>
              <a:ext uri="{FF2B5EF4-FFF2-40B4-BE49-F238E27FC236}">
                <a16:creationId xmlns:a16="http://schemas.microsoft.com/office/drawing/2014/main" id="{707236B3-186B-4428-8FEB-FDE286903713}"/>
              </a:ext>
            </a:extLst>
          </p:cNvPr>
          <p:cNvSpPr/>
          <p:nvPr/>
        </p:nvSpPr>
        <p:spPr>
          <a:xfrm>
            <a:off x="6501344" y="4236733"/>
            <a:ext cx="112723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Lead </a:t>
            </a:r>
            <a:r>
              <a:rPr lang="cs-CZ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time</a:t>
            </a:r>
            <a:endParaRPr lang="cs-CZ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2690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E7D644-4814-4464-B68D-A7D35C139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70C0"/>
                </a:solidFill>
              </a:rPr>
              <a:t>CCR </a:t>
            </a:r>
            <a:r>
              <a:rPr lang="cs-CZ" sz="3600" dirty="0" err="1">
                <a:solidFill>
                  <a:srgbClr val="0070C0"/>
                </a:solidFill>
              </a:rPr>
              <a:t>limits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DC88CC8-EC6E-4730-9D67-DD52F4457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55345"/>
            <a:ext cx="8622071" cy="250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26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Problém rozvrhování (přiřazování </a:t>
            </a:r>
            <a:r>
              <a:rPr lang="cs-CZ" sz="3600" dirty="0" err="1">
                <a:solidFill>
                  <a:srgbClr val="0070C0"/>
                </a:solidFill>
              </a:rPr>
              <a:t>zrdojů</a:t>
            </a:r>
            <a:r>
              <a:rPr lang="cs-CZ" sz="3600" dirty="0">
                <a:solidFill>
                  <a:srgbClr val="0070C0"/>
                </a:solidFill>
              </a:rPr>
              <a:t>, </a:t>
            </a:r>
            <a:r>
              <a:rPr lang="cs-CZ" sz="3600" dirty="0" err="1">
                <a:solidFill>
                  <a:srgbClr val="0070C0"/>
                </a:solidFill>
              </a:rPr>
              <a:t>scheduling</a:t>
            </a:r>
            <a:r>
              <a:rPr lang="cs-CZ" sz="36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2138" y="1492138"/>
            <a:ext cx="10515600" cy="4351338"/>
          </a:xfrm>
        </p:spPr>
        <p:txBody>
          <a:bodyPr>
            <a:normAutofit/>
          </a:bodyPr>
          <a:lstStyle/>
          <a:p>
            <a:r>
              <a:rPr lang="cs-CZ" sz="1800" dirty="0"/>
              <a:t>Každý zdroj musí být z hlediska jeho zatížení a dostupné kapacity posuzován individuálně   </a:t>
            </a:r>
          </a:p>
          <a:p>
            <a:r>
              <a:rPr lang="cs-CZ" sz="1800" dirty="0"/>
              <a:t>Mějme například 1000 dostupných hodin a požadavek (</a:t>
            </a:r>
            <a:r>
              <a:rPr lang="cs-CZ" sz="1800" dirty="0" err="1"/>
              <a:t>poptávka,demand</a:t>
            </a:r>
            <a:r>
              <a:rPr lang="cs-CZ" sz="1800" dirty="0"/>
              <a:t>) 880 hodin ze strany zákazníků na tyto kapacity. (na obrázku níže se kapacita rovná 1800)</a:t>
            </a:r>
          </a:p>
          <a:p>
            <a:r>
              <a:rPr lang="cs-CZ" sz="1800" dirty="0"/>
              <a:t>Poptávka ale naznačenou situaci nepopisuje dostatečně přesně.  </a:t>
            </a:r>
          </a:p>
          <a:p>
            <a:r>
              <a:rPr lang="cs-CZ" sz="1800" dirty="0"/>
              <a:t>Na obrázku vidíme, že většina pracovních center (</a:t>
            </a:r>
            <a:r>
              <a:rPr lang="cs-CZ" sz="1800" dirty="0" err="1"/>
              <a:t>Work</a:t>
            </a:r>
            <a:r>
              <a:rPr lang="cs-CZ" sz="1800" dirty="0"/>
              <a:t> Center (i)=WC(i)) mají stále dostatečnou kapacitu zatímco </a:t>
            </a:r>
            <a:r>
              <a:rPr lang="cs-CZ" sz="1800" b="1" dirty="0">
                <a:solidFill>
                  <a:srgbClr val="FF0000"/>
                </a:solidFill>
              </a:rPr>
              <a:t>WC3</a:t>
            </a:r>
            <a:r>
              <a:rPr lang="cs-CZ" sz="1800" dirty="0"/>
              <a:t> je plně vytížené a není možné ho využít pro případnou další zakázku(požadavek času). Má tedy charakter zdroje, kterému se říká CCR (</a:t>
            </a:r>
            <a:r>
              <a:rPr lang="cs-CZ" sz="1800" dirty="0" err="1"/>
              <a:t>Capacity</a:t>
            </a:r>
            <a:r>
              <a:rPr lang="cs-CZ" sz="1800" dirty="0"/>
              <a:t> </a:t>
            </a:r>
            <a:r>
              <a:rPr lang="cs-CZ" sz="1800" dirty="0" err="1"/>
              <a:t>Constrained</a:t>
            </a:r>
            <a:r>
              <a:rPr lang="cs-CZ" sz="1800" dirty="0"/>
              <a:t> </a:t>
            </a:r>
            <a:r>
              <a:rPr lang="cs-CZ" sz="1800" dirty="0" err="1"/>
              <a:t>Resource</a:t>
            </a:r>
            <a:r>
              <a:rPr lang="cs-CZ" sz="1800" dirty="0"/>
              <a:t>).</a:t>
            </a:r>
          </a:p>
          <a:p>
            <a:r>
              <a:rPr lang="cs-CZ" sz="1800" dirty="0"/>
              <a:t>Skutečný stav je ten, že kapacita podniku je omezená, protože nemůžeme navýšit počet zakázek, protože nás omezuje již naplněná kapacita WC3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381" y="4470648"/>
            <a:ext cx="4673173" cy="211667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930059" y="4162872"/>
            <a:ext cx="971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>
                <a:solidFill>
                  <a:srgbClr val="00B050"/>
                </a:solidFill>
              </a:rPr>
              <a:t>Požadavek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169934" y="4162871"/>
            <a:ext cx="1614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>
                <a:solidFill>
                  <a:srgbClr val="FF0000"/>
                </a:solidFill>
              </a:rPr>
              <a:t>Kapacita (</a:t>
            </a:r>
            <a:r>
              <a:rPr lang="cs-CZ" sz="1400" b="1" dirty="0" err="1">
                <a:solidFill>
                  <a:srgbClr val="FF0000"/>
                </a:solidFill>
              </a:rPr>
              <a:t>Red</a:t>
            </a:r>
            <a:r>
              <a:rPr lang="cs-CZ" sz="1400" b="1">
                <a:solidFill>
                  <a:srgbClr val="FF0000"/>
                </a:solidFill>
              </a:rPr>
              <a:t> line )</a:t>
            </a:r>
            <a:endParaRPr lang="cs-CZ" sz="1400" b="1" dirty="0">
              <a:solidFill>
                <a:srgbClr val="FF0000"/>
              </a:solidFill>
            </a:endParaRPr>
          </a:p>
        </p:txBody>
      </p:sp>
      <p:sp>
        <p:nvSpPr>
          <p:cNvPr id="5" name="Šipka: doleva 4">
            <a:extLst>
              <a:ext uri="{FF2B5EF4-FFF2-40B4-BE49-F238E27FC236}">
                <a16:creationId xmlns:a16="http://schemas.microsoft.com/office/drawing/2014/main" id="{36F4632C-4998-D4F1-E54D-A266C734D848}"/>
              </a:ext>
            </a:extLst>
          </p:cNvPr>
          <p:cNvSpPr/>
          <p:nvPr/>
        </p:nvSpPr>
        <p:spPr>
          <a:xfrm>
            <a:off x="5368242" y="5021913"/>
            <a:ext cx="1635853" cy="34394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71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Co máme k dispozici a jaké jsou požadavky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Musíme brát do úvahy časový rámec, ve kterém se poptávka objeví. </a:t>
            </a:r>
          </a:p>
          <a:p>
            <a:r>
              <a:rPr lang="cs-CZ" sz="2400" dirty="0"/>
              <a:t>Měsíční nebo týdenní plán zahrnující poptávky nemusí stačit k přijetí opatření vedoucí ke splnění požadavků v čase</a:t>
            </a:r>
            <a:r>
              <a:rPr lang="cs-CZ" dirty="0"/>
              <a:t>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011681" y="3142215"/>
            <a:ext cx="2573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Požadavek:</a:t>
            </a:r>
            <a:r>
              <a:rPr lang="cs-CZ" dirty="0"/>
              <a:t> </a:t>
            </a:r>
            <a:r>
              <a:rPr lang="cs-CZ" b="1" dirty="0"/>
              <a:t>co je potřeba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096000" y="3115046"/>
            <a:ext cx="2623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Kapacita :</a:t>
            </a:r>
            <a:r>
              <a:rPr lang="cs-CZ" dirty="0"/>
              <a:t> co je k dispozici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082" y="3592758"/>
            <a:ext cx="5766621" cy="3058816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3AF5B8F2-78C4-44B9-BC6C-AF6D4CB26801}"/>
              </a:ext>
            </a:extLst>
          </p:cNvPr>
          <p:cNvSpPr/>
          <p:nvPr/>
        </p:nvSpPr>
        <p:spPr>
          <a:xfrm>
            <a:off x="4584758" y="3265242"/>
            <a:ext cx="171800" cy="1637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9C495D0-6809-4901-95E4-0B08804F349C}"/>
              </a:ext>
            </a:extLst>
          </p:cNvPr>
          <p:cNvSpPr/>
          <p:nvPr/>
        </p:nvSpPr>
        <p:spPr>
          <a:xfrm>
            <a:off x="8719923" y="3324261"/>
            <a:ext cx="1271555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6070016-FA23-FC07-0013-A2E70B039F6F}"/>
              </a:ext>
            </a:extLst>
          </p:cNvPr>
          <p:cNvSpPr txBox="1"/>
          <p:nvPr/>
        </p:nvSpPr>
        <p:spPr>
          <a:xfrm>
            <a:off x="10121596" y="3127707"/>
            <a:ext cx="1490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(480 </a:t>
            </a:r>
            <a:r>
              <a:rPr lang="cs-CZ" dirty="0" err="1"/>
              <a:t>minutes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791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TOC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Abychom zlepšili systém, musíme optimalizovat nejslabší článek, tedy omezení řetězce strojů. Toto omezení se nazývá DRUM (buben). Všechny ostatní zdroje jsou tomuto rozhodnutí </a:t>
            </a:r>
            <a:r>
              <a:rPr lang="cs-CZ" dirty="0">
                <a:solidFill>
                  <a:srgbClr val="FF0000"/>
                </a:solidFill>
              </a:rPr>
              <a:t>podřízeny</a:t>
            </a:r>
            <a:r>
              <a:rPr lang="cs-CZ" dirty="0"/>
              <a:t>. Při rozvrhování se postupuje takto: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2000" dirty="0"/>
              <a:t>1.Vypracujte se podrobný plán přiřazení práce na bubnu (DRUM).  </a:t>
            </a:r>
          </a:p>
          <a:p>
            <a:pPr marL="0" indent="0">
              <a:buNone/>
            </a:pPr>
            <a:r>
              <a:rPr lang="cs-CZ" sz="2000" dirty="0"/>
              <a:t> 2.Přidá se vyrovnávací paměť (BUFFER), abyste ochránili výkon </a:t>
            </a:r>
          </a:p>
          <a:p>
            <a:pPr marL="0" indent="0">
              <a:buNone/>
            </a:pPr>
            <a:r>
              <a:rPr lang="cs-CZ" sz="2000" dirty="0"/>
              <a:t>     našeho limitovaného zdroje typu CCR (jde o časovou rezervu)</a:t>
            </a:r>
          </a:p>
          <a:p>
            <a:pPr marL="0" indent="0">
              <a:buNone/>
            </a:pPr>
            <a:r>
              <a:rPr lang="cs-CZ" sz="2000" dirty="0"/>
              <a:t>3. Rozvrh práce ostatních zdrojů se synchronizuje podle se rozvrhu na </a:t>
            </a:r>
          </a:p>
          <a:p>
            <a:pPr marL="0" indent="0">
              <a:buNone/>
            </a:pPr>
            <a:r>
              <a:rPr lang="cs-CZ" sz="2000" dirty="0"/>
              <a:t>     bubnu (DRUM)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Jinými slovy identifikujeme úzké místo a využijeme ho na maximum</a:t>
            </a:r>
          </a:p>
        </p:txBody>
      </p:sp>
    </p:spTree>
    <p:extLst>
      <p:ext uri="{BB962C8B-B14F-4D97-AF65-F5344CB8AC3E}">
        <p14:creationId xmlns:p14="http://schemas.microsoft.com/office/powerpoint/2010/main" val="377958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136" y="243294"/>
            <a:ext cx="11386140" cy="1325563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Využití zdroje typu buben(</a:t>
            </a:r>
            <a:r>
              <a:rPr lang="cs-CZ" sz="3600" dirty="0" err="1">
                <a:solidFill>
                  <a:srgbClr val="0070C0"/>
                </a:solidFill>
              </a:rPr>
              <a:t>drum</a:t>
            </a:r>
            <a:r>
              <a:rPr lang="cs-CZ" sz="3600" dirty="0">
                <a:solidFill>
                  <a:srgbClr val="0070C0"/>
                </a:solidFill>
              </a:rPr>
              <a:t>) na maximum jeho kapacity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970034" y="1905086"/>
            <a:ext cx="2573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Požadavek:</a:t>
            </a:r>
            <a:r>
              <a:rPr lang="cs-CZ" dirty="0"/>
              <a:t> co je potřeba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054353" y="1877917"/>
            <a:ext cx="2623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Kapacita :</a:t>
            </a:r>
            <a:r>
              <a:rPr lang="cs-CZ" dirty="0"/>
              <a:t> co je k dispozici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130476" y="2767130"/>
            <a:ext cx="22931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40 hodin/týden</a:t>
            </a:r>
          </a:p>
          <a:p>
            <a:r>
              <a:rPr lang="cs-CZ" b="1" dirty="0">
                <a:solidFill>
                  <a:srgbClr val="0070C0"/>
                </a:solidFill>
              </a:rPr>
              <a:t>P1 požadavek</a:t>
            </a:r>
          </a:p>
          <a:p>
            <a:r>
              <a:rPr lang="cs-CZ" dirty="0"/>
              <a:t>51 ks den 5</a:t>
            </a:r>
          </a:p>
          <a:p>
            <a:r>
              <a:rPr lang="cs-CZ" dirty="0"/>
              <a:t>50 ks den 3 </a:t>
            </a:r>
          </a:p>
          <a:p>
            <a:endParaRPr lang="cs-CZ" dirty="0"/>
          </a:p>
          <a:p>
            <a:r>
              <a:rPr lang="cs-CZ" b="1" dirty="0">
                <a:solidFill>
                  <a:srgbClr val="00B050"/>
                </a:solidFill>
              </a:rPr>
              <a:t>P2 požadavek </a:t>
            </a:r>
          </a:p>
          <a:p>
            <a:r>
              <a:rPr lang="cs-CZ" dirty="0"/>
              <a:t>10 ks ve dnech 1-5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179" y="2434478"/>
            <a:ext cx="5766621" cy="3058816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DD854AD9-F7CD-4343-8DBD-F5CC30A895C5}"/>
              </a:ext>
            </a:extLst>
          </p:cNvPr>
          <p:cNvSpPr/>
          <p:nvPr/>
        </p:nvSpPr>
        <p:spPr>
          <a:xfrm>
            <a:off x="7543111" y="2004235"/>
            <a:ext cx="171800" cy="1637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evá složená závorka 2">
            <a:extLst>
              <a:ext uri="{FF2B5EF4-FFF2-40B4-BE49-F238E27FC236}">
                <a16:creationId xmlns:a16="http://schemas.microsoft.com/office/drawing/2014/main" id="{77EFF2E1-A2A4-4683-BBBE-D5AC8E292C1B}"/>
              </a:ext>
            </a:extLst>
          </p:cNvPr>
          <p:cNvSpPr/>
          <p:nvPr/>
        </p:nvSpPr>
        <p:spPr>
          <a:xfrm>
            <a:off x="2755784" y="2936147"/>
            <a:ext cx="327170" cy="17784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6C6576B-C9FF-4B7B-9CA4-4827459D716B}"/>
              </a:ext>
            </a:extLst>
          </p:cNvPr>
          <p:cNvSpPr txBox="1"/>
          <p:nvPr/>
        </p:nvSpPr>
        <p:spPr>
          <a:xfrm>
            <a:off x="738232" y="3640714"/>
            <a:ext cx="218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Parametry modelu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33D03E9-3D5E-4708-A277-D1B2CA7802DE}"/>
              </a:ext>
            </a:extLst>
          </p:cNvPr>
          <p:cNvSpPr txBox="1"/>
          <p:nvPr/>
        </p:nvSpPr>
        <p:spPr>
          <a:xfrm>
            <a:off x="2676088" y="5493294"/>
            <a:ext cx="2028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P1 = výrobek číslo 1</a:t>
            </a:r>
          </a:p>
          <a:p>
            <a:r>
              <a:rPr lang="cs-CZ" dirty="0">
                <a:solidFill>
                  <a:srgbClr val="00B050"/>
                </a:solidFill>
              </a:rPr>
              <a:t>P2 = výrobek číslo 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DA018ED-E1D5-431D-8353-4C9C35F8A001}"/>
              </a:ext>
            </a:extLst>
          </p:cNvPr>
          <p:cNvSpPr txBox="1"/>
          <p:nvPr/>
        </p:nvSpPr>
        <p:spPr>
          <a:xfrm>
            <a:off x="5548985" y="5770293"/>
            <a:ext cx="53759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Doby výroby jednoho kusu P1 trvá 12 minut a </a:t>
            </a:r>
          </a:p>
          <a:p>
            <a:r>
              <a:rPr lang="cs-CZ" b="1" dirty="0">
                <a:solidFill>
                  <a:srgbClr val="FF0000"/>
                </a:solidFill>
              </a:rPr>
              <a:t>výroba  P2 trvá 24 minut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15ACAEB-4D69-4E1F-8699-1136A4F84DD1}"/>
              </a:ext>
            </a:extLst>
          </p:cNvPr>
          <p:cNvSpPr txBox="1"/>
          <p:nvPr/>
        </p:nvSpPr>
        <p:spPr>
          <a:xfrm>
            <a:off x="5587179" y="6358915"/>
            <a:ext cx="537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Pracovní den má 8 hodin = 480 minut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945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474" y="319915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Rozvrh omezeného zdroje (bubnu) 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56312"/>
              </p:ext>
            </p:extLst>
          </p:nvPr>
        </p:nvGraphicFramePr>
        <p:xfrm>
          <a:off x="413306" y="2625555"/>
          <a:ext cx="4851700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925">
                  <a:extLst>
                    <a:ext uri="{9D8B030D-6E8A-4147-A177-3AD203B41FA5}">
                      <a16:colId xmlns:a16="http://schemas.microsoft.com/office/drawing/2014/main" val="3350948005"/>
                    </a:ext>
                  </a:extLst>
                </a:gridCol>
                <a:gridCol w="1212925">
                  <a:extLst>
                    <a:ext uri="{9D8B030D-6E8A-4147-A177-3AD203B41FA5}">
                      <a16:colId xmlns:a16="http://schemas.microsoft.com/office/drawing/2014/main" val="433021966"/>
                    </a:ext>
                  </a:extLst>
                </a:gridCol>
                <a:gridCol w="1212925">
                  <a:extLst>
                    <a:ext uri="{9D8B030D-6E8A-4147-A177-3AD203B41FA5}">
                      <a16:colId xmlns:a16="http://schemas.microsoft.com/office/drawing/2014/main" val="2041732371"/>
                    </a:ext>
                  </a:extLst>
                </a:gridCol>
                <a:gridCol w="1212925">
                  <a:extLst>
                    <a:ext uri="{9D8B030D-6E8A-4147-A177-3AD203B41FA5}">
                      <a16:colId xmlns:a16="http://schemas.microsoft.com/office/drawing/2014/main" val="3632250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Výrobek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Minuty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66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648023"/>
                  </a:ext>
                </a:extLst>
              </a:tr>
              <a:tr h="3005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72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979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635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55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123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155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960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609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917889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0198251" y="4578313"/>
            <a:ext cx="166103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40 hodin/týden</a:t>
            </a:r>
          </a:p>
          <a:p>
            <a:r>
              <a:rPr lang="cs-CZ" b="1" dirty="0"/>
              <a:t>P1 požadavek</a:t>
            </a:r>
          </a:p>
          <a:p>
            <a:r>
              <a:rPr lang="cs-CZ" dirty="0"/>
              <a:t>51 ks den 5</a:t>
            </a:r>
          </a:p>
          <a:p>
            <a:r>
              <a:rPr lang="cs-CZ" dirty="0"/>
              <a:t>50 ks den 3 </a:t>
            </a:r>
          </a:p>
          <a:p>
            <a:endParaRPr lang="cs-CZ" dirty="0"/>
          </a:p>
          <a:p>
            <a:r>
              <a:rPr lang="cs-CZ" b="1" dirty="0"/>
              <a:t>P2 požadavek </a:t>
            </a:r>
          </a:p>
          <a:p>
            <a:r>
              <a:rPr lang="cs-CZ" dirty="0"/>
              <a:t>10 ks dny 1-5</a:t>
            </a:r>
          </a:p>
        </p:txBody>
      </p:sp>
      <p:sp>
        <p:nvSpPr>
          <p:cNvPr id="8" name="Obdélník 7"/>
          <p:cNvSpPr/>
          <p:nvPr/>
        </p:nvSpPr>
        <p:spPr>
          <a:xfrm>
            <a:off x="2969111" y="6003616"/>
            <a:ext cx="1957891" cy="2465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4944164" y="4655192"/>
            <a:ext cx="1366221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422315" y="5772346"/>
            <a:ext cx="3351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P1 51 ks den 5 </a:t>
            </a:r>
            <a:r>
              <a:rPr lang="cs-CZ" sz="1200" dirty="0">
                <a:solidFill>
                  <a:srgbClr val="FF0000"/>
                </a:solidFill>
              </a:rPr>
              <a:t>(doba výroby 1 ks/12 minut)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944255" y="4163463"/>
            <a:ext cx="1999909" cy="65621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>
            <a:cxnSpLocks/>
            <a:stCxn id="11" idx="1"/>
          </p:cNvCxnSpPr>
          <p:nvPr/>
        </p:nvCxnSpPr>
        <p:spPr>
          <a:xfrm flipH="1">
            <a:off x="5032097" y="5957012"/>
            <a:ext cx="1390218" cy="184666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6377260" y="4477969"/>
            <a:ext cx="3714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P1 50 ks den 3 </a:t>
            </a:r>
            <a:r>
              <a:rPr lang="cs-CZ" sz="1400" dirty="0">
                <a:solidFill>
                  <a:srgbClr val="0070C0"/>
                </a:solidFill>
              </a:rPr>
              <a:t>(v předstihu 20 ks druhý den)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969110" y="3026309"/>
            <a:ext cx="1957891" cy="105517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986273" y="4901656"/>
            <a:ext cx="1957891" cy="61034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16"/>
          <p:cNvCxnSpPr/>
          <p:nvPr/>
        </p:nvCxnSpPr>
        <p:spPr>
          <a:xfrm flipH="1">
            <a:off x="4944164" y="5171776"/>
            <a:ext cx="1366221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349750" y="4970168"/>
            <a:ext cx="3503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P2 10 ks den 1-5 </a:t>
            </a:r>
            <a:r>
              <a:rPr lang="cs-CZ" sz="1200" dirty="0">
                <a:solidFill>
                  <a:srgbClr val="00B050"/>
                </a:solidFill>
              </a:rPr>
              <a:t>(doba výroby 1ks/24 minut)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 flipH="1" flipV="1">
            <a:off x="4944164" y="3657600"/>
            <a:ext cx="1230725" cy="1312568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H="1" flipV="1">
            <a:off x="7176337" y="1516839"/>
            <a:ext cx="5746" cy="617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7176337" y="1516839"/>
            <a:ext cx="22473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0112" y="1825420"/>
            <a:ext cx="4251295" cy="248329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8200" y="753343"/>
            <a:ext cx="2310296" cy="1723810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C0F555E5-5572-48D6-A7EF-056121BD457B}"/>
              </a:ext>
            </a:extLst>
          </p:cNvPr>
          <p:cNvSpPr/>
          <p:nvPr/>
        </p:nvSpPr>
        <p:spPr>
          <a:xfrm>
            <a:off x="4278385" y="3026309"/>
            <a:ext cx="547445" cy="70679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202D2FF3-88F2-4E5A-8AB8-47D3045C54A3}"/>
              </a:ext>
            </a:extLst>
          </p:cNvPr>
          <p:cNvSpPr/>
          <p:nvPr/>
        </p:nvSpPr>
        <p:spPr>
          <a:xfrm>
            <a:off x="4295533" y="3782245"/>
            <a:ext cx="547445" cy="70679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A425022-A78F-4A78-945A-2DC398A5B9B5}"/>
              </a:ext>
            </a:extLst>
          </p:cNvPr>
          <p:cNvSpPr txBox="1"/>
          <p:nvPr/>
        </p:nvSpPr>
        <p:spPr>
          <a:xfrm>
            <a:off x="6422315" y="5324087"/>
            <a:ext cx="3546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rgbClr val="00B050"/>
                </a:solidFill>
              </a:rPr>
              <a:t>Celkem se vyrobí 55 kusů P2, a každý den je poptávka</a:t>
            </a:r>
          </a:p>
          <a:p>
            <a:r>
              <a:rPr lang="cs-CZ" sz="1200" dirty="0">
                <a:solidFill>
                  <a:srgbClr val="00B050"/>
                </a:solidFill>
              </a:rPr>
              <a:t>na 10 ks pokrytá 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AAD0A8D6-D9C9-4C62-9752-4847ABCC38B3}"/>
              </a:ext>
            </a:extLst>
          </p:cNvPr>
          <p:cNvSpPr/>
          <p:nvPr/>
        </p:nvSpPr>
        <p:spPr>
          <a:xfrm>
            <a:off x="4289950" y="4556541"/>
            <a:ext cx="547445" cy="656217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55B3954A-E358-4D38-AC1A-6F6E4787EDA4}"/>
              </a:ext>
            </a:extLst>
          </p:cNvPr>
          <p:cNvSpPr/>
          <p:nvPr/>
        </p:nvSpPr>
        <p:spPr>
          <a:xfrm>
            <a:off x="4300437" y="5303015"/>
            <a:ext cx="547445" cy="61034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8CFEB4D3-237A-4B63-91A3-BCDE0646E2A1}"/>
              </a:ext>
            </a:extLst>
          </p:cNvPr>
          <p:cNvSpPr txBox="1"/>
          <p:nvPr/>
        </p:nvSpPr>
        <p:spPr>
          <a:xfrm>
            <a:off x="6439546" y="6122263"/>
            <a:ext cx="3253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rgbClr val="00B050"/>
                </a:solidFill>
              </a:rPr>
              <a:t>Požadavek 50 ks den 3 je OK, požadavek </a:t>
            </a:r>
          </a:p>
          <a:p>
            <a:r>
              <a:rPr lang="cs-CZ" sz="1200" dirty="0">
                <a:solidFill>
                  <a:srgbClr val="00B050"/>
                </a:solidFill>
              </a:rPr>
              <a:t>51 ks pátý den se nepodařilo splnit (pouze 40 ks).</a:t>
            </a:r>
          </a:p>
          <a:p>
            <a:r>
              <a:rPr lang="cs-CZ" sz="1200" dirty="0">
                <a:solidFill>
                  <a:srgbClr val="00B050"/>
                </a:solidFill>
              </a:rPr>
              <a:t> takže se musí zbytek vyrobit až šestý den </a:t>
            </a:r>
            <a:endParaRPr lang="en-US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4035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1168</Words>
  <Application>Microsoft Office PowerPoint</Application>
  <PresentationFormat>Širokoúhlá obrazovka</PresentationFormat>
  <Paragraphs>150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Drum-Buffer-Rope  Principles of the method   </vt:lpstr>
      <vt:lpstr>Úvodní postuláty</vt:lpstr>
      <vt:lpstr>Simplified DBR (only shipping buffer)</vt:lpstr>
      <vt:lpstr>CCR limits</vt:lpstr>
      <vt:lpstr>Problém rozvrhování (přiřazování zrdojů, scheduling)</vt:lpstr>
      <vt:lpstr>Co máme k dispozici a jaké jsou požadavky</vt:lpstr>
      <vt:lpstr>TOC přístup</vt:lpstr>
      <vt:lpstr>Využití zdroje typu buben(drum) na maximum jeho kapacity</vt:lpstr>
      <vt:lpstr>Rozvrh omezeného zdroje (bubnu)  </vt:lpstr>
      <vt:lpstr>DBR řetězec zdrojů  </vt:lpstr>
      <vt:lpstr>Buffer –vysvětlení pojmu</vt:lpstr>
      <vt:lpstr>Princip tlaku (MRP-II ) </vt:lpstr>
      <vt:lpstr>Princip tahu (JIT)</vt:lpstr>
      <vt:lpstr>Přínosy DBR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 principy metody Drum-Buffer-Rope</dc:title>
  <dc:creator>Miki Skorkovský</dc:creator>
  <cp:lastModifiedBy>Miki Skorkovský</cp:lastModifiedBy>
  <cp:revision>26</cp:revision>
  <dcterms:created xsi:type="dcterms:W3CDTF">2020-04-28T06:27:23Z</dcterms:created>
  <dcterms:modified xsi:type="dcterms:W3CDTF">2024-04-22T05:44:42Z</dcterms:modified>
</cp:coreProperties>
</file>