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82" r:id="rId4"/>
    <p:sldId id="292" r:id="rId5"/>
    <p:sldId id="287" r:id="rId6"/>
    <p:sldId id="288" r:id="rId7"/>
    <p:sldId id="283" r:id="rId8"/>
    <p:sldId id="275" r:id="rId9"/>
    <p:sldId id="290" r:id="rId10"/>
    <p:sldId id="289" r:id="rId11"/>
    <p:sldId id="276" r:id="rId12"/>
    <p:sldId id="277" r:id="rId13"/>
    <p:sldId id="278" r:id="rId14"/>
    <p:sldId id="291" r:id="rId15"/>
    <p:sldId id="279" r:id="rId16"/>
    <p:sldId id="280" r:id="rId17"/>
    <p:sldId id="273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5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718D1-C4BE-49EF-A912-C04C3E5A2C87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17B6E-4D73-4451-BFBE-AD093870F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46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17B6E-4D73-4451-BFBE-AD093870FDD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874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941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73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36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971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056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40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943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126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3906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92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532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7FF0E-1D5E-4F02-BD4B-064F00A83B5F}" type="datetimeFigureOut">
              <a:rPr lang="cs-CZ" smtClean="0"/>
              <a:t>26.04.2024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E160F-AE33-4E2B-832F-AAE1941BCB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9292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lding_cos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www.google.cz/url?sa=i&amp;rct=j&amp;q=&amp;esrc=s&amp;source=images&amp;cd=&amp;cad=rja&amp;uact=8&amp;ved=0ahUKEwjdlYGsvvnVAhUFfxoKHX9CAxMQjRwIBw&amp;url=http://www.airliners.net/forum/viewtopic.php?t%3D472949&amp;psig=AFQjCNE8yhxpfyK1iNXmswpwHxUqrG2eqA&amp;ust=150399449427404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Yield Management Introduction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ZA" sz="1800" dirty="0" err="1">
                <a:solidFill>
                  <a:schemeClr val="accent1"/>
                </a:solidFill>
              </a:rPr>
              <a:t>Ing.J.Skorkovský</a:t>
            </a:r>
            <a:r>
              <a:rPr lang="en-ZA" sz="1800" dirty="0">
                <a:solidFill>
                  <a:schemeClr val="accent1"/>
                </a:solidFill>
              </a:rPr>
              <a:t>, </a:t>
            </a:r>
            <a:r>
              <a:rPr lang="en-ZA" sz="1800" dirty="0" err="1">
                <a:solidFill>
                  <a:schemeClr val="accent1"/>
                </a:solidFill>
              </a:rPr>
              <a:t>CSc</a:t>
            </a:r>
            <a:r>
              <a:rPr lang="en-ZA" sz="1800" dirty="0">
                <a:solidFill>
                  <a:schemeClr val="accent1"/>
                </a:solidFill>
              </a:rPr>
              <a:t>,</a:t>
            </a:r>
          </a:p>
          <a:p>
            <a:r>
              <a:rPr lang="en-ZA" sz="1800" dirty="0">
                <a:solidFill>
                  <a:schemeClr val="accent1"/>
                </a:solidFill>
              </a:rPr>
              <a:t>Department of </a:t>
            </a:r>
            <a:r>
              <a:rPr lang="cs-CZ" sz="1800" dirty="0">
                <a:solidFill>
                  <a:schemeClr val="accent1"/>
                </a:solidFill>
              </a:rPr>
              <a:t>Business Management</a:t>
            </a:r>
          </a:p>
          <a:p>
            <a:r>
              <a:rPr lang="cs-CZ" sz="1800" dirty="0">
                <a:solidFill>
                  <a:schemeClr val="accent1"/>
                </a:solidFill>
              </a:rPr>
              <a:t>FACU</a:t>
            </a:r>
            <a:r>
              <a:rPr lang="en-ZA" sz="1800" dirty="0">
                <a:solidFill>
                  <a:schemeClr val="accent1"/>
                </a:solidFill>
              </a:rPr>
              <a:t>LTY OF ECONOMICS AND ADMINISTRATION</a:t>
            </a:r>
          </a:p>
          <a:p>
            <a:r>
              <a:rPr lang="en-ZA" sz="1800" dirty="0">
                <a:solidFill>
                  <a:schemeClr val="accent1"/>
                </a:solidFill>
              </a:rPr>
              <a:t>Masaryk University Brno</a:t>
            </a:r>
          </a:p>
          <a:p>
            <a:r>
              <a:rPr lang="en-ZA" sz="1800" dirty="0">
                <a:solidFill>
                  <a:schemeClr val="accent1"/>
                </a:solidFill>
              </a:rPr>
              <a:t>Czech Republic</a:t>
            </a:r>
          </a:p>
        </p:txBody>
      </p:sp>
    </p:spTree>
    <p:extLst>
      <p:ext uri="{BB962C8B-B14F-4D97-AF65-F5344CB8AC3E}">
        <p14:creationId xmlns:p14="http://schemas.microsoft.com/office/powerpoint/2010/main" val="314933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 err="1">
                <a:solidFill>
                  <a:srgbClr val="0070C0"/>
                </a:solidFill>
              </a:rPr>
              <a:t>Overbooking</a:t>
            </a:r>
            <a:r>
              <a:rPr lang="cs-CZ" sz="3600" dirty="0">
                <a:solidFill>
                  <a:srgbClr val="0070C0"/>
                </a:solidFill>
              </a:rPr>
              <a:t>&lt;-&gt;No-Show (</a:t>
            </a:r>
            <a:r>
              <a:rPr lang="cs-CZ" sz="3600" dirty="0" err="1">
                <a:solidFill>
                  <a:srgbClr val="0070C0"/>
                </a:solidFill>
              </a:rPr>
              <a:t>home</a:t>
            </a:r>
            <a:r>
              <a:rPr lang="cs-CZ" sz="3600" dirty="0">
                <a:solidFill>
                  <a:srgbClr val="0070C0"/>
                </a:solidFill>
              </a:rPr>
              <a:t> study)</a:t>
            </a:r>
          </a:p>
        </p:txBody>
      </p:sp>
      <p:sp>
        <p:nvSpPr>
          <p:cNvPr id="4" name="Obdélník 3"/>
          <p:cNvSpPr/>
          <p:nvPr/>
        </p:nvSpPr>
        <p:spPr>
          <a:xfrm>
            <a:off x="1490660" y="1250601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Full Aircraft</a:t>
            </a:r>
          </a:p>
        </p:txBody>
      </p:sp>
      <p:sp>
        <p:nvSpPr>
          <p:cNvPr id="6" name="Obdélník 5"/>
          <p:cNvSpPr/>
          <p:nvPr/>
        </p:nvSpPr>
        <p:spPr>
          <a:xfrm>
            <a:off x="1505081" y="191683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221205" y="1911977"/>
            <a:ext cx="110841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No-show</a:t>
            </a:r>
          </a:p>
        </p:txBody>
      </p:sp>
      <p:sp>
        <p:nvSpPr>
          <p:cNvPr id="9" name="Obdélník 8"/>
          <p:cNvSpPr/>
          <p:nvPr/>
        </p:nvSpPr>
        <p:spPr>
          <a:xfrm>
            <a:off x="1490660" y="2636912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1457672" y="3394282"/>
            <a:ext cx="488927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203966" y="3394282"/>
            <a:ext cx="588777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NS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536835" y="4149080"/>
            <a:ext cx="48245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délník 16"/>
          <p:cNvSpPr/>
          <p:nvPr/>
        </p:nvSpPr>
        <p:spPr>
          <a:xfrm>
            <a:off x="5219487" y="4149080"/>
            <a:ext cx="573257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OB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6516574" y="2628075"/>
            <a:ext cx="1081211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238538" y="2636912"/>
            <a:ext cx="1108412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No-show</a:t>
            </a:r>
          </a:p>
        </p:txBody>
      </p:sp>
      <p:sp>
        <p:nvSpPr>
          <p:cNvPr id="25" name="Obdélník 24"/>
          <p:cNvSpPr/>
          <p:nvPr/>
        </p:nvSpPr>
        <p:spPr>
          <a:xfrm>
            <a:off x="6489373" y="3383130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cxnSp>
        <p:nvCxnSpPr>
          <p:cNvPr id="26" name="Přímá spojnice se šipkou 25"/>
          <p:cNvCxnSpPr>
            <a:stCxn id="25" idx="1"/>
          </p:cNvCxnSpPr>
          <p:nvPr/>
        </p:nvCxnSpPr>
        <p:spPr>
          <a:xfrm flipH="1" flipV="1">
            <a:off x="5792744" y="3617904"/>
            <a:ext cx="696629" cy="17254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1490660" y="4814106"/>
            <a:ext cx="47573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979712" y="4869160"/>
            <a:ext cx="228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 = </a:t>
            </a:r>
            <a:r>
              <a:rPr lang="cs-CZ" dirty="0" err="1"/>
              <a:t>bumped</a:t>
            </a:r>
            <a:r>
              <a:rPr lang="cs-CZ" dirty="0"/>
              <a:t> </a:t>
            </a:r>
            <a:r>
              <a:rPr lang="cs-CZ" dirty="0" err="1"/>
              <a:t>passeners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5292080" y="440967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11537" y="204670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Planned</a:t>
            </a:r>
            <a:endParaRPr lang="cs-CZ" sz="1400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305544" y="272049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Planned</a:t>
            </a:r>
            <a:endParaRPr lang="cs-CZ" sz="1400" dirty="0"/>
          </a:p>
        </p:txBody>
      </p:sp>
      <p:sp>
        <p:nvSpPr>
          <p:cNvPr id="35" name="TextovéPole 34"/>
          <p:cNvSpPr txBox="1"/>
          <p:nvPr/>
        </p:nvSpPr>
        <p:spPr>
          <a:xfrm>
            <a:off x="335766" y="349242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Reality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305544" y="4242262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err="1"/>
              <a:t>Final</a:t>
            </a:r>
            <a:r>
              <a:rPr lang="cs-CZ" sz="1400" dirty="0"/>
              <a:t> status</a:t>
            </a:r>
          </a:p>
        </p:txBody>
      </p:sp>
      <p:sp>
        <p:nvSpPr>
          <p:cNvPr id="37" name="Obdélník 36"/>
          <p:cNvSpPr/>
          <p:nvPr/>
        </p:nvSpPr>
        <p:spPr>
          <a:xfrm>
            <a:off x="1518239" y="5517232"/>
            <a:ext cx="448153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bg1"/>
                </a:solidFill>
              </a:rPr>
              <a:t>NS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2132110" y="5584594"/>
            <a:ext cx="225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no-show </a:t>
            </a:r>
            <a:r>
              <a:rPr lang="cs-CZ" dirty="0" err="1"/>
              <a:t>passengers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6255593" y="4986464"/>
            <a:ext cx="1108412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>
                <a:solidFill>
                  <a:srgbClr val="FFFF00"/>
                </a:solidFill>
              </a:rPr>
              <a:t>Overbooked</a:t>
            </a:r>
            <a:endParaRPr lang="cs-CZ" sz="12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6241559" y="5612831"/>
            <a:ext cx="568239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OB</a:t>
            </a:r>
          </a:p>
        </p:txBody>
      </p:sp>
      <p:sp>
        <p:nvSpPr>
          <p:cNvPr id="41" name="Obdélník 40"/>
          <p:cNvSpPr/>
          <p:nvPr/>
        </p:nvSpPr>
        <p:spPr>
          <a:xfrm>
            <a:off x="6822519" y="5612831"/>
            <a:ext cx="55041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3" name="Obdélník 42"/>
          <p:cNvSpPr/>
          <p:nvPr/>
        </p:nvSpPr>
        <p:spPr>
          <a:xfrm>
            <a:off x="6358408" y="4149080"/>
            <a:ext cx="550412" cy="50405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4" name="Obdélník 43"/>
          <p:cNvSpPr/>
          <p:nvPr/>
        </p:nvSpPr>
        <p:spPr>
          <a:xfrm>
            <a:off x="1518239" y="6116887"/>
            <a:ext cx="461473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FFFF00"/>
                </a:solidFill>
              </a:rPr>
              <a:t>OB</a:t>
            </a:r>
          </a:p>
        </p:txBody>
      </p:sp>
      <p:sp>
        <p:nvSpPr>
          <p:cNvPr id="47" name="TextovéPole 46"/>
          <p:cNvSpPr txBox="1"/>
          <p:nvPr/>
        </p:nvSpPr>
        <p:spPr>
          <a:xfrm>
            <a:off x="2153428" y="6155724"/>
            <a:ext cx="27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= </a:t>
            </a:r>
            <a:r>
              <a:rPr lang="cs-CZ" dirty="0" err="1"/>
              <a:t>overbooked</a:t>
            </a:r>
            <a:r>
              <a:rPr lang="cs-CZ" dirty="0"/>
              <a:t> </a:t>
            </a:r>
            <a:r>
              <a:rPr lang="cs-CZ" dirty="0" err="1"/>
              <a:t>passengers</a:t>
            </a:r>
            <a:r>
              <a:rPr lang="cs-CZ" dirty="0"/>
              <a:t> </a:t>
            </a:r>
          </a:p>
        </p:txBody>
      </p:sp>
      <p:cxnSp>
        <p:nvCxnSpPr>
          <p:cNvPr id="49" name="Přímá spojnice se šipkou 48"/>
          <p:cNvCxnSpPr/>
          <p:nvPr/>
        </p:nvCxnSpPr>
        <p:spPr>
          <a:xfrm>
            <a:off x="7668344" y="4986464"/>
            <a:ext cx="0" cy="113042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ovéPole 49"/>
          <p:cNvSpPr txBox="1"/>
          <p:nvPr/>
        </p:nvSpPr>
        <p:spPr>
          <a:xfrm>
            <a:off x="5709336" y="6324572"/>
            <a:ext cx="2789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B</a:t>
            </a:r>
            <a:r>
              <a:rPr lang="cs-CZ" dirty="0"/>
              <a:t> &lt; </a:t>
            </a:r>
            <a:r>
              <a:rPr lang="cs-CZ" dirty="0" err="1"/>
              <a:t>Cost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b="1" dirty="0"/>
              <a:t>No-show</a:t>
            </a:r>
          </a:p>
        </p:txBody>
      </p:sp>
    </p:spTree>
    <p:extLst>
      <p:ext uri="{BB962C8B-B14F-4D97-AF65-F5344CB8AC3E}">
        <p14:creationId xmlns:p14="http://schemas.microsoft.com/office/powerpoint/2010/main" val="2477149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Overbooking - claims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3167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Do not settle! Do not worry about it! Instead get up to €600 + luxury hotel + meals + additional expenses + </a:t>
            </a:r>
            <a:r>
              <a:rPr lang="cs-CZ" sz="2400" dirty="0"/>
              <a:t>wellness + </a:t>
            </a:r>
            <a:r>
              <a:rPr lang="en-US" sz="2400" dirty="0"/>
              <a:t>new ticket</a:t>
            </a:r>
            <a:r>
              <a:rPr lang="cs-CZ" sz="2400" dirty="0"/>
              <a:t> + </a:t>
            </a:r>
            <a:r>
              <a:rPr lang="cs-CZ" sz="2400" dirty="0" err="1"/>
              <a:t>stay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airport</a:t>
            </a:r>
            <a:r>
              <a:rPr lang="cs-CZ" sz="2400" dirty="0"/>
              <a:t> </a:t>
            </a:r>
            <a:r>
              <a:rPr lang="cs-CZ" sz="2400" dirty="0" err="1"/>
              <a:t>lounges</a:t>
            </a:r>
            <a:r>
              <a:rPr lang="en-US" sz="2400" dirty="0"/>
              <a:t>! </a:t>
            </a:r>
          </a:p>
          <a:p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5118951" cy="28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11560" y="5595970"/>
            <a:ext cx="72792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b="1" dirty="0"/>
              <a:t>Delta Air Lines </a:t>
            </a:r>
            <a:r>
              <a:rPr lang="en-ZA" dirty="0"/>
              <a:t>has increased the amounts passengers can be offered to give up their seats to up to almost US$10,000 in extreme cases — something passengers can take advantage of if they act</a:t>
            </a:r>
            <a:r>
              <a:rPr lang="cs-CZ" dirty="0"/>
              <a:t> </a:t>
            </a:r>
            <a:r>
              <a:rPr lang="en-ZA" dirty="0"/>
              <a:t>in collusion (secret deal). </a:t>
            </a:r>
          </a:p>
        </p:txBody>
      </p:sp>
    </p:spTree>
    <p:extLst>
      <p:ext uri="{BB962C8B-B14F-4D97-AF65-F5344CB8AC3E}">
        <p14:creationId xmlns:p14="http://schemas.microsoft.com/office/powerpoint/2010/main" val="3016834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Single order quantities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Newspapers</a:t>
            </a:r>
          </a:p>
          <a:p>
            <a:r>
              <a:rPr lang="en-ZA" dirty="0">
                <a:solidFill>
                  <a:srgbClr val="0070C0"/>
                </a:solidFill>
              </a:rPr>
              <a:t>Magazines</a:t>
            </a:r>
          </a:p>
          <a:p>
            <a:r>
              <a:rPr lang="en-ZA" dirty="0">
                <a:solidFill>
                  <a:srgbClr val="0070C0"/>
                </a:solidFill>
              </a:rPr>
              <a:t>Florists </a:t>
            </a:r>
          </a:p>
          <a:p>
            <a:r>
              <a:rPr lang="en-ZA" dirty="0">
                <a:solidFill>
                  <a:srgbClr val="0070C0"/>
                </a:solidFill>
              </a:rPr>
              <a:t>Bakeries </a:t>
            </a:r>
          </a:p>
          <a:p>
            <a:r>
              <a:rPr lang="en-ZA" dirty="0">
                <a:solidFill>
                  <a:srgbClr val="0070C0"/>
                </a:solidFill>
              </a:rPr>
              <a:t>Fresh fishes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2309641" cy="151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36268"/>
            <a:ext cx="2309641" cy="133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941168"/>
            <a:ext cx="2343157" cy="13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75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Single order quantities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 err="1">
                <a:solidFill>
                  <a:srgbClr val="FF0000"/>
                </a:solidFill>
              </a:rPr>
              <a:t>home</a:t>
            </a:r>
            <a:r>
              <a:rPr lang="cs-CZ" sz="3600" dirty="0">
                <a:solidFill>
                  <a:srgbClr val="FF0000"/>
                </a:solidFill>
              </a:rPr>
              <a:t> study)</a:t>
            </a:r>
            <a:br>
              <a:rPr lang="cs-CZ" sz="3600" dirty="0">
                <a:solidFill>
                  <a:srgbClr val="FF0000"/>
                </a:solidFill>
              </a:rPr>
            </a:br>
            <a:r>
              <a:rPr lang="en-ZA" sz="3600" dirty="0">
                <a:solidFill>
                  <a:srgbClr val="0070C0"/>
                </a:solidFill>
              </a:rPr>
              <a:t> 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ZA" sz="2400" b="1" dirty="0"/>
              <a:t>N</a:t>
            </a:r>
            <a:r>
              <a:rPr lang="en-ZA" sz="2400" dirty="0"/>
              <a:t> </a:t>
            </a:r>
            <a:r>
              <a:rPr lang="cs-CZ" sz="2400" dirty="0"/>
              <a:t> </a:t>
            </a:r>
            <a:r>
              <a:rPr lang="en-ZA" sz="2400" dirty="0"/>
              <a:t>= </a:t>
            </a:r>
            <a:r>
              <a:rPr lang="cs-CZ" sz="2400" dirty="0"/>
              <a:t> </a:t>
            </a:r>
            <a:r>
              <a:rPr lang="en-ZA" sz="2400" dirty="0"/>
              <a:t>number of items that can be sold</a:t>
            </a:r>
            <a:r>
              <a:rPr lang="cs-CZ" sz="2400" dirty="0"/>
              <a:t> </a:t>
            </a:r>
            <a:r>
              <a:rPr lang="en-US" sz="2400" dirty="0"/>
              <a:t>(</a:t>
            </a:r>
            <a:r>
              <a:rPr lang="en-US" sz="2400" b="1" dirty="0">
                <a:solidFill>
                  <a:srgbClr val="FF0000"/>
                </a:solidFill>
              </a:rPr>
              <a:t>e</a:t>
            </a:r>
            <a:r>
              <a:rPr lang="cs-CZ" sz="2400" b="1" dirty="0" err="1">
                <a:solidFill>
                  <a:srgbClr val="FF0000"/>
                </a:solidFill>
              </a:rPr>
              <a:t>stimated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o</a:t>
            </a:r>
            <a:r>
              <a:rPr lang="en-US" sz="2400" b="1" dirty="0" err="1">
                <a:solidFill>
                  <a:srgbClr val="FF0000"/>
                </a:solidFill>
              </a:rPr>
              <a:t>ptimum</a:t>
            </a:r>
            <a:r>
              <a:rPr lang="en-US" sz="2400" dirty="0"/>
              <a:t>) </a:t>
            </a:r>
          </a:p>
          <a:p>
            <a:r>
              <a:rPr lang="en-ZA" sz="2400" b="1" dirty="0"/>
              <a:t>X</a:t>
            </a:r>
            <a:r>
              <a:rPr lang="en-ZA" sz="2400" dirty="0"/>
              <a:t>  =  number of items ordered </a:t>
            </a:r>
            <a:r>
              <a:rPr lang="cs-CZ" sz="2400" dirty="0"/>
              <a:t>by Sales Manager (</a:t>
            </a:r>
            <a:r>
              <a:rPr lang="cs-CZ" sz="2400" dirty="0" err="1"/>
              <a:t>you</a:t>
            </a:r>
            <a:r>
              <a:rPr lang="cs-CZ" sz="2400" dirty="0"/>
              <a:t> </a:t>
            </a:r>
            <a:r>
              <a:rPr lang="cs-CZ" sz="2400" dirty="0" err="1"/>
              <a:t>buy</a:t>
            </a:r>
            <a:r>
              <a:rPr lang="cs-CZ" sz="2400" dirty="0"/>
              <a:t> more </a:t>
            </a:r>
            <a:r>
              <a:rPr lang="cs-CZ" sz="2400" dirty="0" err="1"/>
              <a:t>than</a:t>
            </a:r>
            <a:r>
              <a:rPr lang="cs-CZ" sz="2400" dirty="0"/>
              <a:t> N)</a:t>
            </a:r>
            <a:endParaRPr lang="en-ZA" sz="2400" dirty="0"/>
          </a:p>
          <a:p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en-ZA" sz="2400" dirty="0"/>
              <a:t> = </a:t>
            </a:r>
            <a:r>
              <a:rPr lang="en-ZA" sz="2400" b="1" dirty="0"/>
              <a:t>Cost</a:t>
            </a:r>
            <a:r>
              <a:rPr lang="en-ZA" sz="2400" dirty="0"/>
              <a:t> of </a:t>
            </a:r>
            <a:r>
              <a:rPr lang="en-ZA" sz="2400" b="1" dirty="0">
                <a:solidFill>
                  <a:srgbClr val="FF0000"/>
                </a:solidFill>
              </a:rPr>
              <a:t>over</a:t>
            </a:r>
            <a:r>
              <a:rPr lang="cs-CZ" sz="2400" b="1" dirty="0">
                <a:solidFill>
                  <a:srgbClr val="FF0000"/>
                </a:solidFill>
              </a:rPr>
              <a:t>-</a:t>
            </a:r>
            <a:r>
              <a:rPr lang="en-ZA" sz="2400" b="1" dirty="0">
                <a:solidFill>
                  <a:srgbClr val="FF0000"/>
                </a:solidFill>
              </a:rPr>
              <a:t>estimating</a:t>
            </a:r>
            <a:r>
              <a:rPr lang="en-ZA" sz="2400" dirty="0"/>
              <a:t> demand</a:t>
            </a:r>
            <a:r>
              <a:rPr lang="cs-CZ" sz="2400" dirty="0"/>
              <a:t> </a:t>
            </a:r>
            <a:r>
              <a:rPr lang="en-ZA" sz="1400" dirty="0">
                <a:solidFill>
                  <a:srgbClr val="0070C0"/>
                </a:solidFill>
              </a:rPr>
              <a:t>(</a:t>
            </a:r>
            <a:r>
              <a:rPr lang="cs-CZ" sz="1600" b="1" dirty="0" err="1">
                <a:solidFill>
                  <a:srgbClr val="0070C0"/>
                </a:solidFill>
              </a:rPr>
              <a:t>cost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of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remaining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cs-CZ" sz="1600" b="1" dirty="0" err="1">
                <a:solidFill>
                  <a:srgbClr val="0070C0"/>
                </a:solidFill>
              </a:rPr>
              <a:t>faded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ZA" sz="1600" b="1" dirty="0">
                <a:solidFill>
                  <a:srgbClr val="0070C0"/>
                </a:solidFill>
              </a:rPr>
              <a:t>flowers not sold</a:t>
            </a:r>
            <a:r>
              <a:rPr lang="en-ZA" sz="1400" dirty="0">
                <a:solidFill>
                  <a:srgbClr val="0070C0"/>
                </a:solidFill>
              </a:rPr>
              <a:t>)</a:t>
            </a:r>
            <a:r>
              <a:rPr lang="cs-CZ" sz="1400" dirty="0">
                <a:solidFill>
                  <a:srgbClr val="0070C0"/>
                </a:solidFill>
              </a:rPr>
              <a:t> </a:t>
            </a:r>
            <a:endParaRPr lang="en-ZA" sz="1400" dirty="0">
              <a:solidFill>
                <a:srgbClr val="0070C0"/>
              </a:solidFill>
            </a:endParaRPr>
          </a:p>
          <a:p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en-ZA" sz="2400" dirty="0">
                <a:sym typeface="Wingdings 2"/>
              </a:rPr>
              <a:t> </a:t>
            </a:r>
            <a:r>
              <a:rPr lang="en-ZA" sz="2400" dirty="0"/>
              <a:t>= Cost of </a:t>
            </a:r>
            <a:r>
              <a:rPr lang="en-ZA" sz="2400" b="1" dirty="0">
                <a:solidFill>
                  <a:srgbClr val="00B050"/>
                </a:solidFill>
              </a:rPr>
              <a:t>under</a:t>
            </a:r>
            <a:r>
              <a:rPr lang="cs-CZ" sz="2400" b="1" dirty="0">
                <a:solidFill>
                  <a:srgbClr val="00B050"/>
                </a:solidFill>
              </a:rPr>
              <a:t>-</a:t>
            </a:r>
            <a:r>
              <a:rPr lang="en-ZA" sz="2400" b="1" dirty="0">
                <a:solidFill>
                  <a:srgbClr val="00B050"/>
                </a:solidFill>
              </a:rPr>
              <a:t>estimating </a:t>
            </a:r>
            <a:r>
              <a:rPr lang="en-ZA" sz="2400" dirty="0"/>
              <a:t>demand</a:t>
            </a:r>
            <a:r>
              <a:rPr lang="cs-CZ" sz="2400" dirty="0"/>
              <a:t>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en-US" sz="1600" b="1" dirty="0">
                <a:solidFill>
                  <a:srgbClr val="0070C0"/>
                </a:solidFill>
              </a:rPr>
              <a:t>customers like to buy more </a:t>
            </a:r>
            <a:r>
              <a:rPr lang="cs-CZ" sz="1600" b="1" dirty="0" err="1">
                <a:solidFill>
                  <a:srgbClr val="0070C0"/>
                </a:solidFill>
              </a:rPr>
              <a:t>flowers</a:t>
            </a:r>
            <a:r>
              <a:rPr lang="cs-CZ" sz="1600" b="1" dirty="0">
                <a:solidFill>
                  <a:srgbClr val="0070C0"/>
                </a:solidFill>
              </a:rPr>
              <a:t> </a:t>
            </a:r>
            <a:r>
              <a:rPr lang="en-US" sz="1600" b="1" dirty="0">
                <a:solidFill>
                  <a:srgbClr val="0070C0"/>
                </a:solidFill>
              </a:rPr>
              <a:t>and you do not have enough</a:t>
            </a:r>
            <a:r>
              <a:rPr lang="en-US" sz="1600" dirty="0">
                <a:solidFill>
                  <a:srgbClr val="0070C0"/>
                </a:solidFill>
              </a:rPr>
              <a:t>) </a:t>
            </a:r>
            <a:endParaRPr lang="cs-CZ" sz="1600" dirty="0">
              <a:solidFill>
                <a:srgbClr val="0070C0"/>
              </a:solidFill>
            </a:endParaRPr>
          </a:p>
          <a:p>
            <a:r>
              <a:rPr lang="en-ZA" sz="2500" b="1" dirty="0">
                <a:sym typeface="Wingdings 2"/>
              </a:rPr>
              <a:t>C</a:t>
            </a:r>
            <a:r>
              <a:rPr lang="en-ZA" sz="2500" dirty="0">
                <a:sym typeface="Wingdings 2"/>
              </a:rPr>
              <a:t>u</a:t>
            </a:r>
            <a:r>
              <a:rPr lang="cs-CZ" sz="2500" dirty="0">
                <a:sym typeface="Wingdings 2"/>
              </a:rPr>
              <a:t> </a:t>
            </a:r>
            <a:r>
              <a:rPr lang="cs-CZ" sz="2500" dirty="0">
                <a:solidFill>
                  <a:srgbClr val="7030A0"/>
                </a:solidFill>
                <a:sym typeface="Wingdings 2"/>
              </a:rPr>
              <a:t>&gt; =</a:t>
            </a:r>
            <a:r>
              <a:rPr lang="en-ZA" sz="2800" dirty="0"/>
              <a:t> </a:t>
            </a:r>
            <a:r>
              <a:rPr lang="en-ZA" sz="2800" b="1" dirty="0"/>
              <a:t>C</a:t>
            </a:r>
            <a:r>
              <a:rPr lang="en-ZA" sz="1800" dirty="0"/>
              <a:t>0</a:t>
            </a:r>
            <a:endParaRPr lang="en-US" sz="2500" dirty="0"/>
          </a:p>
          <a:p>
            <a:r>
              <a:rPr lang="en-ZA" sz="2400" dirty="0">
                <a:solidFill>
                  <a:srgbClr val="FF0000"/>
                </a:solidFill>
              </a:rPr>
              <a:t>P(N&lt;X)</a:t>
            </a:r>
            <a:r>
              <a:rPr lang="en-ZA" sz="2400" dirty="0"/>
              <a:t> = probability o</a:t>
            </a:r>
            <a:r>
              <a:rPr lang="en-ZA" sz="2400" dirty="0">
                <a:sym typeface="Wingdings 2"/>
              </a:rPr>
              <a:t>f </a:t>
            </a:r>
            <a:r>
              <a:rPr lang="en-ZA" sz="2400" b="1" dirty="0">
                <a:solidFill>
                  <a:srgbClr val="FF0000"/>
                </a:solidFill>
                <a:sym typeface="Wingdings 2"/>
              </a:rPr>
              <a:t>over</a:t>
            </a:r>
            <a:r>
              <a:rPr lang="cs-CZ" sz="2400" b="1" dirty="0">
                <a:solidFill>
                  <a:srgbClr val="FF0000"/>
                </a:solidFill>
                <a:sym typeface="Wingdings 2"/>
              </a:rPr>
              <a:t>-</a:t>
            </a:r>
            <a:r>
              <a:rPr lang="en-ZA" sz="2400" b="1" dirty="0">
                <a:solidFill>
                  <a:srgbClr val="FF0000"/>
                </a:solidFill>
                <a:sym typeface="Wingdings 2"/>
              </a:rPr>
              <a:t>estimating</a:t>
            </a:r>
            <a:r>
              <a:rPr lang="en-ZA" sz="2400" dirty="0">
                <a:sym typeface="Wingdings 2"/>
              </a:rPr>
              <a:t> demand or no-show</a:t>
            </a:r>
            <a:r>
              <a:rPr lang="cs-CZ" sz="2400" dirty="0">
                <a:sym typeface="Wingdings 2"/>
              </a:rPr>
              <a:t> </a:t>
            </a:r>
            <a:endParaRPr lang="en-ZA" sz="2400" dirty="0">
              <a:sym typeface="Wingdings 2"/>
            </a:endParaRPr>
          </a:p>
          <a:p>
            <a:r>
              <a:rPr lang="en-ZA" sz="2400" dirty="0">
                <a:solidFill>
                  <a:srgbClr val="00B050"/>
                </a:solidFill>
              </a:rPr>
              <a:t>P(X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&lt;</a:t>
            </a:r>
            <a:r>
              <a:rPr lang="en-ZA" sz="2400" dirty="0">
                <a:solidFill>
                  <a:srgbClr val="00B050"/>
                </a:solidFill>
              </a:rPr>
              <a:t>=N)</a:t>
            </a:r>
            <a:r>
              <a:rPr lang="en-ZA" sz="2400" dirty="0"/>
              <a:t>= probability o</a:t>
            </a:r>
            <a:r>
              <a:rPr lang="en-ZA" sz="2400" dirty="0">
                <a:sym typeface="Wingdings 2"/>
              </a:rPr>
              <a:t>f </a:t>
            </a:r>
            <a:r>
              <a:rPr lang="en-ZA" sz="2400" b="1" dirty="0">
                <a:solidFill>
                  <a:srgbClr val="00B050"/>
                </a:solidFill>
                <a:sym typeface="Wingdings 2"/>
              </a:rPr>
              <a:t>under</a:t>
            </a:r>
            <a:r>
              <a:rPr lang="cs-CZ" sz="2400" b="1" dirty="0">
                <a:solidFill>
                  <a:srgbClr val="00B050"/>
                </a:solidFill>
                <a:sym typeface="Wingdings 2"/>
              </a:rPr>
              <a:t>-</a:t>
            </a:r>
            <a:r>
              <a:rPr lang="en-ZA" sz="2400" b="1" dirty="0">
                <a:solidFill>
                  <a:srgbClr val="00B050"/>
                </a:solidFill>
                <a:sym typeface="Wingdings 2"/>
              </a:rPr>
              <a:t>estimating</a:t>
            </a:r>
            <a:r>
              <a:rPr lang="en-ZA" sz="2400" dirty="0">
                <a:sym typeface="Wingdings 2"/>
              </a:rPr>
              <a:t> demand or no-show</a:t>
            </a:r>
            <a:endParaRPr lang="cs-CZ" sz="2400" dirty="0">
              <a:sym typeface="Wingdings 2"/>
            </a:endParaRPr>
          </a:p>
          <a:p>
            <a:pPr marL="0" indent="0">
              <a:buNone/>
            </a:pPr>
            <a:endParaRPr lang="cs-CZ" sz="2400" dirty="0">
              <a:sym typeface="Wingdings 2"/>
            </a:endParaRPr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      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P(X&lt;=N)</a:t>
            </a:r>
            <a:r>
              <a:rPr lang="cs-CZ" sz="2400" dirty="0">
                <a:sym typeface="Wingdings 2"/>
              </a:rPr>
              <a:t>*</a:t>
            </a:r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cs-CZ" sz="1600" dirty="0">
                <a:sym typeface="Wingdings 2"/>
              </a:rPr>
              <a:t>  </a:t>
            </a:r>
            <a:r>
              <a:rPr lang="cs-CZ" sz="2400" b="1" dirty="0">
                <a:solidFill>
                  <a:srgbClr val="7030A0"/>
                </a:solidFill>
                <a:sym typeface="Wingdings 2"/>
              </a:rPr>
              <a:t>&gt;= </a:t>
            </a:r>
            <a:r>
              <a:rPr lang="cs-CZ" sz="2400" dirty="0">
                <a:solidFill>
                  <a:srgbClr val="FF0000"/>
                </a:solidFill>
                <a:sym typeface="Wingdings 2"/>
              </a:rPr>
              <a:t>P(N&lt;X)</a:t>
            </a:r>
            <a:r>
              <a:rPr lang="cs-CZ" sz="2400" dirty="0">
                <a:sym typeface="Wingdings 2"/>
              </a:rPr>
              <a:t>*</a:t>
            </a:r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2400" dirty="0"/>
              <a:t>	 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P(X&lt;=N) </a:t>
            </a:r>
            <a:r>
              <a:rPr lang="cs-CZ" sz="2400" dirty="0">
                <a:sym typeface="Wingdings 2"/>
              </a:rPr>
              <a:t>+</a:t>
            </a:r>
            <a:r>
              <a:rPr lang="cs-CZ" sz="2400" dirty="0">
                <a:solidFill>
                  <a:srgbClr val="FF0000"/>
                </a:solidFill>
                <a:sym typeface="Wingdings 2"/>
              </a:rPr>
              <a:t>P(N&lt; X) </a:t>
            </a:r>
            <a:r>
              <a:rPr lang="cs-CZ" sz="2400" dirty="0">
                <a:sym typeface="Wingdings 2"/>
              </a:rPr>
              <a:t>=1 -&gt; </a:t>
            </a:r>
            <a:r>
              <a:rPr lang="cs-CZ" sz="2400" dirty="0">
                <a:solidFill>
                  <a:srgbClr val="00B050"/>
                </a:solidFill>
                <a:sym typeface="Wingdings 2"/>
              </a:rPr>
              <a:t>P(X&lt;=N)</a:t>
            </a:r>
            <a:r>
              <a:rPr lang="cs-CZ" sz="2400" dirty="0">
                <a:sym typeface="Wingdings 2"/>
              </a:rPr>
              <a:t> = 1-</a:t>
            </a:r>
            <a:r>
              <a:rPr lang="en-ZA" sz="2400" dirty="0">
                <a:solidFill>
                  <a:srgbClr val="FF0000"/>
                </a:solidFill>
              </a:rPr>
              <a:t>P(</a:t>
            </a:r>
            <a:r>
              <a:rPr lang="cs-CZ" sz="2400" dirty="0">
                <a:solidFill>
                  <a:srgbClr val="FF0000"/>
                </a:solidFill>
              </a:rPr>
              <a:t>N&lt;X)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     (1-</a:t>
            </a:r>
            <a:r>
              <a:rPr lang="en-ZA" sz="2400" dirty="0">
                <a:solidFill>
                  <a:srgbClr val="FF0000"/>
                </a:solidFill>
              </a:rPr>
              <a:t>P(</a:t>
            </a:r>
            <a:r>
              <a:rPr lang="cs-CZ" sz="2400" dirty="0">
                <a:solidFill>
                  <a:srgbClr val="FF0000"/>
                </a:solidFill>
              </a:rPr>
              <a:t>N&lt;X)</a:t>
            </a:r>
            <a:r>
              <a:rPr lang="cs-CZ" sz="2400" dirty="0"/>
              <a:t>)*</a:t>
            </a:r>
            <a:r>
              <a:rPr lang="en-ZA" sz="2400" dirty="0">
                <a:sym typeface="Wingdings 2"/>
              </a:rPr>
              <a:t>C</a:t>
            </a:r>
            <a:r>
              <a:rPr lang="en-ZA" sz="1600" dirty="0">
                <a:sym typeface="Wingdings 2"/>
              </a:rPr>
              <a:t>u</a:t>
            </a:r>
            <a:r>
              <a:rPr lang="cs-CZ" sz="2400" dirty="0"/>
              <a:t>   </a:t>
            </a:r>
            <a:r>
              <a:rPr lang="en-ZA" sz="2400" dirty="0"/>
              <a:t>&gt;</a:t>
            </a:r>
            <a:r>
              <a:rPr lang="cs-CZ" sz="2400" dirty="0"/>
              <a:t>= </a:t>
            </a:r>
            <a:r>
              <a:rPr lang="en-ZA" sz="2400" dirty="0">
                <a:solidFill>
                  <a:srgbClr val="FF0000"/>
                </a:solidFill>
              </a:rPr>
              <a:t>P(N&lt;X)</a:t>
            </a:r>
            <a:r>
              <a:rPr lang="cs-CZ" sz="2400" dirty="0"/>
              <a:t> * </a:t>
            </a:r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cs-CZ" sz="1600" dirty="0"/>
              <a:t>  -&gt; </a:t>
            </a:r>
            <a:r>
              <a:rPr lang="cs-CZ" sz="1600" b="1" dirty="0"/>
              <a:t>OPTIMUM PROBABILITY </a:t>
            </a:r>
          </a:p>
          <a:p>
            <a:pPr marL="0" indent="0">
              <a:buNone/>
            </a:pPr>
            <a:r>
              <a:rPr lang="cs-CZ" sz="1600" dirty="0"/>
              <a:t>        			</a:t>
            </a:r>
          </a:p>
          <a:p>
            <a:pPr marL="0" indent="0">
              <a:buNone/>
            </a:pPr>
            <a:r>
              <a:rPr lang="cs-CZ" sz="1600" dirty="0"/>
              <a:t>		 </a:t>
            </a:r>
            <a:r>
              <a:rPr lang="en-ZA" sz="2400" dirty="0">
                <a:sym typeface="Wingdings 2"/>
              </a:rPr>
              <a:t>Cu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       </a:t>
            </a:r>
            <a:r>
              <a:rPr lang="en-ZA" sz="2400" b="1" dirty="0">
                <a:solidFill>
                  <a:srgbClr val="FF0000"/>
                </a:solidFill>
              </a:rPr>
              <a:t>P(N&lt;X</a:t>
            </a:r>
            <a:r>
              <a:rPr lang="cs-CZ" sz="2400" b="1" dirty="0">
                <a:solidFill>
                  <a:srgbClr val="FF0000"/>
                </a:solidFill>
              </a:rPr>
              <a:t>)</a:t>
            </a:r>
            <a:r>
              <a:rPr lang="cs-CZ" sz="2400" dirty="0"/>
              <a:t>    &lt;=         ----------</a:t>
            </a:r>
            <a:endParaRPr lang="en-ZA" sz="2400" dirty="0">
              <a:sym typeface="Wingdings 2"/>
            </a:endParaRPr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	                   </a:t>
            </a:r>
            <a:r>
              <a:rPr lang="en-ZA" sz="2400" dirty="0">
                <a:sym typeface="Wingdings 2"/>
              </a:rPr>
              <a:t>Cu</a:t>
            </a:r>
            <a:r>
              <a:rPr lang="cs-CZ" sz="2400" dirty="0">
                <a:sym typeface="Wingdings 2"/>
              </a:rPr>
              <a:t> + </a:t>
            </a:r>
            <a:r>
              <a:rPr lang="en-ZA" sz="2400" dirty="0"/>
              <a:t>C</a:t>
            </a:r>
            <a:r>
              <a:rPr lang="en-ZA" sz="1600" dirty="0"/>
              <a:t>0</a:t>
            </a:r>
            <a:r>
              <a:rPr lang="cs-CZ" sz="1600" dirty="0"/>
              <a:t> </a:t>
            </a:r>
            <a:endParaRPr lang="cs-CZ" sz="2400" dirty="0"/>
          </a:p>
          <a:p>
            <a:pPr marL="0" indent="0">
              <a:buNone/>
            </a:pPr>
            <a:r>
              <a:rPr lang="cs-CZ" sz="2400" dirty="0">
                <a:sym typeface="Wingdings 2"/>
              </a:rPr>
              <a:t> 						  </a:t>
            </a:r>
            <a:r>
              <a:rPr lang="cs-CZ" sz="2200" dirty="0">
                <a:sym typeface="Wingdings 2"/>
              </a:rPr>
              <a:t>(1-p)*</a:t>
            </a:r>
            <a:r>
              <a:rPr lang="cs-CZ" sz="2200" dirty="0" err="1">
                <a:sym typeface="Wingdings 2"/>
              </a:rPr>
              <a:t>Cu</a:t>
            </a:r>
            <a:r>
              <a:rPr lang="cs-CZ" sz="2200" dirty="0">
                <a:sym typeface="Wingdings 2"/>
              </a:rPr>
              <a:t>&gt;=</a:t>
            </a:r>
            <a:r>
              <a:rPr lang="cs-CZ" sz="2200" dirty="0" err="1">
                <a:sym typeface="Wingdings 2"/>
              </a:rPr>
              <a:t>pCo</a:t>
            </a:r>
            <a:r>
              <a:rPr lang="cs-CZ" sz="2200" dirty="0">
                <a:sym typeface="Wingdings 2"/>
              </a:rPr>
              <a:t> </a:t>
            </a:r>
            <a:endParaRPr lang="cs-CZ" sz="2200" dirty="0"/>
          </a:p>
          <a:p>
            <a:pPr marL="0" indent="0">
              <a:buNone/>
            </a:pPr>
            <a:r>
              <a:rPr lang="cs-CZ" sz="2200" dirty="0">
                <a:sym typeface="Wingdings 2"/>
              </a:rPr>
              <a:t>     					 	  </a:t>
            </a:r>
            <a:r>
              <a:rPr lang="cs-CZ" sz="2200" dirty="0" err="1">
                <a:sym typeface="Wingdings 2"/>
              </a:rPr>
              <a:t>Cu+pCu</a:t>
            </a:r>
            <a:r>
              <a:rPr lang="cs-CZ" sz="2200" dirty="0">
                <a:sym typeface="Wingdings 2"/>
              </a:rPr>
              <a:t> &gt;=</a:t>
            </a:r>
            <a:r>
              <a:rPr lang="cs-CZ" sz="2200" dirty="0" err="1">
                <a:sym typeface="Wingdings 2"/>
              </a:rPr>
              <a:t>pCo</a:t>
            </a:r>
            <a:endParaRPr lang="cs-CZ" sz="2200" dirty="0">
              <a:sym typeface="Wingdings 2"/>
            </a:endParaRPr>
          </a:p>
          <a:p>
            <a:pPr marL="0" indent="0">
              <a:buNone/>
            </a:pPr>
            <a:r>
              <a:rPr lang="cs-CZ" sz="2200" dirty="0">
                <a:sym typeface="Wingdings 2"/>
              </a:rPr>
              <a:t>						  </a:t>
            </a:r>
            <a:r>
              <a:rPr lang="cs-CZ" sz="2200" dirty="0" err="1">
                <a:sym typeface="Wingdings 2"/>
              </a:rPr>
              <a:t>Cu</a:t>
            </a:r>
            <a:r>
              <a:rPr lang="cs-CZ" sz="2200" dirty="0">
                <a:sym typeface="Wingdings 2"/>
              </a:rPr>
              <a:t>&gt;=&gt;p(</a:t>
            </a:r>
            <a:r>
              <a:rPr lang="cs-CZ" sz="2200" dirty="0" err="1">
                <a:sym typeface="Wingdings 2"/>
              </a:rPr>
              <a:t>Cu+Co</a:t>
            </a:r>
            <a:r>
              <a:rPr lang="cs-CZ" sz="2200" dirty="0">
                <a:sym typeface="Wingdings 2"/>
              </a:rPr>
              <a:t>) 	</a:t>
            </a:r>
            <a:endParaRPr lang="cs-CZ" sz="2200" dirty="0"/>
          </a:p>
        </p:txBody>
      </p:sp>
      <p:sp>
        <p:nvSpPr>
          <p:cNvPr id="4" name="Pravá složená závorka 3"/>
          <p:cNvSpPr/>
          <p:nvPr/>
        </p:nvSpPr>
        <p:spPr>
          <a:xfrm>
            <a:off x="2987824" y="4324946"/>
            <a:ext cx="72008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887608" y="4572328"/>
            <a:ext cx="429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formula for over</a:t>
            </a:r>
            <a:r>
              <a:rPr lang="cs-CZ" dirty="0"/>
              <a:t>-</a:t>
            </a:r>
            <a:r>
              <a:rPr lang="en-US" dirty="0" err="1"/>
              <a:t>est</a:t>
            </a:r>
            <a:r>
              <a:rPr lang="cs-CZ" dirty="0"/>
              <a:t>i</a:t>
            </a:r>
            <a:r>
              <a:rPr lang="en-US" dirty="0"/>
              <a:t>mating demand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019" y="1262788"/>
            <a:ext cx="1309687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105" y="2780928"/>
            <a:ext cx="14335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E59F54E2-E5EE-4483-8234-2A8FDEF9CF6D}"/>
              </a:ext>
            </a:extLst>
          </p:cNvPr>
          <p:cNvCxnSpPr/>
          <p:nvPr/>
        </p:nvCxnSpPr>
        <p:spPr>
          <a:xfrm>
            <a:off x="1259632" y="3717032"/>
            <a:ext cx="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16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A69662-2434-4EA4-98F3-F358C96C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Las Vegas hotel (</a:t>
            </a:r>
            <a:r>
              <a:rPr lang="cs-CZ" sz="3600" dirty="0" err="1">
                <a:solidFill>
                  <a:srgbClr val="0070C0"/>
                </a:solidFill>
              </a:rPr>
              <a:t>Bellagio</a:t>
            </a:r>
            <a:r>
              <a:rPr lang="cs-CZ" sz="3600" dirty="0">
                <a:solidFill>
                  <a:srgbClr val="0070C0"/>
                </a:solidFill>
              </a:rPr>
              <a:t>)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73C303-139A-4953-AE7D-EFD36BEBDE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7705"/>
            <a:ext cx="3600400" cy="239590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B261CAE-17D3-456D-AE5F-872DB6A78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26544"/>
            <a:ext cx="2486730" cy="2486730"/>
          </a:xfrm>
          <a:prstGeom prst="rect">
            <a:avLst/>
          </a:prstGeom>
        </p:spPr>
      </p:pic>
      <p:sp>
        <p:nvSpPr>
          <p:cNvPr id="6" name="Myšlenková bublina: obláček 5">
            <a:extLst>
              <a:ext uri="{FF2B5EF4-FFF2-40B4-BE49-F238E27FC236}">
                <a16:creationId xmlns:a16="http://schemas.microsoft.com/office/drawing/2014/main" id="{5777E49F-887B-476B-AA26-974F96624791}"/>
              </a:ext>
            </a:extLst>
          </p:cNvPr>
          <p:cNvSpPr/>
          <p:nvPr/>
        </p:nvSpPr>
        <p:spPr>
          <a:xfrm>
            <a:off x="5148064" y="4365104"/>
            <a:ext cx="3240360" cy="1391456"/>
          </a:xfrm>
          <a:prstGeom prst="cloudCallout">
            <a:avLst>
              <a:gd name="adj1" fmla="val 3551"/>
              <a:gd name="adj2" fmla="val -146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Po&lt;= </a:t>
            </a:r>
            <a:r>
              <a:rPr lang="cs-CZ" dirty="0" err="1"/>
              <a:t>Cu</a:t>
            </a:r>
            <a:r>
              <a:rPr lang="cs-CZ" dirty="0"/>
              <a:t>/(</a:t>
            </a:r>
            <a:r>
              <a:rPr lang="cs-CZ" dirty="0" err="1"/>
              <a:t>Cu+Co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91ECAB8-3803-4CA7-86CF-E1914DB173FD}"/>
              </a:ext>
            </a:extLst>
          </p:cNvPr>
          <p:cNvSpPr/>
          <p:nvPr/>
        </p:nvSpPr>
        <p:spPr>
          <a:xfrm>
            <a:off x="4860032" y="1203324"/>
            <a:ext cx="337284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Manager Simon Stein</a:t>
            </a:r>
            <a:endParaRPr lang="cs-CZ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MOTEL 7 - Prices &amp; Reviews (Vallejo, CA)">
            <a:extLst>
              <a:ext uri="{FF2B5EF4-FFF2-40B4-BE49-F238E27FC236}">
                <a16:creationId xmlns:a16="http://schemas.microsoft.com/office/drawing/2014/main" id="{D094F277-5464-4954-AB1D-3D838F6B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08446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Šipka: dolů 7">
            <a:extLst>
              <a:ext uri="{FF2B5EF4-FFF2-40B4-BE49-F238E27FC236}">
                <a16:creationId xmlns:a16="http://schemas.microsoft.com/office/drawing/2014/main" id="{B0667F0E-07F8-4A83-B2F3-256F8C85FAE4}"/>
              </a:ext>
            </a:extLst>
          </p:cNvPr>
          <p:cNvSpPr/>
          <p:nvPr/>
        </p:nvSpPr>
        <p:spPr>
          <a:xfrm>
            <a:off x="2339752" y="4077072"/>
            <a:ext cx="792088" cy="5966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98184C7-B421-4323-85F5-006EBB7A1404}"/>
              </a:ext>
            </a:extLst>
          </p:cNvPr>
          <p:cNvSpPr txBox="1"/>
          <p:nvPr/>
        </p:nvSpPr>
        <p:spPr>
          <a:xfrm>
            <a:off x="3631359" y="6021288"/>
            <a:ext cx="55926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 =</a:t>
            </a:r>
            <a:r>
              <a:rPr lang="en-ZA" sz="1600" dirty="0">
                <a:solidFill>
                  <a:srgbClr val="FF0000"/>
                </a:solidFill>
              </a:rPr>
              <a:t>P(N&lt;X)</a:t>
            </a:r>
            <a:r>
              <a:rPr lang="en-ZA" sz="1600" dirty="0"/>
              <a:t> = probability o</a:t>
            </a:r>
            <a:r>
              <a:rPr lang="en-ZA" sz="1600" dirty="0">
                <a:sym typeface="Wingdings 2"/>
              </a:rPr>
              <a:t>f </a:t>
            </a:r>
            <a:r>
              <a:rPr lang="en-ZA" sz="1600" b="1" dirty="0">
                <a:solidFill>
                  <a:srgbClr val="FF0000"/>
                </a:solidFill>
                <a:sym typeface="Wingdings 2"/>
              </a:rPr>
              <a:t>over</a:t>
            </a:r>
            <a:r>
              <a:rPr lang="cs-CZ" sz="1600" b="1" dirty="0">
                <a:solidFill>
                  <a:srgbClr val="FF0000"/>
                </a:solidFill>
                <a:sym typeface="Wingdings 2"/>
              </a:rPr>
              <a:t>-</a:t>
            </a:r>
            <a:r>
              <a:rPr lang="en-ZA" sz="1600" b="1" dirty="0">
                <a:solidFill>
                  <a:srgbClr val="FF0000"/>
                </a:solidFill>
                <a:sym typeface="Wingdings 2"/>
              </a:rPr>
              <a:t>estimating</a:t>
            </a:r>
            <a:r>
              <a:rPr lang="en-ZA" sz="1600" dirty="0">
                <a:sym typeface="Wingdings 2"/>
              </a:rPr>
              <a:t> demand or no-show</a:t>
            </a:r>
            <a:r>
              <a:rPr lang="cs-CZ" sz="1600" dirty="0">
                <a:sym typeface="Wingdings 2"/>
              </a:rPr>
              <a:t> </a:t>
            </a:r>
            <a:endParaRPr lang="en-ZA" sz="1600" dirty="0">
              <a:sym typeface="Wingdings 2"/>
            </a:endParaRPr>
          </a:p>
          <a:p>
            <a:r>
              <a:rPr lang="cs-CZ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928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800" dirty="0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1</a:t>
            </a:r>
            <a:r>
              <a:rPr lang="en-ZA" sz="2800" dirty="0">
                <a:solidFill>
                  <a:srgbClr val="0070C0"/>
                </a:solidFill>
              </a:rPr>
              <a:t> -&gt;Single Order Quantity</a:t>
            </a:r>
            <a:r>
              <a:rPr lang="cs-CZ" sz="2800" dirty="0">
                <a:solidFill>
                  <a:srgbClr val="0070C0"/>
                </a:solidFill>
              </a:rPr>
              <a:t> -</a:t>
            </a:r>
            <a:r>
              <a:rPr lang="en-ZA" sz="2800" dirty="0">
                <a:solidFill>
                  <a:srgbClr val="0070C0"/>
                </a:solidFill>
              </a:rPr>
              <a:t>hotel industry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0103" y="12627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Manager Simon Stein of the </a:t>
            </a:r>
            <a:r>
              <a:rPr lang="en-US" sz="1600" b="1" dirty="0">
                <a:solidFill>
                  <a:srgbClr val="00B050"/>
                </a:solidFill>
              </a:rPr>
              <a:t>B</a:t>
            </a:r>
            <a:r>
              <a:rPr lang="cs-CZ" sz="1600" b="1" dirty="0" err="1">
                <a:solidFill>
                  <a:srgbClr val="00B050"/>
                </a:solidFill>
              </a:rPr>
              <a:t>ellagio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in Las Vegas is tired o</a:t>
            </a:r>
            <a:r>
              <a:rPr lang="cs-CZ" sz="1600" dirty="0"/>
              <a:t>f</a:t>
            </a:r>
            <a:r>
              <a:rPr lang="en-US" sz="1600" dirty="0"/>
              <a:t> customers who make </a:t>
            </a:r>
            <a:endParaRPr lang="cs-CZ" sz="1600" dirty="0"/>
          </a:p>
          <a:p>
            <a:pPr marL="0" indent="0">
              <a:buNone/>
            </a:pPr>
            <a:r>
              <a:rPr lang="en-US" sz="1600" dirty="0"/>
              <a:t>reservation and </a:t>
            </a:r>
            <a:r>
              <a:rPr lang="en-US" sz="1600" b="1" dirty="0"/>
              <a:t>do not show up</a:t>
            </a:r>
            <a:r>
              <a:rPr lang="en-US" sz="1600" dirty="0"/>
              <a:t>. Rooms rent is </a:t>
            </a:r>
            <a:r>
              <a:rPr lang="en-US" sz="1600" b="1" dirty="0">
                <a:solidFill>
                  <a:srgbClr val="00B050"/>
                </a:solidFill>
              </a:rPr>
              <a:t>100 </a:t>
            </a:r>
            <a:r>
              <a:rPr lang="en-US" sz="1600" dirty="0"/>
              <a:t>USD </a:t>
            </a:r>
            <a:r>
              <a:rPr lang="cs-CZ" sz="1600" dirty="0"/>
              <a:t>per </a:t>
            </a:r>
            <a:r>
              <a:rPr lang="en-US" sz="1600" dirty="0"/>
              <a:t>nigh</a:t>
            </a:r>
            <a:r>
              <a:rPr lang="cs-CZ" sz="1600" dirty="0"/>
              <a:t>t</a:t>
            </a:r>
            <a:r>
              <a:rPr lang="en-US" sz="1600" dirty="0"/>
              <a:t> and cost </a:t>
            </a:r>
            <a:r>
              <a:rPr lang="en-US" sz="1600" b="1" dirty="0">
                <a:solidFill>
                  <a:srgbClr val="FF0000"/>
                </a:solidFill>
              </a:rPr>
              <a:t>25</a:t>
            </a:r>
            <a:r>
              <a:rPr lang="en-US" sz="1600" dirty="0"/>
              <a:t> USD to maintain </a:t>
            </a:r>
          </a:p>
          <a:p>
            <a:pPr marL="0" indent="0">
              <a:buNone/>
            </a:pPr>
            <a:r>
              <a:rPr lang="en-US" sz="1600" dirty="0"/>
              <a:t>per day.</a:t>
            </a:r>
            <a:endParaRPr lang="cs-CZ" sz="1600" dirty="0"/>
          </a:p>
          <a:p>
            <a:pPr marL="0" indent="0">
              <a:buNone/>
            </a:pPr>
            <a:r>
              <a:rPr lang="en-US" sz="1600" dirty="0"/>
              <a:t>Overflow </a:t>
            </a:r>
            <a:r>
              <a:rPr lang="cs-CZ" sz="1600" dirty="0"/>
              <a:t>(„</a:t>
            </a:r>
            <a:r>
              <a:rPr lang="cs-CZ" sz="1600" dirty="0" err="1"/>
              <a:t>bumped</a:t>
            </a:r>
            <a:r>
              <a:rPr lang="cs-CZ" sz="1600" dirty="0"/>
              <a:t>“) </a:t>
            </a:r>
            <a:r>
              <a:rPr lang="en-US" sz="1600" dirty="0"/>
              <a:t>customers  can be sent to </a:t>
            </a:r>
            <a:r>
              <a:rPr lang="en-US" sz="1600" b="1" dirty="0">
                <a:solidFill>
                  <a:srgbClr val="0070C0"/>
                </a:solidFill>
              </a:rPr>
              <a:t>Motel 7 </a:t>
            </a:r>
            <a:r>
              <a:rPr lang="en-US" sz="1600" dirty="0"/>
              <a:t>for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70</a:t>
            </a:r>
            <a:r>
              <a:rPr lang="en-US" sz="1600" dirty="0"/>
              <a:t> USD </a:t>
            </a:r>
            <a:r>
              <a:rPr lang="cs-CZ" sz="1600" dirty="0"/>
              <a:t>per</a:t>
            </a:r>
            <a:r>
              <a:rPr lang="en-US" sz="1600" dirty="0"/>
              <a:t> night.</a:t>
            </a:r>
          </a:p>
          <a:p>
            <a:pPr marL="0" indent="0">
              <a:buNone/>
            </a:pPr>
            <a:r>
              <a:rPr lang="en-US" sz="1600" dirty="0"/>
              <a:t>Simon´s  records of no-show over past six months are given below. Should B</a:t>
            </a:r>
            <a:r>
              <a:rPr lang="cs-CZ" sz="1600" dirty="0" err="1"/>
              <a:t>ellagio</a:t>
            </a:r>
            <a:r>
              <a:rPr lang="en-US" sz="1600" dirty="0"/>
              <a:t> start overbooking</a:t>
            </a:r>
            <a:r>
              <a:rPr lang="cs-CZ" sz="1600" dirty="0"/>
              <a:t>?</a:t>
            </a:r>
            <a:r>
              <a:rPr lang="en-US" sz="1600" dirty="0"/>
              <a:t> If so, how many rooms should be overbooked?   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27633"/>
              </p:ext>
            </p:extLst>
          </p:nvPr>
        </p:nvGraphicFramePr>
        <p:xfrm>
          <a:off x="611560" y="3284984"/>
          <a:ext cx="1739900" cy="952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No-Show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843808" y="3501008"/>
            <a:ext cx="5341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Solution</a:t>
            </a:r>
            <a:r>
              <a:rPr lang="cs-CZ" dirty="0"/>
              <a:t> :  </a:t>
            </a:r>
            <a:r>
              <a:rPr lang="en-ZA" dirty="0">
                <a:sym typeface="Wingdings 2"/>
              </a:rPr>
              <a:t>C</a:t>
            </a:r>
            <a:r>
              <a:rPr lang="cs-CZ" sz="1100" b="1" dirty="0">
                <a:sym typeface="Wingdings 2"/>
              </a:rPr>
              <a:t>0</a:t>
            </a:r>
            <a:r>
              <a:rPr lang="cs-CZ" sz="1100" dirty="0">
                <a:sym typeface="Wingdings 2"/>
              </a:rPr>
              <a:t> </a:t>
            </a:r>
            <a:r>
              <a:rPr lang="cs-CZ" sz="1200" dirty="0">
                <a:sym typeface="Wingdings 2"/>
              </a:rPr>
              <a:t>= </a:t>
            </a:r>
            <a:r>
              <a:rPr lang="cs-CZ" sz="1200" b="1" dirty="0">
                <a:solidFill>
                  <a:srgbClr val="0070C0"/>
                </a:solidFill>
                <a:sym typeface="Wingdings 2"/>
              </a:rPr>
              <a:t>70</a:t>
            </a:r>
            <a:r>
              <a:rPr lang="cs-CZ" sz="1200" dirty="0">
                <a:solidFill>
                  <a:srgbClr val="0070C0"/>
                </a:solidFill>
                <a:sym typeface="Wingdings 2"/>
              </a:rPr>
              <a:t> USD</a:t>
            </a:r>
            <a:r>
              <a:rPr lang="cs-CZ" dirty="0">
                <a:solidFill>
                  <a:srgbClr val="0070C0"/>
                </a:solidFill>
              </a:rPr>
              <a:t>  - </a:t>
            </a:r>
            <a:r>
              <a:rPr lang="en-US" sz="1200" dirty="0">
                <a:solidFill>
                  <a:srgbClr val="0070C0"/>
                </a:solidFill>
              </a:rPr>
              <a:t>cost of overestimating  demand  </a:t>
            </a:r>
          </a:p>
          <a:p>
            <a:r>
              <a:rPr lang="cs-CZ" sz="1600" dirty="0"/>
              <a:t>                      </a:t>
            </a:r>
            <a:r>
              <a:rPr lang="cs-CZ" dirty="0" err="1"/>
              <a:t>C</a:t>
            </a:r>
            <a:r>
              <a:rPr lang="cs-CZ" sz="1200" b="1" dirty="0" err="1"/>
              <a:t>u</a:t>
            </a:r>
            <a:r>
              <a:rPr lang="cs-CZ" sz="1200" dirty="0"/>
              <a:t> = </a:t>
            </a:r>
            <a:r>
              <a:rPr lang="cs-CZ" sz="1200" b="1" dirty="0">
                <a:solidFill>
                  <a:srgbClr val="00B050"/>
                </a:solidFill>
              </a:rPr>
              <a:t>100</a:t>
            </a:r>
            <a:r>
              <a:rPr lang="cs-CZ" sz="1200" dirty="0"/>
              <a:t> USD-</a:t>
            </a:r>
            <a:r>
              <a:rPr lang="cs-CZ" sz="1200" b="1" dirty="0">
                <a:solidFill>
                  <a:srgbClr val="FF0000"/>
                </a:solidFill>
              </a:rPr>
              <a:t>25</a:t>
            </a:r>
            <a:r>
              <a:rPr lang="cs-CZ" sz="1200" dirty="0">
                <a:solidFill>
                  <a:srgbClr val="FF0000"/>
                </a:solidFill>
              </a:rPr>
              <a:t> </a:t>
            </a:r>
            <a:r>
              <a:rPr lang="cs-CZ" sz="1200" dirty="0"/>
              <a:t>USD =75 USD -</a:t>
            </a:r>
            <a:r>
              <a:rPr lang="en-US" sz="1200" dirty="0">
                <a:solidFill>
                  <a:srgbClr val="0070C0"/>
                </a:solidFill>
              </a:rPr>
              <a:t> cost of underestimating  demand </a:t>
            </a:r>
            <a:endParaRPr lang="en-US" sz="1200" dirty="0"/>
          </a:p>
        </p:txBody>
      </p:sp>
      <p:sp>
        <p:nvSpPr>
          <p:cNvPr id="6" name="Obdélník 5"/>
          <p:cNvSpPr/>
          <p:nvPr/>
        </p:nvSpPr>
        <p:spPr>
          <a:xfrm>
            <a:off x="2424986" y="4293096"/>
            <a:ext cx="5315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	                  </a:t>
            </a:r>
            <a:r>
              <a:rPr lang="en-ZA" sz="1200" dirty="0">
                <a:sym typeface="Wingdings 2"/>
              </a:rPr>
              <a:t> </a:t>
            </a:r>
            <a:r>
              <a:rPr lang="cs-CZ" sz="1200" dirty="0">
                <a:sym typeface="Wingdings 2"/>
              </a:rPr>
              <a:t> </a:t>
            </a:r>
            <a:r>
              <a:rPr lang="en-ZA" dirty="0">
                <a:sym typeface="Wingdings 2"/>
              </a:rPr>
              <a:t>Cu</a:t>
            </a:r>
            <a:endParaRPr lang="cs-CZ" dirty="0"/>
          </a:p>
          <a:p>
            <a:r>
              <a:rPr lang="cs-CZ" dirty="0"/>
              <a:t>       </a:t>
            </a:r>
            <a:r>
              <a:rPr lang="en-ZA" dirty="0"/>
              <a:t>P(N&lt;X</a:t>
            </a:r>
            <a:r>
              <a:rPr lang="cs-CZ" dirty="0"/>
              <a:t>) &lt;= ----------   = 75/(75+70)=75/145 </a:t>
            </a:r>
            <a:r>
              <a:rPr lang="cs-CZ" dirty="0">
                <a:sym typeface="Wingdings 2"/>
              </a:rPr>
              <a:t> = </a:t>
            </a:r>
            <a:r>
              <a:rPr lang="cs-CZ" b="1" dirty="0">
                <a:sym typeface="Wingdings 2"/>
              </a:rPr>
              <a:t>0,517</a:t>
            </a:r>
            <a:r>
              <a:rPr lang="cs-CZ" dirty="0">
                <a:sym typeface="Wingdings 2"/>
              </a:rPr>
              <a:t>	          </a:t>
            </a:r>
            <a:r>
              <a:rPr lang="en-ZA" dirty="0">
                <a:sym typeface="Wingdings 2"/>
              </a:rPr>
              <a:t>Cu</a:t>
            </a:r>
            <a:r>
              <a:rPr lang="cs-CZ" dirty="0">
                <a:sym typeface="Wingdings 2"/>
              </a:rPr>
              <a:t> + </a:t>
            </a:r>
            <a:r>
              <a:rPr lang="en-ZA" dirty="0"/>
              <a:t>C</a:t>
            </a:r>
            <a:r>
              <a:rPr lang="en-ZA" sz="1200" dirty="0"/>
              <a:t>0</a:t>
            </a:r>
            <a:r>
              <a:rPr lang="cs-CZ" sz="1200" dirty="0"/>
              <a:t> </a:t>
            </a:r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843047"/>
              </p:ext>
            </p:extLst>
          </p:nvPr>
        </p:nvGraphicFramePr>
        <p:xfrm>
          <a:off x="611560" y="5373216"/>
          <a:ext cx="2489199" cy="9570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No-Show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P(N&lt;X)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0,15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0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0,25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0,70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Pravá složená závorka 7"/>
          <p:cNvSpPr/>
          <p:nvPr/>
        </p:nvSpPr>
        <p:spPr>
          <a:xfrm>
            <a:off x="3347864" y="5373216"/>
            <a:ext cx="288032" cy="9361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779912" y="5373216"/>
            <a:ext cx="5049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Probabilities  are cumulating and choice in 0,40-&gt;0,517</a:t>
            </a:r>
          </a:p>
          <a:p>
            <a:r>
              <a:rPr lang="en-GB" sz="1600" dirty="0"/>
              <a:t>Optimal probability of no-show falls between  </a:t>
            </a:r>
          </a:p>
          <a:p>
            <a:r>
              <a:rPr lang="en-GB" sz="1600" dirty="0"/>
              <a:t>0,40 and 0,70. So if we take less of equal to  0,517,</a:t>
            </a:r>
          </a:p>
          <a:p>
            <a:r>
              <a:rPr lang="en-GB" sz="1600" dirty="0"/>
              <a:t>so next lower value is 0,40. </a:t>
            </a:r>
            <a:r>
              <a:rPr lang="en-GB" sz="1200" b="1" dirty="0">
                <a:solidFill>
                  <a:srgbClr val="FF0000"/>
                </a:solidFill>
              </a:rPr>
              <a:t>So two rooms have to be overbooked</a:t>
            </a:r>
            <a:r>
              <a:rPr lang="cs-CZ" sz="1200" b="1" dirty="0">
                <a:solidFill>
                  <a:srgbClr val="FF0000"/>
                </a:solidFill>
              </a:rPr>
              <a:t> !!!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962275" y="6356265"/>
            <a:ext cx="23855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0,15+0,25=0,40  and 0,40+0,30=0,70…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5E4E67B6-74E1-4A53-8046-A00A5AE55DD1}"/>
              </a:ext>
            </a:extLst>
          </p:cNvPr>
          <p:cNvSpPr txBox="1"/>
          <p:nvPr/>
        </p:nvSpPr>
        <p:spPr>
          <a:xfrm>
            <a:off x="474297" y="4237484"/>
            <a:ext cx="19486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Simon Stein </a:t>
            </a:r>
            <a:r>
              <a:rPr lang="cs-CZ" sz="1600" dirty="0" err="1"/>
              <a:t>Statistics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1564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ZA" sz="2800" dirty="0">
                <a:solidFill>
                  <a:srgbClr val="0070C0"/>
                </a:solidFill>
              </a:rPr>
              <a:t>Example</a:t>
            </a:r>
            <a:r>
              <a:rPr lang="cs-CZ" sz="2800" dirty="0">
                <a:solidFill>
                  <a:srgbClr val="0070C0"/>
                </a:solidFill>
              </a:rPr>
              <a:t> 2</a:t>
            </a:r>
            <a:r>
              <a:rPr lang="en-ZA" sz="2800" dirty="0">
                <a:solidFill>
                  <a:srgbClr val="0070C0"/>
                </a:solidFill>
              </a:rPr>
              <a:t> -&gt;Single Order Quantity</a:t>
            </a:r>
            <a:r>
              <a:rPr lang="cs-CZ" sz="2800" dirty="0">
                <a:solidFill>
                  <a:srgbClr val="0070C0"/>
                </a:solidFill>
              </a:rPr>
              <a:t> -</a:t>
            </a:r>
            <a:r>
              <a:rPr lang="en-ZA" sz="2800" dirty="0">
                <a:solidFill>
                  <a:srgbClr val="0070C0"/>
                </a:solidFill>
              </a:rPr>
              <a:t>  </a:t>
            </a:r>
            <a:r>
              <a:rPr lang="cs-CZ" sz="2800" dirty="0">
                <a:solidFill>
                  <a:srgbClr val="0070C0"/>
                </a:solidFill>
              </a:rPr>
              <a:t> Airlines</a:t>
            </a:r>
            <a:br>
              <a:rPr lang="cs-CZ" sz="2800" dirty="0">
                <a:solidFill>
                  <a:srgbClr val="0070C0"/>
                </a:solidFill>
              </a:rPr>
            </a:br>
            <a:r>
              <a:rPr lang="cs-CZ" sz="2800" dirty="0">
                <a:solidFill>
                  <a:srgbClr val="C00000"/>
                </a:solidFill>
              </a:rPr>
              <a:t>(</a:t>
            </a:r>
            <a:r>
              <a:rPr lang="cs-CZ" sz="2800" dirty="0" err="1">
                <a:solidFill>
                  <a:srgbClr val="C00000"/>
                </a:solidFill>
              </a:rPr>
              <a:t>home</a:t>
            </a:r>
            <a:r>
              <a:rPr lang="cs-CZ" sz="2800" dirty="0">
                <a:solidFill>
                  <a:srgbClr val="C00000"/>
                </a:solidFill>
              </a:rPr>
              <a:t> study)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42084" cy="4525963"/>
          </a:xfrm>
        </p:spPr>
        <p:txBody>
          <a:bodyPr>
            <a:normAutofit/>
          </a:bodyPr>
          <a:lstStyle/>
          <a:p>
            <a:r>
              <a:rPr lang="en-ZA" sz="1800" b="1" dirty="0" err="1"/>
              <a:t>FlyUS</a:t>
            </a:r>
            <a:r>
              <a:rPr lang="en-ZA" sz="1800" dirty="0"/>
              <a:t> Airlines is unhappy with the number of empty seats (same with hotel rooms)  on its NY-Miami flights. To remedy the problem, the airline is offering a special discounted rat</a:t>
            </a:r>
            <a:r>
              <a:rPr lang="cs-CZ" sz="1800" dirty="0"/>
              <a:t>e</a:t>
            </a:r>
            <a:r>
              <a:rPr lang="en-ZA" sz="1800" dirty="0"/>
              <a:t> of </a:t>
            </a:r>
            <a:r>
              <a:rPr lang="en-ZA" sz="1800" b="1" dirty="0"/>
              <a:t>89 </a:t>
            </a:r>
            <a:r>
              <a:rPr lang="en-ZA" sz="1800" dirty="0"/>
              <a:t>USD instead of </a:t>
            </a:r>
            <a:r>
              <a:rPr lang="cs-CZ" sz="1800" dirty="0"/>
              <a:t>standard</a:t>
            </a:r>
            <a:r>
              <a:rPr lang="en-ZA" sz="1800" dirty="0"/>
              <a:t> </a:t>
            </a:r>
            <a:r>
              <a:rPr lang="cs-CZ" sz="1800" dirty="0"/>
              <a:t>full </a:t>
            </a:r>
            <a:r>
              <a:rPr lang="en-ZA" sz="1800" dirty="0"/>
              <a:t>fare </a:t>
            </a:r>
            <a:r>
              <a:rPr lang="en-ZA" sz="1800" b="1" dirty="0"/>
              <a:t>169</a:t>
            </a:r>
            <a:r>
              <a:rPr lang="en-ZA" sz="1800" dirty="0"/>
              <a:t> USD, but only for 7-day</a:t>
            </a:r>
            <a:r>
              <a:rPr lang="cs-CZ" sz="1800" dirty="0"/>
              <a:t>s</a:t>
            </a:r>
            <a:r>
              <a:rPr lang="en-ZA" sz="1800" dirty="0"/>
              <a:t> advance purchases and for </a:t>
            </a:r>
            <a:r>
              <a:rPr lang="cs-CZ" sz="1800" dirty="0"/>
              <a:t>a </a:t>
            </a:r>
            <a:r>
              <a:rPr lang="en-ZA" sz="1800" dirty="0"/>
              <a:t>limited number of seats per flight. The aircraft flown from </a:t>
            </a:r>
            <a:r>
              <a:rPr lang="en-ZA" sz="1800" b="1" dirty="0"/>
              <a:t>NY</a:t>
            </a:r>
            <a:r>
              <a:rPr lang="en-ZA" sz="1800" dirty="0"/>
              <a:t> to </a:t>
            </a:r>
            <a:r>
              <a:rPr lang="en-ZA" sz="1800" b="1" dirty="0"/>
              <a:t>Miami </a:t>
            </a:r>
            <a:r>
              <a:rPr lang="en-ZA" sz="1800" dirty="0"/>
              <a:t>holds max </a:t>
            </a:r>
            <a:r>
              <a:rPr lang="en-ZA" sz="1800" b="1" dirty="0">
                <a:solidFill>
                  <a:srgbClr val="FF0000"/>
                </a:solidFill>
              </a:rPr>
              <a:t>100 </a:t>
            </a:r>
            <a:r>
              <a:rPr lang="en-ZA" sz="1800" dirty="0"/>
              <a:t>passengers. Last month´s distribution of full-fare  passengers is shown below. How many seats </a:t>
            </a:r>
            <a:r>
              <a:rPr lang="en-ZA" sz="1800" b="1" dirty="0" err="1"/>
              <a:t>FlyUS</a:t>
            </a:r>
            <a:r>
              <a:rPr lang="en-ZA" sz="1800" dirty="0"/>
              <a:t>  reserve for full–fare passengers ? </a:t>
            </a:r>
            <a:endParaRPr lang="cs-CZ" sz="1800" dirty="0"/>
          </a:p>
          <a:p>
            <a:endParaRPr lang="cs-CZ" sz="1800" dirty="0"/>
          </a:p>
          <a:p>
            <a:endParaRPr lang="en-ZA" sz="18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70766"/>
              </p:ext>
            </p:extLst>
          </p:nvPr>
        </p:nvGraphicFramePr>
        <p:xfrm>
          <a:off x="755576" y="3789040"/>
          <a:ext cx="4104455" cy="21812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1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58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Aircraft</a:t>
                      </a:r>
                      <a:r>
                        <a:rPr lang="cs-CZ" sz="1100" u="none" strike="noStrike" dirty="0">
                          <a:effectLst/>
                        </a:rPr>
                        <a:t> </a:t>
                      </a:r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Full fare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No-Show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Frequency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Probability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P(N&lt;X)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0,00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0,15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cs-CZ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0,35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0,55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30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0,10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0,65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5220072" y="4077072"/>
            <a:ext cx="3679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Cu</a:t>
            </a:r>
            <a:r>
              <a:rPr lang="cs-CZ" dirty="0"/>
              <a:t> = 169-89=80,Co =89</a:t>
            </a:r>
          </a:p>
          <a:p>
            <a:r>
              <a:rPr lang="en-ZA" dirty="0"/>
              <a:t>P(N&lt;X</a:t>
            </a:r>
            <a:r>
              <a:rPr lang="cs-CZ" dirty="0"/>
              <a:t>) &lt;=</a:t>
            </a:r>
            <a:r>
              <a:rPr lang="cs-CZ" dirty="0" err="1"/>
              <a:t>Cu</a:t>
            </a:r>
            <a:r>
              <a:rPr lang="cs-CZ" dirty="0"/>
              <a:t>/(</a:t>
            </a:r>
            <a:r>
              <a:rPr lang="cs-CZ" dirty="0" err="1"/>
              <a:t>Cu+Co</a:t>
            </a:r>
            <a:r>
              <a:rPr lang="cs-CZ" dirty="0"/>
              <a:t>)=80/169=</a:t>
            </a:r>
            <a:r>
              <a:rPr lang="cs-CZ" b="1" dirty="0"/>
              <a:t>0,473</a:t>
            </a:r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76056" y="4978042"/>
            <a:ext cx="3729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>
                <a:solidFill>
                  <a:srgbClr val="FF0000"/>
                </a:solidFill>
              </a:rPr>
              <a:t>So 60 full-fare passengers have to be</a:t>
            </a:r>
          </a:p>
          <a:p>
            <a:r>
              <a:rPr lang="en-ZA" b="1" dirty="0">
                <a:solidFill>
                  <a:srgbClr val="FF0000"/>
                </a:solidFill>
              </a:rPr>
              <a:t>reserved 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83568" y="6114582"/>
            <a:ext cx="4693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100= 50+50 = 55+45=60+40=65+35=70+30 (</a:t>
            </a:r>
            <a:r>
              <a:rPr lang="cs-CZ" sz="1200" dirty="0" err="1"/>
              <a:t>the</a:t>
            </a:r>
            <a:r>
              <a:rPr lang="cs-CZ" sz="1200" dirty="0"/>
              <a:t> </a:t>
            </a:r>
            <a:r>
              <a:rPr lang="cs-CZ" sz="1200" dirty="0" err="1"/>
              <a:t>number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passengers</a:t>
            </a:r>
            <a:r>
              <a:rPr lang="cs-CZ" sz="1200" dirty="0"/>
              <a:t>)   </a:t>
            </a: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1B37685-C910-4ABC-AE48-C04FBC06ED9C}"/>
              </a:ext>
            </a:extLst>
          </p:cNvPr>
          <p:cNvCxnSpPr/>
          <p:nvPr/>
        </p:nvCxnSpPr>
        <p:spPr>
          <a:xfrm>
            <a:off x="899592" y="5661248"/>
            <a:ext cx="8640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FF45291D-843C-42E1-8115-557D830DCBC9}"/>
              </a:ext>
            </a:extLst>
          </p:cNvPr>
          <p:cNvCxnSpPr>
            <a:cxnSpLocks/>
          </p:cNvCxnSpPr>
          <p:nvPr/>
        </p:nvCxnSpPr>
        <p:spPr>
          <a:xfrm>
            <a:off x="755576" y="6114582"/>
            <a:ext cx="266429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4198B10F-0A42-47DF-A4BC-438D65813DE8}"/>
              </a:ext>
            </a:extLst>
          </p:cNvPr>
          <p:cNvCxnSpPr/>
          <p:nvPr/>
        </p:nvCxnSpPr>
        <p:spPr>
          <a:xfrm>
            <a:off x="1331640" y="5661248"/>
            <a:ext cx="0" cy="453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7B527CAB-8757-4CA4-8A69-958465207105}"/>
              </a:ext>
            </a:extLst>
          </p:cNvPr>
          <p:cNvCxnSpPr/>
          <p:nvPr/>
        </p:nvCxnSpPr>
        <p:spPr>
          <a:xfrm>
            <a:off x="3563888" y="4723403"/>
            <a:ext cx="360040" cy="15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6633793F-C28E-4D88-A823-35D99550B410}"/>
              </a:ext>
            </a:extLst>
          </p:cNvPr>
          <p:cNvCxnSpPr/>
          <p:nvPr/>
        </p:nvCxnSpPr>
        <p:spPr>
          <a:xfrm>
            <a:off x="3599397" y="4945844"/>
            <a:ext cx="360040" cy="156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>
            <a:extLst>
              <a:ext uri="{FF2B5EF4-FFF2-40B4-BE49-F238E27FC236}">
                <a16:creationId xmlns:a16="http://schemas.microsoft.com/office/drawing/2014/main" id="{41DE0B33-B44A-4A91-9BA7-0249F9CB96FD}"/>
              </a:ext>
            </a:extLst>
          </p:cNvPr>
          <p:cNvCxnSpPr/>
          <p:nvPr/>
        </p:nvCxnSpPr>
        <p:spPr>
          <a:xfrm>
            <a:off x="8388424" y="4653136"/>
            <a:ext cx="0" cy="2927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45C17441-BFA2-4AF7-953C-977C5D348CE2}"/>
              </a:ext>
            </a:extLst>
          </p:cNvPr>
          <p:cNvCxnSpPr>
            <a:cxnSpLocks/>
          </p:cNvCxnSpPr>
          <p:nvPr/>
        </p:nvCxnSpPr>
        <p:spPr>
          <a:xfrm flipH="1">
            <a:off x="5004048" y="494584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249B81F2-C5D3-4CC6-ACF7-9888D5F7C47C}"/>
              </a:ext>
            </a:extLst>
          </p:cNvPr>
          <p:cNvCxnSpPr>
            <a:cxnSpLocks/>
          </p:cNvCxnSpPr>
          <p:nvPr/>
        </p:nvCxnSpPr>
        <p:spPr>
          <a:xfrm flipV="1">
            <a:off x="5004048" y="4945845"/>
            <a:ext cx="0" cy="283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>
            <a:extLst>
              <a:ext uri="{FF2B5EF4-FFF2-40B4-BE49-F238E27FC236}">
                <a16:creationId xmlns:a16="http://schemas.microsoft.com/office/drawing/2014/main" id="{F9B5015B-AD59-467D-8AD4-A61DFCE3C0EC}"/>
              </a:ext>
            </a:extLst>
          </p:cNvPr>
          <p:cNvCxnSpPr/>
          <p:nvPr/>
        </p:nvCxnSpPr>
        <p:spPr>
          <a:xfrm flipH="1">
            <a:off x="4788024" y="5229200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64C270AA-6F09-4B21-BDE9-698E3053EEBE}"/>
              </a:ext>
            </a:extLst>
          </p:cNvPr>
          <p:cNvSpPr txBox="1"/>
          <p:nvPr/>
        </p:nvSpPr>
        <p:spPr>
          <a:xfrm>
            <a:off x="5426233" y="557826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b="1" dirty="0"/>
              <a:t> </a:t>
            </a:r>
            <a:endParaRPr lang="en-ZA" sz="1800" dirty="0"/>
          </a:p>
        </p:txBody>
      </p:sp>
    </p:spTree>
    <p:extLst>
      <p:ext uri="{BB962C8B-B14F-4D97-AF65-F5344CB8AC3E}">
        <p14:creationId xmlns:p14="http://schemas.microsoft.com/office/powerpoint/2010/main" val="122239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9712" y="4509120"/>
            <a:ext cx="5486400" cy="566738"/>
          </a:xfrm>
        </p:spPr>
        <p:txBody>
          <a:bodyPr/>
          <a:lstStyle/>
          <a:p>
            <a:pPr algn="ctr"/>
            <a:r>
              <a:rPr lang="en-ZA" dirty="0"/>
              <a:t>Thanks for your attention</a:t>
            </a:r>
          </a:p>
        </p:txBody>
      </p:sp>
      <p:pic>
        <p:nvPicPr>
          <p:cNvPr id="7" name="Zástupný symbol pro obrázek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5" b="8725"/>
          <a:stretch>
            <a:fillRect/>
          </a:stretch>
        </p:blipFill>
        <p:spPr>
          <a:xfrm>
            <a:off x="3347864" y="2348880"/>
            <a:ext cx="2562672" cy="1922004"/>
          </a:xfrm>
        </p:spPr>
      </p:pic>
    </p:spTree>
    <p:extLst>
      <p:ext uri="{BB962C8B-B14F-4D97-AF65-F5344CB8AC3E}">
        <p14:creationId xmlns:p14="http://schemas.microsoft.com/office/powerpoint/2010/main" val="2491553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Yield Management (YM)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-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70C0"/>
                </a:solidFill>
              </a:rPr>
              <a:t>definition</a:t>
            </a:r>
            <a:r>
              <a:rPr lang="cs-CZ" sz="3600" dirty="0">
                <a:solidFill>
                  <a:srgbClr val="0070C0"/>
                </a:solidFill>
              </a:rPr>
              <a:t> I.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sz="2800" dirty="0">
                <a:solidFill>
                  <a:schemeClr val="accent1"/>
                </a:solidFill>
              </a:rPr>
              <a:t>YM seeks to maximize yield or profit from</a:t>
            </a:r>
            <a:endParaRPr lang="cs-CZ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cs-CZ" sz="2800" b="1" dirty="0">
                <a:solidFill>
                  <a:schemeClr val="accent1"/>
                </a:solidFill>
              </a:rPr>
              <a:t>           </a:t>
            </a:r>
            <a:r>
              <a:rPr lang="en-ZA" sz="2800" b="1" dirty="0">
                <a:solidFill>
                  <a:schemeClr val="accent1"/>
                </a:solidFill>
              </a:rPr>
              <a:t> </a:t>
            </a:r>
            <a:r>
              <a:rPr lang="cs-CZ" sz="2800" b="1" dirty="0">
                <a:solidFill>
                  <a:srgbClr val="FF0000"/>
                </a:solidFill>
              </a:rPr>
              <a:t>T</a:t>
            </a:r>
            <a:r>
              <a:rPr lang="en-ZA" sz="2800" b="1" dirty="0" err="1">
                <a:solidFill>
                  <a:srgbClr val="FF0000"/>
                </a:solidFill>
              </a:rPr>
              <a:t>ime</a:t>
            </a:r>
            <a:r>
              <a:rPr lang="en-ZA" sz="2800" b="1" dirty="0">
                <a:solidFill>
                  <a:srgbClr val="FF0000"/>
                </a:solidFill>
              </a:rPr>
              <a:t>-sensitive products and services</a:t>
            </a:r>
          </a:p>
          <a:p>
            <a:r>
              <a:rPr lang="en-ZA" sz="2800" dirty="0">
                <a:solidFill>
                  <a:schemeClr val="accent1"/>
                </a:solidFill>
              </a:rPr>
              <a:t>Used in industries with flexible and </a:t>
            </a:r>
            <a:r>
              <a:rPr lang="en-ZA" sz="2800" dirty="0">
                <a:solidFill>
                  <a:srgbClr val="FF0000"/>
                </a:solidFill>
              </a:rPr>
              <a:t>expensive</a:t>
            </a:r>
            <a:r>
              <a:rPr lang="en-ZA" sz="2800" dirty="0">
                <a:solidFill>
                  <a:schemeClr val="accent1"/>
                </a:solidFill>
              </a:rPr>
              <a:t> capacities, perishable products </a:t>
            </a:r>
            <a:r>
              <a:rPr lang="cs-CZ" sz="2000" dirty="0">
                <a:solidFill>
                  <a:srgbClr val="7030A0"/>
                </a:solidFill>
              </a:rPr>
              <a:t>(</a:t>
            </a:r>
            <a:r>
              <a:rPr lang="cs-CZ" sz="2000" dirty="0" err="1">
                <a:solidFill>
                  <a:srgbClr val="7030A0"/>
                </a:solidFill>
              </a:rPr>
              <a:t>fresh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fish</a:t>
            </a:r>
            <a:r>
              <a:rPr lang="cs-CZ" sz="2000" dirty="0">
                <a:solidFill>
                  <a:srgbClr val="7030A0"/>
                </a:solidFill>
              </a:rPr>
              <a:t>, </a:t>
            </a:r>
            <a:r>
              <a:rPr lang="cs-CZ" sz="2000" dirty="0" err="1">
                <a:solidFill>
                  <a:srgbClr val="7030A0"/>
                </a:solidFill>
              </a:rPr>
              <a:t>flowers</a:t>
            </a:r>
            <a:r>
              <a:rPr lang="cs-CZ" sz="2000" dirty="0">
                <a:solidFill>
                  <a:srgbClr val="7030A0"/>
                </a:solidFill>
              </a:rPr>
              <a:t>, </a:t>
            </a:r>
            <a:r>
              <a:rPr lang="cs-CZ" sz="2000" dirty="0" err="1">
                <a:solidFill>
                  <a:srgbClr val="7030A0"/>
                </a:solidFill>
              </a:rPr>
              <a:t>bakery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 err="1">
                <a:solidFill>
                  <a:srgbClr val="7030A0"/>
                </a:solidFill>
              </a:rPr>
              <a:t>products</a:t>
            </a:r>
            <a:r>
              <a:rPr lang="cs-CZ" sz="2000" dirty="0">
                <a:solidFill>
                  <a:srgbClr val="7030A0"/>
                </a:solidFill>
              </a:rPr>
              <a:t>)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en-ZA" sz="2800" dirty="0">
                <a:solidFill>
                  <a:schemeClr val="accent1"/>
                </a:solidFill>
              </a:rPr>
              <a:t>and uncertain demand</a:t>
            </a:r>
            <a:r>
              <a:rPr lang="cs-CZ" sz="2800" dirty="0">
                <a:solidFill>
                  <a:schemeClr val="accent1"/>
                </a:solidFill>
              </a:rPr>
              <a:t> </a:t>
            </a:r>
            <a:r>
              <a:rPr lang="cs-CZ" sz="2800" dirty="0">
                <a:solidFill>
                  <a:srgbClr val="00B050"/>
                </a:solidFill>
              </a:rPr>
              <a:t>(nejistý charakter poptávky)</a:t>
            </a:r>
            <a:r>
              <a:rPr lang="en-ZA" sz="2800" dirty="0">
                <a:solidFill>
                  <a:srgbClr val="00B050"/>
                </a:solidFill>
              </a:rPr>
              <a:t>.</a:t>
            </a:r>
            <a:r>
              <a:rPr lang="cs-CZ" sz="2800" dirty="0">
                <a:solidFill>
                  <a:srgbClr val="00B050"/>
                </a:solidFill>
              </a:rPr>
              <a:t> </a:t>
            </a:r>
          </a:p>
          <a:p>
            <a:r>
              <a:rPr lang="en-ZA" sz="2800" dirty="0">
                <a:solidFill>
                  <a:schemeClr val="accent1"/>
                </a:solidFill>
              </a:rPr>
              <a:t>It is part of revenue management</a:t>
            </a:r>
          </a:p>
          <a:p>
            <a:r>
              <a:rPr lang="en-ZA" sz="2800" dirty="0">
                <a:solidFill>
                  <a:schemeClr val="accent1"/>
                </a:solidFill>
              </a:rPr>
              <a:t>Type of problems:</a:t>
            </a:r>
          </a:p>
          <a:p>
            <a:pPr lvl="1"/>
            <a:r>
              <a:rPr lang="en-ZA" sz="2400" dirty="0"/>
              <a:t>   </a:t>
            </a:r>
            <a:r>
              <a:rPr lang="en-ZA" sz="2400" dirty="0">
                <a:solidFill>
                  <a:srgbClr val="00B050"/>
                </a:solidFill>
              </a:rPr>
              <a:t>overbooking</a:t>
            </a:r>
            <a:r>
              <a:rPr lang="cs-CZ" sz="2400" dirty="0">
                <a:solidFill>
                  <a:srgbClr val="00B050"/>
                </a:solidFill>
              </a:rPr>
              <a:t> (</a:t>
            </a:r>
            <a:r>
              <a:rPr lang="en-US" sz="2400" dirty="0">
                <a:solidFill>
                  <a:srgbClr val="00B050"/>
                </a:solidFill>
              </a:rPr>
              <a:t>airlines, hotel industry</a:t>
            </a:r>
            <a:r>
              <a:rPr lang="cs-CZ" sz="2400" dirty="0">
                <a:solidFill>
                  <a:srgbClr val="00B050"/>
                </a:solidFill>
              </a:rPr>
              <a:t>,..)</a:t>
            </a:r>
            <a:endParaRPr lang="en-ZA" sz="2400" dirty="0">
              <a:solidFill>
                <a:srgbClr val="00B050"/>
              </a:solidFill>
            </a:endParaRPr>
          </a:p>
          <a:p>
            <a:pPr lvl="1"/>
            <a:r>
              <a:rPr lang="en-ZA" sz="2400" dirty="0"/>
              <a:t>   </a:t>
            </a:r>
            <a:r>
              <a:rPr lang="en-ZA" sz="2400" dirty="0">
                <a:solidFill>
                  <a:srgbClr val="C00000"/>
                </a:solidFill>
              </a:rPr>
              <a:t>partition</a:t>
            </a:r>
            <a:r>
              <a:rPr lang="cs-CZ" sz="2400" dirty="0">
                <a:solidFill>
                  <a:srgbClr val="C00000"/>
                </a:solidFill>
              </a:rPr>
              <a:t>i</a:t>
            </a:r>
            <a:r>
              <a:rPr lang="en-ZA" sz="2400" dirty="0">
                <a:solidFill>
                  <a:srgbClr val="C00000"/>
                </a:solidFill>
              </a:rPr>
              <a:t>ng demand into fare classes</a:t>
            </a:r>
          </a:p>
          <a:p>
            <a:pPr lvl="1"/>
            <a:r>
              <a:rPr lang="en-ZA" sz="2400" dirty="0"/>
              <a:t>   </a:t>
            </a:r>
            <a:r>
              <a:rPr lang="en-ZA" sz="2400" dirty="0">
                <a:solidFill>
                  <a:schemeClr val="accent5">
                    <a:lumMod val="75000"/>
                  </a:schemeClr>
                </a:solidFill>
              </a:rPr>
              <a:t>single order quantities </a:t>
            </a:r>
          </a:p>
          <a:p>
            <a:pPr marL="457200" lvl="1" indent="0"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395536" y="5949280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YIELD</a:t>
            </a:r>
            <a:r>
              <a:rPr lang="cs-CZ" dirty="0">
                <a:solidFill>
                  <a:srgbClr val="0070C0"/>
                </a:solidFill>
              </a:rPr>
              <a:t>: </a:t>
            </a:r>
            <a:r>
              <a:rPr lang="en-US" sz="1100" dirty="0">
                <a:solidFill>
                  <a:srgbClr val="0070C0"/>
                </a:solidFill>
              </a:rPr>
              <a:t>to produce or furnish (payment, profit, or interest): a trust fund that yields ten percent interest annually; </a:t>
            </a:r>
            <a:r>
              <a:rPr lang="cs-CZ" sz="1100" dirty="0">
                <a:solidFill>
                  <a:srgbClr val="0070C0"/>
                </a:solidFill>
              </a:rPr>
              <a:t>t</a:t>
            </a:r>
            <a:r>
              <a:rPr lang="en-US" sz="1100" dirty="0">
                <a:solidFill>
                  <a:srgbClr val="0070C0"/>
                </a:solidFill>
              </a:rPr>
              <a:t>hat investment will yield a handsome return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327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965" y="1166018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Simply put, the purpose of </a:t>
            </a:r>
            <a:r>
              <a:rPr lang="en-US" sz="2000" b="1" dirty="0">
                <a:solidFill>
                  <a:srgbClr val="0070C0"/>
                </a:solidFill>
              </a:rPr>
              <a:t>Yield Management </a:t>
            </a:r>
            <a:r>
              <a:rPr lang="en-US" sz="2000" dirty="0">
                <a:solidFill>
                  <a:srgbClr val="0070C0"/>
                </a:solidFill>
              </a:rPr>
              <a:t>is to achieve </a:t>
            </a:r>
            <a:r>
              <a:rPr lang="en-US" sz="2000" b="1" dirty="0">
                <a:solidFill>
                  <a:srgbClr val="0070C0"/>
                </a:solidFill>
              </a:rPr>
              <a:t>maximum revenue/profit</a:t>
            </a:r>
            <a:r>
              <a:rPr lang="en-US" sz="2000" dirty="0">
                <a:solidFill>
                  <a:srgbClr val="0070C0"/>
                </a:solidFill>
              </a:rPr>
              <a:t>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To get </a:t>
            </a:r>
            <a:r>
              <a:rPr lang="en-US" sz="2000" b="1" dirty="0">
                <a:solidFill>
                  <a:srgbClr val="FF0000"/>
                </a:solidFill>
              </a:rPr>
              <a:t>Max Revenue/Profit</a:t>
            </a:r>
            <a:r>
              <a:rPr lang="en-US" sz="2000" dirty="0">
                <a:solidFill>
                  <a:srgbClr val="0070C0"/>
                </a:solidFill>
              </a:rPr>
              <a:t>, a </a:t>
            </a:r>
            <a:r>
              <a:rPr lang="en-US" sz="2000" b="1" dirty="0">
                <a:solidFill>
                  <a:srgbClr val="0070C0"/>
                </a:solidFill>
              </a:rPr>
              <a:t>yield management </a:t>
            </a:r>
            <a:r>
              <a:rPr lang="en-US" sz="2000" dirty="0">
                <a:solidFill>
                  <a:srgbClr val="0070C0"/>
                </a:solidFill>
              </a:rPr>
              <a:t>strategy needs  </a:t>
            </a:r>
            <a:r>
              <a:rPr lang="en-US" sz="2000" b="1" dirty="0">
                <a:solidFill>
                  <a:srgbClr val="0070C0"/>
                </a:solidFill>
              </a:rPr>
              <a:t>forward-looking</a:t>
            </a:r>
            <a:r>
              <a:rPr lang="cs-CZ" sz="2000" b="1" dirty="0">
                <a:solidFill>
                  <a:srgbClr val="0070C0"/>
                </a:solidFill>
              </a:rPr>
              <a:t> </a:t>
            </a:r>
            <a:r>
              <a:rPr lang="cs-CZ" sz="2000" b="1" dirty="0" err="1">
                <a:solidFill>
                  <a:srgbClr val="0070C0"/>
                </a:solidFill>
              </a:rPr>
              <a:t>approach</a:t>
            </a:r>
            <a:r>
              <a:rPr lang="cs-CZ" sz="2000" b="1" dirty="0">
                <a:solidFill>
                  <a:srgbClr val="0070C0"/>
                </a:solidFill>
              </a:rPr>
              <a:t> – </a:t>
            </a:r>
            <a:r>
              <a:rPr lang="cs-CZ" sz="2000" b="1" dirty="0" err="1">
                <a:solidFill>
                  <a:srgbClr val="FF0000"/>
                </a:solidFill>
              </a:rPr>
              <a:t>see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  <a:r>
              <a:rPr lang="cs-CZ" sz="2000" b="1" dirty="0" err="1">
                <a:solidFill>
                  <a:srgbClr val="FF0000"/>
                </a:solidFill>
              </a:rPr>
              <a:t>next</a:t>
            </a:r>
            <a:r>
              <a:rPr lang="cs-CZ" sz="2000" b="1" dirty="0">
                <a:solidFill>
                  <a:srgbClr val="FF0000"/>
                </a:solidFill>
              </a:rPr>
              <a:t> slide</a:t>
            </a:r>
            <a:endParaRPr lang="cs-CZ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Yield managers should </a:t>
            </a:r>
            <a:r>
              <a:rPr lang="cs-CZ" sz="2000" dirty="0" err="1">
                <a:solidFill>
                  <a:srgbClr val="0070C0"/>
                </a:solidFill>
              </a:rPr>
              <a:t>also</a:t>
            </a:r>
            <a:r>
              <a:rPr lang="cs-CZ" sz="20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attain a clear and detailed understanding of what has happened </a:t>
            </a:r>
            <a:r>
              <a:rPr lang="en-US" sz="2000" b="1" dirty="0">
                <a:solidFill>
                  <a:srgbClr val="0070C0"/>
                </a:solidFill>
              </a:rPr>
              <a:t>before</a:t>
            </a:r>
            <a:r>
              <a:rPr lang="en-US" sz="2000" dirty="0">
                <a:solidFill>
                  <a:srgbClr val="0070C0"/>
                </a:solidFill>
              </a:rPr>
              <a:t> and what is happening </a:t>
            </a:r>
            <a:r>
              <a:rPr lang="en-US" sz="2000" b="1" dirty="0">
                <a:solidFill>
                  <a:srgbClr val="0070C0"/>
                </a:solidFill>
              </a:rPr>
              <a:t>now.  </a:t>
            </a:r>
          </a:p>
          <a:p>
            <a:pPr lvl="0"/>
            <a:r>
              <a:rPr lang="en-US" sz="2000" dirty="0">
                <a:solidFill>
                  <a:srgbClr val="0070C0"/>
                </a:solidFill>
              </a:rPr>
              <a:t>The most efficient way to do this is to draw from historical data to predict what may happen in the future.</a:t>
            </a:r>
            <a:endParaRPr lang="cs-CZ" sz="2000" dirty="0">
              <a:solidFill>
                <a:srgbClr val="0070C0"/>
              </a:solidFill>
            </a:endParaRPr>
          </a:p>
          <a:p>
            <a:pPr lvl="0"/>
            <a:r>
              <a:rPr lang="en-US" sz="2000" dirty="0">
                <a:solidFill>
                  <a:srgbClr val="0070C0"/>
                </a:solidFill>
              </a:rPr>
              <a:t>So, the process of effective yield management involves understanding, anticipating, and reacting to consumer behavior (to maximize revenue ultimately).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 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49435" y="2098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dirty="0" err="1">
                <a:solidFill>
                  <a:srgbClr val="0070C0"/>
                </a:solidFill>
              </a:rPr>
              <a:t>Yield</a:t>
            </a:r>
            <a:r>
              <a:rPr lang="cs-CZ" sz="3600" dirty="0">
                <a:solidFill>
                  <a:srgbClr val="0070C0"/>
                </a:solidFill>
              </a:rPr>
              <a:t> Management (YM) - </a:t>
            </a:r>
            <a:r>
              <a:rPr lang="cs-CZ" sz="3600" dirty="0" err="1">
                <a:solidFill>
                  <a:srgbClr val="0070C0"/>
                </a:solidFill>
              </a:rPr>
              <a:t>definition</a:t>
            </a:r>
            <a:r>
              <a:rPr lang="cs-CZ" sz="3600" dirty="0">
                <a:solidFill>
                  <a:srgbClr val="0070C0"/>
                </a:solidFill>
              </a:rPr>
              <a:t> II.</a:t>
            </a:r>
          </a:p>
        </p:txBody>
      </p:sp>
    </p:spTree>
    <p:extLst>
      <p:ext uri="{BB962C8B-B14F-4D97-AF65-F5344CB8AC3E}">
        <p14:creationId xmlns:p14="http://schemas.microsoft.com/office/powerpoint/2010/main" val="289446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46A7E9-70AF-4E61-B64A-5F554A59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Forward-</a:t>
            </a:r>
            <a:r>
              <a:rPr lang="cs-CZ" sz="3600" dirty="0" err="1">
                <a:solidFill>
                  <a:srgbClr val="0070C0"/>
                </a:solidFill>
              </a:rPr>
              <a:t>looking</a:t>
            </a:r>
            <a:r>
              <a:rPr lang="cs-CZ" sz="3600" dirty="0">
                <a:solidFill>
                  <a:srgbClr val="0070C0"/>
                </a:solidFill>
              </a:rPr>
              <a:t> </a:t>
            </a:r>
            <a:r>
              <a:rPr lang="cs-CZ" sz="3600" dirty="0" err="1">
                <a:solidFill>
                  <a:srgbClr val="0070C0"/>
                </a:solidFill>
              </a:rPr>
              <a:t>approach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E14126-9E62-4FAA-A000-85F5B9455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0" u="sng" dirty="0">
                <a:solidFill>
                  <a:srgbClr val="111111"/>
                </a:solidFill>
                <a:effectLst/>
              </a:rPr>
              <a:t> </a:t>
            </a:r>
          </a:p>
          <a:p>
            <a:pPr algn="l"/>
            <a:r>
              <a:rPr lang="cs-CZ" sz="1900" b="0" i="0" dirty="0">
                <a:solidFill>
                  <a:srgbClr val="0070C0"/>
                </a:solidFill>
                <a:effectLst/>
              </a:rPr>
              <a:t>V širším smyslu může být forward-</a:t>
            </a:r>
            <a:r>
              <a:rPr lang="cs-CZ" sz="1900" b="0" i="0" dirty="0" err="1">
                <a:solidFill>
                  <a:srgbClr val="0070C0"/>
                </a:solidFill>
                <a:effectLst/>
              </a:rPr>
              <a:t>looking</a:t>
            </a:r>
            <a:r>
              <a:rPr lang="cs-CZ" sz="1900" b="0" i="0" dirty="0">
                <a:solidFill>
                  <a:srgbClr val="0070C0"/>
                </a:solidFill>
                <a:effectLst/>
              </a:rPr>
              <a:t> </a:t>
            </a:r>
            <a:r>
              <a:rPr lang="cs-CZ" sz="1900" b="0" i="0" dirty="0" err="1">
                <a:solidFill>
                  <a:srgbClr val="0070C0"/>
                </a:solidFill>
                <a:effectLst/>
              </a:rPr>
              <a:t>approach</a:t>
            </a:r>
            <a:r>
              <a:rPr lang="cs-CZ" sz="1900" b="0" i="0" dirty="0">
                <a:solidFill>
                  <a:srgbClr val="0070C0"/>
                </a:solidFill>
                <a:effectLst/>
              </a:rPr>
              <a:t> chápán jako plánování nebo strategie zaměřená na budoucnost, která zahrnuje předvídání trendů, potenciálních příležitostí a rizik. Tento přístup může být aplikován nejen v obchodním světě, ale také v osobním rozvoji, vzdělávání, technologickém vývoji a dalších oblastech, kde je důležité myslet dopředu a připravit se na budoucí výzvy a změny.  </a:t>
            </a:r>
          </a:p>
          <a:p>
            <a:pPr algn="l"/>
            <a:endParaRPr lang="cs-CZ" sz="1900" dirty="0">
              <a:solidFill>
                <a:srgbClr val="111111"/>
              </a:solidFill>
            </a:endParaRPr>
          </a:p>
          <a:p>
            <a:r>
              <a:rPr lang="cs-CZ" sz="18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cs-CZ" sz="1900" b="0" i="0" dirty="0">
              <a:solidFill>
                <a:srgbClr val="111111"/>
              </a:solidFill>
              <a:effectLst/>
            </a:endParaRPr>
          </a:p>
          <a:p>
            <a:pPr algn="l"/>
            <a:endParaRPr lang="cs-CZ" dirty="0">
              <a:solidFill>
                <a:srgbClr val="111111"/>
              </a:solidFill>
              <a:latin typeface="-apple-system"/>
            </a:endParaRPr>
          </a:p>
          <a:p>
            <a:pPr algn="l"/>
            <a:endParaRPr lang="cs-CZ" b="0" i="0" dirty="0">
              <a:solidFill>
                <a:srgbClr val="111111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3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Single Order Quantity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45071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43608" y="501317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b="1" dirty="0">
                <a:solidFill>
                  <a:srgbClr val="FF0000"/>
                </a:solidFill>
              </a:rPr>
              <a:t>Newsboy problem – see next slide and slide number 11 as well !!!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139952" y="4653136"/>
            <a:ext cx="273630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256639C-6B53-4D00-A382-C1445A569D66}"/>
              </a:ext>
            </a:extLst>
          </p:cNvPr>
          <p:cNvSpPr txBox="1"/>
          <p:nvPr/>
        </p:nvSpPr>
        <p:spPr>
          <a:xfrm>
            <a:off x="923271" y="5418561"/>
            <a:ext cx="364872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1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Economic</a:t>
            </a:r>
            <a:r>
              <a:rPr lang="cs-CZ" sz="11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100" b="1" i="0" dirty="0" err="1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Order</a:t>
            </a:r>
            <a:r>
              <a:rPr lang="cs-CZ" sz="11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 Interval</a:t>
            </a:r>
            <a:r>
              <a:rPr lang="cs-CZ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: p</a:t>
            </a:r>
            <a:r>
              <a:rPr lang="en-US" sz="11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eriod</a:t>
            </a:r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between orders</a:t>
            </a:r>
            <a:r>
              <a:rPr lang="cs-CZ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that minimizes the total inventory cost under</a:t>
            </a:r>
            <a:endParaRPr lang="cs-CZ" sz="1100" b="1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given assumptions.</a:t>
            </a:r>
            <a:endParaRPr lang="cs-CZ" sz="11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EOI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is estimated</a:t>
            </a:r>
            <a:r>
              <a:rPr lang="cs-CZ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by comparing the </a:t>
            </a:r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cost of placing an order</a:t>
            </a:r>
            <a:r>
              <a:rPr lang="en-US" sz="110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lang="en-US" sz="11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cost of holding inventory</a:t>
            </a:r>
            <a:r>
              <a:rPr lang="en-US" sz="11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cs-CZ" sz="1100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endParaRPr lang="cs-CZ" sz="1100" b="1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r>
              <a:rPr lang="cs-CZ" sz="1100" b="1" dirty="0">
                <a:solidFill>
                  <a:srgbClr val="202124"/>
                </a:solidFill>
                <a:latin typeface="arial" panose="020B0604020202020204" pitchFamily="34" charset="0"/>
              </a:rPr>
              <a:t>EQO – viz soubor 07 EOQ </a:t>
            </a:r>
            <a:r>
              <a:rPr lang="cs-CZ" sz="1100" b="1" dirty="0" err="1">
                <a:solidFill>
                  <a:srgbClr val="202124"/>
                </a:solidFill>
                <a:latin typeface="arial" panose="020B0604020202020204" pitchFamily="34" charset="0"/>
              </a:rPr>
              <a:t>basics</a:t>
            </a:r>
            <a:r>
              <a:rPr lang="cs-CZ" sz="1100" b="1" dirty="0">
                <a:solidFill>
                  <a:srgbClr val="202124"/>
                </a:solidFill>
                <a:latin typeface="arial" panose="020B0604020202020204" pitchFamily="34" charset="0"/>
              </a:rPr>
              <a:t>  </a:t>
            </a:r>
            <a:endParaRPr lang="en-US" sz="1100" b="1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2DE916A-F773-4CAF-8CEC-791F8C920D77}"/>
              </a:ext>
            </a:extLst>
          </p:cNvPr>
          <p:cNvSpPr/>
          <p:nvPr/>
        </p:nvSpPr>
        <p:spPr>
          <a:xfrm>
            <a:off x="5292080" y="2636912"/>
            <a:ext cx="648072" cy="360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247FA27A-E3F5-4A3D-B4F4-352DB742A3BF}"/>
              </a:ext>
            </a:extLst>
          </p:cNvPr>
          <p:cNvSpPr/>
          <p:nvPr/>
        </p:nvSpPr>
        <p:spPr>
          <a:xfrm>
            <a:off x="6429206" y="2625814"/>
            <a:ext cx="648072" cy="36004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A50AE6B-2854-4988-AE26-B7243F58FE3D}"/>
              </a:ext>
            </a:extLst>
          </p:cNvPr>
          <p:cNvSpPr txBox="1"/>
          <p:nvPr/>
        </p:nvSpPr>
        <p:spPr>
          <a:xfrm>
            <a:off x="4932040" y="5321699"/>
            <a:ext cx="33313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EPQ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=</a:t>
            </a:r>
            <a:r>
              <a:rPr lang="cs-CZ" sz="1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Ec</a:t>
            </a:r>
            <a:r>
              <a:rPr lang="en-US" sz="1200" b="1" i="0" dirty="0" err="1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onomic</a:t>
            </a:r>
            <a:r>
              <a:rPr lang="en-US" sz="1200" b="1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production quantity</a:t>
            </a:r>
            <a:r>
              <a:rPr lang="en-US" sz="1200" b="0" i="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model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(also known as the </a:t>
            </a:r>
            <a:r>
              <a:rPr lang="en-US" sz="12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EPQ model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determines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quantity a company or retailer should 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order to minimize</a:t>
            </a:r>
            <a:r>
              <a:rPr lang="cs-CZ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the total inventory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costs by balancing the inventory </a:t>
            </a:r>
            <a:endParaRPr lang="cs-CZ" sz="1200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en-US" sz="1200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Holding cost"/>
              </a:rPr>
              <a:t>holding cost</a:t>
            </a:r>
            <a:r>
              <a:rPr lang="en-US" sz="12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and average fixed ordering cost.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04604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Newsboy problem</a:t>
            </a:r>
          </a:p>
        </p:txBody>
      </p:sp>
      <p:sp>
        <p:nvSpPr>
          <p:cNvPr id="5" name="Obdélník 4"/>
          <p:cNvSpPr/>
          <p:nvPr/>
        </p:nvSpPr>
        <p:spPr>
          <a:xfrm>
            <a:off x="570531" y="1340768"/>
            <a:ext cx="78123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Often managers have to make decisions about </a:t>
            </a:r>
            <a:r>
              <a:rPr lang="en-US" b="1" dirty="0"/>
              <a:t>inventory level </a:t>
            </a:r>
            <a:r>
              <a:rPr lang="en-US" dirty="0"/>
              <a:t>over a very limited period</a:t>
            </a:r>
            <a:r>
              <a:rPr lang="cs-CZ" dirty="0"/>
              <a:t>.</a:t>
            </a:r>
            <a:r>
              <a:rPr lang="en-US" dirty="0"/>
              <a:t> This is the case, for example with seasonal goods such as Christmas cards that should satisfy all demand in December, but any cards left in January have almost no value.</a:t>
            </a:r>
            <a:endParaRPr lang="cs-CZ" dirty="0"/>
          </a:p>
          <a:p>
            <a:r>
              <a:rPr lang="en-US" dirty="0"/>
              <a:t>These single-period decision models are phrased as the </a:t>
            </a:r>
            <a:r>
              <a:rPr lang="en-US" b="1" dirty="0"/>
              <a:t>Newsboy Problem</a:t>
            </a:r>
            <a:r>
              <a:rPr lang="en-US" dirty="0"/>
              <a:t>. For a newsboy who sells papers on a street corner, the demand is uncertain, and the newsboy must decide how many papers to buy from his supplier.</a:t>
            </a:r>
            <a:endParaRPr lang="cs-CZ" dirty="0"/>
          </a:p>
          <a:p>
            <a:r>
              <a:rPr lang="en-US" dirty="0">
                <a:solidFill>
                  <a:srgbClr val="FF0000"/>
                </a:solidFill>
              </a:rPr>
              <a:t>If he buys too many papers</a:t>
            </a:r>
            <a:r>
              <a:rPr lang="cs-CZ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 he is left with unsold papers that have no value at the end of the day</a:t>
            </a:r>
            <a:r>
              <a:rPr lang="cs-CZ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I</a:t>
            </a:r>
            <a:r>
              <a:rPr lang="en-US" dirty="0">
                <a:solidFill>
                  <a:srgbClr val="0070C0"/>
                </a:solidFill>
              </a:rPr>
              <a:t>f he buys too few papers</a:t>
            </a:r>
            <a:r>
              <a:rPr lang="cs-CZ" dirty="0">
                <a:solidFill>
                  <a:srgbClr val="0070C0"/>
                </a:solidFill>
              </a:rPr>
              <a:t>,</a:t>
            </a:r>
            <a:r>
              <a:rPr lang="en-US" dirty="0">
                <a:solidFill>
                  <a:srgbClr val="0070C0"/>
                </a:solidFill>
              </a:rPr>
              <a:t> he has lost the opportunity of making a higher profit.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99885"/>
            <a:ext cx="1459529" cy="2127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4" y="4293096"/>
            <a:ext cx="2034222" cy="203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7118"/>
            <a:ext cx="28670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65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</a:rPr>
              <a:t>Prices and demand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Prices can be determined by: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Service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Group of services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Market (consumer type or geographical</a:t>
            </a:r>
            <a:r>
              <a:rPr lang="cs-CZ" dirty="0">
                <a:solidFill>
                  <a:srgbClr val="0070C0"/>
                </a:solidFill>
              </a:rPr>
              <a:t> area</a:t>
            </a:r>
            <a:r>
              <a:rPr lang="en-US" dirty="0">
                <a:solidFill>
                  <a:srgbClr val="0070C0"/>
                </a:solidFill>
              </a:rPr>
              <a:t>) or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 combination of the above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cs-CZ" b="1" dirty="0">
                <a:solidFill>
                  <a:srgbClr val="0070C0"/>
                </a:solidFill>
              </a:rPr>
              <a:t>D</a:t>
            </a:r>
            <a:r>
              <a:rPr lang="en-US" b="1" dirty="0" err="1">
                <a:solidFill>
                  <a:srgbClr val="0070C0"/>
                </a:solidFill>
              </a:rPr>
              <a:t>emand</a:t>
            </a:r>
            <a:r>
              <a:rPr lang="en-US" b="1" dirty="0">
                <a:solidFill>
                  <a:srgbClr val="0070C0"/>
                </a:solidFill>
              </a:rPr>
              <a:t> side is characterized with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Variability of demand </a:t>
            </a:r>
            <a:r>
              <a:rPr lang="cs-CZ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Variability of value</a:t>
            </a:r>
            <a:r>
              <a:rPr lang="cs-CZ" dirty="0">
                <a:solidFill>
                  <a:srgbClr val="0070C0"/>
                </a:solidFill>
              </a:rPr>
              <a:t> (</a:t>
            </a:r>
            <a:r>
              <a:rPr lang="cs-CZ" dirty="0" err="1">
                <a:solidFill>
                  <a:srgbClr val="0070C0"/>
                </a:solidFill>
              </a:rPr>
              <a:t>time</a:t>
            </a:r>
            <a:r>
              <a:rPr lang="cs-CZ" dirty="0">
                <a:solidFill>
                  <a:srgbClr val="0070C0"/>
                </a:solidFill>
              </a:rPr>
              <a:t>, area, type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client</a:t>
            </a:r>
            <a:r>
              <a:rPr lang="cs-CZ" dirty="0">
                <a:solidFill>
                  <a:srgbClr val="0070C0"/>
                </a:solidFill>
              </a:rPr>
              <a:t>, type </a:t>
            </a:r>
            <a:r>
              <a:rPr lang="cs-CZ" dirty="0" err="1">
                <a:solidFill>
                  <a:srgbClr val="0070C0"/>
                </a:solidFill>
              </a:rPr>
              <a:t>of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err="1">
                <a:solidFill>
                  <a:srgbClr val="0070C0"/>
                </a:solidFill>
              </a:rPr>
              <a:t>service</a:t>
            </a:r>
            <a:r>
              <a:rPr lang="cs-CZ" dirty="0">
                <a:solidFill>
                  <a:srgbClr val="0070C0"/>
                </a:solidFill>
              </a:rPr>
              <a:t>) </a:t>
            </a:r>
            <a:endParaRPr lang="en-US" dirty="0">
              <a:solidFill>
                <a:srgbClr val="0070C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70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ZA" sz="3600" dirty="0">
                <a:solidFill>
                  <a:srgbClr val="0070C0"/>
                </a:solidFill>
              </a:rPr>
              <a:t>Overbooking (hotels, airlines,..)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en-ZA" sz="36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Výsledek obrázku pro airbus a380 seats pla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9"/>
            <a:ext cx="513778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07504" y="4221088"/>
            <a:ext cx="9256637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10%-30 % </a:t>
            </a:r>
            <a:r>
              <a:rPr lang="en-US" sz="1600" dirty="0"/>
              <a:t>of </a:t>
            </a:r>
            <a:r>
              <a:rPr lang="cs-CZ" sz="1600" dirty="0"/>
              <a:t>a </a:t>
            </a:r>
            <a:r>
              <a:rPr lang="en-US" sz="1600" b="1" dirty="0"/>
              <a:t>no-show</a:t>
            </a:r>
            <a:r>
              <a:rPr lang="en-US" sz="1600" dirty="0"/>
              <a:t> (traveler </a:t>
            </a:r>
            <a:r>
              <a:rPr lang="cs-CZ" sz="1600" dirty="0" err="1"/>
              <a:t>who</a:t>
            </a:r>
            <a:r>
              <a:rPr lang="cs-CZ" sz="1600" dirty="0"/>
              <a:t> </a:t>
            </a:r>
            <a:r>
              <a:rPr lang="en-US" sz="1600" dirty="0"/>
              <a:t>reserved ticket,</a:t>
            </a:r>
            <a:r>
              <a:rPr lang="cs-CZ" sz="1600" dirty="0"/>
              <a:t>  </a:t>
            </a:r>
            <a:r>
              <a:rPr lang="en-US" sz="1600" dirty="0"/>
              <a:t>but cancel</a:t>
            </a:r>
            <a:r>
              <a:rPr lang="cs-CZ" sz="1600" dirty="0" err="1"/>
              <a:t>ed</a:t>
            </a:r>
            <a:r>
              <a:rPr lang="en-US" sz="1600" dirty="0"/>
              <a:t> it at the last minute)</a:t>
            </a:r>
            <a:r>
              <a:rPr lang="cs-CZ" sz="1600" dirty="0"/>
              <a:t>.</a:t>
            </a:r>
            <a:r>
              <a:rPr lang="en-US" sz="1600" dirty="0"/>
              <a:t> </a:t>
            </a:r>
          </a:p>
          <a:p>
            <a:r>
              <a:rPr lang="cs-CZ" sz="1600" dirty="0" err="1"/>
              <a:t>Therefore</a:t>
            </a:r>
            <a:r>
              <a:rPr lang="cs-CZ" sz="1600" dirty="0"/>
              <a:t>, </a:t>
            </a:r>
            <a:r>
              <a:rPr lang="en-US" sz="1600" dirty="0"/>
              <a:t> airline companies </a:t>
            </a:r>
            <a:r>
              <a:rPr lang="en-US" sz="1600" b="1" dirty="0"/>
              <a:t>overbook</a:t>
            </a:r>
            <a:r>
              <a:rPr lang="en-US" sz="1600" dirty="0"/>
              <a:t> their capacities. The </a:t>
            </a:r>
            <a:r>
              <a:rPr lang="en-US" sz="1600" b="1" dirty="0"/>
              <a:t>no-show</a:t>
            </a:r>
            <a:r>
              <a:rPr lang="en-US" sz="1600" dirty="0"/>
              <a:t> ratio is </a:t>
            </a:r>
            <a:r>
              <a:rPr lang="cs-CZ" sz="1600" dirty="0" err="1"/>
              <a:t>often</a:t>
            </a:r>
            <a:r>
              <a:rPr lang="cs-CZ" sz="1600" dirty="0"/>
              <a:t> </a:t>
            </a:r>
            <a:endParaRPr lang="en-US" sz="1600" dirty="0"/>
          </a:p>
          <a:p>
            <a:r>
              <a:rPr lang="en-US" sz="1600" dirty="0"/>
              <a:t>lower than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en-US" sz="1600" b="1" dirty="0"/>
              <a:t>overbooking ratio</a:t>
            </a:r>
            <a:r>
              <a:rPr lang="en-US" sz="1600" dirty="0"/>
              <a:t>, so „bumped“ client will be compensated by providing     </a:t>
            </a:r>
          </a:p>
          <a:p>
            <a:r>
              <a:rPr lang="en-US" sz="1600" dirty="0"/>
              <a:t>the free of charge service at another time or place. They are so</a:t>
            </a:r>
            <a:r>
              <a:rPr lang="cs-CZ" sz="1600" dirty="0"/>
              <a:t>-</a:t>
            </a:r>
            <a:r>
              <a:rPr lang="en-US" sz="1600" dirty="0"/>
              <a:t>called „</a:t>
            </a:r>
            <a:r>
              <a:rPr lang="en-US" sz="1600" b="1" dirty="0"/>
              <a:t>offloaded</a:t>
            </a:r>
            <a:r>
              <a:rPr lang="en-US" sz="1600" dirty="0"/>
              <a:t>“ to other routes.</a:t>
            </a:r>
          </a:p>
          <a:p>
            <a:r>
              <a:rPr lang="cs-CZ" b="1" dirty="0" err="1"/>
              <a:t>Example</a:t>
            </a:r>
            <a:r>
              <a:rPr lang="cs-CZ" b="1" dirty="0"/>
              <a:t>:</a:t>
            </a:r>
            <a:endParaRPr lang="en-US" b="1" dirty="0"/>
          </a:p>
          <a:p>
            <a:r>
              <a:rPr lang="en-US" sz="1600" dirty="0"/>
              <a:t>311 economy seats, estimation of 10 % no-show-&gt; </a:t>
            </a:r>
            <a:r>
              <a:rPr lang="en-US" sz="1600" b="1" dirty="0">
                <a:solidFill>
                  <a:srgbClr val="0070C0"/>
                </a:solidFill>
              </a:rPr>
              <a:t>31</a:t>
            </a:r>
            <a:r>
              <a:rPr lang="en-US" sz="1600" dirty="0"/>
              <a:t> places would be lost </a:t>
            </a:r>
            <a:r>
              <a:rPr lang="en-US" sz="1500" dirty="0"/>
              <a:t>(only </a:t>
            </a:r>
            <a:r>
              <a:rPr lang="cs-CZ" sz="1500" dirty="0"/>
              <a:t>311-</a:t>
            </a:r>
            <a:r>
              <a:rPr lang="cs-CZ" sz="1500" b="1" dirty="0">
                <a:solidFill>
                  <a:srgbClr val="0070C0"/>
                </a:solidFill>
              </a:rPr>
              <a:t>31</a:t>
            </a:r>
            <a:r>
              <a:rPr lang="cs-CZ" sz="1500" dirty="0"/>
              <a:t>=</a:t>
            </a:r>
            <a:r>
              <a:rPr lang="en-US" sz="1500" dirty="0"/>
              <a:t>280 seats occupied).</a:t>
            </a:r>
          </a:p>
          <a:p>
            <a:r>
              <a:rPr lang="en-US" sz="1600" dirty="0"/>
              <a:t>If overbooked  by 10 % (</a:t>
            </a:r>
            <a:r>
              <a:rPr lang="en-US" sz="1600" dirty="0">
                <a:solidFill>
                  <a:srgbClr val="0070C0"/>
                </a:solidFill>
              </a:rPr>
              <a:t>31</a:t>
            </a:r>
            <a:r>
              <a:rPr lang="en-US" sz="1600" dirty="0"/>
              <a:t> more tickets offered) and no-show ratio on reality is only 7 %-&gt;only </a:t>
            </a:r>
            <a:r>
              <a:rPr lang="en-US" sz="1600" dirty="0">
                <a:solidFill>
                  <a:srgbClr val="FF0000"/>
                </a:solidFill>
              </a:rPr>
              <a:t>22</a:t>
            </a:r>
            <a:r>
              <a:rPr lang="en-US" sz="1600" dirty="0"/>
              <a:t> clients</a:t>
            </a:r>
          </a:p>
          <a:p>
            <a:r>
              <a:rPr lang="en-US" sz="1600" dirty="0"/>
              <a:t>cancelled - &gt; 311-22=289 </a:t>
            </a:r>
            <a:r>
              <a:rPr lang="cs-CZ" sz="1600" dirty="0" err="1"/>
              <a:t>seats</a:t>
            </a:r>
            <a:r>
              <a:rPr lang="cs-CZ" sz="1600" dirty="0"/>
              <a:t> </a:t>
            </a:r>
            <a:r>
              <a:rPr lang="cs-CZ" sz="1600" dirty="0" err="1"/>
              <a:t>occupied</a:t>
            </a:r>
            <a:r>
              <a:rPr lang="cs-CZ" sz="1600" dirty="0"/>
              <a:t> -&gt;</a:t>
            </a:r>
            <a:r>
              <a:rPr lang="en-US" sz="1600" dirty="0"/>
              <a:t>289 + </a:t>
            </a:r>
            <a:r>
              <a:rPr lang="en-US" sz="1600" b="1" dirty="0">
                <a:solidFill>
                  <a:srgbClr val="0070C0"/>
                </a:solidFill>
              </a:rPr>
              <a:t>31</a:t>
            </a:r>
            <a:r>
              <a:rPr lang="en-US" sz="1600" dirty="0"/>
              <a:t>=320-&gt;320-311=</a:t>
            </a:r>
            <a:r>
              <a:rPr lang="en-US" sz="1600" b="1" dirty="0">
                <a:solidFill>
                  <a:srgbClr val="00B050"/>
                </a:solidFill>
              </a:rPr>
              <a:t>9</a:t>
            </a:r>
            <a:r>
              <a:rPr lang="en-US" sz="1600" dirty="0"/>
              <a:t> clients have to be „bumped“</a:t>
            </a:r>
            <a:r>
              <a:rPr lang="cs-CZ" sz="1600" dirty="0"/>
              <a:t> </a:t>
            </a:r>
          </a:p>
          <a:p>
            <a:r>
              <a:rPr lang="cs-CZ" sz="1600" dirty="0"/>
              <a:t>(</a:t>
            </a:r>
            <a:r>
              <a:rPr lang="cs-CZ" sz="1600" dirty="0" err="1"/>
              <a:t>or</a:t>
            </a:r>
            <a:r>
              <a:rPr lang="cs-CZ" sz="1600" dirty="0"/>
              <a:t> </a:t>
            </a:r>
            <a:r>
              <a:rPr lang="cs-CZ" sz="1600" dirty="0">
                <a:solidFill>
                  <a:srgbClr val="0070C0"/>
                </a:solidFill>
              </a:rPr>
              <a:t>31</a:t>
            </a:r>
            <a:r>
              <a:rPr lang="cs-CZ" sz="1600" dirty="0"/>
              <a:t>-</a:t>
            </a:r>
            <a:r>
              <a:rPr lang="cs-CZ" sz="1600" dirty="0">
                <a:solidFill>
                  <a:srgbClr val="FF0000"/>
                </a:solidFill>
              </a:rPr>
              <a:t>22</a:t>
            </a:r>
            <a:r>
              <a:rPr lang="cs-CZ" sz="1600" dirty="0"/>
              <a:t>=</a:t>
            </a:r>
            <a:r>
              <a:rPr lang="cs-CZ" sz="1600" b="1" dirty="0">
                <a:solidFill>
                  <a:srgbClr val="00B050"/>
                </a:solidFill>
              </a:rPr>
              <a:t>9</a:t>
            </a:r>
            <a:r>
              <a:rPr lang="cs-CZ" sz="1600" dirty="0"/>
              <a:t>) </a:t>
            </a:r>
            <a:r>
              <a:rPr lang="en-US" sz="1600" dirty="0"/>
              <a:t>and provided by  free air tickets, which is better than the loss of not sold 31 places. 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You have to calculate </a:t>
            </a:r>
            <a:r>
              <a:rPr lang="cs-CZ" sz="1400" b="1" dirty="0" err="1">
                <a:solidFill>
                  <a:srgbClr val="FF0000"/>
                </a:solidFill>
              </a:rPr>
              <a:t>the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loss of 31 places -22 sold tickets =amount which must cover expenses for 9 bumped clients</a:t>
            </a:r>
          </a:p>
          <a:p>
            <a:r>
              <a:rPr lang="en-GB" sz="1400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04248" y="2636912"/>
            <a:ext cx="18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7 % </a:t>
            </a:r>
            <a:r>
              <a:rPr lang="cs-CZ" b="1" dirty="0" err="1">
                <a:solidFill>
                  <a:srgbClr val="FF0000"/>
                </a:solidFill>
              </a:rPr>
              <a:t>out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of</a:t>
            </a:r>
            <a:r>
              <a:rPr lang="cs-CZ" b="1" dirty="0">
                <a:solidFill>
                  <a:srgbClr val="FF0000"/>
                </a:solidFill>
              </a:rPr>
              <a:t> 311=22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8604448" y="3006244"/>
            <a:ext cx="0" cy="25016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345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3600" dirty="0">
                <a:solidFill>
                  <a:srgbClr val="0070C0"/>
                </a:solidFill>
              </a:rPr>
              <a:t>Basic </a:t>
            </a:r>
            <a:r>
              <a:rPr lang="cs-CZ" sz="3600" dirty="0" err="1">
                <a:solidFill>
                  <a:srgbClr val="0070C0"/>
                </a:solidFill>
              </a:rPr>
              <a:t>calculations</a:t>
            </a:r>
            <a:r>
              <a:rPr lang="cs-CZ" sz="3600" dirty="0">
                <a:solidFill>
                  <a:srgbClr val="0070C0"/>
                </a:solidFill>
              </a:rPr>
              <a:t> - </a:t>
            </a:r>
            <a:r>
              <a:rPr lang="cs-CZ" sz="3600" dirty="0" err="1">
                <a:solidFill>
                  <a:srgbClr val="0070C0"/>
                </a:solidFill>
              </a:rPr>
              <a:t>example</a:t>
            </a:r>
            <a:endParaRPr lang="cs-CZ" sz="36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88291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/>
              <a:t>Air </a:t>
            </a:r>
            <a:r>
              <a:rPr lang="cs-CZ" sz="2800" dirty="0" err="1"/>
              <a:t>ticket</a:t>
            </a:r>
            <a:r>
              <a:rPr lang="cs-CZ" sz="2800" dirty="0"/>
              <a:t> in </a:t>
            </a:r>
            <a:r>
              <a:rPr lang="cs-CZ" sz="2800" dirty="0" err="1"/>
              <a:t>economy</a:t>
            </a:r>
            <a:r>
              <a:rPr lang="cs-CZ" sz="2800" dirty="0"/>
              <a:t> </a:t>
            </a:r>
            <a:r>
              <a:rPr lang="cs-CZ" sz="2800" dirty="0" err="1"/>
              <a:t>class</a:t>
            </a:r>
            <a:r>
              <a:rPr lang="cs-CZ" sz="2800" dirty="0"/>
              <a:t> =</a:t>
            </a:r>
            <a:r>
              <a:rPr lang="cs-CZ" sz="2800" dirty="0">
                <a:solidFill>
                  <a:srgbClr val="FF0000"/>
                </a:solidFill>
              </a:rPr>
              <a:t>10000</a:t>
            </a:r>
            <a:r>
              <a:rPr lang="cs-CZ" sz="2800" dirty="0"/>
              <a:t> </a:t>
            </a:r>
          </a:p>
          <a:p>
            <a:r>
              <a:rPr lang="cs-CZ" sz="2800" dirty="0">
                <a:solidFill>
                  <a:srgbClr val="7030A0"/>
                </a:solidFill>
              </a:rPr>
              <a:t>31</a:t>
            </a:r>
            <a:r>
              <a:rPr lang="cs-CZ" sz="2800" dirty="0"/>
              <a:t> no-show = </a:t>
            </a:r>
            <a:r>
              <a:rPr lang="cs-CZ" sz="2800" dirty="0" err="1"/>
              <a:t>loss</a:t>
            </a:r>
            <a:r>
              <a:rPr lang="cs-CZ" sz="2800" dirty="0"/>
              <a:t> = </a:t>
            </a:r>
            <a:r>
              <a:rPr lang="cs-CZ" sz="2800" b="1" dirty="0">
                <a:solidFill>
                  <a:srgbClr val="00B050"/>
                </a:solidFill>
              </a:rPr>
              <a:t>310 000</a:t>
            </a:r>
            <a:r>
              <a:rPr lang="cs-CZ" sz="2800" dirty="0"/>
              <a:t>= </a:t>
            </a:r>
            <a:r>
              <a:rPr lang="cs-CZ" sz="2800" dirty="0">
                <a:solidFill>
                  <a:srgbClr val="7030A0"/>
                </a:solidFill>
              </a:rPr>
              <a:t>31</a:t>
            </a:r>
            <a:r>
              <a:rPr lang="cs-CZ" sz="2800" dirty="0"/>
              <a:t>*</a:t>
            </a:r>
            <a:r>
              <a:rPr lang="cs-CZ" sz="2800" dirty="0">
                <a:solidFill>
                  <a:srgbClr val="FF0000"/>
                </a:solidFill>
              </a:rPr>
              <a:t>10000</a:t>
            </a:r>
          </a:p>
          <a:p>
            <a:r>
              <a:rPr lang="cs-CZ" sz="2800" dirty="0">
                <a:solidFill>
                  <a:srgbClr val="C00000"/>
                </a:solidFill>
              </a:rPr>
              <a:t>9</a:t>
            </a:r>
            <a:r>
              <a:rPr lang="cs-CZ" sz="2800" dirty="0"/>
              <a:t> </a:t>
            </a:r>
            <a:r>
              <a:rPr lang="cs-CZ" sz="2800" dirty="0" err="1"/>
              <a:t>bumped</a:t>
            </a:r>
            <a:r>
              <a:rPr lang="cs-CZ" sz="2800" dirty="0"/>
              <a:t> </a:t>
            </a:r>
            <a:r>
              <a:rPr lang="cs-CZ" sz="2800" dirty="0" err="1"/>
              <a:t>travellers</a:t>
            </a:r>
            <a:r>
              <a:rPr lang="cs-CZ" sz="2800" dirty="0"/>
              <a:t> – </a:t>
            </a:r>
            <a:r>
              <a:rPr lang="cs-CZ" sz="2800" dirty="0" err="1"/>
              <a:t>granted</a:t>
            </a:r>
            <a:r>
              <a:rPr lang="cs-CZ" sz="2800" dirty="0"/>
              <a:t> business </a:t>
            </a:r>
            <a:r>
              <a:rPr lang="cs-CZ" sz="2800" dirty="0" err="1"/>
              <a:t>class</a:t>
            </a:r>
            <a:r>
              <a:rPr lang="cs-CZ" sz="2800" dirty="0"/>
              <a:t> </a:t>
            </a:r>
            <a:r>
              <a:rPr lang="cs-CZ" sz="2800" dirty="0" err="1"/>
              <a:t>instead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economy</a:t>
            </a:r>
            <a:r>
              <a:rPr lang="cs-CZ" sz="2800" dirty="0"/>
              <a:t> </a:t>
            </a:r>
            <a:r>
              <a:rPr lang="cs-CZ" sz="2800" dirty="0" err="1"/>
              <a:t>class</a:t>
            </a:r>
            <a:r>
              <a:rPr lang="cs-CZ" sz="2800" dirty="0"/>
              <a:t> -&gt;</a:t>
            </a:r>
            <a:r>
              <a:rPr lang="cs-CZ" sz="2800" dirty="0" err="1"/>
              <a:t>one</a:t>
            </a:r>
            <a:r>
              <a:rPr lang="cs-CZ" sz="2800" dirty="0"/>
              <a:t> air ticket =</a:t>
            </a:r>
            <a:r>
              <a:rPr lang="cs-CZ" sz="2800" dirty="0">
                <a:solidFill>
                  <a:srgbClr val="C00000"/>
                </a:solidFill>
              </a:rPr>
              <a:t>30000 </a:t>
            </a:r>
          </a:p>
          <a:p>
            <a:r>
              <a:rPr lang="cs-CZ" sz="2800" dirty="0" err="1"/>
              <a:t>Cost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bumping</a:t>
            </a:r>
            <a:r>
              <a:rPr lang="cs-CZ" sz="2800" dirty="0"/>
              <a:t> = </a:t>
            </a:r>
            <a:r>
              <a:rPr lang="cs-CZ" sz="2800" dirty="0">
                <a:solidFill>
                  <a:srgbClr val="0070C0"/>
                </a:solidFill>
              </a:rPr>
              <a:t>270 000 </a:t>
            </a:r>
            <a:r>
              <a:rPr lang="cs-CZ" sz="2800" dirty="0"/>
              <a:t>=</a:t>
            </a:r>
            <a:r>
              <a:rPr lang="cs-CZ" sz="2800" dirty="0">
                <a:solidFill>
                  <a:srgbClr val="C00000"/>
                </a:solidFill>
              </a:rPr>
              <a:t>9</a:t>
            </a:r>
            <a:r>
              <a:rPr lang="cs-CZ" sz="2800" dirty="0"/>
              <a:t>*</a:t>
            </a:r>
            <a:r>
              <a:rPr lang="cs-CZ" sz="2800" dirty="0">
                <a:solidFill>
                  <a:srgbClr val="C00000"/>
                </a:solidFill>
              </a:rPr>
              <a:t>30000</a:t>
            </a:r>
            <a:r>
              <a:rPr lang="cs-CZ" sz="2800" dirty="0"/>
              <a:t> </a:t>
            </a:r>
          </a:p>
          <a:p>
            <a:r>
              <a:rPr lang="cs-CZ" sz="2800" dirty="0" err="1"/>
              <a:t>Difference</a:t>
            </a:r>
            <a:r>
              <a:rPr lang="cs-CZ" sz="2800" dirty="0"/>
              <a:t> = </a:t>
            </a:r>
            <a:r>
              <a:rPr lang="cs-CZ" sz="2800" b="1" dirty="0">
                <a:solidFill>
                  <a:srgbClr val="00B050"/>
                </a:solidFill>
              </a:rPr>
              <a:t>310000</a:t>
            </a:r>
            <a:r>
              <a:rPr lang="cs-CZ" sz="2800" dirty="0"/>
              <a:t>-</a:t>
            </a:r>
            <a:r>
              <a:rPr lang="cs-CZ" sz="2800" dirty="0">
                <a:solidFill>
                  <a:srgbClr val="0070C0"/>
                </a:solidFill>
              </a:rPr>
              <a:t>270000 </a:t>
            </a:r>
            <a:r>
              <a:rPr lang="cs-CZ" sz="2800" dirty="0"/>
              <a:t>= 40000 profit </a:t>
            </a:r>
          </a:p>
        </p:txBody>
      </p:sp>
      <p:pic>
        <p:nvPicPr>
          <p:cNvPr id="1026" name="Picture 2" descr="How to Make the Most of Emirates Economy Class - NerdWallet">
            <a:extLst>
              <a:ext uri="{FF2B5EF4-FFF2-40B4-BE49-F238E27FC236}">
                <a16:creationId xmlns:a16="http://schemas.microsoft.com/office/drawing/2014/main" id="{894F2A2C-0D9A-4B15-9183-7B120C157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12365"/>
            <a:ext cx="2088232" cy="12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vní třída versus business class. Jaký je mezi nimi ve skutečnosti rozdíl?">
            <a:extLst>
              <a:ext uri="{FF2B5EF4-FFF2-40B4-BE49-F238E27FC236}">
                <a16:creationId xmlns:a16="http://schemas.microsoft.com/office/drawing/2014/main" id="{13A59329-0B65-4A84-97C9-2A42A5D6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95936"/>
            <a:ext cx="2271911" cy="12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FB48E010-0A0A-4525-A0DA-31DDB5617DAA}"/>
              </a:ext>
            </a:extLst>
          </p:cNvPr>
          <p:cNvCxnSpPr>
            <a:stCxn id="1026" idx="3"/>
            <a:endCxn id="1028" idx="1"/>
          </p:cNvCxnSpPr>
          <p:nvPr/>
        </p:nvCxnSpPr>
        <p:spPr>
          <a:xfrm flipV="1">
            <a:off x="3131840" y="5334199"/>
            <a:ext cx="2232248" cy="463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CAA124AF-5226-4503-9AE3-95EE366735BF}"/>
              </a:ext>
            </a:extLst>
          </p:cNvPr>
          <p:cNvSpPr/>
          <p:nvPr/>
        </p:nvSpPr>
        <p:spPr>
          <a:xfrm>
            <a:off x="1319598" y="5950755"/>
            <a:ext cx="153625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Economy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63186A3-7BC8-4B6E-A7E0-3DC39CE04FE5}"/>
              </a:ext>
            </a:extLst>
          </p:cNvPr>
          <p:cNvSpPr/>
          <p:nvPr/>
        </p:nvSpPr>
        <p:spPr>
          <a:xfrm>
            <a:off x="5353736" y="5972461"/>
            <a:ext cx="229261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Business </a:t>
            </a:r>
            <a:r>
              <a:rPr lang="cs-CZ" sz="28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Class</a:t>
            </a:r>
            <a:endParaRPr lang="cs-CZ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4FF5191-7652-4B07-A330-4A86E8B73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268" y="5572897"/>
            <a:ext cx="777980" cy="90107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CAC7B322-8D45-4093-AEAA-7EF1B1A41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792" y="4665652"/>
            <a:ext cx="475640" cy="173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6364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1735</Words>
  <Application>Microsoft Office PowerPoint</Application>
  <PresentationFormat>Předvádění na obrazovce (4:3)</PresentationFormat>
  <Paragraphs>231</Paragraphs>
  <Slides>17</Slides>
  <Notes>1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-apple-system</vt:lpstr>
      <vt:lpstr>arial</vt:lpstr>
      <vt:lpstr>arial</vt:lpstr>
      <vt:lpstr>Calibri</vt:lpstr>
      <vt:lpstr>Motiv systému Office</vt:lpstr>
      <vt:lpstr>Yield Management Introduction</vt:lpstr>
      <vt:lpstr>Yield Management (YM) - definition I.</vt:lpstr>
      <vt:lpstr>Prezentace aplikace PowerPoint</vt:lpstr>
      <vt:lpstr>Forward-looking approach</vt:lpstr>
      <vt:lpstr>Single Order Quantity</vt:lpstr>
      <vt:lpstr>Newsboy problem</vt:lpstr>
      <vt:lpstr>Prices and demand</vt:lpstr>
      <vt:lpstr>Overbooking (hotels, airlines,..) - example</vt:lpstr>
      <vt:lpstr>Basic calculations - example</vt:lpstr>
      <vt:lpstr>Overbooking&lt;-&gt;No-Show (home study)</vt:lpstr>
      <vt:lpstr>Overbooking - claims</vt:lpstr>
      <vt:lpstr>Single order quantities </vt:lpstr>
      <vt:lpstr>Single order quantities (home study)  </vt:lpstr>
      <vt:lpstr>Las Vegas hotel (Bellagio)</vt:lpstr>
      <vt:lpstr>Example 1 -&gt;Single Order Quantity -hotel industry</vt:lpstr>
      <vt:lpstr>Example 2 -&gt;Single Order Quantity -   Airlines (home study) </vt:lpstr>
      <vt:lpstr>Thanks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 Management Introduction</dc:title>
  <dc:creator>Skorkovsky Jaromir</dc:creator>
  <cp:lastModifiedBy>Miki Skorkovský</cp:lastModifiedBy>
  <cp:revision>110</cp:revision>
  <dcterms:created xsi:type="dcterms:W3CDTF">2016-08-05T07:59:00Z</dcterms:created>
  <dcterms:modified xsi:type="dcterms:W3CDTF">2024-04-26T10:16:24Z</dcterms:modified>
</cp:coreProperties>
</file>