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Gartner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Magic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Quadrant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Tool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 </a:t>
            </a:r>
            <a:r>
              <a:rPr lang="en-ZA" altLang="cs-CZ" sz="3200" dirty="0" err="1">
                <a:solidFill>
                  <a:srgbClr val="0070C0"/>
                </a:solidFill>
              </a:rPr>
              <a:t>Ing.J.Skorkovský</a:t>
            </a:r>
            <a:r>
              <a:rPr lang="en-ZA" altLang="cs-CZ" sz="3200" dirty="0">
                <a:solidFill>
                  <a:srgbClr val="0070C0"/>
                </a:solidFill>
              </a:rPr>
              <a:t>, </a:t>
            </a:r>
            <a:r>
              <a:rPr lang="en-ZA" altLang="cs-CZ" sz="3200" dirty="0" err="1">
                <a:solidFill>
                  <a:srgbClr val="0070C0"/>
                </a:solidFill>
              </a:rPr>
              <a:t>CSc</a:t>
            </a:r>
            <a:r>
              <a:rPr lang="en-ZA" altLang="cs-CZ" sz="3200" dirty="0">
                <a:solidFill>
                  <a:srgbClr val="0070C0"/>
                </a:solidFill>
              </a:rPr>
              <a:t>,</a:t>
            </a:r>
            <a:br>
              <a:rPr lang="en-ZA" altLang="cs-CZ" sz="3200" dirty="0">
                <a:solidFill>
                  <a:srgbClr val="0070C0"/>
                </a:solidFill>
              </a:rPr>
            </a:br>
            <a:r>
              <a:rPr lang="en-ZA" altLang="cs-CZ" sz="3200" dirty="0">
                <a:solidFill>
                  <a:srgbClr val="0070C0"/>
                </a:solidFill>
              </a:rPr>
              <a:t>Department of </a:t>
            </a:r>
            <a:r>
              <a:rPr lang="cs-CZ" altLang="cs-CZ" sz="3200" dirty="0">
                <a:solidFill>
                  <a:srgbClr val="0070C0"/>
                </a:solidFill>
              </a:rPr>
              <a:t>Business Management</a:t>
            </a:r>
            <a:br>
              <a:rPr lang="en-ZA" altLang="cs-CZ" sz="3200" dirty="0">
                <a:solidFill>
                  <a:srgbClr val="0070C0"/>
                </a:solidFill>
              </a:rPr>
            </a:br>
            <a:r>
              <a:rPr lang="en-ZA" altLang="cs-CZ" sz="3200" dirty="0">
                <a:solidFill>
                  <a:srgbClr val="0070C0"/>
                </a:solidFill>
              </a:rPr>
              <a:t>FACULTY OF ECONOMICS AND ADMINISTRATION</a:t>
            </a:r>
            <a:br>
              <a:rPr lang="en-ZA" altLang="cs-CZ" sz="3200" dirty="0">
                <a:solidFill>
                  <a:srgbClr val="0070C0"/>
                </a:solidFill>
              </a:rPr>
            </a:br>
            <a:r>
              <a:rPr lang="en-ZA" altLang="cs-CZ" sz="3200" dirty="0">
                <a:solidFill>
                  <a:srgbClr val="0070C0"/>
                </a:solidFill>
              </a:rPr>
              <a:t>Masaryk University Brno</a:t>
            </a:r>
            <a:br>
              <a:rPr lang="en-ZA" altLang="cs-CZ" sz="3200" dirty="0">
                <a:solidFill>
                  <a:srgbClr val="0070C0"/>
                </a:solidFill>
              </a:rPr>
            </a:br>
            <a:r>
              <a:rPr lang="en-ZA" altLang="cs-CZ" sz="3200" dirty="0">
                <a:solidFill>
                  <a:srgbClr val="0070C0"/>
                </a:solidFill>
              </a:rPr>
              <a:t>Czech Republic</a:t>
            </a:r>
            <a:r>
              <a:rPr lang="cs-CZ" altLang="cs-CZ" sz="3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0F6B9-6D4D-4E43-B4F8-8B9A83BA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065" y="532407"/>
            <a:ext cx="8486659" cy="1276039"/>
          </a:xfrm>
        </p:spPr>
        <p:txBody>
          <a:bodyPr>
            <a:normAutofit/>
          </a:bodyPr>
          <a:lstStyle/>
          <a:p>
            <a:r>
              <a:rPr lang="cs-CZ" sz="2400" i="0" dirty="0">
                <a:solidFill>
                  <a:srgbClr val="0070C0"/>
                </a:solidFill>
                <a:effectLst/>
                <a:latin typeface="+mn-lt"/>
              </a:rPr>
              <a:t>Studie </a:t>
            </a:r>
            <a:r>
              <a:rPr lang="cs-CZ" sz="2400" i="0" dirty="0" err="1">
                <a:solidFill>
                  <a:srgbClr val="0070C0"/>
                </a:solidFill>
                <a:effectLst/>
                <a:latin typeface="+mn-lt"/>
              </a:rPr>
              <a:t>Magic</a:t>
            </a:r>
            <a:r>
              <a:rPr lang="cs-CZ" sz="2400" i="0" dirty="0">
                <a:solidFill>
                  <a:srgbClr val="0070C0"/>
                </a:solidFill>
                <a:effectLst/>
                <a:latin typeface="+mn-lt"/>
              </a:rPr>
              <a:t> </a:t>
            </a:r>
            <a:r>
              <a:rPr lang="cs-CZ" sz="2400" i="0" dirty="0" err="1">
                <a:solidFill>
                  <a:srgbClr val="0070C0"/>
                </a:solidFill>
                <a:effectLst/>
                <a:latin typeface="+mn-lt"/>
              </a:rPr>
              <a:t>Quadrant</a:t>
            </a:r>
            <a:r>
              <a:rPr lang="cs-CZ" sz="2400" i="0" dirty="0">
                <a:solidFill>
                  <a:srgbClr val="0070C0"/>
                </a:solidFill>
                <a:effectLst/>
                <a:latin typeface="+mn-lt"/>
              </a:rPr>
              <a:t> pro oblast archivace podnikových informací</a:t>
            </a:r>
            <a:br>
              <a:rPr lang="cs-CZ" sz="2400" i="0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cs-CZ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050" name="Picture 2" descr="The Gartner Magic Quadrant for Enterprise Information Archiving.">
            <a:extLst>
              <a:ext uri="{FF2B5EF4-FFF2-40B4-BE49-F238E27FC236}">
                <a16:creationId xmlns:a16="http://schemas.microsoft.com/office/drawing/2014/main" id="{0B8B78A7-9BF0-43B6-A8C1-9B57BF2FE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868904" cy="443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05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6938FDC-E3ED-4B97-A610-81F866969D35}"/>
              </a:ext>
            </a:extLst>
          </p:cNvPr>
          <p:cNvSpPr/>
          <p:nvPr/>
        </p:nvSpPr>
        <p:spPr>
          <a:xfrm>
            <a:off x="2373327" y="2967335"/>
            <a:ext cx="4397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End </a:t>
            </a:r>
            <a:r>
              <a:rPr lang="cs-CZ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of</a:t>
            </a:r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cs-CZ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section</a:t>
            </a:r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631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Agenda </a:t>
            </a:r>
            <a:r>
              <a:rPr lang="cs-CZ" sz="3600" dirty="0" err="1">
                <a:solidFill>
                  <a:srgbClr val="0070C0"/>
                </a:solidFill>
              </a:rPr>
              <a:t>related</a:t>
            </a:r>
            <a:r>
              <a:rPr lang="cs-CZ" sz="3600" dirty="0">
                <a:solidFill>
                  <a:srgbClr val="0070C0"/>
                </a:solidFill>
              </a:rPr>
              <a:t> to MQ Matrix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solidFill>
                  <a:srgbClr val="0070C0"/>
                </a:solidFill>
              </a:rPr>
              <a:t>Positioning Technology Players </a:t>
            </a:r>
            <a:r>
              <a:rPr lang="cs-CZ" dirty="0">
                <a:solidFill>
                  <a:srgbClr val="0070C0"/>
                </a:solidFill>
              </a:rPr>
              <a:t>w</a:t>
            </a:r>
            <a:r>
              <a:rPr lang="en-ZA" dirty="0" err="1">
                <a:solidFill>
                  <a:srgbClr val="0070C0"/>
                </a:solidFill>
              </a:rPr>
              <a:t>ithin</a:t>
            </a:r>
            <a:r>
              <a:rPr lang="en-ZA" dirty="0">
                <a:solidFill>
                  <a:srgbClr val="0070C0"/>
                </a:solidFill>
              </a:rPr>
              <a:t> a </a:t>
            </a:r>
            <a:r>
              <a:rPr lang="cs-CZ" dirty="0">
                <a:solidFill>
                  <a:srgbClr val="0070C0"/>
                </a:solidFill>
              </a:rPr>
              <a:t>s</a:t>
            </a:r>
            <a:r>
              <a:rPr lang="en-ZA" dirty="0" err="1">
                <a:solidFill>
                  <a:srgbClr val="0070C0"/>
                </a:solidFill>
              </a:rPr>
              <a:t>pecific</a:t>
            </a:r>
            <a:r>
              <a:rPr lang="en-ZA" dirty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m</a:t>
            </a:r>
            <a:r>
              <a:rPr lang="en-ZA" dirty="0" err="1">
                <a:solidFill>
                  <a:srgbClr val="0070C0"/>
                </a:solidFill>
              </a:rPr>
              <a:t>arket</a:t>
            </a:r>
            <a:endParaRPr lang="en-ZA" dirty="0">
              <a:solidFill>
                <a:srgbClr val="0070C0"/>
              </a:solidFill>
            </a:endParaRPr>
          </a:p>
          <a:p>
            <a:r>
              <a:rPr lang="en-ZA" dirty="0">
                <a:solidFill>
                  <a:srgbClr val="0070C0"/>
                </a:solidFill>
              </a:rPr>
              <a:t>Giving you a wide-angle view of the relative positions of the market's competitors</a:t>
            </a:r>
          </a:p>
          <a:p>
            <a:r>
              <a:rPr lang="en-ZA" dirty="0">
                <a:solidFill>
                  <a:srgbClr val="0070C0"/>
                </a:solidFill>
              </a:rPr>
              <a:t>Helps to digest how well technology providers are executing against their stated vis</a:t>
            </a:r>
            <a:r>
              <a:rPr lang="en-US" dirty="0">
                <a:solidFill>
                  <a:srgbClr val="0070C0"/>
                </a:solidFill>
              </a:rPr>
              <a:t>ion</a:t>
            </a:r>
            <a:endParaRPr lang="cs-CZ" b="1" dirty="0">
              <a:solidFill>
                <a:srgbClr val="0070C0"/>
              </a:solidFill>
            </a:endParaRPr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3569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-297780" y="3479167"/>
            <a:ext cx="4006523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r>
              <a:rPr lang="cs-CZ" sz="1400" dirty="0"/>
              <a:t> –schopnost řídit firemní procesy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983619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  <a:r>
              <a:rPr lang="cs-CZ" sz="1400" dirty="0">
                <a:solidFill>
                  <a:srgbClr val="FF0000"/>
                </a:solidFill>
              </a:rPr>
              <a:t> (míra vizí)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226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Niche</a:t>
            </a:r>
            <a:r>
              <a:rPr lang="cs-CZ" dirty="0">
                <a:solidFill>
                  <a:srgbClr val="0070C0"/>
                </a:solidFill>
              </a:rPr>
              <a:t>=mezera na trhu</a:t>
            </a:r>
          </a:p>
          <a:p>
            <a:r>
              <a:rPr lang="cs-CZ" dirty="0">
                <a:solidFill>
                  <a:srgbClr val="0070C0"/>
                </a:solidFill>
              </a:rPr>
              <a:t>(</a:t>
            </a:r>
            <a:r>
              <a:rPr lang="cs-CZ" dirty="0" err="1">
                <a:solidFill>
                  <a:srgbClr val="0070C0"/>
                </a:solidFill>
              </a:rPr>
              <a:t>gaps</a:t>
            </a:r>
            <a:r>
              <a:rPr lang="cs-CZ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 </a:t>
            </a:r>
            <a:r>
              <a:rPr lang="en-US" sz="3600" dirty="0">
                <a:solidFill>
                  <a:srgbClr val="0070C0"/>
                </a:solidFill>
              </a:rPr>
              <a:t>explanation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Leaders</a:t>
            </a:r>
            <a:r>
              <a:rPr lang="en-US" sz="2400" dirty="0"/>
              <a:t> execute well against their current vision and are well positioned for tomorrow</a:t>
            </a:r>
            <a:r>
              <a:rPr lang="cs-CZ" sz="2400" dirty="0"/>
              <a:t> </a:t>
            </a:r>
            <a:r>
              <a:rPr lang="cs-CZ" sz="1300" b="1" dirty="0">
                <a:solidFill>
                  <a:srgbClr val="FF0000"/>
                </a:solidFill>
              </a:rPr>
              <a:t>(</a:t>
            </a:r>
            <a:r>
              <a:rPr lang="cs-CZ" sz="1700" b="1" dirty="0">
                <a:solidFill>
                  <a:srgbClr val="FF0000"/>
                </a:solidFill>
              </a:rPr>
              <a:t>make </a:t>
            </a:r>
            <a:r>
              <a:rPr lang="cs-CZ" sz="1700" b="1" dirty="0" err="1">
                <a:solidFill>
                  <a:srgbClr val="FF0000"/>
                </a:solidFill>
              </a:rPr>
              <a:t>money</a:t>
            </a:r>
            <a:r>
              <a:rPr lang="cs-CZ" sz="1700" b="1" dirty="0">
                <a:solidFill>
                  <a:srgbClr val="FF0000"/>
                </a:solidFill>
              </a:rPr>
              <a:t> </a:t>
            </a:r>
            <a:r>
              <a:rPr lang="cs-CZ" sz="1700" b="1" dirty="0" err="1">
                <a:solidFill>
                  <a:srgbClr val="FF0000"/>
                </a:solidFill>
              </a:rPr>
              <a:t>now</a:t>
            </a:r>
            <a:r>
              <a:rPr lang="cs-CZ" sz="1700" b="1" dirty="0">
                <a:solidFill>
                  <a:srgbClr val="FF0000"/>
                </a:solidFill>
              </a:rPr>
              <a:t> and in </a:t>
            </a:r>
            <a:r>
              <a:rPr lang="cs-CZ" sz="1700" b="1" dirty="0" err="1">
                <a:solidFill>
                  <a:srgbClr val="FF0000"/>
                </a:solidFill>
              </a:rPr>
              <a:t>the</a:t>
            </a:r>
            <a:r>
              <a:rPr lang="cs-CZ" sz="1700" b="1" dirty="0">
                <a:solidFill>
                  <a:srgbClr val="FF0000"/>
                </a:solidFill>
              </a:rPr>
              <a:t> </a:t>
            </a:r>
            <a:r>
              <a:rPr lang="cs-CZ" sz="1700" b="1" dirty="0" err="1">
                <a:solidFill>
                  <a:srgbClr val="FF0000"/>
                </a:solidFill>
              </a:rPr>
              <a:t>future</a:t>
            </a:r>
            <a:r>
              <a:rPr lang="cs-CZ" sz="1700" b="1" dirty="0">
                <a:solidFill>
                  <a:srgbClr val="FF0000"/>
                </a:solidFill>
              </a:rPr>
              <a:t> - TOC </a:t>
            </a:r>
            <a:r>
              <a:rPr lang="cs-CZ" sz="1700" b="1" dirty="0" err="1">
                <a:solidFill>
                  <a:srgbClr val="FF0000"/>
                </a:solidFill>
              </a:rPr>
              <a:t>statement</a:t>
            </a:r>
            <a:r>
              <a:rPr lang="cs-CZ" sz="1700" b="1" dirty="0">
                <a:solidFill>
                  <a:srgbClr val="FF0000"/>
                </a:solidFill>
              </a:rPr>
              <a:t>)</a:t>
            </a:r>
            <a:r>
              <a:rPr lang="en-US" sz="1700" dirty="0"/>
              <a:t>.</a:t>
            </a:r>
            <a:endParaRPr lang="cs-CZ" sz="1700" dirty="0"/>
          </a:p>
          <a:p>
            <a:endParaRPr lang="cs-CZ" sz="1700" dirty="0"/>
          </a:p>
          <a:p>
            <a:r>
              <a:rPr lang="en-US" sz="2400" b="1" dirty="0"/>
              <a:t>Visionaries</a:t>
            </a:r>
            <a:r>
              <a:rPr lang="en-US" sz="2400" dirty="0"/>
              <a:t> understand where the market is going or have a vision for changing market rules, but do not yet execute well</a:t>
            </a:r>
            <a:r>
              <a:rPr lang="cs-CZ" sz="2400" dirty="0"/>
              <a:t> (</a:t>
            </a:r>
            <a:r>
              <a:rPr lang="cs-CZ" sz="2400" dirty="0" err="1"/>
              <a:t>stand</a:t>
            </a:r>
            <a:r>
              <a:rPr lang="cs-CZ" sz="2400" dirty="0"/>
              <a:t> </a:t>
            </a:r>
            <a:r>
              <a:rPr lang="cs-CZ" sz="2400" dirty="0" err="1"/>
              <a:t>ups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/>
              <a:t>focus successfully on a small segment, or are unfocused and do not out-innovate or outperform others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en-US" sz="2400" b="1" dirty="0">
                <a:solidFill>
                  <a:srgbClr val="0070C0"/>
                </a:solidFill>
              </a:rPr>
              <a:t>Challengers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 </a:t>
            </a:r>
            <a:br>
              <a:rPr lang="cs-CZ" dirty="0"/>
            </a:br>
            <a:r>
              <a:rPr lang="cs-CZ" sz="1800" dirty="0">
                <a:solidFill>
                  <a:srgbClr val="0070C0"/>
                </a:solidFill>
              </a:rPr>
              <a:t>„A“ </a:t>
            </a:r>
            <a:r>
              <a:rPr lang="cs-CZ" sz="1800" dirty="0" err="1">
                <a:solidFill>
                  <a:srgbClr val="0070C0"/>
                </a:solidFill>
              </a:rPr>
              <a:t>better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than</a:t>
            </a:r>
            <a:r>
              <a:rPr lang="cs-CZ" sz="1800" dirty="0">
                <a:solidFill>
                  <a:srgbClr val="0070C0"/>
                </a:solidFill>
              </a:rPr>
              <a:t> „B“ and „B“ </a:t>
            </a:r>
            <a:r>
              <a:rPr lang="cs-CZ" sz="1800" dirty="0" err="1">
                <a:solidFill>
                  <a:srgbClr val="0070C0"/>
                </a:solidFill>
              </a:rPr>
              <a:t>Better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than“C</a:t>
            </a:r>
            <a:r>
              <a:rPr lang="cs-CZ" sz="1800" dirty="0">
                <a:solidFill>
                  <a:srgbClr val="0070C0"/>
                </a:solidFill>
              </a:rPr>
              <a:t>“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 </a:t>
            </a:r>
            <a:br>
              <a:rPr lang="cs-CZ" dirty="0"/>
            </a:br>
            <a:r>
              <a:rPr lang="cs-CZ" sz="1800" dirty="0" err="1">
                <a:solidFill>
                  <a:srgbClr val="0070C0"/>
                </a:solidFill>
              </a:rPr>
              <a:t>Using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colors</a:t>
            </a:r>
            <a:r>
              <a:rPr lang="cs-CZ" sz="1800" dirty="0">
                <a:solidFill>
                  <a:srgbClr val="0070C0"/>
                </a:solidFill>
              </a:rPr>
              <a:t> in </a:t>
            </a:r>
            <a:r>
              <a:rPr lang="cs-CZ" sz="1800" dirty="0" err="1">
                <a:solidFill>
                  <a:srgbClr val="0070C0"/>
                </a:solidFill>
              </a:rPr>
              <a:t>order</a:t>
            </a:r>
            <a:r>
              <a:rPr lang="cs-CZ" sz="1800" dirty="0">
                <a:solidFill>
                  <a:srgbClr val="0070C0"/>
                </a:solidFill>
              </a:rPr>
              <a:t>  to show </a:t>
            </a:r>
            <a:r>
              <a:rPr lang="cs-CZ" sz="1800" dirty="0" err="1">
                <a:solidFill>
                  <a:srgbClr val="0070C0"/>
                </a:solidFill>
              </a:rPr>
              <a:t>progress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/>
              <a:t>(</a:t>
            </a:r>
            <a:r>
              <a:rPr lang="cs-CZ" sz="1800" dirty="0" err="1">
                <a:solidFill>
                  <a:srgbClr val="FF0000"/>
                </a:solidFill>
              </a:rPr>
              <a:t>Red</a:t>
            </a:r>
            <a:r>
              <a:rPr lang="cs-CZ" sz="1800" dirty="0"/>
              <a:t> =</a:t>
            </a:r>
            <a:r>
              <a:rPr lang="cs-CZ" sz="1800" dirty="0" err="1">
                <a:solidFill>
                  <a:srgbClr val="0070C0"/>
                </a:solidFill>
              </a:rPr>
              <a:t>bad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Green</a:t>
            </a:r>
            <a:r>
              <a:rPr lang="cs-CZ" sz="1800" dirty="0"/>
              <a:t>  = </a:t>
            </a:r>
            <a:r>
              <a:rPr lang="cs-CZ" sz="1800" dirty="0" err="1">
                <a:solidFill>
                  <a:srgbClr val="0070C0"/>
                </a:solidFill>
              </a:rPr>
              <a:t>good</a:t>
            </a:r>
            <a:r>
              <a:rPr lang="cs-CZ" sz="1800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BI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0070C0"/>
                </a:solidFill>
              </a:rPr>
              <a:t>MQ </a:t>
            </a:r>
            <a:r>
              <a:rPr lang="cs-CZ" sz="3200" dirty="0" err="1">
                <a:solidFill>
                  <a:srgbClr val="0070C0"/>
                </a:solidFill>
              </a:rPr>
              <a:t>for</a:t>
            </a:r>
            <a:r>
              <a:rPr lang="cs-CZ" sz="3200" dirty="0">
                <a:solidFill>
                  <a:srgbClr val="0070C0"/>
                </a:solidFill>
              </a:rPr>
              <a:t> ERP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F1C68-3D47-4FF5-9346-94BC7B1E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Network </a:t>
            </a:r>
            <a:r>
              <a:rPr lang="cs-CZ" sz="3600" dirty="0" err="1">
                <a:solidFill>
                  <a:srgbClr val="0070C0"/>
                </a:solidFill>
              </a:rPr>
              <a:t>Services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Gartner Magic Quadrant - Network - February 2022 | Orange Business Services">
            <a:extLst>
              <a:ext uri="{FF2B5EF4-FFF2-40B4-BE49-F238E27FC236}">
                <a16:creationId xmlns:a16="http://schemas.microsoft.com/office/drawing/2014/main" id="{684515EB-5804-4773-A67F-6985D8AC9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4804294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66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298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MQ for Network Services</vt:lpstr>
      <vt:lpstr>Studie Magic Quadrant pro oblast archivace podnikových informací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Miki Skorkovský</cp:lastModifiedBy>
  <cp:revision>19</cp:revision>
  <dcterms:created xsi:type="dcterms:W3CDTF">2013-04-18T08:23:35Z</dcterms:created>
  <dcterms:modified xsi:type="dcterms:W3CDTF">2024-05-02T08:51:03Z</dcterms:modified>
</cp:coreProperties>
</file>