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6" r:id="rId2"/>
    <p:sldId id="377" r:id="rId3"/>
    <p:sldId id="378" r:id="rId4"/>
    <p:sldId id="379" r:id="rId5"/>
    <p:sldId id="380" r:id="rId6"/>
    <p:sldId id="381" r:id="rId7"/>
    <p:sldId id="336" r:id="rId8"/>
    <p:sldId id="308" r:id="rId9"/>
    <p:sldId id="372" r:id="rId10"/>
    <p:sldId id="373" r:id="rId11"/>
    <p:sldId id="374" r:id="rId12"/>
    <p:sldId id="375" r:id="rId13"/>
    <p:sldId id="376" r:id="rId14"/>
    <p:sldId id="307" r:id="rId15"/>
    <p:sldId id="362" r:id="rId16"/>
    <p:sldId id="370" r:id="rId17"/>
    <p:sldId id="259" r:id="rId18"/>
    <p:sldId id="371" r:id="rId19"/>
    <p:sldId id="261" r:id="rId20"/>
    <p:sldId id="262" r:id="rId21"/>
    <p:sldId id="314" r:id="rId22"/>
    <p:sldId id="364" r:id="rId23"/>
    <p:sldId id="365" r:id="rId24"/>
    <p:sldId id="367" r:id="rId25"/>
    <p:sldId id="369" r:id="rId26"/>
    <p:sldId id="390" r:id="rId27"/>
    <p:sldId id="368" r:id="rId28"/>
    <p:sldId id="287" r:id="rId29"/>
    <p:sldId id="292" r:id="rId30"/>
    <p:sldId id="305" r:id="rId31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üllner Vojtěch" initials="MV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60"/>
  </p:normalViewPr>
  <p:slideViewPr>
    <p:cSldViewPr>
      <p:cViewPr varScale="1">
        <p:scale>
          <a:sx n="107" d="100"/>
          <a:sy n="107" d="100"/>
        </p:scale>
        <p:origin x="1908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F1BC8C-8BBA-484A-A66F-1BF3AFDCA030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43464-8A1B-4F9C-9BBE-42832A3D386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37923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F74C29-56EB-4FBB-B816-38A35AD88773}" type="datetimeFigureOut">
              <a:rPr lang="cs-CZ" smtClean="0"/>
              <a:t>19.03.2024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6E5D0-5E91-47EB-84F7-A11730BE3CC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7528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Klepnutím lze upravit styl předlohy podnadpisů.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A2481B-5154-415F-B752-558547769AA3}" type="datetimeFigureOut">
              <a:rPr lang="cs-CZ" smtClean="0"/>
              <a:pPr/>
              <a:t>19.03.2024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264769-77EF-4CD0-90DE-F7D7F2D423C4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hyperlink" Target="http://ec.europa.eu/eurostat/statistics-explained/index.php/File:Mean_household_cultural_expenditure_by_expenditure_purpose,_2010.png" TargetMode="External"/><Relationship Id="rId3" Type="http://schemas.openxmlformats.org/officeDocument/2006/relationships/image" Target="../media/image8.png"/><Relationship Id="rId7" Type="http://schemas.openxmlformats.org/officeDocument/2006/relationships/hyperlink" Target="http://minedu.fi/documents/1410845/4150031/The+State+supports+arts+and+culture/bb45a827-60ba-4c16-8cda-3882fc74fe97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ictionary.cambridge.org/dictionary/english/pop-culture" TargetMode="External"/><Relationship Id="rId5" Type="http://schemas.openxmlformats.org/officeDocument/2006/relationships/hyperlink" Target="http://www.yourdictionary.com/high-culture" TargetMode="External"/><Relationship Id="rId4" Type="http://schemas.openxmlformats.org/officeDocument/2006/relationships/hyperlink" Target="http://web.ccsu.edu/faculty/harmonj/atlas/definitions.html" TargetMode="External"/><Relationship Id="rId9" Type="http://schemas.openxmlformats.org/officeDocument/2006/relationships/hyperlink" Target="https://ec.europa.eu/eurostat/statistics-explained/images/8/8f/Total_general_government_expenditure_on_recreation,_culture_and_religion,_2016_(%25_of_GDP_%25_of_total_expenditure).pn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vam.ac.uk/__data/assets/image/0005/185225/2007BM5740_michelangelo_david_plaster_c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3803915" cy="5705872"/>
          </a:xfrm>
          <a:prstGeom prst="rect">
            <a:avLst/>
          </a:prstGeom>
          <a:noFill/>
        </p:spPr>
      </p:pic>
      <p:pic>
        <p:nvPicPr>
          <p:cNvPr id="1030" name="Picture 6" descr="http://www.martinfukan.wz.cz/images/noty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193704"/>
            <a:ext cx="4262874" cy="2664296"/>
          </a:xfrm>
          <a:prstGeom prst="rect">
            <a:avLst/>
          </a:prstGeom>
          <a:noFill/>
        </p:spPr>
      </p:pic>
      <p:pic>
        <p:nvPicPr>
          <p:cNvPr id="1034" name="Picture 10" descr="http://img.blesk.cz/img/1/full/421423-img-michael-jackson-andy-warhol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89432" y="3501008"/>
            <a:ext cx="2906704" cy="3356992"/>
          </a:xfrm>
          <a:prstGeom prst="rect">
            <a:avLst/>
          </a:prstGeom>
          <a:noFill/>
        </p:spPr>
      </p:pic>
      <p:pic>
        <p:nvPicPr>
          <p:cNvPr id="1032" name="Picture 8" descr="http://www.slezskabrana.cz/gallery/gal37_obr1250750936_14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69435" y="2465512"/>
            <a:ext cx="3874565" cy="4392488"/>
          </a:xfrm>
          <a:prstGeom prst="rect">
            <a:avLst/>
          </a:prstGeom>
          <a:noFill/>
        </p:spPr>
      </p:pic>
      <p:pic>
        <p:nvPicPr>
          <p:cNvPr id="1028" name="Picture 4" descr="http://obrazky.4ever.sk/data/download/ine/stara-kniha-21881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99418" y="0"/>
            <a:ext cx="5944582" cy="3906937"/>
          </a:xfrm>
          <a:prstGeom prst="rect">
            <a:avLst/>
          </a:prstGeom>
          <a:noFill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0" y="2636912"/>
            <a:ext cx="91440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23528" y="2420888"/>
            <a:ext cx="8568952" cy="2160240"/>
          </a:xfrm>
        </p:spPr>
        <p:txBody>
          <a:bodyPr>
            <a:normAutofit/>
          </a:bodyPr>
          <a:lstStyle/>
          <a:p>
            <a:r>
              <a:rPr lang="en-US" sz="3600" b="1" cap="all" dirty="0"/>
              <a:t>Public support of culture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/>
              <a:t>F</a:t>
            </a:r>
            <a:r>
              <a:rPr lang="cs-CZ" dirty="0"/>
              <a:t>ACILITATOR</a:t>
            </a:r>
            <a:endParaRPr lang="en-US" dirty="0"/>
          </a:p>
          <a:p>
            <a:pPr fontAlgn="ctr"/>
            <a:r>
              <a:rPr lang="en-US" dirty="0"/>
              <a:t>Government doesn't intervene in the process of production</a:t>
            </a:r>
          </a:p>
          <a:p>
            <a:pPr fontAlgn="ctr"/>
            <a:r>
              <a:rPr lang="en-US" dirty="0"/>
              <a:t>The position of artists is mostly dependent on income from production(ability to attract audiences)</a:t>
            </a:r>
          </a:p>
          <a:p>
            <a:pPr fontAlgn="ctr"/>
            <a:r>
              <a:rPr lang="en-US" dirty="0"/>
              <a:t>Important role of donators</a:t>
            </a:r>
          </a:p>
          <a:p>
            <a:pPr fontAlgn="ctr"/>
            <a:r>
              <a:rPr lang="en-US" dirty="0"/>
              <a:t>Homogenization of culture</a:t>
            </a:r>
          </a:p>
          <a:p>
            <a:pPr lvl="1" fontAlgn="ctr"/>
            <a:r>
              <a:rPr lang="en-US" dirty="0"/>
              <a:t>little space for artistic experiments</a:t>
            </a:r>
          </a:p>
          <a:p>
            <a:pPr fontAlgn="ctr"/>
            <a:r>
              <a:rPr lang="cs-CZ" dirty="0"/>
              <a:t>E</a:t>
            </a:r>
            <a:r>
              <a:rPr lang="en-US" dirty="0"/>
              <a:t>.g. USA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557001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indent="0" fontAlgn="ctr">
              <a:buNone/>
            </a:pPr>
            <a:r>
              <a:rPr lang="en-US" dirty="0"/>
              <a:t>PATRON</a:t>
            </a:r>
          </a:p>
          <a:p>
            <a:pPr fontAlgn="ctr"/>
            <a:r>
              <a:rPr lang="en-US" dirty="0"/>
              <a:t>Creation of Arts Councils</a:t>
            </a:r>
          </a:p>
          <a:p>
            <a:pPr fontAlgn="ctr"/>
            <a:r>
              <a:rPr lang="en-US" dirty="0"/>
              <a:t>Support of high culture production</a:t>
            </a:r>
          </a:p>
          <a:p>
            <a:pPr fontAlgn="ctr"/>
            <a:r>
              <a:rPr lang="en-US" dirty="0"/>
              <a:t>Distance between state and art</a:t>
            </a:r>
          </a:p>
          <a:p>
            <a:pPr fontAlgn="ctr"/>
            <a:r>
              <a:rPr lang="en-US" dirty="0"/>
              <a:t>The role of state is to decide about the volume of support</a:t>
            </a:r>
          </a:p>
          <a:p>
            <a:pPr lvl="1" fontAlgn="ctr"/>
            <a:r>
              <a:rPr lang="en-US" dirty="0"/>
              <a:t>The </a:t>
            </a:r>
            <a:r>
              <a:rPr lang="cs-CZ" dirty="0" err="1"/>
              <a:t>specific</a:t>
            </a:r>
            <a:r>
              <a:rPr lang="en-US" dirty="0"/>
              <a:t> distribution of support is managed by councils</a:t>
            </a:r>
          </a:p>
          <a:p>
            <a:pPr fontAlgn="ctr"/>
            <a:r>
              <a:rPr lang="en-US" dirty="0"/>
              <a:t>Focus on self-sufficiency</a:t>
            </a:r>
          </a:p>
          <a:p>
            <a:pPr fontAlgn="ctr"/>
            <a:r>
              <a:rPr lang="en-US" dirty="0"/>
              <a:t>E.g. VB</a:t>
            </a:r>
          </a:p>
        </p:txBody>
      </p:sp>
    </p:spTree>
    <p:extLst>
      <p:ext uri="{BB962C8B-B14F-4D97-AF65-F5344CB8AC3E}">
        <p14:creationId xmlns:p14="http://schemas.microsoft.com/office/powerpoint/2010/main" val="675065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marL="0" indent="0" fontAlgn="ctr">
              <a:buNone/>
            </a:pPr>
            <a:r>
              <a:rPr lang="en-US" dirty="0"/>
              <a:t>ARCHITECT</a:t>
            </a:r>
          </a:p>
          <a:p>
            <a:pPr fontAlgn="ctr"/>
            <a:r>
              <a:rPr lang="en-US" dirty="0"/>
              <a:t>Support of art through state institutions (ministries)</a:t>
            </a:r>
          </a:p>
          <a:p>
            <a:pPr fontAlgn="ctr"/>
            <a:r>
              <a:rPr lang="en-US" dirty="0"/>
              <a:t>Artists are often employees of cultural institutions</a:t>
            </a:r>
          </a:p>
          <a:p>
            <a:pPr fontAlgn="ctr"/>
            <a:r>
              <a:rPr lang="en-US" dirty="0"/>
              <a:t>High dependence on support from public funds (mainly subsidies)</a:t>
            </a:r>
          </a:p>
          <a:p>
            <a:pPr fontAlgn="ctr"/>
            <a:r>
              <a:rPr lang="en-US" dirty="0"/>
              <a:t>Risk of artistic stagnation, moral hazard</a:t>
            </a:r>
          </a:p>
          <a:p>
            <a:pPr fontAlgn="ctr"/>
            <a:r>
              <a:rPr lang="en-US" dirty="0"/>
              <a:t>E.g. France</a:t>
            </a:r>
          </a:p>
        </p:txBody>
      </p:sp>
    </p:spTree>
    <p:extLst>
      <p:ext uri="{BB962C8B-B14F-4D97-AF65-F5344CB8AC3E}">
        <p14:creationId xmlns:p14="http://schemas.microsoft.com/office/powerpoint/2010/main" val="20546366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85000" lnSpcReduction="20000"/>
          </a:bodyPr>
          <a:lstStyle/>
          <a:p>
            <a:pPr marL="0" indent="0" fontAlgn="ctr">
              <a:buNone/>
            </a:pPr>
            <a:r>
              <a:rPr lang="en-US" dirty="0"/>
              <a:t>ENGINEER</a:t>
            </a:r>
          </a:p>
          <a:p>
            <a:pPr fontAlgn="ctr"/>
            <a:r>
              <a:rPr lang="en-US" dirty="0"/>
              <a:t>The aim may not be an artistic experience, but a political goal</a:t>
            </a:r>
          </a:p>
          <a:p>
            <a:pPr fontAlgn="ctr"/>
            <a:r>
              <a:rPr lang="en-US" dirty="0"/>
              <a:t>The government owns all funds for support of culture</a:t>
            </a:r>
          </a:p>
          <a:p>
            <a:pPr fontAlgn="ctr"/>
            <a:r>
              <a:rPr lang="en-US" dirty="0"/>
              <a:t>The government form a resolution about</a:t>
            </a:r>
          </a:p>
          <a:p>
            <a:pPr lvl="1" fontAlgn="ctr"/>
            <a:r>
              <a:rPr lang="en-US" dirty="0"/>
              <a:t>Size of support</a:t>
            </a:r>
          </a:p>
          <a:p>
            <a:pPr lvl="1" fontAlgn="ctr"/>
            <a:r>
              <a:rPr lang="en-US" dirty="0"/>
              <a:t>Supported activities, institutions and artist</a:t>
            </a:r>
          </a:p>
          <a:p>
            <a:pPr fontAlgn="ctr"/>
            <a:r>
              <a:rPr lang="en-US" dirty="0"/>
              <a:t>Artist are absolutely depended on state support</a:t>
            </a:r>
          </a:p>
          <a:p>
            <a:pPr fontAlgn="ctr"/>
            <a:r>
              <a:rPr lang="en-US" dirty="0"/>
              <a:t>Membership in artists' unions - enforceable, censorship</a:t>
            </a:r>
          </a:p>
          <a:p>
            <a:pPr fontAlgn="ctr"/>
            <a:r>
              <a:rPr lang="en-US" dirty="0"/>
              <a:t>E.g. the Czech Republic before 89, totalitarian regimes (North </a:t>
            </a:r>
            <a:r>
              <a:rPr lang="cs-CZ" dirty="0"/>
              <a:t>K</a:t>
            </a:r>
            <a:r>
              <a:rPr lang="en-US" dirty="0" err="1"/>
              <a:t>orea</a:t>
            </a:r>
            <a:r>
              <a:rPr lang="en-US" dirty="0"/>
              <a:t>, SSSR…)</a:t>
            </a:r>
          </a:p>
        </p:txBody>
      </p:sp>
    </p:spTree>
    <p:extLst>
      <p:ext uri="{BB962C8B-B14F-4D97-AF65-F5344CB8AC3E}">
        <p14:creationId xmlns:p14="http://schemas.microsoft.com/office/powerpoint/2010/main" val="22279974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pPr lvl="0"/>
            <a:r>
              <a:rPr lang="cs-CZ" dirty="0"/>
              <a:t>4.</a:t>
            </a:r>
            <a:r>
              <a:rPr lang="en-US" dirty="0"/>
              <a:t> What does indirect</a:t>
            </a:r>
            <a:r>
              <a:rPr lang="cs-CZ" dirty="0"/>
              <a:t> and direct</a:t>
            </a:r>
            <a:r>
              <a:rPr lang="en-US" dirty="0"/>
              <a:t> state support mean?</a:t>
            </a:r>
            <a:br>
              <a:rPr lang="cs-CZ" dirty="0"/>
            </a:b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20747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1026" name="Picture 2" descr="https://ars.els-cdn.com/content/image/1-s2.0-S0304422X15000157-gr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65" y="1834284"/>
            <a:ext cx="8797825" cy="4691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609600" y="4270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cs-CZ" dirty="0"/>
            </a:br>
            <a:r>
              <a:rPr lang="en-US" dirty="0"/>
              <a:t>Government intervention in market of cultural goods and services</a:t>
            </a:r>
          </a:p>
        </p:txBody>
      </p:sp>
    </p:spTree>
    <p:extLst>
      <p:ext uri="{BB962C8B-B14F-4D97-AF65-F5344CB8AC3E}">
        <p14:creationId xmlns:p14="http://schemas.microsoft.com/office/powerpoint/2010/main" val="35094908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Indirect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cs-CZ" dirty="0"/>
              <a:t>-</a:t>
            </a:r>
            <a:r>
              <a:rPr lang="en-US" dirty="0"/>
              <a:t>Indirect support is represented by activities which support those who </a:t>
            </a:r>
            <a:r>
              <a:rPr lang="cs-CZ" dirty="0"/>
              <a:t>are</a:t>
            </a:r>
            <a:r>
              <a:rPr lang="en-US" dirty="0"/>
              <a:t> supporting directly some culture activity</a:t>
            </a:r>
            <a:endParaRPr lang="cs-CZ" dirty="0"/>
          </a:p>
          <a:p>
            <a:pPr marL="0" indent="0" fontAlgn="ctr">
              <a:buNone/>
            </a:pPr>
            <a:r>
              <a:rPr lang="en-US" dirty="0"/>
              <a:t>-main characteristic is that the support doesn't directed to </a:t>
            </a:r>
            <a:r>
              <a:rPr lang="cs-CZ" dirty="0" err="1"/>
              <a:t>specific</a:t>
            </a:r>
            <a:r>
              <a:rPr lang="en-US" dirty="0"/>
              <a:t> culture organization </a:t>
            </a:r>
            <a:endParaRPr lang="cs-CZ" dirty="0"/>
          </a:p>
          <a:p>
            <a:pPr fontAlgn="ctr"/>
            <a:r>
              <a:rPr lang="en-US" dirty="0"/>
              <a:t>Tax  reduces for donators</a:t>
            </a:r>
          </a:p>
          <a:p>
            <a:pPr fontAlgn="ctr"/>
            <a:r>
              <a:rPr lang="en-US" dirty="0"/>
              <a:t>Social contributions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78720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Direct</a:t>
            </a:r>
            <a:r>
              <a:rPr lang="cs-CZ" dirty="0"/>
              <a:t> support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fontScale="92500" lnSpcReduction="10000"/>
          </a:bodyPr>
          <a:lstStyle/>
          <a:p>
            <a:pPr fontAlgn="ctr"/>
            <a:r>
              <a:rPr lang="en-US" dirty="0"/>
              <a:t>Money from sales revenues</a:t>
            </a:r>
          </a:p>
          <a:p>
            <a:pPr fontAlgn="ctr"/>
            <a:r>
              <a:rPr lang="en-US" dirty="0"/>
              <a:t>Foundations and foundations funds</a:t>
            </a:r>
          </a:p>
          <a:p>
            <a:pPr fontAlgn="ctr"/>
            <a:r>
              <a:rPr lang="en-US" dirty="0"/>
              <a:t>Other founds (e.g. state fund for Czech cinematography)</a:t>
            </a:r>
          </a:p>
          <a:p>
            <a:pPr fontAlgn="ctr"/>
            <a:r>
              <a:rPr lang="en-US" dirty="0"/>
              <a:t>Communal obligations to support local organizations</a:t>
            </a:r>
          </a:p>
          <a:p>
            <a:pPr fontAlgn="ctr"/>
            <a:r>
              <a:rPr lang="en-US" dirty="0"/>
              <a:t>Donations and sponsorship</a:t>
            </a:r>
          </a:p>
          <a:p>
            <a:pPr fontAlgn="ctr"/>
            <a:r>
              <a:rPr lang="en-US" dirty="0"/>
              <a:t>Lottery and bets</a:t>
            </a:r>
          </a:p>
          <a:p>
            <a:pPr fontAlgn="ctr"/>
            <a:r>
              <a:rPr lang="en-US" dirty="0"/>
              <a:t>Public collections</a:t>
            </a:r>
          </a:p>
          <a:p>
            <a:pPr fontAlgn="ctr"/>
            <a:endParaRPr lang="cs-CZ" dirty="0"/>
          </a:p>
          <a:p>
            <a:endParaRPr lang="cs-CZ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5.</a:t>
            </a:r>
            <a:r>
              <a:rPr lang="en-US" sz="3600" dirty="0"/>
              <a:t> How does state lottery works?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35032119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State lottery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Long tradition several countries</a:t>
            </a:r>
          </a:p>
          <a:p>
            <a:pPr lvl="1"/>
            <a:r>
              <a:rPr lang="en-US" dirty="0"/>
              <a:t>UK</a:t>
            </a:r>
          </a:p>
          <a:p>
            <a:pPr lvl="2"/>
            <a:r>
              <a:rPr lang="en-US" dirty="0"/>
              <a:t>20% of </a:t>
            </a:r>
            <a:r>
              <a:rPr lang="cs-CZ" dirty="0"/>
              <a:t>profit</a:t>
            </a:r>
            <a:r>
              <a:rPr lang="en-US" dirty="0"/>
              <a:t> come into culture</a:t>
            </a:r>
          </a:p>
          <a:p>
            <a:pPr lvl="1"/>
            <a:r>
              <a:rPr lang="en-US" dirty="0"/>
              <a:t>Finland</a:t>
            </a:r>
          </a:p>
          <a:p>
            <a:pPr lvl="2"/>
            <a:r>
              <a:rPr lang="cs-CZ" dirty="0"/>
              <a:t>Profit</a:t>
            </a:r>
            <a:r>
              <a:rPr lang="en-US" dirty="0"/>
              <a:t> is divided in sport and cultural activities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 fontScale="90000"/>
          </a:bodyPr>
          <a:lstStyle/>
          <a:p>
            <a:r>
              <a:rPr lang="cs-CZ" dirty="0"/>
              <a:t>1. </a:t>
            </a:r>
            <a:r>
              <a:rPr lang="en-GB" dirty="0"/>
              <a:t>Financial Self sufficiency of cultural organization</a:t>
            </a:r>
            <a:br>
              <a:rPr lang="en-GB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109455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Finland state lottery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162800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6.</a:t>
            </a:r>
            <a:r>
              <a:rPr lang="en-US" dirty="0"/>
              <a:t> Mission of ministry of culture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5900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0" lvl="2" indent="0" fontAlgn="ctr">
              <a:lnSpc>
                <a:spcPct val="110000"/>
              </a:lnSpc>
              <a:buNone/>
            </a:pPr>
            <a:r>
              <a:rPr lang="en-US" dirty="0"/>
              <a:t>Competence of the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State administrative body for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arts;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and educational activities;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cultural monuments;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churches and religious societies;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matters relating to the press, including publication of the non-periodical press and other information means;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the preparation of draft laws and other legal regulations in the area of radio and television broadcasting;</a:t>
            </a:r>
          </a:p>
          <a:p>
            <a:pPr marL="800100" lvl="3" indent="-342900" fontAlgn="ctr">
              <a:lnSpc>
                <a:spcPct val="110000"/>
              </a:lnSpc>
            </a:pPr>
            <a:r>
              <a:rPr lang="en-US" dirty="0"/>
              <a:t>implementation of the Copyright Act;</a:t>
            </a:r>
            <a:endParaRPr lang="cs-CZ" dirty="0"/>
          </a:p>
          <a:p>
            <a:pPr marL="800100" lvl="3" indent="-342900" fontAlgn="ctr">
              <a:lnSpc>
                <a:spcPct val="110000"/>
              </a:lnSpc>
            </a:pPr>
            <a:r>
              <a:rPr lang="en-US" sz="2000" dirty="0"/>
              <a:t>production and trade in the area of culture</a:t>
            </a: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8681170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Ministry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08912" cy="4896543"/>
          </a:xfrm>
        </p:spPr>
        <p:txBody>
          <a:bodyPr>
            <a:noAutofit/>
          </a:bodyPr>
          <a:lstStyle/>
          <a:p>
            <a:pPr marL="342900" lvl="2" indent="-342900" fontAlgn="ctr">
              <a:lnSpc>
                <a:spcPct val="110000"/>
              </a:lnSpc>
            </a:pPr>
            <a:r>
              <a:rPr lang="en-US" dirty="0"/>
              <a:t>Expenditures of ministry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cs-CZ" dirty="0"/>
              <a:t>660</a:t>
            </a:r>
            <a:r>
              <a:rPr lang="en-US" dirty="0"/>
              <a:t> mil</a:t>
            </a:r>
            <a:r>
              <a:rPr lang="cs-CZ" dirty="0"/>
              <a:t>.</a:t>
            </a:r>
            <a:r>
              <a:rPr lang="en-US" dirty="0"/>
              <a:t> euros</a:t>
            </a:r>
          </a:p>
          <a:p>
            <a:pPr marL="342900" lvl="2" indent="-342900" fontAlgn="ctr">
              <a:lnSpc>
                <a:spcPct val="110000"/>
              </a:lnSpc>
            </a:pPr>
            <a:r>
              <a:rPr lang="cs-CZ" dirty="0"/>
              <a:t>0,75</a:t>
            </a:r>
            <a:r>
              <a:rPr lang="en-US" dirty="0"/>
              <a:t> % of state expenditures</a:t>
            </a:r>
          </a:p>
        </p:txBody>
      </p:sp>
    </p:spTree>
    <p:extLst>
      <p:ext uri="{BB962C8B-B14F-4D97-AF65-F5344CB8AC3E}">
        <p14:creationId xmlns:p14="http://schemas.microsoft.com/office/powerpoint/2010/main" val="1198570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82979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636912"/>
            <a:ext cx="9144000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99592" y="2204864"/>
            <a:ext cx="7772400" cy="1362075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cs-CZ" dirty="0"/>
              <a:t>7.</a:t>
            </a:r>
            <a:r>
              <a:rPr lang="en-US" dirty="0"/>
              <a:t> Financing of religions</a:t>
            </a:r>
            <a:br>
              <a:rPr lang="cs-CZ" dirty="0"/>
            </a:b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885486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3D993C98-2350-4C86-A6B1-DE05DA712C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7877" y="0"/>
            <a:ext cx="564824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048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Financing of religions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Options of relation between state and religions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independent Cultural services</a:t>
            </a:r>
          </a:p>
          <a:p>
            <a:pPr lvl="2"/>
            <a:r>
              <a:rPr lang="en-US" sz="1800" dirty="0"/>
              <a:t>USA</a:t>
            </a:r>
          </a:p>
          <a:p>
            <a:pPr lvl="2"/>
            <a:r>
              <a:rPr lang="en-US" sz="1800" dirty="0"/>
              <a:t>Czech republic (since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part of public sector</a:t>
            </a:r>
          </a:p>
          <a:p>
            <a:pPr lvl="2"/>
            <a:r>
              <a:rPr lang="en-US" sz="1800" dirty="0"/>
              <a:t>Germany-tax for religions</a:t>
            </a:r>
          </a:p>
          <a:p>
            <a:pPr lvl="2"/>
            <a:r>
              <a:rPr lang="en-US" sz="1800" dirty="0"/>
              <a:t>Czech Republic (before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 Religions are semi independent</a:t>
            </a:r>
          </a:p>
          <a:p>
            <a:pPr lvl="2"/>
            <a:r>
              <a:rPr lang="en-US" sz="1800" dirty="0"/>
              <a:t>Italy – tax assignation (0,8 % of personal revenue tax)</a:t>
            </a:r>
          </a:p>
          <a:p>
            <a:pPr lvl="2"/>
            <a:r>
              <a:rPr lang="en-US" sz="1800" dirty="0"/>
              <a:t>Spain – tax assignation (0,52 % of personal revenue tax)</a:t>
            </a:r>
          </a:p>
        </p:txBody>
      </p:sp>
    </p:spTree>
    <p:extLst>
      <p:ext uri="{BB962C8B-B14F-4D97-AF65-F5344CB8AC3E}">
        <p14:creationId xmlns:p14="http://schemas.microsoft.com/office/powerpoint/2010/main" val="40083503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Financing of religions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r>
              <a:rPr lang="en-US" sz="2400" dirty="0"/>
              <a:t>Options of relation between state and religions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independent Cultural services</a:t>
            </a:r>
          </a:p>
          <a:p>
            <a:pPr lvl="2"/>
            <a:r>
              <a:rPr lang="en-US" sz="1800" dirty="0"/>
              <a:t>USA</a:t>
            </a:r>
          </a:p>
          <a:p>
            <a:pPr lvl="2"/>
            <a:r>
              <a:rPr lang="en-US" sz="1800" dirty="0"/>
              <a:t>Czech republic (since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Religions are part of public sector</a:t>
            </a:r>
          </a:p>
          <a:p>
            <a:pPr lvl="2"/>
            <a:r>
              <a:rPr lang="en-US" sz="1800" dirty="0"/>
              <a:t>Germany-tax for religions</a:t>
            </a:r>
          </a:p>
          <a:p>
            <a:pPr lvl="2"/>
            <a:r>
              <a:rPr lang="en-US" sz="1800" dirty="0"/>
              <a:t>Czech Republic (before 2012)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sz="1800" dirty="0"/>
              <a:t> Religions are semi independent</a:t>
            </a:r>
          </a:p>
          <a:p>
            <a:pPr lvl="2"/>
            <a:r>
              <a:rPr lang="en-US" sz="1800" dirty="0"/>
              <a:t>Italy – tax assignation (0,8 % of personal revenue tax)</a:t>
            </a:r>
          </a:p>
          <a:p>
            <a:pPr lvl="2"/>
            <a:r>
              <a:rPr lang="en-US" sz="1800" dirty="0"/>
              <a:t>Spain – tax assignation (0,52 % of personal revenue tax)</a:t>
            </a:r>
          </a:p>
        </p:txBody>
      </p:sp>
    </p:spTree>
    <p:extLst>
      <p:ext uri="{BB962C8B-B14F-4D97-AF65-F5344CB8AC3E}">
        <p14:creationId xmlns:p14="http://schemas.microsoft.com/office/powerpoint/2010/main" val="42234216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068960"/>
            <a:ext cx="9144000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564904"/>
            <a:ext cx="7772400" cy="1728192"/>
          </a:xfrm>
        </p:spPr>
        <p:txBody>
          <a:bodyPr>
            <a:normAutofit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www.monarosa.eu/files/8813/2575/6151/Lad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0852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844824"/>
            <a:ext cx="8280920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Conclusion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916832"/>
            <a:ext cx="8229600" cy="4525963"/>
          </a:xfrm>
        </p:spPr>
        <p:txBody>
          <a:bodyPr>
            <a:normAutofit/>
          </a:bodyPr>
          <a:lstStyle/>
          <a:p>
            <a:r>
              <a:rPr lang="en-US" sz="2400" dirty="0"/>
              <a:t>Culture can be financing by market, private support, public support</a:t>
            </a:r>
            <a:endParaRPr lang="en-US" sz="2400" i="1" dirty="0"/>
          </a:p>
          <a:p>
            <a:r>
              <a:rPr lang="en-US" sz="2400" dirty="0"/>
              <a:t>Most of culture segment are not self-sufficient</a:t>
            </a:r>
          </a:p>
          <a:p>
            <a:pPr lvl="1"/>
            <a:r>
              <a:rPr lang="en-US" sz="2000" dirty="0"/>
              <a:t>They are dependent on the support </a:t>
            </a:r>
          </a:p>
          <a:p>
            <a:r>
              <a:rPr lang="en-US" sz="2400" dirty="0"/>
              <a:t>State support has two forms</a:t>
            </a:r>
          </a:p>
          <a:p>
            <a:pPr lvl="1" fontAlgn="ctr"/>
            <a:r>
              <a:rPr lang="en-US" sz="1600" dirty="0"/>
              <a:t>Direct (sponsorship,  lotteries, communal obligations, founds and foundations funds…)</a:t>
            </a:r>
          </a:p>
          <a:p>
            <a:pPr lvl="1" fontAlgn="ctr"/>
            <a:r>
              <a:rPr lang="en-US" sz="1600" dirty="0"/>
              <a:t>Indirect (tax reduction, social contribution )</a:t>
            </a:r>
          </a:p>
          <a:p>
            <a:pPr fontAlgn="ctr"/>
            <a:r>
              <a:rPr lang="cs-CZ" sz="2400" dirty="0"/>
              <a:t>G</a:t>
            </a:r>
            <a:r>
              <a:rPr lang="en-US" sz="2400" dirty="0" err="1"/>
              <a:t>overnment</a:t>
            </a:r>
            <a:r>
              <a:rPr lang="en-US" sz="2400" dirty="0"/>
              <a:t> spend 1 % of total expenditures for culture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Financial self-sufficiency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Key factors of self sufficiency</a:t>
            </a:r>
          </a:p>
          <a:p>
            <a:r>
              <a:rPr lang="en-GB" dirty="0"/>
              <a:t>Financially self sufficient areas</a:t>
            </a:r>
          </a:p>
          <a:p>
            <a:pPr lvl="1"/>
            <a:r>
              <a:rPr lang="en-GB" dirty="0"/>
              <a:t>Popular culture</a:t>
            </a:r>
          </a:p>
          <a:p>
            <a:r>
              <a:rPr lang="en-GB" dirty="0"/>
              <a:t>Financially dependent areas</a:t>
            </a:r>
          </a:p>
          <a:p>
            <a:pPr lvl="1"/>
            <a:r>
              <a:rPr lang="en-GB" dirty="0"/>
              <a:t>Traditional culture</a:t>
            </a:r>
          </a:p>
          <a:p>
            <a:pPr lvl="1"/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63836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im9.cz/iR/importprodukt-orig/721/72152f9156285dfd5168381c586206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7384"/>
            <a:ext cx="9144000" cy="6882979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28092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680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 err="1"/>
              <a:t>Usefull</a:t>
            </a:r>
            <a:r>
              <a:rPr lang="en-US" dirty="0"/>
              <a:t> links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(1)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 </a:t>
            </a:r>
            <a:r>
              <a:rPr lang="cs-CZ" dirty="0">
                <a:hlinkClick r:id="rId4"/>
              </a:rPr>
              <a:t>http://web.</a:t>
            </a:r>
            <a:r>
              <a:rPr lang="cs-CZ" dirty="0" err="1">
                <a:hlinkClick r:id="rId4"/>
              </a:rPr>
              <a:t>ccsu.edu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faculty</a:t>
            </a:r>
            <a:r>
              <a:rPr lang="cs-CZ" dirty="0">
                <a:hlinkClick r:id="rId4"/>
              </a:rPr>
              <a:t>/</a:t>
            </a:r>
            <a:r>
              <a:rPr lang="cs-CZ" dirty="0" err="1">
                <a:hlinkClick r:id="rId4"/>
              </a:rPr>
              <a:t>harmonj</a:t>
            </a:r>
            <a:r>
              <a:rPr lang="cs-CZ" dirty="0">
                <a:hlinkClick r:id="rId4"/>
              </a:rPr>
              <a:t>/atlas/</a:t>
            </a:r>
            <a:r>
              <a:rPr lang="cs-CZ" dirty="0" err="1">
                <a:hlinkClick r:id="rId4"/>
              </a:rPr>
              <a:t>definitions.html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hlinkClick r:id="rId5"/>
              </a:rPr>
              <a:t>http://www.</a:t>
            </a:r>
            <a:r>
              <a:rPr lang="cs-CZ" dirty="0" err="1">
                <a:hlinkClick r:id="rId5"/>
              </a:rPr>
              <a:t>yourdictionary.com</a:t>
            </a:r>
            <a:r>
              <a:rPr lang="cs-CZ" dirty="0">
                <a:hlinkClick r:id="rId5"/>
              </a:rPr>
              <a:t>/</a:t>
            </a:r>
            <a:r>
              <a:rPr lang="cs-CZ" dirty="0" err="1">
                <a:hlinkClick r:id="rId5"/>
              </a:rPr>
              <a:t>high</a:t>
            </a:r>
            <a:r>
              <a:rPr lang="cs-CZ" dirty="0">
                <a:hlinkClick r:id="rId5"/>
              </a:rPr>
              <a:t>-</a:t>
            </a:r>
            <a:r>
              <a:rPr lang="cs-CZ" dirty="0" err="1">
                <a:hlinkClick r:id="rId5"/>
              </a:rPr>
              <a:t>culture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>
                <a:hlinkClick r:id="rId6"/>
              </a:rPr>
              <a:t>https://dictionary.cambridge.org/dictionary/english/pop-culture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(5)	</a:t>
            </a:r>
            <a:r>
              <a:rPr lang="cs-CZ" dirty="0">
                <a:hlinkClick r:id="rId7"/>
              </a:rPr>
              <a:t> http://minedu.fi/documents/1410845/4150031/The+State+supports+arts+and+culture/bb45a827-60ba-4c16-8cda-3882fc74fe97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(6) </a:t>
            </a:r>
            <a:r>
              <a:rPr lang="cs-CZ" dirty="0">
                <a:hlinkClick r:id="rId8"/>
              </a:rPr>
              <a:t>http://ec.europa.eu/eurostat/statistics-explained/index.php/File:Mean_household_cultural_expenditure_by_expenditure_purpose,_2010.png</a:t>
            </a: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(7) </a:t>
            </a:r>
            <a:r>
              <a:rPr lang="cs-CZ" dirty="0">
                <a:hlinkClick r:id="rId9"/>
              </a:rPr>
              <a:t>https://ec.europa.eu/eurostat/statistics-explained/images/8/8f/Total_general_government_expenditure_on_recreation%2C_culture_and_religion%2C_2016_%28%25_of_GDP_%25_of_total_expenditure%29.png</a:t>
            </a:r>
            <a:endParaRPr lang="cs-CZ" dirty="0"/>
          </a:p>
          <a:p>
            <a:pPr marL="457200" lvl="1" indent="0">
              <a:buNone/>
            </a:pPr>
            <a:endParaRPr lang="cs-CZ" dirty="0"/>
          </a:p>
          <a:p>
            <a:pPr lvl="2"/>
            <a:endParaRPr lang="cs-CZ" dirty="0"/>
          </a:p>
          <a:p>
            <a:pPr lvl="1">
              <a:buFont typeface="Arial" panose="020B0604020202020204" pitchFamily="34" charset="0"/>
              <a:buChar char="•"/>
            </a:pPr>
            <a:endParaRPr lang="cs-CZ" dirty="0"/>
          </a:p>
          <a:p>
            <a:pPr marL="457200" lvl="1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759038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7584" y="2747962"/>
            <a:ext cx="7772400" cy="1362075"/>
          </a:xfrm>
        </p:spPr>
        <p:txBody>
          <a:bodyPr>
            <a:normAutofit/>
          </a:bodyPr>
          <a:lstStyle/>
          <a:p>
            <a:r>
              <a:rPr lang="cs-CZ" dirty="0"/>
              <a:t>2. </a:t>
            </a:r>
            <a:r>
              <a:rPr lang="en-GB" dirty="0"/>
              <a:t>Arguments</a:t>
            </a:r>
            <a:r>
              <a:rPr lang="cs-CZ" dirty="0"/>
              <a:t> for and against public support of culture</a:t>
            </a:r>
          </a:p>
        </p:txBody>
      </p:sp>
    </p:spTree>
    <p:extLst>
      <p:ext uri="{BB962C8B-B14F-4D97-AF65-F5344CB8AC3E}">
        <p14:creationId xmlns:p14="http://schemas.microsoft.com/office/powerpoint/2010/main" val="5785276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824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sz="4000" dirty="0"/>
              <a:t>Dominant arguments for public support of culture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/>
              <a:t>Equality of opportunity</a:t>
            </a:r>
          </a:p>
          <a:p>
            <a:r>
              <a:rPr lang="en-GB" dirty="0"/>
              <a:t>Positive externalities</a:t>
            </a:r>
          </a:p>
          <a:p>
            <a:r>
              <a:rPr lang="en-GB" dirty="0"/>
              <a:t>Culture as a public good</a:t>
            </a:r>
          </a:p>
          <a:p>
            <a:r>
              <a:rPr lang="en-GB" dirty="0"/>
              <a:t>Support of new forms of art</a:t>
            </a:r>
          </a:p>
          <a:p>
            <a:r>
              <a:rPr lang="en-GB" dirty="0"/>
              <a:t>Culture as a symbol of prestige</a:t>
            </a:r>
          </a:p>
          <a:p>
            <a:r>
              <a:rPr lang="en-GB" dirty="0"/>
              <a:t>Merit good</a:t>
            </a:r>
          </a:p>
          <a:p>
            <a:r>
              <a:rPr lang="en-GB" dirty="0"/>
              <a:t>Multiplier effect</a:t>
            </a:r>
          </a:p>
          <a:p>
            <a:r>
              <a:rPr lang="en-GB" dirty="0"/>
              <a:t>Low productivity of area of culture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157873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8824" y="18864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sz="4000" dirty="0"/>
              <a:t>Dominant arguments against public support of culture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/>
              <a:t>Redistribution from poor to rich</a:t>
            </a:r>
          </a:p>
          <a:p>
            <a:r>
              <a:rPr lang="en-GB" dirty="0"/>
              <a:t>Deformation of market by public subsidies</a:t>
            </a:r>
          </a:p>
          <a:p>
            <a:r>
              <a:rPr lang="en-GB" dirty="0"/>
              <a:t>Low multiplier effect</a:t>
            </a:r>
          </a:p>
        </p:txBody>
      </p:sp>
    </p:spTree>
    <p:extLst>
      <p:ext uri="{BB962C8B-B14F-4D97-AF65-F5344CB8AC3E}">
        <p14:creationId xmlns:p14="http://schemas.microsoft.com/office/powerpoint/2010/main" val="224441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628800"/>
            <a:ext cx="8352928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68560" y="157910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GB" dirty="0"/>
              <a:t>Dominant arguments against public support of culture</a:t>
            </a: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4142" y="1734418"/>
            <a:ext cx="7419947" cy="4525963"/>
          </a:xfrm>
        </p:spPr>
      </p:pic>
    </p:spTree>
    <p:extLst>
      <p:ext uri="{BB962C8B-B14F-4D97-AF65-F5344CB8AC3E}">
        <p14:creationId xmlns:p14="http://schemas.microsoft.com/office/powerpoint/2010/main" val="849744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91440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3548" y="3068960"/>
            <a:ext cx="8136904" cy="1362075"/>
          </a:xfrm>
        </p:spPr>
        <p:txBody>
          <a:bodyPr>
            <a:normAutofit/>
          </a:bodyPr>
          <a:lstStyle/>
          <a:p>
            <a:pPr lvl="0"/>
            <a:r>
              <a:rPr lang="cs-CZ" sz="3600" dirty="0"/>
              <a:t>3.</a:t>
            </a:r>
            <a:r>
              <a:rPr lang="en-US" sz="3600" dirty="0"/>
              <a:t> Alternative models of public support of culture</a:t>
            </a:r>
          </a:p>
        </p:txBody>
      </p:sp>
    </p:spTree>
    <p:extLst>
      <p:ext uri="{BB962C8B-B14F-4D97-AF65-F5344CB8AC3E}">
        <p14:creationId xmlns:p14="http://schemas.microsoft.com/office/powerpoint/2010/main" val="12694479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img.ihned.cz/attachment.php/900/31119900/aistuv348BCDE7GHMNjQbdgryz1w29mn/picas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6672"/>
            <a:ext cx="9144000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772816"/>
            <a:ext cx="8352928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3306" y="116632"/>
            <a:ext cx="8229600" cy="1143000"/>
          </a:xfrm>
        </p:spPr>
        <p:txBody>
          <a:bodyPr>
            <a:normAutofit fontScale="90000"/>
          </a:bodyPr>
          <a:lstStyle/>
          <a:p>
            <a:br>
              <a:rPr lang="cs-CZ" dirty="0"/>
            </a:br>
            <a:r>
              <a:rPr lang="en-US" dirty="0"/>
              <a:t>Alternative models of public support of culture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229600" cy="4525963"/>
          </a:xfrm>
        </p:spPr>
        <p:txBody>
          <a:bodyPr>
            <a:normAutofit/>
          </a:bodyPr>
          <a:lstStyle/>
          <a:p>
            <a:pPr marL="0" indent="0" fontAlgn="ctr">
              <a:buNone/>
            </a:pPr>
            <a:r>
              <a:rPr lang="en-US" dirty="0"/>
              <a:t>Hillman-Chartrand model of relationship:</a:t>
            </a:r>
          </a:p>
          <a:p>
            <a:pPr fontAlgn="ctr"/>
            <a:r>
              <a:rPr lang="en-US" dirty="0"/>
              <a:t>Role of government as:</a:t>
            </a:r>
          </a:p>
          <a:p>
            <a:pPr lvl="1" fontAlgn="ctr"/>
            <a:r>
              <a:rPr lang="en-US" dirty="0"/>
              <a:t>Facilitator</a:t>
            </a:r>
          </a:p>
          <a:p>
            <a:pPr lvl="1" fontAlgn="ctr"/>
            <a:r>
              <a:rPr lang="en-US" dirty="0"/>
              <a:t>Patron</a:t>
            </a:r>
          </a:p>
          <a:p>
            <a:pPr lvl="1" fontAlgn="ctr"/>
            <a:r>
              <a:rPr lang="en-US" dirty="0"/>
              <a:t>Architect</a:t>
            </a:r>
          </a:p>
          <a:p>
            <a:pPr lvl="1" fontAlgn="ctr"/>
            <a:r>
              <a:rPr lang="en-US" dirty="0"/>
              <a:t>Engineer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28195452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2347</TotalTime>
  <Words>1000</Words>
  <Application>Microsoft Office PowerPoint</Application>
  <PresentationFormat>On-screen Show (4:3)</PresentationFormat>
  <Paragraphs>148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Arial</vt:lpstr>
      <vt:lpstr>Calibri</vt:lpstr>
      <vt:lpstr>Motiv sady Office</vt:lpstr>
      <vt:lpstr>Public support of culture</vt:lpstr>
      <vt:lpstr>1. Financial Self sufficiency of cultural organization  </vt:lpstr>
      <vt:lpstr> Financial self-sufficiency</vt:lpstr>
      <vt:lpstr>2. Arguments for and against public support of culture</vt:lpstr>
      <vt:lpstr> Dominant arguments for public support of culture </vt:lpstr>
      <vt:lpstr> Dominant arguments against public support of culture </vt:lpstr>
      <vt:lpstr> Dominant arguments against public support of culture</vt:lpstr>
      <vt:lpstr>3.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 Alternative models of public support of culture</vt:lpstr>
      <vt:lpstr>4. What does indirect and direct state support mean?   </vt:lpstr>
      <vt:lpstr> </vt:lpstr>
      <vt:lpstr> Indirect support</vt:lpstr>
      <vt:lpstr> Direct support</vt:lpstr>
      <vt:lpstr>5. How does state lottery works?</vt:lpstr>
      <vt:lpstr> State lottery</vt:lpstr>
      <vt:lpstr> Finland state lottery</vt:lpstr>
      <vt:lpstr> 6. Mission of ministry of culture </vt:lpstr>
      <vt:lpstr> Ministry of culture</vt:lpstr>
      <vt:lpstr> Ministry of culture</vt:lpstr>
      <vt:lpstr> 7. Financing of religions  </vt:lpstr>
      <vt:lpstr>PowerPoint Presentation</vt:lpstr>
      <vt:lpstr> Financing of religions</vt:lpstr>
      <vt:lpstr> Financing of religions</vt:lpstr>
      <vt:lpstr> Conclusion</vt:lpstr>
      <vt:lpstr> Conclusion</vt:lpstr>
      <vt:lpstr> Usefull links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Dušan</dc:creator>
  <cp:lastModifiedBy>Vojtěch Müllner</cp:lastModifiedBy>
  <cp:revision>85</cp:revision>
  <cp:lastPrinted>2020-03-03T13:27:06Z</cp:lastPrinted>
  <dcterms:created xsi:type="dcterms:W3CDTF">2016-02-19T15:27:11Z</dcterms:created>
  <dcterms:modified xsi:type="dcterms:W3CDTF">2024-03-19T15:23:49Z</dcterms:modified>
</cp:coreProperties>
</file>