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95B0E2-619F-4EAB-A52F-0B514E4B1891}" v="18" dt="2024-04-30T08:34:39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Hyánek" userId="7e12b7b8-a30f-463f-8c51-f90c044662cd" providerId="ADAL" clId="{6395B0E2-619F-4EAB-A52F-0B514E4B1891}"/>
    <pc:docChg chg="undo redo custSel modSld">
      <pc:chgData name="Vladimír Hyánek" userId="7e12b7b8-a30f-463f-8c51-f90c044662cd" providerId="ADAL" clId="{6395B0E2-619F-4EAB-A52F-0B514E4B1891}" dt="2024-04-30T08:35:13.466" v="94" actId="113"/>
      <pc:docMkLst>
        <pc:docMk/>
      </pc:docMkLst>
      <pc:sldChg chg="modSp mod">
        <pc:chgData name="Vladimír Hyánek" userId="7e12b7b8-a30f-463f-8c51-f90c044662cd" providerId="ADAL" clId="{6395B0E2-619F-4EAB-A52F-0B514E4B1891}" dt="2024-04-30T08:25:43.202" v="1" actId="20577"/>
        <pc:sldMkLst>
          <pc:docMk/>
          <pc:sldMk cId="2706704002" sldId="256"/>
        </pc:sldMkLst>
        <pc:spChg chg="mod">
          <ac:chgData name="Vladimír Hyánek" userId="7e12b7b8-a30f-463f-8c51-f90c044662cd" providerId="ADAL" clId="{6395B0E2-619F-4EAB-A52F-0B514E4B1891}" dt="2024-04-30T08:25:43.202" v="1" actId="20577"/>
          <ac:spMkLst>
            <pc:docMk/>
            <pc:sldMk cId="2706704002" sldId="256"/>
            <ac:spMk id="3" creationId="{7D1D8AF9-0D38-4636-9006-BBC09F182EF7}"/>
          </ac:spMkLst>
        </pc:spChg>
      </pc:sldChg>
      <pc:sldChg chg="modSp mod">
        <pc:chgData name="Vladimír Hyánek" userId="7e12b7b8-a30f-463f-8c51-f90c044662cd" providerId="ADAL" clId="{6395B0E2-619F-4EAB-A52F-0B514E4B1891}" dt="2024-04-30T08:27:17.997" v="8" actId="113"/>
        <pc:sldMkLst>
          <pc:docMk/>
          <pc:sldMk cId="4241495550" sldId="257"/>
        </pc:sldMkLst>
        <pc:spChg chg="mod">
          <ac:chgData name="Vladimír Hyánek" userId="7e12b7b8-a30f-463f-8c51-f90c044662cd" providerId="ADAL" clId="{6395B0E2-619F-4EAB-A52F-0B514E4B1891}" dt="2024-04-30T08:26:38.136" v="3"/>
          <ac:spMkLst>
            <pc:docMk/>
            <pc:sldMk cId="4241495550" sldId="257"/>
            <ac:spMk id="2" creationId="{5D60959C-1CD0-43E7-9842-DC08C4FABD5F}"/>
          </ac:spMkLst>
        </pc:spChg>
        <pc:spChg chg="mod">
          <ac:chgData name="Vladimír Hyánek" userId="7e12b7b8-a30f-463f-8c51-f90c044662cd" providerId="ADAL" clId="{6395B0E2-619F-4EAB-A52F-0B514E4B1891}" dt="2024-04-30T08:27:17.997" v="8" actId="113"/>
          <ac:spMkLst>
            <pc:docMk/>
            <pc:sldMk cId="4241495550" sldId="257"/>
            <ac:spMk id="3" creationId="{F99CAC3C-C70B-4868-A87A-062E75648ED0}"/>
          </ac:spMkLst>
        </pc:spChg>
      </pc:sldChg>
      <pc:sldChg chg="modSp mod">
        <pc:chgData name="Vladimír Hyánek" userId="7e12b7b8-a30f-463f-8c51-f90c044662cd" providerId="ADAL" clId="{6395B0E2-619F-4EAB-A52F-0B514E4B1891}" dt="2024-04-30T08:29:55.139" v="59" actId="20577"/>
        <pc:sldMkLst>
          <pc:docMk/>
          <pc:sldMk cId="807715989" sldId="258"/>
        </pc:sldMkLst>
        <pc:spChg chg="mod">
          <ac:chgData name="Vladimír Hyánek" userId="7e12b7b8-a30f-463f-8c51-f90c044662cd" providerId="ADAL" clId="{6395B0E2-619F-4EAB-A52F-0B514E4B1891}" dt="2024-04-30T08:29:33.114" v="52" actId="20577"/>
          <ac:spMkLst>
            <pc:docMk/>
            <pc:sldMk cId="807715989" sldId="258"/>
            <ac:spMk id="2" creationId="{96D28A6D-7FB6-439B-BE73-930F5A673E75}"/>
          </ac:spMkLst>
        </pc:spChg>
        <pc:spChg chg="mod">
          <ac:chgData name="Vladimír Hyánek" userId="7e12b7b8-a30f-463f-8c51-f90c044662cd" providerId="ADAL" clId="{6395B0E2-619F-4EAB-A52F-0B514E4B1891}" dt="2024-04-30T08:29:55.139" v="59" actId="20577"/>
          <ac:spMkLst>
            <pc:docMk/>
            <pc:sldMk cId="807715989" sldId="258"/>
            <ac:spMk id="3" creationId="{BF1E23A9-DD8F-4A9D-9379-D9760819B53E}"/>
          </ac:spMkLst>
        </pc:spChg>
      </pc:sldChg>
      <pc:sldChg chg="modSp mod">
        <pc:chgData name="Vladimír Hyánek" userId="7e12b7b8-a30f-463f-8c51-f90c044662cd" providerId="ADAL" clId="{6395B0E2-619F-4EAB-A52F-0B514E4B1891}" dt="2024-04-30T08:33:58.959" v="84" actId="113"/>
        <pc:sldMkLst>
          <pc:docMk/>
          <pc:sldMk cId="812922486" sldId="259"/>
        </pc:sldMkLst>
        <pc:spChg chg="mod">
          <ac:chgData name="Vladimír Hyánek" userId="7e12b7b8-a30f-463f-8c51-f90c044662cd" providerId="ADAL" clId="{6395B0E2-619F-4EAB-A52F-0B514E4B1891}" dt="2024-04-30T08:30:16.637" v="60"/>
          <ac:spMkLst>
            <pc:docMk/>
            <pc:sldMk cId="812922486" sldId="259"/>
            <ac:spMk id="2" creationId="{6B7F728C-9C5C-41AC-AD1E-448B614AEAA1}"/>
          </ac:spMkLst>
        </pc:spChg>
        <pc:spChg chg="mod">
          <ac:chgData name="Vladimír Hyánek" userId="7e12b7b8-a30f-463f-8c51-f90c044662cd" providerId="ADAL" clId="{6395B0E2-619F-4EAB-A52F-0B514E4B1891}" dt="2024-04-30T08:33:58.959" v="84" actId="113"/>
          <ac:spMkLst>
            <pc:docMk/>
            <pc:sldMk cId="812922486" sldId="259"/>
            <ac:spMk id="3" creationId="{184B5766-E5AD-44BE-89D1-565649599F2B}"/>
          </ac:spMkLst>
        </pc:spChg>
      </pc:sldChg>
      <pc:sldChg chg="modSp mod">
        <pc:chgData name="Vladimír Hyánek" userId="7e12b7b8-a30f-463f-8c51-f90c044662cd" providerId="ADAL" clId="{6395B0E2-619F-4EAB-A52F-0B514E4B1891}" dt="2024-04-30T08:35:13.466" v="94" actId="113"/>
        <pc:sldMkLst>
          <pc:docMk/>
          <pc:sldMk cId="620636339" sldId="260"/>
        </pc:sldMkLst>
        <pc:spChg chg="mod">
          <ac:chgData name="Vladimír Hyánek" userId="7e12b7b8-a30f-463f-8c51-f90c044662cd" providerId="ADAL" clId="{6395B0E2-619F-4EAB-A52F-0B514E4B1891}" dt="2024-04-30T08:34:41.942" v="89" actId="20577"/>
          <ac:spMkLst>
            <pc:docMk/>
            <pc:sldMk cId="620636339" sldId="260"/>
            <ac:spMk id="2" creationId="{1C7D5475-9667-4E9D-9A81-99CA180A8D7E}"/>
          </ac:spMkLst>
        </pc:spChg>
        <pc:spChg chg="mod">
          <ac:chgData name="Vladimír Hyánek" userId="7e12b7b8-a30f-463f-8c51-f90c044662cd" providerId="ADAL" clId="{6395B0E2-619F-4EAB-A52F-0B514E4B1891}" dt="2024-04-30T08:35:13.466" v="94" actId="113"/>
          <ac:spMkLst>
            <pc:docMk/>
            <pc:sldMk cId="620636339" sldId="260"/>
            <ac:spMk id="3" creationId="{DA07DD02-B9C4-4A1D-94A0-90478989B3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63E1E-B6D4-448F-B9B9-DF2FB578F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1E7988-E616-478C-BB28-2C51AEB90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FB15C7-C453-4FD2-884C-CF3D53732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7E5747-BA13-499A-BDC1-7CFF203A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573482-D11A-4577-9F46-CC43AEBC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B03B1-CABA-43AB-886E-1D5B18230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870CD8-8FA2-487B-819F-DFCD510EA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D3564-21A5-4B37-A302-1FC8EA469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690105-0F2D-49AF-966A-206A357D9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C59532-DFE8-4E44-8276-90D7C97A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06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351D315-5481-4AED-985C-DB3DB3B04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35880DF-10A5-4927-A8EC-A8CAB2F73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9CFB29-19DA-41DC-90D5-2789F5183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49564A-5C25-4AEE-BF3B-396BBEDB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3C2F3-D6CA-490A-8F27-39FF73B4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9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15CC3-C366-4E45-ABA6-B0359C8CD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DAE01-459E-4BDD-9CEC-3BA373103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6C57B4-4CB7-45C2-9A18-8336C5B87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1844CE-8DBB-4097-887A-2DE98620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3BDD29-A45C-48E7-9F64-CA321F263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68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CE489-240E-45F5-B904-42E00F819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D5F22E-3133-4764-ADD0-D1B5F256D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D05D3F-8E93-439C-8112-78B68266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5F3615-1D3D-4441-86C9-6CFB83DC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027610-C081-4E4D-820F-1D262FE6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74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977F4-C691-4D27-B965-1261B9F6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0B6B91-B2B3-46C1-B18E-47852B955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1557C8-05DF-4EF9-97F6-C04368555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0F1067-1515-4C44-B875-6EF3C477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955655-5CC8-4C38-BBB0-3A425DA3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9D1DCC-B4BB-4D3D-A0EA-F240C3D6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7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494A-4F57-4294-ABBC-99988E83C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761023-138E-4953-8273-39CDBE3A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63379B-5780-45B8-A75F-E074BAAF9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E06772A-9761-4D36-9546-A00B89EB8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B90F856-B787-4910-90CB-BEBF0AFE2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793157-6F88-46A9-AE27-590C22DAB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13CEB3-1292-4CFD-AAB8-E5756BCC6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C63FB5-301C-43A6-9965-2415418FC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74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BA3E9-91C2-4E7D-A641-29FCC7E2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692A31-D393-4B43-8FF1-1DEB7C5B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09C2E9-4D01-4F5C-9C96-4FB5A4ECA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F870AD-D007-4434-AB44-819C494E8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32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BB6B9E-5CC6-4383-BE71-2220FE8E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360B8F-712C-4C58-A028-506FDE2B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EBBB03-0E00-406F-AA82-B0060311D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7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F6FE7-FB6D-417D-A32B-466E0CA7F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723785-047B-4554-BC20-852EC50AD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1CA25F-3F57-425F-BF97-42204824A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7E1687-5951-46A9-8825-531B0B63A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3B9EB3-9176-4A2B-AAF5-3D6BFC3F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6C48EC-AFB0-4395-81A0-0380AB06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41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E0653-7066-4657-8622-3AAFC7967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54CAD4-19F4-46B0-91F4-9149DFA5F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808CD6-A9B1-4768-AD7B-27FFD58E2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206D85-E0E9-48CE-8086-8269533B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D3658C-9F17-4CDD-A387-93B2F25C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F543D1-09C6-479C-AEA9-6F2F2587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82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2415C29-971D-4742-AAFF-FCF7F1F8E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03283C-44CF-4072-B17A-A97FE7D3C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4C51FC-B5A4-4B52-B7A3-1D23949F26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E815-8BDE-459E-94D8-51A2CA67B6F3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55567-404C-432F-8F26-29F543358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3ED612-5438-4331-9D20-CFDE2AE75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912B5-EBC4-4E19-86DE-6690D2363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31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vcr.cz/clanek/v-cesku-je-na-1-5-milionu-dobrovolniku-jejich-cinnost-ma-hodnotu-az-38-miliard.aspx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133B1-F3B2-496B-9B88-10607B483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Dobrovolnictví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1D8AF9-0D38-4636-9006-BBC09F182E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https://www.mvcr.cz/clanek/v-cesku-je-na-1-5-milionu-dobrovolniku-jejich-cinnost-ma-hodnotu-az-38-miliard.aspx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670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8FDE5-D94C-413A-888A-6D0E7C2B8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8CEBF-286B-4B9D-9CD0-651EA96A5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1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0959C-1CD0-43E7-9842-DC08C4FAB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Rozvoj dobrovolnictví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CAC3C-C70B-4868-A87A-062E75648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Ministerstvo vnitra realizuje od září 2016 projekt </a:t>
            </a:r>
            <a:r>
              <a:rPr lang="cs-CZ" b="1" dirty="0"/>
              <a:t>Rozvoj dobrovolnictví</a:t>
            </a:r>
            <a:r>
              <a:rPr lang="cs-CZ" dirty="0"/>
              <a:t> (celým názvem "Koncepce rozvoje dobrovolnictví v České republice s akcentem na zajištění regionální a oborové dostupnosti dobrovolnictví v podobě dobrovolnických center“), který je spolufinancován z Evropského sociálního fondu ČR prostřednictvím Operačního programu Zaměstnanost a státního rozpočtu ČR.</a:t>
            </a:r>
          </a:p>
        </p:txBody>
      </p:sp>
    </p:spTree>
    <p:extLst>
      <p:ext uri="{BB962C8B-B14F-4D97-AF65-F5344CB8AC3E}">
        <p14:creationId xmlns:p14="http://schemas.microsoft.com/office/powerpoint/2010/main" val="4241495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28A6D-7FB6-439B-BE73-930F5A67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zjištění (2021)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E23A9-DD8F-4A9D-9379-D9760819B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Jakoukoli zkušenost s dobrovolnictvím, současnou či minulou, má v ČR 23 % (tj. cca 1,5 mil.) lidí.</a:t>
            </a:r>
          </a:p>
          <a:p>
            <a:r>
              <a:rPr lang="cs-CZ" dirty="0"/>
              <a:t> Aktuálně (2021) jako dobrovolník vykonává činnost 7 % (tj. na 600 tisíc) lidí. </a:t>
            </a:r>
          </a:p>
          <a:p>
            <a:r>
              <a:rPr lang="cs-CZ" dirty="0"/>
              <a:t>52 % respondentů se dobrovolnické činnosti (DČ) věnovalo pravidelně, 48 % jednorázově.</a:t>
            </a:r>
          </a:p>
          <a:p>
            <a:r>
              <a:rPr lang="cs-CZ" dirty="0"/>
              <a:t>Typickým dobrovolníkem je mladá žena z města, věk do 34 let, vyšší vzdělání. </a:t>
            </a:r>
          </a:p>
        </p:txBody>
      </p:sp>
    </p:spTree>
    <p:extLst>
      <p:ext uri="{BB962C8B-B14F-4D97-AF65-F5344CB8AC3E}">
        <p14:creationId xmlns:p14="http://schemas.microsoft.com/office/powerpoint/2010/main" val="80771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F728C-9C5C-41AC-AD1E-448B614AE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zjištění (2021)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B5766-E5AD-44BE-89D1-56564959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 dobrovolníky jsou nejzásadnějšími oblasti </a:t>
            </a:r>
            <a:r>
              <a:rPr lang="cs-CZ" b="1" dirty="0"/>
              <a:t>živelních katastrof </a:t>
            </a:r>
            <a:r>
              <a:rPr lang="cs-CZ" dirty="0"/>
              <a:t>či </a:t>
            </a:r>
            <a:r>
              <a:rPr lang="cs-CZ" b="1" dirty="0"/>
              <a:t>pandemie</a:t>
            </a:r>
            <a:r>
              <a:rPr lang="cs-CZ" dirty="0"/>
              <a:t>, zvelebování okolí nebo dárcovství krve (pro účely šetření byly mezi DČ zařazeny i dárcovství krve či sousedská výpomoc). </a:t>
            </a:r>
          </a:p>
          <a:p>
            <a:r>
              <a:rPr lang="cs-CZ" b="1" dirty="0"/>
              <a:t>Denně</a:t>
            </a:r>
            <a:r>
              <a:rPr lang="cs-CZ" dirty="0"/>
              <a:t> dobrovolníci v ČR vykonají činnosti ve výši </a:t>
            </a:r>
            <a:r>
              <a:rPr lang="cs-CZ" b="1" dirty="0"/>
              <a:t>450 tisíc hodin </a:t>
            </a:r>
            <a:r>
              <a:rPr lang="cs-CZ" dirty="0"/>
              <a:t>při započtení všech forem dobrovolnictví. </a:t>
            </a:r>
          </a:p>
          <a:p>
            <a:r>
              <a:rPr lang="cs-CZ" dirty="0"/>
              <a:t>Přepočtenou </a:t>
            </a:r>
            <a:r>
              <a:rPr lang="cs-CZ" b="1" dirty="0"/>
              <a:t>průměrnou mzdou </a:t>
            </a:r>
            <a:r>
              <a:rPr lang="cs-CZ" dirty="0"/>
              <a:t>na konci roku 2021, dobrovolníci svou činností vytvořili v roce 2021 hodnoty dosahující výše až </a:t>
            </a:r>
            <a:r>
              <a:rPr lang="cs-CZ" b="1" dirty="0"/>
              <a:t>38 mld. Kč</a:t>
            </a:r>
            <a:r>
              <a:rPr lang="cs-CZ" dirty="0"/>
              <a:t>. To jsou částky, které by v mnoha případech, pokud by tuto činnost neodvedli dobrovolníci, musel platit stát či samosprávy. </a:t>
            </a:r>
          </a:p>
          <a:p>
            <a:r>
              <a:rPr lang="cs-CZ" dirty="0"/>
              <a:t>63 % populace nemá s dobrovolnictvím </a:t>
            </a:r>
            <a:r>
              <a:rPr lang="cs-CZ" b="1" dirty="0"/>
              <a:t>žádnou zkušenost </a:t>
            </a:r>
            <a:r>
              <a:rPr lang="cs-CZ" dirty="0"/>
              <a:t>a zároveň </a:t>
            </a:r>
            <a:r>
              <a:rPr lang="cs-CZ" b="1" dirty="0"/>
              <a:t>neplánuje</a:t>
            </a:r>
            <a:r>
              <a:rPr lang="cs-CZ" dirty="0"/>
              <a:t> se do dobrovolnictví zapojit ani v budoucnu. </a:t>
            </a:r>
          </a:p>
          <a:p>
            <a:r>
              <a:rPr lang="cs-CZ" dirty="0"/>
              <a:t>Jako nejčastější </a:t>
            </a:r>
            <a:r>
              <a:rPr lang="cs-CZ" b="1" dirty="0"/>
              <a:t>překážku</a:t>
            </a:r>
            <a:r>
              <a:rPr lang="cs-CZ" dirty="0"/>
              <a:t> tito lidé uvádějí </a:t>
            </a:r>
            <a:r>
              <a:rPr lang="cs-CZ" b="1" dirty="0"/>
              <a:t>nedostatek volného času </a:t>
            </a:r>
            <a:r>
              <a:rPr lang="cs-CZ" dirty="0"/>
              <a:t>či nevědí, jak vůbec začít, jak se zapojit. </a:t>
            </a:r>
          </a:p>
          <a:p>
            <a:pPr lvl="1"/>
            <a:r>
              <a:rPr lang="cs-CZ" dirty="0"/>
              <a:t>Zároveň až čtvrtina populace tvoří potenciál dalších dobrovolníků do budoucna. Nejvyšší zájem mezi nimi je o </a:t>
            </a:r>
            <a:r>
              <a:rPr lang="cs-CZ" b="1" dirty="0"/>
              <a:t>činnosti, které se týkají seniorské populace a malých dětí do 6 let</a:t>
            </a:r>
            <a:r>
              <a:rPr lang="cs-CZ" dirty="0"/>
              <a:t>. Obecně pak také dobrovolnická pomoc těm nejstarším lidem, dále pak pomoc zdravotně postiženým, nemocným či pomoc při živelných katastrofách a v pandemii, jsou lidmi považovány za ty nejpotřebnější.</a:t>
            </a:r>
          </a:p>
        </p:txBody>
      </p:sp>
    </p:spTree>
    <p:extLst>
      <p:ext uri="{BB962C8B-B14F-4D97-AF65-F5344CB8AC3E}">
        <p14:creationId xmlns:p14="http://schemas.microsoft.com/office/powerpoint/2010/main" val="81292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D5475-9667-4E9D-9A81-99CA180A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7DD02-B9C4-4A1D-94A0-90478989B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Z </a:t>
            </a:r>
            <a:r>
              <a:rPr lang="cs-CZ" sz="2200" b="1" dirty="0"/>
              <a:t>oborového šetření</a:t>
            </a:r>
            <a:r>
              <a:rPr lang="cs-CZ" sz="2200" dirty="0"/>
              <a:t>, kterého se v 1. čtvrtletí roku 2022 zúčastnilo více než 400 odborníků ve všech krajích v ČR, pak mj. vyplynulo, že pro větší zapojení dobrovolníků v ČR je potřebná </a:t>
            </a:r>
            <a:r>
              <a:rPr lang="cs-CZ" sz="2200" b="1" dirty="0"/>
              <a:t>vyšší míra propagace dobrovolnictví</a:t>
            </a:r>
            <a:r>
              <a:rPr lang="cs-CZ" sz="2200" dirty="0"/>
              <a:t>, a to jak u široké veřejnosti, tak výukou na školách a tím zvýšení prestiže dobrovolnictví u veřejnosti. </a:t>
            </a:r>
          </a:p>
          <a:p>
            <a:r>
              <a:rPr lang="cs-CZ" sz="2200" dirty="0"/>
              <a:t>Jako vhodné by dále odborníci viděli </a:t>
            </a:r>
            <a:r>
              <a:rPr lang="cs-CZ" sz="2200" b="1" dirty="0"/>
              <a:t>zavedení motivačních benefitů </a:t>
            </a:r>
            <a:r>
              <a:rPr lang="cs-CZ" sz="2200" dirty="0"/>
              <a:t>na celorepublikové úrovni, aby dobrovolnictví mělo větší váhu např. při hledání zaměstnání nebo v přijímacích řízeních na studia, jako je tomu v některých zemích v zahraničí.</a:t>
            </a:r>
          </a:p>
        </p:txBody>
      </p:sp>
    </p:spTree>
    <p:extLst>
      <p:ext uri="{BB962C8B-B14F-4D97-AF65-F5344CB8AC3E}">
        <p14:creationId xmlns:p14="http://schemas.microsoft.com/office/powerpoint/2010/main" val="62063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AC775-112C-4F15-87F6-BF4D50FB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B88FD-46E5-4167-9804-899A50532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09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52AC5-F29F-4CDB-A00F-2D8C6BF5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A6E44-A288-4836-8984-516AAF69E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90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58DA8-FF54-4CCF-8AE9-85A520DAB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A9C89-9D99-432C-B5E4-5105BEBA8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101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D158B-9F0A-4FE3-BF0C-169691674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6EEF9-F786-4504-9321-BAF901303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1990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450</Words>
  <Application>Microsoft Office PowerPoint</Application>
  <PresentationFormat>Širokoúhlá obrazovka</PresentationFormat>
  <Paragraphs>19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Dobrovolnictví 2024</vt:lpstr>
      <vt:lpstr>Projekt Rozvoj dobrovolnictví</vt:lpstr>
      <vt:lpstr>Hlavní zjištění (2021)</vt:lpstr>
      <vt:lpstr>Hlavní zjištění (2021)</vt:lpstr>
      <vt:lpstr>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Dobrovolnictví 2024</dc:title>
  <dc:creator>Vladimír Hyánek</dc:creator>
  <cp:lastModifiedBy>Vladimír Hyánek</cp:lastModifiedBy>
  <cp:revision>1</cp:revision>
  <dcterms:created xsi:type="dcterms:W3CDTF">2024-04-30T08:25:13Z</dcterms:created>
  <dcterms:modified xsi:type="dcterms:W3CDTF">2024-04-30T08:35:15Z</dcterms:modified>
</cp:coreProperties>
</file>