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49"/>
  </p:notesMasterIdLst>
  <p:handoutMasterIdLst>
    <p:handoutMasterId r:id="rId50"/>
  </p:handoutMasterIdLst>
  <p:sldIdLst>
    <p:sldId id="427" r:id="rId2"/>
    <p:sldId id="465" r:id="rId3"/>
    <p:sldId id="464" r:id="rId4"/>
    <p:sldId id="371" r:id="rId5"/>
    <p:sldId id="460" r:id="rId6"/>
    <p:sldId id="444" r:id="rId7"/>
    <p:sldId id="445" r:id="rId8"/>
    <p:sldId id="259" r:id="rId9"/>
    <p:sldId id="401" r:id="rId10"/>
    <p:sldId id="373" r:id="rId11"/>
    <p:sldId id="455" r:id="rId12"/>
    <p:sldId id="403" r:id="rId13"/>
    <p:sldId id="456" r:id="rId14"/>
    <p:sldId id="448" r:id="rId15"/>
    <p:sldId id="461" r:id="rId16"/>
    <p:sldId id="462" r:id="rId17"/>
    <p:sldId id="410" r:id="rId18"/>
    <p:sldId id="457" r:id="rId19"/>
    <p:sldId id="458" r:id="rId20"/>
    <p:sldId id="390" r:id="rId21"/>
    <p:sldId id="388" r:id="rId22"/>
    <p:sldId id="389" r:id="rId23"/>
    <p:sldId id="391" r:id="rId24"/>
    <p:sldId id="385" r:id="rId25"/>
    <p:sldId id="369" r:id="rId26"/>
    <p:sldId id="466" r:id="rId27"/>
    <p:sldId id="467" r:id="rId28"/>
    <p:sldId id="411" r:id="rId29"/>
    <p:sldId id="379" r:id="rId30"/>
    <p:sldId id="511" r:id="rId31"/>
    <p:sldId id="380" r:id="rId32"/>
    <p:sldId id="459" r:id="rId33"/>
    <p:sldId id="412" r:id="rId34"/>
    <p:sldId id="507" r:id="rId35"/>
    <p:sldId id="508" r:id="rId36"/>
    <p:sldId id="377" r:id="rId37"/>
    <p:sldId id="394" r:id="rId38"/>
    <p:sldId id="417" r:id="rId39"/>
    <p:sldId id="469" r:id="rId40"/>
    <p:sldId id="509" r:id="rId41"/>
    <p:sldId id="414" r:id="rId42"/>
    <p:sldId id="510" r:id="rId43"/>
    <p:sldId id="415" r:id="rId44"/>
    <p:sldId id="418" r:id="rId45"/>
    <p:sldId id="396" r:id="rId46"/>
    <p:sldId id="470" r:id="rId47"/>
    <p:sldId id="416" r:id="rId48"/>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B9006E"/>
    <a:srgbClr val="4BC8FF"/>
    <a:srgbClr val="0000DC"/>
    <a:srgbClr val="F01928"/>
    <a:srgbClr val="9100DC"/>
    <a:srgbClr val="5AC8AF"/>
    <a:srgbClr val="0028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60" autoAdjust="0"/>
    <p:restoredTop sz="81611" autoAdjust="0"/>
  </p:normalViewPr>
  <p:slideViewPr>
    <p:cSldViewPr snapToGrid="0">
      <p:cViewPr varScale="1">
        <p:scale>
          <a:sx n="87" d="100"/>
          <a:sy n="87" d="100"/>
        </p:scale>
        <p:origin x="1494" y="96"/>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65838"/>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2" d="100"/>
          <a:sy n="82" d="100"/>
        </p:scale>
        <p:origin x="246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min\Downloads\fa&#269;r_r_outpu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dmin\Downloads\fa&#269;r_r_outpu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dmin\Downloads\KVALITATIVNI_zavislost.csv"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dmin\Downloads\KVALITATIVNI_zavislost.csv"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zv_vyvoj_roky!$J$4</c:f>
              <c:strCache>
                <c:ptCount val="1"/>
                <c:pt idx="0">
                  <c:v>ano</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zv_vyvoj_roky!$K$3:$P$3</c:f>
              <c:numCache>
                <c:formatCode>General</c:formatCode>
                <c:ptCount val="6"/>
                <c:pt idx="0">
                  <c:v>2014</c:v>
                </c:pt>
                <c:pt idx="1">
                  <c:v>2015</c:v>
                </c:pt>
                <c:pt idx="2">
                  <c:v>2016</c:v>
                </c:pt>
                <c:pt idx="3">
                  <c:v>2017</c:v>
                </c:pt>
                <c:pt idx="4">
                  <c:v>2018</c:v>
                </c:pt>
                <c:pt idx="5">
                  <c:v>2019</c:v>
                </c:pt>
              </c:numCache>
            </c:numRef>
          </c:cat>
          <c:val>
            <c:numRef>
              <c:f>zv_vyvoj_roky!$K$4:$P$4</c:f>
              <c:numCache>
                <c:formatCode>0.0%</c:formatCode>
                <c:ptCount val="6"/>
                <c:pt idx="0">
                  <c:v>0.4731182795698925</c:v>
                </c:pt>
                <c:pt idx="1">
                  <c:v>0.46236559139784944</c:v>
                </c:pt>
                <c:pt idx="2">
                  <c:v>0.4731182795698925</c:v>
                </c:pt>
                <c:pt idx="3">
                  <c:v>0.4838709677419355</c:v>
                </c:pt>
                <c:pt idx="4">
                  <c:v>0.5053763440860215</c:v>
                </c:pt>
                <c:pt idx="5">
                  <c:v>0.4731182795698925</c:v>
                </c:pt>
              </c:numCache>
            </c:numRef>
          </c:val>
          <c:extLst>
            <c:ext xmlns:c16="http://schemas.microsoft.com/office/drawing/2014/chart" uri="{C3380CC4-5D6E-409C-BE32-E72D297353CC}">
              <c16:uniqueId val="{00000000-7FC4-4057-8B39-8E89DC7C918E}"/>
            </c:ext>
          </c:extLst>
        </c:ser>
        <c:ser>
          <c:idx val="1"/>
          <c:order val="1"/>
          <c:tx>
            <c:strRef>
              <c:f>zv_vyvoj_roky!$J$5</c:f>
              <c:strCache>
                <c:ptCount val="1"/>
                <c:pt idx="0">
                  <c:v>ne</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zv_vyvoj_roky!$K$3:$P$3</c:f>
              <c:numCache>
                <c:formatCode>General</c:formatCode>
                <c:ptCount val="6"/>
                <c:pt idx="0">
                  <c:v>2014</c:v>
                </c:pt>
                <c:pt idx="1">
                  <c:v>2015</c:v>
                </c:pt>
                <c:pt idx="2">
                  <c:v>2016</c:v>
                </c:pt>
                <c:pt idx="3">
                  <c:v>2017</c:v>
                </c:pt>
                <c:pt idx="4">
                  <c:v>2018</c:v>
                </c:pt>
                <c:pt idx="5">
                  <c:v>2019</c:v>
                </c:pt>
              </c:numCache>
            </c:numRef>
          </c:cat>
          <c:val>
            <c:numRef>
              <c:f>zv_vyvoj_roky!$K$5:$P$5</c:f>
              <c:numCache>
                <c:formatCode>0.0%</c:formatCode>
                <c:ptCount val="6"/>
                <c:pt idx="0">
                  <c:v>0.5268817204301075</c:v>
                </c:pt>
                <c:pt idx="1">
                  <c:v>0.5376344086021505</c:v>
                </c:pt>
                <c:pt idx="2">
                  <c:v>0.5268817204301075</c:v>
                </c:pt>
                <c:pt idx="3">
                  <c:v>0.5161290322580645</c:v>
                </c:pt>
                <c:pt idx="4">
                  <c:v>0.4946236559139785</c:v>
                </c:pt>
                <c:pt idx="5">
                  <c:v>0.5268817204301075</c:v>
                </c:pt>
              </c:numCache>
            </c:numRef>
          </c:val>
          <c:extLst>
            <c:ext xmlns:c16="http://schemas.microsoft.com/office/drawing/2014/chart" uri="{C3380CC4-5D6E-409C-BE32-E72D297353CC}">
              <c16:uniqueId val="{00000001-7FC4-4057-8B39-8E89DC7C918E}"/>
            </c:ext>
          </c:extLst>
        </c:ser>
        <c:dLbls>
          <c:showLegendKey val="0"/>
          <c:showVal val="1"/>
          <c:showCatName val="0"/>
          <c:showSerName val="0"/>
          <c:showPercent val="0"/>
          <c:showBubbleSize val="0"/>
        </c:dLbls>
        <c:gapWidth val="50"/>
        <c:overlap val="100"/>
        <c:axId val="2081676352"/>
        <c:axId val="2081684672"/>
      </c:barChart>
      <c:catAx>
        <c:axId val="2081676352"/>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2081684672"/>
        <c:crosses val="autoZero"/>
        <c:auto val="1"/>
        <c:lblAlgn val="ctr"/>
        <c:lblOffset val="100"/>
        <c:noMultiLvlLbl val="0"/>
      </c:catAx>
      <c:valAx>
        <c:axId val="2081684672"/>
        <c:scaling>
          <c:orientation val="minMax"/>
          <c:max val="1"/>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2081676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zv_vyvoj_roky!$J$9</c:f>
              <c:strCache>
                <c:ptCount val="1"/>
                <c:pt idx="0">
                  <c:v>ano</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zv_vyvoj_roky!$K$8:$P$8</c:f>
              <c:numCache>
                <c:formatCode>General</c:formatCode>
                <c:ptCount val="6"/>
                <c:pt idx="0">
                  <c:v>2014</c:v>
                </c:pt>
                <c:pt idx="1">
                  <c:v>2015</c:v>
                </c:pt>
                <c:pt idx="2">
                  <c:v>2016</c:v>
                </c:pt>
                <c:pt idx="3">
                  <c:v>2017</c:v>
                </c:pt>
                <c:pt idx="4">
                  <c:v>2018</c:v>
                </c:pt>
                <c:pt idx="5">
                  <c:v>2019</c:v>
                </c:pt>
              </c:numCache>
            </c:numRef>
          </c:cat>
          <c:val>
            <c:numRef>
              <c:f>zv_vyvoj_roky!$K$9:$P$9</c:f>
              <c:numCache>
                <c:formatCode>0.0%</c:formatCode>
                <c:ptCount val="6"/>
                <c:pt idx="0">
                  <c:v>0.44086021505376344</c:v>
                </c:pt>
                <c:pt idx="1">
                  <c:v>0.44086021505376344</c:v>
                </c:pt>
                <c:pt idx="2">
                  <c:v>0.44086021505376344</c:v>
                </c:pt>
                <c:pt idx="3">
                  <c:v>0.4731182795698925</c:v>
                </c:pt>
                <c:pt idx="4">
                  <c:v>0.4731182795698925</c:v>
                </c:pt>
                <c:pt idx="5">
                  <c:v>0.45161290322580644</c:v>
                </c:pt>
              </c:numCache>
            </c:numRef>
          </c:val>
          <c:extLst>
            <c:ext xmlns:c16="http://schemas.microsoft.com/office/drawing/2014/chart" uri="{C3380CC4-5D6E-409C-BE32-E72D297353CC}">
              <c16:uniqueId val="{00000000-B763-4741-A8C3-7FECC2A9C21D}"/>
            </c:ext>
          </c:extLst>
        </c:ser>
        <c:ser>
          <c:idx val="1"/>
          <c:order val="1"/>
          <c:tx>
            <c:strRef>
              <c:f>zv_vyvoj_roky!$J$10</c:f>
              <c:strCache>
                <c:ptCount val="1"/>
                <c:pt idx="0">
                  <c:v>ne</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zv_vyvoj_roky!$K$8:$P$8</c:f>
              <c:numCache>
                <c:formatCode>General</c:formatCode>
                <c:ptCount val="6"/>
                <c:pt idx="0">
                  <c:v>2014</c:v>
                </c:pt>
                <c:pt idx="1">
                  <c:v>2015</c:v>
                </c:pt>
                <c:pt idx="2">
                  <c:v>2016</c:v>
                </c:pt>
                <c:pt idx="3">
                  <c:v>2017</c:v>
                </c:pt>
                <c:pt idx="4">
                  <c:v>2018</c:v>
                </c:pt>
                <c:pt idx="5">
                  <c:v>2019</c:v>
                </c:pt>
              </c:numCache>
            </c:numRef>
          </c:cat>
          <c:val>
            <c:numRef>
              <c:f>zv_vyvoj_roky!$K$10:$P$10</c:f>
              <c:numCache>
                <c:formatCode>0.0%</c:formatCode>
                <c:ptCount val="6"/>
                <c:pt idx="0">
                  <c:v>0.55913978494623651</c:v>
                </c:pt>
                <c:pt idx="1">
                  <c:v>0.55913978494623651</c:v>
                </c:pt>
                <c:pt idx="2">
                  <c:v>0.55913978494623651</c:v>
                </c:pt>
                <c:pt idx="3">
                  <c:v>0.5268817204301075</c:v>
                </c:pt>
                <c:pt idx="4">
                  <c:v>0.5268817204301075</c:v>
                </c:pt>
                <c:pt idx="5">
                  <c:v>0.54838709677419351</c:v>
                </c:pt>
              </c:numCache>
            </c:numRef>
          </c:val>
          <c:extLst>
            <c:ext xmlns:c16="http://schemas.microsoft.com/office/drawing/2014/chart" uri="{C3380CC4-5D6E-409C-BE32-E72D297353CC}">
              <c16:uniqueId val="{00000001-B763-4741-A8C3-7FECC2A9C21D}"/>
            </c:ext>
          </c:extLst>
        </c:ser>
        <c:dLbls>
          <c:showLegendKey val="0"/>
          <c:showVal val="1"/>
          <c:showCatName val="0"/>
          <c:showSerName val="0"/>
          <c:showPercent val="0"/>
          <c:showBubbleSize val="0"/>
        </c:dLbls>
        <c:gapWidth val="50"/>
        <c:overlap val="100"/>
        <c:axId val="1794029120"/>
        <c:axId val="1794034944"/>
      </c:barChart>
      <c:catAx>
        <c:axId val="1794029120"/>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794034944"/>
        <c:crosses val="autoZero"/>
        <c:auto val="1"/>
        <c:lblAlgn val="ctr"/>
        <c:lblOffset val="100"/>
        <c:noMultiLvlLbl val="0"/>
      </c:catAx>
      <c:valAx>
        <c:axId val="1794034944"/>
        <c:scaling>
          <c:orientation val="minMax"/>
          <c:max val="1"/>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794029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List1!$F$3</c:f>
              <c:strCache>
                <c:ptCount val="1"/>
                <c:pt idx="0">
                  <c:v>ano</c:v>
                </c:pt>
              </c:strCache>
            </c:strRef>
          </c:tx>
          <c:spPr>
            <a:solidFill>
              <a:schemeClr val="accent1"/>
            </a:solidFill>
            <a:ln>
              <a:noFill/>
            </a:ln>
            <a:effectLst/>
          </c:spPr>
          <c:invertIfNegative val="0"/>
          <c:cat>
            <c:numRef>
              <c:f>List1!$G$2:$M$2</c:f>
              <c:numCache>
                <c:formatCode>General</c:formatCode>
                <c:ptCount val="7"/>
                <c:pt idx="0">
                  <c:v>2014</c:v>
                </c:pt>
                <c:pt idx="1">
                  <c:v>2015</c:v>
                </c:pt>
                <c:pt idx="2">
                  <c:v>2016</c:v>
                </c:pt>
                <c:pt idx="3">
                  <c:v>2017</c:v>
                </c:pt>
                <c:pt idx="4">
                  <c:v>2018</c:v>
                </c:pt>
                <c:pt idx="5">
                  <c:v>2019</c:v>
                </c:pt>
                <c:pt idx="6">
                  <c:v>2020</c:v>
                </c:pt>
              </c:numCache>
            </c:numRef>
          </c:cat>
          <c:val>
            <c:numRef>
              <c:f>List1!$G$3:$M$3</c:f>
              <c:numCache>
                <c:formatCode>General</c:formatCode>
                <c:ptCount val="7"/>
                <c:pt idx="0">
                  <c:v>68</c:v>
                </c:pt>
                <c:pt idx="1">
                  <c:v>22</c:v>
                </c:pt>
                <c:pt idx="2">
                  <c:v>24</c:v>
                </c:pt>
                <c:pt idx="3">
                  <c:v>23</c:v>
                </c:pt>
                <c:pt idx="4">
                  <c:v>24</c:v>
                </c:pt>
                <c:pt idx="5">
                  <c:v>16</c:v>
                </c:pt>
                <c:pt idx="6">
                  <c:v>22</c:v>
                </c:pt>
              </c:numCache>
            </c:numRef>
          </c:val>
          <c:extLst>
            <c:ext xmlns:c16="http://schemas.microsoft.com/office/drawing/2014/chart" uri="{C3380CC4-5D6E-409C-BE32-E72D297353CC}">
              <c16:uniqueId val="{00000000-5127-41FB-9823-4ADAC627A8F9}"/>
            </c:ext>
          </c:extLst>
        </c:ser>
        <c:ser>
          <c:idx val="1"/>
          <c:order val="1"/>
          <c:tx>
            <c:strRef>
              <c:f>List1!$F$4</c:f>
              <c:strCache>
                <c:ptCount val="1"/>
                <c:pt idx="0">
                  <c:v>ne</c:v>
                </c:pt>
              </c:strCache>
            </c:strRef>
          </c:tx>
          <c:spPr>
            <a:solidFill>
              <a:schemeClr val="accent2"/>
            </a:solidFill>
            <a:ln>
              <a:noFill/>
            </a:ln>
            <a:effectLst/>
          </c:spPr>
          <c:invertIfNegative val="0"/>
          <c:cat>
            <c:numRef>
              <c:f>List1!$G$2:$M$2</c:f>
              <c:numCache>
                <c:formatCode>General</c:formatCode>
                <c:ptCount val="7"/>
                <c:pt idx="0">
                  <c:v>2014</c:v>
                </c:pt>
                <c:pt idx="1">
                  <c:v>2015</c:v>
                </c:pt>
                <c:pt idx="2">
                  <c:v>2016</c:v>
                </c:pt>
                <c:pt idx="3">
                  <c:v>2017</c:v>
                </c:pt>
                <c:pt idx="4">
                  <c:v>2018</c:v>
                </c:pt>
                <c:pt idx="5">
                  <c:v>2019</c:v>
                </c:pt>
                <c:pt idx="6">
                  <c:v>2020</c:v>
                </c:pt>
              </c:numCache>
            </c:numRef>
          </c:cat>
          <c:val>
            <c:numRef>
              <c:f>List1!$G$4:$M$4</c:f>
              <c:numCache>
                <c:formatCode>General</c:formatCode>
                <c:ptCount val="7"/>
                <c:pt idx="0">
                  <c:v>3</c:v>
                </c:pt>
                <c:pt idx="1">
                  <c:v>49</c:v>
                </c:pt>
                <c:pt idx="2">
                  <c:v>47</c:v>
                </c:pt>
                <c:pt idx="3">
                  <c:v>48</c:v>
                </c:pt>
                <c:pt idx="4">
                  <c:v>47</c:v>
                </c:pt>
                <c:pt idx="5">
                  <c:v>55</c:v>
                </c:pt>
                <c:pt idx="6">
                  <c:v>49</c:v>
                </c:pt>
              </c:numCache>
            </c:numRef>
          </c:val>
          <c:extLst>
            <c:ext xmlns:c16="http://schemas.microsoft.com/office/drawing/2014/chart" uri="{C3380CC4-5D6E-409C-BE32-E72D297353CC}">
              <c16:uniqueId val="{00000001-5127-41FB-9823-4ADAC627A8F9}"/>
            </c:ext>
          </c:extLst>
        </c:ser>
        <c:dLbls>
          <c:showLegendKey val="0"/>
          <c:showVal val="0"/>
          <c:showCatName val="0"/>
          <c:showSerName val="0"/>
          <c:showPercent val="0"/>
          <c:showBubbleSize val="0"/>
        </c:dLbls>
        <c:gapWidth val="150"/>
        <c:overlap val="100"/>
        <c:axId val="2094331168"/>
        <c:axId val="2084150944"/>
      </c:barChart>
      <c:catAx>
        <c:axId val="2094331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2084150944"/>
        <c:crosses val="autoZero"/>
        <c:auto val="1"/>
        <c:lblAlgn val="ctr"/>
        <c:lblOffset val="100"/>
        <c:noMultiLvlLbl val="0"/>
      </c:catAx>
      <c:valAx>
        <c:axId val="20841509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2094331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List1!$F$7</c:f>
              <c:strCache>
                <c:ptCount val="1"/>
                <c:pt idx="0">
                  <c:v>ano</c:v>
                </c:pt>
              </c:strCache>
            </c:strRef>
          </c:tx>
          <c:spPr>
            <a:solidFill>
              <a:schemeClr val="accent1"/>
            </a:solidFill>
            <a:ln>
              <a:noFill/>
            </a:ln>
            <a:effectLst/>
          </c:spPr>
          <c:invertIfNegative val="0"/>
          <c:cat>
            <c:numRef>
              <c:f>List1!$G$6:$M$6</c:f>
              <c:numCache>
                <c:formatCode>General</c:formatCode>
                <c:ptCount val="7"/>
                <c:pt idx="0">
                  <c:v>2014</c:v>
                </c:pt>
                <c:pt idx="1">
                  <c:v>2015</c:v>
                </c:pt>
                <c:pt idx="2">
                  <c:v>2016</c:v>
                </c:pt>
                <c:pt idx="3">
                  <c:v>2017</c:v>
                </c:pt>
                <c:pt idx="4">
                  <c:v>2018</c:v>
                </c:pt>
                <c:pt idx="5">
                  <c:v>2019</c:v>
                </c:pt>
                <c:pt idx="6">
                  <c:v>2020</c:v>
                </c:pt>
              </c:numCache>
            </c:numRef>
          </c:cat>
          <c:val>
            <c:numRef>
              <c:f>List1!$G$7:$M$7</c:f>
              <c:numCache>
                <c:formatCode>General</c:formatCode>
                <c:ptCount val="7"/>
                <c:pt idx="0">
                  <c:v>68</c:v>
                </c:pt>
                <c:pt idx="1">
                  <c:v>21</c:v>
                </c:pt>
                <c:pt idx="2">
                  <c:v>23</c:v>
                </c:pt>
                <c:pt idx="3">
                  <c:v>22</c:v>
                </c:pt>
                <c:pt idx="4">
                  <c:v>23</c:v>
                </c:pt>
                <c:pt idx="5">
                  <c:v>17</c:v>
                </c:pt>
                <c:pt idx="6">
                  <c:v>23</c:v>
                </c:pt>
              </c:numCache>
            </c:numRef>
          </c:val>
          <c:extLst>
            <c:ext xmlns:c16="http://schemas.microsoft.com/office/drawing/2014/chart" uri="{C3380CC4-5D6E-409C-BE32-E72D297353CC}">
              <c16:uniqueId val="{00000000-79D0-450D-9963-FF34F4513797}"/>
            </c:ext>
          </c:extLst>
        </c:ser>
        <c:ser>
          <c:idx val="1"/>
          <c:order val="1"/>
          <c:tx>
            <c:strRef>
              <c:f>List1!$F$8</c:f>
              <c:strCache>
                <c:ptCount val="1"/>
                <c:pt idx="0">
                  <c:v>ne</c:v>
                </c:pt>
              </c:strCache>
            </c:strRef>
          </c:tx>
          <c:spPr>
            <a:solidFill>
              <a:schemeClr val="accent2"/>
            </a:solidFill>
            <a:ln>
              <a:noFill/>
            </a:ln>
            <a:effectLst/>
          </c:spPr>
          <c:invertIfNegative val="0"/>
          <c:cat>
            <c:numRef>
              <c:f>List1!$G$6:$M$6</c:f>
              <c:numCache>
                <c:formatCode>General</c:formatCode>
                <c:ptCount val="7"/>
                <c:pt idx="0">
                  <c:v>2014</c:v>
                </c:pt>
                <c:pt idx="1">
                  <c:v>2015</c:v>
                </c:pt>
                <c:pt idx="2">
                  <c:v>2016</c:v>
                </c:pt>
                <c:pt idx="3">
                  <c:v>2017</c:v>
                </c:pt>
                <c:pt idx="4">
                  <c:v>2018</c:v>
                </c:pt>
                <c:pt idx="5">
                  <c:v>2019</c:v>
                </c:pt>
                <c:pt idx="6">
                  <c:v>2020</c:v>
                </c:pt>
              </c:numCache>
            </c:numRef>
          </c:cat>
          <c:val>
            <c:numRef>
              <c:f>List1!$G$8:$M$8</c:f>
              <c:numCache>
                <c:formatCode>General</c:formatCode>
                <c:ptCount val="7"/>
                <c:pt idx="0">
                  <c:v>3</c:v>
                </c:pt>
                <c:pt idx="1">
                  <c:v>50</c:v>
                </c:pt>
                <c:pt idx="2">
                  <c:v>48</c:v>
                </c:pt>
                <c:pt idx="3">
                  <c:v>49</c:v>
                </c:pt>
                <c:pt idx="4">
                  <c:v>48</c:v>
                </c:pt>
                <c:pt idx="5">
                  <c:v>54</c:v>
                </c:pt>
                <c:pt idx="6">
                  <c:v>48</c:v>
                </c:pt>
              </c:numCache>
            </c:numRef>
          </c:val>
          <c:extLst>
            <c:ext xmlns:c16="http://schemas.microsoft.com/office/drawing/2014/chart" uri="{C3380CC4-5D6E-409C-BE32-E72D297353CC}">
              <c16:uniqueId val="{00000001-79D0-450D-9963-FF34F4513797}"/>
            </c:ext>
          </c:extLst>
        </c:ser>
        <c:dLbls>
          <c:showLegendKey val="0"/>
          <c:showVal val="0"/>
          <c:showCatName val="0"/>
          <c:showSerName val="0"/>
          <c:showPercent val="0"/>
          <c:showBubbleSize val="0"/>
        </c:dLbls>
        <c:gapWidth val="150"/>
        <c:overlap val="100"/>
        <c:axId val="144721856"/>
        <c:axId val="144709376"/>
      </c:barChart>
      <c:catAx>
        <c:axId val="144721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44709376"/>
        <c:crosses val="autoZero"/>
        <c:auto val="1"/>
        <c:lblAlgn val="ctr"/>
        <c:lblOffset val="100"/>
        <c:noMultiLvlLbl val="0"/>
      </c:catAx>
      <c:valAx>
        <c:axId val="1447093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44721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Nepochopení / Trochu nezajímavé ale zdlouhavé / Zdlouhavé</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28</a:t>
            </a:fld>
            <a:endParaRPr lang="cs-CZ" altLang="cs-CZ"/>
          </a:p>
        </p:txBody>
      </p:sp>
    </p:spTree>
    <p:extLst>
      <p:ext uri="{BB962C8B-B14F-4D97-AF65-F5344CB8AC3E}">
        <p14:creationId xmlns:p14="http://schemas.microsoft.com/office/powerpoint/2010/main" val="822071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OK.</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38</a:t>
            </a:fld>
            <a:endParaRPr lang="cs-CZ" altLang="cs-CZ"/>
          </a:p>
        </p:txBody>
      </p:sp>
    </p:spTree>
    <p:extLst>
      <p:ext uri="{BB962C8B-B14F-4D97-AF65-F5344CB8AC3E}">
        <p14:creationId xmlns:p14="http://schemas.microsoft.com/office/powerpoint/2010/main" val="3999051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OK</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39</a:t>
            </a:fld>
            <a:endParaRPr lang="cs-CZ" altLang="cs-CZ"/>
          </a:p>
        </p:txBody>
      </p:sp>
    </p:spTree>
    <p:extLst>
      <p:ext uri="{BB962C8B-B14F-4D97-AF65-F5344CB8AC3E}">
        <p14:creationId xmlns:p14="http://schemas.microsoft.com/office/powerpoint/2010/main" val="2671492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OK</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40</a:t>
            </a:fld>
            <a:endParaRPr lang="cs-CZ" altLang="cs-CZ"/>
          </a:p>
        </p:txBody>
      </p:sp>
    </p:spTree>
    <p:extLst>
      <p:ext uri="{BB962C8B-B14F-4D97-AF65-F5344CB8AC3E}">
        <p14:creationId xmlns:p14="http://schemas.microsoft.com/office/powerpoint/2010/main" val="498464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OK</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41</a:t>
            </a:fld>
            <a:endParaRPr lang="cs-CZ" altLang="cs-CZ"/>
          </a:p>
        </p:txBody>
      </p:sp>
    </p:spTree>
    <p:extLst>
      <p:ext uri="{BB962C8B-B14F-4D97-AF65-F5344CB8AC3E}">
        <p14:creationId xmlns:p14="http://schemas.microsoft.com/office/powerpoint/2010/main" val="881433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42</a:t>
            </a:fld>
            <a:endParaRPr lang="cs-CZ" altLang="cs-CZ"/>
          </a:p>
        </p:txBody>
      </p:sp>
    </p:spTree>
    <p:extLst>
      <p:ext uri="{BB962C8B-B14F-4D97-AF65-F5344CB8AC3E}">
        <p14:creationId xmlns:p14="http://schemas.microsoft.com/office/powerpoint/2010/main" val="2354936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OK</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43</a:t>
            </a:fld>
            <a:endParaRPr lang="cs-CZ" altLang="cs-CZ"/>
          </a:p>
        </p:txBody>
      </p:sp>
    </p:spTree>
    <p:extLst>
      <p:ext uri="{BB962C8B-B14F-4D97-AF65-F5344CB8AC3E}">
        <p14:creationId xmlns:p14="http://schemas.microsoft.com/office/powerpoint/2010/main" val="1371771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44</a:t>
            </a:fld>
            <a:endParaRPr lang="cs-CZ" altLang="cs-CZ"/>
          </a:p>
        </p:txBody>
      </p:sp>
    </p:spTree>
    <p:extLst>
      <p:ext uri="{BB962C8B-B14F-4D97-AF65-F5344CB8AC3E}">
        <p14:creationId xmlns:p14="http://schemas.microsoft.com/office/powerpoint/2010/main" val="2878515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45</a:t>
            </a:fld>
            <a:endParaRPr lang="cs-CZ" altLang="cs-CZ"/>
          </a:p>
        </p:txBody>
      </p:sp>
    </p:spTree>
    <p:extLst>
      <p:ext uri="{BB962C8B-B14F-4D97-AF65-F5344CB8AC3E}">
        <p14:creationId xmlns:p14="http://schemas.microsoft.com/office/powerpoint/2010/main" val="502420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OK</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46</a:t>
            </a:fld>
            <a:endParaRPr lang="cs-CZ" altLang="cs-CZ"/>
          </a:p>
        </p:txBody>
      </p:sp>
    </p:spTree>
    <p:extLst>
      <p:ext uri="{BB962C8B-B14F-4D97-AF65-F5344CB8AC3E}">
        <p14:creationId xmlns:p14="http://schemas.microsoft.com/office/powerpoint/2010/main" val="3937074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Jako ok, ale / velké množství nic neříkajícího / Nespravedlnost</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29</a:t>
            </a:fld>
            <a:endParaRPr lang="cs-CZ" altLang="cs-CZ"/>
          </a:p>
        </p:txBody>
      </p:sp>
    </p:spTree>
    <p:extLst>
      <p:ext uri="{BB962C8B-B14F-4D97-AF65-F5344CB8AC3E}">
        <p14:creationId xmlns:p14="http://schemas.microsoft.com/office/powerpoint/2010/main" val="1627369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To dokáže i vyšívání a pletení</a:t>
            </a:r>
          </a:p>
          <a:p>
            <a:r>
              <a:rPr lang="cs-CZ" dirty="0"/>
              <a:t>- Online forma</a:t>
            </a:r>
          </a:p>
          <a:p>
            <a:r>
              <a:rPr lang="cs-CZ" dirty="0"/>
              <a:t>- Videa?</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30</a:t>
            </a:fld>
            <a:endParaRPr lang="cs-CZ" altLang="cs-CZ"/>
          </a:p>
        </p:txBody>
      </p:sp>
    </p:spTree>
    <p:extLst>
      <p:ext uri="{BB962C8B-B14F-4D97-AF65-F5344CB8AC3E}">
        <p14:creationId xmlns:p14="http://schemas.microsoft.com/office/powerpoint/2010/main" val="585158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OK</a:t>
            </a:r>
          </a:p>
          <a:p>
            <a:r>
              <a:rPr lang="cs-CZ" dirty="0"/>
              <a:t>- Transparentnost</a:t>
            </a:r>
          </a:p>
          <a:p>
            <a:r>
              <a:rPr lang="cs-CZ" dirty="0"/>
              <a:t>- Zopakování teorie a lepší pochopení výkladu</a:t>
            </a:r>
          </a:p>
          <a:p>
            <a:r>
              <a:rPr lang="cs-CZ" dirty="0"/>
              <a:t>- Rejstříky / Účetnictví / Financování / zákulisí</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31</a:t>
            </a:fld>
            <a:endParaRPr lang="cs-CZ" altLang="cs-CZ"/>
          </a:p>
        </p:txBody>
      </p:sp>
    </p:spTree>
    <p:extLst>
      <p:ext uri="{BB962C8B-B14F-4D97-AF65-F5344CB8AC3E}">
        <p14:creationId xmlns:p14="http://schemas.microsoft.com/office/powerpoint/2010/main" val="2687569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Zápis/vznik</a:t>
            </a:r>
          </a:p>
          <a:p>
            <a:r>
              <a:rPr lang="cs-CZ" dirty="0"/>
              <a:t>Transparentní účet</a:t>
            </a:r>
          </a:p>
          <a:p>
            <a:pPr marL="0" marR="0" lvl="0" indent="0" algn="l" defTabSz="914400" rtl="0" eaLnBrk="1" fontAlgn="base" latinLnBrk="0" hangingPunct="1">
              <a:lnSpc>
                <a:spcPct val="100000"/>
              </a:lnSpc>
              <a:spcBef>
                <a:spcPct val="30000"/>
              </a:spcBef>
              <a:spcAft>
                <a:spcPct val="0"/>
              </a:spcAft>
              <a:buClrTx/>
              <a:buSzTx/>
              <a:buFontTx/>
              <a:buNone/>
              <a:tabLst/>
              <a:defRPr/>
            </a:pPr>
            <a:r>
              <a:rPr lang="cs-CZ" dirty="0"/>
              <a:t>web</a:t>
            </a:r>
          </a:p>
          <a:p>
            <a:r>
              <a:rPr lang="cs-CZ" dirty="0"/>
              <a:t>stanovy</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32</a:t>
            </a:fld>
            <a:endParaRPr lang="cs-CZ" altLang="cs-CZ"/>
          </a:p>
        </p:txBody>
      </p:sp>
    </p:spTree>
    <p:extLst>
      <p:ext uri="{BB962C8B-B14F-4D97-AF65-F5344CB8AC3E}">
        <p14:creationId xmlns:p14="http://schemas.microsoft.com/office/powerpoint/2010/main" val="2260907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Přechody v účetnictví</a:t>
            </a:r>
          </a:p>
          <a:p>
            <a:r>
              <a:rPr lang="cs-CZ" dirty="0"/>
              <a:t>Odevzdané výkazy</a:t>
            </a:r>
          </a:p>
          <a:p>
            <a:r>
              <a:rPr lang="cs-CZ" dirty="0"/>
              <a:t>Koruny vs. tisíce</a:t>
            </a:r>
          </a:p>
          <a:p>
            <a:r>
              <a:rPr lang="cs-CZ" dirty="0"/>
              <a:t>Vedlejší činnost</a:t>
            </a:r>
          </a:p>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33</a:t>
            </a:fld>
            <a:endParaRPr lang="cs-CZ" altLang="cs-CZ"/>
          </a:p>
        </p:txBody>
      </p:sp>
    </p:spTree>
    <p:extLst>
      <p:ext uri="{BB962C8B-B14F-4D97-AF65-F5344CB8AC3E}">
        <p14:creationId xmlns:p14="http://schemas.microsoft.com/office/powerpoint/2010/main" val="3709424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Ekonomika</a:t>
            </a:r>
          </a:p>
          <a:p>
            <a:r>
              <a:rPr lang="cs-CZ" dirty="0"/>
              <a:t>Kontrola</a:t>
            </a:r>
          </a:p>
          <a:p>
            <a:r>
              <a:rPr lang="cs-CZ" dirty="0"/>
              <a:t>Pozdě ale přece</a:t>
            </a:r>
          </a:p>
          <a:p>
            <a:r>
              <a:rPr lang="cs-CZ" dirty="0"/>
              <a:t>Neaktivní </a:t>
            </a:r>
            <a:r>
              <a:rPr lang="cs-CZ" dirty="0" err="1"/>
              <a:t>spolke</a:t>
            </a:r>
            <a:endParaRPr lang="cs-CZ" dirty="0"/>
          </a:p>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34</a:t>
            </a:fld>
            <a:endParaRPr lang="cs-CZ" altLang="cs-CZ"/>
          </a:p>
        </p:txBody>
      </p:sp>
    </p:spTree>
    <p:extLst>
      <p:ext uri="{BB962C8B-B14F-4D97-AF65-F5344CB8AC3E}">
        <p14:creationId xmlns:p14="http://schemas.microsoft.com/office/powerpoint/2010/main" val="2502017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Kdybych měl shrnout poznatky</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36</a:t>
            </a:fld>
            <a:endParaRPr lang="cs-CZ" altLang="cs-CZ"/>
          </a:p>
        </p:txBody>
      </p:sp>
    </p:spTree>
    <p:extLst>
      <p:ext uri="{BB962C8B-B14F-4D97-AF65-F5344CB8AC3E}">
        <p14:creationId xmlns:p14="http://schemas.microsoft.com/office/powerpoint/2010/main" val="243457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ok</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37</a:t>
            </a:fld>
            <a:endParaRPr lang="cs-CZ" altLang="cs-CZ"/>
          </a:p>
        </p:txBody>
      </p:sp>
    </p:spTree>
    <p:extLst>
      <p:ext uri="{BB962C8B-B14F-4D97-AF65-F5344CB8AC3E}">
        <p14:creationId xmlns:p14="http://schemas.microsoft.com/office/powerpoint/2010/main" val="4218242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49B9B08F-DEFC-41F5-A90C-7ED8ADA130B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4000" y="414000"/>
            <a:ext cx="1531624" cy="1036098"/>
          </a:xfrm>
          <a:prstGeom prst="rect">
            <a:avLst/>
          </a:prstGeom>
        </p:spPr>
      </p:pic>
      <p:pic>
        <p:nvPicPr>
          <p:cNvPr id="9" name="Obrázek 8">
            <a:extLst>
              <a:ext uri="{FF2B5EF4-FFF2-40B4-BE49-F238E27FC236}">
                <a16:creationId xmlns:a16="http://schemas.microsoft.com/office/drawing/2014/main" id="{49B9B08F-DEFC-41F5-A90C-7ED8ADA130B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4000" y="414000"/>
            <a:ext cx="1531624" cy="1036098"/>
          </a:xfrm>
          <a:prstGeom prst="rect">
            <a:avLst/>
          </a:prstGeom>
        </p:spPr>
      </p:pic>
    </p:spTree>
    <p:extLst>
      <p:ext uri="{BB962C8B-B14F-4D97-AF65-F5344CB8AC3E}">
        <p14:creationId xmlns:p14="http://schemas.microsoft.com/office/powerpoint/2010/main" val="1131529608"/>
      </p:ext>
    </p:extLst>
  </p:cSld>
  <p:clrMapOvr>
    <a:masterClrMapping/>
  </p:clrMapOvr>
  <p:hf hdr="0" dt="0"/>
  <p:extLst>
    <p:ext uri="{DCECCB84-F9BA-43D5-87BE-67443E8EF086}">
      <p15:sldGuideLst xmlns:p15="http://schemas.microsoft.com/office/powerpoint/2012/main">
        <p15:guide id="3" orient="horz" pos="2432" userDrawn="1">
          <p15:clr>
            <a:srgbClr val="FBAE40"/>
          </p15:clr>
        </p15:guide>
        <p15:guide id="4"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Definujte zápatí - název prezentace / pracoviště</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smtClean="0"/>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6" name="Obrázek 15">
            <a:extLst>
              <a:ext uri="{FF2B5EF4-FFF2-40B4-BE49-F238E27FC236}">
                <a16:creationId xmlns:a16="http://schemas.microsoft.com/office/drawing/2014/main" id="{F3FD241E-C136-47D8-959E-BB3B67B34CF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891922" y="6059508"/>
            <a:ext cx="858752" cy="580920"/>
          </a:xfrm>
          <a:prstGeom prst="rect">
            <a:avLst/>
          </a:prstGeom>
        </p:spPr>
      </p:pic>
      <p:pic>
        <p:nvPicPr>
          <p:cNvPr id="14" name="Obrázek 13">
            <a:extLst>
              <a:ext uri="{FF2B5EF4-FFF2-40B4-BE49-F238E27FC236}">
                <a16:creationId xmlns:a16="http://schemas.microsoft.com/office/drawing/2014/main" id="{F3FD241E-C136-47D8-959E-BB3B67B34CF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04064655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Definujte zápatí - název prezentace / pracoviště</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smtClean="0"/>
              <a:pPr/>
              <a:t>‹#›</a:t>
            </a:fld>
            <a:endParaRPr lang="cs-CZ" altLang="cs-CZ" dirty="0"/>
          </a:p>
        </p:txBody>
      </p:sp>
      <p:pic>
        <p:nvPicPr>
          <p:cNvPr id="5" name="Obrázek 4">
            <a:extLst>
              <a:ext uri="{FF2B5EF4-FFF2-40B4-BE49-F238E27FC236}">
                <a16:creationId xmlns:a16="http://schemas.microsoft.com/office/drawing/2014/main" id="{A47E0891-B72B-451F-A5CC-18CC27B9DFD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891922" y="6059508"/>
            <a:ext cx="858752" cy="580920"/>
          </a:xfrm>
          <a:prstGeom prst="rect">
            <a:avLst/>
          </a:prstGeom>
        </p:spPr>
      </p:pic>
      <p:pic>
        <p:nvPicPr>
          <p:cNvPr id="6" name="Obrázek 5">
            <a:extLst>
              <a:ext uri="{FF2B5EF4-FFF2-40B4-BE49-F238E27FC236}">
                <a16:creationId xmlns:a16="http://schemas.microsoft.com/office/drawing/2014/main" id="{A47E0891-B72B-451F-A5CC-18CC27B9DFD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888423711"/>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nverzní snímek s obrázkem">
    <p:bg>
      <p:bgPr>
        <a:solidFill>
          <a:srgbClr val="B9006E"/>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9" name="Obrázek 8">
            <a:extLst>
              <a:ext uri="{FF2B5EF4-FFF2-40B4-BE49-F238E27FC236}">
                <a16:creationId xmlns:a16="http://schemas.microsoft.com/office/drawing/2014/main" id="{4F60899B-36F3-4125-A4D2-BF77A443E53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877426" y="6050485"/>
            <a:ext cx="883410" cy="597601"/>
          </a:xfrm>
          <a:prstGeom prst="rect">
            <a:avLst/>
          </a:prstGeom>
        </p:spPr>
      </p:pic>
      <p:pic>
        <p:nvPicPr>
          <p:cNvPr id="6" name="Obrázek 5">
            <a:extLst>
              <a:ext uri="{FF2B5EF4-FFF2-40B4-BE49-F238E27FC236}">
                <a16:creationId xmlns:a16="http://schemas.microsoft.com/office/drawing/2014/main" id="{4F60899B-36F3-4125-A4D2-BF77A443E53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77426" y="6050485"/>
            <a:ext cx="883410" cy="597601"/>
          </a:xfrm>
          <a:prstGeom prst="rect">
            <a:avLst/>
          </a:prstGeom>
        </p:spPr>
      </p:pic>
    </p:spTree>
    <p:extLst>
      <p:ext uri="{BB962C8B-B14F-4D97-AF65-F5344CB8AC3E}">
        <p14:creationId xmlns:p14="http://schemas.microsoft.com/office/powerpoint/2010/main" val="193671043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nímek MUNI ECON">
    <p:bg>
      <p:bgPr>
        <a:solidFill>
          <a:srgbClr val="B9006E"/>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3F35F32C-C513-46D5-A31A-1C8F92EC97F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23135" y="2019299"/>
            <a:ext cx="4199887" cy="2841099"/>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B9006E"/>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rgbClr val="B9006E"/>
                </a:solidFill>
              </a:defRPr>
            </a:lvl1pPr>
          </a:lstStyle>
          <a:p>
            <a:fld id="{D6D6C118-631F-4A80-9886-907009361577}" type="slidenum">
              <a:rPr lang="cs-CZ" altLang="cs-CZ" smtClean="0"/>
              <a:pPr/>
              <a:t>‹#›</a:t>
            </a:fld>
            <a:endParaRPr lang="cs-CZ" altLang="cs-CZ" dirty="0"/>
          </a:p>
        </p:txBody>
      </p:sp>
      <p:pic>
        <p:nvPicPr>
          <p:cNvPr id="6" name="Obrázek 5">
            <a:extLst>
              <a:ext uri="{FF2B5EF4-FFF2-40B4-BE49-F238E27FC236}">
                <a16:creationId xmlns:a16="http://schemas.microsoft.com/office/drawing/2014/main" id="{3F35F32C-C513-46D5-A31A-1C8F92EC97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023135" y="2019299"/>
            <a:ext cx="4199887" cy="2841099"/>
          </a:xfrm>
          <a:prstGeom prst="rect">
            <a:avLst/>
          </a:prstGeom>
        </p:spPr>
      </p:pic>
    </p:spTree>
    <p:extLst>
      <p:ext uri="{BB962C8B-B14F-4D97-AF65-F5344CB8AC3E}">
        <p14:creationId xmlns:p14="http://schemas.microsoft.com/office/powerpoint/2010/main" val="648251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F7D96717-61A6-4CA4-8435-E0D536EBA67F}"/>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a:t>Definujte zápatí - název prezentace / pracoviště</a:t>
            </a:r>
            <a:endParaRPr lang="cs-CZ" dirty="0"/>
          </a:p>
        </p:txBody>
      </p:sp>
      <p:sp>
        <p:nvSpPr>
          <p:cNvPr id="5" name="Zástupný symbol pro číslo snímku 2">
            <a:extLst>
              <a:ext uri="{FF2B5EF4-FFF2-40B4-BE49-F238E27FC236}">
                <a16:creationId xmlns:a16="http://schemas.microsoft.com/office/drawing/2014/main" id="{599CB6BE-5475-43A1-B06C-8E7566E44666}"/>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pic>
        <p:nvPicPr>
          <p:cNvPr id="6" name="Obrázek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250208" y="2434288"/>
            <a:ext cx="7673489" cy="1989423"/>
          </a:xfrm>
          <a:prstGeom prst="rect">
            <a:avLst/>
          </a:prstGeom>
        </p:spPr>
      </p:pic>
    </p:spTree>
    <p:extLst>
      <p:ext uri="{BB962C8B-B14F-4D97-AF65-F5344CB8AC3E}">
        <p14:creationId xmlns:p14="http://schemas.microsoft.com/office/powerpoint/2010/main" val="230617674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en-US"/>
              <a:t>Click to edit Master title style</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cs-CZ" dirty="0"/>
          </a:p>
        </p:txBody>
      </p:sp>
      <p:pic>
        <p:nvPicPr>
          <p:cNvPr id="11" name="Obrázek 10">
            <a:extLst>
              <a:ext uri="{FF2B5EF4-FFF2-40B4-BE49-F238E27FC236}">
                <a16:creationId xmlns:a16="http://schemas.microsoft.com/office/drawing/2014/main" id="{49B9B08F-DEFC-41F5-A90C-7ED8ADA130B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4000" y="414000"/>
            <a:ext cx="1531624" cy="1036098"/>
          </a:xfrm>
          <a:prstGeom prst="rect">
            <a:avLst/>
          </a:prstGeom>
        </p:spPr>
      </p:pic>
    </p:spTree>
    <p:extLst>
      <p:ext uri="{BB962C8B-B14F-4D97-AF65-F5344CB8AC3E}">
        <p14:creationId xmlns:p14="http://schemas.microsoft.com/office/powerpoint/2010/main" val="935384140"/>
      </p:ext>
    </p:extLst>
  </p:cSld>
  <p:clrMapOvr>
    <a:masterClrMapping/>
  </p:clrMapOvr>
  <p:hf hdr="0" dt="0"/>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en-US"/>
              <a:t>Click to edit Master title style</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US"/>
              <a:t>Click to edit Master text styles</a:t>
            </a:r>
          </a:p>
          <a:p>
            <a:pPr lvl="1"/>
            <a:r>
              <a:rPr lang="en-US"/>
              <a:t>Second level</a:t>
            </a:r>
          </a:p>
          <a:p>
            <a:pPr lvl="2"/>
            <a:r>
              <a:rPr lang="en-US"/>
              <a:t>Third level</a:t>
            </a:r>
          </a:p>
        </p:txBody>
      </p:sp>
      <p:pic>
        <p:nvPicPr>
          <p:cNvPr id="9" name="Obrázek 8">
            <a:extLst>
              <a:ext uri="{FF2B5EF4-FFF2-40B4-BE49-F238E27FC236}">
                <a16:creationId xmlns:a16="http://schemas.microsoft.com/office/drawing/2014/main" id="{EE00E847-80B3-4CCA-A625-6785A7EF085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691229579"/>
      </p:ext>
    </p:extLst>
  </p:cSld>
  <p:clrMapOvr>
    <a:masterClrMapping/>
  </p:clrMapOvr>
  <p:hf hdr="0" dt="0"/>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Úvodní snímek – inverzní">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en-US"/>
              <a:t>Click to edit Master title style</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cs-CZ" dirty="0"/>
          </a:p>
        </p:txBody>
      </p:sp>
      <p:pic>
        <p:nvPicPr>
          <p:cNvPr id="11" name="Obrázek 10">
            <a:extLst>
              <a:ext uri="{FF2B5EF4-FFF2-40B4-BE49-F238E27FC236}">
                <a16:creationId xmlns:a16="http://schemas.microsoft.com/office/drawing/2014/main" id="{1A2D5337-C607-4767-9675-2A7AE5CC3A8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4000" y="414000"/>
            <a:ext cx="1520782" cy="1028764"/>
          </a:xfrm>
          <a:prstGeom prst="rect">
            <a:avLst/>
          </a:prstGeom>
        </p:spPr>
      </p:pic>
    </p:spTree>
    <p:extLst>
      <p:ext uri="{BB962C8B-B14F-4D97-AF65-F5344CB8AC3E}">
        <p14:creationId xmlns:p14="http://schemas.microsoft.com/office/powerpoint/2010/main" val="39481167"/>
      </p:ext>
    </p:extLst>
  </p:cSld>
  <p:clrMapOvr>
    <a:masterClrMapping/>
  </p:clrMapOvr>
  <p:hf hdr="0" dt="0"/>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US"/>
              <a:t>Click to edit Master text styles</a:t>
            </a:r>
          </a:p>
          <a:p>
            <a:pPr lvl="1"/>
            <a:r>
              <a:rPr lang="en-US"/>
              <a:t>Second level</a:t>
            </a:r>
          </a:p>
          <a:p>
            <a:pPr lvl="2"/>
            <a:r>
              <a:rPr lang="en-US"/>
              <a:t>Third level</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US"/>
              <a:t>Click to edit Master text styles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en-US"/>
              <a:t>Click to edit Master title style</a:t>
            </a:r>
            <a:endParaRPr lang="cs-CZ"/>
          </a:p>
        </p:txBody>
      </p:sp>
      <p:pic>
        <p:nvPicPr>
          <p:cNvPr id="8" name="Obrázek 7">
            <a:extLst>
              <a:ext uri="{FF2B5EF4-FFF2-40B4-BE49-F238E27FC236}">
                <a16:creationId xmlns:a16="http://schemas.microsoft.com/office/drawing/2014/main" id="{BF1866C0-9E4A-449F-8756-70AFEADAD41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4034428296"/>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US"/>
              <a:t>Click to edit Master text styles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en-US"/>
              <a:t>Click to edit Master title style</a:t>
            </a:r>
            <a:endParaRPr lang="cs-CZ"/>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US"/>
              <a:t>Click to edit Master text styles</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US"/>
              <a:t>Click to edit Master text styles</a:t>
            </a:r>
          </a:p>
          <a:p>
            <a:pPr lvl="1"/>
            <a:r>
              <a:rPr lang="en-US"/>
              <a:t>Second level</a:t>
            </a:r>
          </a:p>
          <a:p>
            <a:pPr lvl="2"/>
            <a:r>
              <a:rPr lang="en-US"/>
              <a:t>Third level</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US"/>
              <a:t>Click to edit Master text styles</a:t>
            </a:r>
          </a:p>
          <a:p>
            <a:pPr lvl="1"/>
            <a:r>
              <a:rPr lang="en-US"/>
              <a:t>Second level</a:t>
            </a:r>
          </a:p>
          <a:p>
            <a:pPr lvl="2"/>
            <a:r>
              <a:rPr lang="en-US"/>
              <a:t>Third level</a:t>
            </a:r>
          </a:p>
        </p:txBody>
      </p:sp>
      <p:pic>
        <p:nvPicPr>
          <p:cNvPr id="10" name="Obrázek 9">
            <a:extLst>
              <a:ext uri="{FF2B5EF4-FFF2-40B4-BE49-F238E27FC236}">
                <a16:creationId xmlns:a16="http://schemas.microsoft.com/office/drawing/2014/main" id="{0DEA7DE3-FBF5-48DB-AE89-99F65F9D8C2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317168426"/>
      </p:ext>
    </p:extLst>
  </p:cSld>
  <p:clrMapOvr>
    <a:masterClrMapping/>
  </p:clrMapOvr>
  <p:hf hdr="0" dt="0"/>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smtClean="0"/>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9" name="Obrázek 8">
            <a:extLst>
              <a:ext uri="{FF2B5EF4-FFF2-40B4-BE49-F238E27FC236}">
                <a16:creationId xmlns:a16="http://schemas.microsoft.com/office/drawing/2014/main" id="{EE00E847-80B3-4CCA-A625-6785A7EF085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891922" y="6059508"/>
            <a:ext cx="858752" cy="580920"/>
          </a:xfrm>
          <a:prstGeom prst="rect">
            <a:avLst/>
          </a:prstGeom>
        </p:spPr>
      </p:pic>
      <p:pic>
        <p:nvPicPr>
          <p:cNvPr id="8" name="Obrázek 7">
            <a:extLst>
              <a:ext uri="{FF2B5EF4-FFF2-40B4-BE49-F238E27FC236}">
                <a16:creationId xmlns:a16="http://schemas.microsoft.com/office/drawing/2014/main" id="{EE00E847-80B3-4CCA-A625-6785A7EF085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027074100"/>
      </p:ext>
    </p:extLst>
  </p:cSld>
  <p:clrMapOvr>
    <a:masterClrMapping/>
  </p:clrMapOvr>
  <p:hf hdr="0" dt="0"/>
  <p:extLst>
    <p:ext uri="{DCECCB84-F9BA-43D5-87BE-67443E8EF086}">
      <p15:sldGuideLst xmlns:p15="http://schemas.microsoft.com/office/powerpoint/2012/main">
        <p15:guide id="3" orient="horz" pos="3997" userDrawn="1">
          <p15:clr>
            <a:srgbClr val="FBAE40"/>
          </p15:clr>
        </p15:guide>
        <p15:guide id="4"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en-US"/>
              <a:t>Click to edit Master text styles</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en-US"/>
              <a:t>Click to edit Master title style</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en-US"/>
              <a:t>Click to edit Master text styles</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US"/>
              <a:t>Click to edit Master text styles</a:t>
            </a:r>
          </a:p>
          <a:p>
            <a:pPr lvl="1"/>
            <a:r>
              <a:rPr lang="en-US"/>
              <a:t>Second level</a:t>
            </a:r>
          </a:p>
          <a:p>
            <a:pPr lvl="2"/>
            <a:r>
              <a:rPr lang="en-US"/>
              <a:t>Third level</a:t>
            </a:r>
          </a:p>
        </p:txBody>
      </p:sp>
      <p:pic>
        <p:nvPicPr>
          <p:cNvPr id="14" name="Obrázek 13">
            <a:extLst>
              <a:ext uri="{FF2B5EF4-FFF2-40B4-BE49-F238E27FC236}">
                <a16:creationId xmlns:a16="http://schemas.microsoft.com/office/drawing/2014/main" id="{6A3A2FD6-9C9B-4458-A2AA-D1DD17E7E23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966739591"/>
      </p:ext>
    </p:extLst>
  </p:cSld>
  <p:clrMapOvr>
    <a:masterClrMapping/>
  </p:clrMapOvr>
  <p:hf hdr="0" dt="0"/>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en-US"/>
              <a:t>Click to edit Master text styles</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US"/>
              <a:t>Click to edit Master text styles</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US"/>
              <a:t>Click to edit Master text styles</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US"/>
              <a:t>Click to edit Master text styles</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en-US"/>
              <a:t>Click to edit Master text styles</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en-US"/>
              <a:t>Click to edit Master text styles</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en-US"/>
              <a:t>Click to edit Master text styles</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en-US"/>
              <a:t>Click to edit Master text styles</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en-US"/>
              <a:t>Click to edit Master text styles</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US"/>
              <a:t>Click to edit Master text styles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en-US"/>
              <a:t>Click to edit Master title style</a:t>
            </a:r>
            <a:endParaRPr lang="cs-CZ"/>
          </a:p>
        </p:txBody>
      </p:sp>
      <p:pic>
        <p:nvPicPr>
          <p:cNvPr id="22" name="Obrázek 21">
            <a:extLst>
              <a:ext uri="{FF2B5EF4-FFF2-40B4-BE49-F238E27FC236}">
                <a16:creationId xmlns:a16="http://schemas.microsoft.com/office/drawing/2014/main" id="{6FCA30E9-0899-4BB2-A33A-8E8587324D0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713741071"/>
      </p:ext>
    </p:extLst>
  </p:cSld>
  <p:clrMapOvr>
    <a:masterClrMapping/>
  </p:clrMapOvr>
  <p:hf hdr="0" dt="0"/>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US"/>
              <a:t>Click to edit Master text styles</a:t>
            </a:r>
          </a:p>
          <a:p>
            <a:pPr lvl="1"/>
            <a:r>
              <a:rPr lang="en-US"/>
              <a:t>Second level</a:t>
            </a:r>
          </a:p>
          <a:p>
            <a:pPr lvl="2"/>
            <a:r>
              <a:rPr lang="en-US"/>
              <a:t>Third level</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en-US"/>
              <a:t>Click to edit Master text styles</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en-US"/>
              <a:t>Click to edit Master text styles</a:t>
            </a:r>
          </a:p>
        </p:txBody>
      </p:sp>
      <p:pic>
        <p:nvPicPr>
          <p:cNvPr id="8" name="Obrázek 7">
            <a:extLst>
              <a:ext uri="{FF2B5EF4-FFF2-40B4-BE49-F238E27FC236}">
                <a16:creationId xmlns:a16="http://schemas.microsoft.com/office/drawing/2014/main" id="{4E8261C5-758A-4D2F-9F56-BFDCAE9A46A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117383761"/>
      </p:ext>
    </p:extLst>
  </p:cSld>
  <p:clrMapOvr>
    <a:masterClrMapping/>
  </p:clrMapOvr>
  <p:hf hdr="0" dt="0"/>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US"/>
              <a:t>Click to edit Master text styles</a:t>
            </a:r>
          </a:p>
          <a:p>
            <a:pPr lvl="1"/>
            <a:r>
              <a:rPr lang="en-US"/>
              <a:t>Second level</a:t>
            </a:r>
          </a:p>
          <a:p>
            <a:pPr lvl="2"/>
            <a:r>
              <a:rPr lang="en-US"/>
              <a:t>Third level</a:t>
            </a:r>
          </a:p>
        </p:txBody>
      </p:sp>
      <p:pic>
        <p:nvPicPr>
          <p:cNvPr id="6" name="Obrázek 5">
            <a:extLst>
              <a:ext uri="{FF2B5EF4-FFF2-40B4-BE49-F238E27FC236}">
                <a16:creationId xmlns:a16="http://schemas.microsoft.com/office/drawing/2014/main" id="{6F243F96-CFB0-4597-BBC0-87FD04D98E4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34975528"/>
      </p:ext>
    </p:extLst>
  </p:cSld>
  <p:clrMapOvr>
    <a:masterClrMapping/>
  </p:clrMapOvr>
  <p:hf hdr="0" dt="0"/>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en-US"/>
              <a:t>Click to edit Master text styles</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US"/>
              <a:t>Click to edit Master text styles</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en-US"/>
              <a:t>Click to edit Master text styles</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US"/>
              <a:t>Click to edit Master text styles</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en-US"/>
              <a:t>Click to edit Master text styles</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en-US"/>
              <a:t>Click to edit Master text styles</a:t>
            </a:r>
          </a:p>
        </p:txBody>
      </p:sp>
      <p:pic>
        <p:nvPicPr>
          <p:cNvPr id="16" name="Obrázek 15">
            <a:extLst>
              <a:ext uri="{FF2B5EF4-FFF2-40B4-BE49-F238E27FC236}">
                <a16:creationId xmlns:a16="http://schemas.microsoft.com/office/drawing/2014/main" id="{F3FD241E-C136-47D8-959E-BB3B67B34CF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722986648"/>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A47E0891-B72B-451F-A5CC-18CC27B9DFD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723890779"/>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Inverzní snímek s obrázkem">
    <p:bg>
      <p:bgPr>
        <a:solidFill>
          <a:srgbClr val="B9006E"/>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en-US"/>
              <a:t>Click icon to add picture</a:t>
            </a:r>
            <a:endParaRPr lang="cs-CZ" dirty="0"/>
          </a:p>
        </p:txBody>
      </p:sp>
      <p:pic>
        <p:nvPicPr>
          <p:cNvPr id="9" name="Obrázek 8">
            <a:extLst>
              <a:ext uri="{FF2B5EF4-FFF2-40B4-BE49-F238E27FC236}">
                <a16:creationId xmlns:a16="http://schemas.microsoft.com/office/drawing/2014/main" id="{4F60899B-36F3-4125-A4D2-BF77A443E53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77426" y="6050485"/>
            <a:ext cx="883410" cy="597601"/>
          </a:xfrm>
          <a:prstGeom prst="rect">
            <a:avLst/>
          </a:prstGeom>
        </p:spPr>
      </p:pic>
    </p:spTree>
    <p:extLst>
      <p:ext uri="{BB962C8B-B14F-4D97-AF65-F5344CB8AC3E}">
        <p14:creationId xmlns:p14="http://schemas.microsoft.com/office/powerpoint/2010/main" val="3163854523"/>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nímek MUNI ECON">
    <p:bg>
      <p:bgPr>
        <a:solidFill>
          <a:srgbClr val="B9006E"/>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3F35F32C-C513-46D5-A31A-1C8F92EC97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023135" y="2019299"/>
            <a:ext cx="4199887" cy="2841099"/>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B9006E"/>
                </a:solidFill>
              </a:defRPr>
            </a:lvl1pPr>
          </a:lstStyle>
          <a:p>
            <a:r>
              <a:rPr lang="cs-CZ" dirty="0"/>
              <a:t>Definujte zápatí - název prezentace / pracoviště</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rgbClr val="B9006E"/>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F7D96717-61A6-4CA4-8435-E0D536EBA67F}"/>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dirty="0"/>
              <a:t>Definujte zápatí - název prezentace / pracoviště</a:t>
            </a:r>
          </a:p>
        </p:txBody>
      </p:sp>
      <p:sp>
        <p:nvSpPr>
          <p:cNvPr id="5" name="Zástupný symbol pro číslo snímku 2">
            <a:extLst>
              <a:ext uri="{FF2B5EF4-FFF2-40B4-BE49-F238E27FC236}">
                <a16:creationId xmlns:a16="http://schemas.microsoft.com/office/drawing/2014/main" id="{599CB6BE-5475-43A1-B06C-8E7566E44666}"/>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Úvodní snímek – inverzní">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1A2D5337-C607-4767-9675-2A7AE5CC3A8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4000" y="414000"/>
            <a:ext cx="1520782" cy="1028764"/>
          </a:xfrm>
          <a:prstGeom prst="rect">
            <a:avLst/>
          </a:prstGeom>
        </p:spPr>
      </p:pic>
      <p:pic>
        <p:nvPicPr>
          <p:cNvPr id="9" name="Obrázek 8">
            <a:extLst>
              <a:ext uri="{FF2B5EF4-FFF2-40B4-BE49-F238E27FC236}">
                <a16:creationId xmlns:a16="http://schemas.microsoft.com/office/drawing/2014/main" id="{1A2D5337-C607-4767-9675-2A7AE5CC3A8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4000" y="414000"/>
            <a:ext cx="1520782" cy="1028764"/>
          </a:xfrm>
          <a:prstGeom prst="rect">
            <a:avLst/>
          </a:prstGeom>
        </p:spPr>
      </p:pic>
    </p:spTree>
    <p:extLst>
      <p:ext uri="{BB962C8B-B14F-4D97-AF65-F5344CB8AC3E}">
        <p14:creationId xmlns:p14="http://schemas.microsoft.com/office/powerpoint/2010/main" val="2840738320"/>
      </p:ext>
    </p:extLst>
  </p:cSld>
  <p:clrMapOvr>
    <a:masterClrMapping/>
  </p:clrMapOvr>
  <p:hf hdr="0" dt="0"/>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smtClean="0"/>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BF1866C0-9E4A-449F-8756-70AFEADAD41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891922" y="6059508"/>
            <a:ext cx="858752" cy="580920"/>
          </a:xfrm>
          <a:prstGeom prst="rect">
            <a:avLst/>
          </a:prstGeom>
        </p:spPr>
      </p:pic>
      <p:pic>
        <p:nvPicPr>
          <p:cNvPr id="9" name="Obrázek 8">
            <a:extLst>
              <a:ext uri="{FF2B5EF4-FFF2-40B4-BE49-F238E27FC236}">
                <a16:creationId xmlns:a16="http://schemas.microsoft.com/office/drawing/2014/main" id="{BF1866C0-9E4A-449F-8756-70AFEADAD41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422263541"/>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Definujte zápatí - název prezentace / pracoviště</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smtClean="0"/>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0DEA7DE3-FBF5-48DB-AE89-99F65F9D8C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891922" y="6059508"/>
            <a:ext cx="858752" cy="580920"/>
          </a:xfrm>
          <a:prstGeom prst="rect">
            <a:avLst/>
          </a:prstGeom>
        </p:spPr>
      </p:pic>
      <p:pic>
        <p:nvPicPr>
          <p:cNvPr id="11" name="Obrázek 10">
            <a:extLst>
              <a:ext uri="{FF2B5EF4-FFF2-40B4-BE49-F238E27FC236}">
                <a16:creationId xmlns:a16="http://schemas.microsoft.com/office/drawing/2014/main" id="{0DEA7DE3-FBF5-48DB-AE89-99F65F9D8C2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86662756"/>
      </p:ext>
    </p:extLst>
  </p:cSld>
  <p:clrMapOvr>
    <a:masterClrMapping/>
  </p:clrMapOvr>
  <p:hf hdr="0" dt="0"/>
  <p:extLst>
    <p:ext uri="{DCECCB84-F9BA-43D5-87BE-67443E8EF086}">
      <p15:sldGuideLst xmlns:p15="http://schemas.microsoft.com/office/powerpoint/2012/main">
        <p15:guide id="3" orient="horz" pos="2886" userDrawn="1">
          <p15:clr>
            <a:srgbClr val="FBAE40"/>
          </p15:clr>
        </p15:guide>
        <p15:guide id="4"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Definujte zápatí - název prezentace / pracoviště</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smtClean="0"/>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4" name="Obrázek 13">
            <a:extLst>
              <a:ext uri="{FF2B5EF4-FFF2-40B4-BE49-F238E27FC236}">
                <a16:creationId xmlns:a16="http://schemas.microsoft.com/office/drawing/2014/main" id="{6A3A2FD6-9C9B-4458-A2AA-D1DD17E7E23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891922" y="6059508"/>
            <a:ext cx="858752" cy="580920"/>
          </a:xfrm>
          <a:prstGeom prst="rect">
            <a:avLst/>
          </a:prstGeom>
        </p:spPr>
      </p:pic>
      <p:pic>
        <p:nvPicPr>
          <p:cNvPr id="10" name="Obrázek 9">
            <a:extLst>
              <a:ext uri="{FF2B5EF4-FFF2-40B4-BE49-F238E27FC236}">
                <a16:creationId xmlns:a16="http://schemas.microsoft.com/office/drawing/2014/main" id="{6A3A2FD6-9C9B-4458-A2AA-D1DD17E7E23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292587794"/>
      </p:ext>
    </p:extLst>
  </p:cSld>
  <p:clrMapOvr>
    <a:masterClrMapping/>
  </p:clrMapOvr>
  <p:hf hdr="0" dt="0"/>
  <p:extLst>
    <p:ext uri="{DCECCB84-F9BA-43D5-87BE-67443E8EF086}">
      <p15:sldGuideLst xmlns:p15="http://schemas.microsoft.com/office/powerpoint/2012/main">
        <p15:guide id="3" orient="horz" pos="3657" userDrawn="1">
          <p15:clr>
            <a:srgbClr val="FBAE40"/>
          </p15:clr>
        </p15:guide>
        <p15:guide id="4"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Definujte zápatí - název prezentace / pracoviště</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smtClean="0"/>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22" name="Obrázek 21">
            <a:extLst>
              <a:ext uri="{FF2B5EF4-FFF2-40B4-BE49-F238E27FC236}">
                <a16:creationId xmlns:a16="http://schemas.microsoft.com/office/drawing/2014/main" id="{6FCA30E9-0899-4BB2-A33A-8E8587324D0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891922" y="6059508"/>
            <a:ext cx="858752" cy="580920"/>
          </a:xfrm>
          <a:prstGeom prst="rect">
            <a:avLst/>
          </a:prstGeom>
        </p:spPr>
      </p:pic>
      <p:pic>
        <p:nvPicPr>
          <p:cNvPr id="17" name="Obrázek 16">
            <a:extLst>
              <a:ext uri="{FF2B5EF4-FFF2-40B4-BE49-F238E27FC236}">
                <a16:creationId xmlns:a16="http://schemas.microsoft.com/office/drawing/2014/main" id="{6FCA30E9-0899-4BB2-A33A-8E8587324D0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940966542"/>
      </p:ext>
    </p:extLst>
  </p:cSld>
  <p:clrMapOvr>
    <a:masterClrMapping/>
  </p:clrMapOvr>
  <p:hf hdr="0" dt="0"/>
  <p:extLst>
    <p:ext uri="{DCECCB84-F9BA-43D5-87BE-67443E8EF086}">
      <p15:sldGuideLst xmlns:p15="http://schemas.microsoft.com/office/powerpoint/2012/main">
        <p15:guide id="3" orient="horz" pos="1049" userDrawn="1">
          <p15:clr>
            <a:srgbClr val="FBAE40"/>
          </p15:clr>
        </p15:guide>
        <p15:guide id="4"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Definujte zápatí - název prezentace / pracoviště</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smtClean="0"/>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8" name="Obrázek 7">
            <a:extLst>
              <a:ext uri="{FF2B5EF4-FFF2-40B4-BE49-F238E27FC236}">
                <a16:creationId xmlns:a16="http://schemas.microsoft.com/office/drawing/2014/main" id="{4E8261C5-758A-4D2F-9F56-BFDCAE9A46A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891922" y="6059508"/>
            <a:ext cx="858752" cy="580920"/>
          </a:xfrm>
          <a:prstGeom prst="rect">
            <a:avLst/>
          </a:prstGeom>
        </p:spPr>
      </p:pic>
      <p:pic>
        <p:nvPicPr>
          <p:cNvPr id="11" name="Obrázek 10">
            <a:extLst>
              <a:ext uri="{FF2B5EF4-FFF2-40B4-BE49-F238E27FC236}">
                <a16:creationId xmlns:a16="http://schemas.microsoft.com/office/drawing/2014/main" id="{4E8261C5-758A-4D2F-9F56-BFDCAE9A46A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850186566"/>
      </p:ext>
    </p:extLst>
  </p:cSld>
  <p:clrMapOvr>
    <a:masterClrMapping/>
  </p:clrMapOvr>
  <p:hf hdr="0" dt="0"/>
  <p:extLst>
    <p:ext uri="{DCECCB84-F9BA-43D5-87BE-67443E8EF086}">
      <p15:sldGuideLst xmlns:p15="http://schemas.microsoft.com/office/powerpoint/2012/main">
        <p15:guide id="3" orient="horz" pos="3158"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Definujte zápatí - název prezentace / pracoviště</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smtClean="0"/>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id="{6F243F96-CFB0-4597-BBC0-87FD04D98E4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891922" y="6059508"/>
            <a:ext cx="858752" cy="580920"/>
          </a:xfrm>
          <a:prstGeom prst="rect">
            <a:avLst/>
          </a:prstGeom>
        </p:spPr>
      </p:pic>
      <p:pic>
        <p:nvPicPr>
          <p:cNvPr id="7" name="Obrázek 6">
            <a:extLst>
              <a:ext uri="{FF2B5EF4-FFF2-40B4-BE49-F238E27FC236}">
                <a16:creationId xmlns:a16="http://schemas.microsoft.com/office/drawing/2014/main" id="{6F243F96-CFB0-4597-BBC0-87FD04D98E4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44160286"/>
      </p:ext>
    </p:extLst>
  </p:cSld>
  <p:clrMapOvr>
    <a:masterClrMapping/>
  </p:clrMapOvr>
  <p:hf hdr="0" dt="0"/>
  <p:extLst>
    <p:ext uri="{DCECCB84-F9BA-43D5-87BE-67443E8EF086}">
      <p15:sldGuideLst xmlns:p15="http://schemas.microsoft.com/office/powerpoint/2012/main">
        <p15:guide id="3" orient="horz" pos="436" userDrawn="1">
          <p15:clr>
            <a:srgbClr val="FBAE40"/>
          </p15:clr>
        </p15:guide>
        <p15:guide id="4"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Definujte zápatí - název prezentace / pracoviště</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extLst>
      <p:ext uri="{BB962C8B-B14F-4D97-AF65-F5344CB8AC3E}">
        <p14:creationId xmlns:p14="http://schemas.microsoft.com/office/powerpoint/2010/main" val="384388323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678" r:id="rId15"/>
    <p:sldLayoutId id="2147483684" r:id="rId16"/>
    <p:sldLayoutId id="2147483690" r:id="rId17"/>
    <p:sldLayoutId id="2147483685" r:id="rId18"/>
    <p:sldLayoutId id="2147483688" r:id="rId19"/>
    <p:sldLayoutId id="2147483674" r:id="rId20"/>
    <p:sldLayoutId id="2147483673" r:id="rId21"/>
    <p:sldLayoutId id="2147483676" r:id="rId22"/>
    <p:sldLayoutId id="2147483675" r:id="rId23"/>
    <p:sldLayoutId id="2147483677" r:id="rId24"/>
    <p:sldLayoutId id="2147483686" r:id="rId25"/>
    <p:sldLayoutId id="2147483691" r:id="rId26"/>
    <p:sldLayoutId id="2147483692" r:id="rId27"/>
    <p:sldLayoutId id="2147483693" r:id="rId28"/>
  </p:sldLayoutIdLst>
  <p:hf sldNum="0"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0"/>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049" userDrawn="1">
          <p15:clr>
            <a:srgbClr val="F26B43"/>
          </p15:clr>
        </p15:guide>
        <p15:guide id="4"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fotbal.cz/facr/vyrocni-zpravy/p42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forms.office.com/e/B1ccCDjhDw"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vvmapp.soc.cas.cz/#question24"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p:txBody>
          <a:bodyPr/>
          <a:lstStyle/>
          <a:p>
            <a:r>
              <a:rPr lang="cs-CZ" dirty="0"/>
              <a:t>BPV_ERNO:</a:t>
            </a:r>
          </a:p>
        </p:txBody>
      </p:sp>
      <p:sp>
        <p:nvSpPr>
          <p:cNvPr id="5" name="Podnadpis 4"/>
          <p:cNvSpPr>
            <a:spLocks noGrp="1"/>
          </p:cNvSpPr>
          <p:nvPr>
            <p:ph type="subTitle" idx="1"/>
          </p:nvPr>
        </p:nvSpPr>
        <p:spPr>
          <a:xfrm>
            <a:off x="3804834" y="3536689"/>
            <a:ext cx="6539980" cy="1278214"/>
          </a:xfrm>
        </p:spPr>
        <p:txBody>
          <a:bodyPr/>
          <a:lstStyle/>
          <a:p>
            <a:r>
              <a:rPr lang="cs-CZ" sz="2000" b="1" dirty="0"/>
              <a:t>Zhodnocení úkolu č. 3</a:t>
            </a:r>
            <a:endParaRPr lang="cs-CZ" sz="2000" dirty="0"/>
          </a:p>
        </p:txBody>
      </p:sp>
      <p:sp>
        <p:nvSpPr>
          <p:cNvPr id="6" name="Zástupný symbol pro zápatí 1">
            <a:extLst>
              <a:ext uri="{FF2B5EF4-FFF2-40B4-BE49-F238E27FC236}">
                <a16:creationId xmlns:a16="http://schemas.microsoft.com/office/drawing/2014/main" id="{7A0A73DE-CBD6-4295-8962-253BC5F8F351}"/>
              </a:ext>
            </a:extLst>
          </p:cNvPr>
          <p:cNvSpPr>
            <a:spLocks noGrp="1"/>
          </p:cNvSpPr>
          <p:nvPr>
            <p:ph type="ftr" sz="quarter" idx="10"/>
          </p:nvPr>
        </p:nvSpPr>
        <p:spPr>
          <a:xfrm>
            <a:off x="3804834" y="6228000"/>
            <a:ext cx="4835166" cy="252000"/>
          </a:xfrm>
        </p:spPr>
        <p:txBody>
          <a:bodyPr/>
          <a:lstStyle/>
          <a:p>
            <a:r>
              <a:rPr lang="cs-CZ" dirty="0"/>
              <a:t>Jakub Pejcal: jakub.pejcal@econ.muni.cz, CVNS, ESF MU</a:t>
            </a:r>
          </a:p>
          <a:p>
            <a:r>
              <a:rPr lang="cs-CZ" dirty="0"/>
              <a:t>14. 5. 2024</a:t>
            </a:r>
          </a:p>
        </p:txBody>
      </p:sp>
    </p:spTree>
    <p:extLst>
      <p:ext uri="{BB962C8B-B14F-4D97-AF65-F5344CB8AC3E}">
        <p14:creationId xmlns:p14="http://schemas.microsoft.com/office/powerpoint/2010/main" val="1807225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10</a:t>
            </a:fld>
            <a:endParaRPr lang="cs-CZ" altLang="cs-CZ"/>
          </a:p>
        </p:txBody>
      </p:sp>
      <p:sp>
        <p:nvSpPr>
          <p:cNvPr id="96258" name="Rectangle 2"/>
          <p:cNvSpPr>
            <a:spLocks noGrp="1" noChangeArrowheads="1"/>
          </p:cNvSpPr>
          <p:nvPr>
            <p:ph type="title"/>
          </p:nvPr>
        </p:nvSpPr>
        <p:spPr/>
        <p:txBody>
          <a:bodyPr/>
          <a:lstStyle/>
          <a:p>
            <a:r>
              <a:rPr lang="cs-CZ" dirty="0"/>
              <a:t>Jak jsou na tom NADACE</a:t>
            </a:r>
            <a:r>
              <a:rPr lang="cs-CZ" sz="4000" dirty="0"/>
              <a:t>? (1997 - 2017)</a:t>
            </a:r>
            <a:endParaRPr lang="cs-CZ" altLang="cs-CZ" dirty="0"/>
          </a:p>
        </p:txBody>
      </p:sp>
      <p:sp>
        <p:nvSpPr>
          <p:cNvPr id="96259" name="Rectangle 3"/>
          <p:cNvSpPr>
            <a:spLocks noGrp="1" noChangeArrowheads="1"/>
          </p:cNvSpPr>
          <p:nvPr>
            <p:ph type="body" idx="1"/>
          </p:nvPr>
        </p:nvSpPr>
        <p:spPr/>
        <p:txBody>
          <a:bodyPr/>
          <a:lstStyle/>
          <a:p>
            <a:pPr>
              <a:defRPr/>
            </a:pPr>
            <a:r>
              <a:rPr lang="cs-CZ" altLang="cs-CZ" sz="1400" dirty="0"/>
              <a:t>z celkových 528 nadací má web jen 53,41 % subjektů</a:t>
            </a:r>
          </a:p>
          <a:p>
            <a:pPr>
              <a:defRPr/>
            </a:pPr>
            <a:r>
              <a:rPr lang="cs-CZ" altLang="cs-CZ" sz="1400" dirty="0"/>
              <a:t>základní požadavek na zveřejnění naplňuje jen 90 subjektů (tj. 17,05 %) – povětšinou známé či firemní nadace </a:t>
            </a:r>
          </a:p>
          <a:p>
            <a:pPr>
              <a:defRPr/>
            </a:pPr>
            <a:r>
              <a:rPr lang="cs-CZ" altLang="cs-CZ" sz="1400" dirty="0"/>
              <a:t>průběžně neplní svou povinnost (v průměru) 51,32 % subjektů (resp. 35,58 % organizací, které mají webovou stránku)</a:t>
            </a:r>
          </a:p>
          <a:p>
            <a:pPr>
              <a:defRPr/>
            </a:pPr>
            <a:endParaRPr lang="cs-CZ" altLang="cs-CZ" sz="1400" dirty="0"/>
          </a:p>
        </p:txBody>
      </p:sp>
      <p:pic>
        <p:nvPicPr>
          <p:cNvPr id="6" name="image6.png">
            <a:extLst>
              <a:ext uri="{FF2B5EF4-FFF2-40B4-BE49-F238E27FC236}">
                <a16:creationId xmlns:a16="http://schemas.microsoft.com/office/drawing/2014/main" id="{4146524A-1041-4067-85B8-68007A2FD993}"/>
              </a:ext>
            </a:extLst>
          </p:cNvPr>
          <p:cNvPicPr/>
          <p:nvPr/>
        </p:nvPicPr>
        <p:blipFill>
          <a:blip r:embed="rId2"/>
          <a:srcRect/>
          <a:stretch>
            <a:fillRect/>
          </a:stretch>
        </p:blipFill>
        <p:spPr>
          <a:xfrm>
            <a:off x="2114359" y="3429000"/>
            <a:ext cx="7963281" cy="2551176"/>
          </a:xfrm>
          <a:prstGeom prst="rect">
            <a:avLst/>
          </a:prstGeom>
          <a:ln/>
        </p:spPr>
      </p:pic>
    </p:spTree>
    <p:extLst>
      <p:ext uri="{BB962C8B-B14F-4D97-AF65-F5344CB8AC3E}">
        <p14:creationId xmlns:p14="http://schemas.microsoft.com/office/powerpoint/2010/main" val="1110130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42F71B0-6E4F-4D40-BE05-B8FB2C55B6CA}"/>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a:extLst>
              <a:ext uri="{FF2B5EF4-FFF2-40B4-BE49-F238E27FC236}">
                <a16:creationId xmlns:a16="http://schemas.microsoft.com/office/drawing/2014/main" id="{F91A9048-DFBA-4516-AF7F-CD66A87F5CF9}"/>
              </a:ext>
            </a:extLst>
          </p:cNvPr>
          <p:cNvSpPr>
            <a:spLocks noGrp="1"/>
          </p:cNvSpPr>
          <p:nvPr>
            <p:ph type="title"/>
          </p:nvPr>
        </p:nvSpPr>
        <p:spPr/>
        <p:txBody>
          <a:bodyPr/>
          <a:lstStyle/>
          <a:p>
            <a:r>
              <a:rPr lang="cs-CZ" dirty="0"/>
              <a:t>Jak jsou na tom ve </a:t>
            </a:r>
            <a:r>
              <a:rPr lang="cs-CZ" dirty="0" err="1"/>
              <a:t>FAČRu</a:t>
            </a:r>
            <a:r>
              <a:rPr lang="cs-CZ" dirty="0"/>
              <a:t>? (2014 - 2019) I.</a:t>
            </a:r>
          </a:p>
        </p:txBody>
      </p:sp>
      <p:sp>
        <p:nvSpPr>
          <p:cNvPr id="5" name="Zástupný obsah 4">
            <a:extLst>
              <a:ext uri="{FF2B5EF4-FFF2-40B4-BE49-F238E27FC236}">
                <a16:creationId xmlns:a16="http://schemas.microsoft.com/office/drawing/2014/main" id="{5D8345B3-C2B6-4B6A-BE57-5081631173F5}"/>
              </a:ext>
            </a:extLst>
          </p:cNvPr>
          <p:cNvSpPr>
            <a:spLocks noGrp="1"/>
          </p:cNvSpPr>
          <p:nvPr>
            <p:ph idx="1"/>
          </p:nvPr>
        </p:nvSpPr>
        <p:spPr/>
        <p:txBody>
          <a:bodyPr/>
          <a:lstStyle/>
          <a:p>
            <a:r>
              <a:rPr lang="cs-CZ" sz="1400" dirty="0"/>
              <a:t>93 pobočných spolků</a:t>
            </a:r>
          </a:p>
          <a:p>
            <a:r>
              <a:rPr lang="cs-CZ" sz="1400" dirty="0">
                <a:solidFill>
                  <a:srgbClr val="969696"/>
                </a:solidFill>
              </a:rPr>
              <a:t>obec: maloměsto (3,2 %) / střední město (59,1 %) / větší město (18,3 %) / velkoměsto (15,1 %) / hl. m. Praha (4,3 %)</a:t>
            </a:r>
          </a:p>
          <a:p>
            <a:r>
              <a:rPr lang="cs-CZ" sz="1400" dirty="0">
                <a:solidFill>
                  <a:srgbClr val="969696"/>
                </a:solidFill>
              </a:rPr>
              <a:t>zaměstnanci: „1 až 5“ (19,4 %), jinak nenalezeno (80,6 %)</a:t>
            </a:r>
          </a:p>
          <a:p>
            <a:r>
              <a:rPr lang="cs-CZ" sz="1400" dirty="0"/>
              <a:t>web: ano (45,2 %) / ne (54,8 %)</a:t>
            </a:r>
          </a:p>
          <a:p>
            <a:r>
              <a:rPr lang="cs-CZ" sz="1400" dirty="0"/>
              <a:t>transparentní účet: ano (0,0 %) / ne (100,0 %)</a:t>
            </a:r>
          </a:p>
          <a:p>
            <a:r>
              <a:rPr lang="cs-CZ" sz="1400" dirty="0">
                <a:solidFill>
                  <a:srgbClr val="969696"/>
                </a:solidFill>
              </a:rPr>
              <a:t>podřízené kluby: ano (26,9 %) / ne (73,1 %)</a:t>
            </a:r>
          </a:p>
          <a:p>
            <a:r>
              <a:rPr lang="cs-CZ" sz="1400" dirty="0">
                <a:solidFill>
                  <a:srgbClr val="969696"/>
                </a:solidFill>
              </a:rPr>
              <a:t>vznik: 1993 (1,1 %) / 1995 (1,1 %) / 1997 (1,1 %) / 2001 (14,0 %) / 2002 (1,1 %) / 2004 (1,1 %) / 2011 (71,0 %) / 2013 (9,7 %)</a:t>
            </a:r>
          </a:p>
          <a:p>
            <a:r>
              <a:rPr lang="cs-CZ" sz="1400" dirty="0"/>
              <a:t>veřejný rejstřík – účel: ano (96,8 %) / ne (3,2 %)</a:t>
            </a:r>
          </a:p>
          <a:p>
            <a:r>
              <a:rPr lang="cs-CZ" sz="1400" dirty="0"/>
              <a:t>veřejný rejstřík – vedlejší činnost: ano (2,2 %) / ne (97,8 %)</a:t>
            </a:r>
          </a:p>
          <a:p>
            <a:r>
              <a:rPr lang="cs-CZ" sz="1400" dirty="0"/>
              <a:t>veřejný rejstřík – obsazení funkcí: ano (72,0 %) / ne (28,0 %)</a:t>
            </a:r>
          </a:p>
          <a:p>
            <a:r>
              <a:rPr lang="cs-CZ" sz="1400" dirty="0"/>
              <a:t>veřejný rejstřík – stanovy: ano (95,7 %) / ne (4,3 %)</a:t>
            </a:r>
          </a:p>
          <a:p>
            <a:r>
              <a:rPr lang="cs-CZ" sz="1400" dirty="0"/>
              <a:t>účetnictví: nenalezeno (41,9 %) / p. </a:t>
            </a:r>
            <a:r>
              <a:rPr lang="cs-CZ" sz="1400" dirty="0" err="1"/>
              <a:t>ú.</a:t>
            </a:r>
            <a:r>
              <a:rPr lang="cs-CZ" sz="1400" dirty="0"/>
              <a:t> ve zjednodušeném rozsahu (10,8 %) / p. </a:t>
            </a:r>
            <a:r>
              <a:rPr lang="cs-CZ" sz="1400" dirty="0" err="1"/>
              <a:t>ú.</a:t>
            </a:r>
            <a:r>
              <a:rPr lang="cs-CZ" sz="1400" dirty="0"/>
              <a:t> v plném rozsahu (47,3 %)</a:t>
            </a:r>
          </a:p>
          <a:p>
            <a:r>
              <a:rPr lang="cs-CZ" sz="1400" dirty="0"/>
              <a:t>a účetní výkazy: …</a:t>
            </a:r>
          </a:p>
          <a:p>
            <a:pPr>
              <a:defRPr/>
            </a:pPr>
            <a:endParaRPr lang="cs-CZ" sz="1400" dirty="0"/>
          </a:p>
          <a:p>
            <a:pPr>
              <a:defRPr/>
            </a:pPr>
            <a:r>
              <a:rPr lang="cs-CZ" sz="1400" dirty="0"/>
              <a:t>zveřejněno vše podle zákonných požadavků: </a:t>
            </a:r>
            <a:r>
              <a:rPr lang="cs-CZ" sz="1400" b="1" dirty="0"/>
              <a:t>ano</a:t>
            </a:r>
            <a:r>
              <a:rPr lang="cs-CZ" sz="1400" dirty="0"/>
              <a:t> (30,1 %) / </a:t>
            </a:r>
            <a:r>
              <a:rPr lang="cs-CZ" sz="1400" b="1" dirty="0"/>
              <a:t>ne</a:t>
            </a:r>
            <a:r>
              <a:rPr lang="cs-CZ" sz="1400" dirty="0"/>
              <a:t> (69,9 %)  // resp. kontinuální ÚZ: </a:t>
            </a:r>
            <a:r>
              <a:rPr lang="cs-CZ" sz="1400" b="1" dirty="0"/>
              <a:t>ano</a:t>
            </a:r>
            <a:r>
              <a:rPr lang="cs-CZ" sz="1400" dirty="0"/>
              <a:t> (35,5 %) / </a:t>
            </a:r>
            <a:r>
              <a:rPr lang="cs-CZ" sz="1400" b="1" dirty="0"/>
              <a:t>ne </a:t>
            </a:r>
            <a:r>
              <a:rPr lang="cs-CZ" sz="1400" dirty="0"/>
              <a:t>(64,5 %)</a:t>
            </a:r>
          </a:p>
          <a:p>
            <a:pPr marL="72000" indent="0">
              <a:buNone/>
              <a:defRPr/>
            </a:pPr>
            <a:r>
              <a:rPr lang="cs-CZ" sz="1400" i="1" dirty="0"/>
              <a:t>   </a:t>
            </a:r>
            <a:r>
              <a:rPr lang="cs-CZ" sz="1000" i="1" dirty="0"/>
              <a:t>(veřejný rejstřík – účel / obsazení funkcí / stanovy / kontinuální účetní závěrky)</a:t>
            </a:r>
          </a:p>
          <a:p>
            <a:endParaRPr lang="cs-CZ" sz="1400" dirty="0"/>
          </a:p>
        </p:txBody>
      </p:sp>
    </p:spTree>
    <p:extLst>
      <p:ext uri="{BB962C8B-B14F-4D97-AF65-F5344CB8AC3E}">
        <p14:creationId xmlns:p14="http://schemas.microsoft.com/office/powerpoint/2010/main" val="3242317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F4EF9F61-4922-4660-BEE9-CB931B22F7B0}"/>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12</a:t>
            </a:fld>
            <a:endParaRPr lang="cs-CZ" altLang="cs-CZ"/>
          </a:p>
        </p:txBody>
      </p:sp>
      <p:sp>
        <p:nvSpPr>
          <p:cNvPr id="11" name="Text Placeholder 4">
            <a:extLst>
              <a:ext uri="{FF2B5EF4-FFF2-40B4-BE49-F238E27FC236}">
                <a16:creationId xmlns:a16="http://schemas.microsoft.com/office/drawing/2014/main" id="{B64166EF-7219-41C7-9560-3C7023EE850E}"/>
              </a:ext>
            </a:extLst>
          </p:cNvPr>
          <p:cNvSpPr>
            <a:spLocks noGrp="1"/>
          </p:cNvSpPr>
          <p:nvPr>
            <p:ph type="body" sz="quarter" idx="13"/>
          </p:nvPr>
        </p:nvSpPr>
        <p:spPr>
          <a:xfrm>
            <a:off x="720725" y="1296001"/>
            <a:ext cx="10752138" cy="271576"/>
          </a:xfrm>
        </p:spPr>
        <p:txBody>
          <a:bodyPr/>
          <a:lstStyle/>
          <a:p>
            <a:r>
              <a:rPr lang="cs-CZ" dirty="0"/>
              <a:t>	(rozvaha)					(výkaz zisku a ztráty)</a:t>
            </a:r>
            <a:endParaRPr lang="en-US" dirty="0"/>
          </a:p>
        </p:txBody>
      </p:sp>
      <p:sp>
        <p:nvSpPr>
          <p:cNvPr id="13" name="Title 5">
            <a:extLst>
              <a:ext uri="{FF2B5EF4-FFF2-40B4-BE49-F238E27FC236}">
                <a16:creationId xmlns:a16="http://schemas.microsoft.com/office/drawing/2014/main" id="{8BD9B7B4-BAF4-43C1-B13D-46AE946FB4E7}"/>
              </a:ext>
            </a:extLst>
          </p:cNvPr>
          <p:cNvSpPr>
            <a:spLocks noGrp="1"/>
          </p:cNvSpPr>
          <p:nvPr>
            <p:ph type="title"/>
          </p:nvPr>
        </p:nvSpPr>
        <p:spPr>
          <a:xfrm>
            <a:off x="720000" y="720000"/>
            <a:ext cx="10753200" cy="451576"/>
          </a:xfrm>
        </p:spPr>
        <p:txBody>
          <a:bodyPr/>
          <a:lstStyle/>
          <a:p>
            <a:r>
              <a:rPr lang="cs-CZ" dirty="0"/>
              <a:t>Jak jsou na tom ve </a:t>
            </a:r>
            <a:r>
              <a:rPr lang="cs-CZ" dirty="0" err="1"/>
              <a:t>FAČRu</a:t>
            </a:r>
            <a:r>
              <a:rPr lang="cs-CZ" dirty="0"/>
              <a:t>? (2014 - 2019) II.</a:t>
            </a:r>
            <a:endParaRPr lang="en-US" sz="1600" dirty="0"/>
          </a:p>
        </p:txBody>
      </p:sp>
      <p:sp>
        <p:nvSpPr>
          <p:cNvPr id="8" name="Zástupný obsah 7">
            <a:extLst>
              <a:ext uri="{FF2B5EF4-FFF2-40B4-BE49-F238E27FC236}">
                <a16:creationId xmlns:a16="http://schemas.microsoft.com/office/drawing/2014/main" id="{725BAD44-9B7D-42DF-89CC-73BA4DEA0A97}"/>
              </a:ext>
            </a:extLst>
          </p:cNvPr>
          <p:cNvSpPr>
            <a:spLocks noGrp="1"/>
          </p:cNvSpPr>
          <p:nvPr>
            <p:ph idx="1"/>
          </p:nvPr>
        </p:nvSpPr>
        <p:spPr/>
        <p:txBody>
          <a:bodyPr/>
          <a:lstStyle/>
          <a:p>
            <a:endParaRPr lang="cs-CZ" sz="1800" dirty="0"/>
          </a:p>
          <a:p>
            <a:endParaRPr lang="cs-CZ" sz="1800" dirty="0"/>
          </a:p>
          <a:p>
            <a:endParaRPr lang="cs-CZ" sz="1800" dirty="0"/>
          </a:p>
          <a:p>
            <a:endParaRPr lang="cs-CZ" sz="1800" dirty="0"/>
          </a:p>
          <a:p>
            <a:endParaRPr lang="cs-CZ" sz="1800" dirty="0"/>
          </a:p>
          <a:p>
            <a:endParaRPr lang="cs-CZ" sz="1800" dirty="0"/>
          </a:p>
          <a:p>
            <a:endParaRPr lang="cs-CZ" sz="1800" dirty="0"/>
          </a:p>
          <a:p>
            <a:endParaRPr lang="cs-CZ" sz="1800" dirty="0"/>
          </a:p>
          <a:p>
            <a:endParaRPr lang="cs-CZ" sz="1800" dirty="0"/>
          </a:p>
          <a:p>
            <a:endParaRPr lang="cs-CZ" sz="1800" dirty="0"/>
          </a:p>
          <a:p>
            <a:pPr marL="72000" indent="0">
              <a:buNone/>
            </a:pPr>
            <a:endParaRPr lang="cs-CZ" sz="1200" i="1" dirty="0"/>
          </a:p>
          <a:p>
            <a:pPr marL="72000" indent="0">
              <a:buNone/>
            </a:pPr>
            <a:r>
              <a:rPr lang="cs-CZ" sz="1200" i="1" dirty="0"/>
              <a:t>(průměrně mezi roky je rozvaha odevzdávána o 5,5 % více než výkaz zisku a ztráty)</a:t>
            </a:r>
          </a:p>
        </p:txBody>
      </p:sp>
      <p:graphicFrame>
        <p:nvGraphicFramePr>
          <p:cNvPr id="15" name="Zástupný obsah 5">
            <a:extLst>
              <a:ext uri="{FF2B5EF4-FFF2-40B4-BE49-F238E27FC236}">
                <a16:creationId xmlns:a16="http://schemas.microsoft.com/office/drawing/2014/main" id="{32C5CA1F-ECB5-4FB5-A3CD-07F22365F33B}"/>
              </a:ext>
            </a:extLst>
          </p:cNvPr>
          <p:cNvGraphicFramePr>
            <a:graphicFrameLocks/>
          </p:cNvGraphicFramePr>
          <p:nvPr/>
        </p:nvGraphicFramePr>
        <p:xfrm>
          <a:off x="414000" y="1692002"/>
          <a:ext cx="5682001" cy="41399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Graf 15">
            <a:extLst>
              <a:ext uri="{FF2B5EF4-FFF2-40B4-BE49-F238E27FC236}">
                <a16:creationId xmlns:a16="http://schemas.microsoft.com/office/drawing/2014/main" id="{1D6B5DE5-CEEE-4600-B2F7-E03084BED8A2}"/>
              </a:ext>
            </a:extLst>
          </p:cNvPr>
          <p:cNvGraphicFramePr>
            <a:graphicFrameLocks/>
          </p:cNvGraphicFramePr>
          <p:nvPr/>
        </p:nvGraphicFramePr>
        <p:xfrm>
          <a:off x="6096000" y="1692002"/>
          <a:ext cx="5682000" cy="41399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5518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42F71B0-6E4F-4D40-BE05-B8FB2C55B6CA}"/>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F91A9048-DFBA-4516-AF7F-CD66A87F5CF9}"/>
              </a:ext>
            </a:extLst>
          </p:cNvPr>
          <p:cNvSpPr>
            <a:spLocks noGrp="1"/>
          </p:cNvSpPr>
          <p:nvPr>
            <p:ph type="title"/>
          </p:nvPr>
        </p:nvSpPr>
        <p:spPr/>
        <p:txBody>
          <a:bodyPr/>
          <a:lstStyle/>
          <a:p>
            <a:r>
              <a:rPr lang="cs-CZ" dirty="0"/>
              <a:t>Jak jsou na tom v ČČK? (2014 - 2020) I.</a:t>
            </a:r>
          </a:p>
        </p:txBody>
      </p:sp>
      <p:sp>
        <p:nvSpPr>
          <p:cNvPr id="5" name="Zástupný obsah 4">
            <a:extLst>
              <a:ext uri="{FF2B5EF4-FFF2-40B4-BE49-F238E27FC236}">
                <a16:creationId xmlns:a16="http://schemas.microsoft.com/office/drawing/2014/main" id="{5D8345B3-C2B6-4B6A-BE57-5081631173F5}"/>
              </a:ext>
            </a:extLst>
          </p:cNvPr>
          <p:cNvSpPr>
            <a:spLocks noGrp="1"/>
          </p:cNvSpPr>
          <p:nvPr>
            <p:ph idx="1"/>
          </p:nvPr>
        </p:nvSpPr>
        <p:spPr/>
        <p:txBody>
          <a:bodyPr/>
          <a:lstStyle/>
          <a:p>
            <a:r>
              <a:rPr lang="cs-CZ" sz="1400" dirty="0"/>
              <a:t>71 pobočných spolků</a:t>
            </a:r>
          </a:p>
          <a:p>
            <a:r>
              <a:rPr lang="cs-CZ" sz="1400" dirty="0">
                <a:solidFill>
                  <a:srgbClr val="969696"/>
                </a:solidFill>
              </a:rPr>
              <a:t>obec: maloměsto (2,8 %) / střední město (69,0 %) / větší město (14,1 %) / velkoměsto (8,5 %) / hl. m. Praha (5,6 %)</a:t>
            </a:r>
            <a:endParaRPr lang="cs-CZ" sz="1400" i="1" dirty="0">
              <a:solidFill>
                <a:srgbClr val="969696"/>
              </a:solidFill>
            </a:endParaRPr>
          </a:p>
          <a:p>
            <a:r>
              <a:rPr lang="cs-CZ" sz="1400" dirty="0">
                <a:solidFill>
                  <a:srgbClr val="969696"/>
                </a:solidFill>
              </a:rPr>
              <a:t>zaměstnanci: 1 až 5 (64,1 %), 6 až 20 (18,8 %), více jak 20 (17,1 %)</a:t>
            </a:r>
          </a:p>
          <a:p>
            <a:r>
              <a:rPr lang="cs-CZ" sz="1400" dirty="0"/>
              <a:t>web: ano (85,9 %) / ne (14,1 %)</a:t>
            </a:r>
            <a:endParaRPr lang="cs-CZ" sz="1400" dirty="0">
              <a:solidFill>
                <a:schemeClr val="bg1">
                  <a:lumMod val="50000"/>
                </a:schemeClr>
              </a:solidFill>
            </a:endParaRPr>
          </a:p>
          <a:p>
            <a:r>
              <a:rPr lang="cs-CZ" sz="1400" dirty="0"/>
              <a:t>transparentní účet: ano (2,8 %) / ne (31,0 %) / nenalezeno (66,2 %)</a:t>
            </a:r>
          </a:p>
          <a:p>
            <a:r>
              <a:rPr lang="cs-CZ" sz="1400" dirty="0">
                <a:solidFill>
                  <a:srgbClr val="969696"/>
                </a:solidFill>
              </a:rPr>
              <a:t>vznik: 70. léta (67,6 %) / 80. léta (11,3 %) / 90. léta (14,1 %) / 2. milénium (7,0 %)</a:t>
            </a:r>
          </a:p>
          <a:p>
            <a:r>
              <a:rPr lang="cs-CZ" sz="1400" dirty="0"/>
              <a:t>veřejný rejstřík – účel: ano (90,1 %) / ne (9,9 %)</a:t>
            </a:r>
            <a:endParaRPr lang="cs-CZ" sz="1000" dirty="0"/>
          </a:p>
          <a:p>
            <a:r>
              <a:rPr lang="cs-CZ" sz="1400" dirty="0"/>
              <a:t>veřejný rejstřík – vedlejší činnost: </a:t>
            </a:r>
            <a:r>
              <a:rPr lang="cs-CZ" sz="1400" i="1" dirty="0"/>
              <a:t>legislativně</a:t>
            </a:r>
            <a:r>
              <a:rPr lang="cs-CZ" sz="1400" dirty="0"/>
              <a:t> ano (8,5 %) / ne (91,5 %) </a:t>
            </a:r>
            <a:r>
              <a:rPr lang="cs-CZ" sz="1400" i="1" dirty="0"/>
              <a:t>vs. účetně </a:t>
            </a:r>
            <a:r>
              <a:rPr lang="cs-CZ" sz="1400" dirty="0"/>
              <a:t>ano (16,9 %) / ne (83,1 %)</a:t>
            </a:r>
          </a:p>
          <a:p>
            <a:r>
              <a:rPr lang="cs-CZ" sz="1400" dirty="0"/>
              <a:t>veřejný rejstřík – obsazení funkcí: ano (91,5 %) / ne (8,5 %)</a:t>
            </a:r>
            <a:r>
              <a:rPr lang="cs-CZ" sz="1000" i="1" dirty="0">
                <a:solidFill>
                  <a:schemeClr val="bg1">
                    <a:lumMod val="50000"/>
                  </a:schemeClr>
                </a:solidFill>
              </a:rPr>
              <a:t> </a:t>
            </a:r>
            <a:endParaRPr lang="cs-CZ" sz="1000" dirty="0"/>
          </a:p>
          <a:p>
            <a:r>
              <a:rPr lang="cs-CZ" sz="1400" dirty="0"/>
              <a:t>veřejný rejstřík – stanovy: ano (4,2 %) / ne (95,8 %)</a:t>
            </a:r>
            <a:r>
              <a:rPr lang="cs-CZ" sz="1400" i="1" dirty="0">
                <a:solidFill>
                  <a:schemeClr val="bg1">
                    <a:lumMod val="50000"/>
                  </a:schemeClr>
                </a:solidFill>
              </a:rPr>
              <a:t> </a:t>
            </a:r>
          </a:p>
          <a:p>
            <a:r>
              <a:rPr lang="cs-CZ" sz="1400" dirty="0"/>
              <a:t>účetnictví: p. </a:t>
            </a:r>
            <a:r>
              <a:rPr lang="cs-CZ" sz="1400" dirty="0" err="1"/>
              <a:t>ú.</a:t>
            </a:r>
            <a:r>
              <a:rPr lang="cs-CZ" sz="1400" dirty="0"/>
              <a:t> ve zjednodušeném rozsahu (26,8 %) / p. </a:t>
            </a:r>
            <a:r>
              <a:rPr lang="cs-CZ" sz="1400" dirty="0" err="1"/>
              <a:t>ú.</a:t>
            </a:r>
            <a:r>
              <a:rPr lang="cs-CZ" sz="1400" dirty="0"/>
              <a:t> v plném rozsahu (69,0 %) / nenalezeno (4,2 %)</a:t>
            </a:r>
          </a:p>
          <a:p>
            <a:r>
              <a:rPr lang="cs-CZ" sz="1400" dirty="0"/>
              <a:t>a účetní výkazy: …</a:t>
            </a:r>
          </a:p>
          <a:p>
            <a:endParaRPr lang="cs-CZ" sz="1400" dirty="0"/>
          </a:p>
          <a:p>
            <a:r>
              <a:rPr lang="cs-CZ" sz="1400" dirty="0"/>
              <a:t>zveřejněno vše podle zákonných požadavků: </a:t>
            </a:r>
            <a:r>
              <a:rPr lang="cs-CZ" sz="1400" b="1" dirty="0"/>
              <a:t>ano </a:t>
            </a:r>
            <a:r>
              <a:rPr lang="cs-CZ" sz="1400" dirty="0"/>
              <a:t>(15,5 %) / </a:t>
            </a:r>
            <a:r>
              <a:rPr lang="cs-CZ" sz="1400" b="1" dirty="0"/>
              <a:t>ne </a:t>
            </a:r>
            <a:r>
              <a:rPr lang="cs-CZ" sz="1400" dirty="0"/>
              <a:t>(84,5 %) // resp. kontinuální ÚZ: </a:t>
            </a:r>
            <a:r>
              <a:rPr lang="cs-CZ" sz="1400" b="1" dirty="0"/>
              <a:t>ano </a:t>
            </a:r>
            <a:r>
              <a:rPr lang="cs-CZ" sz="1400" dirty="0"/>
              <a:t>(15,5 %) / </a:t>
            </a:r>
            <a:r>
              <a:rPr lang="cs-CZ" sz="1400" b="1" dirty="0"/>
              <a:t>ne </a:t>
            </a:r>
            <a:r>
              <a:rPr lang="cs-CZ" sz="1400" dirty="0"/>
              <a:t>(84,5 %)</a:t>
            </a:r>
          </a:p>
          <a:p>
            <a:pPr marL="72000" indent="0">
              <a:buNone/>
            </a:pPr>
            <a:r>
              <a:rPr lang="cs-CZ" sz="1050" i="1" dirty="0"/>
              <a:t>(veřejný rejstřík – účel / obsazení funkcí / </a:t>
            </a:r>
            <a:r>
              <a:rPr lang="cs-CZ" sz="1050" i="1" strike="sngStrike" dirty="0"/>
              <a:t>stanovy</a:t>
            </a:r>
            <a:r>
              <a:rPr lang="cs-CZ" sz="1050" i="1" dirty="0"/>
              <a:t> / kontinuální účetní závěrky)</a:t>
            </a:r>
          </a:p>
          <a:p>
            <a:endParaRPr lang="cs-CZ" sz="1400" dirty="0"/>
          </a:p>
        </p:txBody>
      </p:sp>
    </p:spTree>
    <p:extLst>
      <p:ext uri="{BB962C8B-B14F-4D97-AF65-F5344CB8AC3E}">
        <p14:creationId xmlns:p14="http://schemas.microsoft.com/office/powerpoint/2010/main" val="1382192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F4EF9F61-4922-4660-BEE9-CB931B22F7B0}"/>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14</a:t>
            </a:fld>
            <a:endParaRPr lang="cs-CZ" altLang="cs-CZ"/>
          </a:p>
        </p:txBody>
      </p:sp>
      <p:sp>
        <p:nvSpPr>
          <p:cNvPr id="11" name="Text Placeholder 4">
            <a:extLst>
              <a:ext uri="{FF2B5EF4-FFF2-40B4-BE49-F238E27FC236}">
                <a16:creationId xmlns:a16="http://schemas.microsoft.com/office/drawing/2014/main" id="{B64166EF-7219-41C7-9560-3C7023EE850E}"/>
              </a:ext>
            </a:extLst>
          </p:cNvPr>
          <p:cNvSpPr>
            <a:spLocks noGrp="1"/>
          </p:cNvSpPr>
          <p:nvPr>
            <p:ph type="body" sz="quarter" idx="13"/>
          </p:nvPr>
        </p:nvSpPr>
        <p:spPr>
          <a:xfrm>
            <a:off x="720725" y="1296001"/>
            <a:ext cx="10752138" cy="271576"/>
          </a:xfrm>
        </p:spPr>
        <p:txBody>
          <a:bodyPr/>
          <a:lstStyle/>
          <a:p>
            <a:r>
              <a:rPr lang="cs-CZ" dirty="0"/>
              <a:t>	(rozvaha)					(výkaz zisku a ztráty)</a:t>
            </a:r>
            <a:endParaRPr lang="en-US" dirty="0"/>
          </a:p>
        </p:txBody>
      </p:sp>
      <p:sp>
        <p:nvSpPr>
          <p:cNvPr id="13" name="Title 5">
            <a:extLst>
              <a:ext uri="{FF2B5EF4-FFF2-40B4-BE49-F238E27FC236}">
                <a16:creationId xmlns:a16="http://schemas.microsoft.com/office/drawing/2014/main" id="{8BD9B7B4-BAF4-43C1-B13D-46AE946FB4E7}"/>
              </a:ext>
            </a:extLst>
          </p:cNvPr>
          <p:cNvSpPr>
            <a:spLocks noGrp="1"/>
          </p:cNvSpPr>
          <p:nvPr>
            <p:ph type="title"/>
          </p:nvPr>
        </p:nvSpPr>
        <p:spPr>
          <a:xfrm>
            <a:off x="720000" y="720000"/>
            <a:ext cx="10753200" cy="451576"/>
          </a:xfrm>
        </p:spPr>
        <p:txBody>
          <a:bodyPr/>
          <a:lstStyle/>
          <a:p>
            <a:r>
              <a:rPr lang="cs-CZ" dirty="0"/>
              <a:t>Jak jsou na tom v ČČK? (2014 - 2020) II.</a:t>
            </a:r>
            <a:endParaRPr lang="en-US" sz="1600" dirty="0"/>
          </a:p>
        </p:txBody>
      </p:sp>
      <p:sp>
        <p:nvSpPr>
          <p:cNvPr id="8" name="Zástupný obsah 7">
            <a:extLst>
              <a:ext uri="{FF2B5EF4-FFF2-40B4-BE49-F238E27FC236}">
                <a16:creationId xmlns:a16="http://schemas.microsoft.com/office/drawing/2014/main" id="{725BAD44-9B7D-42DF-89CC-73BA4DEA0A97}"/>
              </a:ext>
            </a:extLst>
          </p:cNvPr>
          <p:cNvSpPr>
            <a:spLocks noGrp="1"/>
          </p:cNvSpPr>
          <p:nvPr>
            <p:ph idx="1"/>
          </p:nvPr>
        </p:nvSpPr>
        <p:spPr/>
        <p:txBody>
          <a:bodyPr/>
          <a:lstStyle/>
          <a:p>
            <a:endParaRPr lang="cs-CZ" sz="1800" dirty="0"/>
          </a:p>
          <a:p>
            <a:endParaRPr lang="cs-CZ" sz="1800" dirty="0"/>
          </a:p>
          <a:p>
            <a:endParaRPr lang="cs-CZ" sz="1800" dirty="0"/>
          </a:p>
          <a:p>
            <a:endParaRPr lang="cs-CZ" sz="1800" dirty="0"/>
          </a:p>
          <a:p>
            <a:endParaRPr lang="cs-CZ" sz="1800" dirty="0"/>
          </a:p>
          <a:p>
            <a:endParaRPr lang="cs-CZ" sz="1800" dirty="0"/>
          </a:p>
          <a:p>
            <a:endParaRPr lang="cs-CZ" sz="1800" dirty="0"/>
          </a:p>
          <a:p>
            <a:endParaRPr lang="cs-CZ" sz="1800" dirty="0"/>
          </a:p>
          <a:p>
            <a:endParaRPr lang="cs-CZ" sz="1800" dirty="0"/>
          </a:p>
          <a:p>
            <a:endParaRPr lang="cs-CZ" sz="1800" dirty="0"/>
          </a:p>
          <a:p>
            <a:pPr marL="72000" indent="0">
              <a:buNone/>
            </a:pPr>
            <a:endParaRPr lang="cs-CZ" sz="1200" i="1" dirty="0"/>
          </a:p>
          <a:p>
            <a:pPr marL="72000" indent="0">
              <a:buNone/>
            </a:pPr>
            <a:r>
              <a:rPr lang="cs-CZ" sz="1200" i="1" dirty="0"/>
              <a:t>(rozvaha je napříč lety o jednotky případů odevzdávána častěji než výkaz zisku a ztráty)</a:t>
            </a:r>
          </a:p>
        </p:txBody>
      </p:sp>
      <p:graphicFrame>
        <p:nvGraphicFramePr>
          <p:cNvPr id="2" name="Graf 1">
            <a:extLst>
              <a:ext uri="{FF2B5EF4-FFF2-40B4-BE49-F238E27FC236}">
                <a16:creationId xmlns:a16="http://schemas.microsoft.com/office/drawing/2014/main" id="{B9BC6546-79A8-4973-3B66-E7B22DD1F3B7}"/>
              </a:ext>
            </a:extLst>
          </p:cNvPr>
          <p:cNvGraphicFramePr>
            <a:graphicFrameLocks/>
          </p:cNvGraphicFramePr>
          <p:nvPr/>
        </p:nvGraphicFramePr>
        <p:xfrm>
          <a:off x="737214" y="1567577"/>
          <a:ext cx="5358786" cy="43669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af 3">
            <a:extLst>
              <a:ext uri="{FF2B5EF4-FFF2-40B4-BE49-F238E27FC236}">
                <a16:creationId xmlns:a16="http://schemas.microsoft.com/office/drawing/2014/main" id="{66B30EAF-B99D-0FC2-58E9-7BE8DE1DD202}"/>
              </a:ext>
            </a:extLst>
          </p:cNvPr>
          <p:cNvGraphicFramePr>
            <a:graphicFrameLocks/>
          </p:cNvGraphicFramePr>
          <p:nvPr/>
        </p:nvGraphicFramePr>
        <p:xfrm>
          <a:off x="6096000" y="1567920"/>
          <a:ext cx="5358786" cy="4366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701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42F71B0-6E4F-4D40-BE05-B8FB2C55B6CA}"/>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F91A9048-DFBA-4516-AF7F-CD66A87F5CF9}"/>
              </a:ext>
            </a:extLst>
          </p:cNvPr>
          <p:cNvSpPr>
            <a:spLocks noGrp="1"/>
          </p:cNvSpPr>
          <p:nvPr>
            <p:ph type="title"/>
          </p:nvPr>
        </p:nvSpPr>
        <p:spPr>
          <a:xfrm>
            <a:off x="719999" y="720000"/>
            <a:ext cx="11096179" cy="451576"/>
          </a:xfrm>
        </p:spPr>
        <p:txBody>
          <a:bodyPr/>
          <a:lstStyle/>
          <a:p>
            <a:r>
              <a:rPr lang="cs-CZ" dirty="0"/>
              <a:t>Jak jsou na tom v SH ČMS? (2014 – 2021) – I. </a:t>
            </a:r>
          </a:p>
        </p:txBody>
      </p:sp>
      <p:sp>
        <p:nvSpPr>
          <p:cNvPr id="5" name="Zástupný obsah 4">
            <a:extLst>
              <a:ext uri="{FF2B5EF4-FFF2-40B4-BE49-F238E27FC236}">
                <a16:creationId xmlns:a16="http://schemas.microsoft.com/office/drawing/2014/main" id="{5D8345B3-C2B6-4B6A-BE57-5081631173F5}"/>
              </a:ext>
            </a:extLst>
          </p:cNvPr>
          <p:cNvSpPr>
            <a:spLocks noGrp="1"/>
          </p:cNvSpPr>
          <p:nvPr>
            <p:ph idx="1"/>
          </p:nvPr>
        </p:nvSpPr>
        <p:spPr/>
        <p:txBody>
          <a:bodyPr/>
          <a:lstStyle/>
          <a:p>
            <a:r>
              <a:rPr lang="cs-CZ" sz="1000" dirty="0"/>
              <a:t>230 pobočných spolků</a:t>
            </a:r>
          </a:p>
          <a:p>
            <a:r>
              <a:rPr lang="cs-CZ" sz="1000" dirty="0"/>
              <a:t>obec: do 10 tis. (78,1 %) / nad 10 tis. (21,8 %)</a:t>
            </a:r>
            <a:endParaRPr lang="cs-CZ" sz="1000" i="1" dirty="0">
              <a:solidFill>
                <a:schemeClr val="bg1">
                  <a:lumMod val="50000"/>
                </a:schemeClr>
              </a:solidFill>
            </a:endParaRPr>
          </a:p>
          <a:p>
            <a:r>
              <a:rPr lang="cs-CZ" sz="1000" dirty="0"/>
              <a:t>vznik: 70. léta (0 %) / 80. léta (0 %) / 90. léta (66,9 %) / 2. milénium (33,0 %)</a:t>
            </a:r>
          </a:p>
          <a:p>
            <a:r>
              <a:rPr lang="cs-CZ" sz="1000" dirty="0"/>
              <a:t>úroveň: kraj (5,2 %) / okres (26,1 %) / okrsek (24,4 %) / sbor (44,3 %)</a:t>
            </a:r>
            <a:r>
              <a:rPr lang="cs-CZ" sz="1000" i="1" dirty="0"/>
              <a:t> </a:t>
            </a:r>
          </a:p>
          <a:p>
            <a:r>
              <a:rPr lang="cs-CZ" sz="1000" dirty="0"/>
              <a:t>web: ano (60,9 %) / ne (39,1 %)</a:t>
            </a:r>
            <a:endParaRPr lang="cs-CZ" sz="1000" dirty="0">
              <a:solidFill>
                <a:schemeClr val="bg1">
                  <a:lumMod val="50000"/>
                </a:schemeClr>
              </a:solidFill>
            </a:endParaRPr>
          </a:p>
          <a:p>
            <a:r>
              <a:rPr lang="cs-CZ" sz="1000" dirty="0"/>
              <a:t>transparentní účet: ano (2,6 %) / ne (14,8 %) / nenalezeno (82,6 %)</a:t>
            </a:r>
          </a:p>
          <a:p>
            <a:r>
              <a:rPr lang="cs-CZ" sz="1000" dirty="0"/>
              <a:t>účetnictví:  plný... (4,0 %), zjednodušený... (38,3 %), jednoduché... (56,6 %), nelze... (1,1 %)</a:t>
            </a:r>
          </a:p>
          <a:p>
            <a:r>
              <a:rPr lang="cs-CZ" sz="1000" dirty="0"/>
              <a:t>veřejný rejstřík – účel: ano (99,1 %) / ne (0,9 %)</a:t>
            </a:r>
          </a:p>
          <a:p>
            <a:r>
              <a:rPr lang="cs-CZ" sz="1000" dirty="0"/>
              <a:t>veřejný rejstřík – vedlejší činnost: </a:t>
            </a:r>
            <a:r>
              <a:rPr lang="cs-CZ" sz="1000" i="1" dirty="0"/>
              <a:t>legislativně</a:t>
            </a:r>
            <a:r>
              <a:rPr lang="cs-CZ" sz="1000" dirty="0"/>
              <a:t> ano (21,3 %) / ne (78,7 %) </a:t>
            </a:r>
            <a:r>
              <a:rPr lang="cs-CZ" sz="1000" i="1" dirty="0"/>
              <a:t>vs. účetně </a:t>
            </a:r>
            <a:r>
              <a:rPr lang="cs-CZ" sz="1000" dirty="0"/>
              <a:t>?</a:t>
            </a:r>
          </a:p>
          <a:p>
            <a:r>
              <a:rPr lang="cs-CZ" sz="1000" dirty="0"/>
              <a:t>veřejný rejstřík – obsazení funkcí: ano (90,4 %) / ne (9,6 %)</a:t>
            </a:r>
            <a:r>
              <a:rPr lang="cs-CZ" sz="1000" i="1" dirty="0">
                <a:solidFill>
                  <a:schemeClr val="bg1">
                    <a:lumMod val="50000"/>
                  </a:schemeClr>
                </a:solidFill>
              </a:rPr>
              <a:t> </a:t>
            </a:r>
            <a:endParaRPr lang="cs-CZ" sz="1000" dirty="0"/>
          </a:p>
          <a:p>
            <a:r>
              <a:rPr lang="cs-CZ" sz="1000" dirty="0"/>
              <a:t>veřejný rejstřík – stanovy: ano (5,2 %) / ne (94,8 %)</a:t>
            </a:r>
            <a:r>
              <a:rPr lang="cs-CZ" sz="1000" i="1" dirty="0">
                <a:solidFill>
                  <a:schemeClr val="bg1">
                    <a:lumMod val="50000"/>
                  </a:schemeClr>
                </a:solidFill>
              </a:rPr>
              <a:t> </a:t>
            </a:r>
          </a:p>
          <a:p>
            <a:endParaRPr lang="cs-CZ" sz="1000" dirty="0"/>
          </a:p>
          <a:p>
            <a:r>
              <a:rPr lang="cs-CZ" sz="1000" dirty="0"/>
              <a:t>zaměstnanci </a:t>
            </a:r>
            <a:r>
              <a:rPr lang="cs-CZ" sz="1000" i="1" dirty="0"/>
              <a:t>(n=52)</a:t>
            </a:r>
            <a:r>
              <a:rPr lang="cs-CZ" sz="1000" dirty="0"/>
              <a:t>: 1 až 5 (98,1 %), 6 až 9 (1,9 %)</a:t>
            </a:r>
            <a:endParaRPr lang="cs-CZ" sz="1000" dirty="0">
              <a:solidFill>
                <a:schemeClr val="bg1">
                  <a:lumMod val="50000"/>
                </a:schemeClr>
              </a:solidFill>
            </a:endParaRPr>
          </a:p>
          <a:p>
            <a:r>
              <a:rPr lang="cs-CZ" sz="1000" dirty="0"/>
              <a:t>kontakt („alespoň něco“): ano (43,9 %) / ne (56,1 %)</a:t>
            </a:r>
          </a:p>
          <a:p>
            <a:r>
              <a:rPr lang="cs-CZ" sz="1000" dirty="0"/>
              <a:t>starosta/</a:t>
            </a:r>
            <a:r>
              <a:rPr lang="cs-CZ" sz="1000" dirty="0" err="1"/>
              <a:t>ka</a:t>
            </a:r>
            <a:r>
              <a:rPr lang="cs-CZ" sz="1000" dirty="0"/>
              <a:t> – jméno: ano (43,5 %) / ne (56,5 %)</a:t>
            </a:r>
          </a:p>
          <a:p>
            <a:r>
              <a:rPr lang="cs-CZ" sz="1000" dirty="0"/>
              <a:t>starosta/</a:t>
            </a:r>
            <a:r>
              <a:rPr lang="cs-CZ" sz="1000" dirty="0" err="1"/>
              <a:t>ka</a:t>
            </a:r>
            <a:r>
              <a:rPr lang="cs-CZ" sz="1000" dirty="0"/>
              <a:t> – e-mail: ano (38,7 %) / ne (61,3 %)</a:t>
            </a:r>
            <a:endParaRPr lang="cs-CZ" sz="1000" i="1" dirty="0">
              <a:solidFill>
                <a:schemeClr val="bg1">
                  <a:lumMod val="50000"/>
                </a:schemeClr>
              </a:solidFill>
            </a:endParaRPr>
          </a:p>
          <a:p>
            <a:r>
              <a:rPr lang="cs-CZ" sz="1000" dirty="0"/>
              <a:t>starosta/</a:t>
            </a:r>
            <a:r>
              <a:rPr lang="cs-CZ" sz="1000" dirty="0" err="1"/>
              <a:t>ka</a:t>
            </a:r>
            <a:r>
              <a:rPr lang="cs-CZ" sz="1000" dirty="0"/>
              <a:t> – telefon: ano (40,4 %) / ne (59,6 %)</a:t>
            </a:r>
          </a:p>
          <a:p>
            <a:endParaRPr lang="cs-CZ" sz="1000" dirty="0"/>
          </a:p>
          <a:p>
            <a:r>
              <a:rPr lang="cs-CZ" sz="1000" dirty="0"/>
              <a:t>a účetní výkazy: …</a:t>
            </a:r>
          </a:p>
        </p:txBody>
      </p:sp>
    </p:spTree>
    <p:extLst>
      <p:ext uri="{BB962C8B-B14F-4D97-AF65-F5344CB8AC3E}">
        <p14:creationId xmlns:p14="http://schemas.microsoft.com/office/powerpoint/2010/main" val="586252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F4EF9F61-4922-4660-BEE9-CB931B22F7B0}"/>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16</a:t>
            </a:fld>
            <a:endParaRPr lang="cs-CZ" altLang="cs-CZ"/>
          </a:p>
        </p:txBody>
      </p:sp>
      <p:sp>
        <p:nvSpPr>
          <p:cNvPr id="11" name="Text Placeholder 4">
            <a:extLst>
              <a:ext uri="{FF2B5EF4-FFF2-40B4-BE49-F238E27FC236}">
                <a16:creationId xmlns:a16="http://schemas.microsoft.com/office/drawing/2014/main" id="{B64166EF-7219-41C7-9560-3C7023EE850E}"/>
              </a:ext>
            </a:extLst>
          </p:cNvPr>
          <p:cNvSpPr>
            <a:spLocks noGrp="1"/>
          </p:cNvSpPr>
          <p:nvPr>
            <p:ph type="body" sz="quarter" idx="13"/>
          </p:nvPr>
        </p:nvSpPr>
        <p:spPr>
          <a:xfrm>
            <a:off x="720725" y="1296001"/>
            <a:ext cx="10752138" cy="271576"/>
          </a:xfrm>
        </p:spPr>
        <p:txBody>
          <a:bodyPr/>
          <a:lstStyle/>
          <a:p>
            <a:r>
              <a:rPr lang="cs-CZ" dirty="0"/>
              <a:t>	(podvojné účetnictví: rozvaha a výkaz zisku a ztráty)</a:t>
            </a:r>
            <a:endParaRPr lang="en-US" dirty="0"/>
          </a:p>
        </p:txBody>
      </p:sp>
      <p:sp>
        <p:nvSpPr>
          <p:cNvPr id="13" name="Title 5">
            <a:extLst>
              <a:ext uri="{FF2B5EF4-FFF2-40B4-BE49-F238E27FC236}">
                <a16:creationId xmlns:a16="http://schemas.microsoft.com/office/drawing/2014/main" id="{8BD9B7B4-BAF4-43C1-B13D-46AE946FB4E7}"/>
              </a:ext>
            </a:extLst>
          </p:cNvPr>
          <p:cNvSpPr>
            <a:spLocks noGrp="1"/>
          </p:cNvSpPr>
          <p:nvPr>
            <p:ph type="title"/>
          </p:nvPr>
        </p:nvSpPr>
        <p:spPr>
          <a:xfrm>
            <a:off x="719999" y="720000"/>
            <a:ext cx="11149445" cy="451576"/>
          </a:xfrm>
        </p:spPr>
        <p:txBody>
          <a:bodyPr/>
          <a:lstStyle/>
          <a:p>
            <a:r>
              <a:rPr lang="cs-CZ" dirty="0"/>
              <a:t>Jak jsou na tom v SH ČMS? (2014 – 2021) – II.</a:t>
            </a:r>
            <a:endParaRPr lang="en-US" sz="1600" dirty="0"/>
          </a:p>
        </p:txBody>
      </p:sp>
      <p:sp>
        <p:nvSpPr>
          <p:cNvPr id="8" name="Zástupný obsah 7">
            <a:extLst>
              <a:ext uri="{FF2B5EF4-FFF2-40B4-BE49-F238E27FC236}">
                <a16:creationId xmlns:a16="http://schemas.microsoft.com/office/drawing/2014/main" id="{725BAD44-9B7D-42DF-89CC-73BA4DEA0A97}"/>
              </a:ext>
            </a:extLst>
          </p:cNvPr>
          <p:cNvSpPr>
            <a:spLocks noGrp="1"/>
          </p:cNvSpPr>
          <p:nvPr>
            <p:ph idx="1"/>
          </p:nvPr>
        </p:nvSpPr>
        <p:spPr/>
        <p:txBody>
          <a:bodyPr/>
          <a:lstStyle/>
          <a:p>
            <a:endParaRPr lang="cs-CZ" sz="1800" dirty="0"/>
          </a:p>
          <a:p>
            <a:endParaRPr lang="cs-CZ" sz="1800" dirty="0"/>
          </a:p>
          <a:p>
            <a:endParaRPr lang="cs-CZ" sz="1800" dirty="0"/>
          </a:p>
          <a:p>
            <a:endParaRPr lang="cs-CZ" sz="1800" dirty="0"/>
          </a:p>
          <a:p>
            <a:endParaRPr lang="cs-CZ" sz="1800" dirty="0"/>
          </a:p>
          <a:p>
            <a:endParaRPr lang="cs-CZ" sz="1800" dirty="0"/>
          </a:p>
          <a:p>
            <a:endParaRPr lang="cs-CZ" sz="1800" dirty="0"/>
          </a:p>
          <a:p>
            <a:endParaRPr lang="cs-CZ" sz="1800" dirty="0"/>
          </a:p>
          <a:p>
            <a:endParaRPr lang="cs-CZ" sz="1800" dirty="0"/>
          </a:p>
          <a:p>
            <a:endParaRPr lang="cs-CZ" sz="1800" dirty="0"/>
          </a:p>
          <a:p>
            <a:pPr marL="72000" indent="0">
              <a:buNone/>
            </a:pPr>
            <a:endParaRPr lang="cs-CZ" sz="1200" i="1" dirty="0"/>
          </a:p>
          <a:p>
            <a:pPr marL="72000" indent="0">
              <a:buNone/>
            </a:pPr>
            <a:r>
              <a:rPr lang="cs-CZ" sz="1200" i="1" dirty="0"/>
              <a:t>(rozvaha je napříč lety o jednotky případů odevzdávána častěji než výkaz zisku a ztráty)</a:t>
            </a:r>
          </a:p>
        </p:txBody>
      </p:sp>
      <p:pic>
        <p:nvPicPr>
          <p:cNvPr id="9" name="Obrázek 8">
            <a:extLst>
              <a:ext uri="{FF2B5EF4-FFF2-40B4-BE49-F238E27FC236}">
                <a16:creationId xmlns:a16="http://schemas.microsoft.com/office/drawing/2014/main" id="{B2138B76-2985-2AA6-1AE7-8AACCBA56B19}"/>
              </a:ext>
            </a:extLst>
          </p:cNvPr>
          <p:cNvPicPr>
            <a:picLocks noChangeAspect="1"/>
          </p:cNvPicPr>
          <p:nvPr/>
        </p:nvPicPr>
        <p:blipFill>
          <a:blip r:embed="rId2"/>
          <a:stretch>
            <a:fillRect/>
          </a:stretch>
        </p:blipFill>
        <p:spPr>
          <a:xfrm>
            <a:off x="240774" y="1611402"/>
            <a:ext cx="10307782" cy="4301198"/>
          </a:xfrm>
          <a:prstGeom prst="rect">
            <a:avLst/>
          </a:prstGeom>
        </p:spPr>
      </p:pic>
    </p:spTree>
    <p:extLst>
      <p:ext uri="{BB962C8B-B14F-4D97-AF65-F5344CB8AC3E}">
        <p14:creationId xmlns:p14="http://schemas.microsoft.com/office/powerpoint/2010/main" val="3245560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17</a:t>
            </a:fld>
            <a:endParaRPr lang="cs-CZ" altLang="cs-CZ"/>
          </a:p>
        </p:txBody>
      </p:sp>
      <p:sp>
        <p:nvSpPr>
          <p:cNvPr id="96258" name="Rectangle 2"/>
          <p:cNvSpPr>
            <a:spLocks noGrp="1" noChangeArrowheads="1"/>
          </p:cNvSpPr>
          <p:nvPr>
            <p:ph type="title"/>
          </p:nvPr>
        </p:nvSpPr>
        <p:spPr/>
        <p:txBody>
          <a:bodyPr/>
          <a:lstStyle/>
          <a:p>
            <a:r>
              <a:rPr lang="cs-CZ" altLang="cs-CZ" dirty="0"/>
              <a:t>ÚKOL č. 3</a:t>
            </a:r>
          </a:p>
        </p:txBody>
      </p:sp>
      <p:sp>
        <p:nvSpPr>
          <p:cNvPr id="96259" name="Rectangle 3"/>
          <p:cNvSpPr>
            <a:spLocks noGrp="1" noChangeArrowheads="1"/>
          </p:cNvSpPr>
          <p:nvPr>
            <p:ph type="body" idx="1"/>
          </p:nvPr>
        </p:nvSpPr>
        <p:spPr/>
        <p:txBody>
          <a:bodyPr/>
          <a:lstStyle/>
          <a:p>
            <a:pPr>
              <a:defRPr/>
            </a:pPr>
            <a:r>
              <a:rPr lang="cs-CZ" altLang="cs-CZ" sz="1400" dirty="0"/>
              <a:t>podívat se pod pokličku „jiného“ souboru NNO</a:t>
            </a:r>
          </a:p>
          <a:p>
            <a:pPr>
              <a:defRPr/>
            </a:pPr>
            <a:endParaRPr lang="cs-CZ" altLang="cs-CZ" sz="1400" dirty="0"/>
          </a:p>
          <a:p>
            <a:pPr>
              <a:defRPr/>
            </a:pPr>
            <a:r>
              <a:rPr lang="cs-CZ" altLang="cs-CZ" sz="1400" dirty="0"/>
              <a:t>prostřednictvím toho (v lepším případě) zopakovat?</a:t>
            </a:r>
          </a:p>
          <a:p>
            <a:pPr lvl="1">
              <a:defRPr/>
            </a:pPr>
            <a:r>
              <a:rPr lang="cs-CZ" altLang="cs-CZ" sz="1400" dirty="0"/>
              <a:t>„legislativu NNO“</a:t>
            </a:r>
          </a:p>
          <a:p>
            <a:pPr lvl="1">
              <a:defRPr/>
            </a:pPr>
            <a:r>
              <a:rPr lang="cs-CZ" altLang="cs-CZ" sz="1400" dirty="0"/>
              <a:t>„účetnictví NNO„</a:t>
            </a:r>
          </a:p>
          <a:p>
            <a:pPr lvl="1">
              <a:defRPr/>
            </a:pPr>
            <a:r>
              <a:rPr lang="cs-CZ" altLang="cs-CZ" sz="1400" dirty="0"/>
              <a:t>„financování NNO“</a:t>
            </a:r>
          </a:p>
          <a:p>
            <a:pPr marL="324000" lvl="1" indent="0">
              <a:buNone/>
              <a:defRPr/>
            </a:pPr>
            <a:endParaRPr lang="cs-CZ" altLang="cs-CZ" sz="1400" dirty="0"/>
          </a:p>
          <a:p>
            <a:pPr marL="324000" lvl="1" indent="0">
              <a:buNone/>
              <a:defRPr/>
            </a:pPr>
            <a:endParaRPr lang="cs-CZ" altLang="cs-CZ" sz="1400" dirty="0"/>
          </a:p>
          <a:p>
            <a:pPr marL="324000" lvl="1" indent="0">
              <a:buNone/>
              <a:defRPr/>
            </a:pPr>
            <a:endParaRPr lang="cs-C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24000" lvl="1" indent="0">
              <a:buNone/>
              <a:defRPr/>
            </a:pPr>
            <a:endParaRPr lang="cs-CZ" sz="1400" i="1" kern="100" dirty="0">
              <a:solidFill>
                <a:schemeClr val="bg1">
                  <a:lumMod val="50000"/>
                </a:schemeClr>
              </a:solidFill>
              <a:latin typeface="Aptos" panose="020B0004020202020204" pitchFamily="34" charset="0"/>
              <a:cs typeface="Times New Roman" panose="02020603050405020304" pitchFamily="18" charset="0"/>
            </a:endParaRPr>
          </a:p>
          <a:p>
            <a:pPr marL="324000" lvl="1" indent="0">
              <a:buNone/>
              <a:defRPr/>
            </a:pPr>
            <a:endParaRPr lang="cs-CZ" altLang="cs-CZ" sz="1400" dirty="0"/>
          </a:p>
        </p:txBody>
      </p:sp>
      <p:pic>
        <p:nvPicPr>
          <p:cNvPr id="6" name="Obrázek 5" descr="Obsah obrázku text&#10;&#10;Popis byl vytvořen automaticky">
            <a:extLst>
              <a:ext uri="{FF2B5EF4-FFF2-40B4-BE49-F238E27FC236}">
                <a16:creationId xmlns:a16="http://schemas.microsoft.com/office/drawing/2014/main" id="{76AF1F5F-1044-4316-AA55-4AE14F3D5A2F}"/>
              </a:ext>
            </a:extLst>
          </p:cNvPr>
          <p:cNvPicPr>
            <a:picLocks noChangeAspect="1"/>
          </p:cNvPicPr>
          <p:nvPr/>
        </p:nvPicPr>
        <p:blipFill rotWithShape="1">
          <a:blip r:embed="rId2">
            <a:extLst>
              <a:ext uri="{28A0092B-C50C-407E-A947-70E740481C1C}">
                <a14:useLocalDpi xmlns:a14="http://schemas.microsoft.com/office/drawing/2010/main" val="0"/>
              </a:ext>
            </a:extLst>
          </a:blip>
          <a:srcRect l="2174" r="4299"/>
          <a:stretch/>
        </p:blipFill>
        <p:spPr>
          <a:xfrm>
            <a:off x="5157817" y="1692002"/>
            <a:ext cx="5248753" cy="2216351"/>
          </a:xfrm>
          <a:prstGeom prst="rect">
            <a:avLst/>
          </a:prstGeom>
        </p:spPr>
      </p:pic>
    </p:spTree>
    <p:extLst>
      <p:ext uri="{BB962C8B-B14F-4D97-AF65-F5344CB8AC3E}">
        <p14:creationId xmlns:p14="http://schemas.microsoft.com/office/powerpoint/2010/main" val="1652408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p:cNvSpPr>
            <a:spLocks noGrp="1"/>
          </p:cNvSpPr>
          <p:nvPr>
            <p:ph type="title"/>
          </p:nvPr>
        </p:nvSpPr>
        <p:spPr/>
        <p:txBody>
          <a:bodyPr/>
          <a:lstStyle/>
          <a:p>
            <a:r>
              <a:rPr lang="cs-CZ" dirty="0"/>
              <a:t>Fotbalová asociace České republiky (FAČR)</a:t>
            </a:r>
            <a:br>
              <a:rPr lang="cs-CZ" dirty="0"/>
            </a:br>
            <a:r>
              <a:rPr lang="cs-CZ" dirty="0"/>
              <a:t>			       </a:t>
            </a:r>
            <a:r>
              <a:rPr lang="cs-CZ" i="1" dirty="0">
                <a:solidFill>
                  <a:schemeClr val="accent1">
                    <a:lumMod val="20000"/>
                    <a:lumOff val="80000"/>
                  </a:schemeClr>
                </a:solidFill>
              </a:rPr>
              <a:t>aktualizace!!!</a:t>
            </a:r>
          </a:p>
        </p:txBody>
      </p:sp>
      <p:sp>
        <p:nvSpPr>
          <p:cNvPr id="6" name="Zástupný obsah 5">
            <a:extLst>
              <a:ext uri="{FF2B5EF4-FFF2-40B4-BE49-F238E27FC236}">
                <a16:creationId xmlns:a16="http://schemas.microsoft.com/office/drawing/2014/main" id="{CEB89390-C406-416D-8230-377F8B1516D6}"/>
              </a:ext>
            </a:extLst>
          </p:cNvPr>
          <p:cNvSpPr>
            <a:spLocks noGrp="1"/>
          </p:cNvSpPr>
          <p:nvPr>
            <p:ph idx="1"/>
          </p:nvPr>
        </p:nvSpPr>
        <p:spPr/>
        <p:txBody>
          <a:bodyPr/>
          <a:lstStyle/>
          <a:p>
            <a:r>
              <a:rPr lang="cs-CZ" sz="1400" dirty="0"/>
              <a:t>vznik: 1990</a:t>
            </a:r>
          </a:p>
          <a:p>
            <a:r>
              <a:rPr lang="cs-CZ" sz="1400" dirty="0"/>
              <a:t>IČ: 004 06 741</a:t>
            </a:r>
          </a:p>
          <a:p>
            <a:r>
              <a:rPr lang="cs-CZ" sz="1400" dirty="0"/>
              <a:t>právní forma: spolek</a:t>
            </a:r>
          </a:p>
          <a:p>
            <a:r>
              <a:rPr lang="cs-CZ" sz="1400" dirty="0"/>
              <a:t>účelem je:</a:t>
            </a:r>
            <a:r>
              <a:rPr lang="cs-CZ" sz="1800" dirty="0"/>
              <a:t> </a:t>
            </a:r>
          </a:p>
          <a:p>
            <a:pPr marL="72000" indent="0">
              <a:buNone/>
            </a:pPr>
            <a:r>
              <a:rPr lang="cs-CZ" sz="1100" i="1" dirty="0"/>
              <a:t>„…organizování fotbalu. K tomuto účelu Asociace při sledování veřejného zájmu a veřejné prospěšnosti zejména:	</a:t>
            </a:r>
          </a:p>
          <a:p>
            <a:pPr marL="300600" indent="-228600">
              <a:buAutoNum type="alphaLcParenR"/>
            </a:pPr>
            <a:r>
              <a:rPr lang="cs-CZ" sz="1100" i="1" dirty="0"/>
              <a:t>pečuje o komplexní rozvoj a propagaci fotbalu v České republice a vytváří pro něj na všech stupních všestranné a rovnoprávné podmínky;</a:t>
            </a:r>
          </a:p>
          <a:p>
            <a:pPr marL="300600" indent="-228600">
              <a:buAutoNum type="alphaLcParenR"/>
            </a:pPr>
            <a:r>
              <a:rPr lang="cs-CZ" sz="1100" i="1" dirty="0"/>
              <a:t>zabezpečuje přípravu a účast fotbalové reprezentace České republiky v soutěžích Mezinárodní federace fotbalových asociací  </a:t>
            </a:r>
            <a:r>
              <a:rPr lang="cs-CZ" sz="1100" i="1" dirty="0" err="1"/>
              <a:t>Fédération</a:t>
            </a:r>
            <a:r>
              <a:rPr lang="cs-CZ" sz="1100" i="1" dirty="0"/>
              <a:t> </a:t>
            </a:r>
            <a:r>
              <a:rPr lang="cs-CZ" sz="1100" i="1" dirty="0" err="1"/>
              <a:t>Internationale</a:t>
            </a:r>
            <a:r>
              <a:rPr lang="cs-CZ" sz="1100" i="1" dirty="0"/>
              <a:t> de </a:t>
            </a:r>
            <a:r>
              <a:rPr lang="cs-CZ" sz="1100" i="1" dirty="0" err="1"/>
              <a:t>Football</a:t>
            </a:r>
            <a:r>
              <a:rPr lang="cs-CZ" sz="1100" i="1" dirty="0"/>
              <a:t> </a:t>
            </a:r>
            <a:r>
              <a:rPr lang="cs-CZ" sz="1100" i="1" dirty="0" err="1"/>
              <a:t>Association</a:t>
            </a:r>
            <a:r>
              <a:rPr lang="cs-CZ" sz="1100" i="1" dirty="0"/>
              <a:t> a Unie evropských fotbalových asociací  Union </a:t>
            </a:r>
            <a:r>
              <a:rPr lang="cs-CZ" sz="1100" i="1" dirty="0" err="1"/>
              <a:t>of</a:t>
            </a:r>
            <a:r>
              <a:rPr lang="cs-CZ" sz="1100" i="1" dirty="0"/>
              <a:t> </a:t>
            </a:r>
            <a:r>
              <a:rPr lang="cs-CZ" sz="1100" i="1" dirty="0" err="1"/>
              <a:t>European</a:t>
            </a:r>
            <a:r>
              <a:rPr lang="cs-CZ" sz="1100" i="1" dirty="0"/>
              <a:t> </a:t>
            </a:r>
            <a:r>
              <a:rPr lang="cs-CZ" sz="1100" i="1" dirty="0" err="1"/>
              <a:t>Football</a:t>
            </a:r>
            <a:r>
              <a:rPr lang="cs-CZ" sz="1100" i="1" dirty="0"/>
              <a:t> </a:t>
            </a:r>
            <a:r>
              <a:rPr lang="cs-CZ" sz="1100" i="1" dirty="0" err="1"/>
              <a:t>Associations</a:t>
            </a:r>
            <a:r>
              <a:rPr lang="cs-CZ" sz="1100" i="1" dirty="0"/>
              <a:t>;</a:t>
            </a:r>
          </a:p>
          <a:p>
            <a:pPr marL="300600" indent="-228600">
              <a:buAutoNum type="alphaLcParenR"/>
            </a:pPr>
            <a:r>
              <a:rPr lang="cs-CZ" sz="1100" i="1" dirty="0"/>
              <a:t>podporuje profesionální a zejména amatérský fotbal, se zvláštním zaměřením na rozvoj fotbalu mládeže s cílem vést ji k pozitivním občanským postojům a zásadám,    ke zdravému způsobu života, jakož i s cílem zabránit, aby se stávala závislá na alkoholu, drogách a jiných návykových látkách.“</a:t>
            </a:r>
          </a:p>
          <a:p>
            <a:endParaRPr lang="cs-CZ" sz="1400" dirty="0"/>
          </a:p>
          <a:p>
            <a:r>
              <a:rPr lang="cs-CZ" sz="1400" dirty="0"/>
              <a:t>organizační struktura: </a:t>
            </a:r>
          </a:p>
          <a:p>
            <a:pPr lvl="1"/>
            <a:r>
              <a:rPr lang="cs-CZ" sz="1400" dirty="0"/>
              <a:t>Valná hromada, Výkonný výbor, Předseda (Petr Fousek), Generální </a:t>
            </a:r>
            <a:r>
              <a:rPr lang="cs-CZ" sz="1400" dirty="0" err="1"/>
              <a:t>sekřetář</a:t>
            </a:r>
            <a:endParaRPr lang="cs-CZ" sz="1400" dirty="0"/>
          </a:p>
          <a:p>
            <a:pPr lvl="1"/>
            <a:r>
              <a:rPr lang="cs-CZ" sz="1400" dirty="0"/>
              <a:t>pobočné spolky: 93 záznamů v rámci veřejného rejstříku (především krajské, okresní, městské fotbalové svazy)</a:t>
            </a:r>
          </a:p>
          <a:p>
            <a:pPr lvl="1"/>
            <a:r>
              <a:rPr lang="cs-CZ" sz="1400" dirty="0"/>
              <a:t>resp. necelých 3.500 jednotlivých členských klubů (samostatných spolků)</a:t>
            </a:r>
          </a:p>
          <a:p>
            <a:pPr lvl="1"/>
            <a:endParaRPr lang="cs-CZ" sz="1400" dirty="0"/>
          </a:p>
          <a:p>
            <a:pPr lvl="1"/>
            <a:r>
              <a:rPr lang="cs-CZ" sz="1400" dirty="0"/>
              <a:t>„sakumprásk“ více jak 358 436 členů</a:t>
            </a:r>
          </a:p>
        </p:txBody>
      </p:sp>
      <p:pic>
        <p:nvPicPr>
          <p:cNvPr id="2" name="Picture 2" descr="FAČR - logo">
            <a:extLst>
              <a:ext uri="{FF2B5EF4-FFF2-40B4-BE49-F238E27FC236}">
                <a16:creationId xmlns:a16="http://schemas.microsoft.com/office/drawing/2014/main" id="{CA3A41A5-AC4F-E848-44F1-9300065D75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6387" y="1265471"/>
            <a:ext cx="2895465" cy="1930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64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p:cNvSpPr>
            <a:spLocks noGrp="1"/>
          </p:cNvSpPr>
          <p:nvPr>
            <p:ph type="title"/>
          </p:nvPr>
        </p:nvSpPr>
        <p:spPr/>
        <p:txBody>
          <a:bodyPr/>
          <a:lstStyle/>
          <a:p>
            <a:r>
              <a:rPr lang="cs-CZ" dirty="0"/>
              <a:t>FAČR: ekonomika</a:t>
            </a:r>
          </a:p>
        </p:txBody>
      </p:sp>
      <p:sp>
        <p:nvSpPr>
          <p:cNvPr id="6" name="Zástupný obsah 5">
            <a:extLst>
              <a:ext uri="{FF2B5EF4-FFF2-40B4-BE49-F238E27FC236}">
                <a16:creationId xmlns:a16="http://schemas.microsoft.com/office/drawing/2014/main" id="{CEB89390-C406-416D-8230-377F8B1516D6}"/>
              </a:ext>
            </a:extLst>
          </p:cNvPr>
          <p:cNvSpPr>
            <a:spLocks noGrp="1"/>
          </p:cNvSpPr>
          <p:nvPr>
            <p:ph idx="1"/>
          </p:nvPr>
        </p:nvSpPr>
        <p:spPr>
          <a:xfrm>
            <a:off x="720000" y="1692002"/>
            <a:ext cx="10753200" cy="4139998"/>
          </a:xfrm>
        </p:spPr>
        <p:txBody>
          <a:bodyPr/>
          <a:lstStyle/>
          <a:p>
            <a:r>
              <a:rPr lang="cs-CZ" sz="1400" dirty="0"/>
              <a:t>ze stanov… </a:t>
            </a:r>
            <a:r>
              <a:rPr lang="cs-CZ" sz="1400" i="1" dirty="0"/>
              <a:t>„zdrojem majetku jsou zejména </a:t>
            </a:r>
            <a:r>
              <a:rPr lang="cs-CZ" sz="1350" i="1" dirty="0"/>
              <a:t>příjmy z vlastní sportovní činnosti, z členských příspěvků, příspěvky a dotace od UEFA a FIFA, příspěvků a dotací od ČOV a od ČUS, vedlejší hospodářské činnosti, ze zisku obchodních korporací a dalších právnických osob, v nichž má FAČR účast, včetně podílu na výtěžku loterijních společností, a dále z příspěvků ze státního rozpočtu nebo z jiných veřejných rozpočtů, darů.“</a:t>
            </a:r>
          </a:p>
          <a:p>
            <a:r>
              <a:rPr lang="cs-CZ" sz="1400" dirty="0"/>
              <a:t>z výroční zprávy (2022):				</a:t>
            </a:r>
            <a:endParaRPr lang="cs-CZ" sz="1400" b="1" dirty="0"/>
          </a:p>
          <a:p>
            <a:pPr lvl="1"/>
            <a:r>
              <a:rPr lang="cs-CZ" sz="1400" dirty="0"/>
              <a:t>Náklady: 			1 853 280 tis. Kč   //    71 214 tis. Kč</a:t>
            </a:r>
          </a:p>
          <a:p>
            <a:pPr lvl="1"/>
            <a:r>
              <a:rPr lang="cs-CZ" sz="1400" dirty="0"/>
              <a:t>Výnosy: 			1 811 865 tis. Kč   //  121 709 tis. Kč</a:t>
            </a:r>
          </a:p>
          <a:p>
            <a:pPr lvl="1"/>
            <a:r>
              <a:rPr lang="cs-CZ" sz="1400" dirty="0"/>
              <a:t>Hospodářský výsledek: 		   - 41 415 tis. Kč   //    50 495 tis. Kč</a:t>
            </a:r>
          </a:p>
          <a:p>
            <a:r>
              <a:rPr lang="cs-CZ" sz="1400" dirty="0"/>
              <a:t>z účetních výkazů (2022):</a:t>
            </a:r>
          </a:p>
          <a:p>
            <a:pPr lvl="2"/>
            <a:r>
              <a:rPr lang="cs-CZ" sz="1400" b="1" dirty="0"/>
              <a:t>					</a:t>
            </a:r>
            <a:endParaRPr lang="cs-CZ" sz="1350" i="1" dirty="0"/>
          </a:p>
        </p:txBody>
      </p:sp>
      <p:pic>
        <p:nvPicPr>
          <p:cNvPr id="5" name="Obrázek 4">
            <a:extLst>
              <a:ext uri="{FF2B5EF4-FFF2-40B4-BE49-F238E27FC236}">
                <a16:creationId xmlns:a16="http://schemas.microsoft.com/office/drawing/2014/main" id="{37024722-470F-5041-538D-76634789D346}"/>
              </a:ext>
            </a:extLst>
          </p:cNvPr>
          <p:cNvPicPr>
            <a:picLocks noChangeAspect="1"/>
          </p:cNvPicPr>
          <p:nvPr/>
        </p:nvPicPr>
        <p:blipFill>
          <a:blip r:embed="rId2"/>
          <a:stretch>
            <a:fillRect/>
          </a:stretch>
        </p:blipFill>
        <p:spPr>
          <a:xfrm>
            <a:off x="1342361" y="4214463"/>
            <a:ext cx="9507277" cy="2353003"/>
          </a:xfrm>
          <a:prstGeom prst="rect">
            <a:avLst/>
          </a:prstGeom>
        </p:spPr>
      </p:pic>
      <p:pic>
        <p:nvPicPr>
          <p:cNvPr id="7" name="Picture 2" descr="FAČR - logo">
            <a:extLst>
              <a:ext uri="{FF2B5EF4-FFF2-40B4-BE49-F238E27FC236}">
                <a16:creationId xmlns:a16="http://schemas.microsoft.com/office/drawing/2014/main" id="{FF43602B-4C1B-3099-3CEC-BFDB824500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8067" y="304886"/>
            <a:ext cx="1954951" cy="130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795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E350C99-9014-A79D-A244-F567F99F398A}"/>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86617728-957F-D683-7E11-C7CA0D464812}"/>
              </a:ext>
            </a:extLst>
          </p:cNvPr>
          <p:cNvSpPr>
            <a:spLocks noGrp="1"/>
          </p:cNvSpPr>
          <p:nvPr>
            <p:ph type="title"/>
          </p:nvPr>
        </p:nvSpPr>
        <p:spPr/>
        <p:txBody>
          <a:bodyPr/>
          <a:lstStyle/>
          <a:p>
            <a:r>
              <a:rPr lang="cs-CZ" dirty="0"/>
              <a:t>O pár kroků zpátky... I.</a:t>
            </a:r>
          </a:p>
        </p:txBody>
      </p:sp>
      <p:pic>
        <p:nvPicPr>
          <p:cNvPr id="7" name="Obrázek 6">
            <a:extLst>
              <a:ext uri="{FF2B5EF4-FFF2-40B4-BE49-F238E27FC236}">
                <a16:creationId xmlns:a16="http://schemas.microsoft.com/office/drawing/2014/main" id="{F36B1806-7A9B-BDF8-63AB-D5BC0366C229}"/>
              </a:ext>
            </a:extLst>
          </p:cNvPr>
          <p:cNvPicPr>
            <a:picLocks noChangeAspect="1"/>
          </p:cNvPicPr>
          <p:nvPr/>
        </p:nvPicPr>
        <p:blipFill>
          <a:blip r:embed="rId2"/>
          <a:stretch>
            <a:fillRect/>
          </a:stretch>
        </p:blipFill>
        <p:spPr>
          <a:xfrm>
            <a:off x="3239904" y="1441247"/>
            <a:ext cx="5712192" cy="4786753"/>
          </a:xfrm>
          <a:prstGeom prst="rect">
            <a:avLst/>
          </a:prstGeom>
          <a:ln w="28575">
            <a:solidFill>
              <a:schemeClr val="accent1"/>
            </a:solidFill>
          </a:ln>
        </p:spPr>
      </p:pic>
    </p:spTree>
    <p:extLst>
      <p:ext uri="{BB962C8B-B14F-4D97-AF65-F5344CB8AC3E}">
        <p14:creationId xmlns:p14="http://schemas.microsoft.com/office/powerpoint/2010/main" val="3589521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4AFA2C0-1A13-4C07-99AC-CDBC2AD74AA7}"/>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a:extLst>
              <a:ext uri="{FF2B5EF4-FFF2-40B4-BE49-F238E27FC236}">
                <a16:creationId xmlns:a16="http://schemas.microsoft.com/office/drawing/2014/main" id="{83D67D31-5E5B-40D2-B1D8-2A7C8FBD16E8}"/>
              </a:ext>
            </a:extLst>
          </p:cNvPr>
          <p:cNvSpPr>
            <a:spLocks noGrp="1"/>
          </p:cNvSpPr>
          <p:nvPr>
            <p:ph type="title"/>
          </p:nvPr>
        </p:nvSpPr>
        <p:spPr/>
        <p:txBody>
          <a:bodyPr/>
          <a:lstStyle/>
          <a:p>
            <a:r>
              <a:rPr lang="cs-CZ" dirty="0"/>
              <a:t>FAČR: ekonomika podrobněji I.</a:t>
            </a:r>
          </a:p>
        </p:txBody>
      </p:sp>
      <p:sp>
        <p:nvSpPr>
          <p:cNvPr id="5" name="Zástupný obsah 4">
            <a:extLst>
              <a:ext uri="{FF2B5EF4-FFF2-40B4-BE49-F238E27FC236}">
                <a16:creationId xmlns:a16="http://schemas.microsoft.com/office/drawing/2014/main" id="{903167BC-7E1E-4478-BBF2-FFB4A724AA40}"/>
              </a:ext>
            </a:extLst>
          </p:cNvPr>
          <p:cNvSpPr>
            <a:spLocks noGrp="1"/>
          </p:cNvSpPr>
          <p:nvPr>
            <p:ph idx="1"/>
          </p:nvPr>
        </p:nvSpPr>
        <p:spPr>
          <a:xfrm>
            <a:off x="720000" y="1692001"/>
            <a:ext cx="10938600" cy="4257905"/>
          </a:xfrm>
        </p:spPr>
        <p:txBody>
          <a:bodyPr/>
          <a:lstStyle/>
          <a:p>
            <a:r>
              <a:rPr lang="cs-CZ" sz="1400" dirty="0"/>
              <a:t>z výroční zprávy (2022):				</a:t>
            </a:r>
            <a:endParaRPr lang="cs-CZ" sz="1400" b="1" dirty="0"/>
          </a:p>
          <a:p>
            <a:pPr lvl="1"/>
            <a:r>
              <a:rPr lang="cs-CZ" sz="1400" dirty="0"/>
              <a:t>Náklady: 			1 853 280 tis. Kč   //    71 214 tis. Kč</a:t>
            </a:r>
          </a:p>
          <a:p>
            <a:pPr lvl="1"/>
            <a:r>
              <a:rPr lang="cs-CZ" sz="1400" dirty="0"/>
              <a:t>Výnosy: 			1 811 865 tis. Kč   //  121 709 tis. Kč</a:t>
            </a:r>
          </a:p>
          <a:p>
            <a:pPr lvl="1"/>
            <a:r>
              <a:rPr lang="cs-CZ" sz="1400" dirty="0"/>
              <a:t>Hospodářský výsledek: 		   - 41 415 tis. Kč   //    50 495 tis. Kč</a:t>
            </a:r>
          </a:p>
          <a:p>
            <a:pPr lvl="1"/>
            <a:endParaRPr lang="cs-CZ" sz="1400" dirty="0"/>
          </a:p>
          <a:p>
            <a:pPr lvl="1"/>
            <a:endParaRPr lang="cs-CZ" sz="1400" dirty="0"/>
          </a:p>
          <a:p>
            <a:pPr lvl="1"/>
            <a:endParaRPr lang="cs-CZ" sz="1400" dirty="0"/>
          </a:p>
          <a:p>
            <a:pPr lvl="1"/>
            <a:endParaRPr lang="cs-CZ" sz="1400" dirty="0"/>
          </a:p>
          <a:p>
            <a:pPr lvl="1"/>
            <a:endParaRPr lang="cs-CZ" sz="1400" dirty="0"/>
          </a:p>
          <a:p>
            <a:pPr lvl="1"/>
            <a:endParaRPr lang="cs-CZ" sz="1400" dirty="0"/>
          </a:p>
          <a:p>
            <a:pPr lvl="1"/>
            <a:endParaRPr lang="cs-CZ" sz="1400" dirty="0"/>
          </a:p>
          <a:p>
            <a:pPr lvl="1"/>
            <a:endParaRPr lang="cs-CZ" sz="1400" dirty="0"/>
          </a:p>
          <a:p>
            <a:pPr lvl="1"/>
            <a:endParaRPr lang="cs-CZ" sz="1400" dirty="0"/>
          </a:p>
          <a:p>
            <a:pPr lvl="1"/>
            <a:endParaRPr lang="cs-CZ" sz="1400" dirty="0"/>
          </a:p>
          <a:p>
            <a:pPr lvl="1"/>
            <a:endParaRPr lang="cs-CZ" sz="1400" dirty="0"/>
          </a:p>
          <a:p>
            <a:pPr lvl="1"/>
            <a:endParaRPr lang="cs-CZ" sz="1400" dirty="0"/>
          </a:p>
          <a:p>
            <a:pPr lvl="1"/>
            <a:endParaRPr lang="cs-CZ" sz="1400" dirty="0"/>
          </a:p>
          <a:p>
            <a:pPr lvl="1"/>
            <a:endParaRPr lang="cs-CZ" sz="1400" dirty="0"/>
          </a:p>
          <a:p>
            <a:pPr marL="324000" lvl="1" indent="0">
              <a:buNone/>
            </a:pPr>
            <a:endParaRPr lang="cs-CZ" sz="1400" dirty="0"/>
          </a:p>
          <a:p>
            <a:pPr marL="324000" lvl="1" indent="0">
              <a:buNone/>
            </a:pPr>
            <a:endParaRPr lang="cs-CZ" sz="1400" i="1" dirty="0"/>
          </a:p>
          <a:p>
            <a:pPr marL="72000" indent="0">
              <a:buNone/>
            </a:pPr>
            <a:r>
              <a:rPr lang="cs-CZ" sz="1000" i="1" dirty="0"/>
              <a:t>(Přijaté příspěvky UEFA kluby 933.190 tis. Kč / Provozní dotace: 539.226 tis. Kč / Ostatní výnosy vč. UEFA, FIFA 219.271 tis. Kč / Přijaté členské příspěvky 54.847 tis. Kč...)</a:t>
            </a:r>
          </a:p>
          <a:p>
            <a:endParaRPr lang="cs-CZ" dirty="0"/>
          </a:p>
        </p:txBody>
      </p:sp>
      <p:pic>
        <p:nvPicPr>
          <p:cNvPr id="8" name="Obrázek 7">
            <a:extLst>
              <a:ext uri="{FF2B5EF4-FFF2-40B4-BE49-F238E27FC236}">
                <a16:creationId xmlns:a16="http://schemas.microsoft.com/office/drawing/2014/main" id="{69A70DAA-7F22-8A2A-1843-2E35B61AD6D3}"/>
              </a:ext>
            </a:extLst>
          </p:cNvPr>
          <p:cNvPicPr>
            <a:picLocks noChangeAspect="1"/>
          </p:cNvPicPr>
          <p:nvPr/>
        </p:nvPicPr>
        <p:blipFill rotWithShape="1">
          <a:blip r:embed="rId2"/>
          <a:srcRect r="3725"/>
          <a:stretch/>
        </p:blipFill>
        <p:spPr>
          <a:xfrm>
            <a:off x="666000" y="2825566"/>
            <a:ext cx="4900218" cy="3021052"/>
          </a:xfrm>
          <a:prstGeom prst="rect">
            <a:avLst/>
          </a:prstGeom>
        </p:spPr>
      </p:pic>
      <p:pic>
        <p:nvPicPr>
          <p:cNvPr id="11" name="Obrázek 10">
            <a:extLst>
              <a:ext uri="{FF2B5EF4-FFF2-40B4-BE49-F238E27FC236}">
                <a16:creationId xmlns:a16="http://schemas.microsoft.com/office/drawing/2014/main" id="{16D71E18-1598-3153-BEBF-8025C6ADC184}"/>
              </a:ext>
            </a:extLst>
          </p:cNvPr>
          <p:cNvPicPr>
            <a:picLocks noChangeAspect="1"/>
          </p:cNvPicPr>
          <p:nvPr/>
        </p:nvPicPr>
        <p:blipFill>
          <a:blip r:embed="rId3"/>
          <a:stretch>
            <a:fillRect/>
          </a:stretch>
        </p:blipFill>
        <p:spPr>
          <a:xfrm>
            <a:off x="6096000" y="2825566"/>
            <a:ext cx="5089816" cy="2992061"/>
          </a:xfrm>
          <a:prstGeom prst="rect">
            <a:avLst/>
          </a:prstGeom>
        </p:spPr>
      </p:pic>
      <p:pic>
        <p:nvPicPr>
          <p:cNvPr id="14" name="Picture 2" descr="FAČR - logo">
            <a:extLst>
              <a:ext uri="{FF2B5EF4-FFF2-40B4-BE49-F238E27FC236}">
                <a16:creationId xmlns:a16="http://schemas.microsoft.com/office/drawing/2014/main" id="{545EB899-0882-5C59-EB52-030C4A6976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8067" y="304886"/>
            <a:ext cx="1954951" cy="130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172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p:cNvSpPr>
            <a:spLocks noGrp="1"/>
          </p:cNvSpPr>
          <p:nvPr>
            <p:ph type="title"/>
          </p:nvPr>
        </p:nvSpPr>
        <p:spPr/>
        <p:txBody>
          <a:bodyPr/>
          <a:lstStyle/>
          <a:p>
            <a:r>
              <a:rPr lang="cs-CZ" dirty="0"/>
              <a:t>FAČR: ekonomika podrobněji II.</a:t>
            </a:r>
          </a:p>
        </p:txBody>
      </p:sp>
      <p:pic>
        <p:nvPicPr>
          <p:cNvPr id="7" name="Obrázek 6">
            <a:extLst>
              <a:ext uri="{FF2B5EF4-FFF2-40B4-BE49-F238E27FC236}">
                <a16:creationId xmlns:a16="http://schemas.microsoft.com/office/drawing/2014/main" id="{D09B39B9-D1D6-5631-2AF5-18351C8777AD}"/>
              </a:ext>
            </a:extLst>
          </p:cNvPr>
          <p:cNvPicPr>
            <a:picLocks noChangeAspect="1"/>
          </p:cNvPicPr>
          <p:nvPr/>
        </p:nvPicPr>
        <p:blipFill>
          <a:blip r:embed="rId2"/>
          <a:stretch>
            <a:fillRect/>
          </a:stretch>
        </p:blipFill>
        <p:spPr>
          <a:xfrm>
            <a:off x="103602" y="1572357"/>
            <a:ext cx="11984796" cy="3713286"/>
          </a:xfrm>
          <a:prstGeom prst="rect">
            <a:avLst/>
          </a:prstGeom>
        </p:spPr>
      </p:pic>
      <p:pic>
        <p:nvPicPr>
          <p:cNvPr id="9" name="Picture 2" descr="FAČR - logo">
            <a:extLst>
              <a:ext uri="{FF2B5EF4-FFF2-40B4-BE49-F238E27FC236}">
                <a16:creationId xmlns:a16="http://schemas.microsoft.com/office/drawing/2014/main" id="{9105A50D-D3CC-2368-1755-03B4E0D72D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8067" y="304886"/>
            <a:ext cx="1954951" cy="130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440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p:cNvSpPr>
            <a:spLocks noGrp="1"/>
          </p:cNvSpPr>
          <p:nvPr>
            <p:ph type="title"/>
          </p:nvPr>
        </p:nvSpPr>
        <p:spPr/>
        <p:txBody>
          <a:bodyPr/>
          <a:lstStyle/>
          <a:p>
            <a:r>
              <a:rPr lang="cs-CZ" dirty="0"/>
              <a:t>FAČR: ekonomika podrobněji III.</a:t>
            </a:r>
          </a:p>
        </p:txBody>
      </p:sp>
      <p:pic>
        <p:nvPicPr>
          <p:cNvPr id="6" name="Obrázek 5">
            <a:extLst>
              <a:ext uri="{FF2B5EF4-FFF2-40B4-BE49-F238E27FC236}">
                <a16:creationId xmlns:a16="http://schemas.microsoft.com/office/drawing/2014/main" id="{8B774818-ECD0-83B5-7D56-EC5407BD45A9}"/>
              </a:ext>
            </a:extLst>
          </p:cNvPr>
          <p:cNvPicPr>
            <a:picLocks noChangeAspect="1"/>
          </p:cNvPicPr>
          <p:nvPr/>
        </p:nvPicPr>
        <p:blipFill>
          <a:blip r:embed="rId2"/>
          <a:stretch>
            <a:fillRect/>
          </a:stretch>
        </p:blipFill>
        <p:spPr>
          <a:xfrm>
            <a:off x="99134" y="1523185"/>
            <a:ext cx="11993732" cy="3811629"/>
          </a:xfrm>
          <a:prstGeom prst="rect">
            <a:avLst/>
          </a:prstGeom>
        </p:spPr>
      </p:pic>
      <p:pic>
        <p:nvPicPr>
          <p:cNvPr id="8" name="Picture 2" descr="FAČR - logo">
            <a:extLst>
              <a:ext uri="{FF2B5EF4-FFF2-40B4-BE49-F238E27FC236}">
                <a16:creationId xmlns:a16="http://schemas.microsoft.com/office/drawing/2014/main" id="{B2EC8755-EADD-9207-781E-A57478B2DF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8067" y="304886"/>
            <a:ext cx="1954951" cy="130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627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4AFA2C0-1A13-4C07-99AC-CDBC2AD74AA7}"/>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a:extLst>
              <a:ext uri="{FF2B5EF4-FFF2-40B4-BE49-F238E27FC236}">
                <a16:creationId xmlns:a16="http://schemas.microsoft.com/office/drawing/2014/main" id="{83D67D31-5E5B-40D2-B1D8-2A7C8FBD16E8}"/>
              </a:ext>
            </a:extLst>
          </p:cNvPr>
          <p:cNvSpPr>
            <a:spLocks noGrp="1"/>
          </p:cNvSpPr>
          <p:nvPr>
            <p:ph type="title"/>
          </p:nvPr>
        </p:nvSpPr>
        <p:spPr/>
        <p:txBody>
          <a:bodyPr/>
          <a:lstStyle/>
          <a:p>
            <a:r>
              <a:rPr lang="cs-CZ" dirty="0"/>
              <a:t>SH ČMS: ekonomika podrobněji IV.</a:t>
            </a:r>
          </a:p>
        </p:txBody>
      </p:sp>
      <p:sp>
        <p:nvSpPr>
          <p:cNvPr id="5" name="Zástupný obsah 4">
            <a:extLst>
              <a:ext uri="{FF2B5EF4-FFF2-40B4-BE49-F238E27FC236}">
                <a16:creationId xmlns:a16="http://schemas.microsoft.com/office/drawing/2014/main" id="{903167BC-7E1E-4478-BBF2-FFB4A724AA40}"/>
              </a:ext>
            </a:extLst>
          </p:cNvPr>
          <p:cNvSpPr>
            <a:spLocks noGrp="1"/>
          </p:cNvSpPr>
          <p:nvPr>
            <p:ph idx="1"/>
          </p:nvPr>
        </p:nvSpPr>
        <p:spPr>
          <a:xfrm>
            <a:off x="720000" y="1692001"/>
            <a:ext cx="10938600" cy="4257905"/>
          </a:xfrm>
        </p:spPr>
        <p:txBody>
          <a:bodyPr/>
          <a:lstStyle/>
          <a:p>
            <a:r>
              <a:rPr lang="cs-CZ" sz="1400" dirty="0"/>
              <a:t>z výroční zprávy (2022):				</a:t>
            </a:r>
            <a:endParaRPr lang="cs-CZ" sz="1400" b="1" dirty="0"/>
          </a:p>
          <a:p>
            <a:pPr lvl="1"/>
            <a:r>
              <a:rPr lang="cs-CZ" sz="1400" dirty="0"/>
              <a:t>Náklady: 			1 853 280 tis. Kč   //    71 214 tis. Kč</a:t>
            </a:r>
          </a:p>
          <a:p>
            <a:pPr lvl="1"/>
            <a:r>
              <a:rPr lang="cs-CZ" sz="1400" dirty="0"/>
              <a:t>Výnosy: 			1 811 865 tis. Kč   //  121 709 tis. Kč</a:t>
            </a:r>
          </a:p>
          <a:p>
            <a:pPr lvl="1"/>
            <a:r>
              <a:rPr lang="cs-CZ" sz="1400" dirty="0"/>
              <a:t>Hospodářský výsledek: 		   - 41 415 tis. Kč   //    50 495 tis. Kč</a:t>
            </a:r>
          </a:p>
          <a:p>
            <a:endParaRPr lang="cs-CZ" dirty="0"/>
          </a:p>
        </p:txBody>
      </p:sp>
      <p:pic>
        <p:nvPicPr>
          <p:cNvPr id="7" name="Obrázek 6">
            <a:extLst>
              <a:ext uri="{FF2B5EF4-FFF2-40B4-BE49-F238E27FC236}">
                <a16:creationId xmlns:a16="http://schemas.microsoft.com/office/drawing/2014/main" id="{7E52C322-8E0C-8586-1B27-865E35A97EEF}"/>
              </a:ext>
            </a:extLst>
          </p:cNvPr>
          <p:cNvPicPr>
            <a:picLocks noChangeAspect="1"/>
          </p:cNvPicPr>
          <p:nvPr/>
        </p:nvPicPr>
        <p:blipFill>
          <a:blip r:embed="rId2"/>
          <a:stretch>
            <a:fillRect/>
          </a:stretch>
        </p:blipFill>
        <p:spPr>
          <a:xfrm>
            <a:off x="414000" y="2854881"/>
            <a:ext cx="5264283" cy="3167493"/>
          </a:xfrm>
          <a:prstGeom prst="rect">
            <a:avLst/>
          </a:prstGeom>
        </p:spPr>
      </p:pic>
      <p:pic>
        <p:nvPicPr>
          <p:cNvPr id="10" name="Obrázek 9">
            <a:extLst>
              <a:ext uri="{FF2B5EF4-FFF2-40B4-BE49-F238E27FC236}">
                <a16:creationId xmlns:a16="http://schemas.microsoft.com/office/drawing/2014/main" id="{8637AF47-B514-2671-2929-7271434D923D}"/>
              </a:ext>
            </a:extLst>
          </p:cNvPr>
          <p:cNvPicPr>
            <a:picLocks noChangeAspect="1"/>
          </p:cNvPicPr>
          <p:nvPr/>
        </p:nvPicPr>
        <p:blipFill>
          <a:blip r:embed="rId3"/>
          <a:stretch>
            <a:fillRect/>
          </a:stretch>
        </p:blipFill>
        <p:spPr>
          <a:xfrm>
            <a:off x="5984283" y="2854881"/>
            <a:ext cx="5502692" cy="3283119"/>
          </a:xfrm>
          <a:prstGeom prst="rect">
            <a:avLst/>
          </a:prstGeom>
        </p:spPr>
      </p:pic>
      <p:pic>
        <p:nvPicPr>
          <p:cNvPr id="13" name="Picture 2" descr="FAČR - logo">
            <a:extLst>
              <a:ext uri="{FF2B5EF4-FFF2-40B4-BE49-F238E27FC236}">
                <a16:creationId xmlns:a16="http://schemas.microsoft.com/office/drawing/2014/main" id="{46075240-A530-B3B1-1CC4-F19EFBB739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8067" y="304886"/>
            <a:ext cx="1954951" cy="130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076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5B42721-E738-4467-BF28-38DC134C4FC7}"/>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a:extLst>
              <a:ext uri="{FF2B5EF4-FFF2-40B4-BE49-F238E27FC236}">
                <a16:creationId xmlns:a16="http://schemas.microsoft.com/office/drawing/2014/main" id="{4ADECD26-8F01-4388-A12A-3687F2D85BAE}"/>
              </a:ext>
            </a:extLst>
          </p:cNvPr>
          <p:cNvSpPr>
            <a:spLocks noGrp="1"/>
          </p:cNvSpPr>
          <p:nvPr>
            <p:ph type="title"/>
          </p:nvPr>
        </p:nvSpPr>
        <p:spPr/>
        <p:txBody>
          <a:bodyPr/>
          <a:lstStyle/>
          <a:p>
            <a:r>
              <a:rPr lang="cs-CZ" dirty="0"/>
              <a:t>Další informace a mé zdroje?</a:t>
            </a:r>
          </a:p>
        </p:txBody>
      </p:sp>
      <p:sp>
        <p:nvSpPr>
          <p:cNvPr id="5" name="Zástupný obsah 4">
            <a:extLst>
              <a:ext uri="{FF2B5EF4-FFF2-40B4-BE49-F238E27FC236}">
                <a16:creationId xmlns:a16="http://schemas.microsoft.com/office/drawing/2014/main" id="{6C1CDC4A-CA5C-4CAD-A9CB-E194FF9C7BC0}"/>
              </a:ext>
            </a:extLst>
          </p:cNvPr>
          <p:cNvSpPr>
            <a:spLocks noGrp="1"/>
          </p:cNvSpPr>
          <p:nvPr>
            <p:ph idx="1"/>
          </p:nvPr>
        </p:nvSpPr>
        <p:spPr/>
        <p:txBody>
          <a:bodyPr/>
          <a:lstStyle/>
          <a:p>
            <a:r>
              <a:rPr lang="cs-CZ" sz="1800" dirty="0"/>
              <a:t>Výroční zprávy </a:t>
            </a:r>
            <a:r>
              <a:rPr lang="cs-CZ" sz="1800" dirty="0">
                <a:hlinkClick r:id="rId2"/>
              </a:rPr>
              <a:t>zde</a:t>
            </a:r>
            <a:endParaRPr lang="cs-CZ" sz="1800" dirty="0"/>
          </a:p>
          <a:p>
            <a:r>
              <a:rPr lang="cs-CZ" sz="1800" dirty="0"/>
              <a:t>Veřejný rejstřík (resp. sbírka listin) data FAČR za období 2014 až 2022</a:t>
            </a:r>
          </a:p>
        </p:txBody>
      </p:sp>
      <p:pic>
        <p:nvPicPr>
          <p:cNvPr id="7" name="Picture 2" descr="FAČR - logo">
            <a:extLst>
              <a:ext uri="{FF2B5EF4-FFF2-40B4-BE49-F238E27FC236}">
                <a16:creationId xmlns:a16="http://schemas.microsoft.com/office/drawing/2014/main" id="{45959D44-A407-FA4D-3BA9-CC5ECDDBE9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8067" y="304886"/>
            <a:ext cx="1954951" cy="130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502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p:cNvSpPr>
            <a:spLocks noGrp="1"/>
          </p:cNvSpPr>
          <p:nvPr>
            <p:ph type="title"/>
          </p:nvPr>
        </p:nvSpPr>
        <p:spPr/>
        <p:txBody>
          <a:bodyPr/>
          <a:lstStyle/>
          <a:p>
            <a:r>
              <a:rPr lang="cs-CZ" dirty="0"/>
              <a:t>Zadání úkolu:</a:t>
            </a:r>
          </a:p>
        </p:txBody>
      </p:sp>
      <p:sp>
        <p:nvSpPr>
          <p:cNvPr id="6" name="Zástupný obsah 5">
            <a:extLst>
              <a:ext uri="{FF2B5EF4-FFF2-40B4-BE49-F238E27FC236}">
                <a16:creationId xmlns:a16="http://schemas.microsoft.com/office/drawing/2014/main" id="{CEB89390-C406-416D-8230-377F8B1516D6}"/>
              </a:ext>
            </a:extLst>
          </p:cNvPr>
          <p:cNvSpPr>
            <a:spLocks noGrp="1"/>
          </p:cNvSpPr>
          <p:nvPr>
            <p:ph idx="1"/>
          </p:nvPr>
        </p:nvSpPr>
        <p:spPr/>
        <p:txBody>
          <a:bodyPr/>
          <a:lstStyle/>
          <a:p>
            <a:r>
              <a:rPr lang="cs-CZ" sz="1400" dirty="0"/>
              <a:t>naplňuje FAČR zákonné a „základní“ požadavky na transparentnost? </a:t>
            </a:r>
          </a:p>
          <a:p>
            <a:endParaRPr lang="cs-CZ" sz="1400" dirty="0"/>
          </a:p>
          <a:p>
            <a:r>
              <a:rPr lang="cs-CZ" sz="1400" dirty="0"/>
              <a:t>vyplňte dotazník za 3 Vám přiřazené pobočné spolky FAČR</a:t>
            </a:r>
          </a:p>
          <a:p>
            <a:pPr marL="72000" indent="0">
              <a:buNone/>
            </a:pPr>
            <a:r>
              <a:rPr lang="cs-CZ" sz="1000" dirty="0"/>
              <a:t>(co dotazník sleduje? především existenci webových stránek a jejich obsah, resp. plnění zákonných požadavků – obecného i účetního rázu)</a:t>
            </a:r>
          </a:p>
          <a:p>
            <a:pPr marL="72000" indent="0">
              <a:buNone/>
            </a:pPr>
            <a:r>
              <a:rPr lang="cs-CZ" sz="1000" dirty="0"/>
              <a:t>(dotazník je k dispozici zde: </a:t>
            </a:r>
            <a:r>
              <a:rPr lang="cs-CZ" sz="1000" b="1" dirty="0">
                <a:hlinkClick r:id="rId2"/>
              </a:rPr>
              <a:t>https://forms.office.com/e/B1ccCDjhDw</a:t>
            </a:r>
            <a:r>
              <a:rPr lang="cs-CZ" sz="1000" b="1" dirty="0"/>
              <a:t> </a:t>
            </a:r>
            <a:r>
              <a:rPr lang="cs-CZ" sz="1000" dirty="0"/>
              <a:t>)</a:t>
            </a:r>
          </a:p>
          <a:p>
            <a:pPr marL="72000" indent="0">
              <a:buNone/>
            </a:pPr>
            <a:r>
              <a:rPr lang="cs-CZ" sz="1000" dirty="0"/>
              <a:t>(informace čerpejte především z webu FAČR / z webů jednotlivých pobočných spolků, z Veřejného rejstříku – „Platné“ a z Veřejného rejstříku – „Sbírka listin“)</a:t>
            </a:r>
          </a:p>
          <a:p>
            <a:pPr marL="72000" indent="0">
              <a:buNone/>
            </a:pPr>
            <a:r>
              <a:rPr lang="cs-CZ" sz="1000" dirty="0"/>
              <a:t>(přiřazení viz dokument </a:t>
            </a:r>
            <a:r>
              <a:rPr lang="cs-CZ" sz="1000" b="1" dirty="0" err="1"/>
              <a:t>zadani-soupis_organizaci</a:t>
            </a:r>
            <a:r>
              <a:rPr lang="cs-CZ" sz="1000" b="1" dirty="0"/>
              <a:t> </a:t>
            </a:r>
            <a:r>
              <a:rPr lang="cs-CZ" sz="1000" dirty="0"/>
              <a:t>v interaktivní osnově předmětu)</a:t>
            </a:r>
          </a:p>
          <a:p>
            <a:pPr marL="72000" indent="0">
              <a:buNone/>
            </a:pPr>
            <a:endParaRPr lang="cs-CZ" sz="1400" dirty="0"/>
          </a:p>
          <a:p>
            <a:pPr marL="72000" indent="0">
              <a:buNone/>
            </a:pPr>
            <a:r>
              <a:rPr lang="cs-CZ" sz="1400" dirty="0"/>
              <a:t>TO VŠE DO 5. 5. včetně (11. týden výuky vč.), v rámci 13. týdne na seminářích nabídneme reflexi a diskusi úkolu</a:t>
            </a:r>
          </a:p>
        </p:txBody>
      </p:sp>
      <p:pic>
        <p:nvPicPr>
          <p:cNvPr id="5" name="Picture 2" descr="FAČR - logo">
            <a:extLst>
              <a:ext uri="{FF2B5EF4-FFF2-40B4-BE49-F238E27FC236}">
                <a16:creationId xmlns:a16="http://schemas.microsoft.com/office/drawing/2014/main" id="{F738857C-2A5A-490C-C2A1-009D5B2092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8067" y="304886"/>
            <a:ext cx="1954951" cy="130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063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26</a:t>
            </a:fld>
            <a:endParaRPr lang="cs-CZ" altLang="cs-CZ" dirty="0"/>
          </a:p>
        </p:txBody>
      </p:sp>
      <p:sp>
        <p:nvSpPr>
          <p:cNvPr id="4" name="Nadpis 3"/>
          <p:cNvSpPr>
            <a:spLocks noGrp="1"/>
          </p:cNvSpPr>
          <p:nvPr>
            <p:ph type="title"/>
          </p:nvPr>
        </p:nvSpPr>
        <p:spPr/>
        <p:txBody>
          <a:bodyPr/>
          <a:lstStyle/>
          <a:p>
            <a:r>
              <a:rPr lang="cs-CZ" dirty="0"/>
              <a:t>BPV_ERNO:</a:t>
            </a:r>
          </a:p>
        </p:txBody>
      </p:sp>
      <p:sp>
        <p:nvSpPr>
          <p:cNvPr id="5" name="Podnadpis 4"/>
          <p:cNvSpPr>
            <a:spLocks noGrp="1"/>
          </p:cNvSpPr>
          <p:nvPr>
            <p:ph type="subTitle" idx="1"/>
          </p:nvPr>
        </p:nvSpPr>
        <p:spPr>
          <a:xfrm>
            <a:off x="3804834" y="3536689"/>
            <a:ext cx="6539980" cy="1278214"/>
          </a:xfrm>
        </p:spPr>
        <p:txBody>
          <a:bodyPr/>
          <a:lstStyle/>
          <a:p>
            <a:r>
              <a:rPr lang="cs-CZ" sz="2000" b="1" dirty="0"/>
              <a:t>Zhodnocení úkolu č. 3</a:t>
            </a:r>
            <a:endParaRPr lang="cs-CZ" sz="2000" dirty="0"/>
          </a:p>
        </p:txBody>
      </p:sp>
      <p:sp>
        <p:nvSpPr>
          <p:cNvPr id="6" name="Zástupný symbol pro zápatí 1">
            <a:extLst>
              <a:ext uri="{FF2B5EF4-FFF2-40B4-BE49-F238E27FC236}">
                <a16:creationId xmlns:a16="http://schemas.microsoft.com/office/drawing/2014/main" id="{7A0A73DE-CBD6-4295-8962-253BC5F8F351}"/>
              </a:ext>
            </a:extLst>
          </p:cNvPr>
          <p:cNvSpPr>
            <a:spLocks noGrp="1"/>
          </p:cNvSpPr>
          <p:nvPr>
            <p:ph type="ftr" sz="quarter" idx="10"/>
          </p:nvPr>
        </p:nvSpPr>
        <p:spPr>
          <a:xfrm>
            <a:off x="3804834" y="6228000"/>
            <a:ext cx="4835166" cy="252000"/>
          </a:xfrm>
        </p:spPr>
        <p:txBody>
          <a:bodyPr/>
          <a:lstStyle/>
          <a:p>
            <a:r>
              <a:rPr lang="cs-CZ" dirty="0"/>
              <a:t>Jakub Pejcal: jakub.pejcal@econ.muni.cz, CVNS, ESF MU</a:t>
            </a:r>
          </a:p>
          <a:p>
            <a:r>
              <a:rPr lang="cs-CZ" dirty="0"/>
              <a:t>14. 5. 2024</a:t>
            </a:r>
          </a:p>
        </p:txBody>
      </p:sp>
    </p:spTree>
    <p:extLst>
      <p:ext uri="{BB962C8B-B14F-4D97-AF65-F5344CB8AC3E}">
        <p14:creationId xmlns:p14="http://schemas.microsoft.com/office/powerpoint/2010/main" val="2729850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9B123DE8-8091-4115-8B94-030EBF85CAF8}"/>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a:extLst>
              <a:ext uri="{FF2B5EF4-FFF2-40B4-BE49-F238E27FC236}">
                <a16:creationId xmlns:a16="http://schemas.microsoft.com/office/drawing/2014/main" id="{CE51675A-B3EC-49A9-9374-7976C25CC0B9}"/>
              </a:ext>
            </a:extLst>
          </p:cNvPr>
          <p:cNvSpPr>
            <a:spLocks noGrp="1"/>
          </p:cNvSpPr>
          <p:nvPr>
            <p:ph type="title"/>
          </p:nvPr>
        </p:nvSpPr>
        <p:spPr/>
        <p:txBody>
          <a:bodyPr/>
          <a:lstStyle/>
          <a:p>
            <a:r>
              <a:rPr lang="cs-CZ" dirty="0"/>
              <a:t>A co bude teď?</a:t>
            </a:r>
          </a:p>
        </p:txBody>
      </p:sp>
      <p:sp>
        <p:nvSpPr>
          <p:cNvPr id="5" name="Zástupný obsah 4">
            <a:extLst>
              <a:ext uri="{FF2B5EF4-FFF2-40B4-BE49-F238E27FC236}">
                <a16:creationId xmlns:a16="http://schemas.microsoft.com/office/drawing/2014/main" id="{9BD427E2-D718-41D9-8F88-C3201D3D6CDA}"/>
              </a:ext>
            </a:extLst>
          </p:cNvPr>
          <p:cNvSpPr>
            <a:spLocks noGrp="1"/>
          </p:cNvSpPr>
          <p:nvPr>
            <p:ph idx="1"/>
          </p:nvPr>
        </p:nvSpPr>
        <p:spPr/>
        <p:txBody>
          <a:bodyPr/>
          <a:lstStyle/>
          <a:p>
            <a:r>
              <a:rPr lang="cs-CZ" sz="2000" dirty="0"/>
              <a:t>Zpátky k realizaci úkolu…</a:t>
            </a:r>
          </a:p>
          <a:p>
            <a:endParaRPr lang="cs-CZ" sz="2000" dirty="0"/>
          </a:p>
          <a:p>
            <a:r>
              <a:rPr lang="cs-CZ" sz="2000" dirty="0"/>
              <a:t>Je třeba něco dovysvětlit?</a:t>
            </a:r>
          </a:p>
          <a:p>
            <a:endParaRPr lang="cs-CZ" sz="2000" dirty="0"/>
          </a:p>
          <a:p>
            <a:r>
              <a:rPr lang="cs-CZ" sz="2000" dirty="0"/>
              <a:t>Co jsme se dozvěděli…</a:t>
            </a:r>
          </a:p>
          <a:p>
            <a:pPr marL="72000" indent="0">
              <a:buNone/>
            </a:pPr>
            <a:endParaRPr lang="cs-CZ" sz="1050" i="1" dirty="0"/>
          </a:p>
          <a:p>
            <a:pPr marL="324000" lvl="1" indent="0">
              <a:buNone/>
              <a:defRPr/>
            </a:pPr>
            <a:endParaRPr lang="cs-CZ" sz="1200" i="1" dirty="0">
              <a:latin typeface="+mj-lt"/>
            </a:endParaRPr>
          </a:p>
          <a:p>
            <a:pPr marL="324000" lvl="1" indent="0">
              <a:buNone/>
              <a:defRPr/>
            </a:pPr>
            <a:r>
              <a:rPr lang="cs-CZ" sz="1200" b="1" i="1" u="sng" dirty="0">
                <a:solidFill>
                  <a:srgbClr val="969696"/>
                </a:solidFill>
                <a:latin typeface="+mj-lt"/>
              </a:rPr>
              <a:t>2023:</a:t>
            </a:r>
            <a:r>
              <a:rPr lang="cs-CZ" sz="1200" i="1" dirty="0">
                <a:solidFill>
                  <a:srgbClr val="969696"/>
                </a:solidFill>
                <a:latin typeface="+mj-lt"/>
              </a:rPr>
              <a:t>	„... vím, že pěstují švestky podél </a:t>
            </a:r>
            <a:r>
              <a:rPr lang="cs-CZ" sz="1200" i="1" dirty="0" err="1">
                <a:solidFill>
                  <a:srgbClr val="969696"/>
                </a:solidFill>
                <a:latin typeface="+mj-lt"/>
              </a:rPr>
              <a:t>polňačky</a:t>
            </a:r>
            <a:r>
              <a:rPr lang="cs-CZ" sz="1200" i="1" dirty="0">
                <a:solidFill>
                  <a:srgbClr val="969696"/>
                </a:solidFill>
                <a:latin typeface="+mj-lt"/>
              </a:rPr>
              <a:t> na Náměšť.“</a:t>
            </a:r>
          </a:p>
          <a:p>
            <a:pPr marL="324000" lvl="1" indent="0">
              <a:buNone/>
              <a:defRPr/>
            </a:pPr>
            <a:endParaRPr lang="cs-CZ" sz="1200" i="1" dirty="0">
              <a:solidFill>
                <a:srgbClr val="969696"/>
              </a:solidFill>
              <a:latin typeface="+mj-lt"/>
            </a:endParaRPr>
          </a:p>
          <a:p>
            <a:pPr marL="324000" lvl="1" indent="0">
              <a:buNone/>
              <a:defRPr/>
            </a:pPr>
            <a:endParaRPr lang="cs-CZ" sz="1200" i="1" dirty="0">
              <a:latin typeface="+mj-lt"/>
            </a:endParaRPr>
          </a:p>
          <a:p>
            <a:pPr marL="324000" lvl="1" indent="0">
              <a:buNone/>
              <a:defRPr/>
            </a:pPr>
            <a:r>
              <a:rPr lang="cs-CZ" sz="1200" b="1" i="1" u="sng" dirty="0">
                <a:latin typeface="+mj-lt"/>
              </a:rPr>
              <a:t>2024:</a:t>
            </a:r>
            <a:r>
              <a:rPr lang="cs-CZ" sz="1200" i="1" dirty="0">
                <a:latin typeface="+mj-lt"/>
              </a:rPr>
              <a:t>	</a:t>
            </a:r>
            <a:r>
              <a:rPr lang="cs-CZ" sz="1200" i="1" kern="100" dirty="0">
                <a:effectLst/>
                <a:latin typeface="+mj-lt"/>
                <a:ea typeface="Aptos" panose="020B0004020202020204" pitchFamily="34" charset="0"/>
                <a:cs typeface="Times New Roman" panose="02020603050405020304" pitchFamily="18" charset="0"/>
              </a:rPr>
              <a:t>„V Pelhřimově se vaří Poutník a mají tam krematorium.“</a:t>
            </a:r>
          </a:p>
          <a:p>
            <a:pPr marL="324000" lvl="1" indent="0">
              <a:buNone/>
              <a:defRPr/>
            </a:pPr>
            <a:r>
              <a:rPr lang="cs-CZ" sz="1200" i="1" kern="100" dirty="0">
                <a:latin typeface="+mj-lt"/>
                <a:cs typeface="Times New Roman" panose="02020603050405020304" pitchFamily="18" charset="0"/>
              </a:rPr>
              <a:t>	</a:t>
            </a:r>
          </a:p>
          <a:p>
            <a:pPr marL="324000" lvl="1" indent="0">
              <a:buNone/>
              <a:defRPr/>
            </a:pPr>
            <a:r>
              <a:rPr lang="cs-CZ" sz="1200" i="1" kern="100" dirty="0">
                <a:latin typeface="+mj-lt"/>
                <a:cs typeface="Times New Roman" panose="02020603050405020304" pitchFamily="18" charset="0"/>
              </a:rPr>
              <a:t>	„</a:t>
            </a:r>
            <a:r>
              <a:rPr lang="cs-CZ" sz="1200" i="1" kern="100" dirty="0" err="1">
                <a:latin typeface="+mj-lt"/>
                <a:cs typeface="Times New Roman" panose="02020603050405020304" pitchFamily="18" charset="0"/>
              </a:rPr>
              <a:t>Kiežby</a:t>
            </a:r>
            <a:r>
              <a:rPr lang="cs-CZ" sz="1200" i="1" kern="100" dirty="0">
                <a:latin typeface="+mj-lt"/>
                <a:cs typeface="Times New Roman" panose="02020603050405020304" pitchFamily="18" charset="0"/>
              </a:rPr>
              <a:t> </a:t>
            </a:r>
            <a:r>
              <a:rPr lang="cs-CZ" sz="1200" i="1" kern="100" dirty="0" err="1">
                <a:latin typeface="+mj-lt"/>
                <a:cs typeface="Times New Roman" panose="02020603050405020304" pitchFamily="18" charset="0"/>
              </a:rPr>
              <a:t>som</a:t>
            </a:r>
            <a:r>
              <a:rPr lang="cs-CZ" sz="1200" i="1" kern="100" dirty="0">
                <a:latin typeface="+mj-lt"/>
                <a:cs typeface="Times New Roman" panose="02020603050405020304" pitchFamily="18" charset="0"/>
              </a:rPr>
              <a:t> si nepomýlila </a:t>
            </a:r>
            <a:r>
              <a:rPr lang="cs-CZ" sz="1200" i="1" kern="100" dirty="0" err="1">
                <a:latin typeface="+mj-lt"/>
                <a:cs typeface="Times New Roman" panose="02020603050405020304" pitchFamily="18" charset="0"/>
              </a:rPr>
              <a:t>dátum</a:t>
            </a:r>
            <a:r>
              <a:rPr lang="cs-CZ" sz="1200" i="1" kern="100" dirty="0">
                <a:latin typeface="+mj-lt"/>
                <a:cs typeface="Times New Roman" panose="02020603050405020304" pitchFamily="18" charset="0"/>
              </a:rPr>
              <a:t> </a:t>
            </a:r>
            <a:r>
              <a:rPr lang="cs-CZ" sz="1200" i="1" kern="100" dirty="0" err="1">
                <a:latin typeface="+mj-lt"/>
                <a:cs typeface="Times New Roman" panose="02020603050405020304" pitchFamily="18" charset="0"/>
              </a:rPr>
              <a:t>deadlinu</a:t>
            </a:r>
            <a:r>
              <a:rPr lang="cs-CZ" sz="1200" i="1" kern="100" dirty="0">
                <a:latin typeface="+mj-lt"/>
                <a:cs typeface="Times New Roman" panose="02020603050405020304" pitchFamily="18" charset="0"/>
              </a:rPr>
              <a:t> a nerobila to na </a:t>
            </a:r>
            <a:r>
              <a:rPr lang="cs-CZ" sz="1200" i="1" kern="100" dirty="0" err="1">
                <a:latin typeface="+mj-lt"/>
                <a:cs typeface="Times New Roman" panose="02020603050405020304" pitchFamily="18" charset="0"/>
              </a:rPr>
              <a:t>poslednú</a:t>
            </a:r>
            <a:r>
              <a:rPr lang="cs-CZ" sz="1200" i="1" kern="100" dirty="0">
                <a:latin typeface="+mj-lt"/>
                <a:cs typeface="Times New Roman" panose="02020603050405020304" pitchFamily="18" charset="0"/>
              </a:rPr>
              <a:t> </a:t>
            </a:r>
            <a:r>
              <a:rPr lang="cs-CZ" sz="1200" i="1" kern="100" dirty="0" err="1">
                <a:latin typeface="+mj-lt"/>
                <a:cs typeface="Times New Roman" panose="02020603050405020304" pitchFamily="18" charset="0"/>
              </a:rPr>
              <a:t>chvíľu</a:t>
            </a:r>
            <a:r>
              <a:rPr lang="cs-CZ" sz="1200" i="1" kern="100" dirty="0">
                <a:latin typeface="+mj-lt"/>
                <a:cs typeface="Times New Roman" panose="02020603050405020304" pitchFamily="18" charset="0"/>
              </a:rPr>
              <a:t> :P“</a:t>
            </a:r>
          </a:p>
        </p:txBody>
      </p:sp>
      <p:pic>
        <p:nvPicPr>
          <p:cNvPr id="6" name="Obrázek 5" descr="Obsah obrázku text&#10;&#10;Popis byl vytvořen automaticky">
            <a:extLst>
              <a:ext uri="{FF2B5EF4-FFF2-40B4-BE49-F238E27FC236}">
                <a16:creationId xmlns:a16="http://schemas.microsoft.com/office/drawing/2014/main" id="{A90BA263-65A2-3E7F-459D-4BF91EBA2D52}"/>
              </a:ext>
            </a:extLst>
          </p:cNvPr>
          <p:cNvPicPr>
            <a:picLocks noChangeAspect="1"/>
          </p:cNvPicPr>
          <p:nvPr/>
        </p:nvPicPr>
        <p:blipFill rotWithShape="1">
          <a:blip r:embed="rId2">
            <a:extLst>
              <a:ext uri="{28A0092B-C50C-407E-A947-70E740481C1C}">
                <a14:useLocalDpi xmlns:a14="http://schemas.microsoft.com/office/drawing/2010/main" val="0"/>
              </a:ext>
            </a:extLst>
          </a:blip>
          <a:srcRect l="2174" r="4299"/>
          <a:stretch/>
        </p:blipFill>
        <p:spPr>
          <a:xfrm>
            <a:off x="5157817" y="1692002"/>
            <a:ext cx="5248753" cy="2216351"/>
          </a:xfrm>
          <a:prstGeom prst="rect">
            <a:avLst/>
          </a:prstGeom>
        </p:spPr>
      </p:pic>
    </p:spTree>
    <p:extLst>
      <p:ext uri="{BB962C8B-B14F-4D97-AF65-F5344CB8AC3E}">
        <p14:creationId xmlns:p14="http://schemas.microsoft.com/office/powerpoint/2010/main" val="568399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BA73DC4-795E-4B37-A723-022C2FFF42E1}"/>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a:extLst>
              <a:ext uri="{FF2B5EF4-FFF2-40B4-BE49-F238E27FC236}">
                <a16:creationId xmlns:a16="http://schemas.microsoft.com/office/drawing/2014/main" id="{E899B0A2-811A-4D66-A99A-5D1CD59D10A8}"/>
              </a:ext>
            </a:extLst>
          </p:cNvPr>
          <p:cNvSpPr>
            <a:spLocks noGrp="1"/>
          </p:cNvSpPr>
          <p:nvPr>
            <p:ph type="title"/>
          </p:nvPr>
        </p:nvSpPr>
        <p:spPr/>
        <p:txBody>
          <a:bodyPr/>
          <a:lstStyle/>
          <a:p>
            <a:r>
              <a:rPr lang="cs-CZ" dirty="0"/>
              <a:t>Reflexe: Realizace úkolů I. </a:t>
            </a:r>
            <a:r>
              <a:rPr lang="cs-CZ" dirty="0">
                <a:solidFill>
                  <a:schemeClr val="tx1"/>
                </a:solidFill>
                <a:highlight>
                  <a:srgbClr val="FFFF00"/>
                </a:highlight>
                <a:sym typeface="Wingdings" panose="05000000000000000000" pitchFamily="2" charset="2"/>
              </a:rPr>
              <a:t>:-(</a:t>
            </a:r>
            <a:endParaRPr lang="cs-CZ" dirty="0">
              <a:solidFill>
                <a:schemeClr val="tx1"/>
              </a:solidFill>
              <a:highlight>
                <a:srgbClr val="FFFF00"/>
              </a:highlight>
            </a:endParaRPr>
          </a:p>
        </p:txBody>
      </p:sp>
      <p:sp>
        <p:nvSpPr>
          <p:cNvPr id="5" name="Zástupný obsah 4">
            <a:extLst>
              <a:ext uri="{FF2B5EF4-FFF2-40B4-BE49-F238E27FC236}">
                <a16:creationId xmlns:a16="http://schemas.microsoft.com/office/drawing/2014/main" id="{2F11120C-874B-4686-AE52-22C0356524CC}"/>
              </a:ext>
            </a:extLst>
          </p:cNvPr>
          <p:cNvSpPr>
            <a:spLocks noGrp="1"/>
          </p:cNvSpPr>
          <p:nvPr>
            <p:ph idx="1"/>
          </p:nvPr>
        </p:nvSpPr>
        <p:spPr/>
        <p:txBody>
          <a:bodyPr/>
          <a:lstStyle/>
          <a:p>
            <a:r>
              <a:rPr lang="cs-CZ" sz="1200" i="1" dirty="0"/>
              <a:t>„Úkol je </a:t>
            </a:r>
            <a:r>
              <a:rPr lang="cs-CZ" sz="1200" b="1" i="1" u="sng" dirty="0"/>
              <a:t>naprosto zbytečný</a:t>
            </a:r>
            <a:r>
              <a:rPr lang="cs-CZ" sz="1200" i="1" dirty="0"/>
              <a:t> (...) není určen pro studenty magisterského studia.“ // „Tento úkol </a:t>
            </a:r>
            <a:r>
              <a:rPr lang="cs-CZ" sz="1200" b="1" i="1" u="sng" dirty="0"/>
              <a:t>mi nic nedal</a:t>
            </a:r>
            <a:r>
              <a:rPr lang="cs-CZ" sz="1200" i="1" dirty="0"/>
              <a:t>. (...) Je to nesmírně zdlouhavé a nevidím v tom zas tak velký přínos, radši bych byla za frontální přednášku. Cením snahu profesorů, ale </a:t>
            </a:r>
            <a:r>
              <a:rPr lang="cs-CZ" sz="1200" b="1" i="1" u="sng" dirty="0"/>
              <a:t>akorát jsem se u </a:t>
            </a:r>
            <a:r>
              <a:rPr lang="cs-CZ" sz="1200" b="1" i="1" u="sng" dirty="0" err="1"/>
              <a:t>tohoho</a:t>
            </a:r>
            <a:r>
              <a:rPr lang="cs-CZ" sz="1200" b="1" i="1" u="sng" dirty="0"/>
              <a:t> úkolu naštvala</a:t>
            </a:r>
            <a:r>
              <a:rPr lang="cs-CZ" sz="1200" i="1" dirty="0"/>
              <a:t>.“ // „Tento úkol mi bohužel </a:t>
            </a:r>
            <a:r>
              <a:rPr lang="cs-CZ" sz="1200" b="1" i="1" u="sng" dirty="0"/>
              <a:t>nedává žádný větší smysl</a:t>
            </a:r>
            <a:r>
              <a:rPr lang="cs-CZ" sz="1200" i="1" dirty="0"/>
              <a:t>.“</a:t>
            </a:r>
          </a:p>
          <a:p>
            <a:endParaRPr lang="cs-CZ" sz="600" i="1" dirty="0"/>
          </a:p>
          <a:p>
            <a:r>
              <a:rPr lang="cs-CZ" sz="1200" i="1" dirty="0"/>
              <a:t>„Úkol hodnotím jako </a:t>
            </a:r>
            <a:r>
              <a:rPr lang="cs-CZ" sz="1200" b="1" i="1" u="sng" dirty="0"/>
              <a:t>trochu nezajímavý</a:t>
            </a:r>
            <a:r>
              <a:rPr lang="cs-CZ" sz="1200" i="1" dirty="0"/>
              <a:t>, je to ale z mého pohledu způsobené tím, že </a:t>
            </a:r>
            <a:r>
              <a:rPr lang="cs-CZ" sz="1200" b="1" i="1" u="sng" dirty="0"/>
              <a:t>jsem již podobné věci absolvovala v bakalářském studiu </a:t>
            </a:r>
            <a:r>
              <a:rPr lang="cs-CZ" sz="1200" i="1" dirty="0"/>
              <a:t>a tím pádem se v tom dobře vyznám a nic nového mi to nepřináší (</a:t>
            </a:r>
            <a:r>
              <a:rPr lang="cs-CZ" sz="1200" b="1" i="1" u="sng" dirty="0"/>
              <a:t>spíš jsem byla lehce rozhořčená</a:t>
            </a:r>
            <a:r>
              <a:rPr lang="cs-CZ" sz="1200" i="1" dirty="0"/>
              <a:t>, že se ty roky stále rozbalují a je potřeba vyplňovat stále víc a víc informací).“</a:t>
            </a:r>
          </a:p>
          <a:p>
            <a:endParaRPr lang="cs-CZ" sz="700" i="1" dirty="0"/>
          </a:p>
          <a:p>
            <a:endParaRPr lang="cs-CZ" sz="700" i="1" dirty="0"/>
          </a:p>
          <a:p>
            <a:endParaRPr lang="cs-CZ" sz="700" i="1" dirty="0"/>
          </a:p>
          <a:p>
            <a:endParaRPr lang="cs-CZ" sz="700" i="1" dirty="0"/>
          </a:p>
          <a:p>
            <a:r>
              <a:rPr lang="cs-CZ" sz="1200" i="1" dirty="0"/>
              <a:t>„Zabírá to velké množství času pro vyplnění </a:t>
            </a:r>
            <a:r>
              <a:rPr lang="cs-CZ" sz="1200" b="1" i="1" u="sng" dirty="0"/>
              <a:t>3x105 otázek</a:t>
            </a:r>
            <a:r>
              <a:rPr lang="cs-CZ" sz="1200" i="1" dirty="0"/>
              <a:t>.“ // „uff, u každého svazu jsem vyplňovala </a:t>
            </a:r>
            <a:r>
              <a:rPr lang="cs-CZ" sz="1200" b="1" i="1" u="sng" dirty="0"/>
              <a:t>105 otázek </a:t>
            </a:r>
            <a:r>
              <a:rPr lang="cs-CZ" sz="1200" i="1" dirty="0"/>
              <a:t>:D. (...) Je </a:t>
            </a:r>
            <a:r>
              <a:rPr lang="cs-CZ" sz="1200" b="1" i="1" u="sng" dirty="0"/>
              <a:t>dobré zkusit si</a:t>
            </a:r>
            <a:r>
              <a:rPr lang="cs-CZ" sz="1200" i="1" dirty="0"/>
              <a:t>, kde určitá data najdu, </a:t>
            </a:r>
            <a:r>
              <a:rPr lang="cs-CZ" sz="1200" b="1" i="1" u="sng" dirty="0"/>
              <a:t>ale opisovat</a:t>
            </a:r>
            <a:r>
              <a:rPr lang="cs-CZ" sz="1200" b="1" i="1" dirty="0"/>
              <a:t> </a:t>
            </a:r>
            <a:r>
              <a:rPr lang="cs-CZ" sz="1200" i="1" dirty="0"/>
              <a:t>zde účetní data několik let po sobě mi přišlo zdlouhavé a nic nedávající :(.“ // „možná jen, že je dotazník </a:t>
            </a:r>
            <a:r>
              <a:rPr lang="cs-CZ" sz="1200" b="1" i="1" u="sng" dirty="0"/>
              <a:t>zbytečně dlouhý </a:t>
            </a:r>
            <a:r>
              <a:rPr lang="cs-CZ" sz="1200" i="1" dirty="0"/>
              <a:t>a těch údajů k zadání je opravdu hodně“ // „bylo toho </a:t>
            </a:r>
            <a:r>
              <a:rPr lang="cs-CZ" sz="1200" b="1" i="1" u="sng" dirty="0"/>
              <a:t>hodně</a:t>
            </a:r>
            <a:r>
              <a:rPr lang="cs-CZ" sz="1200" i="1" dirty="0"/>
              <a:t>“ // „</a:t>
            </a:r>
            <a:r>
              <a:rPr lang="cs-CZ" sz="1200" b="1" i="1" u="sng" dirty="0"/>
              <a:t>Příliš dlouhé</a:t>
            </a:r>
            <a:r>
              <a:rPr lang="cs-CZ" sz="1200" i="1" dirty="0"/>
              <a:t>.“ // „Myslím si, že je to </a:t>
            </a:r>
            <a:r>
              <a:rPr lang="cs-CZ" sz="1200" b="1" i="1" u="sng" dirty="0"/>
              <a:t>zbytečně zdlouhavé</a:t>
            </a:r>
            <a:r>
              <a:rPr lang="cs-CZ" sz="1200" i="1" dirty="0"/>
              <a:t>:(“ //„Co se týče samotného plnění - nebudu lhát, </a:t>
            </a:r>
            <a:r>
              <a:rPr lang="cs-CZ" sz="1200" b="1" i="1" u="sng" dirty="0"/>
              <a:t>žádná zábava to není. :) Stačily by dvě instituce</a:t>
            </a:r>
            <a:r>
              <a:rPr lang="cs-CZ" sz="1200" i="1" dirty="0"/>
              <a:t>... (...) Nicméně reálně to není tak náročné, aby to zabralo příliš času, takže </a:t>
            </a:r>
            <a:r>
              <a:rPr lang="cs-CZ" sz="1200" b="1" i="1" u="sng" dirty="0"/>
              <a:t>se to dá v pořádku snést a udělat</a:t>
            </a:r>
            <a:r>
              <a:rPr lang="cs-CZ" sz="1200" i="1" dirty="0"/>
              <a:t>.“ </a:t>
            </a:r>
          </a:p>
          <a:p>
            <a:endParaRPr lang="cs-CZ" sz="700" i="1" dirty="0"/>
          </a:p>
          <a:p>
            <a:endParaRPr lang="cs-CZ" sz="1200" i="1" dirty="0"/>
          </a:p>
        </p:txBody>
      </p:sp>
    </p:spTree>
    <p:extLst>
      <p:ext uri="{BB962C8B-B14F-4D97-AF65-F5344CB8AC3E}">
        <p14:creationId xmlns:p14="http://schemas.microsoft.com/office/powerpoint/2010/main" val="3025575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BA73DC4-795E-4B37-A723-022C2FFF42E1}"/>
              </a:ext>
            </a:extLst>
          </p:cNvPr>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a:extLst>
              <a:ext uri="{FF2B5EF4-FFF2-40B4-BE49-F238E27FC236}">
                <a16:creationId xmlns:a16="http://schemas.microsoft.com/office/drawing/2014/main" id="{E899B0A2-811A-4D66-A99A-5D1CD59D10A8}"/>
              </a:ext>
            </a:extLst>
          </p:cNvPr>
          <p:cNvSpPr>
            <a:spLocks noGrp="1"/>
          </p:cNvSpPr>
          <p:nvPr>
            <p:ph type="title"/>
          </p:nvPr>
        </p:nvSpPr>
        <p:spPr/>
        <p:txBody>
          <a:bodyPr/>
          <a:lstStyle/>
          <a:p>
            <a:r>
              <a:rPr lang="cs-CZ" dirty="0"/>
              <a:t>Reflexe: Realizace úkolů II. </a:t>
            </a:r>
            <a:r>
              <a:rPr lang="cs-CZ" dirty="0">
                <a:solidFill>
                  <a:schemeClr val="tx1"/>
                </a:solidFill>
                <a:highlight>
                  <a:srgbClr val="FFFF00"/>
                </a:highlight>
              </a:rPr>
              <a:t>:-/</a:t>
            </a:r>
            <a:r>
              <a:rPr lang="cs-CZ" dirty="0"/>
              <a:t> </a:t>
            </a:r>
            <a:endParaRPr lang="cs-CZ" dirty="0">
              <a:solidFill>
                <a:schemeClr val="tx1"/>
              </a:solidFill>
              <a:highlight>
                <a:srgbClr val="FFFF00"/>
              </a:highlight>
            </a:endParaRPr>
          </a:p>
        </p:txBody>
      </p:sp>
      <p:sp>
        <p:nvSpPr>
          <p:cNvPr id="5" name="Zástupný obsah 4">
            <a:extLst>
              <a:ext uri="{FF2B5EF4-FFF2-40B4-BE49-F238E27FC236}">
                <a16:creationId xmlns:a16="http://schemas.microsoft.com/office/drawing/2014/main" id="{2F11120C-874B-4686-AE52-22C0356524CC}"/>
              </a:ext>
            </a:extLst>
          </p:cNvPr>
          <p:cNvSpPr>
            <a:spLocks noGrp="1"/>
          </p:cNvSpPr>
          <p:nvPr>
            <p:ph idx="1"/>
          </p:nvPr>
        </p:nvSpPr>
        <p:spPr/>
        <p:txBody>
          <a:bodyPr/>
          <a:lstStyle/>
          <a:p>
            <a:r>
              <a:rPr lang="cs-CZ" sz="1200" i="1" dirty="0"/>
              <a:t>„Tento úkol rozhodně </a:t>
            </a:r>
            <a:r>
              <a:rPr lang="cs-CZ" sz="1200" b="1" i="1" u="sng" dirty="0"/>
              <a:t>smysl má</a:t>
            </a:r>
            <a:r>
              <a:rPr lang="cs-CZ" sz="1200" i="1" dirty="0"/>
              <a:t>, ale co vnímám jako </a:t>
            </a:r>
            <a:r>
              <a:rPr lang="cs-CZ" sz="1200" b="1" i="1" u="sng" dirty="0"/>
              <a:t>velké mínus tak je zdlouhavé přepisování</a:t>
            </a:r>
            <a:r>
              <a:rPr lang="cs-CZ" sz="1200" b="1" i="1" dirty="0"/>
              <a:t> </a:t>
            </a:r>
            <a:r>
              <a:rPr lang="cs-CZ" sz="1200" i="1" dirty="0"/>
              <a:t>účetních hodnot. (...) přepisování hodnot za 3 roky po sobě dle mého přidanou hodnotu spíše nemá a je to ztráta času, který by šel využít lépe.“ // „</a:t>
            </a:r>
            <a:r>
              <a:rPr lang="cs-CZ" sz="1200" b="1" i="1" u="sng" dirty="0"/>
              <a:t>Vypisování hodnot mi dávalo smysl pouze 1x</a:t>
            </a:r>
            <a:r>
              <a:rPr lang="cs-CZ" sz="1200" i="1" dirty="0"/>
              <a:t>, kdy jsem se naučila zorientovat v dokumentech, na stránkách organizace a v justici.“ // „Tento úkol se mi zdá zajímavý a </a:t>
            </a:r>
            <a:r>
              <a:rPr lang="cs-CZ" sz="1200" b="1" i="1" u="sng" dirty="0"/>
              <a:t>vede k trpělivosti</a:t>
            </a:r>
            <a:r>
              <a:rPr lang="cs-CZ" sz="1200" b="1" u="sng" dirty="0"/>
              <a:t> </a:t>
            </a:r>
            <a:r>
              <a:rPr lang="cs-CZ" sz="1200" i="1" dirty="0"/>
              <a:t>při dohledávání potřebných dat.“ // „Úkol mi přišel </a:t>
            </a:r>
            <a:r>
              <a:rPr lang="cs-CZ" sz="1200" b="1" i="1" u="sng" dirty="0"/>
              <a:t>zajímavý a přínosný, ale dle mého by stačilo</a:t>
            </a:r>
            <a:r>
              <a:rPr lang="cs-CZ" sz="1200" dirty="0"/>
              <a:t> </a:t>
            </a:r>
            <a:r>
              <a:rPr lang="cs-CZ" sz="1200" i="1" dirty="0"/>
              <a:t>hodnoty z uzávěrek vypsat pouze z jednoho roku.“ </a:t>
            </a:r>
          </a:p>
          <a:p>
            <a:pPr marL="72000" indent="0">
              <a:buNone/>
            </a:pPr>
            <a:endParaRPr lang="cs-CZ" sz="700" i="1" dirty="0">
              <a:solidFill>
                <a:schemeClr val="bg1">
                  <a:lumMod val="50000"/>
                </a:schemeClr>
              </a:solidFill>
            </a:endParaRPr>
          </a:p>
          <a:p>
            <a:r>
              <a:rPr lang="cs-CZ" sz="1200" i="1" dirty="0"/>
              <a:t>„Nemám </a:t>
            </a:r>
            <a:r>
              <a:rPr lang="cs-CZ" sz="1200" i="1" dirty="0" err="1"/>
              <a:t>žiadne</a:t>
            </a:r>
            <a:r>
              <a:rPr lang="cs-CZ" sz="1200" i="1" dirty="0"/>
              <a:t> otázky.“ // „NA“ // „.“ // „:)“ // „Úkol se dal zvládnout. :)“ //  „</a:t>
            </a:r>
            <a:r>
              <a:rPr lang="cs-CZ" sz="1200" b="1" i="1" u="sng" dirty="0"/>
              <a:t>Dalo se to přežít</a:t>
            </a:r>
            <a:r>
              <a:rPr lang="cs-CZ" sz="1200" i="1" dirty="0"/>
              <a:t>.“ // „V </a:t>
            </a:r>
            <a:r>
              <a:rPr lang="cs-CZ" sz="1200" i="1" dirty="0" err="1"/>
              <a:t>kliduuuuuu</a:t>
            </a:r>
            <a:r>
              <a:rPr lang="cs-CZ" sz="1200" i="1" dirty="0"/>
              <a:t>...“ </a:t>
            </a:r>
            <a:endParaRPr lang="cs-CZ" sz="1200" i="1" dirty="0">
              <a:solidFill>
                <a:srgbClr val="969696"/>
              </a:solidFill>
            </a:endParaRPr>
          </a:p>
          <a:p>
            <a:endParaRPr lang="cs-CZ" sz="600" i="1" dirty="0">
              <a:solidFill>
                <a:schemeClr val="bg1">
                  <a:lumMod val="50000"/>
                </a:schemeClr>
              </a:solidFill>
            </a:endParaRPr>
          </a:p>
          <a:p>
            <a:r>
              <a:rPr lang="cs-CZ" sz="1200" i="1" dirty="0">
                <a:solidFill>
                  <a:schemeClr val="bg1">
                    <a:lumMod val="50000"/>
                  </a:schemeClr>
                </a:solidFill>
              </a:rPr>
              <a:t>„...pokud měl někdo smůlu, tak nad úkolem mohl strávit mnohem větší množství času, než kdokoli jiný a v tomhle ohledu mi přijde, že úkol není úplně přizpůsoben na porozumění probíraného témata, ale spíše na náhodu. </a:t>
            </a:r>
            <a:r>
              <a:rPr lang="cs-CZ" sz="1200" i="1" dirty="0"/>
              <a:t>// „K tomuto úkolu jako celku bych chtěla říct, že byl zpočátku poměrně obtížný, ale u třetí organizace už se údaje hledaly snáze. Jediné, co by se mohlo změnit, jsou typy organizací pro každého studenta, protože </a:t>
            </a:r>
            <a:r>
              <a:rPr lang="cs-CZ" sz="1200" b="1" i="1" u="sng" dirty="0"/>
              <a:t>někteří studenti mohou mít všechny organizace bez dokumentů, zatímco jiní mohou mít doklady s podrobnými údaji.</a:t>
            </a:r>
            <a:r>
              <a:rPr lang="cs-CZ" sz="1200" i="1" dirty="0"/>
              <a:t>“ </a:t>
            </a:r>
          </a:p>
          <a:p>
            <a:endParaRPr lang="cs-CZ" sz="700" i="1" dirty="0"/>
          </a:p>
          <a:p>
            <a:r>
              <a:rPr lang="cs-CZ" sz="1200" i="1" dirty="0"/>
              <a:t>„O účetnictví této organizace se však </a:t>
            </a:r>
            <a:r>
              <a:rPr lang="cs-CZ" sz="1200" b="1" i="1" u="sng" dirty="0"/>
              <a:t>nedozvíme nic</a:t>
            </a:r>
            <a:r>
              <a:rPr lang="cs-CZ" sz="1200" i="1" dirty="0"/>
              <a:t>. Nelze tak nahlédnout jak organizace nakládá se svým majetkem, příjmy, z čeho příjmy čerpá, či na co finanční prostředky vynakládá //  „Úkol mi přišel zajímavý a užitečný. Trochu mě ale mrzí, že všechny 3 organizace, které jsem vyhledávala neměly zveřejněny rozvahy a výkazy zisku a ztrát, protože </a:t>
            </a:r>
            <a:r>
              <a:rPr lang="cs-CZ" sz="1200" b="1" i="1" u="sng" dirty="0"/>
              <a:t>jsem si tak nemohla vyzkoušet </a:t>
            </a:r>
            <a:r>
              <a:rPr lang="cs-CZ" sz="1200" i="1" dirty="0"/>
              <a:t>s těmito informacemi pracovat.“ // „</a:t>
            </a:r>
            <a:r>
              <a:rPr lang="cs-CZ" sz="1200" b="1" i="1" u="sng" dirty="0"/>
              <a:t>Úkol mi přijde zajímavý a praktický</a:t>
            </a:r>
            <a:r>
              <a:rPr lang="cs-CZ" sz="1200" i="1" dirty="0"/>
              <a:t>. Jediné co mi přijde trochu škoda je, že </a:t>
            </a:r>
            <a:r>
              <a:rPr lang="cs-CZ" sz="1200" b="1" i="1" u="sng" dirty="0"/>
              <a:t>všechny tři mé organizace nemají zveřejněné žádné účetní uzávěrky</a:t>
            </a:r>
            <a:r>
              <a:rPr lang="cs-CZ" sz="1200" b="1" i="1" dirty="0"/>
              <a:t> </a:t>
            </a:r>
            <a:r>
              <a:rPr lang="cs-CZ" sz="1200" i="1" dirty="0"/>
              <a:t>a tak jsem ani v jednom případě nevyplňovala informace z rozvah nebo výpisu. Jinak zajímavý úkol.“ </a:t>
            </a:r>
          </a:p>
          <a:p>
            <a:endParaRPr lang="cs-CZ" sz="1200" i="1" dirty="0"/>
          </a:p>
          <a:p>
            <a:endParaRPr lang="cs-CZ" sz="1200" i="1" dirty="0"/>
          </a:p>
          <a:p>
            <a:endParaRPr lang="cs-CZ" sz="700" i="1" dirty="0"/>
          </a:p>
        </p:txBody>
      </p:sp>
    </p:spTree>
    <p:extLst>
      <p:ext uri="{BB962C8B-B14F-4D97-AF65-F5344CB8AC3E}">
        <p14:creationId xmlns:p14="http://schemas.microsoft.com/office/powerpoint/2010/main" val="1407815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B7F0491-1263-8A0E-5327-7C088269F0BA}"/>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0640E545-3AC2-A2FD-0768-0CCA46D03BDB}"/>
              </a:ext>
            </a:extLst>
          </p:cNvPr>
          <p:cNvSpPr>
            <a:spLocks noGrp="1"/>
          </p:cNvSpPr>
          <p:nvPr>
            <p:ph type="title"/>
          </p:nvPr>
        </p:nvSpPr>
        <p:spPr/>
        <p:txBody>
          <a:bodyPr/>
          <a:lstStyle/>
          <a:p>
            <a:r>
              <a:rPr lang="cs-CZ" dirty="0"/>
              <a:t>O pár kroků zpátky... II.</a:t>
            </a:r>
          </a:p>
        </p:txBody>
      </p:sp>
      <p:pic>
        <p:nvPicPr>
          <p:cNvPr id="7" name="Obrázek 6">
            <a:extLst>
              <a:ext uri="{FF2B5EF4-FFF2-40B4-BE49-F238E27FC236}">
                <a16:creationId xmlns:a16="http://schemas.microsoft.com/office/drawing/2014/main" id="{46ADC03F-9179-1F7C-1CE4-94D0AD04688F}"/>
              </a:ext>
            </a:extLst>
          </p:cNvPr>
          <p:cNvPicPr>
            <a:picLocks noChangeAspect="1"/>
          </p:cNvPicPr>
          <p:nvPr/>
        </p:nvPicPr>
        <p:blipFill>
          <a:blip r:embed="rId2"/>
          <a:stretch>
            <a:fillRect/>
          </a:stretch>
        </p:blipFill>
        <p:spPr>
          <a:xfrm>
            <a:off x="1792831" y="1479955"/>
            <a:ext cx="8606338" cy="4748045"/>
          </a:xfrm>
          <a:prstGeom prst="rect">
            <a:avLst/>
          </a:prstGeom>
          <a:ln w="28575">
            <a:solidFill>
              <a:schemeClr val="tx2"/>
            </a:solidFill>
          </a:ln>
        </p:spPr>
      </p:pic>
    </p:spTree>
    <p:extLst>
      <p:ext uri="{BB962C8B-B14F-4D97-AF65-F5344CB8AC3E}">
        <p14:creationId xmlns:p14="http://schemas.microsoft.com/office/powerpoint/2010/main" val="4050593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BA73DC4-795E-4B37-A723-022C2FFF42E1}"/>
              </a:ext>
            </a:extLst>
          </p:cNvPr>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a:extLst>
              <a:ext uri="{FF2B5EF4-FFF2-40B4-BE49-F238E27FC236}">
                <a16:creationId xmlns:a16="http://schemas.microsoft.com/office/drawing/2014/main" id="{E899B0A2-811A-4D66-A99A-5D1CD59D10A8}"/>
              </a:ext>
            </a:extLst>
          </p:cNvPr>
          <p:cNvSpPr>
            <a:spLocks noGrp="1"/>
          </p:cNvSpPr>
          <p:nvPr>
            <p:ph type="title"/>
          </p:nvPr>
        </p:nvSpPr>
        <p:spPr/>
        <p:txBody>
          <a:bodyPr/>
          <a:lstStyle/>
          <a:p>
            <a:r>
              <a:rPr lang="cs-CZ" dirty="0"/>
              <a:t>Reflexe: Realizace úkolů III. </a:t>
            </a:r>
            <a:r>
              <a:rPr lang="cs-CZ" dirty="0">
                <a:solidFill>
                  <a:schemeClr val="tx1"/>
                </a:solidFill>
                <a:highlight>
                  <a:srgbClr val="FFFF00"/>
                </a:highlight>
              </a:rPr>
              <a:t>:-/</a:t>
            </a:r>
            <a:r>
              <a:rPr lang="cs-CZ" dirty="0"/>
              <a:t> </a:t>
            </a:r>
            <a:endParaRPr lang="cs-CZ" dirty="0">
              <a:solidFill>
                <a:schemeClr val="tx1"/>
              </a:solidFill>
              <a:highlight>
                <a:srgbClr val="FFFF00"/>
              </a:highlight>
            </a:endParaRPr>
          </a:p>
        </p:txBody>
      </p:sp>
      <p:sp>
        <p:nvSpPr>
          <p:cNvPr id="5" name="Zástupný obsah 4">
            <a:extLst>
              <a:ext uri="{FF2B5EF4-FFF2-40B4-BE49-F238E27FC236}">
                <a16:creationId xmlns:a16="http://schemas.microsoft.com/office/drawing/2014/main" id="{2F11120C-874B-4686-AE52-22C0356524CC}"/>
              </a:ext>
            </a:extLst>
          </p:cNvPr>
          <p:cNvSpPr>
            <a:spLocks noGrp="1"/>
          </p:cNvSpPr>
          <p:nvPr>
            <p:ph idx="1"/>
          </p:nvPr>
        </p:nvSpPr>
        <p:spPr/>
        <p:txBody>
          <a:bodyPr/>
          <a:lstStyle/>
          <a:p>
            <a:r>
              <a:rPr lang="cs-CZ" sz="1200" i="1" dirty="0"/>
              <a:t>„Mne toto </a:t>
            </a:r>
            <a:r>
              <a:rPr lang="cs-CZ" sz="1200" b="1" i="1" u="sng" dirty="0" err="1"/>
              <a:t>manuálne</a:t>
            </a:r>
            <a:r>
              <a:rPr lang="cs-CZ" sz="1200" b="1" i="1" u="sng" dirty="0"/>
              <a:t> </a:t>
            </a:r>
            <a:r>
              <a:rPr lang="cs-CZ" sz="1200" b="1" i="1" u="sng" dirty="0" err="1"/>
              <a:t>vypĺňanie</a:t>
            </a:r>
            <a:r>
              <a:rPr lang="cs-CZ" sz="1200" b="1" i="1" u="sng" dirty="0"/>
              <a:t> padlo vhod </a:t>
            </a:r>
            <a:r>
              <a:rPr lang="cs-CZ" sz="1200" i="1" dirty="0"/>
              <a:t>- cítila </a:t>
            </a:r>
            <a:r>
              <a:rPr lang="cs-CZ" sz="1200" i="1" dirty="0" err="1"/>
              <a:t>som</a:t>
            </a:r>
            <a:r>
              <a:rPr lang="cs-CZ" sz="1200" i="1" dirty="0"/>
              <a:t> </a:t>
            </a:r>
            <a:r>
              <a:rPr lang="cs-CZ" sz="1200" i="1" dirty="0" err="1"/>
              <a:t>sa</a:t>
            </a:r>
            <a:r>
              <a:rPr lang="cs-CZ" sz="1200" i="1" dirty="0"/>
              <a:t> </a:t>
            </a:r>
            <a:r>
              <a:rPr lang="cs-CZ" sz="1200" i="1" dirty="0" err="1"/>
              <a:t>produktívne</a:t>
            </a:r>
            <a:r>
              <a:rPr lang="cs-CZ" sz="1200" i="1" dirty="0"/>
              <a:t> aj </a:t>
            </a:r>
            <a:r>
              <a:rPr lang="cs-CZ" sz="1200" i="1" dirty="0" err="1"/>
              <a:t>napriek</a:t>
            </a:r>
            <a:r>
              <a:rPr lang="cs-CZ" sz="1200" i="1" dirty="0"/>
              <a:t> tomu, že </a:t>
            </a:r>
            <a:r>
              <a:rPr lang="cs-CZ" sz="1200" i="1" dirty="0" err="1"/>
              <a:t>sa</a:t>
            </a:r>
            <a:r>
              <a:rPr lang="cs-CZ" sz="1200" i="1" dirty="0"/>
              <a:t> mi </a:t>
            </a:r>
            <a:r>
              <a:rPr lang="cs-CZ" sz="1200" i="1" dirty="0" err="1"/>
              <a:t>vôbec</a:t>
            </a:r>
            <a:r>
              <a:rPr lang="cs-CZ" sz="1200" i="1" dirty="0"/>
              <a:t> nechce </a:t>
            </a:r>
            <a:r>
              <a:rPr lang="cs-CZ" sz="1200" i="1" dirty="0" err="1"/>
              <a:t>pracovať</a:t>
            </a:r>
            <a:r>
              <a:rPr lang="cs-CZ" sz="1200" i="1" dirty="0"/>
              <a:t>. (...) </a:t>
            </a:r>
            <a:r>
              <a:rPr lang="cs-CZ" sz="1200" i="1" dirty="0" err="1"/>
              <a:t>Vďaka</a:t>
            </a:r>
            <a:r>
              <a:rPr lang="cs-CZ" sz="1200" i="1" dirty="0"/>
              <a:t> za </a:t>
            </a:r>
            <a:r>
              <a:rPr lang="cs-CZ" sz="1200" i="1" dirty="0" err="1"/>
              <a:t>pre</a:t>
            </a:r>
            <a:r>
              <a:rPr lang="cs-CZ" sz="1200" i="1" dirty="0"/>
              <a:t> </a:t>
            </a:r>
            <a:r>
              <a:rPr lang="cs-CZ" sz="1200" i="1" dirty="0" err="1"/>
              <a:t>mňa</a:t>
            </a:r>
            <a:r>
              <a:rPr lang="cs-CZ" sz="1200" i="1" dirty="0"/>
              <a:t> </a:t>
            </a:r>
            <a:r>
              <a:rPr lang="cs-CZ" sz="1200" i="1" dirty="0" err="1"/>
              <a:t>oddychovú</a:t>
            </a:r>
            <a:r>
              <a:rPr lang="cs-CZ" sz="1200" i="1" dirty="0"/>
              <a:t> </a:t>
            </a:r>
            <a:r>
              <a:rPr lang="cs-CZ" sz="1200" i="1" dirty="0" err="1"/>
              <a:t>činnosť</a:t>
            </a:r>
            <a:r>
              <a:rPr lang="cs-CZ" sz="1200" i="1" dirty="0"/>
              <a:t>!“</a:t>
            </a:r>
          </a:p>
          <a:p>
            <a:endParaRPr lang="cs-CZ" sz="600" i="1" dirty="0">
              <a:solidFill>
                <a:schemeClr val="bg1">
                  <a:lumMod val="50000"/>
                </a:schemeClr>
              </a:solidFill>
            </a:endParaRPr>
          </a:p>
          <a:p>
            <a:r>
              <a:rPr lang="cs-CZ" sz="1200" i="1" dirty="0">
                <a:solidFill>
                  <a:schemeClr val="bg1">
                    <a:lumMod val="50000"/>
                  </a:schemeClr>
                </a:solidFill>
              </a:rPr>
              <a:t>„Za určité </a:t>
            </a:r>
            <a:r>
              <a:rPr lang="cs-CZ" sz="1200" i="1" dirty="0" err="1">
                <a:solidFill>
                  <a:schemeClr val="bg1">
                    <a:lumMod val="50000"/>
                  </a:schemeClr>
                </a:solidFill>
              </a:rPr>
              <a:t>negatívum</a:t>
            </a:r>
            <a:r>
              <a:rPr lang="cs-CZ" sz="1200" i="1" dirty="0">
                <a:solidFill>
                  <a:schemeClr val="bg1">
                    <a:lumMod val="50000"/>
                  </a:schemeClr>
                </a:solidFill>
              </a:rPr>
              <a:t> </a:t>
            </a:r>
            <a:r>
              <a:rPr lang="cs-CZ" sz="1200" i="1" dirty="0" err="1">
                <a:solidFill>
                  <a:schemeClr val="bg1">
                    <a:lumMod val="50000"/>
                  </a:schemeClr>
                </a:solidFill>
              </a:rPr>
              <a:t>zadania</a:t>
            </a:r>
            <a:r>
              <a:rPr lang="cs-CZ" sz="1200" i="1" dirty="0">
                <a:solidFill>
                  <a:schemeClr val="bg1">
                    <a:lumMod val="50000"/>
                  </a:schemeClr>
                </a:solidFill>
              </a:rPr>
              <a:t> </a:t>
            </a:r>
            <a:r>
              <a:rPr lang="cs-CZ" sz="1200" i="1" dirty="0" err="1">
                <a:solidFill>
                  <a:schemeClr val="bg1">
                    <a:lumMod val="50000"/>
                  </a:schemeClr>
                </a:solidFill>
              </a:rPr>
              <a:t>považujem</a:t>
            </a:r>
            <a:r>
              <a:rPr lang="cs-CZ" sz="1200" i="1" dirty="0">
                <a:solidFill>
                  <a:schemeClr val="bg1">
                    <a:lumMod val="50000"/>
                  </a:schemeClr>
                </a:solidFill>
              </a:rPr>
              <a:t> to, že </a:t>
            </a:r>
            <a:r>
              <a:rPr lang="cs-CZ" sz="1200" i="1" dirty="0" err="1">
                <a:solidFill>
                  <a:schemeClr val="bg1">
                    <a:lumMod val="50000"/>
                  </a:schemeClr>
                </a:solidFill>
              </a:rPr>
              <a:t>sa</a:t>
            </a:r>
            <a:r>
              <a:rPr lang="cs-CZ" sz="1200" i="1" dirty="0">
                <a:solidFill>
                  <a:schemeClr val="bg1">
                    <a:lumMod val="50000"/>
                  </a:schemeClr>
                </a:solidFill>
              </a:rPr>
              <a:t> </a:t>
            </a:r>
            <a:r>
              <a:rPr lang="cs-CZ" sz="1200" i="1" dirty="0" err="1">
                <a:solidFill>
                  <a:schemeClr val="bg1">
                    <a:lumMod val="50000"/>
                  </a:schemeClr>
                </a:solidFill>
              </a:rPr>
              <a:t>vypĺňal</a:t>
            </a:r>
            <a:r>
              <a:rPr lang="cs-CZ" sz="1200" i="1" dirty="0">
                <a:solidFill>
                  <a:schemeClr val="bg1">
                    <a:lumMod val="50000"/>
                  </a:schemeClr>
                </a:solidFill>
              </a:rPr>
              <a:t> do online </a:t>
            </a:r>
            <a:r>
              <a:rPr lang="cs-CZ" sz="1200" i="1" dirty="0" err="1">
                <a:solidFill>
                  <a:schemeClr val="bg1">
                    <a:lumMod val="50000"/>
                  </a:schemeClr>
                </a:solidFill>
              </a:rPr>
              <a:t>dotazníka</a:t>
            </a:r>
            <a:r>
              <a:rPr lang="cs-CZ" sz="1200" i="1" dirty="0">
                <a:solidFill>
                  <a:schemeClr val="bg1">
                    <a:lumMod val="50000"/>
                  </a:schemeClr>
                </a:solidFill>
              </a:rPr>
              <a:t> (</a:t>
            </a:r>
            <a:r>
              <a:rPr lang="cs-CZ" sz="1200" i="1" dirty="0" err="1">
                <a:solidFill>
                  <a:schemeClr val="bg1">
                    <a:lumMod val="50000"/>
                  </a:schemeClr>
                </a:solidFill>
              </a:rPr>
              <a:t>rozumiem</a:t>
            </a:r>
            <a:r>
              <a:rPr lang="cs-CZ" sz="1200" i="1" dirty="0">
                <a:solidFill>
                  <a:schemeClr val="bg1">
                    <a:lumMod val="50000"/>
                  </a:schemeClr>
                </a:solidFill>
              </a:rPr>
              <a:t>, že je to z </a:t>
            </a:r>
            <a:r>
              <a:rPr lang="cs-CZ" sz="1200" i="1" dirty="0" err="1">
                <a:solidFill>
                  <a:schemeClr val="bg1">
                    <a:lumMod val="50000"/>
                  </a:schemeClr>
                </a:solidFill>
              </a:rPr>
              <a:t>dôvodu</a:t>
            </a:r>
            <a:r>
              <a:rPr lang="cs-CZ" sz="1200" i="1" dirty="0">
                <a:solidFill>
                  <a:schemeClr val="bg1">
                    <a:lumMod val="50000"/>
                  </a:schemeClr>
                </a:solidFill>
              </a:rPr>
              <a:t> </a:t>
            </a:r>
            <a:r>
              <a:rPr lang="cs-CZ" sz="1200" i="1" dirty="0" err="1">
                <a:solidFill>
                  <a:schemeClr val="bg1">
                    <a:lumMod val="50000"/>
                  </a:schemeClr>
                </a:solidFill>
              </a:rPr>
              <a:t>jednoduchšieho</a:t>
            </a:r>
            <a:r>
              <a:rPr lang="cs-CZ" sz="1200" i="1" dirty="0">
                <a:solidFill>
                  <a:schemeClr val="bg1">
                    <a:lumMod val="50000"/>
                  </a:schemeClr>
                </a:solidFill>
              </a:rPr>
              <a:t> </a:t>
            </a:r>
            <a:r>
              <a:rPr lang="cs-CZ" sz="1200" i="1" dirty="0" err="1">
                <a:solidFill>
                  <a:schemeClr val="bg1">
                    <a:lumMod val="50000"/>
                  </a:schemeClr>
                </a:solidFill>
              </a:rPr>
              <a:t>spracovania</a:t>
            </a:r>
            <a:r>
              <a:rPr lang="cs-CZ" sz="1200" i="1" dirty="0">
                <a:solidFill>
                  <a:schemeClr val="bg1">
                    <a:lumMod val="50000"/>
                  </a:schemeClr>
                </a:solidFill>
              </a:rPr>
              <a:t>), </a:t>
            </a:r>
            <a:r>
              <a:rPr lang="cs-CZ" sz="1200" i="1" dirty="0" err="1">
                <a:solidFill>
                  <a:schemeClr val="bg1">
                    <a:lumMod val="50000"/>
                  </a:schemeClr>
                </a:solidFill>
              </a:rPr>
              <a:t>ktorý</a:t>
            </a:r>
            <a:r>
              <a:rPr lang="cs-CZ" sz="1200" i="1" dirty="0">
                <a:solidFill>
                  <a:schemeClr val="bg1">
                    <a:lumMod val="50000"/>
                  </a:schemeClr>
                </a:solidFill>
              </a:rPr>
              <a:t> neumožňoval </a:t>
            </a:r>
            <a:r>
              <a:rPr lang="cs-CZ" sz="1200" i="1" dirty="0" err="1">
                <a:solidFill>
                  <a:schemeClr val="bg1">
                    <a:lumMod val="50000"/>
                  </a:schemeClr>
                </a:solidFill>
              </a:rPr>
              <a:t>prípadne</a:t>
            </a:r>
            <a:r>
              <a:rPr lang="cs-CZ" sz="1200" i="1" dirty="0">
                <a:solidFill>
                  <a:schemeClr val="bg1">
                    <a:lumMod val="50000"/>
                  </a:schemeClr>
                </a:solidFill>
              </a:rPr>
              <a:t> </a:t>
            </a:r>
            <a:r>
              <a:rPr lang="cs-CZ" sz="1200" i="1" dirty="0" err="1">
                <a:solidFill>
                  <a:schemeClr val="bg1">
                    <a:lumMod val="50000"/>
                  </a:schemeClr>
                </a:solidFill>
              </a:rPr>
              <a:t>spätné</a:t>
            </a:r>
            <a:r>
              <a:rPr lang="cs-CZ" sz="1200" i="1" dirty="0">
                <a:solidFill>
                  <a:schemeClr val="bg1">
                    <a:lumMod val="50000"/>
                  </a:schemeClr>
                </a:solidFill>
              </a:rPr>
              <a:t> opravy po </a:t>
            </a:r>
            <a:r>
              <a:rPr lang="cs-CZ" sz="1200" i="1" dirty="0" err="1">
                <a:solidFill>
                  <a:schemeClr val="bg1">
                    <a:lumMod val="50000"/>
                  </a:schemeClr>
                </a:solidFill>
              </a:rPr>
              <a:t>odoslaní</a:t>
            </a:r>
            <a:r>
              <a:rPr lang="cs-CZ" sz="1200" i="1" dirty="0">
                <a:solidFill>
                  <a:schemeClr val="bg1">
                    <a:lumMod val="50000"/>
                  </a:schemeClr>
                </a:solidFill>
              </a:rPr>
              <a:t>, </a:t>
            </a:r>
            <a:r>
              <a:rPr lang="cs-CZ" sz="1200" i="1" dirty="0" err="1">
                <a:solidFill>
                  <a:schemeClr val="bg1">
                    <a:lumMod val="50000"/>
                  </a:schemeClr>
                </a:solidFill>
              </a:rPr>
              <a:t>preto</a:t>
            </a:r>
            <a:r>
              <a:rPr lang="cs-CZ" sz="1200" i="1" dirty="0">
                <a:solidFill>
                  <a:schemeClr val="bg1">
                    <a:lumMod val="50000"/>
                  </a:schemeClr>
                </a:solidFill>
              </a:rPr>
              <a:t> </a:t>
            </a:r>
            <a:r>
              <a:rPr lang="cs-CZ" sz="1200" i="1" dirty="0" err="1">
                <a:solidFill>
                  <a:schemeClr val="bg1">
                    <a:lumMod val="50000"/>
                  </a:schemeClr>
                </a:solidFill>
              </a:rPr>
              <a:t>predpokladám</a:t>
            </a:r>
            <a:r>
              <a:rPr lang="cs-CZ" sz="1200" i="1" dirty="0">
                <a:solidFill>
                  <a:schemeClr val="bg1">
                    <a:lumMod val="50000"/>
                  </a:schemeClr>
                </a:solidFill>
              </a:rPr>
              <a:t>, že </a:t>
            </a:r>
            <a:r>
              <a:rPr lang="cs-CZ" sz="1200" i="1" dirty="0" err="1">
                <a:solidFill>
                  <a:schemeClr val="bg1">
                    <a:lumMod val="50000"/>
                  </a:schemeClr>
                </a:solidFill>
              </a:rPr>
              <a:t>sa</a:t>
            </a:r>
            <a:r>
              <a:rPr lang="cs-CZ" sz="1200" i="1" dirty="0">
                <a:solidFill>
                  <a:schemeClr val="bg1">
                    <a:lumMod val="50000"/>
                  </a:schemeClr>
                </a:solidFill>
              </a:rPr>
              <a:t> v </a:t>
            </a:r>
            <a:r>
              <a:rPr lang="cs-CZ" sz="1200" i="1" dirty="0" err="1">
                <a:solidFill>
                  <a:schemeClr val="bg1">
                    <a:lumMod val="50000"/>
                  </a:schemeClr>
                </a:solidFill>
              </a:rPr>
              <a:t>spracovaných</a:t>
            </a:r>
            <a:r>
              <a:rPr lang="cs-CZ" sz="1200" i="1" dirty="0">
                <a:solidFill>
                  <a:schemeClr val="bg1">
                    <a:lumMod val="50000"/>
                  </a:schemeClr>
                </a:solidFill>
              </a:rPr>
              <a:t> </a:t>
            </a:r>
            <a:r>
              <a:rPr lang="cs-CZ" sz="1200" i="1" dirty="0" err="1">
                <a:solidFill>
                  <a:schemeClr val="bg1">
                    <a:lumMod val="50000"/>
                  </a:schemeClr>
                </a:solidFill>
              </a:rPr>
              <a:t>dátach</a:t>
            </a:r>
            <a:r>
              <a:rPr lang="cs-CZ" sz="1200" i="1" dirty="0">
                <a:solidFill>
                  <a:schemeClr val="bg1">
                    <a:lumMod val="50000"/>
                  </a:schemeClr>
                </a:solidFill>
              </a:rPr>
              <a:t> </a:t>
            </a:r>
            <a:r>
              <a:rPr lang="cs-CZ" sz="1200" i="1" dirty="0" err="1">
                <a:solidFill>
                  <a:schemeClr val="bg1">
                    <a:lumMod val="50000"/>
                  </a:schemeClr>
                </a:solidFill>
              </a:rPr>
              <a:t>môžu</a:t>
            </a:r>
            <a:r>
              <a:rPr lang="cs-CZ" sz="1200" i="1" dirty="0">
                <a:solidFill>
                  <a:schemeClr val="bg1">
                    <a:lumMod val="50000"/>
                  </a:schemeClr>
                </a:solidFill>
              </a:rPr>
              <a:t> </a:t>
            </a:r>
            <a:r>
              <a:rPr lang="cs-CZ" sz="1200" i="1" dirty="0" err="1">
                <a:solidFill>
                  <a:schemeClr val="bg1">
                    <a:lumMod val="50000"/>
                  </a:schemeClr>
                </a:solidFill>
              </a:rPr>
              <a:t>vyskytovať</a:t>
            </a:r>
            <a:r>
              <a:rPr lang="cs-CZ" sz="1200" i="1" dirty="0">
                <a:solidFill>
                  <a:schemeClr val="bg1">
                    <a:lumMod val="50000"/>
                  </a:schemeClr>
                </a:solidFill>
              </a:rPr>
              <a:t> chyby...“ // „Zadání úkolu hodnotím jako velmi zajímavé a praktické... (...) Kriticky se však musím vyjádřit k platformě pro sběr dat.“ // </a:t>
            </a:r>
            <a:r>
              <a:rPr lang="cs-CZ" sz="1200" i="1" dirty="0"/>
              <a:t>„(...) V příštích dvou se více rozepíšu, ale teď už musím zaklapnout počítač a </a:t>
            </a:r>
            <a:r>
              <a:rPr lang="cs-CZ" sz="1200" b="1" i="1" u="sng" dirty="0"/>
              <a:t>bojím se, že se mi to neuloží</a:t>
            </a:r>
            <a:r>
              <a:rPr lang="cs-CZ" sz="1200" i="1" dirty="0"/>
              <a:t>, takže to radši odešlu :D“// „</a:t>
            </a:r>
            <a:r>
              <a:rPr lang="cs-CZ" sz="1200" b="1" i="1" u="sng" dirty="0"/>
              <a:t>Navrhla bych zpracování v Excelu</a:t>
            </a:r>
            <a:r>
              <a:rPr lang="cs-CZ" sz="1200" i="1" dirty="0"/>
              <a:t>, aby byl výpis přehlednější a </a:t>
            </a:r>
            <a:r>
              <a:rPr lang="cs-CZ" sz="1200" i="1" dirty="0" err="1"/>
              <a:t>snažší</a:t>
            </a:r>
            <a:r>
              <a:rPr lang="cs-CZ" sz="1200" i="1" dirty="0"/>
              <a:t>. Současně by jsme hned viděli rozdíly mezi jednotlivými roky, které v tomto velkém počtu hodnot vůbec neregistruji.“</a:t>
            </a:r>
            <a:endParaRPr lang="cs-CZ" sz="1200" i="1" dirty="0">
              <a:solidFill>
                <a:schemeClr val="bg1">
                  <a:lumMod val="50000"/>
                </a:schemeClr>
              </a:solidFill>
            </a:endParaRPr>
          </a:p>
          <a:p>
            <a:endParaRPr lang="cs-CZ" sz="700" i="1" dirty="0"/>
          </a:p>
          <a:p>
            <a:r>
              <a:rPr lang="pl-PL" sz="1200" i="1" dirty="0">
                <a:solidFill>
                  <a:schemeClr val="bg1">
                    <a:lumMod val="50000"/>
                  </a:schemeClr>
                </a:solidFill>
              </a:rPr>
              <a:t>„Rovněž oceňuji </a:t>
            </a:r>
            <a:r>
              <a:rPr lang="pl-PL" sz="1200" b="1" i="1" u="sng" dirty="0">
                <a:solidFill>
                  <a:schemeClr val="bg1">
                    <a:lumMod val="50000"/>
                  </a:schemeClr>
                </a:solidFill>
              </a:rPr>
              <a:t>přiložená videa v ISu</a:t>
            </a:r>
            <a:r>
              <a:rPr lang="pl-PL" sz="1200" i="1" dirty="0">
                <a:solidFill>
                  <a:schemeClr val="bg1">
                    <a:lumMod val="50000"/>
                  </a:schemeClr>
                </a:solidFill>
              </a:rPr>
              <a:t>, která byla při zpracování úkolu velice nápomocná.“// „Po tom, čo bolo pridané video s návodom do isu, to však bolo omnoho jednoduchšie a </a:t>
            </a:r>
            <a:r>
              <a:rPr lang="pl-PL" sz="1200" b="1" i="1" u="sng" dirty="0">
                <a:solidFill>
                  <a:schemeClr val="bg1">
                    <a:lumMod val="50000"/>
                  </a:schemeClr>
                </a:solidFill>
              </a:rPr>
              <a:t>video mi veľmi pomohlo</a:t>
            </a:r>
            <a:r>
              <a:rPr lang="pl-PL" sz="1200" b="1" i="1" dirty="0">
                <a:solidFill>
                  <a:schemeClr val="bg1">
                    <a:lumMod val="50000"/>
                  </a:schemeClr>
                </a:solidFill>
              </a:rPr>
              <a:t> </a:t>
            </a:r>
            <a:r>
              <a:rPr lang="pl-PL" sz="1200" i="1" dirty="0">
                <a:solidFill>
                  <a:schemeClr val="bg1">
                    <a:lumMod val="50000"/>
                  </a:schemeClr>
                </a:solidFill>
              </a:rPr>
              <a:t>k správnemu vyplneniu dotazníku, hneď som vedela kde potrebné informácie zisťovať. </a:t>
            </a:r>
            <a:endParaRPr lang="cs-CZ" sz="1200" i="1" dirty="0">
              <a:solidFill>
                <a:schemeClr val="bg1">
                  <a:lumMod val="50000"/>
                </a:schemeClr>
              </a:solidFill>
            </a:endParaRPr>
          </a:p>
        </p:txBody>
      </p:sp>
    </p:spTree>
    <p:extLst>
      <p:ext uri="{BB962C8B-B14F-4D97-AF65-F5344CB8AC3E}">
        <p14:creationId xmlns:p14="http://schemas.microsoft.com/office/powerpoint/2010/main" val="1703816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BA73DC4-795E-4B37-A723-022C2FFF42E1}"/>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a:extLst>
              <a:ext uri="{FF2B5EF4-FFF2-40B4-BE49-F238E27FC236}">
                <a16:creationId xmlns:a16="http://schemas.microsoft.com/office/drawing/2014/main" id="{E899B0A2-811A-4D66-A99A-5D1CD59D10A8}"/>
              </a:ext>
            </a:extLst>
          </p:cNvPr>
          <p:cNvSpPr>
            <a:spLocks noGrp="1"/>
          </p:cNvSpPr>
          <p:nvPr>
            <p:ph type="title"/>
          </p:nvPr>
        </p:nvSpPr>
        <p:spPr/>
        <p:txBody>
          <a:bodyPr/>
          <a:lstStyle/>
          <a:p>
            <a:r>
              <a:rPr lang="cs-CZ" dirty="0"/>
              <a:t>Reflexe: Realizace úkolů IV. </a:t>
            </a:r>
            <a:r>
              <a:rPr lang="cs-CZ" dirty="0">
                <a:solidFill>
                  <a:schemeClr val="tx1"/>
                </a:solidFill>
                <a:highlight>
                  <a:srgbClr val="FFFF00"/>
                </a:highlight>
              </a:rPr>
              <a:t>:-)</a:t>
            </a:r>
            <a:endParaRPr lang="cs-CZ" dirty="0"/>
          </a:p>
        </p:txBody>
      </p:sp>
      <p:sp>
        <p:nvSpPr>
          <p:cNvPr id="5" name="Zástupný obsah 4">
            <a:extLst>
              <a:ext uri="{FF2B5EF4-FFF2-40B4-BE49-F238E27FC236}">
                <a16:creationId xmlns:a16="http://schemas.microsoft.com/office/drawing/2014/main" id="{2F11120C-874B-4686-AE52-22C0356524CC}"/>
              </a:ext>
            </a:extLst>
          </p:cNvPr>
          <p:cNvSpPr>
            <a:spLocks noGrp="1"/>
          </p:cNvSpPr>
          <p:nvPr>
            <p:ph idx="1"/>
          </p:nvPr>
        </p:nvSpPr>
        <p:spPr/>
        <p:txBody>
          <a:bodyPr/>
          <a:lstStyle/>
          <a:p>
            <a:r>
              <a:rPr lang="cs-CZ" sz="1200" i="1" dirty="0"/>
              <a:t>„Úkol </a:t>
            </a:r>
            <a:r>
              <a:rPr lang="cs-CZ" sz="1200" b="1" i="1" u="sng" dirty="0"/>
              <a:t>má smysl</a:t>
            </a:r>
            <a:r>
              <a:rPr lang="cs-CZ" sz="1200" i="1" dirty="0"/>
              <a:t>, nahlédneme do výkazů jednotlivých NNO a můžeme si udělat obrázek o tom, </a:t>
            </a:r>
            <a:r>
              <a:rPr lang="cs-CZ" sz="1200" b="1" i="1" u="sng" dirty="0"/>
              <a:t>jak na tom jsou organizace právě s transparentností</a:t>
            </a:r>
            <a:r>
              <a:rPr lang="cs-CZ" sz="1200" i="1" dirty="0"/>
              <a:t>.“</a:t>
            </a:r>
          </a:p>
          <a:p>
            <a:endParaRPr lang="pl-PL" sz="700" i="1" dirty="0"/>
          </a:p>
          <a:p>
            <a:r>
              <a:rPr lang="pl-PL" sz="1200" i="1" dirty="0"/>
              <a:t>„Poznatky k úkolu: </a:t>
            </a:r>
            <a:r>
              <a:rPr lang="pl-PL" sz="1200" b="1" i="1" u="sng" dirty="0"/>
              <a:t>Úkol mě bavil </a:t>
            </a:r>
            <a:r>
              <a:rPr lang="pl-PL" sz="1200" i="1" dirty="0"/>
              <a:t>a myslím, že je hodně přínosný. Za prvé díky tomu, že si vyzkoušíme </a:t>
            </a:r>
            <a:r>
              <a:rPr lang="pl-PL" sz="1200" b="1" i="1" u="sng" dirty="0"/>
              <a:t>hledání informací o reálných spolcích</a:t>
            </a:r>
            <a:r>
              <a:rPr lang="pl-PL" sz="1200" i="1" dirty="0"/>
              <a:t>, ale i díky tomu, že si </a:t>
            </a:r>
            <a:r>
              <a:rPr lang="pl-PL" sz="1200" b="1" i="1" u="sng" dirty="0"/>
              <a:t>zopakujeme některé teoretické znalosti z přednášek.</a:t>
            </a:r>
            <a:r>
              <a:rPr lang="pl-PL" sz="1200" i="1" dirty="0"/>
              <a:t>“ // „Úkol hodnotím kladně, </a:t>
            </a:r>
            <a:r>
              <a:rPr lang="pl-PL" sz="1200" b="1" i="1" u="sng" dirty="0"/>
              <a:t>posloužil jako praktické připomenutí probírané látky a pro mě osobně lepší pochopení výkladu</a:t>
            </a:r>
            <a:r>
              <a:rPr lang="pl-PL" sz="1200" i="1" dirty="0"/>
              <a:t>.“ // </a:t>
            </a:r>
            <a:r>
              <a:rPr lang="cs-CZ" sz="1200" i="1" dirty="0"/>
              <a:t>„Tento úkol mi přijde poměrně zdlouhavý a asi mě upřímně (oproti ostatním předešlým úkolům) moc nebaví. Na </a:t>
            </a:r>
            <a:r>
              <a:rPr lang="cs-CZ" sz="1200" b="1" i="1" u="sng" dirty="0"/>
              <a:t>druhou stranu je ale fajn, že si některé informace upevníme</a:t>
            </a:r>
            <a:r>
              <a:rPr lang="cs-CZ" sz="1200" i="1" dirty="0"/>
              <a:t>, ač tedy na fotbalových příkladech.“ </a:t>
            </a:r>
            <a:endParaRPr lang="pl-PL" sz="1200" i="1" dirty="0"/>
          </a:p>
          <a:p>
            <a:endParaRPr lang="cs-CZ" sz="700" i="1" dirty="0"/>
          </a:p>
          <a:p>
            <a:r>
              <a:rPr lang="cs-CZ" sz="1200" i="1" dirty="0"/>
              <a:t>„Úlohu hodnotím </a:t>
            </a:r>
            <a:r>
              <a:rPr lang="cs-CZ" sz="1200" i="1" dirty="0" err="1"/>
              <a:t>pozitívne</a:t>
            </a:r>
            <a:r>
              <a:rPr lang="cs-CZ" sz="1200" i="1" dirty="0"/>
              <a:t>. Je to praktické a </a:t>
            </a:r>
            <a:r>
              <a:rPr lang="cs-CZ" sz="1200" i="1" dirty="0" err="1"/>
              <a:t>pridáva</a:t>
            </a:r>
            <a:r>
              <a:rPr lang="cs-CZ" sz="1200" i="1" dirty="0"/>
              <a:t> </a:t>
            </a:r>
            <a:r>
              <a:rPr lang="cs-CZ" sz="1200" i="1" dirty="0" err="1"/>
              <a:t>prehľad</a:t>
            </a:r>
            <a:r>
              <a:rPr lang="cs-CZ" sz="1200" i="1" dirty="0"/>
              <a:t> o tom </a:t>
            </a:r>
            <a:r>
              <a:rPr lang="cs-CZ" sz="1200" b="1" i="1" u="sng" dirty="0"/>
              <a:t>kde a </a:t>
            </a:r>
            <a:r>
              <a:rPr lang="cs-CZ" sz="1200" b="1" i="1" u="sng" dirty="0" err="1"/>
              <a:t>akým</a:t>
            </a:r>
            <a:r>
              <a:rPr lang="cs-CZ" sz="1200" b="1" i="1" u="sng" dirty="0"/>
              <a:t> </a:t>
            </a:r>
            <a:r>
              <a:rPr lang="cs-CZ" sz="1200" b="1" i="1" u="sng" dirty="0" err="1"/>
              <a:t>spôsobom</a:t>
            </a:r>
            <a:r>
              <a:rPr lang="cs-CZ" sz="1200" b="1" i="1" u="sng" dirty="0"/>
              <a:t> </a:t>
            </a:r>
            <a:r>
              <a:rPr lang="cs-CZ" sz="1200" b="1" i="1" u="sng" dirty="0" err="1"/>
              <a:t>vyhľadávať</a:t>
            </a:r>
            <a:r>
              <a:rPr lang="cs-CZ" sz="1200" b="1" i="1" u="sng" dirty="0"/>
              <a:t> dostupné </a:t>
            </a:r>
            <a:r>
              <a:rPr lang="cs-CZ" sz="1200" b="1" i="1" u="sng" dirty="0" err="1"/>
              <a:t>informácie</a:t>
            </a:r>
            <a:r>
              <a:rPr lang="cs-CZ" sz="1200" b="1" i="1" u="sng" dirty="0"/>
              <a:t> </a:t>
            </a:r>
            <a:r>
              <a:rPr lang="cs-CZ" sz="1200" i="1" dirty="0"/>
              <a:t>o NNO.“ // „Úkol mi pomohl případně i do budoucna, kdy </a:t>
            </a:r>
            <a:r>
              <a:rPr lang="cs-CZ" sz="1200" b="1" i="1" u="sng" dirty="0"/>
              <a:t>budu vědět s jakými zdroji pracovat</a:t>
            </a:r>
            <a:r>
              <a:rPr lang="cs-CZ" sz="1200" i="1" dirty="0"/>
              <a:t>.“ // „K úkolu, úkol je lehce zdlouhavý, ale naučí mě aspoň </a:t>
            </a:r>
            <a:r>
              <a:rPr lang="cs-CZ" sz="1200" b="1" i="1" u="sng" dirty="0"/>
              <a:t>jak pracovat s daty</a:t>
            </a:r>
            <a:r>
              <a:rPr lang="cs-CZ" sz="1200" i="1" dirty="0"/>
              <a:t>.“</a:t>
            </a:r>
          </a:p>
          <a:p>
            <a:endParaRPr lang="cs-CZ" sz="700" i="1" dirty="0"/>
          </a:p>
          <a:p>
            <a:r>
              <a:rPr lang="cs-CZ" sz="1200" i="1" dirty="0"/>
              <a:t>„přijde mi </a:t>
            </a:r>
            <a:r>
              <a:rPr lang="cs-CZ" sz="1200" b="1" i="1" u="sng" dirty="0"/>
              <a:t>zajímavé prozkoumat a seznámit se s účetními výkazy</a:t>
            </a:r>
            <a:r>
              <a:rPr lang="cs-CZ" sz="1200" i="1" dirty="0"/>
              <a:t>, které jsem v rámci mého oboru ještě neměla možnost poznat“ // „K úkolu: Výborný, baví mě tento i předchozí úkol. Úvod do účetnictví mi byl </a:t>
            </a:r>
            <a:r>
              <a:rPr lang="cs-CZ" sz="1200" b="1" i="1" u="sng" dirty="0"/>
              <a:t>více užitečný než povinně volitelné účetnictví tady na fakultě</a:t>
            </a:r>
            <a:r>
              <a:rPr lang="cs-CZ" sz="1200" i="1" dirty="0"/>
              <a:t>. Děkuji. :)“ // „K úkolu žádné výhrady nemám. Líbí se mi, že jsme si </a:t>
            </a:r>
            <a:r>
              <a:rPr lang="cs-CZ" sz="1200" b="1" i="1" u="sng" dirty="0"/>
              <a:t>mohli procvičit hledání </a:t>
            </a:r>
            <a:r>
              <a:rPr lang="cs-CZ" sz="1200" b="1" i="1" u="sng" dirty="0" err="1"/>
              <a:t>udajů</a:t>
            </a:r>
            <a:r>
              <a:rPr lang="cs-CZ" sz="1200" b="1" i="1" u="sng" dirty="0"/>
              <a:t> v účetních závěrkách</a:t>
            </a:r>
            <a:r>
              <a:rPr lang="cs-CZ" sz="1200" i="1" dirty="0"/>
              <a:t>. I když to trvá dlouho.“ // „Úkol je poněkud náročný, ale je dobré, že se </a:t>
            </a:r>
            <a:r>
              <a:rPr lang="cs-CZ" sz="1200" b="1" i="1" u="sng" dirty="0"/>
              <a:t>blíže seznámíme s účetnictvím NO</a:t>
            </a:r>
            <a:r>
              <a:rPr lang="cs-CZ" sz="1200" i="1" dirty="0"/>
              <a:t>.“ // „Úkol hodnotím pozitivně, ale tím, že jsem z programu </a:t>
            </a:r>
            <a:r>
              <a:rPr lang="cs-CZ" sz="1200" i="1" dirty="0" err="1"/>
              <a:t>Touch</a:t>
            </a:r>
            <a:r>
              <a:rPr lang="cs-CZ" sz="1200" i="1" dirty="0"/>
              <a:t> </a:t>
            </a:r>
            <a:r>
              <a:rPr lang="cs-CZ" sz="1200" i="1" dirty="0" err="1"/>
              <a:t>Econ</a:t>
            </a:r>
            <a:r>
              <a:rPr lang="cs-CZ" sz="1200" i="1" dirty="0"/>
              <a:t> a studuji ještě na střední škole, tak jsem </a:t>
            </a:r>
            <a:r>
              <a:rPr lang="cs-CZ" sz="1200" b="1" i="1" u="sng" dirty="0"/>
              <a:t>se s některými pojmy ještě nesetkal</a:t>
            </a:r>
            <a:r>
              <a:rPr lang="cs-CZ" sz="1200" i="1" dirty="0"/>
              <a:t>. </a:t>
            </a:r>
            <a:r>
              <a:rPr lang="cs-CZ" sz="1200" i="1" dirty="0" err="1"/>
              <a:t>Místama</a:t>
            </a:r>
            <a:r>
              <a:rPr lang="cs-CZ" sz="1200" i="1" dirty="0"/>
              <a:t> jsem měl s úkolem problém, ale nakonec se mi vše povedlo dohledat a jsem rád, že jsem se naučil vyhledávat informace v účetních listinách.“</a:t>
            </a:r>
          </a:p>
          <a:p>
            <a:endParaRPr lang="cs-CZ" sz="700" i="1" dirty="0"/>
          </a:p>
          <a:p>
            <a:r>
              <a:rPr lang="cs-CZ" sz="1200" i="1" dirty="0"/>
              <a:t>„Bylo zajímavé nahlédnout do </a:t>
            </a:r>
            <a:r>
              <a:rPr lang="cs-CZ" sz="1200" b="1" i="1" u="sng" dirty="0"/>
              <a:t>financování </a:t>
            </a:r>
            <a:r>
              <a:rPr lang="cs-CZ" sz="1200" i="1" dirty="0"/>
              <a:t>tohoto sportu.“</a:t>
            </a:r>
          </a:p>
        </p:txBody>
      </p:sp>
    </p:spTree>
    <p:extLst>
      <p:ext uri="{BB962C8B-B14F-4D97-AF65-F5344CB8AC3E}">
        <p14:creationId xmlns:p14="http://schemas.microsoft.com/office/powerpoint/2010/main" val="1944681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87AFCB9E-9796-4BDF-849F-9FAC70E5222E}"/>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a:extLst>
              <a:ext uri="{FF2B5EF4-FFF2-40B4-BE49-F238E27FC236}">
                <a16:creationId xmlns:a16="http://schemas.microsoft.com/office/drawing/2014/main" id="{BD8DC26E-9455-4D40-B7F9-87EE7595057F}"/>
              </a:ext>
            </a:extLst>
          </p:cNvPr>
          <p:cNvSpPr>
            <a:spLocks noGrp="1"/>
          </p:cNvSpPr>
          <p:nvPr>
            <p:ph type="title"/>
          </p:nvPr>
        </p:nvSpPr>
        <p:spPr/>
        <p:txBody>
          <a:bodyPr/>
          <a:lstStyle/>
          <a:p>
            <a:r>
              <a:rPr lang="cs-CZ" dirty="0"/>
              <a:t>Reflexe: Je potřeba něco dovysvětlit! I.</a:t>
            </a:r>
          </a:p>
        </p:txBody>
      </p:sp>
      <p:sp>
        <p:nvSpPr>
          <p:cNvPr id="5" name="Zástupný obsah 4">
            <a:extLst>
              <a:ext uri="{FF2B5EF4-FFF2-40B4-BE49-F238E27FC236}">
                <a16:creationId xmlns:a16="http://schemas.microsoft.com/office/drawing/2014/main" id="{EB4DEEB2-2553-4EC0-B432-5583A8CEBADC}"/>
              </a:ext>
            </a:extLst>
          </p:cNvPr>
          <p:cNvSpPr>
            <a:spLocks noGrp="1"/>
          </p:cNvSpPr>
          <p:nvPr>
            <p:ph idx="1"/>
          </p:nvPr>
        </p:nvSpPr>
        <p:spPr/>
        <p:txBody>
          <a:bodyPr/>
          <a:lstStyle/>
          <a:p>
            <a:r>
              <a:rPr lang="cs-CZ" sz="1200" i="1" dirty="0">
                <a:solidFill>
                  <a:schemeClr val="bg1">
                    <a:lumMod val="50000"/>
                  </a:schemeClr>
                </a:solidFill>
              </a:rPr>
              <a:t>„Ani k </a:t>
            </a:r>
            <a:r>
              <a:rPr lang="cs-CZ" sz="1200" i="1" dirty="0" err="1">
                <a:solidFill>
                  <a:schemeClr val="bg1">
                    <a:lumMod val="50000"/>
                  </a:schemeClr>
                </a:solidFill>
              </a:rPr>
              <a:t>jednému</a:t>
            </a:r>
            <a:r>
              <a:rPr lang="cs-CZ" sz="1200" i="1" dirty="0">
                <a:solidFill>
                  <a:schemeClr val="bg1">
                    <a:lumMod val="50000"/>
                  </a:schemeClr>
                </a:solidFill>
              </a:rPr>
              <a:t> </a:t>
            </a:r>
            <a:r>
              <a:rPr lang="cs-CZ" sz="1200" i="1" dirty="0" err="1">
                <a:solidFill>
                  <a:schemeClr val="bg1">
                    <a:lumMod val="50000"/>
                  </a:schemeClr>
                </a:solidFill>
              </a:rPr>
              <a:t>zboru</a:t>
            </a:r>
            <a:r>
              <a:rPr lang="cs-CZ" sz="1200" i="1" dirty="0">
                <a:solidFill>
                  <a:schemeClr val="bg1">
                    <a:lumMod val="50000"/>
                  </a:schemeClr>
                </a:solidFill>
              </a:rPr>
              <a:t> </a:t>
            </a:r>
            <a:r>
              <a:rPr lang="cs-CZ" sz="1200" i="1" dirty="0" err="1">
                <a:solidFill>
                  <a:schemeClr val="bg1">
                    <a:lumMod val="50000"/>
                  </a:schemeClr>
                </a:solidFill>
              </a:rPr>
              <a:t>som</a:t>
            </a:r>
            <a:r>
              <a:rPr lang="cs-CZ" sz="1200" i="1" dirty="0">
                <a:solidFill>
                  <a:schemeClr val="bg1">
                    <a:lumMod val="50000"/>
                  </a:schemeClr>
                </a:solidFill>
              </a:rPr>
              <a:t> nenašla </a:t>
            </a:r>
            <a:r>
              <a:rPr lang="cs-CZ" sz="1200" i="1" dirty="0" err="1">
                <a:solidFill>
                  <a:schemeClr val="bg1">
                    <a:lumMod val="50000"/>
                  </a:schemeClr>
                </a:solidFill>
              </a:rPr>
              <a:t>transparentný</a:t>
            </a:r>
            <a:r>
              <a:rPr lang="cs-CZ" sz="1200" i="1" dirty="0">
                <a:solidFill>
                  <a:schemeClr val="bg1">
                    <a:lumMod val="50000"/>
                  </a:schemeClr>
                </a:solidFill>
              </a:rPr>
              <a:t> účet, </a:t>
            </a:r>
            <a:r>
              <a:rPr lang="cs-CZ" sz="1200" i="1" dirty="0" err="1">
                <a:solidFill>
                  <a:schemeClr val="bg1">
                    <a:lumMod val="50000"/>
                  </a:schemeClr>
                </a:solidFill>
              </a:rPr>
              <a:t>čo</a:t>
            </a:r>
            <a:r>
              <a:rPr lang="cs-CZ" sz="1200" i="1" dirty="0">
                <a:solidFill>
                  <a:schemeClr val="bg1">
                    <a:lumMod val="50000"/>
                  </a:schemeClr>
                </a:solidFill>
              </a:rPr>
              <a:t> ale </a:t>
            </a:r>
            <a:r>
              <a:rPr lang="cs-CZ" sz="1200" i="1" dirty="0" err="1">
                <a:solidFill>
                  <a:schemeClr val="bg1">
                    <a:lumMod val="50000"/>
                  </a:schemeClr>
                </a:solidFill>
              </a:rPr>
              <a:t>nie</a:t>
            </a:r>
            <a:r>
              <a:rPr lang="cs-CZ" sz="1200" i="1" dirty="0">
                <a:solidFill>
                  <a:schemeClr val="bg1">
                    <a:lumMod val="50000"/>
                  </a:schemeClr>
                </a:solidFill>
              </a:rPr>
              <a:t> je </a:t>
            </a:r>
            <a:r>
              <a:rPr lang="cs-CZ" sz="1200" i="1" dirty="0" err="1">
                <a:solidFill>
                  <a:schemeClr val="bg1">
                    <a:lumMod val="50000"/>
                  </a:schemeClr>
                </a:solidFill>
              </a:rPr>
              <a:t>podmienkou</a:t>
            </a:r>
            <a:r>
              <a:rPr lang="cs-CZ" sz="1200" i="1" dirty="0">
                <a:solidFill>
                  <a:schemeClr val="bg1">
                    <a:lumMod val="50000"/>
                  </a:schemeClr>
                </a:solidFill>
              </a:rPr>
              <a:t> a </a:t>
            </a:r>
            <a:r>
              <a:rPr lang="cs-CZ" sz="1200" i="1" dirty="0" err="1">
                <a:solidFill>
                  <a:schemeClr val="bg1">
                    <a:lumMod val="50000"/>
                  </a:schemeClr>
                </a:solidFill>
              </a:rPr>
              <a:t>veľkým</a:t>
            </a:r>
            <a:r>
              <a:rPr lang="cs-CZ" sz="1200" i="1" dirty="0">
                <a:solidFill>
                  <a:schemeClr val="bg1">
                    <a:lumMod val="50000"/>
                  </a:schemeClr>
                </a:solidFill>
              </a:rPr>
              <a:t> </a:t>
            </a:r>
            <a:r>
              <a:rPr lang="cs-CZ" sz="1200" i="1" dirty="0" err="1">
                <a:solidFill>
                  <a:schemeClr val="bg1">
                    <a:lumMod val="50000"/>
                  </a:schemeClr>
                </a:solidFill>
              </a:rPr>
              <a:t>problémom</a:t>
            </a:r>
            <a:r>
              <a:rPr lang="cs-CZ" sz="1200" i="1" dirty="0">
                <a:solidFill>
                  <a:schemeClr val="bg1">
                    <a:lumMod val="50000"/>
                  </a:schemeClr>
                </a:solidFill>
              </a:rPr>
              <a:t>, </a:t>
            </a:r>
            <a:r>
              <a:rPr lang="cs-CZ" sz="1200" i="1" dirty="0" err="1">
                <a:solidFill>
                  <a:schemeClr val="bg1">
                    <a:lumMod val="50000"/>
                  </a:schemeClr>
                </a:solidFill>
              </a:rPr>
              <a:t>keďže</a:t>
            </a:r>
            <a:r>
              <a:rPr lang="cs-CZ" sz="1200" i="1" dirty="0">
                <a:solidFill>
                  <a:schemeClr val="bg1">
                    <a:lumMod val="50000"/>
                  </a:schemeClr>
                </a:solidFill>
              </a:rPr>
              <a:t> </a:t>
            </a:r>
            <a:r>
              <a:rPr lang="cs-CZ" sz="1200" i="1" dirty="0" err="1">
                <a:solidFill>
                  <a:schemeClr val="bg1">
                    <a:lumMod val="50000"/>
                  </a:schemeClr>
                </a:solidFill>
              </a:rPr>
              <a:t>vieme</a:t>
            </a:r>
            <a:r>
              <a:rPr lang="cs-CZ" sz="1200" i="1" dirty="0">
                <a:solidFill>
                  <a:schemeClr val="bg1">
                    <a:lumMod val="50000"/>
                  </a:schemeClr>
                </a:solidFill>
              </a:rPr>
              <a:t>, že mimo </a:t>
            </a:r>
            <a:r>
              <a:rPr lang="cs-CZ" sz="1200" i="1" dirty="0" err="1">
                <a:solidFill>
                  <a:schemeClr val="bg1">
                    <a:lumMod val="50000"/>
                  </a:schemeClr>
                </a:solidFill>
              </a:rPr>
              <a:t>transparentného</a:t>
            </a:r>
            <a:r>
              <a:rPr lang="cs-CZ" sz="1200" i="1" dirty="0">
                <a:solidFill>
                  <a:schemeClr val="bg1">
                    <a:lumMod val="50000"/>
                  </a:schemeClr>
                </a:solidFill>
              </a:rPr>
              <a:t> účtu </a:t>
            </a:r>
            <a:r>
              <a:rPr lang="cs-CZ" sz="1200" i="1" dirty="0" err="1">
                <a:solidFill>
                  <a:schemeClr val="bg1">
                    <a:lumMod val="50000"/>
                  </a:schemeClr>
                </a:solidFill>
              </a:rPr>
              <a:t>môže</a:t>
            </a:r>
            <a:r>
              <a:rPr lang="cs-CZ" sz="1200" i="1" dirty="0">
                <a:solidFill>
                  <a:schemeClr val="bg1">
                    <a:lumMod val="50000"/>
                  </a:schemeClr>
                </a:solidFill>
              </a:rPr>
              <a:t> mať </a:t>
            </a:r>
            <a:r>
              <a:rPr lang="cs-CZ" sz="1200" i="1" dirty="0" err="1">
                <a:solidFill>
                  <a:schemeClr val="bg1">
                    <a:lumMod val="50000"/>
                  </a:schemeClr>
                </a:solidFill>
              </a:rPr>
              <a:t>spolok</a:t>
            </a:r>
            <a:r>
              <a:rPr lang="cs-CZ" sz="1200" i="1" dirty="0">
                <a:solidFill>
                  <a:schemeClr val="bg1">
                    <a:lumMod val="50000"/>
                  </a:schemeClr>
                </a:solidFill>
              </a:rPr>
              <a:t> založený </a:t>
            </a:r>
            <a:r>
              <a:rPr lang="cs-CZ" sz="1200" i="1" dirty="0" err="1">
                <a:solidFill>
                  <a:schemeClr val="bg1">
                    <a:lumMod val="50000"/>
                  </a:schemeClr>
                </a:solidFill>
              </a:rPr>
              <a:t>ešte</a:t>
            </a:r>
            <a:r>
              <a:rPr lang="cs-CZ" sz="1200" i="1" dirty="0">
                <a:solidFill>
                  <a:schemeClr val="bg1">
                    <a:lumMod val="50000"/>
                  </a:schemeClr>
                </a:solidFill>
              </a:rPr>
              <a:t> </a:t>
            </a:r>
            <a:r>
              <a:rPr lang="cs-CZ" sz="1200" i="1" dirty="0" err="1">
                <a:solidFill>
                  <a:srgbClr val="969696"/>
                </a:solidFill>
              </a:rPr>
              <a:t>iný</a:t>
            </a:r>
            <a:r>
              <a:rPr lang="cs-CZ" sz="1200" i="1" dirty="0">
                <a:solidFill>
                  <a:srgbClr val="969696"/>
                </a:solidFill>
              </a:rPr>
              <a:t>...“ // „Uvedeno je taktéž číslo datové schránky i účtu u Fio Banky – ten ovšem transparentní není“ </a:t>
            </a:r>
            <a:r>
              <a:rPr lang="cs-CZ" sz="1200" i="1" dirty="0"/>
              <a:t>// „nejsem si jistá, jestli je </a:t>
            </a:r>
            <a:r>
              <a:rPr lang="cs-CZ" sz="1200" b="1" i="1" u="sng" dirty="0"/>
              <a:t>účet transparentní</a:t>
            </a:r>
            <a:r>
              <a:rPr lang="cs-CZ" sz="1200" i="1" dirty="0"/>
              <a:t>, vyhledávač mi nic nenašel ani u jednoho spolku, takže nevím, jestli je to běžná praxe“ // „Nicméně, mínusem je opět netransparentnost bankovního účtu.“</a:t>
            </a:r>
          </a:p>
          <a:p>
            <a:endParaRPr lang="pl-PL" sz="400" i="1" dirty="0">
              <a:solidFill>
                <a:schemeClr val="bg1">
                  <a:lumMod val="50000"/>
                </a:schemeClr>
              </a:solidFill>
            </a:endParaRPr>
          </a:p>
          <a:p>
            <a:r>
              <a:rPr lang="pl-PL" sz="1200" i="1" dirty="0">
                <a:solidFill>
                  <a:srgbClr val="969696"/>
                </a:solidFill>
              </a:rPr>
              <a:t>„...</a:t>
            </a:r>
            <a:r>
              <a:rPr lang="pl-PL" sz="1200" b="1" i="1" u="sng" dirty="0">
                <a:solidFill>
                  <a:srgbClr val="969696"/>
                </a:solidFill>
              </a:rPr>
              <a:t>webové</a:t>
            </a:r>
            <a:r>
              <a:rPr lang="pl-PL" sz="1200" i="1" dirty="0">
                <a:solidFill>
                  <a:srgbClr val="969696"/>
                </a:solidFill>
              </a:rPr>
              <a:t> stránky jako z roku 2000...“ //  „luxusní retro stránky“ // </a:t>
            </a:r>
            <a:r>
              <a:rPr lang="cs-CZ" sz="1200" i="1" dirty="0">
                <a:solidFill>
                  <a:srgbClr val="969696"/>
                </a:solidFill>
              </a:rPr>
              <a:t>„hasičský spolek oplývá jak webovými stránkami (...), tak rovněž profilem na Facebooku i Instagramu“ // </a:t>
            </a:r>
            <a:r>
              <a:rPr lang="cs-CZ" sz="1200" i="1" dirty="0"/>
              <a:t>„V tomto případně nelze pochválit ani </a:t>
            </a:r>
            <a:r>
              <a:rPr lang="cs-CZ" sz="1200" b="1" i="1" u="sng" dirty="0"/>
              <a:t>webové stránky</a:t>
            </a:r>
            <a:r>
              <a:rPr lang="cs-CZ" sz="1200" b="1" i="1" dirty="0"/>
              <a:t> </a:t>
            </a:r>
            <a:r>
              <a:rPr lang="cs-CZ" sz="1200" i="1" dirty="0"/>
              <a:t>svazu, jelikož neexistují.“ // „Stránky jsou lehce přeplácané, ale je v nich vše důležité na první pohled viditelné.“ // „Nemají ani na webu FAČR aktuality. Poslední aktualita je z roku 2018.“ // „pěkně zpracované webovky“</a:t>
            </a:r>
          </a:p>
          <a:p>
            <a:endParaRPr lang="cs-CZ" sz="500" i="1" dirty="0"/>
          </a:p>
          <a:p>
            <a:r>
              <a:rPr lang="cs-CZ" sz="1200" i="1" dirty="0">
                <a:solidFill>
                  <a:schemeClr val="bg1">
                    <a:lumMod val="50000"/>
                  </a:schemeClr>
                </a:solidFill>
              </a:rPr>
              <a:t>„Tento spolek vznikl již v 70. letech, ale </a:t>
            </a:r>
            <a:r>
              <a:rPr lang="cs-CZ" sz="1200" i="1" dirty="0" err="1">
                <a:solidFill>
                  <a:schemeClr val="bg1">
                    <a:lumMod val="50000"/>
                  </a:schemeClr>
                </a:solidFill>
              </a:rPr>
              <a:t>oficálně</a:t>
            </a:r>
            <a:r>
              <a:rPr lang="cs-CZ" sz="1200" i="1" dirty="0">
                <a:solidFill>
                  <a:schemeClr val="bg1">
                    <a:lumMod val="50000"/>
                  </a:schemeClr>
                </a:solidFill>
              </a:rPr>
              <a:t> se zapsal až po </a:t>
            </a:r>
            <a:r>
              <a:rPr lang="cs-CZ" sz="1200" i="1" dirty="0" err="1">
                <a:solidFill>
                  <a:schemeClr val="bg1">
                    <a:lumMod val="50000"/>
                  </a:schemeClr>
                </a:solidFill>
              </a:rPr>
              <a:t>změne</a:t>
            </a:r>
            <a:r>
              <a:rPr lang="cs-CZ" sz="1200" i="1" dirty="0">
                <a:solidFill>
                  <a:schemeClr val="bg1">
                    <a:lumMod val="50000"/>
                  </a:schemeClr>
                </a:solidFill>
              </a:rPr>
              <a:t> občanského zákoníku.“ // </a:t>
            </a:r>
            <a:r>
              <a:rPr lang="pl-PL" sz="1200" i="1" dirty="0">
                <a:solidFill>
                  <a:schemeClr val="bg1">
                    <a:lumMod val="50000"/>
                  </a:schemeClr>
                </a:solidFill>
              </a:rPr>
              <a:t>„Vznik od roku 2000, </a:t>
            </a:r>
            <a:r>
              <a:rPr lang="pl-PL" sz="1200" b="1" i="1" u="sng" dirty="0">
                <a:solidFill>
                  <a:schemeClr val="bg1">
                    <a:lumMod val="50000"/>
                  </a:schemeClr>
                </a:solidFill>
              </a:rPr>
              <a:t>zápis</a:t>
            </a:r>
            <a:r>
              <a:rPr lang="pl-PL" sz="1200" i="1" dirty="0">
                <a:solidFill>
                  <a:schemeClr val="bg1">
                    <a:lumMod val="50000"/>
                  </a:schemeClr>
                </a:solidFill>
              </a:rPr>
              <a:t> do rejstříku od roku 2014...” // </a:t>
            </a:r>
            <a:r>
              <a:rPr lang="cs-CZ" sz="1200" i="1" dirty="0"/>
              <a:t>„</a:t>
            </a:r>
            <a:r>
              <a:rPr lang="cs-CZ" sz="1200" b="1" i="1" u="sng" dirty="0"/>
              <a:t>Neaktivní pobočný spolek</a:t>
            </a:r>
            <a:r>
              <a:rPr lang="cs-CZ" sz="1200" i="1" dirty="0"/>
              <a:t> podle § 125a zákona č. 304/2013 Sb.“ // „Neaktivní pobočný spolek“ // „Děkuji za neaktivní spolek, našel jsem pouze vznik spolku, žádné další informace v důsledky neaktivnosti spolku nejsou dostupné“</a:t>
            </a:r>
          </a:p>
          <a:p>
            <a:endParaRPr lang="cs-CZ" sz="700" i="1" dirty="0">
              <a:solidFill>
                <a:srgbClr val="969696"/>
              </a:solidFill>
            </a:endParaRPr>
          </a:p>
          <a:p>
            <a:r>
              <a:rPr lang="cs-CZ" sz="1200" i="1" dirty="0">
                <a:solidFill>
                  <a:srgbClr val="969696"/>
                </a:solidFill>
              </a:rPr>
              <a:t>„Otázka na stanovy je dle mě u pobočného spolku irelevantní, jelikož pobočný spolek nemá samostatné stanovy (viz § 228 oz)“  // „Nejsou zveřejněny žádné nám potřebné dokumenty – ... </a:t>
            </a:r>
            <a:r>
              <a:rPr lang="cs-CZ" sz="1200" b="1" i="1" u="sng" dirty="0">
                <a:solidFill>
                  <a:srgbClr val="969696"/>
                </a:solidFill>
              </a:rPr>
              <a:t>stanovy</a:t>
            </a:r>
            <a:r>
              <a:rPr lang="cs-CZ" sz="1200" i="1" dirty="0">
                <a:solidFill>
                  <a:srgbClr val="969696"/>
                </a:solidFill>
              </a:rPr>
              <a:t>.“ // „Chybí jenom stanovy.“ //</a:t>
            </a:r>
            <a:r>
              <a:rPr lang="cs-CZ" sz="1200" i="1" dirty="0"/>
              <a:t> „Také jsem si všimla, že všechny tyto svazy mají </a:t>
            </a:r>
            <a:r>
              <a:rPr lang="cs-CZ" sz="1200" b="1" i="1" u="sng" dirty="0"/>
              <a:t>účel</a:t>
            </a:r>
            <a:r>
              <a:rPr lang="cs-CZ" sz="1200" i="1" dirty="0"/>
              <a:t> v rejstříku zkopírovaný ze stejného zdroje.“ // „Také mi přijde zvláštní, že se v roce 2021 změnily poměrně rozsáhle </a:t>
            </a:r>
            <a:r>
              <a:rPr lang="cs-CZ" sz="1200" b="1" i="1" u="sng" dirty="0"/>
              <a:t>stanovy</a:t>
            </a:r>
            <a:r>
              <a:rPr lang="cs-CZ" sz="1200" i="1" dirty="0"/>
              <a:t> svazu a všichni členové Výkonného výboru i Revizní komise se stali členy právě v tomto roce.“</a:t>
            </a:r>
          </a:p>
          <a:p>
            <a:endParaRPr lang="cs-CZ" sz="400" i="1" dirty="0"/>
          </a:p>
        </p:txBody>
      </p:sp>
    </p:spTree>
    <p:extLst>
      <p:ext uri="{BB962C8B-B14F-4D97-AF65-F5344CB8AC3E}">
        <p14:creationId xmlns:p14="http://schemas.microsoft.com/office/powerpoint/2010/main" val="2530399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87AFCB9E-9796-4BDF-849F-9FAC70E5222E}"/>
              </a:ext>
            </a:extLst>
          </p:cNvPr>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a:extLst>
              <a:ext uri="{FF2B5EF4-FFF2-40B4-BE49-F238E27FC236}">
                <a16:creationId xmlns:a16="http://schemas.microsoft.com/office/drawing/2014/main" id="{BD8DC26E-9455-4D40-B7F9-87EE7595057F}"/>
              </a:ext>
            </a:extLst>
          </p:cNvPr>
          <p:cNvSpPr>
            <a:spLocks noGrp="1"/>
          </p:cNvSpPr>
          <p:nvPr>
            <p:ph type="title"/>
          </p:nvPr>
        </p:nvSpPr>
        <p:spPr/>
        <p:txBody>
          <a:bodyPr/>
          <a:lstStyle/>
          <a:p>
            <a:r>
              <a:rPr lang="cs-CZ" dirty="0"/>
              <a:t>Reflexe: Je potřeba něco dovysvětlit! II.</a:t>
            </a:r>
          </a:p>
        </p:txBody>
      </p:sp>
      <p:sp>
        <p:nvSpPr>
          <p:cNvPr id="5" name="Zástupný obsah 4">
            <a:extLst>
              <a:ext uri="{FF2B5EF4-FFF2-40B4-BE49-F238E27FC236}">
                <a16:creationId xmlns:a16="http://schemas.microsoft.com/office/drawing/2014/main" id="{EB4DEEB2-2553-4EC0-B432-5583A8CEBADC}"/>
              </a:ext>
            </a:extLst>
          </p:cNvPr>
          <p:cNvSpPr>
            <a:spLocks noGrp="1"/>
          </p:cNvSpPr>
          <p:nvPr>
            <p:ph idx="1"/>
          </p:nvPr>
        </p:nvSpPr>
        <p:spPr/>
        <p:txBody>
          <a:bodyPr/>
          <a:lstStyle/>
          <a:p>
            <a:r>
              <a:rPr lang="cs-CZ" sz="1200" i="1" dirty="0">
                <a:solidFill>
                  <a:srgbClr val="969696"/>
                </a:solidFill>
              </a:rPr>
              <a:t>Vesnice je malá, ale alespoň si vedou </a:t>
            </a:r>
            <a:r>
              <a:rPr lang="cs-CZ" sz="1200" b="1" i="1" u="sng" dirty="0">
                <a:solidFill>
                  <a:srgbClr val="969696"/>
                </a:solidFill>
              </a:rPr>
              <a:t>účetnictví</a:t>
            </a:r>
            <a:r>
              <a:rPr lang="cs-CZ" sz="1200" i="1" dirty="0">
                <a:solidFill>
                  <a:srgbClr val="969696"/>
                </a:solidFill>
              </a:rPr>
              <a:t>, oproti některým větším vesnicím“ // „v rámci účetní závěrky uveřejněn pouze přehled o majetku a závazcích (bez přehledu o příjmech a výdajích)“ // „U této organizace je cítit větší </a:t>
            </a:r>
            <a:r>
              <a:rPr lang="cs-CZ" sz="1200" i="1" dirty="0" err="1">
                <a:solidFill>
                  <a:srgbClr val="969696"/>
                </a:solidFill>
              </a:rPr>
              <a:t>institucionalizovanost</a:t>
            </a:r>
            <a:r>
              <a:rPr lang="cs-CZ" sz="1200" i="1" dirty="0">
                <a:solidFill>
                  <a:srgbClr val="969696"/>
                </a:solidFill>
              </a:rPr>
              <a:t>. Jako jedna z mála neužívá jednoduché účetnictví.“ // </a:t>
            </a:r>
            <a:r>
              <a:rPr lang="cs-CZ" sz="1200" i="1" dirty="0"/>
              <a:t>„Úplně nechápu, </a:t>
            </a:r>
            <a:r>
              <a:rPr lang="cs-CZ" sz="1200" b="1" i="1" u="sng" dirty="0"/>
              <a:t>proč přešli z plného rozsahu účetnictví </a:t>
            </a:r>
            <a:r>
              <a:rPr lang="cs-CZ" sz="1200" i="1" dirty="0"/>
              <a:t>(všechny závěrky do roku 2021 včetně) na zjednodušený rozsah v roce 2022.“ // „střídají jednoduché účetnictví s účetnictvím plného rozsahu. Vypadá to, jako by si každý rok losovali, jaké účetnictví zvolí...“</a:t>
            </a:r>
            <a:r>
              <a:rPr lang="pl-PL" sz="1200" i="1" dirty="0"/>
              <a:t>„Nejsem si jistá uvedenými daty, </a:t>
            </a:r>
            <a:r>
              <a:rPr lang="pl-PL" sz="1200" b="1" i="1" u="sng" dirty="0"/>
              <a:t>rozvaha i výkazy vypadaly jinak než na hodině/v interaktivní osnově</a:t>
            </a:r>
            <a:r>
              <a:rPr lang="pl-PL" sz="1200" i="1" dirty="0"/>
              <a:t>.“ // „hůř sestavené </a:t>
            </a:r>
            <a:r>
              <a:rPr lang="pl-PL" sz="1200" b="1" i="1" u="sng" dirty="0"/>
              <a:t>účetní závěrky </a:t>
            </a:r>
            <a:r>
              <a:rPr lang="pl-PL" sz="1200" i="1" dirty="0"/>
              <a:t>jsem snad ještě neviděl. Absolutně se v nich nedalo zorientovat“</a:t>
            </a:r>
            <a:endParaRPr lang="cs-CZ" sz="1200" i="1" dirty="0"/>
          </a:p>
          <a:p>
            <a:endParaRPr lang="pl-PL" sz="400" i="1" dirty="0">
              <a:solidFill>
                <a:schemeClr val="bg1">
                  <a:lumMod val="50000"/>
                </a:schemeClr>
              </a:solidFill>
            </a:endParaRPr>
          </a:p>
          <a:p>
            <a:r>
              <a:rPr lang="pl-PL" sz="1200" i="1" dirty="0">
                <a:solidFill>
                  <a:schemeClr val="bg1">
                    <a:lumMod val="50000"/>
                  </a:schemeClr>
                </a:solidFill>
              </a:rPr>
              <a:t>„Listiny z roku 2014 a 2015, zpracovány jinak než novější.“ // „Pokud byly dokumenty přiloženy, ne vždy byly přehledné, někdy </a:t>
            </a:r>
            <a:r>
              <a:rPr lang="pl-PL" sz="1200" b="1" i="1" u="sng" dirty="0">
                <a:solidFill>
                  <a:schemeClr val="bg1">
                    <a:lumMod val="50000"/>
                  </a:schemeClr>
                </a:solidFill>
              </a:rPr>
              <a:t>vyplněné rukou</a:t>
            </a:r>
            <a:r>
              <a:rPr lang="pl-PL" sz="1200" i="1" dirty="0">
                <a:solidFill>
                  <a:schemeClr val="bg1">
                    <a:lumMod val="50000"/>
                  </a:schemeClr>
                </a:solidFill>
              </a:rPr>
              <a:t>.“ // „Na dokumentech </a:t>
            </a:r>
            <a:r>
              <a:rPr lang="pl-PL" sz="1200" b="1" i="1" u="sng" dirty="0">
                <a:solidFill>
                  <a:schemeClr val="bg1">
                    <a:lumMod val="50000"/>
                  </a:schemeClr>
                </a:solidFill>
              </a:rPr>
              <a:t>chybí podpisy, razítka </a:t>
            </a:r>
            <a:r>
              <a:rPr lang="pl-PL" sz="1200" i="1" dirty="0">
                <a:solidFill>
                  <a:schemeClr val="bg1">
                    <a:lumMod val="50000"/>
                  </a:schemeClr>
                </a:solidFill>
              </a:rPr>
              <a:t>apod.“ // </a:t>
            </a:r>
            <a:r>
              <a:rPr lang="cs-CZ" sz="1200" i="1" dirty="0">
                <a:solidFill>
                  <a:schemeClr val="bg1">
                    <a:lumMod val="50000"/>
                  </a:schemeClr>
                </a:solidFill>
              </a:rPr>
              <a:t>„Určitě by k lepší orientaci pomohlo nahrát tyto uzávěrky přímo v digitálním </a:t>
            </a:r>
            <a:r>
              <a:rPr lang="cs-CZ" sz="1200" i="1" dirty="0" err="1">
                <a:solidFill>
                  <a:schemeClr val="bg1">
                    <a:lumMod val="50000"/>
                  </a:schemeClr>
                </a:solidFill>
              </a:rPr>
              <a:t>pdf</a:t>
            </a:r>
            <a:r>
              <a:rPr lang="cs-CZ" sz="1200" i="1" dirty="0">
                <a:solidFill>
                  <a:schemeClr val="bg1">
                    <a:lumMod val="50000"/>
                  </a:schemeClr>
                </a:solidFill>
              </a:rPr>
              <a:t>, ve kterém by se dalo hledat pomocí funkce „</a:t>
            </a:r>
            <a:r>
              <a:rPr lang="cs-CZ" sz="1200" i="1" dirty="0" err="1">
                <a:solidFill>
                  <a:schemeClr val="bg1">
                    <a:lumMod val="50000"/>
                  </a:schemeClr>
                </a:solidFill>
              </a:rPr>
              <a:t>ctrl</a:t>
            </a:r>
            <a:r>
              <a:rPr lang="cs-CZ" sz="1200" i="1" dirty="0">
                <a:solidFill>
                  <a:schemeClr val="bg1">
                    <a:lumMod val="50000"/>
                  </a:schemeClr>
                </a:solidFill>
              </a:rPr>
              <a:t> f“ a mít možnost si některá data dohledat rychleji. Jeden z dokumentů byl otočený o 90 </a:t>
            </a:r>
            <a:r>
              <a:rPr lang="cs-CZ" sz="1200" i="1" dirty="0" err="1">
                <a:solidFill>
                  <a:schemeClr val="bg1">
                    <a:lumMod val="50000"/>
                  </a:schemeClr>
                </a:solidFill>
              </a:rPr>
              <a:t>stupnů</a:t>
            </a:r>
            <a:r>
              <a:rPr lang="cs-CZ" sz="1200" i="1" dirty="0">
                <a:solidFill>
                  <a:schemeClr val="bg1">
                    <a:lumMod val="50000"/>
                  </a:schemeClr>
                </a:solidFill>
              </a:rPr>
              <a:t> (…)“ </a:t>
            </a:r>
            <a:r>
              <a:rPr lang="pl-PL" sz="1200" i="1" dirty="0">
                <a:solidFill>
                  <a:schemeClr val="bg1">
                    <a:lumMod val="50000"/>
                  </a:schemeClr>
                </a:solidFill>
              </a:rPr>
              <a:t>//„... Tedy lidé v této organizaci nejsou dostatečně důslední na to, aby si zkontrolovali, že tento důležitý dokument, který bude dostupný veřejnosti, zasílají k vložení do Sbírky listin v pořádku.“ // „</a:t>
            </a:r>
            <a:r>
              <a:rPr lang="pl-PL" sz="1200" b="1" i="1" u="sng" dirty="0">
                <a:solidFill>
                  <a:schemeClr val="bg1">
                    <a:lumMod val="50000"/>
                  </a:schemeClr>
                </a:solidFill>
              </a:rPr>
              <a:t>Účetní závěrka </a:t>
            </a:r>
            <a:r>
              <a:rPr lang="pl-PL" sz="1200" i="1" dirty="0">
                <a:solidFill>
                  <a:schemeClr val="bg1">
                    <a:lumMod val="50000"/>
                  </a:schemeClr>
                </a:solidFill>
              </a:rPr>
              <a:t>za rok 2022 je nahrána do Sbírky listin vzhůru nohama.“ // „Napůl tištěná napůl psaná ručně se špatně oskenovaným...“ </a:t>
            </a:r>
            <a:r>
              <a:rPr lang="pl-PL" sz="1200" i="1" dirty="0"/>
              <a:t>// „...čím víc jdeme do historie, tím hůře </a:t>
            </a:r>
            <a:r>
              <a:rPr lang="pl-PL" sz="1200" b="1" i="1" u="sng" dirty="0"/>
              <a:t>naskenované dokumenty</a:t>
            </a:r>
            <a:r>
              <a:rPr lang="pl-PL" sz="1200" i="1" dirty="0"/>
              <a:t>, ale dá se přečíst.“</a:t>
            </a:r>
          </a:p>
          <a:p>
            <a:endParaRPr lang="cs-CZ" sz="300" i="1" dirty="0"/>
          </a:p>
          <a:p>
            <a:r>
              <a:rPr lang="cs-CZ" sz="1200" i="1" dirty="0">
                <a:solidFill>
                  <a:schemeClr val="bg1">
                    <a:lumMod val="50000"/>
                  </a:schemeClr>
                </a:solidFill>
              </a:rPr>
              <a:t>„Tyto nepřesnosti o 1 000 Kč jsem našla nejenom (…) ale i (…)“ // </a:t>
            </a:r>
            <a:r>
              <a:rPr lang="pl-PL" sz="1200" i="1" dirty="0">
                <a:solidFill>
                  <a:schemeClr val="bg1">
                    <a:lumMod val="50000"/>
                  </a:schemeClr>
                </a:solidFill>
              </a:rPr>
              <a:t>„Některé účetní závěrky jsou vystavené v haléřích, tudíž v rámci vyplňování dotazníku došlo k zaokrouhlování“ // </a:t>
            </a:r>
            <a:r>
              <a:rPr lang="pl-PL" sz="1200" i="1" dirty="0"/>
              <a:t>„,,,forma psaných číselných hodnot </a:t>
            </a:r>
            <a:r>
              <a:rPr lang="pl-PL" sz="1200" b="1" i="1" u="sng" dirty="0"/>
              <a:t>- jednou v haléřích, druhý rok v tisících</a:t>
            </a:r>
            <a:r>
              <a:rPr lang="pl-PL" sz="1200" i="1" dirty="0"/>
              <a:t>“</a:t>
            </a:r>
          </a:p>
          <a:p>
            <a:endParaRPr lang="cs-CZ" sz="300" i="1" dirty="0"/>
          </a:p>
          <a:p>
            <a:r>
              <a:rPr lang="cs-CZ" sz="1200" i="1" dirty="0">
                <a:solidFill>
                  <a:schemeClr val="bg1">
                    <a:lumMod val="50000"/>
                  </a:schemeClr>
                </a:solidFill>
              </a:rPr>
              <a:t>„...Zároveň mě pobavilo že jejich vedlejší činností je činnost hostinská.“ /</a:t>
            </a:r>
            <a:r>
              <a:rPr lang="cs-CZ" sz="1200" i="1" dirty="0"/>
              <a:t>/ „Jediné co jsem nemohla o organizaci dohledat byla právě již výše zmiňovaná </a:t>
            </a:r>
            <a:r>
              <a:rPr lang="cs-CZ" sz="1200" b="1" i="1" u="sng" dirty="0"/>
              <a:t>vedlejší činnost</a:t>
            </a:r>
            <a:r>
              <a:rPr lang="cs-CZ" sz="1200" i="1" dirty="0"/>
              <a:t>. Nějakou určitě má, jelikož se vyskytuje ve VZZ, ale ve veřejném rejstříku a ani v samotných účetních závěrkách jsem nikde nedohledala, o jakou konkrétní se jedná.“ // „Nemá zapsanou vedlejší činnost, ale podle VZZ ji má.“</a:t>
            </a:r>
            <a:endParaRPr lang="cs-CZ" sz="400" i="1" dirty="0"/>
          </a:p>
          <a:p>
            <a:endParaRPr lang="cs-CZ" sz="300" i="1" dirty="0">
              <a:solidFill>
                <a:schemeClr val="bg1">
                  <a:lumMod val="50000"/>
                </a:schemeClr>
              </a:solidFill>
            </a:endParaRPr>
          </a:p>
        </p:txBody>
      </p:sp>
    </p:spTree>
    <p:extLst>
      <p:ext uri="{BB962C8B-B14F-4D97-AF65-F5344CB8AC3E}">
        <p14:creationId xmlns:p14="http://schemas.microsoft.com/office/powerpoint/2010/main" val="2016785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87AFCB9E-9796-4BDF-849F-9FAC70E5222E}"/>
              </a:ext>
            </a:extLst>
          </p:cNvPr>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a:extLst>
              <a:ext uri="{FF2B5EF4-FFF2-40B4-BE49-F238E27FC236}">
                <a16:creationId xmlns:a16="http://schemas.microsoft.com/office/drawing/2014/main" id="{BD8DC26E-9455-4D40-B7F9-87EE7595057F}"/>
              </a:ext>
            </a:extLst>
          </p:cNvPr>
          <p:cNvSpPr>
            <a:spLocks noGrp="1"/>
          </p:cNvSpPr>
          <p:nvPr>
            <p:ph type="title"/>
          </p:nvPr>
        </p:nvSpPr>
        <p:spPr/>
        <p:txBody>
          <a:bodyPr/>
          <a:lstStyle/>
          <a:p>
            <a:r>
              <a:rPr lang="cs-CZ" dirty="0"/>
              <a:t>Reflexe: Je potřeba něco dovysvětlit! III.</a:t>
            </a:r>
          </a:p>
        </p:txBody>
      </p:sp>
      <p:sp>
        <p:nvSpPr>
          <p:cNvPr id="5" name="Zástupný obsah 4">
            <a:extLst>
              <a:ext uri="{FF2B5EF4-FFF2-40B4-BE49-F238E27FC236}">
                <a16:creationId xmlns:a16="http://schemas.microsoft.com/office/drawing/2014/main" id="{EB4DEEB2-2553-4EC0-B432-5583A8CEBADC}"/>
              </a:ext>
            </a:extLst>
          </p:cNvPr>
          <p:cNvSpPr>
            <a:spLocks noGrp="1"/>
          </p:cNvSpPr>
          <p:nvPr>
            <p:ph idx="1"/>
          </p:nvPr>
        </p:nvSpPr>
        <p:spPr/>
        <p:txBody>
          <a:bodyPr/>
          <a:lstStyle/>
          <a:p>
            <a:r>
              <a:rPr lang="cs-CZ" sz="1200" i="1" dirty="0">
                <a:solidFill>
                  <a:schemeClr val="bg1">
                    <a:lumMod val="50000"/>
                  </a:schemeClr>
                </a:solidFill>
              </a:rPr>
              <a:t>„Některé ročníky vykazují ztráty a jindy zase menší zisky.“ //„... </a:t>
            </a:r>
            <a:r>
              <a:rPr lang="cs-CZ" sz="1200" i="1" dirty="0" err="1">
                <a:solidFill>
                  <a:schemeClr val="bg1">
                    <a:lumMod val="50000"/>
                  </a:schemeClr>
                </a:solidFill>
              </a:rPr>
              <a:t>mal</a:t>
            </a:r>
            <a:r>
              <a:rPr lang="cs-CZ" sz="1200" i="1" dirty="0">
                <a:solidFill>
                  <a:schemeClr val="bg1">
                    <a:lumMod val="50000"/>
                  </a:schemeClr>
                </a:solidFill>
              </a:rPr>
              <a:t> </a:t>
            </a:r>
            <a:r>
              <a:rPr lang="cs-CZ" sz="1200" i="1" dirty="0" err="1">
                <a:solidFill>
                  <a:schemeClr val="bg1">
                    <a:lumMod val="50000"/>
                  </a:schemeClr>
                </a:solidFill>
              </a:rPr>
              <a:t>hlavnú</a:t>
            </a:r>
            <a:r>
              <a:rPr lang="cs-CZ" sz="1200" i="1" dirty="0">
                <a:solidFill>
                  <a:schemeClr val="bg1">
                    <a:lumMod val="50000"/>
                  </a:schemeClr>
                </a:solidFill>
              </a:rPr>
              <a:t> </a:t>
            </a:r>
            <a:r>
              <a:rPr lang="cs-CZ" sz="1200" i="1" dirty="0" err="1">
                <a:solidFill>
                  <a:schemeClr val="bg1">
                    <a:lumMod val="50000"/>
                  </a:schemeClr>
                </a:solidFill>
              </a:rPr>
              <a:t>činnosť</a:t>
            </a:r>
            <a:r>
              <a:rPr lang="cs-CZ" sz="1200" i="1" dirty="0">
                <a:solidFill>
                  <a:schemeClr val="bg1">
                    <a:lumMod val="50000"/>
                  </a:schemeClr>
                </a:solidFill>
              </a:rPr>
              <a:t> vždy </a:t>
            </a:r>
            <a:r>
              <a:rPr lang="cs-CZ" sz="1200" i="1" dirty="0" err="1">
                <a:solidFill>
                  <a:schemeClr val="bg1">
                    <a:lumMod val="50000"/>
                  </a:schemeClr>
                </a:solidFill>
              </a:rPr>
              <a:t>ako</a:t>
            </a:r>
            <a:r>
              <a:rPr lang="cs-CZ" sz="1200" i="1" dirty="0">
                <a:solidFill>
                  <a:schemeClr val="bg1">
                    <a:lumMod val="50000"/>
                  </a:schemeClr>
                </a:solidFill>
              </a:rPr>
              <a:t> </a:t>
            </a:r>
            <a:r>
              <a:rPr lang="cs-CZ" sz="1200" i="1" dirty="0" err="1">
                <a:solidFill>
                  <a:schemeClr val="bg1">
                    <a:lumMod val="50000"/>
                  </a:schemeClr>
                </a:solidFill>
              </a:rPr>
              <a:t>stratovú</a:t>
            </a:r>
            <a:r>
              <a:rPr lang="cs-CZ" sz="1200" i="1" dirty="0">
                <a:solidFill>
                  <a:schemeClr val="bg1">
                    <a:lumMod val="50000"/>
                  </a:schemeClr>
                </a:solidFill>
              </a:rPr>
              <a:t>, ale </a:t>
            </a:r>
            <a:r>
              <a:rPr lang="cs-CZ" sz="1200" i="1" dirty="0" err="1">
                <a:solidFill>
                  <a:schemeClr val="bg1">
                    <a:lumMod val="50000"/>
                  </a:schemeClr>
                </a:solidFill>
              </a:rPr>
              <a:t>vedľajšiu</a:t>
            </a:r>
            <a:r>
              <a:rPr lang="cs-CZ" sz="1200" i="1" dirty="0">
                <a:solidFill>
                  <a:schemeClr val="bg1">
                    <a:lumMod val="50000"/>
                  </a:schemeClr>
                </a:solidFill>
              </a:rPr>
              <a:t> </a:t>
            </a:r>
            <a:r>
              <a:rPr lang="cs-CZ" sz="1200" i="1" dirty="0" err="1">
                <a:solidFill>
                  <a:schemeClr val="bg1">
                    <a:lumMod val="50000"/>
                  </a:schemeClr>
                </a:solidFill>
              </a:rPr>
              <a:t>ziskovú</a:t>
            </a:r>
            <a:r>
              <a:rPr lang="cs-CZ" sz="1200" i="1" dirty="0">
                <a:solidFill>
                  <a:schemeClr val="bg1">
                    <a:lumMod val="50000"/>
                  </a:schemeClr>
                </a:solidFill>
              </a:rPr>
              <a:t>.“ // </a:t>
            </a:r>
            <a:r>
              <a:rPr lang="cs-CZ" sz="1200" i="1" dirty="0"/>
              <a:t>„Hospodaření je dlouhodobě vyrovnané a okresní fotbalový svaz </a:t>
            </a:r>
            <a:r>
              <a:rPr lang="cs-CZ" sz="1200" b="1" i="1" u="sng" dirty="0"/>
              <a:t>nečerpá nijak vysoké dotace</a:t>
            </a:r>
            <a:r>
              <a:rPr lang="cs-CZ" sz="1200" i="1" dirty="0"/>
              <a:t>.“ // „výsledky </a:t>
            </a:r>
            <a:r>
              <a:rPr lang="cs-CZ" sz="1200" i="1" dirty="0" err="1"/>
              <a:t>hospodárenia</a:t>
            </a:r>
            <a:r>
              <a:rPr lang="cs-CZ" sz="1200" i="1" dirty="0"/>
              <a:t> </a:t>
            </a:r>
            <a:r>
              <a:rPr lang="cs-CZ" sz="1200" b="1" i="1" u="sng" dirty="0" err="1"/>
              <a:t>končia</a:t>
            </a:r>
            <a:r>
              <a:rPr lang="cs-CZ" sz="1200" b="1" i="1" u="sng" dirty="0"/>
              <a:t> v záporných </a:t>
            </a:r>
            <a:r>
              <a:rPr lang="cs-CZ" sz="1200" b="1" i="1" u="sng" dirty="0" err="1"/>
              <a:t>číslach</a:t>
            </a:r>
            <a:r>
              <a:rPr lang="cs-CZ" sz="1200" i="1" dirty="0"/>
              <a:t>“ // „Je celkem zajímavé, že tento spolek je každým rokem (až na rok 2022) </a:t>
            </a:r>
            <a:r>
              <a:rPr lang="cs-CZ" sz="1200" b="1" i="1" u="sng" dirty="0"/>
              <a:t>ve ztrátě</a:t>
            </a:r>
            <a:r>
              <a:rPr lang="cs-CZ" sz="1200" i="1" dirty="0"/>
              <a:t>. (...) Zároveň mi přijde jako zajímavý aspekt </a:t>
            </a:r>
            <a:r>
              <a:rPr lang="cs-CZ" sz="1200" b="1" i="1" u="sng" dirty="0"/>
              <a:t>absence jakéhokoliv dlouhodobého majetku</a:t>
            </a:r>
            <a:r>
              <a:rPr lang="cs-CZ" sz="1200" i="1" dirty="0"/>
              <a:t>.“ // „Z dat v rozvaze z let 2020 až 2022 je vidět, že spolku postupně </a:t>
            </a:r>
            <a:r>
              <a:rPr lang="cs-CZ" sz="1200" b="1" i="1" u="sng" dirty="0"/>
              <a:t>klesá podíl cizích zdrojů na celkovém počtu pasiv</a:t>
            </a:r>
            <a:r>
              <a:rPr lang="cs-CZ" sz="1200" i="1" dirty="0"/>
              <a:t>.“ // „</a:t>
            </a:r>
            <a:r>
              <a:rPr lang="cs-CZ" sz="1200" b="1" i="1" u="sng" dirty="0"/>
              <a:t>Nepřipadá mi organizace transparentní</a:t>
            </a:r>
            <a:r>
              <a:rPr lang="cs-CZ" sz="1200" i="1" dirty="0"/>
              <a:t>, jelikož ve výsledku hospodaření jsou </a:t>
            </a:r>
            <a:r>
              <a:rPr lang="cs-CZ" sz="1200" b="1" i="1" u="sng" dirty="0"/>
              <a:t>často mínusové hodnoty</a:t>
            </a:r>
            <a:r>
              <a:rPr lang="cs-CZ" sz="1200" i="1" dirty="0"/>
              <a:t>“</a:t>
            </a:r>
          </a:p>
          <a:p>
            <a:endParaRPr lang="pl-PL" sz="600" i="1" dirty="0"/>
          </a:p>
          <a:p>
            <a:r>
              <a:rPr lang="cs-CZ" sz="1200" i="1" dirty="0">
                <a:solidFill>
                  <a:schemeClr val="bg1">
                    <a:lumMod val="50000"/>
                  </a:schemeClr>
                </a:solidFill>
              </a:rPr>
              <a:t>„..operuje s tisícovými položkami, </a:t>
            </a:r>
            <a:r>
              <a:rPr lang="cs-CZ" sz="1200" b="1" i="1" u="sng" dirty="0">
                <a:solidFill>
                  <a:schemeClr val="bg1">
                    <a:lumMod val="50000"/>
                  </a:schemeClr>
                </a:solidFill>
              </a:rPr>
              <a:t>motivace k transparentnosti </a:t>
            </a:r>
            <a:r>
              <a:rPr lang="cs-CZ" sz="1200" i="1" dirty="0">
                <a:solidFill>
                  <a:schemeClr val="bg1">
                    <a:lumMod val="50000"/>
                  </a:schemeClr>
                </a:solidFill>
              </a:rPr>
              <a:t>je zde tedy pravděpodobně nízká.“ // „S ohledem na povahu pobočného spolku je důležité, aby byl takový pobočný spolek především transparentní dovnitř, vůči svým členům.“ // „Během zpracování úkolu jsem si uvědomil, že transparentnost je v rámci spolku velmi důležitá a že zákonné požadavky na účetnictví a transparentnost mají své oprávnění.“ // </a:t>
            </a:r>
            <a:r>
              <a:rPr lang="cs-CZ" sz="1200" i="1" dirty="0">
                <a:solidFill>
                  <a:srgbClr val="969696"/>
                </a:solidFill>
              </a:rPr>
              <a:t>„Otázka transparentnosti je ale problém, u menších spolků se dle mého názoru tolik otázka účetnictví nebo „papírování“ neřeší a spíše spolky fungují na bázi entusiasmu a povinnosti mohou být mnohdy opomenuty“ // </a:t>
            </a:r>
            <a:r>
              <a:rPr lang="cs-CZ" sz="1200" i="1" dirty="0"/>
              <a:t>„Trochu tápu, proč mají účetní závěrku jen pro rok 2014 a 2015 a pak až 2021 a 2022? Z jakého důvodu nastane ta "</a:t>
            </a:r>
            <a:r>
              <a:rPr lang="cs-CZ" sz="1200" b="1" i="1" u="sng" dirty="0"/>
              <a:t>odmlka</a:t>
            </a:r>
            <a:r>
              <a:rPr lang="cs-CZ" sz="1200" i="1" dirty="0"/>
              <a:t>"?“ // „...</a:t>
            </a:r>
            <a:r>
              <a:rPr lang="cs-CZ" sz="1200" i="1" dirty="0" err="1"/>
              <a:t>všetky</a:t>
            </a:r>
            <a:r>
              <a:rPr lang="cs-CZ" sz="1200" i="1" dirty="0"/>
              <a:t> </a:t>
            </a:r>
            <a:r>
              <a:rPr lang="cs-CZ" sz="1200" i="1" dirty="0" err="1"/>
              <a:t>boli</a:t>
            </a:r>
            <a:r>
              <a:rPr lang="cs-CZ" sz="1200" i="1" dirty="0"/>
              <a:t> doručené na </a:t>
            </a:r>
            <a:r>
              <a:rPr lang="cs-CZ" sz="1200" i="1" dirty="0" err="1"/>
              <a:t>súd</a:t>
            </a:r>
            <a:r>
              <a:rPr lang="cs-CZ" sz="1200" i="1" dirty="0"/>
              <a:t> </a:t>
            </a:r>
            <a:r>
              <a:rPr lang="cs-CZ" sz="1200" b="1" i="1" u="sng" dirty="0"/>
              <a:t>až</a:t>
            </a:r>
            <a:r>
              <a:rPr lang="cs-CZ" sz="1200" i="1" dirty="0"/>
              <a:t> v roku 2024“ // „většina starších účetních uzávěrek byla nahrána dodatečně“ // „navíc podle dat, která ukazují doručení listin na soud, je vidět, že spolek účetní závěrky za roky 2018 až 2021 doručil až v březnu 2023“</a:t>
            </a:r>
          </a:p>
          <a:p>
            <a:pPr marL="72000" indent="0">
              <a:buNone/>
            </a:pPr>
            <a:endParaRPr lang="cs-CZ" sz="600" i="1" dirty="0"/>
          </a:p>
          <a:p>
            <a:endParaRPr lang="cs-CZ" sz="600" i="1" dirty="0"/>
          </a:p>
          <a:p>
            <a:endParaRPr lang="cs-CZ" sz="1200" i="1" dirty="0"/>
          </a:p>
        </p:txBody>
      </p:sp>
    </p:spTree>
    <p:extLst>
      <p:ext uri="{BB962C8B-B14F-4D97-AF65-F5344CB8AC3E}">
        <p14:creationId xmlns:p14="http://schemas.microsoft.com/office/powerpoint/2010/main" val="32340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BCAA01B-864F-474B-A289-93ED704188CC}"/>
              </a:ext>
            </a:extLst>
          </p:cNvPr>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a:extLst>
              <a:ext uri="{FF2B5EF4-FFF2-40B4-BE49-F238E27FC236}">
                <a16:creationId xmlns:a16="http://schemas.microsoft.com/office/drawing/2014/main" id="{60E3086F-35AE-4DEE-A0BF-BE2F47473C4F}"/>
              </a:ext>
            </a:extLst>
          </p:cNvPr>
          <p:cNvSpPr>
            <a:spLocks noGrp="1"/>
          </p:cNvSpPr>
          <p:nvPr>
            <p:ph type="title"/>
          </p:nvPr>
        </p:nvSpPr>
        <p:spPr/>
        <p:txBody>
          <a:bodyPr/>
          <a:lstStyle/>
          <a:p>
            <a:r>
              <a:rPr lang="cs-CZ" dirty="0"/>
              <a:t>Reflexe: Poznatky!</a:t>
            </a:r>
          </a:p>
        </p:txBody>
      </p:sp>
      <p:sp>
        <p:nvSpPr>
          <p:cNvPr id="5" name="Zástupný obsah 4">
            <a:extLst>
              <a:ext uri="{FF2B5EF4-FFF2-40B4-BE49-F238E27FC236}">
                <a16:creationId xmlns:a16="http://schemas.microsoft.com/office/drawing/2014/main" id="{97BE6743-F641-47F7-981B-EA0E7F750056}"/>
              </a:ext>
            </a:extLst>
          </p:cNvPr>
          <p:cNvSpPr>
            <a:spLocks noGrp="1"/>
          </p:cNvSpPr>
          <p:nvPr>
            <p:ph idx="1"/>
          </p:nvPr>
        </p:nvSpPr>
        <p:spPr/>
        <p:txBody>
          <a:bodyPr/>
          <a:lstStyle/>
          <a:p>
            <a:r>
              <a:rPr lang="cs-CZ" sz="1200" i="1" dirty="0">
                <a:solidFill>
                  <a:schemeClr val="bg1">
                    <a:lumMod val="50000"/>
                  </a:schemeClr>
                </a:solidFill>
              </a:rPr>
              <a:t>„</a:t>
            </a:r>
            <a:r>
              <a:rPr lang="cs-CZ" sz="1200" b="1" i="1" u="sng" dirty="0">
                <a:solidFill>
                  <a:schemeClr val="bg1">
                    <a:lumMod val="50000"/>
                  </a:schemeClr>
                </a:solidFill>
              </a:rPr>
              <a:t>Více otázek než odpovědí</a:t>
            </a:r>
            <a:r>
              <a:rPr lang="cs-CZ" sz="1200" i="1" dirty="0">
                <a:solidFill>
                  <a:schemeClr val="bg1">
                    <a:lumMod val="50000"/>
                  </a:schemeClr>
                </a:solidFill>
              </a:rPr>
              <a:t>, což působí spíš nedůvěryhodně (...) , i když přirazený spolek už nebyl funkční, bylo to přínosné a dá se říci detektivní :)“</a:t>
            </a:r>
          </a:p>
          <a:p>
            <a:endParaRPr lang="cs-CZ" sz="400" i="1" dirty="0">
              <a:solidFill>
                <a:schemeClr val="bg1">
                  <a:lumMod val="50000"/>
                </a:schemeClr>
              </a:solidFill>
            </a:endParaRPr>
          </a:p>
          <a:p>
            <a:r>
              <a:rPr lang="cs-CZ" sz="1200" i="1" dirty="0">
                <a:solidFill>
                  <a:schemeClr val="bg1">
                    <a:lumMod val="50000"/>
                  </a:schemeClr>
                </a:solidFill>
              </a:rPr>
              <a:t>„Nesplňuje některé základní podmínky transparentnosti...“ // „V XX moc transparentní nejsou :)“ // „Velká část účetních výkazů je neodstupná.“ // „... Organizaci bych nejspíše </a:t>
            </a:r>
            <a:r>
              <a:rPr lang="cs-CZ" sz="1200" i="1" dirty="0" err="1">
                <a:solidFill>
                  <a:schemeClr val="bg1">
                    <a:lumMod val="50000"/>
                  </a:schemeClr>
                </a:solidFill>
              </a:rPr>
              <a:t>nepodpořia</a:t>
            </a:r>
            <a:r>
              <a:rPr lang="cs-CZ" sz="1200" i="1" dirty="0">
                <a:solidFill>
                  <a:schemeClr val="bg1">
                    <a:lumMod val="50000"/>
                  </a:schemeClr>
                </a:solidFill>
              </a:rPr>
              <a:t>.“ // „Nikde nejde najít žádné informace týkající se této organizace“// </a:t>
            </a:r>
            <a:r>
              <a:rPr lang="cs-CZ" sz="1200" i="1" dirty="0"/>
              <a:t>„Břeclav </a:t>
            </a:r>
            <a:r>
              <a:rPr lang="cs-CZ" sz="1200" b="1" i="1" u="sng" dirty="0"/>
              <a:t>nefunguje</a:t>
            </a:r>
            <a:r>
              <a:rPr lang="cs-CZ" sz="1200" i="1" dirty="0"/>
              <a:t>“ // „Organizace není příliš transparentní. Nabízí omezená zveřejněná data.“ // „... asi ne úplně otevřená organizace lidem.“ // „Bohužel nalezeny jenom stanovy, jinak vůbec nic, tím se organizace </a:t>
            </a:r>
            <a:r>
              <a:rPr lang="cs-CZ" sz="1200" b="1" i="1" u="sng" dirty="0"/>
              <a:t>jeví jako netransparentní a nejraději bych se obrátil na sekretáře</a:t>
            </a:r>
            <a:r>
              <a:rPr lang="cs-CZ" sz="1200" i="1" dirty="0"/>
              <a:t>, aby mi tuto situaci vysvětlil.“ // „Subjekt nezveřejňuje žádná účetní data, což </a:t>
            </a:r>
            <a:r>
              <a:rPr lang="cs-CZ" sz="1200" b="1" i="1" u="sng" dirty="0"/>
              <a:t>působí lehce podezřele</a:t>
            </a:r>
            <a:r>
              <a:rPr lang="cs-CZ" sz="1200" i="1" dirty="0"/>
              <a:t>. Veřejnost nemá přístup k těmto informacím.“ // „</a:t>
            </a:r>
            <a:r>
              <a:rPr lang="cs-CZ" sz="1200" b="1" i="1" u="sng" dirty="0"/>
              <a:t>velice transparentní</a:t>
            </a:r>
            <a:r>
              <a:rPr lang="cs-CZ" sz="1200" i="1" dirty="0"/>
              <a:t>“ // „Subjekt </a:t>
            </a:r>
            <a:r>
              <a:rPr lang="cs-CZ" sz="1200" b="1" i="1" u="sng" dirty="0"/>
              <a:t>vede účetnictví velmi svědomitě </a:t>
            </a:r>
            <a:r>
              <a:rPr lang="cs-CZ" sz="1200" i="1" dirty="0"/>
              <a:t>a zároveň vše poctivě vykazuje ve sbírkách listin.“ // „Táto </a:t>
            </a:r>
            <a:r>
              <a:rPr lang="cs-CZ" sz="1200" i="1" dirty="0" err="1"/>
              <a:t>organizácia</a:t>
            </a:r>
            <a:r>
              <a:rPr lang="cs-CZ" sz="1200" i="1" dirty="0"/>
              <a:t> je </a:t>
            </a:r>
            <a:r>
              <a:rPr lang="cs-CZ" sz="1200" i="1" dirty="0" err="1"/>
              <a:t>podľa</a:t>
            </a:r>
            <a:r>
              <a:rPr lang="cs-CZ" sz="1200" i="1" dirty="0"/>
              <a:t> </a:t>
            </a:r>
            <a:r>
              <a:rPr lang="cs-CZ" sz="1200" i="1" dirty="0" err="1"/>
              <a:t>môjho</a:t>
            </a:r>
            <a:r>
              <a:rPr lang="cs-CZ" sz="1200" i="1" dirty="0"/>
              <a:t> názoru </a:t>
            </a:r>
            <a:r>
              <a:rPr lang="cs-CZ" sz="1200" b="1" i="1" u="sng" dirty="0" err="1"/>
              <a:t>najtransparentnejšia</a:t>
            </a:r>
            <a:r>
              <a:rPr lang="cs-CZ" sz="1200" b="1" i="1" u="sng" dirty="0"/>
              <a:t> z 3 </a:t>
            </a:r>
            <a:r>
              <a:rPr lang="cs-CZ" sz="1200" b="1" i="1" u="sng" dirty="0" err="1"/>
              <a:t>pridelených</a:t>
            </a:r>
            <a:r>
              <a:rPr lang="cs-CZ" sz="1200" i="1" dirty="0"/>
              <a:t>.“ // „</a:t>
            </a:r>
            <a:r>
              <a:rPr lang="cs-CZ" sz="1200" i="1" dirty="0" err="1"/>
              <a:t>Organizáciu</a:t>
            </a:r>
            <a:r>
              <a:rPr lang="cs-CZ" sz="1200" i="1" dirty="0"/>
              <a:t> teda hodnotím </a:t>
            </a:r>
            <a:r>
              <a:rPr lang="cs-CZ" sz="1200" b="1" i="1" u="sng" dirty="0" err="1"/>
              <a:t>kladne</a:t>
            </a:r>
            <a:r>
              <a:rPr lang="cs-CZ" sz="1200" b="1" i="1" u="sng" dirty="0"/>
              <a:t> po </a:t>
            </a:r>
            <a:r>
              <a:rPr lang="cs-CZ" sz="1200" b="1" i="1" u="sng" dirty="0" err="1"/>
              <a:t>všetkých</a:t>
            </a:r>
            <a:r>
              <a:rPr lang="cs-CZ" sz="1200" b="1" i="1" u="sng" dirty="0"/>
              <a:t> </a:t>
            </a:r>
            <a:r>
              <a:rPr lang="cs-CZ" sz="1200" b="1" i="1" u="sng" dirty="0" err="1"/>
              <a:t>funkčných</a:t>
            </a:r>
            <a:r>
              <a:rPr lang="cs-CZ" sz="1200" b="1" i="1" u="sng" dirty="0"/>
              <a:t> </a:t>
            </a:r>
            <a:r>
              <a:rPr lang="cs-CZ" sz="1200" b="1" i="1" u="sng" dirty="0" err="1"/>
              <a:t>stránkach</a:t>
            </a:r>
            <a:r>
              <a:rPr lang="cs-CZ" sz="1200" i="1" dirty="0"/>
              <a:t>.“ // „Jinak jsou data zpracována z mého pohledu řádně a na stránkách je dostupných mnoho klíčových informací a je vidět, že jsou udržovány a kontinuálně spravovány. Tomuto okresnímu fotbalovému svazu bych </a:t>
            </a:r>
            <a:r>
              <a:rPr lang="cs-CZ" sz="1200" b="1" i="1" u="sng" dirty="0"/>
              <a:t>důvěřovala</a:t>
            </a:r>
            <a:r>
              <a:rPr lang="cs-CZ" sz="1200" i="1" dirty="0"/>
              <a:t>.“</a:t>
            </a:r>
            <a:endParaRPr lang="pl-PL" sz="400" i="1" dirty="0"/>
          </a:p>
          <a:p>
            <a:endParaRPr lang="cs-CZ" sz="400" i="1" dirty="0"/>
          </a:p>
          <a:p>
            <a:r>
              <a:rPr lang="cs-CZ" sz="1200" i="1" dirty="0">
                <a:solidFill>
                  <a:schemeClr val="bg1">
                    <a:lumMod val="50000"/>
                  </a:schemeClr>
                </a:solidFill>
              </a:rPr>
              <a:t>„...na straně druhé však ve mně i nadále převládá pocit, že i s event. vědomím naplnění všech sledovaných požadavků na mne organizace nepůsobí zcela transparentně – anebo působí transparentně (jelikož ukazatele transparentnosti jsou dány), ale ne zcela důvěryhodně. Otázkou totiž, dle mého, zůstává, zdali naplňování ekonomických a legislativních ukazatelů opravdu dostatečně přispívá k posilování důvěryhodnosti neziskových organizací v očích veřejnosti – je naplňování daných kritérií dostatečnou, nebo jen základní a tedy nutnou, nikoliv však dostačující podmínkou</a:t>
            </a:r>
            <a:r>
              <a:rPr lang="cs-CZ" sz="1200" i="1" dirty="0">
                <a:solidFill>
                  <a:srgbClr val="969696"/>
                </a:solidFill>
              </a:rPr>
              <a:t>?“ // „Tyto </a:t>
            </a:r>
            <a:r>
              <a:rPr lang="cs-CZ" sz="1200" b="1" i="1" u="sng" dirty="0">
                <a:solidFill>
                  <a:srgbClr val="969696"/>
                </a:solidFill>
              </a:rPr>
              <a:t>kroky přispívají k důvěryhodnosti </a:t>
            </a:r>
            <a:r>
              <a:rPr lang="cs-CZ" sz="1200" i="1" dirty="0">
                <a:solidFill>
                  <a:srgbClr val="969696"/>
                </a:solidFill>
              </a:rPr>
              <a:t>a efektivitě organizace a posilují její vztahy s veřejností a dárci. Kontinuální úsilí o zlepšení a další posilování transparentnosti je nezbytné pro udržení důvěry veřejnosti a maximální efektivitu správy finančních prostředků“ // „Jednotlivé kauzy a excesy větších neziskových organizací k této pověsti taktéž nepřispívají“</a:t>
            </a:r>
          </a:p>
          <a:p>
            <a:endParaRPr lang="cs-CZ" sz="300" i="1" dirty="0">
              <a:solidFill>
                <a:srgbClr val="969696"/>
              </a:solidFill>
            </a:endParaRPr>
          </a:p>
          <a:p>
            <a:r>
              <a:rPr lang="cs-CZ" sz="1200" i="1" dirty="0">
                <a:solidFill>
                  <a:srgbClr val="969696"/>
                </a:solidFill>
              </a:rPr>
              <a:t>„Vždy je co zlepšovat, ale množství dostupných údajů mě mile překvapilo“ // </a:t>
            </a:r>
            <a:r>
              <a:rPr lang="cs-CZ" sz="1200" i="1" dirty="0"/>
              <a:t>„Organizace by měly na své transparentnosti </a:t>
            </a:r>
            <a:r>
              <a:rPr lang="cs-CZ" sz="1200" b="1" i="1" u="sng" dirty="0"/>
              <a:t>pořádně zapracovat</a:t>
            </a:r>
            <a:r>
              <a:rPr lang="cs-CZ" sz="1200" i="1" dirty="0"/>
              <a:t>.“</a:t>
            </a:r>
          </a:p>
          <a:p>
            <a:endParaRPr lang="cs-CZ" sz="1200" i="1" dirty="0"/>
          </a:p>
        </p:txBody>
      </p:sp>
    </p:spTree>
    <p:extLst>
      <p:ext uri="{BB962C8B-B14F-4D97-AF65-F5344CB8AC3E}">
        <p14:creationId xmlns:p14="http://schemas.microsoft.com/office/powerpoint/2010/main" val="2019468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EB3DC530-C20E-4AE0-BD1B-C2ACC10ECA97}"/>
              </a:ext>
            </a:extLst>
          </p:cNvPr>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4" name="Nadpis 3">
            <a:extLst>
              <a:ext uri="{FF2B5EF4-FFF2-40B4-BE49-F238E27FC236}">
                <a16:creationId xmlns:a16="http://schemas.microsoft.com/office/drawing/2014/main" id="{A3D6717C-D65D-416F-A5B3-2A71E4AF57B3}"/>
              </a:ext>
            </a:extLst>
          </p:cNvPr>
          <p:cNvSpPr>
            <a:spLocks noGrp="1"/>
          </p:cNvSpPr>
          <p:nvPr>
            <p:ph type="title"/>
          </p:nvPr>
        </p:nvSpPr>
        <p:spPr/>
        <p:txBody>
          <a:bodyPr/>
          <a:lstStyle/>
          <a:p>
            <a:r>
              <a:rPr lang="cs-CZ" dirty="0"/>
              <a:t>To sum up!</a:t>
            </a:r>
          </a:p>
        </p:txBody>
      </p:sp>
      <p:sp>
        <p:nvSpPr>
          <p:cNvPr id="5" name="Zástupný obsah 4">
            <a:extLst>
              <a:ext uri="{FF2B5EF4-FFF2-40B4-BE49-F238E27FC236}">
                <a16:creationId xmlns:a16="http://schemas.microsoft.com/office/drawing/2014/main" id="{73F40F6E-8D48-46E2-9846-5BEFBB2F20AA}"/>
              </a:ext>
            </a:extLst>
          </p:cNvPr>
          <p:cNvSpPr>
            <a:spLocks noGrp="1"/>
          </p:cNvSpPr>
          <p:nvPr>
            <p:ph idx="1"/>
          </p:nvPr>
        </p:nvSpPr>
        <p:spPr>
          <a:xfrm>
            <a:off x="719999" y="1692002"/>
            <a:ext cx="10979913" cy="4139998"/>
          </a:xfrm>
        </p:spPr>
        <p:txBody>
          <a:bodyPr/>
          <a:lstStyle/>
          <a:p>
            <a:pPr>
              <a:buFont typeface="Symbol" panose="05050102010706020507" pitchFamily="18" charset="2"/>
              <a:buChar char="Þ"/>
            </a:pPr>
            <a:r>
              <a:rPr lang="cs-CZ" sz="1400" i="1" dirty="0"/>
              <a:t> každý z nás hodnotí transparentnost a její naplňování jinak. Co je pro jednoho dostatečné, druhému nemusí vůbec vyhovovat…</a:t>
            </a:r>
          </a:p>
          <a:p>
            <a:pPr marL="72000" indent="0">
              <a:buNone/>
            </a:pPr>
            <a:r>
              <a:rPr lang="cs-CZ" sz="1000" i="1" dirty="0">
                <a:solidFill>
                  <a:schemeClr val="bg1">
                    <a:lumMod val="50000"/>
                  </a:schemeClr>
                </a:solidFill>
              </a:rPr>
              <a:t>(„Všechny potřebné informace o této organizaci byly poměrně snadno k nalezení (…) . Výjimkou byly pouze účetní výkazy (rozvaha, VZZ).“ // </a:t>
            </a:r>
            <a:r>
              <a:rPr lang="cs-CZ" sz="1000" i="1" dirty="0"/>
              <a:t>„Zcela netransparentní. Řekla bych, že jde o dobrou ukázku, jak se to nemá dělat.“ // „Nejsou tam účetní uzávěrky ze starších let. Přesto mi však přijde, že je transparentní.“)</a:t>
            </a:r>
          </a:p>
          <a:p>
            <a:pPr marL="72000" indent="0">
              <a:buNone/>
            </a:pPr>
            <a:endParaRPr lang="cs-CZ" sz="400" i="1" dirty="0"/>
          </a:p>
          <a:p>
            <a:pPr>
              <a:buFont typeface="Symbol" panose="05050102010706020507" pitchFamily="18" charset="2"/>
              <a:buChar char="Þ"/>
            </a:pPr>
            <a:r>
              <a:rPr lang="cs-CZ" sz="1400" i="1" dirty="0"/>
              <a:t> FAČR není výjimečný…</a:t>
            </a:r>
          </a:p>
          <a:p>
            <a:pPr marL="72000" indent="0">
              <a:buNone/>
            </a:pPr>
            <a:r>
              <a:rPr lang="cs-CZ" sz="1000" i="1" dirty="0">
                <a:solidFill>
                  <a:schemeClr val="bg1">
                    <a:lumMod val="50000"/>
                  </a:schemeClr>
                </a:solidFill>
              </a:rPr>
              <a:t>(„Mám jisté pochyby, že tyto mezery budou ve většině spolků, a proto pro ve mně neziskové organizace zanechávají ještě menší důvěryhodnost, něž kdy dřív.“)</a:t>
            </a:r>
          </a:p>
          <a:p>
            <a:pPr marL="72000" indent="0">
              <a:buNone/>
            </a:pPr>
            <a:endParaRPr lang="cs-CZ" sz="400" i="1" dirty="0"/>
          </a:p>
          <a:p>
            <a:pPr>
              <a:buFont typeface="Symbol" panose="05050102010706020507" pitchFamily="18" charset="2"/>
              <a:buChar char="Þ"/>
            </a:pPr>
            <a:r>
              <a:rPr lang="cs-CZ" sz="1400" i="1" dirty="0"/>
              <a:t> mohl by platit nějaký jednotný standard… napříč jednou organizační strukturou.</a:t>
            </a:r>
          </a:p>
          <a:p>
            <a:pPr marL="72000" indent="0">
              <a:buNone/>
            </a:pPr>
            <a:r>
              <a:rPr lang="cs-CZ" sz="1000" i="1" dirty="0">
                <a:solidFill>
                  <a:srgbClr val="969696"/>
                </a:solidFill>
              </a:rPr>
              <a:t> („</a:t>
            </a:r>
            <a:r>
              <a:rPr lang="cs-CZ" sz="1000" i="1" dirty="0"/>
              <a:t>Myslím si, že buď mi měla FAČR tyto informace mít na svých stránkách, nebo (...) když to jsou její podřízené spolky (...) by měla tlačit, formou udělení pokut, pokud nemají úřední záležitosti zveřejněné a uvedené informace, které dokládají transparentnost (...)“</a:t>
            </a:r>
            <a:r>
              <a:rPr lang="cs-CZ" sz="1000" i="1" dirty="0">
                <a:solidFill>
                  <a:schemeClr val="bg1">
                    <a:lumMod val="50000"/>
                  </a:schemeClr>
                </a:solidFill>
              </a:rPr>
              <a:t> // </a:t>
            </a:r>
            <a:r>
              <a:rPr lang="cs-CZ" sz="1000" i="1" dirty="0">
                <a:solidFill>
                  <a:srgbClr val="969696"/>
                </a:solidFill>
              </a:rPr>
              <a:t>„</a:t>
            </a:r>
            <a:r>
              <a:rPr lang="cs-CZ" sz="1000" i="1" dirty="0" err="1">
                <a:solidFill>
                  <a:srgbClr val="969696"/>
                </a:solidFill>
              </a:rPr>
              <a:t>Nakoľko</a:t>
            </a:r>
            <a:r>
              <a:rPr lang="cs-CZ" sz="1000" i="1" dirty="0">
                <a:solidFill>
                  <a:srgbClr val="969696"/>
                </a:solidFill>
              </a:rPr>
              <a:t> </a:t>
            </a:r>
            <a:r>
              <a:rPr lang="cs-CZ" sz="1000" i="1" dirty="0" err="1">
                <a:solidFill>
                  <a:srgbClr val="969696"/>
                </a:solidFill>
              </a:rPr>
              <a:t>sa</a:t>
            </a:r>
            <a:r>
              <a:rPr lang="cs-CZ" sz="1000" i="1" dirty="0">
                <a:solidFill>
                  <a:srgbClr val="969696"/>
                </a:solidFill>
              </a:rPr>
              <a:t> v zadaní jednalo o </a:t>
            </a:r>
            <a:r>
              <a:rPr lang="cs-CZ" sz="1000" b="1" i="1" u="sng" dirty="0" err="1">
                <a:solidFill>
                  <a:srgbClr val="969696"/>
                </a:solidFill>
              </a:rPr>
              <a:t>rôzne</a:t>
            </a:r>
            <a:r>
              <a:rPr lang="cs-CZ" sz="1000" b="1" i="1" u="sng" dirty="0">
                <a:solidFill>
                  <a:srgbClr val="969696"/>
                </a:solidFill>
              </a:rPr>
              <a:t> </a:t>
            </a:r>
            <a:r>
              <a:rPr lang="cs-CZ" sz="1000" b="1" i="1" u="sng" dirty="0" err="1">
                <a:solidFill>
                  <a:srgbClr val="969696"/>
                </a:solidFill>
              </a:rPr>
              <a:t>úrovne</a:t>
            </a:r>
            <a:r>
              <a:rPr lang="cs-CZ" sz="1000" b="1" i="1" u="sng" dirty="0">
                <a:solidFill>
                  <a:srgbClr val="969696"/>
                </a:solidFill>
              </a:rPr>
              <a:t> </a:t>
            </a:r>
            <a:r>
              <a:rPr lang="cs-CZ" sz="1000" i="1" dirty="0">
                <a:solidFill>
                  <a:srgbClr val="969696"/>
                </a:solidFill>
              </a:rPr>
              <a:t>pobočných </a:t>
            </a:r>
            <a:r>
              <a:rPr lang="cs-CZ" sz="1000" i="1" dirty="0" err="1">
                <a:solidFill>
                  <a:srgbClr val="969696"/>
                </a:solidFill>
              </a:rPr>
              <a:t>spolkov</a:t>
            </a:r>
            <a:r>
              <a:rPr lang="cs-CZ" sz="1000" i="1" dirty="0">
                <a:solidFill>
                  <a:srgbClr val="969696"/>
                </a:solidFill>
              </a:rPr>
              <a:t> (okrskové, obecné, </a:t>
            </a:r>
            <a:r>
              <a:rPr lang="cs-CZ" sz="1000" i="1" dirty="0" err="1">
                <a:solidFill>
                  <a:srgbClr val="969696"/>
                </a:solidFill>
              </a:rPr>
              <a:t>okresné</a:t>
            </a:r>
            <a:r>
              <a:rPr lang="cs-CZ" sz="1000" i="1" dirty="0">
                <a:solidFill>
                  <a:srgbClr val="969696"/>
                </a:solidFill>
              </a:rPr>
              <a:t> aj krajské), tak </a:t>
            </a:r>
            <a:r>
              <a:rPr lang="cs-CZ" sz="1000" i="1" dirty="0" err="1">
                <a:solidFill>
                  <a:srgbClr val="969696"/>
                </a:solidFill>
              </a:rPr>
              <a:t>nie</a:t>
            </a:r>
            <a:r>
              <a:rPr lang="cs-CZ" sz="1000" i="1" dirty="0">
                <a:solidFill>
                  <a:srgbClr val="969696"/>
                </a:solidFill>
              </a:rPr>
              <a:t> je </a:t>
            </a:r>
            <a:r>
              <a:rPr lang="cs-CZ" sz="1000" i="1" dirty="0" err="1">
                <a:solidFill>
                  <a:srgbClr val="969696"/>
                </a:solidFill>
              </a:rPr>
              <a:t>úplne</a:t>
            </a:r>
            <a:r>
              <a:rPr lang="cs-CZ" sz="1000" i="1" dirty="0">
                <a:solidFill>
                  <a:srgbClr val="969696"/>
                </a:solidFill>
              </a:rPr>
              <a:t> fér </a:t>
            </a:r>
            <a:r>
              <a:rPr lang="cs-CZ" sz="1000" i="1" dirty="0" err="1">
                <a:solidFill>
                  <a:srgbClr val="969696"/>
                </a:solidFill>
              </a:rPr>
              <a:t>ich</a:t>
            </a:r>
            <a:r>
              <a:rPr lang="cs-CZ" sz="1000" i="1" dirty="0">
                <a:solidFill>
                  <a:srgbClr val="969696"/>
                </a:solidFill>
              </a:rPr>
              <a:t> </a:t>
            </a:r>
            <a:r>
              <a:rPr lang="cs-CZ" sz="1000" i="1" dirty="0" err="1">
                <a:solidFill>
                  <a:srgbClr val="969696"/>
                </a:solidFill>
              </a:rPr>
              <a:t>navzájom</a:t>
            </a:r>
            <a:r>
              <a:rPr lang="cs-CZ" sz="1000" i="1" dirty="0">
                <a:solidFill>
                  <a:srgbClr val="969696"/>
                </a:solidFill>
              </a:rPr>
              <a:t> </a:t>
            </a:r>
            <a:r>
              <a:rPr lang="cs-CZ" sz="1000" i="1" dirty="0" err="1">
                <a:solidFill>
                  <a:srgbClr val="969696"/>
                </a:solidFill>
              </a:rPr>
              <a:t>porovnávať</a:t>
            </a:r>
            <a:r>
              <a:rPr lang="cs-CZ" sz="1000" i="1" dirty="0">
                <a:solidFill>
                  <a:srgbClr val="969696"/>
                </a:solidFill>
              </a:rPr>
              <a:t> – </a:t>
            </a:r>
            <a:r>
              <a:rPr lang="cs-CZ" sz="1000" i="1" dirty="0" err="1">
                <a:solidFill>
                  <a:srgbClr val="969696"/>
                </a:solidFill>
              </a:rPr>
              <a:t>tie</a:t>
            </a:r>
            <a:r>
              <a:rPr lang="cs-CZ" sz="1000" i="1" dirty="0">
                <a:solidFill>
                  <a:srgbClr val="969696"/>
                </a:solidFill>
              </a:rPr>
              <a:t> </a:t>
            </a:r>
            <a:r>
              <a:rPr lang="cs-CZ" sz="1000" i="1" dirty="0" err="1">
                <a:solidFill>
                  <a:srgbClr val="969696"/>
                </a:solidFill>
              </a:rPr>
              <a:t>menšie</a:t>
            </a:r>
            <a:r>
              <a:rPr lang="cs-CZ" sz="1000" i="1" dirty="0">
                <a:solidFill>
                  <a:srgbClr val="969696"/>
                </a:solidFill>
              </a:rPr>
              <a:t> </a:t>
            </a:r>
            <a:r>
              <a:rPr lang="cs-CZ" sz="1000" i="1" dirty="0" err="1">
                <a:solidFill>
                  <a:srgbClr val="969696"/>
                </a:solidFill>
              </a:rPr>
              <a:t>podľa</a:t>
            </a:r>
            <a:r>
              <a:rPr lang="cs-CZ" sz="1000" i="1" dirty="0">
                <a:solidFill>
                  <a:srgbClr val="969696"/>
                </a:solidFill>
              </a:rPr>
              <a:t> </a:t>
            </a:r>
            <a:r>
              <a:rPr lang="cs-CZ" sz="1000" i="1" dirty="0" err="1">
                <a:solidFill>
                  <a:srgbClr val="969696"/>
                </a:solidFill>
              </a:rPr>
              <a:t>všetkého</a:t>
            </a:r>
            <a:r>
              <a:rPr lang="cs-CZ" sz="1000" i="1" dirty="0">
                <a:solidFill>
                  <a:srgbClr val="969696"/>
                </a:solidFill>
              </a:rPr>
              <a:t> </a:t>
            </a:r>
            <a:r>
              <a:rPr lang="cs-CZ" sz="1000" i="1" dirty="0" err="1">
                <a:solidFill>
                  <a:srgbClr val="969696"/>
                </a:solidFill>
              </a:rPr>
              <a:t>nemajú</a:t>
            </a:r>
            <a:r>
              <a:rPr lang="cs-CZ" sz="1000" i="1" dirty="0">
                <a:solidFill>
                  <a:srgbClr val="969696"/>
                </a:solidFill>
              </a:rPr>
              <a:t> kapacity ani </a:t>
            </a:r>
            <a:r>
              <a:rPr lang="cs-CZ" sz="1000" i="1" dirty="0" err="1">
                <a:solidFill>
                  <a:srgbClr val="969696"/>
                </a:solidFill>
              </a:rPr>
              <a:t>majetok</a:t>
            </a:r>
            <a:r>
              <a:rPr lang="cs-CZ" sz="1000" i="1" dirty="0">
                <a:solidFill>
                  <a:srgbClr val="969696"/>
                </a:solidFill>
              </a:rPr>
              <a:t> či zdroje...“)</a:t>
            </a:r>
          </a:p>
          <a:p>
            <a:pPr marL="72000" indent="0">
              <a:buNone/>
            </a:pPr>
            <a:endParaRPr lang="cs-CZ" sz="400" i="1" dirty="0"/>
          </a:p>
          <a:p>
            <a:pPr>
              <a:buFont typeface="Symbol" panose="05050102010706020507" pitchFamily="18" charset="2"/>
              <a:buChar char="Þ"/>
            </a:pPr>
            <a:r>
              <a:rPr lang="cs-CZ" sz="1400" i="1" dirty="0"/>
              <a:t> to, že v mé organizaci pracují dobrovolníci a některé povinnosti neznají, není důvod k přehlížení zákonných povinností…</a:t>
            </a:r>
          </a:p>
          <a:p>
            <a:pPr marL="72000" indent="0">
              <a:buNone/>
            </a:pPr>
            <a:r>
              <a:rPr lang="cs-CZ" sz="1000" i="1" dirty="0">
                <a:solidFill>
                  <a:schemeClr val="bg1">
                    <a:lumMod val="50000"/>
                  </a:schemeClr>
                </a:solidFill>
              </a:rPr>
              <a:t>(„Možná o povinnostech malé okresní kluby ani nevědí. (…) nemá zaměstnaneckou strukturu a je běžné, že jeden člověk zastává více funkcí (…).“ // „</a:t>
            </a:r>
            <a:r>
              <a:rPr lang="cs-CZ" sz="1000" i="1" dirty="0" err="1">
                <a:solidFill>
                  <a:schemeClr val="bg1">
                    <a:lumMod val="50000"/>
                  </a:schemeClr>
                </a:solidFill>
              </a:rPr>
              <a:t>Chápem</a:t>
            </a:r>
            <a:r>
              <a:rPr lang="cs-CZ" sz="1000" i="1" dirty="0">
                <a:solidFill>
                  <a:schemeClr val="bg1">
                    <a:lumMod val="50000"/>
                  </a:schemeClr>
                </a:solidFill>
              </a:rPr>
              <a:t> ale tomu, že nato asi </a:t>
            </a:r>
            <a:r>
              <a:rPr lang="cs-CZ" sz="1000" i="1" dirty="0" err="1">
                <a:solidFill>
                  <a:schemeClr val="bg1">
                    <a:lumMod val="50000"/>
                  </a:schemeClr>
                </a:solidFill>
              </a:rPr>
              <a:t>nie</a:t>
            </a:r>
            <a:r>
              <a:rPr lang="cs-CZ" sz="1000" i="1" dirty="0">
                <a:solidFill>
                  <a:schemeClr val="bg1">
                    <a:lumMod val="50000"/>
                  </a:schemeClr>
                </a:solidFill>
              </a:rPr>
              <a:t> je </a:t>
            </a:r>
            <a:r>
              <a:rPr lang="cs-CZ" sz="1000" i="1" dirty="0" err="1">
                <a:solidFill>
                  <a:schemeClr val="bg1">
                    <a:lumMod val="50000"/>
                  </a:schemeClr>
                </a:solidFill>
              </a:rPr>
              <a:t>potrebný</a:t>
            </a:r>
            <a:r>
              <a:rPr lang="cs-CZ" sz="1000" i="1" dirty="0">
                <a:solidFill>
                  <a:schemeClr val="bg1">
                    <a:lumMod val="50000"/>
                  </a:schemeClr>
                </a:solidFill>
              </a:rPr>
              <a:t> čas </a:t>
            </a:r>
            <a:r>
              <a:rPr lang="cs-CZ" sz="1000" i="1" dirty="0" err="1">
                <a:solidFill>
                  <a:schemeClr val="bg1">
                    <a:lumMod val="50000"/>
                  </a:schemeClr>
                </a:solidFill>
              </a:rPr>
              <a:t>keďže</a:t>
            </a:r>
            <a:r>
              <a:rPr lang="cs-CZ" sz="1000" i="1" dirty="0">
                <a:solidFill>
                  <a:schemeClr val="bg1">
                    <a:lumMod val="50000"/>
                  </a:schemeClr>
                </a:solidFill>
              </a:rPr>
              <a:t> je to v rámci </a:t>
            </a:r>
            <a:r>
              <a:rPr lang="cs-CZ" sz="1000" b="1" i="1" u="sng" dirty="0" err="1">
                <a:solidFill>
                  <a:schemeClr val="bg1">
                    <a:lumMod val="50000"/>
                  </a:schemeClr>
                </a:solidFill>
              </a:rPr>
              <a:t>dobrovoľnosti</a:t>
            </a:r>
            <a:r>
              <a:rPr lang="cs-CZ" sz="1000" i="1" dirty="0">
                <a:solidFill>
                  <a:schemeClr val="bg1">
                    <a:lumMod val="50000"/>
                  </a:schemeClr>
                </a:solidFill>
              </a:rPr>
              <a:t>.“ </a:t>
            </a:r>
            <a:r>
              <a:rPr lang="cs-CZ" sz="1000" i="1" dirty="0">
                <a:solidFill>
                  <a:srgbClr val="969696"/>
                </a:solidFill>
              </a:rPr>
              <a:t>//„Jelikož se v případě Cerhovic jedná o městys (1 201 obyvatel), je poměrně pochopitelné, že tento sbor nemá tyto záležitosti příliš vyřešené.“)</a:t>
            </a:r>
          </a:p>
          <a:p>
            <a:pPr marL="72000" indent="0">
              <a:buNone/>
            </a:pPr>
            <a:endParaRPr lang="cs-CZ" sz="400" i="1" dirty="0"/>
          </a:p>
          <a:p>
            <a:pPr>
              <a:buFont typeface="Symbol" panose="05050102010706020507" pitchFamily="18" charset="2"/>
              <a:buChar char="Þ"/>
            </a:pPr>
            <a:r>
              <a:rPr lang="cs-CZ" sz="1400" i="1" dirty="0"/>
              <a:t> kde není kontrola, vymáhání povinností, sankce… tam ke zlepšení nedochází…</a:t>
            </a:r>
          </a:p>
          <a:p>
            <a:pPr marL="72000" indent="0">
              <a:buNone/>
            </a:pPr>
            <a:r>
              <a:rPr lang="cs-CZ" sz="1000" i="1" dirty="0">
                <a:solidFill>
                  <a:schemeClr val="bg1">
                    <a:lumMod val="50000"/>
                  </a:schemeClr>
                </a:solidFill>
              </a:rPr>
              <a:t>(„… Nevím, jak se na toto bude dívat kontrolní úřad a zda mohou být nějaké </a:t>
            </a:r>
            <a:r>
              <a:rPr lang="cs-CZ" sz="1000" b="1" i="1" u="sng" dirty="0">
                <a:solidFill>
                  <a:schemeClr val="bg1">
                    <a:lumMod val="50000"/>
                  </a:schemeClr>
                </a:solidFill>
              </a:rPr>
              <a:t>sankce</a:t>
            </a:r>
            <a:r>
              <a:rPr lang="cs-CZ" sz="1000" i="1" dirty="0">
                <a:solidFill>
                  <a:schemeClr val="bg1">
                    <a:lumMod val="50000"/>
                  </a:schemeClr>
                </a:solidFill>
              </a:rPr>
              <a:t>, ale je potřeba, aby byl všude pořádek.“ // „FÚ asi nemá čas tyto věci hlídat“ // „Státní dotace jsou pro spolky nemalé, tudíž by se kontrola pro plnění potřebných požadavků měla lépe a </a:t>
            </a:r>
            <a:r>
              <a:rPr lang="cs-CZ" sz="1000" i="1" dirty="0" err="1">
                <a:solidFill>
                  <a:schemeClr val="bg1">
                    <a:lumMod val="50000"/>
                  </a:schemeClr>
                </a:solidFill>
              </a:rPr>
              <a:t>pečlivějí</a:t>
            </a:r>
            <a:r>
              <a:rPr lang="cs-CZ" sz="1000" i="1" dirty="0">
                <a:solidFill>
                  <a:schemeClr val="bg1">
                    <a:lumMod val="50000"/>
                  </a:schemeClr>
                </a:solidFill>
              </a:rPr>
              <a:t> provádět“ // „V oblasti transparentnosti hospodaření vnímám požadavek uveřejňovat účetní uzávěrky jako povinnost dostatečně nevymáhanou státem, z mého pohledu spíše činnost dobrovolnou“)</a:t>
            </a:r>
          </a:p>
        </p:txBody>
      </p:sp>
    </p:spTree>
    <p:extLst>
      <p:ext uri="{BB962C8B-B14F-4D97-AF65-F5344CB8AC3E}">
        <p14:creationId xmlns:p14="http://schemas.microsoft.com/office/powerpoint/2010/main" val="750510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6FB53D3-2CE8-4AD7-B8E0-666473337D96}"/>
              </a:ext>
            </a:extLst>
          </p:cNvPr>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4" name="Nadpis 3">
            <a:extLst>
              <a:ext uri="{FF2B5EF4-FFF2-40B4-BE49-F238E27FC236}">
                <a16:creationId xmlns:a16="http://schemas.microsoft.com/office/drawing/2014/main" id="{2A0B49F6-9DF6-40AC-B262-8A7F9F8E37A1}"/>
              </a:ext>
            </a:extLst>
          </p:cNvPr>
          <p:cNvSpPr>
            <a:spLocks noGrp="1"/>
          </p:cNvSpPr>
          <p:nvPr>
            <p:ph type="title"/>
          </p:nvPr>
        </p:nvSpPr>
        <p:spPr/>
        <p:txBody>
          <a:bodyPr/>
          <a:lstStyle/>
          <a:p>
            <a:r>
              <a:rPr lang="cs-CZ" dirty="0"/>
              <a:t>Co bude dál?</a:t>
            </a:r>
          </a:p>
        </p:txBody>
      </p:sp>
      <p:sp>
        <p:nvSpPr>
          <p:cNvPr id="5" name="Zástupný obsah 4">
            <a:extLst>
              <a:ext uri="{FF2B5EF4-FFF2-40B4-BE49-F238E27FC236}">
                <a16:creationId xmlns:a16="http://schemas.microsoft.com/office/drawing/2014/main" id="{DA9096C8-C306-48C3-9D34-B06D687ABA28}"/>
              </a:ext>
            </a:extLst>
          </p:cNvPr>
          <p:cNvSpPr>
            <a:spLocks noGrp="1"/>
          </p:cNvSpPr>
          <p:nvPr>
            <p:ph idx="1"/>
          </p:nvPr>
        </p:nvSpPr>
        <p:spPr/>
        <p:txBody>
          <a:bodyPr/>
          <a:lstStyle/>
          <a:p>
            <a:r>
              <a:rPr lang="cs-CZ" sz="1200" i="1" dirty="0"/>
              <a:t>„Úkol je spíše zatěžující, ocenil bych něco více zajímavějšího a méně </a:t>
            </a:r>
            <a:r>
              <a:rPr lang="cs-CZ" sz="1200" i="1" dirty="0" err="1"/>
              <a:t>opisovacího</a:t>
            </a:r>
            <a:r>
              <a:rPr lang="cs-CZ" sz="1200" i="1" dirty="0"/>
              <a:t>. </a:t>
            </a:r>
            <a:r>
              <a:rPr lang="cs-CZ" sz="1200" b="1" i="1" u="sng" dirty="0"/>
              <a:t>Jsem zvědavý na výsledek</a:t>
            </a:r>
            <a:r>
              <a:rPr lang="cs-CZ" sz="1200" i="1" dirty="0"/>
              <a:t>.“ // „moc jsem nepochopila pointu úkol, doufám, že při společné prezentaci na semináři zjistím, že měla vyšší smysl :D“ // „</a:t>
            </a:r>
            <a:r>
              <a:rPr lang="cs-CZ" sz="1200" b="1" i="1" u="sng" dirty="0"/>
              <a:t>Pevně věřím</a:t>
            </a:r>
            <a:r>
              <a:rPr lang="cs-CZ" sz="1200" i="1" dirty="0"/>
              <a:t>, že bude mít dotazník v závěrečné části zpracování větší přínos, než v tuto chvíli. :)“</a:t>
            </a:r>
          </a:p>
          <a:p>
            <a:endParaRPr lang="cs-CZ" sz="1200" i="1" dirty="0">
              <a:solidFill>
                <a:schemeClr val="bg1">
                  <a:lumMod val="50000"/>
                </a:schemeClr>
              </a:solidFill>
            </a:endParaRPr>
          </a:p>
          <a:p>
            <a:r>
              <a:rPr lang="cs-CZ" sz="1200" i="1" dirty="0">
                <a:solidFill>
                  <a:schemeClr val="bg1">
                    <a:lumMod val="50000"/>
                  </a:schemeClr>
                </a:solidFill>
              </a:rPr>
              <a:t>„Ke kterému projektu tyto údaje potřebujete, že jsme to museli zpracovávat my? :))“ // </a:t>
            </a:r>
            <a:r>
              <a:rPr lang="cs-CZ" sz="1200" i="1" dirty="0"/>
              <a:t>„Ad úkol - přijde mi super, že </a:t>
            </a:r>
            <a:r>
              <a:rPr lang="cs-CZ" sz="1200" b="1" i="1" u="sng" dirty="0"/>
              <a:t>skrze tento úkol pravděpodobně získáváte výzkumná data</a:t>
            </a:r>
            <a:r>
              <a:rPr lang="cs-CZ" sz="1200" i="1" dirty="0"/>
              <a:t> na téma transparentnost fotbalového svazu, čímž se aktualizují údaje a zjištění použitelná i ve výuce.“ // „Tento úkol mi přijde trochu jako: </a:t>
            </a:r>
            <a:r>
              <a:rPr lang="cs-CZ" sz="1200" b="1" i="1" u="sng" dirty="0"/>
              <a:t>"Potřebujeme data, necháme to udělat studenty."</a:t>
            </a:r>
            <a:r>
              <a:rPr lang="cs-CZ" sz="1200" b="1" i="1" dirty="0"/>
              <a:t> </a:t>
            </a:r>
            <a:r>
              <a:rPr lang="cs-CZ" sz="1200" i="1" dirty="0"/>
              <a:t>Na druhou stranu, bez tohoto úkolu bych se podrobněji na účetní závěrky dobrovolně nepodívala, takže díky tomu vím, jak účetní závěrka vypadá a co v ní mohu najít. Vyhledávat 3 organizace a k nim 3 roky bohatě stačí. :)“</a:t>
            </a:r>
          </a:p>
          <a:p>
            <a:endParaRPr lang="cs-CZ" sz="1200" i="1" dirty="0"/>
          </a:p>
          <a:p>
            <a:r>
              <a:rPr lang="cs-CZ" sz="1200" i="1" dirty="0">
                <a:solidFill>
                  <a:schemeClr val="bg1">
                    <a:lumMod val="50000"/>
                  </a:schemeClr>
                </a:solidFill>
              </a:rPr>
              <a:t>„V budoucnu by takovéto úkoly mohly být na denní bázi u studentů, neboť spoustu úkolů již v dnešní době dovede vypracovat umělá inteligence – tento typ úkolu, ale naštěstí ještě nedokáže.“ // „Úkol hodnotím kladně a doporučila bych ho i do dalších let...“ // „</a:t>
            </a:r>
            <a:r>
              <a:rPr lang="cs-CZ" sz="1200" i="1" dirty="0" err="1">
                <a:solidFill>
                  <a:schemeClr val="bg1">
                    <a:lumMod val="50000"/>
                  </a:schemeClr>
                </a:solidFill>
              </a:rPr>
              <a:t>Prínosný</a:t>
            </a:r>
            <a:r>
              <a:rPr lang="cs-CZ" sz="1200" i="1" dirty="0">
                <a:solidFill>
                  <a:schemeClr val="bg1">
                    <a:lumMod val="50000"/>
                  </a:schemeClr>
                </a:solidFill>
              </a:rPr>
              <a:t> projekt, a </a:t>
            </a:r>
            <a:r>
              <a:rPr lang="cs-CZ" sz="1200" b="1" i="1" u="sng" dirty="0" err="1">
                <a:solidFill>
                  <a:schemeClr val="bg1">
                    <a:lumMod val="50000"/>
                  </a:schemeClr>
                </a:solidFill>
              </a:rPr>
              <a:t>odporúčam</a:t>
            </a:r>
            <a:r>
              <a:rPr lang="cs-CZ" sz="1200" b="1" i="1" u="sng" dirty="0">
                <a:solidFill>
                  <a:schemeClr val="bg1">
                    <a:lumMod val="50000"/>
                  </a:schemeClr>
                </a:solidFill>
              </a:rPr>
              <a:t> </a:t>
            </a:r>
            <a:r>
              <a:rPr lang="cs-CZ" sz="1200" b="1" i="1" u="sng" dirty="0" err="1">
                <a:solidFill>
                  <a:schemeClr val="bg1">
                    <a:lumMod val="50000"/>
                  </a:schemeClr>
                </a:solidFill>
              </a:rPr>
              <a:t>pre</a:t>
            </a:r>
            <a:r>
              <a:rPr lang="cs-CZ" sz="1200" b="1" i="1" u="sng" dirty="0">
                <a:solidFill>
                  <a:schemeClr val="bg1">
                    <a:lumMod val="50000"/>
                  </a:schemeClr>
                </a:solidFill>
              </a:rPr>
              <a:t> </a:t>
            </a:r>
            <a:r>
              <a:rPr lang="cs-CZ" sz="1200" b="1" i="1" u="sng" dirty="0" err="1">
                <a:solidFill>
                  <a:schemeClr val="bg1">
                    <a:lumMod val="50000"/>
                  </a:schemeClr>
                </a:solidFill>
              </a:rPr>
              <a:t>ďalšie</a:t>
            </a:r>
            <a:r>
              <a:rPr lang="cs-CZ" sz="1200" b="1" i="1" u="sng" dirty="0">
                <a:solidFill>
                  <a:schemeClr val="bg1">
                    <a:lumMod val="50000"/>
                  </a:schemeClr>
                </a:solidFill>
              </a:rPr>
              <a:t> po nás </a:t>
            </a:r>
            <a:r>
              <a:rPr lang="cs-CZ" sz="1200" b="1" i="1" u="sng" dirty="0" err="1">
                <a:solidFill>
                  <a:schemeClr val="bg1">
                    <a:lumMod val="50000"/>
                  </a:schemeClr>
                </a:solidFill>
              </a:rPr>
              <a:t>nasledujúce</a:t>
            </a:r>
            <a:r>
              <a:rPr lang="cs-CZ" sz="1200" b="1" i="1" u="sng" dirty="0">
                <a:solidFill>
                  <a:schemeClr val="bg1">
                    <a:lumMod val="50000"/>
                  </a:schemeClr>
                </a:solidFill>
              </a:rPr>
              <a:t> kurzy</a:t>
            </a:r>
            <a:r>
              <a:rPr lang="cs-CZ" sz="1200" i="1" dirty="0">
                <a:solidFill>
                  <a:schemeClr val="bg1">
                    <a:lumMod val="50000"/>
                  </a:schemeClr>
                </a:solidFill>
              </a:rPr>
              <a:t>.“ // „</a:t>
            </a:r>
            <a:r>
              <a:rPr lang="cs-CZ" sz="1200" i="1" dirty="0" err="1">
                <a:solidFill>
                  <a:schemeClr val="bg1">
                    <a:lumMod val="50000"/>
                  </a:schemeClr>
                </a:solidFill>
              </a:rPr>
              <a:t>Určite</a:t>
            </a:r>
            <a:r>
              <a:rPr lang="cs-CZ" sz="1200" i="1" dirty="0">
                <a:solidFill>
                  <a:schemeClr val="bg1">
                    <a:lumMod val="50000"/>
                  </a:schemeClr>
                </a:solidFill>
              </a:rPr>
              <a:t> </a:t>
            </a:r>
            <a:r>
              <a:rPr lang="cs-CZ" sz="1200" i="1" dirty="0" err="1">
                <a:solidFill>
                  <a:schemeClr val="bg1">
                    <a:lumMod val="50000"/>
                  </a:schemeClr>
                </a:solidFill>
              </a:rPr>
              <a:t>odporúčam</a:t>
            </a:r>
            <a:r>
              <a:rPr lang="cs-CZ" sz="1200" i="1" dirty="0">
                <a:solidFill>
                  <a:schemeClr val="bg1">
                    <a:lumMod val="50000"/>
                  </a:schemeClr>
                </a:solidFill>
              </a:rPr>
              <a:t> </a:t>
            </a:r>
            <a:r>
              <a:rPr lang="cs-CZ" sz="1200" i="1" dirty="0" err="1">
                <a:solidFill>
                  <a:schemeClr val="bg1">
                    <a:lumMod val="50000"/>
                  </a:schemeClr>
                </a:solidFill>
              </a:rPr>
              <a:t>takýto</a:t>
            </a:r>
            <a:r>
              <a:rPr lang="cs-CZ" sz="1200" i="1" dirty="0">
                <a:solidFill>
                  <a:schemeClr val="bg1">
                    <a:lumMod val="50000"/>
                  </a:schemeClr>
                </a:solidFill>
              </a:rPr>
              <a:t> projekt aj </a:t>
            </a:r>
            <a:r>
              <a:rPr lang="cs-CZ" sz="1200" i="1" dirty="0" err="1">
                <a:solidFill>
                  <a:schemeClr val="bg1">
                    <a:lumMod val="50000"/>
                  </a:schemeClr>
                </a:solidFill>
              </a:rPr>
              <a:t>pre</a:t>
            </a:r>
            <a:r>
              <a:rPr lang="cs-CZ" sz="1200" i="1" dirty="0">
                <a:solidFill>
                  <a:schemeClr val="bg1">
                    <a:lumMod val="50000"/>
                  </a:schemeClr>
                </a:solidFill>
              </a:rPr>
              <a:t> </a:t>
            </a:r>
            <a:r>
              <a:rPr lang="cs-CZ" sz="1200" i="1" dirty="0" err="1">
                <a:solidFill>
                  <a:schemeClr val="bg1">
                    <a:lumMod val="50000"/>
                  </a:schemeClr>
                </a:solidFill>
              </a:rPr>
              <a:t>ďalších</a:t>
            </a:r>
            <a:r>
              <a:rPr lang="cs-CZ" sz="1200" i="1" dirty="0">
                <a:solidFill>
                  <a:schemeClr val="bg1">
                    <a:lumMod val="50000"/>
                  </a:schemeClr>
                </a:solidFill>
              </a:rPr>
              <a:t> </a:t>
            </a:r>
            <a:r>
              <a:rPr lang="cs-CZ" sz="1200" i="1" dirty="0" err="1">
                <a:solidFill>
                  <a:schemeClr val="bg1">
                    <a:lumMod val="50000"/>
                  </a:schemeClr>
                </a:solidFill>
              </a:rPr>
              <a:t>študentov</a:t>
            </a:r>
            <a:r>
              <a:rPr lang="cs-CZ" sz="1200" i="1" dirty="0">
                <a:solidFill>
                  <a:schemeClr val="bg1">
                    <a:lumMod val="50000"/>
                  </a:schemeClr>
                </a:solidFill>
              </a:rPr>
              <a:t>, v </a:t>
            </a:r>
            <a:r>
              <a:rPr lang="cs-CZ" sz="1200" i="1" dirty="0" err="1">
                <a:solidFill>
                  <a:schemeClr val="bg1">
                    <a:lumMod val="50000"/>
                  </a:schemeClr>
                </a:solidFill>
              </a:rPr>
              <a:t>nasledujúcich</a:t>
            </a:r>
            <a:r>
              <a:rPr lang="cs-CZ" sz="1200" i="1" dirty="0">
                <a:solidFill>
                  <a:schemeClr val="bg1">
                    <a:lumMod val="50000"/>
                  </a:schemeClr>
                </a:solidFill>
              </a:rPr>
              <a:t> </a:t>
            </a:r>
            <a:r>
              <a:rPr lang="cs-CZ" sz="1200" i="1" dirty="0" err="1">
                <a:solidFill>
                  <a:schemeClr val="bg1">
                    <a:lumMod val="50000"/>
                  </a:schemeClr>
                </a:solidFill>
              </a:rPr>
              <a:t>kurzoch</a:t>
            </a:r>
            <a:r>
              <a:rPr lang="cs-CZ" sz="1200" i="1" dirty="0">
                <a:solidFill>
                  <a:schemeClr val="bg1">
                    <a:lumMod val="50000"/>
                  </a:schemeClr>
                </a:solidFill>
              </a:rPr>
              <a:t>...“</a:t>
            </a:r>
          </a:p>
          <a:p>
            <a:endParaRPr lang="cs-CZ" sz="1200" i="1" dirty="0"/>
          </a:p>
          <a:p>
            <a:r>
              <a:rPr lang="cs-CZ" sz="1200" i="1" dirty="0">
                <a:solidFill>
                  <a:schemeClr val="bg1">
                    <a:lumMod val="50000"/>
                  </a:schemeClr>
                </a:solidFill>
              </a:rPr>
              <a:t>„Jediné, co mi přišlo trochu škoda, bylo, že bych informace raději zjišťovala z výpisů nějakých kulturních organizací (např. divadla).“</a:t>
            </a:r>
          </a:p>
          <a:p>
            <a:endParaRPr lang="cs-CZ" sz="1200" i="1" dirty="0"/>
          </a:p>
          <a:p>
            <a:r>
              <a:rPr lang="cs-CZ" sz="1200" i="1" dirty="0">
                <a:solidFill>
                  <a:schemeClr val="bg1">
                    <a:lumMod val="50000"/>
                  </a:schemeClr>
                </a:solidFill>
              </a:rPr>
              <a:t>„</a:t>
            </a:r>
            <a:r>
              <a:rPr lang="cs-CZ" sz="1200" b="1" i="1" u="sng" dirty="0">
                <a:solidFill>
                  <a:schemeClr val="bg1">
                    <a:lumMod val="50000"/>
                  </a:schemeClr>
                </a:solidFill>
              </a:rPr>
              <a:t>Hned zítra si půjdu </a:t>
            </a:r>
            <a:r>
              <a:rPr lang="cs-CZ" sz="1200" i="1" dirty="0">
                <a:solidFill>
                  <a:schemeClr val="bg1">
                    <a:lumMod val="50000"/>
                  </a:schemeClr>
                </a:solidFill>
              </a:rPr>
              <a:t>ve Veřejném rejstříku najít některé společnosti, které mě zajímají.“ // „V rámci vypracovávání úkolu mě napadla hned myšlenka na založení takové NNO na právě spravování webových stránek jiným NNO.“</a:t>
            </a:r>
            <a:endParaRPr lang="cs-CZ" sz="1200" dirty="0"/>
          </a:p>
        </p:txBody>
      </p:sp>
    </p:spTree>
    <p:extLst>
      <p:ext uri="{BB962C8B-B14F-4D97-AF65-F5344CB8AC3E}">
        <p14:creationId xmlns:p14="http://schemas.microsoft.com/office/powerpoint/2010/main" val="2163221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42F71B0-6E4F-4D40-BE05-B8FB2C55B6CA}"/>
              </a:ext>
            </a:extLst>
          </p:cNvPr>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
        <p:nvSpPr>
          <p:cNvPr id="4" name="Nadpis 3">
            <a:extLst>
              <a:ext uri="{FF2B5EF4-FFF2-40B4-BE49-F238E27FC236}">
                <a16:creationId xmlns:a16="http://schemas.microsoft.com/office/drawing/2014/main" id="{F91A9048-DFBA-4516-AF7F-CD66A87F5CF9}"/>
              </a:ext>
            </a:extLst>
          </p:cNvPr>
          <p:cNvSpPr>
            <a:spLocks noGrp="1"/>
          </p:cNvSpPr>
          <p:nvPr>
            <p:ph type="title"/>
          </p:nvPr>
        </p:nvSpPr>
        <p:spPr/>
        <p:txBody>
          <a:bodyPr/>
          <a:lstStyle/>
          <a:p>
            <a:r>
              <a:rPr lang="cs-CZ" dirty="0"/>
              <a:t>Výsledky: obecně</a:t>
            </a:r>
          </a:p>
        </p:txBody>
      </p:sp>
      <p:sp>
        <p:nvSpPr>
          <p:cNvPr id="5" name="Zástupný obsah 4">
            <a:extLst>
              <a:ext uri="{FF2B5EF4-FFF2-40B4-BE49-F238E27FC236}">
                <a16:creationId xmlns:a16="http://schemas.microsoft.com/office/drawing/2014/main" id="{5D8345B3-C2B6-4B6A-BE57-5081631173F5}"/>
              </a:ext>
            </a:extLst>
          </p:cNvPr>
          <p:cNvSpPr>
            <a:spLocks noGrp="1"/>
          </p:cNvSpPr>
          <p:nvPr>
            <p:ph idx="1"/>
          </p:nvPr>
        </p:nvSpPr>
        <p:spPr/>
        <p:txBody>
          <a:bodyPr/>
          <a:lstStyle/>
          <a:p>
            <a:r>
              <a:rPr lang="cs-CZ" sz="1100" dirty="0"/>
              <a:t>92 pobočných spolků</a:t>
            </a:r>
          </a:p>
          <a:p>
            <a:r>
              <a:rPr lang="cs-CZ" sz="1100" dirty="0"/>
              <a:t>obec: do 50 tis. (57 </a:t>
            </a:r>
            <a:r>
              <a:rPr lang="cs-CZ" sz="1100" dirty="0" err="1"/>
              <a:t>org</a:t>
            </a:r>
            <a:r>
              <a:rPr lang="cs-CZ" sz="1100" dirty="0"/>
              <a:t>.) / nad 50 tis. (35 </a:t>
            </a:r>
            <a:r>
              <a:rPr lang="cs-CZ" sz="1100" dirty="0" err="1"/>
              <a:t>org</a:t>
            </a:r>
            <a:r>
              <a:rPr lang="cs-CZ" sz="1100" dirty="0"/>
              <a:t>.)</a:t>
            </a:r>
            <a:endParaRPr lang="cs-CZ" sz="1100" i="1" dirty="0">
              <a:solidFill>
                <a:schemeClr val="bg1">
                  <a:lumMod val="50000"/>
                </a:schemeClr>
              </a:solidFill>
            </a:endParaRPr>
          </a:p>
          <a:p>
            <a:r>
              <a:rPr lang="cs-CZ" sz="1100" dirty="0"/>
              <a:t>vznik: před rokem 2010 (18 </a:t>
            </a:r>
            <a:r>
              <a:rPr lang="cs-CZ" sz="1100" dirty="0" err="1"/>
              <a:t>org</a:t>
            </a:r>
            <a:r>
              <a:rPr lang="cs-CZ" sz="1100" dirty="0"/>
              <a:t>.) / po roce 2011 (74 </a:t>
            </a:r>
            <a:r>
              <a:rPr lang="cs-CZ" sz="1100" dirty="0" err="1"/>
              <a:t>org</a:t>
            </a:r>
            <a:r>
              <a:rPr lang="cs-CZ" sz="1100" dirty="0"/>
              <a:t>.)</a:t>
            </a:r>
          </a:p>
          <a:p>
            <a:r>
              <a:rPr lang="cs-CZ" sz="1100" dirty="0"/>
              <a:t>úroveň: kraj (13 </a:t>
            </a:r>
            <a:r>
              <a:rPr lang="cs-CZ" sz="1100" dirty="0" err="1"/>
              <a:t>org</a:t>
            </a:r>
            <a:r>
              <a:rPr lang="cs-CZ" sz="1100" dirty="0"/>
              <a:t>.) / okres (73 </a:t>
            </a:r>
            <a:r>
              <a:rPr lang="cs-CZ" sz="1100" dirty="0" err="1"/>
              <a:t>org</a:t>
            </a:r>
            <a:r>
              <a:rPr lang="cs-CZ" sz="1100" dirty="0"/>
              <a:t>.) / obec (6 </a:t>
            </a:r>
            <a:r>
              <a:rPr lang="cs-CZ" sz="1100" dirty="0" err="1"/>
              <a:t>org</a:t>
            </a:r>
            <a:r>
              <a:rPr lang="cs-CZ" sz="1100" dirty="0"/>
              <a:t>.)</a:t>
            </a:r>
            <a:r>
              <a:rPr lang="cs-CZ" sz="1100" i="1" dirty="0"/>
              <a:t> </a:t>
            </a:r>
          </a:p>
          <a:p>
            <a:r>
              <a:rPr lang="cs-CZ" sz="1100" dirty="0"/>
              <a:t>web: ano (89 </a:t>
            </a:r>
            <a:r>
              <a:rPr lang="cs-CZ" sz="1100" dirty="0" err="1"/>
              <a:t>org</a:t>
            </a:r>
            <a:r>
              <a:rPr lang="cs-CZ" sz="1100" dirty="0"/>
              <a:t>.) / ne (3 </a:t>
            </a:r>
            <a:r>
              <a:rPr lang="cs-CZ" sz="1100" dirty="0" err="1"/>
              <a:t>org</a:t>
            </a:r>
            <a:r>
              <a:rPr lang="cs-CZ" sz="1100" dirty="0"/>
              <a:t>.)</a:t>
            </a:r>
            <a:endParaRPr lang="cs-CZ" sz="1100" dirty="0">
              <a:solidFill>
                <a:schemeClr val="bg1">
                  <a:lumMod val="50000"/>
                </a:schemeClr>
              </a:solidFill>
            </a:endParaRPr>
          </a:p>
          <a:p>
            <a:r>
              <a:rPr lang="cs-CZ" sz="1100" dirty="0"/>
              <a:t>transparentní účet: ano (3 </a:t>
            </a:r>
            <a:r>
              <a:rPr lang="cs-CZ" sz="1100" dirty="0" err="1"/>
              <a:t>org</a:t>
            </a:r>
            <a:r>
              <a:rPr lang="cs-CZ" sz="1100" dirty="0"/>
              <a:t>.) / ne (86 </a:t>
            </a:r>
            <a:r>
              <a:rPr lang="cs-CZ" sz="1100" dirty="0" err="1"/>
              <a:t>org</a:t>
            </a:r>
            <a:r>
              <a:rPr lang="cs-CZ" sz="1100" dirty="0"/>
              <a:t>.) / nenalezeno (3 </a:t>
            </a:r>
            <a:r>
              <a:rPr lang="cs-CZ" sz="1100" dirty="0" err="1"/>
              <a:t>org</a:t>
            </a:r>
            <a:r>
              <a:rPr lang="cs-CZ" sz="1100" dirty="0"/>
              <a:t>.)</a:t>
            </a:r>
          </a:p>
          <a:p>
            <a:r>
              <a:rPr lang="cs-CZ" sz="1100" dirty="0"/>
              <a:t>účetnictví:  plný... (53 </a:t>
            </a:r>
            <a:r>
              <a:rPr lang="cs-CZ" sz="1100" dirty="0" err="1"/>
              <a:t>org</a:t>
            </a:r>
            <a:r>
              <a:rPr lang="cs-CZ" sz="1100" dirty="0"/>
              <a:t>.), zjednodušený... (18 </a:t>
            </a:r>
            <a:r>
              <a:rPr lang="cs-CZ" sz="1100" dirty="0" err="1"/>
              <a:t>org</a:t>
            </a:r>
            <a:r>
              <a:rPr lang="cs-CZ" sz="1100" dirty="0"/>
              <a:t>.), jednoduché... (0 </a:t>
            </a:r>
            <a:r>
              <a:rPr lang="cs-CZ" sz="1100" dirty="0" err="1"/>
              <a:t>org</a:t>
            </a:r>
            <a:r>
              <a:rPr lang="cs-CZ" sz="1100" dirty="0"/>
              <a:t>.), nelze... (21 </a:t>
            </a:r>
            <a:r>
              <a:rPr lang="cs-CZ" sz="1100" dirty="0" err="1"/>
              <a:t>org</a:t>
            </a:r>
            <a:r>
              <a:rPr lang="cs-CZ" sz="1100" dirty="0"/>
              <a:t>.)</a:t>
            </a:r>
          </a:p>
          <a:p>
            <a:r>
              <a:rPr lang="cs-CZ" sz="1100" dirty="0"/>
              <a:t>veřejný rejstřík – účel: ano (88 </a:t>
            </a:r>
            <a:r>
              <a:rPr lang="cs-CZ" sz="1100" dirty="0" err="1"/>
              <a:t>org</a:t>
            </a:r>
            <a:r>
              <a:rPr lang="cs-CZ" sz="1100" dirty="0"/>
              <a:t>.) / ne (3 </a:t>
            </a:r>
            <a:r>
              <a:rPr lang="cs-CZ" sz="1100" dirty="0" err="1"/>
              <a:t>org</a:t>
            </a:r>
            <a:r>
              <a:rPr lang="cs-CZ" sz="1100" dirty="0"/>
              <a:t>.)</a:t>
            </a:r>
          </a:p>
          <a:p>
            <a:r>
              <a:rPr lang="cs-CZ" sz="1100" dirty="0"/>
              <a:t>veřejný rejstřík – vedlejší činnost: </a:t>
            </a:r>
            <a:r>
              <a:rPr lang="cs-CZ" sz="1100" i="1" dirty="0"/>
              <a:t>legislativně</a:t>
            </a:r>
            <a:r>
              <a:rPr lang="cs-CZ" sz="1100" dirty="0"/>
              <a:t> ano (1 </a:t>
            </a:r>
            <a:r>
              <a:rPr lang="cs-CZ" sz="1100" dirty="0" err="1"/>
              <a:t>org</a:t>
            </a:r>
            <a:r>
              <a:rPr lang="cs-CZ" sz="1100" dirty="0"/>
              <a:t>.) / ne (91 </a:t>
            </a:r>
            <a:r>
              <a:rPr lang="cs-CZ" sz="1100" dirty="0" err="1"/>
              <a:t>org</a:t>
            </a:r>
            <a:r>
              <a:rPr lang="cs-CZ" sz="1100" dirty="0"/>
              <a:t>.) </a:t>
            </a:r>
            <a:r>
              <a:rPr lang="cs-CZ" sz="1100" i="1" dirty="0"/>
              <a:t>vs. účetně </a:t>
            </a:r>
            <a:r>
              <a:rPr lang="cs-CZ" sz="1100" dirty="0"/>
              <a:t>?</a:t>
            </a:r>
          </a:p>
          <a:p>
            <a:r>
              <a:rPr lang="cs-CZ" sz="1100" dirty="0"/>
              <a:t>veřejný rejstřík – obsazení funkcí: ano (89 </a:t>
            </a:r>
            <a:r>
              <a:rPr lang="cs-CZ" sz="1100" dirty="0" err="1"/>
              <a:t>org</a:t>
            </a:r>
            <a:r>
              <a:rPr lang="cs-CZ" sz="1100" dirty="0"/>
              <a:t>.) / ne (3 </a:t>
            </a:r>
            <a:r>
              <a:rPr lang="cs-CZ" sz="1100" dirty="0" err="1"/>
              <a:t>org</a:t>
            </a:r>
            <a:r>
              <a:rPr lang="cs-CZ" sz="1100" dirty="0"/>
              <a:t>.)</a:t>
            </a:r>
            <a:r>
              <a:rPr lang="cs-CZ" sz="1100" i="1" dirty="0">
                <a:solidFill>
                  <a:schemeClr val="bg1">
                    <a:lumMod val="50000"/>
                  </a:schemeClr>
                </a:solidFill>
              </a:rPr>
              <a:t> </a:t>
            </a:r>
            <a:endParaRPr lang="cs-CZ" sz="1100" dirty="0"/>
          </a:p>
          <a:p>
            <a:r>
              <a:rPr lang="cs-CZ" sz="1100" dirty="0"/>
              <a:t>veřejný rejstřík – stanovy: ano (89 </a:t>
            </a:r>
            <a:r>
              <a:rPr lang="cs-CZ" sz="1100" dirty="0" err="1"/>
              <a:t>org</a:t>
            </a:r>
            <a:r>
              <a:rPr lang="cs-CZ" sz="1100" dirty="0"/>
              <a:t>.) / ne (3 </a:t>
            </a:r>
            <a:r>
              <a:rPr lang="cs-CZ" sz="1100" dirty="0" err="1"/>
              <a:t>org</a:t>
            </a:r>
            <a:r>
              <a:rPr lang="cs-CZ" sz="1100" dirty="0"/>
              <a:t>.)</a:t>
            </a:r>
            <a:endParaRPr lang="cs-CZ" sz="1100" i="1" dirty="0">
              <a:solidFill>
                <a:schemeClr val="bg1">
                  <a:lumMod val="50000"/>
                </a:schemeClr>
              </a:solidFill>
            </a:endParaRPr>
          </a:p>
          <a:p>
            <a:endParaRPr lang="cs-CZ" sz="1100" dirty="0"/>
          </a:p>
          <a:p>
            <a:r>
              <a:rPr lang="cs-CZ" sz="1100" dirty="0"/>
              <a:t>zaměstnanci </a:t>
            </a:r>
            <a:r>
              <a:rPr lang="cs-CZ" sz="1100" i="1" dirty="0"/>
              <a:t>(n=52)</a:t>
            </a:r>
            <a:r>
              <a:rPr lang="cs-CZ" sz="1100" dirty="0"/>
              <a:t>: 1 až 5 (18 </a:t>
            </a:r>
            <a:r>
              <a:rPr lang="cs-CZ" sz="1100" dirty="0" err="1"/>
              <a:t>org</a:t>
            </a:r>
            <a:r>
              <a:rPr lang="cs-CZ" sz="1100" dirty="0"/>
              <a:t>.)</a:t>
            </a:r>
            <a:endParaRPr lang="cs-CZ" sz="1100" dirty="0">
              <a:solidFill>
                <a:schemeClr val="bg1">
                  <a:lumMod val="50000"/>
                </a:schemeClr>
              </a:solidFill>
            </a:endParaRPr>
          </a:p>
          <a:p>
            <a:r>
              <a:rPr lang="cs-CZ" sz="1100" dirty="0"/>
              <a:t>kontakt („alespoň něco“): ano (89 </a:t>
            </a:r>
            <a:r>
              <a:rPr lang="cs-CZ" sz="1100" dirty="0" err="1"/>
              <a:t>org</a:t>
            </a:r>
            <a:r>
              <a:rPr lang="cs-CZ" sz="1100" dirty="0"/>
              <a:t>.) / ne (3 </a:t>
            </a:r>
            <a:r>
              <a:rPr lang="cs-CZ" sz="1100" dirty="0" err="1"/>
              <a:t>org</a:t>
            </a:r>
            <a:r>
              <a:rPr lang="cs-CZ" sz="1100" dirty="0"/>
              <a:t>.)</a:t>
            </a:r>
          </a:p>
          <a:p>
            <a:r>
              <a:rPr lang="cs-CZ" sz="1100" dirty="0"/>
              <a:t>sekretář/</a:t>
            </a:r>
            <a:r>
              <a:rPr lang="cs-CZ" sz="1100" dirty="0" err="1"/>
              <a:t>ka</a:t>
            </a:r>
            <a:r>
              <a:rPr lang="cs-CZ" sz="1100" dirty="0"/>
              <a:t> – jméno: ano (87 </a:t>
            </a:r>
            <a:r>
              <a:rPr lang="cs-CZ" sz="1100" dirty="0" err="1"/>
              <a:t>org</a:t>
            </a:r>
            <a:r>
              <a:rPr lang="cs-CZ" sz="1100" dirty="0"/>
              <a:t>.) / ne (5 </a:t>
            </a:r>
            <a:r>
              <a:rPr lang="cs-CZ" sz="1100" dirty="0" err="1"/>
              <a:t>org</a:t>
            </a:r>
            <a:r>
              <a:rPr lang="cs-CZ" sz="1100" dirty="0"/>
              <a:t>.)</a:t>
            </a:r>
          </a:p>
          <a:p>
            <a:r>
              <a:rPr lang="cs-CZ" sz="1100" dirty="0"/>
              <a:t>sekretář/</a:t>
            </a:r>
            <a:r>
              <a:rPr lang="cs-CZ" sz="1100" dirty="0" err="1"/>
              <a:t>ka</a:t>
            </a:r>
            <a:r>
              <a:rPr lang="cs-CZ" sz="1100" dirty="0"/>
              <a:t> – e-mail: ano (89 </a:t>
            </a:r>
            <a:r>
              <a:rPr lang="cs-CZ" sz="1100" dirty="0" err="1"/>
              <a:t>org</a:t>
            </a:r>
            <a:r>
              <a:rPr lang="cs-CZ" sz="1100" dirty="0"/>
              <a:t>.) / ne (3 </a:t>
            </a:r>
            <a:r>
              <a:rPr lang="cs-CZ" sz="1100" dirty="0" err="1"/>
              <a:t>org</a:t>
            </a:r>
            <a:r>
              <a:rPr lang="cs-CZ" sz="1100" dirty="0"/>
              <a:t>.)</a:t>
            </a:r>
          </a:p>
          <a:p>
            <a:r>
              <a:rPr lang="cs-CZ" sz="1100" dirty="0"/>
              <a:t>sekretář/</a:t>
            </a:r>
            <a:r>
              <a:rPr lang="cs-CZ" sz="1100" dirty="0" err="1"/>
              <a:t>ka</a:t>
            </a:r>
            <a:r>
              <a:rPr lang="cs-CZ" sz="1100" dirty="0"/>
              <a:t> – telefon: ano (88 </a:t>
            </a:r>
            <a:r>
              <a:rPr lang="cs-CZ" sz="1100" dirty="0" err="1"/>
              <a:t>org</a:t>
            </a:r>
            <a:r>
              <a:rPr lang="cs-CZ" sz="1100" dirty="0"/>
              <a:t>.) / ne (4 </a:t>
            </a:r>
            <a:r>
              <a:rPr lang="cs-CZ" sz="1100" dirty="0" err="1"/>
              <a:t>org</a:t>
            </a:r>
            <a:r>
              <a:rPr lang="cs-CZ" sz="1100" dirty="0"/>
              <a:t>.)</a:t>
            </a:r>
          </a:p>
          <a:p>
            <a:r>
              <a:rPr lang="cs-CZ" sz="1100" dirty="0"/>
              <a:t>podřízené kluby: ano (39 </a:t>
            </a:r>
            <a:r>
              <a:rPr lang="cs-CZ" sz="1100" dirty="0" err="1"/>
              <a:t>org</a:t>
            </a:r>
            <a:r>
              <a:rPr lang="cs-CZ" sz="1100" dirty="0"/>
              <a:t>.) / ne (53 </a:t>
            </a:r>
            <a:r>
              <a:rPr lang="cs-CZ" sz="1100" dirty="0" err="1"/>
              <a:t>org</a:t>
            </a:r>
            <a:r>
              <a:rPr lang="cs-CZ" sz="1100" dirty="0"/>
              <a:t>.)</a:t>
            </a:r>
          </a:p>
          <a:p>
            <a:r>
              <a:rPr lang="cs-CZ" sz="1100" dirty="0"/>
              <a:t>a účetní výkazy: …</a:t>
            </a:r>
          </a:p>
        </p:txBody>
      </p:sp>
    </p:spTree>
    <p:extLst>
      <p:ext uri="{BB962C8B-B14F-4D97-AF65-F5344CB8AC3E}">
        <p14:creationId xmlns:p14="http://schemas.microsoft.com/office/powerpoint/2010/main" val="2676384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F4EF9F61-4922-4660-BEE9-CB931B22F7B0}"/>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39</a:t>
            </a:fld>
            <a:endParaRPr lang="cs-CZ" altLang="cs-CZ"/>
          </a:p>
        </p:txBody>
      </p:sp>
      <p:sp>
        <p:nvSpPr>
          <p:cNvPr id="13" name="Title 5">
            <a:extLst>
              <a:ext uri="{FF2B5EF4-FFF2-40B4-BE49-F238E27FC236}">
                <a16:creationId xmlns:a16="http://schemas.microsoft.com/office/drawing/2014/main" id="{8BD9B7B4-BAF4-43C1-B13D-46AE946FB4E7}"/>
              </a:ext>
            </a:extLst>
          </p:cNvPr>
          <p:cNvSpPr>
            <a:spLocks noGrp="1"/>
          </p:cNvSpPr>
          <p:nvPr>
            <p:ph type="title"/>
          </p:nvPr>
        </p:nvSpPr>
        <p:spPr>
          <a:xfrm>
            <a:off x="720000" y="720000"/>
            <a:ext cx="10753200" cy="451576"/>
          </a:xfrm>
        </p:spPr>
        <p:txBody>
          <a:bodyPr/>
          <a:lstStyle/>
          <a:p>
            <a:r>
              <a:rPr lang="cs-CZ" dirty="0"/>
              <a:t>Zveřejnění účetní závěrky:</a:t>
            </a:r>
            <a:endParaRPr lang="en-US" dirty="0"/>
          </a:p>
        </p:txBody>
      </p:sp>
      <p:sp>
        <p:nvSpPr>
          <p:cNvPr id="17" name="Zástupný obsah 7">
            <a:extLst>
              <a:ext uri="{FF2B5EF4-FFF2-40B4-BE49-F238E27FC236}">
                <a16:creationId xmlns:a16="http://schemas.microsoft.com/office/drawing/2014/main" id="{B063FAAB-FD65-FF45-088B-C74AEA84226B}"/>
              </a:ext>
            </a:extLst>
          </p:cNvPr>
          <p:cNvSpPr>
            <a:spLocks noGrp="1"/>
          </p:cNvSpPr>
          <p:nvPr>
            <p:ph idx="1"/>
          </p:nvPr>
        </p:nvSpPr>
        <p:spPr>
          <a:xfrm>
            <a:off x="720000" y="1692002"/>
            <a:ext cx="10753200" cy="4139998"/>
          </a:xfrm>
        </p:spPr>
        <p:txBody>
          <a:bodyPr/>
          <a:lstStyle/>
          <a:p>
            <a:endParaRPr lang="cs-CZ" sz="1800" dirty="0"/>
          </a:p>
          <a:p>
            <a:endParaRPr lang="cs-CZ" sz="1800" dirty="0"/>
          </a:p>
          <a:p>
            <a:endParaRPr lang="cs-CZ" sz="1800" dirty="0"/>
          </a:p>
          <a:p>
            <a:endParaRPr lang="cs-CZ" sz="1800" dirty="0"/>
          </a:p>
          <a:p>
            <a:endParaRPr lang="cs-CZ" sz="1800" dirty="0"/>
          </a:p>
          <a:p>
            <a:endParaRPr lang="cs-CZ" sz="1800" dirty="0"/>
          </a:p>
          <a:p>
            <a:endParaRPr lang="cs-CZ" sz="1800" dirty="0"/>
          </a:p>
          <a:p>
            <a:endParaRPr lang="cs-CZ" sz="1800" dirty="0"/>
          </a:p>
          <a:p>
            <a:endParaRPr lang="cs-CZ" sz="1800" dirty="0"/>
          </a:p>
          <a:p>
            <a:endParaRPr lang="cs-CZ" sz="1800" dirty="0"/>
          </a:p>
          <a:p>
            <a:pPr marL="72000" indent="0">
              <a:buNone/>
            </a:pPr>
            <a:endParaRPr lang="cs-CZ" sz="1200" i="1" dirty="0"/>
          </a:p>
          <a:p>
            <a:pPr marL="72000" indent="0">
              <a:buNone/>
            </a:pPr>
            <a:r>
              <a:rPr lang="cs-CZ" sz="1200" i="1" dirty="0"/>
              <a:t>(napříč lety je míra zveřejňování účetní závěrky v rámci Sbírky listin stabilní)</a:t>
            </a:r>
          </a:p>
        </p:txBody>
      </p:sp>
      <p:pic>
        <p:nvPicPr>
          <p:cNvPr id="4" name="Obrázek 3">
            <a:extLst>
              <a:ext uri="{FF2B5EF4-FFF2-40B4-BE49-F238E27FC236}">
                <a16:creationId xmlns:a16="http://schemas.microsoft.com/office/drawing/2014/main" id="{943C975B-F27A-52D2-B291-FF3397730196}"/>
              </a:ext>
            </a:extLst>
          </p:cNvPr>
          <p:cNvPicPr>
            <a:picLocks noChangeAspect="1"/>
          </p:cNvPicPr>
          <p:nvPr/>
        </p:nvPicPr>
        <p:blipFill rotWithShape="1">
          <a:blip r:embed="rId3"/>
          <a:srcRect l="921" t="1071" r="720"/>
          <a:stretch/>
        </p:blipFill>
        <p:spPr>
          <a:xfrm>
            <a:off x="666000" y="1258519"/>
            <a:ext cx="10601091" cy="4879481"/>
          </a:xfrm>
          <a:prstGeom prst="rect">
            <a:avLst/>
          </a:prstGeom>
        </p:spPr>
      </p:pic>
    </p:spTree>
    <p:extLst>
      <p:ext uri="{BB962C8B-B14F-4D97-AF65-F5344CB8AC3E}">
        <p14:creationId xmlns:p14="http://schemas.microsoft.com/office/powerpoint/2010/main" val="3275952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type="body" idx="1"/>
          </p:nvPr>
        </p:nvSpPr>
        <p:spPr>
          <a:xfrm>
            <a:off x="719999" y="1692002"/>
            <a:ext cx="11000946" cy="4535998"/>
          </a:xfrm>
        </p:spPr>
        <p:txBody>
          <a:bodyPr/>
          <a:lstStyle/>
          <a:p>
            <a:pPr>
              <a:defRPr/>
            </a:pPr>
            <a:r>
              <a:rPr lang="cs-CZ" altLang="cs-CZ" sz="1400" dirty="0"/>
              <a:t>podle výsledků CVVM ze březen 2023 důvěřuje NNO v České republice jen 44 % respondentů, nedůvěřuje potom 48 % respondentů</a:t>
            </a:r>
          </a:p>
          <a:p>
            <a:pPr marL="72000" indent="0">
              <a:buNone/>
              <a:defRPr/>
            </a:pPr>
            <a:endParaRPr lang="cs-CZ" altLang="cs-CZ" sz="1400" dirty="0"/>
          </a:p>
          <a:p>
            <a:pPr marL="72000" indent="0">
              <a:buNone/>
              <a:defRPr/>
            </a:pPr>
            <a:endParaRPr lang="cs-CZ" altLang="cs-CZ" sz="1400" dirty="0"/>
          </a:p>
          <a:p>
            <a:pPr marL="72000" indent="0">
              <a:buNone/>
              <a:defRPr/>
            </a:pPr>
            <a:endParaRPr lang="cs-CZ" altLang="cs-CZ" sz="1400" dirty="0"/>
          </a:p>
          <a:p>
            <a:pPr marL="72000" indent="0">
              <a:buNone/>
              <a:defRPr/>
            </a:pPr>
            <a:endParaRPr lang="cs-CZ" altLang="cs-CZ" sz="1400" dirty="0"/>
          </a:p>
          <a:p>
            <a:pPr marL="72000" indent="0">
              <a:buNone/>
              <a:defRPr/>
            </a:pPr>
            <a:endParaRPr lang="cs-CZ" altLang="cs-CZ" sz="1400" dirty="0"/>
          </a:p>
          <a:p>
            <a:pPr marL="72000" indent="0">
              <a:buNone/>
              <a:defRPr/>
            </a:pPr>
            <a:endParaRPr lang="cs-CZ" altLang="cs-CZ" sz="1400" dirty="0"/>
          </a:p>
          <a:p>
            <a:pPr marL="72000" indent="0">
              <a:buNone/>
              <a:defRPr/>
            </a:pPr>
            <a:endParaRPr lang="cs-CZ" altLang="cs-CZ" sz="1400" dirty="0"/>
          </a:p>
          <a:p>
            <a:pPr marL="72000" indent="0">
              <a:buNone/>
              <a:defRPr/>
            </a:pPr>
            <a:endParaRPr lang="cs-CZ" altLang="cs-CZ" sz="1400" dirty="0"/>
          </a:p>
          <a:p>
            <a:pPr marL="72000" indent="0">
              <a:buNone/>
              <a:defRPr/>
            </a:pPr>
            <a:endParaRPr lang="cs-CZ" altLang="cs-CZ" sz="1400" dirty="0"/>
          </a:p>
          <a:p>
            <a:pPr marL="72000" indent="0">
              <a:buNone/>
              <a:defRPr/>
            </a:pPr>
            <a:endParaRPr lang="cs-CZ" altLang="cs-CZ" sz="1400" dirty="0"/>
          </a:p>
          <a:p>
            <a:pPr marL="72000" indent="0">
              <a:buNone/>
              <a:defRPr/>
            </a:pPr>
            <a:endParaRPr lang="cs-CZ" altLang="cs-CZ" sz="1400" dirty="0"/>
          </a:p>
          <a:p>
            <a:pPr marL="72000" indent="0">
              <a:buNone/>
              <a:defRPr/>
            </a:pPr>
            <a:endParaRPr lang="cs-CZ" altLang="cs-CZ" sz="1400" dirty="0"/>
          </a:p>
          <a:p>
            <a:pPr marL="72000" indent="0">
              <a:buNone/>
              <a:defRPr/>
            </a:pPr>
            <a:endParaRPr lang="cs-CZ" altLang="cs-CZ" sz="1400" dirty="0"/>
          </a:p>
          <a:p>
            <a:pPr marL="72000" indent="0">
              <a:buNone/>
              <a:defRPr/>
            </a:pPr>
            <a:r>
              <a:rPr lang="cs-CZ" altLang="cs-CZ" sz="1400" dirty="0"/>
              <a:t>	Zdroj: </a:t>
            </a:r>
            <a:r>
              <a:rPr lang="cs-CZ" altLang="cs-CZ" sz="1400" dirty="0">
                <a:hlinkClick r:id="rId2"/>
              </a:rPr>
              <a:t>CVVM</a:t>
            </a:r>
            <a:endParaRPr lang="cs-CZ" altLang="cs-CZ" sz="1400" dirty="0"/>
          </a:p>
          <a:p>
            <a:pPr>
              <a:defRPr/>
            </a:pPr>
            <a:endParaRPr lang="cs-CZ" altLang="cs-CZ" sz="1400" dirty="0"/>
          </a:p>
        </p:txBody>
      </p:sp>
      <p:sp>
        <p:nvSpPr>
          <p:cNvPr id="5" name="Zástupný symbol pro číslo snímku 4"/>
          <p:cNvSpPr>
            <a:spLocks noGrp="1"/>
          </p:cNvSpPr>
          <p:nvPr>
            <p:ph type="sldNum" sz="quarter" idx="11"/>
          </p:nvPr>
        </p:nvSpPr>
        <p:spPr/>
        <p:txBody>
          <a:bodyPr/>
          <a:lstStyle/>
          <a:p>
            <a:fld id="{DFCCE4E1-ABCF-4F5D-BF07-EFB1B1F25C69}" type="slidenum">
              <a:rPr lang="cs-CZ" altLang="cs-CZ"/>
              <a:pPr/>
              <a:t>4</a:t>
            </a:fld>
            <a:endParaRPr lang="cs-CZ" altLang="cs-CZ"/>
          </a:p>
        </p:txBody>
      </p:sp>
      <p:sp>
        <p:nvSpPr>
          <p:cNvPr id="96258" name="Rectangle 2"/>
          <p:cNvSpPr>
            <a:spLocks noGrp="1" noChangeArrowheads="1"/>
          </p:cNvSpPr>
          <p:nvPr>
            <p:ph type="title"/>
          </p:nvPr>
        </p:nvSpPr>
        <p:spPr/>
        <p:txBody>
          <a:bodyPr/>
          <a:lstStyle/>
          <a:p>
            <a:r>
              <a:rPr lang="cs-CZ" sz="4000" dirty="0"/>
              <a:t>Transparentnost NNO</a:t>
            </a:r>
            <a:endParaRPr lang="cs-CZ" altLang="cs-CZ" dirty="0"/>
          </a:p>
        </p:txBody>
      </p:sp>
      <p:pic>
        <p:nvPicPr>
          <p:cNvPr id="3" name="Obrázek 2">
            <a:extLst>
              <a:ext uri="{FF2B5EF4-FFF2-40B4-BE49-F238E27FC236}">
                <a16:creationId xmlns:a16="http://schemas.microsoft.com/office/drawing/2014/main" id="{83113296-2593-984E-5902-63D3719A4EBC}"/>
              </a:ext>
            </a:extLst>
          </p:cNvPr>
          <p:cNvPicPr>
            <a:picLocks noChangeAspect="1"/>
          </p:cNvPicPr>
          <p:nvPr/>
        </p:nvPicPr>
        <p:blipFill>
          <a:blip r:embed="rId3"/>
          <a:stretch>
            <a:fillRect/>
          </a:stretch>
        </p:blipFill>
        <p:spPr>
          <a:xfrm>
            <a:off x="1608208" y="2104816"/>
            <a:ext cx="8975584" cy="4033184"/>
          </a:xfrm>
          <a:prstGeom prst="rect">
            <a:avLst/>
          </a:prstGeom>
        </p:spPr>
      </p:pic>
    </p:spTree>
    <p:extLst>
      <p:ext uri="{BB962C8B-B14F-4D97-AF65-F5344CB8AC3E}">
        <p14:creationId xmlns:p14="http://schemas.microsoft.com/office/powerpoint/2010/main" val="29525464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F4EF9F61-4922-4660-BEE9-CB931B22F7B0}"/>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40</a:t>
            </a:fld>
            <a:endParaRPr lang="cs-CZ" altLang="cs-CZ"/>
          </a:p>
        </p:txBody>
      </p:sp>
      <p:sp>
        <p:nvSpPr>
          <p:cNvPr id="11" name="Text Placeholder 4">
            <a:extLst>
              <a:ext uri="{FF2B5EF4-FFF2-40B4-BE49-F238E27FC236}">
                <a16:creationId xmlns:a16="http://schemas.microsoft.com/office/drawing/2014/main" id="{B64166EF-7219-41C7-9560-3C7023EE850E}"/>
              </a:ext>
            </a:extLst>
          </p:cNvPr>
          <p:cNvSpPr>
            <a:spLocks noGrp="1"/>
          </p:cNvSpPr>
          <p:nvPr>
            <p:ph type="body" sz="quarter" idx="13"/>
          </p:nvPr>
        </p:nvSpPr>
        <p:spPr>
          <a:xfrm>
            <a:off x="720725" y="1296001"/>
            <a:ext cx="10752138" cy="271576"/>
          </a:xfrm>
        </p:spPr>
        <p:txBody>
          <a:bodyPr/>
          <a:lstStyle/>
          <a:p>
            <a:r>
              <a:rPr lang="cs-CZ" dirty="0"/>
              <a:t>(podvojné účetnictví: rozvaha a výkaz zisku a ztráty)</a:t>
            </a:r>
            <a:endParaRPr lang="en-US" dirty="0"/>
          </a:p>
        </p:txBody>
      </p:sp>
      <p:sp>
        <p:nvSpPr>
          <p:cNvPr id="13" name="Title 5">
            <a:extLst>
              <a:ext uri="{FF2B5EF4-FFF2-40B4-BE49-F238E27FC236}">
                <a16:creationId xmlns:a16="http://schemas.microsoft.com/office/drawing/2014/main" id="{8BD9B7B4-BAF4-43C1-B13D-46AE946FB4E7}"/>
              </a:ext>
            </a:extLst>
          </p:cNvPr>
          <p:cNvSpPr>
            <a:spLocks noGrp="1"/>
          </p:cNvSpPr>
          <p:nvPr>
            <p:ph type="title"/>
          </p:nvPr>
        </p:nvSpPr>
        <p:spPr>
          <a:xfrm>
            <a:off x="720000" y="720000"/>
            <a:ext cx="10753200" cy="451576"/>
          </a:xfrm>
        </p:spPr>
        <p:txBody>
          <a:bodyPr/>
          <a:lstStyle/>
          <a:p>
            <a:r>
              <a:rPr lang="cs-CZ" dirty="0"/>
              <a:t>Zveřejnění účetních výkazů:</a:t>
            </a:r>
            <a:endParaRPr lang="en-US" dirty="0"/>
          </a:p>
        </p:txBody>
      </p:sp>
      <p:sp>
        <p:nvSpPr>
          <p:cNvPr id="8" name="Zástupný obsah 7">
            <a:extLst>
              <a:ext uri="{FF2B5EF4-FFF2-40B4-BE49-F238E27FC236}">
                <a16:creationId xmlns:a16="http://schemas.microsoft.com/office/drawing/2014/main" id="{725BAD44-9B7D-42DF-89CC-73BA4DEA0A97}"/>
              </a:ext>
            </a:extLst>
          </p:cNvPr>
          <p:cNvSpPr>
            <a:spLocks noGrp="1"/>
          </p:cNvSpPr>
          <p:nvPr>
            <p:ph idx="1"/>
          </p:nvPr>
        </p:nvSpPr>
        <p:spPr/>
        <p:txBody>
          <a:bodyPr/>
          <a:lstStyle/>
          <a:p>
            <a:endParaRPr lang="cs-CZ" sz="1800" dirty="0"/>
          </a:p>
          <a:p>
            <a:endParaRPr lang="cs-CZ" sz="1800" dirty="0"/>
          </a:p>
          <a:p>
            <a:endParaRPr lang="cs-CZ" sz="1800" dirty="0"/>
          </a:p>
          <a:p>
            <a:endParaRPr lang="cs-CZ" sz="1800" dirty="0"/>
          </a:p>
          <a:p>
            <a:endParaRPr lang="cs-CZ" sz="1800" dirty="0"/>
          </a:p>
          <a:p>
            <a:endParaRPr lang="cs-CZ" sz="1800" dirty="0"/>
          </a:p>
          <a:p>
            <a:endParaRPr lang="cs-CZ" sz="1800" dirty="0"/>
          </a:p>
          <a:p>
            <a:endParaRPr lang="cs-CZ" sz="1800" dirty="0"/>
          </a:p>
          <a:p>
            <a:endParaRPr lang="cs-CZ" sz="1800" dirty="0"/>
          </a:p>
          <a:p>
            <a:endParaRPr lang="cs-CZ" sz="1800" dirty="0"/>
          </a:p>
          <a:p>
            <a:endParaRPr lang="cs-CZ" sz="1800" dirty="0"/>
          </a:p>
          <a:p>
            <a:pPr marL="72000" indent="0">
              <a:buNone/>
            </a:pPr>
            <a:endParaRPr lang="cs-CZ" sz="1200" i="1" dirty="0"/>
          </a:p>
          <a:p>
            <a:pPr marL="72000" indent="0">
              <a:buNone/>
            </a:pPr>
            <a:r>
              <a:rPr lang="cs-CZ" sz="1200" i="1" dirty="0"/>
              <a:t>(rozvaha je obecně napříč lety o jednotky případů odevzdávána častěji než výkaz zisku a ztráty)</a:t>
            </a:r>
          </a:p>
        </p:txBody>
      </p:sp>
      <p:pic>
        <p:nvPicPr>
          <p:cNvPr id="4" name="Obrázek 3">
            <a:extLst>
              <a:ext uri="{FF2B5EF4-FFF2-40B4-BE49-F238E27FC236}">
                <a16:creationId xmlns:a16="http://schemas.microsoft.com/office/drawing/2014/main" id="{B26CF8F0-67DC-B116-A4A5-5DA99EB8C1BC}"/>
              </a:ext>
            </a:extLst>
          </p:cNvPr>
          <p:cNvPicPr>
            <a:picLocks noChangeAspect="1"/>
          </p:cNvPicPr>
          <p:nvPr/>
        </p:nvPicPr>
        <p:blipFill>
          <a:blip r:embed="rId3"/>
          <a:stretch>
            <a:fillRect/>
          </a:stretch>
        </p:blipFill>
        <p:spPr>
          <a:xfrm>
            <a:off x="1405055" y="1660183"/>
            <a:ext cx="9381890" cy="4819817"/>
          </a:xfrm>
          <a:prstGeom prst="rect">
            <a:avLst/>
          </a:prstGeom>
        </p:spPr>
      </p:pic>
    </p:spTree>
    <p:extLst>
      <p:ext uri="{BB962C8B-B14F-4D97-AF65-F5344CB8AC3E}">
        <p14:creationId xmlns:p14="http://schemas.microsoft.com/office/powerpoint/2010/main" val="2288704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52966D07-4606-4E0B-8312-9FC6E13AC93F}"/>
              </a:ext>
            </a:extLst>
          </p:cNvPr>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9" name="Zástupný obsah 8">
            <a:extLst>
              <a:ext uri="{FF2B5EF4-FFF2-40B4-BE49-F238E27FC236}">
                <a16:creationId xmlns:a16="http://schemas.microsoft.com/office/drawing/2014/main" id="{7D57A2EA-DAD8-4479-92EA-B2EDBEB0372E}"/>
              </a:ext>
            </a:extLst>
          </p:cNvPr>
          <p:cNvSpPr>
            <a:spLocks noGrp="1"/>
          </p:cNvSpPr>
          <p:nvPr>
            <p:ph idx="1"/>
          </p:nvPr>
        </p:nvSpPr>
        <p:spPr/>
        <p:txBody>
          <a:bodyPr/>
          <a:lstStyle/>
          <a:p>
            <a:endParaRPr lang="cs-CZ" sz="1200" dirty="0"/>
          </a:p>
          <a:p>
            <a:endParaRPr lang="cs-CZ" sz="1200" dirty="0"/>
          </a:p>
          <a:p>
            <a:endParaRPr lang="cs-CZ" sz="1200" dirty="0"/>
          </a:p>
          <a:p>
            <a:endParaRPr lang="cs-CZ" sz="1200" dirty="0"/>
          </a:p>
          <a:p>
            <a:endParaRPr lang="cs-CZ" sz="1200" dirty="0"/>
          </a:p>
          <a:p>
            <a:endParaRPr lang="cs-CZ" sz="1200" dirty="0"/>
          </a:p>
          <a:p>
            <a:endParaRPr lang="cs-CZ" sz="1200" dirty="0"/>
          </a:p>
          <a:p>
            <a:endParaRPr lang="cs-CZ" sz="1200" dirty="0"/>
          </a:p>
          <a:p>
            <a:endParaRPr lang="cs-CZ" sz="1200" dirty="0"/>
          </a:p>
          <a:p>
            <a:endParaRPr lang="cs-CZ" sz="1200" dirty="0"/>
          </a:p>
          <a:p>
            <a:endParaRPr lang="cs-CZ" sz="1200" dirty="0"/>
          </a:p>
          <a:p>
            <a:endParaRPr lang="cs-CZ" sz="1200" dirty="0"/>
          </a:p>
          <a:p>
            <a:endParaRPr lang="cs-CZ" sz="1200" dirty="0"/>
          </a:p>
          <a:p>
            <a:endParaRPr lang="cs-CZ" sz="1200" dirty="0"/>
          </a:p>
          <a:p>
            <a:endParaRPr lang="cs-CZ" sz="1200" dirty="0"/>
          </a:p>
          <a:p>
            <a:r>
              <a:rPr lang="cs-CZ" sz="1200" i="1" dirty="0"/>
              <a:t>Majetková struktura: 		Rozvaha: Krátkodobý finanční majetek celkem / Rozvaha: Aktiva celkem</a:t>
            </a:r>
            <a:r>
              <a:rPr lang="cs-CZ" sz="1200" dirty="0"/>
              <a:t>   do 0,95 (31,9 %) / nad 0,95 (68,1 %)</a:t>
            </a:r>
            <a:endParaRPr lang="cs-CZ" sz="1200" i="1" dirty="0"/>
          </a:p>
          <a:p>
            <a:r>
              <a:rPr lang="cs-CZ" sz="1200" i="1" dirty="0"/>
              <a:t>Zadluženost: 		Rozvaha: Cizí zdroje celkem / Rozvaha: Aktiva celkem	          </a:t>
            </a:r>
            <a:r>
              <a:rPr lang="cs-CZ" sz="1200" dirty="0"/>
              <a:t>do 0,05 (52,9 %) / nad 0,05 (47,1 %)</a:t>
            </a:r>
            <a:endParaRPr lang="cs-CZ" sz="1200" i="1" dirty="0"/>
          </a:p>
          <a:p>
            <a:r>
              <a:rPr lang="cs-CZ" sz="1200" i="1" dirty="0"/>
              <a:t>HHI (</a:t>
            </a:r>
            <a:r>
              <a:rPr lang="cs-CZ" sz="1200" i="1" dirty="0" err="1"/>
              <a:t>Hirschman-Herfindahl</a:t>
            </a:r>
            <a:r>
              <a:rPr lang="cs-CZ" sz="1200" i="1" dirty="0"/>
              <a:t> Index): 	∑(dílčí kategorie výnosů / Výnosy celkem)²		          </a:t>
            </a:r>
            <a:r>
              <a:rPr lang="cs-CZ" sz="1200" dirty="0"/>
              <a:t>do 0,6 (29,0 %) / nad 0,6 (71,0 %)</a:t>
            </a:r>
          </a:p>
        </p:txBody>
      </p:sp>
      <p:sp>
        <p:nvSpPr>
          <p:cNvPr id="4" name="Nadpis 3">
            <a:extLst>
              <a:ext uri="{FF2B5EF4-FFF2-40B4-BE49-F238E27FC236}">
                <a16:creationId xmlns:a16="http://schemas.microsoft.com/office/drawing/2014/main" id="{0DC65939-35BE-4497-BAA0-EE5B69F7362A}"/>
              </a:ext>
            </a:extLst>
          </p:cNvPr>
          <p:cNvSpPr>
            <a:spLocks noGrp="1"/>
          </p:cNvSpPr>
          <p:nvPr>
            <p:ph type="title"/>
          </p:nvPr>
        </p:nvSpPr>
        <p:spPr>
          <a:solidFill>
            <a:schemeClr val="bg1"/>
          </a:solidFill>
        </p:spPr>
        <p:txBody>
          <a:bodyPr/>
          <a:lstStyle/>
          <a:p>
            <a:r>
              <a:rPr lang="cs-CZ" dirty="0"/>
              <a:t>A o kom byla vlastně řeč?</a:t>
            </a:r>
          </a:p>
        </p:txBody>
      </p:sp>
      <p:pic>
        <p:nvPicPr>
          <p:cNvPr id="7" name="Obrázek 6">
            <a:extLst>
              <a:ext uri="{FF2B5EF4-FFF2-40B4-BE49-F238E27FC236}">
                <a16:creationId xmlns:a16="http://schemas.microsoft.com/office/drawing/2014/main" id="{1F1A40AE-4382-3B01-61B1-71D8FBF5A2B6}"/>
              </a:ext>
            </a:extLst>
          </p:cNvPr>
          <p:cNvPicPr>
            <a:picLocks noChangeAspect="1"/>
          </p:cNvPicPr>
          <p:nvPr/>
        </p:nvPicPr>
        <p:blipFill>
          <a:blip r:embed="rId3"/>
          <a:stretch>
            <a:fillRect/>
          </a:stretch>
        </p:blipFill>
        <p:spPr>
          <a:xfrm>
            <a:off x="718800" y="1171576"/>
            <a:ext cx="10906890" cy="4458043"/>
          </a:xfrm>
          <a:prstGeom prst="rect">
            <a:avLst/>
          </a:prstGeom>
        </p:spPr>
      </p:pic>
    </p:spTree>
    <p:extLst>
      <p:ext uri="{BB962C8B-B14F-4D97-AF65-F5344CB8AC3E}">
        <p14:creationId xmlns:p14="http://schemas.microsoft.com/office/powerpoint/2010/main" val="26518527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B7937BD-1365-47F9-8103-FCC8CCDDC2D8}"/>
              </a:ext>
            </a:extLst>
          </p:cNvPr>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4" name="Nadpis 3">
            <a:extLst>
              <a:ext uri="{FF2B5EF4-FFF2-40B4-BE49-F238E27FC236}">
                <a16:creationId xmlns:a16="http://schemas.microsoft.com/office/drawing/2014/main" id="{4BDE600C-D451-4BA6-AD3B-2E7AB17167FC}"/>
              </a:ext>
            </a:extLst>
          </p:cNvPr>
          <p:cNvSpPr>
            <a:spLocks noGrp="1"/>
          </p:cNvSpPr>
          <p:nvPr>
            <p:ph type="title"/>
          </p:nvPr>
        </p:nvSpPr>
        <p:spPr/>
        <p:txBody>
          <a:bodyPr/>
          <a:lstStyle/>
          <a:p>
            <a:r>
              <a:rPr lang="cs-CZ" dirty="0"/>
              <a:t>Výsledky: transparentnost</a:t>
            </a:r>
          </a:p>
        </p:txBody>
      </p:sp>
      <p:sp>
        <p:nvSpPr>
          <p:cNvPr id="5" name="Zástupný obsah 4">
            <a:extLst>
              <a:ext uri="{FF2B5EF4-FFF2-40B4-BE49-F238E27FC236}">
                <a16:creationId xmlns:a16="http://schemas.microsoft.com/office/drawing/2014/main" id="{2F1222CA-B597-4BB2-B0CA-631647794328}"/>
              </a:ext>
            </a:extLst>
          </p:cNvPr>
          <p:cNvSpPr>
            <a:spLocks noGrp="1"/>
          </p:cNvSpPr>
          <p:nvPr>
            <p:ph idx="1"/>
          </p:nvPr>
        </p:nvSpPr>
        <p:spPr/>
        <p:txBody>
          <a:bodyPr/>
          <a:lstStyle/>
          <a:p>
            <a:r>
              <a:rPr lang="cs-CZ" sz="1800" dirty="0"/>
              <a:t>Zveřejněno vše podle zákonných požadavků: </a:t>
            </a:r>
            <a:r>
              <a:rPr lang="cs-CZ" sz="1800" b="1" dirty="0"/>
              <a:t>ano</a:t>
            </a:r>
            <a:r>
              <a:rPr lang="cs-CZ" sz="1800" dirty="0"/>
              <a:t> (39 organizací) / </a:t>
            </a:r>
            <a:r>
              <a:rPr lang="cs-CZ" sz="1800" b="1" dirty="0"/>
              <a:t>ne</a:t>
            </a:r>
            <a:r>
              <a:rPr lang="cs-CZ" sz="1800" dirty="0"/>
              <a:t> (53 organizací)</a:t>
            </a:r>
          </a:p>
          <a:p>
            <a:pPr marL="72000" indent="0">
              <a:buNone/>
            </a:pPr>
            <a:r>
              <a:rPr lang="cs-CZ" sz="1050" i="1" dirty="0"/>
              <a:t>(veřejný rejstřík – </a:t>
            </a:r>
            <a:r>
              <a:rPr lang="cs-CZ" sz="1050" i="1" strike="sngStrike" dirty="0"/>
              <a:t>účel</a:t>
            </a:r>
            <a:r>
              <a:rPr lang="cs-CZ" sz="1050" i="1" dirty="0"/>
              <a:t> / obsazení funkcí / stanovy / kontinuální účetní závěrky)</a:t>
            </a:r>
          </a:p>
          <a:p>
            <a:endParaRPr lang="cs-CZ" sz="1100" dirty="0"/>
          </a:p>
          <a:p>
            <a:r>
              <a:rPr lang="cs-CZ" sz="1800" dirty="0"/>
              <a:t>Kontinuálně zveřejněné účetní závěrky: </a:t>
            </a:r>
            <a:r>
              <a:rPr lang="cs-CZ" sz="1800" b="1" dirty="0">
                <a:highlight>
                  <a:srgbClr val="00FF00"/>
                </a:highlight>
              </a:rPr>
              <a:t>ano</a:t>
            </a:r>
            <a:r>
              <a:rPr lang="cs-CZ" sz="1800" dirty="0">
                <a:highlight>
                  <a:srgbClr val="00FF00"/>
                </a:highlight>
              </a:rPr>
              <a:t> (40 organizací) / </a:t>
            </a:r>
            <a:r>
              <a:rPr lang="cs-CZ" sz="1800" b="1" dirty="0">
                <a:highlight>
                  <a:srgbClr val="00FF00"/>
                </a:highlight>
              </a:rPr>
              <a:t>ne </a:t>
            </a:r>
            <a:r>
              <a:rPr lang="cs-CZ" sz="1800" dirty="0">
                <a:highlight>
                  <a:srgbClr val="00FF00"/>
                </a:highlight>
              </a:rPr>
              <a:t>(52 organizací)</a:t>
            </a:r>
          </a:p>
          <a:p>
            <a:pPr marL="72000" indent="0">
              <a:buNone/>
            </a:pPr>
            <a:r>
              <a:rPr lang="cs-CZ" sz="1000" i="1" dirty="0"/>
              <a:t>(všechny požadované účetní výkazy)</a:t>
            </a:r>
          </a:p>
          <a:p>
            <a:pPr marL="72000" indent="0">
              <a:buNone/>
            </a:pPr>
            <a:endParaRPr lang="cs-CZ" sz="1400" i="1" dirty="0"/>
          </a:p>
          <a:p>
            <a:pPr marL="72000" indent="0">
              <a:buNone/>
            </a:pPr>
            <a:endParaRPr lang="cs-CZ" sz="1400" i="1" dirty="0"/>
          </a:p>
          <a:p>
            <a:pPr marL="72000" indent="0" algn="ctr">
              <a:buNone/>
            </a:pPr>
            <a:endParaRPr lang="cs-CZ" sz="1400" i="1" dirty="0">
              <a:solidFill>
                <a:schemeClr val="bg1">
                  <a:lumMod val="50000"/>
                </a:schemeClr>
              </a:solidFill>
            </a:endParaRPr>
          </a:p>
          <a:p>
            <a:pPr marL="72000" indent="0" algn="ctr">
              <a:buNone/>
            </a:pPr>
            <a:r>
              <a:rPr lang="cs-CZ" sz="1400" i="1" dirty="0">
                <a:solidFill>
                  <a:schemeClr val="bg1">
                    <a:lumMod val="50000"/>
                  </a:schemeClr>
                </a:solidFill>
              </a:rPr>
              <a:t>„Zdá se mi, že větší organizace mají tendenci plnit zákonnou povinnost lépe než malé a spíše budou usilovat o větší transparentnost zveřejňováním údajů, které nejsou povinné ze zákona“</a:t>
            </a:r>
          </a:p>
          <a:p>
            <a:pPr marL="72000" indent="0" algn="ctr">
              <a:buNone/>
            </a:pPr>
            <a:endParaRPr lang="cs-CZ" sz="1400" i="1" dirty="0">
              <a:solidFill>
                <a:schemeClr val="bg1">
                  <a:lumMod val="50000"/>
                </a:schemeClr>
              </a:solidFill>
            </a:endParaRPr>
          </a:p>
          <a:p>
            <a:pPr marL="72000" indent="0" algn="ctr">
              <a:buNone/>
            </a:pPr>
            <a:r>
              <a:rPr lang="cs-CZ" sz="1400" i="1" dirty="0">
                <a:solidFill>
                  <a:schemeClr val="bg1">
                    <a:lumMod val="50000"/>
                  </a:schemeClr>
                </a:solidFill>
              </a:rPr>
              <a:t>„Závěrem, ke kterému jsme došla je, že čím větší je obec, ve které pobočný spolek sídlí (respektive pokud je na úrovni krajské či okresní), tím větší je transparentnost“</a:t>
            </a:r>
          </a:p>
        </p:txBody>
      </p:sp>
    </p:spTree>
    <p:extLst>
      <p:ext uri="{BB962C8B-B14F-4D97-AF65-F5344CB8AC3E}">
        <p14:creationId xmlns:p14="http://schemas.microsoft.com/office/powerpoint/2010/main" val="22945877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B7937BD-1365-47F9-8103-FCC8CCDDC2D8}"/>
              </a:ext>
            </a:extLst>
          </p:cNvPr>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
        <p:nvSpPr>
          <p:cNvPr id="4" name="Nadpis 3">
            <a:extLst>
              <a:ext uri="{FF2B5EF4-FFF2-40B4-BE49-F238E27FC236}">
                <a16:creationId xmlns:a16="http://schemas.microsoft.com/office/drawing/2014/main" id="{4BDE600C-D451-4BA6-AD3B-2E7AB17167FC}"/>
              </a:ext>
            </a:extLst>
          </p:cNvPr>
          <p:cNvSpPr>
            <a:spLocks noGrp="1"/>
          </p:cNvSpPr>
          <p:nvPr>
            <p:ph type="title"/>
          </p:nvPr>
        </p:nvSpPr>
        <p:spPr/>
        <p:txBody>
          <a:bodyPr/>
          <a:lstStyle/>
          <a:p>
            <a:r>
              <a:rPr lang="cs-CZ" dirty="0"/>
              <a:t>Typická transparentní organizace? I.</a:t>
            </a:r>
            <a:br>
              <a:rPr lang="cs-CZ" dirty="0"/>
            </a:br>
            <a:r>
              <a:rPr lang="cs-CZ" sz="1400" i="1" dirty="0"/>
              <a:t>(Kontinuálně zveřejněné účetní závěrky)</a:t>
            </a:r>
            <a:br>
              <a:rPr lang="cs-CZ" sz="1400" i="1" dirty="0"/>
            </a:br>
            <a:endParaRPr lang="cs-CZ" sz="1600" dirty="0"/>
          </a:p>
        </p:txBody>
      </p:sp>
      <p:sp>
        <p:nvSpPr>
          <p:cNvPr id="5" name="Zástupný obsah 4">
            <a:extLst>
              <a:ext uri="{FF2B5EF4-FFF2-40B4-BE49-F238E27FC236}">
                <a16:creationId xmlns:a16="http://schemas.microsoft.com/office/drawing/2014/main" id="{2F1222CA-B597-4BB2-B0CA-631647794328}"/>
              </a:ext>
            </a:extLst>
          </p:cNvPr>
          <p:cNvSpPr>
            <a:spLocks noGrp="1"/>
          </p:cNvSpPr>
          <p:nvPr>
            <p:ph idx="1"/>
          </p:nvPr>
        </p:nvSpPr>
        <p:spPr>
          <a:xfrm>
            <a:off x="719999" y="1692002"/>
            <a:ext cx="11472001" cy="4139998"/>
          </a:xfrm>
        </p:spPr>
        <p:txBody>
          <a:bodyPr/>
          <a:lstStyle/>
          <a:p>
            <a:r>
              <a:rPr lang="cs-CZ" sz="1600" dirty="0"/>
              <a:t>Kontinuálně zveřejněné účetní závěrky...          </a:t>
            </a:r>
            <a:r>
              <a:rPr lang="cs-CZ" sz="1600" b="1" i="1" dirty="0"/>
              <a:t>ano</a:t>
            </a:r>
            <a:r>
              <a:rPr lang="cs-CZ" sz="1600" i="1" dirty="0"/>
              <a:t> (40 organizací) / </a:t>
            </a:r>
            <a:r>
              <a:rPr lang="cs-CZ" sz="1600" b="1" i="1" dirty="0"/>
              <a:t>ne </a:t>
            </a:r>
            <a:r>
              <a:rPr lang="cs-CZ" sz="1600" i="1" dirty="0"/>
              <a:t>(52 organizací)</a:t>
            </a:r>
          </a:p>
          <a:p>
            <a:pPr>
              <a:buFontTx/>
              <a:buChar char="-"/>
              <a:tabLst>
                <a:tab pos="6278563" algn="l"/>
              </a:tabLst>
            </a:pPr>
            <a:r>
              <a:rPr lang="cs-CZ" sz="1000" i="1" dirty="0"/>
              <a:t>obec: průměr 173.619,1; medián 48.614,5 	/	průměr 80.687,6; medián 31.975,0</a:t>
            </a:r>
          </a:p>
          <a:p>
            <a:pPr>
              <a:buFontTx/>
              <a:buChar char="-"/>
              <a:tabLst>
                <a:tab pos="6278563" algn="l"/>
              </a:tabLst>
            </a:pPr>
            <a:r>
              <a:rPr lang="pl-PL" sz="1000" i="1" dirty="0"/>
              <a:t>vznik: před rokem 2010 (15,00 %) / po roce 2011 (85,00 %)	</a:t>
            </a:r>
            <a:r>
              <a:rPr lang="cs-CZ" sz="1000" i="1" dirty="0"/>
              <a:t>/	před rokem 2010 (23,08 %) / po roce 2011 (76,92 %)</a:t>
            </a:r>
          </a:p>
          <a:p>
            <a:pPr>
              <a:buFontTx/>
              <a:buChar char="-"/>
              <a:tabLst>
                <a:tab pos="6278563" algn="l"/>
              </a:tabLst>
            </a:pPr>
            <a:r>
              <a:rPr lang="cs-CZ" sz="1000" i="1" dirty="0"/>
              <a:t>úroveň: kraj (12,50 %) / okres (80,00 %) / obec (7,50 %)	/   kraj (15,38 %) / okres (78,85 %) / obec (5,77 %)</a:t>
            </a:r>
          </a:p>
          <a:p>
            <a:pPr>
              <a:buFontTx/>
              <a:buChar char="-"/>
              <a:tabLst>
                <a:tab pos="6278563" algn="l"/>
              </a:tabLst>
            </a:pPr>
            <a:r>
              <a:rPr lang="cs-CZ" sz="1000" i="1" dirty="0"/>
              <a:t>web: ano (100,00 %) / ne (0,00 %) 	/	ano (94,23 %) / ne (5,77 %)</a:t>
            </a:r>
          </a:p>
          <a:p>
            <a:pPr>
              <a:buFontTx/>
              <a:buChar char="-"/>
              <a:tabLst>
                <a:tab pos="6278563" algn="l"/>
              </a:tabLst>
            </a:pPr>
            <a:r>
              <a:rPr lang="cs-CZ" sz="1000" i="1" dirty="0"/>
              <a:t>transparentní účet: ano (2,50 %) / ne (97,50 %) 	/   ano (4,08 %) / ne (95,92 %) </a:t>
            </a:r>
          </a:p>
          <a:p>
            <a:pPr>
              <a:buFontTx/>
              <a:buChar char="-"/>
              <a:tabLst>
                <a:tab pos="6278563" algn="l"/>
              </a:tabLst>
            </a:pPr>
            <a:r>
              <a:rPr lang="cs-CZ" sz="1000" i="1" dirty="0"/>
              <a:t>účetnictví:  plný... (75,00 %), zjednodušený... (25,00 %)	/	plný... (74,19 %) / zjednodušený... (25,81 %)</a:t>
            </a:r>
          </a:p>
          <a:p>
            <a:pPr>
              <a:buFontTx/>
              <a:buChar char="-"/>
              <a:tabLst>
                <a:tab pos="6278563" algn="l"/>
              </a:tabLst>
            </a:pPr>
            <a:r>
              <a:rPr lang="cs-CZ" sz="1000" i="1" dirty="0"/>
              <a:t>veřejný rejstřík – účel: ano (97,50 %) / ne (2,50 %)	/	ano (94,23 %) / ne (5,77 %)</a:t>
            </a:r>
          </a:p>
          <a:p>
            <a:pPr>
              <a:buFontTx/>
              <a:buChar char="-"/>
              <a:tabLst>
                <a:tab pos="6278563" algn="l"/>
              </a:tabLst>
            </a:pPr>
            <a:r>
              <a:rPr lang="cs-CZ" sz="1000" i="1" dirty="0"/>
              <a:t>veřejný rejstřík – obsazení funkcí: ano (100,00 %) / ne ( 0,00 %) 	/	ano (94,23 %) / ne (5,77 %)</a:t>
            </a:r>
          </a:p>
          <a:p>
            <a:pPr>
              <a:buFontTx/>
              <a:buChar char="-"/>
              <a:tabLst>
                <a:tab pos="6278563" algn="l"/>
              </a:tabLst>
            </a:pPr>
            <a:r>
              <a:rPr lang="cs-CZ" sz="1000" i="1" dirty="0"/>
              <a:t>veřejný rejstřík – stanovy: ano (100,00 %) / ne (0,00 %) 	/	ano (94,23 %) / ne (5,77 %)		</a:t>
            </a:r>
          </a:p>
          <a:p>
            <a:pPr>
              <a:buFontTx/>
              <a:buChar char="-"/>
              <a:tabLst>
                <a:tab pos="6278563" algn="l"/>
              </a:tabLst>
            </a:pPr>
            <a:r>
              <a:rPr lang="cs-CZ" sz="1000" i="1" dirty="0"/>
              <a:t>vedlejší činnost: ano (2,50 %) / ne (97,50 %)	/  ano (0,00 %) / ne (100,00 %)</a:t>
            </a:r>
          </a:p>
          <a:p>
            <a:pPr>
              <a:buFontTx/>
              <a:buChar char="-"/>
              <a:tabLst>
                <a:tab pos="6278563" algn="l"/>
              </a:tabLst>
            </a:pPr>
            <a:r>
              <a:rPr lang="cs-CZ" sz="1000" i="1" dirty="0"/>
              <a:t>podřízené kluby: ano (45,00 %) / ne (55,00 %)	/  ano (40,38 %) / ne (59,62 %)</a:t>
            </a:r>
          </a:p>
          <a:p>
            <a:pPr marL="72000" indent="0">
              <a:buNone/>
              <a:tabLst>
                <a:tab pos="6278563" algn="l"/>
              </a:tabLst>
            </a:pPr>
            <a:endParaRPr lang="cs-CZ" sz="300" i="1" dirty="0"/>
          </a:p>
          <a:p>
            <a:pPr marL="72000" indent="0">
              <a:buNone/>
              <a:tabLst>
                <a:tab pos="6278563" algn="l"/>
              </a:tabLst>
            </a:pPr>
            <a:r>
              <a:rPr lang="cs-CZ" sz="1000" i="1" dirty="0"/>
              <a:t>+ účetní charakteristiky:</a:t>
            </a:r>
            <a:endParaRPr lang="cs-CZ" sz="1050" i="1" dirty="0"/>
          </a:p>
          <a:p>
            <a:pPr>
              <a:buFontTx/>
              <a:buChar char="-"/>
              <a:tabLst>
                <a:tab pos="6278563" algn="l"/>
              </a:tabLst>
            </a:pPr>
            <a:r>
              <a:rPr lang="cs-CZ" sz="1000" i="1" dirty="0"/>
              <a:t>majetek: průměr 1.135,00; medián 599,00	/	 průměr 1.272,50; medián 654,17</a:t>
            </a:r>
          </a:p>
          <a:p>
            <a:pPr>
              <a:buFontTx/>
              <a:buChar char="-"/>
              <a:tabLst>
                <a:tab pos="6278563" algn="l"/>
              </a:tabLst>
            </a:pPr>
            <a:endParaRPr lang="cs-CZ" sz="300" i="1" dirty="0"/>
          </a:p>
          <a:p>
            <a:pPr>
              <a:buFontTx/>
              <a:buChar char="-"/>
              <a:tabLst>
                <a:tab pos="6278563" algn="l"/>
              </a:tabLst>
            </a:pPr>
            <a:r>
              <a:rPr lang="cs-CZ" sz="1000" i="1" dirty="0"/>
              <a:t>náklady: průměr 2.636,83; medián 950,22	/	 průměr 1.200,29; medián 682,00</a:t>
            </a:r>
          </a:p>
          <a:p>
            <a:pPr>
              <a:buFontTx/>
              <a:buChar char="-"/>
              <a:tabLst>
                <a:tab pos="6278563" algn="l"/>
              </a:tabLst>
            </a:pPr>
            <a:r>
              <a:rPr lang="cs-CZ" sz="1000" i="1" dirty="0"/>
              <a:t>výnosy: průměr 2.662,10; medián 1007,28 	/	 průměr 1315,97; medián 664,50</a:t>
            </a:r>
          </a:p>
          <a:p>
            <a:pPr>
              <a:buFontTx/>
              <a:buChar char="-"/>
              <a:tabLst>
                <a:tab pos="6278563" algn="l"/>
              </a:tabLst>
            </a:pPr>
            <a:r>
              <a:rPr lang="cs-CZ" sz="1000" i="1" dirty="0"/>
              <a:t>výsledek hospodaření: průměr 62,61; medián 19,72	/	 průměr 110,74; medián 19,50</a:t>
            </a:r>
          </a:p>
          <a:p>
            <a:pPr>
              <a:buFontTx/>
              <a:buChar char="-"/>
              <a:tabLst>
                <a:tab pos="6278563" algn="l"/>
              </a:tabLst>
            </a:pPr>
            <a:endParaRPr lang="cs-CZ" sz="300" i="1" dirty="0"/>
          </a:p>
          <a:p>
            <a:pPr>
              <a:buFontTx/>
              <a:buChar char="-"/>
              <a:tabLst>
                <a:tab pos="6278563" algn="l"/>
              </a:tabLst>
            </a:pPr>
            <a:r>
              <a:rPr lang="cs-CZ" sz="1000" i="1" dirty="0"/>
              <a:t>poměrové ukazatele – zadluženost: průměr 7 %; medián 5 % 	/	 průměr 11 %; medián 5 %</a:t>
            </a:r>
          </a:p>
          <a:p>
            <a:pPr>
              <a:buFontTx/>
              <a:buChar char="-"/>
              <a:tabLst>
                <a:tab pos="6278563" algn="l"/>
              </a:tabLst>
            </a:pPr>
            <a:r>
              <a:rPr lang="cs-CZ" sz="1000" i="1" dirty="0"/>
              <a:t>poměrové ukazatele – majetková struktura: průměr 94 %; medián 98 % 	/	 průměr 94 %; medián 99 %</a:t>
            </a:r>
          </a:p>
          <a:p>
            <a:pPr>
              <a:buFontTx/>
              <a:buChar char="-"/>
              <a:tabLst>
                <a:tab pos="6278563" algn="l"/>
              </a:tabLst>
            </a:pPr>
            <a:r>
              <a:rPr lang="cs-CZ" sz="1000" i="1" dirty="0"/>
              <a:t>poměrové ukazatele – HC_HHI: průměr 0,68; medián 0,69	/	 průměr 0,72; medián 0,69</a:t>
            </a:r>
          </a:p>
          <a:p>
            <a:pPr>
              <a:buFontTx/>
              <a:buChar char="-"/>
              <a:tabLst>
                <a:tab pos="6278563" algn="l"/>
              </a:tabLst>
            </a:pPr>
            <a:r>
              <a:rPr lang="cs-CZ" sz="1000" i="1" dirty="0"/>
              <a:t>poměrové ukazatele – VC_HHI: průměr 0,38; medián 0,33 	/	 průměr 0,31; medián 0,00</a:t>
            </a:r>
          </a:p>
        </p:txBody>
      </p:sp>
    </p:spTree>
    <p:extLst>
      <p:ext uri="{BB962C8B-B14F-4D97-AF65-F5344CB8AC3E}">
        <p14:creationId xmlns:p14="http://schemas.microsoft.com/office/powerpoint/2010/main" val="40680372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E46D449D-A23A-4D42-BAB2-F30B495676CC}"/>
              </a:ext>
            </a:extLst>
          </p:cNvPr>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
        <p:nvSpPr>
          <p:cNvPr id="4" name="Nadpis 3">
            <a:extLst>
              <a:ext uri="{FF2B5EF4-FFF2-40B4-BE49-F238E27FC236}">
                <a16:creationId xmlns:a16="http://schemas.microsoft.com/office/drawing/2014/main" id="{38F89CC7-1657-427D-9B03-E5B5A1189BEA}"/>
              </a:ext>
            </a:extLst>
          </p:cNvPr>
          <p:cNvSpPr>
            <a:spLocks noGrp="1"/>
          </p:cNvSpPr>
          <p:nvPr>
            <p:ph type="title"/>
          </p:nvPr>
        </p:nvSpPr>
        <p:spPr/>
        <p:txBody>
          <a:bodyPr/>
          <a:lstStyle/>
          <a:p>
            <a:r>
              <a:rPr lang="cs-CZ" dirty="0"/>
              <a:t>Výsledky statistického testování</a:t>
            </a:r>
            <a:br>
              <a:rPr lang="cs-CZ" dirty="0"/>
            </a:br>
            <a:r>
              <a:rPr lang="cs-CZ" sz="1400" i="1" dirty="0"/>
              <a:t>(Kontinuálně zveřejněné účetní závěrky - kategorické)</a:t>
            </a:r>
            <a:endParaRPr lang="cs-CZ" dirty="0"/>
          </a:p>
        </p:txBody>
      </p:sp>
      <p:sp>
        <p:nvSpPr>
          <p:cNvPr id="5" name="Zástupný obsah 4">
            <a:extLst>
              <a:ext uri="{FF2B5EF4-FFF2-40B4-BE49-F238E27FC236}">
                <a16:creationId xmlns:a16="http://schemas.microsoft.com/office/drawing/2014/main" id="{7F51F2FD-38B5-4404-89C1-1DDA5C0A3E67}"/>
              </a:ext>
            </a:extLst>
          </p:cNvPr>
          <p:cNvSpPr>
            <a:spLocks noGrp="1"/>
          </p:cNvSpPr>
          <p:nvPr>
            <p:ph idx="1"/>
          </p:nvPr>
        </p:nvSpPr>
        <p:spPr/>
        <p:txBody>
          <a:bodyPr/>
          <a:lstStyle/>
          <a:p>
            <a:r>
              <a:rPr lang="cs-CZ" sz="2400" dirty="0"/>
              <a:t>Prokázaná závislost:</a:t>
            </a:r>
          </a:p>
          <a:p>
            <a:pPr lvl="1"/>
            <a:r>
              <a:rPr lang="cs-CZ" sz="1400" i="1" dirty="0"/>
              <a:t>slabá až zanedbatelná závislost – průměrná majetková struktura pod/nad 95 %, </a:t>
            </a:r>
            <a:r>
              <a:rPr lang="pl-PL" sz="1400" i="1" dirty="0"/>
              <a:t>kontakt jméno, vznik před 2010/po 2011</a:t>
            </a:r>
            <a:endParaRPr lang="cs-CZ" sz="1400" i="1" dirty="0"/>
          </a:p>
          <a:p>
            <a:pPr lvl="1"/>
            <a:r>
              <a:rPr lang="cs-CZ" sz="1400" i="1" dirty="0"/>
              <a:t>slabá až zanedbatelná závislost – stanovy, kontakt (obecně, e-mail), obsazení funkcí, web, vedlejší činnost </a:t>
            </a:r>
          </a:p>
          <a:p>
            <a:pPr marL="324000" lvl="1" indent="0">
              <a:buNone/>
            </a:pPr>
            <a:r>
              <a:rPr lang="cs-CZ" sz="1400" i="1" dirty="0"/>
              <a:t>	</a:t>
            </a:r>
            <a:r>
              <a:rPr lang="cs-CZ" sz="1000" i="1" dirty="0"/>
              <a:t>(avšak nedostatečná data)</a:t>
            </a:r>
            <a:endParaRPr lang="cs-CZ" sz="1800" i="1" dirty="0"/>
          </a:p>
          <a:p>
            <a:pPr lvl="1"/>
            <a:endParaRPr lang="cs-CZ" sz="1400" i="1" dirty="0"/>
          </a:p>
          <a:p>
            <a:pPr lvl="1"/>
            <a:endParaRPr lang="cs-CZ" sz="1400" i="1" dirty="0"/>
          </a:p>
          <a:p>
            <a:r>
              <a:rPr lang="cs-CZ" sz="2400" dirty="0"/>
              <a:t>Nedostatečná data:</a:t>
            </a:r>
          </a:p>
          <a:p>
            <a:pPr lvl="1"/>
            <a:r>
              <a:rPr lang="cs-CZ" sz="1400" i="1" dirty="0"/>
              <a:t>zaměstnanci</a:t>
            </a:r>
          </a:p>
          <a:p>
            <a:pPr marL="324000" lvl="1" indent="0">
              <a:buNone/>
            </a:pPr>
            <a:endParaRPr lang="cs-CZ" sz="1400" i="1" dirty="0"/>
          </a:p>
        </p:txBody>
      </p:sp>
    </p:spTree>
    <p:extLst>
      <p:ext uri="{BB962C8B-B14F-4D97-AF65-F5344CB8AC3E}">
        <p14:creationId xmlns:p14="http://schemas.microsoft.com/office/powerpoint/2010/main" val="9700095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D5F23F6E-4962-4117-8392-01551ABE8F5A}"/>
              </a:ext>
            </a:extLst>
          </p:cNvPr>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sp>
        <p:nvSpPr>
          <p:cNvPr id="4" name="Nadpis 3">
            <a:extLst>
              <a:ext uri="{FF2B5EF4-FFF2-40B4-BE49-F238E27FC236}">
                <a16:creationId xmlns:a16="http://schemas.microsoft.com/office/drawing/2014/main" id="{CCF92B90-D7BF-45BB-A0E3-E244A8EDE6F8}"/>
              </a:ext>
            </a:extLst>
          </p:cNvPr>
          <p:cNvSpPr>
            <a:spLocks noGrp="1"/>
          </p:cNvSpPr>
          <p:nvPr>
            <p:ph type="title"/>
          </p:nvPr>
        </p:nvSpPr>
        <p:spPr/>
        <p:txBody>
          <a:bodyPr/>
          <a:lstStyle/>
          <a:p>
            <a:r>
              <a:rPr lang="cs-CZ" dirty="0"/>
              <a:t>Typická ne/transparentní organizace? II.</a:t>
            </a:r>
            <a:br>
              <a:rPr lang="cs-CZ" dirty="0"/>
            </a:br>
            <a:r>
              <a:rPr lang="cs-CZ" sz="1400" i="1" dirty="0"/>
              <a:t>(Kontinuálně zveřejněné účetní závěrky - kategorické a spojité)</a:t>
            </a:r>
            <a:endParaRPr lang="cs-CZ" sz="1400" dirty="0"/>
          </a:p>
        </p:txBody>
      </p:sp>
      <p:sp>
        <p:nvSpPr>
          <p:cNvPr id="5" name="Zástupný obsah 4">
            <a:extLst>
              <a:ext uri="{FF2B5EF4-FFF2-40B4-BE49-F238E27FC236}">
                <a16:creationId xmlns:a16="http://schemas.microsoft.com/office/drawing/2014/main" id="{843CA3F5-BC8C-4978-8F2C-C940383D0194}"/>
              </a:ext>
            </a:extLst>
          </p:cNvPr>
          <p:cNvSpPr>
            <a:spLocks noGrp="1"/>
          </p:cNvSpPr>
          <p:nvPr>
            <p:ph idx="1"/>
          </p:nvPr>
        </p:nvSpPr>
        <p:spPr>
          <a:xfrm>
            <a:off x="719999" y="1692002"/>
            <a:ext cx="11024326" cy="4139998"/>
          </a:xfrm>
        </p:spPr>
        <p:txBody>
          <a:bodyPr/>
          <a:lstStyle/>
          <a:p>
            <a:r>
              <a:rPr lang="cs-CZ" sz="2000" dirty="0"/>
              <a:t>Jak tedy vypadá </a:t>
            </a:r>
            <a:r>
              <a:rPr lang="cs-CZ" sz="2000" u="sng" dirty="0"/>
              <a:t>odevzdávající organizace</a:t>
            </a:r>
            <a:r>
              <a:rPr lang="cs-CZ" sz="2000" dirty="0"/>
              <a:t>?</a:t>
            </a:r>
            <a:endParaRPr lang="cs-CZ" sz="1200" i="1" dirty="0"/>
          </a:p>
          <a:p>
            <a:pPr lvl="1"/>
            <a:r>
              <a:rPr lang="cs-CZ" sz="1400" b="1" i="1" dirty="0"/>
              <a:t>vznik </a:t>
            </a:r>
            <a:r>
              <a:rPr lang="cs-CZ" sz="1400" i="1" dirty="0"/>
              <a:t>– 85,0 % zveřejňujících vzniklo v roce 2011 a později</a:t>
            </a:r>
          </a:p>
          <a:p>
            <a:pPr lvl="1"/>
            <a:r>
              <a:rPr lang="cs-CZ" sz="1400" b="1" i="1" dirty="0"/>
              <a:t>obyvatelé </a:t>
            </a:r>
            <a:r>
              <a:rPr lang="cs-CZ" sz="1400" i="1" dirty="0"/>
              <a:t>– jsou spíše ve větších městech</a:t>
            </a:r>
          </a:p>
          <a:p>
            <a:pPr lvl="1"/>
            <a:r>
              <a:rPr lang="cs-CZ" sz="1400" b="1" i="1" dirty="0"/>
              <a:t>z ekonomického pohledu... </a:t>
            </a:r>
            <a:r>
              <a:rPr lang="cs-CZ" sz="1400" i="1" dirty="0"/>
              <a:t>mají zveřejňující organizace vyšší náklady (s výjimkou nákladů za vedlejší činnost) a výnosy.</a:t>
            </a:r>
          </a:p>
          <a:p>
            <a:endParaRPr lang="cs-CZ" sz="2200" dirty="0"/>
          </a:p>
          <a:p>
            <a:r>
              <a:rPr lang="cs-CZ" sz="2200" dirty="0"/>
              <a:t>Jak tedy vypadá </a:t>
            </a:r>
            <a:r>
              <a:rPr lang="cs-CZ" sz="2200" u="sng" dirty="0" err="1"/>
              <a:t>neodevzdávající</a:t>
            </a:r>
            <a:r>
              <a:rPr lang="cs-CZ" sz="2200" u="sng" dirty="0"/>
              <a:t> organizace</a:t>
            </a:r>
            <a:r>
              <a:rPr lang="cs-CZ" sz="2200" dirty="0"/>
              <a:t>?</a:t>
            </a:r>
            <a:endParaRPr lang="cs-CZ" sz="1800" i="1" dirty="0"/>
          </a:p>
          <a:p>
            <a:pPr lvl="1"/>
            <a:r>
              <a:rPr lang="cs-CZ" sz="1400" b="1" i="1" dirty="0"/>
              <a:t>obyvatelé </a:t>
            </a:r>
            <a:r>
              <a:rPr lang="cs-CZ" sz="1400" i="1" dirty="0"/>
              <a:t>– 67,3 % nezveřejňujících organizací je ve města do 50 tis. obyvatel</a:t>
            </a:r>
          </a:p>
          <a:p>
            <a:pPr marL="324000" lvl="1" indent="0">
              <a:buNone/>
            </a:pPr>
            <a:endParaRPr lang="cs-CZ" sz="1400" i="1" dirty="0"/>
          </a:p>
          <a:p>
            <a:pPr lvl="1"/>
            <a:endParaRPr lang="cs-CZ" sz="1400" b="1" i="1" dirty="0"/>
          </a:p>
          <a:p>
            <a:endParaRPr lang="cs-CZ" sz="1600" i="1" dirty="0"/>
          </a:p>
        </p:txBody>
      </p:sp>
    </p:spTree>
    <p:extLst>
      <p:ext uri="{BB962C8B-B14F-4D97-AF65-F5344CB8AC3E}">
        <p14:creationId xmlns:p14="http://schemas.microsoft.com/office/powerpoint/2010/main" val="26952519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D5F23F6E-4962-4117-8392-01551ABE8F5A}"/>
              </a:ext>
            </a:extLst>
          </p:cNvPr>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
        <p:nvSpPr>
          <p:cNvPr id="4" name="Nadpis 3">
            <a:extLst>
              <a:ext uri="{FF2B5EF4-FFF2-40B4-BE49-F238E27FC236}">
                <a16:creationId xmlns:a16="http://schemas.microsoft.com/office/drawing/2014/main" id="{CCF92B90-D7BF-45BB-A0E3-E244A8EDE6F8}"/>
              </a:ext>
            </a:extLst>
          </p:cNvPr>
          <p:cNvSpPr>
            <a:spLocks noGrp="1"/>
          </p:cNvSpPr>
          <p:nvPr>
            <p:ph type="title"/>
          </p:nvPr>
        </p:nvSpPr>
        <p:spPr/>
        <p:txBody>
          <a:bodyPr/>
          <a:lstStyle/>
          <a:p>
            <a:r>
              <a:rPr lang="cs-CZ" dirty="0"/>
              <a:t>Poměr šancí na zveřejnění</a:t>
            </a:r>
            <a:br>
              <a:rPr lang="cs-CZ" dirty="0"/>
            </a:br>
            <a:r>
              <a:rPr lang="cs-CZ" sz="1400" i="1" dirty="0"/>
              <a:t>(Kontinuálně zveřejněné účetní závěrky – logistická regrese)</a:t>
            </a:r>
            <a:endParaRPr lang="cs-CZ" sz="1400" dirty="0"/>
          </a:p>
        </p:txBody>
      </p:sp>
      <p:sp>
        <p:nvSpPr>
          <p:cNvPr id="5" name="Zástupný obsah 4">
            <a:extLst>
              <a:ext uri="{FF2B5EF4-FFF2-40B4-BE49-F238E27FC236}">
                <a16:creationId xmlns:a16="http://schemas.microsoft.com/office/drawing/2014/main" id="{843CA3F5-BC8C-4978-8F2C-C940383D0194}"/>
              </a:ext>
            </a:extLst>
          </p:cNvPr>
          <p:cNvSpPr>
            <a:spLocks noGrp="1"/>
          </p:cNvSpPr>
          <p:nvPr>
            <p:ph idx="1"/>
          </p:nvPr>
        </p:nvSpPr>
        <p:spPr/>
        <p:txBody>
          <a:bodyPr/>
          <a:lstStyle/>
          <a:p>
            <a:pPr algn="l">
              <a:buFontTx/>
              <a:buChar char="-"/>
            </a:pPr>
            <a:r>
              <a:rPr lang="cs-CZ" sz="2400" i="0" dirty="0">
                <a:effectLst/>
                <a:highlight>
                  <a:srgbClr val="FFFFFF"/>
                </a:highlight>
                <a:latin typeface="Arial" panose="020B0604020202020204" pitchFamily="34" charset="0"/>
              </a:rPr>
              <a:t>O čem vypovídá poměr šancí?</a:t>
            </a:r>
          </a:p>
          <a:p>
            <a:pPr marL="72000" indent="0" algn="l">
              <a:buNone/>
            </a:pPr>
            <a:r>
              <a:rPr lang="cs-CZ" sz="2400" i="0" dirty="0">
                <a:effectLst/>
                <a:highlight>
                  <a:srgbClr val="FFFFFF"/>
                </a:highlight>
                <a:latin typeface="Arial" panose="020B0604020202020204" pitchFamily="34" charset="0"/>
              </a:rPr>
              <a:t>		O tom, o kolik se změní šance na úspěch s jinou skupinou...</a:t>
            </a:r>
          </a:p>
          <a:p>
            <a:pPr algn="l">
              <a:buFont typeface="Arial" panose="020B0604020202020204" pitchFamily="34" charset="0"/>
              <a:buChar char="•"/>
            </a:pPr>
            <a:endParaRPr lang="cs-CZ" sz="1600" dirty="0">
              <a:highlight>
                <a:srgbClr val="FFFFFF"/>
              </a:highlight>
              <a:latin typeface="Arial" panose="020B0604020202020204" pitchFamily="34" charset="0"/>
            </a:endParaRPr>
          </a:p>
          <a:p>
            <a:pPr algn="l">
              <a:buFontTx/>
              <a:buChar char="-"/>
            </a:pPr>
            <a:r>
              <a:rPr lang="cs-CZ" sz="1600" b="0" i="1" dirty="0">
                <a:effectLst/>
                <a:highlight>
                  <a:srgbClr val="FFFFFF"/>
                </a:highlight>
                <a:latin typeface="Arial" panose="020B0604020202020204" pitchFamily="34" charset="0"/>
              </a:rPr>
              <a:t>Navýší-li se </a:t>
            </a:r>
            <a:r>
              <a:rPr lang="cs-CZ" sz="1600" b="1" i="1" dirty="0">
                <a:effectLst/>
                <a:highlight>
                  <a:srgbClr val="FFFFFF"/>
                </a:highlight>
                <a:latin typeface="Arial" panose="020B0604020202020204" pitchFamily="34" charset="0"/>
              </a:rPr>
              <a:t>průměrný majetek </a:t>
            </a:r>
            <a:r>
              <a:rPr lang="cs-CZ" sz="1600" b="0" i="1" dirty="0">
                <a:effectLst/>
                <a:highlight>
                  <a:srgbClr val="FFFFFF"/>
                </a:highlight>
                <a:latin typeface="Arial" panose="020B0604020202020204" pitchFamily="34" charset="0"/>
              </a:rPr>
              <a:t>o 1 tisíc má 1,0001 krát větší šanci na zveřejnění</a:t>
            </a:r>
          </a:p>
          <a:p>
            <a:pPr algn="l">
              <a:buFontTx/>
              <a:buChar char="-"/>
            </a:pPr>
            <a:r>
              <a:rPr lang="cs-CZ" sz="1600" b="0" i="1" dirty="0">
                <a:effectLst/>
                <a:highlight>
                  <a:srgbClr val="FFFFFF"/>
                </a:highlight>
                <a:latin typeface="Arial" panose="020B0604020202020204" pitchFamily="34" charset="0"/>
              </a:rPr>
              <a:t>Sníží-li se </a:t>
            </a:r>
            <a:r>
              <a:rPr lang="cs-CZ" sz="1600" b="1" i="1" dirty="0">
                <a:effectLst/>
                <a:highlight>
                  <a:srgbClr val="FFFFFF"/>
                </a:highlight>
                <a:latin typeface="Arial" panose="020B0604020202020204" pitchFamily="34" charset="0"/>
              </a:rPr>
              <a:t>průměrné náklady </a:t>
            </a:r>
            <a:r>
              <a:rPr lang="cs-CZ" sz="1600" b="0" i="1" dirty="0">
                <a:effectLst/>
                <a:highlight>
                  <a:srgbClr val="FFFFFF"/>
                </a:highlight>
                <a:latin typeface="Arial" panose="020B0604020202020204" pitchFamily="34" charset="0"/>
              </a:rPr>
              <a:t>o 1 tisíc má 1,003 krát větší šanci na zveřejnění</a:t>
            </a:r>
          </a:p>
          <a:p>
            <a:pPr algn="l">
              <a:buFontTx/>
              <a:buChar char="-"/>
            </a:pPr>
            <a:r>
              <a:rPr lang="cs-CZ" sz="1600" b="0" i="1" dirty="0">
                <a:effectLst/>
                <a:highlight>
                  <a:srgbClr val="FFFFFF"/>
                </a:highlight>
                <a:latin typeface="Arial" panose="020B0604020202020204" pitchFamily="34" charset="0"/>
              </a:rPr>
              <a:t>Organizace </a:t>
            </a:r>
            <a:r>
              <a:rPr lang="cs-CZ" sz="1600" b="1" i="1" dirty="0">
                <a:effectLst/>
                <a:highlight>
                  <a:srgbClr val="FFFFFF"/>
                </a:highlight>
                <a:latin typeface="Arial" panose="020B0604020202020204" pitchFamily="34" charset="0"/>
              </a:rPr>
              <a:t>založená po roce 2011 včetně </a:t>
            </a:r>
            <a:r>
              <a:rPr lang="cs-CZ" sz="1600" b="0" i="1" dirty="0">
                <a:effectLst/>
                <a:highlight>
                  <a:srgbClr val="FFFFFF"/>
                </a:highlight>
                <a:latin typeface="Arial" panose="020B0604020202020204" pitchFamily="34" charset="0"/>
              </a:rPr>
              <a:t>má 3822,6 krát větší šanci na zveřejnění než starší organizace</a:t>
            </a:r>
          </a:p>
        </p:txBody>
      </p:sp>
    </p:spTree>
    <p:extLst>
      <p:ext uri="{BB962C8B-B14F-4D97-AF65-F5344CB8AC3E}">
        <p14:creationId xmlns:p14="http://schemas.microsoft.com/office/powerpoint/2010/main" val="20084550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9EBC7203-5656-4D04-A11F-3573FEAA5624}"/>
              </a:ext>
            </a:extLst>
          </p:cNvPr>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
        <p:nvSpPr>
          <p:cNvPr id="4" name="Nadpis 3">
            <a:extLst>
              <a:ext uri="{FF2B5EF4-FFF2-40B4-BE49-F238E27FC236}">
                <a16:creationId xmlns:a16="http://schemas.microsoft.com/office/drawing/2014/main" id="{19403D3B-CD79-476C-A64A-72DFFB8A14F3}"/>
              </a:ext>
            </a:extLst>
          </p:cNvPr>
          <p:cNvSpPr>
            <a:spLocks noGrp="1"/>
          </p:cNvSpPr>
          <p:nvPr>
            <p:ph type="title"/>
          </p:nvPr>
        </p:nvSpPr>
        <p:spPr/>
        <p:txBody>
          <a:bodyPr/>
          <a:lstStyle/>
          <a:p>
            <a:r>
              <a:rPr lang="cs-CZ" dirty="0"/>
              <a:t>Stálo to za to?</a:t>
            </a:r>
          </a:p>
        </p:txBody>
      </p:sp>
      <p:sp>
        <p:nvSpPr>
          <p:cNvPr id="5" name="Zástupný obsah 4">
            <a:extLst>
              <a:ext uri="{FF2B5EF4-FFF2-40B4-BE49-F238E27FC236}">
                <a16:creationId xmlns:a16="http://schemas.microsoft.com/office/drawing/2014/main" id="{574E456E-B620-4CA9-A7F2-98F5FD117F57}"/>
              </a:ext>
            </a:extLst>
          </p:cNvPr>
          <p:cNvSpPr>
            <a:spLocks noGrp="1"/>
          </p:cNvSpPr>
          <p:nvPr>
            <p:ph idx="1"/>
          </p:nvPr>
        </p:nvSpPr>
        <p:spPr/>
        <p:txBody>
          <a:bodyPr/>
          <a:lstStyle/>
          <a:p>
            <a:pPr marL="72000" indent="0" algn="ctr">
              <a:buNone/>
            </a:pPr>
            <a:endParaRPr lang="cs-CZ" dirty="0"/>
          </a:p>
          <a:p>
            <a:pPr marL="72000" indent="0" algn="ctr">
              <a:buNone/>
            </a:pPr>
            <a:endParaRPr lang="cs-CZ" dirty="0"/>
          </a:p>
          <a:p>
            <a:pPr marL="72000" indent="0" algn="ctr">
              <a:buNone/>
            </a:pPr>
            <a:r>
              <a:rPr lang="cs-CZ" dirty="0"/>
              <a:t>...</a:t>
            </a:r>
          </a:p>
        </p:txBody>
      </p:sp>
    </p:spTree>
    <p:extLst>
      <p:ext uri="{BB962C8B-B14F-4D97-AF65-F5344CB8AC3E}">
        <p14:creationId xmlns:p14="http://schemas.microsoft.com/office/powerpoint/2010/main" val="4210289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5</a:t>
            </a:fld>
            <a:endParaRPr lang="cs-CZ" altLang="cs-CZ"/>
          </a:p>
        </p:txBody>
      </p:sp>
      <p:sp>
        <p:nvSpPr>
          <p:cNvPr id="96258" name="Rectangle 2"/>
          <p:cNvSpPr>
            <a:spLocks noGrp="1" noChangeArrowheads="1"/>
          </p:cNvSpPr>
          <p:nvPr>
            <p:ph type="title"/>
          </p:nvPr>
        </p:nvSpPr>
        <p:spPr/>
        <p:txBody>
          <a:bodyPr/>
          <a:lstStyle/>
          <a:p>
            <a:r>
              <a:rPr lang="cs-CZ" sz="4000" dirty="0"/>
              <a:t>Transparentnost NNO</a:t>
            </a:r>
            <a:endParaRPr lang="cs-CZ" altLang="cs-CZ" dirty="0"/>
          </a:p>
        </p:txBody>
      </p:sp>
      <p:sp>
        <p:nvSpPr>
          <p:cNvPr id="96259" name="Rectangle 3"/>
          <p:cNvSpPr>
            <a:spLocks noGrp="1" noChangeArrowheads="1"/>
          </p:cNvSpPr>
          <p:nvPr>
            <p:ph type="body" idx="1"/>
          </p:nvPr>
        </p:nvSpPr>
        <p:spPr>
          <a:xfrm>
            <a:off x="719999" y="1692002"/>
            <a:ext cx="11113861" cy="4139998"/>
          </a:xfrm>
        </p:spPr>
        <p:txBody>
          <a:bodyPr/>
          <a:lstStyle/>
          <a:p>
            <a:pPr>
              <a:defRPr/>
            </a:pPr>
            <a:r>
              <a:rPr lang="cs-CZ" altLang="cs-CZ" sz="1400" dirty="0"/>
              <a:t>NNO jsou soukromoprávní právnické osoby – nepodléhají stejné veřejné kontrole jako orgány veřejné správy a veřejnoprávní instituce</a:t>
            </a:r>
          </a:p>
          <a:p>
            <a:pPr>
              <a:defRPr/>
            </a:pPr>
            <a:endParaRPr lang="cs-CZ" altLang="cs-CZ" sz="1400" dirty="0"/>
          </a:p>
          <a:p>
            <a:pPr>
              <a:defRPr/>
            </a:pPr>
            <a:r>
              <a:rPr lang="cs-CZ" altLang="cs-CZ" sz="1400" b="1" dirty="0"/>
              <a:t>je potřeba důvěru posilovat?</a:t>
            </a:r>
            <a:r>
              <a:rPr lang="cs-CZ" altLang="cs-CZ" sz="1400" dirty="0"/>
              <a:t> (Jordan &amp; </a:t>
            </a:r>
            <a:r>
              <a:rPr lang="cs-CZ" altLang="cs-CZ" sz="1400" dirty="0" err="1"/>
              <a:t>Tuijl</a:t>
            </a:r>
            <a:r>
              <a:rPr lang="cs-CZ" altLang="cs-CZ" sz="1400" dirty="0"/>
              <a:t>, 2006)		</a:t>
            </a:r>
            <a:r>
              <a:rPr lang="cs-CZ" altLang="cs-CZ" sz="1400" b="1" dirty="0"/>
              <a:t>jinými slovy totéž </a:t>
            </a:r>
            <a:r>
              <a:rPr lang="cs-CZ" altLang="cs-CZ" sz="1400" dirty="0"/>
              <a:t>(Aleš Mrázek, 2021)</a:t>
            </a:r>
          </a:p>
          <a:p>
            <a:pPr lvl="1">
              <a:defRPr/>
            </a:pPr>
            <a:r>
              <a:rPr lang="cs-CZ" altLang="cs-CZ" sz="1400" dirty="0"/>
              <a:t>růst počtu a velikosti NNO				často získávají prostředky z veřejných zdrojů</a:t>
            </a:r>
          </a:p>
          <a:p>
            <a:pPr lvl="1">
              <a:defRPr/>
            </a:pPr>
            <a:r>
              <a:rPr lang="cs-CZ" altLang="cs-CZ" sz="1400" dirty="0"/>
              <a:t>větší tok finančních prostředků směrem k NNO		mohou využívat daňové a další benefity</a:t>
            </a:r>
          </a:p>
          <a:p>
            <a:pPr lvl="1">
              <a:defRPr/>
            </a:pPr>
            <a:r>
              <a:rPr lang="cs-CZ" altLang="cs-CZ" sz="1400" dirty="0"/>
              <a:t>vyšší hlasitost NNO při formulování veřejné politiky		oproti obchodním společnostem podléhají odlišným pravidlům 								nakládání s prostředky a případným ziskem</a:t>
            </a:r>
            <a:endParaRPr lang="cs-CZ" altLang="cs-CZ" sz="900" dirty="0"/>
          </a:p>
          <a:p>
            <a:pPr marL="72000" indent="0">
              <a:buNone/>
              <a:defRPr/>
            </a:pPr>
            <a:r>
              <a:rPr lang="cs-CZ" altLang="cs-CZ" sz="1400" dirty="0"/>
              <a:t>						oslovují veřejnost s žádostmi o podporu (prostředky od dárců)</a:t>
            </a:r>
          </a:p>
          <a:p>
            <a:pPr marL="72000" indent="0">
              <a:buNone/>
              <a:defRPr/>
            </a:pPr>
            <a:r>
              <a:rPr lang="cs-CZ" altLang="cs-CZ" sz="1400" dirty="0"/>
              <a:t>						často poukazují na problematické jevy ve společnosti (jít příkladem)</a:t>
            </a:r>
          </a:p>
          <a:p>
            <a:pPr marL="72000" indent="0">
              <a:buNone/>
              <a:defRPr/>
            </a:pPr>
            <a:r>
              <a:rPr lang="cs-CZ" altLang="cs-CZ" sz="1400" dirty="0"/>
              <a:t>						základem práce NNO by mělo být naplňování určitého etického kodexu</a:t>
            </a:r>
          </a:p>
          <a:p>
            <a:pPr>
              <a:defRPr/>
            </a:pPr>
            <a:endParaRPr lang="cs-CZ" altLang="cs-CZ" sz="1400" b="1" dirty="0"/>
          </a:p>
          <a:p>
            <a:pPr>
              <a:defRPr/>
            </a:pPr>
            <a:r>
              <a:rPr lang="cs-CZ" altLang="cs-CZ" sz="1400" b="1" dirty="0"/>
              <a:t>Transparentnost</a:t>
            </a:r>
            <a:r>
              <a:rPr lang="cs-CZ" altLang="cs-CZ" sz="1400" dirty="0"/>
              <a:t> (+ důvěra a profesionalita) = plnění předem daných povinností (tj. včetně legislativních požadavků) vůči stakeholderům, jedná se tedy o základní nástroj pro získání důvěryhodnosti veřejnosti</a:t>
            </a:r>
          </a:p>
          <a:p>
            <a:pPr>
              <a:defRPr/>
            </a:pPr>
            <a:endParaRPr lang="cs-CZ" altLang="cs-CZ" sz="1400" dirty="0"/>
          </a:p>
          <a:p>
            <a:pPr>
              <a:defRPr/>
            </a:pPr>
            <a:r>
              <a:rPr lang="cs-CZ" altLang="cs-CZ" sz="1400" dirty="0"/>
              <a:t>jak zvyšovat důvěru? využít veškeré komunikační aktivity k otevřenému vystupování (</a:t>
            </a:r>
            <a:r>
              <a:rPr lang="cs-CZ" altLang="cs-CZ" sz="1400" dirty="0" err="1"/>
              <a:t>Ball</a:t>
            </a:r>
            <a:r>
              <a:rPr lang="cs-CZ" altLang="cs-CZ" sz="1400" dirty="0"/>
              <a:t>, 2009; </a:t>
            </a:r>
            <a:r>
              <a:rPr lang="cs-CZ" altLang="cs-CZ" sz="1400" dirty="0" err="1"/>
              <a:t>Gazolla</a:t>
            </a:r>
            <a:r>
              <a:rPr lang="cs-CZ" altLang="cs-CZ" sz="1400" dirty="0"/>
              <a:t> &amp; </a:t>
            </a:r>
            <a:r>
              <a:rPr lang="cs-CZ" altLang="cs-CZ" sz="1400" dirty="0" err="1"/>
              <a:t>Ratti</a:t>
            </a:r>
            <a:r>
              <a:rPr lang="cs-CZ" altLang="cs-CZ" sz="1400" dirty="0"/>
              <a:t>, 2014) </a:t>
            </a:r>
          </a:p>
          <a:p>
            <a:pPr marL="72000" indent="0">
              <a:buNone/>
              <a:defRPr/>
            </a:pPr>
            <a:r>
              <a:rPr lang="cs-CZ" altLang="cs-CZ" sz="1400" dirty="0"/>
              <a:t>							… což může vést k získání dodatečných zdrojů</a:t>
            </a:r>
          </a:p>
          <a:p>
            <a:pPr>
              <a:defRPr/>
            </a:pPr>
            <a:endParaRPr lang="cs-CZ" altLang="cs-CZ" sz="1400" dirty="0"/>
          </a:p>
        </p:txBody>
      </p:sp>
      <p:pic>
        <p:nvPicPr>
          <p:cNvPr id="6" name="Picture 4" descr="AVPO ČR | Adam Gratz">
            <a:extLst>
              <a:ext uri="{FF2B5EF4-FFF2-40B4-BE49-F238E27FC236}">
                <a16:creationId xmlns:a16="http://schemas.microsoft.com/office/drawing/2014/main" id="{7B02F1AB-80CF-4A3F-9617-9A2DC73587D9}"/>
              </a:ext>
            </a:extLst>
          </p:cNvPr>
          <p:cNvPicPr>
            <a:picLocks noChangeAspect="1" noChangeArrowheads="1"/>
          </p:cNvPicPr>
          <p:nvPr/>
        </p:nvPicPr>
        <p:blipFill>
          <a:blip r:embed="rId2" cstate="print"/>
          <a:srcRect/>
          <a:stretch>
            <a:fillRect/>
          </a:stretch>
        </p:blipFill>
        <p:spPr bwMode="auto">
          <a:xfrm>
            <a:off x="10135564" y="2211323"/>
            <a:ext cx="1698296" cy="871757"/>
          </a:xfrm>
          <a:prstGeom prst="rect">
            <a:avLst/>
          </a:prstGeom>
          <a:noFill/>
        </p:spPr>
      </p:pic>
    </p:spTree>
    <p:extLst>
      <p:ext uri="{BB962C8B-B14F-4D97-AF65-F5344CB8AC3E}">
        <p14:creationId xmlns:p14="http://schemas.microsoft.com/office/powerpoint/2010/main" val="3642662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6</a:t>
            </a:fld>
            <a:endParaRPr lang="cs-CZ" altLang="cs-CZ"/>
          </a:p>
        </p:txBody>
      </p:sp>
      <p:sp>
        <p:nvSpPr>
          <p:cNvPr id="96258" name="Rectangle 2"/>
          <p:cNvSpPr>
            <a:spLocks noGrp="1" noChangeArrowheads="1"/>
          </p:cNvSpPr>
          <p:nvPr>
            <p:ph type="title"/>
          </p:nvPr>
        </p:nvSpPr>
        <p:spPr/>
        <p:txBody>
          <a:bodyPr/>
          <a:lstStyle/>
          <a:p>
            <a:r>
              <a:rPr lang="cs-CZ" sz="4000" dirty="0"/>
              <a:t>Transparentnost a její součásti</a:t>
            </a:r>
            <a:endParaRPr lang="cs-CZ" altLang="cs-CZ" dirty="0"/>
          </a:p>
        </p:txBody>
      </p:sp>
      <p:sp>
        <p:nvSpPr>
          <p:cNvPr id="96259" name="Rectangle 3"/>
          <p:cNvSpPr>
            <a:spLocks noGrp="1" noChangeArrowheads="1"/>
          </p:cNvSpPr>
          <p:nvPr>
            <p:ph type="body" idx="1"/>
          </p:nvPr>
        </p:nvSpPr>
        <p:spPr>
          <a:xfrm>
            <a:off x="719999" y="1692002"/>
            <a:ext cx="11190061" cy="4139998"/>
          </a:xfrm>
        </p:spPr>
        <p:txBody>
          <a:bodyPr/>
          <a:lstStyle/>
          <a:p>
            <a:pPr>
              <a:defRPr/>
            </a:pPr>
            <a:r>
              <a:rPr lang="cs-CZ" sz="1400" dirty="0"/>
              <a:t>Plnění zákonných povinností.</a:t>
            </a:r>
          </a:p>
          <a:p>
            <a:pPr>
              <a:defRPr/>
            </a:pPr>
            <a:r>
              <a:rPr lang="cs-CZ" sz="1400" dirty="0"/>
              <a:t>Dodržování pravidel stanovených poskytovateli dotací nebo dárci.</a:t>
            </a:r>
          </a:p>
          <a:p>
            <a:pPr>
              <a:defRPr/>
            </a:pPr>
            <a:r>
              <a:rPr lang="cs-CZ" sz="1400" dirty="0"/>
              <a:t>Zveřejňování srozumitelných informací pro další zájemce a podporovatele.</a:t>
            </a:r>
          </a:p>
          <a:p>
            <a:pPr marL="72000" indent="0">
              <a:buNone/>
              <a:defRPr/>
            </a:pPr>
            <a:endParaRPr lang="cs-CZ" sz="1400" dirty="0"/>
          </a:p>
          <a:p>
            <a:pPr marL="72000" indent="0">
              <a:buNone/>
              <a:defRPr/>
            </a:pPr>
            <a:r>
              <a:rPr lang="cs-CZ" sz="1400" dirty="0"/>
              <a:t>Lze do jisté míry ověřovat / hodnotit (přítomnost statutu; výročních zpráv; účetních výkazů; existence webu... nebo taky transparentního účtu)</a:t>
            </a:r>
          </a:p>
          <a:p>
            <a:pPr marL="72000" indent="0">
              <a:buNone/>
              <a:defRPr/>
            </a:pPr>
            <a:endParaRPr lang="cs-CZ" sz="1400" dirty="0"/>
          </a:p>
          <a:p>
            <a:pPr>
              <a:defRPr/>
            </a:pPr>
            <a:endParaRPr lang="cs-CZ" sz="1400" dirty="0"/>
          </a:p>
          <a:p>
            <a:pPr>
              <a:defRPr/>
            </a:pPr>
            <a:r>
              <a:rPr lang="cs-CZ" sz="1400" dirty="0"/>
              <a:t>Srozumitelnost interních vztahů a procesů.</a:t>
            </a:r>
          </a:p>
          <a:p>
            <a:pPr>
              <a:defRPr/>
            </a:pPr>
            <a:r>
              <a:rPr lang="cs-CZ" sz="1400" dirty="0"/>
              <a:t>Jasné rozdělení pravomocí a odpovědnosti.</a:t>
            </a:r>
          </a:p>
          <a:p>
            <a:pPr>
              <a:defRPr/>
            </a:pPr>
            <a:endParaRPr lang="cs-CZ" altLang="cs-CZ" sz="1400" dirty="0"/>
          </a:p>
        </p:txBody>
      </p:sp>
      <p:pic>
        <p:nvPicPr>
          <p:cNvPr id="6" name="Picture 4" descr="AVPO ČR | Adam Gratz">
            <a:extLst>
              <a:ext uri="{FF2B5EF4-FFF2-40B4-BE49-F238E27FC236}">
                <a16:creationId xmlns:a16="http://schemas.microsoft.com/office/drawing/2014/main" id="{DFEB2774-1E67-4CE2-AE0B-B4A6F35A68CC}"/>
              </a:ext>
            </a:extLst>
          </p:cNvPr>
          <p:cNvPicPr>
            <a:picLocks noChangeAspect="1" noChangeArrowheads="1"/>
          </p:cNvPicPr>
          <p:nvPr/>
        </p:nvPicPr>
        <p:blipFill>
          <a:blip r:embed="rId2" cstate="print"/>
          <a:srcRect/>
          <a:stretch>
            <a:fillRect/>
          </a:stretch>
        </p:blipFill>
        <p:spPr bwMode="auto">
          <a:xfrm>
            <a:off x="10211764" y="560032"/>
            <a:ext cx="1698296" cy="871757"/>
          </a:xfrm>
          <a:prstGeom prst="rect">
            <a:avLst/>
          </a:prstGeom>
          <a:noFill/>
        </p:spPr>
      </p:pic>
    </p:spTree>
    <p:extLst>
      <p:ext uri="{BB962C8B-B14F-4D97-AF65-F5344CB8AC3E}">
        <p14:creationId xmlns:p14="http://schemas.microsoft.com/office/powerpoint/2010/main" val="2081817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7</a:t>
            </a:fld>
            <a:endParaRPr lang="cs-CZ" altLang="cs-CZ"/>
          </a:p>
        </p:txBody>
      </p:sp>
      <p:sp>
        <p:nvSpPr>
          <p:cNvPr id="96258" name="Rectangle 2"/>
          <p:cNvSpPr>
            <a:spLocks noGrp="1" noChangeArrowheads="1"/>
          </p:cNvSpPr>
          <p:nvPr>
            <p:ph type="title"/>
          </p:nvPr>
        </p:nvSpPr>
        <p:spPr/>
        <p:txBody>
          <a:bodyPr/>
          <a:lstStyle/>
          <a:p>
            <a:r>
              <a:rPr lang="cs-CZ" sz="4000" dirty="0"/>
              <a:t>Přínosy transparentnosti</a:t>
            </a:r>
            <a:endParaRPr lang="cs-CZ" altLang="cs-CZ" dirty="0"/>
          </a:p>
        </p:txBody>
      </p:sp>
      <p:sp>
        <p:nvSpPr>
          <p:cNvPr id="96259" name="Rectangle 3"/>
          <p:cNvSpPr>
            <a:spLocks noGrp="1" noChangeArrowheads="1"/>
          </p:cNvSpPr>
          <p:nvPr>
            <p:ph type="body" idx="1"/>
          </p:nvPr>
        </p:nvSpPr>
        <p:spPr>
          <a:xfrm>
            <a:off x="719999" y="1692002"/>
            <a:ext cx="11190061" cy="4139998"/>
          </a:xfrm>
        </p:spPr>
        <p:txBody>
          <a:bodyPr/>
          <a:lstStyle/>
          <a:p>
            <a:r>
              <a:rPr lang="cs-CZ" sz="1400" dirty="0"/>
              <a:t>Předcházení problémům s úřady a sankcím.</a:t>
            </a:r>
          </a:p>
          <a:p>
            <a:r>
              <a:rPr lang="cs-CZ" sz="1400" dirty="0"/>
              <a:t>Nezbytnost při oslovování dárců a podporovatelů.</a:t>
            </a:r>
          </a:p>
          <a:p>
            <a:r>
              <a:rPr lang="cs-CZ" sz="1400" dirty="0"/>
              <a:t>Výhoda při získávání zaměstnanců nebo dobrovolníků.</a:t>
            </a:r>
          </a:p>
          <a:p>
            <a:r>
              <a:rPr lang="cs-CZ" sz="1400" dirty="0"/>
              <a:t>Prostředek pro posilování loajality. </a:t>
            </a:r>
          </a:p>
          <a:p>
            <a:r>
              <a:rPr lang="cs-CZ" sz="1400" dirty="0"/>
              <a:t>Argument proti prudičům.</a:t>
            </a:r>
          </a:p>
          <a:p>
            <a:pPr>
              <a:defRPr/>
            </a:pPr>
            <a:endParaRPr lang="cs-CZ" altLang="cs-CZ" sz="1400" dirty="0"/>
          </a:p>
        </p:txBody>
      </p:sp>
      <p:pic>
        <p:nvPicPr>
          <p:cNvPr id="6" name="Picture 4" descr="AVPO ČR | Adam Gratz">
            <a:extLst>
              <a:ext uri="{FF2B5EF4-FFF2-40B4-BE49-F238E27FC236}">
                <a16:creationId xmlns:a16="http://schemas.microsoft.com/office/drawing/2014/main" id="{EBC1D0B8-AC1C-4318-9E91-70A58347683C}"/>
              </a:ext>
            </a:extLst>
          </p:cNvPr>
          <p:cNvPicPr>
            <a:picLocks noChangeAspect="1" noChangeArrowheads="1"/>
          </p:cNvPicPr>
          <p:nvPr/>
        </p:nvPicPr>
        <p:blipFill>
          <a:blip r:embed="rId2" cstate="print"/>
          <a:srcRect/>
          <a:stretch>
            <a:fillRect/>
          </a:stretch>
        </p:blipFill>
        <p:spPr bwMode="auto">
          <a:xfrm>
            <a:off x="10211764" y="560032"/>
            <a:ext cx="1698296" cy="871757"/>
          </a:xfrm>
          <a:prstGeom prst="rect">
            <a:avLst/>
          </a:prstGeom>
          <a:noFill/>
        </p:spPr>
      </p:pic>
    </p:spTree>
    <p:extLst>
      <p:ext uri="{BB962C8B-B14F-4D97-AF65-F5344CB8AC3E}">
        <p14:creationId xmlns:p14="http://schemas.microsoft.com/office/powerpoint/2010/main" val="1843250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sz="4267" dirty="0"/>
              <a:t>Aktuální stav a jeho důvody</a:t>
            </a:r>
          </a:p>
        </p:txBody>
      </p:sp>
      <p:sp>
        <p:nvSpPr>
          <p:cNvPr id="3" name="Zástupný symbol pro obsah 2"/>
          <p:cNvSpPr>
            <a:spLocks noGrp="1"/>
          </p:cNvSpPr>
          <p:nvPr>
            <p:ph idx="1"/>
          </p:nvPr>
        </p:nvSpPr>
        <p:spPr/>
        <p:txBody>
          <a:bodyPr>
            <a:normAutofit fontScale="92500" lnSpcReduction="20000"/>
          </a:bodyPr>
          <a:lstStyle/>
          <a:p>
            <a:pPr marL="0" indent="0">
              <a:buNone/>
            </a:pPr>
            <a:r>
              <a:rPr lang="cs-CZ" sz="1800" dirty="0"/>
              <a:t>Většina organizací neplní ani povinnosti vyplývající z platné legislativy. (viz dále)</a:t>
            </a:r>
          </a:p>
          <a:p>
            <a:pPr marL="0" indent="0">
              <a:buNone/>
            </a:pPr>
            <a:endParaRPr lang="cs-CZ" sz="1800" dirty="0"/>
          </a:p>
          <a:p>
            <a:pPr marL="0" indent="0">
              <a:buNone/>
            </a:pPr>
            <a:r>
              <a:rPr lang="cs-CZ" sz="1800" b="1" dirty="0"/>
              <a:t>Důvody?</a:t>
            </a:r>
          </a:p>
          <a:p>
            <a:pPr marL="359824" indent="-359824"/>
            <a:r>
              <a:rPr lang="cs-CZ" sz="1800" dirty="0"/>
              <a:t>složitost pravidel a roztříštěnost různých povinností dle jednotlivých právních forem;</a:t>
            </a:r>
          </a:p>
          <a:p>
            <a:pPr marL="359824" indent="-359824"/>
            <a:r>
              <a:rPr lang="cs-CZ" sz="1800" dirty="0"/>
              <a:t>rezignace na kontrolu a vymáhání povinností ze strany veřejné správy;</a:t>
            </a:r>
          </a:p>
          <a:p>
            <a:pPr marL="359824" indent="-359824"/>
            <a:r>
              <a:rPr lang="cs-CZ" sz="1800" dirty="0"/>
              <a:t>neznalost a nízká úroveň profesionality na straně NNO...</a:t>
            </a:r>
          </a:p>
          <a:p>
            <a:pPr marL="359824" indent="-359824"/>
            <a:endParaRPr lang="cs-CZ" sz="1800" dirty="0"/>
          </a:p>
          <a:p>
            <a:pPr marL="0" indent="0">
              <a:buNone/>
            </a:pPr>
            <a:r>
              <a:rPr lang="cs-CZ" sz="1800" dirty="0"/>
              <a:t>Jen zlomek organizací využívá další „samoregulační nástroje“:</a:t>
            </a:r>
          </a:p>
          <a:p>
            <a:pPr marL="359824" indent="-359824"/>
            <a:r>
              <a:rPr lang="cs-CZ" sz="1800" dirty="0"/>
              <a:t>etické kodexy;</a:t>
            </a:r>
          </a:p>
          <a:p>
            <a:pPr marL="359824" indent="-359824"/>
            <a:r>
              <a:rPr lang="cs-CZ" sz="1800" dirty="0"/>
              <a:t>akreditační a certifikační programy;</a:t>
            </a:r>
          </a:p>
          <a:p>
            <a:pPr marL="359824" indent="-359824"/>
            <a:r>
              <a:rPr lang="cs-CZ" sz="1800" dirty="0"/>
              <a:t>darovací portály;</a:t>
            </a:r>
          </a:p>
          <a:p>
            <a:pPr marL="359824" indent="-359824"/>
            <a:r>
              <a:rPr lang="cs-CZ" sz="1800" dirty="0"/>
              <a:t>...</a:t>
            </a:r>
          </a:p>
        </p:txBody>
      </p:sp>
      <p:pic>
        <p:nvPicPr>
          <p:cNvPr id="5" name="Picture 4" descr="AVPO ČR | Adam Gratz">
            <a:extLst>
              <a:ext uri="{FF2B5EF4-FFF2-40B4-BE49-F238E27FC236}">
                <a16:creationId xmlns:a16="http://schemas.microsoft.com/office/drawing/2014/main" id="{FCB3BC76-FDCD-4ACB-BF20-80E395742375}"/>
              </a:ext>
            </a:extLst>
          </p:cNvPr>
          <p:cNvPicPr>
            <a:picLocks noChangeAspect="1" noChangeArrowheads="1"/>
          </p:cNvPicPr>
          <p:nvPr/>
        </p:nvPicPr>
        <p:blipFill>
          <a:blip r:embed="rId2" cstate="print"/>
          <a:srcRect/>
          <a:stretch>
            <a:fillRect/>
          </a:stretch>
        </p:blipFill>
        <p:spPr bwMode="auto">
          <a:xfrm>
            <a:off x="10211764" y="560032"/>
            <a:ext cx="1698296" cy="87175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94BB1570-3E21-4D2C-8A3F-7C43CC983272}"/>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DB532256-EC11-43BB-9619-597EA1EDEECB}"/>
              </a:ext>
            </a:extLst>
          </p:cNvPr>
          <p:cNvSpPr>
            <a:spLocks noGrp="1"/>
          </p:cNvSpPr>
          <p:nvPr>
            <p:ph type="title"/>
          </p:nvPr>
        </p:nvSpPr>
        <p:spPr/>
        <p:txBody>
          <a:bodyPr/>
          <a:lstStyle/>
          <a:p>
            <a:r>
              <a:rPr lang="cs-CZ" sz="3800" dirty="0"/>
              <a:t>Aktuální stav konkrétněji?</a:t>
            </a:r>
            <a:br>
              <a:rPr lang="cs-CZ" sz="3800" dirty="0"/>
            </a:br>
            <a:r>
              <a:rPr lang="cs-CZ" sz="3800" dirty="0"/>
              <a:t>			  	     Dosavadní poznání CVNS!</a:t>
            </a:r>
          </a:p>
        </p:txBody>
      </p:sp>
      <p:sp>
        <p:nvSpPr>
          <p:cNvPr id="5" name="Zástupný obsah 4">
            <a:extLst>
              <a:ext uri="{FF2B5EF4-FFF2-40B4-BE49-F238E27FC236}">
                <a16:creationId xmlns:a16="http://schemas.microsoft.com/office/drawing/2014/main" id="{10CA0F9E-D103-41FD-A3B0-63D6ED1CA2A2}"/>
              </a:ext>
            </a:extLst>
          </p:cNvPr>
          <p:cNvSpPr>
            <a:spLocks noGrp="1"/>
          </p:cNvSpPr>
          <p:nvPr>
            <p:ph idx="1"/>
          </p:nvPr>
        </p:nvSpPr>
        <p:spPr>
          <a:xfrm>
            <a:off x="720000" y="1692002"/>
            <a:ext cx="10954764" cy="4139998"/>
          </a:xfrm>
        </p:spPr>
        <p:txBody>
          <a:bodyPr/>
          <a:lstStyle/>
          <a:p>
            <a:r>
              <a:rPr lang="cs-CZ" sz="2000" b="1" dirty="0"/>
              <a:t>Transparentnost českých nadací:</a:t>
            </a:r>
          </a:p>
          <a:p>
            <a:pPr lvl="1"/>
            <a:r>
              <a:rPr lang="cs-CZ" altLang="cs-CZ" sz="1200" dirty="0"/>
              <a:t>velcí zástupci NNO (zejména majetkově), jež i přes nízký počet (543, resp. 528) mají významný společenský dopad</a:t>
            </a:r>
          </a:p>
          <a:p>
            <a:pPr lvl="1"/>
            <a:r>
              <a:rPr lang="cs-CZ" altLang="cs-CZ" sz="1200" dirty="0"/>
              <a:t>právní forma s dlouhodobou povinností zveřejňovat účetní závěrky (již od roku 1997)</a:t>
            </a:r>
          </a:p>
          <a:p>
            <a:endParaRPr lang="cs-CZ" sz="1200" dirty="0"/>
          </a:p>
          <a:p>
            <a:r>
              <a:rPr lang="cs-CZ" sz="2000" b="1" dirty="0"/>
              <a:t>Transparentnost vybrané struktury – Fotbalové asociace České republiky:</a:t>
            </a:r>
          </a:p>
          <a:p>
            <a:pPr lvl="1"/>
            <a:r>
              <a:rPr lang="cs-CZ" sz="1200" dirty="0"/>
              <a:t>velká NNO (členská základna, rozsáhlá organizační struktura) a zároveň příjemce největšího objemu veřejné podpory (státní rozpočet)</a:t>
            </a:r>
          </a:p>
          <a:p>
            <a:pPr lvl="1"/>
            <a:r>
              <a:rPr lang="cs-CZ" sz="1200" dirty="0"/>
              <a:t>povinnost zveřejňovat údaje se váže k „novému“ občanskému zákoníku (tj. data od roku 2014 </a:t>
            </a:r>
            <a:r>
              <a:rPr lang="cs-CZ" sz="1200" b="1" dirty="0"/>
              <a:t>do roku 2019</a:t>
            </a:r>
            <a:r>
              <a:rPr lang="cs-CZ" sz="1200" dirty="0"/>
              <a:t>)</a:t>
            </a:r>
          </a:p>
          <a:p>
            <a:endParaRPr lang="cs-CZ" sz="1200" b="1" dirty="0"/>
          </a:p>
          <a:p>
            <a:r>
              <a:rPr lang="cs-CZ" sz="2000" b="1" dirty="0"/>
              <a:t>Transparentnost vybrané struktury – Český červený kříž:</a:t>
            </a:r>
          </a:p>
          <a:p>
            <a:pPr lvl="1"/>
            <a:r>
              <a:rPr lang="cs-CZ" sz="1200" dirty="0"/>
              <a:t>velká NNO (členská základna, rozsáhlá organizační struktura) a společensky bezesporu důležitá organizace (první pomoc / humanitární a sociální aktivity)</a:t>
            </a:r>
          </a:p>
          <a:p>
            <a:pPr lvl="1"/>
            <a:r>
              <a:rPr lang="cs-CZ" sz="1200" dirty="0"/>
              <a:t>povinnost zveřejňovat údaje se váže k „novému“ občanskému zákoníku (tj. data od roku 2014 </a:t>
            </a:r>
            <a:r>
              <a:rPr lang="cs-CZ" sz="1200" b="1" dirty="0"/>
              <a:t>do roku 2020</a:t>
            </a:r>
            <a:r>
              <a:rPr lang="cs-CZ" sz="1200" dirty="0"/>
              <a:t>)</a:t>
            </a:r>
          </a:p>
          <a:p>
            <a:pPr lvl="1"/>
            <a:endParaRPr lang="cs-CZ" sz="1200" dirty="0"/>
          </a:p>
          <a:p>
            <a:r>
              <a:rPr lang="cs-CZ" sz="2000" b="1" dirty="0"/>
              <a:t>Transparentnost vybrané struktury – Sdružení hasičů Čech, Moravy a Slezska:</a:t>
            </a:r>
          </a:p>
          <a:p>
            <a:pPr lvl="1"/>
            <a:r>
              <a:rPr lang="cs-CZ" sz="1200" dirty="0"/>
              <a:t>velká NNO (členská základna, rozsáhlá organizační struktura) a společensky bezesporu důležitá organizace (pomoc / vzdělávání...)</a:t>
            </a:r>
          </a:p>
          <a:p>
            <a:pPr lvl="1"/>
            <a:r>
              <a:rPr lang="cs-CZ" sz="1200" dirty="0"/>
              <a:t>povinnost zveřejňovat údaje se váže k „novému“ občanskému zákoníku (tj. data od roku 2014 </a:t>
            </a:r>
            <a:r>
              <a:rPr lang="cs-CZ" sz="1200" b="1" dirty="0"/>
              <a:t>do roku 2021</a:t>
            </a:r>
            <a:r>
              <a:rPr lang="cs-CZ" sz="1200" dirty="0"/>
              <a:t>)</a:t>
            </a:r>
          </a:p>
        </p:txBody>
      </p:sp>
    </p:spTree>
    <p:extLst>
      <p:ext uri="{BB962C8B-B14F-4D97-AF65-F5344CB8AC3E}">
        <p14:creationId xmlns:p14="http://schemas.microsoft.com/office/powerpoint/2010/main" val="1674018313"/>
      </p:ext>
    </p:extLst>
  </p:cSld>
  <p:clrMapOvr>
    <a:masterClrMapping/>
  </p:clrMapOvr>
</p:sld>
</file>

<file path=ppt/theme/theme1.xml><?xml version="1.0" encoding="utf-8"?>
<a:theme xmlns:a="http://schemas.openxmlformats.org/drawingml/2006/main" name="Motiv1">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otiv1" id="{6B50E02B-A6FE-4B8B-A332-A4F685782DFA}" vid="{DEB03F35-9B41-4FA5-A568-18C4059FA0B6}"/>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13196</TotalTime>
  <Words>7433</Words>
  <Application>Microsoft Office PowerPoint</Application>
  <PresentationFormat>Širokoúhlá obrazovka</PresentationFormat>
  <Paragraphs>589</Paragraphs>
  <Slides>47</Slides>
  <Notes>18</Notes>
  <HiddenSlides>1</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47</vt:i4>
      </vt:variant>
    </vt:vector>
  </HeadingPairs>
  <TitlesOfParts>
    <vt:vector size="53" baseType="lpstr">
      <vt:lpstr>Aptos</vt:lpstr>
      <vt:lpstr>Arial</vt:lpstr>
      <vt:lpstr>Symbol</vt:lpstr>
      <vt:lpstr>Tahoma</vt:lpstr>
      <vt:lpstr>Wingdings</vt:lpstr>
      <vt:lpstr>Motiv1</vt:lpstr>
      <vt:lpstr>BPV_ERNO:</vt:lpstr>
      <vt:lpstr>O pár kroků zpátky... I.</vt:lpstr>
      <vt:lpstr>O pár kroků zpátky... II.</vt:lpstr>
      <vt:lpstr>Transparentnost NNO</vt:lpstr>
      <vt:lpstr>Transparentnost NNO</vt:lpstr>
      <vt:lpstr>Transparentnost a její součásti</vt:lpstr>
      <vt:lpstr>Přínosy transparentnosti</vt:lpstr>
      <vt:lpstr>Aktuální stav a jeho důvody</vt:lpstr>
      <vt:lpstr>Aktuální stav konkrétněji?            Dosavadní poznání CVNS!</vt:lpstr>
      <vt:lpstr>Jak jsou na tom NADACE? (1997 - 2017)</vt:lpstr>
      <vt:lpstr>Jak jsou na tom ve FAČRu? (2014 - 2019) I.</vt:lpstr>
      <vt:lpstr>Jak jsou na tom ve FAČRu? (2014 - 2019) II.</vt:lpstr>
      <vt:lpstr>Jak jsou na tom v ČČK? (2014 - 2020) I.</vt:lpstr>
      <vt:lpstr>Jak jsou na tom v ČČK? (2014 - 2020) II.</vt:lpstr>
      <vt:lpstr>Jak jsou na tom v SH ČMS? (2014 – 2021) – I. </vt:lpstr>
      <vt:lpstr>Jak jsou na tom v SH ČMS? (2014 – 2021) – II.</vt:lpstr>
      <vt:lpstr>ÚKOL č. 3</vt:lpstr>
      <vt:lpstr>Fotbalová asociace České republiky (FAČR)           aktualizace!!!</vt:lpstr>
      <vt:lpstr>FAČR: ekonomika</vt:lpstr>
      <vt:lpstr>FAČR: ekonomika podrobněji I.</vt:lpstr>
      <vt:lpstr>FAČR: ekonomika podrobněji II.</vt:lpstr>
      <vt:lpstr>FAČR: ekonomika podrobněji III.</vt:lpstr>
      <vt:lpstr>SH ČMS: ekonomika podrobněji IV.</vt:lpstr>
      <vt:lpstr>Další informace a mé zdroje?</vt:lpstr>
      <vt:lpstr>Zadání úkolu:</vt:lpstr>
      <vt:lpstr>BPV_ERNO:</vt:lpstr>
      <vt:lpstr>A co bude teď?</vt:lpstr>
      <vt:lpstr>Reflexe: Realizace úkolů I. :-(</vt:lpstr>
      <vt:lpstr>Reflexe: Realizace úkolů II. :-/ </vt:lpstr>
      <vt:lpstr>Reflexe: Realizace úkolů III. :-/ </vt:lpstr>
      <vt:lpstr>Reflexe: Realizace úkolů IV. :-)</vt:lpstr>
      <vt:lpstr>Reflexe: Je potřeba něco dovysvětlit! I.</vt:lpstr>
      <vt:lpstr>Reflexe: Je potřeba něco dovysvětlit! II.</vt:lpstr>
      <vt:lpstr>Reflexe: Je potřeba něco dovysvětlit! III.</vt:lpstr>
      <vt:lpstr>Reflexe: Poznatky!</vt:lpstr>
      <vt:lpstr>To sum up!</vt:lpstr>
      <vt:lpstr>Co bude dál?</vt:lpstr>
      <vt:lpstr>Výsledky: obecně</vt:lpstr>
      <vt:lpstr>Zveřejnění účetní závěrky:</vt:lpstr>
      <vt:lpstr>Zveřejnění účetních výkazů:</vt:lpstr>
      <vt:lpstr>A o kom byla vlastně řeč?</vt:lpstr>
      <vt:lpstr>Výsledky: transparentnost</vt:lpstr>
      <vt:lpstr>Typická transparentní organizace? I. (Kontinuálně zveřejněné účetní závěrky) </vt:lpstr>
      <vt:lpstr>Výsledky statistického testování (Kontinuálně zveřejněné účetní závěrky - kategorické)</vt:lpstr>
      <vt:lpstr>Typická ne/transparentní organizace? II. (Kontinuálně zveřejněné účetní závěrky - kategorické a spojité)</vt:lpstr>
      <vt:lpstr>Poměr šancí na zveřejnění (Kontinuálně zveřejněné účetní závěrky – logistická regrese)</vt:lpstr>
      <vt:lpstr>Stálo to za 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Občanská společnost ve 20. století  „české / skautské století“</dc:title>
  <dc:creator>JP</dc:creator>
  <cp:lastModifiedBy>Jakub Pejcal</cp:lastModifiedBy>
  <cp:revision>118</cp:revision>
  <cp:lastPrinted>1601-01-01T00:00:00Z</cp:lastPrinted>
  <dcterms:created xsi:type="dcterms:W3CDTF">2019-02-25T18:09:44Z</dcterms:created>
  <dcterms:modified xsi:type="dcterms:W3CDTF">2024-05-15T05:49:53Z</dcterms:modified>
</cp:coreProperties>
</file>