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94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58" r:id="rId5"/>
    <p:sldId id="259" r:id="rId6"/>
    <p:sldId id="269" r:id="rId7"/>
    <p:sldId id="270" r:id="rId8"/>
    <p:sldId id="271" r:id="rId9"/>
    <p:sldId id="260" r:id="rId10"/>
    <p:sldId id="261" r:id="rId11"/>
    <p:sldId id="262" r:id="rId12"/>
    <p:sldId id="265" r:id="rId13"/>
    <p:sldId id="376" r:id="rId14"/>
    <p:sldId id="263" r:id="rId15"/>
    <p:sldId id="264" r:id="rId16"/>
    <p:sldId id="336" r:id="rId17"/>
    <p:sldId id="337" r:id="rId18"/>
    <p:sldId id="338" r:id="rId19"/>
    <p:sldId id="286" r:id="rId20"/>
    <p:sldId id="287" r:id="rId21"/>
    <p:sldId id="266" r:id="rId22"/>
    <p:sldId id="339" r:id="rId23"/>
    <p:sldId id="267" r:id="rId24"/>
    <p:sldId id="320" r:id="rId25"/>
    <p:sldId id="377" r:id="rId26"/>
    <p:sldId id="342" r:id="rId27"/>
    <p:sldId id="343" r:id="rId28"/>
    <p:sldId id="274" r:id="rId29"/>
    <p:sldId id="273" r:id="rId30"/>
    <p:sldId id="276" r:id="rId31"/>
    <p:sldId id="280" r:id="rId32"/>
    <p:sldId id="311" r:id="rId33"/>
    <p:sldId id="281" r:id="rId34"/>
    <p:sldId id="282" r:id="rId35"/>
    <p:sldId id="283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65DE613-3A20-4C97-B63F-D180508BFD8A}">
          <p14:sldIdLst>
            <p14:sldId id="256"/>
            <p14:sldId id="257"/>
            <p14:sldId id="258"/>
            <p14:sldId id="259"/>
            <p14:sldId id="269"/>
            <p14:sldId id="270"/>
            <p14:sldId id="271"/>
            <p14:sldId id="260"/>
            <p14:sldId id="261"/>
            <p14:sldId id="262"/>
            <p14:sldId id="265"/>
            <p14:sldId id="376"/>
            <p14:sldId id="263"/>
            <p14:sldId id="264"/>
            <p14:sldId id="336"/>
            <p14:sldId id="337"/>
            <p14:sldId id="338"/>
            <p14:sldId id="286"/>
            <p14:sldId id="287"/>
            <p14:sldId id="266"/>
            <p14:sldId id="339"/>
            <p14:sldId id="267"/>
            <p14:sldId id="320"/>
            <p14:sldId id="377"/>
            <p14:sldId id="342"/>
            <p14:sldId id="343"/>
            <p14:sldId id="274"/>
            <p14:sldId id="273"/>
            <p14:sldId id="276"/>
          </p14:sldIdLst>
        </p14:section>
        <p14:section name="Oddíl bez názvu" id="{977EE9F2-18EB-4C85-8F95-B79D372F5117}">
          <p14:sldIdLst>
            <p14:sldId id="280"/>
            <p14:sldId id="311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B9006E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5" d="100"/>
          <a:sy n="85" d="100"/>
        </p:scale>
        <p:origin x="114" y="7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298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rno-fs3\USERS$\ivana.simikova\NORSKE_FONDY\REALIZACE\Vyberove_setreni_2\DATA_analyza\Analyza_dat_2_vlna\5_3_obe_vlny_test_vytape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GRAF!$A$2:$A$20</c:f>
              <c:strCache>
                <c:ptCount val="19"/>
                <c:pt idx="0">
                  <c:v>nečekaný výdaj 14 tisíc Kč</c:v>
                </c:pt>
                <c:pt idx="1">
                  <c:v>dovolenou pro celou rodinu</c:v>
                </c:pt>
                <c:pt idx="2">
                  <c:v>splácet včas splátky/dluhy</c:v>
                </c:pt>
                <c:pt idx="3">
                  <c:v>nový nábytek</c:v>
                </c:pt>
                <c:pt idx="4">
                  <c:v>auto</c:v>
                </c:pt>
                <c:pt idx="5">
                  <c:v>placenou voločasovou aktivitu</c:v>
                </c:pt>
                <c:pt idx="6">
                  <c:v>osobní kapesné</c:v>
                </c:pt>
                <c:pt idx="7">
                  <c:v>maso obden</c:v>
                </c:pt>
                <c:pt idx="8">
                  <c:v>nové oblečení</c:v>
                </c:pt>
                <c:pt idx="9">
                  <c:v>dostatečně vytápět byt</c:v>
                </c:pt>
                <c:pt idx="10">
                  <c:v>setkání s přáteli</c:v>
                </c:pt>
                <c:pt idx="11">
                  <c:v>školní pomůcky</c:v>
                </c:pt>
                <c:pt idx="12">
                  <c:v>internet</c:v>
                </c:pt>
                <c:pt idx="13">
                  <c:v>tři jídla denně</c:v>
                </c:pt>
                <c:pt idx="14">
                  <c:v>dva páry bot</c:v>
                </c:pt>
                <c:pt idx="15">
                  <c:v>postel pro každého člena</c:v>
                </c:pt>
                <c:pt idx="16">
                  <c:v>pračka</c:v>
                </c:pt>
                <c:pt idx="17">
                  <c:v>telefon</c:v>
                </c:pt>
                <c:pt idx="18">
                  <c:v>televizor</c:v>
                </c:pt>
              </c:strCache>
            </c:strRef>
          </c:cat>
          <c:val>
            <c:numRef>
              <c:f>GRAF!$B$2:$B$20</c:f>
              <c:numCache>
                <c:formatCode>0</c:formatCode>
                <c:ptCount val="19"/>
                <c:pt idx="0">
                  <c:v>73</c:v>
                </c:pt>
                <c:pt idx="1">
                  <c:v>69.8</c:v>
                </c:pt>
                <c:pt idx="2">
                  <c:v>58.6</c:v>
                </c:pt>
                <c:pt idx="3">
                  <c:v>56.5</c:v>
                </c:pt>
                <c:pt idx="4">
                  <c:v>53.7</c:v>
                </c:pt>
                <c:pt idx="5">
                  <c:v>52.3</c:v>
                </c:pt>
                <c:pt idx="6">
                  <c:v>51.2</c:v>
                </c:pt>
                <c:pt idx="7">
                  <c:v>25.5</c:v>
                </c:pt>
                <c:pt idx="8">
                  <c:v>23.1</c:v>
                </c:pt>
                <c:pt idx="9">
                  <c:v>22.4</c:v>
                </c:pt>
                <c:pt idx="10">
                  <c:v>21.4</c:v>
                </c:pt>
                <c:pt idx="11">
                  <c:v>18.3</c:v>
                </c:pt>
                <c:pt idx="12">
                  <c:v>15.9</c:v>
                </c:pt>
                <c:pt idx="13">
                  <c:v>11.6</c:v>
                </c:pt>
                <c:pt idx="14">
                  <c:v>5.3</c:v>
                </c:pt>
                <c:pt idx="15">
                  <c:v>4.0999999999999996</c:v>
                </c:pt>
                <c:pt idx="16">
                  <c:v>3.3</c:v>
                </c:pt>
                <c:pt idx="17">
                  <c:v>2.1</c:v>
                </c:pt>
                <c:pt idx="18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4-424F-A392-E2109425BF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85676712"/>
        <c:axId val="685668512"/>
      </c:barChart>
      <c:catAx>
        <c:axId val="685676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5668512"/>
        <c:crosses val="autoZero"/>
        <c:auto val="1"/>
        <c:lblAlgn val="ctr"/>
        <c:lblOffset val="100"/>
        <c:noMultiLvlLbl val="0"/>
      </c:catAx>
      <c:valAx>
        <c:axId val="68566851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567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z="1000" dirty="0"/>
          </a:p>
          <a:p>
            <a:pPr eaLnBrk="1" hangingPunct="1"/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65341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1B986-F754-49A0-AD2D-21B9237161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5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Who have different  cultural and societal origin</a:t>
            </a: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19EA93A-BB42-412B-8081-EF0F843D946D}" type="slidenum">
              <a:rPr lang="cs-CZ" altLang="cs-CZ" smtClean="0">
                <a:latin typeface="Arial" panose="020B0604020202020204" pitchFamily="34" charset="0"/>
              </a:rPr>
              <a:pPr/>
              <a:t>18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77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Who have different  cultural and societal origin</a:t>
            </a: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19EA93A-BB42-412B-8081-EF0F843D946D}" type="slidenum">
              <a:rPr lang="cs-CZ" altLang="cs-CZ" smtClean="0">
                <a:latin typeface="Arial" panose="020B0604020202020204" pitchFamily="34" charset="0"/>
              </a:rPr>
              <a:pPr/>
              <a:t>19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47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35843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5BDA1F-0BCF-4F99-9087-A95AEBB8E677}" type="slidenum">
              <a:rPr lang="cs-CZ" sz="1200">
                <a:latin typeface="Verdana" pitchFamily="34" charset="0"/>
              </a:rPr>
              <a:pPr algn="r"/>
              <a:t>20</a:t>
            </a:fld>
            <a:endParaRPr lang="cs-CZ" sz="1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20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37891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E9C306-E9C8-4FB8-970C-FC0A6AC35230}" type="slidenum">
              <a:rPr lang="cs-CZ" sz="1200">
                <a:latin typeface="Verdana" pitchFamily="34" charset="0"/>
              </a:rPr>
              <a:pPr algn="r"/>
              <a:t>22</a:t>
            </a:fld>
            <a:endParaRPr lang="cs-CZ" sz="1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6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http://www.</a:t>
            </a:r>
            <a:r>
              <a:rPr lang="cs-CZ" dirty="0" err="1"/>
              <a:t>ceskatelevize.cz</a:t>
            </a:r>
            <a:r>
              <a:rPr lang="cs-CZ" dirty="0"/>
              <a:t>/porady/10719503009-</a:t>
            </a:r>
            <a:r>
              <a:rPr lang="cs-CZ" dirty="0" err="1"/>
              <a:t>trida</a:t>
            </a:r>
            <a:r>
              <a:rPr lang="cs-CZ" dirty="0"/>
              <a:t>-8-a/video/</a:t>
            </a:r>
          </a:p>
          <a:p>
            <a:endParaRPr lang="cs-CZ" dirty="0"/>
          </a:p>
        </p:txBody>
      </p:sp>
      <p:sp>
        <p:nvSpPr>
          <p:cNvPr id="5529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54B47-F9FE-43BC-B330-DF7DBE13F362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39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5325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1A369-C0F7-4EEA-AC20-8B91D5C06BAD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219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B71C16-3441-4353-A8F3-F9CB8CD6D75C}" type="slidenum">
              <a:rPr lang="cs-CZ" altLang="cs-CZ" sz="1200"/>
              <a:pPr/>
              <a:t>31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70747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77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80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ABF12-E284-4A7B-9E29-91B2A1011B2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07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5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31747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1F1A84-6A7D-4383-AD29-4AFA0EC5868F}" type="slidenum">
              <a:rPr lang="cs-CZ" sz="1200">
                <a:latin typeface="Verdana" pitchFamily="34" charset="0"/>
              </a:rPr>
              <a:pPr algn="r"/>
              <a:t>13</a:t>
            </a:fld>
            <a:endParaRPr lang="cs-CZ" sz="1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38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Tx/>
              <a:buAutoNum type="arabicPeriod"/>
            </a:pPr>
            <a:endParaRPr lang="cs-CZ" dirty="0"/>
          </a:p>
        </p:txBody>
      </p:sp>
      <p:sp>
        <p:nvSpPr>
          <p:cNvPr id="3379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A6676-CA4D-495B-80D8-573CEA08F5A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887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1B986-F754-49A0-AD2D-21B9237161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65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1B986-F754-49A0-AD2D-21B9237161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2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3521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159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7674961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7770059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257704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026740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6304500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5989629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7076954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7149164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8171317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4E54-FA19-4527-9FE8-82ACBD5CBD6D}" type="datetimeFigureOut">
              <a:rPr lang="cs-CZ"/>
              <a:pPr>
                <a:defRPr/>
              </a:pPr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B9D46-7159-4420-B0F9-29CE4DC194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78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8480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text">
            <a:extLst>
              <a:ext uri="{FF2B5EF4-FFF2-40B4-BE49-F238E27FC236}">
                <a16:creationId xmlns:a16="http://schemas.microsoft.com/office/drawing/2014/main" id="{644F9D25-CC36-0A98-F40A-8D611CCDA6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8351" y="1376364"/>
            <a:ext cx="10655300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2100" dirty="0"/>
            </a:lvl1pPr>
            <a:lvl2pPr>
              <a:buClr>
                <a:schemeClr val="accent3"/>
              </a:buClr>
              <a:defRPr lang="cs-CZ" sz="1800" dirty="0"/>
            </a:lvl2pPr>
            <a:lvl3pPr>
              <a:buClr>
                <a:schemeClr val="accent3"/>
              </a:buClr>
              <a:defRPr lang="cs-CZ" sz="1500" dirty="0"/>
            </a:lvl3pPr>
            <a:lvl4pPr>
              <a:buClr>
                <a:schemeClr val="accent3"/>
              </a:buClr>
              <a:defRPr lang="cs-CZ" sz="1350" dirty="0"/>
            </a:lvl4pPr>
            <a:lvl5pPr>
              <a:buClr>
                <a:schemeClr val="accent3"/>
              </a:buClr>
              <a:defRPr lang="cs-CZ" sz="1350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351" y="823126"/>
            <a:ext cx="10655300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426475"/>
            <a:ext cx="10655301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Text jednostránkový</a:t>
            </a:r>
          </a:p>
        </p:txBody>
      </p:sp>
      <p:cxnSp>
        <p:nvCxnSpPr>
          <p:cNvPr id="9" name="Linka">
            <a:extLst>
              <a:ext uri="{FF2B5EF4-FFF2-40B4-BE49-F238E27FC236}">
                <a16:creationId xmlns:a16="http://schemas.microsoft.com/office/drawing/2014/main" id="{A432ADA9-9D01-4322-9F42-170B85BC3230}"/>
              </a:ext>
            </a:extLst>
          </p:cNvPr>
          <p:cNvCxnSpPr>
            <a:cxnSpLocks/>
          </p:cNvCxnSpPr>
          <p:nvPr userDrawn="1"/>
        </p:nvCxnSpPr>
        <p:spPr>
          <a:xfrm>
            <a:off x="2947882" y="6482747"/>
            <a:ext cx="822815" cy="0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9480AEC9-9119-4F64-96AD-14E18200A2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8" y="5965911"/>
            <a:ext cx="928477" cy="780878"/>
          </a:xfrm>
          <a:prstGeom prst="rect">
            <a:avLst/>
          </a:prstGeom>
        </p:spPr>
      </p:pic>
      <p:pic>
        <p:nvPicPr>
          <p:cNvPr id="11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0B0EF3F2-7D3B-47D8-AD4A-3C435C511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48" y="5940648"/>
            <a:ext cx="1310893" cy="98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8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059A1-6D19-405D-9431-ABA3577D05D1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6901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worldbank.org/opendata/april-2022-global-poverty-update-world-bank" TargetMode="Externa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267754387-ptacata-aneb-nejsme-zadna-becka/4238-ptacat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kolstvi-v-cr/strategie-203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ec.europa.eu/info/policies/justice-and-fundamental-rights/combatting-discrimination/equality-data-collection_en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Ekonomická sociologie (jaro 2024) 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problémy dnešní české společnosti</a:t>
            </a:r>
          </a:p>
        </p:txBody>
      </p:sp>
    </p:spTree>
    <p:extLst>
      <p:ext uri="{BB962C8B-B14F-4D97-AF65-F5344CB8AC3E}">
        <p14:creationId xmlns:p14="http://schemas.microsoft.com/office/powerpoint/2010/main" val="331591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61196" y="2776726"/>
            <a:ext cx="7772400" cy="182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Příklad:</a:t>
            </a:r>
            <a:br>
              <a:rPr lang="cs-CZ" dirty="0"/>
            </a:br>
            <a:r>
              <a:rPr lang="cs-CZ" dirty="0"/>
              <a:t>Situace Romů </a:t>
            </a:r>
            <a:br>
              <a:rPr lang="cs-CZ" dirty="0"/>
            </a:br>
            <a:r>
              <a:rPr lang="cs-CZ" dirty="0"/>
              <a:t>v české společnosti</a:t>
            </a:r>
          </a:p>
        </p:txBody>
      </p:sp>
    </p:spTree>
    <p:extLst>
      <p:ext uri="{BB962C8B-B14F-4D97-AF65-F5344CB8AC3E}">
        <p14:creationId xmlns:p14="http://schemas.microsoft.com/office/powerpoint/2010/main" val="381438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47F707-E981-4A56-8B72-D16851DB0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Romská populace jako „H2S“ (</a:t>
            </a:r>
            <a:r>
              <a:rPr lang="cs-CZ" sz="3200" i="1" dirty="0">
                <a:latin typeface="+mn-lt"/>
              </a:rPr>
              <a:t>„hard-to-</a:t>
            </a:r>
            <a:r>
              <a:rPr lang="cs-CZ" sz="3200" i="1" dirty="0" err="1">
                <a:latin typeface="+mn-lt"/>
              </a:rPr>
              <a:t>survey</a:t>
            </a:r>
            <a:r>
              <a:rPr lang="cs-CZ" sz="3200" i="1" dirty="0">
                <a:latin typeface="+mn-lt"/>
              </a:rPr>
              <a:t> </a:t>
            </a:r>
            <a:r>
              <a:rPr lang="cs-CZ" sz="3200" i="1" dirty="0" err="1">
                <a:latin typeface="+mn-lt"/>
              </a:rPr>
              <a:t>population</a:t>
            </a:r>
            <a:r>
              <a:rPr lang="cs-CZ" sz="3200" i="1" dirty="0">
                <a:latin typeface="+mn-lt"/>
              </a:rPr>
              <a:t>“</a:t>
            </a:r>
            <a:r>
              <a:rPr lang="cs-CZ" sz="3200" dirty="0">
                <a:latin typeface="+mn-lt"/>
              </a:rPr>
              <a:t>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3410F4-4E8B-4024-8763-28D949D5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/>
              <a:t>Romská populace patří svými vlastnostmi (z výzkumného hlediska) mezi populace obtížně </a:t>
            </a:r>
            <a:r>
              <a:rPr lang="cs-CZ" sz="1400" dirty="0" err="1"/>
              <a:t>mapovatelné</a:t>
            </a:r>
            <a:r>
              <a:rPr lang="cs-CZ" sz="1400" dirty="0"/>
              <a:t> výběrovými šetřeními</a:t>
            </a:r>
          </a:p>
          <a:p>
            <a:pPr marL="0" lvl="0" indent="0">
              <a:buNone/>
            </a:pPr>
            <a:r>
              <a:rPr lang="cs-CZ" sz="1400" dirty="0"/>
              <a:t>Aspekty:</a:t>
            </a:r>
          </a:p>
          <a:p>
            <a:pPr marL="0" indent="0">
              <a:buNone/>
            </a:pPr>
            <a:r>
              <a:rPr lang="cs-CZ" sz="1400" dirty="0"/>
              <a:t>a) Hard-to-sample (obtížně </a:t>
            </a:r>
            <a:r>
              <a:rPr lang="cs-CZ" sz="1400" dirty="0" err="1"/>
              <a:t>zkoumatelná</a:t>
            </a:r>
            <a:r>
              <a:rPr lang="cs-CZ" sz="1400" dirty="0"/>
              <a:t>)</a:t>
            </a:r>
          </a:p>
          <a:p>
            <a:pPr marL="52794" indent="0">
              <a:buNone/>
            </a:pPr>
            <a:r>
              <a:rPr lang="cs-CZ" sz="1400" dirty="0"/>
              <a:t>málo početná, rozložená značně nerovnoměrně,</a:t>
            </a:r>
          </a:p>
          <a:p>
            <a:pPr marL="52794" indent="0">
              <a:buNone/>
            </a:pPr>
            <a:r>
              <a:rPr lang="cs-CZ" sz="1400" dirty="0"/>
              <a:t>nemá jasné hranice = není k dispozici úplná opora výběru</a:t>
            </a:r>
          </a:p>
          <a:p>
            <a:pPr marL="0" indent="0">
              <a:buNone/>
            </a:pPr>
            <a:r>
              <a:rPr lang="cs-CZ" sz="1400" dirty="0"/>
              <a:t>b) Hard-to-</a:t>
            </a:r>
            <a:r>
              <a:rPr lang="cs-CZ" sz="1400" dirty="0" err="1"/>
              <a:t>identify</a:t>
            </a:r>
            <a:endParaRPr lang="cs-CZ" sz="1400" dirty="0"/>
          </a:p>
          <a:p>
            <a:pPr indent="-175806"/>
            <a:r>
              <a:rPr lang="cs-CZ" sz="1400" dirty="0"/>
              <a:t>členství je založeno na charakteristikách, které jsou skryté nebo sensitivní – stigmatizující</a:t>
            </a:r>
          </a:p>
          <a:p>
            <a:pPr marL="0" indent="0">
              <a:buNone/>
            </a:pPr>
            <a:r>
              <a:rPr lang="cs-CZ" sz="1400" dirty="0"/>
              <a:t>c) Hard-to-</a:t>
            </a:r>
            <a:r>
              <a:rPr lang="cs-CZ" sz="1400" dirty="0" err="1"/>
              <a:t>reach</a:t>
            </a:r>
            <a:endParaRPr lang="cs-CZ" sz="1400" dirty="0"/>
          </a:p>
          <a:p>
            <a:pPr indent="-175806"/>
            <a:r>
              <a:rPr lang="cs-CZ" sz="1400" dirty="0"/>
              <a:t>prostorově i sociálně obtížně dostupná – SVL a kulturní a sociální bariéry na straně tazatelů</a:t>
            </a:r>
          </a:p>
          <a:p>
            <a:pPr marL="0" lvl="0" indent="0">
              <a:buNone/>
            </a:pPr>
            <a:r>
              <a:rPr lang="cs-CZ" sz="1400" dirty="0"/>
              <a:t>d) Hard-to-</a:t>
            </a:r>
            <a:r>
              <a:rPr lang="cs-CZ" sz="1400" dirty="0" err="1"/>
              <a:t>persuade</a:t>
            </a:r>
            <a:r>
              <a:rPr lang="cs-CZ" sz="1400" dirty="0"/>
              <a:t> </a:t>
            </a:r>
          </a:p>
          <a:p>
            <a:pPr indent="-175806"/>
            <a:r>
              <a:rPr lang="cs-CZ" sz="1400" dirty="0"/>
              <a:t>příslušníky H2S populace je obtížné přesvědčit k participaci na výzkumu, ať už ve fázi screeningu, nebo po něm.</a:t>
            </a:r>
          </a:p>
          <a:p>
            <a:pPr marL="0" lvl="0" indent="0">
              <a:buNone/>
            </a:pPr>
            <a:r>
              <a:rPr lang="cs-CZ" sz="1400" dirty="0"/>
              <a:t>e) Hard-to-interview</a:t>
            </a:r>
          </a:p>
          <a:p>
            <a:pPr indent="-175806"/>
            <a:r>
              <a:rPr lang="cs-CZ" sz="1400" dirty="0"/>
              <a:t>obtíže při použití standardních kvantitativních nástrojů. 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3397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18EF2C6D-807C-4984-AFB9-26092C7CCF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5012" y="545424"/>
          <a:ext cx="8301977" cy="6134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3" imgW="7562986" imgH="5587883" progId="Excel.Sheet.12">
                  <p:embed/>
                </p:oleObj>
              </mc:Choice>
              <mc:Fallback>
                <p:oleObj name="Worksheet" r:id="rId3" imgW="7562986" imgH="5587883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18EF2C6D-807C-4984-AFB9-26092C7CCF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5012" y="545424"/>
                        <a:ext cx="8301977" cy="6134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57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b="1" dirty="0"/>
              <a:t>Počet Romů v ČR a SR</a:t>
            </a:r>
            <a:br>
              <a:rPr lang="cs-CZ" sz="4000" dirty="0"/>
            </a:br>
            <a:r>
              <a:rPr lang="cs-CZ" sz="3200" dirty="0"/>
              <a:t>srovnání výsledků ze Sčítání lidu s kvalifikovanými odhady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</p:txBody>
      </p:sp>
      <p:graphicFrame>
        <p:nvGraphicFramePr>
          <p:cNvPr id="543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468427"/>
              </p:ext>
            </p:extLst>
          </p:nvPr>
        </p:nvGraphicFramePr>
        <p:xfrm>
          <a:off x="1992314" y="1700213"/>
          <a:ext cx="8207375" cy="4273296"/>
        </p:xfrm>
        <a:graphic>
          <a:graphicData uri="http://schemas.openxmlformats.org/drawingml/2006/table">
            <a:tbl>
              <a:tblPr/>
              <a:tblGrid>
                <a:gridCol w="143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Údaje </a:t>
                      </a:r>
                      <a:b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 cenzu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Podíl </a:t>
                      </a:r>
                      <a:b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populaci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Kvalifiko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vané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odhady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Podíl </a:t>
                      </a:r>
                      <a:b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populaci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33 500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(1991)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11 718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(2001)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cs-CZ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13 150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(2011)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21 691</a:t>
                      </a:r>
                      <a:r>
                        <a:rPr lang="cs-CZ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(2021)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0.3 %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0.1%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140 000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300 000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1.41 %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2.9 %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80 627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(1991)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89 920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(2001)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105 700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(2011)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cs-CZ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156 164 </a:t>
                      </a:r>
                      <a:r>
                        <a:rPr lang="cs-CZ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(2021)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1.7 %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480 000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520 000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9-10 %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49" name="Text Box 47"/>
          <p:cNvSpPr txBox="1">
            <a:spLocks noChangeArrowheads="1"/>
          </p:cNvSpPr>
          <p:nvPr/>
        </p:nvSpPr>
        <p:spPr bwMode="auto">
          <a:xfrm>
            <a:off x="1504560" y="5983034"/>
            <a:ext cx="90480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Ti, kteří při Sčítání (2021) </a:t>
            </a:r>
            <a:r>
              <a:rPr lang="cs-CZ" u="sng" dirty="0"/>
              <a:t>uvedli jako mateřský jazyk romštinu: </a:t>
            </a:r>
            <a:br>
              <a:rPr lang="cs-CZ" u="sng" dirty="0"/>
            </a:br>
            <a:r>
              <a:rPr lang="cs-CZ" u="sng" dirty="0"/>
              <a:t>28 102</a:t>
            </a:r>
            <a:r>
              <a:rPr lang="cs-CZ" dirty="0"/>
              <a:t> (jako jeden či v kombinaci s jiným). V SLDB 2011 </a:t>
            </a:r>
            <a:r>
              <a:rPr lang="cs-CZ" u="sng" dirty="0"/>
              <a:t>40 370.</a:t>
            </a:r>
            <a:endParaRPr lang="cs-CZ" dirty="0"/>
          </a:p>
          <a:p>
            <a:r>
              <a:rPr lang="cs-CZ" dirty="0"/>
              <a:t>						 </a:t>
            </a:r>
          </a:p>
        </p:txBody>
      </p:sp>
    </p:spTree>
    <p:extLst>
      <p:ext uri="{BB962C8B-B14F-4D97-AF65-F5344CB8AC3E}">
        <p14:creationId xmlns:p14="http://schemas.microsoft.com/office/powerpoint/2010/main" val="26875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sah 2"/>
          <p:cNvSpPr>
            <a:spLocks noGrp="1"/>
          </p:cNvSpPr>
          <p:nvPr>
            <p:ph idx="1"/>
          </p:nvPr>
        </p:nvSpPr>
        <p:spPr>
          <a:xfrm>
            <a:off x="1577130" y="530226"/>
            <a:ext cx="8633670" cy="5419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3200" b="1" dirty="0"/>
              <a:t>Otázka etnické sebe(identifikace):</a:t>
            </a:r>
          </a:p>
          <a:p>
            <a:pPr eaLnBrk="1" hangingPunct="1">
              <a:buFont typeface="Wingdings 2" pitchFamily="18" charset="2"/>
              <a:buNone/>
            </a:pPr>
            <a:endParaRPr lang="cs-CZ" sz="3200" b="1" dirty="0"/>
          </a:p>
          <a:p>
            <a:pPr>
              <a:spcBef>
                <a:spcPts val="1200"/>
              </a:spcBef>
              <a:buNone/>
            </a:pPr>
            <a:r>
              <a:rPr lang="cs-CZ" dirty="0"/>
              <a:t>Rozpor mezi:</a:t>
            </a:r>
          </a:p>
          <a:p>
            <a:pPr eaLnBrk="1" hangingPunct="1"/>
            <a:r>
              <a:rPr lang="cs-CZ" dirty="0"/>
              <a:t>Těmi, kteří se sami označují jako Romové </a:t>
            </a:r>
          </a:p>
          <a:p>
            <a:pPr eaLnBrk="1" hangingPunct="1"/>
            <a:r>
              <a:rPr lang="cs-CZ" dirty="0"/>
              <a:t>Těmi, kteří jsou za Romy považovány ostatními.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/>
          </a:p>
          <a:p>
            <a:pPr eaLnBrk="1" hangingPunct="1">
              <a:buFont typeface="Wingdings 2" pitchFamily="18" charset="2"/>
              <a:buNone/>
            </a:pPr>
            <a:r>
              <a:rPr lang="cs-CZ" sz="3200" dirty="0"/>
              <a:t>Otázka 1: Jaká jsou kritéria etnické příslušnosti?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3200" dirty="0"/>
              <a:t>Otázka 2: Oprávněnost používání metody vnější identifikace </a:t>
            </a:r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952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www.email.cz/download/i/mVvlU5dntODiNn5iSYWA9dpsvZGMz0KuxJA8L7Wd9wME64IqUuXmoRBH2skc0-ZVGV_y4Qc/AZ6A963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620714"/>
            <a:ext cx="7499350" cy="5360987"/>
          </a:xfr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D5-A0B9-47D8-AD4D-9B608C1A07EE}" type="slidenum">
              <a:rPr lang="en-GB" smtClean="0"/>
              <a:t>15</a:t>
            </a:fld>
            <a:endParaRPr lang="en-GB"/>
          </a:p>
        </p:txBody>
      </p:sp>
      <p:sp>
        <p:nvSpPr>
          <p:cNvPr id="53251" name="TextovéPole 3"/>
          <p:cNvSpPr txBox="1">
            <a:spLocks noChangeArrowheads="1"/>
          </p:cNvSpPr>
          <p:nvPr/>
        </p:nvSpPr>
        <p:spPr bwMode="auto">
          <a:xfrm>
            <a:off x="8328025" y="6015039"/>
            <a:ext cx="14654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cs-CZ"/>
              <a:t>© Jindřich Štreit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1261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www.email.cz/download/i/ORZH7ShxgvfVNUSpsjjak7SGxw9B48wpH0Vs-WL73sRKOMWqtI8MR-5dMGf66TzzN3VIfyE/AZ6A981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692150"/>
            <a:ext cx="7504112" cy="4959350"/>
          </a:xfr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D5-A0B9-47D8-AD4D-9B608C1A07EE}" type="slidenum">
              <a:rPr lang="en-GB" smtClean="0"/>
              <a:t>16</a:t>
            </a:fld>
            <a:endParaRPr lang="en-GB"/>
          </a:p>
        </p:txBody>
      </p:sp>
      <p:sp>
        <p:nvSpPr>
          <p:cNvPr id="54275" name="TextovéPole 3"/>
          <p:cNvSpPr txBox="1">
            <a:spLocks noChangeArrowheads="1"/>
          </p:cNvSpPr>
          <p:nvPr/>
        </p:nvSpPr>
        <p:spPr bwMode="auto">
          <a:xfrm>
            <a:off x="8120063" y="5805489"/>
            <a:ext cx="14654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cs-CZ"/>
              <a:t>© Jindřich Štreit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0289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www.email.cz/download/i/q2LlVGWdQjyOdt0ONK7hensvXJbucgwygR166uUK1qyXqX8Sc6YHXrEEu849EEfa-BzT5mY/AZ6A014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3813" y="981075"/>
            <a:ext cx="7218362" cy="4813300"/>
          </a:xfr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D5-A0B9-47D8-AD4D-9B608C1A07EE}" type="slidenum">
              <a:rPr lang="en-GB" smtClean="0"/>
              <a:t>17</a:t>
            </a:fld>
            <a:endParaRPr lang="en-GB"/>
          </a:p>
        </p:txBody>
      </p:sp>
      <p:sp>
        <p:nvSpPr>
          <p:cNvPr id="55299" name="TextovéPole 3"/>
          <p:cNvSpPr txBox="1">
            <a:spLocks noChangeArrowheads="1"/>
          </p:cNvSpPr>
          <p:nvPr/>
        </p:nvSpPr>
        <p:spPr bwMode="auto">
          <a:xfrm>
            <a:off x="8112125" y="5794376"/>
            <a:ext cx="14654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cs-CZ"/>
              <a:t>© Jindřich Štreit</a:t>
            </a:r>
          </a:p>
        </p:txBody>
      </p:sp>
    </p:spTree>
    <p:extLst>
      <p:ext uri="{BB962C8B-B14F-4D97-AF65-F5344CB8AC3E}">
        <p14:creationId xmlns:p14="http://schemas.microsoft.com/office/powerpoint/2010/main" val="1232596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 mezi rasou a etnikem 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37125"/>
          </a:xfrm>
        </p:spPr>
        <p:txBody>
          <a:bodyPr>
            <a:normAutofit fontScale="92500"/>
          </a:bodyPr>
          <a:lstStyle/>
          <a:p>
            <a:endParaRPr lang="cs-CZ" altLang="cs-CZ" dirty="0"/>
          </a:p>
          <a:p>
            <a:pPr marL="0" indent="0">
              <a:buNone/>
            </a:pPr>
            <a:r>
              <a:rPr lang="cs-CZ" altLang="cs-CZ" b="1" dirty="0"/>
              <a:t>Etnikum/e</a:t>
            </a:r>
            <a:r>
              <a:rPr lang="en-US" altLang="cs-CZ" b="1" dirty="0" err="1"/>
              <a:t>tnic</a:t>
            </a:r>
            <a:r>
              <a:rPr lang="cs-CZ" altLang="cs-CZ" b="1" dirty="0" err="1"/>
              <a:t>ká</a:t>
            </a:r>
            <a:r>
              <a:rPr lang="cs-CZ" altLang="cs-CZ" b="1" dirty="0"/>
              <a:t> skupina</a:t>
            </a:r>
          </a:p>
          <a:p>
            <a:pPr>
              <a:buSzPct val="75000"/>
            </a:pPr>
            <a:r>
              <a:rPr lang="cs-CZ" altLang="cs-CZ" dirty="0"/>
              <a:t>Používá se více na kontinentální Evropě</a:t>
            </a:r>
          </a:p>
          <a:p>
            <a:pPr>
              <a:buSzPct val="75000"/>
            </a:pPr>
            <a:r>
              <a:rPr lang="cs-CZ" altLang="cs-CZ" dirty="0"/>
              <a:t>Zohledňuje mimo fenotypické znaky především sociální </a:t>
            </a:r>
            <a:br>
              <a:rPr lang="cs-CZ" altLang="cs-CZ" dirty="0"/>
            </a:br>
            <a:r>
              <a:rPr lang="cs-CZ" altLang="cs-CZ" dirty="0"/>
              <a:t>a kulturní aspekty.</a:t>
            </a:r>
          </a:p>
          <a:p>
            <a:pPr marL="0" indent="0">
              <a:buSzPct val="75000"/>
              <a:buNone/>
            </a:pPr>
            <a:endParaRPr lang="cs-CZ" altLang="cs-CZ" b="1" dirty="0"/>
          </a:p>
          <a:p>
            <a:pPr marL="0" indent="0">
              <a:buSzPct val="75000"/>
              <a:buNone/>
            </a:pPr>
            <a:r>
              <a:rPr lang="cs-CZ" altLang="cs-CZ" b="1" dirty="0"/>
              <a:t>Rasa/rasová skupina</a:t>
            </a:r>
          </a:p>
          <a:p>
            <a:pPr>
              <a:buSzPct val="75000"/>
            </a:pPr>
            <a:r>
              <a:rPr lang="cs-CZ" altLang="cs-CZ" dirty="0"/>
              <a:t>V Evropě nepříliš používaný koncept, v USA a Velké Británii však stále dominantní.</a:t>
            </a:r>
          </a:p>
          <a:p>
            <a:pPr>
              <a:buSzPct val="75000"/>
            </a:pPr>
            <a:r>
              <a:rPr lang="cs-CZ" altLang="cs-CZ" dirty="0"/>
              <a:t>Týká se zejména fyzických rysů (zejm. barva pleti, ale </a:t>
            </a:r>
            <a:br>
              <a:rPr lang="cs-CZ" altLang="cs-CZ" dirty="0"/>
            </a:br>
            <a:r>
              <a:rPr lang="cs-CZ" altLang="cs-CZ" dirty="0"/>
              <a:t>i jiné fyziologické odlišnosti).  </a:t>
            </a:r>
          </a:p>
          <a:p>
            <a:pPr>
              <a:buSzPct val="75000"/>
            </a:pPr>
            <a:endParaRPr lang="en-US" altLang="cs-CZ" dirty="0"/>
          </a:p>
          <a:p>
            <a:endParaRPr lang="en-US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7700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Etnická skupina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endParaRPr lang="cs-CZ" altLang="cs-CZ" dirty="0"/>
          </a:p>
          <a:p>
            <a:r>
              <a:rPr lang="cs-CZ" altLang="cs-CZ" b="1" dirty="0"/>
              <a:t>E</a:t>
            </a:r>
            <a:r>
              <a:rPr lang="en-US" altLang="cs-CZ" b="1" dirty="0" err="1"/>
              <a:t>tnic</a:t>
            </a:r>
            <a:r>
              <a:rPr lang="cs-CZ" altLang="cs-CZ" b="1" dirty="0" err="1"/>
              <a:t>kou</a:t>
            </a:r>
            <a:r>
              <a:rPr lang="cs-CZ" altLang="cs-CZ" b="1" dirty="0"/>
              <a:t> skupinu</a:t>
            </a:r>
            <a:r>
              <a:rPr lang="en-US" altLang="cs-CZ" dirty="0"/>
              <a:t> </a:t>
            </a:r>
            <a:r>
              <a:rPr lang="cs-CZ" altLang="cs-CZ" dirty="0"/>
              <a:t>tvoří osoby udržující si víru </a:t>
            </a:r>
            <a:br>
              <a:rPr lang="cs-CZ" altLang="cs-CZ" dirty="0"/>
            </a:br>
            <a:r>
              <a:rPr lang="cs-CZ" altLang="cs-CZ" dirty="0"/>
              <a:t>o společném původu z důvodu společného jazyka, fyzické podobnosti, podobnosti zvyků nebo z důvodu sdílené historie či vzpomínek. </a:t>
            </a:r>
            <a:endParaRPr lang="en-US" altLang="cs-CZ" dirty="0"/>
          </a:p>
          <a:p>
            <a:endParaRPr lang="en-US" altLang="cs-CZ" dirty="0"/>
          </a:p>
          <a:p>
            <a:r>
              <a:rPr lang="en-US" altLang="cs-CZ" dirty="0" err="1"/>
              <a:t>Etnicit</a:t>
            </a:r>
            <a:r>
              <a:rPr lang="cs-CZ" altLang="cs-CZ" dirty="0"/>
              <a:t>a</a:t>
            </a:r>
            <a:r>
              <a:rPr lang="en-US" altLang="cs-CZ" dirty="0"/>
              <a:t> </a:t>
            </a:r>
            <a:r>
              <a:rPr lang="cs-CZ" altLang="cs-CZ" dirty="0"/>
              <a:t>znamená </a:t>
            </a:r>
            <a:r>
              <a:rPr lang="en-US" altLang="cs-CZ" dirty="0" err="1"/>
              <a:t>identifi</a:t>
            </a:r>
            <a:r>
              <a:rPr lang="cs-CZ" altLang="cs-CZ" dirty="0"/>
              <a:t>k</a:t>
            </a:r>
            <a:r>
              <a:rPr lang="en-US" altLang="cs-CZ" dirty="0"/>
              <a:t>a</a:t>
            </a:r>
            <a:r>
              <a:rPr lang="cs-CZ" altLang="cs-CZ" dirty="0" err="1"/>
              <a:t>ci</a:t>
            </a:r>
            <a:r>
              <a:rPr lang="cs-CZ" altLang="cs-CZ" dirty="0"/>
              <a:t> s danou</a:t>
            </a:r>
            <a:r>
              <a:rPr lang="en-US" altLang="cs-CZ" dirty="0"/>
              <a:t> </a:t>
            </a:r>
            <a:r>
              <a:rPr lang="en-US" altLang="cs-CZ" dirty="0" err="1"/>
              <a:t>etnic</a:t>
            </a:r>
            <a:r>
              <a:rPr lang="cs-CZ" altLang="cs-CZ" dirty="0" err="1"/>
              <a:t>kou</a:t>
            </a:r>
            <a:r>
              <a:rPr lang="en-US" altLang="cs-CZ" dirty="0"/>
              <a:t> </a:t>
            </a:r>
            <a:r>
              <a:rPr lang="cs-CZ" altLang="cs-CZ" dirty="0"/>
              <a:t>skupinou a zároveň i udržování pocitu odlišnosti rozdílnosti od jiných skupin.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8029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774825" y="115888"/>
            <a:ext cx="8642350" cy="792162"/>
          </a:xfr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cs-CZ" sz="3200" dirty="0">
                <a:solidFill>
                  <a:srgbClr val="0000D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Chudoba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1771936" y="908051"/>
            <a:ext cx="8642350" cy="5545137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b="1" dirty="0"/>
          </a:p>
          <a:p>
            <a:pPr eaLnBrk="1" hangingPunct="1"/>
            <a:r>
              <a:rPr lang="cs-CZ" b="1" dirty="0"/>
              <a:t>Koncept chudoby se vztahuje </a:t>
            </a:r>
            <a:br>
              <a:rPr lang="cs-CZ" b="1" dirty="0"/>
            </a:br>
            <a:r>
              <a:rPr lang="cs-CZ" b="1" dirty="0"/>
              <a:t>k základním lidským potřebám (jídlo, bydlení, zdraví, vzdělání, participace v sociálních aktivitách, svoboda osobního rozvoje, reprodukce života)</a:t>
            </a:r>
            <a:endParaRPr lang="cs-CZ" dirty="0"/>
          </a:p>
          <a:p>
            <a:pPr eaLnBrk="1" hangingPunct="1"/>
            <a:r>
              <a:rPr lang="cs-CZ" dirty="0"/>
              <a:t>Míra naplnění těchto potřeb je měřitelná jako spotřeba nebo ji můžeme hodnotit ve vztahu k finančním ukazatelům (příjem, úroveň chudoby).</a:t>
            </a:r>
          </a:p>
          <a:p>
            <a:r>
              <a:rPr lang="cs-CZ" dirty="0"/>
              <a:t>Pro potřeby mezinárodního srovnání je hranicí absolutní chudoby příjem 1,90 $ na den (a méně).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https://blogs.worldbank.org/opendata/april-2022-global-poverty-update-world-bank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71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000" b="1" dirty="0"/>
              <a:t>Tři různé způsoby klasifikace romské populace </a:t>
            </a:r>
          </a:p>
        </p:txBody>
      </p:sp>
      <p:sp>
        <p:nvSpPr>
          <p:cNvPr id="34818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/>
            </a:pPr>
            <a:endParaRPr lang="cs-CZ" dirty="0"/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cs-CZ" dirty="0" err="1"/>
              <a:t>Sebeidentifikace</a:t>
            </a:r>
            <a:r>
              <a:rPr lang="cs-CZ" dirty="0"/>
              <a:t> respondentů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cs-CZ" dirty="0"/>
              <a:t>Klasifikace podle „expertů“, kteří jsou ve styku s Romy (učitelé, úředníci, zdravotnický personál, sociální pracovníci, policisté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cs-CZ" dirty="0"/>
              <a:t>Klasifikace podle sociálního badatele /výzkumníka – založena na lidové definici Roma. Pro identifikaci asimilovaných Romů nejlepší způsob.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endParaRPr lang="cs-CZ" dirty="0"/>
          </a:p>
          <a:p>
            <a:pPr marL="609600" indent="-609600">
              <a:spcBef>
                <a:spcPct val="0"/>
              </a:spcBef>
              <a:buNone/>
            </a:pPr>
            <a:endParaRPr lang="cs-CZ" dirty="0"/>
          </a:p>
          <a:p>
            <a:pPr marL="609600" indent="-6096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998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6FCEF-2DAC-4E84-BE10-DD968394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003" y="803053"/>
            <a:ext cx="8299995" cy="78767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Rozložení romské populace podle okresů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sz="2344" dirty="0">
                <a:solidFill>
                  <a:srgbClr val="002060"/>
                </a:solidFill>
              </a:rPr>
              <a:t>SLDB11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684731-5F4B-4C7E-965E-FE04F0F5D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58" y="1520479"/>
            <a:ext cx="8616303" cy="521791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A783BEF-80B7-4F1D-9162-BF23143F9F50}"/>
              </a:ext>
            </a:extLst>
          </p:cNvPr>
          <p:cNvSpPr txBox="1"/>
          <p:nvPr/>
        </p:nvSpPr>
        <p:spPr>
          <a:xfrm>
            <a:off x="7630565" y="6372161"/>
            <a:ext cx="184731" cy="36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758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666D93F-3883-4083-9131-D5B0297F36CA}"/>
              </a:ext>
            </a:extLst>
          </p:cNvPr>
          <p:cNvSpPr txBox="1"/>
          <p:nvPr/>
        </p:nvSpPr>
        <p:spPr>
          <a:xfrm>
            <a:off x="6867353" y="6368789"/>
            <a:ext cx="3222036" cy="36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758" i="1" dirty="0"/>
              <a:t>Zdroj dat: ČSÚ,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2130573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/>
              <a:t>V ČR identifikujeme</a:t>
            </a: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500" dirty="0"/>
              <a:t>Nižší zaměstnanost v romské populaci: </a:t>
            </a:r>
          </a:p>
          <a:p>
            <a:pPr>
              <a:buNone/>
            </a:pPr>
            <a:r>
              <a:rPr lang="cs-CZ" sz="2500" dirty="0"/>
              <a:t>	Dle dat </a:t>
            </a:r>
            <a:r>
              <a:rPr lang="cs-CZ" sz="2500" dirty="0" err="1"/>
              <a:t>Rilsa</a:t>
            </a:r>
            <a:r>
              <a:rPr lang="cs-CZ" sz="2500" dirty="0"/>
              <a:t> (2024) byla </a:t>
            </a:r>
            <a:r>
              <a:rPr lang="cs-CZ" sz="2500" u="sng" dirty="0"/>
              <a:t>míra zaměstnanosti</a:t>
            </a:r>
            <a:r>
              <a:rPr lang="cs-CZ" sz="2500" dirty="0"/>
              <a:t> Romů ve věku 20-64 let</a:t>
            </a:r>
            <a:r>
              <a:rPr lang="cs-CZ" sz="2500" b="1" dirty="0"/>
              <a:t> </a:t>
            </a:r>
            <a:r>
              <a:rPr lang="cs-CZ" sz="2500" dirty="0"/>
              <a:t>v roce 2023 </a:t>
            </a:r>
            <a:r>
              <a:rPr lang="cs-CZ" sz="2500" b="1" dirty="0"/>
              <a:t>45 %</a:t>
            </a:r>
            <a:r>
              <a:rPr lang="cs-CZ" sz="2500" dirty="0"/>
              <a:t>, tentýž údaj v obecné populaci je 81 %.</a:t>
            </a:r>
          </a:p>
          <a:p>
            <a:pPr eaLnBrk="1" hangingPunct="1">
              <a:lnSpc>
                <a:spcPct val="90000"/>
              </a:lnSpc>
            </a:pPr>
            <a:r>
              <a:rPr lang="cs-CZ" sz="2500" dirty="0"/>
              <a:t>Romové v ČR „často“ žijí koncentrovaně – v oblastech označených jako ghetta či vyloučené lokality.</a:t>
            </a:r>
          </a:p>
          <a:p>
            <a:pPr eaLnBrk="1" hangingPunct="1">
              <a:lnSpc>
                <a:spcPct val="90000"/>
              </a:lnSpc>
            </a:pPr>
            <a:r>
              <a:rPr lang="cs-CZ" sz="2500" dirty="0"/>
              <a:t>Nízký socio-ekonomický status Romů – rozsah závislosti na sociálních dávkách.</a:t>
            </a:r>
          </a:p>
          <a:p>
            <a:pPr eaLnBrk="1" hangingPunct="1">
              <a:lnSpc>
                <a:spcPct val="90000"/>
              </a:lnSpc>
            </a:pPr>
            <a:r>
              <a:rPr lang="cs-CZ" sz="2500" dirty="0"/>
              <a:t>Výrazně nízká školní úspěšnost r</a:t>
            </a:r>
            <a:r>
              <a:rPr lang="en-US" sz="2500" dirty="0" err="1"/>
              <a:t>om</a:t>
            </a:r>
            <a:r>
              <a:rPr lang="cs-CZ" sz="2500" dirty="0" err="1"/>
              <a:t>ských</a:t>
            </a:r>
            <a:r>
              <a:rPr lang="cs-CZ" sz="2500" dirty="0"/>
              <a:t> dětí</a:t>
            </a:r>
            <a:r>
              <a:rPr lang="en-US" sz="2500" dirty="0"/>
              <a:t> </a:t>
            </a:r>
            <a:r>
              <a:rPr lang="cs-CZ" sz="2500" dirty="0"/>
              <a:t>(zvláště z vyloučených lokalit) než celkové české populace mladých.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100" dirty="0"/>
              <a:t>Viz </a:t>
            </a:r>
            <a:r>
              <a:rPr lang="cs-CZ" sz="2100" i="1" dirty="0"/>
              <a:t>Roma </a:t>
            </a:r>
            <a:r>
              <a:rPr lang="cs-CZ" sz="2100" i="1" dirty="0" err="1"/>
              <a:t>Education</a:t>
            </a:r>
            <a:r>
              <a:rPr lang="cs-CZ" sz="2100" i="1" dirty="0"/>
              <a:t> in </a:t>
            </a:r>
            <a:r>
              <a:rPr lang="cs-CZ" sz="2100" i="1" dirty="0" err="1"/>
              <a:t>Comparative</a:t>
            </a:r>
            <a:r>
              <a:rPr lang="cs-CZ" sz="2100" i="1" dirty="0"/>
              <a:t> </a:t>
            </a:r>
            <a:r>
              <a:rPr lang="cs-CZ" sz="2100" i="1" dirty="0" err="1"/>
              <a:t>Perspective</a:t>
            </a:r>
            <a:r>
              <a:rPr lang="cs-CZ" sz="2100" dirty="0"/>
              <a:t>, UNDP 2012 </a:t>
            </a:r>
          </a:p>
        </p:txBody>
      </p:sp>
    </p:spTree>
    <p:extLst>
      <p:ext uri="{BB962C8B-B14F-4D97-AF65-F5344CB8AC3E}">
        <p14:creationId xmlns:p14="http://schemas.microsoft.com/office/powerpoint/2010/main" val="3566791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072AD30-AD4A-465D-BF06-59EFE281A3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33E429-09DA-4963-AA90-9BA0A721431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A076B450-D4C6-4D5E-9DF3-77E2CD821E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Míra nezaměstnanosti dle ILO </a:t>
            </a:r>
            <a:r>
              <a:rPr lang="cs-CZ" b="1" dirty="0"/>
              <a:t>17,6 %</a:t>
            </a:r>
            <a:r>
              <a:rPr lang="cs-CZ" dirty="0"/>
              <a:t> (OP 2,5 %) – podíl na pracovní síle </a:t>
            </a:r>
          </a:p>
          <a:p>
            <a:pPr lvl="1"/>
            <a:r>
              <a:rPr lang="cs-CZ" dirty="0"/>
              <a:t>Osoby, které práci aktivně nehledají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dirty="0"/>
              <a:t> </a:t>
            </a:r>
            <a:r>
              <a:rPr lang="cs-CZ" dirty="0" err="1"/>
              <a:t>ek</a:t>
            </a:r>
            <a:r>
              <a:rPr lang="cs-CZ" dirty="0"/>
              <a:t>. neaktivní</a:t>
            </a:r>
          </a:p>
          <a:p>
            <a:pPr lvl="1"/>
            <a:r>
              <a:rPr lang="cs-CZ" dirty="0"/>
              <a:t>Vyšší míra nezaměstnanosti žen (25,8 %) než mužů (12,1 %)</a:t>
            </a:r>
          </a:p>
          <a:p>
            <a:endParaRPr lang="cs-CZ" dirty="0"/>
          </a:p>
          <a:p>
            <a:r>
              <a:rPr lang="cs-CZ" dirty="0"/>
              <a:t>Registrovaná nezaměstnanost</a:t>
            </a:r>
          </a:p>
          <a:p>
            <a:pPr lvl="1"/>
            <a:r>
              <a:rPr lang="cs-CZ" dirty="0"/>
              <a:t>Míra registrované nezaměstnanosti (podíl nezaměstnaných osob) 18,8 % - podíl na populaci v dané věkové kategorii (OP 4 %) </a:t>
            </a:r>
            <a:endParaRPr lang="cs-CZ" b="1" dirty="0"/>
          </a:p>
          <a:p>
            <a:pPr lvl="1"/>
            <a:r>
              <a:rPr lang="cs-CZ" dirty="0"/>
              <a:t>V posledních 5 letech byla alespoň jednou v evidenci na ÚP ČR polovina osob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dirty="0"/>
              <a:t>rozsáhlý problém dlouhodobé (66 %) a opakované (60 %) nezaměstnanosti; často souběh</a:t>
            </a:r>
          </a:p>
          <a:p>
            <a:pPr lvl="1"/>
            <a:r>
              <a:rPr lang="cs-CZ" dirty="0"/>
              <a:t>Účast v APZ – v posledních 5 letech 37,8 % osob, které byly alespoň jednou v evidenci ÚP ČR</a:t>
            </a:r>
          </a:p>
          <a:p>
            <a:pPr lvl="1"/>
            <a:r>
              <a:rPr lang="cs-CZ" dirty="0"/>
              <a:t>Nejčastěji zařazováni na VPP (23,7 %) a do rekvalifikací (16,8 %)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04485672-012A-4019-B188-D89C30B45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Romské osoby </a:t>
            </a:r>
            <a:r>
              <a:rPr lang="cs-CZ" dirty="0"/>
              <a:t>ve věku 20-64 let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58DC8813-3D44-45B7-B6D1-6EF2F7AAFF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Nezaměstnanost</a:t>
            </a:r>
          </a:p>
        </p:txBody>
      </p:sp>
    </p:spTree>
    <p:extLst>
      <p:ext uri="{BB962C8B-B14F-4D97-AF65-F5344CB8AC3E}">
        <p14:creationId xmlns:p14="http://schemas.microsoft.com/office/powerpoint/2010/main" val="3793729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A750DA-EEA4-4A42-8838-FFF0B62236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838149-A5D2-46D4-9E27-B5628BBC83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A6D8C3-16CA-4E95-A0BC-13DAFF8EDE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Hranice, pod kterou je osoba ohrožena příjmovou chudobou je stanovena ČSÚ pro celou populaci ČR; </a:t>
            </a:r>
          </a:p>
          <a:p>
            <a:r>
              <a:rPr lang="cs-CZ" sz="2000" dirty="0"/>
              <a:t>v r. 2023 1. dospělý = 201 283 Kč za rok / 16 774 za měsíc.</a:t>
            </a:r>
          </a:p>
          <a:p>
            <a:r>
              <a:rPr lang="cs-CZ" sz="2000" dirty="0"/>
              <a:t>Hodnota je orientační, stejně jako srovnání s OP (jiné zjišťování příjmů, vysoký podíl chybějících odpovědí).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000" dirty="0"/>
              <a:t>V obecné populaci v roce 2023 to podle </a:t>
            </a:r>
            <a:r>
              <a:rPr lang="cs-CZ" sz="2000" dirty="0" err="1"/>
              <a:t>Eurostatu</a:t>
            </a:r>
            <a:r>
              <a:rPr lang="cs-CZ" sz="2000" dirty="0"/>
              <a:t> bylo 9,8 % osob. </a:t>
            </a:r>
          </a:p>
          <a:p>
            <a:r>
              <a:rPr lang="cs-CZ" sz="2000" dirty="0"/>
              <a:t>U dětí do 18 let (tj. 0–17 let) žijících v domácnosti romských respondentů je 58,9 %, v obecné populaci 12,4 %.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AA08736-9695-4B9C-86D4-9E3374F9A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E8C7750-2A09-4881-B410-5F78B3AAE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Příjmová chudoba</a:t>
            </a:r>
          </a:p>
          <a:p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3E9696F-6B55-46F4-9C23-B3B41421D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840965"/>
              </p:ext>
            </p:extLst>
          </p:nvPr>
        </p:nvGraphicFramePr>
        <p:xfrm>
          <a:off x="3460559" y="2843869"/>
          <a:ext cx="4383146" cy="1910132"/>
        </p:xfrm>
        <a:graphic>
          <a:graphicData uri="http://schemas.openxmlformats.org/drawingml/2006/table">
            <a:tbl>
              <a:tblPr/>
              <a:tblGrid>
                <a:gridCol w="1540025">
                  <a:extLst>
                    <a:ext uri="{9D8B030D-6E8A-4147-A177-3AD203B41FA5}">
                      <a16:colId xmlns:a16="http://schemas.microsoft.com/office/drawing/2014/main" val="445025843"/>
                    </a:ext>
                  </a:extLst>
                </a:gridCol>
                <a:gridCol w="947707">
                  <a:extLst>
                    <a:ext uri="{9D8B030D-6E8A-4147-A177-3AD203B41FA5}">
                      <a16:colId xmlns:a16="http://schemas.microsoft.com/office/drawing/2014/main" val="3673577004"/>
                    </a:ext>
                  </a:extLst>
                </a:gridCol>
                <a:gridCol w="947707">
                  <a:extLst>
                    <a:ext uri="{9D8B030D-6E8A-4147-A177-3AD203B41FA5}">
                      <a16:colId xmlns:a16="http://schemas.microsoft.com/office/drawing/2014/main" val="1652082860"/>
                    </a:ext>
                  </a:extLst>
                </a:gridCol>
                <a:gridCol w="947707">
                  <a:extLst>
                    <a:ext uri="{9D8B030D-6E8A-4147-A177-3AD203B41FA5}">
                      <a16:colId xmlns:a16="http://schemas.microsoft.com/office/drawing/2014/main" val="4053701394"/>
                    </a:ext>
                  </a:extLst>
                </a:gridCol>
              </a:tblGrid>
              <a:tr h="314967">
                <a:tc>
                  <a:txBody>
                    <a:bodyPr/>
                    <a:lstStyle/>
                    <a:p>
                      <a:pPr algn="ctr" fontAlgn="ctr"/>
                      <a:endParaRPr lang="cs-CZ" sz="800" b="1" i="0" u="none" strike="noStrike" dirty="0">
                        <a:solidFill>
                          <a:srgbClr val="373737"/>
                        </a:solidFill>
                        <a:effectLst/>
                        <a:latin typeface="Nunito Sans Light" pitchFamily="2" charset="-1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 Light" panose="020B0604020202020204" charset="-18"/>
                        </a:rPr>
                        <a:t>Míra ohrožení chudobou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703010"/>
                  </a:ext>
                </a:extLst>
              </a:tr>
              <a:tr h="2108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dirty="0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Pod hranicí chudoby</a:t>
                      </a:r>
                    </a:p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 </a:t>
                      </a:r>
                    </a:p>
                  </a:txBody>
                  <a:tcPr marL="9525" marR="9525" marT="10800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Počet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Podíl v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Validní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799344"/>
                  </a:ext>
                </a:extLst>
              </a:tr>
              <a:tr h="2486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28,8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1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46,8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847873"/>
                  </a:ext>
                </a:extLst>
              </a:tr>
              <a:tr h="2486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415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32,7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53,2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474338"/>
                  </a:ext>
                </a:extLst>
              </a:tr>
              <a:tr h="2486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1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1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61,5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1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436033"/>
                  </a:ext>
                </a:extLst>
              </a:tr>
              <a:tr h="2486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Chybějící odpověď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489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38,5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221130"/>
                  </a:ext>
                </a:extLst>
              </a:tr>
              <a:tr h="2486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1268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dirty="0">
                          <a:solidFill>
                            <a:srgbClr val="373737"/>
                          </a:solidFill>
                          <a:effectLst/>
                          <a:latin typeface="Nunito Sans Light" pitchFamily="2" charset="-18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65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670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AFF46D4-38C6-42C2-B4D3-11778D353B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A11A9C9-F6D4-4269-8D11-C64C9BBC2C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9637FF7-ACA3-4A56-A98C-2DF971CDE0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sz="1800" dirty="0"/>
              <a:t>V závažné materiální deprivaci (4+ položek z 9) žije 34,6 % respondentů (1. VŠ 43,1 %); v OP 3,4 % </a:t>
            </a:r>
          </a:p>
          <a:p>
            <a:r>
              <a:rPr lang="cs-CZ" sz="1800" dirty="0"/>
              <a:t>V sociální a materiální deprivaci (5+ položek ze 13) 50,9 % (1. VŠ 55,7 %); v OP 6,3 %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FE5DC4-43AA-4A4C-9DA1-190E43A318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Počet položek, které si nemůže domácnost respondenta / respondent dovolit 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00E14033-4DD0-4335-BA57-E1D3ADA3F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Sociální a materiální deprivace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FA6D3DB2-044F-40E9-B0AC-050F814F0A0A}"/>
              </a:ext>
            </a:extLst>
          </p:cNvPr>
          <p:cNvGraphicFramePr>
            <a:graphicFrameLocks/>
          </p:cNvGraphicFramePr>
          <p:nvPr/>
        </p:nvGraphicFramePr>
        <p:xfrm>
          <a:off x="3469530" y="2504568"/>
          <a:ext cx="5252940" cy="373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8112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F22B86-E9C8-4D67-82B8-34CE63323E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013B7A-2298-4CF4-B823-25C70CD9F3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762E6E7-31A3-4F2D-A78B-431FF87CDF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Ve vlastnickém bydlení žije 15,3 % osob</a:t>
            </a:r>
            <a:r>
              <a:rPr lang="cs-CZ" sz="2800" dirty="0"/>
              <a:t>.</a:t>
            </a:r>
          </a:p>
          <a:p>
            <a:pPr lvl="1"/>
            <a:r>
              <a:rPr lang="cs-CZ" sz="2800" dirty="0"/>
              <a:t>V roce 2023 bydlelo podle ČSÚ ve vlastním 72,7 % osob, zatímco v romské populaci žije obdobný podíl (77,6 %) osob v nájmu. </a:t>
            </a:r>
          </a:p>
          <a:p>
            <a:r>
              <a:rPr lang="cs-CZ" sz="2800" b="1" dirty="0"/>
              <a:t>Podíl osob, které jsou aktuálně v exekuci je 17 %.</a:t>
            </a:r>
          </a:p>
          <a:p>
            <a:pPr lvl="1"/>
            <a:r>
              <a:rPr lang="cs-CZ" sz="2800" dirty="0"/>
              <a:t> Hodnota za obecnou populaci dle </a:t>
            </a:r>
            <a:r>
              <a:rPr lang="cs-CZ" sz="2800" i="1" dirty="0"/>
              <a:t>Mapy exekucí</a:t>
            </a:r>
            <a:r>
              <a:rPr lang="cs-CZ" sz="2800" dirty="0"/>
              <a:t> byla v roce 2022 7,6 %. </a:t>
            </a:r>
          </a:p>
          <a:p>
            <a:r>
              <a:rPr lang="cs-CZ" sz="2800" b="1" dirty="0"/>
              <a:t>Podíl značně nebo mírně zadlužených domácností je 46,4 %</a:t>
            </a:r>
            <a:r>
              <a:rPr lang="cs-CZ" sz="2800" dirty="0"/>
              <a:t>. 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C755DE6-86D1-40DA-9E78-9DA9D7105A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BA55153E-2E73-4B05-B767-A5DE56146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350" y="453955"/>
            <a:ext cx="10655301" cy="369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Bydlení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833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279" name="Rectangle 5427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81" name="Freeform: Shape 5428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b="1" dirty="0"/>
              <a:t>Rostoucí nerovnosti ve veřejném vzdělávání – problematika diferenciace škol</a:t>
            </a:r>
          </a:p>
        </p:txBody>
      </p:sp>
      <p:sp>
        <p:nvSpPr>
          <p:cNvPr id="54283" name="Arc 5428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74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Školní výkon dítěte a jeho šance pro další vzdělávání jsou determinovány brzkou volbou vzdělávací trajektorie ve větší míře než v zemích OECD. </a:t>
            </a:r>
          </a:p>
          <a:p>
            <a:r>
              <a:rPr lang="cs-CZ" dirty="0"/>
              <a:t>Nejviditelněji se to pak projevuje v případě romských dětí.</a:t>
            </a:r>
          </a:p>
          <a:p>
            <a:r>
              <a:rPr lang="cs-CZ" dirty="0"/>
              <a:t>Svobodná volba školy → výběr školy je založen na socioekonomickém zázemí – přispívá k etnické segregaci škol či tříd (jev zvaný „</a:t>
            </a: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err="1"/>
              <a:t>flight</a:t>
            </a:r>
            <a:r>
              <a:rPr lang="cs-CZ" dirty="0"/>
              <a:t>“), konkrétní příklad: dokument </a:t>
            </a:r>
            <a:r>
              <a:rPr lang="cs-CZ" i="1" dirty="0"/>
              <a:t>„</a:t>
            </a:r>
            <a:r>
              <a:rPr lang="cs-CZ" dirty="0"/>
              <a:t>Ptáčata </a:t>
            </a:r>
            <a:r>
              <a:rPr lang="cs-CZ" i="1" dirty="0"/>
              <a:t>“:</a:t>
            </a:r>
            <a:r>
              <a:rPr lang="cs-CZ" dirty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cs-CZ" dirty="0">
                <a:hlinkClick r:id="rId3"/>
              </a:rPr>
              <a:t>http://www.ceskatelevize.cz/porady/10267754387-ptacata-aneb-nejsme-zadna-becka/4238-ptacata/</a:t>
            </a: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269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/>
              <a:t>Rovný přístup ke vzdělání</a:t>
            </a:r>
          </a:p>
        </p:txBody>
      </p:sp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/>
              <a:t>Český vzdělávací systém po formální stránce pamatuje na děti znevýhodněné, konkrétně například tím, že školský zákon upravuje vzdělávání dětí, žáků a studentů se speciálními vzdělávacími potřebami. </a:t>
            </a:r>
            <a:r>
              <a:rPr lang="cs-CZ" sz="2400" dirty="0"/>
              <a:t>(Školský zákon, 2004)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Takto kategorizované děti mají právo na odpovídající vzdělávání, </a:t>
            </a:r>
            <a:br>
              <a:rPr lang="cs-CZ" dirty="0"/>
            </a:br>
            <a:r>
              <a:rPr lang="cs-CZ" dirty="0"/>
              <a:t>na poradenskou pomoc školy a školského poradenského zařízení.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cs-CZ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775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Opatření k odstranění nerovností (příp. segregace)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 zákl. vzdělávání</a:t>
            </a:r>
          </a:p>
        </p:txBody>
      </p:sp>
      <p:sp>
        <p:nvSpPr>
          <p:cNvPr id="56322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Zrušení zvláštních škol (v r. 2005), ve skutečnosti šlo </a:t>
            </a:r>
            <a:r>
              <a:rPr lang="cs-CZ" i="1" dirty="0"/>
              <a:t>jen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o jejich přejmenování (na školy praktické)</a:t>
            </a:r>
            <a:r>
              <a:rPr lang="en-US" dirty="0"/>
              <a:t>;</a:t>
            </a:r>
            <a:r>
              <a:rPr lang="cs-CZ" dirty="0"/>
              <a:t> přineslo však i odstranění formálních bariér pro pokračování na střední škole všeobecného typu z jakéhokoliv typu základní školy. </a:t>
            </a:r>
            <a:r>
              <a:rPr lang="en-US" dirty="0"/>
              <a:t> </a:t>
            </a:r>
            <a:endParaRPr lang="cs-CZ" dirty="0"/>
          </a:p>
          <a:p>
            <a:pPr eaLnBrk="1" hangingPunct="1"/>
            <a:r>
              <a:rPr lang="cs-CZ" dirty="0"/>
              <a:t>Zavedení pozice </a:t>
            </a:r>
            <a:r>
              <a:rPr lang="en-US" dirty="0"/>
              <a:t>pedagogic</a:t>
            </a:r>
            <a:r>
              <a:rPr lang="cs-CZ" dirty="0" err="1"/>
              <a:t>kých</a:t>
            </a:r>
            <a:r>
              <a:rPr lang="en-US" dirty="0"/>
              <a:t> </a:t>
            </a:r>
            <a:r>
              <a:rPr lang="en-US" dirty="0" err="1"/>
              <a:t>asist</a:t>
            </a:r>
            <a:r>
              <a:rPr lang="cs-CZ" dirty="0"/>
              <a:t>e</a:t>
            </a:r>
            <a:r>
              <a:rPr lang="en-US" dirty="0" err="1"/>
              <a:t>nt</a:t>
            </a:r>
            <a:r>
              <a:rPr lang="cs-CZ" dirty="0"/>
              <a:t>ů</a:t>
            </a:r>
            <a:r>
              <a:rPr lang="en-US" dirty="0"/>
              <a:t>;</a:t>
            </a:r>
            <a:r>
              <a:rPr lang="cs-CZ" dirty="0"/>
              <a:t> </a:t>
            </a:r>
          </a:p>
          <a:p>
            <a:pPr eaLnBrk="1" hangingPunct="1"/>
            <a:r>
              <a:rPr lang="cs-CZ" dirty="0"/>
              <a:t>Přípravné třídy a kurzy za účelem dorovnání či doplnění vzdělání</a:t>
            </a:r>
            <a:r>
              <a:rPr lang="en-US" dirty="0"/>
              <a:t>;</a:t>
            </a:r>
            <a:endParaRPr lang="cs-CZ" dirty="0"/>
          </a:p>
          <a:p>
            <a:r>
              <a:rPr lang="cs-CZ" dirty="0"/>
              <a:t>Od roku 2016 společné vzdělávání (systémová inkluze)</a:t>
            </a:r>
            <a:r>
              <a:rPr lang="en-US" dirty="0"/>
              <a:t>;</a:t>
            </a:r>
            <a:endParaRPr lang="cs-CZ" dirty="0"/>
          </a:p>
          <a:p>
            <a:r>
              <a:rPr lang="cs-CZ" dirty="0"/>
              <a:t>Od roku 2018 transformace praktických škol na běžné školy </a:t>
            </a:r>
            <a:r>
              <a:rPr lang="en-US" dirty="0"/>
              <a:t>;</a:t>
            </a:r>
            <a:r>
              <a:rPr lang="cs-CZ" dirty="0"/>
              <a:t> </a:t>
            </a:r>
          </a:p>
          <a:p>
            <a:r>
              <a:rPr lang="cs-CZ" dirty="0"/>
              <a:t>Povinná předškolní docházka pro pětileté děti (v ČR 2017)</a:t>
            </a:r>
            <a:r>
              <a:rPr lang="en-US" dirty="0"/>
              <a:t>;</a:t>
            </a:r>
            <a:endParaRPr lang="cs-CZ" dirty="0"/>
          </a:p>
          <a:p>
            <a:r>
              <a:rPr lang="cs-CZ" dirty="0"/>
              <a:t>Změna </a:t>
            </a:r>
            <a:r>
              <a:rPr lang="cs-CZ" dirty="0" err="1"/>
              <a:t>zp</a:t>
            </a:r>
            <a:r>
              <a:rPr lang="cs-CZ" dirty="0"/>
              <a:t>. financování regionálního školství (od 2020).</a:t>
            </a:r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65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981200" y="476673"/>
            <a:ext cx="8229600" cy="993775"/>
          </a:xfrm>
          <a:solidFill>
            <a:schemeClr val="bg2"/>
          </a:solidFill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cs-CZ" sz="32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dimenze chudoby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924425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Vedle základních ukazatelů pro </a:t>
            </a:r>
            <a:r>
              <a:rPr lang="cs-CZ" b="1" dirty="0">
                <a:solidFill>
                  <a:srgbClr val="0000FF"/>
                </a:solidFill>
              </a:rPr>
              <a:t>měření/popis</a:t>
            </a:r>
            <a:r>
              <a:rPr lang="cs-CZ" dirty="0"/>
              <a:t>/mezinárodní srovnání/hodnocení nerovností v rámci jednotlivých zemí přispívá sociologie dosti významně k rozvoji </a:t>
            </a:r>
            <a:r>
              <a:rPr lang="cs-CZ" b="1" dirty="0">
                <a:solidFill>
                  <a:srgbClr val="0000FF"/>
                </a:solidFill>
              </a:rPr>
              <a:t>poznání příčin vzniku </a:t>
            </a:r>
            <a:r>
              <a:rPr lang="cs-CZ" dirty="0"/>
              <a:t>chudoby a nerovností.</a:t>
            </a:r>
          </a:p>
          <a:p>
            <a:pPr eaLnBrk="1" hangingPunct="1"/>
            <a:r>
              <a:rPr lang="cs-CZ" dirty="0"/>
              <a:t>Koncept tříd, sociální stratifikace a nerovnost tzv. sociálních šancí atd.</a:t>
            </a:r>
          </a:p>
        </p:txBody>
      </p:sp>
    </p:spTree>
    <p:extLst>
      <p:ext uri="{BB962C8B-B14F-4D97-AF65-F5344CB8AC3E}">
        <p14:creationId xmlns:p14="http://schemas.microsoft.com/office/powerpoint/2010/main" val="131677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problémy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Přechod mezi</a:t>
            </a:r>
            <a:r>
              <a:rPr lang="en-US" dirty="0"/>
              <a:t> </a:t>
            </a:r>
            <a:r>
              <a:rPr lang="en-US" dirty="0" err="1"/>
              <a:t>preprim</a:t>
            </a:r>
            <a:r>
              <a:rPr lang="cs-CZ" dirty="0" err="1"/>
              <a:t>árním</a:t>
            </a:r>
            <a:r>
              <a:rPr lang="cs-CZ" dirty="0"/>
              <a:t> a prvním stupněm</a:t>
            </a:r>
            <a:r>
              <a:rPr lang="en-US" dirty="0"/>
              <a:t> </a:t>
            </a:r>
            <a:r>
              <a:rPr lang="cs-CZ" dirty="0"/>
              <a:t>základního vzdělávání</a:t>
            </a:r>
            <a:r>
              <a:rPr lang="en-US" dirty="0"/>
              <a:t>;</a:t>
            </a:r>
            <a:endParaRPr lang="cs-CZ" dirty="0"/>
          </a:p>
          <a:p>
            <a:pPr lvl="0"/>
            <a:r>
              <a:rPr lang="cs-CZ" dirty="0"/>
              <a:t>Přechod mezi primární a nižší sekundární úrovní vzdělávání (přechod na druhý stupeň ZŠ je doprovázen významným odlivem romských žáků)</a:t>
            </a:r>
            <a:r>
              <a:rPr lang="en-US" dirty="0"/>
              <a:t>; </a:t>
            </a:r>
            <a:r>
              <a:rPr lang="cs-CZ" dirty="0"/>
              <a:t>což má za následek</a:t>
            </a:r>
          </a:p>
          <a:p>
            <a:r>
              <a:rPr lang="cs-CZ" dirty="0"/>
              <a:t>limitované šance zahájení a úspěšného průchodu vyšším sekundárním/terciárním vzděláváním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940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cs-CZ" sz="2200" dirty="0">
                <a:latin typeface="Arial" pitchFamily="34" charset="0"/>
                <a:cs typeface="Arial" pitchFamily="34" charset="0"/>
              </a:rPr>
            </a:br>
            <a:br>
              <a:rPr lang="cs-CZ" sz="2200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+mn-lt"/>
                <a:cs typeface="Arial" pitchFamily="34" charset="0"/>
              </a:rPr>
              <a:t>Konkluze </a:t>
            </a:r>
            <a:br>
              <a:rPr lang="cs-CZ" sz="2200" dirty="0">
                <a:latin typeface="Arial" pitchFamily="34" charset="0"/>
                <a:cs typeface="Arial" pitchFamily="34" charset="0"/>
              </a:rPr>
            </a:b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47200" lvl="1" indent="-396000">
              <a:buSzPct val="100000"/>
            </a:pPr>
            <a:r>
              <a:rPr lang="cs-CZ" altLang="en-US" sz="2200" dirty="0">
                <a:cs typeface="Arial" pitchFamily="34" charset="0"/>
              </a:rPr>
              <a:t>Otázka rovných vzdělávacích příležitostí  a zvláště pak diskriminace romských dětí je jedním z nejzávažnějších témat českého školství.</a:t>
            </a:r>
          </a:p>
          <a:p>
            <a:pPr marL="547200" lvl="1" indent="-396000">
              <a:buSzPct val="100000"/>
              <a:buNone/>
            </a:pPr>
            <a:r>
              <a:rPr lang="cs-CZ" altLang="en-US" sz="2200" dirty="0">
                <a:cs typeface="Arial" pitchFamily="34" charset="0"/>
              </a:rPr>
              <a:t> </a:t>
            </a:r>
          </a:p>
          <a:p>
            <a:pPr marL="547200" lvl="1" indent="-396000">
              <a:buSzPct val="100000"/>
            </a:pPr>
            <a:r>
              <a:rPr lang="cs-CZ" altLang="en-US" sz="2200" dirty="0">
                <a:cs typeface="Arial" pitchFamily="34" charset="0"/>
              </a:rPr>
              <a:t>Vládní materiál poukazuje na segregační tendence českého vzdělávacího systému</a:t>
            </a:r>
            <a:r>
              <a:rPr lang="en-US" sz="2200" dirty="0">
                <a:cs typeface="Arial" pitchFamily="34" charset="0"/>
              </a:rPr>
              <a:t>.</a:t>
            </a:r>
            <a:endParaRPr lang="cs-CZ" sz="2200" dirty="0">
              <a:cs typeface="Arial" pitchFamily="34" charset="0"/>
            </a:endParaRPr>
          </a:p>
          <a:p>
            <a:pPr marL="547200" lvl="1" indent="-396000">
              <a:buSzPct val="100000"/>
              <a:buNone/>
            </a:pPr>
            <a:r>
              <a:rPr lang="cs-CZ" sz="2200" dirty="0"/>
              <a:t>	</a:t>
            </a:r>
            <a:r>
              <a:rPr lang="cs-CZ" sz="2200" dirty="0">
                <a:cs typeface="Arial" pitchFamily="34" charset="0"/>
              </a:rPr>
              <a:t>V ZŠ s 50 a více procentním podílem romských žáků se ve školním roce 2016/17 podle odhadů vzdělávala v ČR téměř čtvrtina (24,3 %) všech romských žáků. (viz Zpráva, 2017).</a:t>
            </a:r>
          </a:p>
          <a:p>
            <a:pPr marL="547200" lvl="1" indent="-396000">
              <a:buSzPct val="100000"/>
              <a:buNone/>
            </a:pPr>
            <a:endParaRPr lang="cs-CZ" sz="2200" dirty="0">
              <a:cs typeface="Arial" pitchFamily="34" charset="0"/>
            </a:endParaRPr>
          </a:p>
          <a:p>
            <a:pPr marL="547200" lvl="1" indent="-396000">
              <a:buSzPct val="100000"/>
            </a:pPr>
            <a:r>
              <a:rPr lang="cs-CZ" sz="2200" dirty="0">
                <a:cs typeface="Arial" pitchFamily="34" charset="0"/>
              </a:rPr>
              <a:t>Přitom většina doporučení v oblasti vzdělávací politiky se shoduje na tom, že je naopak žádoucí heterogenní skladba žáků/studentů a celkově co nejméně segregace ve vzdělávání.</a:t>
            </a:r>
          </a:p>
          <a:p>
            <a:pPr marL="547200" lvl="1" indent="-396000">
              <a:buSzPct val="100000"/>
              <a:buNone/>
            </a:pPr>
            <a:endParaRPr lang="cs-CZ" sz="2200" dirty="0">
              <a:cs typeface="Arial" pitchFamily="34" charset="0"/>
            </a:endParaRPr>
          </a:p>
          <a:p>
            <a:pPr marL="547200" lvl="1" indent="-396000">
              <a:buSzPct val="100000"/>
            </a:pPr>
            <a:endParaRPr lang="cs-CZ" sz="2200" dirty="0">
              <a:cs typeface="Arial" pitchFamily="34" charset="0"/>
            </a:endParaRPr>
          </a:p>
          <a:p>
            <a:pPr marL="400050" lvl="1" indent="0">
              <a:buNone/>
            </a:pPr>
            <a:endParaRPr lang="cs-CZ" sz="2200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endParaRPr lang="cs-CZ" alt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72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69" name="Rectangle 2"/>
          <p:cNvSpPr>
            <a:spLocks noGrp="1"/>
          </p:cNvSpPr>
          <p:nvPr>
            <p:ph type="title"/>
          </p:nvPr>
        </p:nvSpPr>
        <p:spPr>
          <a:xfrm>
            <a:off x="630936" y="345870"/>
            <a:ext cx="5971200" cy="968238"/>
          </a:xfrm>
        </p:spPr>
        <p:txBody>
          <a:bodyPr anchor="b">
            <a:normAutofit/>
          </a:bodyPr>
          <a:lstStyle/>
          <a:p>
            <a:r>
              <a:rPr lang="cs-CZ" sz="3200" b="1" dirty="0"/>
              <a:t>Dilemata </a:t>
            </a:r>
            <a:r>
              <a:rPr lang="cs-CZ" sz="3200" b="1" dirty="0" err="1"/>
              <a:t>desegregačních</a:t>
            </a:r>
            <a:r>
              <a:rPr lang="cs-CZ" sz="3200" b="1" dirty="0"/>
              <a:t> politik</a:t>
            </a:r>
          </a:p>
        </p:txBody>
      </p:sp>
      <p:sp>
        <p:nvSpPr>
          <p:cNvPr id="583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lnSpcReduction="10000"/>
          </a:bodyPr>
          <a:lstStyle/>
          <a:p>
            <a:r>
              <a:rPr lang="cs-CZ" sz="2000" dirty="0"/>
              <a:t>Eliminovat/pokud ano, jak/ či nikoli popsané mechanismy diferenciace (potažmo segregace)? </a:t>
            </a:r>
          </a:p>
          <a:p>
            <a:endParaRPr lang="cs-CZ" sz="2000" dirty="0"/>
          </a:p>
          <a:p>
            <a:r>
              <a:rPr lang="cs-CZ" sz="2000" dirty="0"/>
              <a:t>Mělo by MŠMT zabránit samosprávám obcházet příp. antisegregační opatření?</a:t>
            </a:r>
          </a:p>
          <a:p>
            <a:r>
              <a:rPr lang="cs-CZ" sz="2000" dirty="0"/>
              <a:t>Může/měl by zřizovatel školy kontrolovat či regulovat „odliv“ žáků mimo jeho spádový obvod? </a:t>
            </a:r>
          </a:p>
          <a:p>
            <a:endParaRPr lang="cs-CZ" sz="1500" dirty="0"/>
          </a:p>
          <a:p>
            <a:endParaRPr lang="cs-CZ" sz="1500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58CA1E3-768C-4F78-95ED-ADBF84C5D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470069"/>
            <a:ext cx="6903720" cy="391786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E3E7DA5-EAED-43DE-B4E6-140FBDEE6DC3}"/>
              </a:ext>
            </a:extLst>
          </p:cNvPr>
          <p:cNvSpPr/>
          <p:nvPr/>
        </p:nvSpPr>
        <p:spPr>
          <a:xfrm>
            <a:off x="4442234" y="5802421"/>
            <a:ext cx="7001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hlinkClick r:id="rId3"/>
              </a:rPr>
              <a:t>https://www.msmt.cz/vzdelavani/skolstvi-v-cr/strategie-2030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87665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396" name="Rectangle 198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9397" name="Freeform: Shape 200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9398" name="Freeform: Shape 202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3" name="Rectangle 2"/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cs-CZ" sz="3400">
                <a:latin typeface="Arial" panose="020B0604020202020204" pitchFamily="34" charset="0"/>
                <a:cs typeface="Arial" panose="020B0604020202020204" pitchFamily="34" charset="0"/>
              </a:rPr>
              <a:t>Otázka sběru etnických dat</a:t>
            </a:r>
          </a:p>
        </p:txBody>
      </p:sp>
      <p:sp>
        <p:nvSpPr>
          <p:cNvPr id="59399" name="Rectangle 20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400" name="Rectangle 20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>
          <a:xfrm>
            <a:off x="438912" y="2512611"/>
            <a:ext cx="5174237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>
              <a:hlinkClick r:id="rId2"/>
            </a:endParaRPr>
          </a:p>
          <a:p>
            <a:pPr marL="0" indent="0">
              <a:buNone/>
            </a:pPr>
            <a:endParaRPr lang="cs-CZ" sz="1800">
              <a:hlinkClick r:id="rId2"/>
            </a:endParaRPr>
          </a:p>
          <a:p>
            <a:pPr marL="0" indent="0">
              <a:buNone/>
            </a:pPr>
            <a:r>
              <a:rPr lang="cs-CZ" sz="1800">
                <a:hlinkClick r:id="rId2"/>
              </a:rPr>
              <a:t>https://ec.europa.eu/info/policies/justice-and-fundamental-rights/combatting-discrimination/equality-data-collection_en</a:t>
            </a:r>
            <a:endParaRPr lang="cs-CZ" sz="180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1028" name="Picture 4" descr="Young men and women with different skin color">
            <a:extLst>
              <a:ext uri="{FF2B5EF4-FFF2-40B4-BE49-F238E27FC236}">
                <a16:creationId xmlns:a16="http://schemas.microsoft.com/office/drawing/2014/main" id="{226056F3-08F4-44DC-9096-94BDFD2C0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627" y="517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2F9A1BE-1895-4B12-B900-24AF12119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368" y="3756337"/>
            <a:ext cx="5135719" cy="20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67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4549499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cs-CZ" sz="2000" dirty="0"/>
              <a:t>Šimíková, Ivana et al. (2024). </a:t>
            </a:r>
            <a:r>
              <a:rPr lang="cs-CZ" sz="2000" b="1" i="1" dirty="0"/>
              <a:t>Zpráva o socioekonomické situaci romské populace v České republice 2023/2024.</a:t>
            </a:r>
            <a:r>
              <a:rPr lang="cs-CZ" sz="2000" i="1" dirty="0"/>
              <a:t> </a:t>
            </a:r>
            <a:r>
              <a:rPr lang="cs-CZ" sz="2000" b="1" i="1" dirty="0"/>
              <a:t>Výsledky výběrového šetření.</a:t>
            </a:r>
            <a:r>
              <a:rPr lang="cs-CZ" sz="2000" b="1" dirty="0"/>
              <a:t> </a:t>
            </a:r>
            <a:r>
              <a:rPr lang="cs-CZ" sz="2000" dirty="0"/>
              <a:t>Praha: </a:t>
            </a:r>
            <a:r>
              <a:rPr lang="cs-CZ" sz="2000" dirty="0" err="1"/>
              <a:t>Rilsa</a:t>
            </a:r>
            <a:r>
              <a:rPr lang="cs-CZ" sz="2000" dirty="0"/>
              <a:t>, Výzkumné centrum v Brně. </a:t>
            </a:r>
          </a:p>
          <a:p>
            <a:pPr marL="0" indent="0">
              <a:spcBef>
                <a:spcPts val="500"/>
              </a:spcBef>
              <a:buNone/>
            </a:pPr>
            <a:endParaRPr lang="cs-CZ" sz="2000" b="1" dirty="0"/>
          </a:p>
          <a:p>
            <a:pPr>
              <a:spcBef>
                <a:spcPts val="500"/>
              </a:spcBef>
            </a:pPr>
            <a:r>
              <a:rPr lang="cs-CZ" sz="2000" dirty="0"/>
              <a:t>Kahanec, M., Guzi, M.,  </a:t>
            </a:r>
            <a:r>
              <a:rPr lang="cs-CZ" sz="2000" dirty="0" err="1"/>
              <a:t>Martišková</a:t>
            </a:r>
            <a:r>
              <a:rPr lang="cs-CZ" sz="2000" dirty="0"/>
              <a:t>, M., and </a:t>
            </a:r>
            <a:r>
              <a:rPr lang="cs-CZ" sz="2000" dirty="0" err="1"/>
              <a:t>Siebertová</a:t>
            </a:r>
            <a:r>
              <a:rPr lang="cs-CZ" sz="2000" dirty="0"/>
              <a:t>, Z. 2014. “Slovakia and </a:t>
            </a:r>
            <a:r>
              <a:rPr lang="cs-CZ" sz="2000" dirty="0" err="1"/>
              <a:t>the</a:t>
            </a:r>
            <a:r>
              <a:rPr lang="cs-CZ" sz="2000" dirty="0"/>
              <a:t> Czech Republic: </a:t>
            </a:r>
            <a:r>
              <a:rPr lang="cs-CZ" sz="2000" dirty="0" err="1"/>
              <a:t>Inequalities</a:t>
            </a:r>
            <a:r>
              <a:rPr lang="cs-CZ" sz="2000" dirty="0"/>
              <a:t> and </a:t>
            </a:r>
            <a:r>
              <a:rPr lang="cs-CZ" sz="2000" dirty="0" err="1"/>
              <a:t>Convergences</a:t>
            </a:r>
            <a:r>
              <a:rPr lang="cs-CZ" sz="2000" dirty="0"/>
              <a:t> </a:t>
            </a:r>
            <a:r>
              <a:rPr lang="cs-CZ" sz="2000" dirty="0" err="1"/>
              <a:t>after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Velvet </a:t>
            </a:r>
            <a:r>
              <a:rPr lang="cs-CZ" sz="2000" dirty="0" err="1"/>
              <a:t>Divorce</a:t>
            </a:r>
            <a:r>
              <a:rPr lang="cs-CZ" sz="2000" dirty="0"/>
              <a:t>.” In Nolan, B., </a:t>
            </a:r>
            <a:r>
              <a:rPr lang="cs-CZ" sz="2000" dirty="0" err="1"/>
              <a:t>Salverda</a:t>
            </a:r>
            <a:r>
              <a:rPr lang="cs-CZ" sz="2000" dirty="0"/>
              <a:t>, W., </a:t>
            </a:r>
            <a:r>
              <a:rPr lang="cs-CZ" sz="2000" dirty="0" err="1"/>
              <a:t>Checchi</a:t>
            </a:r>
            <a:r>
              <a:rPr lang="cs-CZ" sz="2000" dirty="0"/>
              <a:t>, D., Marx, I. (et al.): </a:t>
            </a:r>
            <a:r>
              <a:rPr lang="cs-CZ" sz="2000" i="1" dirty="0" err="1"/>
              <a:t>Changing</a:t>
            </a:r>
            <a:r>
              <a:rPr lang="cs-CZ" sz="2000" i="1" dirty="0"/>
              <a:t> </a:t>
            </a:r>
            <a:r>
              <a:rPr lang="cs-CZ" sz="2000" i="1" dirty="0" err="1"/>
              <a:t>Inequalities</a:t>
            </a:r>
            <a:r>
              <a:rPr lang="cs-CZ" sz="2000" i="1" dirty="0"/>
              <a:t> and </a:t>
            </a:r>
            <a:r>
              <a:rPr lang="cs-CZ" sz="2000" i="1" dirty="0" err="1"/>
              <a:t>Societal</a:t>
            </a:r>
            <a:r>
              <a:rPr lang="cs-CZ" sz="2000" i="1" dirty="0"/>
              <a:t> </a:t>
            </a:r>
            <a:r>
              <a:rPr lang="cs-CZ" sz="2000" i="1" dirty="0" err="1"/>
              <a:t>Impacts</a:t>
            </a:r>
            <a:r>
              <a:rPr lang="cs-CZ" sz="2000" i="1" dirty="0"/>
              <a:t> in </a:t>
            </a:r>
            <a:r>
              <a:rPr lang="cs-CZ" sz="2000" i="1" dirty="0" err="1"/>
              <a:t>Rich</a:t>
            </a:r>
            <a:r>
              <a:rPr lang="cs-CZ" sz="2000" i="1" dirty="0"/>
              <a:t> </a:t>
            </a:r>
            <a:r>
              <a:rPr lang="cs-CZ" sz="2000" i="1" dirty="0" err="1"/>
              <a:t>Countries</a:t>
            </a:r>
            <a:r>
              <a:rPr lang="cs-CZ" sz="2000" i="1" dirty="0"/>
              <a:t> – </a:t>
            </a:r>
            <a:r>
              <a:rPr lang="cs-CZ" sz="2000" i="1" dirty="0" err="1"/>
              <a:t>Thirty</a:t>
            </a:r>
            <a:r>
              <a:rPr lang="cs-CZ" sz="2000" i="1" dirty="0"/>
              <a:t> </a:t>
            </a:r>
            <a:r>
              <a:rPr lang="cs-CZ" sz="2000" i="1" dirty="0" err="1"/>
              <a:t>Countries</a:t>
            </a:r>
            <a:r>
              <a:rPr lang="cs-CZ" sz="2000" i="1" dirty="0"/>
              <a:t>' </a:t>
            </a:r>
            <a:r>
              <a:rPr lang="cs-CZ" sz="2000" i="1" dirty="0" err="1"/>
              <a:t>Experiences</a:t>
            </a:r>
            <a:r>
              <a:rPr lang="cs-CZ" sz="2000" i="1" dirty="0"/>
              <a:t>. </a:t>
            </a:r>
            <a:r>
              <a:rPr lang="cs-CZ" sz="2000" dirty="0"/>
              <a:t>Oxford: Oxford University </a:t>
            </a:r>
            <a:r>
              <a:rPr lang="cs-CZ" sz="2000" dirty="0" err="1"/>
              <a:t>Press</a:t>
            </a:r>
            <a:r>
              <a:rPr lang="cs-CZ" sz="2000" dirty="0"/>
              <a:t>, pp. 569-592.</a:t>
            </a:r>
          </a:p>
          <a:p>
            <a:pPr>
              <a:spcBef>
                <a:spcPts val="500"/>
              </a:spcBef>
            </a:pPr>
            <a:r>
              <a:rPr lang="en-US" sz="2000" dirty="0" err="1"/>
              <a:t>Matějů</a:t>
            </a:r>
            <a:r>
              <a:rPr lang="en-US" sz="2000" dirty="0"/>
              <a:t>, P., </a:t>
            </a:r>
            <a:r>
              <a:rPr lang="en-US" sz="2000" dirty="0" err="1"/>
              <a:t>Straková</a:t>
            </a:r>
            <a:r>
              <a:rPr lang="en-US" sz="2000" dirty="0"/>
              <a:t>., </a:t>
            </a:r>
            <a:r>
              <a:rPr lang="en-US" sz="2000" dirty="0" err="1"/>
              <a:t>Veselý</a:t>
            </a:r>
            <a:r>
              <a:rPr lang="en-US" sz="2000" dirty="0"/>
              <a:t>, A. (eds.) 2010. </a:t>
            </a:r>
            <a:r>
              <a:rPr lang="en-US" sz="2000" i="1" dirty="0" err="1"/>
              <a:t>Nerovnosti</a:t>
            </a:r>
            <a:r>
              <a:rPr lang="en-US" sz="2000" i="1" dirty="0"/>
              <a:t> </a:t>
            </a:r>
            <a:r>
              <a:rPr lang="en-US" sz="2000" i="1" dirty="0" err="1"/>
              <a:t>ve</a:t>
            </a:r>
            <a:r>
              <a:rPr lang="en-US" sz="2000" i="1" dirty="0"/>
              <a:t> </a:t>
            </a:r>
            <a:r>
              <a:rPr lang="en-US" sz="2000" i="1" dirty="0" err="1"/>
              <a:t>vzdělávání</a:t>
            </a:r>
            <a:r>
              <a:rPr lang="en-US" sz="2000" i="1" dirty="0"/>
              <a:t>: Od </a:t>
            </a:r>
            <a:r>
              <a:rPr lang="en-US" sz="2000" i="1" dirty="0" err="1"/>
              <a:t>měření</a:t>
            </a:r>
            <a:r>
              <a:rPr lang="en-US" sz="2000" i="1" dirty="0"/>
              <a:t> k </a:t>
            </a:r>
            <a:r>
              <a:rPr lang="en-US" sz="2000" i="1" dirty="0" err="1"/>
              <a:t>řešení</a:t>
            </a:r>
            <a:r>
              <a:rPr lang="en-US" sz="2000" i="1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Praha</a:t>
            </a:r>
            <a:r>
              <a:rPr lang="en-US" sz="2000" dirty="0"/>
              <a:t>: </a:t>
            </a:r>
            <a:r>
              <a:rPr lang="en-US" sz="2000" dirty="0" err="1"/>
              <a:t>Slon</a:t>
            </a:r>
            <a:r>
              <a:rPr lang="en-US" sz="2000" dirty="0"/>
              <a:t>.</a:t>
            </a:r>
            <a:r>
              <a:rPr lang="cs-CZ" sz="2000" dirty="0"/>
              <a:t> (</a:t>
            </a:r>
            <a:r>
              <a:rPr lang="cs-CZ" sz="2000" u="sng" dirty="0"/>
              <a:t>Zejména kap. </a:t>
            </a:r>
            <a:r>
              <a:rPr lang="cs-CZ" sz="2000" u="sng" dirty="0" err="1"/>
              <a:t>Gabal</a:t>
            </a:r>
            <a:r>
              <a:rPr lang="cs-CZ" sz="2000" u="sng" dirty="0"/>
              <a:t>, Čada)</a:t>
            </a:r>
            <a:r>
              <a:rPr lang="cs-CZ" sz="2000" dirty="0"/>
              <a:t>.</a:t>
            </a:r>
          </a:p>
          <a:p>
            <a:pPr>
              <a:spcBef>
                <a:spcPts val="500"/>
              </a:spcBef>
            </a:pPr>
            <a:r>
              <a:rPr lang="en-US" sz="2000" dirty="0" err="1"/>
              <a:t>Nekorjak</a:t>
            </a:r>
            <a:r>
              <a:rPr lang="en-US" sz="2000" dirty="0"/>
              <a:t>, M., </a:t>
            </a:r>
            <a:r>
              <a:rPr lang="en-US" sz="2000" dirty="0" err="1"/>
              <a:t>Souralová</a:t>
            </a:r>
            <a:r>
              <a:rPr lang="en-US" sz="2000" dirty="0"/>
              <a:t>, A., </a:t>
            </a:r>
            <a:r>
              <a:rPr lang="en-US" sz="2000" dirty="0" err="1"/>
              <a:t>Vomastková</a:t>
            </a:r>
            <a:r>
              <a:rPr lang="en-US" sz="2000" dirty="0"/>
              <a:t>, K. (2011). </a:t>
            </a:r>
            <a:r>
              <a:rPr lang="cs-CZ" sz="2000" dirty="0"/>
              <a:t>‘</a:t>
            </a:r>
            <a:r>
              <a:rPr lang="en-US" sz="2000" dirty="0" err="1"/>
              <a:t>Uvíznutí</a:t>
            </a:r>
            <a:r>
              <a:rPr lang="en-US" sz="2000" dirty="0"/>
              <a:t> v </a:t>
            </a:r>
            <a:r>
              <a:rPr lang="en-US" sz="2000" dirty="0" err="1"/>
              <a:t>marginalitě</a:t>
            </a:r>
            <a:r>
              <a:rPr lang="en-US" sz="2000" dirty="0"/>
              <a:t>: </a:t>
            </a:r>
            <a:r>
              <a:rPr lang="en-US" sz="2000" dirty="0" err="1"/>
              <a:t>vzdělávací</a:t>
            </a:r>
            <a:r>
              <a:rPr lang="en-US" sz="2000" dirty="0"/>
              <a:t> </a:t>
            </a:r>
            <a:r>
              <a:rPr lang="en-US" sz="2000" dirty="0" err="1"/>
              <a:t>trh</a:t>
            </a:r>
            <a:r>
              <a:rPr lang="en-US" sz="2000" dirty="0"/>
              <a:t>, “</a:t>
            </a:r>
            <a:r>
              <a:rPr lang="en-US" sz="2000" dirty="0" err="1"/>
              <a:t>romské</a:t>
            </a:r>
            <a:r>
              <a:rPr lang="en-US" sz="2000" dirty="0"/>
              <a:t> </a:t>
            </a:r>
            <a:r>
              <a:rPr lang="en-US" sz="2000" dirty="0" err="1"/>
              <a:t>školy</a:t>
            </a:r>
            <a:r>
              <a:rPr lang="en-US" sz="2000" dirty="0"/>
              <a:t>” a </a:t>
            </a:r>
            <a:r>
              <a:rPr lang="en-US" sz="2000" dirty="0" err="1"/>
              <a:t>reprodukce</a:t>
            </a:r>
            <a:r>
              <a:rPr lang="en-US" sz="2000" dirty="0"/>
              <a:t> </a:t>
            </a:r>
            <a:r>
              <a:rPr lang="en-US" sz="2000" dirty="0" err="1"/>
              <a:t>sociálně</a:t>
            </a:r>
            <a:r>
              <a:rPr lang="en-US" sz="2000" dirty="0"/>
              <a:t> </a:t>
            </a:r>
            <a:r>
              <a:rPr lang="en-US" sz="2000" dirty="0" err="1"/>
              <a:t>prostorových</a:t>
            </a:r>
            <a:r>
              <a:rPr lang="en-US" sz="2000" dirty="0"/>
              <a:t> </a:t>
            </a:r>
            <a:r>
              <a:rPr lang="en-US" sz="2000" dirty="0" err="1"/>
              <a:t>nerovností</a:t>
            </a:r>
            <a:r>
              <a:rPr lang="en-US" sz="2000" dirty="0"/>
              <a:t>.</a:t>
            </a:r>
            <a:r>
              <a:rPr lang="cs-CZ" sz="2000" dirty="0"/>
              <a:t>’ </a:t>
            </a:r>
            <a:r>
              <a:rPr lang="cs-CZ" sz="2000" i="1" dirty="0"/>
              <a:t>Sociologický časopis/Czech </a:t>
            </a:r>
            <a:r>
              <a:rPr lang="cs-CZ" sz="2000" i="1" dirty="0" err="1"/>
              <a:t>Sociological</a:t>
            </a:r>
            <a:r>
              <a:rPr lang="cs-CZ" sz="2000" i="1" dirty="0"/>
              <a:t> </a:t>
            </a:r>
            <a:r>
              <a:rPr lang="cs-CZ" sz="2000" i="1" dirty="0" err="1"/>
              <a:t>Review</a:t>
            </a:r>
            <a:r>
              <a:rPr lang="cs-CZ" sz="2000" dirty="0"/>
              <a:t>, vol.47, No. 4, pp. 657-680.</a:t>
            </a:r>
          </a:p>
          <a:p>
            <a:pPr>
              <a:spcBef>
                <a:spcPts val="500"/>
              </a:spcBef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46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774825" y="115888"/>
            <a:ext cx="8713788" cy="850900"/>
          </a:xfrm>
          <a:solidFill>
            <a:schemeClr val="bg2"/>
          </a:solidFill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cs-CZ" sz="3200" b="1" dirty="0">
                <a:latin typeface="Arial Narrow" panose="020B0606020202030204" pitchFamily="34" charset="0"/>
              </a:rPr>
              <a:t>Sociální vyloučení, začlenění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1774825" y="1125538"/>
            <a:ext cx="8713788" cy="554355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rozdíl od chudoby tento koncept reflektuje i opomíjené formy diskriminace (vztahující se k sociální participaci a uplatnění jednotlivců a skupin); výzva z hlediska demokracie, spravedlnosti.</a:t>
            </a:r>
          </a:p>
          <a:p>
            <a:pPr eaLnBrk="1" hangingPunct="1"/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Pojem sociální vyloučení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více významů, např. vyloučení z důvodu trestu, stigmatizace, nemoci, etnické příslušnosti.</a:t>
            </a:r>
          </a:p>
          <a:p>
            <a:pPr eaLnBrk="1" hangingPunct="1"/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vztahu k aktivitám EU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(Lisabonská strategie 2000-2010), dokument pro koordinaci plánů sociálního začleňování .</a:t>
            </a:r>
          </a:p>
        </p:txBody>
      </p:sp>
    </p:spTree>
    <p:extLst>
      <p:ext uri="{BB962C8B-B14F-4D97-AF65-F5344CB8AC3E}">
        <p14:creationId xmlns:p14="http://schemas.microsoft.com/office/powerpoint/2010/main" val="257804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39D4F-DE8E-4C48-A5F5-9FFFCE22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507"/>
            <a:ext cx="10515600" cy="1325563"/>
          </a:xfrm>
        </p:spPr>
        <p:txBody>
          <a:bodyPr/>
          <a:lstStyle/>
          <a:p>
            <a:r>
              <a:rPr lang="cs-CZ" b="1" dirty="0"/>
              <a:t>Koncept (ne)rovných šancí </a:t>
            </a:r>
            <a:br>
              <a:rPr lang="cs-CZ" b="1" dirty="0"/>
            </a:br>
            <a:endParaRPr lang="cs-CZ" dirty="0"/>
          </a:p>
        </p:txBody>
      </p:sp>
      <p:sp>
        <p:nvSpPr>
          <p:cNvPr id="1945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3000" b="1" dirty="0"/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3000" b="1" dirty="0"/>
          </a:p>
          <a:p>
            <a:pPr algn="just">
              <a:spcBef>
                <a:spcPts val="600"/>
              </a:spcBef>
              <a:buNone/>
            </a:pPr>
            <a:r>
              <a:rPr lang="cs-CZ" sz="3000" dirty="0"/>
              <a:t>	</a:t>
            </a:r>
            <a:r>
              <a:rPr lang="cs-CZ" dirty="0"/>
              <a:t>Z hlediska sociologického rovnost šancí znamená, že rodina původu, </a:t>
            </a:r>
            <a:br>
              <a:rPr lang="cs-CZ" dirty="0"/>
            </a:br>
            <a:r>
              <a:rPr lang="cs-CZ" dirty="0"/>
              <a:t>v níž člověk vyrostl, nebude limitovat jeho životní možnosti.</a:t>
            </a:r>
          </a:p>
          <a:p>
            <a:pPr algn="just">
              <a:spcBef>
                <a:spcPts val="600"/>
              </a:spcBef>
              <a:buNone/>
            </a:pPr>
            <a:endParaRPr lang="cs-CZ" dirty="0"/>
          </a:p>
          <a:p>
            <a:pPr algn="just">
              <a:spcBef>
                <a:spcPts val="600"/>
              </a:spcBef>
              <a:buNone/>
            </a:pPr>
            <a:r>
              <a:rPr lang="cs-CZ" dirty="0"/>
              <a:t>	V české společnosti přitom platí silná korelace mezi etnicitou </a:t>
            </a:r>
            <a:br>
              <a:rPr lang="cs-CZ" dirty="0"/>
            </a:br>
            <a:r>
              <a:rPr lang="cs-CZ" dirty="0"/>
              <a:t>a sociální třídou.</a:t>
            </a:r>
            <a:r>
              <a:rPr lang="cs-CZ" sz="3000" dirty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2200" dirty="0"/>
              <a:t>	</a:t>
            </a:r>
          </a:p>
        </p:txBody>
      </p:sp>
      <p:sp>
        <p:nvSpPr>
          <p:cNvPr id="19458" name="TextovéPole 3"/>
          <p:cNvSpPr txBox="1">
            <a:spLocks noChangeArrowheads="1"/>
          </p:cNvSpPr>
          <p:nvPr/>
        </p:nvSpPr>
        <p:spPr bwMode="auto">
          <a:xfrm>
            <a:off x="2495550" y="4221164"/>
            <a:ext cx="405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Verdan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286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D605E-F333-4D80-A446-D6100B7F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Teoretický rámec</a:t>
            </a:r>
            <a:br>
              <a:rPr lang="cs-CZ" b="1" dirty="0"/>
            </a:br>
            <a:endParaRPr lang="cs-CZ" dirty="0"/>
          </a:p>
        </p:txBody>
      </p:sp>
      <p:sp>
        <p:nvSpPr>
          <p:cNvPr id="2150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cs-CZ" dirty="0"/>
              <a:t>Konzervativní </a:t>
            </a:r>
            <a:r>
              <a:rPr lang="cs-CZ" dirty="0">
                <a:latin typeface="Arial" charset="0"/>
              </a:rPr>
              <a:t>(kulturologické) </a:t>
            </a:r>
            <a:r>
              <a:rPr lang="cs-CZ" dirty="0"/>
              <a:t>vysvětlení</a:t>
            </a:r>
            <a:r>
              <a:rPr lang="cs-CZ" sz="3200" dirty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/>
              <a:t>	(</a:t>
            </a:r>
            <a:r>
              <a:rPr lang="cs-CZ" dirty="0" err="1"/>
              <a:t>Bernstein</a:t>
            </a:r>
            <a:r>
              <a:rPr lang="cs-CZ" dirty="0"/>
              <a:t>, B., </a:t>
            </a:r>
            <a:r>
              <a:rPr lang="cs-CZ" dirty="0" err="1"/>
              <a:t>Willis</a:t>
            </a:r>
            <a:r>
              <a:rPr lang="cs-CZ" dirty="0"/>
              <a:t>, P., ...)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3200" dirty="0"/>
              <a:t>	</a:t>
            </a:r>
            <a:r>
              <a:rPr lang="cs-CZ" sz="2400" i="1" dirty="0"/>
              <a:t>(za omezené životní příležitosti si mohou jedinci sami – „obviňování oběti“)</a:t>
            </a:r>
            <a:r>
              <a:rPr lang="cs-CZ" i="1" dirty="0"/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cs-CZ" sz="3200" dirty="0"/>
              <a:t>vs.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/>
              <a:t>Liberální (strukturální) vysvětlení (Wilson, W.J., </a:t>
            </a:r>
            <a:r>
              <a:rPr lang="cs-CZ" dirty="0" err="1"/>
              <a:t>Bowles</a:t>
            </a:r>
            <a:r>
              <a:rPr lang="cs-CZ" dirty="0"/>
              <a:t>, </a:t>
            </a:r>
            <a:r>
              <a:rPr lang="cs-CZ" dirty="0" err="1"/>
              <a:t>Gintis</a:t>
            </a:r>
            <a:r>
              <a:rPr lang="cs-CZ" dirty="0"/>
              <a:t>,…)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3200" dirty="0"/>
              <a:t>	</a:t>
            </a:r>
            <a:r>
              <a:rPr lang="cs-CZ" sz="2400" i="1" dirty="0"/>
              <a:t>(příčinou omezených příležitostí je nespravedlivá sociálně-ekonomická struktura – „obviňování systému“)</a:t>
            </a:r>
            <a:r>
              <a:rPr lang="cs-CZ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098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4150E-AD39-4DBB-8FDA-B0C7D955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Teoretický rámec</a:t>
            </a:r>
            <a:br>
              <a:rPr lang="cs-CZ" b="1" dirty="0"/>
            </a:br>
            <a:endParaRPr lang="cs-CZ" dirty="0"/>
          </a:p>
        </p:txBody>
      </p:sp>
      <p:sp>
        <p:nvSpPr>
          <p:cNvPr id="2355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z="3200" b="1" dirty="0"/>
          </a:p>
          <a:p>
            <a:pPr eaLnBrk="1" hangingPunct="1">
              <a:buFont typeface="Wingdings 2" pitchFamily="18" charset="2"/>
              <a:buNone/>
            </a:pPr>
            <a:r>
              <a:rPr lang="cs-CZ" sz="3200" dirty="0"/>
              <a:t>	</a:t>
            </a:r>
            <a:r>
              <a:rPr lang="cs-CZ" dirty="0"/>
              <a:t>Předchozí protiklad byl později obohacen o třetí pozici – její reprezentanti  (např. </a:t>
            </a:r>
            <a:r>
              <a:rPr lang="cs-CZ" dirty="0" err="1"/>
              <a:t>Bourdieu</a:t>
            </a:r>
            <a:r>
              <a:rPr lang="cs-CZ" dirty="0"/>
              <a:t>, P., </a:t>
            </a:r>
            <a:r>
              <a:rPr lang="cs-CZ" dirty="0" err="1"/>
              <a:t>Giddens</a:t>
            </a:r>
            <a:r>
              <a:rPr lang="cs-CZ" dirty="0"/>
              <a:t>, A.) apriori nepopírají předchozí dvě vysvětlení, ale pokoušejí se o jejich propojení. </a:t>
            </a:r>
          </a:p>
          <a:p>
            <a:pPr>
              <a:spcBef>
                <a:spcPts val="1200"/>
              </a:spcBef>
              <a:buNone/>
            </a:pPr>
            <a:r>
              <a:rPr lang="cs-CZ" i="1" dirty="0"/>
              <a:t>(„Člověk je aktivní bytostí, nicméně v rámci podmínek, které si sám nevybral.“)</a:t>
            </a:r>
            <a:endParaRPr lang="cs-CZ" dirty="0"/>
          </a:p>
          <a:p>
            <a:pPr eaLnBrk="1" hangingPunct="1">
              <a:buFont typeface="Wingdings 2" pitchFamily="18" charset="2"/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4424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Integrace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1981200" y="1341439"/>
            <a:ext cx="8229600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2400" dirty="0"/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Integrace je založena na konceptu rovných příležitostí pro všechny. V socio-ekonomickém pojetí znamená, že např. příslušníci jakékoli skupiny by měli mít příležitosti žít stejně důstojný život jako ostatní členové společnosti.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400" dirty="0"/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Integrace je úspěšná, když se to daří ve všech aspektech: sociálně, ekonomicky, kulturně a také symbolicky. Integrace není úspěšná, pokud některé skupiny (menšiny) mají trvalé  problémy proniknout do sociální struktury společnosti (či do některých oblastí sociální struktury). </a:t>
            </a:r>
          </a:p>
          <a:p>
            <a:pPr eaLnBrk="1" hangingPunct="1">
              <a:lnSpc>
                <a:spcPct val="90000"/>
              </a:lnSpc>
            </a:pPr>
            <a:endParaRPr lang="cs-CZ" sz="2400" dirty="0"/>
          </a:p>
          <a:p>
            <a:pPr eaLnBrk="1" hangingPunct="1">
              <a:lnSpc>
                <a:spcPct val="9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4192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7"/>
          <p:cNvSpPr>
            <a:spLocks noGrp="1"/>
          </p:cNvSpPr>
          <p:nvPr>
            <p:ph type="title"/>
          </p:nvPr>
        </p:nvSpPr>
        <p:spPr>
          <a:xfrm>
            <a:off x="1991544" y="-46495"/>
            <a:ext cx="8229600" cy="9413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Three-stage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ntegration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ndicators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(Kahanec, 2009)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161" name="Group 81"/>
          <p:cNvGraphicFramePr>
            <a:graphicFrameLocks noGrp="1"/>
          </p:cNvGraphicFramePr>
          <p:nvPr>
            <p:ph idx="1"/>
          </p:nvPr>
        </p:nvGraphicFramePr>
        <p:xfrm>
          <a:off x="1992313" y="855664"/>
          <a:ext cx="8229600" cy="6012625"/>
        </p:xfrm>
        <a:graphic>
          <a:graphicData uri="http://schemas.openxmlformats.org/drawingml/2006/table">
            <a:tbl>
              <a:tblPr/>
              <a:tblGrid>
                <a:gridCol w="164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Employment</a:t>
                      </a: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Education</a:t>
                      </a:r>
                      <a:endParaRPr kumimoji="0" lang="cs-CZ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Health</a:t>
                      </a:r>
                      <a:endParaRPr kumimoji="0" lang="cs-CZ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Housing</a:t>
                      </a:r>
                      <a:endParaRPr kumimoji="0" lang="cs-CZ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Access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Labor force participation rate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Enrolment rate in pre-primary education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Possession of health insurance (rate)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Legal housing in a segregated neighborhood (as opposed to illegal housing) (rate)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Result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nemploy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ment rate (including self-employment)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Integration at classroom level in primary education (index)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Registration with a general practitioner (rate)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Legal housing in a non-segregated neighborhood (rate)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Success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hourly wage,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ccupational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status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(ISCO-88)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Share with (upper) secondary or tertiary education (ISCED 3+)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Life expectancy at birth,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nfant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mort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lity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rate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Φ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net floor area (in m2) per inhabitant (in legal housing in </a:t>
                      </a:r>
                      <a:b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non-segregated neighborhood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11334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 (1)</Template>
  <TotalTime>1127</TotalTime>
  <Words>2351</Words>
  <Application>Microsoft Office PowerPoint</Application>
  <PresentationFormat>Širokoúhlá obrazovka</PresentationFormat>
  <Paragraphs>289</Paragraphs>
  <Slides>34</Slides>
  <Notes>17</Notes>
  <HiddenSlides>0</HiddenSlides>
  <MMClips>0</MMClips>
  <ScaleCrop>false</ScaleCrop>
  <HeadingPairs>
    <vt:vector size="8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9" baseType="lpstr">
      <vt:lpstr>Arial</vt:lpstr>
      <vt:lpstr>Arial Narrow</vt:lpstr>
      <vt:lpstr>Arial Rounded MT Bold</vt:lpstr>
      <vt:lpstr>Calibri</vt:lpstr>
      <vt:lpstr>Calibri Light</vt:lpstr>
      <vt:lpstr>Nunito Sans Light</vt:lpstr>
      <vt:lpstr>Nunito Sans SemiBold</vt:lpstr>
      <vt:lpstr>Tahoma</vt:lpstr>
      <vt:lpstr>Times New Roman</vt:lpstr>
      <vt:lpstr>Verdana</vt:lpstr>
      <vt:lpstr>Wingdings</vt:lpstr>
      <vt:lpstr>Wingdings 2</vt:lpstr>
      <vt:lpstr>Prezentace_MU_CZ</vt:lpstr>
      <vt:lpstr>Motiv Office</vt:lpstr>
      <vt:lpstr>Worksheet</vt:lpstr>
      <vt:lpstr>Některé problémy dnešní české společnosti</vt:lpstr>
      <vt:lpstr>Chudoba</vt:lpstr>
      <vt:lpstr>Sociální dimenze chudoby</vt:lpstr>
      <vt:lpstr>Sociální vyloučení, začlenění</vt:lpstr>
      <vt:lpstr>Koncept (ne)rovných šancí  </vt:lpstr>
      <vt:lpstr>Teoretický rámec </vt:lpstr>
      <vt:lpstr>Teoretický rámec </vt:lpstr>
      <vt:lpstr>Integrace</vt:lpstr>
      <vt:lpstr>Three-stage integration indicators (Kahanec, 2009) </vt:lpstr>
      <vt:lpstr>Příklad: Situace Romů  v české společnosti</vt:lpstr>
      <vt:lpstr>Romská populace jako „H2S“ („hard-to-survey population“)</vt:lpstr>
      <vt:lpstr>Prezentace aplikace PowerPoint</vt:lpstr>
      <vt:lpstr>Počet Romů v ČR a SR srovnání výsledků ze Sčítání lidu s kvalifikovanými odhady</vt:lpstr>
      <vt:lpstr>Prezentace aplikace PowerPoint</vt:lpstr>
      <vt:lpstr>Prezentace aplikace PowerPoint</vt:lpstr>
      <vt:lpstr>Prezentace aplikace PowerPoint</vt:lpstr>
      <vt:lpstr>Prezentace aplikace PowerPoint</vt:lpstr>
      <vt:lpstr>Rozdíl mezi rasou a etnikem </vt:lpstr>
      <vt:lpstr>Etnická skupina</vt:lpstr>
      <vt:lpstr>Tři různé způsoby klasifikace romské populace </vt:lpstr>
      <vt:lpstr>Rozložení romské populace podle okresů SLDB11</vt:lpstr>
      <vt:lpstr>V ČR identifikujeme</vt:lpstr>
      <vt:lpstr>Prezentace aplikace PowerPoint</vt:lpstr>
      <vt:lpstr>Prezentace aplikace PowerPoint</vt:lpstr>
      <vt:lpstr>Prezentace aplikace PowerPoint</vt:lpstr>
      <vt:lpstr>Prezentace aplikace PowerPoint</vt:lpstr>
      <vt:lpstr>Rostoucí nerovnosti ve veřejném vzdělávání – problematika diferenciace škol</vt:lpstr>
      <vt:lpstr>Rovný přístup ke vzdělání</vt:lpstr>
      <vt:lpstr>Opatření k odstranění nerovností (příp. segregace)  v zákl. vzdělávání</vt:lpstr>
      <vt:lpstr>Hlavní problémy</vt:lpstr>
      <vt:lpstr>  Konkluze  </vt:lpstr>
      <vt:lpstr>Dilemata desegregačních politik</vt:lpstr>
      <vt:lpstr>Otázka sběru etnických dat</vt:lpstr>
      <vt:lpstr>Literatura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Některé problémy dnešní české společnosti</dc:title>
  <dc:creator>Fonadova Laura</dc:creator>
  <cp:lastModifiedBy>Laura Fónadová</cp:lastModifiedBy>
  <cp:revision>89</cp:revision>
  <cp:lastPrinted>1601-01-01T00:00:00Z</cp:lastPrinted>
  <dcterms:created xsi:type="dcterms:W3CDTF">2019-04-17T11:33:23Z</dcterms:created>
  <dcterms:modified xsi:type="dcterms:W3CDTF">2024-04-30T09:24:06Z</dcterms:modified>
</cp:coreProperties>
</file>