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5" r:id="rId2"/>
  </p:sldMasterIdLst>
  <p:notesMasterIdLst>
    <p:notesMasterId r:id="rId53"/>
  </p:notesMasterIdLst>
  <p:handoutMasterIdLst>
    <p:handoutMasterId r:id="rId54"/>
  </p:handoutMasterIdLst>
  <p:sldIdLst>
    <p:sldId id="256" r:id="rId3"/>
    <p:sldId id="296" r:id="rId4"/>
    <p:sldId id="393" r:id="rId5"/>
    <p:sldId id="387" r:id="rId6"/>
    <p:sldId id="409" r:id="rId7"/>
    <p:sldId id="410" r:id="rId8"/>
    <p:sldId id="377" r:id="rId9"/>
    <p:sldId id="258" r:id="rId10"/>
    <p:sldId id="338" r:id="rId11"/>
    <p:sldId id="335" r:id="rId12"/>
    <p:sldId id="336" r:id="rId13"/>
    <p:sldId id="339" r:id="rId14"/>
    <p:sldId id="356" r:id="rId15"/>
    <p:sldId id="357" r:id="rId16"/>
    <p:sldId id="388" r:id="rId17"/>
    <p:sldId id="389" r:id="rId18"/>
    <p:sldId id="392" r:id="rId19"/>
    <p:sldId id="390" r:id="rId20"/>
    <p:sldId id="394" r:id="rId21"/>
    <p:sldId id="391" r:id="rId22"/>
    <p:sldId id="342" r:id="rId23"/>
    <p:sldId id="301" r:id="rId24"/>
    <p:sldId id="396" r:id="rId25"/>
    <p:sldId id="395" r:id="rId26"/>
    <p:sldId id="319" r:id="rId27"/>
    <p:sldId id="340" r:id="rId28"/>
    <p:sldId id="341" r:id="rId29"/>
    <p:sldId id="353" r:id="rId30"/>
    <p:sldId id="354" r:id="rId31"/>
    <p:sldId id="355" r:id="rId32"/>
    <p:sldId id="408" r:id="rId33"/>
    <p:sldId id="407" r:id="rId34"/>
    <p:sldId id="401" r:id="rId35"/>
    <p:sldId id="363" r:id="rId36"/>
    <p:sldId id="364" r:id="rId37"/>
    <p:sldId id="365" r:id="rId38"/>
    <p:sldId id="366" r:id="rId39"/>
    <p:sldId id="367" r:id="rId40"/>
    <p:sldId id="368" r:id="rId41"/>
    <p:sldId id="369" r:id="rId42"/>
    <p:sldId id="372" r:id="rId43"/>
    <p:sldId id="373" r:id="rId44"/>
    <p:sldId id="374" r:id="rId45"/>
    <p:sldId id="375" r:id="rId46"/>
    <p:sldId id="376" r:id="rId47"/>
    <p:sldId id="397" r:id="rId48"/>
    <p:sldId id="398" r:id="rId49"/>
    <p:sldId id="400" r:id="rId50"/>
    <p:sldId id="360" r:id="rId51"/>
    <p:sldId id="386" r:id="rId5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520" autoAdjust="0"/>
  </p:normalViewPr>
  <p:slideViewPr>
    <p:cSldViewPr>
      <p:cViewPr varScale="1">
        <p:scale>
          <a:sx n="102" d="100"/>
          <a:sy n="102" d="100"/>
        </p:scale>
        <p:origin x="1902" y="114"/>
      </p:cViewPr>
      <p:guideLst>
        <p:guide orient="horz" pos="2160"/>
        <p:guide pos="2880"/>
      </p:guideLst>
    </p:cSldViewPr>
  </p:slideViewPr>
  <p:notesTextViewPr>
    <p:cViewPr>
      <p:scale>
        <a:sx n="100" d="100"/>
        <a:sy n="100" d="100"/>
      </p:scale>
      <p:origin x="0" y="0"/>
    </p:cViewPr>
  </p:notesTextViewPr>
  <p:notesViewPr>
    <p:cSldViewPr>
      <p:cViewPr varScale="1">
        <p:scale>
          <a:sx n="30" d="100"/>
          <a:sy n="30" d="100"/>
        </p:scale>
        <p:origin x="-11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47755-9F71-4FC7-A542-1415177B2168}" type="doc">
      <dgm:prSet loTypeId="urn:microsoft.com/office/officeart/2005/8/layout/cycle4#1" loCatId="cycle" qsTypeId="urn:microsoft.com/office/officeart/2005/8/quickstyle/simple1" qsCatId="simple" csTypeId="urn:microsoft.com/office/officeart/2005/8/colors/colorful1#1" csCatId="colorful" phldr="1"/>
      <dgm:spPr/>
      <dgm:t>
        <a:bodyPr/>
        <a:lstStyle/>
        <a:p>
          <a:endParaRPr lang="en-US"/>
        </a:p>
      </dgm:t>
    </dgm:pt>
    <dgm:pt modelId="{891CFC32-709C-4472-BF21-A8F72FCDB5E4}">
      <dgm:prSet phldrT="[Text]"/>
      <dgm:spPr/>
      <dgm:t>
        <a:bodyPr/>
        <a:lstStyle/>
        <a:p>
          <a:r>
            <a:rPr lang="cs-CZ" dirty="0"/>
            <a:t>Mapování situace</a:t>
          </a:r>
          <a:endParaRPr lang="en-US" dirty="0"/>
        </a:p>
      </dgm:t>
    </dgm:pt>
    <dgm:pt modelId="{0A47131C-FD65-4D17-8F9D-151ACFC8653E}" type="parTrans" cxnId="{2E15761F-3BAF-48B6-ABC4-4774004CF945}">
      <dgm:prSet/>
      <dgm:spPr/>
      <dgm:t>
        <a:bodyPr/>
        <a:lstStyle/>
        <a:p>
          <a:endParaRPr lang="en-US"/>
        </a:p>
      </dgm:t>
    </dgm:pt>
    <dgm:pt modelId="{E5884403-DB2E-45C0-B6B9-D83B3CFDF5A6}" type="sibTrans" cxnId="{2E15761F-3BAF-48B6-ABC4-4774004CF945}">
      <dgm:prSet/>
      <dgm:spPr/>
      <dgm:t>
        <a:bodyPr/>
        <a:lstStyle/>
        <a:p>
          <a:endParaRPr lang="en-US"/>
        </a:p>
      </dgm:t>
    </dgm:pt>
    <dgm:pt modelId="{DABD46E4-8BCE-4072-BB1E-9A5D4F58AC73}">
      <dgm:prSet phldrT="[Text]"/>
      <dgm:spPr/>
      <dgm:t>
        <a:bodyPr/>
        <a:lstStyle/>
        <a:p>
          <a:r>
            <a:rPr lang="cs-CZ" dirty="0"/>
            <a:t>Návrh struktury dokumentace</a:t>
          </a:r>
          <a:endParaRPr lang="en-US" dirty="0"/>
        </a:p>
      </dgm:t>
    </dgm:pt>
    <dgm:pt modelId="{4A203138-DD47-4917-AEFD-55D78877E36A}" type="parTrans" cxnId="{8FAADF91-95D0-47D4-9A96-FB6CAE3EA0D0}">
      <dgm:prSet/>
      <dgm:spPr/>
      <dgm:t>
        <a:bodyPr/>
        <a:lstStyle/>
        <a:p>
          <a:endParaRPr lang="en-US"/>
        </a:p>
      </dgm:t>
    </dgm:pt>
    <dgm:pt modelId="{4524E6CF-E7D7-4F18-A4D3-5FCE1AC3EC9E}" type="sibTrans" cxnId="{8FAADF91-95D0-47D4-9A96-FB6CAE3EA0D0}">
      <dgm:prSet/>
      <dgm:spPr/>
      <dgm:t>
        <a:bodyPr/>
        <a:lstStyle/>
        <a:p>
          <a:endParaRPr lang="en-US"/>
        </a:p>
      </dgm:t>
    </dgm:pt>
    <dgm:pt modelId="{3AC763EA-8A3C-448D-875D-BE6F11C19714}">
      <dgm:prSet phldrT="[Text]"/>
      <dgm:spPr/>
      <dgm:t>
        <a:bodyPr/>
        <a:lstStyle/>
        <a:p>
          <a:r>
            <a:rPr lang="cs-CZ" dirty="0"/>
            <a:t>Sběr </a:t>
          </a:r>
          <a:br>
            <a:rPr lang="cs-CZ" dirty="0"/>
          </a:br>
          <a:r>
            <a:rPr lang="cs-CZ" dirty="0"/>
            <a:t>a analýza informací</a:t>
          </a:r>
          <a:endParaRPr lang="en-US" dirty="0"/>
        </a:p>
      </dgm:t>
    </dgm:pt>
    <dgm:pt modelId="{9F0AFD87-3D2A-4208-BF65-D7B7219CCE0E}" type="parTrans" cxnId="{6CD89923-7E44-4796-8DC1-0C8D6483F273}">
      <dgm:prSet/>
      <dgm:spPr/>
      <dgm:t>
        <a:bodyPr/>
        <a:lstStyle/>
        <a:p>
          <a:endParaRPr lang="en-US"/>
        </a:p>
      </dgm:t>
    </dgm:pt>
    <dgm:pt modelId="{3FC15292-F481-4FBB-AD8C-3469CFD66874}" type="sibTrans" cxnId="{6CD89923-7E44-4796-8DC1-0C8D6483F273}">
      <dgm:prSet/>
      <dgm:spPr/>
      <dgm:t>
        <a:bodyPr/>
        <a:lstStyle/>
        <a:p>
          <a:endParaRPr lang="en-US"/>
        </a:p>
      </dgm:t>
    </dgm:pt>
    <dgm:pt modelId="{0812CFF1-A561-42EA-B2DE-3D36FF26C48D}">
      <dgm:prSet phldrT="[Text]"/>
      <dgm:spPr/>
      <dgm:t>
        <a:bodyPr/>
        <a:lstStyle/>
        <a:p>
          <a:r>
            <a:rPr lang="cs-CZ" dirty="0"/>
            <a:t>Zpracování dokumentace</a:t>
          </a:r>
          <a:endParaRPr lang="en-US" dirty="0"/>
        </a:p>
      </dgm:t>
    </dgm:pt>
    <dgm:pt modelId="{73D31E49-63B4-4CEA-B2DC-E75123DA66D6}" type="parTrans" cxnId="{B61838B7-1016-404A-A85B-D5524268AFF4}">
      <dgm:prSet/>
      <dgm:spPr/>
      <dgm:t>
        <a:bodyPr/>
        <a:lstStyle/>
        <a:p>
          <a:endParaRPr lang="en-US"/>
        </a:p>
      </dgm:t>
    </dgm:pt>
    <dgm:pt modelId="{CFD45F92-9DD8-4382-8F29-8ECE0354F5CB}" type="sibTrans" cxnId="{B61838B7-1016-404A-A85B-D5524268AFF4}">
      <dgm:prSet/>
      <dgm:spPr/>
      <dgm:t>
        <a:bodyPr/>
        <a:lstStyle/>
        <a:p>
          <a:endParaRPr lang="en-US"/>
        </a:p>
      </dgm:t>
    </dgm:pt>
    <dgm:pt modelId="{011ACC34-8867-47C9-BBC9-94918BEF8584}">
      <dgm:prSet phldrT="[Text]"/>
      <dgm:spPr/>
      <dgm:t>
        <a:bodyPr/>
        <a:lstStyle/>
        <a:p>
          <a:endParaRPr lang="cs-CZ" dirty="0"/>
        </a:p>
      </dgm:t>
    </dgm:pt>
    <dgm:pt modelId="{1750AEF9-C015-4198-931A-DFB9B0FBBC0A}" type="parTrans" cxnId="{7FFE09B4-BCF4-4DE1-9051-56B2A4646161}">
      <dgm:prSet/>
      <dgm:spPr/>
      <dgm:t>
        <a:bodyPr/>
        <a:lstStyle/>
        <a:p>
          <a:endParaRPr lang="en-US"/>
        </a:p>
      </dgm:t>
    </dgm:pt>
    <dgm:pt modelId="{365CBB98-5C70-4207-9539-8F5528BE2126}" type="sibTrans" cxnId="{7FFE09B4-BCF4-4DE1-9051-56B2A4646161}">
      <dgm:prSet/>
      <dgm:spPr/>
      <dgm:t>
        <a:bodyPr/>
        <a:lstStyle/>
        <a:p>
          <a:endParaRPr lang="en-US"/>
        </a:p>
      </dgm:t>
    </dgm:pt>
    <dgm:pt modelId="{C999778C-0B4E-4ED8-A0EF-71C41C804BCF}" type="pres">
      <dgm:prSet presAssocID="{A7447755-9F71-4FC7-A542-1415177B2168}" presName="cycleMatrixDiagram" presStyleCnt="0">
        <dgm:presLayoutVars>
          <dgm:chMax val="1"/>
          <dgm:dir/>
          <dgm:animLvl val="lvl"/>
          <dgm:resizeHandles val="exact"/>
        </dgm:presLayoutVars>
      </dgm:prSet>
      <dgm:spPr/>
    </dgm:pt>
    <dgm:pt modelId="{089849D5-D1B4-4B72-AD5A-7EA86DB806AC}" type="pres">
      <dgm:prSet presAssocID="{A7447755-9F71-4FC7-A542-1415177B2168}" presName="children" presStyleCnt="0"/>
      <dgm:spPr/>
    </dgm:pt>
    <dgm:pt modelId="{C1B43592-C147-4F27-B6E9-B79FD2C7616A}" type="pres">
      <dgm:prSet presAssocID="{A7447755-9F71-4FC7-A542-1415177B2168}" presName="childPlaceholder" presStyleCnt="0"/>
      <dgm:spPr/>
    </dgm:pt>
    <dgm:pt modelId="{A51817B8-0DD2-448F-8F0D-9FD45FB1A925}" type="pres">
      <dgm:prSet presAssocID="{A7447755-9F71-4FC7-A542-1415177B2168}" presName="circle" presStyleCnt="0"/>
      <dgm:spPr/>
    </dgm:pt>
    <dgm:pt modelId="{F3993E06-7591-4855-B426-021FE53498D7}" type="pres">
      <dgm:prSet presAssocID="{A7447755-9F71-4FC7-A542-1415177B2168}" presName="quadrant1" presStyleLbl="node1" presStyleIdx="0" presStyleCnt="4">
        <dgm:presLayoutVars>
          <dgm:chMax val="1"/>
          <dgm:bulletEnabled val="1"/>
        </dgm:presLayoutVars>
      </dgm:prSet>
      <dgm:spPr/>
    </dgm:pt>
    <dgm:pt modelId="{0AFEB01E-063C-4145-96DA-35AA881EEE23}" type="pres">
      <dgm:prSet presAssocID="{A7447755-9F71-4FC7-A542-1415177B2168}" presName="quadrant2" presStyleLbl="node1" presStyleIdx="1" presStyleCnt="4">
        <dgm:presLayoutVars>
          <dgm:chMax val="1"/>
          <dgm:bulletEnabled val="1"/>
        </dgm:presLayoutVars>
      </dgm:prSet>
      <dgm:spPr/>
    </dgm:pt>
    <dgm:pt modelId="{E3B5C2EF-15BF-4D55-A258-B154B70813E4}" type="pres">
      <dgm:prSet presAssocID="{A7447755-9F71-4FC7-A542-1415177B2168}" presName="quadrant3" presStyleLbl="node1" presStyleIdx="2" presStyleCnt="4">
        <dgm:presLayoutVars>
          <dgm:chMax val="1"/>
          <dgm:bulletEnabled val="1"/>
        </dgm:presLayoutVars>
      </dgm:prSet>
      <dgm:spPr/>
    </dgm:pt>
    <dgm:pt modelId="{2FE88592-2AEB-4269-B6D7-5858AEDF1CAF}" type="pres">
      <dgm:prSet presAssocID="{A7447755-9F71-4FC7-A542-1415177B2168}" presName="quadrant4" presStyleLbl="node1" presStyleIdx="3" presStyleCnt="4">
        <dgm:presLayoutVars>
          <dgm:chMax val="1"/>
          <dgm:bulletEnabled val="1"/>
        </dgm:presLayoutVars>
      </dgm:prSet>
      <dgm:spPr/>
    </dgm:pt>
    <dgm:pt modelId="{D7D823B7-66E2-4CF7-98E2-8461B9D97A33}" type="pres">
      <dgm:prSet presAssocID="{A7447755-9F71-4FC7-A542-1415177B2168}" presName="quadrantPlaceholder" presStyleCnt="0"/>
      <dgm:spPr/>
    </dgm:pt>
    <dgm:pt modelId="{73B8357A-584D-4475-B385-3BB59AA10943}" type="pres">
      <dgm:prSet presAssocID="{A7447755-9F71-4FC7-A542-1415177B2168}" presName="center1" presStyleLbl="fgShp" presStyleIdx="0" presStyleCnt="2"/>
      <dgm:spPr/>
    </dgm:pt>
    <dgm:pt modelId="{2DFD720C-CA4C-486D-82B2-E0EC6BB83ABC}" type="pres">
      <dgm:prSet presAssocID="{A7447755-9F71-4FC7-A542-1415177B2168}" presName="center2" presStyleLbl="fgShp" presStyleIdx="1" presStyleCnt="2"/>
      <dgm:spPr/>
    </dgm:pt>
  </dgm:ptLst>
  <dgm:cxnLst>
    <dgm:cxn modelId="{268B3A1A-8DE9-4B6F-BD75-0465621C1554}" type="presOf" srcId="{3AC763EA-8A3C-448D-875D-BE6F11C19714}" destId="{E3B5C2EF-15BF-4D55-A258-B154B70813E4}" srcOrd="0" destOrd="0" presId="urn:microsoft.com/office/officeart/2005/8/layout/cycle4#1"/>
    <dgm:cxn modelId="{2E15761F-3BAF-48B6-ABC4-4774004CF945}" srcId="{A7447755-9F71-4FC7-A542-1415177B2168}" destId="{891CFC32-709C-4472-BF21-A8F72FCDB5E4}" srcOrd="0" destOrd="0" parTransId="{0A47131C-FD65-4D17-8F9D-151ACFC8653E}" sibTransId="{E5884403-DB2E-45C0-B6B9-D83B3CFDF5A6}"/>
    <dgm:cxn modelId="{6CD89923-7E44-4796-8DC1-0C8D6483F273}" srcId="{A7447755-9F71-4FC7-A542-1415177B2168}" destId="{3AC763EA-8A3C-448D-875D-BE6F11C19714}" srcOrd="2" destOrd="0" parTransId="{9F0AFD87-3D2A-4208-BF65-D7B7219CCE0E}" sibTransId="{3FC15292-F481-4FBB-AD8C-3469CFD66874}"/>
    <dgm:cxn modelId="{68FA1B4F-462A-4151-8387-776B097F13B9}" type="presOf" srcId="{A7447755-9F71-4FC7-A542-1415177B2168}" destId="{C999778C-0B4E-4ED8-A0EF-71C41C804BCF}" srcOrd="0" destOrd="0" presId="urn:microsoft.com/office/officeart/2005/8/layout/cycle4#1"/>
    <dgm:cxn modelId="{BBBA1758-3FA9-425A-B7F6-46FF20563228}" type="presOf" srcId="{DABD46E4-8BCE-4072-BB1E-9A5D4F58AC73}" destId="{0AFEB01E-063C-4145-96DA-35AA881EEE23}" srcOrd="0" destOrd="0" presId="urn:microsoft.com/office/officeart/2005/8/layout/cycle4#1"/>
    <dgm:cxn modelId="{8FAADF91-95D0-47D4-9A96-FB6CAE3EA0D0}" srcId="{A7447755-9F71-4FC7-A542-1415177B2168}" destId="{DABD46E4-8BCE-4072-BB1E-9A5D4F58AC73}" srcOrd="1" destOrd="0" parTransId="{4A203138-DD47-4917-AEFD-55D78877E36A}" sibTransId="{4524E6CF-E7D7-4F18-A4D3-5FCE1AC3EC9E}"/>
    <dgm:cxn modelId="{7FFE09B4-BCF4-4DE1-9051-56B2A4646161}" srcId="{A7447755-9F71-4FC7-A542-1415177B2168}" destId="{011ACC34-8867-47C9-BBC9-94918BEF8584}" srcOrd="4" destOrd="0" parTransId="{1750AEF9-C015-4198-931A-DFB9B0FBBC0A}" sibTransId="{365CBB98-5C70-4207-9539-8F5528BE2126}"/>
    <dgm:cxn modelId="{B61838B7-1016-404A-A85B-D5524268AFF4}" srcId="{A7447755-9F71-4FC7-A542-1415177B2168}" destId="{0812CFF1-A561-42EA-B2DE-3D36FF26C48D}" srcOrd="3" destOrd="0" parTransId="{73D31E49-63B4-4CEA-B2DC-E75123DA66D6}" sibTransId="{CFD45F92-9DD8-4382-8F29-8ECE0354F5CB}"/>
    <dgm:cxn modelId="{4FF1BFBD-D54F-4001-A1D2-7A8EB23073D8}" type="presOf" srcId="{891CFC32-709C-4472-BF21-A8F72FCDB5E4}" destId="{F3993E06-7591-4855-B426-021FE53498D7}" srcOrd="0" destOrd="0" presId="urn:microsoft.com/office/officeart/2005/8/layout/cycle4#1"/>
    <dgm:cxn modelId="{AA15D5E5-0A36-46F3-A0C0-058E352EDF14}" type="presOf" srcId="{0812CFF1-A561-42EA-B2DE-3D36FF26C48D}" destId="{2FE88592-2AEB-4269-B6D7-5858AEDF1CAF}" srcOrd="0" destOrd="0" presId="urn:microsoft.com/office/officeart/2005/8/layout/cycle4#1"/>
    <dgm:cxn modelId="{53DF1D95-725E-4547-89FF-0160D5A09E2E}" type="presParOf" srcId="{C999778C-0B4E-4ED8-A0EF-71C41C804BCF}" destId="{089849D5-D1B4-4B72-AD5A-7EA86DB806AC}" srcOrd="0" destOrd="0" presId="urn:microsoft.com/office/officeart/2005/8/layout/cycle4#1"/>
    <dgm:cxn modelId="{4B120D07-BD8A-41CB-87F5-7B31D5DCCB0B}" type="presParOf" srcId="{089849D5-D1B4-4B72-AD5A-7EA86DB806AC}" destId="{C1B43592-C147-4F27-B6E9-B79FD2C7616A}" srcOrd="0" destOrd="0" presId="urn:microsoft.com/office/officeart/2005/8/layout/cycle4#1"/>
    <dgm:cxn modelId="{C06EBC14-D4BF-448B-A5A5-6E355C1FE745}" type="presParOf" srcId="{C999778C-0B4E-4ED8-A0EF-71C41C804BCF}" destId="{A51817B8-0DD2-448F-8F0D-9FD45FB1A925}" srcOrd="1" destOrd="0" presId="urn:microsoft.com/office/officeart/2005/8/layout/cycle4#1"/>
    <dgm:cxn modelId="{BDCCABAC-37E3-4FC4-92E1-629CB0DC42BF}" type="presParOf" srcId="{A51817B8-0DD2-448F-8F0D-9FD45FB1A925}" destId="{F3993E06-7591-4855-B426-021FE53498D7}" srcOrd="0" destOrd="0" presId="urn:microsoft.com/office/officeart/2005/8/layout/cycle4#1"/>
    <dgm:cxn modelId="{35FE6D7B-5B7B-435D-ADBB-9C1B65FBC76D}" type="presParOf" srcId="{A51817B8-0DD2-448F-8F0D-9FD45FB1A925}" destId="{0AFEB01E-063C-4145-96DA-35AA881EEE23}" srcOrd="1" destOrd="0" presId="urn:microsoft.com/office/officeart/2005/8/layout/cycle4#1"/>
    <dgm:cxn modelId="{9027A470-7253-4CA8-BFA7-0DE43C84A8FF}" type="presParOf" srcId="{A51817B8-0DD2-448F-8F0D-9FD45FB1A925}" destId="{E3B5C2EF-15BF-4D55-A258-B154B70813E4}" srcOrd="2" destOrd="0" presId="urn:microsoft.com/office/officeart/2005/8/layout/cycle4#1"/>
    <dgm:cxn modelId="{9EC88ED5-DBF1-4152-96C7-F0AF405F7C09}" type="presParOf" srcId="{A51817B8-0DD2-448F-8F0D-9FD45FB1A925}" destId="{2FE88592-2AEB-4269-B6D7-5858AEDF1CAF}" srcOrd="3" destOrd="0" presId="urn:microsoft.com/office/officeart/2005/8/layout/cycle4#1"/>
    <dgm:cxn modelId="{DEDAFB1A-A839-4FBE-A5F7-118B7A7F3EA5}" type="presParOf" srcId="{A51817B8-0DD2-448F-8F0D-9FD45FB1A925}" destId="{D7D823B7-66E2-4CF7-98E2-8461B9D97A33}" srcOrd="4" destOrd="0" presId="urn:microsoft.com/office/officeart/2005/8/layout/cycle4#1"/>
    <dgm:cxn modelId="{0BA6ED8A-B96A-470D-83A4-BB9ED2AA224F}" type="presParOf" srcId="{C999778C-0B4E-4ED8-A0EF-71C41C804BCF}" destId="{73B8357A-584D-4475-B385-3BB59AA10943}" srcOrd="2" destOrd="0" presId="urn:microsoft.com/office/officeart/2005/8/layout/cycle4#1"/>
    <dgm:cxn modelId="{08E57054-C1B4-4244-BD89-F75B18D168E9}" type="presParOf" srcId="{C999778C-0B4E-4ED8-A0EF-71C41C804BCF}" destId="{2DFD720C-CA4C-486D-82B2-E0EC6BB83ABC}"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42064-5F59-40E1-9B9D-AFB005D3071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F363F53-6C01-4350-8D5C-E76FDABADEEB}">
      <dgm:prSet phldrT="[Text]"/>
      <dgm:spPr>
        <a:solidFill>
          <a:srgbClr val="0070C0"/>
        </a:solidFill>
      </dgm:spPr>
      <dgm:t>
        <a:bodyPr/>
        <a:lstStyle/>
        <a:p>
          <a:r>
            <a:rPr lang="cs-CZ" dirty="0"/>
            <a:t>Zpracovatel</a:t>
          </a:r>
          <a:endParaRPr lang="en-US" dirty="0"/>
        </a:p>
      </dgm:t>
    </dgm:pt>
    <dgm:pt modelId="{6B279C7C-C350-4BB8-889F-04AA81E54549}" type="parTrans" cxnId="{2A4CBE29-1414-44B5-A2E2-8EBF53515821}">
      <dgm:prSet/>
      <dgm:spPr/>
      <dgm:t>
        <a:bodyPr/>
        <a:lstStyle/>
        <a:p>
          <a:endParaRPr lang="en-US"/>
        </a:p>
      </dgm:t>
    </dgm:pt>
    <dgm:pt modelId="{F59221FE-2588-4D71-8857-17BF743F2D21}" type="sibTrans" cxnId="{2A4CBE29-1414-44B5-A2E2-8EBF53515821}">
      <dgm:prSet/>
      <dgm:spPr/>
      <dgm:t>
        <a:bodyPr/>
        <a:lstStyle/>
        <a:p>
          <a:endParaRPr lang="en-US"/>
        </a:p>
      </dgm:t>
    </dgm:pt>
    <dgm:pt modelId="{0CE0C37F-AF73-4E68-A7E9-3BE3FA771A7F}">
      <dgm:prSet phldrT="[Text]"/>
      <dgm:spPr/>
      <dgm:t>
        <a:bodyPr/>
        <a:lstStyle/>
        <a:p>
          <a:r>
            <a:rPr lang="cs-CZ" dirty="0"/>
            <a:t>Definice potřebných informací</a:t>
          </a:r>
          <a:endParaRPr lang="en-US" dirty="0"/>
        </a:p>
      </dgm:t>
    </dgm:pt>
    <dgm:pt modelId="{B6C2E5CD-085A-406F-8DF9-46493D7A9FC0}" type="parTrans" cxnId="{F95CD323-1B55-4E47-87DB-6EF7AB47445B}">
      <dgm:prSet/>
      <dgm:spPr/>
      <dgm:t>
        <a:bodyPr/>
        <a:lstStyle/>
        <a:p>
          <a:endParaRPr lang="en-US"/>
        </a:p>
      </dgm:t>
    </dgm:pt>
    <dgm:pt modelId="{F548A6FD-604B-4658-B686-3E0D7355EBD3}" type="sibTrans" cxnId="{F95CD323-1B55-4E47-87DB-6EF7AB47445B}">
      <dgm:prSet/>
      <dgm:spPr/>
      <dgm:t>
        <a:bodyPr/>
        <a:lstStyle/>
        <a:p>
          <a:endParaRPr lang="en-US"/>
        </a:p>
      </dgm:t>
    </dgm:pt>
    <dgm:pt modelId="{85E2E74A-B602-4C87-8081-3921DE82626E}">
      <dgm:prSet phldrT="[Text]"/>
      <dgm:spPr/>
      <dgm:t>
        <a:bodyPr/>
        <a:lstStyle/>
        <a:p>
          <a:r>
            <a:rPr lang="cs-CZ" dirty="0"/>
            <a:t>Vlastník informací</a:t>
          </a:r>
          <a:endParaRPr lang="en-US" dirty="0"/>
        </a:p>
      </dgm:t>
    </dgm:pt>
    <dgm:pt modelId="{C6E1C0C0-BE0B-4EF0-AC6A-D88A87B1B7CF}" type="parTrans" cxnId="{A93855EE-5C4C-4651-A72F-F43FCE11E5DF}">
      <dgm:prSet/>
      <dgm:spPr/>
      <dgm:t>
        <a:bodyPr/>
        <a:lstStyle/>
        <a:p>
          <a:endParaRPr lang="en-US"/>
        </a:p>
      </dgm:t>
    </dgm:pt>
    <dgm:pt modelId="{B57634BE-DCBE-42E9-A044-2961D919A162}" type="sibTrans" cxnId="{A93855EE-5C4C-4651-A72F-F43FCE11E5DF}">
      <dgm:prSet/>
      <dgm:spPr/>
      <dgm:t>
        <a:bodyPr/>
        <a:lstStyle/>
        <a:p>
          <a:endParaRPr lang="en-US"/>
        </a:p>
      </dgm:t>
    </dgm:pt>
    <dgm:pt modelId="{192A9E71-327C-40E5-8FF6-8E68F42A4D5C}">
      <dgm:prSet phldrT="[Text]"/>
      <dgm:spPr/>
      <dgm:t>
        <a:bodyPr/>
        <a:lstStyle/>
        <a:p>
          <a:r>
            <a:rPr lang="cs-CZ" dirty="0"/>
            <a:t>Identifikace zdrojů informací</a:t>
          </a:r>
          <a:endParaRPr lang="en-US" dirty="0"/>
        </a:p>
      </dgm:t>
    </dgm:pt>
    <dgm:pt modelId="{68685906-DB56-465C-AA31-55F0F36B64D7}" type="parTrans" cxnId="{61475D2F-44D1-4EBC-AEEE-A91A63BFC53D}">
      <dgm:prSet/>
      <dgm:spPr/>
      <dgm:t>
        <a:bodyPr/>
        <a:lstStyle/>
        <a:p>
          <a:endParaRPr lang="en-US"/>
        </a:p>
      </dgm:t>
    </dgm:pt>
    <dgm:pt modelId="{6F002059-D5A4-4264-877C-A39329608AC5}" type="sibTrans" cxnId="{61475D2F-44D1-4EBC-AEEE-A91A63BFC53D}">
      <dgm:prSet/>
      <dgm:spPr/>
      <dgm:t>
        <a:bodyPr/>
        <a:lstStyle/>
        <a:p>
          <a:endParaRPr lang="en-US"/>
        </a:p>
      </dgm:t>
    </dgm:pt>
    <dgm:pt modelId="{C87089D0-8BFB-4F4A-BEBA-23CFB6259C7F}">
      <dgm:prSet phldrT="[Text]"/>
      <dgm:spPr/>
      <dgm:t>
        <a:bodyPr/>
        <a:lstStyle/>
        <a:p>
          <a:r>
            <a:rPr lang="cs-CZ" dirty="0"/>
            <a:t>Úvodní jednání a vyhodnocení rozumných alternativ</a:t>
          </a:r>
          <a:endParaRPr lang="en-US" dirty="0"/>
        </a:p>
      </dgm:t>
    </dgm:pt>
    <dgm:pt modelId="{FBF53571-4308-4572-9102-6A8EEF155E05}" type="parTrans" cxnId="{AD0C4CE3-E60B-4BD2-9966-8B3676335F3E}">
      <dgm:prSet/>
      <dgm:spPr/>
      <dgm:t>
        <a:bodyPr/>
        <a:lstStyle/>
        <a:p>
          <a:endParaRPr lang="en-US"/>
        </a:p>
      </dgm:t>
    </dgm:pt>
    <dgm:pt modelId="{36F32AAC-531B-4CC4-9BA9-C8B5B707020A}" type="sibTrans" cxnId="{AD0C4CE3-E60B-4BD2-9966-8B3676335F3E}">
      <dgm:prSet/>
      <dgm:spPr/>
      <dgm:t>
        <a:bodyPr/>
        <a:lstStyle/>
        <a:p>
          <a:endParaRPr lang="en-US"/>
        </a:p>
      </dgm:t>
    </dgm:pt>
    <dgm:pt modelId="{16E3B570-734F-4114-9915-7791F37531CD}">
      <dgm:prSet phldrT="[Text]"/>
      <dgm:spPr/>
      <dgm:t>
        <a:bodyPr/>
        <a:lstStyle/>
        <a:p>
          <a:r>
            <a:rPr lang="cs-CZ" dirty="0"/>
            <a:t>Vlastník informací</a:t>
          </a:r>
          <a:endParaRPr lang="en-US" dirty="0"/>
        </a:p>
      </dgm:t>
    </dgm:pt>
    <dgm:pt modelId="{C048EE58-EF1C-4E26-9366-85C95FE64721}" type="parTrans" cxnId="{482EBBE4-BEA1-44B0-AC64-34796C216B26}">
      <dgm:prSet/>
      <dgm:spPr/>
      <dgm:t>
        <a:bodyPr/>
        <a:lstStyle/>
        <a:p>
          <a:endParaRPr lang="en-US"/>
        </a:p>
      </dgm:t>
    </dgm:pt>
    <dgm:pt modelId="{04162896-6FF7-4333-9492-4AFC6F68D8FF}" type="sibTrans" cxnId="{482EBBE4-BEA1-44B0-AC64-34796C216B26}">
      <dgm:prSet/>
      <dgm:spPr/>
      <dgm:t>
        <a:bodyPr/>
        <a:lstStyle/>
        <a:p>
          <a:endParaRPr lang="en-US"/>
        </a:p>
      </dgm:t>
    </dgm:pt>
    <dgm:pt modelId="{B77E3198-BC68-442C-B095-8C409AC8B4CB}">
      <dgm:prSet phldrT="[Text]"/>
      <dgm:spPr/>
      <dgm:t>
        <a:bodyPr/>
        <a:lstStyle/>
        <a:p>
          <a:r>
            <a:rPr lang="cs-CZ" dirty="0"/>
            <a:t>Získání </a:t>
          </a:r>
          <a:br>
            <a:rPr lang="cs-CZ" dirty="0"/>
          </a:br>
          <a:r>
            <a:rPr lang="cs-CZ" dirty="0"/>
            <a:t>a poskytnutí informací</a:t>
          </a:r>
          <a:endParaRPr lang="en-US" dirty="0"/>
        </a:p>
      </dgm:t>
    </dgm:pt>
    <dgm:pt modelId="{FFAED0D7-E919-4FD2-A421-D9AF7CEC7C63}" type="parTrans" cxnId="{517E69F0-B726-48A0-85AB-370E5A12D46C}">
      <dgm:prSet/>
      <dgm:spPr/>
      <dgm:t>
        <a:bodyPr/>
        <a:lstStyle/>
        <a:p>
          <a:endParaRPr lang="en-US"/>
        </a:p>
      </dgm:t>
    </dgm:pt>
    <dgm:pt modelId="{A6421E70-9A4E-4A7B-872F-1DF47491D695}" type="sibTrans" cxnId="{517E69F0-B726-48A0-85AB-370E5A12D46C}">
      <dgm:prSet/>
      <dgm:spPr/>
      <dgm:t>
        <a:bodyPr/>
        <a:lstStyle/>
        <a:p>
          <a:endParaRPr lang="en-US"/>
        </a:p>
      </dgm:t>
    </dgm:pt>
    <dgm:pt modelId="{C40FD232-6A9F-498F-ACD6-7D472B7D4810}">
      <dgm:prSet phldrT="[Text]"/>
      <dgm:spPr/>
      <dgm:t>
        <a:bodyPr/>
        <a:lstStyle/>
        <a:p>
          <a:endParaRPr lang="en-US" dirty="0"/>
        </a:p>
      </dgm:t>
    </dgm:pt>
    <dgm:pt modelId="{6DE3A3C0-90C7-442A-973B-090FA8E38C2A}" type="parTrans" cxnId="{C3AA08AD-C90F-44E1-AFB0-7D9C09012902}">
      <dgm:prSet/>
      <dgm:spPr/>
      <dgm:t>
        <a:bodyPr/>
        <a:lstStyle/>
        <a:p>
          <a:endParaRPr lang="en-US"/>
        </a:p>
      </dgm:t>
    </dgm:pt>
    <dgm:pt modelId="{57FF3C93-CB10-4326-8115-5F85F67F4911}" type="sibTrans" cxnId="{C3AA08AD-C90F-44E1-AFB0-7D9C09012902}">
      <dgm:prSet/>
      <dgm:spPr/>
      <dgm:t>
        <a:bodyPr/>
        <a:lstStyle/>
        <a:p>
          <a:endParaRPr lang="en-US"/>
        </a:p>
      </dgm:t>
    </dgm:pt>
    <dgm:pt modelId="{674E2830-EC91-435D-A757-0010418991E1}">
      <dgm:prSet phldrT="[Text]"/>
      <dgm:spPr>
        <a:solidFill>
          <a:srgbClr val="0070C0"/>
        </a:solidFill>
      </dgm:spPr>
      <dgm:t>
        <a:bodyPr/>
        <a:lstStyle/>
        <a:p>
          <a:r>
            <a:rPr lang="cs-CZ" dirty="0"/>
            <a:t>Zpracovatel</a:t>
          </a:r>
          <a:endParaRPr lang="en-US" dirty="0"/>
        </a:p>
      </dgm:t>
    </dgm:pt>
    <dgm:pt modelId="{889DCB5E-B114-4A03-92A3-C10644860460}" type="parTrans" cxnId="{1D43B707-7469-40F2-A08C-09FF8DF3085B}">
      <dgm:prSet/>
      <dgm:spPr/>
      <dgm:t>
        <a:bodyPr/>
        <a:lstStyle/>
        <a:p>
          <a:endParaRPr lang="en-US"/>
        </a:p>
      </dgm:t>
    </dgm:pt>
    <dgm:pt modelId="{FC8D3E82-0379-4A1F-B458-0C29E3F2A2E3}" type="sibTrans" cxnId="{1D43B707-7469-40F2-A08C-09FF8DF3085B}">
      <dgm:prSet/>
      <dgm:spPr/>
      <dgm:t>
        <a:bodyPr/>
        <a:lstStyle/>
        <a:p>
          <a:endParaRPr lang="en-US"/>
        </a:p>
      </dgm:t>
    </dgm:pt>
    <dgm:pt modelId="{265427C0-1BF1-46AC-9B7E-64D49D010CFD}">
      <dgm:prSet phldrT="[Text]"/>
      <dgm:spPr/>
      <dgm:t>
        <a:bodyPr/>
        <a:lstStyle/>
        <a:p>
          <a:r>
            <a:rPr lang="cs-CZ" dirty="0"/>
            <a:t>Analýza </a:t>
          </a:r>
          <a:br>
            <a:rPr lang="cs-CZ" dirty="0"/>
          </a:br>
          <a:r>
            <a:rPr lang="cs-CZ" dirty="0"/>
            <a:t>a zpracování informací</a:t>
          </a:r>
          <a:endParaRPr lang="en-US" dirty="0"/>
        </a:p>
      </dgm:t>
    </dgm:pt>
    <dgm:pt modelId="{14D677E8-A2BE-48CF-9225-B74AA69A3566}" type="parTrans" cxnId="{26D81841-9670-47E4-B1CF-F517CBAD17BA}">
      <dgm:prSet/>
      <dgm:spPr/>
      <dgm:t>
        <a:bodyPr/>
        <a:lstStyle/>
        <a:p>
          <a:endParaRPr lang="en-US"/>
        </a:p>
      </dgm:t>
    </dgm:pt>
    <dgm:pt modelId="{867162DF-87B2-43EC-9A27-FF0CAF6F3651}" type="sibTrans" cxnId="{26D81841-9670-47E4-B1CF-F517CBAD17BA}">
      <dgm:prSet/>
      <dgm:spPr/>
      <dgm:t>
        <a:bodyPr/>
        <a:lstStyle/>
        <a:p>
          <a:endParaRPr lang="en-US"/>
        </a:p>
      </dgm:t>
    </dgm:pt>
    <dgm:pt modelId="{941AC9A7-C22D-4437-AEB4-E1331598062A}">
      <dgm:prSet phldrT="[Text]"/>
      <dgm:spPr>
        <a:solidFill>
          <a:srgbClr val="0070C0"/>
        </a:solidFill>
      </dgm:spPr>
      <dgm:t>
        <a:bodyPr/>
        <a:lstStyle/>
        <a:p>
          <a:r>
            <a:rPr lang="cs-CZ" dirty="0"/>
            <a:t>Zpracovatel</a:t>
          </a:r>
          <a:endParaRPr lang="en-US" dirty="0"/>
        </a:p>
      </dgm:t>
    </dgm:pt>
    <dgm:pt modelId="{93F2339D-CECC-4FDE-BED0-D52B7AD1B4DB}" type="sibTrans" cxnId="{EF723858-AD2D-48EB-BFFF-AFC37FC26236}">
      <dgm:prSet/>
      <dgm:spPr/>
      <dgm:t>
        <a:bodyPr/>
        <a:lstStyle/>
        <a:p>
          <a:endParaRPr lang="en-US"/>
        </a:p>
      </dgm:t>
    </dgm:pt>
    <dgm:pt modelId="{9CB973E7-E99B-4040-92A2-36D0C671DC0F}" type="parTrans" cxnId="{EF723858-AD2D-48EB-BFFF-AFC37FC26236}">
      <dgm:prSet/>
      <dgm:spPr/>
      <dgm:t>
        <a:bodyPr/>
        <a:lstStyle/>
        <a:p>
          <a:endParaRPr lang="en-US"/>
        </a:p>
      </dgm:t>
    </dgm:pt>
    <dgm:pt modelId="{74D0B09F-16AD-4F06-A1A2-04046110E28D}" type="pres">
      <dgm:prSet presAssocID="{18F42064-5F59-40E1-9B9D-AFB005D3071F}" presName="Name0" presStyleCnt="0">
        <dgm:presLayoutVars>
          <dgm:dir/>
          <dgm:animLvl val="lvl"/>
          <dgm:resizeHandles val="exact"/>
        </dgm:presLayoutVars>
      </dgm:prSet>
      <dgm:spPr/>
    </dgm:pt>
    <dgm:pt modelId="{A09941A0-478B-4CC6-8316-37C4D5508031}" type="pres">
      <dgm:prSet presAssocID="{18F42064-5F59-40E1-9B9D-AFB005D3071F}" presName="tSp" presStyleCnt="0"/>
      <dgm:spPr/>
    </dgm:pt>
    <dgm:pt modelId="{E48D05BC-3FDA-4A27-9036-C8D87DB73689}" type="pres">
      <dgm:prSet presAssocID="{18F42064-5F59-40E1-9B9D-AFB005D3071F}" presName="bSp" presStyleCnt="0"/>
      <dgm:spPr/>
    </dgm:pt>
    <dgm:pt modelId="{215B6685-A46B-43C5-8AEF-D83E29893429}" type="pres">
      <dgm:prSet presAssocID="{18F42064-5F59-40E1-9B9D-AFB005D3071F}" presName="process" presStyleCnt="0"/>
      <dgm:spPr/>
    </dgm:pt>
    <dgm:pt modelId="{837D0C44-5ABB-41F4-A0B5-751B3B8F01D1}" type="pres">
      <dgm:prSet presAssocID="{2F363F53-6C01-4350-8D5C-E76FDABADEEB}" presName="composite1" presStyleCnt="0"/>
      <dgm:spPr/>
    </dgm:pt>
    <dgm:pt modelId="{BE2C22A3-497E-42FA-99A3-C02789224595}" type="pres">
      <dgm:prSet presAssocID="{2F363F53-6C01-4350-8D5C-E76FDABADEEB}" presName="dummyNode1" presStyleLbl="node1" presStyleIdx="0" presStyleCnt="5"/>
      <dgm:spPr/>
    </dgm:pt>
    <dgm:pt modelId="{66FA6FF9-DDA7-42C9-98EC-A027D26E5605}" type="pres">
      <dgm:prSet presAssocID="{2F363F53-6C01-4350-8D5C-E76FDABADEEB}" presName="childNode1" presStyleLbl="bgAcc1" presStyleIdx="0" presStyleCnt="5">
        <dgm:presLayoutVars>
          <dgm:bulletEnabled val="1"/>
        </dgm:presLayoutVars>
      </dgm:prSet>
      <dgm:spPr/>
    </dgm:pt>
    <dgm:pt modelId="{83E554CC-3B48-41E2-8C8E-7DD6DD9DC8EA}" type="pres">
      <dgm:prSet presAssocID="{2F363F53-6C01-4350-8D5C-E76FDABADEEB}" presName="childNode1tx" presStyleLbl="bgAcc1" presStyleIdx="0" presStyleCnt="5">
        <dgm:presLayoutVars>
          <dgm:bulletEnabled val="1"/>
        </dgm:presLayoutVars>
      </dgm:prSet>
      <dgm:spPr/>
    </dgm:pt>
    <dgm:pt modelId="{C3D4289B-0F55-4645-8554-F209D6452010}" type="pres">
      <dgm:prSet presAssocID="{2F363F53-6C01-4350-8D5C-E76FDABADEEB}" presName="parentNode1" presStyleLbl="node1" presStyleIdx="0" presStyleCnt="5">
        <dgm:presLayoutVars>
          <dgm:chMax val="1"/>
          <dgm:bulletEnabled val="1"/>
        </dgm:presLayoutVars>
      </dgm:prSet>
      <dgm:spPr/>
    </dgm:pt>
    <dgm:pt modelId="{37DE557C-84FB-4F91-A620-CA3DB3F330D8}" type="pres">
      <dgm:prSet presAssocID="{2F363F53-6C01-4350-8D5C-E76FDABADEEB}" presName="connSite1" presStyleCnt="0"/>
      <dgm:spPr/>
    </dgm:pt>
    <dgm:pt modelId="{F5F850A2-7F76-47FE-A948-66F8FC779B99}" type="pres">
      <dgm:prSet presAssocID="{F59221FE-2588-4D71-8857-17BF743F2D21}" presName="Name9" presStyleLbl="sibTrans2D1" presStyleIdx="0" presStyleCnt="4"/>
      <dgm:spPr/>
    </dgm:pt>
    <dgm:pt modelId="{DDE05A98-11F0-4C62-9E7A-306DC1C16DC3}" type="pres">
      <dgm:prSet presAssocID="{85E2E74A-B602-4C87-8081-3921DE82626E}" presName="composite2" presStyleCnt="0"/>
      <dgm:spPr/>
    </dgm:pt>
    <dgm:pt modelId="{EE54DCD1-2C4E-4627-8D1A-042D0EB34E7C}" type="pres">
      <dgm:prSet presAssocID="{85E2E74A-B602-4C87-8081-3921DE82626E}" presName="dummyNode2" presStyleLbl="node1" presStyleIdx="0" presStyleCnt="5"/>
      <dgm:spPr/>
    </dgm:pt>
    <dgm:pt modelId="{E9CE9654-93A5-4957-A71B-7F0E610F6A13}" type="pres">
      <dgm:prSet presAssocID="{85E2E74A-B602-4C87-8081-3921DE82626E}" presName="childNode2" presStyleLbl="bgAcc1" presStyleIdx="1" presStyleCnt="5" custScaleY="149269">
        <dgm:presLayoutVars>
          <dgm:bulletEnabled val="1"/>
        </dgm:presLayoutVars>
      </dgm:prSet>
      <dgm:spPr/>
    </dgm:pt>
    <dgm:pt modelId="{96906529-A73B-44EA-BFCA-363A9B00F84F}" type="pres">
      <dgm:prSet presAssocID="{85E2E74A-B602-4C87-8081-3921DE82626E}" presName="childNode2tx" presStyleLbl="bgAcc1" presStyleIdx="1" presStyleCnt="5">
        <dgm:presLayoutVars>
          <dgm:bulletEnabled val="1"/>
        </dgm:presLayoutVars>
      </dgm:prSet>
      <dgm:spPr/>
    </dgm:pt>
    <dgm:pt modelId="{827880A9-72F7-4C50-8F55-90BA743FD2CD}" type="pres">
      <dgm:prSet presAssocID="{85E2E74A-B602-4C87-8081-3921DE82626E}" presName="parentNode2" presStyleLbl="node1" presStyleIdx="1" presStyleCnt="5" custLinFactNeighborX="-1843" custLinFactNeighborY="-49194">
        <dgm:presLayoutVars>
          <dgm:chMax val="0"/>
          <dgm:bulletEnabled val="1"/>
        </dgm:presLayoutVars>
      </dgm:prSet>
      <dgm:spPr/>
    </dgm:pt>
    <dgm:pt modelId="{462437CA-3EF5-424E-AF69-CBC98B01A1EF}" type="pres">
      <dgm:prSet presAssocID="{85E2E74A-B602-4C87-8081-3921DE82626E}" presName="connSite2" presStyleCnt="0"/>
      <dgm:spPr/>
    </dgm:pt>
    <dgm:pt modelId="{14882375-1D8A-4DF6-94AE-E3581CBE7662}" type="pres">
      <dgm:prSet presAssocID="{B57634BE-DCBE-42E9-A044-2961D919A162}" presName="Name18" presStyleLbl="sibTrans2D1" presStyleIdx="1" presStyleCnt="4"/>
      <dgm:spPr/>
    </dgm:pt>
    <dgm:pt modelId="{E7395ACB-B31A-4096-B5AC-B6DF990F30FE}" type="pres">
      <dgm:prSet presAssocID="{941AC9A7-C22D-4437-AEB4-E1331598062A}" presName="composite1" presStyleCnt="0"/>
      <dgm:spPr/>
    </dgm:pt>
    <dgm:pt modelId="{1EC92D3A-4D25-4E1D-B822-A94E1475B1DC}" type="pres">
      <dgm:prSet presAssocID="{941AC9A7-C22D-4437-AEB4-E1331598062A}" presName="dummyNode1" presStyleLbl="node1" presStyleIdx="1" presStyleCnt="5"/>
      <dgm:spPr/>
    </dgm:pt>
    <dgm:pt modelId="{24DB4984-B4B6-4770-A092-5862DC1357B7}" type="pres">
      <dgm:prSet presAssocID="{941AC9A7-C22D-4437-AEB4-E1331598062A}" presName="childNode1" presStyleLbl="bgAcc1" presStyleIdx="2" presStyleCnt="5" custScaleX="108268" custScaleY="146451" custLinFactNeighborX="-703" custLinFactNeighborY="11428">
        <dgm:presLayoutVars>
          <dgm:bulletEnabled val="1"/>
        </dgm:presLayoutVars>
      </dgm:prSet>
      <dgm:spPr/>
    </dgm:pt>
    <dgm:pt modelId="{0E0C2BC7-8A17-4B7B-AEA9-FC56B2E36A2C}" type="pres">
      <dgm:prSet presAssocID="{941AC9A7-C22D-4437-AEB4-E1331598062A}" presName="childNode1tx" presStyleLbl="bgAcc1" presStyleIdx="2" presStyleCnt="5">
        <dgm:presLayoutVars>
          <dgm:bulletEnabled val="1"/>
        </dgm:presLayoutVars>
      </dgm:prSet>
      <dgm:spPr/>
    </dgm:pt>
    <dgm:pt modelId="{40C21409-9939-4723-BF53-1B2B4428BF70}" type="pres">
      <dgm:prSet presAssocID="{941AC9A7-C22D-4437-AEB4-E1331598062A}" presName="parentNode1" presStyleLbl="node1" presStyleIdx="2" presStyleCnt="5" custScaleY="95044">
        <dgm:presLayoutVars>
          <dgm:chMax val="1"/>
          <dgm:bulletEnabled val="1"/>
        </dgm:presLayoutVars>
      </dgm:prSet>
      <dgm:spPr/>
    </dgm:pt>
    <dgm:pt modelId="{CE51A292-8FC6-4B29-8B69-5EC5B86EE944}" type="pres">
      <dgm:prSet presAssocID="{941AC9A7-C22D-4437-AEB4-E1331598062A}" presName="connSite1" presStyleCnt="0"/>
      <dgm:spPr/>
    </dgm:pt>
    <dgm:pt modelId="{C51BCE13-A7A5-4D99-86CB-FF9587A332D4}" type="pres">
      <dgm:prSet presAssocID="{93F2339D-CECC-4FDE-BED0-D52B7AD1B4DB}" presName="Name9" presStyleLbl="sibTrans2D1" presStyleIdx="2" presStyleCnt="4"/>
      <dgm:spPr/>
    </dgm:pt>
    <dgm:pt modelId="{DC65BF9D-30C5-4FC0-A0DA-B379D3F4A141}" type="pres">
      <dgm:prSet presAssocID="{16E3B570-734F-4114-9915-7791F37531CD}" presName="composite2" presStyleCnt="0"/>
      <dgm:spPr/>
    </dgm:pt>
    <dgm:pt modelId="{3A9E7831-77C1-4BDB-ADDE-864E29112A03}" type="pres">
      <dgm:prSet presAssocID="{16E3B570-734F-4114-9915-7791F37531CD}" presName="dummyNode2" presStyleLbl="node1" presStyleIdx="2" presStyleCnt="5"/>
      <dgm:spPr/>
    </dgm:pt>
    <dgm:pt modelId="{9F5F2FF5-65A8-4BAD-B689-A23A591C1890}" type="pres">
      <dgm:prSet presAssocID="{16E3B570-734F-4114-9915-7791F37531CD}" presName="childNode2" presStyleLbl="bgAcc1" presStyleIdx="3" presStyleCnt="5" custScaleY="123554" custLinFactNeighborX="5690" custLinFactNeighborY="14350">
        <dgm:presLayoutVars>
          <dgm:bulletEnabled val="1"/>
        </dgm:presLayoutVars>
      </dgm:prSet>
      <dgm:spPr/>
    </dgm:pt>
    <dgm:pt modelId="{C2E425C3-01DE-4E1D-BDD3-4B4ADA85D4CA}" type="pres">
      <dgm:prSet presAssocID="{16E3B570-734F-4114-9915-7791F37531CD}" presName="childNode2tx" presStyleLbl="bgAcc1" presStyleIdx="3" presStyleCnt="5">
        <dgm:presLayoutVars>
          <dgm:bulletEnabled val="1"/>
        </dgm:presLayoutVars>
      </dgm:prSet>
      <dgm:spPr/>
    </dgm:pt>
    <dgm:pt modelId="{675D3A52-56EF-4AF4-94D3-DA3FEFF52946}" type="pres">
      <dgm:prSet presAssocID="{16E3B570-734F-4114-9915-7791F37531CD}" presName="parentNode2" presStyleLbl="node1" presStyleIdx="3" presStyleCnt="5">
        <dgm:presLayoutVars>
          <dgm:chMax val="0"/>
          <dgm:bulletEnabled val="1"/>
        </dgm:presLayoutVars>
      </dgm:prSet>
      <dgm:spPr/>
    </dgm:pt>
    <dgm:pt modelId="{7C004CCA-C8C7-47E1-9794-43F4453D0DB9}" type="pres">
      <dgm:prSet presAssocID="{16E3B570-734F-4114-9915-7791F37531CD}" presName="connSite2" presStyleCnt="0"/>
      <dgm:spPr/>
    </dgm:pt>
    <dgm:pt modelId="{E63C57E0-6C18-4B98-A454-231C1619B786}" type="pres">
      <dgm:prSet presAssocID="{04162896-6FF7-4333-9492-4AFC6F68D8FF}" presName="Name18" presStyleLbl="sibTrans2D1" presStyleIdx="3" presStyleCnt="4"/>
      <dgm:spPr/>
    </dgm:pt>
    <dgm:pt modelId="{5C846EC4-52D2-4640-82D5-51BA5C82EF7D}" type="pres">
      <dgm:prSet presAssocID="{674E2830-EC91-435D-A757-0010418991E1}" presName="composite1" presStyleCnt="0"/>
      <dgm:spPr/>
    </dgm:pt>
    <dgm:pt modelId="{1A1F9F10-2128-4FBD-9874-4408F5555D13}" type="pres">
      <dgm:prSet presAssocID="{674E2830-EC91-435D-A757-0010418991E1}" presName="dummyNode1" presStyleLbl="node1" presStyleIdx="3" presStyleCnt="5"/>
      <dgm:spPr/>
    </dgm:pt>
    <dgm:pt modelId="{16B3CCC0-6638-4CD5-8FC3-776592B4581E}" type="pres">
      <dgm:prSet presAssocID="{674E2830-EC91-435D-A757-0010418991E1}" presName="childNode1" presStyleLbl="bgAcc1" presStyleIdx="4" presStyleCnt="5" custScaleY="133594">
        <dgm:presLayoutVars>
          <dgm:bulletEnabled val="1"/>
        </dgm:presLayoutVars>
      </dgm:prSet>
      <dgm:spPr/>
    </dgm:pt>
    <dgm:pt modelId="{6709A469-4D1B-45B6-80E5-676C2FDB8E7A}" type="pres">
      <dgm:prSet presAssocID="{674E2830-EC91-435D-A757-0010418991E1}" presName="childNode1tx" presStyleLbl="bgAcc1" presStyleIdx="4" presStyleCnt="5">
        <dgm:presLayoutVars>
          <dgm:bulletEnabled val="1"/>
        </dgm:presLayoutVars>
      </dgm:prSet>
      <dgm:spPr/>
    </dgm:pt>
    <dgm:pt modelId="{7C4B0434-EDF4-4CFC-9A2B-5461C30C95AF}" type="pres">
      <dgm:prSet presAssocID="{674E2830-EC91-435D-A757-0010418991E1}" presName="parentNode1" presStyleLbl="node1" presStyleIdx="4" presStyleCnt="5">
        <dgm:presLayoutVars>
          <dgm:chMax val="1"/>
          <dgm:bulletEnabled val="1"/>
        </dgm:presLayoutVars>
      </dgm:prSet>
      <dgm:spPr/>
    </dgm:pt>
    <dgm:pt modelId="{B439C03E-A461-4AF3-9CCD-6C172A9D1EE8}" type="pres">
      <dgm:prSet presAssocID="{674E2830-EC91-435D-A757-0010418991E1}" presName="connSite1" presStyleCnt="0"/>
      <dgm:spPr/>
    </dgm:pt>
  </dgm:ptLst>
  <dgm:cxnLst>
    <dgm:cxn modelId="{E4AC2004-7A9C-42D5-8928-3A012E45A0EB}" type="presOf" srcId="{04162896-6FF7-4333-9492-4AFC6F68D8FF}" destId="{E63C57E0-6C18-4B98-A454-231C1619B786}" srcOrd="0" destOrd="0" presId="urn:microsoft.com/office/officeart/2005/8/layout/hProcess4"/>
    <dgm:cxn modelId="{1D43B707-7469-40F2-A08C-09FF8DF3085B}" srcId="{18F42064-5F59-40E1-9B9D-AFB005D3071F}" destId="{674E2830-EC91-435D-A757-0010418991E1}" srcOrd="4" destOrd="0" parTransId="{889DCB5E-B114-4A03-92A3-C10644860460}" sibTransId="{FC8D3E82-0379-4A1F-B458-0C29E3F2A2E3}"/>
    <dgm:cxn modelId="{F670D60A-15DB-4DA5-A14B-61C93234AA1E}" type="presOf" srcId="{C40FD232-6A9F-498F-ACD6-7D472B7D4810}" destId="{9F5F2FF5-65A8-4BAD-B689-A23A591C1890}" srcOrd="0" destOrd="1" presId="urn:microsoft.com/office/officeart/2005/8/layout/hProcess4"/>
    <dgm:cxn modelId="{CABBA60B-42E1-4448-9812-0AE6CE801DBB}" type="presOf" srcId="{265427C0-1BF1-46AC-9B7E-64D49D010CFD}" destId="{16B3CCC0-6638-4CD5-8FC3-776592B4581E}" srcOrd="0" destOrd="0" presId="urn:microsoft.com/office/officeart/2005/8/layout/hProcess4"/>
    <dgm:cxn modelId="{1A4E3617-DF73-4A5C-8F20-67D1B823C7E0}" type="presOf" srcId="{941AC9A7-C22D-4437-AEB4-E1331598062A}" destId="{40C21409-9939-4723-BF53-1B2B4428BF70}" srcOrd="0" destOrd="0" presId="urn:microsoft.com/office/officeart/2005/8/layout/hProcess4"/>
    <dgm:cxn modelId="{FAEDA01D-942D-420A-BBA9-5251D8864592}" type="presOf" srcId="{C87089D0-8BFB-4F4A-BEBA-23CFB6259C7F}" destId="{24DB4984-B4B6-4770-A092-5862DC1357B7}" srcOrd="0" destOrd="0" presId="urn:microsoft.com/office/officeart/2005/8/layout/hProcess4"/>
    <dgm:cxn modelId="{F95CD323-1B55-4E47-87DB-6EF7AB47445B}" srcId="{2F363F53-6C01-4350-8D5C-E76FDABADEEB}" destId="{0CE0C37F-AF73-4E68-A7E9-3BE3FA771A7F}" srcOrd="0" destOrd="0" parTransId="{B6C2E5CD-085A-406F-8DF9-46493D7A9FC0}" sibTransId="{F548A6FD-604B-4658-B686-3E0D7355EBD3}"/>
    <dgm:cxn modelId="{7BDF1228-2CFE-46C1-8D32-9618D83C8A3C}" type="presOf" srcId="{B57634BE-DCBE-42E9-A044-2961D919A162}" destId="{14882375-1D8A-4DF6-94AE-E3581CBE7662}" srcOrd="0" destOrd="0" presId="urn:microsoft.com/office/officeart/2005/8/layout/hProcess4"/>
    <dgm:cxn modelId="{2A4CBE29-1414-44B5-A2E2-8EBF53515821}" srcId="{18F42064-5F59-40E1-9B9D-AFB005D3071F}" destId="{2F363F53-6C01-4350-8D5C-E76FDABADEEB}" srcOrd="0" destOrd="0" parTransId="{6B279C7C-C350-4BB8-889F-04AA81E54549}" sibTransId="{F59221FE-2588-4D71-8857-17BF743F2D21}"/>
    <dgm:cxn modelId="{CBA0DF2C-5922-465F-91F3-CAD6874FBB4A}" type="presOf" srcId="{2F363F53-6C01-4350-8D5C-E76FDABADEEB}" destId="{C3D4289B-0F55-4645-8554-F209D6452010}" srcOrd="0" destOrd="0" presId="urn:microsoft.com/office/officeart/2005/8/layout/hProcess4"/>
    <dgm:cxn modelId="{61475D2F-44D1-4EBC-AEEE-A91A63BFC53D}" srcId="{85E2E74A-B602-4C87-8081-3921DE82626E}" destId="{192A9E71-327C-40E5-8FF6-8E68F42A4D5C}" srcOrd="0" destOrd="0" parTransId="{68685906-DB56-465C-AA31-55F0F36B64D7}" sibTransId="{6F002059-D5A4-4264-877C-A39329608AC5}"/>
    <dgm:cxn modelId="{E75CA53A-667D-4779-A877-D46103B47589}" type="presOf" srcId="{C40FD232-6A9F-498F-ACD6-7D472B7D4810}" destId="{C2E425C3-01DE-4E1D-BDD3-4B4ADA85D4CA}" srcOrd="1" destOrd="1" presId="urn:microsoft.com/office/officeart/2005/8/layout/hProcess4"/>
    <dgm:cxn modelId="{66A3995F-FBD6-4AC9-9AA4-5BD80850E731}" type="presOf" srcId="{F59221FE-2588-4D71-8857-17BF743F2D21}" destId="{F5F850A2-7F76-47FE-A948-66F8FC779B99}" srcOrd="0" destOrd="0" presId="urn:microsoft.com/office/officeart/2005/8/layout/hProcess4"/>
    <dgm:cxn modelId="{26D81841-9670-47E4-B1CF-F517CBAD17BA}" srcId="{674E2830-EC91-435D-A757-0010418991E1}" destId="{265427C0-1BF1-46AC-9B7E-64D49D010CFD}" srcOrd="0" destOrd="0" parTransId="{14D677E8-A2BE-48CF-9225-B74AA69A3566}" sibTransId="{867162DF-87B2-43EC-9A27-FF0CAF6F3651}"/>
    <dgm:cxn modelId="{F4923A6A-A46F-4B71-83E2-CBFF271E9B0D}" type="presOf" srcId="{16E3B570-734F-4114-9915-7791F37531CD}" destId="{675D3A52-56EF-4AF4-94D3-DA3FEFF52946}" srcOrd="0" destOrd="0" presId="urn:microsoft.com/office/officeart/2005/8/layout/hProcess4"/>
    <dgm:cxn modelId="{8629E74C-CF0A-4087-A02C-D98F72A36C2F}" type="presOf" srcId="{B77E3198-BC68-442C-B095-8C409AC8B4CB}" destId="{C2E425C3-01DE-4E1D-BDD3-4B4ADA85D4CA}" srcOrd="1" destOrd="0" presId="urn:microsoft.com/office/officeart/2005/8/layout/hProcess4"/>
    <dgm:cxn modelId="{CF764751-2844-41B7-B081-7C71021E1830}" type="presOf" srcId="{B77E3198-BC68-442C-B095-8C409AC8B4CB}" destId="{9F5F2FF5-65A8-4BAD-B689-A23A591C1890}" srcOrd="0" destOrd="0" presId="urn:microsoft.com/office/officeart/2005/8/layout/hProcess4"/>
    <dgm:cxn modelId="{EF723858-AD2D-48EB-BFFF-AFC37FC26236}" srcId="{18F42064-5F59-40E1-9B9D-AFB005D3071F}" destId="{941AC9A7-C22D-4437-AEB4-E1331598062A}" srcOrd="2" destOrd="0" parTransId="{9CB973E7-E99B-4040-92A2-36D0C671DC0F}" sibTransId="{93F2339D-CECC-4FDE-BED0-D52B7AD1B4DB}"/>
    <dgm:cxn modelId="{08B0077B-5A1C-48F2-ACAA-F5B8FADB7AD7}" type="presOf" srcId="{0CE0C37F-AF73-4E68-A7E9-3BE3FA771A7F}" destId="{83E554CC-3B48-41E2-8C8E-7DD6DD9DC8EA}" srcOrd="1" destOrd="0" presId="urn:microsoft.com/office/officeart/2005/8/layout/hProcess4"/>
    <dgm:cxn modelId="{EFCA1489-4F68-4E40-9276-0F4FA01EEB51}" type="presOf" srcId="{C87089D0-8BFB-4F4A-BEBA-23CFB6259C7F}" destId="{0E0C2BC7-8A17-4B7B-AEA9-FC56B2E36A2C}" srcOrd="1" destOrd="0" presId="urn:microsoft.com/office/officeart/2005/8/layout/hProcess4"/>
    <dgm:cxn modelId="{A54A798C-D362-4CBF-911C-AD7AE5C9AF1F}" type="presOf" srcId="{674E2830-EC91-435D-A757-0010418991E1}" destId="{7C4B0434-EDF4-4CFC-9A2B-5461C30C95AF}" srcOrd="0" destOrd="0" presId="urn:microsoft.com/office/officeart/2005/8/layout/hProcess4"/>
    <dgm:cxn modelId="{A592A68F-57E5-49AD-9417-3EA596731720}" type="presOf" srcId="{85E2E74A-B602-4C87-8081-3921DE82626E}" destId="{827880A9-72F7-4C50-8F55-90BA743FD2CD}" srcOrd="0" destOrd="0" presId="urn:microsoft.com/office/officeart/2005/8/layout/hProcess4"/>
    <dgm:cxn modelId="{4832C89A-60FF-4C9A-9984-563D4D84DEEB}" type="presOf" srcId="{265427C0-1BF1-46AC-9B7E-64D49D010CFD}" destId="{6709A469-4D1B-45B6-80E5-676C2FDB8E7A}" srcOrd="1" destOrd="0" presId="urn:microsoft.com/office/officeart/2005/8/layout/hProcess4"/>
    <dgm:cxn modelId="{27CBF7A8-F1AA-46E0-9526-B24B74CD5EA0}" type="presOf" srcId="{192A9E71-327C-40E5-8FF6-8E68F42A4D5C}" destId="{96906529-A73B-44EA-BFCA-363A9B00F84F}" srcOrd="1" destOrd="0" presId="urn:microsoft.com/office/officeart/2005/8/layout/hProcess4"/>
    <dgm:cxn modelId="{C3AA08AD-C90F-44E1-AFB0-7D9C09012902}" srcId="{B77E3198-BC68-442C-B095-8C409AC8B4CB}" destId="{C40FD232-6A9F-498F-ACD6-7D472B7D4810}" srcOrd="0" destOrd="0" parTransId="{6DE3A3C0-90C7-442A-973B-090FA8E38C2A}" sibTransId="{57FF3C93-CB10-4326-8115-5F85F67F4911}"/>
    <dgm:cxn modelId="{CCF154C4-79F6-4ECE-9D8D-1BAB56450249}" type="presOf" srcId="{18F42064-5F59-40E1-9B9D-AFB005D3071F}" destId="{74D0B09F-16AD-4F06-A1A2-04046110E28D}" srcOrd="0" destOrd="0" presId="urn:microsoft.com/office/officeart/2005/8/layout/hProcess4"/>
    <dgm:cxn modelId="{3EB308D5-239E-43BC-A447-C6A70BACB350}" type="presOf" srcId="{0CE0C37F-AF73-4E68-A7E9-3BE3FA771A7F}" destId="{66FA6FF9-DDA7-42C9-98EC-A027D26E5605}" srcOrd="0" destOrd="0" presId="urn:microsoft.com/office/officeart/2005/8/layout/hProcess4"/>
    <dgm:cxn modelId="{AD0C4CE3-E60B-4BD2-9966-8B3676335F3E}" srcId="{941AC9A7-C22D-4437-AEB4-E1331598062A}" destId="{C87089D0-8BFB-4F4A-BEBA-23CFB6259C7F}" srcOrd="0" destOrd="0" parTransId="{FBF53571-4308-4572-9102-6A8EEF155E05}" sibTransId="{36F32AAC-531B-4CC4-9BA9-C8B5B707020A}"/>
    <dgm:cxn modelId="{482EBBE4-BEA1-44B0-AC64-34796C216B26}" srcId="{18F42064-5F59-40E1-9B9D-AFB005D3071F}" destId="{16E3B570-734F-4114-9915-7791F37531CD}" srcOrd="3" destOrd="0" parTransId="{C048EE58-EF1C-4E26-9366-85C95FE64721}" sibTransId="{04162896-6FF7-4333-9492-4AFC6F68D8FF}"/>
    <dgm:cxn modelId="{A93855EE-5C4C-4651-A72F-F43FCE11E5DF}" srcId="{18F42064-5F59-40E1-9B9D-AFB005D3071F}" destId="{85E2E74A-B602-4C87-8081-3921DE82626E}" srcOrd="1" destOrd="0" parTransId="{C6E1C0C0-BE0B-4EF0-AC6A-D88A87B1B7CF}" sibTransId="{B57634BE-DCBE-42E9-A044-2961D919A162}"/>
    <dgm:cxn modelId="{517E69F0-B726-48A0-85AB-370E5A12D46C}" srcId="{16E3B570-734F-4114-9915-7791F37531CD}" destId="{B77E3198-BC68-442C-B095-8C409AC8B4CB}" srcOrd="0" destOrd="0" parTransId="{FFAED0D7-E919-4FD2-A421-D9AF7CEC7C63}" sibTransId="{A6421E70-9A4E-4A7B-872F-1DF47491D695}"/>
    <dgm:cxn modelId="{0C5377F2-905C-4C0A-BC1B-373B7CA881A2}" type="presOf" srcId="{192A9E71-327C-40E5-8FF6-8E68F42A4D5C}" destId="{E9CE9654-93A5-4957-A71B-7F0E610F6A13}" srcOrd="0" destOrd="0" presId="urn:microsoft.com/office/officeart/2005/8/layout/hProcess4"/>
    <dgm:cxn modelId="{BE9EA1F7-7C93-4F45-A794-7EB8112B22EB}" type="presOf" srcId="{93F2339D-CECC-4FDE-BED0-D52B7AD1B4DB}" destId="{C51BCE13-A7A5-4D99-86CB-FF9587A332D4}" srcOrd="0" destOrd="0" presId="urn:microsoft.com/office/officeart/2005/8/layout/hProcess4"/>
    <dgm:cxn modelId="{66E91F68-8689-4D16-95AE-22F7F6356639}" type="presParOf" srcId="{74D0B09F-16AD-4F06-A1A2-04046110E28D}" destId="{A09941A0-478B-4CC6-8316-37C4D5508031}" srcOrd="0" destOrd="0" presId="urn:microsoft.com/office/officeart/2005/8/layout/hProcess4"/>
    <dgm:cxn modelId="{9F00F9A8-EAB1-4D46-9D0E-16DE55FF96A1}" type="presParOf" srcId="{74D0B09F-16AD-4F06-A1A2-04046110E28D}" destId="{E48D05BC-3FDA-4A27-9036-C8D87DB73689}" srcOrd="1" destOrd="0" presId="urn:microsoft.com/office/officeart/2005/8/layout/hProcess4"/>
    <dgm:cxn modelId="{E418519A-4FC0-4100-AF5D-6DCE5D35D696}" type="presParOf" srcId="{74D0B09F-16AD-4F06-A1A2-04046110E28D}" destId="{215B6685-A46B-43C5-8AEF-D83E29893429}" srcOrd="2" destOrd="0" presId="urn:microsoft.com/office/officeart/2005/8/layout/hProcess4"/>
    <dgm:cxn modelId="{7E8983B1-F697-48AB-94D4-A96C278C5E4D}" type="presParOf" srcId="{215B6685-A46B-43C5-8AEF-D83E29893429}" destId="{837D0C44-5ABB-41F4-A0B5-751B3B8F01D1}" srcOrd="0" destOrd="0" presId="urn:microsoft.com/office/officeart/2005/8/layout/hProcess4"/>
    <dgm:cxn modelId="{71699C7F-B5DA-4F4B-B3FC-82D38004B772}" type="presParOf" srcId="{837D0C44-5ABB-41F4-A0B5-751B3B8F01D1}" destId="{BE2C22A3-497E-42FA-99A3-C02789224595}" srcOrd="0" destOrd="0" presId="urn:microsoft.com/office/officeart/2005/8/layout/hProcess4"/>
    <dgm:cxn modelId="{D9ADAFB3-D71D-4F7F-ABC2-5EED390598AB}" type="presParOf" srcId="{837D0C44-5ABB-41F4-A0B5-751B3B8F01D1}" destId="{66FA6FF9-DDA7-42C9-98EC-A027D26E5605}" srcOrd="1" destOrd="0" presId="urn:microsoft.com/office/officeart/2005/8/layout/hProcess4"/>
    <dgm:cxn modelId="{447302C8-70BA-40A4-B68E-2F8F5B193E88}" type="presParOf" srcId="{837D0C44-5ABB-41F4-A0B5-751B3B8F01D1}" destId="{83E554CC-3B48-41E2-8C8E-7DD6DD9DC8EA}" srcOrd="2" destOrd="0" presId="urn:microsoft.com/office/officeart/2005/8/layout/hProcess4"/>
    <dgm:cxn modelId="{947EFA09-BB20-4AF2-B2BC-524C9A927893}" type="presParOf" srcId="{837D0C44-5ABB-41F4-A0B5-751B3B8F01D1}" destId="{C3D4289B-0F55-4645-8554-F209D6452010}" srcOrd="3" destOrd="0" presId="urn:microsoft.com/office/officeart/2005/8/layout/hProcess4"/>
    <dgm:cxn modelId="{A2DFA2F6-CBFA-4B33-9C2D-769BF46058FE}" type="presParOf" srcId="{837D0C44-5ABB-41F4-A0B5-751B3B8F01D1}" destId="{37DE557C-84FB-4F91-A620-CA3DB3F330D8}" srcOrd="4" destOrd="0" presId="urn:microsoft.com/office/officeart/2005/8/layout/hProcess4"/>
    <dgm:cxn modelId="{09C88018-8AEE-49CE-B495-2DEE86622342}" type="presParOf" srcId="{215B6685-A46B-43C5-8AEF-D83E29893429}" destId="{F5F850A2-7F76-47FE-A948-66F8FC779B99}" srcOrd="1" destOrd="0" presId="urn:microsoft.com/office/officeart/2005/8/layout/hProcess4"/>
    <dgm:cxn modelId="{894096D7-794C-457E-9638-C6B9AF2FF936}" type="presParOf" srcId="{215B6685-A46B-43C5-8AEF-D83E29893429}" destId="{DDE05A98-11F0-4C62-9E7A-306DC1C16DC3}" srcOrd="2" destOrd="0" presId="urn:microsoft.com/office/officeart/2005/8/layout/hProcess4"/>
    <dgm:cxn modelId="{8ACE8950-B087-4E65-A473-D4BF9F0BC3BD}" type="presParOf" srcId="{DDE05A98-11F0-4C62-9E7A-306DC1C16DC3}" destId="{EE54DCD1-2C4E-4627-8D1A-042D0EB34E7C}" srcOrd="0" destOrd="0" presId="urn:microsoft.com/office/officeart/2005/8/layout/hProcess4"/>
    <dgm:cxn modelId="{37CD6F7B-6D31-44AD-BBDD-B0DA8C542442}" type="presParOf" srcId="{DDE05A98-11F0-4C62-9E7A-306DC1C16DC3}" destId="{E9CE9654-93A5-4957-A71B-7F0E610F6A13}" srcOrd="1" destOrd="0" presId="urn:microsoft.com/office/officeart/2005/8/layout/hProcess4"/>
    <dgm:cxn modelId="{74C0D801-D755-4C27-8CE5-9BD7F9B64896}" type="presParOf" srcId="{DDE05A98-11F0-4C62-9E7A-306DC1C16DC3}" destId="{96906529-A73B-44EA-BFCA-363A9B00F84F}" srcOrd="2" destOrd="0" presId="urn:microsoft.com/office/officeart/2005/8/layout/hProcess4"/>
    <dgm:cxn modelId="{06E08B3D-D106-41A8-9EB0-28346E1B8334}" type="presParOf" srcId="{DDE05A98-11F0-4C62-9E7A-306DC1C16DC3}" destId="{827880A9-72F7-4C50-8F55-90BA743FD2CD}" srcOrd="3" destOrd="0" presId="urn:microsoft.com/office/officeart/2005/8/layout/hProcess4"/>
    <dgm:cxn modelId="{F4D6FC46-FA3A-4D23-9C67-338EEC9F2A43}" type="presParOf" srcId="{DDE05A98-11F0-4C62-9E7A-306DC1C16DC3}" destId="{462437CA-3EF5-424E-AF69-CBC98B01A1EF}" srcOrd="4" destOrd="0" presId="urn:microsoft.com/office/officeart/2005/8/layout/hProcess4"/>
    <dgm:cxn modelId="{5EA9068A-7BB2-455F-A72F-08B65DD1D927}" type="presParOf" srcId="{215B6685-A46B-43C5-8AEF-D83E29893429}" destId="{14882375-1D8A-4DF6-94AE-E3581CBE7662}" srcOrd="3" destOrd="0" presId="urn:microsoft.com/office/officeart/2005/8/layout/hProcess4"/>
    <dgm:cxn modelId="{4C6D479A-C523-4B57-82D0-D04AC07E7456}" type="presParOf" srcId="{215B6685-A46B-43C5-8AEF-D83E29893429}" destId="{E7395ACB-B31A-4096-B5AC-B6DF990F30FE}" srcOrd="4" destOrd="0" presId="urn:microsoft.com/office/officeart/2005/8/layout/hProcess4"/>
    <dgm:cxn modelId="{45CDD44A-9335-4DDC-9E02-0B68BD15DE12}" type="presParOf" srcId="{E7395ACB-B31A-4096-B5AC-B6DF990F30FE}" destId="{1EC92D3A-4D25-4E1D-B822-A94E1475B1DC}" srcOrd="0" destOrd="0" presId="urn:microsoft.com/office/officeart/2005/8/layout/hProcess4"/>
    <dgm:cxn modelId="{644143D1-25EF-46CF-84CD-7ED07F281F96}" type="presParOf" srcId="{E7395ACB-B31A-4096-B5AC-B6DF990F30FE}" destId="{24DB4984-B4B6-4770-A092-5862DC1357B7}" srcOrd="1" destOrd="0" presId="urn:microsoft.com/office/officeart/2005/8/layout/hProcess4"/>
    <dgm:cxn modelId="{689DA2D0-10FC-4199-AE78-588524AEF2C2}" type="presParOf" srcId="{E7395ACB-B31A-4096-B5AC-B6DF990F30FE}" destId="{0E0C2BC7-8A17-4B7B-AEA9-FC56B2E36A2C}" srcOrd="2" destOrd="0" presId="urn:microsoft.com/office/officeart/2005/8/layout/hProcess4"/>
    <dgm:cxn modelId="{2C40D4E6-95D2-40D2-8D2F-7B26BE22DBBA}" type="presParOf" srcId="{E7395ACB-B31A-4096-B5AC-B6DF990F30FE}" destId="{40C21409-9939-4723-BF53-1B2B4428BF70}" srcOrd="3" destOrd="0" presId="urn:microsoft.com/office/officeart/2005/8/layout/hProcess4"/>
    <dgm:cxn modelId="{916446AB-EE41-4271-9107-BC39ED5D6A7D}" type="presParOf" srcId="{E7395ACB-B31A-4096-B5AC-B6DF990F30FE}" destId="{CE51A292-8FC6-4B29-8B69-5EC5B86EE944}" srcOrd="4" destOrd="0" presId="urn:microsoft.com/office/officeart/2005/8/layout/hProcess4"/>
    <dgm:cxn modelId="{F0629458-C025-4FE4-B35B-293D047EC90C}" type="presParOf" srcId="{215B6685-A46B-43C5-8AEF-D83E29893429}" destId="{C51BCE13-A7A5-4D99-86CB-FF9587A332D4}" srcOrd="5" destOrd="0" presId="urn:microsoft.com/office/officeart/2005/8/layout/hProcess4"/>
    <dgm:cxn modelId="{7B226B04-61E0-4862-8DA0-C7E2653A65F7}" type="presParOf" srcId="{215B6685-A46B-43C5-8AEF-D83E29893429}" destId="{DC65BF9D-30C5-4FC0-A0DA-B379D3F4A141}" srcOrd="6" destOrd="0" presId="urn:microsoft.com/office/officeart/2005/8/layout/hProcess4"/>
    <dgm:cxn modelId="{B4E9E1CD-9E98-49E5-9F55-A19453E7815B}" type="presParOf" srcId="{DC65BF9D-30C5-4FC0-A0DA-B379D3F4A141}" destId="{3A9E7831-77C1-4BDB-ADDE-864E29112A03}" srcOrd="0" destOrd="0" presId="urn:microsoft.com/office/officeart/2005/8/layout/hProcess4"/>
    <dgm:cxn modelId="{507B2216-FE8C-4CE4-82C1-7CA7BFDB4DB1}" type="presParOf" srcId="{DC65BF9D-30C5-4FC0-A0DA-B379D3F4A141}" destId="{9F5F2FF5-65A8-4BAD-B689-A23A591C1890}" srcOrd="1" destOrd="0" presId="urn:microsoft.com/office/officeart/2005/8/layout/hProcess4"/>
    <dgm:cxn modelId="{1DAA1854-DF76-42C3-B47F-150AFFE8426F}" type="presParOf" srcId="{DC65BF9D-30C5-4FC0-A0DA-B379D3F4A141}" destId="{C2E425C3-01DE-4E1D-BDD3-4B4ADA85D4CA}" srcOrd="2" destOrd="0" presId="urn:microsoft.com/office/officeart/2005/8/layout/hProcess4"/>
    <dgm:cxn modelId="{83DA5C2C-7765-43FC-A1CD-9B6900B9B94C}" type="presParOf" srcId="{DC65BF9D-30C5-4FC0-A0DA-B379D3F4A141}" destId="{675D3A52-56EF-4AF4-94D3-DA3FEFF52946}" srcOrd="3" destOrd="0" presId="urn:microsoft.com/office/officeart/2005/8/layout/hProcess4"/>
    <dgm:cxn modelId="{3EFCB9CD-2D36-428E-A6E1-84B4EB41F403}" type="presParOf" srcId="{DC65BF9D-30C5-4FC0-A0DA-B379D3F4A141}" destId="{7C004CCA-C8C7-47E1-9794-43F4453D0DB9}" srcOrd="4" destOrd="0" presId="urn:microsoft.com/office/officeart/2005/8/layout/hProcess4"/>
    <dgm:cxn modelId="{0E705239-79BD-4552-818F-1B2E915E41A8}" type="presParOf" srcId="{215B6685-A46B-43C5-8AEF-D83E29893429}" destId="{E63C57E0-6C18-4B98-A454-231C1619B786}" srcOrd="7" destOrd="0" presId="urn:microsoft.com/office/officeart/2005/8/layout/hProcess4"/>
    <dgm:cxn modelId="{E502F01C-6967-4F64-8693-2B7D3E1E8EAD}" type="presParOf" srcId="{215B6685-A46B-43C5-8AEF-D83E29893429}" destId="{5C846EC4-52D2-4640-82D5-51BA5C82EF7D}" srcOrd="8" destOrd="0" presId="urn:microsoft.com/office/officeart/2005/8/layout/hProcess4"/>
    <dgm:cxn modelId="{FB23E37C-701E-491F-B029-212FB1483649}" type="presParOf" srcId="{5C846EC4-52D2-4640-82D5-51BA5C82EF7D}" destId="{1A1F9F10-2128-4FBD-9874-4408F5555D13}" srcOrd="0" destOrd="0" presId="urn:microsoft.com/office/officeart/2005/8/layout/hProcess4"/>
    <dgm:cxn modelId="{2144D34C-96BA-43D5-AB30-D919A01E6A80}" type="presParOf" srcId="{5C846EC4-52D2-4640-82D5-51BA5C82EF7D}" destId="{16B3CCC0-6638-4CD5-8FC3-776592B4581E}" srcOrd="1" destOrd="0" presId="urn:microsoft.com/office/officeart/2005/8/layout/hProcess4"/>
    <dgm:cxn modelId="{04FF21C6-17C0-458C-9012-97DBB25F618B}" type="presParOf" srcId="{5C846EC4-52D2-4640-82D5-51BA5C82EF7D}" destId="{6709A469-4D1B-45B6-80E5-676C2FDB8E7A}" srcOrd="2" destOrd="0" presId="urn:microsoft.com/office/officeart/2005/8/layout/hProcess4"/>
    <dgm:cxn modelId="{01FEE267-ACAB-49F4-9682-08AED1BD926E}" type="presParOf" srcId="{5C846EC4-52D2-4640-82D5-51BA5C82EF7D}" destId="{7C4B0434-EDF4-4CFC-9A2B-5461C30C95AF}" srcOrd="3" destOrd="0" presId="urn:microsoft.com/office/officeart/2005/8/layout/hProcess4"/>
    <dgm:cxn modelId="{73B17309-B857-4387-866A-0A93630666B1}" type="presParOf" srcId="{5C846EC4-52D2-4640-82D5-51BA5C82EF7D}" destId="{B439C03E-A461-4AF3-9CCD-6C172A9D1E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3E06-7591-4855-B426-021FE53498D7}">
      <dsp:nvSpPr>
        <dsp:cNvPr id="0" name=""/>
        <dsp:cNvSpPr/>
      </dsp:nvSpPr>
      <dsp:spPr>
        <a:xfrm>
          <a:off x="1422085" y="233953"/>
          <a:ext cx="1777229" cy="1777229"/>
        </a:xfrm>
        <a:prstGeom prst="pieWedge">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Mapování situace</a:t>
          </a:r>
          <a:endParaRPr lang="en-US" sz="1400" kern="1200" dirty="0"/>
        </a:p>
      </dsp:txBody>
      <dsp:txXfrm>
        <a:off x="1942623" y="754491"/>
        <a:ext cx="1256691" cy="1256691"/>
      </dsp:txXfrm>
    </dsp:sp>
    <dsp:sp modelId="{0AFEB01E-063C-4145-96DA-35AA881EEE23}">
      <dsp:nvSpPr>
        <dsp:cNvPr id="0" name=""/>
        <dsp:cNvSpPr/>
      </dsp:nvSpPr>
      <dsp:spPr>
        <a:xfrm rot="5400000">
          <a:off x="3281404" y="233953"/>
          <a:ext cx="1777229" cy="1777229"/>
        </a:xfrm>
        <a:prstGeom prst="pieWedge">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Návrh struktury dokumentace</a:t>
          </a:r>
          <a:endParaRPr lang="en-US" sz="1400" kern="1200" dirty="0"/>
        </a:p>
      </dsp:txBody>
      <dsp:txXfrm rot="-5400000">
        <a:off x="3281404" y="754491"/>
        <a:ext cx="1256691" cy="1256691"/>
      </dsp:txXfrm>
    </dsp:sp>
    <dsp:sp modelId="{E3B5C2EF-15BF-4D55-A258-B154B70813E4}">
      <dsp:nvSpPr>
        <dsp:cNvPr id="0" name=""/>
        <dsp:cNvSpPr/>
      </dsp:nvSpPr>
      <dsp:spPr>
        <a:xfrm rot="10800000">
          <a:off x="3281404" y="2093272"/>
          <a:ext cx="1777229" cy="1777229"/>
        </a:xfrm>
        <a:prstGeom prst="pieWedg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Sběr </a:t>
          </a:r>
          <a:br>
            <a:rPr lang="cs-CZ" sz="1400" kern="1200" dirty="0"/>
          </a:br>
          <a:r>
            <a:rPr lang="cs-CZ" sz="1400" kern="1200" dirty="0"/>
            <a:t>a analýza informací</a:t>
          </a:r>
          <a:endParaRPr lang="en-US" sz="1400" kern="1200" dirty="0"/>
        </a:p>
      </dsp:txBody>
      <dsp:txXfrm rot="10800000">
        <a:off x="3281404" y="2093272"/>
        <a:ext cx="1256691" cy="1256691"/>
      </dsp:txXfrm>
    </dsp:sp>
    <dsp:sp modelId="{2FE88592-2AEB-4269-B6D7-5858AEDF1CAF}">
      <dsp:nvSpPr>
        <dsp:cNvPr id="0" name=""/>
        <dsp:cNvSpPr/>
      </dsp:nvSpPr>
      <dsp:spPr>
        <a:xfrm rot="16200000">
          <a:off x="1422085" y="2093272"/>
          <a:ext cx="1777229" cy="1777229"/>
        </a:xfrm>
        <a:prstGeom prst="pieWedge">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cs-CZ" sz="1400" kern="1200" dirty="0"/>
            <a:t>Zpracování dokumentace</a:t>
          </a:r>
          <a:endParaRPr lang="en-US" sz="1400" kern="1200" dirty="0"/>
        </a:p>
      </dsp:txBody>
      <dsp:txXfrm rot="5400000">
        <a:off x="1942623" y="2093272"/>
        <a:ext cx="1256691" cy="1256691"/>
      </dsp:txXfrm>
    </dsp:sp>
    <dsp:sp modelId="{73B8357A-584D-4475-B385-3BB59AA10943}">
      <dsp:nvSpPr>
        <dsp:cNvPr id="0" name=""/>
        <dsp:cNvSpPr/>
      </dsp:nvSpPr>
      <dsp:spPr>
        <a:xfrm>
          <a:off x="2933551" y="1682826"/>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D720C-CA4C-486D-82B2-E0EC6BB83ABC}">
      <dsp:nvSpPr>
        <dsp:cNvPr id="0" name=""/>
        <dsp:cNvSpPr/>
      </dsp:nvSpPr>
      <dsp:spPr>
        <a:xfrm rot="10800000">
          <a:off x="2933551" y="1888049"/>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A6FF9-DDA7-42C9-98EC-A027D26E5605}">
      <dsp:nvSpPr>
        <dsp:cNvPr id="0" name=""/>
        <dsp:cNvSpPr/>
      </dsp:nvSpPr>
      <dsp:spPr>
        <a:xfrm>
          <a:off x="4712" y="1399109"/>
          <a:ext cx="1340932" cy="110598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Definice potřebných informací</a:t>
          </a:r>
          <a:endParaRPr lang="en-US" sz="1500" kern="1200" dirty="0"/>
        </a:p>
      </dsp:txBody>
      <dsp:txXfrm>
        <a:off x="30164" y="1424561"/>
        <a:ext cx="1290028" cy="818087"/>
      </dsp:txXfrm>
    </dsp:sp>
    <dsp:sp modelId="{F5F850A2-7F76-47FE-A948-66F8FC779B99}">
      <dsp:nvSpPr>
        <dsp:cNvPr id="0" name=""/>
        <dsp:cNvSpPr/>
      </dsp:nvSpPr>
      <dsp:spPr>
        <a:xfrm>
          <a:off x="752278" y="1638945"/>
          <a:ext cx="1516504" cy="1516504"/>
        </a:xfrm>
        <a:prstGeom prst="leftCircularArrow">
          <a:avLst>
            <a:gd name="adj1" fmla="val 3401"/>
            <a:gd name="adj2" fmla="val 421016"/>
            <a:gd name="adj3" fmla="val 2207481"/>
            <a:gd name="adj4" fmla="val 9035443"/>
            <a:gd name="adj5" fmla="val 39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4289B-0F55-4645-8554-F209D6452010}">
      <dsp:nvSpPr>
        <dsp:cNvPr id="0" name=""/>
        <dsp:cNvSpPr/>
      </dsp:nvSpPr>
      <dsp:spPr>
        <a:xfrm>
          <a:off x="302697" y="2268100"/>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316580" y="2281983"/>
        <a:ext cx="1164174" cy="446229"/>
      </dsp:txXfrm>
    </dsp:sp>
    <dsp:sp modelId="{E9CE9654-93A5-4957-A71B-7F0E610F6A13}">
      <dsp:nvSpPr>
        <dsp:cNvPr id="0" name=""/>
        <dsp:cNvSpPr/>
      </dsp:nvSpPr>
      <dsp:spPr>
        <a:xfrm>
          <a:off x="1740252" y="1126654"/>
          <a:ext cx="1340932" cy="165089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Identifikace zdrojů informací</a:t>
          </a:r>
          <a:endParaRPr lang="en-US" sz="1500" kern="1200" dirty="0"/>
        </a:p>
      </dsp:txBody>
      <dsp:txXfrm>
        <a:off x="1778244" y="1518410"/>
        <a:ext cx="1264948" cy="1221150"/>
      </dsp:txXfrm>
    </dsp:sp>
    <dsp:sp modelId="{14882375-1D8A-4DF6-94AE-E3581CBE7662}">
      <dsp:nvSpPr>
        <dsp:cNvPr id="0" name=""/>
        <dsp:cNvSpPr/>
      </dsp:nvSpPr>
      <dsp:spPr>
        <a:xfrm>
          <a:off x="2322480" y="607390"/>
          <a:ext cx="1815889" cy="1815889"/>
        </a:xfrm>
        <a:prstGeom prst="circularArrow">
          <a:avLst>
            <a:gd name="adj1" fmla="val 2840"/>
            <a:gd name="adj2" fmla="val 346982"/>
            <a:gd name="adj3" fmla="val 20311308"/>
            <a:gd name="adj4" fmla="val 13409311"/>
            <a:gd name="adj5" fmla="val 33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7880A9-72F7-4C50-8F55-90BA743FD2CD}">
      <dsp:nvSpPr>
        <dsp:cNvPr id="0" name=""/>
        <dsp:cNvSpPr/>
      </dsp:nvSpPr>
      <dsp:spPr>
        <a:xfrm>
          <a:off x="2016270" y="928934"/>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Vlastník informací</a:t>
          </a:r>
          <a:endParaRPr lang="en-US" sz="1400" kern="1200" dirty="0"/>
        </a:p>
      </dsp:txBody>
      <dsp:txXfrm>
        <a:off x="2030153" y="942817"/>
        <a:ext cx="1164174" cy="446229"/>
      </dsp:txXfrm>
    </dsp:sp>
    <dsp:sp modelId="{24DB4984-B4B6-4770-A092-5862DC1357B7}">
      <dsp:nvSpPr>
        <dsp:cNvPr id="0" name=""/>
        <dsp:cNvSpPr/>
      </dsp:nvSpPr>
      <dsp:spPr>
        <a:xfrm>
          <a:off x="3466365" y="1268630"/>
          <a:ext cx="1451800" cy="1619731"/>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a:t>Úvodní jednání a vyhodnocení rozumných alternativ</a:t>
          </a:r>
          <a:endParaRPr lang="en-US" sz="1500" kern="1200" dirty="0"/>
        </a:p>
      </dsp:txBody>
      <dsp:txXfrm>
        <a:off x="3503640" y="1305905"/>
        <a:ext cx="1377250" cy="1198096"/>
      </dsp:txXfrm>
    </dsp:sp>
    <dsp:sp modelId="{C51BCE13-A7A5-4D99-86CB-FF9587A332D4}">
      <dsp:nvSpPr>
        <dsp:cNvPr id="0" name=""/>
        <dsp:cNvSpPr/>
      </dsp:nvSpPr>
      <dsp:spPr>
        <a:xfrm>
          <a:off x="4314153" y="1638935"/>
          <a:ext cx="1617199" cy="1617199"/>
        </a:xfrm>
        <a:prstGeom prst="leftCircularArrow">
          <a:avLst>
            <a:gd name="adj1" fmla="val 3189"/>
            <a:gd name="adj2" fmla="val 392824"/>
            <a:gd name="adj3" fmla="val 2619701"/>
            <a:gd name="adj4" fmla="val 9475856"/>
            <a:gd name="adj5" fmla="val 37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21409-9939-4723-BF53-1B2B4428BF70}">
      <dsp:nvSpPr>
        <dsp:cNvPr id="0" name=""/>
        <dsp:cNvSpPr/>
      </dsp:nvSpPr>
      <dsp:spPr>
        <a:xfrm>
          <a:off x="3829211" y="2279846"/>
          <a:ext cx="1191940" cy="450504"/>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3842406" y="2293041"/>
        <a:ext cx="1165550" cy="424114"/>
      </dsp:txXfrm>
    </dsp:sp>
    <dsp:sp modelId="{9F5F2FF5-65A8-4BAD-B689-A23A591C1890}">
      <dsp:nvSpPr>
        <dsp:cNvPr id="0" name=""/>
        <dsp:cNvSpPr/>
      </dsp:nvSpPr>
      <dsp:spPr>
        <a:xfrm>
          <a:off x="5343065" y="1426636"/>
          <a:ext cx="1340932" cy="136649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a:t>Získání </a:t>
          </a:r>
          <a:br>
            <a:rPr lang="cs-CZ" sz="1400" kern="1200" dirty="0"/>
          </a:br>
          <a:r>
            <a:rPr lang="cs-CZ" sz="1400" kern="1200" dirty="0"/>
            <a:t>a poskytnutí informací</a:t>
          </a:r>
          <a:endParaRPr lang="en-US" sz="1400" kern="1200" dirty="0"/>
        </a:p>
        <a:p>
          <a:pPr marL="228600" lvl="2" indent="-114300" algn="l" defTabSz="622300">
            <a:lnSpc>
              <a:spcPct val="90000"/>
            </a:lnSpc>
            <a:spcBef>
              <a:spcPct val="0"/>
            </a:spcBef>
            <a:spcAft>
              <a:spcPct val="15000"/>
            </a:spcAft>
            <a:buChar char="•"/>
          </a:pPr>
          <a:endParaRPr lang="en-US" sz="1400" kern="1200" dirty="0"/>
        </a:p>
      </dsp:txBody>
      <dsp:txXfrm>
        <a:off x="5374512" y="1750903"/>
        <a:ext cx="1278038" cy="1010779"/>
      </dsp:txXfrm>
    </dsp:sp>
    <dsp:sp modelId="{E63C57E0-6C18-4B98-A454-231C1619B786}">
      <dsp:nvSpPr>
        <dsp:cNvPr id="0" name=""/>
        <dsp:cNvSpPr/>
      </dsp:nvSpPr>
      <dsp:spPr>
        <a:xfrm>
          <a:off x="6002168" y="706213"/>
          <a:ext cx="1687839" cy="1687839"/>
        </a:xfrm>
        <a:prstGeom prst="circularArrow">
          <a:avLst>
            <a:gd name="adj1" fmla="val 3056"/>
            <a:gd name="adj2" fmla="val 375200"/>
            <a:gd name="adj3" fmla="val 19448295"/>
            <a:gd name="adj4" fmla="val 12574516"/>
            <a:gd name="adj5" fmla="val 35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D3A52-56EF-4AF4-94D3-DA3FEFF52946}">
      <dsp:nvSpPr>
        <dsp:cNvPr id="0" name=""/>
        <dsp:cNvSpPr/>
      </dsp:nvSpPr>
      <dsp:spPr>
        <a:xfrm>
          <a:off x="5564751" y="1161181"/>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Vlastník informací</a:t>
          </a:r>
          <a:endParaRPr lang="en-US" sz="1400" kern="1200" dirty="0"/>
        </a:p>
      </dsp:txBody>
      <dsp:txXfrm>
        <a:off x="5578634" y="1175064"/>
        <a:ext cx="1164174" cy="446229"/>
      </dsp:txXfrm>
    </dsp:sp>
    <dsp:sp modelId="{16B3CCC0-6638-4CD5-8FC3-776592B4581E}">
      <dsp:nvSpPr>
        <dsp:cNvPr id="0" name=""/>
        <dsp:cNvSpPr/>
      </dsp:nvSpPr>
      <dsp:spPr>
        <a:xfrm>
          <a:off x="7002306" y="1214663"/>
          <a:ext cx="1340932" cy="1477534"/>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a:t>Analýza </a:t>
          </a:r>
          <a:br>
            <a:rPr lang="cs-CZ" sz="1400" kern="1200" dirty="0"/>
          </a:br>
          <a:r>
            <a:rPr lang="cs-CZ" sz="1400" kern="1200" dirty="0"/>
            <a:t>a zpracování informací</a:t>
          </a:r>
          <a:endParaRPr lang="en-US" sz="1400" kern="1200" dirty="0"/>
        </a:p>
      </dsp:txBody>
      <dsp:txXfrm>
        <a:off x="7036308" y="1248665"/>
        <a:ext cx="1272928" cy="1092916"/>
      </dsp:txXfrm>
    </dsp:sp>
    <dsp:sp modelId="{7C4B0434-EDF4-4CFC-9A2B-5461C30C95AF}">
      <dsp:nvSpPr>
        <dsp:cNvPr id="0" name=""/>
        <dsp:cNvSpPr/>
      </dsp:nvSpPr>
      <dsp:spPr>
        <a:xfrm>
          <a:off x="7300291" y="2269427"/>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s-CZ" sz="1400" kern="1200" dirty="0"/>
            <a:t>Zpracovatel</a:t>
          </a:r>
          <a:endParaRPr lang="en-US" sz="1400" kern="1200" dirty="0"/>
        </a:p>
      </dsp:txBody>
      <dsp:txXfrm>
        <a:off x="7314174" y="2283310"/>
        <a:ext cx="1164174" cy="446229"/>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7" name="Rectangle 3"/>
          <p:cNvSpPr>
            <a:spLocks noGrp="1" noChangeArrowheads="1"/>
          </p:cNvSpPr>
          <p:nvPr>
            <p:ph type="dt" sz="quarter"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1748" name="Rectangle 4"/>
          <p:cNvSpPr>
            <a:spLocks noGrp="1" noChangeArrowheads="1"/>
          </p:cNvSpPr>
          <p:nvPr>
            <p:ph type="ftr" sz="quarter" idx="2"/>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9" name="Rectangle 5"/>
          <p:cNvSpPr>
            <a:spLocks noGrp="1" noChangeArrowheads="1"/>
          </p:cNvSpPr>
          <p:nvPr>
            <p:ph type="sldNum" sz="quarter" idx="3"/>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05F8204D-4D25-4265-9F34-FA00038D93DE}" type="slidenum">
              <a:rPr lang="en-US"/>
              <a:pPr/>
              <a:t>‹#›</a:t>
            </a:fld>
            <a:endParaRPr lang="en-US" dirty="0"/>
          </a:p>
        </p:txBody>
      </p:sp>
    </p:spTree>
    <p:extLst>
      <p:ext uri="{BB962C8B-B14F-4D97-AF65-F5344CB8AC3E}">
        <p14:creationId xmlns:p14="http://schemas.microsoft.com/office/powerpoint/2010/main" val="84682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5" name="Rectangle 3"/>
          <p:cNvSpPr>
            <a:spLocks noGrp="1" noChangeArrowheads="1"/>
          </p:cNvSpPr>
          <p:nvPr>
            <p:ph type="dt"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0077" y="4715493"/>
            <a:ext cx="5437523" cy="446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9" name="Rectangle 7"/>
          <p:cNvSpPr>
            <a:spLocks noGrp="1" noChangeArrowheads="1"/>
          </p:cNvSpPr>
          <p:nvPr>
            <p:ph type="sldNum" sz="quarter" idx="5"/>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FF037384-62EF-472F-9CD3-6A5225E41A7C}" type="slidenum">
              <a:rPr lang="en-US"/>
              <a:pPr/>
              <a:t>‹#›</a:t>
            </a:fld>
            <a:endParaRPr lang="en-US" dirty="0"/>
          </a:p>
        </p:txBody>
      </p:sp>
    </p:spTree>
    <p:extLst>
      <p:ext uri="{BB962C8B-B14F-4D97-AF65-F5344CB8AC3E}">
        <p14:creationId xmlns:p14="http://schemas.microsoft.com/office/powerpoint/2010/main" val="3379483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14</a:t>
            </a:fld>
            <a:endParaRPr lang="en-US" dirty="0"/>
          </a:p>
        </p:txBody>
      </p:sp>
    </p:spTree>
    <p:extLst>
      <p:ext uri="{BB962C8B-B14F-4D97-AF65-F5344CB8AC3E}">
        <p14:creationId xmlns:p14="http://schemas.microsoft.com/office/powerpoint/2010/main" val="46160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15</a:t>
            </a:fld>
            <a:endParaRPr lang="en-US" dirty="0"/>
          </a:p>
        </p:txBody>
      </p:sp>
    </p:spTree>
    <p:extLst>
      <p:ext uri="{BB962C8B-B14F-4D97-AF65-F5344CB8AC3E}">
        <p14:creationId xmlns:p14="http://schemas.microsoft.com/office/powerpoint/2010/main" val="411081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16</a:t>
            </a:fld>
            <a:endParaRPr lang="en-US" dirty="0"/>
          </a:p>
        </p:txBody>
      </p:sp>
    </p:spTree>
    <p:extLst>
      <p:ext uri="{BB962C8B-B14F-4D97-AF65-F5344CB8AC3E}">
        <p14:creationId xmlns:p14="http://schemas.microsoft.com/office/powerpoint/2010/main" val="174194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18</a:t>
            </a:fld>
            <a:endParaRPr lang="en-US" dirty="0"/>
          </a:p>
        </p:txBody>
      </p:sp>
    </p:spTree>
    <p:extLst>
      <p:ext uri="{BB962C8B-B14F-4D97-AF65-F5344CB8AC3E}">
        <p14:creationId xmlns:p14="http://schemas.microsoft.com/office/powerpoint/2010/main" val="2252815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20</a:t>
            </a:fld>
            <a:endParaRPr lang="en-US" dirty="0"/>
          </a:p>
        </p:txBody>
      </p:sp>
    </p:spTree>
    <p:extLst>
      <p:ext uri="{BB962C8B-B14F-4D97-AF65-F5344CB8AC3E}">
        <p14:creationId xmlns:p14="http://schemas.microsoft.com/office/powerpoint/2010/main" val="168382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21</a:t>
            </a:fld>
            <a:endParaRPr lang="en-US" dirty="0"/>
          </a:p>
        </p:txBody>
      </p:sp>
    </p:spTree>
    <p:extLst>
      <p:ext uri="{BB962C8B-B14F-4D97-AF65-F5344CB8AC3E}">
        <p14:creationId xmlns:p14="http://schemas.microsoft.com/office/powerpoint/2010/main" val="2828245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24</a:t>
            </a:fld>
            <a:endParaRPr lang="en-US" dirty="0"/>
          </a:p>
        </p:txBody>
      </p:sp>
    </p:spTree>
    <p:extLst>
      <p:ext uri="{BB962C8B-B14F-4D97-AF65-F5344CB8AC3E}">
        <p14:creationId xmlns:p14="http://schemas.microsoft.com/office/powerpoint/2010/main" val="3261337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0D9F4-ECD8-4712-A4D3-30EE68095DB0}" type="slidenum">
              <a:rPr lang="en-US"/>
              <a:pPr/>
              <a:t>25</a:t>
            </a:fld>
            <a:endParaRPr lang="en-US" dirty="0"/>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032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26</a:t>
            </a:fld>
            <a:endParaRPr lang="en-US" dirty="0"/>
          </a:p>
        </p:txBody>
      </p:sp>
    </p:spTree>
    <p:extLst>
      <p:ext uri="{BB962C8B-B14F-4D97-AF65-F5344CB8AC3E}">
        <p14:creationId xmlns:p14="http://schemas.microsoft.com/office/powerpoint/2010/main" val="2515297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27</a:t>
            </a:fld>
            <a:endParaRPr lang="en-US" dirty="0"/>
          </a:p>
        </p:txBody>
      </p:sp>
    </p:spTree>
    <p:extLst>
      <p:ext uri="{BB962C8B-B14F-4D97-AF65-F5344CB8AC3E}">
        <p14:creationId xmlns:p14="http://schemas.microsoft.com/office/powerpoint/2010/main" val="23106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Co mají tyto společnosti společné? Negativní reklamu spojenou s daňovým plánováním. </a:t>
            </a:r>
          </a:p>
          <a:p>
            <a:endParaRPr lang="cs-CZ" dirty="0"/>
          </a:p>
          <a:p>
            <a:r>
              <a:rPr lang="cs-CZ" dirty="0"/>
              <a:t>Celosvětově</a:t>
            </a:r>
            <a:r>
              <a:rPr lang="cs-CZ" baseline="0" dirty="0"/>
              <a:t> je patrný tlak na zefektivnění výběru daní a postupné zpochybňování v historii běžných struktur a praktik. Jako výsledek jsme mohli v tisku zaznamenat několik případů, kdy největší a nejhodnotnější mezinárodní společnosti byly obviněny z toho, že se záměrně vyhýbají platbě daní a využívají agresivního daňového plánování. </a:t>
            </a:r>
            <a:endParaRPr lang="cs-CZ"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4</a:t>
            </a:fld>
            <a:endParaRPr lang="en-GB" dirty="0"/>
          </a:p>
        </p:txBody>
      </p:sp>
    </p:spTree>
    <p:extLst>
      <p:ext uri="{BB962C8B-B14F-4D97-AF65-F5344CB8AC3E}">
        <p14:creationId xmlns:p14="http://schemas.microsoft.com/office/powerpoint/2010/main" val="70862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28</a:t>
            </a:fld>
            <a:endParaRPr lang="en-US" dirty="0"/>
          </a:p>
        </p:txBody>
      </p:sp>
    </p:spTree>
    <p:extLst>
      <p:ext uri="{BB962C8B-B14F-4D97-AF65-F5344CB8AC3E}">
        <p14:creationId xmlns:p14="http://schemas.microsoft.com/office/powerpoint/2010/main" val="748700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29</a:t>
            </a:fld>
            <a:endParaRPr lang="en-US" dirty="0"/>
          </a:p>
        </p:txBody>
      </p:sp>
    </p:spTree>
    <p:extLst>
      <p:ext uri="{BB962C8B-B14F-4D97-AF65-F5344CB8AC3E}">
        <p14:creationId xmlns:p14="http://schemas.microsoft.com/office/powerpoint/2010/main" val="3898837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30</a:t>
            </a:fld>
            <a:endParaRPr lang="en-US" dirty="0"/>
          </a:p>
        </p:txBody>
      </p:sp>
    </p:spTree>
    <p:extLst>
      <p:ext uri="{BB962C8B-B14F-4D97-AF65-F5344CB8AC3E}">
        <p14:creationId xmlns:p14="http://schemas.microsoft.com/office/powerpoint/2010/main" val="53732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32</a:t>
            </a:fld>
            <a:endParaRPr lang="en-US" dirty="0"/>
          </a:p>
        </p:txBody>
      </p:sp>
    </p:spTree>
    <p:extLst>
      <p:ext uri="{BB962C8B-B14F-4D97-AF65-F5344CB8AC3E}">
        <p14:creationId xmlns:p14="http://schemas.microsoft.com/office/powerpoint/2010/main" val="166732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34</a:t>
            </a:fld>
            <a:endParaRPr lang="en-US" dirty="0"/>
          </a:p>
        </p:txBody>
      </p:sp>
    </p:spTree>
    <p:extLst>
      <p:ext uri="{BB962C8B-B14F-4D97-AF65-F5344CB8AC3E}">
        <p14:creationId xmlns:p14="http://schemas.microsoft.com/office/powerpoint/2010/main" val="32349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35</a:t>
            </a:fld>
            <a:endParaRPr lang="en-US" dirty="0"/>
          </a:p>
        </p:txBody>
      </p:sp>
    </p:spTree>
    <p:extLst>
      <p:ext uri="{BB962C8B-B14F-4D97-AF65-F5344CB8AC3E}">
        <p14:creationId xmlns:p14="http://schemas.microsoft.com/office/powerpoint/2010/main" val="3561385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36</a:t>
            </a:fld>
            <a:endParaRPr lang="en-US" dirty="0"/>
          </a:p>
        </p:txBody>
      </p:sp>
    </p:spTree>
    <p:extLst>
      <p:ext uri="{BB962C8B-B14F-4D97-AF65-F5344CB8AC3E}">
        <p14:creationId xmlns:p14="http://schemas.microsoft.com/office/powerpoint/2010/main" val="1632848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37</a:t>
            </a:fld>
            <a:endParaRPr lang="en-US" dirty="0"/>
          </a:p>
        </p:txBody>
      </p:sp>
    </p:spTree>
    <p:extLst>
      <p:ext uri="{BB962C8B-B14F-4D97-AF65-F5344CB8AC3E}">
        <p14:creationId xmlns:p14="http://schemas.microsoft.com/office/powerpoint/2010/main" val="1728198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38</a:t>
            </a:fld>
            <a:endParaRPr lang="en-US" dirty="0"/>
          </a:p>
        </p:txBody>
      </p:sp>
    </p:spTree>
    <p:extLst>
      <p:ext uri="{BB962C8B-B14F-4D97-AF65-F5344CB8AC3E}">
        <p14:creationId xmlns:p14="http://schemas.microsoft.com/office/powerpoint/2010/main" val="1063792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39</a:t>
            </a:fld>
            <a:endParaRPr lang="en-US" dirty="0"/>
          </a:p>
        </p:txBody>
      </p:sp>
    </p:spTree>
    <p:extLst>
      <p:ext uri="{BB962C8B-B14F-4D97-AF65-F5344CB8AC3E}">
        <p14:creationId xmlns:p14="http://schemas.microsoft.com/office/powerpoint/2010/main" val="110929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7</a:t>
            </a:fld>
            <a:endParaRPr lang="en-US" dirty="0"/>
          </a:p>
        </p:txBody>
      </p:sp>
    </p:spTree>
    <p:extLst>
      <p:ext uri="{BB962C8B-B14F-4D97-AF65-F5344CB8AC3E}">
        <p14:creationId xmlns:p14="http://schemas.microsoft.com/office/powerpoint/2010/main" val="2836400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40</a:t>
            </a:fld>
            <a:endParaRPr lang="en-US" dirty="0"/>
          </a:p>
        </p:txBody>
      </p:sp>
    </p:spTree>
    <p:extLst>
      <p:ext uri="{BB962C8B-B14F-4D97-AF65-F5344CB8AC3E}">
        <p14:creationId xmlns:p14="http://schemas.microsoft.com/office/powerpoint/2010/main" val="331972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41</a:t>
            </a:fld>
            <a:endParaRPr lang="en-US" dirty="0"/>
          </a:p>
        </p:txBody>
      </p:sp>
    </p:spTree>
    <p:extLst>
      <p:ext uri="{BB962C8B-B14F-4D97-AF65-F5344CB8AC3E}">
        <p14:creationId xmlns:p14="http://schemas.microsoft.com/office/powerpoint/2010/main" val="2929553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42</a:t>
            </a:fld>
            <a:endParaRPr lang="en-US" dirty="0"/>
          </a:p>
        </p:txBody>
      </p:sp>
    </p:spTree>
    <p:extLst>
      <p:ext uri="{BB962C8B-B14F-4D97-AF65-F5344CB8AC3E}">
        <p14:creationId xmlns:p14="http://schemas.microsoft.com/office/powerpoint/2010/main" val="826939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43</a:t>
            </a:fld>
            <a:endParaRPr lang="en-US" dirty="0"/>
          </a:p>
        </p:txBody>
      </p:sp>
    </p:spTree>
    <p:extLst>
      <p:ext uri="{BB962C8B-B14F-4D97-AF65-F5344CB8AC3E}">
        <p14:creationId xmlns:p14="http://schemas.microsoft.com/office/powerpoint/2010/main" val="2104269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44</a:t>
            </a:fld>
            <a:endParaRPr lang="en-US" dirty="0"/>
          </a:p>
        </p:txBody>
      </p:sp>
    </p:spTree>
    <p:extLst>
      <p:ext uri="{BB962C8B-B14F-4D97-AF65-F5344CB8AC3E}">
        <p14:creationId xmlns:p14="http://schemas.microsoft.com/office/powerpoint/2010/main" val="2934068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45</a:t>
            </a:fld>
            <a:endParaRPr lang="en-US" dirty="0"/>
          </a:p>
        </p:txBody>
      </p:sp>
    </p:spTree>
    <p:extLst>
      <p:ext uri="{BB962C8B-B14F-4D97-AF65-F5344CB8AC3E}">
        <p14:creationId xmlns:p14="http://schemas.microsoft.com/office/powerpoint/2010/main" val="628873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47</a:t>
            </a:fld>
            <a:endParaRPr lang="en-US" dirty="0"/>
          </a:p>
        </p:txBody>
      </p:sp>
    </p:spTree>
    <p:extLst>
      <p:ext uri="{BB962C8B-B14F-4D97-AF65-F5344CB8AC3E}">
        <p14:creationId xmlns:p14="http://schemas.microsoft.com/office/powerpoint/2010/main" val="2154580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48</a:t>
            </a:fld>
            <a:endParaRPr lang="en-US" dirty="0"/>
          </a:p>
        </p:txBody>
      </p:sp>
    </p:spTree>
    <p:extLst>
      <p:ext uri="{BB962C8B-B14F-4D97-AF65-F5344CB8AC3E}">
        <p14:creationId xmlns:p14="http://schemas.microsoft.com/office/powerpoint/2010/main" val="1642374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49</a:t>
            </a:fld>
            <a:endParaRPr lang="en-US" dirty="0"/>
          </a:p>
        </p:txBody>
      </p:sp>
    </p:spTree>
    <p:extLst>
      <p:ext uri="{BB962C8B-B14F-4D97-AF65-F5344CB8AC3E}">
        <p14:creationId xmlns:p14="http://schemas.microsoft.com/office/powerpoint/2010/main" val="47121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8</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9</a:t>
            </a:fld>
            <a:endParaRPr lang="en-US" dirty="0"/>
          </a:p>
        </p:txBody>
      </p:sp>
    </p:spTree>
    <p:extLst>
      <p:ext uri="{BB962C8B-B14F-4D97-AF65-F5344CB8AC3E}">
        <p14:creationId xmlns:p14="http://schemas.microsoft.com/office/powerpoint/2010/main" val="372695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10</a:t>
            </a:fld>
            <a:endParaRPr lang="en-US" dirty="0"/>
          </a:p>
        </p:txBody>
      </p:sp>
    </p:spTree>
    <p:extLst>
      <p:ext uri="{BB962C8B-B14F-4D97-AF65-F5344CB8AC3E}">
        <p14:creationId xmlns:p14="http://schemas.microsoft.com/office/powerpoint/2010/main" val="426284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11</a:t>
            </a:fld>
            <a:endParaRPr lang="en-US" dirty="0"/>
          </a:p>
        </p:txBody>
      </p:sp>
    </p:spTree>
    <p:extLst>
      <p:ext uri="{BB962C8B-B14F-4D97-AF65-F5344CB8AC3E}">
        <p14:creationId xmlns:p14="http://schemas.microsoft.com/office/powerpoint/2010/main" val="393431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12</a:t>
            </a:fld>
            <a:endParaRPr lang="en-US" dirty="0"/>
          </a:p>
        </p:txBody>
      </p:sp>
    </p:spTree>
    <p:extLst>
      <p:ext uri="{BB962C8B-B14F-4D97-AF65-F5344CB8AC3E}">
        <p14:creationId xmlns:p14="http://schemas.microsoft.com/office/powerpoint/2010/main" val="203704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13</a:t>
            </a:fld>
            <a:endParaRPr lang="en-US" dirty="0"/>
          </a:p>
        </p:txBody>
      </p:sp>
    </p:spTree>
    <p:extLst>
      <p:ext uri="{BB962C8B-B14F-4D97-AF65-F5344CB8AC3E}">
        <p14:creationId xmlns:p14="http://schemas.microsoft.com/office/powerpoint/2010/main" val="1781217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2B0B7BC4-ADC6-4039-889A-666F1F72D2CC}" type="datetime1">
              <a:rPr lang="cs-CZ" smtClean="0"/>
              <a:t>25.03.2024</a:t>
            </a:fld>
            <a:endParaRPr lang="en-US" dirty="0"/>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r>
              <a:rPr lang="en-US" dirty="0"/>
              <a:t>Czech Tax Advisors s.r.o.</a:t>
            </a:r>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00FC17D8-FD80-46C7-9758-4479231778F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E9113678-BDE4-4083-AE8B-6D565C0E46BD}" type="datetime1">
              <a:rPr lang="cs-CZ" smtClean="0"/>
              <a:t>25.03.2024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E3C60D69-5A71-4436-AEB4-3889E459265E}" type="slidenum">
              <a:rPr lang="en-US"/>
              <a:pPr/>
              <a:t>‹#›</a:t>
            </a:fld>
            <a:endParaRPr lang="en-US" dirty="0"/>
          </a:p>
        </p:txBody>
      </p:sp>
    </p:spTree>
    <p:extLst>
      <p:ext uri="{BB962C8B-B14F-4D97-AF65-F5344CB8AC3E}">
        <p14:creationId xmlns:p14="http://schemas.microsoft.com/office/powerpoint/2010/main" val="14286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DD00622-79AD-48D9-81EA-BB19C633F158}" type="datetime1">
              <a:rPr lang="cs-CZ" smtClean="0"/>
              <a:t>25.03.2024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6D1505D3-678D-4000-8AFF-DDC6D2743D44}" type="slidenum">
              <a:rPr lang="en-US"/>
              <a:pPr/>
              <a:t>‹#›</a:t>
            </a:fld>
            <a:endParaRPr lang="en-US" dirty="0"/>
          </a:p>
        </p:txBody>
      </p:sp>
    </p:spTree>
    <p:extLst>
      <p:ext uri="{BB962C8B-B14F-4D97-AF65-F5344CB8AC3E}">
        <p14:creationId xmlns:p14="http://schemas.microsoft.com/office/powerpoint/2010/main" val="69906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71600"/>
            <a:ext cx="6781800" cy="1069975"/>
          </a:xfrm>
        </p:spPr>
        <p:txBody>
          <a:bodyPr bIns="0" anchor="b" anchorCtr="0">
            <a:noAutofit/>
          </a:bodyPr>
          <a:lstStyle>
            <a:lvl1pPr>
              <a:defRPr sz="4200" baseline="0">
                <a:solidFill>
                  <a:schemeClr val="tx1">
                    <a:lumMod val="85000"/>
                    <a:lumOff val="15000"/>
                  </a:schemeClr>
                </a:solidFill>
                <a:latin typeface="Verdana" pitchFamily="34" charset="0"/>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lumMod val="75000"/>
                    <a:lumOff val="2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Date Placeholder 18"/>
          <p:cNvSpPr>
            <a:spLocks noGrp="1"/>
          </p:cNvSpPr>
          <p:nvPr>
            <p:ph type="dt" sz="half" idx="10"/>
          </p:nvPr>
        </p:nvSpPr>
        <p:spPr>
          <a:xfrm>
            <a:off x="6210300" y="6610350"/>
            <a:ext cx="1524000" cy="228600"/>
          </a:xfrm>
        </p:spPr>
        <p:txBody>
          <a:bodyPr/>
          <a:lstStyle/>
          <a:p>
            <a:fld id="{FC0BA687-3155-4D0A-9806-DA8CA07CDBF5}" type="datetime1">
              <a:rPr lang="cs-CZ" smtClean="0"/>
              <a:t>25.03.2024</a:t>
            </a:fld>
            <a:endParaRPr lang="en-US" dirty="0"/>
          </a:p>
        </p:txBody>
      </p:sp>
      <p:sp>
        <p:nvSpPr>
          <p:cNvPr id="20" name="Slide Number Placeholder 19"/>
          <p:cNvSpPr>
            <a:spLocks noGrp="1"/>
          </p:cNvSpPr>
          <p:nvPr>
            <p:ph type="sldNum" sz="quarter" idx="11"/>
          </p:nvPr>
        </p:nvSpPr>
        <p:spPr>
          <a:xfrm>
            <a:off x="7924800" y="6610350"/>
            <a:ext cx="1198880" cy="228600"/>
          </a:xfrm>
        </p:spPr>
        <p:txBody>
          <a:bodyPr/>
          <a:lstStyle/>
          <a:p>
            <a:fld id="{00FC17D8-FD80-46C7-9758-4479231778F3}" type="slidenum">
              <a:rPr lang="en-US" smtClean="0"/>
              <a:pPr/>
              <a:t>‹#›</a:t>
            </a:fld>
            <a:endParaRPr lang="en-US" dirty="0"/>
          </a:p>
        </p:txBody>
      </p:sp>
      <p:sp>
        <p:nvSpPr>
          <p:cNvPr id="21" name="Footer Placeholder 20"/>
          <p:cNvSpPr>
            <a:spLocks noGrp="1"/>
          </p:cNvSpPr>
          <p:nvPr>
            <p:ph type="ftr" sz="quarter" idx="12"/>
          </p:nvPr>
        </p:nvSpPr>
        <p:spPr>
          <a:xfrm>
            <a:off x="457200" y="6548132"/>
            <a:ext cx="5600700" cy="291580"/>
          </a:xfrm>
        </p:spPr>
        <p:txBody>
          <a:bodyPr/>
          <a:lstStyle/>
          <a:p>
            <a:r>
              <a:rPr lang="cs-CZ" dirty="0"/>
              <a:t>Czech Tax Advisors s.r.o.</a:t>
            </a:r>
            <a:endParaRPr lang="en-US" dirty="0"/>
          </a:p>
        </p:txBody>
      </p:sp>
      <p:sp>
        <p:nvSpPr>
          <p:cNvPr id="13" name="Rounded Rectangle 12"/>
          <p:cNvSpPr>
            <a:spLocks noChangeAspect="1"/>
          </p:cNvSpPr>
          <p:nvPr userDrawn="1"/>
        </p:nvSpPr>
        <p:spPr>
          <a:xfrm>
            <a:off x="515265" y="5623843"/>
            <a:ext cx="312319" cy="312319"/>
          </a:xfrm>
          <a:prstGeom prst="roundRect">
            <a:avLst/>
          </a:prstGeom>
          <a:solidFill>
            <a:srgbClr val="000000"/>
          </a:solidFill>
          <a:ln w="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3"/>
          <p:cNvSpPr txBox="1"/>
          <p:nvPr userDrawn="1"/>
        </p:nvSpPr>
        <p:spPr>
          <a:xfrm>
            <a:off x="1357630" y="5479921"/>
            <a:ext cx="1414170" cy="600164"/>
          </a:xfrm>
          <a:prstGeom prst="rect">
            <a:avLst/>
          </a:prstGeom>
          <a:noFill/>
        </p:spPr>
        <p:txBody>
          <a:bodyPr wrap="none" rtlCol="0">
            <a:spAutoFit/>
          </a:bodyPr>
          <a:lstStyle/>
          <a:p>
            <a:r>
              <a:rPr lang="cs-CZ" sz="3300" b="1" dirty="0">
                <a:latin typeface="Verdana" pitchFamily="34" charset="0"/>
                <a:ea typeface="Verdana" pitchFamily="34" charset="0"/>
                <a:cs typeface="Verdana" pitchFamily="34" charset="0"/>
              </a:rPr>
              <a:t>T</a:t>
            </a:r>
            <a:r>
              <a:rPr lang="en-US" sz="3300" b="1" dirty="0">
                <a:latin typeface="Verdana" pitchFamily="34" charset="0"/>
                <a:ea typeface="Verdana" pitchFamily="34" charset="0"/>
                <a:cs typeface="Verdana" pitchFamily="34" charset="0"/>
              </a:rPr>
              <a:t> </a:t>
            </a:r>
            <a:r>
              <a:rPr lang="cs-CZ" sz="3300" b="1" dirty="0">
                <a:latin typeface="Verdana" pitchFamily="34" charset="0"/>
                <a:ea typeface="Verdana" pitchFamily="34" charset="0"/>
                <a:cs typeface="Verdana" pitchFamily="34" charset="0"/>
              </a:rPr>
              <a:t>A</a:t>
            </a:r>
            <a:r>
              <a:rPr lang="en-US" sz="3300" b="1" dirty="0">
                <a:latin typeface="Verdana" pitchFamily="34" charset="0"/>
                <a:ea typeface="Verdana" pitchFamily="34" charset="0"/>
                <a:cs typeface="Verdana" pitchFamily="34" charset="0"/>
              </a:rPr>
              <a:t> </a:t>
            </a:r>
            <a:r>
              <a:rPr lang="cs-CZ" sz="3300" b="1" dirty="0">
                <a:solidFill>
                  <a:srgbClr val="BD1900"/>
                </a:solidFill>
                <a:latin typeface="Verdana" pitchFamily="34" charset="0"/>
                <a:ea typeface="Verdana" pitchFamily="34" charset="0"/>
                <a:cs typeface="Verdana" pitchFamily="34" charset="0"/>
              </a:rPr>
              <a:t>X</a:t>
            </a:r>
          </a:p>
        </p:txBody>
      </p:sp>
      <p:sp>
        <p:nvSpPr>
          <p:cNvPr id="15" name="TextBox 14"/>
          <p:cNvSpPr txBox="1"/>
          <p:nvPr userDrawn="1"/>
        </p:nvSpPr>
        <p:spPr>
          <a:xfrm>
            <a:off x="2728226" y="5517232"/>
            <a:ext cx="2131806" cy="292388"/>
          </a:xfrm>
          <a:prstGeom prst="rect">
            <a:avLst/>
          </a:prstGeom>
          <a:noFill/>
        </p:spPr>
        <p:txBody>
          <a:bodyPr wrap="square" rtlCol="0">
            <a:spAutoFit/>
          </a:bodyPr>
          <a:lstStyle/>
          <a:p>
            <a:r>
              <a:rPr lang="cs-CZ" sz="1300" b="1" dirty="0">
                <a:latin typeface="Verdana" pitchFamily="34" charset="0"/>
                <a:ea typeface="Verdana" pitchFamily="34" charset="0"/>
                <a:cs typeface="Verdana" pitchFamily="34" charset="0"/>
              </a:rPr>
              <a:t>A </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D</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V</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I</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O</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R</a:t>
            </a:r>
            <a:r>
              <a:rPr lang="en-US" sz="1300" b="1" dirty="0">
                <a:latin typeface="Verdana" pitchFamily="34" charset="0"/>
                <a:ea typeface="Verdana" pitchFamily="34" charset="0"/>
                <a:cs typeface="Verdana" pitchFamily="34" charset="0"/>
              </a:rPr>
              <a:t> </a:t>
            </a:r>
            <a:r>
              <a:rPr lang="cs-CZ" sz="1300" b="1" dirty="0">
                <a:latin typeface="Verdana" pitchFamily="34" charset="0"/>
                <a:ea typeface="Verdana" pitchFamily="34" charset="0"/>
                <a:cs typeface="Verdana" pitchFamily="34" charset="0"/>
              </a:rPr>
              <a:t> S</a:t>
            </a:r>
          </a:p>
        </p:txBody>
      </p:sp>
      <p:sp>
        <p:nvSpPr>
          <p:cNvPr id="16" name="Rounded Rectangle 15"/>
          <p:cNvSpPr/>
          <p:nvPr userDrawn="1"/>
        </p:nvSpPr>
        <p:spPr>
          <a:xfrm>
            <a:off x="2767489" y="5780003"/>
            <a:ext cx="1948527" cy="169277"/>
          </a:xfrm>
          <a:prstGeom prst="roundRect">
            <a:avLst/>
          </a:prstGeom>
          <a:ln w="3175">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a:latin typeface="Verdana" pitchFamily="34" charset="0"/>
                <a:ea typeface="Verdana" pitchFamily="34" charset="0"/>
                <a:cs typeface="Verdana" pitchFamily="34" charset="0"/>
              </a:rPr>
              <a:t>NOVOTNÝ</a:t>
            </a:r>
            <a:r>
              <a:rPr lang="en-US" sz="800" dirty="0">
                <a:latin typeface="Verdana" pitchFamily="34" charset="0"/>
                <a:ea typeface="Verdana" pitchFamily="34" charset="0"/>
                <a:cs typeface="Verdana" pitchFamily="34" charset="0"/>
              </a:rPr>
              <a:t> </a:t>
            </a:r>
            <a:r>
              <a:rPr lang="cs-CZ" sz="800" baseline="0" dirty="0">
                <a:latin typeface="Verdana" pitchFamily="34" charset="0"/>
                <a:ea typeface="Verdana" pitchFamily="34" charset="0"/>
                <a:cs typeface="Verdana" pitchFamily="34" charset="0"/>
              </a:rPr>
              <a:t> </a:t>
            </a:r>
            <a:r>
              <a:rPr lang="en-US" sz="800" baseline="0" dirty="0">
                <a:latin typeface="Verdana" pitchFamily="34" charset="0"/>
                <a:ea typeface="Verdana" pitchFamily="34" charset="0"/>
                <a:cs typeface="Verdana" pitchFamily="34" charset="0"/>
              </a:rPr>
              <a:t>&amp;  P</a:t>
            </a:r>
            <a:r>
              <a:rPr lang="cs-CZ" sz="800" baseline="0" dirty="0">
                <a:latin typeface="Verdana" pitchFamily="34" charset="0"/>
                <a:ea typeface="Verdana" pitchFamily="34" charset="0"/>
                <a:cs typeface="Verdana" pitchFamily="34" charset="0"/>
              </a:rPr>
              <a:t>OTOMSKÝ</a:t>
            </a:r>
            <a:endParaRPr lang="cs-CZ" sz="800" dirty="0">
              <a:latin typeface="Verdana" pitchFamily="34" charset="0"/>
              <a:ea typeface="Verdana" pitchFamily="34" charset="0"/>
              <a:cs typeface="Verdana" pitchFamily="34" charset="0"/>
            </a:endParaRPr>
          </a:p>
        </p:txBody>
      </p:sp>
      <p:sp>
        <p:nvSpPr>
          <p:cNvPr id="23" name="Rounded Rectangle 22"/>
          <p:cNvSpPr>
            <a:spLocks noChangeAspect="1"/>
          </p:cNvSpPr>
          <p:nvPr userDrawn="1"/>
        </p:nvSpPr>
        <p:spPr>
          <a:xfrm>
            <a:off x="1019321" y="5623842"/>
            <a:ext cx="312319" cy="312319"/>
          </a:xfrm>
          <a:prstGeom prst="roundRect">
            <a:avLst/>
          </a:prstGeom>
          <a:solidFill>
            <a:srgbClr val="BD1900"/>
          </a:solidFill>
          <a:ln w="0">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7"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381328"/>
            <a:ext cx="9144000" cy="478577"/>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218456"/>
            <a:ext cx="8229600" cy="914400"/>
          </a:xfrm>
        </p:spPr>
        <p:txBody>
          <a:bodyPr>
            <a:normAutofit/>
          </a:bodyPr>
          <a:lstStyle>
            <a:lvl1pPr>
              <a:defRPr sz="3200">
                <a:solidFill>
                  <a:schemeClr val="tx1">
                    <a:lumMod val="85000"/>
                    <a:lumOff val="15000"/>
                  </a:schemeClr>
                </a:solidFill>
                <a:latin typeface="+mn-lt"/>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52389"/>
            <a:ext cx="8229600" cy="4144963"/>
          </a:xfrm>
        </p:spPr>
        <p:txBody>
          <a:bodyPr/>
          <a:lstStyle>
            <a:lvl1pPr>
              <a:defRPr>
                <a:solidFill>
                  <a:schemeClr val="tx1">
                    <a:lumMod val="85000"/>
                    <a:lumOff val="15000"/>
                  </a:schemeClr>
                </a:solidFill>
                <a:latin typeface="+mn-lt"/>
                <a:ea typeface="Verdana" pitchFamily="34" charset="0"/>
                <a:cs typeface="Verdana" pitchFamily="34" charset="0"/>
              </a:defRPr>
            </a:lvl1pPr>
            <a:lvl2pPr>
              <a:defRPr>
                <a:solidFill>
                  <a:schemeClr val="tx1">
                    <a:lumMod val="85000"/>
                    <a:lumOff val="15000"/>
                  </a:schemeClr>
                </a:solidFill>
                <a:latin typeface="+mn-lt"/>
                <a:ea typeface="Verdana" pitchFamily="34" charset="0"/>
                <a:cs typeface="Verdana" pitchFamily="34" charset="0"/>
              </a:defRPr>
            </a:lvl2pPr>
            <a:lvl3pPr>
              <a:defRPr>
                <a:solidFill>
                  <a:schemeClr val="tx1">
                    <a:lumMod val="85000"/>
                    <a:lumOff val="15000"/>
                  </a:schemeClr>
                </a:solidFill>
                <a:latin typeface="+mn-lt"/>
                <a:ea typeface="Verdana" pitchFamily="34" charset="0"/>
                <a:cs typeface="Verdana" pitchFamily="34" charset="0"/>
              </a:defRPr>
            </a:lvl3pPr>
            <a:lvl4pPr>
              <a:defRPr>
                <a:solidFill>
                  <a:schemeClr val="tx1">
                    <a:lumMod val="85000"/>
                    <a:lumOff val="15000"/>
                  </a:schemeClr>
                </a:solidFill>
                <a:latin typeface="+mn-lt"/>
                <a:ea typeface="Verdana" pitchFamily="34" charset="0"/>
                <a:cs typeface="Verdana" pitchFamily="34" charset="0"/>
              </a:defRPr>
            </a:lvl4pPr>
            <a:lvl5pPr>
              <a:defRPr>
                <a:solidFill>
                  <a:schemeClr val="tx1">
                    <a:lumMod val="85000"/>
                    <a:lumOff val="15000"/>
                  </a:schemeClr>
                </a:solidFill>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16"/>
          <p:cNvSpPr>
            <a:spLocks noGrp="1"/>
          </p:cNvSpPr>
          <p:nvPr>
            <p:ph type="dt" sz="half" idx="10"/>
          </p:nvPr>
        </p:nvSpPr>
        <p:spPr>
          <a:xfrm>
            <a:off x="7162800" y="6525344"/>
            <a:ext cx="1524000" cy="228600"/>
          </a:xfrm>
        </p:spPr>
        <p:txBody>
          <a:bodyPr/>
          <a:lstStyle>
            <a:lvl1pPr>
              <a:defRPr sz="1200">
                <a:latin typeface="+mn-lt"/>
                <a:ea typeface="Verdana" pitchFamily="34" charset="0"/>
                <a:cs typeface="Verdana" pitchFamily="34" charset="0"/>
              </a:defRPr>
            </a:lvl1pPr>
          </a:lstStyle>
          <a:p>
            <a:r>
              <a:rPr lang="cs-CZ" dirty="0"/>
              <a:t>2.2.2011</a:t>
            </a:r>
            <a:endParaRPr lang="en-US" dirty="0"/>
          </a:p>
        </p:txBody>
      </p:sp>
      <p:sp>
        <p:nvSpPr>
          <p:cNvPr id="18" name="Slide Number Placeholder 17"/>
          <p:cNvSpPr>
            <a:spLocks noGrp="1"/>
          </p:cNvSpPr>
          <p:nvPr>
            <p:ph type="sldNum" sz="quarter" idx="11"/>
          </p:nvPr>
        </p:nvSpPr>
        <p:spPr>
          <a:xfrm>
            <a:off x="8742680" y="6525344"/>
            <a:ext cx="381000" cy="228600"/>
          </a:xfrm>
        </p:spPr>
        <p:txBody>
          <a:bodyPr/>
          <a:lstStyle>
            <a:lvl1pPr>
              <a:defRPr sz="1200">
                <a:latin typeface="+mn-lt"/>
                <a:ea typeface="Verdana" pitchFamily="34" charset="0"/>
                <a:cs typeface="Verdana" pitchFamily="34" charset="0"/>
              </a:defRPr>
            </a:lvl1pPr>
          </a:lstStyle>
          <a:p>
            <a:fld id="{3FE46294-E5D1-40B1-BA63-B1742DFF28F4}" type="slidenum">
              <a:rPr lang="en-US" smtClean="0"/>
              <a:pPr/>
              <a:t>‹#›</a:t>
            </a:fld>
            <a:endParaRPr lang="en-US" dirty="0"/>
          </a:p>
        </p:txBody>
      </p:sp>
      <p:sp>
        <p:nvSpPr>
          <p:cNvPr id="20" name="Footer Placeholder 19"/>
          <p:cNvSpPr>
            <a:spLocks noGrp="1"/>
          </p:cNvSpPr>
          <p:nvPr>
            <p:ph type="ftr" sz="quarter" idx="12"/>
          </p:nvPr>
        </p:nvSpPr>
        <p:spPr>
          <a:xfrm>
            <a:off x="457200" y="6525344"/>
            <a:ext cx="6629400" cy="228600"/>
          </a:xfrm>
        </p:spPr>
        <p:txBody>
          <a:bodyPr/>
          <a:lstStyle>
            <a:lvl1pPr>
              <a:defRPr sz="1200">
                <a:latin typeface="+mn-lt"/>
                <a:ea typeface="Verdana" pitchFamily="34" charset="0"/>
                <a:cs typeface="Verdana" pitchFamily="34" charset="0"/>
              </a:defRPr>
            </a:lvl1pPr>
          </a:lstStyle>
          <a:p>
            <a:r>
              <a:rPr lang="en-US" dirty="0"/>
              <a:t>Czech Tax Advisors s.r.o.</a:t>
            </a:r>
          </a:p>
        </p:txBody>
      </p:sp>
      <p:pic>
        <p:nvPicPr>
          <p:cNvPr id="13"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2"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atin typeface="+mn-lt"/>
                <a:ea typeface="Verdana" pitchFamily="34" charset="0"/>
                <a:cs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latin typeface="+mn-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4" name="Date Placeholder 23"/>
          <p:cNvSpPr>
            <a:spLocks noGrp="1"/>
          </p:cNvSpPr>
          <p:nvPr>
            <p:ph type="dt" sz="half" idx="10"/>
          </p:nvPr>
        </p:nvSpPr>
        <p:spPr>
          <a:xfrm>
            <a:off x="7162800" y="6610350"/>
            <a:ext cx="1524000" cy="246888"/>
          </a:xfrm>
        </p:spPr>
        <p:txBody>
          <a:bodyPr/>
          <a:lstStyle>
            <a:lvl1pPr>
              <a:defRPr sz="1000">
                <a:latin typeface="Verdana" pitchFamily="34" charset="0"/>
                <a:ea typeface="Verdana" pitchFamily="34" charset="0"/>
                <a:cs typeface="Verdana" pitchFamily="34" charset="0"/>
              </a:defRPr>
            </a:lvl1pPr>
          </a:lstStyle>
          <a:p>
            <a:fld id="{6AD6921C-F293-416D-9934-124C125EAA56}" type="datetime1">
              <a:rPr lang="cs-CZ" smtClean="0"/>
              <a:pPr/>
              <a:t>25.03.2024</a:t>
            </a:fld>
            <a:endParaRPr lang="en-US" dirty="0"/>
          </a:p>
        </p:txBody>
      </p:sp>
      <p:sp>
        <p:nvSpPr>
          <p:cNvPr id="25" name="Slide Number Placeholder 24"/>
          <p:cNvSpPr>
            <a:spLocks noGrp="1"/>
          </p:cNvSpPr>
          <p:nvPr>
            <p:ph type="sldNum" sz="quarter" idx="11"/>
          </p:nvPr>
        </p:nvSpPr>
        <p:spPr>
          <a:xfrm>
            <a:off x="8742680" y="6610350"/>
            <a:ext cx="381000" cy="246888"/>
          </a:xfrm>
        </p:spPr>
        <p:txBody>
          <a:bodyPr/>
          <a:lstStyle>
            <a:lvl1pPr>
              <a:defRPr sz="1000">
                <a:latin typeface="Verdana" pitchFamily="34" charset="0"/>
                <a:ea typeface="Verdana" pitchFamily="34" charset="0"/>
                <a:cs typeface="Verdana" pitchFamily="34" charset="0"/>
              </a:defRPr>
            </a:lvl1pPr>
          </a:lstStyle>
          <a:p>
            <a:fld id="{C10523BE-7607-42CF-A90F-37B6FB1861D6}" type="slidenum">
              <a:rPr lang="en-US" smtClean="0"/>
              <a:pPr/>
              <a:t>‹#›</a:t>
            </a:fld>
            <a:endParaRPr lang="en-US" dirty="0"/>
          </a:p>
        </p:txBody>
      </p:sp>
      <p:sp>
        <p:nvSpPr>
          <p:cNvPr id="26" name="Footer Placeholder 25"/>
          <p:cNvSpPr>
            <a:spLocks noGrp="1"/>
          </p:cNvSpPr>
          <p:nvPr>
            <p:ph type="ftr" sz="quarter" idx="12"/>
          </p:nvPr>
        </p:nvSpPr>
        <p:spPr>
          <a:xfrm>
            <a:off x="1524000" y="6610350"/>
            <a:ext cx="5562600" cy="247650"/>
          </a:xfrm>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20" name="Picture 19" descr="vert_bar_02.png"/>
          <p:cNvPicPr preferRelativeResize="0">
            <a:picLocks/>
          </p:cNvPicPr>
          <p:nvPr/>
        </p:nvPicPr>
        <p:blipFill>
          <a:blip r:embed="rId2">
            <a:duotone>
              <a:schemeClr val="accent3">
                <a:shade val="45000"/>
                <a:satMod val="135000"/>
              </a:schemeClr>
              <a:prstClr val="white"/>
            </a:duotone>
          </a:blip>
          <a:stretch>
            <a:fillRect/>
          </a:stretch>
        </p:blipFill>
        <p:spPr>
          <a:xfrm>
            <a:off x="1362456" y="0"/>
            <a:ext cx="73152"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0"/>
            <a:ext cx="1524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Verdana" pitchFamily="34" charset="0"/>
                <a:cs typeface="Verdana" pitchFamily="34" charset="0"/>
              </a:defRPr>
            </a:lvl1pPr>
          </a:lstStyle>
          <a:p>
            <a:r>
              <a:rPr lang="en-US" dirty="0"/>
              <a:t>Click to edit Master title style</a:t>
            </a:r>
          </a:p>
        </p:txBody>
      </p:sp>
      <p:sp>
        <p:nvSpPr>
          <p:cNvPr id="14" name="Content Placeholder 13"/>
          <p:cNvSpPr>
            <a:spLocks noGrp="1"/>
          </p:cNvSpPr>
          <p:nvPr>
            <p:ph sz="quarter" idx="13"/>
          </p:nvPr>
        </p:nvSpPr>
        <p:spPr>
          <a:xfrm>
            <a:off x="457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648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mn-lt"/>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lvl1pPr>
              <a:defRPr sz="1000">
                <a:latin typeface="Verdana" pitchFamily="34" charset="0"/>
                <a:ea typeface="Verdana" pitchFamily="34" charset="0"/>
                <a:cs typeface="Verdana" pitchFamily="34" charset="0"/>
              </a:defRPr>
            </a:lvl1pPr>
          </a:lstStyle>
          <a:p>
            <a:fld id="{95094964-161B-4703-A4BC-1687BB6D3B29}" type="datetime1">
              <a:rPr lang="cs-CZ" smtClean="0"/>
              <a:pPr/>
              <a:t>25.03.2024</a:t>
            </a:fld>
            <a:endParaRPr lang="en-US" dirty="0"/>
          </a:p>
        </p:txBody>
      </p:sp>
      <p:sp>
        <p:nvSpPr>
          <p:cNvPr id="21" name="Slide Number Placeholder 20"/>
          <p:cNvSpPr>
            <a:spLocks noGrp="1"/>
          </p:cNvSpPr>
          <p:nvPr>
            <p:ph type="sldNum" sz="quarter" idx="16"/>
          </p:nvPr>
        </p:nvSpPr>
        <p:spPr/>
        <p:txBody>
          <a:bodyPr/>
          <a:lstStyle>
            <a:lvl1pPr>
              <a:defRPr sz="1000">
                <a:latin typeface="Verdana" pitchFamily="34" charset="0"/>
                <a:ea typeface="Verdana" pitchFamily="34" charset="0"/>
                <a:cs typeface="Verdana" pitchFamily="34" charset="0"/>
              </a:defRPr>
            </a:lvl1pPr>
          </a:lstStyle>
          <a:p>
            <a:fld id="{145A413A-9E5F-49F1-A34C-105E4E9BEDD7}" type="slidenum">
              <a:rPr lang="en-US" smtClean="0"/>
              <a:pPr/>
              <a:t>‹#›</a:t>
            </a:fld>
            <a:endParaRPr lang="en-US" dirty="0"/>
          </a:p>
        </p:txBody>
      </p:sp>
      <p:sp>
        <p:nvSpPr>
          <p:cNvPr id="22" name="Footer Placeholder 21"/>
          <p:cNvSpPr>
            <a:spLocks noGrp="1"/>
          </p:cNvSpPr>
          <p:nvPr>
            <p:ph type="ftr" sz="quarter" idx="17"/>
          </p:nvPr>
        </p:nvSpPr>
        <p:spPr/>
        <p:txBody>
          <a:bodyPr/>
          <a:lstStyle>
            <a:lvl1pPr>
              <a:defRPr sz="1000">
                <a:latin typeface="Verdana" pitchFamily="34" charset="0"/>
                <a:ea typeface="Verdana" pitchFamily="34" charset="0"/>
                <a:cs typeface="Verdana" pitchFamily="34" charset="0"/>
              </a:defRPr>
            </a:lvl1pPr>
          </a:lstStyle>
          <a:p>
            <a:r>
              <a:rPr lang="en-US" dirty="0"/>
              <a:t>Czech Tax Advisors s.r.o.</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4648200" y="24384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p:cNvSpPr>
            <a:spLocks noGrp="1"/>
          </p:cNvSpPr>
          <p:nvPr>
            <p:ph type="dt" sz="half" idx="16"/>
          </p:nvPr>
        </p:nvSpPr>
        <p:spPr/>
        <p:txBody>
          <a:bodyPr/>
          <a:lstStyle/>
          <a:p>
            <a:fld id="{6E03378A-78A7-4AA6-AF51-6B962F0865CB}" type="datetime1">
              <a:rPr lang="cs-CZ" smtClean="0"/>
              <a:t>25.03.2024</a:t>
            </a:fld>
            <a:endParaRPr lang="en-US" dirty="0"/>
          </a:p>
        </p:txBody>
      </p:sp>
      <p:sp>
        <p:nvSpPr>
          <p:cNvPr id="24" name="Slide Number Placeholder 23"/>
          <p:cNvSpPr>
            <a:spLocks noGrp="1"/>
          </p:cNvSpPr>
          <p:nvPr>
            <p:ph type="sldNum" sz="quarter" idx="17"/>
          </p:nvPr>
        </p:nvSpPr>
        <p:spPr/>
        <p:txBody>
          <a:bodyPr/>
          <a:lstStyle/>
          <a:p>
            <a:fld id="{95D0E8FA-72D3-47EA-A9A5-2D89F1B0976D}" type="slidenum">
              <a:rPr lang="en-US" smtClean="0"/>
              <a:pPr/>
              <a:t>‹#›</a:t>
            </a:fld>
            <a:endParaRPr lang="en-US" dirty="0"/>
          </a:p>
        </p:txBody>
      </p:sp>
      <p:sp>
        <p:nvSpPr>
          <p:cNvPr id="25" name="Footer Placeholder 24"/>
          <p:cNvSpPr>
            <a:spLocks noGrp="1"/>
          </p:cNvSpPr>
          <p:nvPr>
            <p:ph type="ftr" sz="quarter" idx="18"/>
          </p:nvPr>
        </p:nvSpPr>
        <p:spPr/>
        <p:txBody>
          <a:bodyPr/>
          <a:lstStyle/>
          <a:p>
            <a:r>
              <a:rPr lang="en-US" dirty="0"/>
              <a:t>Czech Tax Advisors s.r.o.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ate Placeholder 15"/>
          <p:cNvSpPr>
            <a:spLocks noGrp="1"/>
          </p:cNvSpPr>
          <p:nvPr>
            <p:ph type="dt" sz="half" idx="10"/>
          </p:nvPr>
        </p:nvSpPr>
        <p:spPr/>
        <p:txBody>
          <a:bodyPr/>
          <a:lstStyle/>
          <a:p>
            <a:fld id="{854C5E9E-5E89-48E7-A48A-7337BF0624B6}" type="datetime1">
              <a:rPr lang="cs-CZ" smtClean="0"/>
              <a:t>25.03.2024</a:t>
            </a:fld>
            <a:endParaRPr lang="en-US" dirty="0"/>
          </a:p>
        </p:txBody>
      </p:sp>
      <p:sp>
        <p:nvSpPr>
          <p:cNvPr id="17" name="Slide Number Placeholder 16"/>
          <p:cNvSpPr>
            <a:spLocks noGrp="1"/>
          </p:cNvSpPr>
          <p:nvPr>
            <p:ph type="sldNum" sz="quarter" idx="11"/>
          </p:nvPr>
        </p:nvSpPr>
        <p:spPr/>
        <p:txBody>
          <a:bodyPr/>
          <a:lstStyle/>
          <a:p>
            <a:fld id="{79970CF2-5CDF-4C4D-9A50-8062F7A0B69E}"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p:cNvSpPr>
            <a:spLocks noGrp="1"/>
          </p:cNvSpPr>
          <p:nvPr>
            <p:ph type="dt" sz="half" idx="10"/>
          </p:nvPr>
        </p:nvSpPr>
        <p:spPr/>
        <p:txBody>
          <a:bodyPr/>
          <a:lstStyle/>
          <a:p>
            <a:fld id="{C9907BF3-E7F8-4C1B-A89A-FB2197C42E61}" type="datetime1">
              <a:rPr lang="cs-CZ" smtClean="0"/>
              <a:t>25.03.2024</a:t>
            </a:fld>
            <a:endParaRPr lang="en-US" dirty="0"/>
          </a:p>
        </p:txBody>
      </p:sp>
      <p:sp>
        <p:nvSpPr>
          <p:cNvPr id="14" name="Slide Number Placeholder 13"/>
          <p:cNvSpPr>
            <a:spLocks noGrp="1"/>
          </p:cNvSpPr>
          <p:nvPr>
            <p:ph type="sldNum" sz="quarter" idx="11"/>
          </p:nvPr>
        </p:nvSpPr>
        <p:spPr/>
        <p:txBody>
          <a:bodyPr/>
          <a:lstStyle/>
          <a:p>
            <a:fld id="{ED798D5E-198F-44E6-BF43-9DCC9F44DF51}" type="slidenum">
              <a:rPr lang="en-US" smtClean="0"/>
              <a:pPr/>
              <a:t>‹#›</a:t>
            </a:fld>
            <a:endParaRPr lang="en-US" dirty="0"/>
          </a:p>
        </p:txBody>
      </p:sp>
      <p:sp>
        <p:nvSpPr>
          <p:cNvPr id="22" name="Footer Placeholder 21"/>
          <p:cNvSpPr>
            <a:spLocks noGrp="1"/>
          </p:cNvSpPr>
          <p:nvPr>
            <p:ph type="ftr" sz="quarter" idx="12"/>
          </p:nvPr>
        </p:nvSpPr>
        <p:spPr/>
        <p:txBody>
          <a:bodyPr/>
          <a:lstStyle/>
          <a:p>
            <a:r>
              <a:rPr lang="en-US" dirty="0"/>
              <a:t>Czech Tax Advisors s.r.o.</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04264C23-B08B-4EA4-B034-C6D77B83A962}" type="datetime1">
              <a:rPr lang="cs-CZ" smtClean="0"/>
              <a:t>25.03.2024</a:t>
            </a:fld>
            <a:endParaRPr lang="en-US" dirty="0"/>
          </a:p>
        </p:txBody>
      </p:sp>
      <p:sp>
        <p:nvSpPr>
          <p:cNvPr id="21" name="Slide Number Placeholder 20"/>
          <p:cNvSpPr>
            <a:spLocks noGrp="1"/>
          </p:cNvSpPr>
          <p:nvPr>
            <p:ph type="sldNum" sz="quarter" idx="16"/>
          </p:nvPr>
        </p:nvSpPr>
        <p:spPr/>
        <p:txBody>
          <a:bodyPr/>
          <a:lstStyle/>
          <a:p>
            <a:fld id="{C2C27068-7655-4D5B-8628-0BC244B53D29}" type="slidenum">
              <a:rPr lang="en-US" smtClean="0"/>
              <a:pPr/>
              <a:t>‹#›</a:t>
            </a:fld>
            <a:endParaRPr lang="en-US" dirty="0"/>
          </a:p>
        </p:txBody>
      </p:sp>
      <p:sp>
        <p:nvSpPr>
          <p:cNvPr id="22" name="Footer Placeholder 21"/>
          <p:cNvSpPr>
            <a:spLocks noGrp="1"/>
          </p:cNvSpPr>
          <p:nvPr>
            <p:ph type="ftr" sz="quarter" idx="17"/>
          </p:nvPr>
        </p:nvSpPr>
        <p:spPr/>
        <p:txBody>
          <a:bodyPr/>
          <a:lstStyle/>
          <a:p>
            <a:r>
              <a:rPr lang="en-US" dirty="0"/>
              <a:t>Czech Tax Advisors s.r.o.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lvl1pPr>
              <a:defRPr/>
            </a:lvl1pPr>
          </a:lstStyle>
          <a:p>
            <a:fld id="{9B4C5AD8-6E76-4B05-A631-BBAA9A9B744E}" type="datetime1">
              <a:rPr lang="cs-CZ" smtClean="0"/>
              <a:t>25.03.2024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3FE46294-E5D1-40B1-BA63-B1742DFF28F4}" type="slidenum">
              <a:rPr lang="en-US"/>
              <a:pPr/>
              <a:t>‹#›</a:t>
            </a:fld>
            <a:endParaRPr lang="en-US" dirty="0"/>
          </a:p>
        </p:txBody>
      </p:sp>
    </p:spTree>
    <p:extLst>
      <p:ext uri="{BB962C8B-B14F-4D97-AF65-F5344CB8AC3E}">
        <p14:creationId xmlns:p14="http://schemas.microsoft.com/office/powerpoint/2010/main" val="38491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4A166-D066-4D56-B490-936B25345E67}" type="datetime1">
              <a:rPr lang="cs-CZ" smtClean="0"/>
              <a:t>25.03.2024</a:t>
            </a:fld>
            <a:endParaRPr lang="en-US" dirty="0"/>
          </a:p>
        </p:txBody>
      </p:sp>
      <p:sp>
        <p:nvSpPr>
          <p:cNvPr id="6" name="Footer Placeholder 5"/>
          <p:cNvSpPr>
            <a:spLocks noGrp="1"/>
          </p:cNvSpPr>
          <p:nvPr>
            <p:ph type="ftr" sz="quarter" idx="11"/>
          </p:nvPr>
        </p:nvSpPr>
        <p:spPr/>
        <p:txBody>
          <a:bodyPr/>
          <a:lstStyle/>
          <a:p>
            <a:r>
              <a:rPr lang="en-US" dirty="0"/>
              <a:t>Czech Tax Advisors s.r.o.</a:t>
            </a:r>
          </a:p>
        </p:txBody>
      </p:sp>
      <p:sp>
        <p:nvSpPr>
          <p:cNvPr id="7" name="Slide Number Placeholder 6"/>
          <p:cNvSpPr>
            <a:spLocks noGrp="1"/>
          </p:cNvSpPr>
          <p:nvPr>
            <p:ph type="sldNum" sz="quarter" idx="12"/>
          </p:nvPr>
        </p:nvSpPr>
        <p:spPr/>
        <p:txBody>
          <a:bodyPr/>
          <a:lstStyle/>
          <a:p>
            <a:fld id="{6D39A677-01DD-456A-8F8E-80D135224835}" type="slidenum">
              <a:rPr lang="en-US" smtClean="0"/>
              <a:pPr/>
              <a:t>‹#›</a:t>
            </a:fld>
            <a:endParaRPr lang="en-US" dirty="0"/>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82419BE4-2D93-4CD0-8BC2-1C3A683BED5D}" type="datetime1">
              <a:rPr lang="cs-CZ" smtClean="0"/>
              <a:t>25.03.2024</a:t>
            </a:fld>
            <a:endParaRPr lang="en-US" dirty="0"/>
          </a:p>
        </p:txBody>
      </p:sp>
      <p:sp>
        <p:nvSpPr>
          <p:cNvPr id="23" name="Slide Number Placeholder 22"/>
          <p:cNvSpPr>
            <a:spLocks noGrp="1"/>
          </p:cNvSpPr>
          <p:nvPr>
            <p:ph type="sldNum" sz="quarter" idx="11"/>
          </p:nvPr>
        </p:nvSpPr>
        <p:spPr/>
        <p:txBody>
          <a:bodyPr/>
          <a:lstStyle/>
          <a:p>
            <a:fld id="{E3C60D69-5A71-4436-AEB4-3889E459265E}"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3278990E-B644-4189-8F90-2FA88C8CFDB6}" type="datetime1">
              <a:rPr lang="cs-CZ" smtClean="0"/>
              <a:t>25.03.2024</a:t>
            </a:fld>
            <a:endParaRPr lang="en-US" dirty="0"/>
          </a:p>
        </p:txBody>
      </p:sp>
      <p:sp>
        <p:nvSpPr>
          <p:cNvPr id="23" name="Slide Number Placeholder 22"/>
          <p:cNvSpPr>
            <a:spLocks noGrp="1"/>
          </p:cNvSpPr>
          <p:nvPr>
            <p:ph type="sldNum" sz="quarter" idx="11"/>
          </p:nvPr>
        </p:nvSpPr>
        <p:spPr/>
        <p:txBody>
          <a:bodyPr/>
          <a:lstStyle/>
          <a:p>
            <a:fld id="{6D1505D3-678D-4000-8AFF-DDC6D2743D44}"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a:t>Czech Tax Advisors s.r.o.</a:t>
            </a: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3A7E49D-1DB9-4A96-AE41-9583E99F08D1}" type="datetime1">
              <a:rPr lang="cs-CZ" smtClean="0"/>
              <a:t>25.03.2024</a:t>
            </a:fld>
            <a:endParaRPr lang="en-US" dirty="0"/>
          </a:p>
        </p:txBody>
      </p:sp>
      <p:sp>
        <p:nvSpPr>
          <p:cNvPr id="5" name="Footer Placeholder 4"/>
          <p:cNvSpPr>
            <a:spLocks noGrp="1"/>
          </p:cNvSpPr>
          <p:nvPr>
            <p:ph type="ftr" sz="quarter" idx="11"/>
          </p:nvPr>
        </p:nvSpPr>
        <p:spPr/>
        <p:txBody>
          <a:bodyPr/>
          <a:lstStyle>
            <a:lvl1pPr>
              <a:defRPr/>
            </a:lvl1pPr>
          </a:lstStyle>
          <a:p>
            <a:r>
              <a:rPr lang="en-US" dirty="0"/>
              <a:t>Czech Tax Advisors s.r.o.</a:t>
            </a:r>
          </a:p>
        </p:txBody>
      </p:sp>
      <p:sp>
        <p:nvSpPr>
          <p:cNvPr id="6" name="Slide Number Placeholder 5"/>
          <p:cNvSpPr>
            <a:spLocks noGrp="1"/>
          </p:cNvSpPr>
          <p:nvPr>
            <p:ph type="sldNum" sz="quarter" idx="12"/>
          </p:nvPr>
        </p:nvSpPr>
        <p:spPr/>
        <p:txBody>
          <a:bodyPr/>
          <a:lstStyle>
            <a:lvl1pPr>
              <a:defRPr/>
            </a:lvl1pPr>
          </a:lstStyle>
          <a:p>
            <a:fld id="{C10523BE-7607-42CF-A90F-37B6FB1861D6}" type="slidenum">
              <a:rPr lang="en-US"/>
              <a:pPr/>
              <a:t>‹#›</a:t>
            </a:fld>
            <a:endParaRPr lang="en-US" dirty="0"/>
          </a:p>
        </p:txBody>
      </p:sp>
    </p:spTree>
    <p:extLst>
      <p:ext uri="{BB962C8B-B14F-4D97-AF65-F5344CB8AC3E}">
        <p14:creationId xmlns:p14="http://schemas.microsoft.com/office/powerpoint/2010/main" val="15671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lvl1pPr>
              <a:defRPr/>
            </a:lvl1pPr>
          </a:lstStyle>
          <a:p>
            <a:fld id="{A0ECEC42-E610-4494-9B9F-E3D46C938BDC}" type="datetime1">
              <a:rPr lang="cs-CZ" smtClean="0"/>
              <a:t>25.03.2024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145A413A-9E5F-49F1-A34C-105E4E9BEDD7}" type="slidenum">
              <a:rPr lang="en-US"/>
              <a:pPr/>
              <a:t>‹#›</a:t>
            </a:fld>
            <a:endParaRPr lang="en-US" dirty="0"/>
          </a:p>
        </p:txBody>
      </p:sp>
    </p:spTree>
    <p:extLst>
      <p:ext uri="{BB962C8B-B14F-4D97-AF65-F5344CB8AC3E}">
        <p14:creationId xmlns:p14="http://schemas.microsoft.com/office/powerpoint/2010/main" val="270655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lvl1pPr>
              <a:defRPr/>
            </a:lvl1pPr>
          </a:lstStyle>
          <a:p>
            <a:fld id="{41462668-4909-46AA-B87A-C21BB83D1617}" type="datetime1">
              <a:rPr lang="cs-CZ" smtClean="0"/>
              <a:t>25.03.2024</a:t>
            </a:fld>
            <a:endParaRPr lang="en-US" dirty="0"/>
          </a:p>
        </p:txBody>
      </p:sp>
      <p:sp>
        <p:nvSpPr>
          <p:cNvPr id="8" name="Footer Placeholder 7"/>
          <p:cNvSpPr>
            <a:spLocks noGrp="1"/>
          </p:cNvSpPr>
          <p:nvPr>
            <p:ph type="ftr" sz="quarter" idx="11"/>
          </p:nvPr>
        </p:nvSpPr>
        <p:spPr/>
        <p:txBody>
          <a:bodyPr/>
          <a:lstStyle>
            <a:lvl1pPr>
              <a:defRPr/>
            </a:lvl1pPr>
          </a:lstStyle>
          <a:p>
            <a:r>
              <a:rPr lang="en-US" dirty="0"/>
              <a:t>Czech Tax Advisors s.r.o.</a:t>
            </a:r>
          </a:p>
        </p:txBody>
      </p:sp>
      <p:sp>
        <p:nvSpPr>
          <p:cNvPr id="9" name="Slide Number Placeholder 8"/>
          <p:cNvSpPr>
            <a:spLocks noGrp="1"/>
          </p:cNvSpPr>
          <p:nvPr>
            <p:ph type="sldNum" sz="quarter" idx="12"/>
          </p:nvPr>
        </p:nvSpPr>
        <p:spPr/>
        <p:txBody>
          <a:bodyPr/>
          <a:lstStyle>
            <a:lvl1pPr>
              <a:defRPr/>
            </a:lvl1pPr>
          </a:lstStyle>
          <a:p>
            <a:fld id="{95D0E8FA-72D3-47EA-A9A5-2D89F1B0976D}" type="slidenum">
              <a:rPr lang="en-US"/>
              <a:pPr/>
              <a:t>‹#›</a:t>
            </a:fld>
            <a:endParaRPr lang="en-US" dirty="0"/>
          </a:p>
        </p:txBody>
      </p:sp>
    </p:spTree>
    <p:extLst>
      <p:ext uri="{BB962C8B-B14F-4D97-AF65-F5344CB8AC3E}">
        <p14:creationId xmlns:p14="http://schemas.microsoft.com/office/powerpoint/2010/main" val="281845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lvl1pPr>
              <a:defRPr/>
            </a:lvl1pPr>
          </a:lstStyle>
          <a:p>
            <a:fld id="{B4BDF026-29AF-411E-B28E-EA799F8BFB2D}" type="datetime1">
              <a:rPr lang="cs-CZ" smtClean="0"/>
              <a:t>25.03.2024</a:t>
            </a:fld>
            <a:endParaRPr lang="en-US" dirty="0"/>
          </a:p>
        </p:txBody>
      </p:sp>
      <p:sp>
        <p:nvSpPr>
          <p:cNvPr id="4" name="Footer Placeholder 3"/>
          <p:cNvSpPr>
            <a:spLocks noGrp="1"/>
          </p:cNvSpPr>
          <p:nvPr>
            <p:ph type="ftr" sz="quarter" idx="11"/>
          </p:nvPr>
        </p:nvSpPr>
        <p:spPr/>
        <p:txBody>
          <a:bodyPr/>
          <a:lstStyle>
            <a:lvl1pPr>
              <a:defRPr/>
            </a:lvl1pPr>
          </a:lstStyle>
          <a:p>
            <a:r>
              <a:rPr lang="en-US" dirty="0"/>
              <a:t>Czech Tax Advisors s.r.o.</a:t>
            </a:r>
          </a:p>
        </p:txBody>
      </p:sp>
      <p:sp>
        <p:nvSpPr>
          <p:cNvPr id="5" name="Slide Number Placeholder 4"/>
          <p:cNvSpPr>
            <a:spLocks noGrp="1"/>
          </p:cNvSpPr>
          <p:nvPr>
            <p:ph type="sldNum" sz="quarter" idx="12"/>
          </p:nvPr>
        </p:nvSpPr>
        <p:spPr/>
        <p:txBody>
          <a:bodyPr/>
          <a:lstStyle>
            <a:lvl1pPr>
              <a:defRPr/>
            </a:lvl1pPr>
          </a:lstStyle>
          <a:p>
            <a:fld id="{79970CF2-5CDF-4C4D-9A50-8062F7A0B69E}" type="slidenum">
              <a:rPr lang="en-US"/>
              <a:pPr/>
              <a:t>‹#›</a:t>
            </a:fld>
            <a:endParaRPr lang="en-US" dirty="0"/>
          </a:p>
        </p:txBody>
      </p:sp>
    </p:spTree>
    <p:extLst>
      <p:ext uri="{BB962C8B-B14F-4D97-AF65-F5344CB8AC3E}">
        <p14:creationId xmlns:p14="http://schemas.microsoft.com/office/powerpoint/2010/main" val="4811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63BAE7-2D24-4D56-AB8A-325DBA72DF01}" type="datetime1">
              <a:rPr lang="cs-CZ" smtClean="0"/>
              <a:t>25.03.2024</a:t>
            </a:fld>
            <a:endParaRPr lang="en-US" dirty="0"/>
          </a:p>
        </p:txBody>
      </p:sp>
      <p:sp>
        <p:nvSpPr>
          <p:cNvPr id="3" name="Footer Placeholder 2"/>
          <p:cNvSpPr>
            <a:spLocks noGrp="1"/>
          </p:cNvSpPr>
          <p:nvPr>
            <p:ph type="ftr" sz="quarter" idx="11"/>
          </p:nvPr>
        </p:nvSpPr>
        <p:spPr/>
        <p:txBody>
          <a:bodyPr/>
          <a:lstStyle>
            <a:lvl1pPr>
              <a:defRPr/>
            </a:lvl1pPr>
          </a:lstStyle>
          <a:p>
            <a:r>
              <a:rPr lang="en-US" dirty="0"/>
              <a:t>Czech Tax Advisors s.r.o.</a:t>
            </a:r>
          </a:p>
        </p:txBody>
      </p:sp>
      <p:sp>
        <p:nvSpPr>
          <p:cNvPr id="4" name="Slide Number Placeholder 3"/>
          <p:cNvSpPr>
            <a:spLocks noGrp="1"/>
          </p:cNvSpPr>
          <p:nvPr>
            <p:ph type="sldNum" sz="quarter" idx="12"/>
          </p:nvPr>
        </p:nvSpPr>
        <p:spPr/>
        <p:txBody>
          <a:bodyPr/>
          <a:lstStyle>
            <a:lvl1pPr>
              <a:defRPr/>
            </a:lvl1pPr>
          </a:lstStyle>
          <a:p>
            <a:fld id="{ED798D5E-198F-44E6-BF43-9DCC9F44DF51}" type="slidenum">
              <a:rPr lang="en-US"/>
              <a:pPr/>
              <a:t>‹#›</a:t>
            </a:fld>
            <a:endParaRPr lang="en-US" dirty="0"/>
          </a:p>
        </p:txBody>
      </p:sp>
    </p:spTree>
    <p:extLst>
      <p:ext uri="{BB962C8B-B14F-4D97-AF65-F5344CB8AC3E}">
        <p14:creationId xmlns:p14="http://schemas.microsoft.com/office/powerpoint/2010/main" val="23489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93F7A9-AAD0-48DD-857A-68EBA8B39E55}" type="datetime1">
              <a:rPr lang="cs-CZ" smtClean="0"/>
              <a:t>25.03.2024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C2C27068-7655-4D5B-8628-0BC244B53D29}" type="slidenum">
              <a:rPr lang="en-US"/>
              <a:pPr/>
              <a:t>‹#›</a:t>
            </a:fld>
            <a:endParaRPr lang="en-US" dirty="0"/>
          </a:p>
        </p:txBody>
      </p:sp>
    </p:spTree>
    <p:extLst>
      <p:ext uri="{BB962C8B-B14F-4D97-AF65-F5344CB8AC3E}">
        <p14:creationId xmlns:p14="http://schemas.microsoft.com/office/powerpoint/2010/main" val="136782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1ECF31B-5612-4692-9B65-68A748532417}" type="datetime1">
              <a:rPr lang="cs-CZ" smtClean="0"/>
              <a:t>25.03.2024</a:t>
            </a:fld>
            <a:endParaRPr lang="en-US" dirty="0"/>
          </a:p>
        </p:txBody>
      </p:sp>
      <p:sp>
        <p:nvSpPr>
          <p:cNvPr id="6" name="Footer Placeholder 5"/>
          <p:cNvSpPr>
            <a:spLocks noGrp="1"/>
          </p:cNvSpPr>
          <p:nvPr>
            <p:ph type="ftr" sz="quarter" idx="11"/>
          </p:nvPr>
        </p:nvSpPr>
        <p:spPr/>
        <p:txBody>
          <a:bodyPr/>
          <a:lstStyle>
            <a:lvl1pPr>
              <a:defRPr/>
            </a:lvl1pPr>
          </a:lstStyle>
          <a:p>
            <a:r>
              <a:rPr lang="en-US" dirty="0"/>
              <a:t>Czech Tax Advisors s.r.o.</a:t>
            </a:r>
          </a:p>
        </p:txBody>
      </p:sp>
      <p:sp>
        <p:nvSpPr>
          <p:cNvPr id="7" name="Slide Number Placeholder 6"/>
          <p:cNvSpPr>
            <a:spLocks noGrp="1"/>
          </p:cNvSpPr>
          <p:nvPr>
            <p:ph type="sldNum" sz="quarter" idx="12"/>
          </p:nvPr>
        </p:nvSpPr>
        <p:spPr/>
        <p:txBody>
          <a:bodyPr/>
          <a:lstStyle>
            <a:lvl1pPr>
              <a:defRPr/>
            </a:lvl1pPr>
          </a:lstStyle>
          <a:p>
            <a:fld id="{6D39A677-01DD-456A-8F8E-80D135224835}" type="slidenum">
              <a:rPr lang="en-US"/>
              <a:pPr/>
              <a:t>‹#›</a:t>
            </a:fld>
            <a:endParaRPr lang="en-US" dirty="0"/>
          </a:p>
        </p:txBody>
      </p:sp>
    </p:spTree>
    <p:extLst>
      <p:ext uri="{BB962C8B-B14F-4D97-AF65-F5344CB8AC3E}">
        <p14:creationId xmlns:p14="http://schemas.microsoft.com/office/powerpoint/2010/main" val="33516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AD9FE57D-4F8D-435A-9F37-9C400F9EA572}" type="datetime1">
              <a:rPr lang="cs-CZ" smtClean="0"/>
              <a:t>25.03.2024</a:t>
            </a:fld>
            <a:endParaRPr lang="en-US" dirty="0"/>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en-US" dirty="0"/>
              <a:t>Czech Tax Advisors s.r.o.</a:t>
            </a:r>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43AD0DC2-633B-4853-AEBC-40949D2F675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9EC41028-37B3-4B05-91A1-0E3818F37F3C}" type="datetime1">
              <a:rPr lang="cs-CZ" smtClean="0"/>
              <a:t>25.03.2024</a:t>
            </a:fld>
            <a:endParaRPr lang="en-US" dirty="0"/>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dirty="0"/>
              <a:t>Czech Tax Advisors s.r.o.</a:t>
            </a: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43AD0DC2-633B-4853-AEBC-40949D2F67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16832"/>
            <a:ext cx="7560840" cy="1069975"/>
          </a:xfrm>
        </p:spPr>
        <p:txBody>
          <a:bodyPr/>
          <a:lstStyle/>
          <a:p>
            <a:r>
              <a:rPr lang="cs-CZ" sz="4400" dirty="0">
                <a:latin typeface="+mn-lt"/>
              </a:rPr>
              <a:t>Transfer </a:t>
            </a:r>
            <a:r>
              <a:rPr lang="cs-CZ" sz="4400" dirty="0" err="1">
                <a:latin typeface="+mn-lt"/>
              </a:rPr>
              <a:t>pricing</a:t>
            </a:r>
            <a:r>
              <a:rPr lang="cs-CZ" sz="4400" dirty="0">
                <a:latin typeface="+mn-lt"/>
              </a:rPr>
              <a:t> – úvod do problematiky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a:solidFill>
                  <a:schemeClr val="tx1">
                    <a:lumMod val="65000"/>
                    <a:lumOff val="35000"/>
                  </a:schemeClr>
                </a:solidFill>
                <a:latin typeface="+mn-lt"/>
              </a:rPr>
              <a:t>Michal Fojt</a:t>
            </a:r>
          </a:p>
          <a:p>
            <a:r>
              <a:rPr lang="cs-CZ" sz="2000" dirty="0">
                <a:solidFill>
                  <a:schemeClr val="tx1">
                    <a:lumMod val="65000"/>
                    <a:lumOff val="35000"/>
                  </a:schemeClr>
                </a:solidFill>
                <a:latin typeface="+mn-lt"/>
              </a:rPr>
              <a:t>Senior Tax Manager</a:t>
            </a:r>
          </a:p>
          <a:p>
            <a:r>
              <a:rPr lang="cs-CZ" sz="2000" dirty="0">
                <a:solidFill>
                  <a:schemeClr val="tx1">
                    <a:lumMod val="65000"/>
                    <a:lumOff val="35000"/>
                  </a:schemeClr>
                </a:solidFill>
                <a:latin typeface="+mn-lt"/>
              </a:rPr>
              <a:t>Czech Tax </a:t>
            </a:r>
            <a:r>
              <a:rPr lang="cs-CZ" sz="2000" dirty="0" err="1">
                <a:solidFill>
                  <a:schemeClr val="tx1">
                    <a:lumMod val="65000"/>
                    <a:lumOff val="35000"/>
                  </a:schemeClr>
                </a:solidFill>
                <a:latin typeface="+mn-lt"/>
              </a:rPr>
              <a:t>Advisors</a:t>
            </a:r>
            <a:r>
              <a:rPr lang="cs-CZ" sz="2000" dirty="0">
                <a:solidFill>
                  <a:schemeClr val="tx1">
                    <a:lumMod val="65000"/>
                    <a:lumOff val="35000"/>
                  </a:schemeClr>
                </a:solidFill>
                <a:latin typeface="+mn-lt"/>
              </a:rPr>
              <a:t> s.r.o.</a:t>
            </a:r>
          </a:p>
          <a:p>
            <a:r>
              <a:rPr lang="cs-CZ" sz="1600" dirty="0">
                <a:solidFill>
                  <a:schemeClr val="tx1">
                    <a:lumMod val="65000"/>
                    <a:lumOff val="35000"/>
                  </a:schemeClr>
                </a:solidFill>
                <a:latin typeface="+mn-lt"/>
              </a:rPr>
              <a:t>27. března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Vývoj znění § 23/7 ZDP</a:t>
            </a:r>
            <a:endParaRPr lang="en-US" dirty="0"/>
          </a:p>
        </p:txBody>
      </p:sp>
      <p:sp>
        <p:nvSpPr>
          <p:cNvPr id="18435" name="Rectangle 3"/>
          <p:cNvSpPr>
            <a:spLocks noGrp="1" noChangeArrowheads="1"/>
          </p:cNvSpPr>
          <p:nvPr>
            <p:ph idx="1"/>
          </p:nvPr>
        </p:nvSpPr>
        <p:spPr>
          <a:xfrm>
            <a:off x="457200" y="2060848"/>
            <a:ext cx="8229600" cy="4320480"/>
          </a:xfrm>
        </p:spPr>
        <p:txBody>
          <a:bodyPr>
            <a:normAutofit/>
          </a:bodyPr>
          <a:lstStyle/>
          <a:p>
            <a:r>
              <a:rPr lang="cs-CZ" dirty="0"/>
              <a:t>Znění § 23/7 ZDP platné od 1.1.2015:</a:t>
            </a:r>
          </a:p>
          <a:p>
            <a:pPr marL="0" indent="0">
              <a:buNone/>
            </a:pPr>
            <a:r>
              <a:rPr lang="cs-CZ" dirty="0"/>
              <a:t>„Liší-li se ceny sjednané mezi spojenými osobami od cen, které by byly sjednány mezi nespojenými osobami v běžných obchodních vztazích za stejných nebo obdobných podmínek, a není-li tento rozdíl uspokojivě </a:t>
            </a:r>
            <a:r>
              <a:rPr lang="cs-CZ" b="1" dirty="0"/>
              <a:t>doložen, upraví se </a:t>
            </a:r>
            <a:r>
              <a:rPr lang="cs-CZ" dirty="0"/>
              <a:t>základ daně poplatníka o zjištěný rozdíl“</a:t>
            </a:r>
          </a:p>
          <a:p>
            <a:r>
              <a:rPr lang="cs-CZ" dirty="0"/>
              <a:t>Znění § 23/7 ZDP platné v roce 2014:</a:t>
            </a:r>
          </a:p>
          <a:p>
            <a:pPr marL="0" indent="0">
              <a:buNone/>
            </a:pPr>
            <a:r>
              <a:rPr lang="cs-CZ" dirty="0"/>
              <a:t>…, a není-li tento rozdíl uspokojivě </a:t>
            </a:r>
            <a:r>
              <a:rPr lang="cs-CZ" b="1" dirty="0"/>
              <a:t>doložitelný, upraví se </a:t>
            </a:r>
            <a:r>
              <a:rPr lang="cs-CZ" dirty="0"/>
              <a:t>základ daně…</a:t>
            </a:r>
          </a:p>
          <a:p>
            <a:r>
              <a:rPr lang="cs-CZ" dirty="0"/>
              <a:t>Znění § 23/7 ZDP platné v roce 2013:</a:t>
            </a:r>
          </a:p>
          <a:p>
            <a:pPr marL="0" indent="0">
              <a:buNone/>
            </a:pPr>
            <a:r>
              <a:rPr lang="cs-CZ" dirty="0"/>
              <a:t>…, a není-li tento rozdíl uspokojivě </a:t>
            </a:r>
            <a:r>
              <a:rPr lang="cs-CZ" b="1" dirty="0"/>
              <a:t>doložen, upraví správce daně</a:t>
            </a:r>
            <a:r>
              <a:rPr lang="cs-CZ" dirty="0"/>
              <a:t> základ daně…</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10</a:t>
            </a:fld>
            <a:endParaRPr lang="en-US" dirty="0"/>
          </a:p>
        </p:txBody>
      </p:sp>
    </p:spTree>
    <p:extLst>
      <p:ext uri="{BB962C8B-B14F-4D97-AF65-F5344CB8AC3E}">
        <p14:creationId xmlns:p14="http://schemas.microsoft.com/office/powerpoint/2010/main" val="226089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 23/7 ZDP </a:t>
            </a:r>
            <a:endParaRPr lang="en-US" dirty="0"/>
          </a:p>
        </p:txBody>
      </p:sp>
      <p:sp>
        <p:nvSpPr>
          <p:cNvPr id="18435" name="Rectangle 3"/>
          <p:cNvSpPr>
            <a:spLocks noGrp="1" noChangeArrowheads="1"/>
          </p:cNvSpPr>
          <p:nvPr>
            <p:ph idx="1"/>
          </p:nvPr>
        </p:nvSpPr>
        <p:spPr>
          <a:xfrm>
            <a:off x="457200" y="2060848"/>
            <a:ext cx="8229600" cy="4320480"/>
          </a:xfrm>
        </p:spPr>
        <p:txBody>
          <a:bodyPr>
            <a:normAutofit fontScale="70000" lnSpcReduction="20000"/>
          </a:bodyPr>
          <a:lstStyle/>
          <a:p>
            <a:pPr marL="0" indent="0">
              <a:lnSpc>
                <a:spcPct val="120000"/>
              </a:lnSpc>
              <a:buNone/>
            </a:pPr>
            <a:r>
              <a:rPr lang="cs-CZ" sz="2900" dirty="0"/>
              <a:t>Spojenými osobami se pro účely tohoto zákona rozumí </a:t>
            </a:r>
          </a:p>
          <a:p>
            <a:pPr marL="0" indent="0">
              <a:buNone/>
            </a:pPr>
            <a:r>
              <a:rPr lang="cs-CZ" sz="1800" b="1" dirty="0">
                <a:solidFill>
                  <a:schemeClr val="tx1"/>
                </a:solidFill>
              </a:rPr>
              <a:t>a) kapitálově spojené osoby, přitom </a:t>
            </a:r>
          </a:p>
          <a:p>
            <a:pPr marL="457200" indent="-457200">
              <a:buAutoNum type="arabicPeriod"/>
            </a:pPr>
            <a:r>
              <a:rPr lang="cs-CZ" sz="1800" dirty="0">
                <a:solidFill>
                  <a:schemeClr val="tx1"/>
                </a:solidFill>
              </a:rPr>
              <a:t>jestliže se jedna osoba přímo podílí na kapitálu nebo hlasovacích právech druhé osoby, anebo se jedna osoba přímo podílí na kapitálu nebo hlasovacích právech více osob; a přitom tento podíl představuje alespoň 25 % základního kapitálu nebo 25 % hlasovacích práv těchto osob, jsou všechny tyto osoby vzájemně osobami přímo kapitálově spojenými, </a:t>
            </a:r>
          </a:p>
          <a:p>
            <a:pPr marL="457200" indent="-457200">
              <a:buAutoNum type="arabicPeriod"/>
            </a:pPr>
            <a:r>
              <a:rPr lang="cs-CZ" sz="1800" dirty="0">
                <a:solidFill>
                  <a:schemeClr val="tx1"/>
                </a:solidFill>
              </a:rPr>
              <a:t>jestliže se jedna osoba nepřímo podílí na kapitálu nebo hlasovacích právech druhé osoby, anebo se jedna osoba přímo nebo nepřímo podílí na kapitálu nebo hlasovacích právech více osob; a přitom tento podíl představuje alespoň 25 % základního kapitálu nebo 25 % hlasovacích práv těchto osob, jsou všechny tyto osoby vzájemně osobami kapitálově spojenými, </a:t>
            </a:r>
          </a:p>
          <a:p>
            <a:pPr marL="0" indent="0">
              <a:buNone/>
            </a:pPr>
            <a:r>
              <a:rPr lang="cs-CZ" sz="1900" b="1" dirty="0">
                <a:solidFill>
                  <a:schemeClr val="tx1"/>
                </a:solidFill>
              </a:rPr>
              <a:t>b) jinak spojené osoby, kterými jsou osoby </a:t>
            </a:r>
          </a:p>
          <a:p>
            <a:pPr marL="457200" indent="-457200">
              <a:buAutoNum type="arabicPeriod"/>
            </a:pPr>
            <a:r>
              <a:rPr lang="cs-CZ" sz="1800" dirty="0">
                <a:solidFill>
                  <a:schemeClr val="tx1"/>
                </a:solidFill>
              </a:rPr>
              <a:t>kdy se jedna osoba podílí na vedení nebo kontrole jiné osoby, </a:t>
            </a:r>
          </a:p>
          <a:p>
            <a:pPr marL="457200" indent="-457200">
              <a:buAutoNum type="arabicPeriod"/>
            </a:pPr>
            <a:r>
              <a:rPr lang="cs-CZ" sz="1800" dirty="0">
                <a:solidFill>
                  <a:schemeClr val="tx1"/>
                </a:solidFill>
              </a:rPr>
              <a:t>kdy se shodné osoby nebo osoby blízké podílejí na vedení nebo kontrole jiných osob, tyto jiné osoby jsou vzájemně osobami jinak spojenými. Za jinak spojené osoby se nepovažují osoby, kdy je jedna osoba členem dozorčích rad obou osob, </a:t>
            </a:r>
          </a:p>
          <a:p>
            <a:pPr marL="457200" indent="-457200">
              <a:buAutoNum type="arabicPeriod"/>
            </a:pPr>
            <a:r>
              <a:rPr lang="cs-CZ" sz="1800" dirty="0">
                <a:solidFill>
                  <a:schemeClr val="tx1"/>
                </a:solidFill>
              </a:rPr>
              <a:t>ovládající a ovládaná a také osoby ovládané stejnou ovládající osobou, </a:t>
            </a:r>
          </a:p>
          <a:p>
            <a:pPr marL="457200" indent="-457200">
              <a:buAutoNum type="arabicPeriod"/>
            </a:pPr>
            <a:r>
              <a:rPr lang="cs-CZ" sz="1800" dirty="0">
                <a:solidFill>
                  <a:schemeClr val="tx1"/>
                </a:solidFill>
              </a:rPr>
              <a:t>blízké</a:t>
            </a:r>
          </a:p>
          <a:p>
            <a:pPr marL="457200" indent="-457200">
              <a:buAutoNum type="arabicPeriod"/>
            </a:pPr>
            <a:r>
              <a:rPr lang="cs-CZ" sz="1800" dirty="0">
                <a:solidFill>
                  <a:schemeClr val="tx1"/>
                </a:solidFill>
              </a:rPr>
              <a:t>které vytvořily právní vztah převážně za účelem snížení základu daně nebo zvýšení daňové ztráty. </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11</a:t>
            </a:fld>
            <a:endParaRPr lang="en-US" dirty="0"/>
          </a:p>
        </p:txBody>
      </p:sp>
    </p:spTree>
    <p:extLst>
      <p:ext uri="{BB962C8B-B14F-4D97-AF65-F5344CB8AC3E}">
        <p14:creationId xmlns:p14="http://schemas.microsoft.com/office/powerpoint/2010/main" val="259110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GFŘ D-34</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0" lvl="2">
              <a:defRPr/>
            </a:pPr>
            <a:r>
              <a:rPr lang="cs-CZ" sz="2000" b="1" dirty="0">
                <a:solidFill>
                  <a:srgbClr val="00338D"/>
                </a:solidFill>
              </a:rPr>
              <a:t>Sdělení k uplatňování mezinárodních standardů při zdaňování transakcí mezi sdruženými podniky – převodní ceny</a:t>
            </a:r>
          </a:p>
          <a:p>
            <a:pPr marL="114300" lvl="2" indent="-342900">
              <a:buFont typeface="Wingdings" panose="05000000000000000000" pitchFamily="2" charset="2"/>
              <a:buChar char="§"/>
              <a:defRPr/>
            </a:pPr>
            <a:r>
              <a:rPr lang="cs-CZ" sz="2000" dirty="0"/>
              <a:t>Princip tržního odstupu a sdružené podniky (resp. spojené osoby)</a:t>
            </a:r>
          </a:p>
          <a:p>
            <a:pPr marL="114300" lvl="2" indent="-342900">
              <a:buFont typeface="Wingdings" panose="05000000000000000000" pitchFamily="2" charset="2"/>
              <a:buChar char="§"/>
              <a:defRPr/>
            </a:pPr>
            <a:r>
              <a:rPr lang="cs-CZ" sz="2000" dirty="0"/>
              <a:t>Srovnávací analýza</a:t>
            </a:r>
          </a:p>
          <a:p>
            <a:pPr marL="114300" lvl="2" indent="-342900">
              <a:buFont typeface="Wingdings" panose="05000000000000000000" pitchFamily="2" charset="2"/>
              <a:buChar char="§"/>
              <a:defRPr/>
            </a:pPr>
            <a:r>
              <a:rPr lang="cs-CZ" sz="2000" dirty="0"/>
              <a:t>Metody pro zjištění převodních cen</a:t>
            </a:r>
          </a:p>
          <a:p>
            <a:pPr marL="114300" lvl="2" indent="-342900">
              <a:buFont typeface="Wingdings" panose="05000000000000000000" pitchFamily="2" charset="2"/>
              <a:buChar char="§"/>
              <a:defRPr/>
            </a:pPr>
            <a:r>
              <a:rPr lang="cs-CZ" sz="2000" dirty="0"/>
              <a:t>Dokumentace převodních cen</a:t>
            </a:r>
          </a:p>
          <a:p>
            <a:pPr marL="114300" lvl="2" indent="-342900">
              <a:buFont typeface="Wingdings" panose="05000000000000000000" pitchFamily="2" charset="2"/>
              <a:buChar char="§"/>
              <a:defRPr/>
            </a:pPr>
            <a:r>
              <a:rPr lang="cs-CZ" sz="2000" dirty="0"/>
              <a:t>Následné úpravy zisku</a:t>
            </a:r>
          </a:p>
          <a:p>
            <a:pPr marL="114300" lvl="2" indent="-342900">
              <a:buFont typeface="Wingdings" panose="05000000000000000000" pitchFamily="2" charset="2"/>
              <a:buChar char="§"/>
              <a:defRPr/>
            </a:pPr>
            <a:r>
              <a:rPr lang="cs-CZ" sz="2000" dirty="0"/>
              <a:t>Předběžné cenové dohody</a:t>
            </a:r>
          </a:p>
          <a:p>
            <a:pPr marL="114300" lvl="2" indent="-342900">
              <a:buFont typeface="Wingdings" panose="05000000000000000000" pitchFamily="2" charset="2"/>
              <a:buChar char="§"/>
              <a:defRPr/>
            </a:pPr>
            <a:r>
              <a:rPr lang="cs-CZ" sz="2000" dirty="0"/>
              <a:t>Odkaz na Směrnici OECD</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12</a:t>
            </a:fld>
            <a:endParaRPr lang="en-US" dirty="0"/>
          </a:p>
        </p:txBody>
      </p:sp>
    </p:spTree>
    <p:extLst>
      <p:ext uri="{BB962C8B-B14F-4D97-AF65-F5344CB8AC3E}">
        <p14:creationId xmlns:p14="http://schemas.microsoft.com/office/powerpoint/2010/main" val="359864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GFŘ D-32</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1900" b="1" dirty="0">
                <a:solidFill>
                  <a:srgbClr val="00338D"/>
                </a:solidFill>
              </a:rPr>
              <a:t>Sdělení GFŘ k závaznému posouzení způsobu, jakým byla vytvořena cena sjednávaná mezi spojenými osobami a ke způsobu určení základu daně daňového nerezidenta z činností vykonávaných prostřednictvím stálé provozovny</a:t>
            </a:r>
          </a:p>
          <a:p>
            <a:pPr marL="114300" lvl="2" indent="-342900">
              <a:buFont typeface="Wingdings" panose="05000000000000000000" pitchFamily="2" charset="2"/>
              <a:buChar char="§"/>
              <a:defRPr/>
            </a:pPr>
            <a:r>
              <a:rPr lang="cs-CZ" sz="2000" dirty="0"/>
              <a:t>APA (</a:t>
            </a:r>
            <a:r>
              <a:rPr lang="cs-CZ" sz="2000" dirty="0" err="1"/>
              <a:t>Advance</a:t>
            </a:r>
            <a:r>
              <a:rPr lang="cs-CZ" sz="2000" dirty="0"/>
              <a:t> </a:t>
            </a:r>
            <a:r>
              <a:rPr lang="cs-CZ" sz="2000" dirty="0" err="1"/>
              <a:t>Pricing</a:t>
            </a:r>
            <a:r>
              <a:rPr lang="cs-CZ" sz="2000" dirty="0"/>
              <a:t> </a:t>
            </a:r>
            <a:r>
              <a:rPr lang="cs-CZ" sz="2000" dirty="0" err="1"/>
              <a:t>Agreement</a:t>
            </a:r>
            <a:r>
              <a:rPr lang="cs-CZ" sz="2000" dirty="0"/>
              <a:t>) = závazné posouzení</a:t>
            </a:r>
          </a:p>
          <a:p>
            <a:pPr marL="114300" lvl="2" indent="-342900">
              <a:buFont typeface="Wingdings" panose="05000000000000000000" pitchFamily="2" charset="2"/>
              <a:buChar char="§"/>
              <a:defRPr/>
            </a:pPr>
            <a:r>
              <a:rPr lang="cs-CZ" sz="2000" dirty="0"/>
              <a:t>Poplatník, který sjednává ceny v obchodních vztazích se spojenými osobami a vzniká mu pochybnost, zda tato cena odpovídá ceně obvyklé, může požádat místně příslušného správce daně o závazné posouzení způsobu stanovení… </a:t>
            </a:r>
          </a:p>
          <a:p>
            <a:pPr marL="114300" lvl="2" indent="-342900">
              <a:buFont typeface="Wingdings" panose="05000000000000000000" pitchFamily="2" charset="2"/>
              <a:buChar char="§"/>
              <a:defRPr/>
            </a:pPr>
            <a:r>
              <a:rPr lang="cs-CZ" sz="2000" dirty="0"/>
              <a:t>P</a:t>
            </a:r>
            <a:r>
              <a:rPr lang="en-US" sz="2000" dirty="0" err="1"/>
              <a:t>oužití</a:t>
            </a:r>
            <a:r>
              <a:rPr lang="en-US" sz="2000" dirty="0"/>
              <a:t> </a:t>
            </a:r>
            <a:r>
              <a:rPr lang="en-US" sz="2000" dirty="0" err="1"/>
              <a:t>institutu</a:t>
            </a:r>
            <a:r>
              <a:rPr lang="en-US" sz="2000" dirty="0"/>
              <a:t> </a:t>
            </a:r>
            <a:r>
              <a:rPr lang="en-US" sz="2000" dirty="0" err="1"/>
              <a:t>závazného</a:t>
            </a:r>
            <a:r>
              <a:rPr lang="en-US" sz="2000" dirty="0"/>
              <a:t> </a:t>
            </a:r>
            <a:r>
              <a:rPr lang="en-US" sz="2000" dirty="0" err="1"/>
              <a:t>posouzení</a:t>
            </a:r>
            <a:r>
              <a:rPr lang="en-US" sz="2000" dirty="0"/>
              <a:t> pro </a:t>
            </a:r>
            <a:r>
              <a:rPr lang="en-US" sz="2000" dirty="0" err="1"/>
              <a:t>posouzení</a:t>
            </a:r>
            <a:r>
              <a:rPr lang="en-US" sz="2000" dirty="0"/>
              <a:t> </a:t>
            </a:r>
            <a:r>
              <a:rPr lang="en-US" sz="2000" dirty="0" err="1"/>
              <a:t>způsobu</a:t>
            </a:r>
            <a:r>
              <a:rPr lang="en-US" sz="2000" dirty="0"/>
              <a:t> </a:t>
            </a:r>
            <a:r>
              <a:rPr lang="en-US" sz="2000" dirty="0" err="1"/>
              <a:t>stanovení</a:t>
            </a:r>
            <a:r>
              <a:rPr lang="en-US" sz="2000" dirty="0"/>
              <a:t> </a:t>
            </a:r>
            <a:r>
              <a:rPr lang="en-US" sz="2000" dirty="0" err="1"/>
              <a:t>základu</a:t>
            </a:r>
            <a:r>
              <a:rPr lang="en-US" sz="2000" dirty="0"/>
              <a:t> </a:t>
            </a:r>
            <a:r>
              <a:rPr lang="en-US" sz="2000" dirty="0" err="1"/>
              <a:t>daně</a:t>
            </a:r>
            <a:r>
              <a:rPr lang="en-US" sz="2000" dirty="0"/>
              <a:t> </a:t>
            </a:r>
            <a:r>
              <a:rPr lang="en-US" sz="2000" dirty="0" err="1"/>
              <a:t>nebo</a:t>
            </a:r>
            <a:r>
              <a:rPr lang="en-US" sz="2000" dirty="0"/>
              <a:t> </a:t>
            </a:r>
            <a:r>
              <a:rPr lang="en-US" sz="2000" dirty="0" err="1"/>
              <a:t>daňové</a:t>
            </a:r>
            <a:r>
              <a:rPr lang="en-US" sz="2000" dirty="0"/>
              <a:t> </a:t>
            </a:r>
            <a:r>
              <a:rPr lang="en-US" sz="2000" dirty="0" err="1"/>
              <a:t>ztráty</a:t>
            </a:r>
            <a:r>
              <a:rPr lang="en-US" sz="2000" dirty="0"/>
              <a:t> u </a:t>
            </a:r>
            <a:r>
              <a:rPr lang="en-US" sz="2000" dirty="0" err="1"/>
              <a:t>stálé</a:t>
            </a:r>
            <a:r>
              <a:rPr lang="en-US" sz="2000" dirty="0"/>
              <a:t> </a:t>
            </a:r>
            <a:r>
              <a:rPr lang="en-US" sz="2000" dirty="0" err="1"/>
              <a:t>provozovny</a:t>
            </a:r>
            <a:r>
              <a:rPr lang="en-US" sz="2000" dirty="0"/>
              <a:t> </a:t>
            </a:r>
            <a:r>
              <a:rPr lang="en-US" sz="2000" dirty="0" err="1"/>
              <a:t>daňového</a:t>
            </a:r>
            <a:r>
              <a:rPr lang="en-US" sz="2000" dirty="0"/>
              <a:t> </a:t>
            </a:r>
            <a:r>
              <a:rPr lang="en-US" sz="2000" dirty="0" err="1"/>
              <a:t>nerezidenta</a:t>
            </a:r>
            <a:r>
              <a:rPr lang="en-US" sz="2000" dirty="0"/>
              <a:t> </a:t>
            </a:r>
            <a:r>
              <a:rPr lang="en-US" sz="2000" dirty="0" err="1"/>
              <a:t>umístěné</a:t>
            </a:r>
            <a:r>
              <a:rPr lang="en-US" sz="2000" dirty="0"/>
              <a:t> v </a:t>
            </a:r>
            <a:r>
              <a:rPr lang="en-US" sz="2000" dirty="0" err="1"/>
              <a:t>České</a:t>
            </a:r>
            <a:r>
              <a:rPr lang="en-US" sz="2000" dirty="0"/>
              <a:t> </a:t>
            </a:r>
            <a:r>
              <a:rPr lang="en-US" sz="2000" dirty="0" err="1"/>
              <a:t>republice</a:t>
            </a:r>
            <a:r>
              <a:rPr lang="en-US" sz="2000" dirty="0"/>
              <a:t>, </a:t>
            </a:r>
            <a:r>
              <a:rPr lang="en-US" sz="2000" dirty="0" err="1"/>
              <a:t>jejímž</a:t>
            </a:r>
            <a:r>
              <a:rPr lang="en-US" sz="2000" dirty="0"/>
              <a:t> </a:t>
            </a:r>
            <a:r>
              <a:rPr lang="en-US" sz="2000" dirty="0" err="1"/>
              <a:t>prostřednictvím</a:t>
            </a:r>
            <a:r>
              <a:rPr lang="en-US" sz="2000" dirty="0"/>
              <a:t> </a:t>
            </a:r>
            <a:r>
              <a:rPr lang="en-US" sz="2000" dirty="0" err="1"/>
              <a:t>zde</a:t>
            </a:r>
            <a:r>
              <a:rPr lang="en-US" sz="2000" dirty="0"/>
              <a:t> </a:t>
            </a:r>
            <a:r>
              <a:rPr lang="en-US" sz="2000" dirty="0" err="1"/>
              <a:t>zahraniční</a:t>
            </a:r>
            <a:r>
              <a:rPr lang="en-US" sz="2000" dirty="0"/>
              <a:t> </a:t>
            </a:r>
            <a:r>
              <a:rPr lang="en-US" sz="2000" dirty="0" err="1"/>
              <a:t>subjekt</a:t>
            </a:r>
            <a:r>
              <a:rPr lang="en-US" sz="2000" dirty="0"/>
              <a:t> </a:t>
            </a:r>
            <a:r>
              <a:rPr lang="en-US" sz="2000" dirty="0" err="1"/>
              <a:t>vykonává</a:t>
            </a:r>
            <a:r>
              <a:rPr lang="en-US" sz="2000" dirty="0"/>
              <a:t> </a:t>
            </a:r>
            <a:r>
              <a:rPr lang="en-US" sz="2000" dirty="0" err="1"/>
              <a:t>činnost</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13</a:t>
            </a:fld>
            <a:endParaRPr lang="en-US" dirty="0"/>
          </a:p>
        </p:txBody>
      </p:sp>
    </p:spTree>
    <p:extLst>
      <p:ext uri="{BB962C8B-B14F-4D97-AF65-F5344CB8AC3E}">
        <p14:creationId xmlns:p14="http://schemas.microsoft.com/office/powerpoint/2010/main" val="228163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Pokyn D-334</a:t>
            </a:r>
            <a:endParaRPr lang="en-US" dirty="0"/>
          </a:p>
        </p:txBody>
      </p:sp>
      <p:sp>
        <p:nvSpPr>
          <p:cNvPr id="18435" name="Rectangle 3"/>
          <p:cNvSpPr>
            <a:spLocks noGrp="1" noChangeArrowheads="1"/>
          </p:cNvSpPr>
          <p:nvPr>
            <p:ph idx="1"/>
          </p:nvPr>
        </p:nvSpPr>
        <p:spPr>
          <a:xfrm>
            <a:off x="457200" y="2060848"/>
            <a:ext cx="8579296" cy="4320480"/>
          </a:xfrm>
        </p:spPr>
        <p:txBody>
          <a:bodyPr>
            <a:noAutofit/>
          </a:bodyPr>
          <a:lstStyle/>
          <a:p>
            <a:pPr marL="0" lvl="2" indent="0">
              <a:defRPr/>
            </a:pPr>
            <a:r>
              <a:rPr lang="cs-CZ" sz="1800" b="1" dirty="0">
                <a:solidFill>
                  <a:srgbClr val="00338D"/>
                </a:solidFill>
              </a:rPr>
              <a:t>Sdělení Ministerstva financí k rozsahu dokumentace způsobu tvorby cen mezi spojenými osobami </a:t>
            </a:r>
          </a:p>
          <a:p>
            <a:pPr marL="0" lvl="2" indent="0">
              <a:defRPr/>
            </a:pPr>
            <a:r>
              <a:rPr lang="cs-CZ" sz="1800" dirty="0"/>
              <a:t>Obsah dokumentace převodních cen dle konceptu evropské dokumentace (tzv. „</a:t>
            </a:r>
            <a:r>
              <a:rPr lang="cs-CZ" sz="1800" dirty="0" err="1"/>
              <a:t>Masterfile</a:t>
            </a:r>
            <a:r>
              <a:rPr lang="cs-CZ" sz="1800" dirty="0"/>
              <a:t>“)</a:t>
            </a:r>
          </a:p>
          <a:p>
            <a:pPr marL="0" lvl="2" indent="0">
              <a:defRPr/>
            </a:pPr>
            <a:r>
              <a:rPr lang="cs-CZ" sz="1800" dirty="0"/>
              <a:t>- obecný popis podnikatelské činnosti a podnikatelské strategie skupiny podniků</a:t>
            </a:r>
          </a:p>
          <a:p>
            <a:pPr marL="0" lvl="2" indent="0">
              <a:defRPr/>
            </a:pPr>
            <a:r>
              <a:rPr lang="cs-CZ" sz="1800" dirty="0"/>
              <a:t>- obecný popis organizační struktury skupiny podniků</a:t>
            </a:r>
          </a:p>
          <a:p>
            <a:pPr marL="0" lvl="2" indent="0">
              <a:defRPr/>
            </a:pPr>
            <a:r>
              <a:rPr lang="cs-CZ" sz="1800" dirty="0"/>
              <a:t>- obecný popis spojených osob zúčastněných v obchodních vztazích</a:t>
            </a:r>
          </a:p>
          <a:p>
            <a:pPr marL="0" lvl="2" indent="0">
              <a:defRPr/>
            </a:pPr>
            <a:r>
              <a:rPr lang="cs-CZ" sz="1800" dirty="0"/>
              <a:t>- obecný popis obchodních vztahů (tok transakcí, průběh fakturace, rozsah transakcí)</a:t>
            </a:r>
          </a:p>
          <a:p>
            <a:pPr marL="0" lvl="2" indent="0">
              <a:defRPr/>
            </a:pPr>
            <a:r>
              <a:rPr lang="cs-CZ" sz="1800" dirty="0"/>
              <a:t>- obecný popis vykonávaných funkcí a nesených rizik</a:t>
            </a:r>
          </a:p>
          <a:p>
            <a:pPr marL="0" lvl="2" indent="0">
              <a:defRPr/>
            </a:pPr>
            <a:r>
              <a:rPr lang="cs-CZ" sz="1800" dirty="0"/>
              <a:t>- vlastnictví nehmotného majetku – licenční poplatky</a:t>
            </a:r>
          </a:p>
          <a:p>
            <a:pPr marL="0" lvl="2" indent="0">
              <a:defRPr/>
            </a:pPr>
            <a:r>
              <a:rPr lang="cs-CZ" sz="1800" dirty="0"/>
              <a:t>- popis tvorby převodních cen</a:t>
            </a:r>
          </a:p>
          <a:p>
            <a:pPr marL="0" lvl="2" indent="0">
              <a:defRPr/>
            </a:pPr>
            <a:r>
              <a:rPr lang="cs-CZ" sz="1800" dirty="0"/>
              <a:t>- </a:t>
            </a:r>
            <a:r>
              <a:rPr lang="cs-CZ" sz="1800" i="1" dirty="0"/>
              <a:t>srovnávací analýza (dle specifik jednotlivých zemí)</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14</a:t>
            </a:fld>
            <a:endParaRPr lang="en-US" dirty="0"/>
          </a:p>
        </p:txBody>
      </p:sp>
    </p:spTree>
    <p:extLst>
      <p:ext uri="{BB962C8B-B14F-4D97-AF65-F5344CB8AC3E}">
        <p14:creationId xmlns:p14="http://schemas.microsoft.com/office/powerpoint/2010/main" val="38876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Co to je BEPS?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Font typeface="Wingdings" pitchFamily="2" charset="2"/>
              <a:buChar char="§"/>
              <a:defRPr/>
            </a:pPr>
            <a:r>
              <a:rPr lang="en-US" sz="2000" dirty="0">
                <a:solidFill>
                  <a:srgbClr val="000000"/>
                </a:solidFill>
              </a:rPr>
              <a:t>Base Erosion &amp; Profit Shifting (BEPS)</a:t>
            </a:r>
            <a:endParaRPr lang="cs-CZ" sz="2000" dirty="0">
              <a:solidFill>
                <a:srgbClr val="000000"/>
              </a:solidFill>
            </a:endParaRPr>
          </a:p>
          <a:p>
            <a:pPr marL="342900" lvl="2" indent="-342900" fontAlgn="base">
              <a:lnSpc>
                <a:spcPct val="120000"/>
              </a:lnSpc>
              <a:buSzPct val="85000"/>
              <a:buFont typeface="Wingdings" pitchFamily="2" charset="2"/>
              <a:buChar char="§"/>
              <a:defRPr/>
            </a:pPr>
            <a:r>
              <a:rPr lang="cs-CZ" sz="2000" dirty="0"/>
              <a:t>Politicky motivovaná iniciativa </a:t>
            </a:r>
            <a:r>
              <a:rPr lang="en-GB" sz="2000" dirty="0"/>
              <a:t>OECD</a:t>
            </a:r>
            <a:r>
              <a:rPr lang="cs-CZ" sz="2000" dirty="0"/>
              <a:t> a G-20</a:t>
            </a:r>
          </a:p>
          <a:p>
            <a:pPr marL="342900" lvl="2" indent="-342900" fontAlgn="base">
              <a:lnSpc>
                <a:spcPct val="120000"/>
              </a:lnSpc>
              <a:buSzPct val="85000"/>
              <a:buFont typeface="Wingdings" pitchFamily="2" charset="2"/>
              <a:buChar char="§"/>
              <a:defRPr/>
            </a:pPr>
            <a:r>
              <a:rPr lang="cs-CZ" sz="2000" dirty="0"/>
              <a:t>Cíl: zamezit přesunům zisků, resp. dvojitému nezdanění a erozi lokálních základů daní</a:t>
            </a:r>
          </a:p>
          <a:p>
            <a:pPr marL="342900" lvl="2" indent="-342900" fontAlgn="base">
              <a:lnSpc>
                <a:spcPct val="120000"/>
              </a:lnSpc>
              <a:buSzPct val="85000"/>
              <a:buFont typeface="Wingdings" pitchFamily="2" charset="2"/>
              <a:buChar char="§"/>
              <a:defRPr/>
            </a:pPr>
            <a:r>
              <a:rPr lang="cs-CZ" sz="2000" dirty="0"/>
              <a:t>Jak: změnou současných mezinárodních pravidel (nejen daňové oblasti)</a:t>
            </a:r>
          </a:p>
          <a:p>
            <a:pPr marL="342900" lvl="2" indent="-342900" fontAlgn="base">
              <a:lnSpc>
                <a:spcPct val="120000"/>
              </a:lnSpc>
              <a:buSzPct val="85000"/>
              <a:buFont typeface="Wingdings" pitchFamily="2" charset="2"/>
              <a:buChar char="§"/>
              <a:defRPr/>
            </a:pPr>
            <a:r>
              <a:rPr lang="cs-CZ" sz="2000" dirty="0"/>
              <a:t>Vysoké ambice – během 30 měsíců přehodnotit 100 let mezinárodního práva</a:t>
            </a:r>
          </a:p>
          <a:p>
            <a:pPr marL="342900" lvl="2" indent="-342900" fontAlgn="base">
              <a:lnSpc>
                <a:spcPct val="120000"/>
              </a:lnSpc>
              <a:buSzPct val="85000"/>
              <a:buFont typeface="Wingdings" pitchFamily="2" charset="2"/>
              <a:buChar char="§"/>
              <a:defRPr/>
            </a:pPr>
            <a:r>
              <a:rPr lang="cs-CZ" sz="2000" dirty="0"/>
              <a:t>Vyžaduje změny národních legislativ</a:t>
            </a:r>
          </a:p>
          <a:p>
            <a:pPr marL="342900" lvl="2" indent="-342900" fontAlgn="base">
              <a:lnSpc>
                <a:spcPct val="120000"/>
              </a:lnSpc>
              <a:buSzPct val="85000"/>
              <a:buFont typeface="Wingdings" pitchFamily="2" charset="2"/>
              <a:buChar char="§"/>
              <a:defRPr/>
            </a:pPr>
            <a:r>
              <a:rPr lang="cs-CZ" sz="2000" dirty="0"/>
              <a:t>Finální znění publikováno v 10/2015</a:t>
            </a:r>
          </a:p>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15</a:t>
            </a:fld>
            <a:endParaRPr lang="en-US" dirty="0"/>
          </a:p>
        </p:txBody>
      </p:sp>
    </p:spTree>
    <p:extLst>
      <p:ext uri="{BB962C8B-B14F-4D97-AF65-F5344CB8AC3E}">
        <p14:creationId xmlns:p14="http://schemas.microsoft.com/office/powerpoint/2010/main" val="369008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cs-CZ" dirty="0"/>
              <a:t>BEPS – nová podoba dokumentace převodních cen</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endParaRPr lang="cs-CZ" sz="2000" dirty="0"/>
          </a:p>
          <a:p>
            <a:pPr marL="342900" lvl="2" indent="-342900">
              <a:lnSpc>
                <a:spcPct val="120000"/>
              </a:lnSpc>
              <a:buFont typeface="Wingdings" pitchFamily="2" charset="2"/>
              <a:buChar char="§"/>
              <a:defRPr/>
            </a:pPr>
            <a:endParaRPr lang="cs-CZ" sz="2000" b="1"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16</a:t>
            </a:fld>
            <a:endParaRPr lang="en-US" dirty="0"/>
          </a:p>
        </p:txBody>
      </p:sp>
      <p:grpSp>
        <p:nvGrpSpPr>
          <p:cNvPr id="7" name="Group 14">
            <a:extLst>
              <a:ext uri="{FF2B5EF4-FFF2-40B4-BE49-F238E27FC236}">
                <a16:creationId xmlns:a16="http://schemas.microsoft.com/office/drawing/2014/main" id="{B319CE65-C50B-4F69-B4F6-F0FE78366F0C}"/>
              </a:ext>
            </a:extLst>
          </p:cNvPr>
          <p:cNvGrpSpPr/>
          <p:nvPr/>
        </p:nvGrpSpPr>
        <p:grpSpPr>
          <a:xfrm>
            <a:off x="395537" y="2116861"/>
            <a:ext cx="8352927" cy="3976435"/>
            <a:chOff x="615963" y="2007515"/>
            <a:chExt cx="7178207" cy="3560887"/>
          </a:xfrm>
        </p:grpSpPr>
        <p:sp>
          <p:nvSpPr>
            <p:cNvPr id="8" name="Freeform 7">
              <a:extLst>
                <a:ext uri="{FF2B5EF4-FFF2-40B4-BE49-F238E27FC236}">
                  <a16:creationId xmlns:a16="http://schemas.microsoft.com/office/drawing/2014/main" id="{47631A8A-48B0-47FB-8009-F3D254E0E0B3}"/>
                </a:ext>
              </a:extLst>
            </p:cNvPr>
            <p:cNvSpPr/>
            <p:nvPr/>
          </p:nvSpPr>
          <p:spPr>
            <a:xfrm>
              <a:off x="3182112" y="2123289"/>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chemeClr val="accent4">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Posouzení rizika</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skupiny a jejího obchodního modelu</a:t>
              </a:r>
              <a:endParaRPr lang="en-US" sz="1400" dirty="0"/>
            </a:p>
          </p:txBody>
        </p:sp>
        <p:sp>
          <p:nvSpPr>
            <p:cNvPr id="9" name="Freeform 8">
              <a:extLst>
                <a:ext uri="{FF2B5EF4-FFF2-40B4-BE49-F238E27FC236}">
                  <a16:creationId xmlns:a16="http://schemas.microsoft.com/office/drawing/2014/main" id="{0DCF5FEE-6E0D-4F0D-B94E-A00CE7FA75D1}"/>
                </a:ext>
              </a:extLst>
            </p:cNvPr>
            <p:cNvSpPr/>
            <p:nvPr/>
          </p:nvSpPr>
          <p:spPr>
            <a:xfrm>
              <a:off x="615963" y="2007515"/>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8099C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Master file </a:t>
              </a:r>
            </a:p>
          </p:txBody>
        </p:sp>
        <p:sp>
          <p:nvSpPr>
            <p:cNvPr id="10" name="Freeform 9">
              <a:extLst>
                <a:ext uri="{FF2B5EF4-FFF2-40B4-BE49-F238E27FC236}">
                  <a16:creationId xmlns:a16="http://schemas.microsoft.com/office/drawing/2014/main" id="{0D0BB1E9-31E0-42AD-8D17-0FBD5115D611}"/>
                </a:ext>
              </a:extLst>
            </p:cNvPr>
            <p:cNvSpPr/>
            <p:nvPr/>
          </p:nvSpPr>
          <p:spPr>
            <a:xfrm>
              <a:off x="3182112" y="3324864"/>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BB4FF">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4" rIns="270334" bIns="156036"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Vhodné nastavení převodních cen</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Detaily k fungování a transakcím relevantní pro danou jurisdikci</a:t>
              </a:r>
              <a:endParaRPr lang="en-US" sz="1400" dirty="0"/>
            </a:p>
          </p:txBody>
        </p:sp>
        <p:sp>
          <p:nvSpPr>
            <p:cNvPr id="11" name="Freeform 10">
              <a:extLst>
                <a:ext uri="{FF2B5EF4-FFF2-40B4-BE49-F238E27FC236}">
                  <a16:creationId xmlns:a16="http://schemas.microsoft.com/office/drawing/2014/main" id="{3343D6A3-49B4-43CA-9F5E-AB65CD04746E}"/>
                </a:ext>
              </a:extLst>
            </p:cNvPr>
            <p:cNvSpPr/>
            <p:nvPr/>
          </p:nvSpPr>
          <p:spPr>
            <a:xfrm>
              <a:off x="615963" y="3209090"/>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4066AA"/>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Local file</a:t>
              </a:r>
            </a:p>
          </p:txBody>
        </p:sp>
        <p:sp>
          <p:nvSpPr>
            <p:cNvPr id="12" name="Freeform 11">
              <a:extLst>
                <a:ext uri="{FF2B5EF4-FFF2-40B4-BE49-F238E27FC236}">
                  <a16:creationId xmlns:a16="http://schemas.microsoft.com/office/drawing/2014/main" id="{C0FFEEF4-DDB3-4AAF-8145-750468FA4A76}"/>
                </a:ext>
              </a:extLst>
            </p:cNvPr>
            <p:cNvSpPr/>
            <p:nvPr/>
          </p:nvSpPr>
          <p:spPr>
            <a:xfrm>
              <a:off x="3182112" y="4526440"/>
              <a:ext cx="4612058" cy="926189"/>
            </a:xfrm>
            <a:custGeom>
              <a:avLst/>
              <a:gdLst>
                <a:gd name="connsiteX0" fmla="*/ 154368 w 926190"/>
                <a:gd name="connsiteY0" fmla="*/ 0 h 4612058"/>
                <a:gd name="connsiteX1" fmla="*/ 771822 w 926190"/>
                <a:gd name="connsiteY1" fmla="*/ 0 h 4612058"/>
                <a:gd name="connsiteX2" fmla="*/ 880977 w 926190"/>
                <a:gd name="connsiteY2" fmla="*/ 45213 h 4612058"/>
                <a:gd name="connsiteX3" fmla="*/ 926190 w 926190"/>
                <a:gd name="connsiteY3" fmla="*/ 154368 h 4612058"/>
                <a:gd name="connsiteX4" fmla="*/ 926190 w 926190"/>
                <a:gd name="connsiteY4" fmla="*/ 4612058 h 4612058"/>
                <a:gd name="connsiteX5" fmla="*/ 926190 w 926190"/>
                <a:gd name="connsiteY5" fmla="*/ 4612058 h 4612058"/>
                <a:gd name="connsiteX6" fmla="*/ 926190 w 926190"/>
                <a:gd name="connsiteY6" fmla="*/ 4612058 h 4612058"/>
                <a:gd name="connsiteX7" fmla="*/ 0 w 926190"/>
                <a:gd name="connsiteY7" fmla="*/ 4612058 h 4612058"/>
                <a:gd name="connsiteX8" fmla="*/ 0 w 926190"/>
                <a:gd name="connsiteY8" fmla="*/ 4612058 h 4612058"/>
                <a:gd name="connsiteX9" fmla="*/ 0 w 926190"/>
                <a:gd name="connsiteY9" fmla="*/ 4612058 h 4612058"/>
                <a:gd name="connsiteX10" fmla="*/ 0 w 926190"/>
                <a:gd name="connsiteY10" fmla="*/ 154368 h 4612058"/>
                <a:gd name="connsiteX11" fmla="*/ 45213 w 926190"/>
                <a:gd name="connsiteY11" fmla="*/ 45213 h 4612058"/>
                <a:gd name="connsiteX12" fmla="*/ 154368 w 926190"/>
                <a:gd name="connsiteY12" fmla="*/ 0 h 461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190" h="4612058">
                  <a:moveTo>
                    <a:pt x="926190" y="768691"/>
                  </a:moveTo>
                  <a:lnTo>
                    <a:pt x="926190" y="3843367"/>
                  </a:lnTo>
                  <a:cubicBezTo>
                    <a:pt x="926190" y="4047237"/>
                    <a:pt x="922924" y="4242756"/>
                    <a:pt x="917110" y="4386915"/>
                  </a:cubicBezTo>
                  <a:cubicBezTo>
                    <a:pt x="911297" y="4531075"/>
                    <a:pt x="903412" y="4612058"/>
                    <a:pt x="895190" y="4612058"/>
                  </a:cubicBezTo>
                  <a:lnTo>
                    <a:pt x="0" y="4612058"/>
                  </a:lnTo>
                  <a:lnTo>
                    <a:pt x="0" y="4612058"/>
                  </a:lnTo>
                  <a:lnTo>
                    <a:pt x="0" y="4612058"/>
                  </a:lnTo>
                  <a:lnTo>
                    <a:pt x="0" y="0"/>
                  </a:lnTo>
                  <a:lnTo>
                    <a:pt x="0" y="0"/>
                  </a:lnTo>
                  <a:lnTo>
                    <a:pt x="0" y="0"/>
                  </a:lnTo>
                  <a:lnTo>
                    <a:pt x="895190" y="0"/>
                  </a:lnTo>
                  <a:cubicBezTo>
                    <a:pt x="903412" y="0"/>
                    <a:pt x="911297" y="80988"/>
                    <a:pt x="917110" y="225143"/>
                  </a:cubicBezTo>
                  <a:cubicBezTo>
                    <a:pt x="922924" y="369302"/>
                    <a:pt x="926190" y="564821"/>
                    <a:pt x="926190" y="768691"/>
                  </a:cubicBezTo>
                  <a:close/>
                </a:path>
              </a:pathLst>
            </a:custGeom>
            <a:solidFill>
              <a:srgbClr val="8099C6">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8601" tIns="156035" rIns="270334" bIns="156035" numCol="1" spcCol="1270" anchor="ctr" anchorCtr="0">
              <a:noAutofit/>
            </a:bodyPr>
            <a:lstStyle/>
            <a:p>
              <a:pPr marL="160376" lvl="1" indent="-160376" defTabSz="492382">
                <a:spcBef>
                  <a:spcPts val="554"/>
                </a:spcBef>
                <a:buClr>
                  <a:srgbClr val="97989A"/>
                </a:buClr>
                <a:buSzPct val="80000"/>
                <a:buFont typeface="Wingdings" pitchFamily="2" charset="2"/>
                <a:buChar char=""/>
              </a:pPr>
              <a:r>
                <a:rPr lang="cs-CZ" sz="1400" dirty="0"/>
                <a:t>Cíl</a:t>
              </a:r>
              <a:r>
                <a:rPr lang="en-US" sz="1400" dirty="0"/>
                <a:t>: </a:t>
              </a:r>
              <a:r>
                <a:rPr lang="cs-CZ" sz="1400" dirty="0"/>
                <a:t>Identifikace oblastí ke kontrole</a:t>
              </a:r>
              <a:endParaRPr lang="en-US" sz="1400" dirty="0"/>
            </a:p>
            <a:p>
              <a:pPr marL="160376" lvl="1" indent="-160376" defTabSz="492382">
                <a:spcBef>
                  <a:spcPts val="554"/>
                </a:spcBef>
                <a:buClr>
                  <a:srgbClr val="97989A"/>
                </a:buClr>
                <a:buSzPct val="80000"/>
                <a:buFont typeface="Wingdings" pitchFamily="2" charset="2"/>
                <a:buChar char=""/>
              </a:pPr>
              <a:r>
                <a:rPr lang="cs-CZ" sz="1400" dirty="0"/>
                <a:t>Přístup</a:t>
              </a:r>
              <a:r>
                <a:rPr lang="en-US" sz="1400" dirty="0"/>
                <a:t>: </a:t>
              </a:r>
              <a:r>
                <a:rPr lang="cs-CZ" sz="1400" dirty="0"/>
                <a:t>Přehled k dané jurisdikci týkající se tržeb, zisku, daní a jiných ukazatelů ekonomické aktivity</a:t>
              </a:r>
              <a:endParaRPr lang="en-US" sz="1400" dirty="0"/>
            </a:p>
          </p:txBody>
        </p:sp>
        <p:sp>
          <p:nvSpPr>
            <p:cNvPr id="13" name="Freeform 12">
              <a:extLst>
                <a:ext uri="{FF2B5EF4-FFF2-40B4-BE49-F238E27FC236}">
                  <a16:creationId xmlns:a16="http://schemas.microsoft.com/office/drawing/2014/main" id="{448F57B8-0869-4CE4-B03D-3DCC1B5E6A94}"/>
                </a:ext>
              </a:extLst>
            </p:cNvPr>
            <p:cNvSpPr/>
            <p:nvPr/>
          </p:nvSpPr>
          <p:spPr>
            <a:xfrm>
              <a:off x="615963" y="4410666"/>
              <a:ext cx="2594281" cy="1157736"/>
            </a:xfrm>
            <a:custGeom>
              <a:avLst/>
              <a:gdLst>
                <a:gd name="connsiteX0" fmla="*/ 0 w 2594283"/>
                <a:gd name="connsiteY0" fmla="*/ 192960 h 1157737"/>
                <a:gd name="connsiteX1" fmla="*/ 56517 w 2594283"/>
                <a:gd name="connsiteY1" fmla="*/ 56517 h 1157737"/>
                <a:gd name="connsiteX2" fmla="*/ 192960 w 2594283"/>
                <a:gd name="connsiteY2" fmla="*/ 1 h 1157737"/>
                <a:gd name="connsiteX3" fmla="*/ 2401323 w 2594283"/>
                <a:gd name="connsiteY3" fmla="*/ 0 h 1157737"/>
                <a:gd name="connsiteX4" fmla="*/ 2537766 w 2594283"/>
                <a:gd name="connsiteY4" fmla="*/ 56517 h 1157737"/>
                <a:gd name="connsiteX5" fmla="*/ 2594282 w 2594283"/>
                <a:gd name="connsiteY5" fmla="*/ 192960 h 1157737"/>
                <a:gd name="connsiteX6" fmla="*/ 2594283 w 2594283"/>
                <a:gd name="connsiteY6" fmla="*/ 964777 h 1157737"/>
                <a:gd name="connsiteX7" fmla="*/ 2537766 w 2594283"/>
                <a:gd name="connsiteY7" fmla="*/ 1101220 h 1157737"/>
                <a:gd name="connsiteX8" fmla="*/ 2401323 w 2594283"/>
                <a:gd name="connsiteY8" fmla="*/ 1157737 h 1157737"/>
                <a:gd name="connsiteX9" fmla="*/ 192960 w 2594283"/>
                <a:gd name="connsiteY9" fmla="*/ 1157737 h 1157737"/>
                <a:gd name="connsiteX10" fmla="*/ 56517 w 2594283"/>
                <a:gd name="connsiteY10" fmla="*/ 1101220 h 1157737"/>
                <a:gd name="connsiteX11" fmla="*/ 0 w 2594283"/>
                <a:gd name="connsiteY11" fmla="*/ 964777 h 1157737"/>
                <a:gd name="connsiteX12" fmla="*/ 0 w 2594283"/>
                <a:gd name="connsiteY12" fmla="*/ 192960 h 115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4283" h="1157737">
                  <a:moveTo>
                    <a:pt x="0" y="192960"/>
                  </a:moveTo>
                  <a:cubicBezTo>
                    <a:pt x="0" y="141784"/>
                    <a:pt x="20330" y="92704"/>
                    <a:pt x="56517" y="56517"/>
                  </a:cubicBezTo>
                  <a:cubicBezTo>
                    <a:pt x="92704" y="20330"/>
                    <a:pt x="141784" y="0"/>
                    <a:pt x="192960" y="1"/>
                  </a:cubicBezTo>
                  <a:lnTo>
                    <a:pt x="2401323" y="0"/>
                  </a:lnTo>
                  <a:cubicBezTo>
                    <a:pt x="2452499" y="0"/>
                    <a:pt x="2501579" y="20330"/>
                    <a:pt x="2537766" y="56517"/>
                  </a:cubicBezTo>
                  <a:cubicBezTo>
                    <a:pt x="2573953" y="92704"/>
                    <a:pt x="2594283" y="141784"/>
                    <a:pt x="2594282" y="192960"/>
                  </a:cubicBezTo>
                  <a:cubicBezTo>
                    <a:pt x="2594282" y="450232"/>
                    <a:pt x="2594283" y="707505"/>
                    <a:pt x="2594283" y="964777"/>
                  </a:cubicBezTo>
                  <a:cubicBezTo>
                    <a:pt x="2594283" y="1015953"/>
                    <a:pt x="2573953" y="1065033"/>
                    <a:pt x="2537766" y="1101220"/>
                  </a:cubicBezTo>
                  <a:cubicBezTo>
                    <a:pt x="2501579" y="1137407"/>
                    <a:pt x="2452499" y="1157737"/>
                    <a:pt x="2401323" y="1157737"/>
                  </a:cubicBezTo>
                  <a:lnTo>
                    <a:pt x="192960" y="1157737"/>
                  </a:lnTo>
                  <a:cubicBezTo>
                    <a:pt x="141784" y="1157737"/>
                    <a:pt x="92704" y="1137407"/>
                    <a:pt x="56517" y="1101220"/>
                  </a:cubicBezTo>
                  <a:cubicBezTo>
                    <a:pt x="20330" y="1065033"/>
                    <a:pt x="0" y="1015953"/>
                    <a:pt x="0" y="964777"/>
                  </a:cubicBezTo>
                  <a:lnTo>
                    <a:pt x="0" y="192960"/>
                  </a:lnTo>
                  <a:close/>
                </a:path>
              </a:pathLst>
            </a:custGeom>
            <a:solidFill>
              <a:srgbClr val="00338D"/>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4372" tIns="73270" rIns="94372" bIns="73270" numCol="1" spcCol="1270" anchor="ctr" anchorCtr="0">
              <a:noAutofit/>
            </a:bodyPr>
            <a:lstStyle/>
            <a:p>
              <a:pPr algn="ctr" defTabSz="492382">
                <a:spcBef>
                  <a:spcPts val="554"/>
                </a:spcBef>
              </a:pPr>
              <a:r>
                <a:rPr lang="en-US" sz="1400" b="1" dirty="0">
                  <a:solidFill>
                    <a:schemeClr val="bg1"/>
                  </a:solidFill>
                </a:rPr>
                <a:t>Country by Country (“C</a:t>
              </a:r>
              <a:r>
                <a:rPr lang="cs-CZ" sz="1400" b="1" dirty="0">
                  <a:solidFill>
                    <a:schemeClr val="bg1"/>
                  </a:solidFill>
                </a:rPr>
                <a:t>-</a:t>
              </a:r>
              <a:r>
                <a:rPr lang="en-US" sz="1400" b="1" dirty="0">
                  <a:solidFill>
                    <a:schemeClr val="bg1"/>
                  </a:solidFill>
                </a:rPr>
                <a:t>by</a:t>
              </a:r>
              <a:r>
                <a:rPr lang="cs-CZ" sz="1400" b="1" dirty="0">
                  <a:solidFill>
                    <a:schemeClr val="bg1"/>
                  </a:solidFill>
                </a:rPr>
                <a:t>-</a:t>
              </a:r>
              <a:r>
                <a:rPr lang="en-US" sz="1400" b="1" dirty="0">
                  <a:solidFill>
                    <a:schemeClr val="bg1"/>
                  </a:solidFill>
                </a:rPr>
                <a:t>C”) </a:t>
              </a:r>
              <a:r>
                <a:rPr lang="cs-CZ" sz="1400" b="1" dirty="0">
                  <a:solidFill>
                    <a:schemeClr val="bg1"/>
                  </a:solidFill>
                </a:rPr>
                <a:t>r</a:t>
              </a:r>
              <a:r>
                <a:rPr lang="en-US" sz="1400" b="1" dirty="0" err="1">
                  <a:solidFill>
                    <a:schemeClr val="bg1"/>
                  </a:solidFill>
                </a:rPr>
                <a:t>eport</a:t>
              </a:r>
              <a:endParaRPr lang="en-US" sz="1400" b="1" dirty="0">
                <a:solidFill>
                  <a:schemeClr val="bg1"/>
                </a:solidFill>
              </a:endParaRPr>
            </a:p>
          </p:txBody>
        </p:sp>
      </p:grpSp>
    </p:spTree>
    <p:extLst>
      <p:ext uri="{BB962C8B-B14F-4D97-AF65-F5344CB8AC3E}">
        <p14:creationId xmlns:p14="http://schemas.microsoft.com/office/powerpoint/2010/main" val="341888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492896"/>
            <a:ext cx="7560840" cy="1069975"/>
          </a:xfrm>
        </p:spPr>
        <p:txBody>
          <a:bodyPr/>
          <a:lstStyle/>
          <a:p>
            <a:r>
              <a:rPr lang="cs-CZ" sz="4400" dirty="0">
                <a:latin typeface="+mn-lt"/>
              </a:rPr>
              <a:t>Typické transakce mezi spojenými osobami</a:t>
            </a:r>
            <a:endParaRPr lang="en-US" sz="4400" dirty="0">
              <a:latin typeface="+mn-lt"/>
            </a:endParaRPr>
          </a:p>
        </p:txBody>
      </p:sp>
    </p:spTree>
    <p:extLst>
      <p:ext uri="{BB962C8B-B14F-4D97-AF65-F5344CB8AC3E}">
        <p14:creationId xmlns:p14="http://schemas.microsoft.com/office/powerpoint/2010/main" val="423266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Typické transakce mezi spojenými osobami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fontAlgn="base">
              <a:lnSpc>
                <a:spcPct val="120000"/>
              </a:lnSpc>
              <a:buSzPct val="85000"/>
              <a:buFont typeface="Wingdings" pitchFamily="2" charset="2"/>
              <a:buChar char="§"/>
              <a:defRPr/>
            </a:pPr>
            <a:r>
              <a:rPr lang="cs-CZ" sz="2000" dirty="0"/>
              <a:t>Výroba a služby výrobní povahy</a:t>
            </a:r>
          </a:p>
          <a:p>
            <a:pPr marL="342900" lvl="2" indent="-342900" fontAlgn="base">
              <a:lnSpc>
                <a:spcPct val="120000"/>
              </a:lnSpc>
              <a:buSzPct val="85000"/>
              <a:buFont typeface="Wingdings" pitchFamily="2" charset="2"/>
              <a:buChar char="§"/>
              <a:defRPr/>
            </a:pPr>
            <a:r>
              <a:rPr lang="cs-CZ" sz="2000" dirty="0"/>
              <a:t>Nákup a prodej majetku / výrobků / zboží / materiálu</a:t>
            </a:r>
          </a:p>
          <a:p>
            <a:pPr marL="342900" lvl="2" indent="-342900" fontAlgn="base">
              <a:lnSpc>
                <a:spcPct val="120000"/>
              </a:lnSpc>
              <a:buSzPct val="85000"/>
              <a:buFont typeface="Wingdings" pitchFamily="2" charset="2"/>
              <a:buChar char="§"/>
              <a:defRPr/>
            </a:pPr>
            <a:r>
              <a:rPr lang="cs-CZ" sz="2000" dirty="0"/>
              <a:t>Poskytování služeb</a:t>
            </a:r>
          </a:p>
          <a:p>
            <a:pPr marL="342900" lvl="2" indent="-342900" fontAlgn="base">
              <a:lnSpc>
                <a:spcPct val="120000"/>
              </a:lnSpc>
              <a:buSzPct val="85000"/>
              <a:buFont typeface="Wingdings" pitchFamily="2" charset="2"/>
              <a:buChar char="§"/>
              <a:defRPr/>
            </a:pPr>
            <a:r>
              <a:rPr lang="cs-CZ" sz="2000" dirty="0"/>
              <a:t>Poskytování úvěrů a finančních služeb</a:t>
            </a:r>
          </a:p>
          <a:p>
            <a:pPr marL="342900" lvl="2" indent="-342900" fontAlgn="base">
              <a:lnSpc>
                <a:spcPct val="120000"/>
              </a:lnSpc>
              <a:buSzPct val="85000"/>
              <a:buFont typeface="Wingdings" pitchFamily="2" charset="2"/>
              <a:buChar char="§"/>
              <a:defRPr/>
            </a:pPr>
            <a:r>
              <a:rPr lang="cs-CZ" sz="2000" dirty="0"/>
              <a:t>Sdílení nákladů (výzkum a vývoj apod.)</a:t>
            </a:r>
          </a:p>
          <a:p>
            <a:pPr marL="342900" lvl="2" indent="-342900" fontAlgn="base">
              <a:lnSpc>
                <a:spcPct val="120000"/>
              </a:lnSpc>
              <a:buSzPct val="85000"/>
              <a:buFont typeface="Wingdings" pitchFamily="2" charset="2"/>
              <a:buChar char="§"/>
              <a:defRPr/>
            </a:pPr>
            <a:r>
              <a:rPr lang="cs-CZ" sz="2000" dirty="0"/>
              <a:t>Poskytování práva k užití nehmotných aktiv (licence, patenty apod.)</a:t>
            </a:r>
          </a:p>
          <a:p>
            <a:pPr marL="342900" lvl="2" indent="-342900" fontAlgn="base">
              <a:lnSpc>
                <a:spcPct val="120000"/>
              </a:lnSpc>
              <a:buSzPct val="85000"/>
              <a:buFont typeface="Wingdings" pitchFamily="2" charset="2"/>
              <a:buChar char="§"/>
              <a:defRPr/>
            </a:pPr>
            <a:r>
              <a:rPr lang="cs-CZ" sz="2000" dirty="0"/>
              <a:t>Jiné (převod výroby, ...)</a:t>
            </a: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18</a:t>
            </a:fld>
            <a:endParaRPr lang="en-US" dirty="0"/>
          </a:p>
        </p:txBody>
      </p:sp>
    </p:spTree>
    <p:extLst>
      <p:ext uri="{BB962C8B-B14F-4D97-AF65-F5344CB8AC3E}">
        <p14:creationId xmlns:p14="http://schemas.microsoft.com/office/powerpoint/2010/main" val="286798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7560840" cy="1069975"/>
          </a:xfrm>
        </p:spPr>
        <p:txBody>
          <a:bodyPr/>
          <a:lstStyle/>
          <a:p>
            <a:r>
              <a:rPr lang="cs-CZ" sz="4400" dirty="0">
                <a:latin typeface="+mn-lt"/>
              </a:rPr>
              <a:t>Funkce a rizika</a:t>
            </a:r>
            <a:endParaRPr lang="en-US" sz="4400" dirty="0">
              <a:latin typeface="+mn-lt"/>
            </a:endParaRPr>
          </a:p>
        </p:txBody>
      </p:sp>
    </p:spTree>
    <p:extLst>
      <p:ext uri="{BB962C8B-B14F-4D97-AF65-F5344CB8AC3E}">
        <p14:creationId xmlns:p14="http://schemas.microsoft.com/office/powerpoint/2010/main" val="402659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Obsah prezentace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Základní pojmy a legislativa</a:t>
            </a:r>
          </a:p>
          <a:p>
            <a:r>
              <a:rPr lang="cs-CZ" dirty="0"/>
              <a:t>Typické transakce mezi spojenými osobami</a:t>
            </a:r>
          </a:p>
          <a:p>
            <a:r>
              <a:rPr lang="cs-CZ" dirty="0"/>
              <a:t>Funkce a rizika</a:t>
            </a:r>
          </a:p>
          <a:p>
            <a:r>
              <a:rPr lang="cs-CZ" dirty="0"/>
              <a:t>Metody stanovení převodních cen</a:t>
            </a:r>
          </a:p>
          <a:p>
            <a:r>
              <a:rPr lang="cs-CZ" dirty="0"/>
              <a:t>Prokazování před správcem daně</a:t>
            </a:r>
          </a:p>
          <a:p>
            <a:r>
              <a:rPr lang="cs-CZ" dirty="0"/>
              <a:t>Komplexní příklad</a:t>
            </a:r>
          </a:p>
          <a:p>
            <a:r>
              <a:rPr lang="cs-CZ" dirty="0"/>
              <a:t>Když jsou převodní ceny „špatně“</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a:t>
            </a:fld>
            <a:endParaRPr lang="en-US" dirty="0"/>
          </a:p>
        </p:txBody>
      </p:sp>
    </p:spTree>
    <p:extLst>
      <p:ext uri="{BB962C8B-B14F-4D97-AF65-F5344CB8AC3E}">
        <p14:creationId xmlns:p14="http://schemas.microsoft.com/office/powerpoint/2010/main" val="303833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Faktory tržní ceny </a:t>
            </a:r>
            <a:endParaRPr lang="en-US" dirty="0"/>
          </a:p>
        </p:txBody>
      </p:sp>
      <p:sp>
        <p:nvSpPr>
          <p:cNvPr id="18435" name="Rectangle 3"/>
          <p:cNvSpPr>
            <a:spLocks noGrp="1" noChangeArrowheads="1"/>
          </p:cNvSpPr>
          <p:nvPr>
            <p:ph idx="1"/>
          </p:nvPr>
        </p:nvSpPr>
        <p:spPr>
          <a:xfrm>
            <a:off x="453549" y="1916832"/>
            <a:ext cx="8507288" cy="4320480"/>
          </a:xfrm>
        </p:spPr>
        <p:txBody>
          <a:bodyPr>
            <a:noAutofit/>
          </a:bodyPr>
          <a:lstStyle/>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Tržní cenu (převodní cenu) ovlivňují:</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Vlastnosti výrobku / majetku / služby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Smluvní podmínky</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Funkční analýza</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Podstupovaná rizika</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Užití aktiv</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Ekonomické okolnosti</a:t>
            </a:r>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Podnikatelské strategie</a:t>
            </a:r>
            <a:endParaRPr lang="en-US" sz="2000" dirty="0"/>
          </a:p>
          <a:p>
            <a:pPr marL="342900" lvl="2" indent="-342900" fontAlgn="base">
              <a:lnSpc>
                <a:spcPct val="120000"/>
              </a:lnSpc>
              <a:spcBef>
                <a:spcPts val="0"/>
              </a:spcBef>
              <a:spcAft>
                <a:spcPts val="300"/>
              </a:spcAft>
              <a:buSzPct val="85000"/>
              <a:buFont typeface="Wingdings" pitchFamily="2" charset="2"/>
              <a:buChar char="§"/>
              <a:tabLst>
                <a:tab pos="358775" algn="l"/>
              </a:tabLst>
              <a:defRPr/>
            </a:pPr>
            <a:r>
              <a:rPr lang="cs-CZ" sz="2000" dirty="0"/>
              <a:t>Časté zjednodušení pro účely převodních cen</a:t>
            </a:r>
            <a:endParaRPr lang="en-US" sz="2000" dirty="0"/>
          </a:p>
          <a:p>
            <a:pPr marL="800100" lvl="3" indent="-342900" fontAlgn="base">
              <a:lnSpc>
                <a:spcPct val="120000"/>
              </a:lnSpc>
              <a:spcBef>
                <a:spcPts val="0"/>
              </a:spcBef>
              <a:spcAft>
                <a:spcPts val="300"/>
              </a:spcAft>
              <a:buClr>
                <a:schemeClr val="accent1"/>
              </a:buClr>
              <a:buSzPct val="85000"/>
              <a:buFont typeface="Wingdings" pitchFamily="2" charset="2"/>
              <a:buChar char="§"/>
              <a:defRPr/>
            </a:pPr>
            <a:r>
              <a:rPr lang="cs-CZ" sz="2000" dirty="0"/>
              <a:t>Cena je výsledkem vykonávaných funkcí, používaných aktiv a nesených rizik v řízené transakci</a:t>
            </a:r>
            <a:endParaRPr lang="en-US" sz="2000" dirty="0"/>
          </a:p>
          <a:p>
            <a:pPr marL="342900" lvl="2" indent="-342900" fontAlgn="base">
              <a:lnSpc>
                <a:spcPct val="120000"/>
              </a:lnSpc>
              <a:buSzPct val="85000"/>
              <a:buFont typeface="Wingdings" pitchFamily="2" charset="2"/>
              <a:buChar char="§"/>
              <a:defRPr/>
            </a:pPr>
            <a:endParaRPr lang="de-DE"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20</a:t>
            </a:fld>
            <a:endParaRPr lang="en-US" dirty="0"/>
          </a:p>
        </p:txBody>
      </p:sp>
    </p:spTree>
    <p:extLst>
      <p:ext uri="{BB962C8B-B14F-4D97-AF65-F5344CB8AC3E}">
        <p14:creationId xmlns:p14="http://schemas.microsoft.com/office/powerpoint/2010/main" val="4092275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21</a:t>
            </a:fld>
            <a:endParaRPr lang="en-US" dirty="0"/>
          </a:p>
        </p:txBody>
      </p:sp>
      <p:sp>
        <p:nvSpPr>
          <p:cNvPr id="7" name="Rectangle 9">
            <a:extLst>
              <a:ext uri="{FF2B5EF4-FFF2-40B4-BE49-F238E27FC236}">
                <a16:creationId xmlns:a16="http://schemas.microsoft.com/office/drawing/2014/main" id="{C0596F22-9A3F-4D96-A61A-5DC7834B9368}"/>
              </a:ext>
            </a:extLst>
          </p:cNvPr>
          <p:cNvSpPr>
            <a:spLocks noChangeArrowheads="1"/>
          </p:cNvSpPr>
          <p:nvPr/>
        </p:nvSpPr>
        <p:spPr bwMode="auto">
          <a:xfrm>
            <a:off x="1143000" y="2971800"/>
            <a:ext cx="91691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Funkce</a:t>
            </a:r>
            <a:endParaRPr lang="en-US" b="1" dirty="0">
              <a:latin typeface="Times New Roman" pitchFamily="18" charset="0"/>
            </a:endParaRPr>
          </a:p>
        </p:txBody>
      </p:sp>
      <p:sp>
        <p:nvSpPr>
          <p:cNvPr id="8" name="Rectangle 10">
            <a:extLst>
              <a:ext uri="{FF2B5EF4-FFF2-40B4-BE49-F238E27FC236}">
                <a16:creationId xmlns:a16="http://schemas.microsoft.com/office/drawing/2014/main" id="{AAAA0502-070D-455C-8B14-5EE1C927995B}"/>
              </a:ext>
            </a:extLst>
          </p:cNvPr>
          <p:cNvSpPr>
            <a:spLocks noChangeArrowheads="1"/>
          </p:cNvSpPr>
          <p:nvPr/>
        </p:nvSpPr>
        <p:spPr bwMode="auto">
          <a:xfrm>
            <a:off x="1219200" y="3810000"/>
            <a:ext cx="852798"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Aktiva</a:t>
            </a:r>
            <a:endParaRPr lang="en-US" b="1" dirty="0">
              <a:latin typeface="Times New Roman" pitchFamily="18" charset="0"/>
            </a:endParaRPr>
          </a:p>
        </p:txBody>
      </p:sp>
      <p:sp>
        <p:nvSpPr>
          <p:cNvPr id="9" name="Rectangle 11">
            <a:extLst>
              <a:ext uri="{FF2B5EF4-FFF2-40B4-BE49-F238E27FC236}">
                <a16:creationId xmlns:a16="http://schemas.microsoft.com/office/drawing/2014/main" id="{4DB5B72B-2453-4667-9EC0-3AF747B41F3A}"/>
              </a:ext>
            </a:extLst>
          </p:cNvPr>
          <p:cNvSpPr>
            <a:spLocks noChangeArrowheads="1"/>
          </p:cNvSpPr>
          <p:nvPr/>
        </p:nvSpPr>
        <p:spPr bwMode="auto">
          <a:xfrm>
            <a:off x="1219200" y="4724400"/>
            <a:ext cx="827150"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Rizika</a:t>
            </a:r>
            <a:endParaRPr lang="en-US" b="1" dirty="0">
              <a:latin typeface="Times New Roman" pitchFamily="18" charset="0"/>
            </a:endParaRPr>
          </a:p>
        </p:txBody>
      </p:sp>
      <p:sp>
        <p:nvSpPr>
          <p:cNvPr id="10" name="Rectangle 12">
            <a:extLst>
              <a:ext uri="{FF2B5EF4-FFF2-40B4-BE49-F238E27FC236}">
                <a16:creationId xmlns:a16="http://schemas.microsoft.com/office/drawing/2014/main" id="{BC48447A-4FDB-4A3D-8F63-C170BE7285F5}"/>
              </a:ext>
            </a:extLst>
          </p:cNvPr>
          <p:cNvSpPr>
            <a:spLocks noChangeArrowheads="1"/>
          </p:cNvSpPr>
          <p:nvPr/>
        </p:nvSpPr>
        <p:spPr bwMode="auto">
          <a:xfrm>
            <a:off x="1143000" y="5638800"/>
            <a:ext cx="737381" cy="369974"/>
          </a:xfrm>
          <a:prstGeom prst="rect">
            <a:avLst/>
          </a:prstGeom>
          <a:noFill/>
          <a:ln w="9525">
            <a:noFill/>
            <a:miter lim="800000"/>
            <a:headEnd/>
            <a:tailEnd/>
          </a:ln>
        </p:spPr>
        <p:txBody>
          <a:bodyPr wrap="none" lIns="92075" tIns="46038" rIns="92075" bIns="46038">
            <a:spAutoFit/>
          </a:bodyPr>
          <a:lstStyle/>
          <a:p>
            <a:pPr algn="l" eaLnBrk="0" hangingPunct="0"/>
            <a:r>
              <a:rPr lang="cs-CZ" b="1" dirty="0">
                <a:latin typeface="Times New Roman" pitchFamily="18" charset="0"/>
              </a:rPr>
              <a:t>Zisky</a:t>
            </a:r>
            <a:endParaRPr lang="en-US" b="1" dirty="0">
              <a:latin typeface="Times New Roman" pitchFamily="18" charset="0"/>
            </a:endParaRPr>
          </a:p>
        </p:txBody>
      </p:sp>
      <p:sp>
        <p:nvSpPr>
          <p:cNvPr id="11" name="Rectangle 13">
            <a:extLst>
              <a:ext uri="{FF2B5EF4-FFF2-40B4-BE49-F238E27FC236}">
                <a16:creationId xmlns:a16="http://schemas.microsoft.com/office/drawing/2014/main" id="{3443DDEA-92D5-4D69-BD64-E86F97DA7D90}"/>
              </a:ext>
            </a:extLst>
          </p:cNvPr>
          <p:cNvSpPr>
            <a:spLocks noChangeArrowheads="1"/>
          </p:cNvSpPr>
          <p:nvPr/>
        </p:nvSpPr>
        <p:spPr bwMode="auto">
          <a:xfrm>
            <a:off x="2514600" y="5638800"/>
            <a:ext cx="1828800" cy="396875"/>
          </a:xfrm>
          <a:prstGeom prst="rect">
            <a:avLst/>
          </a:prstGeom>
          <a:noFill/>
          <a:ln w="9525">
            <a:noFill/>
            <a:miter lim="800000"/>
            <a:headEnd/>
            <a:tailEnd/>
          </a:ln>
        </p:spPr>
        <p:txBody>
          <a:bodyPr lIns="92075" tIns="46038" rIns="92075" bIns="46038">
            <a:spAutoFit/>
          </a:bodyPr>
          <a:lstStyle/>
          <a:p>
            <a:pPr algn="l" eaLnBrk="0" hangingPunct="0"/>
            <a:r>
              <a:rPr lang="en-US" sz="2000" b="1">
                <a:solidFill>
                  <a:schemeClr val="tx2"/>
                </a:solidFill>
                <a:latin typeface="Times New Roman" pitchFamily="18" charset="0"/>
                <a:cs typeface="Times New Roman" pitchFamily="18" charset="0"/>
              </a:rPr>
              <a:t>   </a:t>
            </a:r>
            <a:r>
              <a:rPr lang="en-US" sz="2000" b="1">
                <a:latin typeface="Times New Roman" pitchFamily="18" charset="0"/>
                <a:cs typeface="Times New Roman" pitchFamily="18" charset="0"/>
              </a:rPr>
              <a:t>€€€€€€€€€</a:t>
            </a:r>
          </a:p>
        </p:txBody>
      </p:sp>
      <p:sp>
        <p:nvSpPr>
          <p:cNvPr id="12" name="Rectangle 14">
            <a:extLst>
              <a:ext uri="{FF2B5EF4-FFF2-40B4-BE49-F238E27FC236}">
                <a16:creationId xmlns:a16="http://schemas.microsoft.com/office/drawing/2014/main" id="{E80E4A1D-6E99-4150-9FD7-4985198BC0C8}"/>
              </a:ext>
            </a:extLst>
          </p:cNvPr>
          <p:cNvSpPr>
            <a:spLocks noChangeArrowheads="1"/>
          </p:cNvSpPr>
          <p:nvPr/>
        </p:nvSpPr>
        <p:spPr bwMode="auto">
          <a:xfrm>
            <a:off x="5791200" y="5562600"/>
            <a:ext cx="438150" cy="396875"/>
          </a:xfrm>
          <a:prstGeom prst="rect">
            <a:avLst/>
          </a:prstGeom>
          <a:noFill/>
          <a:ln w="9525">
            <a:noFill/>
            <a:miter lim="800000"/>
            <a:headEnd/>
            <a:tailEnd/>
          </a:ln>
        </p:spPr>
        <p:txBody>
          <a:bodyPr wrap="none" lIns="92075" tIns="46038" rIns="92075" bIns="46038">
            <a:spAutoFit/>
          </a:bodyPr>
          <a:lstStyle/>
          <a:p>
            <a:pPr algn="l" eaLnBrk="0" hangingPunct="0"/>
            <a:r>
              <a:rPr lang="en-US" sz="2000" b="1">
                <a:latin typeface="Times New Roman" pitchFamily="18" charset="0"/>
                <a:cs typeface="Times New Roman" pitchFamily="18" charset="0"/>
              </a:rPr>
              <a:t>€€</a:t>
            </a:r>
          </a:p>
        </p:txBody>
      </p:sp>
      <p:sp>
        <p:nvSpPr>
          <p:cNvPr id="13" name="Rectangle 32">
            <a:extLst>
              <a:ext uri="{FF2B5EF4-FFF2-40B4-BE49-F238E27FC236}">
                <a16:creationId xmlns:a16="http://schemas.microsoft.com/office/drawing/2014/main" id="{56DE2BF6-0EFC-410F-B5D6-F70A546F89F2}"/>
              </a:ext>
            </a:extLst>
          </p:cNvPr>
          <p:cNvSpPr>
            <a:spLocks noChangeArrowheads="1"/>
          </p:cNvSpPr>
          <p:nvPr/>
        </p:nvSpPr>
        <p:spPr bwMode="auto">
          <a:xfrm>
            <a:off x="3419872" y="1340768"/>
            <a:ext cx="2057400" cy="533400"/>
          </a:xfrm>
          <a:prstGeom prst="rect">
            <a:avLst/>
          </a:prstGeom>
          <a:noFill/>
          <a:ln w="12700">
            <a:solidFill>
              <a:schemeClr val="tx1"/>
            </a:solidFill>
            <a:miter lim="800000"/>
            <a:headEnd/>
            <a:tailEnd/>
          </a:ln>
        </p:spPr>
        <p:txBody>
          <a:bodyPr wrap="none" anchor="ctr"/>
          <a:lstStyle/>
          <a:p>
            <a:endParaRPr lang="en-US"/>
          </a:p>
        </p:txBody>
      </p:sp>
      <p:sp>
        <p:nvSpPr>
          <p:cNvPr id="14" name="Rectangle 33">
            <a:extLst>
              <a:ext uri="{FF2B5EF4-FFF2-40B4-BE49-F238E27FC236}">
                <a16:creationId xmlns:a16="http://schemas.microsoft.com/office/drawing/2014/main" id="{4AD9A6D8-1BC4-49AC-9A46-B96E13C18FD8}"/>
              </a:ext>
            </a:extLst>
          </p:cNvPr>
          <p:cNvSpPr>
            <a:spLocks noChangeArrowheads="1"/>
          </p:cNvSpPr>
          <p:nvPr/>
        </p:nvSpPr>
        <p:spPr bwMode="auto">
          <a:xfrm>
            <a:off x="3707904" y="1268760"/>
            <a:ext cx="1531188" cy="646331"/>
          </a:xfrm>
          <a:prstGeom prst="rect">
            <a:avLst/>
          </a:prstGeom>
          <a:noFill/>
          <a:ln w="12700" algn="ctr">
            <a:noFill/>
            <a:miter lim="800000"/>
            <a:headEnd/>
            <a:tailEnd/>
          </a:ln>
        </p:spPr>
        <p:txBody>
          <a:bodyPr wrap="none">
            <a:spAutoFit/>
          </a:bodyPr>
          <a:lstStyle/>
          <a:p>
            <a:r>
              <a:rPr lang="cs-CZ" b="1" dirty="0"/>
              <a:t>Nadnárodní </a:t>
            </a:r>
          </a:p>
          <a:p>
            <a:r>
              <a:rPr lang="cs-CZ" b="1" dirty="0"/>
              <a:t>společnost</a:t>
            </a:r>
            <a:endParaRPr lang="en-US" b="1" dirty="0"/>
          </a:p>
        </p:txBody>
      </p:sp>
      <p:sp>
        <p:nvSpPr>
          <p:cNvPr id="15" name="Rectangle 34">
            <a:extLst>
              <a:ext uri="{FF2B5EF4-FFF2-40B4-BE49-F238E27FC236}">
                <a16:creationId xmlns:a16="http://schemas.microsoft.com/office/drawing/2014/main" id="{0EC56578-20E0-4F76-939C-649837787D1E}"/>
              </a:ext>
            </a:extLst>
          </p:cNvPr>
          <p:cNvSpPr>
            <a:spLocks noChangeArrowheads="1"/>
          </p:cNvSpPr>
          <p:nvPr/>
        </p:nvSpPr>
        <p:spPr bwMode="auto">
          <a:xfrm>
            <a:off x="2362200" y="2057400"/>
            <a:ext cx="1447800" cy="381000"/>
          </a:xfrm>
          <a:prstGeom prst="rect">
            <a:avLst/>
          </a:prstGeom>
          <a:noFill/>
          <a:ln w="12700">
            <a:solidFill>
              <a:schemeClr val="tx1"/>
            </a:solidFill>
            <a:miter lim="800000"/>
            <a:headEnd/>
            <a:tailEnd/>
          </a:ln>
        </p:spPr>
        <p:txBody>
          <a:bodyPr wrap="none" anchor="ctr"/>
          <a:lstStyle/>
          <a:p>
            <a:endParaRPr lang="en-US"/>
          </a:p>
        </p:txBody>
      </p:sp>
      <p:sp>
        <p:nvSpPr>
          <p:cNvPr id="16" name="Rectangle 35">
            <a:extLst>
              <a:ext uri="{FF2B5EF4-FFF2-40B4-BE49-F238E27FC236}">
                <a16:creationId xmlns:a16="http://schemas.microsoft.com/office/drawing/2014/main" id="{A50EAB96-4C58-419B-98A4-922744A9DB51}"/>
              </a:ext>
            </a:extLst>
          </p:cNvPr>
          <p:cNvSpPr>
            <a:spLocks noChangeArrowheads="1"/>
          </p:cNvSpPr>
          <p:nvPr/>
        </p:nvSpPr>
        <p:spPr bwMode="auto">
          <a:xfrm>
            <a:off x="2699792" y="2060848"/>
            <a:ext cx="1269504" cy="369332"/>
          </a:xfrm>
          <a:prstGeom prst="rect">
            <a:avLst/>
          </a:prstGeom>
          <a:noFill/>
          <a:ln w="12700" algn="ctr">
            <a:noFill/>
            <a:miter lim="800000"/>
            <a:headEnd/>
            <a:tailEnd/>
          </a:ln>
        </p:spPr>
        <p:txBody>
          <a:bodyPr wrap="square">
            <a:spAutoFit/>
          </a:bodyPr>
          <a:lstStyle/>
          <a:p>
            <a:r>
              <a:rPr lang="cs-CZ" b="1" dirty="0"/>
              <a:t>Země</a:t>
            </a:r>
            <a:r>
              <a:rPr lang="en-US" b="1" dirty="0"/>
              <a:t> A</a:t>
            </a:r>
          </a:p>
        </p:txBody>
      </p:sp>
      <p:sp>
        <p:nvSpPr>
          <p:cNvPr id="17" name="Rectangle 36">
            <a:extLst>
              <a:ext uri="{FF2B5EF4-FFF2-40B4-BE49-F238E27FC236}">
                <a16:creationId xmlns:a16="http://schemas.microsoft.com/office/drawing/2014/main" id="{E4913CD8-8A45-4758-AFC0-8EFB2E196548}"/>
              </a:ext>
            </a:extLst>
          </p:cNvPr>
          <p:cNvSpPr>
            <a:spLocks noChangeArrowheads="1"/>
          </p:cNvSpPr>
          <p:nvPr/>
        </p:nvSpPr>
        <p:spPr bwMode="auto">
          <a:xfrm>
            <a:off x="5105400" y="2057400"/>
            <a:ext cx="1371600" cy="381000"/>
          </a:xfrm>
          <a:prstGeom prst="rect">
            <a:avLst/>
          </a:prstGeom>
          <a:noFill/>
          <a:ln w="12700">
            <a:solidFill>
              <a:schemeClr val="tx1"/>
            </a:solidFill>
            <a:miter lim="800000"/>
            <a:headEnd/>
            <a:tailEnd/>
          </a:ln>
        </p:spPr>
        <p:txBody>
          <a:bodyPr wrap="none" anchor="ctr"/>
          <a:lstStyle/>
          <a:p>
            <a:endParaRPr lang="en-US"/>
          </a:p>
        </p:txBody>
      </p:sp>
      <p:sp>
        <p:nvSpPr>
          <p:cNvPr id="18" name="Rectangle 37">
            <a:extLst>
              <a:ext uri="{FF2B5EF4-FFF2-40B4-BE49-F238E27FC236}">
                <a16:creationId xmlns:a16="http://schemas.microsoft.com/office/drawing/2014/main" id="{ED564F83-9A56-43A8-9AA2-1DF6935A642A}"/>
              </a:ext>
            </a:extLst>
          </p:cNvPr>
          <p:cNvSpPr>
            <a:spLocks noChangeArrowheads="1"/>
          </p:cNvSpPr>
          <p:nvPr/>
        </p:nvSpPr>
        <p:spPr bwMode="auto">
          <a:xfrm>
            <a:off x="5220072" y="2060848"/>
            <a:ext cx="1018227" cy="369332"/>
          </a:xfrm>
          <a:prstGeom prst="rect">
            <a:avLst/>
          </a:prstGeom>
          <a:noFill/>
          <a:ln w="12700" algn="ctr">
            <a:noFill/>
            <a:miter lim="800000"/>
            <a:headEnd/>
            <a:tailEnd/>
          </a:ln>
        </p:spPr>
        <p:txBody>
          <a:bodyPr wrap="none">
            <a:spAutoFit/>
          </a:bodyPr>
          <a:lstStyle/>
          <a:p>
            <a:pPr eaLnBrk="0" hangingPunct="0"/>
            <a:r>
              <a:rPr lang="cs-CZ" b="1" dirty="0"/>
              <a:t>Země</a:t>
            </a:r>
            <a:r>
              <a:rPr lang="en-US" b="1" dirty="0">
                <a:solidFill>
                  <a:schemeClr val="accent2"/>
                </a:solidFill>
              </a:rPr>
              <a:t> </a:t>
            </a:r>
            <a:r>
              <a:rPr lang="en-US" b="1" dirty="0"/>
              <a:t>B</a:t>
            </a:r>
          </a:p>
        </p:txBody>
      </p:sp>
      <p:grpSp>
        <p:nvGrpSpPr>
          <p:cNvPr id="19" name="Group 40">
            <a:extLst>
              <a:ext uri="{FF2B5EF4-FFF2-40B4-BE49-F238E27FC236}">
                <a16:creationId xmlns:a16="http://schemas.microsoft.com/office/drawing/2014/main" id="{3912879F-6A3F-40BA-A1B0-38755C829EE0}"/>
              </a:ext>
            </a:extLst>
          </p:cNvPr>
          <p:cNvGrpSpPr>
            <a:grpSpLocks/>
          </p:cNvGrpSpPr>
          <p:nvPr/>
        </p:nvGrpSpPr>
        <p:grpSpPr bwMode="auto">
          <a:xfrm>
            <a:off x="2743200" y="3048000"/>
            <a:ext cx="1066800" cy="457200"/>
            <a:chOff x="1248" y="240"/>
            <a:chExt cx="4176" cy="3600"/>
          </a:xfrm>
        </p:grpSpPr>
        <p:sp>
          <p:nvSpPr>
            <p:cNvPr id="20" name="Pyr1">
              <a:extLst>
                <a:ext uri="{FF2B5EF4-FFF2-40B4-BE49-F238E27FC236}">
                  <a16:creationId xmlns:a16="http://schemas.microsoft.com/office/drawing/2014/main" id="{7939302D-F13A-42BB-BCBA-F26CC164663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21" name="Pyr2">
              <a:extLst>
                <a:ext uri="{FF2B5EF4-FFF2-40B4-BE49-F238E27FC236}">
                  <a16:creationId xmlns:a16="http://schemas.microsoft.com/office/drawing/2014/main" id="{23857E63-B204-4B44-814B-F2B9BAC7882B}"/>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22" name="Pyr3">
              <a:extLst>
                <a:ext uri="{FF2B5EF4-FFF2-40B4-BE49-F238E27FC236}">
                  <a16:creationId xmlns:a16="http://schemas.microsoft.com/office/drawing/2014/main" id="{883456A3-8187-474C-A0B7-032CCF9C055B}"/>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23" name="Pyr4">
              <a:extLst>
                <a:ext uri="{FF2B5EF4-FFF2-40B4-BE49-F238E27FC236}">
                  <a16:creationId xmlns:a16="http://schemas.microsoft.com/office/drawing/2014/main" id="{A25221BF-26E5-468C-80BE-2C1E4F9AB0E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24" name="Group 45">
            <a:extLst>
              <a:ext uri="{FF2B5EF4-FFF2-40B4-BE49-F238E27FC236}">
                <a16:creationId xmlns:a16="http://schemas.microsoft.com/office/drawing/2014/main" id="{278BDE62-6314-4CE1-B522-D71AA08E3C04}"/>
              </a:ext>
            </a:extLst>
          </p:cNvPr>
          <p:cNvGrpSpPr>
            <a:grpSpLocks/>
          </p:cNvGrpSpPr>
          <p:nvPr/>
        </p:nvGrpSpPr>
        <p:grpSpPr bwMode="auto">
          <a:xfrm>
            <a:off x="2819400" y="3810000"/>
            <a:ext cx="1066800" cy="457200"/>
            <a:chOff x="1248" y="240"/>
            <a:chExt cx="4176" cy="3600"/>
          </a:xfrm>
        </p:grpSpPr>
        <p:sp>
          <p:nvSpPr>
            <p:cNvPr id="25" name="Pyr1">
              <a:extLst>
                <a:ext uri="{FF2B5EF4-FFF2-40B4-BE49-F238E27FC236}">
                  <a16:creationId xmlns:a16="http://schemas.microsoft.com/office/drawing/2014/main" id="{0645B9EA-B628-4DF4-9388-8496F2180458}"/>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26" name="Pyr2">
              <a:extLst>
                <a:ext uri="{FF2B5EF4-FFF2-40B4-BE49-F238E27FC236}">
                  <a16:creationId xmlns:a16="http://schemas.microsoft.com/office/drawing/2014/main" id="{8E1CDE31-A8C0-4F72-9795-3F9C589A7F0D}"/>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27" name="Pyr3">
              <a:extLst>
                <a:ext uri="{FF2B5EF4-FFF2-40B4-BE49-F238E27FC236}">
                  <a16:creationId xmlns:a16="http://schemas.microsoft.com/office/drawing/2014/main" id="{18D52E24-6320-48D2-B0DA-FB3B795025F2}"/>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28" name="Pyr4">
              <a:extLst>
                <a:ext uri="{FF2B5EF4-FFF2-40B4-BE49-F238E27FC236}">
                  <a16:creationId xmlns:a16="http://schemas.microsoft.com/office/drawing/2014/main" id="{00055BD8-B217-45A9-B1AE-239C3D8AE7CA}"/>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29" name="Group 50">
            <a:extLst>
              <a:ext uri="{FF2B5EF4-FFF2-40B4-BE49-F238E27FC236}">
                <a16:creationId xmlns:a16="http://schemas.microsoft.com/office/drawing/2014/main" id="{E9F439A3-7713-4429-A15B-F63EAE0DA941}"/>
              </a:ext>
            </a:extLst>
          </p:cNvPr>
          <p:cNvGrpSpPr>
            <a:grpSpLocks/>
          </p:cNvGrpSpPr>
          <p:nvPr/>
        </p:nvGrpSpPr>
        <p:grpSpPr bwMode="auto">
          <a:xfrm>
            <a:off x="2819400" y="4648200"/>
            <a:ext cx="1066800" cy="457200"/>
            <a:chOff x="1248" y="240"/>
            <a:chExt cx="4176" cy="3600"/>
          </a:xfrm>
        </p:grpSpPr>
        <p:sp>
          <p:nvSpPr>
            <p:cNvPr id="30" name="Pyr1">
              <a:extLst>
                <a:ext uri="{FF2B5EF4-FFF2-40B4-BE49-F238E27FC236}">
                  <a16:creationId xmlns:a16="http://schemas.microsoft.com/office/drawing/2014/main" id="{0B016E36-6C6E-4676-9EB3-A196CECFFAA7}"/>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31" name="Pyr2">
              <a:extLst>
                <a:ext uri="{FF2B5EF4-FFF2-40B4-BE49-F238E27FC236}">
                  <a16:creationId xmlns:a16="http://schemas.microsoft.com/office/drawing/2014/main" id="{3F7F76C7-DAEF-4141-80F3-8F18D7151DA1}"/>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32" name="Pyr3">
              <a:extLst>
                <a:ext uri="{FF2B5EF4-FFF2-40B4-BE49-F238E27FC236}">
                  <a16:creationId xmlns:a16="http://schemas.microsoft.com/office/drawing/2014/main" id="{F7FD6533-70A4-40D0-90A0-A95DA38B2BB4}"/>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33" name="Pyr4">
              <a:extLst>
                <a:ext uri="{FF2B5EF4-FFF2-40B4-BE49-F238E27FC236}">
                  <a16:creationId xmlns:a16="http://schemas.microsoft.com/office/drawing/2014/main" id="{BD275737-45E6-422C-B532-B2C20A9A8A13}"/>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grpSp>
        <p:nvGrpSpPr>
          <p:cNvPr id="34" name="Group 55">
            <a:extLst>
              <a:ext uri="{FF2B5EF4-FFF2-40B4-BE49-F238E27FC236}">
                <a16:creationId xmlns:a16="http://schemas.microsoft.com/office/drawing/2014/main" id="{45899411-F5DA-4179-A95E-5922A76D54C3}"/>
              </a:ext>
            </a:extLst>
          </p:cNvPr>
          <p:cNvGrpSpPr>
            <a:grpSpLocks/>
          </p:cNvGrpSpPr>
          <p:nvPr/>
        </p:nvGrpSpPr>
        <p:grpSpPr bwMode="auto">
          <a:xfrm>
            <a:off x="5562600" y="3124200"/>
            <a:ext cx="762000" cy="228600"/>
            <a:chOff x="1248" y="240"/>
            <a:chExt cx="4176" cy="3600"/>
          </a:xfrm>
        </p:grpSpPr>
        <p:sp>
          <p:nvSpPr>
            <p:cNvPr id="35" name="Pyr1">
              <a:extLst>
                <a:ext uri="{FF2B5EF4-FFF2-40B4-BE49-F238E27FC236}">
                  <a16:creationId xmlns:a16="http://schemas.microsoft.com/office/drawing/2014/main" id="{11460270-7DDB-406A-BBA3-B8C838B0BAF1}"/>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99CCFF"/>
            </a:solidFill>
            <a:ln w="9525">
              <a:solidFill>
                <a:srgbClr val="000000"/>
              </a:solidFill>
              <a:miter lim="800000"/>
              <a:headEnd/>
              <a:tailEnd/>
            </a:ln>
          </p:spPr>
          <p:txBody>
            <a:bodyPr/>
            <a:lstStyle/>
            <a:p>
              <a:endParaRPr lang="en-US"/>
            </a:p>
          </p:txBody>
        </p:sp>
        <p:sp>
          <p:nvSpPr>
            <p:cNvPr id="36" name="Pyr2">
              <a:extLst>
                <a:ext uri="{FF2B5EF4-FFF2-40B4-BE49-F238E27FC236}">
                  <a16:creationId xmlns:a16="http://schemas.microsoft.com/office/drawing/2014/main" id="{34AF6B31-6F17-4210-8D63-279AA616C6CF}"/>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99CCFF"/>
            </a:solidFill>
            <a:ln w="9525">
              <a:solidFill>
                <a:srgbClr val="000000"/>
              </a:solidFill>
              <a:miter lim="800000"/>
              <a:headEnd/>
              <a:tailEnd/>
            </a:ln>
          </p:spPr>
          <p:txBody>
            <a:bodyPr/>
            <a:lstStyle/>
            <a:p>
              <a:endParaRPr lang="en-US"/>
            </a:p>
          </p:txBody>
        </p:sp>
        <p:sp>
          <p:nvSpPr>
            <p:cNvPr id="37" name="Pyr3">
              <a:extLst>
                <a:ext uri="{FF2B5EF4-FFF2-40B4-BE49-F238E27FC236}">
                  <a16:creationId xmlns:a16="http://schemas.microsoft.com/office/drawing/2014/main" id="{934287D3-BE5E-4112-9D34-C8378A857C1D}"/>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99CCFF"/>
            </a:solidFill>
            <a:ln w="9525">
              <a:solidFill>
                <a:srgbClr val="000000"/>
              </a:solidFill>
              <a:miter lim="800000"/>
              <a:headEnd/>
              <a:tailEnd/>
            </a:ln>
          </p:spPr>
          <p:txBody>
            <a:bodyPr/>
            <a:lstStyle/>
            <a:p>
              <a:endParaRPr lang="en-US"/>
            </a:p>
          </p:txBody>
        </p:sp>
        <p:sp>
          <p:nvSpPr>
            <p:cNvPr id="38" name="Pyr4">
              <a:extLst>
                <a:ext uri="{FF2B5EF4-FFF2-40B4-BE49-F238E27FC236}">
                  <a16:creationId xmlns:a16="http://schemas.microsoft.com/office/drawing/2014/main" id="{8F3A2F1F-E72D-4257-B5F7-77F265D627D4}"/>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CCFF"/>
            </a:solidFill>
            <a:ln w="9525">
              <a:solidFill>
                <a:srgbClr val="000000"/>
              </a:solidFill>
              <a:miter lim="800000"/>
              <a:headEnd/>
              <a:tailEnd/>
            </a:ln>
          </p:spPr>
          <p:txBody>
            <a:bodyPr/>
            <a:lstStyle/>
            <a:p>
              <a:endParaRPr lang="en-US"/>
            </a:p>
          </p:txBody>
        </p:sp>
      </p:grpSp>
      <p:grpSp>
        <p:nvGrpSpPr>
          <p:cNvPr id="39" name="Group 61">
            <a:extLst>
              <a:ext uri="{FF2B5EF4-FFF2-40B4-BE49-F238E27FC236}">
                <a16:creationId xmlns:a16="http://schemas.microsoft.com/office/drawing/2014/main" id="{664C05C6-7C01-453F-97E2-2AA55230C6AB}"/>
              </a:ext>
            </a:extLst>
          </p:cNvPr>
          <p:cNvGrpSpPr>
            <a:grpSpLocks/>
          </p:cNvGrpSpPr>
          <p:nvPr/>
        </p:nvGrpSpPr>
        <p:grpSpPr bwMode="auto">
          <a:xfrm>
            <a:off x="5562600" y="3886200"/>
            <a:ext cx="762000" cy="304800"/>
            <a:chOff x="1248" y="240"/>
            <a:chExt cx="4176" cy="3600"/>
          </a:xfrm>
        </p:grpSpPr>
        <p:sp>
          <p:nvSpPr>
            <p:cNvPr id="40" name="Pyr1">
              <a:extLst>
                <a:ext uri="{FF2B5EF4-FFF2-40B4-BE49-F238E27FC236}">
                  <a16:creationId xmlns:a16="http://schemas.microsoft.com/office/drawing/2014/main" id="{91A1E7E7-57EB-4E76-B347-AE2ECB434AC6}"/>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FFFF"/>
            </a:solidFill>
            <a:ln w="9525">
              <a:solidFill>
                <a:srgbClr val="000000"/>
              </a:solidFill>
              <a:miter lim="800000"/>
              <a:headEnd/>
              <a:tailEnd/>
            </a:ln>
          </p:spPr>
          <p:txBody>
            <a:bodyPr/>
            <a:lstStyle/>
            <a:p>
              <a:endParaRPr lang="en-US"/>
            </a:p>
          </p:txBody>
        </p:sp>
        <p:sp>
          <p:nvSpPr>
            <p:cNvPr id="41" name="Pyr2">
              <a:extLst>
                <a:ext uri="{FF2B5EF4-FFF2-40B4-BE49-F238E27FC236}">
                  <a16:creationId xmlns:a16="http://schemas.microsoft.com/office/drawing/2014/main" id="{B50B5599-43FB-4AF7-AAB5-C4D97E5128A3}"/>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FFFF"/>
            </a:solidFill>
            <a:ln w="9525">
              <a:solidFill>
                <a:srgbClr val="000000"/>
              </a:solidFill>
              <a:miter lim="800000"/>
              <a:headEnd/>
              <a:tailEnd/>
            </a:ln>
          </p:spPr>
          <p:txBody>
            <a:bodyPr/>
            <a:lstStyle/>
            <a:p>
              <a:endParaRPr lang="en-US"/>
            </a:p>
          </p:txBody>
        </p:sp>
        <p:sp>
          <p:nvSpPr>
            <p:cNvPr id="42" name="Pyr3">
              <a:extLst>
                <a:ext uri="{FF2B5EF4-FFF2-40B4-BE49-F238E27FC236}">
                  <a16:creationId xmlns:a16="http://schemas.microsoft.com/office/drawing/2014/main" id="{5E4D396B-667D-4A0E-A922-A5581C162FD9}"/>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FFFF"/>
            </a:solidFill>
            <a:ln w="9525">
              <a:solidFill>
                <a:srgbClr val="000000"/>
              </a:solidFill>
              <a:miter lim="800000"/>
              <a:headEnd/>
              <a:tailEnd/>
            </a:ln>
          </p:spPr>
          <p:txBody>
            <a:bodyPr/>
            <a:lstStyle/>
            <a:p>
              <a:endParaRPr lang="en-US"/>
            </a:p>
          </p:txBody>
        </p:sp>
        <p:sp>
          <p:nvSpPr>
            <p:cNvPr id="43" name="Pyr4">
              <a:extLst>
                <a:ext uri="{FF2B5EF4-FFF2-40B4-BE49-F238E27FC236}">
                  <a16:creationId xmlns:a16="http://schemas.microsoft.com/office/drawing/2014/main" id="{F48BAAC6-5216-4724-8E26-A593C38451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FF"/>
            </a:solidFill>
            <a:ln w="9525">
              <a:solidFill>
                <a:srgbClr val="000000"/>
              </a:solidFill>
              <a:miter lim="800000"/>
              <a:headEnd/>
              <a:tailEnd/>
            </a:ln>
          </p:spPr>
          <p:txBody>
            <a:bodyPr/>
            <a:lstStyle/>
            <a:p>
              <a:endParaRPr lang="en-US"/>
            </a:p>
          </p:txBody>
        </p:sp>
      </p:grpSp>
      <p:grpSp>
        <p:nvGrpSpPr>
          <p:cNvPr id="44" name="Group 66">
            <a:extLst>
              <a:ext uri="{FF2B5EF4-FFF2-40B4-BE49-F238E27FC236}">
                <a16:creationId xmlns:a16="http://schemas.microsoft.com/office/drawing/2014/main" id="{E6A191A0-D25D-42A7-9C3D-D68A748F6513}"/>
              </a:ext>
            </a:extLst>
          </p:cNvPr>
          <p:cNvGrpSpPr>
            <a:grpSpLocks/>
          </p:cNvGrpSpPr>
          <p:nvPr/>
        </p:nvGrpSpPr>
        <p:grpSpPr bwMode="auto">
          <a:xfrm>
            <a:off x="5562600" y="4724400"/>
            <a:ext cx="762000" cy="304800"/>
            <a:chOff x="1248" y="240"/>
            <a:chExt cx="4176" cy="3600"/>
          </a:xfrm>
        </p:grpSpPr>
        <p:sp>
          <p:nvSpPr>
            <p:cNvPr id="45" name="Pyr1">
              <a:extLst>
                <a:ext uri="{FF2B5EF4-FFF2-40B4-BE49-F238E27FC236}">
                  <a16:creationId xmlns:a16="http://schemas.microsoft.com/office/drawing/2014/main" id="{3BD9D3A8-F675-4D8E-9A76-8EE1160702BB}"/>
                </a:ext>
              </a:extLst>
            </p:cNvPr>
            <p:cNvSpPr>
              <a:spLocks noEditPoints="1" noChangeArrowheads="1"/>
            </p:cNvSpPr>
            <p:nvPr/>
          </p:nvSpPr>
          <p:spPr bwMode="auto">
            <a:xfrm>
              <a:off x="2873" y="240"/>
              <a:ext cx="936" cy="798"/>
            </a:xfrm>
            <a:custGeom>
              <a:avLst/>
              <a:gdLst>
                <a:gd name="T0" fmla="*/ 20 w 21600"/>
                <a:gd name="T1" fmla="*/ 0 h 21600"/>
                <a:gd name="T2" fmla="*/ 41 w 21600"/>
                <a:gd name="T3" fmla="*/ 29 h 21600"/>
                <a:gd name="T4" fmla="*/ 0 w 21600"/>
                <a:gd name="T5" fmla="*/ 29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C0C0C0"/>
            </a:solidFill>
            <a:ln w="9525">
              <a:solidFill>
                <a:srgbClr val="000000"/>
              </a:solidFill>
              <a:miter lim="800000"/>
              <a:headEnd/>
              <a:tailEnd/>
            </a:ln>
          </p:spPr>
          <p:txBody>
            <a:bodyPr/>
            <a:lstStyle/>
            <a:p>
              <a:endParaRPr lang="en-US"/>
            </a:p>
          </p:txBody>
        </p:sp>
        <p:sp>
          <p:nvSpPr>
            <p:cNvPr id="46" name="Pyr2">
              <a:extLst>
                <a:ext uri="{FF2B5EF4-FFF2-40B4-BE49-F238E27FC236}">
                  <a16:creationId xmlns:a16="http://schemas.microsoft.com/office/drawing/2014/main" id="{24819CB9-D040-44FB-8673-A4300EFCA2C7}"/>
                </a:ext>
              </a:extLst>
            </p:cNvPr>
            <p:cNvSpPr>
              <a:spLocks noEditPoints="1" noChangeArrowheads="1"/>
            </p:cNvSpPr>
            <p:nvPr/>
          </p:nvSpPr>
          <p:spPr bwMode="auto">
            <a:xfrm>
              <a:off x="2331" y="1038"/>
              <a:ext cx="2015" cy="936"/>
            </a:xfrm>
            <a:custGeom>
              <a:avLst/>
              <a:gdLst>
                <a:gd name="T0" fmla="*/ 50 w 21600"/>
                <a:gd name="T1" fmla="*/ 0 h 21600"/>
                <a:gd name="T2" fmla="*/ 138 w 21600"/>
                <a:gd name="T3" fmla="*/ 0 h 21600"/>
                <a:gd name="T4" fmla="*/ 188 w 21600"/>
                <a:gd name="T5" fmla="*/ 41 h 21600"/>
                <a:gd name="T6" fmla="*/ 0 w 21600"/>
                <a:gd name="T7" fmla="*/ 41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0C0C0"/>
            </a:solidFill>
            <a:ln w="9525">
              <a:solidFill>
                <a:srgbClr val="000000"/>
              </a:solidFill>
              <a:miter lim="800000"/>
              <a:headEnd/>
              <a:tailEnd/>
            </a:ln>
          </p:spPr>
          <p:txBody>
            <a:bodyPr/>
            <a:lstStyle/>
            <a:p>
              <a:endParaRPr lang="en-US"/>
            </a:p>
          </p:txBody>
        </p:sp>
        <p:sp>
          <p:nvSpPr>
            <p:cNvPr id="47" name="Pyr3">
              <a:extLst>
                <a:ext uri="{FF2B5EF4-FFF2-40B4-BE49-F238E27FC236}">
                  <a16:creationId xmlns:a16="http://schemas.microsoft.com/office/drawing/2014/main" id="{D81EFD63-9AE0-4C6A-AFE9-BBA8026D2343}"/>
                </a:ext>
              </a:extLst>
            </p:cNvPr>
            <p:cNvSpPr>
              <a:spLocks noEditPoints="1" noChangeArrowheads="1"/>
            </p:cNvSpPr>
            <p:nvPr/>
          </p:nvSpPr>
          <p:spPr bwMode="auto">
            <a:xfrm>
              <a:off x="1795" y="1974"/>
              <a:ext cx="3087" cy="935"/>
            </a:xfrm>
            <a:custGeom>
              <a:avLst/>
              <a:gdLst>
                <a:gd name="T0" fmla="*/ 77 w 21600"/>
                <a:gd name="T1" fmla="*/ 0 h 21600"/>
                <a:gd name="T2" fmla="*/ 364 w 21600"/>
                <a:gd name="T3" fmla="*/ 0 h 21600"/>
                <a:gd name="T4" fmla="*/ 441 w 21600"/>
                <a:gd name="T5" fmla="*/ 40 h 21600"/>
                <a:gd name="T6" fmla="*/ 0 w 21600"/>
                <a:gd name="T7" fmla="*/ 4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C0C0C0"/>
            </a:solidFill>
            <a:ln w="9525">
              <a:solidFill>
                <a:srgbClr val="000000"/>
              </a:solidFill>
              <a:miter lim="800000"/>
              <a:headEnd/>
              <a:tailEnd/>
            </a:ln>
          </p:spPr>
          <p:txBody>
            <a:bodyPr/>
            <a:lstStyle/>
            <a:p>
              <a:endParaRPr lang="en-US"/>
            </a:p>
          </p:txBody>
        </p:sp>
        <p:sp>
          <p:nvSpPr>
            <p:cNvPr id="48" name="Pyr4">
              <a:extLst>
                <a:ext uri="{FF2B5EF4-FFF2-40B4-BE49-F238E27FC236}">
                  <a16:creationId xmlns:a16="http://schemas.microsoft.com/office/drawing/2014/main" id="{DABA7CCA-ECB0-4AA1-9050-097248B0C9F7}"/>
                </a:ext>
              </a:extLst>
            </p:cNvPr>
            <p:cNvSpPr>
              <a:spLocks noEditPoints="1" noChangeArrowheads="1"/>
            </p:cNvSpPr>
            <p:nvPr/>
          </p:nvSpPr>
          <p:spPr bwMode="auto">
            <a:xfrm>
              <a:off x="1248" y="2904"/>
              <a:ext cx="4176" cy="936"/>
            </a:xfrm>
            <a:custGeom>
              <a:avLst/>
              <a:gdLst>
                <a:gd name="T0" fmla="*/ 104 w 21600"/>
                <a:gd name="T1" fmla="*/ 0 h 21600"/>
                <a:gd name="T2" fmla="*/ 703 w 21600"/>
                <a:gd name="T3" fmla="*/ 0 h 21600"/>
                <a:gd name="T4" fmla="*/ 807 w 21600"/>
                <a:gd name="T5" fmla="*/ 41 h 21600"/>
                <a:gd name="T6" fmla="*/ 0 w 21600"/>
                <a:gd name="T7" fmla="*/ 41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C0C0C0"/>
            </a:solidFill>
            <a:ln w="952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2105465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2"/>
          <p:cNvSpPr>
            <a:spLocks noChangeShapeType="1"/>
          </p:cNvSpPr>
          <p:nvPr/>
        </p:nvSpPr>
        <p:spPr bwMode="auto">
          <a:xfrm>
            <a:off x="2412232" y="1028353"/>
            <a:ext cx="4938712" cy="1033462"/>
          </a:xfrm>
          <a:prstGeom prst="line">
            <a:avLst/>
          </a:prstGeom>
          <a:noFill/>
          <a:ln w="63500">
            <a:solidFill>
              <a:schemeClr val="tx1"/>
            </a:solidFill>
            <a:round/>
            <a:headEnd/>
            <a:tailEnd type="triangle" w="med" len="med"/>
          </a:ln>
        </p:spPr>
        <p:txBody>
          <a:bodyPr/>
          <a:lstStyle/>
          <a:p>
            <a:endParaRPr lang="en-US"/>
          </a:p>
        </p:txBody>
      </p:sp>
      <p:sp>
        <p:nvSpPr>
          <p:cNvPr id="22533" name="Line 4"/>
          <p:cNvSpPr>
            <a:spLocks noChangeShapeType="1"/>
          </p:cNvSpPr>
          <p:nvPr/>
        </p:nvSpPr>
        <p:spPr bwMode="auto">
          <a:xfrm>
            <a:off x="943794" y="3723928"/>
            <a:ext cx="6840538" cy="1587"/>
          </a:xfrm>
          <a:prstGeom prst="line">
            <a:avLst/>
          </a:prstGeom>
          <a:noFill/>
          <a:ln w="9525">
            <a:solidFill>
              <a:schemeClr val="tx1"/>
            </a:solidFill>
            <a:round/>
            <a:headEnd/>
            <a:tailEnd/>
          </a:ln>
        </p:spPr>
        <p:txBody>
          <a:bodyPr/>
          <a:lstStyle/>
          <a:p>
            <a:endParaRPr lang="en-US"/>
          </a:p>
        </p:txBody>
      </p:sp>
      <p:sp>
        <p:nvSpPr>
          <p:cNvPr id="22534" name="Rectangle 5"/>
          <p:cNvSpPr>
            <a:spLocks noChangeArrowheads="1"/>
          </p:cNvSpPr>
          <p:nvPr/>
        </p:nvSpPr>
        <p:spPr bwMode="auto">
          <a:xfrm>
            <a:off x="1259707" y="1244253"/>
            <a:ext cx="1584325" cy="201612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dirty="0">
                <a:solidFill>
                  <a:schemeClr val="bg1"/>
                </a:solidFill>
              </a:rPr>
              <a:t>Výzkum a vývoj</a:t>
            </a:r>
          </a:p>
          <a:p>
            <a:pPr>
              <a:lnSpc>
                <a:spcPct val="110000"/>
              </a:lnSpc>
              <a:buFontTx/>
              <a:buChar char="•"/>
            </a:pPr>
            <a:r>
              <a:rPr lang="cs-CZ" sz="1100" dirty="0">
                <a:solidFill>
                  <a:schemeClr val="bg1"/>
                </a:solidFill>
              </a:rPr>
              <a:t>Reklama/Marketing</a:t>
            </a:r>
          </a:p>
          <a:p>
            <a:pPr>
              <a:lnSpc>
                <a:spcPct val="110000"/>
              </a:lnSpc>
              <a:buFontTx/>
              <a:buChar char="•"/>
            </a:pPr>
            <a:r>
              <a:rPr lang="cs-CZ" sz="1100" dirty="0">
                <a:solidFill>
                  <a:schemeClr val="bg1"/>
                </a:solidFill>
              </a:rPr>
              <a:t>Objednávky</a:t>
            </a:r>
          </a:p>
          <a:p>
            <a:pPr>
              <a:lnSpc>
                <a:spcPct val="110000"/>
              </a:lnSpc>
              <a:buFontTx/>
              <a:buChar char="•"/>
            </a:pPr>
            <a:r>
              <a:rPr lang="cs-CZ" sz="1100" dirty="0">
                <a:solidFill>
                  <a:schemeClr val="bg1"/>
                </a:solidFill>
              </a:rPr>
              <a:t>Servis </a:t>
            </a:r>
          </a:p>
          <a:p>
            <a:pPr>
              <a:lnSpc>
                <a:spcPct val="110000"/>
              </a:lnSpc>
              <a:buFontTx/>
              <a:buChar char="•"/>
            </a:pPr>
            <a:r>
              <a:rPr lang="cs-CZ" sz="1100" dirty="0">
                <a:solidFill>
                  <a:schemeClr val="bg1"/>
                </a:solidFill>
              </a:rPr>
              <a:t>Příjem (peněz)</a:t>
            </a:r>
          </a:p>
          <a:p>
            <a:pPr>
              <a:lnSpc>
                <a:spcPct val="110000"/>
              </a:lnSpc>
              <a:buFontTx/>
              <a:buChar char="•"/>
            </a:pPr>
            <a:r>
              <a:rPr lang="cs-CZ" sz="1100" dirty="0">
                <a:solidFill>
                  <a:schemeClr val="bg1"/>
                </a:solidFill>
              </a:rPr>
              <a:t>Skladování</a:t>
            </a:r>
          </a:p>
          <a:p>
            <a:pPr>
              <a:lnSpc>
                <a:spcPct val="110000"/>
              </a:lnSpc>
              <a:buFontTx/>
              <a:buChar char="•"/>
            </a:pPr>
            <a:r>
              <a:rPr lang="cs-CZ" sz="1100" dirty="0">
                <a:solidFill>
                  <a:schemeClr val="bg1"/>
                </a:solidFill>
              </a:rPr>
              <a:t>Nákup surovin</a:t>
            </a:r>
          </a:p>
          <a:p>
            <a:pPr>
              <a:lnSpc>
                <a:spcPct val="110000"/>
              </a:lnSpc>
              <a:buFontTx/>
              <a:buChar char="•"/>
            </a:pPr>
            <a:r>
              <a:rPr lang="cs-CZ" sz="1100" dirty="0">
                <a:solidFill>
                  <a:schemeClr val="bg1"/>
                </a:solidFill>
              </a:rPr>
              <a:t>Distribuce</a:t>
            </a:r>
          </a:p>
          <a:p>
            <a:pPr>
              <a:lnSpc>
                <a:spcPct val="110000"/>
              </a:lnSpc>
              <a:buFontTx/>
              <a:buChar char="•"/>
            </a:pPr>
            <a:r>
              <a:rPr lang="cs-CZ" sz="1100" dirty="0">
                <a:solidFill>
                  <a:schemeClr val="bg1"/>
                </a:solidFill>
              </a:rPr>
              <a:t>Cenová politika</a:t>
            </a:r>
          </a:p>
          <a:p>
            <a:pPr>
              <a:lnSpc>
                <a:spcPct val="110000"/>
              </a:lnSpc>
              <a:buFontTx/>
              <a:buChar char="•"/>
            </a:pPr>
            <a:r>
              <a:rPr lang="cs-CZ" sz="1100" dirty="0">
                <a:solidFill>
                  <a:schemeClr val="bg1"/>
                </a:solidFill>
              </a:rPr>
              <a:t>Výzkum trhu</a:t>
            </a:r>
          </a:p>
          <a:p>
            <a:pPr>
              <a:lnSpc>
                <a:spcPct val="110000"/>
              </a:lnSpc>
              <a:buFontTx/>
              <a:buChar char="•"/>
            </a:pPr>
            <a:r>
              <a:rPr lang="cs-CZ" sz="1100" dirty="0">
                <a:solidFill>
                  <a:schemeClr val="bg1"/>
                </a:solidFill>
              </a:rPr>
              <a:t>Výroba</a:t>
            </a:r>
            <a:endParaRPr lang="en-US" sz="1100" dirty="0">
              <a:solidFill>
                <a:schemeClr val="bg1"/>
              </a:solidFill>
            </a:endParaRPr>
          </a:p>
        </p:txBody>
      </p:sp>
      <p:sp>
        <p:nvSpPr>
          <p:cNvPr id="83974" name="Rectangle 6"/>
          <p:cNvSpPr>
            <a:spLocks noChangeArrowheads="1"/>
          </p:cNvSpPr>
          <p:nvPr/>
        </p:nvSpPr>
        <p:spPr bwMode="auto">
          <a:xfrm>
            <a:off x="1259707" y="3242915"/>
            <a:ext cx="1584325" cy="377825"/>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83975" name="Rectangle 7"/>
          <p:cNvSpPr>
            <a:spLocks noChangeArrowheads="1"/>
          </p:cNvSpPr>
          <p:nvPr/>
        </p:nvSpPr>
        <p:spPr bwMode="auto">
          <a:xfrm>
            <a:off x="1259707" y="3849340"/>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Plnohodn. výrobce</a:t>
            </a:r>
            <a:endParaRPr lang="en-US" sz="1100" b="1">
              <a:solidFill>
                <a:srgbClr val="F06A00"/>
              </a:solidFill>
            </a:endParaRPr>
          </a:p>
        </p:txBody>
      </p:sp>
      <p:sp>
        <p:nvSpPr>
          <p:cNvPr id="22537" name="Text Box 8"/>
          <p:cNvSpPr txBox="1">
            <a:spLocks noChangeArrowheads="1"/>
          </p:cNvSpPr>
          <p:nvPr/>
        </p:nvSpPr>
        <p:spPr bwMode="auto">
          <a:xfrm>
            <a:off x="532007" y="990253"/>
            <a:ext cx="287338" cy="4962525"/>
          </a:xfrm>
          <a:prstGeom prst="rect">
            <a:avLst/>
          </a:prstGeom>
          <a:noFill/>
          <a:ln w="9525">
            <a:noFill/>
            <a:miter lim="800000"/>
            <a:headEnd/>
            <a:tailEnd/>
          </a:ln>
        </p:spPr>
        <p:txBody>
          <a:bodyPr/>
          <a:lstStyle/>
          <a:p>
            <a:pPr algn="ctr"/>
            <a:endParaRPr lang="cs-CZ" sz="1400" dirty="0"/>
          </a:p>
          <a:p>
            <a:pPr algn="ctr"/>
            <a:endParaRPr lang="cs-CZ" sz="1400" dirty="0"/>
          </a:p>
          <a:p>
            <a:pPr algn="ctr"/>
            <a:r>
              <a:rPr lang="cs-CZ" sz="1400" dirty="0"/>
              <a:t>Plnohodnotný</a:t>
            </a:r>
          </a:p>
          <a:p>
            <a:pPr algn="ctr"/>
            <a:endParaRPr lang="cs-CZ" sz="1400" dirty="0"/>
          </a:p>
          <a:p>
            <a:pPr algn="ctr"/>
            <a:r>
              <a:rPr lang="cs-CZ" sz="1400" dirty="0"/>
              <a:t>výrobce</a:t>
            </a:r>
          </a:p>
          <a:p>
            <a:pPr algn="ctr"/>
            <a:endParaRPr lang="en-US" sz="1400" dirty="0"/>
          </a:p>
        </p:txBody>
      </p:sp>
      <p:sp>
        <p:nvSpPr>
          <p:cNvPr id="22538" name="Rectangle 9"/>
          <p:cNvSpPr>
            <a:spLocks noChangeArrowheads="1"/>
          </p:cNvSpPr>
          <p:nvPr/>
        </p:nvSpPr>
        <p:spPr bwMode="auto">
          <a:xfrm>
            <a:off x="2915469" y="1747490"/>
            <a:ext cx="1530350" cy="1503363"/>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Výzkum a vývoj</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Příjem (peněz)</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Distribuce</a:t>
            </a:r>
          </a:p>
          <a:p>
            <a:pPr>
              <a:lnSpc>
                <a:spcPct val="110000"/>
              </a:lnSpc>
              <a:buFontTx/>
              <a:buChar char="•"/>
            </a:pPr>
            <a:r>
              <a:rPr lang="cs-CZ" sz="1100">
                <a:solidFill>
                  <a:schemeClr val="bg1"/>
                </a:solidFill>
              </a:rPr>
              <a:t>Cenová politika</a:t>
            </a:r>
          </a:p>
          <a:p>
            <a:pPr>
              <a:lnSpc>
                <a:spcPct val="110000"/>
              </a:lnSpc>
              <a:buFontTx/>
              <a:buChar char="•"/>
            </a:pPr>
            <a:r>
              <a:rPr lang="cs-CZ" sz="1100">
                <a:solidFill>
                  <a:schemeClr val="bg1"/>
                </a:solidFill>
              </a:rPr>
              <a:t>Výroba</a:t>
            </a:r>
          </a:p>
        </p:txBody>
      </p:sp>
      <p:sp>
        <p:nvSpPr>
          <p:cNvPr id="83978" name="Rectangle 10"/>
          <p:cNvSpPr>
            <a:spLocks noChangeArrowheads="1"/>
          </p:cNvSpPr>
          <p:nvPr/>
        </p:nvSpPr>
        <p:spPr bwMode="auto">
          <a:xfrm>
            <a:off x="290911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a:solidFill>
                  <a:srgbClr val="F06A00"/>
                </a:solidFill>
              </a:rPr>
              <a:t>	</a:t>
            </a:r>
            <a:endParaRPr lang="en-US" sz="1100" b="1">
              <a:solidFill>
                <a:srgbClr val="F06A00"/>
              </a:solidFill>
            </a:endParaRPr>
          </a:p>
        </p:txBody>
      </p:sp>
      <p:sp>
        <p:nvSpPr>
          <p:cNvPr id="22540" name="Rectangle 11"/>
          <p:cNvSpPr>
            <a:spLocks noChangeArrowheads="1"/>
          </p:cNvSpPr>
          <p:nvPr/>
        </p:nvSpPr>
        <p:spPr bwMode="auto">
          <a:xfrm>
            <a:off x="1259707" y="4160490"/>
            <a:ext cx="1524000" cy="1792288"/>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Riziko odpovědnosti</a:t>
            </a:r>
          </a:p>
          <a:p>
            <a:pPr>
              <a:lnSpc>
                <a:spcPct val="110000"/>
              </a:lnSpc>
              <a:buFontTx/>
              <a:buChar char="•"/>
            </a:pPr>
            <a:r>
              <a:rPr lang="cs-CZ" sz="1100">
                <a:solidFill>
                  <a:schemeClr val="bg1"/>
                </a:solidFill>
              </a:rPr>
              <a:t>Riziko zásob</a:t>
            </a:r>
          </a:p>
          <a:p>
            <a:pPr>
              <a:lnSpc>
                <a:spcPct val="110000"/>
              </a:lnSpc>
              <a:buFontTx/>
              <a:buChar char="•"/>
            </a:pPr>
            <a:r>
              <a:rPr lang="cs-CZ" sz="1100">
                <a:solidFill>
                  <a:schemeClr val="bg1"/>
                </a:solidFill>
              </a:rPr>
              <a:t>Nevyužití kapacit</a:t>
            </a:r>
          </a:p>
        </p:txBody>
      </p:sp>
      <p:sp>
        <p:nvSpPr>
          <p:cNvPr id="83980" name="Rectangle 12"/>
          <p:cNvSpPr>
            <a:spLocks noChangeArrowheads="1"/>
          </p:cNvSpPr>
          <p:nvPr/>
        </p:nvSpPr>
        <p:spPr bwMode="auto">
          <a:xfrm>
            <a:off x="29249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2" name="Rectangle 13"/>
          <p:cNvSpPr>
            <a:spLocks noChangeArrowheads="1"/>
          </p:cNvSpPr>
          <p:nvPr/>
        </p:nvSpPr>
        <p:spPr bwMode="auto">
          <a:xfrm>
            <a:off x="2924994" y="4174778"/>
            <a:ext cx="1522413" cy="117157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Nedobytné pohl.</a:t>
            </a:r>
          </a:p>
          <a:p>
            <a:pPr>
              <a:lnSpc>
                <a:spcPct val="110000"/>
              </a:lnSpc>
              <a:buFontTx/>
              <a:buChar char="•"/>
            </a:pPr>
            <a:r>
              <a:rPr lang="cs-CZ" sz="1100">
                <a:solidFill>
                  <a:schemeClr val="bg1"/>
                </a:solidFill>
              </a:rPr>
              <a:t>Kurzové riziko</a:t>
            </a:r>
          </a:p>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3" name="Rectangle 14"/>
          <p:cNvSpPr>
            <a:spLocks noChangeArrowheads="1"/>
          </p:cNvSpPr>
          <p:nvPr/>
        </p:nvSpPr>
        <p:spPr bwMode="auto">
          <a:xfrm>
            <a:off x="4579169" y="2425353"/>
            <a:ext cx="1524000" cy="825500"/>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Servis</a:t>
            </a:r>
          </a:p>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Skladování</a:t>
            </a:r>
          </a:p>
          <a:p>
            <a:pPr>
              <a:lnSpc>
                <a:spcPct val="110000"/>
              </a:lnSpc>
              <a:buFontTx/>
              <a:buChar char="•"/>
            </a:pPr>
            <a:r>
              <a:rPr lang="cs-CZ" sz="1100">
                <a:solidFill>
                  <a:schemeClr val="bg1"/>
                </a:solidFill>
              </a:rPr>
              <a:t>Výroba</a:t>
            </a:r>
            <a:endParaRPr lang="en-US" sz="1100">
              <a:solidFill>
                <a:schemeClr val="bg1"/>
              </a:solidFill>
            </a:endParaRPr>
          </a:p>
        </p:txBody>
      </p:sp>
      <p:sp>
        <p:nvSpPr>
          <p:cNvPr id="83983" name="Rectangle 15"/>
          <p:cNvSpPr>
            <a:spLocks noChangeArrowheads="1"/>
          </p:cNvSpPr>
          <p:nvPr/>
        </p:nvSpPr>
        <p:spPr bwMode="auto">
          <a:xfrm>
            <a:off x="4579169" y="3242915"/>
            <a:ext cx="1524000"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83984" name="Rectangle 16"/>
          <p:cNvSpPr>
            <a:spLocks noChangeArrowheads="1"/>
          </p:cNvSpPr>
          <p:nvPr/>
        </p:nvSpPr>
        <p:spPr bwMode="auto">
          <a:xfrm>
            <a:off x="4588694" y="3850928"/>
            <a:ext cx="1522413"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endParaRPr lang="en-US" sz="1100" b="1">
              <a:solidFill>
                <a:srgbClr val="F06A00"/>
              </a:solidFill>
            </a:endParaRPr>
          </a:p>
        </p:txBody>
      </p:sp>
      <p:sp>
        <p:nvSpPr>
          <p:cNvPr id="22546" name="Rectangle 17"/>
          <p:cNvSpPr>
            <a:spLocks noChangeArrowheads="1"/>
          </p:cNvSpPr>
          <p:nvPr/>
        </p:nvSpPr>
        <p:spPr bwMode="auto">
          <a:xfrm>
            <a:off x="4588694" y="4184303"/>
            <a:ext cx="1522413" cy="825500"/>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Riziko nekvality</a:t>
            </a:r>
          </a:p>
          <a:p>
            <a:pPr>
              <a:lnSpc>
                <a:spcPct val="110000"/>
              </a:lnSpc>
              <a:buFontTx/>
              <a:buChar char="•"/>
            </a:pPr>
            <a:r>
              <a:rPr lang="cs-CZ" sz="1100">
                <a:solidFill>
                  <a:schemeClr val="bg1"/>
                </a:solidFill>
              </a:rPr>
              <a:t>Nevyužití kapacit</a:t>
            </a:r>
          </a:p>
          <a:p>
            <a:pPr>
              <a:lnSpc>
                <a:spcPct val="110000"/>
              </a:lnSpc>
            </a:pPr>
            <a:endParaRPr lang="en-US" sz="1100">
              <a:solidFill>
                <a:schemeClr val="bg1"/>
              </a:solidFill>
            </a:endParaRPr>
          </a:p>
        </p:txBody>
      </p:sp>
      <p:sp>
        <p:nvSpPr>
          <p:cNvPr id="83986" name="Rectangle 18"/>
          <p:cNvSpPr>
            <a:spLocks noChangeArrowheads="1"/>
          </p:cNvSpPr>
          <p:nvPr/>
        </p:nvSpPr>
        <p:spPr bwMode="auto">
          <a:xfrm>
            <a:off x="6257157" y="3850928"/>
            <a:ext cx="1522412" cy="344487"/>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48" name="Rectangle 19"/>
          <p:cNvSpPr>
            <a:spLocks noChangeArrowheads="1"/>
          </p:cNvSpPr>
          <p:nvPr/>
        </p:nvSpPr>
        <p:spPr bwMode="auto">
          <a:xfrm>
            <a:off x="6257157" y="4195415"/>
            <a:ext cx="1555750" cy="504825"/>
          </a:xfrm>
          <a:prstGeom prst="rect">
            <a:avLst/>
          </a:prstGeom>
          <a:solidFill>
            <a:schemeClr val="tx2"/>
          </a:solidFill>
          <a:ln w="9525">
            <a:solidFill>
              <a:schemeClr val="tx1"/>
            </a:solidFill>
            <a:miter lim="800000"/>
            <a:headEnd/>
            <a:tailEnd/>
          </a:ln>
        </p:spPr>
        <p:txBody>
          <a:bodyPr/>
          <a:lstStyle/>
          <a:p>
            <a:pPr>
              <a:lnSpc>
                <a:spcPct val="110000"/>
              </a:lnSpc>
              <a:buFontTx/>
              <a:buChar char="•"/>
            </a:pPr>
            <a:r>
              <a:rPr lang="cs-CZ" sz="1100">
                <a:solidFill>
                  <a:schemeClr val="bg1"/>
                </a:solidFill>
              </a:rPr>
              <a:t>Nevyužití kapacit</a:t>
            </a:r>
            <a:endParaRPr lang="en-US" sz="1100">
              <a:solidFill>
                <a:schemeClr val="bg1"/>
              </a:solidFill>
            </a:endParaRPr>
          </a:p>
        </p:txBody>
      </p:sp>
      <p:sp>
        <p:nvSpPr>
          <p:cNvPr id="22549" name="Rectangle 20"/>
          <p:cNvSpPr>
            <a:spLocks noChangeArrowheads="1"/>
          </p:cNvSpPr>
          <p:nvPr/>
        </p:nvSpPr>
        <p:spPr bwMode="auto">
          <a:xfrm>
            <a:off x="6257157" y="2828578"/>
            <a:ext cx="1522412" cy="422275"/>
          </a:xfrm>
          <a:prstGeom prst="rect">
            <a:avLst/>
          </a:prstGeom>
          <a:solidFill>
            <a:schemeClr val="tx2"/>
          </a:solidFill>
          <a:ln w="9525">
            <a:solidFill>
              <a:schemeClr val="tx1"/>
            </a:solidFill>
            <a:miter lim="800000"/>
            <a:headEnd/>
            <a:tailEnd/>
          </a:ln>
        </p:spPr>
        <p:txBody>
          <a:bodyPr anchor="ctr"/>
          <a:lstStyle/>
          <a:p>
            <a:pPr>
              <a:lnSpc>
                <a:spcPct val="110000"/>
              </a:lnSpc>
              <a:buFontTx/>
              <a:buChar char="•"/>
            </a:pPr>
            <a:r>
              <a:rPr lang="cs-CZ" sz="1100">
                <a:solidFill>
                  <a:schemeClr val="bg1"/>
                </a:solidFill>
              </a:rPr>
              <a:t>Objednávky</a:t>
            </a:r>
          </a:p>
          <a:p>
            <a:pPr>
              <a:lnSpc>
                <a:spcPct val="110000"/>
              </a:lnSpc>
              <a:buFontTx/>
              <a:buChar char="•"/>
            </a:pPr>
            <a:r>
              <a:rPr lang="cs-CZ" sz="1100">
                <a:solidFill>
                  <a:schemeClr val="bg1"/>
                </a:solidFill>
              </a:rPr>
              <a:t>Výroba</a:t>
            </a:r>
          </a:p>
        </p:txBody>
      </p:sp>
      <p:sp>
        <p:nvSpPr>
          <p:cNvPr id="83989" name="Rectangle 21"/>
          <p:cNvSpPr>
            <a:spLocks noChangeArrowheads="1"/>
          </p:cNvSpPr>
          <p:nvPr/>
        </p:nvSpPr>
        <p:spPr bwMode="auto">
          <a:xfrm>
            <a:off x="6257157" y="3242915"/>
            <a:ext cx="1522412" cy="344488"/>
          </a:xfrm>
          <a:prstGeom prst="rect">
            <a:avLst/>
          </a:prstGeom>
          <a:gradFill rotWithShape="1">
            <a:gsLst>
              <a:gs pos="0">
                <a:srgbClr val="3399FF"/>
              </a:gs>
              <a:gs pos="50000">
                <a:schemeClr val="tx1"/>
              </a:gs>
              <a:gs pos="100000">
                <a:srgbClr val="3399FF"/>
              </a:gs>
            </a:gsLst>
            <a:lin ang="5400000" scaled="1"/>
          </a:gradFill>
          <a:ln w="9525">
            <a:solidFill>
              <a:schemeClr val="tx1"/>
            </a:solidFill>
            <a:miter lim="800000"/>
            <a:headEnd/>
            <a:tailEnd/>
          </a:ln>
          <a:effectLst/>
        </p:spPr>
        <p:txBody>
          <a:bodyPr wrap="none" anchor="ctr"/>
          <a:lstStyle/>
          <a:p>
            <a:pPr algn="ctr">
              <a:defRPr/>
            </a:pPr>
            <a:r>
              <a:rPr lang="cs-CZ" sz="1100" b="1" dirty="0">
                <a:solidFill>
                  <a:srgbClr val="F06A00"/>
                </a:solidFill>
              </a:rPr>
              <a:t>Smluvní výrobce</a:t>
            </a:r>
            <a:endParaRPr lang="en-US" sz="1100" b="1" dirty="0">
              <a:solidFill>
                <a:srgbClr val="F06A00"/>
              </a:solidFill>
            </a:endParaRPr>
          </a:p>
        </p:txBody>
      </p:sp>
      <p:sp>
        <p:nvSpPr>
          <p:cNvPr id="22551" name="Text Box 22"/>
          <p:cNvSpPr txBox="1">
            <a:spLocks noChangeArrowheads="1"/>
          </p:cNvSpPr>
          <p:nvPr/>
        </p:nvSpPr>
        <p:spPr bwMode="auto">
          <a:xfrm>
            <a:off x="8179399" y="2216857"/>
            <a:ext cx="288925" cy="3014142"/>
          </a:xfrm>
          <a:prstGeom prst="rect">
            <a:avLst/>
          </a:prstGeom>
          <a:noFill/>
          <a:ln w="9525">
            <a:noFill/>
            <a:miter lim="800000"/>
            <a:headEnd/>
            <a:tailEnd/>
          </a:ln>
        </p:spPr>
        <p:txBody>
          <a:bodyPr/>
          <a:lstStyle/>
          <a:p>
            <a:pPr algn="ctr"/>
            <a:r>
              <a:rPr lang="cs-CZ" sz="1400" dirty="0"/>
              <a:t>Smluvní</a:t>
            </a:r>
          </a:p>
          <a:p>
            <a:pPr algn="ctr"/>
            <a:r>
              <a:rPr lang="cs-CZ" sz="1400" dirty="0"/>
              <a:t> výrobce</a:t>
            </a:r>
            <a:endParaRPr lang="en-US" sz="1400" dirty="0"/>
          </a:p>
        </p:txBody>
      </p:sp>
      <p:sp>
        <p:nvSpPr>
          <p:cNvPr id="22552" name="Line 23"/>
          <p:cNvSpPr>
            <a:spLocks noChangeShapeType="1"/>
          </p:cNvSpPr>
          <p:nvPr/>
        </p:nvSpPr>
        <p:spPr bwMode="auto">
          <a:xfrm flipV="1">
            <a:off x="2412232" y="5039965"/>
            <a:ext cx="4886325" cy="1100138"/>
          </a:xfrm>
          <a:prstGeom prst="line">
            <a:avLst/>
          </a:prstGeom>
          <a:noFill/>
          <a:ln w="63500">
            <a:solidFill>
              <a:schemeClr val="tx1"/>
            </a:solidFill>
            <a:round/>
            <a:headEnd/>
            <a:tailEnd type="triangle" w="med" len="med"/>
          </a:ln>
        </p:spPr>
        <p:txBody>
          <a:bodyPr/>
          <a:lstStyle/>
          <a:p>
            <a:endParaRPr lang="en-US"/>
          </a:p>
        </p:txBody>
      </p:sp>
      <p:sp>
        <p:nvSpPr>
          <p:cNvPr id="22553" name="Text Box 24"/>
          <p:cNvSpPr txBox="1">
            <a:spLocks noChangeArrowheads="1"/>
          </p:cNvSpPr>
          <p:nvPr/>
        </p:nvSpPr>
        <p:spPr bwMode="auto">
          <a:xfrm>
            <a:off x="4499794" y="1099790"/>
            <a:ext cx="2322513" cy="366713"/>
          </a:xfrm>
          <a:prstGeom prst="rect">
            <a:avLst/>
          </a:prstGeom>
          <a:noFill/>
          <a:ln w="9525">
            <a:noFill/>
            <a:miter lim="800000"/>
            <a:headEnd/>
            <a:tailEnd/>
          </a:ln>
        </p:spPr>
        <p:txBody>
          <a:bodyPr>
            <a:spAutoFit/>
          </a:bodyPr>
          <a:lstStyle/>
          <a:p>
            <a:pPr>
              <a:spcBef>
                <a:spcPct val="50000"/>
              </a:spcBef>
            </a:pPr>
            <a:r>
              <a:rPr lang="cs-CZ"/>
              <a:t>Funkce</a:t>
            </a:r>
            <a:endParaRPr lang="en-US"/>
          </a:p>
        </p:txBody>
      </p:sp>
      <p:sp>
        <p:nvSpPr>
          <p:cNvPr id="22554" name="Text Box 25"/>
          <p:cNvSpPr txBox="1">
            <a:spLocks noChangeArrowheads="1"/>
          </p:cNvSpPr>
          <p:nvPr/>
        </p:nvSpPr>
        <p:spPr bwMode="auto">
          <a:xfrm>
            <a:off x="5076056" y="5805264"/>
            <a:ext cx="2322513" cy="366713"/>
          </a:xfrm>
          <a:prstGeom prst="rect">
            <a:avLst/>
          </a:prstGeom>
          <a:noFill/>
          <a:ln w="9525">
            <a:noFill/>
            <a:miter lim="800000"/>
            <a:headEnd/>
            <a:tailEnd/>
          </a:ln>
        </p:spPr>
        <p:txBody>
          <a:bodyPr>
            <a:spAutoFit/>
          </a:bodyPr>
          <a:lstStyle/>
          <a:p>
            <a:pPr>
              <a:spcBef>
                <a:spcPct val="50000"/>
              </a:spcBef>
            </a:pPr>
            <a:r>
              <a:rPr lang="cs-CZ" dirty="0"/>
              <a:t>Rizika</a:t>
            </a:r>
            <a:endParaRPr lang="en-US" dirty="0"/>
          </a:p>
        </p:txBody>
      </p:sp>
    </p:spTree>
    <p:extLst>
      <p:ext uri="{BB962C8B-B14F-4D97-AF65-F5344CB8AC3E}">
        <p14:creationId xmlns:p14="http://schemas.microsoft.com/office/powerpoint/2010/main" val="339250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Metody stanovení převodních cen</a:t>
            </a:r>
            <a:endParaRPr lang="en-US" sz="4400" dirty="0">
              <a:latin typeface="+mn-lt"/>
            </a:endParaRPr>
          </a:p>
        </p:txBody>
      </p:sp>
    </p:spTree>
    <p:extLst>
      <p:ext uri="{BB962C8B-B14F-4D97-AF65-F5344CB8AC3E}">
        <p14:creationId xmlns:p14="http://schemas.microsoft.com/office/powerpoint/2010/main" val="3154325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Metody stanovení převodních cen</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t>Tradiční transakční metody - </a:t>
            </a:r>
            <a:r>
              <a:rPr lang="cs-CZ" sz="2000" dirty="0"/>
              <a:t>jsou nejpřímějším nástrojem používaným ke zjištění, zda podmínky obchodu a finanční vztahy mezi spřízněnými osobami odpovídají tržním podmínkám. Tradičními transakčními metodami jsou:</a:t>
            </a:r>
          </a:p>
          <a:p>
            <a:pPr marL="0" lvl="2">
              <a:buFontTx/>
              <a:buChar char="-"/>
              <a:defRPr/>
            </a:pPr>
            <a:r>
              <a:rPr lang="cs-CZ" sz="2000" dirty="0"/>
              <a:t>Metoda nezávislé srovnatelné ceny (CUP)</a:t>
            </a:r>
          </a:p>
          <a:p>
            <a:pPr marL="0" lvl="2">
              <a:buFontTx/>
              <a:buChar char="-"/>
              <a:defRPr/>
            </a:pPr>
            <a:r>
              <a:rPr lang="cs-CZ" sz="2000" dirty="0"/>
              <a:t>Metoda ceny při opětovném prodeji (RPM)</a:t>
            </a:r>
          </a:p>
          <a:p>
            <a:pPr marL="0" lvl="2">
              <a:buFontTx/>
              <a:buChar char="-"/>
              <a:defRPr/>
            </a:pPr>
            <a:r>
              <a:rPr lang="cs-CZ" sz="2000" dirty="0"/>
              <a:t>Metoda nákladů a přirážky (CPLM, C+)</a:t>
            </a:r>
          </a:p>
          <a:p>
            <a:pPr marL="0" lvl="2">
              <a:defRPr/>
            </a:pPr>
            <a:endParaRPr lang="cs-CZ" sz="2000" dirty="0"/>
          </a:p>
          <a:p>
            <a:pPr marL="0" lvl="2">
              <a:defRPr/>
            </a:pPr>
            <a:r>
              <a:rPr lang="cs-CZ" sz="2000" b="1" dirty="0"/>
              <a:t>Ziskové transakční metody</a:t>
            </a:r>
          </a:p>
          <a:p>
            <a:pPr marL="0" lvl="2">
              <a:buFontTx/>
              <a:buChar char="-"/>
              <a:defRPr/>
            </a:pPr>
            <a:r>
              <a:rPr lang="cs-CZ" sz="2000" dirty="0"/>
              <a:t>Metoda rozdělení zisku (PS)</a:t>
            </a:r>
          </a:p>
          <a:p>
            <a:pPr marL="0" lvl="2">
              <a:buFontTx/>
              <a:buChar char="-"/>
              <a:defRPr/>
            </a:pPr>
            <a:r>
              <a:rPr lang="cs-CZ" sz="2000" dirty="0"/>
              <a:t>Transakční metoda čistého rozpětí (TNMM)</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24</a:t>
            </a:fld>
            <a:endParaRPr lang="en-US" dirty="0"/>
          </a:p>
        </p:txBody>
      </p:sp>
    </p:spTree>
    <p:extLst>
      <p:ext uri="{BB962C8B-B14F-4D97-AF65-F5344CB8AC3E}">
        <p14:creationId xmlns:p14="http://schemas.microsoft.com/office/powerpoint/2010/main" val="97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457200" y="1347991"/>
            <a:ext cx="8229600" cy="914400"/>
          </a:xfrm>
        </p:spPr>
        <p:txBody>
          <a:bodyPr>
            <a:normAutofit fontScale="90000"/>
          </a:bodyPr>
          <a:lstStyle/>
          <a:p>
            <a:r>
              <a:rPr lang="cs-CZ" dirty="0"/>
              <a:t>Jakou metodu zvolit? </a:t>
            </a:r>
            <a:br>
              <a:rPr lang="cs-CZ" dirty="0"/>
            </a:br>
            <a:r>
              <a:rPr lang="cs-CZ" sz="1800" dirty="0"/>
              <a:t>Na základě OECD není žádná metoda upřednostňovaná </a:t>
            </a:r>
            <a:r>
              <a:rPr lang="en-US" sz="1800" dirty="0"/>
              <a:t>– </a:t>
            </a:r>
            <a:r>
              <a:rPr lang="cs-CZ" sz="1800" dirty="0"/>
              <a:t>ačkoli je třeba vždy zvážit metodu CUP</a:t>
            </a:r>
            <a:br>
              <a:rPr lang="en-US" sz="1800" dirty="0"/>
            </a:br>
            <a:r>
              <a:rPr lang="cs-CZ" dirty="0"/>
              <a:t> </a:t>
            </a:r>
          </a:p>
        </p:txBody>
      </p:sp>
      <p:sp>
        <p:nvSpPr>
          <p:cNvPr id="5" name="Rectangle 4"/>
          <p:cNvSpPr/>
          <p:nvPr/>
        </p:nvSpPr>
        <p:spPr bwMode="auto">
          <a:xfrm>
            <a:off x="2895600" y="2209800"/>
            <a:ext cx="5486400" cy="1752600"/>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Flowchart: Process 5"/>
          <p:cNvSpPr/>
          <p:nvPr/>
        </p:nvSpPr>
        <p:spPr bwMode="auto">
          <a:xfrm>
            <a:off x="609600" y="4876800"/>
            <a:ext cx="4648200" cy="1295400"/>
          </a:xfrm>
          <a:prstGeom prst="flowChartProcess">
            <a:avLst/>
          </a:prstGeom>
          <a:solidFill>
            <a:schemeClr val="tx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Flowchart: Process 6"/>
          <p:cNvSpPr/>
          <p:nvPr/>
        </p:nvSpPr>
        <p:spPr bwMode="auto">
          <a:xfrm>
            <a:off x="2971800" y="5105400"/>
            <a:ext cx="1981200"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Flowchart: Process 7"/>
          <p:cNvSpPr/>
          <p:nvPr/>
        </p:nvSpPr>
        <p:spPr bwMode="auto">
          <a:xfrm>
            <a:off x="755576" y="5105400"/>
            <a:ext cx="2063824" cy="5334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Flowchart: Process 8"/>
          <p:cNvSpPr/>
          <p:nvPr/>
        </p:nvSpPr>
        <p:spPr bwMode="auto">
          <a:xfrm>
            <a:off x="3124200" y="2362200"/>
            <a:ext cx="2209800" cy="6858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Flowchart: Process 9"/>
          <p:cNvSpPr/>
          <p:nvPr/>
        </p:nvSpPr>
        <p:spPr bwMode="auto">
          <a:xfrm>
            <a:off x="3124200" y="3200400"/>
            <a:ext cx="22098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Flowchart: Process 10"/>
          <p:cNvSpPr/>
          <p:nvPr/>
        </p:nvSpPr>
        <p:spPr bwMode="auto">
          <a:xfrm>
            <a:off x="5943600" y="3200400"/>
            <a:ext cx="2057400" cy="609600"/>
          </a:xfrm>
          <a:prstGeom prst="flowChartProcess">
            <a:avLst/>
          </a:prstGeom>
          <a:solidFill>
            <a:schemeClr val="bg1">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bwMode="auto">
          <a:xfrm>
            <a:off x="685800" y="2286000"/>
            <a:ext cx="1219200" cy="609600"/>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ight Arrow 15"/>
          <p:cNvSpPr/>
          <p:nvPr/>
        </p:nvSpPr>
        <p:spPr bwMode="auto">
          <a:xfrm>
            <a:off x="2057400" y="24384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ight Arrow 16"/>
          <p:cNvSpPr/>
          <p:nvPr/>
        </p:nvSpPr>
        <p:spPr bwMode="auto">
          <a:xfrm>
            <a:off x="2057400" y="3429000"/>
            <a:ext cx="762000" cy="38100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ight Arrow 17"/>
          <p:cNvSpPr/>
          <p:nvPr/>
        </p:nvSpPr>
        <p:spPr bwMode="auto">
          <a:xfrm rot="5400000">
            <a:off x="999220" y="2880556"/>
            <a:ext cx="448816" cy="504056"/>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ight Arrow 18"/>
          <p:cNvSpPr/>
          <p:nvPr/>
        </p:nvSpPr>
        <p:spPr bwMode="auto">
          <a:xfrm rot="5400000">
            <a:off x="996380" y="4196308"/>
            <a:ext cx="499120" cy="548680"/>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Box 19"/>
          <p:cNvSpPr txBox="1"/>
          <p:nvPr/>
        </p:nvSpPr>
        <p:spPr>
          <a:xfrm>
            <a:off x="2124472" y="2492325"/>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1" name="TextBox 20"/>
          <p:cNvSpPr txBox="1"/>
          <p:nvPr/>
        </p:nvSpPr>
        <p:spPr>
          <a:xfrm>
            <a:off x="2117460" y="3481000"/>
            <a:ext cx="609600" cy="276999"/>
          </a:xfrm>
          <a:prstGeom prst="rect">
            <a:avLst/>
          </a:prstGeom>
          <a:noFill/>
        </p:spPr>
        <p:txBody>
          <a:bodyPr wrap="square" rtlCol="0">
            <a:spAutoFit/>
          </a:bodyPr>
          <a:lstStyle/>
          <a:p>
            <a:r>
              <a:rPr lang="cs-CZ" sz="1200" b="1" dirty="0">
                <a:solidFill>
                  <a:srgbClr val="FF0000"/>
                </a:solidFill>
              </a:rPr>
              <a:t>Ano</a:t>
            </a:r>
            <a:endParaRPr lang="en-US" sz="1200" b="1" dirty="0">
              <a:solidFill>
                <a:srgbClr val="FF0000"/>
              </a:solidFill>
            </a:endParaRPr>
          </a:p>
        </p:txBody>
      </p:sp>
      <p:sp>
        <p:nvSpPr>
          <p:cNvPr id="22" name="TextBox 21"/>
          <p:cNvSpPr txBox="1"/>
          <p:nvPr/>
        </p:nvSpPr>
        <p:spPr>
          <a:xfrm>
            <a:off x="1043608" y="2980184"/>
            <a:ext cx="648072"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3" name="TextBox 22"/>
          <p:cNvSpPr txBox="1"/>
          <p:nvPr/>
        </p:nvSpPr>
        <p:spPr>
          <a:xfrm>
            <a:off x="1058888" y="4293096"/>
            <a:ext cx="533400" cy="276999"/>
          </a:xfrm>
          <a:prstGeom prst="rect">
            <a:avLst/>
          </a:prstGeom>
          <a:noFill/>
        </p:spPr>
        <p:txBody>
          <a:bodyPr wrap="square" rtlCol="0">
            <a:spAutoFit/>
          </a:bodyPr>
          <a:lstStyle/>
          <a:p>
            <a:r>
              <a:rPr lang="cs-CZ" sz="1200" b="1" dirty="0">
                <a:solidFill>
                  <a:srgbClr val="FF0000"/>
                </a:solidFill>
              </a:rPr>
              <a:t>Ne</a:t>
            </a:r>
            <a:endParaRPr lang="en-US" sz="1200" b="1" dirty="0">
              <a:solidFill>
                <a:srgbClr val="FF0000"/>
              </a:solidFill>
            </a:endParaRPr>
          </a:p>
        </p:txBody>
      </p:sp>
      <p:sp>
        <p:nvSpPr>
          <p:cNvPr id="24" name="TextBox 23"/>
          <p:cNvSpPr txBox="1"/>
          <p:nvPr/>
        </p:nvSpPr>
        <p:spPr>
          <a:xfrm>
            <a:off x="5724128" y="2438400"/>
            <a:ext cx="2200672" cy="338554"/>
          </a:xfrm>
          <a:prstGeom prst="rect">
            <a:avLst/>
          </a:prstGeom>
          <a:noFill/>
        </p:spPr>
        <p:txBody>
          <a:bodyPr wrap="square" rtlCol="0">
            <a:spAutoFit/>
          </a:bodyPr>
          <a:lstStyle/>
          <a:p>
            <a:r>
              <a:rPr lang="cs-CZ" sz="1600" b="1" dirty="0">
                <a:solidFill>
                  <a:schemeClr val="bg1">
                    <a:lumMod val="75000"/>
                  </a:schemeClr>
                </a:solidFill>
              </a:rPr>
              <a:t>Standardní metody</a:t>
            </a:r>
            <a:endParaRPr lang="en-US" sz="1600" b="1" noProof="1">
              <a:solidFill>
                <a:schemeClr val="bg1">
                  <a:lumMod val="75000"/>
                </a:schemeClr>
              </a:solidFill>
            </a:endParaRPr>
          </a:p>
        </p:txBody>
      </p:sp>
      <p:sp>
        <p:nvSpPr>
          <p:cNvPr id="25" name="TextBox 24"/>
          <p:cNvSpPr txBox="1"/>
          <p:nvPr/>
        </p:nvSpPr>
        <p:spPr>
          <a:xfrm>
            <a:off x="3200400" y="2362200"/>
            <a:ext cx="1828800" cy="646331"/>
          </a:xfrm>
          <a:prstGeom prst="rect">
            <a:avLst/>
          </a:prstGeom>
          <a:noFill/>
        </p:spPr>
        <p:txBody>
          <a:bodyPr wrap="square" rtlCol="0">
            <a:spAutoFit/>
          </a:bodyPr>
          <a:lstStyle/>
          <a:p>
            <a:r>
              <a:rPr lang="cs-CZ" sz="1200" b="1" dirty="0"/>
              <a:t>Metoda srovnatelné nezávislé ceny </a:t>
            </a:r>
          </a:p>
          <a:p>
            <a:r>
              <a:rPr lang="en-US" sz="1200" b="1" dirty="0"/>
              <a:t>(CUP</a:t>
            </a:r>
            <a:r>
              <a:rPr lang="cs-CZ" sz="1200" dirty="0"/>
              <a:t>)</a:t>
            </a:r>
          </a:p>
        </p:txBody>
      </p:sp>
      <p:sp>
        <p:nvSpPr>
          <p:cNvPr id="26" name="TextBox 25"/>
          <p:cNvSpPr txBox="1"/>
          <p:nvPr/>
        </p:nvSpPr>
        <p:spPr>
          <a:xfrm>
            <a:off x="3200400" y="3276600"/>
            <a:ext cx="2057400" cy="461665"/>
          </a:xfrm>
          <a:prstGeom prst="rect">
            <a:avLst/>
          </a:prstGeom>
          <a:noFill/>
        </p:spPr>
        <p:txBody>
          <a:bodyPr wrap="square" rtlCol="0">
            <a:spAutoFit/>
          </a:bodyPr>
          <a:lstStyle/>
          <a:p>
            <a:r>
              <a:rPr lang="cs-CZ" sz="1200" b="1" dirty="0"/>
              <a:t>Metoda ceny při opětovném prodeji </a:t>
            </a:r>
            <a:r>
              <a:rPr lang="en-US" sz="1200" b="1" dirty="0"/>
              <a:t>(RPM</a:t>
            </a:r>
            <a:r>
              <a:rPr lang="cs-CZ" sz="1200" b="1" dirty="0"/>
              <a:t>)</a:t>
            </a:r>
          </a:p>
        </p:txBody>
      </p:sp>
      <p:sp>
        <p:nvSpPr>
          <p:cNvPr id="27" name="TextBox 26"/>
          <p:cNvSpPr txBox="1"/>
          <p:nvPr/>
        </p:nvSpPr>
        <p:spPr>
          <a:xfrm>
            <a:off x="6096000" y="3276600"/>
            <a:ext cx="1752600" cy="461665"/>
          </a:xfrm>
          <a:prstGeom prst="rect">
            <a:avLst/>
          </a:prstGeom>
          <a:noFill/>
        </p:spPr>
        <p:txBody>
          <a:bodyPr wrap="square" rtlCol="0">
            <a:spAutoFit/>
          </a:bodyPr>
          <a:lstStyle/>
          <a:p>
            <a:r>
              <a:rPr lang="cs-CZ" sz="1200" b="1" dirty="0"/>
              <a:t>Metoda nákladů a přirážky </a:t>
            </a:r>
            <a:r>
              <a:rPr lang="en-US" sz="1200" b="1" dirty="0"/>
              <a:t>(CPLM, C+)</a:t>
            </a:r>
          </a:p>
        </p:txBody>
      </p:sp>
      <p:sp>
        <p:nvSpPr>
          <p:cNvPr id="28" name="TextBox 27"/>
          <p:cNvSpPr txBox="1"/>
          <p:nvPr/>
        </p:nvSpPr>
        <p:spPr>
          <a:xfrm>
            <a:off x="762000" y="2362200"/>
            <a:ext cx="1143000" cy="523220"/>
          </a:xfrm>
          <a:prstGeom prst="rect">
            <a:avLst/>
          </a:prstGeom>
          <a:noFill/>
        </p:spPr>
        <p:txBody>
          <a:bodyPr wrap="square" rtlCol="0">
            <a:spAutoFit/>
          </a:bodyPr>
          <a:lstStyle/>
          <a:p>
            <a:r>
              <a:rPr lang="cs-CZ" sz="1400" b="1" dirty="0">
                <a:solidFill>
                  <a:srgbClr val="FF0000"/>
                </a:solidFill>
              </a:rPr>
              <a:t>Tržní cena?</a:t>
            </a:r>
            <a:endParaRPr lang="en-US" sz="1400" b="1" dirty="0">
              <a:solidFill>
                <a:srgbClr val="FF0000"/>
              </a:solidFill>
            </a:endParaRPr>
          </a:p>
        </p:txBody>
      </p:sp>
      <p:sp>
        <p:nvSpPr>
          <p:cNvPr id="29" name="TextBox 28"/>
          <p:cNvSpPr txBox="1"/>
          <p:nvPr/>
        </p:nvSpPr>
        <p:spPr>
          <a:xfrm>
            <a:off x="539552" y="3429000"/>
            <a:ext cx="1512168"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cs-CZ" sz="1400" b="1" dirty="0">
                <a:solidFill>
                  <a:srgbClr val="FF0000"/>
                </a:solidFill>
              </a:rPr>
              <a:t>Dostatečné údaje a srovnatelnost</a:t>
            </a:r>
            <a:r>
              <a:rPr lang="en-US" sz="1400" b="1" dirty="0">
                <a:solidFill>
                  <a:srgbClr val="FF0000"/>
                </a:solidFill>
              </a:rPr>
              <a:t>?</a:t>
            </a:r>
          </a:p>
        </p:txBody>
      </p:sp>
      <p:sp>
        <p:nvSpPr>
          <p:cNvPr id="30" name="TextBox 29"/>
          <p:cNvSpPr txBox="1"/>
          <p:nvPr/>
        </p:nvSpPr>
        <p:spPr>
          <a:xfrm>
            <a:off x="755576" y="5157192"/>
            <a:ext cx="1981200" cy="461665"/>
          </a:xfrm>
          <a:prstGeom prst="rect">
            <a:avLst/>
          </a:prstGeom>
          <a:noFill/>
        </p:spPr>
        <p:txBody>
          <a:bodyPr wrap="square" rtlCol="0">
            <a:spAutoFit/>
          </a:bodyPr>
          <a:lstStyle/>
          <a:p>
            <a:r>
              <a:rPr lang="cs-CZ" sz="1200" b="1" dirty="0"/>
              <a:t>Transakční metoda čistého rozpětí</a:t>
            </a:r>
            <a:r>
              <a:rPr lang="cs-CZ" sz="1200" dirty="0"/>
              <a:t> </a:t>
            </a:r>
            <a:r>
              <a:rPr lang="cs-CZ" sz="1200" b="1" dirty="0"/>
              <a:t>(TNMM)</a:t>
            </a:r>
            <a:endParaRPr lang="en-US" sz="1200" b="1" dirty="0"/>
          </a:p>
        </p:txBody>
      </p:sp>
      <p:sp>
        <p:nvSpPr>
          <p:cNvPr id="31" name="TextBox 30"/>
          <p:cNvSpPr txBox="1"/>
          <p:nvPr/>
        </p:nvSpPr>
        <p:spPr>
          <a:xfrm>
            <a:off x="2987824" y="5157192"/>
            <a:ext cx="2100064" cy="461665"/>
          </a:xfrm>
          <a:prstGeom prst="rect">
            <a:avLst/>
          </a:prstGeom>
          <a:noFill/>
        </p:spPr>
        <p:txBody>
          <a:bodyPr wrap="square" rtlCol="0">
            <a:spAutoFit/>
          </a:bodyPr>
          <a:lstStyle/>
          <a:p>
            <a:r>
              <a:rPr lang="cs-CZ" sz="1200" b="1" dirty="0"/>
              <a:t>Metoda rozdělení zisku </a:t>
            </a:r>
            <a:r>
              <a:rPr lang="en-US" sz="1200" b="1" dirty="0"/>
              <a:t>(</a:t>
            </a:r>
            <a:r>
              <a:rPr lang="cs-CZ" sz="1200" b="1" dirty="0"/>
              <a:t>PS)</a:t>
            </a:r>
            <a:endParaRPr lang="en-US" sz="1200" b="1" dirty="0"/>
          </a:p>
        </p:txBody>
      </p:sp>
      <p:sp>
        <p:nvSpPr>
          <p:cNvPr id="32" name="TextBox 31"/>
          <p:cNvSpPr txBox="1"/>
          <p:nvPr/>
        </p:nvSpPr>
        <p:spPr>
          <a:xfrm>
            <a:off x="1752600" y="5715000"/>
            <a:ext cx="2667000" cy="338554"/>
          </a:xfrm>
          <a:prstGeom prst="rect">
            <a:avLst/>
          </a:prstGeom>
          <a:noFill/>
        </p:spPr>
        <p:txBody>
          <a:bodyPr wrap="square" rtlCol="0">
            <a:spAutoFit/>
          </a:bodyPr>
          <a:lstStyle/>
          <a:p>
            <a:r>
              <a:rPr lang="cs-CZ" sz="1600" b="1" dirty="0">
                <a:solidFill>
                  <a:schemeClr val="bg1">
                    <a:lumMod val="75000"/>
                  </a:schemeClr>
                </a:solidFill>
              </a:rPr>
              <a:t>Ziskové metody</a:t>
            </a:r>
            <a:endParaRPr lang="en-US" sz="1600" b="1" noProof="1">
              <a:solidFill>
                <a:schemeClr val="bg1">
                  <a:lumMod val="75000"/>
                </a:schemeClr>
              </a:solidFill>
            </a:endParaRPr>
          </a:p>
        </p:txBody>
      </p:sp>
    </p:spTree>
    <p:extLst>
      <p:ext uri="{BB962C8B-B14F-4D97-AF65-F5344CB8AC3E}">
        <p14:creationId xmlns:p14="http://schemas.microsoft.com/office/powerpoint/2010/main" val="390775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nezávislé srovnatelné ceny (CUP)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Tato metoda srovnává cenu účtovanou za majetek nebo služby poskytované v řízené transakci s cenou účtovanou za majetek nebo služby poskytované ve srovnatelné nezávislé transakci za srovnatelných okolností. </a:t>
            </a:r>
          </a:p>
          <a:p>
            <a:pPr marL="57150" lvl="2" indent="-285750">
              <a:buFont typeface="Wingdings" panose="05000000000000000000" pitchFamily="2" charset="2"/>
              <a:buChar char="§"/>
              <a:defRPr/>
            </a:pPr>
            <a:r>
              <a:rPr lang="cs-CZ" sz="2000" dirty="0"/>
              <a:t>Může být složité nalézt transakci mezi nezávislými podniky, která je natolik podobná řízené transakci, že neexistují žádné rozdíly s podstatnými dopady na cenu. </a:t>
            </a:r>
          </a:p>
          <a:p>
            <a:pPr marL="57150" lvl="2" indent="-285750">
              <a:buFont typeface="Wingdings" panose="05000000000000000000" pitchFamily="2" charset="2"/>
              <a:buChar char="§"/>
              <a:defRPr/>
            </a:pPr>
            <a:r>
              <a:rPr lang="cs-CZ" sz="2000" dirty="0"/>
              <a:t>Metoda srovnatelné nezávislé ceny je zvláště spolehlivou metodou tehdy, kdy nezávislý podnik prodává za stejných podmínek tentýž produkt, jaký je prodáván mezi dvěma sdruženými podniky. Dalším příkladem je situace, kdy subjekt prodává určitý produkt jinému sdruženému podniku ve své skupině, a zároveň prodává tentýž produkt nezávislému podniku.</a:t>
            </a:r>
          </a:p>
          <a:p>
            <a:pPr marL="57150" lvl="2" indent="-285750">
              <a:buFont typeface="Wingdings" panose="05000000000000000000" pitchFamily="2" charset="2"/>
              <a:buChar char="§"/>
              <a:defRPr/>
            </a:pPr>
            <a:r>
              <a:rPr lang="cs-CZ" sz="2000" dirty="0"/>
              <a:t>Tedy: </a:t>
            </a:r>
            <a:r>
              <a:rPr lang="cs-CZ" sz="2000" b="1" dirty="0"/>
              <a:t>převodní cena = nezávislá cena</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26</a:t>
            </a:fld>
            <a:endParaRPr lang="en-US" dirty="0"/>
          </a:p>
        </p:txBody>
      </p:sp>
    </p:spTree>
    <p:extLst>
      <p:ext uri="{BB962C8B-B14F-4D97-AF65-F5344CB8AC3E}">
        <p14:creationId xmlns:p14="http://schemas.microsoft.com/office/powerpoint/2010/main" val="385150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ceny při opětovném prodeji (RPM)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ceny při opětovném prodeji vychází z ceny, za kterou je produkt nakoupený od sdruženého podniku prodán nezávislému podniku. Tato cena je pak snížena o přiměřenou hrubou marži, která představuje částku, z které by se nezávislý opětovný prodejce snažil pokrýt své prodejní a ostatní provozní náklady a dosáhnout přiměřeného zisku s ohledem na provozované funkce. To, co zbývá po odečtení hrubé marže, lze považovat po zohlednění nákladů spojených s koupí produktu (např. cla) za tržní cenu původního převodu majetku mezi sdruženými podniky.</a:t>
            </a:r>
          </a:p>
          <a:p>
            <a:pPr marL="57150" lvl="2" indent="-285750">
              <a:buFont typeface="Wingdings" panose="05000000000000000000" pitchFamily="2" charset="2"/>
              <a:buChar char="§"/>
              <a:defRPr/>
            </a:pPr>
            <a:r>
              <a:rPr lang="cs-CZ" sz="2000" dirty="0"/>
              <a:t>Tato metoda je pravděpodobně nejužitečnější u obchodně marketingové činnosti a v případech prodeje zboží přes spřízněnou distribuční firmu nezávislým subjektům, kdy distribuční společnost je omezena ve svých rizicích a funkcích.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prodejce</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27</a:t>
            </a:fld>
            <a:endParaRPr lang="en-US" dirty="0"/>
          </a:p>
        </p:txBody>
      </p:sp>
    </p:spTree>
    <p:extLst>
      <p:ext uri="{BB962C8B-B14F-4D97-AF65-F5344CB8AC3E}">
        <p14:creationId xmlns:p14="http://schemas.microsoft.com/office/powerpoint/2010/main" val="221582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nákladů a přirážky (CPLM, C+)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nákladů a přirážky vychází z nákladů, které má dodavatel v řízené transakci na majetek převedený nebo služby poskytované spřízněné společnosti. K těmto nákladům se pak přičte zisková přirážka, aby se dosáhlo přiměřeného zisku s ohledem na vykonávané funkce a podmínky trhu.</a:t>
            </a:r>
          </a:p>
          <a:p>
            <a:pPr marL="57150" lvl="2" indent="-285750">
              <a:buFont typeface="Wingdings" panose="05000000000000000000" pitchFamily="2" charset="2"/>
              <a:buChar char="§"/>
              <a:defRPr/>
            </a:pPr>
            <a:r>
              <a:rPr lang="cs-CZ" sz="2000" dirty="0"/>
              <a:t>Tato metoda je pravděpodobně nejužitečnější tam, kde jsou mezi spřízněnými stranami prodávány výrobky, nebo tam, kde spřízněné strany uzavřely dohodu o společném využívání vybavení, nebo jedná-li se v řízené transakci o poskytování služeb.</a:t>
            </a:r>
          </a:p>
          <a:p>
            <a:pPr marL="57150" lvl="2" indent="-285750">
              <a:buFont typeface="Wingdings" panose="05000000000000000000" pitchFamily="2" charset="2"/>
              <a:buChar char="§"/>
              <a:defRPr/>
            </a:pPr>
            <a:r>
              <a:rPr lang="cs-CZ" sz="2000" dirty="0"/>
              <a:t>Přímá aplikace metody nákladů a přirážky požaduje dostupnost detailních informací o nákladech a přirážce aplikované ve srovnatelné nezávislé transakci.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dodavatele</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28</a:t>
            </a:fld>
            <a:endParaRPr lang="en-US" dirty="0"/>
          </a:p>
        </p:txBody>
      </p:sp>
    </p:spTree>
    <p:extLst>
      <p:ext uri="{BB962C8B-B14F-4D97-AF65-F5344CB8AC3E}">
        <p14:creationId xmlns:p14="http://schemas.microsoft.com/office/powerpoint/2010/main" val="2735492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Metoda rozdělení zisku (PS)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rozdělení zisku se snaží vyloučit dopad zvláštních podmínek sjednaných nebo uložených v řízené transakci na zisky tím, že stanoví rozdělení zisků, které by se dalo předpokládat u nezávislých podniků, pokud by se do transakce zapojily.</a:t>
            </a:r>
          </a:p>
          <a:p>
            <a:pPr marL="57150" lvl="2" indent="-285750">
              <a:buFont typeface="Wingdings" panose="05000000000000000000" pitchFamily="2" charset="2"/>
              <a:buChar char="§"/>
              <a:defRPr/>
            </a:pPr>
            <a:r>
              <a:rPr lang="cs-CZ" sz="2000" dirty="0"/>
              <a:t>Metoda rozdělení zisku nejprve identifikuje zisk sdružených podniků, který má být rozdělen, z řízených transakcí, v nichž jsou sdružené podniky zaangažovány. Potom rozdělí tyto zisky mezi sdružené podniky na ekonomicky platném základě přibližně stanovujícím zisky, které by byly očekávány a reflektovány v dohodě na tržním principu.</a:t>
            </a:r>
          </a:p>
          <a:p>
            <a:pPr marL="57150" lvl="2" indent="-285750">
              <a:buFont typeface="Wingdings" panose="05000000000000000000" pitchFamily="2" charset="2"/>
              <a:buChar char="§"/>
              <a:defRPr/>
            </a:pPr>
            <a:r>
              <a:rPr lang="cs-CZ" sz="2000" dirty="0"/>
              <a:t>Tato metoda je pravděpodobně nejužitečnější tam, kde jsou jednotlivé transakce natolik provázané, že nemohou být posouzeny samostatně.</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29</a:t>
            </a:fld>
            <a:endParaRPr lang="en-US" dirty="0"/>
          </a:p>
        </p:txBody>
      </p:sp>
    </p:spTree>
    <p:extLst>
      <p:ext uri="{BB962C8B-B14F-4D97-AF65-F5344CB8AC3E}">
        <p14:creationId xmlns:p14="http://schemas.microsoft.com/office/powerpoint/2010/main" val="331609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060848"/>
            <a:ext cx="7560840" cy="1069975"/>
          </a:xfrm>
        </p:spPr>
        <p:txBody>
          <a:bodyPr/>
          <a:lstStyle/>
          <a:p>
            <a:r>
              <a:rPr lang="cs-CZ" sz="4400" dirty="0">
                <a:latin typeface="+mn-lt"/>
              </a:rPr>
              <a:t>Základní pojmy a legislativa</a:t>
            </a:r>
            <a:endParaRPr lang="en-US" sz="4400" dirty="0">
              <a:latin typeface="+mn-lt"/>
            </a:endParaRPr>
          </a:p>
        </p:txBody>
      </p:sp>
    </p:spTree>
    <p:extLst>
      <p:ext uri="{BB962C8B-B14F-4D97-AF65-F5344CB8AC3E}">
        <p14:creationId xmlns:p14="http://schemas.microsoft.com/office/powerpoint/2010/main" val="227351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Transakční metoda čistého rozpětí (TNMM)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dirty="0"/>
              <a:t>Transakční metoda čistého rozpětí zkoumá čisté ziskové rozpětí, které uskutečňuje subjekt z řízené transakce, ve vztahu k přiměřenému základu, tj. porovnává finanční ukazatele související s řízenou transakcí s finančními ukazateli souvisejícími se srovnatelnou nezávislou transakcí (např. ziskovost, rentabilitu k nákladům, k prodeji, apod.).</a:t>
            </a:r>
          </a:p>
          <a:p>
            <a:pPr marL="114300" lvl="2" indent="-342900">
              <a:buFont typeface="Wingdings" panose="05000000000000000000" pitchFamily="2" charset="2"/>
              <a:buChar char="§"/>
              <a:defRPr/>
            </a:pPr>
            <a:r>
              <a:rPr lang="cs-CZ" sz="2000" dirty="0"/>
              <a:t>Tato metoda představuje určitou modifikaci metody nákladů a přirážky resp. metody ceny při opětovném prodeji a zpravidla využívá údajů z databází pro určení tržně obvyklé ziskovosti. </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30</a:t>
            </a:fld>
            <a:endParaRPr lang="en-US" dirty="0"/>
          </a:p>
        </p:txBody>
      </p:sp>
    </p:spTree>
    <p:extLst>
      <p:ext uri="{BB962C8B-B14F-4D97-AF65-F5344CB8AC3E}">
        <p14:creationId xmlns:p14="http://schemas.microsoft.com/office/powerpoint/2010/main" val="91036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Prokazování před správcem daně</a:t>
            </a:r>
            <a:endParaRPr lang="en-US" sz="4400" dirty="0">
              <a:latin typeface="+mn-lt"/>
            </a:endParaRPr>
          </a:p>
        </p:txBody>
      </p:sp>
    </p:spTree>
    <p:extLst>
      <p:ext uri="{BB962C8B-B14F-4D97-AF65-F5344CB8AC3E}">
        <p14:creationId xmlns:p14="http://schemas.microsoft.com/office/powerpoint/2010/main" val="71510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již není jen „cena obvyklá“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b="1" dirty="0"/>
              <a:t>Substance test </a:t>
            </a:r>
            <a:r>
              <a:rPr lang="cs-CZ" sz="2000" dirty="0"/>
              <a:t>– daňový subjekt prokazuje skutečné přijetí služby. Tento test má zabránit vystavování fiktivních faktur za účelem snižování základu daně. Důkazním prostředkem u tohoto testu jsou konkrétní výstupy poskytnutých služeb. Může se jednat o různé analýzy, prezentace, dokumentace, finanční plány, zápisy z porad, e-mailovou komunikaci apod. </a:t>
            </a:r>
          </a:p>
          <a:p>
            <a:pPr marL="114300" lvl="2" indent="-342900">
              <a:buFont typeface="Wingdings" panose="05000000000000000000" pitchFamily="2" charset="2"/>
              <a:buChar char="§"/>
              <a:defRPr/>
            </a:pPr>
            <a:r>
              <a:rPr lang="cs-CZ" sz="2000" b="1" dirty="0"/>
              <a:t>Benefit test </a:t>
            </a:r>
            <a:r>
              <a:rPr lang="cs-CZ" sz="2000" dirty="0"/>
              <a:t>– daňový subjekt prokazuje přínos z přijetí služby. Nutno doložit propojení přijaté služby se zdanitelnými příjmy. Při posuzování splnění tohoto testu se bere v úvahu nezávislá společnost, která by přijala faktury za poskytnuté služby pouze v případě, že by jí z těchto služeb plynul očekávaný užitek.</a:t>
            </a:r>
          </a:p>
          <a:p>
            <a:pPr marL="114300" lvl="2" indent="-342900">
              <a:buFont typeface="Wingdings" panose="05000000000000000000" pitchFamily="2" charset="2"/>
              <a:buChar char="§"/>
              <a:defRPr/>
            </a:pPr>
            <a:r>
              <a:rPr lang="cs-CZ" sz="2000" b="1" dirty="0" err="1"/>
              <a:t>Arm’s</a:t>
            </a:r>
            <a:r>
              <a:rPr lang="cs-CZ" sz="2000" b="1" dirty="0"/>
              <a:t> </a:t>
            </a:r>
            <a:r>
              <a:rPr lang="cs-CZ" sz="2000" b="1" dirty="0" err="1"/>
              <a:t>length</a:t>
            </a:r>
            <a:r>
              <a:rPr lang="cs-CZ" sz="2000" b="1" dirty="0"/>
              <a:t> test </a:t>
            </a:r>
            <a:r>
              <a:rPr lang="cs-CZ" sz="2000" dirty="0"/>
              <a:t>– daňový subjekt prokazuje, že cena fakturovaná za přijaté služby je v souladu s principem tržního odstupu, tedy cena obvyklá. </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32</a:t>
            </a:fld>
            <a:endParaRPr lang="en-US" dirty="0"/>
          </a:p>
        </p:txBody>
      </p:sp>
    </p:spTree>
    <p:extLst>
      <p:ext uri="{BB962C8B-B14F-4D97-AF65-F5344CB8AC3E}">
        <p14:creationId xmlns:p14="http://schemas.microsoft.com/office/powerpoint/2010/main" val="2601798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Komplexní příklad</a:t>
            </a:r>
            <a:endParaRPr lang="en-US" sz="4400" dirty="0">
              <a:latin typeface="+mn-lt"/>
            </a:endParaRPr>
          </a:p>
        </p:txBody>
      </p:sp>
    </p:spTree>
    <p:extLst>
      <p:ext uri="{BB962C8B-B14F-4D97-AF65-F5344CB8AC3E}">
        <p14:creationId xmlns:p14="http://schemas.microsoft.com/office/powerpoint/2010/main" val="53391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Průběh zpracování dokumentace převodních cen</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Definice rozsahu</a:t>
            </a:r>
          </a:p>
          <a:p>
            <a:pPr marL="0" indent="0">
              <a:buNone/>
            </a:pPr>
            <a:r>
              <a:rPr lang="cs-CZ" dirty="0"/>
              <a:t>- m</a:t>
            </a:r>
            <a:r>
              <a:rPr lang="cs-CZ" sz="2000" dirty="0"/>
              <a:t>apování situace </a:t>
            </a:r>
            <a:endParaRPr lang="cs-CZ" dirty="0"/>
          </a:p>
          <a:p>
            <a:pPr marL="0" indent="0">
              <a:buNone/>
            </a:pPr>
            <a:r>
              <a:rPr lang="cs-CZ" dirty="0"/>
              <a:t>- n</a:t>
            </a:r>
            <a:r>
              <a:rPr lang="cs-CZ" sz="2000" dirty="0"/>
              <a:t>ávrh struktury dokumentace</a:t>
            </a:r>
            <a:endParaRPr lang="en-GB" sz="2000" dirty="0"/>
          </a:p>
          <a:p>
            <a:r>
              <a:rPr lang="cs-CZ" dirty="0"/>
              <a:t>Realizace dokumentace</a:t>
            </a:r>
          </a:p>
          <a:p>
            <a:pPr marL="0" indent="0">
              <a:buNone/>
            </a:pPr>
            <a:r>
              <a:rPr lang="cs-CZ" dirty="0"/>
              <a:t>- s</a:t>
            </a:r>
            <a:r>
              <a:rPr lang="cs-CZ" sz="2000" dirty="0"/>
              <a:t>běr a analýza informací</a:t>
            </a:r>
          </a:p>
          <a:p>
            <a:pPr marL="0" indent="0">
              <a:buNone/>
            </a:pPr>
            <a:r>
              <a:rPr lang="cs-CZ" sz="2000" dirty="0"/>
              <a:t>- zpracování dokumentace</a:t>
            </a:r>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34</a:t>
            </a:fld>
            <a:endParaRPr lang="en-US" dirty="0"/>
          </a:p>
        </p:txBody>
      </p:sp>
      <p:graphicFrame>
        <p:nvGraphicFramePr>
          <p:cNvPr id="7" name="Diagram 6"/>
          <p:cNvGraphicFramePr/>
          <p:nvPr/>
        </p:nvGraphicFramePr>
        <p:xfrm>
          <a:off x="2555776" y="2060848"/>
          <a:ext cx="648072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539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Nadnárodní skupina firem působících ve stavebnictví je tvořena následovně:</a:t>
            </a:r>
          </a:p>
          <a:p>
            <a:pPr>
              <a:buFontTx/>
              <a:buChar char="-"/>
            </a:pPr>
            <a:r>
              <a:rPr lang="cs-CZ" sz="1600" dirty="0"/>
              <a:t>holdingová společnost STAVBA HOLDING NL</a:t>
            </a:r>
          </a:p>
          <a:p>
            <a:pPr>
              <a:buFontTx/>
              <a:buChar char="-"/>
            </a:pPr>
            <a:r>
              <a:rPr lang="cs-CZ" sz="1600" dirty="0"/>
              <a:t>česká dceřiná společnost STAVBA CZ</a:t>
            </a:r>
          </a:p>
          <a:p>
            <a:pPr>
              <a:buFontTx/>
              <a:buChar char="-"/>
            </a:pPr>
            <a:r>
              <a:rPr lang="cs-CZ" sz="1600" dirty="0"/>
              <a:t>její české dceřiné společnosti KLIMATIZACE CZ, DOPRAVA CZ, VÝKOPY CZ a MONOLIT CZ</a:t>
            </a:r>
          </a:p>
          <a:p>
            <a:pPr>
              <a:buFontTx/>
              <a:buChar char="-"/>
            </a:pPr>
            <a:r>
              <a:rPr lang="cs-CZ" sz="1600" dirty="0"/>
              <a:t>její zahraniční dceřiné společnosti STAVBA SK, STAVBA PL a STAVBA US</a:t>
            </a:r>
          </a:p>
          <a:p>
            <a:r>
              <a:rPr lang="cs-CZ" dirty="0"/>
              <a:t>Nový finanční ředitel české společnosti STAVBA CZ zvažuje vytvoření dokumentace převodních cen</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35</a:t>
            </a:fld>
            <a:endParaRPr lang="en-US" dirty="0"/>
          </a:p>
        </p:txBody>
      </p:sp>
    </p:spTree>
    <p:extLst>
      <p:ext uri="{BB962C8B-B14F-4D97-AF65-F5344CB8AC3E}">
        <p14:creationId xmlns:p14="http://schemas.microsoft.com/office/powerpoint/2010/main" val="3691039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identifikace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sz="1800" dirty="0"/>
              <a:t>Poskytování služeb</a:t>
            </a:r>
          </a:p>
          <a:p>
            <a:pPr marL="114300" lvl="2" indent="-342900">
              <a:buFontTx/>
              <a:buChar char="-"/>
            </a:pPr>
            <a:r>
              <a:rPr lang="cs-CZ" sz="1800" dirty="0"/>
              <a:t>Česká společnost STAVBA CZ poskytuje služby (vedení, IT, účetnictví, controlling, marketing, HR, PR, daňové, personální a právní poradenství apod.) českým i zahraničním dceřiným společnostem</a:t>
            </a:r>
          </a:p>
          <a:p>
            <a:pPr marL="342900" lvl="2" indent="-342900">
              <a:buFont typeface="Wingdings" panose="05000000000000000000" pitchFamily="2" charset="2"/>
              <a:buChar char="§"/>
            </a:pPr>
            <a:r>
              <a:rPr lang="cs-CZ" sz="1800" dirty="0"/>
              <a:t>Financování</a:t>
            </a:r>
          </a:p>
          <a:p>
            <a:pPr marL="342900" lvl="2" indent="-342900">
              <a:buFontTx/>
              <a:buChar char="-"/>
            </a:pPr>
            <a:r>
              <a:rPr lang="cs-CZ" sz="1800" dirty="0"/>
              <a:t>Holdingová společnost STAVBA HOLDING NL poskytuje volné finanční prostředky společnosti STAVBA CZ</a:t>
            </a:r>
          </a:p>
          <a:p>
            <a:pPr marL="342900" lvl="2" indent="-342900">
              <a:buFont typeface="Wingdings" panose="05000000000000000000" pitchFamily="2" charset="2"/>
              <a:buChar char="§"/>
            </a:pPr>
            <a:r>
              <a:rPr lang="cs-CZ" sz="1800" dirty="0"/>
              <a:t>Transakce s nehmotnými aktivy</a:t>
            </a:r>
          </a:p>
          <a:p>
            <a:pPr marL="342900" lvl="2" indent="-342900">
              <a:buFontTx/>
              <a:buChar char="-"/>
            </a:pPr>
            <a:r>
              <a:rPr lang="cs-CZ" sz="1800" dirty="0"/>
              <a:t>Česká společnost STAVBA CZ poskytuje českým i zahraničním dceřiným společnostem ochrannou známku pro jejich transakce s třetími stranami</a:t>
            </a:r>
          </a:p>
          <a:p>
            <a:pPr marL="342900" lvl="2" indent="-342900">
              <a:buFont typeface="Wingdings" panose="05000000000000000000" pitchFamily="2" charset="2"/>
              <a:buChar char="§"/>
            </a:pPr>
            <a:r>
              <a:rPr lang="cs-CZ" sz="1800" dirty="0"/>
              <a:t>Subdodávky</a:t>
            </a:r>
          </a:p>
          <a:p>
            <a:pPr marL="342900" lvl="2" indent="-342900">
              <a:buFontTx/>
              <a:buChar char="-"/>
            </a:pPr>
            <a:r>
              <a:rPr lang="cs-CZ" sz="1800" dirty="0"/>
              <a:t>České i zahraniční dceřiné společnosti vykonávají subdodávky pro STAVBA CZ</a:t>
            </a:r>
          </a:p>
          <a:p>
            <a:pPr marL="3429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36</a:t>
            </a:fld>
            <a:endParaRPr lang="en-US" dirty="0"/>
          </a:p>
        </p:txBody>
      </p:sp>
    </p:spTree>
    <p:extLst>
      <p:ext uri="{BB962C8B-B14F-4D97-AF65-F5344CB8AC3E}">
        <p14:creationId xmlns:p14="http://schemas.microsoft.com/office/powerpoint/2010/main" val="1254221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grafický rozbor toku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endParaRPr lang="cs-CZ" dirty="0"/>
          </a:p>
          <a:p>
            <a:endParaRPr lang="cs-CZ" dirty="0"/>
          </a:p>
          <a:p>
            <a:endParaRPr lang="cs-CZ" dirty="0"/>
          </a:p>
          <a:p>
            <a:pPr lvl="2"/>
            <a:endParaRPr lang="cs-CZ" dirty="0"/>
          </a:p>
          <a:p>
            <a:pPr lvl="2"/>
            <a:r>
              <a:rPr lang="cs-CZ" sz="1800" dirty="0"/>
              <a:t>STAVBA HOLDING NL	</a:t>
            </a:r>
            <a:r>
              <a:rPr lang="cs-CZ" sz="1600" dirty="0"/>
              <a:t>ochranná známka</a:t>
            </a:r>
            <a:r>
              <a:rPr lang="cs-CZ" sz="1800" dirty="0"/>
              <a:t>	</a:t>
            </a:r>
          </a:p>
          <a:p>
            <a:pPr lvl="2"/>
            <a:r>
              <a:rPr lang="cs-CZ" sz="1600" dirty="0"/>
              <a:t>financování		služby</a:t>
            </a:r>
          </a:p>
          <a:p>
            <a:pPr marL="2743200" lvl="8" indent="0" algn="r"/>
            <a:endParaRPr lang="cs-CZ" sz="2000" dirty="0"/>
          </a:p>
          <a:p>
            <a:pPr marL="2743200" lvl="8" indent="0" algn="ctr"/>
            <a:r>
              <a:rPr lang="cs-CZ" sz="2000" dirty="0"/>
              <a:t>		</a:t>
            </a:r>
            <a:r>
              <a:rPr lang="cs-CZ" sz="1800" dirty="0"/>
              <a:t>České a zahraniční</a:t>
            </a:r>
          </a:p>
          <a:p>
            <a:pPr marL="2743200" lvl="8" indent="0" algn="ctr"/>
            <a:r>
              <a:rPr lang="cs-CZ" sz="1600" dirty="0"/>
              <a:t>subdodávky</a:t>
            </a:r>
            <a:r>
              <a:rPr lang="cs-CZ" sz="1800" dirty="0"/>
              <a:t>	dceřiné společnosti</a:t>
            </a:r>
          </a:p>
          <a:p>
            <a:pPr marL="1371600" lvl="5" indent="0"/>
            <a:endParaRPr lang="cs-CZ" sz="1200" dirty="0"/>
          </a:p>
          <a:p>
            <a:pPr marL="1371600" lvl="5" indent="0"/>
            <a:r>
              <a:rPr lang="cs-CZ" sz="1800" dirty="0"/>
              <a:t>STAVBA CZ</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37</a:t>
            </a:fld>
            <a:endParaRPr lang="en-US" dirty="0"/>
          </a:p>
        </p:txBody>
      </p:sp>
      <p:pic>
        <p:nvPicPr>
          <p:cNvPr id="7" name="Picture 5" descr="C:\Users\zrehak\AppData\Local\Microsoft\Windows\Temporary Internet Files\Content.IE5\I83YGTBS\MC900090662[1].wmf"/>
          <p:cNvPicPr>
            <a:picLocks noChangeAspect="1" noChangeArrowheads="1"/>
          </p:cNvPicPr>
          <p:nvPr/>
        </p:nvPicPr>
        <p:blipFill>
          <a:blip r:embed="rId3" cstate="print"/>
          <a:srcRect/>
          <a:stretch>
            <a:fillRect/>
          </a:stretch>
        </p:blipFill>
        <p:spPr bwMode="auto">
          <a:xfrm>
            <a:off x="1619672" y="2132856"/>
            <a:ext cx="1512168" cy="1527431"/>
          </a:xfrm>
          <a:prstGeom prst="rect">
            <a:avLst/>
          </a:prstGeom>
          <a:noFill/>
        </p:spPr>
      </p:pic>
      <p:cxnSp>
        <p:nvCxnSpPr>
          <p:cNvPr id="8" name="Straight Arrow Connector 11"/>
          <p:cNvCxnSpPr/>
          <p:nvPr/>
        </p:nvCxnSpPr>
        <p:spPr>
          <a:xfrm flipH="1">
            <a:off x="2375756" y="4027688"/>
            <a:ext cx="2" cy="68103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C:\Users\zrehak\AppData\Local\Microsoft\Windows\Temporary Internet Files\Content.IE5\7P5B5FEW\MC900280802[1].wmf"/>
          <p:cNvPicPr>
            <a:picLocks noChangeAspect="1" noChangeArrowheads="1"/>
          </p:cNvPicPr>
          <p:nvPr/>
        </p:nvPicPr>
        <p:blipFill>
          <a:blip r:embed="rId4" cstate="print"/>
          <a:srcRect/>
          <a:stretch>
            <a:fillRect/>
          </a:stretch>
        </p:blipFill>
        <p:spPr bwMode="auto">
          <a:xfrm>
            <a:off x="1612385" y="4852742"/>
            <a:ext cx="1460959" cy="1259447"/>
          </a:xfrm>
          <a:prstGeom prst="rect">
            <a:avLst/>
          </a:prstGeom>
          <a:noFill/>
        </p:spPr>
      </p:pic>
      <p:pic>
        <p:nvPicPr>
          <p:cNvPr id="12" name="Picture 7" descr="C:\Users\zrehak\AppData\Local\Microsoft\Windows\Temporary Internet Files\Content.IE5\I83YGTBS\MP900433147[1].jpg"/>
          <p:cNvPicPr>
            <a:picLocks noChangeAspect="1" noChangeArrowheads="1"/>
          </p:cNvPicPr>
          <p:nvPr/>
        </p:nvPicPr>
        <p:blipFill>
          <a:blip r:embed="rId5" cstate="print"/>
          <a:srcRect/>
          <a:stretch>
            <a:fillRect/>
          </a:stretch>
        </p:blipFill>
        <p:spPr bwMode="auto">
          <a:xfrm>
            <a:off x="6228184" y="3075560"/>
            <a:ext cx="1269504" cy="1904256"/>
          </a:xfrm>
          <a:prstGeom prst="rect">
            <a:avLst/>
          </a:prstGeom>
          <a:ln>
            <a:noFill/>
          </a:ln>
          <a:effectLst>
            <a:softEdge rad="112500"/>
          </a:effectLst>
        </p:spPr>
      </p:pic>
      <p:cxnSp>
        <p:nvCxnSpPr>
          <p:cNvPr id="13" name="Straight Arrow Connector 11"/>
          <p:cNvCxnSpPr/>
          <p:nvPr/>
        </p:nvCxnSpPr>
        <p:spPr>
          <a:xfrm flipV="1">
            <a:off x="3327883" y="3745236"/>
            <a:ext cx="2857829" cy="129307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1"/>
          <p:cNvCxnSpPr/>
          <p:nvPr/>
        </p:nvCxnSpPr>
        <p:spPr>
          <a:xfrm flipH="1">
            <a:off x="3397737" y="4503582"/>
            <a:ext cx="2787975" cy="127557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52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identifikace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Společnost STAVBA CZ dosud nefakturuje dceřiným společnostem za poskytování služeb a ochranné známky </a:t>
            </a:r>
          </a:p>
          <a:p>
            <a:r>
              <a:rPr lang="cs-CZ" dirty="0"/>
              <a:t>Společnost STAVBA CZ vykazuje kontinuální ztrátu </a:t>
            </a:r>
          </a:p>
          <a:p>
            <a:r>
              <a:rPr lang="cs-CZ" dirty="0"/>
              <a:t>Omezená znalost oblasti převodních cen a metod stanovení převodní ceny u služeb a ochranných známek</a:t>
            </a:r>
          </a:p>
          <a:p>
            <a:r>
              <a:rPr lang="cs-CZ" dirty="0"/>
              <a:t>Omezená znalost přijímaných služeb</a:t>
            </a:r>
          </a:p>
          <a:p>
            <a:r>
              <a:rPr lang="cs-CZ" dirty="0"/>
              <a:t>Neexistuje skupinová dokumentace služeb ani lokální dokumentace služeb v jednotlivých zemích</a:t>
            </a:r>
          </a:p>
          <a:p>
            <a:r>
              <a:rPr lang="cs-CZ" dirty="0"/>
              <a:t>Není podrobná evidence služeb přiřaditelných jednotlivým společnostem</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38</a:t>
            </a:fld>
            <a:endParaRPr lang="en-US" dirty="0"/>
          </a:p>
        </p:txBody>
      </p:sp>
    </p:spTree>
    <p:extLst>
      <p:ext uri="{BB962C8B-B14F-4D97-AF65-F5344CB8AC3E}">
        <p14:creationId xmlns:p14="http://schemas.microsoft.com/office/powerpoint/2010/main" val="3710574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Mapování situace – zhodnocení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Převodní ceny představují pro společnost STAVBA CZ riziko</a:t>
            </a:r>
          </a:p>
          <a:p>
            <a:r>
              <a:rPr lang="cs-CZ" dirty="0"/>
              <a:t>Riziko lze identifikovat na 5 úrovních: </a:t>
            </a:r>
          </a:p>
          <a:p>
            <a:pPr lvl="1"/>
            <a:r>
              <a:rPr lang="cs-CZ" sz="1800" dirty="0"/>
              <a:t>Na úrovni společnosti STAVBA CZ – odůvodnění dlouhodobých ztrát</a:t>
            </a:r>
          </a:p>
          <a:p>
            <a:pPr lvl="1"/>
            <a:r>
              <a:rPr lang="cs-CZ" sz="1800" dirty="0"/>
              <a:t>Na úrovni poskytování služeb – chybějící výnos u společnosti STAVBA CZ</a:t>
            </a:r>
          </a:p>
          <a:p>
            <a:pPr lvl="1"/>
            <a:r>
              <a:rPr lang="cs-CZ" sz="1800" dirty="0"/>
              <a:t>Na úrovni poskytování ochranné známky – chybějící výnos u společnosti STAVBA CZ</a:t>
            </a:r>
          </a:p>
          <a:p>
            <a:pPr lvl="1"/>
            <a:r>
              <a:rPr lang="cs-CZ" sz="1800" dirty="0"/>
              <a:t>Na úrovni financování – dokumentace výše úrokové míry aplikované mezi společnostmi STAVBA HOLDING NL a STAVBA CZ</a:t>
            </a:r>
          </a:p>
          <a:p>
            <a:pPr lvl="1"/>
            <a:r>
              <a:rPr lang="cs-CZ" sz="1800" dirty="0"/>
              <a:t>Na úrovni subdodávek – dokumentace provizí aplikovaných u subdodávek mezi společností STAVBA CZ a dceřinými společnostmi</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39</a:t>
            </a:fld>
            <a:endParaRPr lang="en-US" dirty="0"/>
          </a:p>
        </p:txBody>
      </p:sp>
    </p:spTree>
    <p:extLst>
      <p:ext uri="{BB962C8B-B14F-4D97-AF65-F5344CB8AC3E}">
        <p14:creationId xmlns:p14="http://schemas.microsoft.com/office/powerpoint/2010/main" val="289885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560" y="1547812"/>
            <a:ext cx="7920880" cy="4545484"/>
          </a:xfrm>
          <a:prstGeom prst="rect">
            <a:avLst/>
          </a:prstGeom>
        </p:spPr>
      </p:pic>
    </p:spTree>
    <p:extLst>
      <p:ext uri="{BB962C8B-B14F-4D97-AF65-F5344CB8AC3E}">
        <p14:creationId xmlns:p14="http://schemas.microsoft.com/office/powerpoint/2010/main" val="231123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Návrh struktury dokumentace - zvažované faktory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Kvantifikace a počet transakcí</a:t>
            </a:r>
          </a:p>
          <a:p>
            <a:pPr lvl="2"/>
            <a:r>
              <a:rPr lang="cs-CZ" sz="1600" dirty="0"/>
              <a:t>Jaká je významnost transakcí vzhledem k celkovým výnosům/nákladům společnosti STAVBA CZ? Jaké transakce budou součástí dokumentace? Kolik bude dokumentací?</a:t>
            </a:r>
          </a:p>
          <a:p>
            <a:r>
              <a:rPr lang="cs-CZ" dirty="0"/>
              <a:t>Počet společností</a:t>
            </a:r>
          </a:p>
          <a:p>
            <a:pPr lvl="2"/>
            <a:r>
              <a:rPr lang="cs-CZ" sz="1600" dirty="0"/>
              <a:t>Jaké společnosti se podílí na jednotlivých transakcích?</a:t>
            </a:r>
          </a:p>
          <a:p>
            <a:r>
              <a:rPr lang="cs-CZ" dirty="0"/>
              <a:t>Období</a:t>
            </a:r>
          </a:p>
          <a:p>
            <a:pPr lvl="2"/>
            <a:r>
              <a:rPr lang="cs-CZ" sz="1600" dirty="0"/>
              <a:t>Jaká období bude dokumentace pokrývat? Minulost či nastavení do budoucna?</a:t>
            </a:r>
          </a:p>
          <a:p>
            <a:r>
              <a:rPr lang="cs-CZ" dirty="0"/>
              <a:t>Rizikovost transakcí</a:t>
            </a:r>
          </a:p>
          <a:p>
            <a:pPr lvl="2"/>
            <a:r>
              <a:rPr lang="cs-CZ" sz="1600" dirty="0"/>
              <a:t>Je s některou z transakcí spojeno riziko? Je dokumentace některé z transakcí prioritou?</a:t>
            </a:r>
          </a:p>
          <a:p>
            <a:r>
              <a:rPr lang="cs-CZ" dirty="0"/>
              <a:t>Mezinárodní přesah</a:t>
            </a:r>
          </a:p>
          <a:p>
            <a:pPr lvl="2"/>
            <a:r>
              <a:rPr lang="cs-CZ" sz="1600" dirty="0"/>
              <a:t>Bude třeba odsouhlasení dokumentace ze strany zahraničního holdingu/centrály? </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40</a:t>
            </a:fld>
            <a:endParaRPr lang="en-US" dirty="0"/>
          </a:p>
        </p:txBody>
      </p:sp>
    </p:spTree>
    <p:extLst>
      <p:ext uri="{BB962C8B-B14F-4D97-AF65-F5344CB8AC3E}">
        <p14:creationId xmlns:p14="http://schemas.microsoft.com/office/powerpoint/2010/main" val="2218902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proces</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r>
              <a:rPr lang="cs-CZ" dirty="0"/>
              <a:t>Motto: Předpokladem úspěchu je komunikace</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41</a:t>
            </a:fld>
            <a:endParaRPr lang="en-US" dirty="0"/>
          </a:p>
        </p:txBody>
      </p:sp>
      <p:graphicFrame>
        <p:nvGraphicFramePr>
          <p:cNvPr id="7" name="Diagram 6"/>
          <p:cNvGraphicFramePr/>
          <p:nvPr/>
        </p:nvGraphicFramePr>
        <p:xfrm>
          <a:off x="323528" y="1916832"/>
          <a:ext cx="8496944"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016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postřehy z praxe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Část informací je již zpracovaná (obchodní plány, výroční zprávy, reportingy, webové stránky, prezentace, marketingové materiály,...)</a:t>
            </a:r>
          </a:p>
          <a:p>
            <a:r>
              <a:rPr lang="cs-CZ" dirty="0"/>
              <a:t>Některé informace nejsou k dispozici lokálně – nutno komunikovat s holdingem/centrálou v zahraničí</a:t>
            </a:r>
          </a:p>
          <a:p>
            <a:r>
              <a:rPr lang="cs-CZ" dirty="0"/>
              <a:t>Často jsou identifikována rizika v oblasti převodních cen, která nebyla předjímána při definici zakázky</a:t>
            </a:r>
          </a:p>
          <a:p>
            <a:r>
              <a:rPr lang="cs-CZ" dirty="0"/>
              <a:t>Převodní ceny jsou často řešeny na úrovni skupiny – je nutné zjistit status případné dokumentace na úrovni skupiny</a:t>
            </a:r>
          </a:p>
          <a:p>
            <a:r>
              <a:rPr lang="cs-CZ" dirty="0"/>
              <a:t>Vysvětlení ztrátové pozice (profil společnosti – plnohodnotný vs. smluvní, funkce a rizika, situace na trhu stavebnictví, srovnání s konkurencí, start-up fáze projektů, nevyužití kapacit - pokrytí fixních nákladů apod.)</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42</a:t>
            </a:fld>
            <a:endParaRPr lang="en-US" dirty="0"/>
          </a:p>
        </p:txBody>
      </p:sp>
    </p:spTree>
    <p:extLst>
      <p:ext uri="{BB962C8B-B14F-4D97-AF65-F5344CB8AC3E}">
        <p14:creationId xmlns:p14="http://schemas.microsoft.com/office/powerpoint/2010/main" val="1580600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popis služeb</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Interview se zástupci jednotlivých oddělení ve společnosti STAVBA CZ, které poskytují služby dceřiným společnostem – náplň služeb, evidence času (</a:t>
            </a:r>
            <a:r>
              <a:rPr lang="cs-CZ" dirty="0" err="1"/>
              <a:t>timesheet</a:t>
            </a:r>
            <a:r>
              <a:rPr lang="cs-CZ" dirty="0"/>
              <a:t>), nastavení v účetním systému</a:t>
            </a:r>
          </a:p>
          <a:p>
            <a:r>
              <a:rPr lang="cs-CZ" dirty="0"/>
              <a:t>Analýza organizačních sktruktur dceřiných společností – nesmí docházet k dublování poskytovaných služeb</a:t>
            </a:r>
          </a:p>
          <a:p>
            <a:r>
              <a:rPr lang="cs-CZ" dirty="0"/>
              <a:t>Kalkulační vzorec používaný pro tvorbu ceny při poskytování služeb = nákladová základna + zisková přirážka</a:t>
            </a:r>
          </a:p>
          <a:p>
            <a:r>
              <a:rPr lang="cs-CZ" dirty="0"/>
              <a:t>Doložit substance test a benefit test</a:t>
            </a:r>
          </a:p>
          <a:p>
            <a:r>
              <a:rPr lang="cs-CZ" dirty="0"/>
              <a:t>Doložit </a:t>
            </a:r>
            <a:r>
              <a:rPr lang="cs-CZ" dirty="0" err="1"/>
              <a:t>arm‘s</a:t>
            </a:r>
            <a:r>
              <a:rPr lang="cs-CZ" dirty="0"/>
              <a:t> </a:t>
            </a:r>
            <a:r>
              <a:rPr lang="cs-CZ" dirty="0" err="1"/>
              <a:t>length</a:t>
            </a:r>
            <a:r>
              <a:rPr lang="cs-CZ" dirty="0"/>
              <a:t> test – obvyklost ziskové přirážky, např. pomocí srovnávací analýzy z databáze TP </a:t>
            </a:r>
            <a:r>
              <a:rPr lang="cs-CZ" dirty="0" err="1"/>
              <a:t>Catalyst</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43</a:t>
            </a:fld>
            <a:endParaRPr lang="en-US" dirty="0"/>
          </a:p>
        </p:txBody>
      </p:sp>
    </p:spTree>
    <p:extLst>
      <p:ext uri="{BB962C8B-B14F-4D97-AF65-F5344CB8AC3E}">
        <p14:creationId xmlns:p14="http://schemas.microsoft.com/office/powerpoint/2010/main" val="1240545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Sběr a analýza informací – databáze TP </a:t>
            </a:r>
            <a:r>
              <a:rPr lang="cs-CZ" dirty="0" err="1"/>
              <a:t>Catalyst</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Výhoda – FÚ má k dispozici a používá databázi TP </a:t>
            </a:r>
            <a:r>
              <a:rPr lang="cs-CZ" dirty="0" err="1"/>
              <a:t>Catalyst</a:t>
            </a:r>
            <a:endParaRPr lang="cs-CZ" dirty="0"/>
          </a:p>
          <a:p>
            <a:r>
              <a:rPr lang="cs-CZ" dirty="0"/>
              <a:t>Analýzou metod převodních cen bylo zjištěno, že u poskytování služeb je použita metoda nákladů a přirážky (</a:t>
            </a:r>
            <a:r>
              <a:rPr lang="cs-CZ" dirty="0" err="1"/>
              <a:t>cost</a:t>
            </a:r>
            <a:r>
              <a:rPr lang="cs-CZ" dirty="0"/>
              <a:t> + 5 %)</a:t>
            </a:r>
          </a:p>
          <a:p>
            <a:r>
              <a:rPr lang="cs-CZ" dirty="0"/>
              <a:t>Výstup z TP </a:t>
            </a:r>
            <a:r>
              <a:rPr lang="cs-CZ" dirty="0" err="1"/>
              <a:t>Catalyst</a:t>
            </a:r>
            <a:r>
              <a:rPr lang="cs-CZ" dirty="0"/>
              <a:t> na úrovni EBIT / provozní náklady</a:t>
            </a:r>
          </a:p>
          <a:p>
            <a:endParaRPr lang="cs-CZ" dirty="0"/>
          </a:p>
          <a:p>
            <a:endParaRPr lang="cs-CZ" dirty="0"/>
          </a:p>
          <a:p>
            <a:endParaRPr lang="cs-CZ" dirty="0"/>
          </a:p>
          <a:p>
            <a:endParaRPr lang="cs-CZ" dirty="0"/>
          </a:p>
          <a:p>
            <a:r>
              <a:rPr lang="cs-CZ" dirty="0"/>
              <a:t>Aplikovaná přirážka 5 % je v rámci </a:t>
            </a:r>
            <a:r>
              <a:rPr lang="cs-CZ" dirty="0" err="1"/>
              <a:t>mezikvartilového</a:t>
            </a:r>
            <a:r>
              <a:rPr lang="cs-CZ" dirty="0"/>
              <a:t> rozpětí v blízkosti mediánu</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44</a:t>
            </a:fld>
            <a:endParaRPr lang="en-US" dirty="0"/>
          </a:p>
        </p:txBody>
      </p:sp>
      <p:grpSp>
        <p:nvGrpSpPr>
          <p:cNvPr id="5" name="Group 4"/>
          <p:cNvGrpSpPr>
            <a:grpSpLocks noChangeAspect="1"/>
          </p:cNvGrpSpPr>
          <p:nvPr/>
        </p:nvGrpSpPr>
        <p:grpSpPr bwMode="auto">
          <a:xfrm>
            <a:off x="755650" y="3860800"/>
            <a:ext cx="5189538" cy="1331913"/>
            <a:chOff x="476" y="2432"/>
            <a:chExt cx="3269" cy="839"/>
          </a:xfrm>
        </p:grpSpPr>
        <p:sp>
          <p:nvSpPr>
            <p:cNvPr id="7" name="AutoShape 3"/>
            <p:cNvSpPr>
              <a:spLocks noChangeAspect="1" noChangeArrowheads="1" noTextEdit="1"/>
            </p:cNvSpPr>
            <p:nvPr/>
          </p:nvSpPr>
          <p:spPr bwMode="auto">
            <a:xfrm>
              <a:off x="476" y="2432"/>
              <a:ext cx="323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Rectangle 5"/>
            <p:cNvSpPr>
              <a:spLocks noChangeArrowheads="1"/>
            </p:cNvSpPr>
            <p:nvPr/>
          </p:nvSpPr>
          <p:spPr bwMode="auto">
            <a:xfrm>
              <a:off x="1465"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2019</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2110"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2020</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2756"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a:ln>
                    <a:noFill/>
                  </a:ln>
                  <a:solidFill>
                    <a:srgbClr val="000000"/>
                  </a:solidFill>
                  <a:effectLst/>
                  <a:latin typeface="Verdana" panose="020B0604030504040204" pitchFamily="34" charset="0"/>
                </a:rPr>
                <a:t>2021</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260" y="2483"/>
              <a:ext cx="4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Průměr</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506" y="2675"/>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1. kvartil</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374"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3,20%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2019"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3,10%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665"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2,80%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3311"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3,02%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506" y="2877"/>
              <a:ext cx="5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medián</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374"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5,82%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2019"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4,44%</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2665"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3,32%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311"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4,72%</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506" y="3079"/>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a:ln>
                    <a:noFill/>
                  </a:ln>
                  <a:solidFill>
                    <a:srgbClr val="000000"/>
                  </a:solidFill>
                  <a:effectLst/>
                  <a:latin typeface="Verdana" panose="020B0604030504040204" pitchFamily="34" charset="0"/>
                </a:rPr>
                <a:t>3. kvartil</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1374"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9,01%</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2019"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8,80%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2665"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7,50%</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3311"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a:ln>
                    <a:noFill/>
                  </a:ln>
                  <a:solidFill>
                    <a:srgbClr val="000000"/>
                  </a:solidFill>
                  <a:effectLst/>
                  <a:latin typeface="Verdana" panose="020B0604030504040204" pitchFamily="34" charset="0"/>
                </a:rPr>
                <a:t>8,04%</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476"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Rectangle 25"/>
            <p:cNvSpPr>
              <a:spLocks noChangeArrowheads="1"/>
            </p:cNvSpPr>
            <p:nvPr/>
          </p:nvSpPr>
          <p:spPr bwMode="auto">
            <a:xfrm>
              <a:off x="1122"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Rectangle 26"/>
            <p:cNvSpPr>
              <a:spLocks noChangeArrowheads="1"/>
            </p:cNvSpPr>
            <p:nvPr/>
          </p:nvSpPr>
          <p:spPr bwMode="auto">
            <a:xfrm>
              <a:off x="1767"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Rectangle 27"/>
            <p:cNvSpPr>
              <a:spLocks noChangeArrowheads="1"/>
            </p:cNvSpPr>
            <p:nvPr/>
          </p:nvSpPr>
          <p:spPr bwMode="auto">
            <a:xfrm>
              <a:off x="2413"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Rectangle 28"/>
            <p:cNvSpPr>
              <a:spLocks noChangeArrowheads="1"/>
            </p:cNvSpPr>
            <p:nvPr/>
          </p:nvSpPr>
          <p:spPr bwMode="auto">
            <a:xfrm>
              <a:off x="3058"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2" name="Line 29"/>
            <p:cNvSpPr>
              <a:spLocks noChangeShapeType="1"/>
            </p:cNvSpPr>
            <p:nvPr/>
          </p:nvSpPr>
          <p:spPr bwMode="auto">
            <a:xfrm>
              <a:off x="486" y="2432"/>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3" name="Rectangle 30"/>
            <p:cNvSpPr>
              <a:spLocks noChangeArrowheads="1"/>
            </p:cNvSpPr>
            <p:nvPr/>
          </p:nvSpPr>
          <p:spPr bwMode="auto">
            <a:xfrm>
              <a:off x="486" y="2432"/>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6" name="Rectangle 31"/>
            <p:cNvSpPr>
              <a:spLocks noChangeArrowheads="1"/>
            </p:cNvSpPr>
            <p:nvPr/>
          </p:nvSpPr>
          <p:spPr bwMode="auto">
            <a:xfrm>
              <a:off x="3704"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7" name="Line 32"/>
            <p:cNvSpPr>
              <a:spLocks noChangeShapeType="1"/>
            </p:cNvSpPr>
            <p:nvPr/>
          </p:nvSpPr>
          <p:spPr bwMode="auto">
            <a:xfrm>
              <a:off x="486" y="2634"/>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8" name="Rectangle 33"/>
            <p:cNvSpPr>
              <a:spLocks noChangeArrowheads="1"/>
            </p:cNvSpPr>
            <p:nvPr/>
          </p:nvSpPr>
          <p:spPr bwMode="auto">
            <a:xfrm>
              <a:off x="486" y="2634"/>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9" name="Line 34"/>
            <p:cNvSpPr>
              <a:spLocks noChangeShapeType="1"/>
            </p:cNvSpPr>
            <p:nvPr/>
          </p:nvSpPr>
          <p:spPr bwMode="auto">
            <a:xfrm>
              <a:off x="486" y="2836"/>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0" name="Rectangle 35"/>
            <p:cNvSpPr>
              <a:spLocks noChangeArrowheads="1"/>
            </p:cNvSpPr>
            <p:nvPr/>
          </p:nvSpPr>
          <p:spPr bwMode="auto">
            <a:xfrm>
              <a:off x="486" y="2836"/>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1" name="Line 36"/>
            <p:cNvSpPr>
              <a:spLocks noChangeShapeType="1"/>
            </p:cNvSpPr>
            <p:nvPr/>
          </p:nvSpPr>
          <p:spPr bwMode="auto">
            <a:xfrm>
              <a:off x="486" y="3039"/>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2" name="Rectangle 37"/>
            <p:cNvSpPr>
              <a:spLocks noChangeArrowheads="1"/>
            </p:cNvSpPr>
            <p:nvPr/>
          </p:nvSpPr>
          <p:spPr bwMode="auto">
            <a:xfrm>
              <a:off x="486" y="3039"/>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3" name="Line 38"/>
            <p:cNvSpPr>
              <a:spLocks noChangeShapeType="1"/>
            </p:cNvSpPr>
            <p:nvPr/>
          </p:nvSpPr>
          <p:spPr bwMode="auto">
            <a:xfrm>
              <a:off x="476" y="2432"/>
              <a:ext cx="0" cy="8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4" name="Rectangle 39"/>
            <p:cNvSpPr>
              <a:spLocks noChangeArrowheads="1"/>
            </p:cNvSpPr>
            <p:nvPr/>
          </p:nvSpPr>
          <p:spPr bwMode="auto">
            <a:xfrm>
              <a:off x="476" y="2432"/>
              <a:ext cx="10" cy="8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5" name="Line 40"/>
            <p:cNvSpPr>
              <a:spLocks noChangeShapeType="1"/>
            </p:cNvSpPr>
            <p:nvPr/>
          </p:nvSpPr>
          <p:spPr bwMode="auto">
            <a:xfrm>
              <a:off x="1122"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6" name="Rectangle 41"/>
            <p:cNvSpPr>
              <a:spLocks noChangeArrowheads="1"/>
            </p:cNvSpPr>
            <p:nvPr/>
          </p:nvSpPr>
          <p:spPr bwMode="auto">
            <a:xfrm>
              <a:off x="1122"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7" name="Line 42"/>
            <p:cNvSpPr>
              <a:spLocks noChangeShapeType="1"/>
            </p:cNvSpPr>
            <p:nvPr/>
          </p:nvSpPr>
          <p:spPr bwMode="auto">
            <a:xfrm>
              <a:off x="1767"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8" name="Rectangle 43"/>
            <p:cNvSpPr>
              <a:spLocks noChangeArrowheads="1"/>
            </p:cNvSpPr>
            <p:nvPr/>
          </p:nvSpPr>
          <p:spPr bwMode="auto">
            <a:xfrm>
              <a:off x="1767"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9" name="Line 44"/>
            <p:cNvSpPr>
              <a:spLocks noChangeShapeType="1"/>
            </p:cNvSpPr>
            <p:nvPr/>
          </p:nvSpPr>
          <p:spPr bwMode="auto">
            <a:xfrm>
              <a:off x="2413"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0" name="Rectangle 45"/>
            <p:cNvSpPr>
              <a:spLocks noChangeArrowheads="1"/>
            </p:cNvSpPr>
            <p:nvPr/>
          </p:nvSpPr>
          <p:spPr bwMode="auto">
            <a:xfrm>
              <a:off x="2413"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1" name="Line 46"/>
            <p:cNvSpPr>
              <a:spLocks noChangeShapeType="1"/>
            </p:cNvSpPr>
            <p:nvPr/>
          </p:nvSpPr>
          <p:spPr bwMode="auto">
            <a:xfrm>
              <a:off x="3058"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2" name="Rectangle 47"/>
            <p:cNvSpPr>
              <a:spLocks noChangeArrowheads="1"/>
            </p:cNvSpPr>
            <p:nvPr/>
          </p:nvSpPr>
          <p:spPr bwMode="auto">
            <a:xfrm>
              <a:off x="3058"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3" name="Line 48"/>
            <p:cNvSpPr>
              <a:spLocks noChangeShapeType="1"/>
            </p:cNvSpPr>
            <p:nvPr/>
          </p:nvSpPr>
          <p:spPr bwMode="auto">
            <a:xfrm>
              <a:off x="486" y="3241"/>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4" name="Rectangle 49"/>
            <p:cNvSpPr>
              <a:spLocks noChangeArrowheads="1"/>
            </p:cNvSpPr>
            <p:nvPr/>
          </p:nvSpPr>
          <p:spPr bwMode="auto">
            <a:xfrm>
              <a:off x="486" y="3241"/>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5" name="Line 50"/>
            <p:cNvSpPr>
              <a:spLocks noChangeShapeType="1"/>
            </p:cNvSpPr>
            <p:nvPr/>
          </p:nvSpPr>
          <p:spPr bwMode="auto">
            <a:xfrm>
              <a:off x="3704"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6" name="Rectangle 51"/>
            <p:cNvSpPr>
              <a:spLocks noChangeArrowheads="1"/>
            </p:cNvSpPr>
            <p:nvPr/>
          </p:nvSpPr>
          <p:spPr bwMode="auto">
            <a:xfrm>
              <a:off x="3704"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7" name="Line 52"/>
            <p:cNvSpPr>
              <a:spLocks noChangeShapeType="1"/>
            </p:cNvSpPr>
            <p:nvPr/>
          </p:nvSpPr>
          <p:spPr bwMode="auto">
            <a:xfrm>
              <a:off x="476"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8" name="Rectangle 53"/>
            <p:cNvSpPr>
              <a:spLocks noChangeArrowheads="1"/>
            </p:cNvSpPr>
            <p:nvPr/>
          </p:nvSpPr>
          <p:spPr bwMode="auto">
            <a:xfrm>
              <a:off x="476"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9" name="Line 54"/>
            <p:cNvSpPr>
              <a:spLocks noChangeShapeType="1"/>
            </p:cNvSpPr>
            <p:nvPr/>
          </p:nvSpPr>
          <p:spPr bwMode="auto">
            <a:xfrm>
              <a:off x="1122"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0" name="Rectangle 55"/>
            <p:cNvSpPr>
              <a:spLocks noChangeArrowheads="1"/>
            </p:cNvSpPr>
            <p:nvPr/>
          </p:nvSpPr>
          <p:spPr bwMode="auto">
            <a:xfrm>
              <a:off x="1122"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1" name="Line 56"/>
            <p:cNvSpPr>
              <a:spLocks noChangeShapeType="1"/>
            </p:cNvSpPr>
            <p:nvPr/>
          </p:nvSpPr>
          <p:spPr bwMode="auto">
            <a:xfrm>
              <a:off x="1767"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2" name="Rectangle 57"/>
            <p:cNvSpPr>
              <a:spLocks noChangeArrowheads="1"/>
            </p:cNvSpPr>
            <p:nvPr/>
          </p:nvSpPr>
          <p:spPr bwMode="auto">
            <a:xfrm>
              <a:off x="1767"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3" name="Line 58"/>
            <p:cNvSpPr>
              <a:spLocks noChangeShapeType="1"/>
            </p:cNvSpPr>
            <p:nvPr/>
          </p:nvSpPr>
          <p:spPr bwMode="auto">
            <a:xfrm>
              <a:off x="2413"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4" name="Rectangle 59"/>
            <p:cNvSpPr>
              <a:spLocks noChangeArrowheads="1"/>
            </p:cNvSpPr>
            <p:nvPr/>
          </p:nvSpPr>
          <p:spPr bwMode="auto">
            <a:xfrm>
              <a:off x="2413"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5" name="Line 60"/>
            <p:cNvSpPr>
              <a:spLocks noChangeShapeType="1"/>
            </p:cNvSpPr>
            <p:nvPr/>
          </p:nvSpPr>
          <p:spPr bwMode="auto">
            <a:xfrm>
              <a:off x="3058"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6" name="Rectangle 61"/>
            <p:cNvSpPr>
              <a:spLocks noChangeArrowheads="1"/>
            </p:cNvSpPr>
            <p:nvPr/>
          </p:nvSpPr>
          <p:spPr bwMode="auto">
            <a:xfrm>
              <a:off x="3058"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7" name="Line 62"/>
            <p:cNvSpPr>
              <a:spLocks noChangeShapeType="1"/>
            </p:cNvSpPr>
            <p:nvPr/>
          </p:nvSpPr>
          <p:spPr bwMode="auto">
            <a:xfrm>
              <a:off x="3704"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8" name="Rectangle 63"/>
            <p:cNvSpPr>
              <a:spLocks noChangeArrowheads="1"/>
            </p:cNvSpPr>
            <p:nvPr/>
          </p:nvSpPr>
          <p:spPr bwMode="auto">
            <a:xfrm>
              <a:off x="3704"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9" name="Line 64"/>
            <p:cNvSpPr>
              <a:spLocks noChangeShapeType="1"/>
            </p:cNvSpPr>
            <p:nvPr/>
          </p:nvSpPr>
          <p:spPr bwMode="auto">
            <a:xfrm>
              <a:off x="3714" y="243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0" name="Rectangle 65"/>
            <p:cNvSpPr>
              <a:spLocks noChangeArrowheads="1"/>
            </p:cNvSpPr>
            <p:nvPr/>
          </p:nvSpPr>
          <p:spPr bwMode="auto">
            <a:xfrm>
              <a:off x="3714" y="2432"/>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1" name="Line 66"/>
            <p:cNvSpPr>
              <a:spLocks noChangeShapeType="1"/>
            </p:cNvSpPr>
            <p:nvPr/>
          </p:nvSpPr>
          <p:spPr bwMode="auto">
            <a:xfrm>
              <a:off x="3714" y="263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2" name="Rectangle 67"/>
            <p:cNvSpPr>
              <a:spLocks noChangeArrowheads="1"/>
            </p:cNvSpPr>
            <p:nvPr/>
          </p:nvSpPr>
          <p:spPr bwMode="auto">
            <a:xfrm>
              <a:off x="3714" y="2634"/>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3" name="Line 68"/>
            <p:cNvSpPr>
              <a:spLocks noChangeShapeType="1"/>
            </p:cNvSpPr>
            <p:nvPr/>
          </p:nvSpPr>
          <p:spPr bwMode="auto">
            <a:xfrm>
              <a:off x="3714" y="283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4" name="Rectangle 69"/>
            <p:cNvSpPr>
              <a:spLocks noChangeArrowheads="1"/>
            </p:cNvSpPr>
            <p:nvPr/>
          </p:nvSpPr>
          <p:spPr bwMode="auto">
            <a:xfrm>
              <a:off x="3714" y="2836"/>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5" name="Line 70"/>
            <p:cNvSpPr>
              <a:spLocks noChangeShapeType="1"/>
            </p:cNvSpPr>
            <p:nvPr/>
          </p:nvSpPr>
          <p:spPr bwMode="auto">
            <a:xfrm>
              <a:off x="3714" y="30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6" name="Rectangle 71"/>
            <p:cNvSpPr>
              <a:spLocks noChangeArrowheads="1"/>
            </p:cNvSpPr>
            <p:nvPr/>
          </p:nvSpPr>
          <p:spPr bwMode="auto">
            <a:xfrm>
              <a:off x="3714" y="3039"/>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7" name="Line 72"/>
            <p:cNvSpPr>
              <a:spLocks noChangeShapeType="1"/>
            </p:cNvSpPr>
            <p:nvPr/>
          </p:nvSpPr>
          <p:spPr bwMode="auto">
            <a:xfrm>
              <a:off x="3714" y="324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8" name="Rectangle 73"/>
            <p:cNvSpPr>
              <a:spLocks noChangeArrowheads="1"/>
            </p:cNvSpPr>
            <p:nvPr/>
          </p:nvSpPr>
          <p:spPr bwMode="auto">
            <a:xfrm>
              <a:off x="3714" y="324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676797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Zpracování dokumentace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Povinné náležitosti dokumentace obsaženy v Pokynu MF D-334</a:t>
            </a:r>
          </a:p>
          <a:p>
            <a:r>
              <a:rPr lang="cs-CZ" dirty="0"/>
              <a:t>Popis skupiny a smluvních stran</a:t>
            </a:r>
          </a:p>
          <a:p>
            <a:r>
              <a:rPr lang="cs-CZ" dirty="0"/>
              <a:t>Ekonomická analýza</a:t>
            </a:r>
          </a:p>
          <a:p>
            <a:pPr lvl="2"/>
            <a:r>
              <a:rPr lang="cs-CZ" sz="1800" dirty="0"/>
              <a:t>Přesný popis předmětu transakce (charakteristika služeb)</a:t>
            </a:r>
          </a:p>
          <a:p>
            <a:pPr lvl="2"/>
            <a:r>
              <a:rPr lang="cs-CZ" sz="1800" dirty="0"/>
              <a:t>Analýza smluvních podmínek</a:t>
            </a:r>
          </a:p>
          <a:p>
            <a:pPr lvl="2"/>
            <a:r>
              <a:rPr lang="cs-CZ" sz="1800" dirty="0"/>
              <a:t>Funkční a riziková analýza</a:t>
            </a:r>
          </a:p>
          <a:p>
            <a:pPr lvl="2"/>
            <a:r>
              <a:rPr lang="cs-CZ" sz="1800" dirty="0"/>
              <a:t>Analýza trhu a strategie</a:t>
            </a:r>
          </a:p>
          <a:p>
            <a:r>
              <a:rPr lang="cs-CZ" dirty="0"/>
              <a:t>Popis a odůvodnění použité metody převodních cen</a:t>
            </a:r>
          </a:p>
          <a:p>
            <a:r>
              <a:rPr lang="cs-CZ" dirty="0"/>
              <a:t>Kalkulace převodních cen</a:t>
            </a:r>
          </a:p>
          <a:p>
            <a:r>
              <a:rPr lang="cs-CZ" dirty="0"/>
              <a:t>Srovnávací analýzy a jejich interpretace</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45</a:t>
            </a:fld>
            <a:endParaRPr lang="en-US" dirty="0"/>
          </a:p>
        </p:txBody>
      </p:sp>
    </p:spTree>
    <p:extLst>
      <p:ext uri="{BB962C8B-B14F-4D97-AF65-F5344CB8AC3E}">
        <p14:creationId xmlns:p14="http://schemas.microsoft.com/office/powerpoint/2010/main" val="355378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536" y="2204864"/>
            <a:ext cx="8136904" cy="1069975"/>
          </a:xfrm>
        </p:spPr>
        <p:txBody>
          <a:bodyPr/>
          <a:lstStyle/>
          <a:p>
            <a:r>
              <a:rPr lang="cs-CZ" sz="4400" dirty="0">
                <a:latin typeface="+mn-lt"/>
              </a:rPr>
              <a:t>Když jsou převodní ceny „špatně“</a:t>
            </a:r>
            <a:endParaRPr lang="en-US" sz="4400" dirty="0">
              <a:latin typeface="+mn-lt"/>
            </a:endParaRPr>
          </a:p>
        </p:txBody>
      </p:sp>
    </p:spTree>
    <p:extLst>
      <p:ext uri="{BB962C8B-B14F-4D97-AF65-F5344CB8AC3E}">
        <p14:creationId xmlns:p14="http://schemas.microsoft.com/office/powerpoint/2010/main" val="682005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Podezřelé okolnosti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r>
              <a:rPr lang="cs-CZ" dirty="0"/>
              <a:t>Chybí smlouvy</a:t>
            </a:r>
          </a:p>
          <a:p>
            <a:r>
              <a:rPr lang="cs-CZ" dirty="0"/>
              <a:t>Podivné/neurčité popisky na fakturách</a:t>
            </a:r>
          </a:p>
          <a:p>
            <a:r>
              <a:rPr lang="cs-CZ" dirty="0"/>
              <a:t>Společnost vykazuje dlouhodobě ztráty </a:t>
            </a:r>
          </a:p>
          <a:p>
            <a:r>
              <a:rPr lang="cs-CZ" dirty="0"/>
              <a:t>Dobropisy / vrubopisy ke konci roku</a:t>
            </a:r>
          </a:p>
          <a:p>
            <a:r>
              <a:rPr lang="cs-CZ" dirty="0"/>
              <a:t>Management </a:t>
            </a:r>
            <a:r>
              <a:rPr lang="cs-CZ" dirty="0" err="1"/>
              <a:t>fee</a:t>
            </a:r>
            <a:r>
              <a:rPr lang="cs-CZ" dirty="0"/>
              <a:t> za služby, jejichž povahu společnost nedokáže vysvětlit</a:t>
            </a:r>
          </a:p>
          <a:p>
            <a:pPr marL="114300" lvl="2" indent="-342900">
              <a:buFont typeface="Wingdings" panose="05000000000000000000" pitchFamily="2" charset="2"/>
              <a:buChar char="§"/>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47</a:t>
            </a:fld>
            <a:endParaRPr lang="en-US" dirty="0"/>
          </a:p>
        </p:txBody>
      </p:sp>
    </p:spTree>
    <p:extLst>
      <p:ext uri="{BB962C8B-B14F-4D97-AF65-F5344CB8AC3E}">
        <p14:creationId xmlns:p14="http://schemas.microsoft.com/office/powerpoint/2010/main" val="2435176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Rizika převodních cen pro nadnárodní společnosti</a:t>
            </a:r>
            <a:endParaRPr lang="en-US" dirty="0"/>
          </a:p>
        </p:txBody>
      </p:sp>
      <p:sp>
        <p:nvSpPr>
          <p:cNvPr id="18435" name="Rectangle 3"/>
          <p:cNvSpPr>
            <a:spLocks noGrp="1" noChangeArrowheads="1"/>
          </p:cNvSpPr>
          <p:nvPr>
            <p:ph idx="1"/>
          </p:nvPr>
        </p:nvSpPr>
        <p:spPr>
          <a:xfrm>
            <a:off x="457200" y="2060848"/>
            <a:ext cx="8435280" cy="4320480"/>
          </a:xfrm>
        </p:spPr>
        <p:txBody>
          <a:bodyPr>
            <a:normAutofit fontScale="92500" lnSpcReduction="20000"/>
          </a:bodyPr>
          <a:lstStyle/>
          <a:p>
            <a:pPr marL="342900" lvl="1" indent="-342900">
              <a:lnSpc>
                <a:spcPct val="120000"/>
              </a:lnSpc>
              <a:tabLst>
                <a:tab pos="358775" algn="l"/>
              </a:tabLst>
              <a:defRPr/>
            </a:pPr>
            <a:r>
              <a:rPr lang="cs-CZ" sz="2600" dirty="0"/>
              <a:t>Dvojí zdanění</a:t>
            </a:r>
          </a:p>
          <a:p>
            <a:pPr marL="342900" lvl="1" indent="-342900">
              <a:lnSpc>
                <a:spcPct val="120000"/>
              </a:lnSpc>
              <a:tabLst>
                <a:tab pos="358775" algn="l"/>
              </a:tabLst>
              <a:defRPr/>
            </a:pPr>
            <a:r>
              <a:rPr lang="cs-CZ" sz="2600" dirty="0"/>
              <a:t>Doměření daně</a:t>
            </a:r>
          </a:p>
          <a:p>
            <a:pPr marL="342900" lvl="1" indent="-342900">
              <a:lnSpc>
                <a:spcPct val="120000"/>
              </a:lnSpc>
              <a:tabLst>
                <a:tab pos="358775" algn="l"/>
              </a:tabLst>
              <a:defRPr/>
            </a:pPr>
            <a:r>
              <a:rPr lang="cs-CZ" sz="2600" dirty="0"/>
              <a:t>Penále</a:t>
            </a:r>
          </a:p>
          <a:p>
            <a:pPr marL="342900" lvl="1" indent="-342900">
              <a:lnSpc>
                <a:spcPct val="120000"/>
              </a:lnSpc>
              <a:tabLst>
                <a:tab pos="358775" algn="l"/>
              </a:tabLst>
              <a:defRPr/>
            </a:pPr>
            <a:r>
              <a:rPr lang="cs-CZ" sz="2600" dirty="0"/>
              <a:t>Srážková daň</a:t>
            </a:r>
          </a:p>
          <a:p>
            <a:pPr marL="342900" lvl="1" indent="-342900">
              <a:lnSpc>
                <a:spcPct val="120000"/>
              </a:lnSpc>
              <a:tabLst>
                <a:tab pos="358775" algn="l"/>
              </a:tabLst>
              <a:defRPr/>
            </a:pPr>
            <a:r>
              <a:rPr lang="cs-CZ" sz="2600" dirty="0"/>
              <a:t>DPH a celní poplatky</a:t>
            </a:r>
          </a:p>
          <a:p>
            <a:pPr marL="342900" lvl="1" indent="-342900">
              <a:lnSpc>
                <a:spcPct val="120000"/>
              </a:lnSpc>
              <a:tabLst>
                <a:tab pos="358775" algn="l"/>
              </a:tabLst>
              <a:defRPr/>
            </a:pPr>
            <a:r>
              <a:rPr lang="cs-CZ" sz="2600" dirty="0"/>
              <a:t>Trestný čin</a:t>
            </a:r>
          </a:p>
          <a:p>
            <a:pPr marL="342900" lvl="1" indent="-342900">
              <a:lnSpc>
                <a:spcPct val="120000"/>
              </a:lnSpc>
              <a:tabLst>
                <a:tab pos="358775" algn="l"/>
              </a:tabLst>
              <a:defRPr/>
            </a:pPr>
            <a:r>
              <a:rPr lang="cs-CZ" sz="2600" dirty="0"/>
              <a:t>Cenová regulace (distribuce energií, licence)</a:t>
            </a:r>
          </a:p>
          <a:p>
            <a:pPr marL="342900" lvl="1" indent="-342900">
              <a:lnSpc>
                <a:spcPct val="120000"/>
              </a:lnSpc>
              <a:tabLst>
                <a:tab pos="358775" algn="l"/>
              </a:tabLst>
              <a:defRPr/>
            </a:pPr>
            <a:r>
              <a:rPr lang="cs-CZ" sz="2600" dirty="0"/>
              <a:t>Další negativní dopady (např. ztráta investičních pobídek)</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48</a:t>
            </a:fld>
            <a:endParaRPr lang="en-US" dirty="0"/>
          </a:p>
        </p:txBody>
      </p:sp>
    </p:spTree>
    <p:extLst>
      <p:ext uri="{BB962C8B-B14F-4D97-AF65-F5344CB8AC3E}">
        <p14:creationId xmlns:p14="http://schemas.microsoft.com/office/powerpoint/2010/main" val="1015002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a:t>Transfer </a:t>
            </a:r>
            <a:r>
              <a:rPr lang="cs-CZ" dirty="0" err="1"/>
              <a:t>pricing</a:t>
            </a:r>
            <a:r>
              <a:rPr lang="cs-CZ" dirty="0"/>
              <a:t> – současná situace v ČR</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Metodika na identifikaci rizikových společností</a:t>
            </a:r>
          </a:p>
          <a:p>
            <a:pPr marL="800100" lvl="3" indent="-342900">
              <a:buFont typeface="Wingdings" pitchFamily="2" charset="2"/>
              <a:buChar char="§"/>
            </a:pPr>
            <a:r>
              <a:rPr lang="cs-CZ" dirty="0"/>
              <a:t>společnosti ve ztrátě, s kolísavými zisky</a:t>
            </a:r>
          </a:p>
          <a:p>
            <a:pPr marL="800100" lvl="3" indent="-342900">
              <a:buFont typeface="Wingdings" pitchFamily="2" charset="2"/>
              <a:buChar char="§"/>
            </a:pPr>
            <a:r>
              <a:rPr lang="cs-CZ" dirty="0"/>
              <a:t>společnosti obchodující s daňovými ráji</a:t>
            </a:r>
          </a:p>
          <a:p>
            <a:pPr marL="800100" lvl="3" indent="-342900">
              <a:buFont typeface="Wingdings" pitchFamily="2" charset="2"/>
              <a:buChar char="§"/>
            </a:pPr>
            <a:r>
              <a:rPr lang="cs-CZ" dirty="0"/>
              <a:t>vysoké management </a:t>
            </a:r>
            <a:r>
              <a:rPr lang="cs-CZ" dirty="0" err="1"/>
              <a:t>fees</a:t>
            </a:r>
            <a:r>
              <a:rPr lang="cs-CZ" dirty="0"/>
              <a:t>, servisní smlouvy obecně</a:t>
            </a:r>
          </a:p>
          <a:p>
            <a:pPr marL="800100" lvl="3" indent="-342900">
              <a:buFont typeface="Wingdings" pitchFamily="2" charset="2"/>
              <a:buChar char="§"/>
            </a:pPr>
            <a:r>
              <a:rPr lang="cs-CZ" dirty="0"/>
              <a:t>transakce se zapojením nehmotných aktiv</a:t>
            </a:r>
          </a:p>
          <a:p>
            <a:pPr marL="800100" lvl="3" indent="-342900">
              <a:buFont typeface="Wingdings" pitchFamily="2" charset="2"/>
              <a:buChar char="§"/>
            </a:pPr>
            <a:r>
              <a:rPr lang="cs-CZ" dirty="0"/>
              <a:t>restrukturalizace, financování</a:t>
            </a:r>
          </a:p>
          <a:p>
            <a:pPr marL="342900" lvl="2" indent="-342900">
              <a:buFont typeface="Wingdings" pitchFamily="2" charset="2"/>
              <a:buChar char="§"/>
            </a:pPr>
            <a:r>
              <a:rPr lang="cs-CZ" sz="2000" dirty="0"/>
              <a:t>Vznik Specializovaného finančního úřadu (SFÚ) od roku 2012 </a:t>
            </a:r>
          </a:p>
          <a:p>
            <a:pPr marL="342900" lvl="2" indent="-342900">
              <a:buFont typeface="Wingdings" pitchFamily="2" charset="2"/>
              <a:buChar char="§"/>
            </a:pPr>
            <a:r>
              <a:rPr lang="cs-CZ" sz="2000" dirty="0"/>
              <a:t>Velké množství daňových kontrol zaměřených pouze na převodní ceny</a:t>
            </a:r>
          </a:p>
          <a:p>
            <a:pPr marL="342900" lvl="2" indent="-342900">
              <a:buFont typeface="Wingdings" pitchFamily="2" charset="2"/>
              <a:buChar char="§"/>
            </a:pPr>
            <a:r>
              <a:rPr lang="cs-CZ" sz="2000" dirty="0"/>
              <a:t>Povinná příloha k přiznání k dani z příjmů právnických osob od roku 2014</a:t>
            </a:r>
          </a:p>
          <a:p>
            <a:pPr marL="342900" lvl="2" indent="-342900">
              <a:buFont typeface="Wingdings" pitchFamily="2" charset="2"/>
              <a:buChar char="§"/>
            </a:pPr>
            <a:r>
              <a:rPr lang="cs-CZ" sz="2000" dirty="0"/>
              <a:t>Country by country reporting</a:t>
            </a:r>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49</a:t>
            </a:fld>
            <a:endParaRPr lang="en-US" dirty="0"/>
          </a:p>
        </p:txBody>
      </p:sp>
    </p:spTree>
    <p:extLst>
      <p:ext uri="{BB962C8B-B14F-4D97-AF65-F5344CB8AC3E}">
        <p14:creationId xmlns:p14="http://schemas.microsoft.com/office/powerpoint/2010/main" val="201881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sah 7">
            <a:extLst>
              <a:ext uri="{FF2B5EF4-FFF2-40B4-BE49-F238E27FC236}">
                <a16:creationId xmlns:a16="http://schemas.microsoft.com/office/drawing/2014/main" id="{03776854-17E2-B622-A2ED-E48E991DE0AA}"/>
              </a:ext>
            </a:extLst>
          </p:cNvPr>
          <p:cNvPicPr>
            <a:picLocks noGrp="1" noChangeAspect="1"/>
          </p:cNvPicPr>
          <p:nvPr>
            <p:ph idx="1"/>
          </p:nvPr>
        </p:nvPicPr>
        <p:blipFill rotWithShape="1">
          <a:blip r:embed="rId2"/>
          <a:srcRect l="26547" t="30503" r="22639" b="17380"/>
          <a:stretch/>
        </p:blipFill>
        <p:spPr>
          <a:xfrm>
            <a:off x="395535" y="1484784"/>
            <a:ext cx="8397033" cy="4608512"/>
          </a:xfrm>
        </p:spPr>
      </p:pic>
      <p:sp>
        <p:nvSpPr>
          <p:cNvPr id="4" name="Zástupný symbol pro datum 3">
            <a:extLst>
              <a:ext uri="{FF2B5EF4-FFF2-40B4-BE49-F238E27FC236}">
                <a16:creationId xmlns:a16="http://schemas.microsoft.com/office/drawing/2014/main" id="{B1A35F05-3940-090F-0172-5DE1008F0D1D}"/>
              </a:ext>
            </a:extLst>
          </p:cNvPr>
          <p:cNvSpPr>
            <a:spLocks noGrp="1"/>
          </p:cNvSpPr>
          <p:nvPr>
            <p:ph type="dt" sz="half" idx="10"/>
          </p:nvPr>
        </p:nvSpPr>
        <p:spPr/>
        <p:txBody>
          <a:bodyPr/>
          <a:lstStyle/>
          <a:p>
            <a:r>
              <a:rPr lang="cs-CZ"/>
              <a:t>2.2.2011</a:t>
            </a:r>
            <a:endParaRPr lang="en-US" dirty="0"/>
          </a:p>
        </p:txBody>
      </p:sp>
      <p:sp>
        <p:nvSpPr>
          <p:cNvPr id="5" name="Zástupný symbol pro číslo snímku 4">
            <a:extLst>
              <a:ext uri="{FF2B5EF4-FFF2-40B4-BE49-F238E27FC236}">
                <a16:creationId xmlns:a16="http://schemas.microsoft.com/office/drawing/2014/main" id="{2D64090F-2643-AC6B-CE47-D1F29B203067}"/>
              </a:ext>
            </a:extLst>
          </p:cNvPr>
          <p:cNvSpPr>
            <a:spLocks noGrp="1"/>
          </p:cNvSpPr>
          <p:nvPr>
            <p:ph type="sldNum" sz="quarter" idx="11"/>
          </p:nvPr>
        </p:nvSpPr>
        <p:spPr/>
        <p:txBody>
          <a:bodyPr/>
          <a:lstStyle/>
          <a:p>
            <a:fld id="{3FE46294-E5D1-40B1-BA63-B1742DFF28F4}" type="slidenum">
              <a:rPr lang="en-US" smtClean="0"/>
              <a:pPr/>
              <a:t>5</a:t>
            </a:fld>
            <a:endParaRPr lang="en-US" dirty="0"/>
          </a:p>
        </p:txBody>
      </p:sp>
      <p:sp>
        <p:nvSpPr>
          <p:cNvPr id="6" name="Zástupný symbol pro zápatí 5">
            <a:extLst>
              <a:ext uri="{FF2B5EF4-FFF2-40B4-BE49-F238E27FC236}">
                <a16:creationId xmlns:a16="http://schemas.microsoft.com/office/drawing/2014/main" id="{99395DC0-3432-73BD-F51D-51BCCD494757}"/>
              </a:ext>
            </a:extLst>
          </p:cNvPr>
          <p:cNvSpPr>
            <a:spLocks noGrp="1"/>
          </p:cNvSpPr>
          <p:nvPr>
            <p:ph type="ftr" sz="quarter" idx="12"/>
          </p:nvPr>
        </p:nvSpPr>
        <p:spPr/>
        <p:txBody>
          <a:bodyPr/>
          <a:lstStyle/>
          <a:p>
            <a:r>
              <a:rPr lang="en-US"/>
              <a:t>Czech Tax Advisors s.r.o.</a:t>
            </a:r>
            <a:endParaRPr lang="en-US" dirty="0"/>
          </a:p>
        </p:txBody>
      </p:sp>
    </p:spTree>
    <p:extLst>
      <p:ext uri="{BB962C8B-B14F-4D97-AF65-F5344CB8AC3E}">
        <p14:creationId xmlns:p14="http://schemas.microsoft.com/office/powerpoint/2010/main" val="3519181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dirty="0"/>
              <a:t>Děkuji za pozornost! </a:t>
            </a:r>
            <a:r>
              <a:rPr lang="cs-CZ" dirty="0">
                <a:sym typeface="Wingdings" panose="05000000000000000000" pitchFamily="2" charset="2"/>
              </a:rPr>
              <a:t></a:t>
            </a:r>
            <a:endParaRPr lang="en-US" dirty="0"/>
          </a:p>
        </p:txBody>
      </p:sp>
      <p:sp>
        <p:nvSpPr>
          <p:cNvPr id="19459" name="Rectangle 3"/>
          <p:cNvSpPr>
            <a:spLocks noGrp="1" noChangeArrowheads="1"/>
          </p:cNvSpPr>
          <p:nvPr>
            <p:ph idx="1"/>
          </p:nvPr>
        </p:nvSpPr>
        <p:spPr/>
        <p:txBody>
          <a:bodyPr/>
          <a:lstStyle/>
          <a:p>
            <a:endParaRPr lang="cs-CZ" dirty="0"/>
          </a:p>
          <a:p>
            <a:endParaRPr lang="cs-CZ" dirty="0"/>
          </a:p>
          <a:p>
            <a:endParaRPr lang="cs-CZ" dirty="0"/>
          </a:p>
        </p:txBody>
      </p:sp>
      <p:sp>
        <p:nvSpPr>
          <p:cNvPr id="2" name="Date Placeholder 1"/>
          <p:cNvSpPr>
            <a:spLocks noGrp="1"/>
          </p:cNvSpPr>
          <p:nvPr>
            <p:ph type="dt" sz="half" idx="10"/>
          </p:nvPr>
        </p:nvSpPr>
        <p:spPr/>
        <p:txBody>
          <a:bodyPr/>
          <a:lstStyle/>
          <a:p>
            <a:fld id="{EB677C6E-11D6-41F7-86E0-1F2347AE11E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50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623752"/>
              </p:ext>
            </p:extLst>
          </p:nvPr>
        </p:nvGraphicFramePr>
        <p:xfrm>
          <a:off x="467544" y="2276872"/>
          <a:ext cx="8280920" cy="180020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360040">
                <a:tc>
                  <a:txBody>
                    <a:bodyPr/>
                    <a:lstStyle/>
                    <a:p>
                      <a:r>
                        <a:rPr lang="cs-CZ" noProof="0" dirty="0"/>
                        <a:t>Jméno</a:t>
                      </a:r>
                      <a:endParaRPr lang="en-US" noProof="0" dirty="0"/>
                    </a:p>
                  </a:txBody>
                  <a:tcPr>
                    <a:solidFill>
                      <a:schemeClr val="bg1">
                        <a:lumMod val="65000"/>
                      </a:schemeClr>
                    </a:solidFill>
                  </a:tcPr>
                </a:tc>
                <a:tc>
                  <a:txBody>
                    <a:bodyPr/>
                    <a:lstStyle/>
                    <a:p>
                      <a:r>
                        <a:rPr lang="cs-CZ" noProof="0" dirty="0"/>
                        <a:t>Kontaktní údaje</a:t>
                      </a:r>
                      <a:endParaRPr lang="en-US" noProof="0" dirty="0"/>
                    </a:p>
                  </a:txBody>
                  <a:tcPr>
                    <a:solidFill>
                      <a:schemeClr val="bg1">
                        <a:lumMod val="65000"/>
                      </a:schemeClr>
                    </a:solidFill>
                  </a:tcPr>
                </a:tc>
                <a:extLst>
                  <a:ext uri="{0D108BD9-81ED-4DB2-BD59-A6C34878D82A}">
                    <a16:rowId xmlns:a16="http://schemas.microsoft.com/office/drawing/2014/main" val="10000"/>
                  </a:ext>
                </a:extLst>
              </a:tr>
              <a:tr h="714360">
                <a:tc>
                  <a:txBody>
                    <a:bodyPr/>
                    <a:lstStyle/>
                    <a:p>
                      <a:r>
                        <a:rPr lang="cs-CZ" noProof="0" dirty="0"/>
                        <a:t>Michal</a:t>
                      </a:r>
                      <a:r>
                        <a:rPr lang="cs-CZ" baseline="0" noProof="0" dirty="0"/>
                        <a:t> Fojt</a:t>
                      </a:r>
                      <a:endParaRPr lang="en-US" noProof="0" dirty="0"/>
                    </a:p>
                  </a:txBody>
                  <a:tcPr>
                    <a:solidFill>
                      <a:schemeClr val="bg1">
                        <a:lumMod val="85000"/>
                      </a:schemeClr>
                    </a:solidFill>
                  </a:tcPr>
                </a:tc>
                <a:tc>
                  <a:txBody>
                    <a:bodyPr/>
                    <a:lstStyle/>
                    <a:p>
                      <a:r>
                        <a:rPr lang="cs-CZ" noProof="0" dirty="0"/>
                        <a:t>Tel</a:t>
                      </a:r>
                      <a:r>
                        <a:rPr lang="en-US" noProof="0" dirty="0"/>
                        <a:t>: +</a:t>
                      </a:r>
                      <a:r>
                        <a:rPr lang="cs-CZ" noProof="0" dirty="0"/>
                        <a:t> </a:t>
                      </a:r>
                      <a:r>
                        <a:rPr lang="en-US" noProof="0" dirty="0"/>
                        <a:t>420 </a:t>
                      </a:r>
                      <a:r>
                        <a:rPr lang="cs-CZ" noProof="0" dirty="0"/>
                        <a:t>734</a:t>
                      </a:r>
                      <a:r>
                        <a:rPr lang="en-US" noProof="0" dirty="0"/>
                        <a:t> </a:t>
                      </a:r>
                      <a:r>
                        <a:rPr lang="cs-CZ" noProof="0" dirty="0"/>
                        <a:t>860</a:t>
                      </a:r>
                      <a:r>
                        <a:rPr lang="en-US" noProof="0" dirty="0"/>
                        <a:t> </a:t>
                      </a:r>
                      <a:r>
                        <a:rPr lang="cs-CZ" noProof="0" dirty="0"/>
                        <a:t>836</a:t>
                      </a:r>
                      <a:br>
                        <a:rPr lang="en-US" noProof="0" dirty="0"/>
                      </a:br>
                      <a:r>
                        <a:rPr lang="cs-CZ" sz="1800" kern="1200" noProof="0" dirty="0">
                          <a:solidFill>
                            <a:schemeClr val="dk1"/>
                          </a:solidFill>
                          <a:latin typeface="+mn-lt"/>
                          <a:ea typeface="+mn-ea"/>
                          <a:cs typeface="+mn-cs"/>
                        </a:rPr>
                        <a:t>Email</a:t>
                      </a:r>
                      <a:r>
                        <a:rPr lang="en-US" sz="1800" kern="1200" noProof="0" dirty="0">
                          <a:solidFill>
                            <a:schemeClr val="dk1"/>
                          </a:solidFill>
                          <a:latin typeface="+mn-lt"/>
                          <a:ea typeface="+mn-ea"/>
                          <a:cs typeface="+mn-cs"/>
                        </a:rPr>
                        <a:t>:</a:t>
                      </a:r>
                      <a:r>
                        <a:rPr lang="cs-CZ" sz="1800" kern="1200" noProof="0" dirty="0">
                          <a:solidFill>
                            <a:schemeClr val="dk1"/>
                          </a:solidFill>
                          <a:latin typeface="+mn-lt"/>
                          <a:ea typeface="+mn-ea"/>
                          <a:cs typeface="+mn-cs"/>
                        </a:rPr>
                        <a:t> </a:t>
                      </a:r>
                      <a:r>
                        <a:rPr lang="cs-CZ" sz="1800" kern="1200" noProof="0" dirty="0" err="1">
                          <a:solidFill>
                            <a:schemeClr val="dk1"/>
                          </a:solidFill>
                          <a:latin typeface="+mn-lt"/>
                          <a:ea typeface="+mn-ea"/>
                          <a:cs typeface="+mn-cs"/>
                        </a:rPr>
                        <a:t>mfojt</a:t>
                      </a:r>
                      <a:r>
                        <a:rPr lang="en-US" sz="1800" kern="1200" noProof="0" dirty="0">
                          <a:solidFill>
                            <a:schemeClr val="dk1"/>
                          </a:solidFill>
                          <a:latin typeface="+mn-lt"/>
                          <a:ea typeface="+mn-ea"/>
                          <a:cs typeface="+mn-cs"/>
                        </a:rPr>
                        <a:t>@taxadvisors.cz </a:t>
                      </a:r>
                    </a:p>
                  </a:txBody>
                  <a:tcPr>
                    <a:solidFill>
                      <a:schemeClr val="bg1">
                        <a:lumMod val="85000"/>
                      </a:schemeClr>
                    </a:solidFill>
                  </a:tcPr>
                </a:tc>
                <a:extLst>
                  <a:ext uri="{0D108BD9-81ED-4DB2-BD59-A6C34878D82A}">
                    <a16:rowId xmlns:a16="http://schemas.microsoft.com/office/drawing/2014/main" val="10001"/>
                  </a:ext>
                </a:extLst>
              </a:tr>
              <a:tr h="720080">
                <a:tc gridSpan="2">
                  <a:txBody>
                    <a:bodyPr/>
                    <a:lstStyle/>
                    <a:p>
                      <a:pPr algn="ctr"/>
                      <a:r>
                        <a:rPr lang="cs-CZ" noProof="0" dirty="0"/>
                        <a:t>Czech Tax </a:t>
                      </a:r>
                      <a:r>
                        <a:rPr lang="cs-CZ" noProof="0" dirty="0" err="1"/>
                        <a:t>Advisors</a:t>
                      </a:r>
                      <a:r>
                        <a:rPr lang="cs-CZ" noProof="0" dirty="0"/>
                        <a:t> s.r.o.</a:t>
                      </a:r>
                    </a:p>
                    <a:p>
                      <a:pPr algn="ctr"/>
                      <a:r>
                        <a:rPr lang="cs-CZ" noProof="0" dirty="0"/>
                        <a:t>www.taxadvisors.cz</a:t>
                      </a:r>
                    </a:p>
                  </a:txBody>
                  <a:tcPr>
                    <a:solidFill>
                      <a:schemeClr val="bg1">
                        <a:lumMod val="85000"/>
                      </a:schemeClr>
                    </a:solidFill>
                  </a:tcPr>
                </a:tc>
                <a:tc hMerge="1">
                  <a:txBody>
                    <a:bodyPr/>
                    <a:lstStyle/>
                    <a:p>
                      <a:endParaRPr lang="en-US" noProof="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497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7ADA3D9-647E-36D5-EB56-3F738ED51FC1}"/>
              </a:ext>
            </a:extLst>
          </p:cNvPr>
          <p:cNvSpPr>
            <a:spLocks noGrp="1"/>
          </p:cNvSpPr>
          <p:nvPr>
            <p:ph idx="1"/>
          </p:nvPr>
        </p:nvSpPr>
        <p:spPr/>
        <p:txBody>
          <a:bodyPr/>
          <a:lstStyle/>
          <a:p>
            <a:endParaRPr lang="en-US"/>
          </a:p>
        </p:txBody>
      </p:sp>
      <p:sp>
        <p:nvSpPr>
          <p:cNvPr id="4" name="Zástupný symbol pro datum 3">
            <a:extLst>
              <a:ext uri="{FF2B5EF4-FFF2-40B4-BE49-F238E27FC236}">
                <a16:creationId xmlns:a16="http://schemas.microsoft.com/office/drawing/2014/main" id="{E1446A4F-1457-11D6-C2A8-F51ED6E69493}"/>
              </a:ext>
            </a:extLst>
          </p:cNvPr>
          <p:cNvSpPr>
            <a:spLocks noGrp="1"/>
          </p:cNvSpPr>
          <p:nvPr>
            <p:ph type="dt" sz="half" idx="10"/>
          </p:nvPr>
        </p:nvSpPr>
        <p:spPr/>
        <p:txBody>
          <a:bodyPr/>
          <a:lstStyle/>
          <a:p>
            <a:r>
              <a:rPr lang="cs-CZ"/>
              <a:t>2.2.2011</a:t>
            </a:r>
            <a:endParaRPr lang="en-US" dirty="0"/>
          </a:p>
        </p:txBody>
      </p:sp>
      <p:sp>
        <p:nvSpPr>
          <p:cNvPr id="5" name="Zástupný symbol pro číslo snímku 4">
            <a:extLst>
              <a:ext uri="{FF2B5EF4-FFF2-40B4-BE49-F238E27FC236}">
                <a16:creationId xmlns:a16="http://schemas.microsoft.com/office/drawing/2014/main" id="{A4FAD1C2-DF8F-09C2-CC1A-C8F5D93547C1}"/>
              </a:ext>
            </a:extLst>
          </p:cNvPr>
          <p:cNvSpPr>
            <a:spLocks noGrp="1"/>
          </p:cNvSpPr>
          <p:nvPr>
            <p:ph type="sldNum" sz="quarter" idx="11"/>
          </p:nvPr>
        </p:nvSpPr>
        <p:spPr/>
        <p:txBody>
          <a:bodyPr/>
          <a:lstStyle/>
          <a:p>
            <a:fld id="{3FE46294-E5D1-40B1-BA63-B1742DFF28F4}" type="slidenum">
              <a:rPr lang="en-US" smtClean="0"/>
              <a:pPr/>
              <a:t>6</a:t>
            </a:fld>
            <a:endParaRPr lang="en-US" dirty="0"/>
          </a:p>
        </p:txBody>
      </p:sp>
      <p:sp>
        <p:nvSpPr>
          <p:cNvPr id="6" name="Zástupný symbol pro zápatí 5">
            <a:extLst>
              <a:ext uri="{FF2B5EF4-FFF2-40B4-BE49-F238E27FC236}">
                <a16:creationId xmlns:a16="http://schemas.microsoft.com/office/drawing/2014/main" id="{15C5F3C1-5C6E-C3F9-9628-8398B26AEC29}"/>
              </a:ext>
            </a:extLst>
          </p:cNvPr>
          <p:cNvSpPr>
            <a:spLocks noGrp="1"/>
          </p:cNvSpPr>
          <p:nvPr>
            <p:ph type="ftr" sz="quarter" idx="12"/>
          </p:nvPr>
        </p:nvSpPr>
        <p:spPr/>
        <p:txBody>
          <a:bodyPr/>
          <a:lstStyle/>
          <a:p>
            <a:r>
              <a:rPr lang="en-US"/>
              <a:t>Czech Tax Advisors s.r.o.</a:t>
            </a:r>
            <a:endParaRPr lang="en-US" dirty="0"/>
          </a:p>
        </p:txBody>
      </p:sp>
      <p:pic>
        <p:nvPicPr>
          <p:cNvPr id="8" name="Obrázek 7">
            <a:extLst>
              <a:ext uri="{FF2B5EF4-FFF2-40B4-BE49-F238E27FC236}">
                <a16:creationId xmlns:a16="http://schemas.microsoft.com/office/drawing/2014/main" id="{0AFD26FE-6559-4393-9298-A7915AD83140}"/>
              </a:ext>
            </a:extLst>
          </p:cNvPr>
          <p:cNvPicPr>
            <a:picLocks noChangeAspect="1"/>
          </p:cNvPicPr>
          <p:nvPr/>
        </p:nvPicPr>
        <p:blipFill rotWithShape="1">
          <a:blip r:embed="rId2"/>
          <a:srcRect l="26375" t="22000" r="22500" b="26200"/>
          <a:stretch/>
        </p:blipFill>
        <p:spPr>
          <a:xfrm>
            <a:off x="430873" y="1484784"/>
            <a:ext cx="8389599" cy="4680520"/>
          </a:xfrm>
          <a:prstGeom prst="rect">
            <a:avLst/>
          </a:prstGeom>
        </p:spPr>
      </p:pic>
    </p:spTree>
    <p:extLst>
      <p:ext uri="{BB962C8B-B14F-4D97-AF65-F5344CB8AC3E}">
        <p14:creationId xmlns:p14="http://schemas.microsoft.com/office/powerpoint/2010/main" val="129274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Transfer pricing – </a:t>
            </a:r>
            <a:r>
              <a:rPr lang="cs-CZ" dirty="0"/>
              <a:t>obecná definice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Zjednodušeně lze konstatovat, že za převodní neboli transferové (obvyklé) ceny lze považovat „ceny uplatňované u transakcí uskutečňovaných mezi dvěma daňovými subjekty ekonomicky nebo personálně spojenými“. </a:t>
            </a:r>
          </a:p>
          <a:p>
            <a:r>
              <a:rPr lang="cs-CZ" dirty="0"/>
              <a:t>Tyto ceny musí být stanoveny stejným způsobem, jak by postupovaly subjekty, které nejsou ekonomicky či personálně spojené (nezávislé podniky).</a:t>
            </a:r>
          </a:p>
          <a:p>
            <a:r>
              <a:rPr lang="cs-CZ" dirty="0"/>
              <a:t>Takto stanovené ceny jsou cenami stanovenými na základě principu tržního odstupu.</a:t>
            </a:r>
          </a:p>
          <a:p>
            <a:r>
              <a:rPr lang="cs-CZ" dirty="0"/>
              <a:t>V českých podmínkách lze zjednodušeně říci, že se jedná o použití cen obvyklých pro účely stanovení základu daně z příjmů, jak jsou uváděny v našich daňových zákonech.</a:t>
            </a:r>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7</a:t>
            </a:fld>
            <a:endParaRPr lang="en-US" dirty="0"/>
          </a:p>
        </p:txBody>
      </p:sp>
    </p:spTree>
    <p:extLst>
      <p:ext uri="{BB962C8B-B14F-4D97-AF65-F5344CB8AC3E}">
        <p14:creationId xmlns:p14="http://schemas.microsoft.com/office/powerpoint/2010/main" val="386886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cena obvyklá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r>
              <a:rPr lang="cs-CZ" sz="2000" dirty="0"/>
              <a:t>Zákon č. 586/1992 Sb., o daních z příjmů (ZDP): § 23 odst. 7, § 25 odst. 1 písm. w), § 38nc, § 38nd a další</a:t>
            </a:r>
          </a:p>
          <a:p>
            <a:pPr marL="342900" lvl="2" indent="-342900">
              <a:lnSpc>
                <a:spcPct val="120000"/>
              </a:lnSpc>
              <a:buFont typeface="Wingdings" pitchFamily="2" charset="2"/>
              <a:buChar char="§"/>
              <a:defRPr/>
            </a:pPr>
            <a:r>
              <a:rPr lang="cs-CZ" sz="2000" dirty="0"/>
              <a:t>Směrnice OECD o převodních cenách pro nadnárodní podniky a daňové správy</a:t>
            </a:r>
          </a:p>
          <a:p>
            <a:pPr marL="342900" lvl="2" indent="-342900">
              <a:lnSpc>
                <a:spcPct val="120000"/>
              </a:lnSpc>
              <a:buFont typeface="Wingdings" pitchFamily="2" charset="2"/>
              <a:buChar char="§"/>
              <a:defRPr/>
            </a:pPr>
            <a:r>
              <a:rPr lang="cs-CZ" sz="2000" dirty="0"/>
              <a:t>Smlouvy o zamezení dvojího zdanění příjmů a majetku - čl. 9, 10, 11, 12, 25</a:t>
            </a:r>
          </a:p>
          <a:p>
            <a:pPr marL="342900" lvl="2" indent="-342900">
              <a:lnSpc>
                <a:spcPct val="120000"/>
              </a:lnSpc>
              <a:buFont typeface="Wingdings" pitchFamily="2" charset="2"/>
              <a:buChar char="§"/>
              <a:defRPr/>
            </a:pPr>
            <a:r>
              <a:rPr lang="cs-CZ" sz="2000" dirty="0"/>
              <a:t>Zpráva OECD o přiřazení zisku stálým provozovnám</a:t>
            </a:r>
          </a:p>
          <a:p>
            <a:pPr marL="342900" lvl="2" indent="-342900">
              <a:lnSpc>
                <a:spcPct val="120000"/>
              </a:lnSpc>
              <a:buFont typeface="Wingdings" pitchFamily="2" charset="2"/>
              <a:buChar char="§"/>
              <a:defRPr/>
            </a:pPr>
            <a:r>
              <a:rPr lang="cs-CZ" sz="2000" dirty="0"/>
              <a:t>Úmluva o zamezení dvojího zdanění v souvislosti s úpravou zisků sdružených podniků (Arbitrážní konvence, č. 93/2006 Sb. m. s. – AC)</a:t>
            </a:r>
          </a:p>
          <a:p>
            <a:pPr marL="342900" lvl="2" indent="-342900">
              <a:lnSpc>
                <a:spcPct val="120000"/>
              </a:lnSpc>
              <a:buFont typeface="Wingdings" pitchFamily="2" charset="2"/>
              <a:buChar char="§"/>
              <a:defRPr/>
            </a:pPr>
            <a:r>
              <a:rPr lang="cs-CZ" sz="2000" dirty="0"/>
              <a:t>BEPS – Base </a:t>
            </a:r>
            <a:r>
              <a:rPr lang="cs-CZ" sz="2000" dirty="0" err="1"/>
              <a:t>Erosion</a:t>
            </a:r>
            <a:r>
              <a:rPr lang="cs-CZ" sz="2000" dirty="0"/>
              <a:t> and Profit </a:t>
            </a:r>
            <a:r>
              <a:rPr lang="cs-CZ" sz="2000" dirty="0" err="1"/>
              <a:t>Shifting</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a:t>Legislativní úprava – metodické pokyny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lvl="2">
              <a:defRPr/>
            </a:pPr>
            <a:r>
              <a:rPr lang="cs-CZ" sz="2000" b="1" dirty="0"/>
              <a:t>Pokyn GFŘ D-34 </a:t>
            </a:r>
            <a:r>
              <a:rPr lang="cs-CZ" sz="2000" dirty="0"/>
              <a:t>– Sdělení k uplatňování mezinárodních standardů při zdaňování transakcí mezi sdruženými podniky – převodní ceny</a:t>
            </a:r>
          </a:p>
          <a:p>
            <a:pPr marL="0" lvl="2">
              <a:defRPr/>
            </a:pPr>
            <a:r>
              <a:rPr lang="cs-CZ" sz="2000" b="1" dirty="0"/>
              <a:t>Pokyn GFŘ D-32 </a:t>
            </a:r>
            <a:r>
              <a:rPr lang="cs-CZ" sz="2000" dirty="0"/>
              <a:t>– Sdělení Generálního finančního ředitelství k závaznému posouzení způsobu, jakým byla vytvořena cena sjednávaná mezi spojenými osobami a ke způsobu určení základu daně daňového nerezidenta z činností vykonávaných prostřednictvím stálé provozovny</a:t>
            </a:r>
          </a:p>
          <a:p>
            <a:pPr marL="0" lvl="2">
              <a:defRPr/>
            </a:pPr>
            <a:r>
              <a:rPr lang="cs-CZ" sz="2000" b="1" dirty="0"/>
              <a:t>Pokyn D-334 </a:t>
            </a:r>
            <a:r>
              <a:rPr lang="cs-CZ" sz="2000" dirty="0"/>
              <a:t>– Sdělení Ministerstva financí k rozsahu dokumentace způsobu tvorby cen mezi spojenými osobami </a:t>
            </a:r>
          </a:p>
          <a:p>
            <a:pPr marL="0" lvl="2">
              <a:defRPr/>
            </a:pPr>
            <a:r>
              <a:rPr lang="cs-CZ" sz="2000" b="1" dirty="0"/>
              <a:t>Pokyn GFŘ D-10 </a:t>
            </a:r>
            <a:r>
              <a:rPr lang="cs-CZ" sz="2000" dirty="0"/>
              <a:t>– ke službám s nízkou přidanou hodnotou poskytovaným mezi spojenými osobami</a:t>
            </a:r>
          </a:p>
          <a:p>
            <a:pPr marL="0" lvl="2">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25.03.2024</a:t>
            </a:fld>
            <a:endParaRPr lang="en-US" dirty="0"/>
          </a:p>
        </p:txBody>
      </p:sp>
      <p:sp>
        <p:nvSpPr>
          <p:cNvPr id="3" name="Footer Placeholder 2"/>
          <p:cNvSpPr>
            <a:spLocks noGrp="1"/>
          </p:cNvSpPr>
          <p:nvPr>
            <p:ph type="ftr" sz="quarter" idx="12"/>
          </p:nvPr>
        </p:nvSpPr>
        <p:spPr/>
        <p:txBody>
          <a:bodyPr/>
          <a:lstStyle/>
          <a:p>
            <a:r>
              <a:rPr lang="en-US" dirty="0"/>
              <a:t>Czech Tax Advisors s.r.o.</a:t>
            </a:r>
          </a:p>
        </p:txBody>
      </p:sp>
      <p:sp>
        <p:nvSpPr>
          <p:cNvPr id="6" name="Slide Number Placeholder 5"/>
          <p:cNvSpPr>
            <a:spLocks noGrp="1"/>
          </p:cNvSpPr>
          <p:nvPr>
            <p:ph type="sldNum" sz="quarter" idx="11"/>
          </p:nvPr>
        </p:nvSpPr>
        <p:spPr/>
        <p:txBody>
          <a:bodyPr/>
          <a:lstStyle/>
          <a:p>
            <a:fld id="{3FE46294-E5D1-40B1-BA63-B1742DFF28F4}" type="slidenum">
              <a:rPr lang="en-US" smtClean="0"/>
              <a:pPr/>
              <a:t>9</a:t>
            </a:fld>
            <a:endParaRPr lang="en-US" dirty="0"/>
          </a:p>
        </p:txBody>
      </p:sp>
    </p:spTree>
    <p:extLst>
      <p:ext uri="{BB962C8B-B14F-4D97-AF65-F5344CB8AC3E}">
        <p14:creationId xmlns:p14="http://schemas.microsoft.com/office/powerpoint/2010/main" val="1652215125"/>
      </p:ext>
    </p:extLst>
  </p:cSld>
  <p:clrMapOvr>
    <a:masterClrMapping/>
  </p:clrMapOvr>
</p:sld>
</file>

<file path=ppt/theme/theme1.xml><?xml version="1.0" encoding="utf-8"?>
<a:theme xmlns:a="http://schemas.openxmlformats.org/drawingml/2006/main" name="Business plan presentation">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plan presentation</Template>
  <TotalTime>4496</TotalTime>
  <Words>3745</Words>
  <Application>Microsoft Office PowerPoint</Application>
  <PresentationFormat>Předvádění na obrazovce (4:3)</PresentationFormat>
  <Paragraphs>548</Paragraphs>
  <Slides>50</Slides>
  <Notes>38</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50</vt:i4>
      </vt:variant>
    </vt:vector>
  </HeadingPairs>
  <TitlesOfParts>
    <vt:vector size="58" baseType="lpstr">
      <vt:lpstr>Arial</vt:lpstr>
      <vt:lpstr>Calibri</vt:lpstr>
      <vt:lpstr>Tahoma</vt:lpstr>
      <vt:lpstr>Times New Roman</vt:lpstr>
      <vt:lpstr>Verdana</vt:lpstr>
      <vt:lpstr>Wingdings</vt:lpstr>
      <vt:lpstr>Business plan presentation</vt:lpstr>
      <vt:lpstr>Macro</vt:lpstr>
      <vt:lpstr>Transfer pricing – úvod do problematiky převodních cen</vt:lpstr>
      <vt:lpstr>Obsah prezentace</vt:lpstr>
      <vt:lpstr>Základní pojmy a legislativa</vt:lpstr>
      <vt:lpstr>Prezentace aplikace PowerPoint</vt:lpstr>
      <vt:lpstr>Prezentace aplikace PowerPoint</vt:lpstr>
      <vt:lpstr>Prezentace aplikace PowerPoint</vt:lpstr>
      <vt:lpstr>Transfer pricing – obecná definice</vt:lpstr>
      <vt:lpstr>Legislativní úprava – cena obvyklá </vt:lpstr>
      <vt:lpstr>Legislativní úprava – metodické pokyny</vt:lpstr>
      <vt:lpstr>Vývoj znění § 23/7 ZDP</vt:lpstr>
      <vt:lpstr>§ 23/7 ZDP </vt:lpstr>
      <vt:lpstr>Pokyn GFŘ D-34</vt:lpstr>
      <vt:lpstr>Pokyn GFŘ D-32</vt:lpstr>
      <vt:lpstr>Pokyn D-334</vt:lpstr>
      <vt:lpstr>Co to je BEPS? </vt:lpstr>
      <vt:lpstr>BEPS – nová podoba dokumentace převodních cen</vt:lpstr>
      <vt:lpstr>Typické transakce mezi spojenými osobami</vt:lpstr>
      <vt:lpstr>Typické transakce mezi spojenými osobami </vt:lpstr>
      <vt:lpstr>Funkce a rizika</vt:lpstr>
      <vt:lpstr>Faktory tržní ceny </vt:lpstr>
      <vt:lpstr>Prezentace aplikace PowerPoint</vt:lpstr>
      <vt:lpstr>Prezentace aplikace PowerPoint</vt:lpstr>
      <vt:lpstr>Metody stanovení převodních cen</vt:lpstr>
      <vt:lpstr>Metody stanovení převodních cen</vt:lpstr>
      <vt:lpstr>Jakou metodu zvolit?  Na základě OECD není žádná metoda upřednostňovaná – ačkoli je třeba vždy zvážit metodu CUP  </vt:lpstr>
      <vt:lpstr>Metoda nezávislé srovnatelné ceny (CUP) </vt:lpstr>
      <vt:lpstr>Metoda ceny při opětovném prodeji (RPM) </vt:lpstr>
      <vt:lpstr>Metoda nákladů a přirážky (CPLM, C+) </vt:lpstr>
      <vt:lpstr>Metoda rozdělení zisku (PS) </vt:lpstr>
      <vt:lpstr>Transakční metoda čistého rozpětí (TNMM) </vt:lpstr>
      <vt:lpstr>Prokazování před správcem daně</vt:lpstr>
      <vt:lpstr>Transfer pricing již není jen „cena obvyklá“ </vt:lpstr>
      <vt:lpstr>Komplexní příklad</vt:lpstr>
      <vt:lpstr>Průběh zpracování dokumentace převodních cen</vt:lpstr>
      <vt:lpstr>Mapování situace</vt:lpstr>
      <vt:lpstr>Mapování situace – identifikace transakcí</vt:lpstr>
      <vt:lpstr>Mapování situace – grafický rozbor toku transakcí</vt:lpstr>
      <vt:lpstr>Mapování situace – identifikace rizik</vt:lpstr>
      <vt:lpstr>Mapování situace – zhodnocení rizik</vt:lpstr>
      <vt:lpstr>Návrh struktury dokumentace - zvažované faktory</vt:lpstr>
      <vt:lpstr>Sběr a analýza informací - proces</vt:lpstr>
      <vt:lpstr>Sběr a analýza informací – postřehy z praxe</vt:lpstr>
      <vt:lpstr>Sběr a analýza informací – popis služeb</vt:lpstr>
      <vt:lpstr>Sběr a analýza informací – databáze TP Catalyst</vt:lpstr>
      <vt:lpstr>Zpracování dokumentace</vt:lpstr>
      <vt:lpstr>Když jsou převodní ceny „špatně“</vt:lpstr>
      <vt:lpstr>Podezřelé okolnosti</vt:lpstr>
      <vt:lpstr>Rizika převodních cen pro nadnárodní společnosti</vt:lpstr>
      <vt:lpstr>Transfer pricing – současná situace v ČR</vt:lpstr>
      <vt:lpstr>Děkuji za pozornost!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CTA</dc:creator>
  <cp:lastModifiedBy>Michal Fojt</cp:lastModifiedBy>
  <cp:revision>374</cp:revision>
  <cp:lastPrinted>2011-02-01T07:51:35Z</cp:lastPrinted>
  <dcterms:created xsi:type="dcterms:W3CDTF">2011-01-28T13:00:13Z</dcterms:created>
  <dcterms:modified xsi:type="dcterms:W3CDTF">2024-03-25T20:26:01Z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TC010175101033</vt:lpwstr>
  </property>
</Properties>
</file>