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86" r:id="rId5"/>
    <p:sldId id="289" r:id="rId6"/>
    <p:sldId id="288" r:id="rId7"/>
    <p:sldId id="287" r:id="rId8"/>
    <p:sldId id="291" r:id="rId9"/>
    <p:sldId id="290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09166-E1B2-46C4-9522-66F220E70FA5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C2B0F-4768-411D-A5B1-62FF691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4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3503-5E5E-C730-5C92-0159E84AC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78F0A-A6BD-1D19-4BA3-70FA4F849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191BA-A15D-E7FC-820A-3DE6B959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B0B4D-CCC6-4CA8-8C6D-3DC4E9F98FAD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06C53-BED1-BBF5-3A08-C0964408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FDAD6-3FF3-AB5E-D0F3-22F66985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3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AD9D-13E5-2F11-A59E-703651F0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E9E7-DAAA-9001-9BCA-B548A0F23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7E95-47E0-14D8-606F-5BB2F97A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23A-30D8-4C53-B18F-B1D127B8AC80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D93D8-6343-6585-F1E1-CBBF3CB6B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06FBD-5E31-8456-9D13-9C1548534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5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157D6-D451-3A2F-5E48-AFB0AA02D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C2EFE-7C36-8770-80DB-7A7C931EB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B285-35AE-74DB-BB7A-00844BDB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3CFE-E052-45F9-8719-2D0CAC1A6491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75666-CBA2-FFFF-7AD7-2EFA2BF9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FC98D-B7CB-F66B-ED92-BBF7A70A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9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3DFA-5EE6-A1CF-4564-3B32CB09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17819-6C63-B7B4-A1E0-D55E364F3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84B8B-9124-814B-42A4-E96B7388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FA17-BFAD-426D-8B49-9FDA5C40E020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912CB-D225-B254-6E14-31CC907C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081E6-4B89-AE0B-004F-2D9DE116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8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51BF5-9A6D-6E2A-6E0C-72378EE49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7679F-5C2A-56DF-B600-424AC82F7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B430F-661B-209A-3F0A-FF5685FA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0F52-8DA2-4272-BF8D-68F57FE6034D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36C38-CB32-9F47-5B18-CC077452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D3BE0-5E23-5488-34B0-1322555E3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647D-3E66-1EB0-234F-11AE9183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56E77-AAC2-5D0D-2D4B-CAFA7F7DC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02440-F489-C99F-F381-4B3154B0B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F5857-57E2-D39E-BEB6-222D32E5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CDD1-2A0F-47D0-81D3-87A00259BFB6}" type="datetime1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6655-B1EA-3CEC-40DD-FBA3F138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B8E4C-EC7C-BD47-1B38-CA7AF071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27D7-E0F5-4CE8-9ECA-9C4DE1BF3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718CB-BF73-5B9F-7316-3F0A95F7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1BA91-1734-A0D9-B2A9-A27D211E0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B1A62-FFD0-0993-6C5E-1A8EE715E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6127B-3F1F-B890-2550-7B04FF9C8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D801BB-C1FC-5C66-5FED-F06A75FD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F4EC-E213-444D-A5DD-F6C2475E00F3}" type="datetime1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601678-FA05-4C5E-CD51-289B2204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2B230-F443-E1F1-3612-9DEB50862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3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91697-1D67-66BA-61BB-06F92429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3AFD5-1B00-9C44-5D8F-FD5A7457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2832-727E-4788-A28E-3290B28D8FB4}" type="datetime1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55C5D-C0E1-47FF-7383-D9225712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CBCD1-B771-EE7C-D756-5AEAC54A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8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D0951F-3598-C5B2-888F-9CD8664A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1205-DC49-434B-865C-4BCD0B995C7A}" type="datetime1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C5764-5DC6-A9E3-A3BE-3A20CE52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7109C-0358-DCD4-DC9F-3565A9B7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EDF0-D576-632F-218A-61FC795A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55A13-6C5A-9FC4-B293-6710E91E5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88B44-D20A-EF5F-9CB7-E6431F90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60B28-2FEB-053C-A979-94EE01B7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BDE4-A3F0-4817-B8FB-D9FE54DA532A}" type="datetime1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9B532-3C3B-4BBB-397C-76BC8366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E4939-B874-31F0-F777-D041F0D9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6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133F3-82F1-8660-5610-4E0F5F35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DE1046-DD0E-B44B-E7E3-6E5BEAFC4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A6064-9216-DAC6-DCCD-504D1F053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1B81C-97D8-BBEC-B01E-869586647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C4729-0005-46DF-9C5C-9F12607097AC}" type="datetime1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FD470-9EED-9E81-E984-6BF4F1CE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45D4A-6951-EB5C-410F-EA1BE7D9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7665B-22B6-767B-51B4-FA3F81BC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643D3-8749-BC84-3AA0-94A01754E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5C049-BEF2-E08B-330C-F7BA78826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E16DE-48B4-4050-AF09-15B1FE9ED13E}" type="datetime1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CDFCD-8088-5CBB-FCC8-0A6AA790E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5FA99-D0E6-004A-97E3-84C095AAA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05A8F5-C8D7-143D-9E76-24AC13FA4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3144838"/>
            <a:ext cx="9144000" cy="1655762"/>
          </a:xfrm>
        </p:spPr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MPH_SOMA Operations Management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Service Improvement</a:t>
            </a:r>
          </a:p>
        </p:txBody>
      </p:sp>
      <p:pic>
        <p:nvPicPr>
          <p:cNvPr id="1026" name="Picture 2" descr="Where Do You Stand In Data &amp; Analytics Maturity Level?">
            <a:extLst>
              <a:ext uri="{FF2B5EF4-FFF2-40B4-BE49-F238E27FC236}">
                <a16:creationId xmlns:a16="http://schemas.microsoft.com/office/drawing/2014/main" id="{18CC50F1-6856-B008-3457-91778B961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97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301F630-A3F0-B04D-6146-4FA12958F193}"/>
              </a:ext>
            </a:extLst>
          </p:cNvPr>
          <p:cNvSpPr txBox="1">
            <a:spLocks/>
          </p:cNvSpPr>
          <p:nvPr/>
        </p:nvSpPr>
        <p:spPr>
          <a:xfrm>
            <a:off x="6302189" y="4727108"/>
            <a:ext cx="581809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Feybi Ariani Goni, M.IT., Ph.D.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Mail	Room 539,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Lipová 507/41a, 602 00 Brno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E-mail	Feybi.Ariani.Goni@econ.muni.cz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Tel	+420 778790553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638EC4-402C-9F51-D0BD-180A62A8C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59" y="4727108"/>
            <a:ext cx="3913883" cy="138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3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Service Improvement methodologies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612666" y="1745056"/>
            <a:ext cx="10966668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highlight>
                  <a:srgbClr val="FFFFFF"/>
                </a:highlight>
              </a:rPr>
              <a:t>A data-driven methodology aimed at reducing defects and variations in processes to achieve near-perfect quality.</a:t>
            </a:r>
            <a:endParaRPr lang="en-US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682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SIX SIGMA:</a:t>
            </a:r>
          </a:p>
        </p:txBody>
      </p:sp>
      <p:pic>
        <p:nvPicPr>
          <p:cNvPr id="1026" name="Picture 2" descr="Back to Basics: Six Sigma | 2018-01-01 | Quality Magazine">
            <a:extLst>
              <a:ext uri="{FF2B5EF4-FFF2-40B4-BE49-F238E27FC236}">
                <a16:creationId xmlns:a16="http://schemas.microsoft.com/office/drawing/2014/main" id="{A2360E6E-BFDB-BF5D-0467-13B948C08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2601518"/>
            <a:ext cx="6739139" cy="411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59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principles of Six Sigma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282098" y="943004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highlight>
                  <a:srgbClr val="FFFFFF"/>
                </a:highlight>
              </a:rPr>
              <a:t>Focus on Customer Requirements:</a:t>
            </a:r>
            <a:r>
              <a:rPr lang="en-US" sz="3200" dirty="0">
                <a:highlight>
                  <a:srgbClr val="FFFFFF"/>
                </a:highlight>
              </a:rPr>
              <a:t> Identifying and prioritizing customer needs and expectations.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Data-Driven Decision Making:</a:t>
            </a:r>
            <a:r>
              <a:rPr lang="en-US" sz="3200" dirty="0">
                <a:highlight>
                  <a:srgbClr val="FFFFFF"/>
                </a:highlight>
              </a:rPr>
              <a:t> Using statistical tools and analysis to drive process improvements.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Process Improvement:</a:t>
            </a:r>
            <a:r>
              <a:rPr lang="en-US" sz="3200" dirty="0">
                <a:highlight>
                  <a:srgbClr val="FFFFFF"/>
                </a:highlight>
              </a:rPr>
              <a:t> Applying structured methodologies like DMAIC (Define, Measure, Analyze, Improve, Control) and DMADV (Define, Measure, Analyze, Design, Verify).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Proactive Problem-Solving:</a:t>
            </a:r>
            <a:r>
              <a:rPr lang="en-US" sz="3200" dirty="0">
                <a:highlight>
                  <a:srgbClr val="FFFFFF"/>
                </a:highlight>
              </a:rPr>
              <a:t> Addressing root causes of issues to prevent recurrence.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Cross-Functional Collaboration:</a:t>
            </a:r>
            <a:r>
              <a:rPr lang="en-US" sz="3200" dirty="0">
                <a:highlight>
                  <a:srgbClr val="FFFFFF"/>
                </a:highlight>
              </a:rPr>
              <a:t> Involving stakeholders from different areas to drive collective improvement efforts.</a:t>
            </a:r>
          </a:p>
        </p:txBody>
      </p:sp>
    </p:spTree>
    <p:extLst>
      <p:ext uri="{BB962C8B-B14F-4D97-AF65-F5344CB8AC3E}">
        <p14:creationId xmlns:p14="http://schemas.microsoft.com/office/powerpoint/2010/main" val="184777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Core concepts of Six Sigma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301553" y="1361294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highlight>
                  <a:srgbClr val="FFFFFF"/>
                </a:highlight>
              </a:rPr>
              <a:t>Defining CTQs (Critical-to-Quality):</a:t>
            </a:r>
            <a:r>
              <a:rPr lang="en-US" sz="3200" dirty="0">
                <a:highlight>
                  <a:srgbClr val="FFFFFF"/>
                </a:highlight>
              </a:rPr>
              <a:t> identifying key parameters critical to meeting customer requirements.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Measurement Systems Analysis (MSA):</a:t>
            </a:r>
            <a:r>
              <a:rPr lang="en-US" sz="3200" dirty="0">
                <a:highlight>
                  <a:srgbClr val="FFFFFF"/>
                </a:highlight>
              </a:rPr>
              <a:t> ensuring data accuracy and reliability through effective measurement techniques.</a:t>
            </a:r>
          </a:p>
          <a:p>
            <a:r>
              <a:rPr lang="en-US" sz="3200" b="1" dirty="0">
                <a:highlight>
                  <a:srgbClr val="FFFFFF"/>
                </a:highlight>
              </a:rPr>
              <a:t>Statistical Tools:</a:t>
            </a:r>
            <a:r>
              <a:rPr lang="en-US" sz="3200" dirty="0">
                <a:highlight>
                  <a:srgbClr val="FFFFFF"/>
                </a:highlight>
              </a:rPr>
              <a:t> utilizing tools like Pareto analysis, control charts, hypothesis testing, and regression analysis to analyze and improve processes.</a:t>
            </a:r>
          </a:p>
        </p:txBody>
      </p:sp>
    </p:spTree>
    <p:extLst>
      <p:ext uri="{BB962C8B-B14F-4D97-AF65-F5344CB8AC3E}">
        <p14:creationId xmlns:p14="http://schemas.microsoft.com/office/powerpoint/2010/main" val="40123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Phases in Six Sigma</a:t>
            </a:r>
          </a:p>
        </p:txBody>
      </p:sp>
      <p:pic>
        <p:nvPicPr>
          <p:cNvPr id="2" name="Picture 2" descr="Back to Basics: Six Sigma | 2018-01-01 | Quality Magazine">
            <a:extLst>
              <a:ext uri="{FF2B5EF4-FFF2-40B4-BE49-F238E27FC236}">
                <a16:creationId xmlns:a16="http://schemas.microsoft.com/office/drawing/2014/main" id="{34234393-7A62-399C-35BA-B07C76AC8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33" y="1263529"/>
            <a:ext cx="7412476" cy="45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B18827-DF23-4F82-8EB7-0F7F87BE1DA9}"/>
              </a:ext>
            </a:extLst>
          </p:cNvPr>
          <p:cNvSpPr txBox="1"/>
          <p:nvPr/>
        </p:nvSpPr>
        <p:spPr>
          <a:xfrm>
            <a:off x="7179012" y="1283771"/>
            <a:ext cx="42996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Define project goals, customer requirements, and scope.</a:t>
            </a:r>
          </a:p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56F732-5CCC-9652-78A9-4770C1F4704F}"/>
              </a:ext>
            </a:extLst>
          </p:cNvPr>
          <p:cNvSpPr txBox="1"/>
          <p:nvPr/>
        </p:nvSpPr>
        <p:spPr>
          <a:xfrm>
            <a:off x="7599734" y="3595132"/>
            <a:ext cx="38789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Define project goals, customer requirements, and scope.</a:t>
            </a:r>
          </a:p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C8D96B-F856-90FF-8DFE-5ACA9679EE54}"/>
              </a:ext>
            </a:extLst>
          </p:cNvPr>
          <p:cNvSpPr txBox="1"/>
          <p:nvPr/>
        </p:nvSpPr>
        <p:spPr>
          <a:xfrm>
            <a:off x="4030088" y="5565580"/>
            <a:ext cx="413182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Identify root causes of defects or variations using statistical methods.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DCCEB8-6A73-43C7-5980-78E7669A276E}"/>
              </a:ext>
            </a:extLst>
          </p:cNvPr>
          <p:cNvSpPr txBox="1"/>
          <p:nvPr/>
        </p:nvSpPr>
        <p:spPr>
          <a:xfrm>
            <a:off x="505538" y="3357283"/>
            <a:ext cx="32757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Implement solutions to address root causes and optimize processes.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E3767-CB94-A030-4276-468F534EA553}"/>
              </a:ext>
            </a:extLst>
          </p:cNvPr>
          <p:cNvSpPr txBox="1"/>
          <p:nvPr/>
        </p:nvSpPr>
        <p:spPr>
          <a:xfrm>
            <a:off x="505538" y="1122143"/>
            <a:ext cx="379408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Establish control measures to sustain improvements and monitor ongoing performance.</a:t>
            </a:r>
          </a:p>
        </p:txBody>
      </p:sp>
    </p:spTree>
    <p:extLst>
      <p:ext uri="{BB962C8B-B14F-4D97-AF65-F5344CB8AC3E}">
        <p14:creationId xmlns:p14="http://schemas.microsoft.com/office/powerpoint/2010/main" val="169947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differences between Lean Management and Six Sigma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7D5103D-8758-C3E9-B5C1-9D81A2508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681894"/>
              </p:ext>
            </p:extLst>
          </p:nvPr>
        </p:nvGraphicFramePr>
        <p:xfrm>
          <a:off x="533942" y="1306054"/>
          <a:ext cx="10789054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3386">
                  <a:extLst>
                    <a:ext uri="{9D8B030D-6E8A-4147-A177-3AD203B41FA5}">
                      <a16:colId xmlns:a16="http://schemas.microsoft.com/office/drawing/2014/main" val="999842178"/>
                    </a:ext>
                  </a:extLst>
                </a:gridCol>
                <a:gridCol w="4059317">
                  <a:extLst>
                    <a:ext uri="{9D8B030D-6E8A-4147-A177-3AD203B41FA5}">
                      <a16:colId xmlns:a16="http://schemas.microsoft.com/office/drawing/2014/main" val="2864622394"/>
                    </a:ext>
                  </a:extLst>
                </a:gridCol>
                <a:gridCol w="3596351">
                  <a:extLst>
                    <a:ext uri="{9D8B030D-6E8A-4147-A177-3AD203B41FA5}">
                      <a16:colId xmlns:a16="http://schemas.microsoft.com/office/drawing/2014/main" val="4112706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Six Sigma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558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 reduction and efficiency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Quality improvement and defect reduction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91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Emphasizes process optimization through waste elimination and continuous improvement (Kaizen)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Employs statistical analysis and data-driven approaches to identify and eliminate root causes of defects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6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Tools and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Stream Mapping and Kanban are geared towards process flow and waste 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Statistical Process Control (SPC) and Design of Experiments (DOE) are used for statistical analysis and problem-solving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849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Applicable to a wide range of industries beyond manufacturing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Widely adopted across various sectors but often initially associated with manufacturing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43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efficiency and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Achieve consistent quality and process performance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2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22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Implementation strategies of service improvement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91066" y="1150412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Define clear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Engage 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Establish cross-functional teams and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Utilize effective improvement methodologies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Identify and prioritize improvement 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Develop action plans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Implement continued monitoring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Promote change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Learn from failures and best practices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3336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Challenges of implementing service improvement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91066" y="1152960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Resistance to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Resource constraints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Lack of leadership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Siloed mindset and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Unrealistic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Measurement and evaluation challenges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Sustainability and integration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highlight>
                <a:srgbClr val="FFFFFF"/>
              </a:highlight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7945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30" y="385633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success factors of implementing service improvement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91066" y="1152960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Leadership commitment and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Clear objectives and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Stakeholder engagement and collaboration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Data-driven decision making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Continues learning and adaptation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Change management and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highlight>
                  <a:srgbClr val="FFFFFF"/>
                </a:highlight>
              </a:rPr>
              <a:t>Sharing best practices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highlight>
                <a:srgbClr val="FFFFFF"/>
              </a:highlight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3879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A89-3B69-ABA8-02FF-5BDC8B0F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365126"/>
            <a:ext cx="10950388" cy="7375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228165"/>
            <a:ext cx="10950388" cy="494879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understand the importance of service improvement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explore different service improvement methodologies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learn how to implement service improvement initiatives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0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What is Service Improvement?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5" y="3292878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It refers to the systematic approach to enhancing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service quality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efficiency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and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effectiveness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1108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The term is an elusive concept, framed alongside other terms closely associated with improvement such as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effectiveness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efficiency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excellence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performance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reform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and so on (Hodgson et al, 2007).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A39D4BE-3142-039F-1FDE-855150AF8DAB}"/>
              </a:ext>
            </a:extLst>
          </p:cNvPr>
          <p:cNvSpPr txBox="1">
            <a:spLocks/>
          </p:cNvSpPr>
          <p:nvPr/>
        </p:nvSpPr>
        <p:spPr>
          <a:xfrm>
            <a:off x="457194" y="4447342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It aims to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optimize customer satisfaction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operational performance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and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overall business outcomes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00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components of service Improvement?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3" y="2913211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Innovation</a:t>
            </a: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Encourages creative solutions and new approaches to meet evolving customer needs.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1108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Service improvement</a:t>
            </a: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Emphasizes ongoing enhancements to processes, services, and customer experiences.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A39D4BE-3142-039F-1FDE-855150AF8DAB}"/>
              </a:ext>
            </a:extLst>
          </p:cNvPr>
          <p:cNvSpPr txBox="1">
            <a:spLocks/>
          </p:cNvSpPr>
          <p:nvPr/>
        </p:nvSpPr>
        <p:spPr>
          <a:xfrm>
            <a:off x="457193" y="4067675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Problem-solving</a:t>
            </a: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Focuses on identifying and addressing root causes of service issues to prevent recurrence.</a:t>
            </a:r>
          </a:p>
        </p:txBody>
      </p:sp>
    </p:spTree>
    <p:extLst>
      <p:ext uri="{BB962C8B-B14F-4D97-AF65-F5344CB8AC3E}">
        <p14:creationId xmlns:p14="http://schemas.microsoft.com/office/powerpoint/2010/main" val="400263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Service improvement methodologies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2" y="2301749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Cost Reduction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Streamlining processes reduces operational costs and enhances profitability.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1108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Improved Customer Satisfaction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Enhancing service quality leads to higher customer loyalty and retention.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A39D4BE-3142-039F-1FDE-855150AF8DAB}"/>
              </a:ext>
            </a:extLst>
          </p:cNvPr>
          <p:cNvSpPr txBox="1">
            <a:spLocks/>
          </p:cNvSpPr>
          <p:nvPr/>
        </p:nvSpPr>
        <p:spPr>
          <a:xfrm>
            <a:off x="457191" y="3419918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</a:rPr>
              <a:t>Competitive Advantage</a:t>
            </a:r>
            <a:r>
              <a:rPr lang="en-US" sz="3600" dirty="0">
                <a:highlight>
                  <a:srgbClr val="FFFFFF"/>
                </a:highlight>
              </a:rPr>
              <a:t>: Differentiates businesses by offering superior services compared to competitors.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8A87E-4E76-1447-75F2-816E93F794E5}"/>
              </a:ext>
            </a:extLst>
          </p:cNvPr>
          <p:cNvSpPr txBox="1">
            <a:spLocks/>
          </p:cNvSpPr>
          <p:nvPr/>
        </p:nvSpPr>
        <p:spPr>
          <a:xfrm>
            <a:off x="457190" y="4519787"/>
            <a:ext cx="11209867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</a:rPr>
              <a:t>Regulatory Compliance</a:t>
            </a:r>
            <a:r>
              <a:rPr lang="en-US" sz="3600" dirty="0">
                <a:highlight>
                  <a:srgbClr val="FFFFFF"/>
                </a:highlight>
              </a:rPr>
              <a:t>: Ensures adherence to industry standards and regulations</a:t>
            </a:r>
            <a:r>
              <a:rPr lang="en-US" sz="4400" dirty="0">
                <a:highlight>
                  <a:srgbClr val="FFFFFF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075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52" y="2418715"/>
            <a:ext cx="8735442" cy="7647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800" b="1" dirty="0"/>
              <a:t>What are the examples of service improvement across industries?</a:t>
            </a:r>
          </a:p>
        </p:txBody>
      </p:sp>
    </p:spTree>
    <p:extLst>
      <p:ext uri="{BB962C8B-B14F-4D97-AF65-F5344CB8AC3E}">
        <p14:creationId xmlns:p14="http://schemas.microsoft.com/office/powerpoint/2010/main" val="177373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Service Improvement methodologies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612666" y="1745056"/>
            <a:ext cx="10966668" cy="118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highlight>
                  <a:srgbClr val="FFFFFF"/>
                </a:highlight>
              </a:rPr>
              <a:t>A systematic approach to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optimizing processes </a:t>
            </a:r>
            <a:r>
              <a:rPr lang="en-US" dirty="0">
                <a:highlight>
                  <a:srgbClr val="FFFFFF"/>
                </a:highlight>
              </a:rPr>
              <a:t>and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eliminating waste </a:t>
            </a:r>
            <a:r>
              <a:rPr lang="en-US" dirty="0">
                <a:highlight>
                  <a:srgbClr val="FFFFFF"/>
                </a:highlight>
              </a:rPr>
              <a:t>in order to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maximize value for customers</a:t>
            </a:r>
            <a:r>
              <a:rPr lang="en-US" dirty="0">
                <a:highlight>
                  <a:srgbClr val="FFFFFF"/>
                </a:highlight>
              </a:rPr>
              <a:t>.</a:t>
            </a:r>
            <a:endParaRPr lang="en-US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682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LEAN MANAGEMENT: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D48964-BE6E-916A-CCE2-07433B56C720}"/>
              </a:ext>
            </a:extLst>
          </p:cNvPr>
          <p:cNvSpPr txBox="1">
            <a:spLocks/>
          </p:cNvSpPr>
          <p:nvPr/>
        </p:nvSpPr>
        <p:spPr>
          <a:xfrm>
            <a:off x="457195" y="2741470"/>
            <a:ext cx="11209867" cy="682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Core concepts of Lean Management: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Waste reduction </a:t>
            </a: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(</a:t>
            </a:r>
            <a:r>
              <a:rPr lang="en-US" dirty="0">
                <a:highlight>
                  <a:srgbClr val="FFFFFF"/>
                </a:highlight>
              </a:rPr>
              <a:t>Overproduction, waiting, unnecessary transportation, excess inventory, defects, overprocessing, and underutilized talent) using some strategies: Just-in-Time (JIT) production, Kanban systems, and 5S workplace organization.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Respect for people</a:t>
            </a: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</a:t>
            </a:r>
            <a:r>
              <a:rPr lang="en-US" dirty="0">
                <a:highlight>
                  <a:srgbClr val="FFFFFF"/>
                </a:highlight>
              </a:rPr>
              <a:t>empowering employees to identify and solve problems, and fostering a culture of collaboration, teamwork, and continuous learning.</a:t>
            </a:r>
          </a:p>
          <a:p>
            <a:pPr marL="742950" indent="-742950">
              <a:buFont typeface="+mj-lt"/>
              <a:buAutoNum type="arabicPeriod"/>
            </a:pPr>
            <a:endParaRPr lang="en-US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6841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principles of Lean Management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755181-CAFF-250F-6BF2-A41D44459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52" y="1784879"/>
            <a:ext cx="11273971" cy="328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2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Key principles of Lean Management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6" y="1147285"/>
            <a:ext cx="11209867" cy="1031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highlight>
                  <a:srgbClr val="FFFFFF"/>
                </a:highlight>
              </a:rPr>
              <a:t>Identifying Value:</a:t>
            </a:r>
            <a:r>
              <a:rPr lang="en-US" sz="3200" dirty="0">
                <a:highlight>
                  <a:srgbClr val="FFFFFF"/>
                </a:highlight>
              </a:rPr>
              <a:t> Understanding what adds value from the customer's perspective.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Mapping Value Stream:</a:t>
            </a:r>
            <a:r>
              <a:rPr lang="en-US" sz="3200" dirty="0"/>
              <a:t> Visualizing the end-to-end process to identify value-adding and non-value-adding activities.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Creating Flow:</a:t>
            </a:r>
            <a:r>
              <a:rPr lang="en-US" sz="3200" dirty="0"/>
              <a:t> Ensuring smooth and efficient flow of work or materials through the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Establishing Pull:</a:t>
            </a:r>
            <a:r>
              <a:rPr lang="en-US" sz="3200" dirty="0"/>
              <a:t> Producing based on actual customer demand to avoid overproduction.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Continuous Improvement (Kaizen):</a:t>
            </a:r>
            <a:r>
              <a:rPr lang="en-US" sz="3200" dirty="0"/>
              <a:t> Encouraging ongoing efforts to enhance processes and eliminate waste.</a:t>
            </a:r>
          </a:p>
        </p:txBody>
      </p:sp>
    </p:spTree>
    <p:extLst>
      <p:ext uri="{BB962C8B-B14F-4D97-AF65-F5344CB8AC3E}">
        <p14:creationId xmlns:p14="http://schemas.microsoft.com/office/powerpoint/2010/main" val="18328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3598</TotalTime>
  <Words>883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Söhne</vt:lpstr>
      <vt:lpstr>Office Theme</vt:lpstr>
      <vt:lpstr>PowerPoint Presentation</vt:lpstr>
      <vt:lpstr>Learning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Feybi Ariani Goni</dc:creator>
  <cp:lastModifiedBy>Feybi Ariani Goni</cp:lastModifiedBy>
  <cp:revision>46</cp:revision>
  <dcterms:created xsi:type="dcterms:W3CDTF">2023-02-27T08:02:40Z</dcterms:created>
  <dcterms:modified xsi:type="dcterms:W3CDTF">2024-05-13T17:02:16Z</dcterms:modified>
</cp:coreProperties>
</file>