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sldIdLst>
    <p:sldId id="261" r:id="rId2"/>
    <p:sldId id="263" r:id="rId3"/>
    <p:sldId id="264" r:id="rId4"/>
    <p:sldId id="268" r:id="rId5"/>
    <p:sldId id="265" r:id="rId6"/>
    <p:sldId id="267" r:id="rId7"/>
    <p:sldId id="269" r:id="rId8"/>
    <p:sldId id="270" r:id="rId9"/>
    <p:sldId id="282" r:id="rId10"/>
    <p:sldId id="271" r:id="rId11"/>
    <p:sldId id="276" r:id="rId12"/>
    <p:sldId id="279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9" r:id="rId21"/>
    <p:sldId id="301" r:id="rId22"/>
    <p:sldId id="317" r:id="rId23"/>
    <p:sldId id="318" r:id="rId24"/>
    <p:sldId id="295" r:id="rId25"/>
    <p:sldId id="297" r:id="rId26"/>
    <p:sldId id="298" r:id="rId27"/>
    <p:sldId id="319" r:id="rId28"/>
    <p:sldId id="302" r:id="rId29"/>
    <p:sldId id="324" r:id="rId30"/>
    <p:sldId id="303" r:id="rId31"/>
    <p:sldId id="304" r:id="rId32"/>
    <p:sldId id="320" r:id="rId33"/>
    <p:sldId id="310" r:id="rId34"/>
    <p:sldId id="311" r:id="rId35"/>
  </p:sldIdLst>
  <p:sldSz cx="12192000" cy="685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DFFDE3"/>
    <a:srgbClr val="DFF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AB338-864D-44B4-AD31-034A41D40B36}" v="44" dt="2024-04-29T17:06:37.6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11" autoAdjust="0"/>
    <p:restoredTop sz="94595" autoAdjust="0"/>
  </p:normalViewPr>
  <p:slideViewPr>
    <p:cSldViewPr>
      <p:cViewPr varScale="1">
        <p:scale>
          <a:sx n="101" d="100"/>
          <a:sy n="101" d="100"/>
        </p:scale>
        <p:origin x="53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oslav Skapa" userId="a243ab9d156783a8" providerId="LiveId" clId="{2BCAB338-864D-44B4-AD31-034A41D40B36}"/>
    <pc:docChg chg="undo custSel delSld modSld modMainMaster modNotesMaster">
      <pc:chgData name="Radoslav Skapa" userId="a243ab9d156783a8" providerId="LiveId" clId="{2BCAB338-864D-44B4-AD31-034A41D40B36}" dt="2024-05-02T07:46:47.868" v="73" actId="47"/>
      <pc:docMkLst>
        <pc:docMk/>
      </pc:docMkLst>
      <pc:sldChg chg="del modAnim">
        <pc:chgData name="Radoslav Skapa" userId="a243ab9d156783a8" providerId="LiveId" clId="{2BCAB338-864D-44B4-AD31-034A41D40B36}" dt="2024-04-29T16:59:57.236" v="2" actId="47"/>
        <pc:sldMkLst>
          <pc:docMk/>
          <pc:sldMk cId="0" sldId="257"/>
        </pc:sldMkLst>
      </pc:sldChg>
      <pc:sldChg chg="modSp del modAnim">
        <pc:chgData name="Radoslav Skapa" userId="a243ab9d156783a8" providerId="LiveId" clId="{2BCAB338-864D-44B4-AD31-034A41D40B36}" dt="2024-04-29T17:06:58.066" v="71" actId="47"/>
        <pc:sldMkLst>
          <pc:docMk/>
          <pc:sldMk cId="0" sldId="259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59"/>
            <ac:spMk id="9218" creationId="{00000000-0000-0000-0000-000000000000}"/>
          </ac:spMkLst>
        </pc:spChg>
      </pc:sldChg>
      <pc:sldChg chg="del modAnim">
        <pc:chgData name="Radoslav Skapa" userId="a243ab9d156783a8" providerId="LiveId" clId="{2BCAB338-864D-44B4-AD31-034A41D40B36}" dt="2024-04-29T16:59:58.350" v="3" actId="47"/>
        <pc:sldMkLst>
          <pc:docMk/>
          <pc:sldMk cId="0" sldId="260"/>
        </pc:sldMkLst>
      </pc:sldChg>
      <pc:sldChg chg="modSp modAnim">
        <pc:chgData name="Radoslav Skapa" userId="a243ab9d156783a8" providerId="LiveId" clId="{2BCAB338-864D-44B4-AD31-034A41D40B36}" dt="2024-04-29T17:03:33.814" v="49"/>
        <pc:sldMkLst>
          <pc:docMk/>
          <pc:sldMk cId="0" sldId="261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3:33.814" v="49"/>
          <ac:spMkLst>
            <pc:docMk/>
            <pc:sldMk cId="0" sldId="261"/>
            <ac:spMk id="112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1"/>
            <ac:spMk id="11278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61"/>
            <ac:grpSpMk id="1126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61"/>
            <ac:grpSpMk id="1127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61"/>
            <ac:grpSpMk id="11279" creationId="{00000000-0000-0000-0000-000000000000}"/>
          </ac:grpSpMkLst>
        </pc:grpChg>
      </pc:sldChg>
      <pc:sldChg chg="del modAnim">
        <pc:chgData name="Radoslav Skapa" userId="a243ab9d156783a8" providerId="LiveId" clId="{2BCAB338-864D-44B4-AD31-034A41D40B36}" dt="2024-04-29T17:00:01.225" v="4" actId="47"/>
        <pc:sldMkLst>
          <pc:docMk/>
          <pc:sldMk cId="0" sldId="262"/>
        </pc:sldMkLst>
      </pc:sldChg>
      <pc:sldChg chg="modSp modAnim">
        <pc:chgData name="Radoslav Skapa" userId="a243ab9d156783a8" providerId="LiveId" clId="{2BCAB338-864D-44B4-AD31-034A41D40B36}" dt="2024-04-29T17:03:40.059" v="51"/>
        <pc:sldMkLst>
          <pc:docMk/>
          <pc:sldMk cId="0" sldId="263"/>
        </pc:sldMkLst>
        <pc:spChg chg="mod">
          <ac:chgData name="Radoslav Skapa" userId="a243ab9d156783a8" providerId="LiveId" clId="{2BCAB338-864D-44B4-AD31-034A41D40B36}" dt="2024-04-29T17:03:37.165" v="50"/>
          <ac:spMkLst>
            <pc:docMk/>
            <pc:sldMk cId="0" sldId="263"/>
            <ac:spMk id="163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3:40.059" v="51"/>
          <ac:spMkLst>
            <pc:docMk/>
            <pc:sldMk cId="0" sldId="263"/>
            <ac:spMk id="16388" creationId="{00000000-0000-0000-0000-000000000000}"/>
          </ac:spMkLst>
        </pc:spChg>
      </pc:sldChg>
      <pc:sldChg chg="modSp modAnim">
        <pc:chgData name="Radoslav Skapa" userId="a243ab9d156783a8" providerId="LiveId" clId="{2BCAB338-864D-44B4-AD31-034A41D40B36}" dt="2024-04-29T17:03:44.948" v="52"/>
        <pc:sldMkLst>
          <pc:docMk/>
          <pc:sldMk cId="0" sldId="264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4"/>
            <ac:spMk id="184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3:44.948" v="52"/>
          <ac:spMkLst>
            <pc:docMk/>
            <pc:sldMk cId="0" sldId="264"/>
            <ac:spMk id="18435" creationId="{00000000-0000-0000-0000-000000000000}"/>
          </ac:spMkLst>
        </pc:spChg>
      </pc:sldChg>
      <pc:sldChg chg="modSp mod modAnim">
        <pc:chgData name="Radoslav Skapa" userId="a243ab9d156783a8" providerId="LiveId" clId="{2BCAB338-864D-44B4-AD31-034A41D40B36}" dt="2024-04-29T17:02:56.892" v="41" actId="14100"/>
        <pc:sldMkLst>
          <pc:docMk/>
          <pc:sldMk cId="0" sldId="265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5"/>
            <ac:spMk id="194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56.892" v="41" actId="14100"/>
          <ac:spMkLst>
            <pc:docMk/>
            <pc:sldMk cId="0" sldId="265"/>
            <ac:spMk id="19460" creationId="{00000000-0000-0000-0000-000000000000}"/>
          </ac:spMkLst>
        </pc:spChg>
      </pc:sldChg>
      <pc:sldChg chg="del modAnim">
        <pc:chgData name="Radoslav Skapa" userId="a243ab9d156783a8" providerId="LiveId" clId="{2BCAB338-864D-44B4-AD31-034A41D40B36}" dt="2024-04-29T17:02:07.445" v="35" actId="47"/>
        <pc:sldMkLst>
          <pc:docMk/>
          <pc:sldMk cId="0" sldId="266"/>
        </pc:sldMkLst>
      </pc:sldChg>
      <pc:sldChg chg="modSp modAnim">
        <pc:chgData name="Radoslav Skapa" userId="a243ab9d156783a8" providerId="LiveId" clId="{2BCAB338-864D-44B4-AD31-034A41D40B36}" dt="2024-04-29T17:03:08.371" v="44"/>
        <pc:sldMkLst>
          <pc:docMk/>
          <pc:sldMk cId="0" sldId="267"/>
        </pc:sldMkLst>
        <pc:spChg chg="mod">
          <ac:chgData name="Radoslav Skapa" userId="a243ab9d156783a8" providerId="LiveId" clId="{2BCAB338-864D-44B4-AD31-034A41D40B36}" dt="2024-04-29T17:03:08.371" v="44"/>
          <ac:spMkLst>
            <pc:docMk/>
            <pc:sldMk cId="0" sldId="267"/>
            <ac:spMk id="23555" creationId="{00000000-0000-0000-0000-000000000000}"/>
          </ac:spMkLst>
        </pc:spChg>
      </pc:sldChg>
      <pc:sldChg chg="modSp modAnim">
        <pc:chgData name="Radoslav Skapa" userId="a243ab9d156783a8" providerId="LiveId" clId="{2BCAB338-864D-44B4-AD31-034A41D40B36}" dt="2024-04-29T17:03:53.965" v="53"/>
        <pc:sldMkLst>
          <pc:docMk/>
          <pc:sldMk cId="0" sldId="268"/>
        </pc:sldMkLst>
        <pc:spChg chg="mod">
          <ac:chgData name="Radoslav Skapa" userId="a243ab9d156783a8" providerId="LiveId" clId="{2BCAB338-864D-44B4-AD31-034A41D40B36}" dt="2024-04-29T17:03:53.965" v="53"/>
          <ac:spMkLst>
            <pc:docMk/>
            <pc:sldMk cId="0" sldId="268"/>
            <ac:spMk id="245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68"/>
            <ac:spMk id="24581" creationId="{00000000-0000-0000-0000-000000000000}"/>
          </ac:spMkLst>
        </pc:spChg>
      </pc:sldChg>
      <pc:sldChg chg="modSp modAnim">
        <pc:chgData name="Radoslav Skapa" userId="a243ab9d156783a8" providerId="LiveId" clId="{2BCAB338-864D-44B4-AD31-034A41D40B36}" dt="2024-04-29T17:03:26.724" v="48"/>
        <pc:sldMkLst>
          <pc:docMk/>
          <pc:sldMk cId="0" sldId="269"/>
        </pc:sldMkLst>
        <pc:spChg chg="mod">
          <ac:chgData name="Radoslav Skapa" userId="a243ab9d156783a8" providerId="LiveId" clId="{2BCAB338-864D-44B4-AD31-034A41D40B36}" dt="2024-04-29T17:03:26.724" v="48"/>
          <ac:spMkLst>
            <pc:docMk/>
            <pc:sldMk cId="0" sldId="269"/>
            <ac:spMk id="256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3:24.365" v="47"/>
          <ac:spMkLst>
            <pc:docMk/>
            <pc:sldMk cId="0" sldId="269"/>
            <ac:spMk id="25604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4:06.725" v="54" actId="14100"/>
        <pc:sldMkLst>
          <pc:docMk/>
          <pc:sldMk cId="0" sldId="270"/>
        </pc:sldMkLst>
        <pc:spChg chg="mod">
          <ac:chgData name="Radoslav Skapa" userId="a243ab9d156783a8" providerId="LiveId" clId="{2BCAB338-864D-44B4-AD31-034A41D40B36}" dt="2024-04-29T17:04:06.725" v="54" actId="14100"/>
          <ac:spMkLst>
            <pc:docMk/>
            <pc:sldMk cId="0" sldId="270"/>
            <ac:spMk id="276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0"/>
            <ac:spMk id="27696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0"/>
            <ac:grpSpMk id="27698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4:16.444" v="55" actId="14100"/>
        <pc:sldMkLst>
          <pc:docMk/>
          <pc:sldMk cId="0" sldId="271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1"/>
            <ac:spMk id="296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4:16.444" v="55" actId="14100"/>
          <ac:spMkLst>
            <pc:docMk/>
            <pc:sldMk cId="0" sldId="271"/>
            <ac:spMk id="29699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76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6"/>
            <ac:spMk id="399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6"/>
            <ac:spMk id="39940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79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2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79"/>
            <ac:spMk id="60434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1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2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2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2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2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79"/>
            <ac:grpSpMk id="60435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82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2"/>
            <ac:spMk id="66590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2"/>
            <ac:grpSpMk id="6656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2"/>
            <ac:grpSpMk id="6656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2"/>
            <ac:grpSpMk id="66591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88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8"/>
            <ac:spMk id="78858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8"/>
            <ac:grpSpMk id="78859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0" sldId="289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1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89"/>
            <ac:spMk id="80939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0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1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1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3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3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89"/>
            <ac:grpSpMk id="80940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0" sldId="290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2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19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0"/>
            <ac:spMk id="82012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0"/>
            <ac:grpSpMk id="81925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0"/>
            <ac:grpSpMk id="8192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0"/>
            <ac:grpSpMk id="8197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0"/>
            <ac:grpSpMk id="82013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1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1"/>
            <ac:spMk id="82963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1"/>
            <ac:grpSpMk id="8294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1"/>
            <ac:grpSpMk id="8295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1"/>
            <ac:grpSpMk id="82964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2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49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49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499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49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49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1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2"/>
            <ac:spMk id="85021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2"/>
            <ac:grpSpMk id="8500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2"/>
            <ac:grpSpMk id="8500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2"/>
            <ac:grpSpMk id="8500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2"/>
            <ac:grpSpMk id="8500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2"/>
            <ac:grpSpMk id="85022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3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0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1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3"/>
            <ac:spMk id="87116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3"/>
            <ac:grpSpMk id="8704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3"/>
            <ac:grpSpMk id="8706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3"/>
            <ac:grpSpMk id="87115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4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4"/>
            <ac:spMk id="890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4"/>
            <ac:spMk id="890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4"/>
            <ac:spMk id="89092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5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5"/>
            <ac:spMk id="91153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5"/>
            <ac:grpSpMk id="9113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5"/>
            <ac:grpSpMk id="9114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5"/>
            <ac:grpSpMk id="9114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5"/>
            <ac:grpSpMk id="9114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5"/>
            <ac:grpSpMk id="91150" creationId="{00000000-0000-0000-0000-000000000000}"/>
          </ac:grpSpMkLst>
        </pc:grpChg>
      </pc:sldChg>
      <pc:sldChg chg="modSp mod modAnim modNotes">
        <pc:chgData name="Radoslav Skapa" userId="a243ab9d156783a8" providerId="LiveId" clId="{2BCAB338-864D-44B4-AD31-034A41D40B36}" dt="2024-04-29T17:05:22.344" v="60"/>
        <pc:sldMkLst>
          <pc:docMk/>
          <pc:sldMk cId="0" sldId="297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5:22.344" v="60"/>
          <ac:spMkLst>
            <pc:docMk/>
            <pc:sldMk cId="0" sldId="297"/>
            <ac:spMk id="952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7"/>
            <ac:spMk id="95242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7"/>
            <ac:grpSpMk id="95235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5:29.665" v="61"/>
        <pc:sldMkLst>
          <pc:docMk/>
          <pc:sldMk cId="0" sldId="298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2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3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3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3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3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8"/>
            <ac:spMk id="973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5:29.665" v="61"/>
          <ac:spMkLst>
            <pc:docMk/>
            <pc:sldMk cId="0" sldId="298"/>
            <ac:spMk id="97343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29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29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29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29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30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8"/>
            <ac:grpSpMk id="97303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299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299"/>
            <ac:spMk id="99349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9"/>
            <ac:grpSpMk id="9933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9"/>
            <ac:grpSpMk id="9934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9"/>
            <ac:grpSpMk id="9934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299"/>
            <ac:grpSpMk id="99350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301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1"/>
            <ac:spMk id="103434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1"/>
            <ac:grpSpMk id="103428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5:54.684" v="66" actId="14100"/>
        <pc:sldMkLst>
          <pc:docMk/>
          <pc:sldMk cId="0" sldId="302"/>
        </pc:sldMkLst>
        <pc:spChg chg="mod">
          <ac:chgData name="Radoslav Skapa" userId="a243ab9d156783a8" providerId="LiveId" clId="{2BCAB338-864D-44B4-AD31-034A41D40B36}" dt="2024-04-29T17:05:54.684" v="66" actId="14100"/>
          <ac:spMkLst>
            <pc:docMk/>
            <pc:sldMk cId="0" sldId="302"/>
            <ac:spMk id="1054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5:45.898" v="63" actId="14100"/>
          <ac:spMkLst>
            <pc:docMk/>
            <pc:sldMk cId="0" sldId="302"/>
            <ac:spMk id="105477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303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3"/>
            <ac:spMk id="107563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3"/>
            <ac:grpSpMk id="10752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3"/>
            <ac:grpSpMk id="10752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3"/>
            <ac:grpSpMk id="107543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3"/>
            <ac:grpSpMk id="10754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3"/>
            <ac:grpSpMk id="107564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304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5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4"/>
            <ac:spMk id="109609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4"/>
            <ac:grpSpMk id="10957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4"/>
            <ac:grpSpMk id="109590" creationId="{00000000-0000-0000-0000-000000000000}"/>
          </ac:grpSpMkLst>
        </pc:grpChg>
      </pc:sldChg>
      <pc:sldChg chg="modSp del modAnim modNotes">
        <pc:chgData name="Radoslav Skapa" userId="a243ab9d156783a8" providerId="LiveId" clId="{2BCAB338-864D-44B4-AD31-034A41D40B36}" dt="2024-05-02T07:46:40.960" v="72" actId="47"/>
        <pc:sldMkLst>
          <pc:docMk/>
          <pc:sldMk cId="0" sldId="305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5"/>
            <ac:spMk id="111696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5"/>
            <ac:grpSpMk id="11161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5"/>
            <ac:grpSpMk id="11162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5"/>
            <ac:grpSpMk id="11163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5"/>
            <ac:grpSpMk id="111680" creationId="{00000000-0000-0000-0000-000000000000}"/>
          </ac:grpSpMkLst>
        </pc:grpChg>
      </pc:sldChg>
      <pc:sldChg chg="modSp del modAnim modNotes">
        <pc:chgData name="Radoslav Skapa" userId="a243ab9d156783a8" providerId="LiveId" clId="{2BCAB338-864D-44B4-AD31-034A41D40B36}" dt="2024-05-02T07:46:40.960" v="72" actId="47"/>
        <pc:sldMkLst>
          <pc:docMk/>
          <pc:sldMk cId="0" sldId="306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6"/>
            <ac:spMk id="1136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6:15.721" v="68" actId="14100"/>
          <ac:spMkLst>
            <pc:docMk/>
            <pc:sldMk cId="0" sldId="306"/>
            <ac:spMk id="113667" creationId="{00000000-0000-0000-0000-000000000000}"/>
          </ac:spMkLst>
        </pc:spChg>
      </pc:sldChg>
      <pc:sldChg chg="modSp del modAnim modNotes">
        <pc:chgData name="Radoslav Skapa" userId="a243ab9d156783a8" providerId="LiveId" clId="{2BCAB338-864D-44B4-AD31-034A41D40B36}" dt="2024-05-02T07:46:40.960" v="72" actId="47"/>
        <pc:sldMkLst>
          <pc:docMk/>
          <pc:sldMk cId="0" sldId="307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7"/>
            <ac:spMk id="1157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7"/>
            <ac:spMk id="1157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7"/>
            <ac:spMk id="1157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7"/>
            <ac:spMk id="11571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7"/>
            <ac:spMk id="1157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6:21.584" v="69"/>
          <ac:spMkLst>
            <pc:docMk/>
            <pc:sldMk cId="0" sldId="307"/>
            <ac:spMk id="115722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7"/>
            <ac:grpSpMk id="115715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7"/>
            <ac:grpSpMk id="11571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07"/>
            <ac:grpSpMk id="115723" creationId="{00000000-0000-0000-0000-000000000000}"/>
          </ac:grpSpMkLst>
        </pc:grpChg>
      </pc:sldChg>
      <pc:sldChg chg="modSp del modAnim modNotes">
        <pc:chgData name="Radoslav Skapa" userId="a243ab9d156783a8" providerId="LiveId" clId="{2BCAB338-864D-44B4-AD31-034A41D40B36}" dt="2024-05-02T07:46:40.960" v="72" actId="47"/>
        <pc:sldMkLst>
          <pc:docMk/>
          <pc:sldMk cId="0" sldId="308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8"/>
            <ac:spMk id="1177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08"/>
            <ac:spMk id="117764" creationId="{00000000-0000-0000-0000-000000000000}"/>
          </ac:spMkLst>
        </pc:s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310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0"/>
            <ac:spMk id="121880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0"/>
            <ac:grpSpMk id="12185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0"/>
            <ac:grpSpMk id="12186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0"/>
            <ac:grpSpMk id="121881" creationId="{00000000-0000-0000-0000-000000000000}"/>
          </ac:grpSpMkLst>
        </pc:grpChg>
      </pc:sldChg>
      <pc:sldChg chg="modSp modAnim modNotes">
        <pc:chgData name="Radoslav Skapa" userId="a243ab9d156783a8" providerId="LiveId" clId="{2BCAB338-864D-44B4-AD31-034A41D40B36}" dt="2024-04-29T17:02:27.209" v="37"/>
        <pc:sldMkLst>
          <pc:docMk/>
          <pc:sldMk cId="0" sldId="311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1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1"/>
            <ac:spMk id="123928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1"/>
            <ac:grpSpMk id="12390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1"/>
            <ac:grpSpMk id="12391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1"/>
            <ac:grpSpMk id="123929" creationId="{00000000-0000-0000-0000-000000000000}"/>
          </ac:grpSpMkLst>
        </pc:gr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0" sldId="312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2"/>
            <ac:spMk id="125964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2"/>
            <ac:grpSpMk id="12595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2"/>
            <ac:grpSpMk id="12595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2"/>
            <ac:grpSpMk id="12596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2"/>
            <ac:grpSpMk id="125965" creationId="{00000000-0000-0000-0000-000000000000}"/>
          </ac:grpSpMkLst>
        </pc:gr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0" sldId="313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3"/>
            <ac:spMk id="126990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3"/>
            <ac:grpSpMk id="12698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3"/>
            <ac:grpSpMk id="12698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3"/>
            <ac:grpSpMk id="126985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3"/>
            <ac:grpSpMk id="126991" creationId="{00000000-0000-0000-0000-000000000000}"/>
          </ac:grpSpMkLst>
        </pc:gr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0" sldId="314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0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4"/>
            <ac:spMk id="128017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4"/>
            <ac:grpSpMk id="128004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4"/>
            <ac:grpSpMk id="12800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4"/>
            <ac:grpSpMk id="128007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4"/>
            <ac:grpSpMk id="12801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4"/>
            <ac:grpSpMk id="128018" creationId="{00000000-0000-0000-0000-000000000000}"/>
          </ac:grpSpMkLst>
        </pc:gr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0" sldId="315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5"/>
            <ac:spMk id="129048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5"/>
            <ac:grpSpMk id="12902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5"/>
            <ac:grpSpMk id="12903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5"/>
            <ac:grpSpMk id="12903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5"/>
            <ac:grpSpMk id="12904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5"/>
            <ac:grpSpMk id="129043" creationId="{00000000-0000-0000-0000-000000000000}"/>
          </ac:grpSpMkLst>
        </pc:gr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0" sldId="316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6"/>
            <ac:spMk id="130064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6"/>
            <ac:grpSpMk id="130056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6"/>
            <ac:grpSpMk id="13006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6"/>
            <ac:grpSpMk id="130065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6"/>
            <ac:grpSpMk id="130066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0" sldId="317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7"/>
            <ac:spMk id="132120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7"/>
            <ac:grpSpMk id="132100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7"/>
            <ac:grpSpMk id="132102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7"/>
            <ac:grpSpMk id="13210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7"/>
            <ac:grpSpMk id="132111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7"/>
            <ac:grpSpMk id="132114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0" sldId="318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2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8"/>
            <ac:spMk id="133161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8"/>
            <ac:grpSpMk id="133125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8"/>
            <ac:grpSpMk id="133158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0" sldId="319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k cId="0" sldId="319"/>
            <ac:spMk id="134183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9"/>
            <ac:grpSpMk id="13414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k cId="0" sldId="319"/>
            <ac:grpSpMk id="134149" creationId="{00000000-0000-0000-0000-000000000000}"/>
          </ac:grpSpMkLst>
        </pc:grpChg>
      </pc:sldChg>
      <pc:sldChg chg="modSp modAnim">
        <pc:chgData name="Radoslav Skapa" userId="a243ab9d156783a8" providerId="LiveId" clId="{2BCAB338-864D-44B4-AD31-034A41D40B36}" dt="2024-04-29T17:06:37.638" v="70"/>
        <pc:sldMkLst>
          <pc:docMk/>
          <pc:sldMk cId="0" sldId="320"/>
        </pc:sldMkLst>
        <pc:spChg chg="mod">
          <ac:chgData name="Radoslav Skapa" userId="a243ab9d156783a8" providerId="LiveId" clId="{2BCAB338-864D-44B4-AD31-034A41D40B36}" dt="2024-04-29T17:06:37.638" v="70"/>
          <ac:spMkLst>
            <pc:docMk/>
            <pc:sldMk cId="0" sldId="320"/>
            <ac:spMk id="135171" creationId="{00000000-0000-0000-0000-000000000000}"/>
          </ac:spMkLst>
        </pc:sp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3549303847" sldId="323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3549303847" sldId="323"/>
            <ac:spMk id="7" creationId="{00000000-0000-0000-0000-000000000000}"/>
          </ac:spMkLst>
        </pc:spChg>
        <pc:picChg chg="mod">
          <ac:chgData name="Radoslav Skapa" userId="a243ab9d156783a8" providerId="LiveId" clId="{2BCAB338-864D-44B4-AD31-034A41D40B36}" dt="2024-04-29T17:02:27.209" v="37"/>
          <ac:picMkLst>
            <pc:docMk/>
            <pc:sldMk cId="3549303847" sldId="323"/>
            <ac:picMk id="6146" creationId="{00000000-0000-0000-0000-000000000000}"/>
          </ac:picMkLst>
        </pc:picChg>
      </pc:sldChg>
      <pc:sldChg chg="modSp modAnim">
        <pc:chgData name="Radoslav Skapa" userId="a243ab9d156783a8" providerId="LiveId" clId="{2BCAB338-864D-44B4-AD31-034A41D40B36}" dt="2024-04-29T17:02:27.209" v="37"/>
        <pc:sldMkLst>
          <pc:docMk/>
          <pc:sldMk cId="1591163363" sldId="324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1591163363" sldId="324"/>
            <ac:spMk id="7" creationId="{00000000-0000-0000-0000-000000000000}"/>
          </ac:spMkLst>
        </pc:spChg>
        <pc:picChg chg="mod">
          <ac:chgData name="Radoslav Skapa" userId="a243ab9d156783a8" providerId="LiveId" clId="{2BCAB338-864D-44B4-AD31-034A41D40B36}" dt="2024-04-29T17:02:27.209" v="37"/>
          <ac:picMkLst>
            <pc:docMk/>
            <pc:sldMk cId="1591163363" sldId="324"/>
            <ac:picMk id="7170" creationId="{00000000-0000-0000-0000-000000000000}"/>
          </ac:picMkLst>
        </pc:picChg>
      </pc:sldChg>
      <pc:sldChg chg="modSp del modAnim">
        <pc:chgData name="Radoslav Skapa" userId="a243ab9d156783a8" providerId="LiveId" clId="{2BCAB338-864D-44B4-AD31-034A41D40B36}" dt="2024-05-02T07:46:47.868" v="73" actId="47"/>
        <pc:sldMkLst>
          <pc:docMk/>
          <pc:sldMk cId="3023564884" sldId="325"/>
        </pc:sldMkLst>
        <pc:spChg chg="mod">
          <ac:chgData name="Radoslav Skapa" userId="a243ab9d156783a8" providerId="LiveId" clId="{2BCAB338-864D-44B4-AD31-034A41D40B36}" dt="2024-04-29T17:02:27.209" v="37"/>
          <ac:spMkLst>
            <pc:docMk/>
            <pc:sldMk cId="3023564884" sldId="325"/>
            <ac:spMk id="5" creationId="{00000000-0000-0000-0000-000000000000}"/>
          </ac:spMkLst>
        </pc:spChg>
        <pc:picChg chg="mod">
          <ac:chgData name="Radoslav Skapa" userId="a243ab9d156783a8" providerId="LiveId" clId="{2BCAB338-864D-44B4-AD31-034A41D40B36}" dt="2024-04-29T17:02:27.209" v="37"/>
          <ac:picMkLst>
            <pc:docMk/>
            <pc:sldMk cId="3023564884" sldId="325"/>
            <ac:picMk id="6146" creationId="{00000000-0000-0000-0000-000000000000}"/>
          </ac:picMkLst>
        </pc:picChg>
      </pc:sldChg>
      <pc:sldMasterChg chg="modSp modSldLayout">
        <pc:chgData name="Radoslav Skapa" userId="a243ab9d156783a8" providerId="LiveId" clId="{2BCAB338-864D-44B4-AD31-034A41D40B36}" dt="2024-04-29T17:02:27.209" v="37"/>
        <pc:sldMasterMkLst>
          <pc:docMk/>
          <pc:sldMasterMk cId="0" sldId="2147483649"/>
        </pc:sldMasterMkLst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0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1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2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3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4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5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6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7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8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8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6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7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199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0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1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2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3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4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5" creationId="{00000000-0000-0000-0000-000000000000}"/>
          </ac:spMkLst>
        </pc:spChg>
        <pc:spChg chg="mod">
          <ac:chgData name="Radoslav Skapa" userId="a243ab9d156783a8" providerId="LiveId" clId="{2BCAB338-864D-44B4-AD31-034A41D40B36}" dt="2024-04-29T17:02:27.209" v="37"/>
          <ac:spMkLst>
            <pc:docMk/>
            <pc:sldMasterMk cId="0" sldId="2147483649"/>
            <ac:spMk id="4206" creationId="{00000000-0000-0000-0000-000000000000}"/>
          </ac:spMkLst>
        </pc:s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asterMk cId="0" sldId="2147483649"/>
            <ac:grpSpMk id="4098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asterMk cId="0" sldId="2147483649"/>
            <ac:grpSpMk id="4099" creationId="{00000000-0000-0000-0000-000000000000}"/>
          </ac:grpSpMkLst>
        </pc:grpChg>
        <pc:grpChg chg="mod">
          <ac:chgData name="Radoslav Skapa" userId="a243ab9d156783a8" providerId="LiveId" clId="{2BCAB338-864D-44B4-AD31-034A41D40B36}" dt="2024-04-29T17:02:27.209" v="37"/>
          <ac:grpSpMkLst>
            <pc:docMk/>
            <pc:sldMasterMk cId="0" sldId="2147483649"/>
            <ac:grpSpMk id="4198" creationId="{00000000-0000-0000-0000-000000000000}"/>
          </ac:grpSpMkLst>
        </pc:grpChg>
        <pc:sldLayoutChg chg="modSp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0" sldId="2147483650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2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3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4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5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6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7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8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19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0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7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8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19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0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1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6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0" sldId="2147483650"/>
              <ac:spMk id="5227" creationId="{00000000-0000-0000-0000-000000000000}"/>
            </ac:spMkLst>
          </pc:spChg>
          <pc:grpChg chg="mod">
            <ac:chgData name="Radoslav Skapa" userId="a243ab9d156783a8" providerId="LiveId" clId="{2BCAB338-864D-44B4-AD31-034A41D40B36}" dt="2024-04-29T17:02:27.209" v="37"/>
            <ac:grpSpMkLst>
              <pc:docMk/>
              <pc:sldMasterMk cId="0" sldId="2147483649"/>
              <pc:sldLayoutMk cId="0" sldId="2147483650"/>
              <ac:grpSpMk id="5122" creationId="{00000000-0000-0000-0000-000000000000}"/>
            </ac:grpSpMkLst>
          </pc:grpChg>
          <pc:grpChg chg="mod">
            <ac:chgData name="Radoslav Skapa" userId="a243ab9d156783a8" providerId="LiveId" clId="{2BCAB338-864D-44B4-AD31-034A41D40B36}" dt="2024-04-29T17:02:27.209" v="37"/>
            <ac:grpSpMkLst>
              <pc:docMk/>
              <pc:sldMasterMk cId="0" sldId="2147483649"/>
              <pc:sldLayoutMk cId="0" sldId="2147483650"/>
              <ac:grpSpMk id="5124" creationId="{00000000-0000-0000-0000-000000000000}"/>
            </ac:grpSpMkLst>
          </pc:grpChg>
          <pc:graphicFrameChg chg="mod">
            <ac:chgData name="Radoslav Skapa" userId="a243ab9d156783a8" providerId="LiveId" clId="{2BCAB338-864D-44B4-AD31-034A41D40B36}" dt="2024-04-29T17:02:27.209" v="37"/>
            <ac:graphicFrameMkLst>
              <pc:docMk/>
              <pc:sldMasterMk cId="0" sldId="2147483649"/>
              <pc:sldLayoutMk cId="0" sldId="2147483650"/>
              <ac:graphicFrameMk id="5229" creationId="{00000000-0000-0000-0000-000000000000}"/>
            </ac:graphicFrameMkLst>
          </pc:graphicFrameChg>
          <pc:picChg chg="mod">
            <ac:chgData name="Radoslav Skapa" userId="a243ab9d156783a8" providerId="LiveId" clId="{2BCAB338-864D-44B4-AD31-034A41D40B36}" dt="2024-04-29T17:02:27.209" v="37"/>
            <ac:picMkLst>
              <pc:docMk/>
              <pc:sldMasterMk cId="0" sldId="2147483649"/>
              <pc:sldLayoutMk cId="0" sldId="2147483650"/>
              <ac:picMk id="5228" creationId="{00000000-0000-0000-0000-000000000000}"/>
            </ac:picMkLst>
          </pc:picChg>
        </pc:sldLayoutChg>
        <pc:sldLayoutChg chg="modAnim">
          <pc:chgData name="Radoslav Skapa" userId="a243ab9d156783a8" providerId="LiveId" clId="{2BCAB338-864D-44B4-AD31-034A41D40B36}" dt="2024-04-29T16:59:51.146" v="1"/>
          <pc:sldLayoutMkLst>
            <pc:docMk/>
            <pc:sldMasterMk cId="0" sldId="2147483649"/>
            <pc:sldLayoutMk cId="2979188727" sldId="2147483651"/>
          </pc:sldLayoutMkLst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2983256036" sldId="2147483652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983256036" sldId="2147483652"/>
              <ac:spMk id="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983256036" sldId="2147483652"/>
              <ac:spMk id="3" creationId="{00000000-0000-0000-0000-000000000000}"/>
            </ac:spMkLst>
          </pc:spChg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2248613051" sldId="2147483653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248613051" sldId="2147483653"/>
              <ac:spMk id="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248613051" sldId="2147483653"/>
              <ac:spMk id="4" creationId="{00000000-0000-0000-0000-000000000000}"/>
            </ac:spMkLst>
          </pc:spChg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2170993402" sldId="2147483654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170993402" sldId="2147483654"/>
              <ac:spMk id="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170993402" sldId="2147483654"/>
              <ac:spMk id="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170993402" sldId="2147483654"/>
              <ac:spMk id="4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170993402" sldId="2147483654"/>
              <ac:spMk id="5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170993402" sldId="2147483654"/>
              <ac:spMk id="6" creationId="{00000000-0000-0000-0000-000000000000}"/>
            </ac:spMkLst>
          </pc:spChg>
        </pc:sldLayoutChg>
        <pc:sldLayoutChg chg="modAnim">
          <pc:chgData name="Radoslav Skapa" userId="a243ab9d156783a8" providerId="LiveId" clId="{2BCAB338-864D-44B4-AD31-034A41D40B36}" dt="2024-04-29T16:59:51.146" v="1"/>
          <pc:sldLayoutMkLst>
            <pc:docMk/>
            <pc:sldMasterMk cId="0" sldId="2147483649"/>
            <pc:sldLayoutMk cId="3843860690" sldId="2147483655"/>
          </pc:sldLayoutMkLst>
        </pc:sldLayoutChg>
        <pc:sldLayoutChg chg="modAnim">
          <pc:chgData name="Radoslav Skapa" userId="a243ab9d156783a8" providerId="LiveId" clId="{2BCAB338-864D-44B4-AD31-034A41D40B36}" dt="2024-04-29T16:59:51.146" v="1"/>
          <pc:sldLayoutMkLst>
            <pc:docMk/>
            <pc:sldMasterMk cId="0" sldId="2147483649"/>
            <pc:sldLayoutMk cId="3767316163" sldId="2147483656"/>
          </pc:sldLayoutMkLst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3375839145" sldId="2147483657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3375839145" sldId="2147483657"/>
              <ac:spMk id="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3375839145" sldId="2147483657"/>
              <ac:spMk id="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3375839145" sldId="2147483657"/>
              <ac:spMk id="4" creationId="{00000000-0000-0000-0000-000000000000}"/>
            </ac:spMkLst>
          </pc:spChg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571263554" sldId="2147483658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571263554" sldId="2147483658"/>
              <ac:spMk id="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571263554" sldId="2147483658"/>
              <ac:spMk id="3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571263554" sldId="2147483658"/>
              <ac:spMk id="4" creationId="{00000000-0000-0000-0000-000000000000}"/>
            </ac:spMkLst>
          </pc:spChg>
        </pc:sldLayoutChg>
        <pc:sldLayoutChg chg="modAnim">
          <pc:chgData name="Radoslav Skapa" userId="a243ab9d156783a8" providerId="LiveId" clId="{2BCAB338-864D-44B4-AD31-034A41D40B36}" dt="2024-04-29T16:59:51.146" v="1"/>
          <pc:sldLayoutMkLst>
            <pc:docMk/>
            <pc:sldMasterMk cId="0" sldId="2147483649"/>
            <pc:sldLayoutMk cId="2477608092" sldId="2147483659"/>
          </pc:sldLayoutMkLst>
        </pc:sldLayoutChg>
        <pc:sldLayoutChg chg="modSp modAnim">
          <pc:chgData name="Radoslav Skapa" userId="a243ab9d156783a8" providerId="LiveId" clId="{2BCAB338-864D-44B4-AD31-034A41D40B36}" dt="2024-04-29T17:02:27.209" v="37"/>
          <pc:sldLayoutMkLst>
            <pc:docMk/>
            <pc:sldMasterMk cId="0" sldId="2147483649"/>
            <pc:sldLayoutMk cId="239078548" sldId="2147483660"/>
          </pc:sldLayoutMkLst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39078548" sldId="2147483660"/>
              <ac:spMk id="2" creationId="{00000000-0000-0000-0000-000000000000}"/>
            </ac:spMkLst>
          </pc:spChg>
          <pc:spChg chg="mod">
            <ac:chgData name="Radoslav Skapa" userId="a243ab9d156783a8" providerId="LiveId" clId="{2BCAB338-864D-44B4-AD31-034A41D40B36}" dt="2024-04-29T17:02:27.209" v="37"/>
            <ac:spMkLst>
              <pc:docMk/>
              <pc:sldMasterMk cId="0" sldId="2147483649"/>
              <pc:sldLayoutMk cId="239078548" sldId="2147483660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4AB5BB1-9271-44B9-B56C-1A00845CA0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783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F31D6-8774-4AC7-8B18-3CBB8FDF73DD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E13100-2102-4D8A-8D1A-1BC151E81392}" type="slidenum">
              <a:rPr lang="en-US"/>
              <a:pPr/>
              <a:t>19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901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7ACD89-79FB-4373-B20C-C3F33E42B641}" type="slidenum">
              <a:rPr lang="en-US"/>
              <a:pPr/>
              <a:t>20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003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DFE89D-178D-48CF-81B5-640D72ACED8F}" type="slidenum">
              <a:rPr lang="en-US"/>
              <a:pPr/>
              <a:t>21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044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35C829-F452-44D0-B4F9-BE5944B327A2}" type="slidenum">
              <a:rPr lang="en-US"/>
              <a:pPr/>
              <a:t>24</a:t>
            </a:fld>
            <a:endParaRPr lang="en-US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921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4AE66-E7F6-466C-8F75-2FF7D90C0B5C}" type="slidenum">
              <a:rPr lang="en-US"/>
              <a:pPr/>
              <a:t>25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962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02CB3-3FD9-4985-AFAC-84609BEBA7AA}" type="slidenum">
              <a:rPr lang="en-US"/>
              <a:pPr/>
              <a:t>26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983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545901-F90F-405A-9102-617DC21B6A63}" type="slidenum">
              <a:rPr lang="en-US"/>
              <a:pPr/>
              <a:t>28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064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AED949-BC9C-4682-A90C-26E44D4627DB}" type="slidenum">
              <a:rPr lang="en-US"/>
              <a:pPr/>
              <a:t>30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085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A43A04-BA1F-4A9D-B676-BD454A013FA4}" type="slidenum">
              <a:rPr lang="en-US"/>
              <a:pPr/>
              <a:t>31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1059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2DF51-2A89-4F36-AFA4-327B9A6355D3}" type="slidenum">
              <a:rPr lang="en-US"/>
              <a:pPr/>
              <a:t>33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228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D89CB0-D8F5-4283-80AD-D33EB2E70D8C}" type="slidenum">
              <a:rPr lang="en-US"/>
              <a:pPr/>
              <a:t>9</a:t>
            </a:fld>
            <a:endParaRPr lang="en-US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675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6F836-98B0-41DD-90B2-6972B6592AC0}" type="slidenum">
              <a:rPr lang="en-US"/>
              <a:pPr/>
              <a:t>34</a:t>
            </a:fld>
            <a:endParaRPr lang="en-US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1249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242322-4735-4315-9FC5-EB3164D4799C}" type="slidenum">
              <a:rPr lang="en-US"/>
              <a:pPr/>
              <a:t>10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A03F7-39B8-4C9F-879F-93D4297D572F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5233BA-549B-4FFC-8020-50B69D025880}" type="slidenum">
              <a:rPr lang="en-US"/>
              <a:pPr/>
              <a:t>12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6144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148421-97AA-45E3-846D-C5EA0A5F04C5}" type="slidenum">
              <a:rPr lang="en-US"/>
              <a:pPr/>
              <a:t>13</a:t>
            </a:fld>
            <a:endParaRPr lang="en-US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798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21529A-6C58-4C26-8F74-CD555733CC4B}" type="slidenum">
              <a:rPr lang="en-US"/>
              <a:pPr/>
              <a:t>16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839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CBBD4B-CE3A-4901-963F-A13E44954D45}" type="slidenum">
              <a:rPr lang="en-US"/>
              <a:pPr/>
              <a:t>17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4E35E1-5741-4C02-8ADB-909238390CB6}" type="slidenum">
              <a:rPr lang="en-US"/>
              <a:pPr/>
              <a:t>18</a:t>
            </a:fld>
            <a:endParaRPr lang="en-US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7625" rIns="93662" bIns="47625"/>
          <a:lstStyle/>
          <a:p>
            <a:endParaRPr lang="en-AU"/>
          </a:p>
        </p:txBody>
      </p:sp>
      <p:sp>
        <p:nvSpPr>
          <p:cNvPr id="8806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" y="68264"/>
            <a:ext cx="11571817" cy="6713537"/>
            <a:chOff x="0" y="43"/>
            <a:chExt cx="5467" cy="4229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2400"/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5125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26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27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28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29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0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1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2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3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4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5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6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7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8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39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0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1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2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3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4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5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6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7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8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49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0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1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2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3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4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5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6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7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8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59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0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1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2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3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4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5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6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7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8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69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0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1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2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3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4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5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6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7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8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79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0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1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2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3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4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5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6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7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8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89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0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1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2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3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4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5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6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7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8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199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0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1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2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3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4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5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6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7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8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09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0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1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2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3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4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5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6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7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8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19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20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21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5222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</p:grpSp>
      </p:grpSp>
      <p:sp>
        <p:nvSpPr>
          <p:cNvPr id="5223" name="Rectangle 103"/>
          <p:cNvSpPr>
            <a:spLocks noGrp="1" noChangeArrowheads="1"/>
          </p:cNvSpPr>
          <p:nvPr>
            <p:ph type="ftr" sz="quarter" idx="3"/>
          </p:nvPr>
        </p:nvSpPr>
        <p:spPr>
          <a:xfrm>
            <a:off x="1422400" y="6400800"/>
            <a:ext cx="5080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5224" name="Rectangle 104"/>
          <p:cNvSpPr>
            <a:spLocks noGrp="1" noChangeArrowheads="1"/>
          </p:cNvSpPr>
          <p:nvPr>
            <p:ph type="ctrTitle"/>
          </p:nvPr>
        </p:nvSpPr>
        <p:spPr>
          <a:xfrm>
            <a:off x="1559985" y="1046164"/>
            <a:ext cx="9840383" cy="1012825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225" name="Rectangle 105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667001"/>
            <a:ext cx="8883651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226" name="Rectangle 106"/>
          <p:cNvSpPr>
            <a:spLocks noChangeArrowheads="1"/>
          </p:cNvSpPr>
          <p:nvPr/>
        </p:nvSpPr>
        <p:spPr bwMode="auto">
          <a:xfrm>
            <a:off x="4023784" y="2120900"/>
            <a:ext cx="7550149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cs-CZ" sz="2400"/>
          </a:p>
        </p:txBody>
      </p:sp>
      <p:sp>
        <p:nvSpPr>
          <p:cNvPr id="5227" name="Rectangle 107"/>
          <p:cNvSpPr>
            <a:spLocks noChangeArrowheads="1"/>
          </p:cNvSpPr>
          <p:nvPr/>
        </p:nvSpPr>
        <p:spPr bwMode="auto">
          <a:xfrm>
            <a:off x="1464734" y="862014"/>
            <a:ext cx="7550151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kumimoji="1" lang="cs-CZ" sz="2400"/>
          </a:p>
        </p:txBody>
      </p:sp>
      <p:pic>
        <p:nvPicPr>
          <p:cNvPr id="5228" name="Picture 108" descr="russell_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1" y="0"/>
            <a:ext cx="136736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229" name="Object 109"/>
          <p:cNvGraphicFramePr>
            <a:graphicFrameLocks noChangeAspect="1"/>
          </p:cNvGraphicFramePr>
          <p:nvPr/>
        </p:nvGraphicFramePr>
        <p:xfrm>
          <a:off x="5588000" y="5029200"/>
          <a:ext cx="21336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4723810" imgH="3715269" progId="Paint.Picture">
                  <p:embed/>
                </p:oleObj>
              </mc:Choice>
              <mc:Fallback>
                <p:oleObj name="Bitmap Image" r:id="rId3" imgW="4723810" imgH="3715269" progId="Paint.Picture">
                  <p:embed/>
                  <p:pic>
                    <p:nvPicPr>
                      <p:cNvPr id="5229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5029200"/>
                        <a:ext cx="2133600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" grpId="0" animBg="1" autoUpdateAnimBg="0"/>
      <p:bldP spid="5227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3C6280A1-04B6-4762-B377-A87AFDC9F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0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076267" y="609600"/>
            <a:ext cx="2652184" cy="54816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17600" y="609600"/>
            <a:ext cx="7755467" cy="54816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AD5F3E40-9902-48EB-9BAC-23FB59289F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2B0A58CF-4939-4D7F-90BC-52F9A51AFD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8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041E00C-4808-4EA5-8981-069E797531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25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7601" y="2209800"/>
            <a:ext cx="5202767" cy="3881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23567" y="2209800"/>
            <a:ext cx="5204884" cy="3881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E0F0A82-561A-4D24-BE26-E7F58324B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1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5654F654-8172-4C51-AF08-13F26ECF17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93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91DAEC85-DCCD-4F2D-AAC2-586F89B586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6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6018704C-A36C-40E7-885A-2CDD679A95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1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4B309321-6678-478E-8C77-096033EBA0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39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4-</a:t>
            </a:r>
            <a:fld id="{3EB73421-8A6D-4A61-A80B-1552B5D1B7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6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68264"/>
            <a:ext cx="11887200" cy="6713537"/>
            <a:chOff x="0" y="43"/>
            <a:chExt cx="5616" cy="4229"/>
          </a:xfrm>
        </p:grpSpPr>
        <p:grpSp>
          <p:nvGrpSpPr>
            <p:cNvPr id="4099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4100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1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2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3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4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5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6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7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8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09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0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1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2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3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4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5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6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7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8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19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0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1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2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3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4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5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6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7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8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29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0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1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2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3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4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5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6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7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8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39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0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1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2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3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4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5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6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7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8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49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0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1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2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3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4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5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6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8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59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0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1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2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3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4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5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6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7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8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69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0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1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2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3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4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5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6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7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8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79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0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1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2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3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4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5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6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7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8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89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0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1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2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3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4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5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6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197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</p:grpSp>
        <p:grpSp>
          <p:nvGrpSpPr>
            <p:cNvPr id="4198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4199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200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201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  <p:sp>
            <p:nvSpPr>
              <p:cNvPr id="4202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 sz="2400"/>
              </a:p>
            </p:txBody>
          </p:sp>
        </p:grpSp>
      </p:grpSp>
      <p:sp>
        <p:nvSpPr>
          <p:cNvPr id="4203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7600" y="2209800"/>
            <a:ext cx="10610851" cy="388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204" name="Rectangle 10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7600" y="6376988"/>
            <a:ext cx="71733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Copyright 2006 John Wiley &amp; Sons, Inc.</a:t>
            </a:r>
          </a:p>
        </p:txBody>
      </p:sp>
      <p:sp>
        <p:nvSpPr>
          <p:cNvPr id="4205" name="Rectangle 10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86285" y="6376988"/>
            <a:ext cx="292523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4-</a:t>
            </a:r>
            <a:fld id="{CDBA856A-C8A5-450E-8AE5-02FDD6E6DA0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206" name="Rectangle 110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609600"/>
            <a:ext cx="983826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3" grpId="0" build="p" bldLvl="2">
        <p:tmplLst>
          <p:tmpl lvl="1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42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42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42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42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checkerboard(across)">
                      <p:cBhvr>
                        <p:cTn dur="500"/>
                        <p:tgtEl>
                          <p:spTgt spid="42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7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ACB508CA-1A5B-44AD-AACA-466C4E5DE8CC}" type="slidenum">
              <a:rPr lang="en-US"/>
              <a:pPr/>
              <a:t>1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5867400" cy="1143000"/>
          </a:xfrm>
        </p:spPr>
        <p:txBody>
          <a:bodyPr/>
          <a:lstStyle/>
          <a:p>
            <a:r>
              <a:rPr lang="en-US"/>
              <a:t>Basics of Statistical Process Control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5638800" cy="3881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ffectLst/>
              </a:rPr>
              <a:t>Statistical Process Control (SPC)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ffectLst/>
              </a:rPr>
              <a:t>monitoring production process to detect and prevent poor quality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ffectLst/>
              </a:rPr>
              <a:t>Sample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ffectLst/>
              </a:rPr>
              <a:t>subset of items produced to use for inspection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ffectLst/>
              </a:rPr>
              <a:t>Control Charts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ffectLst/>
              </a:rPr>
              <a:t>process is within statistical control limits</a:t>
            </a:r>
          </a:p>
        </p:txBody>
      </p:sp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6477000" y="2667000"/>
            <a:ext cx="3733800" cy="3200400"/>
            <a:chOff x="3120" y="1680"/>
            <a:chExt cx="2352" cy="2016"/>
          </a:xfrm>
        </p:grpSpPr>
        <p:grpSp>
          <p:nvGrpSpPr>
            <p:cNvPr id="11276" name="Group 12"/>
            <p:cNvGrpSpPr>
              <a:grpSpLocks/>
            </p:cNvGrpSpPr>
            <p:nvPr/>
          </p:nvGrpSpPr>
          <p:grpSpPr bwMode="auto">
            <a:xfrm>
              <a:off x="3120" y="1680"/>
              <a:ext cx="2352" cy="2016"/>
              <a:chOff x="3120" y="1632"/>
              <a:chExt cx="2352" cy="2016"/>
            </a:xfrm>
          </p:grpSpPr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3120" y="1632"/>
                <a:ext cx="2352" cy="201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07763" dir="2700000" algn="ctr" rotWithShape="0">
                        <a:schemeClr val="bg2">
                          <a:alpha val="50000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grpSp>
            <p:nvGrpSpPr>
              <p:cNvPr id="11268" name="Group 4"/>
              <p:cNvGrpSpPr>
                <a:grpSpLocks/>
              </p:cNvGrpSpPr>
              <p:nvPr/>
            </p:nvGrpSpPr>
            <p:grpSpPr bwMode="auto">
              <a:xfrm>
                <a:off x="3264" y="1920"/>
                <a:ext cx="1889" cy="1297"/>
                <a:chOff x="3264" y="2496"/>
                <a:chExt cx="1889" cy="1297"/>
              </a:xfrm>
            </p:grpSpPr>
            <p:sp>
              <p:nvSpPr>
                <p:cNvPr id="11269" name="Rectangle 5"/>
                <p:cNvSpPr>
                  <a:spLocks noChangeArrowheads="1"/>
                </p:cNvSpPr>
                <p:nvPr/>
              </p:nvSpPr>
              <p:spPr bwMode="auto">
                <a:xfrm>
                  <a:off x="3621" y="2705"/>
                  <a:ext cx="1516" cy="818"/>
                </a:xfrm>
                <a:prstGeom prst="rect">
                  <a:avLst/>
                </a:prstGeom>
                <a:solidFill>
                  <a:srgbClr val="FFCC99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85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270" name="Line 6"/>
                <p:cNvSpPr>
                  <a:spLocks noChangeShapeType="1"/>
                </p:cNvSpPr>
                <p:nvPr/>
              </p:nvSpPr>
              <p:spPr bwMode="auto">
                <a:xfrm>
                  <a:off x="3627" y="3117"/>
                  <a:ext cx="151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271" name="Freeform 7"/>
                <p:cNvSpPr>
                  <a:spLocks/>
                </p:cNvSpPr>
                <p:nvPr/>
              </p:nvSpPr>
              <p:spPr bwMode="auto">
                <a:xfrm>
                  <a:off x="3625" y="2496"/>
                  <a:ext cx="1528" cy="1297"/>
                </a:xfrm>
                <a:custGeom>
                  <a:avLst/>
                  <a:gdLst>
                    <a:gd name="T0" fmla="*/ 0 w 750"/>
                    <a:gd name="T1" fmla="*/ 0 h 528"/>
                    <a:gd name="T2" fmla="*/ 0 w 750"/>
                    <a:gd name="T3" fmla="*/ 528 h 528"/>
                    <a:gd name="T4" fmla="*/ 750 w 750"/>
                    <a:gd name="T5" fmla="*/ 528 h 5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50" h="528">
                      <a:moveTo>
                        <a:pt x="0" y="0"/>
                      </a:moveTo>
                      <a:lnTo>
                        <a:pt x="0" y="528"/>
                      </a:lnTo>
                      <a:lnTo>
                        <a:pt x="750" y="528"/>
                      </a:lnTo>
                    </a:path>
                  </a:pathLst>
                </a:custGeom>
                <a:noFill/>
                <a:ln w="38100" cap="flat" cmpd="sng">
                  <a:solidFill>
                    <a:srgbClr val="EEEEEE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1272" name="Rectangle 8"/>
                <p:cNvSpPr>
                  <a:spLocks noChangeArrowheads="1"/>
                </p:cNvSpPr>
                <p:nvPr/>
              </p:nvSpPr>
              <p:spPr bwMode="auto">
                <a:xfrm>
                  <a:off x="3264" y="2607"/>
                  <a:ext cx="346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solidFill>
                        <a:srgbClr val="EEEEE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UCL</a:t>
                  </a:r>
                </a:p>
              </p:txBody>
            </p:sp>
            <p:sp>
              <p:nvSpPr>
                <p:cNvPr id="11273" name="Rectangle 9"/>
                <p:cNvSpPr>
                  <a:spLocks noChangeArrowheads="1"/>
                </p:cNvSpPr>
                <p:nvPr/>
              </p:nvSpPr>
              <p:spPr bwMode="auto">
                <a:xfrm>
                  <a:off x="3274" y="3417"/>
                  <a:ext cx="333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solidFill>
                        <a:srgbClr val="EEEEEE"/>
                      </a:solidFill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LCL</a:t>
                  </a:r>
                </a:p>
              </p:txBody>
            </p:sp>
            <p:sp>
              <p:nvSpPr>
                <p:cNvPr id="11274" name="Freeform 10"/>
                <p:cNvSpPr>
                  <a:spLocks/>
                </p:cNvSpPr>
                <p:nvPr/>
              </p:nvSpPr>
              <p:spPr bwMode="auto">
                <a:xfrm>
                  <a:off x="3712" y="2933"/>
                  <a:ext cx="1331" cy="460"/>
                </a:xfrm>
                <a:custGeom>
                  <a:avLst/>
                  <a:gdLst>
                    <a:gd name="T0" fmla="*/ 0 w 547"/>
                    <a:gd name="T1" fmla="*/ 3 h 187"/>
                    <a:gd name="T2" fmla="*/ 128 w 547"/>
                    <a:gd name="T3" fmla="*/ 187 h 187"/>
                    <a:gd name="T4" fmla="*/ 205 w 547"/>
                    <a:gd name="T5" fmla="*/ 56 h 187"/>
                    <a:gd name="T6" fmla="*/ 325 w 547"/>
                    <a:gd name="T7" fmla="*/ 30 h 187"/>
                    <a:gd name="T8" fmla="*/ 437 w 547"/>
                    <a:gd name="T9" fmla="*/ 59 h 187"/>
                    <a:gd name="T10" fmla="*/ 547 w 547"/>
                    <a:gd name="T11" fmla="*/ 0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7" h="187">
                      <a:moveTo>
                        <a:pt x="0" y="3"/>
                      </a:moveTo>
                      <a:lnTo>
                        <a:pt x="128" y="187"/>
                      </a:lnTo>
                      <a:lnTo>
                        <a:pt x="205" y="56"/>
                      </a:lnTo>
                      <a:lnTo>
                        <a:pt x="325" y="30"/>
                      </a:lnTo>
                      <a:lnTo>
                        <a:pt x="437" y="59"/>
                      </a:lnTo>
                      <a:lnTo>
                        <a:pt x="547" y="0"/>
                      </a:lnTo>
                    </a:path>
                  </a:pathLst>
                </a:custGeom>
                <a:noFill/>
                <a:ln w="57150" cap="flat" cmpd="sng">
                  <a:solidFill>
                    <a:schemeClr val="accent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>
              <a:off x="3648" y="2976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3648" y="2160"/>
              <a:ext cx="15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8776517B-456C-44EF-9CD8-58FD918CD250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695325"/>
            <a:ext cx="4572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A Process Is in Control If …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838201" y="2857725"/>
            <a:ext cx="10450514" cy="2074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577850" indent="-577850" algn="l">
              <a:spcBef>
                <a:spcPct val="20000"/>
              </a:spcBef>
              <a:buFont typeface="Times" charset="0"/>
              <a:buAutoNum type="arabicPeriod"/>
            </a:pPr>
            <a:r>
              <a:rPr lang="en-US" sz="2800" dirty="0">
                <a:latin typeface="Arial" charset="0"/>
              </a:rPr>
              <a:t>… no sample points outside limits</a:t>
            </a:r>
          </a:p>
          <a:p>
            <a:pPr marL="577850" indent="-577850" algn="l">
              <a:spcBef>
                <a:spcPct val="20000"/>
              </a:spcBef>
              <a:buFont typeface="Times" charset="0"/>
              <a:buAutoNum type="arabicPeriod"/>
            </a:pPr>
            <a:r>
              <a:rPr lang="en-US" sz="2800" dirty="0">
                <a:latin typeface="Arial" charset="0"/>
              </a:rPr>
              <a:t>… most points near process average</a:t>
            </a:r>
          </a:p>
          <a:p>
            <a:pPr marL="577850" indent="-577850" algn="l">
              <a:spcBef>
                <a:spcPct val="20000"/>
              </a:spcBef>
              <a:buFont typeface="Times" charset="0"/>
              <a:buAutoNum type="arabicPeriod"/>
            </a:pPr>
            <a:r>
              <a:rPr lang="en-US" sz="2800" dirty="0">
                <a:latin typeface="Arial" charset="0"/>
              </a:rPr>
              <a:t>… about equal number of points above and below centerline</a:t>
            </a:r>
          </a:p>
          <a:p>
            <a:pPr marL="577850" indent="-577850" algn="l">
              <a:spcBef>
                <a:spcPct val="20000"/>
              </a:spcBef>
              <a:buFont typeface="Times" charset="0"/>
              <a:buAutoNum type="arabicPeriod"/>
            </a:pPr>
            <a:r>
              <a:rPr lang="en-US" sz="2800" dirty="0">
                <a:latin typeface="Arial" charset="0"/>
              </a:rPr>
              <a:t>… points appear randomly distributed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D4C72CD-96DC-47C6-A93D-7C774B343C73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609600"/>
            <a:ext cx="5638800" cy="1397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/>
              <a:t>Control Charts for Attributes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2362200" y="2865924"/>
            <a:ext cx="7391400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381000" indent="-3810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600" dirty="0">
                <a:latin typeface="Arial" charset="0"/>
              </a:rPr>
              <a:t>p-charts</a:t>
            </a:r>
          </a:p>
          <a:p>
            <a:pPr marL="958850" lvl="1" indent="-301625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Arial" charset="0"/>
              </a:rPr>
              <a:t>uses portion defective in a sample</a:t>
            </a:r>
          </a:p>
          <a:p>
            <a:pPr marL="381000" indent="-3810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600" dirty="0">
                <a:latin typeface="Arial" charset="0"/>
              </a:rPr>
              <a:t>c-charts</a:t>
            </a:r>
          </a:p>
          <a:p>
            <a:pPr marL="958850" lvl="1" indent="-301625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Arial" charset="0"/>
              </a:rPr>
              <a:t>uses number of  defects in an item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9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9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F41DB58A-9FBB-4FD7-AFB1-5473D4CC0947}" type="slidenum">
              <a:rPr lang="en-US"/>
              <a:pPr/>
              <a:t>12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1"/>
            <a:ext cx="7378700" cy="98742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p-Chart</a:t>
            </a:r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>
            <a:off x="5262563" y="2286001"/>
            <a:ext cx="2482850" cy="1158875"/>
            <a:chOff x="2082" y="1054"/>
            <a:chExt cx="1564" cy="730"/>
          </a:xfrm>
        </p:grpSpPr>
        <p:sp>
          <p:nvSpPr>
            <p:cNvPr id="60420" name="Rectangle 4"/>
            <p:cNvSpPr>
              <a:spLocks noChangeArrowheads="1"/>
            </p:cNvSpPr>
            <p:nvPr/>
          </p:nvSpPr>
          <p:spPr bwMode="auto">
            <a:xfrm>
              <a:off x="2082" y="1054"/>
              <a:ext cx="1564" cy="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125000"/>
                </a:lnSpc>
              </a:pPr>
              <a:r>
                <a:rPr lang="en-US" sz="2800" b="1">
                  <a:latin typeface="Arial" charset="0"/>
                </a:rPr>
                <a:t>UCL = </a:t>
              </a:r>
              <a:r>
                <a:rPr lang="en-US" sz="2800" b="1" i="1">
                  <a:latin typeface="Arial" charset="0"/>
                </a:rPr>
                <a:t>p</a:t>
              </a:r>
              <a:r>
                <a:rPr lang="en-US" sz="2800" b="1">
                  <a:latin typeface="Arial" charset="0"/>
                </a:rPr>
                <a:t> + </a:t>
              </a:r>
              <a:r>
                <a:rPr lang="en-US" sz="2800" b="1" i="1">
                  <a:latin typeface="Arial" charset="0"/>
                </a:rPr>
                <a:t>z</a:t>
              </a:r>
              <a:r>
                <a:rPr lang="en-US" sz="2800" b="1">
                  <a:latin typeface="Arial" charset="0"/>
                  <a:sym typeface="Symbol" pitchFamily="18" charset="2"/>
                </a:rPr>
                <a:t></a:t>
              </a:r>
              <a:r>
                <a:rPr lang="en-US" sz="2800" b="1" i="1" baseline="-25000">
                  <a:latin typeface="Arial" charset="0"/>
                  <a:sym typeface="Symbol" pitchFamily="18" charset="2"/>
                </a:rPr>
                <a:t>p</a:t>
              </a:r>
              <a:endParaRPr lang="en-US" sz="2800" b="1" i="1">
                <a:latin typeface="Arial" charset="0"/>
                <a:sym typeface="Symbol" pitchFamily="18" charset="2"/>
              </a:endParaRPr>
            </a:p>
            <a:p>
              <a:pPr eaLnBrk="0" hangingPunct="0">
                <a:lnSpc>
                  <a:spcPct val="125000"/>
                </a:lnSpc>
              </a:pPr>
              <a:r>
                <a:rPr lang="en-US" sz="2800" b="1">
                  <a:latin typeface="Arial" charset="0"/>
                </a:rPr>
                <a:t>LCL = </a:t>
              </a:r>
              <a:r>
                <a:rPr lang="en-US" sz="2800" b="1" i="1">
                  <a:latin typeface="Arial" charset="0"/>
                </a:rPr>
                <a:t>p</a:t>
              </a:r>
              <a:r>
                <a:rPr lang="en-US" sz="2800" b="1">
                  <a:latin typeface="Arial" charset="0"/>
                </a:rPr>
                <a:t> - </a:t>
              </a:r>
              <a:r>
                <a:rPr lang="en-US" sz="2800" b="1" i="1">
                  <a:latin typeface="Arial" charset="0"/>
                </a:rPr>
                <a:t>z</a:t>
              </a:r>
              <a:r>
                <a:rPr lang="en-US" sz="2800" b="1">
                  <a:latin typeface="Arial" charset="0"/>
                  <a:sym typeface="Symbol" pitchFamily="18" charset="2"/>
                </a:rPr>
                <a:t></a:t>
              </a:r>
              <a:r>
                <a:rPr lang="en-US" sz="2800" b="1" i="1" baseline="-25000">
                  <a:latin typeface="Arial" charset="0"/>
                  <a:sym typeface="Symbol" pitchFamily="18" charset="2"/>
                </a:rPr>
                <a:t>p</a:t>
              </a:r>
            </a:p>
          </p:txBody>
        </p:sp>
        <p:sp>
          <p:nvSpPr>
            <p:cNvPr id="60421" name="Line 5"/>
            <p:cNvSpPr>
              <a:spLocks noChangeShapeType="1"/>
            </p:cNvSpPr>
            <p:nvPr/>
          </p:nvSpPr>
          <p:spPr bwMode="auto">
            <a:xfrm>
              <a:off x="2880" y="1155"/>
              <a:ext cx="10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1593903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0422" name="Line 6"/>
            <p:cNvSpPr>
              <a:spLocks noChangeShapeType="1"/>
            </p:cNvSpPr>
            <p:nvPr/>
          </p:nvSpPr>
          <p:spPr bwMode="auto">
            <a:xfrm>
              <a:off x="2904" y="1494"/>
              <a:ext cx="10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1593903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0435" name="Group 19"/>
          <p:cNvGrpSpPr>
            <a:grpSpLocks/>
          </p:cNvGrpSpPr>
          <p:nvPr/>
        </p:nvGrpSpPr>
        <p:grpSpPr bwMode="auto">
          <a:xfrm>
            <a:off x="3810000" y="3429001"/>
            <a:ext cx="6345238" cy="2962275"/>
            <a:chOff x="864" y="1392"/>
            <a:chExt cx="3997" cy="1866"/>
          </a:xfrm>
        </p:grpSpPr>
        <p:grpSp>
          <p:nvGrpSpPr>
            <p:cNvPr id="60423" name="Group 7"/>
            <p:cNvGrpSpPr>
              <a:grpSpLocks/>
            </p:cNvGrpSpPr>
            <p:nvPr/>
          </p:nvGrpSpPr>
          <p:grpSpPr bwMode="auto">
            <a:xfrm>
              <a:off x="864" y="1392"/>
              <a:ext cx="3997" cy="1104"/>
              <a:chOff x="819" y="1790"/>
              <a:chExt cx="3997" cy="1104"/>
            </a:xfrm>
          </p:grpSpPr>
          <p:sp>
            <p:nvSpPr>
              <p:cNvPr id="60424" name="Rectangle 8"/>
              <p:cNvSpPr>
                <a:spLocks noChangeArrowheads="1"/>
              </p:cNvSpPr>
              <p:nvPr/>
            </p:nvSpPr>
            <p:spPr bwMode="auto">
              <a:xfrm>
                <a:off x="819" y="1790"/>
                <a:ext cx="3997" cy="1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1044575" indent="-1044575" algn="l" eaLnBrk="0" hangingPunct="0">
                  <a:tabLst>
                    <a:tab pos="663575" algn="r"/>
                    <a:tab pos="762000" algn="l"/>
                  </a:tabLst>
                </a:pPr>
                <a:endParaRPr lang="en-US" sz="900" b="1">
                  <a:latin typeface="Arial" charset="0"/>
                </a:endParaRPr>
              </a:p>
              <a:p>
                <a:pPr marL="1044575" indent="-1044575" algn="l" eaLnBrk="0" hangingPunct="0">
                  <a:tabLst>
                    <a:tab pos="663575" algn="r"/>
                    <a:tab pos="762000" algn="l"/>
                  </a:tabLst>
                </a:pPr>
                <a:r>
                  <a:rPr lang="en-US" sz="2000" b="1">
                    <a:latin typeface="Arial" charset="0"/>
                  </a:rPr>
                  <a:t>	</a:t>
                </a:r>
                <a:r>
                  <a:rPr lang="en-US" sz="2000" b="1" i="1">
                    <a:latin typeface="Arial" charset="0"/>
                  </a:rPr>
                  <a:t>z</a:t>
                </a:r>
                <a:r>
                  <a:rPr lang="en-US" sz="2000" b="1">
                    <a:latin typeface="Arial" charset="0"/>
                  </a:rPr>
                  <a:t>	=	number of standard deviations from process average</a:t>
                </a:r>
              </a:p>
              <a:p>
                <a:pPr marL="1044575" indent="-1044575" algn="l" eaLnBrk="0" hangingPunct="0">
                  <a:tabLst>
                    <a:tab pos="663575" algn="r"/>
                    <a:tab pos="762000" algn="l"/>
                  </a:tabLst>
                </a:pPr>
                <a:r>
                  <a:rPr lang="en-US" sz="2000" b="1">
                    <a:latin typeface="Arial" charset="0"/>
                  </a:rPr>
                  <a:t>	</a:t>
                </a:r>
                <a:r>
                  <a:rPr lang="en-US" sz="2000" b="1" i="1">
                    <a:latin typeface="Arial" charset="0"/>
                  </a:rPr>
                  <a:t>p</a:t>
                </a:r>
                <a:r>
                  <a:rPr lang="en-US" sz="2000" b="1">
                    <a:latin typeface="Arial" charset="0"/>
                  </a:rPr>
                  <a:t>	=	sample proportion defective; an estimate of process average</a:t>
                </a:r>
              </a:p>
              <a:p>
                <a:pPr marL="1044575" indent="-1044575" algn="l" eaLnBrk="0" hangingPunct="0">
                  <a:tabLst>
                    <a:tab pos="663575" algn="r"/>
                    <a:tab pos="762000" algn="l"/>
                  </a:tabLst>
                </a:pPr>
                <a:r>
                  <a:rPr lang="en-US" sz="2000" b="1">
                    <a:latin typeface="Arial" charset="0"/>
                  </a:rPr>
                  <a:t>	</a:t>
                </a:r>
                <a:r>
                  <a:rPr lang="en-US" sz="2000" b="1">
                    <a:latin typeface="Arial" charset="0"/>
                    <a:sym typeface="Symbol" pitchFamily="18" charset="2"/>
                  </a:rPr>
                  <a:t></a:t>
                </a:r>
                <a:r>
                  <a:rPr lang="en-US" sz="2000" b="1" i="1" baseline="-25000">
                    <a:latin typeface="Arial" charset="0"/>
                    <a:sym typeface="Symbol" pitchFamily="18" charset="2"/>
                  </a:rPr>
                  <a:t>p</a:t>
                </a:r>
                <a:r>
                  <a:rPr lang="en-US" sz="2000" b="1">
                    <a:latin typeface="Arial" charset="0"/>
                    <a:sym typeface="Symbol" pitchFamily="18" charset="2"/>
                  </a:rPr>
                  <a:t>	=  standard deviation of sample proportion</a:t>
                </a:r>
                <a:endParaRPr lang="en-US" sz="2000" b="1">
                  <a:latin typeface="Arial" charset="0"/>
                </a:endParaRPr>
              </a:p>
            </p:txBody>
          </p:sp>
          <p:sp>
            <p:nvSpPr>
              <p:cNvPr id="60425" name="Line 9"/>
              <p:cNvSpPr>
                <a:spLocks noChangeShapeType="1"/>
              </p:cNvSpPr>
              <p:nvPr/>
            </p:nvSpPr>
            <p:spPr bwMode="auto">
              <a:xfrm>
                <a:off x="1209" y="2507"/>
                <a:ext cx="98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60426" name="Group 10"/>
            <p:cNvGrpSpPr>
              <a:grpSpLocks/>
            </p:cNvGrpSpPr>
            <p:nvPr/>
          </p:nvGrpSpPr>
          <p:grpSpPr bwMode="auto">
            <a:xfrm>
              <a:off x="2589" y="2688"/>
              <a:ext cx="1447" cy="570"/>
              <a:chOff x="2179" y="3360"/>
              <a:chExt cx="1214" cy="410"/>
            </a:xfrm>
          </p:grpSpPr>
          <p:grpSp>
            <p:nvGrpSpPr>
              <p:cNvPr id="60427" name="Group 11"/>
              <p:cNvGrpSpPr>
                <a:grpSpLocks/>
              </p:cNvGrpSpPr>
              <p:nvPr/>
            </p:nvGrpSpPr>
            <p:grpSpPr bwMode="auto">
              <a:xfrm>
                <a:off x="2179" y="3360"/>
                <a:ext cx="1214" cy="410"/>
                <a:chOff x="2179" y="3360"/>
                <a:chExt cx="1214" cy="410"/>
              </a:xfrm>
            </p:grpSpPr>
            <p:sp>
              <p:nvSpPr>
                <p:cNvPr id="60428" name="Rectangle 12"/>
                <p:cNvSpPr>
                  <a:spLocks noChangeArrowheads="1"/>
                </p:cNvSpPr>
                <p:nvPr/>
              </p:nvSpPr>
              <p:spPr bwMode="auto">
                <a:xfrm>
                  <a:off x="2179" y="3527"/>
                  <a:ext cx="388" cy="18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sym typeface="Symbol" pitchFamily="18" charset="2"/>
                    </a:rPr>
                    <a:t></a:t>
                  </a:r>
                  <a:r>
                    <a:rPr lang="en-US" sz="2000" b="1" i="1" baseline="-25000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sym typeface="Symbol" pitchFamily="18" charset="2"/>
                    </a:rPr>
                    <a:t>p</a:t>
                  </a:r>
                  <a:r>
                    <a:rPr lang="en-US" sz="20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sym typeface="Symbol" pitchFamily="18" charset="2"/>
                    </a:rPr>
                    <a:t> = </a:t>
                  </a:r>
                  <a:endParaRPr lang="en-US" sz="20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endParaRPr>
                </a:p>
              </p:txBody>
            </p:sp>
            <p:grpSp>
              <p:nvGrpSpPr>
                <p:cNvPr id="60429" name="Group 13"/>
                <p:cNvGrpSpPr>
                  <a:grpSpLocks/>
                </p:cNvGrpSpPr>
                <p:nvPr/>
              </p:nvGrpSpPr>
              <p:grpSpPr bwMode="auto">
                <a:xfrm>
                  <a:off x="2605" y="3360"/>
                  <a:ext cx="788" cy="410"/>
                  <a:chOff x="2605" y="3360"/>
                  <a:chExt cx="788" cy="410"/>
                </a:xfrm>
              </p:grpSpPr>
              <p:sp>
                <p:nvSpPr>
                  <p:cNvPr id="60430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745" y="3398"/>
                    <a:ext cx="648" cy="37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pPr eaLnBrk="0" hangingPunct="0">
                      <a:lnSpc>
                        <a:spcPct val="120000"/>
                      </a:lnSpc>
                    </a:pPr>
                    <a:r>
                      <a:rPr lang="en-US" sz="20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p</a:t>
                    </a:r>
                    <a:r>
                      <a:rPr lang="en-US" sz="2000" b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(1 - </a:t>
                    </a:r>
                    <a:r>
                      <a:rPr lang="en-US" sz="20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p</a:t>
                    </a:r>
                    <a:r>
                      <a:rPr lang="en-US" sz="2000" b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)</a:t>
                    </a:r>
                  </a:p>
                  <a:p>
                    <a:pPr eaLnBrk="0" hangingPunct="0">
                      <a:lnSpc>
                        <a:spcPct val="120000"/>
                      </a:lnSpc>
                    </a:pPr>
                    <a:r>
                      <a:rPr lang="en-US" sz="2000" b="1" i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n</a:t>
                    </a:r>
                    <a:endPara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endParaRPr>
                  </a:p>
                </p:txBody>
              </p:sp>
              <p:sp>
                <p:nvSpPr>
                  <p:cNvPr id="6043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2800" y="3618"/>
                    <a:ext cx="524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EEEEEE"/>
                    </a:solidFill>
                    <a:round/>
                    <a:headEnd/>
                    <a:tailEnd/>
                  </a:ln>
                  <a:effectLst>
                    <a:outerShdw dist="28398" dir="1593903" algn="ctr" rotWithShape="0">
                      <a:schemeClr val="tx1"/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  <p:sp>
                <p:nvSpPr>
                  <p:cNvPr id="60432" name="Freeform 16"/>
                  <p:cNvSpPr>
                    <a:spLocks/>
                  </p:cNvSpPr>
                  <p:nvPr/>
                </p:nvSpPr>
                <p:spPr bwMode="auto">
                  <a:xfrm>
                    <a:off x="2605" y="3360"/>
                    <a:ext cx="782" cy="391"/>
                  </a:xfrm>
                  <a:custGeom>
                    <a:avLst/>
                    <a:gdLst>
                      <a:gd name="T0" fmla="*/ 0 w 782"/>
                      <a:gd name="T1" fmla="*/ 267 h 391"/>
                      <a:gd name="T2" fmla="*/ 35 w 782"/>
                      <a:gd name="T3" fmla="*/ 205 h 391"/>
                      <a:gd name="T4" fmla="*/ 71 w 782"/>
                      <a:gd name="T5" fmla="*/ 391 h 391"/>
                      <a:gd name="T6" fmla="*/ 160 w 782"/>
                      <a:gd name="T7" fmla="*/ 0 h 391"/>
                      <a:gd name="T8" fmla="*/ 782 w 782"/>
                      <a:gd name="T9" fmla="*/ 0 h 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82" h="391">
                        <a:moveTo>
                          <a:pt x="0" y="267"/>
                        </a:moveTo>
                        <a:lnTo>
                          <a:pt x="35" y="205"/>
                        </a:lnTo>
                        <a:lnTo>
                          <a:pt x="71" y="391"/>
                        </a:lnTo>
                        <a:lnTo>
                          <a:pt x="160" y="0"/>
                        </a:lnTo>
                        <a:lnTo>
                          <a:pt x="782" y="0"/>
                        </a:lnTo>
                      </a:path>
                    </a:pathLst>
                  </a:custGeom>
                  <a:noFill/>
                  <a:ln w="38100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7961" dir="2700000" algn="ctr" rotWithShape="0">
                            <a:schemeClr val="tx1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60433" name="Line 17"/>
              <p:cNvSpPr>
                <a:spLocks noChangeShapeType="1"/>
              </p:cNvSpPr>
              <p:nvPr/>
            </p:nvSpPr>
            <p:spPr bwMode="auto">
              <a:xfrm>
                <a:off x="3197" y="3426"/>
                <a:ext cx="75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0434" name="Line 18"/>
              <p:cNvSpPr>
                <a:spLocks noChangeShapeType="1"/>
              </p:cNvSpPr>
              <p:nvPr/>
            </p:nvSpPr>
            <p:spPr bwMode="auto">
              <a:xfrm>
                <a:off x="2819" y="3426"/>
                <a:ext cx="75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C8C04ED0-23B4-4CFB-B53E-F91EB542EB7F}" type="slidenum">
              <a:rPr lang="en-US"/>
              <a:pPr/>
              <a:t>13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685800"/>
            <a:ext cx="54864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p-Chart Example</a:t>
            </a:r>
          </a:p>
        </p:txBody>
      </p:sp>
      <p:grpSp>
        <p:nvGrpSpPr>
          <p:cNvPr id="78859" name="Group 11"/>
          <p:cNvGrpSpPr>
            <a:grpSpLocks/>
          </p:cNvGrpSpPr>
          <p:nvPr/>
        </p:nvGrpSpPr>
        <p:grpSpPr bwMode="auto">
          <a:xfrm>
            <a:off x="3962400" y="2133600"/>
            <a:ext cx="5638800" cy="4114800"/>
            <a:chOff x="288" y="1344"/>
            <a:chExt cx="3552" cy="2592"/>
          </a:xfrm>
        </p:grpSpPr>
        <p:sp>
          <p:nvSpPr>
            <p:cNvPr id="78858" name="Rectangle 10"/>
            <p:cNvSpPr>
              <a:spLocks noChangeArrowheads="1"/>
            </p:cNvSpPr>
            <p:nvPr/>
          </p:nvSpPr>
          <p:spPr bwMode="auto">
            <a:xfrm>
              <a:off x="288" y="1344"/>
              <a:ext cx="3552" cy="25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851" name="Rectangle 3"/>
            <p:cNvSpPr>
              <a:spLocks noChangeArrowheads="1"/>
            </p:cNvSpPr>
            <p:nvPr/>
          </p:nvSpPr>
          <p:spPr bwMode="auto">
            <a:xfrm>
              <a:off x="528" y="3600"/>
              <a:ext cx="30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spcBef>
                  <a:spcPct val="20000"/>
                </a:spcBef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20 samples of 100 pairs of jeans</a:t>
              </a:r>
              <a:endPara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78853" name="Rectangle 5"/>
            <p:cNvSpPr>
              <a:spLocks noChangeArrowheads="1"/>
            </p:cNvSpPr>
            <p:nvPr/>
          </p:nvSpPr>
          <p:spPr bwMode="auto">
            <a:xfrm>
              <a:off x="384" y="1488"/>
              <a:ext cx="3240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>
                <a:lnSpc>
                  <a:spcPct val="85000"/>
                </a:lnSpc>
                <a:tabLst>
                  <a:tab pos="2187575" algn="ctr"/>
                  <a:tab pos="4191000" algn="ctr"/>
                </a:tabLst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NUMBER OF	PROPORTION</a:t>
              </a:r>
              <a:endParaRPr lang="en-US" sz="12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  <a:p>
              <a:pPr algn="l">
                <a:lnSpc>
                  <a:spcPct val="85000"/>
                </a:lnSpc>
                <a:tabLst>
                  <a:tab pos="2187575" algn="ctr"/>
                  <a:tab pos="4191000" algn="ctr"/>
                </a:tabLst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SAMPLE	DEFECTIVES	DEFECTIVE</a:t>
              </a:r>
              <a:endParaRPr 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78854" name="Rectangle 6"/>
            <p:cNvSpPr>
              <a:spLocks noChangeArrowheads="1"/>
            </p:cNvSpPr>
            <p:nvPr/>
          </p:nvSpPr>
          <p:spPr bwMode="auto">
            <a:xfrm>
              <a:off x="555" y="1873"/>
              <a:ext cx="3159" cy="16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1	6	.06	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2	0	.00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3	4	.04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:	:	: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:	:	: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20	18	.18</a:t>
              </a:r>
            </a:p>
            <a:p>
              <a:pPr algn="l">
                <a:spcBef>
                  <a:spcPct val="20000"/>
                </a:spcBef>
                <a:tabLst>
                  <a:tab pos="381000" algn="r"/>
                  <a:tab pos="2187575" algn="r"/>
                  <a:tab pos="4092575" algn="r"/>
                </a:tabLst>
              </a:pPr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	200</a:t>
              </a:r>
            </a:p>
          </p:txBody>
        </p:sp>
        <p:sp>
          <p:nvSpPr>
            <p:cNvPr id="78855" name="Line 7"/>
            <p:cNvSpPr>
              <a:spLocks noChangeShapeType="1"/>
            </p:cNvSpPr>
            <p:nvPr/>
          </p:nvSpPr>
          <p:spPr bwMode="auto">
            <a:xfrm>
              <a:off x="1680" y="3264"/>
              <a:ext cx="38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8856" name="Line 8"/>
            <p:cNvSpPr>
              <a:spLocks noChangeShapeType="1"/>
            </p:cNvSpPr>
            <p:nvPr/>
          </p:nvSpPr>
          <p:spPr bwMode="auto">
            <a:xfrm>
              <a:off x="402" y="1858"/>
              <a:ext cx="3351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39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25C4E490-8699-4EBB-9309-3F30E523F7C2}" type="slidenum">
              <a:rPr lang="en-US"/>
              <a:pPr/>
              <a:t>14</a:t>
            </a:fld>
            <a:endParaRPr lang="en-US"/>
          </a:p>
        </p:txBody>
      </p:sp>
      <p:sp>
        <p:nvSpPr>
          <p:cNvPr id="80931" name="Rectangle 35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p-Chart Example (cont.)</a:t>
            </a:r>
          </a:p>
        </p:txBody>
      </p:sp>
      <p:grpSp>
        <p:nvGrpSpPr>
          <p:cNvPr id="80940" name="Group 44"/>
          <p:cNvGrpSpPr>
            <a:grpSpLocks/>
          </p:cNvGrpSpPr>
          <p:nvPr/>
        </p:nvGrpSpPr>
        <p:grpSpPr bwMode="auto">
          <a:xfrm>
            <a:off x="2895600" y="2209800"/>
            <a:ext cx="7315200" cy="4071938"/>
            <a:chOff x="864" y="1344"/>
            <a:chExt cx="4608" cy="2565"/>
          </a:xfrm>
        </p:grpSpPr>
        <p:sp>
          <p:nvSpPr>
            <p:cNvPr id="80901" name="Rectangle 5"/>
            <p:cNvSpPr>
              <a:spLocks noChangeArrowheads="1"/>
            </p:cNvSpPr>
            <p:nvPr/>
          </p:nvSpPr>
          <p:spPr bwMode="auto">
            <a:xfrm>
              <a:off x="864" y="1344"/>
              <a:ext cx="4320" cy="256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1101" y="1989"/>
              <a:ext cx="3805" cy="810"/>
              <a:chOff x="1562" y="2053"/>
              <a:chExt cx="3805" cy="810"/>
            </a:xfrm>
          </p:grpSpPr>
          <p:sp>
            <p:nvSpPr>
              <p:cNvPr id="80903" name="Rectangle 7"/>
              <p:cNvSpPr>
                <a:spLocks noChangeArrowheads="1"/>
              </p:cNvSpPr>
              <p:nvPr/>
            </p:nvSpPr>
            <p:spPr bwMode="auto">
              <a:xfrm>
                <a:off x="1562" y="2213"/>
                <a:ext cx="262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2000" b="1">
                    <a:latin typeface="Arial" charset="0"/>
                  </a:rPr>
                  <a:t>UCL = </a:t>
                </a:r>
                <a:r>
                  <a:rPr lang="en-US" sz="2000" b="1" i="1">
                    <a:latin typeface="Arial" charset="0"/>
                  </a:rPr>
                  <a:t>p</a:t>
                </a:r>
                <a:r>
                  <a:rPr lang="en-US" sz="2000" b="1">
                    <a:latin typeface="Arial" charset="0"/>
                  </a:rPr>
                  <a:t> + </a:t>
                </a:r>
                <a:r>
                  <a:rPr lang="en-US" sz="2000" b="1" i="1">
                    <a:latin typeface="Arial" charset="0"/>
                  </a:rPr>
                  <a:t>z</a:t>
                </a:r>
                <a:r>
                  <a:rPr lang="en-US" sz="2000" b="1">
                    <a:latin typeface="Arial" charset="0"/>
                  </a:rPr>
                  <a:t>                     = 0.10 + 3</a:t>
                </a:r>
              </a:p>
            </p:txBody>
          </p:sp>
          <p:sp>
            <p:nvSpPr>
              <p:cNvPr id="80904" name="Rectangle 8"/>
              <p:cNvSpPr>
                <a:spLocks noChangeArrowheads="1"/>
              </p:cNvSpPr>
              <p:nvPr/>
            </p:nvSpPr>
            <p:spPr bwMode="auto">
              <a:xfrm>
                <a:off x="2673" y="2062"/>
                <a:ext cx="648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000" b="1" i="1">
                    <a:latin typeface="Arial" charset="0"/>
                  </a:rPr>
                  <a:t>p</a:t>
                </a:r>
                <a:r>
                  <a:rPr lang="en-US" sz="2000" b="1">
                    <a:latin typeface="Arial" charset="0"/>
                  </a:rPr>
                  <a:t>(1 - </a:t>
                </a:r>
                <a:r>
                  <a:rPr lang="en-US" sz="2000" b="1" i="1">
                    <a:latin typeface="Arial" charset="0"/>
                  </a:rPr>
                  <a:t>p</a:t>
                </a:r>
                <a:r>
                  <a:rPr lang="en-US" sz="2000" b="1">
                    <a:latin typeface="Arial" charset="0"/>
                  </a:rPr>
                  <a:t>)</a:t>
                </a:r>
              </a:p>
              <a:p>
                <a:pPr eaLnBrk="0" hangingPunct="0">
                  <a:lnSpc>
                    <a:spcPct val="120000"/>
                  </a:lnSpc>
                </a:pPr>
                <a:r>
                  <a:rPr lang="en-US" sz="2000" b="1" i="1">
                    <a:latin typeface="Arial" charset="0"/>
                  </a:rPr>
                  <a:t>n</a:t>
                </a:r>
                <a:endParaRPr lang="en-US" sz="2000" b="1">
                  <a:latin typeface="Arial" charset="0"/>
                </a:endParaRPr>
              </a:p>
            </p:txBody>
          </p:sp>
          <p:sp>
            <p:nvSpPr>
              <p:cNvPr id="80905" name="Line 9"/>
              <p:cNvSpPr>
                <a:spLocks noChangeShapeType="1"/>
              </p:cNvSpPr>
              <p:nvPr/>
            </p:nvSpPr>
            <p:spPr bwMode="auto">
              <a:xfrm>
                <a:off x="2728" y="2355"/>
                <a:ext cx="52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06" name="Freeform 10"/>
              <p:cNvSpPr>
                <a:spLocks/>
              </p:cNvSpPr>
              <p:nvPr/>
            </p:nvSpPr>
            <p:spPr bwMode="auto">
              <a:xfrm>
                <a:off x="2533" y="2097"/>
                <a:ext cx="782" cy="391"/>
              </a:xfrm>
              <a:custGeom>
                <a:avLst/>
                <a:gdLst>
                  <a:gd name="T0" fmla="*/ 0 w 782"/>
                  <a:gd name="T1" fmla="*/ 267 h 391"/>
                  <a:gd name="T2" fmla="*/ 35 w 782"/>
                  <a:gd name="T3" fmla="*/ 205 h 391"/>
                  <a:gd name="T4" fmla="*/ 71 w 782"/>
                  <a:gd name="T5" fmla="*/ 391 h 391"/>
                  <a:gd name="T6" fmla="*/ 160 w 782"/>
                  <a:gd name="T7" fmla="*/ 0 h 391"/>
                  <a:gd name="T8" fmla="*/ 782 w 782"/>
                  <a:gd name="T9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2" h="391">
                    <a:moveTo>
                      <a:pt x="0" y="267"/>
                    </a:moveTo>
                    <a:lnTo>
                      <a:pt x="35" y="205"/>
                    </a:lnTo>
                    <a:lnTo>
                      <a:pt x="71" y="391"/>
                    </a:lnTo>
                    <a:lnTo>
                      <a:pt x="160" y="0"/>
                    </a:lnTo>
                    <a:lnTo>
                      <a:pt x="782" y="0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07" name="Line 11"/>
              <p:cNvSpPr>
                <a:spLocks noChangeShapeType="1"/>
              </p:cNvSpPr>
              <p:nvPr/>
            </p:nvSpPr>
            <p:spPr bwMode="auto">
              <a:xfrm>
                <a:off x="3125" y="2163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08" name="Line 12"/>
              <p:cNvSpPr>
                <a:spLocks noChangeShapeType="1"/>
              </p:cNvSpPr>
              <p:nvPr/>
            </p:nvSpPr>
            <p:spPr bwMode="auto">
              <a:xfrm>
                <a:off x="2747" y="2163"/>
                <a:ext cx="7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09" name="Line 13"/>
              <p:cNvSpPr>
                <a:spLocks noChangeShapeType="1"/>
              </p:cNvSpPr>
              <p:nvPr/>
            </p:nvSpPr>
            <p:spPr bwMode="auto">
              <a:xfrm>
                <a:off x="2160" y="2275"/>
                <a:ext cx="6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10" name="Rectangle 14"/>
              <p:cNvSpPr>
                <a:spLocks noChangeArrowheads="1"/>
              </p:cNvSpPr>
              <p:nvPr/>
            </p:nvSpPr>
            <p:spPr bwMode="auto">
              <a:xfrm>
                <a:off x="4293" y="2053"/>
                <a:ext cx="1074" cy="51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000" b="1">
                    <a:latin typeface="Arial" charset="0"/>
                  </a:rPr>
                  <a:t>0.10(1 - 0.10)</a:t>
                </a:r>
              </a:p>
              <a:p>
                <a:pPr eaLnBrk="0" hangingPunct="0">
                  <a:lnSpc>
                    <a:spcPct val="120000"/>
                  </a:lnSpc>
                </a:pPr>
                <a:r>
                  <a:rPr lang="en-US" sz="2000" b="1">
                    <a:latin typeface="Arial" charset="0"/>
                  </a:rPr>
                  <a:t>100</a:t>
                </a:r>
              </a:p>
            </p:txBody>
          </p:sp>
          <p:sp>
            <p:nvSpPr>
              <p:cNvPr id="80911" name="Line 15"/>
              <p:cNvSpPr>
                <a:spLocks noChangeShapeType="1"/>
              </p:cNvSpPr>
              <p:nvPr/>
            </p:nvSpPr>
            <p:spPr bwMode="auto">
              <a:xfrm>
                <a:off x="4347" y="2338"/>
                <a:ext cx="98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0912" name="Rectangle 16"/>
              <p:cNvSpPr>
                <a:spLocks noChangeArrowheads="1"/>
              </p:cNvSpPr>
              <p:nvPr/>
            </p:nvSpPr>
            <p:spPr bwMode="auto">
              <a:xfrm>
                <a:off x="1562" y="2613"/>
                <a:ext cx="10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2000" b="1">
                    <a:latin typeface="Arial" charset="0"/>
                  </a:rPr>
                  <a:t>UCL = 0.190</a:t>
                </a:r>
              </a:p>
            </p:txBody>
          </p:sp>
          <p:sp>
            <p:nvSpPr>
              <p:cNvPr id="80913" name="Freeform 17"/>
              <p:cNvSpPr>
                <a:spLocks/>
              </p:cNvSpPr>
              <p:nvPr/>
            </p:nvSpPr>
            <p:spPr bwMode="auto">
              <a:xfrm>
                <a:off x="4163" y="2114"/>
                <a:ext cx="1179" cy="442"/>
              </a:xfrm>
              <a:custGeom>
                <a:avLst/>
                <a:gdLst>
                  <a:gd name="T0" fmla="*/ 0 w 1179"/>
                  <a:gd name="T1" fmla="*/ 306 h 442"/>
                  <a:gd name="T2" fmla="*/ 38 w 1179"/>
                  <a:gd name="T3" fmla="*/ 240 h 442"/>
                  <a:gd name="T4" fmla="*/ 75 w 1179"/>
                  <a:gd name="T5" fmla="*/ 442 h 442"/>
                  <a:gd name="T6" fmla="*/ 166 w 1179"/>
                  <a:gd name="T7" fmla="*/ 0 h 442"/>
                  <a:gd name="T8" fmla="*/ 1179 w 1179"/>
                  <a:gd name="T9" fmla="*/ 0 h 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9" h="442">
                    <a:moveTo>
                      <a:pt x="0" y="306"/>
                    </a:moveTo>
                    <a:lnTo>
                      <a:pt x="38" y="240"/>
                    </a:lnTo>
                    <a:lnTo>
                      <a:pt x="75" y="442"/>
                    </a:lnTo>
                    <a:lnTo>
                      <a:pt x="166" y="0"/>
                    </a:lnTo>
                    <a:lnTo>
                      <a:pt x="1179" y="0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0914" name="Group 18"/>
            <p:cNvGrpSpPr>
              <a:grpSpLocks/>
            </p:cNvGrpSpPr>
            <p:nvPr/>
          </p:nvGrpSpPr>
          <p:grpSpPr bwMode="auto">
            <a:xfrm>
              <a:off x="1101" y="2867"/>
              <a:ext cx="3670" cy="810"/>
              <a:chOff x="1562" y="2931"/>
              <a:chExt cx="3670" cy="810"/>
            </a:xfrm>
          </p:grpSpPr>
          <p:sp>
            <p:nvSpPr>
              <p:cNvPr id="80915" name="Rectangle 19"/>
              <p:cNvSpPr>
                <a:spLocks noChangeArrowheads="1"/>
              </p:cNvSpPr>
              <p:nvPr/>
            </p:nvSpPr>
            <p:spPr bwMode="auto">
              <a:xfrm>
                <a:off x="1562" y="3491"/>
                <a:ext cx="100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sz="2000" b="1">
                    <a:latin typeface="Arial" charset="0"/>
                  </a:rPr>
                  <a:t>LCL = 0.010</a:t>
                </a:r>
              </a:p>
            </p:txBody>
          </p:sp>
          <p:grpSp>
            <p:nvGrpSpPr>
              <p:cNvPr id="80916" name="Group 20"/>
              <p:cNvGrpSpPr>
                <a:grpSpLocks/>
              </p:cNvGrpSpPr>
              <p:nvPr/>
            </p:nvGrpSpPr>
            <p:grpSpPr bwMode="auto">
              <a:xfrm>
                <a:off x="1562" y="2931"/>
                <a:ext cx="3670" cy="527"/>
                <a:chOff x="1562" y="2931"/>
                <a:chExt cx="3670" cy="527"/>
              </a:xfrm>
            </p:grpSpPr>
            <p:sp>
              <p:nvSpPr>
                <p:cNvPr id="80917" name="Rectangle 21"/>
                <p:cNvSpPr>
                  <a:spLocks noChangeArrowheads="1"/>
                </p:cNvSpPr>
                <p:nvPr/>
              </p:nvSpPr>
              <p:spPr bwMode="auto">
                <a:xfrm>
                  <a:off x="1562" y="3091"/>
                  <a:ext cx="2486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latin typeface="Arial" charset="0"/>
                    </a:rPr>
                    <a:t>LCL = </a:t>
                  </a:r>
                  <a:r>
                    <a:rPr lang="en-US" sz="2000" b="1" i="1">
                      <a:latin typeface="Arial" charset="0"/>
                    </a:rPr>
                    <a:t>p</a:t>
                  </a:r>
                  <a:r>
                    <a:rPr lang="en-US" sz="2000" b="1">
                      <a:latin typeface="Arial" charset="0"/>
                    </a:rPr>
                    <a:t> - </a:t>
                  </a:r>
                  <a:r>
                    <a:rPr lang="en-US" sz="2000" b="1" i="1">
                      <a:latin typeface="Arial" charset="0"/>
                    </a:rPr>
                    <a:t>z</a:t>
                  </a:r>
                  <a:r>
                    <a:rPr lang="en-US" sz="2000" b="1">
                      <a:latin typeface="Arial" charset="0"/>
                    </a:rPr>
                    <a:t>                    = 0.10 - 3</a:t>
                  </a:r>
                </a:p>
              </p:txBody>
            </p:sp>
            <p:sp>
              <p:nvSpPr>
                <p:cNvPr id="80918" name="Rectangle 22"/>
                <p:cNvSpPr>
                  <a:spLocks noChangeArrowheads="1"/>
                </p:cNvSpPr>
                <p:nvPr/>
              </p:nvSpPr>
              <p:spPr bwMode="auto">
                <a:xfrm>
                  <a:off x="2619" y="2940"/>
                  <a:ext cx="648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 i="1">
                      <a:latin typeface="Arial" charset="0"/>
                    </a:rPr>
                    <a:t>p</a:t>
                  </a:r>
                  <a:r>
                    <a:rPr lang="en-US" sz="2000" b="1">
                      <a:latin typeface="Arial" charset="0"/>
                    </a:rPr>
                    <a:t>(1 - </a:t>
                  </a:r>
                  <a:r>
                    <a:rPr lang="en-US" sz="2000" b="1" i="1">
                      <a:latin typeface="Arial" charset="0"/>
                    </a:rPr>
                    <a:t>p</a:t>
                  </a:r>
                  <a:r>
                    <a:rPr lang="en-US" sz="2000" b="1">
                      <a:latin typeface="Arial" charset="0"/>
                    </a:rPr>
                    <a:t>)</a:t>
                  </a:r>
                </a:p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 i="1">
                      <a:latin typeface="Arial" charset="0"/>
                    </a:rPr>
                    <a:t>n</a:t>
                  </a:r>
                  <a:endParaRPr lang="en-US" sz="2000" b="1">
                    <a:latin typeface="Arial" charset="0"/>
                  </a:endParaRPr>
                </a:p>
              </p:txBody>
            </p:sp>
            <p:sp>
              <p:nvSpPr>
                <p:cNvPr id="80919" name="Line 23"/>
                <p:cNvSpPr>
                  <a:spLocks noChangeShapeType="1"/>
                </p:cNvSpPr>
                <p:nvPr/>
              </p:nvSpPr>
              <p:spPr bwMode="auto">
                <a:xfrm>
                  <a:off x="2674" y="3233"/>
                  <a:ext cx="524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0" name="Freeform 24"/>
                <p:cNvSpPr>
                  <a:spLocks/>
                </p:cNvSpPr>
                <p:nvPr/>
              </p:nvSpPr>
              <p:spPr bwMode="auto">
                <a:xfrm>
                  <a:off x="2479" y="2975"/>
                  <a:ext cx="782" cy="391"/>
                </a:xfrm>
                <a:custGeom>
                  <a:avLst/>
                  <a:gdLst>
                    <a:gd name="T0" fmla="*/ 0 w 782"/>
                    <a:gd name="T1" fmla="*/ 267 h 391"/>
                    <a:gd name="T2" fmla="*/ 35 w 782"/>
                    <a:gd name="T3" fmla="*/ 205 h 391"/>
                    <a:gd name="T4" fmla="*/ 71 w 782"/>
                    <a:gd name="T5" fmla="*/ 391 h 391"/>
                    <a:gd name="T6" fmla="*/ 160 w 782"/>
                    <a:gd name="T7" fmla="*/ 0 h 391"/>
                    <a:gd name="T8" fmla="*/ 782 w 782"/>
                    <a:gd name="T9" fmla="*/ 0 h 3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82" h="391">
                      <a:moveTo>
                        <a:pt x="0" y="267"/>
                      </a:moveTo>
                      <a:lnTo>
                        <a:pt x="35" y="205"/>
                      </a:lnTo>
                      <a:lnTo>
                        <a:pt x="71" y="391"/>
                      </a:lnTo>
                      <a:lnTo>
                        <a:pt x="160" y="0"/>
                      </a:lnTo>
                      <a:lnTo>
                        <a:pt x="782" y="0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1" name="Line 25"/>
                <p:cNvSpPr>
                  <a:spLocks noChangeShapeType="1"/>
                </p:cNvSpPr>
                <p:nvPr/>
              </p:nvSpPr>
              <p:spPr bwMode="auto">
                <a:xfrm>
                  <a:off x="3071" y="3041"/>
                  <a:ext cx="7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2" name="Line 26"/>
                <p:cNvSpPr>
                  <a:spLocks noChangeShapeType="1"/>
                </p:cNvSpPr>
                <p:nvPr/>
              </p:nvSpPr>
              <p:spPr bwMode="auto">
                <a:xfrm>
                  <a:off x="2693" y="3041"/>
                  <a:ext cx="7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3" name="Line 27"/>
                <p:cNvSpPr>
                  <a:spLocks noChangeShapeType="1"/>
                </p:cNvSpPr>
                <p:nvPr/>
              </p:nvSpPr>
              <p:spPr bwMode="auto">
                <a:xfrm>
                  <a:off x="2160" y="3153"/>
                  <a:ext cx="6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4" name="Rectangle 28"/>
                <p:cNvSpPr>
                  <a:spLocks noChangeArrowheads="1"/>
                </p:cNvSpPr>
                <p:nvPr/>
              </p:nvSpPr>
              <p:spPr bwMode="auto">
                <a:xfrm>
                  <a:off x="4158" y="2931"/>
                  <a:ext cx="1074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>
                      <a:latin typeface="Arial" charset="0"/>
                    </a:rPr>
                    <a:t>0.10(1 - 0.10)</a:t>
                  </a:r>
                </a:p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>
                      <a:latin typeface="Arial" charset="0"/>
                    </a:rPr>
                    <a:t>100</a:t>
                  </a:r>
                </a:p>
              </p:txBody>
            </p:sp>
            <p:sp>
              <p:nvSpPr>
                <p:cNvPr id="80925" name="Line 29"/>
                <p:cNvSpPr>
                  <a:spLocks noChangeShapeType="1"/>
                </p:cNvSpPr>
                <p:nvPr/>
              </p:nvSpPr>
              <p:spPr bwMode="auto">
                <a:xfrm>
                  <a:off x="4212" y="3216"/>
                  <a:ext cx="98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26" name="Freeform 30"/>
                <p:cNvSpPr>
                  <a:spLocks/>
                </p:cNvSpPr>
                <p:nvPr/>
              </p:nvSpPr>
              <p:spPr bwMode="auto">
                <a:xfrm>
                  <a:off x="4024" y="2970"/>
                  <a:ext cx="1179" cy="442"/>
                </a:xfrm>
                <a:custGeom>
                  <a:avLst/>
                  <a:gdLst>
                    <a:gd name="T0" fmla="*/ 0 w 1179"/>
                    <a:gd name="T1" fmla="*/ 306 h 442"/>
                    <a:gd name="T2" fmla="*/ 38 w 1179"/>
                    <a:gd name="T3" fmla="*/ 240 h 442"/>
                    <a:gd name="T4" fmla="*/ 75 w 1179"/>
                    <a:gd name="T5" fmla="*/ 442 h 442"/>
                    <a:gd name="T6" fmla="*/ 166 w 1179"/>
                    <a:gd name="T7" fmla="*/ 0 h 442"/>
                    <a:gd name="T8" fmla="*/ 1179 w 1179"/>
                    <a:gd name="T9" fmla="*/ 0 h 4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79" h="442">
                      <a:moveTo>
                        <a:pt x="0" y="306"/>
                      </a:moveTo>
                      <a:lnTo>
                        <a:pt x="38" y="240"/>
                      </a:lnTo>
                      <a:lnTo>
                        <a:pt x="75" y="442"/>
                      </a:lnTo>
                      <a:lnTo>
                        <a:pt x="166" y="0"/>
                      </a:lnTo>
                      <a:lnTo>
                        <a:pt x="1179" y="0"/>
                      </a:ln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80932" name="Group 36"/>
            <p:cNvGrpSpPr>
              <a:grpSpLocks/>
            </p:cNvGrpSpPr>
            <p:nvPr/>
          </p:nvGrpSpPr>
          <p:grpSpPr bwMode="auto">
            <a:xfrm>
              <a:off x="912" y="1392"/>
              <a:ext cx="4560" cy="528"/>
              <a:chOff x="1440" y="2112"/>
              <a:chExt cx="4560" cy="528"/>
            </a:xfrm>
          </p:grpSpPr>
          <p:grpSp>
            <p:nvGrpSpPr>
              <p:cNvPr id="80933" name="Group 37"/>
              <p:cNvGrpSpPr>
                <a:grpSpLocks/>
              </p:cNvGrpSpPr>
              <p:nvPr/>
            </p:nvGrpSpPr>
            <p:grpSpPr bwMode="auto">
              <a:xfrm>
                <a:off x="1440" y="2112"/>
                <a:ext cx="4560" cy="528"/>
                <a:chOff x="1728" y="1296"/>
                <a:chExt cx="4560" cy="528"/>
              </a:xfrm>
            </p:grpSpPr>
            <p:sp>
              <p:nvSpPr>
                <p:cNvPr id="80934" name="Rectangle 38"/>
                <p:cNvSpPr>
                  <a:spLocks noChangeArrowheads="1"/>
                </p:cNvSpPr>
                <p:nvPr/>
              </p:nvSpPr>
              <p:spPr bwMode="auto">
                <a:xfrm>
                  <a:off x="1728" y="1296"/>
                  <a:ext cx="4272" cy="52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0935" name="Rectangle 39"/>
                <p:cNvSpPr>
                  <a:spLocks noChangeArrowheads="1"/>
                </p:cNvSpPr>
                <p:nvPr/>
              </p:nvSpPr>
              <p:spPr bwMode="auto">
                <a:xfrm>
                  <a:off x="4224" y="1440"/>
                  <a:ext cx="206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l" eaLnBrk="0" hangingPunct="0">
                    <a:tabLst>
                      <a:tab pos="282575" algn="l"/>
                    </a:tabLst>
                  </a:pPr>
                  <a:r>
                    <a:rPr lang="en-US" sz="2000" b="1">
                      <a:latin typeface="Arial" charset="0"/>
                    </a:rPr>
                    <a:t>= 200 / 20(100) = 0.10</a:t>
                  </a:r>
                </a:p>
              </p:txBody>
            </p:sp>
            <p:sp>
              <p:nvSpPr>
                <p:cNvPr id="80936" name="Rectangle 40"/>
                <p:cNvSpPr>
                  <a:spLocks noChangeArrowheads="1"/>
                </p:cNvSpPr>
                <p:nvPr/>
              </p:nvSpPr>
              <p:spPr bwMode="auto">
                <a:xfrm>
                  <a:off x="2160" y="1296"/>
                  <a:ext cx="2088" cy="5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>
                      <a:latin typeface="Arial" charset="0"/>
                    </a:rPr>
                    <a:t>total defectives</a:t>
                  </a:r>
                </a:p>
                <a:p>
                  <a:pPr eaLnBrk="0" hangingPunct="0">
                    <a:lnSpc>
                      <a:spcPct val="120000"/>
                    </a:lnSpc>
                  </a:pPr>
                  <a:r>
                    <a:rPr lang="en-US" sz="2000" b="1">
                      <a:latin typeface="Arial" charset="0"/>
                    </a:rPr>
                    <a:t>total sample observations</a:t>
                  </a:r>
                </a:p>
              </p:txBody>
            </p:sp>
            <p:sp>
              <p:nvSpPr>
                <p:cNvPr id="809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728" y="1440"/>
                  <a:ext cx="432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/>
                    <a:t>p =</a:t>
                  </a:r>
                </a:p>
              </p:txBody>
            </p:sp>
          </p:grpSp>
          <p:sp>
            <p:nvSpPr>
              <p:cNvPr id="80938" name="Line 42"/>
              <p:cNvSpPr>
                <a:spLocks noChangeShapeType="1"/>
              </p:cNvSpPr>
              <p:nvPr/>
            </p:nvSpPr>
            <p:spPr bwMode="auto">
              <a:xfrm>
                <a:off x="1488" y="2304"/>
                <a:ext cx="1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0939" name="Line 43"/>
            <p:cNvSpPr>
              <a:spLocks noChangeShapeType="1"/>
            </p:cNvSpPr>
            <p:nvPr/>
          </p:nvSpPr>
          <p:spPr bwMode="auto">
            <a:xfrm>
              <a:off x="1296" y="1680"/>
              <a:ext cx="20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9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C41F56C2-3254-4875-91E1-B47703B62373}" type="slidenum">
              <a:rPr lang="en-US"/>
              <a:pPr/>
              <a:t>15</a:t>
            </a:fld>
            <a:endParaRPr lang="en-US"/>
          </a:p>
        </p:txBody>
      </p:sp>
      <p:grpSp>
        <p:nvGrpSpPr>
          <p:cNvPr id="82013" name="Group 93"/>
          <p:cNvGrpSpPr>
            <a:grpSpLocks/>
          </p:cNvGrpSpPr>
          <p:nvPr/>
        </p:nvGrpSpPr>
        <p:grpSpPr bwMode="auto">
          <a:xfrm>
            <a:off x="4572000" y="838200"/>
            <a:ext cx="5867400" cy="5486400"/>
            <a:chOff x="720" y="528"/>
            <a:chExt cx="3456" cy="3312"/>
          </a:xfrm>
        </p:grpSpPr>
        <p:sp>
          <p:nvSpPr>
            <p:cNvPr id="82012" name="Rectangle 92"/>
            <p:cNvSpPr>
              <a:spLocks noChangeArrowheads="1"/>
            </p:cNvSpPr>
            <p:nvPr/>
          </p:nvSpPr>
          <p:spPr bwMode="auto">
            <a:xfrm>
              <a:off x="720" y="528"/>
              <a:ext cx="3456" cy="331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1925" name="Group 5"/>
            <p:cNvGrpSpPr>
              <a:grpSpLocks/>
            </p:cNvGrpSpPr>
            <p:nvPr/>
          </p:nvGrpSpPr>
          <p:grpSpPr bwMode="auto">
            <a:xfrm>
              <a:off x="768" y="576"/>
              <a:ext cx="3340" cy="3214"/>
              <a:chOff x="1537" y="372"/>
              <a:chExt cx="3820" cy="3650"/>
            </a:xfrm>
          </p:grpSpPr>
          <p:grpSp>
            <p:nvGrpSpPr>
              <p:cNvPr id="81926" name="Group 6"/>
              <p:cNvGrpSpPr>
                <a:grpSpLocks/>
              </p:cNvGrpSpPr>
              <p:nvPr/>
            </p:nvGrpSpPr>
            <p:grpSpPr bwMode="auto">
              <a:xfrm>
                <a:off x="2185" y="3574"/>
                <a:ext cx="3032" cy="71"/>
                <a:chOff x="2185" y="3574"/>
                <a:chExt cx="3032" cy="71"/>
              </a:xfrm>
            </p:grpSpPr>
            <p:sp>
              <p:nvSpPr>
                <p:cNvPr id="81927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2185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2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344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29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504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0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2663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23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2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2982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142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4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3302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5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3461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6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3621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3780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3940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39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4099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0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4259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1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4419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4578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3" name="Line 23"/>
                <p:cNvSpPr>
                  <a:spLocks noChangeShapeType="1"/>
                </p:cNvSpPr>
                <p:nvPr/>
              </p:nvSpPr>
              <p:spPr bwMode="auto">
                <a:xfrm flipV="1">
                  <a:off x="4738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4897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5057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1946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5217" y="357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81947" name="Rectangle 27"/>
              <p:cNvSpPr>
                <a:spLocks noChangeArrowheads="1"/>
              </p:cNvSpPr>
              <p:nvPr/>
            </p:nvSpPr>
            <p:spPr bwMode="auto">
              <a:xfrm>
                <a:off x="2009" y="693"/>
                <a:ext cx="3209" cy="2738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48" name="Line 28"/>
              <p:cNvSpPr>
                <a:spLocks noChangeShapeType="1"/>
              </p:cNvSpPr>
              <p:nvPr/>
            </p:nvSpPr>
            <p:spPr bwMode="auto">
              <a:xfrm>
                <a:off x="2041" y="334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49" name="Line 29"/>
              <p:cNvSpPr>
                <a:spLocks noChangeShapeType="1"/>
              </p:cNvSpPr>
              <p:nvPr/>
            </p:nvSpPr>
            <p:spPr bwMode="auto">
              <a:xfrm>
                <a:off x="2041" y="302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0" name="Line 30"/>
              <p:cNvSpPr>
                <a:spLocks noChangeShapeType="1"/>
              </p:cNvSpPr>
              <p:nvPr/>
            </p:nvSpPr>
            <p:spPr bwMode="auto">
              <a:xfrm>
                <a:off x="2041" y="270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1" name="Line 31"/>
              <p:cNvSpPr>
                <a:spLocks noChangeShapeType="1"/>
              </p:cNvSpPr>
              <p:nvPr/>
            </p:nvSpPr>
            <p:spPr bwMode="auto">
              <a:xfrm>
                <a:off x="2041" y="238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2" name="Line 32"/>
              <p:cNvSpPr>
                <a:spLocks noChangeShapeType="1"/>
              </p:cNvSpPr>
              <p:nvPr/>
            </p:nvSpPr>
            <p:spPr bwMode="auto">
              <a:xfrm>
                <a:off x="2041" y="206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3" name="Line 33"/>
              <p:cNvSpPr>
                <a:spLocks noChangeShapeType="1"/>
              </p:cNvSpPr>
              <p:nvPr/>
            </p:nvSpPr>
            <p:spPr bwMode="auto">
              <a:xfrm>
                <a:off x="2041" y="174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4" name="Line 34"/>
              <p:cNvSpPr>
                <a:spLocks noChangeShapeType="1"/>
              </p:cNvSpPr>
              <p:nvPr/>
            </p:nvSpPr>
            <p:spPr bwMode="auto">
              <a:xfrm>
                <a:off x="2041" y="142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5" name="Line 35"/>
              <p:cNvSpPr>
                <a:spLocks noChangeShapeType="1"/>
              </p:cNvSpPr>
              <p:nvPr/>
            </p:nvSpPr>
            <p:spPr bwMode="auto">
              <a:xfrm>
                <a:off x="2041" y="110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6" name="Line 36"/>
              <p:cNvSpPr>
                <a:spLocks noChangeShapeType="1"/>
              </p:cNvSpPr>
              <p:nvPr/>
            </p:nvSpPr>
            <p:spPr bwMode="auto">
              <a:xfrm>
                <a:off x="2041" y="78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7" name="Line 37"/>
              <p:cNvSpPr>
                <a:spLocks noChangeShapeType="1"/>
              </p:cNvSpPr>
              <p:nvPr/>
            </p:nvSpPr>
            <p:spPr bwMode="auto">
              <a:xfrm>
                <a:off x="2041" y="464"/>
                <a:ext cx="56" cy="0"/>
              </a:xfrm>
              <a:prstGeom prst="line">
                <a:avLst/>
              </a:prstGeom>
              <a:noFill/>
              <a:ln w="38100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58" name="Rectangle 38"/>
              <p:cNvSpPr>
                <a:spLocks noChangeArrowheads="1"/>
              </p:cNvSpPr>
              <p:nvPr/>
            </p:nvSpPr>
            <p:spPr bwMode="auto">
              <a:xfrm>
                <a:off x="1699" y="3251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0.02</a:t>
                </a:r>
              </a:p>
            </p:txBody>
          </p:sp>
          <p:sp>
            <p:nvSpPr>
              <p:cNvPr id="81959" name="Rectangle 39"/>
              <p:cNvSpPr>
                <a:spLocks noChangeArrowheads="1"/>
              </p:cNvSpPr>
              <p:nvPr/>
            </p:nvSpPr>
            <p:spPr bwMode="auto">
              <a:xfrm>
                <a:off x="1699" y="293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0.04</a:t>
                </a:r>
              </a:p>
            </p:txBody>
          </p:sp>
          <p:sp>
            <p:nvSpPr>
              <p:cNvPr id="81960" name="Rectangle 40"/>
              <p:cNvSpPr>
                <a:spLocks noChangeArrowheads="1"/>
              </p:cNvSpPr>
              <p:nvPr/>
            </p:nvSpPr>
            <p:spPr bwMode="auto">
              <a:xfrm>
                <a:off x="1699" y="261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0.06</a:t>
                </a:r>
              </a:p>
            </p:txBody>
          </p:sp>
          <p:sp>
            <p:nvSpPr>
              <p:cNvPr id="81961" name="Rectangle 41"/>
              <p:cNvSpPr>
                <a:spLocks noChangeArrowheads="1"/>
              </p:cNvSpPr>
              <p:nvPr/>
            </p:nvSpPr>
            <p:spPr bwMode="auto">
              <a:xfrm>
                <a:off x="1699" y="2293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0.08</a:t>
                </a:r>
              </a:p>
            </p:txBody>
          </p:sp>
          <p:sp>
            <p:nvSpPr>
              <p:cNvPr id="81962" name="Rectangle 42"/>
              <p:cNvSpPr>
                <a:spLocks noChangeArrowheads="1"/>
              </p:cNvSpPr>
              <p:nvPr/>
            </p:nvSpPr>
            <p:spPr bwMode="auto">
              <a:xfrm>
                <a:off x="1699" y="1971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0.10</a:t>
                </a:r>
              </a:p>
            </p:txBody>
          </p:sp>
          <p:sp>
            <p:nvSpPr>
              <p:cNvPr id="81963" name="Rectangle 43"/>
              <p:cNvSpPr>
                <a:spLocks noChangeArrowheads="1"/>
              </p:cNvSpPr>
              <p:nvPr/>
            </p:nvSpPr>
            <p:spPr bwMode="auto">
              <a:xfrm>
                <a:off x="1699" y="165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0.12</a:t>
                </a:r>
              </a:p>
            </p:txBody>
          </p:sp>
          <p:sp>
            <p:nvSpPr>
              <p:cNvPr id="81964" name="Rectangle 44"/>
              <p:cNvSpPr>
                <a:spLocks noChangeArrowheads="1"/>
              </p:cNvSpPr>
              <p:nvPr/>
            </p:nvSpPr>
            <p:spPr bwMode="auto">
              <a:xfrm>
                <a:off x="1699" y="133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0.14</a:t>
                </a:r>
              </a:p>
            </p:txBody>
          </p:sp>
          <p:sp>
            <p:nvSpPr>
              <p:cNvPr id="81965" name="Rectangle 45"/>
              <p:cNvSpPr>
                <a:spLocks noChangeArrowheads="1"/>
              </p:cNvSpPr>
              <p:nvPr/>
            </p:nvSpPr>
            <p:spPr bwMode="auto">
              <a:xfrm>
                <a:off x="1699" y="1013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0.16</a:t>
                </a:r>
              </a:p>
            </p:txBody>
          </p:sp>
          <p:sp>
            <p:nvSpPr>
              <p:cNvPr id="81966" name="Rectangle 46"/>
              <p:cNvSpPr>
                <a:spLocks noChangeArrowheads="1"/>
              </p:cNvSpPr>
              <p:nvPr/>
            </p:nvSpPr>
            <p:spPr bwMode="auto">
              <a:xfrm>
                <a:off x="1699" y="69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0.18</a:t>
                </a:r>
              </a:p>
            </p:txBody>
          </p:sp>
          <p:sp>
            <p:nvSpPr>
              <p:cNvPr id="81967" name="Rectangle 47"/>
              <p:cNvSpPr>
                <a:spLocks noChangeArrowheads="1"/>
              </p:cNvSpPr>
              <p:nvPr/>
            </p:nvSpPr>
            <p:spPr bwMode="auto">
              <a:xfrm>
                <a:off x="1699" y="372"/>
                <a:ext cx="357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0.20</a:t>
                </a:r>
              </a:p>
            </p:txBody>
          </p:sp>
          <p:sp>
            <p:nvSpPr>
              <p:cNvPr id="81968" name="Rectangle 48"/>
              <p:cNvSpPr>
                <a:spLocks noChangeArrowheads="1"/>
              </p:cNvSpPr>
              <p:nvPr/>
            </p:nvSpPr>
            <p:spPr bwMode="auto">
              <a:xfrm rot="16200000">
                <a:off x="981" y="1925"/>
                <a:ext cx="1318" cy="2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2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Proportion defective</a:t>
                </a:r>
              </a:p>
            </p:txBody>
          </p:sp>
          <p:sp>
            <p:nvSpPr>
              <p:cNvPr id="81969" name="Rectangle 49"/>
              <p:cNvSpPr>
                <a:spLocks noChangeArrowheads="1"/>
              </p:cNvSpPr>
              <p:nvPr/>
            </p:nvSpPr>
            <p:spPr bwMode="auto">
              <a:xfrm>
                <a:off x="3144" y="3813"/>
                <a:ext cx="1029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Sample number</a:t>
                </a:r>
              </a:p>
            </p:txBody>
          </p:sp>
          <p:grpSp>
            <p:nvGrpSpPr>
              <p:cNvPr id="81970" name="Group 50"/>
              <p:cNvGrpSpPr>
                <a:grpSpLocks/>
              </p:cNvGrpSpPr>
              <p:nvPr/>
            </p:nvGrpSpPr>
            <p:grpSpPr bwMode="auto">
              <a:xfrm>
                <a:off x="2252" y="3647"/>
                <a:ext cx="3105" cy="209"/>
                <a:chOff x="2252" y="3647"/>
                <a:chExt cx="3105" cy="209"/>
              </a:xfrm>
            </p:grpSpPr>
            <p:sp>
              <p:nvSpPr>
                <p:cNvPr id="81971" name="Rectangle 51"/>
                <p:cNvSpPr>
                  <a:spLocks noChangeArrowheads="1"/>
                </p:cNvSpPr>
                <p:nvPr/>
              </p:nvSpPr>
              <p:spPr bwMode="auto">
                <a:xfrm>
                  <a:off x="2252" y="3647"/>
                  <a:ext cx="191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81972" name="Rectangle 52"/>
                <p:cNvSpPr>
                  <a:spLocks noChangeArrowheads="1"/>
                </p:cNvSpPr>
                <p:nvPr/>
              </p:nvSpPr>
              <p:spPr bwMode="auto">
                <a:xfrm>
                  <a:off x="2571" y="3647"/>
                  <a:ext cx="190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4</a:t>
                  </a:r>
                </a:p>
              </p:txBody>
            </p:sp>
            <p:sp>
              <p:nvSpPr>
                <p:cNvPr id="81973" name="Rectangle 53"/>
                <p:cNvSpPr>
                  <a:spLocks noChangeArrowheads="1"/>
                </p:cNvSpPr>
                <p:nvPr/>
              </p:nvSpPr>
              <p:spPr bwMode="auto">
                <a:xfrm>
                  <a:off x="2878" y="3647"/>
                  <a:ext cx="190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6</a:t>
                  </a:r>
                </a:p>
              </p:txBody>
            </p:sp>
            <p:sp>
              <p:nvSpPr>
                <p:cNvPr id="81974" name="Rectangle 54"/>
                <p:cNvSpPr>
                  <a:spLocks noChangeArrowheads="1"/>
                </p:cNvSpPr>
                <p:nvPr/>
              </p:nvSpPr>
              <p:spPr bwMode="auto">
                <a:xfrm>
                  <a:off x="3205" y="3647"/>
                  <a:ext cx="190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81975" name="Rectangle 55"/>
                <p:cNvSpPr>
                  <a:spLocks noChangeArrowheads="1"/>
                </p:cNvSpPr>
                <p:nvPr/>
              </p:nvSpPr>
              <p:spPr bwMode="auto">
                <a:xfrm>
                  <a:off x="3493" y="3647"/>
                  <a:ext cx="256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81976" name="Rectangle 56"/>
                <p:cNvSpPr>
                  <a:spLocks noChangeArrowheads="1"/>
                </p:cNvSpPr>
                <p:nvPr/>
              </p:nvSpPr>
              <p:spPr bwMode="auto">
                <a:xfrm>
                  <a:off x="3813" y="3647"/>
                  <a:ext cx="256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12</a:t>
                  </a:r>
                </a:p>
              </p:txBody>
            </p:sp>
            <p:sp>
              <p:nvSpPr>
                <p:cNvPr id="81977" name="Rectangle 57"/>
                <p:cNvSpPr>
                  <a:spLocks noChangeArrowheads="1"/>
                </p:cNvSpPr>
                <p:nvPr/>
              </p:nvSpPr>
              <p:spPr bwMode="auto">
                <a:xfrm>
                  <a:off x="4121" y="3647"/>
                  <a:ext cx="256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14</a:t>
                  </a:r>
                </a:p>
              </p:txBody>
            </p:sp>
            <p:sp>
              <p:nvSpPr>
                <p:cNvPr id="81978" name="Rectangle 58"/>
                <p:cNvSpPr>
                  <a:spLocks noChangeArrowheads="1"/>
                </p:cNvSpPr>
                <p:nvPr/>
              </p:nvSpPr>
              <p:spPr bwMode="auto">
                <a:xfrm>
                  <a:off x="4447" y="3647"/>
                  <a:ext cx="257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16</a:t>
                  </a:r>
                </a:p>
              </p:txBody>
            </p:sp>
            <p:sp>
              <p:nvSpPr>
                <p:cNvPr id="81979" name="Rectangle 59"/>
                <p:cNvSpPr>
                  <a:spLocks noChangeArrowheads="1"/>
                </p:cNvSpPr>
                <p:nvPr/>
              </p:nvSpPr>
              <p:spPr bwMode="auto">
                <a:xfrm>
                  <a:off x="4763" y="3647"/>
                  <a:ext cx="257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18</a:t>
                  </a:r>
                </a:p>
              </p:txBody>
            </p:sp>
            <p:sp>
              <p:nvSpPr>
                <p:cNvPr id="81980" name="Rectangle 60"/>
                <p:cNvSpPr>
                  <a:spLocks noChangeArrowheads="1"/>
                </p:cNvSpPr>
                <p:nvPr/>
              </p:nvSpPr>
              <p:spPr bwMode="auto">
                <a:xfrm>
                  <a:off x="5100" y="3647"/>
                  <a:ext cx="257" cy="2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20</a:t>
                  </a:r>
                </a:p>
              </p:txBody>
            </p:sp>
          </p:grpSp>
          <p:sp>
            <p:nvSpPr>
              <p:cNvPr id="81981" name="Rectangle 61"/>
              <p:cNvSpPr>
                <a:spLocks noChangeArrowheads="1"/>
              </p:cNvSpPr>
              <p:nvPr/>
            </p:nvSpPr>
            <p:spPr bwMode="auto">
              <a:xfrm>
                <a:off x="2542" y="676"/>
                <a:ext cx="804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>
                    <a:latin typeface="Arial" charset="0"/>
                  </a:rPr>
                  <a:t>UCL = 0.190</a:t>
                </a:r>
              </a:p>
            </p:txBody>
          </p:sp>
          <p:sp>
            <p:nvSpPr>
              <p:cNvPr id="81982" name="Rectangle 62"/>
              <p:cNvSpPr>
                <a:spLocks noChangeArrowheads="1"/>
              </p:cNvSpPr>
              <p:nvPr/>
            </p:nvSpPr>
            <p:spPr bwMode="auto">
              <a:xfrm>
                <a:off x="2537" y="3254"/>
                <a:ext cx="790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>
                    <a:latin typeface="Arial" charset="0"/>
                  </a:rPr>
                  <a:t>LCL = 0.010</a:t>
                </a:r>
              </a:p>
            </p:txBody>
          </p:sp>
          <p:sp>
            <p:nvSpPr>
              <p:cNvPr id="81983" name="Rectangle 63"/>
              <p:cNvSpPr>
                <a:spLocks noChangeArrowheads="1"/>
              </p:cNvSpPr>
              <p:nvPr/>
            </p:nvSpPr>
            <p:spPr bwMode="auto">
              <a:xfrm>
                <a:off x="2054" y="1868"/>
                <a:ext cx="564" cy="2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 i="1">
                    <a:latin typeface="Arial" charset="0"/>
                  </a:rPr>
                  <a:t>p</a:t>
                </a:r>
                <a:r>
                  <a:rPr lang="en-US" sz="1400" b="1">
                    <a:latin typeface="Arial" charset="0"/>
                  </a:rPr>
                  <a:t> = 0.10</a:t>
                </a:r>
              </a:p>
            </p:txBody>
          </p:sp>
          <p:sp>
            <p:nvSpPr>
              <p:cNvPr id="81984" name="Line 64"/>
              <p:cNvSpPr>
                <a:spLocks noChangeShapeType="1"/>
              </p:cNvSpPr>
              <p:nvPr/>
            </p:nvSpPr>
            <p:spPr bwMode="auto">
              <a:xfrm>
                <a:off x="2124" y="1939"/>
                <a:ext cx="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85" name="Oval 65"/>
              <p:cNvSpPr>
                <a:spLocks noChangeArrowheads="1"/>
              </p:cNvSpPr>
              <p:nvPr/>
            </p:nvSpPr>
            <p:spPr bwMode="auto">
              <a:xfrm>
                <a:off x="2153" y="267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86" name="Oval 66"/>
              <p:cNvSpPr>
                <a:spLocks noChangeArrowheads="1"/>
              </p:cNvSpPr>
              <p:nvPr/>
            </p:nvSpPr>
            <p:spPr bwMode="auto">
              <a:xfrm>
                <a:off x="2469" y="299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87" name="Oval 67"/>
              <p:cNvSpPr>
                <a:spLocks noChangeArrowheads="1"/>
              </p:cNvSpPr>
              <p:nvPr/>
            </p:nvSpPr>
            <p:spPr bwMode="auto">
              <a:xfrm>
                <a:off x="2629" y="203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88" name="Oval 68"/>
              <p:cNvSpPr>
                <a:spLocks noChangeArrowheads="1"/>
              </p:cNvSpPr>
              <p:nvPr/>
            </p:nvSpPr>
            <p:spPr bwMode="auto">
              <a:xfrm>
                <a:off x="2789" y="2668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89" name="Oval 69"/>
              <p:cNvSpPr>
                <a:spLocks noChangeArrowheads="1"/>
              </p:cNvSpPr>
              <p:nvPr/>
            </p:nvSpPr>
            <p:spPr bwMode="auto">
              <a:xfrm>
                <a:off x="2941" y="2988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0" name="Oval 70"/>
              <p:cNvSpPr>
                <a:spLocks noChangeArrowheads="1"/>
              </p:cNvSpPr>
              <p:nvPr/>
            </p:nvSpPr>
            <p:spPr bwMode="auto">
              <a:xfrm>
                <a:off x="3109" y="1720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1" name="Oval 71"/>
              <p:cNvSpPr>
                <a:spLocks noChangeArrowheads="1"/>
              </p:cNvSpPr>
              <p:nvPr/>
            </p:nvSpPr>
            <p:spPr bwMode="auto">
              <a:xfrm>
                <a:off x="2313" y="363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2" name="Oval 72"/>
              <p:cNvSpPr>
                <a:spLocks noChangeArrowheads="1"/>
              </p:cNvSpPr>
              <p:nvPr/>
            </p:nvSpPr>
            <p:spPr bwMode="auto">
              <a:xfrm>
                <a:off x="3269" y="203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3" name="Oval 73"/>
              <p:cNvSpPr>
                <a:spLocks noChangeArrowheads="1"/>
              </p:cNvSpPr>
              <p:nvPr/>
            </p:nvSpPr>
            <p:spPr bwMode="auto">
              <a:xfrm>
                <a:off x="3425" y="2360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4" name="Oval 74"/>
              <p:cNvSpPr>
                <a:spLocks noChangeArrowheads="1"/>
              </p:cNvSpPr>
              <p:nvPr/>
            </p:nvSpPr>
            <p:spPr bwMode="auto">
              <a:xfrm>
                <a:off x="3585" y="203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5" name="Oval 75"/>
              <p:cNvSpPr>
                <a:spLocks noChangeArrowheads="1"/>
              </p:cNvSpPr>
              <p:nvPr/>
            </p:nvSpPr>
            <p:spPr bwMode="auto">
              <a:xfrm>
                <a:off x="3745" y="171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6" name="Oval 76"/>
              <p:cNvSpPr>
                <a:spLocks noChangeArrowheads="1"/>
              </p:cNvSpPr>
              <p:nvPr/>
            </p:nvSpPr>
            <p:spPr bwMode="auto">
              <a:xfrm>
                <a:off x="4385" y="267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7" name="Oval 77"/>
              <p:cNvSpPr>
                <a:spLocks noChangeArrowheads="1"/>
              </p:cNvSpPr>
              <p:nvPr/>
            </p:nvSpPr>
            <p:spPr bwMode="auto">
              <a:xfrm>
                <a:off x="4221" y="235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8" name="Oval 78"/>
              <p:cNvSpPr>
                <a:spLocks noChangeArrowheads="1"/>
              </p:cNvSpPr>
              <p:nvPr/>
            </p:nvSpPr>
            <p:spPr bwMode="auto">
              <a:xfrm>
                <a:off x="3905" y="203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1999" name="Oval 79"/>
              <p:cNvSpPr>
                <a:spLocks noChangeArrowheads="1"/>
              </p:cNvSpPr>
              <p:nvPr/>
            </p:nvSpPr>
            <p:spPr bwMode="auto">
              <a:xfrm>
                <a:off x="4065" y="1400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0" name="Oval 80"/>
              <p:cNvSpPr>
                <a:spLocks noChangeArrowheads="1"/>
              </p:cNvSpPr>
              <p:nvPr/>
            </p:nvSpPr>
            <p:spPr bwMode="auto">
              <a:xfrm>
                <a:off x="4541" y="1080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1" name="Oval 81"/>
              <p:cNvSpPr>
                <a:spLocks noChangeArrowheads="1"/>
              </p:cNvSpPr>
              <p:nvPr/>
            </p:nvSpPr>
            <p:spPr bwMode="auto">
              <a:xfrm>
                <a:off x="5025" y="440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2" name="Oval 82"/>
              <p:cNvSpPr>
                <a:spLocks noChangeArrowheads="1"/>
              </p:cNvSpPr>
              <p:nvPr/>
            </p:nvSpPr>
            <p:spPr bwMode="auto">
              <a:xfrm>
                <a:off x="4701" y="171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3" name="Oval 83"/>
              <p:cNvSpPr>
                <a:spLocks noChangeArrowheads="1"/>
              </p:cNvSpPr>
              <p:nvPr/>
            </p:nvSpPr>
            <p:spPr bwMode="auto">
              <a:xfrm>
                <a:off x="4861" y="1392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4" name="Oval 84"/>
              <p:cNvSpPr>
                <a:spLocks noChangeArrowheads="1"/>
              </p:cNvSpPr>
              <p:nvPr/>
            </p:nvSpPr>
            <p:spPr bwMode="auto">
              <a:xfrm>
                <a:off x="5181" y="756"/>
                <a:ext cx="63" cy="63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5" name="Freeform 85"/>
              <p:cNvSpPr>
                <a:spLocks/>
              </p:cNvSpPr>
              <p:nvPr/>
            </p:nvSpPr>
            <p:spPr bwMode="auto">
              <a:xfrm>
                <a:off x="2188" y="468"/>
                <a:ext cx="3020" cy="3192"/>
              </a:xfrm>
              <a:custGeom>
                <a:avLst/>
                <a:gdLst>
                  <a:gd name="T0" fmla="*/ 0 w 3020"/>
                  <a:gd name="T1" fmla="*/ 2220 h 3192"/>
                  <a:gd name="T2" fmla="*/ 148 w 3020"/>
                  <a:gd name="T3" fmla="*/ 3192 h 3192"/>
                  <a:gd name="T4" fmla="*/ 308 w 3020"/>
                  <a:gd name="T5" fmla="*/ 2564 h 3192"/>
                  <a:gd name="T6" fmla="*/ 472 w 3020"/>
                  <a:gd name="T7" fmla="*/ 1596 h 3192"/>
                  <a:gd name="T8" fmla="*/ 628 w 3020"/>
                  <a:gd name="T9" fmla="*/ 2232 h 3192"/>
                  <a:gd name="T10" fmla="*/ 780 w 3020"/>
                  <a:gd name="T11" fmla="*/ 2552 h 3192"/>
                  <a:gd name="T12" fmla="*/ 948 w 3020"/>
                  <a:gd name="T13" fmla="*/ 1280 h 3192"/>
                  <a:gd name="T14" fmla="*/ 1108 w 3020"/>
                  <a:gd name="T15" fmla="*/ 1592 h 3192"/>
                  <a:gd name="T16" fmla="*/ 1264 w 3020"/>
                  <a:gd name="T17" fmla="*/ 1924 h 3192"/>
                  <a:gd name="T18" fmla="*/ 1424 w 3020"/>
                  <a:gd name="T19" fmla="*/ 1596 h 3192"/>
                  <a:gd name="T20" fmla="*/ 1588 w 3020"/>
                  <a:gd name="T21" fmla="*/ 1276 h 3192"/>
                  <a:gd name="T22" fmla="*/ 1744 w 3020"/>
                  <a:gd name="T23" fmla="*/ 1596 h 3192"/>
                  <a:gd name="T24" fmla="*/ 1904 w 3020"/>
                  <a:gd name="T25" fmla="*/ 960 h 3192"/>
                  <a:gd name="T26" fmla="*/ 2060 w 3020"/>
                  <a:gd name="T27" fmla="*/ 1916 h 3192"/>
                  <a:gd name="T28" fmla="*/ 2228 w 3020"/>
                  <a:gd name="T29" fmla="*/ 2236 h 3192"/>
                  <a:gd name="T30" fmla="*/ 2384 w 3020"/>
                  <a:gd name="T31" fmla="*/ 636 h 3192"/>
                  <a:gd name="T32" fmla="*/ 2540 w 3020"/>
                  <a:gd name="T33" fmla="*/ 1280 h 3192"/>
                  <a:gd name="T34" fmla="*/ 2704 w 3020"/>
                  <a:gd name="T35" fmla="*/ 948 h 3192"/>
                  <a:gd name="T36" fmla="*/ 2864 w 3020"/>
                  <a:gd name="T37" fmla="*/ 0 h 3192"/>
                  <a:gd name="T38" fmla="*/ 3020 w 3020"/>
                  <a:gd name="T39" fmla="*/ 316 h 3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020" h="3192">
                    <a:moveTo>
                      <a:pt x="0" y="2220"/>
                    </a:moveTo>
                    <a:lnTo>
                      <a:pt x="148" y="3192"/>
                    </a:lnTo>
                    <a:lnTo>
                      <a:pt x="308" y="2564"/>
                    </a:lnTo>
                    <a:lnTo>
                      <a:pt x="472" y="1596"/>
                    </a:lnTo>
                    <a:lnTo>
                      <a:pt x="628" y="2232"/>
                    </a:lnTo>
                    <a:lnTo>
                      <a:pt x="780" y="2552"/>
                    </a:lnTo>
                    <a:lnTo>
                      <a:pt x="948" y="1280"/>
                    </a:lnTo>
                    <a:lnTo>
                      <a:pt x="1108" y="1592"/>
                    </a:lnTo>
                    <a:lnTo>
                      <a:pt x="1264" y="1924"/>
                    </a:lnTo>
                    <a:lnTo>
                      <a:pt x="1424" y="1596"/>
                    </a:lnTo>
                    <a:lnTo>
                      <a:pt x="1588" y="1276"/>
                    </a:lnTo>
                    <a:lnTo>
                      <a:pt x="1744" y="1596"/>
                    </a:lnTo>
                    <a:lnTo>
                      <a:pt x="1904" y="960"/>
                    </a:lnTo>
                    <a:lnTo>
                      <a:pt x="2060" y="1916"/>
                    </a:lnTo>
                    <a:lnTo>
                      <a:pt x="2228" y="2236"/>
                    </a:lnTo>
                    <a:lnTo>
                      <a:pt x="2384" y="636"/>
                    </a:lnTo>
                    <a:lnTo>
                      <a:pt x="2540" y="1280"/>
                    </a:lnTo>
                    <a:lnTo>
                      <a:pt x="2704" y="948"/>
                    </a:lnTo>
                    <a:lnTo>
                      <a:pt x="2864" y="0"/>
                    </a:lnTo>
                    <a:lnTo>
                      <a:pt x="3020" y="316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6" name="Line 86"/>
              <p:cNvSpPr>
                <a:spLocks noChangeShapeType="1"/>
              </p:cNvSpPr>
              <p:nvPr/>
            </p:nvSpPr>
            <p:spPr bwMode="auto">
              <a:xfrm>
                <a:off x="2018" y="693"/>
                <a:ext cx="31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7" name="Line 87"/>
              <p:cNvSpPr>
                <a:spLocks noChangeShapeType="1"/>
              </p:cNvSpPr>
              <p:nvPr/>
            </p:nvSpPr>
            <p:spPr bwMode="auto">
              <a:xfrm>
                <a:off x="2016" y="3429"/>
                <a:ext cx="31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8" name="Line 88"/>
              <p:cNvSpPr>
                <a:spLocks noChangeShapeType="1"/>
              </p:cNvSpPr>
              <p:nvPr/>
            </p:nvSpPr>
            <p:spPr bwMode="auto">
              <a:xfrm>
                <a:off x="2014" y="2058"/>
                <a:ext cx="319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2009" name="Freeform 89"/>
              <p:cNvSpPr>
                <a:spLocks/>
              </p:cNvSpPr>
              <p:nvPr/>
            </p:nvSpPr>
            <p:spPr bwMode="auto">
              <a:xfrm>
                <a:off x="2018" y="436"/>
                <a:ext cx="3262" cy="3226"/>
              </a:xfrm>
              <a:custGeom>
                <a:avLst/>
                <a:gdLst>
                  <a:gd name="T0" fmla="*/ 0 w 3262"/>
                  <a:gd name="T1" fmla="*/ 0 h 3226"/>
                  <a:gd name="T2" fmla="*/ 0 w 3262"/>
                  <a:gd name="T3" fmla="*/ 3226 h 3226"/>
                  <a:gd name="T4" fmla="*/ 3262 w 3262"/>
                  <a:gd name="T5" fmla="*/ 3226 h 3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262" h="3226">
                    <a:moveTo>
                      <a:pt x="0" y="0"/>
                    </a:moveTo>
                    <a:lnTo>
                      <a:pt x="0" y="3226"/>
                    </a:lnTo>
                    <a:lnTo>
                      <a:pt x="3262" y="3226"/>
                    </a:lnTo>
                  </a:path>
                </a:pathLst>
              </a:custGeom>
              <a:noFill/>
              <a:ln w="57150" cap="flat" cmpd="sng">
                <a:solidFill>
                  <a:srgbClr val="EEEEEE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>
          <a:xfrm>
            <a:off x="2438400" y="1981200"/>
            <a:ext cx="2286000" cy="2743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/>
              <a:t>p-Chart Example (cont.)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BEFFBD14-1347-4275-9951-3056711980BB}" type="slidenum">
              <a:rPr lang="en-US"/>
              <a:pPr/>
              <a:t>16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509588"/>
            <a:ext cx="4876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c-Chart</a:t>
            </a:r>
          </a:p>
        </p:txBody>
      </p:sp>
      <p:grpSp>
        <p:nvGrpSpPr>
          <p:cNvPr id="82964" name="Group 20"/>
          <p:cNvGrpSpPr>
            <a:grpSpLocks/>
          </p:cNvGrpSpPr>
          <p:nvPr/>
        </p:nvGrpSpPr>
        <p:grpSpPr bwMode="auto">
          <a:xfrm>
            <a:off x="2895600" y="2514600"/>
            <a:ext cx="6858000" cy="3048000"/>
            <a:chOff x="912" y="1248"/>
            <a:chExt cx="4320" cy="1920"/>
          </a:xfrm>
        </p:grpSpPr>
        <p:sp>
          <p:nvSpPr>
            <p:cNvPr id="82963" name="Rectangle 19"/>
            <p:cNvSpPr>
              <a:spLocks noChangeArrowheads="1"/>
            </p:cNvSpPr>
            <p:nvPr/>
          </p:nvSpPr>
          <p:spPr bwMode="auto">
            <a:xfrm>
              <a:off x="912" y="1248"/>
              <a:ext cx="4320" cy="19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2948" name="Group 4"/>
            <p:cNvGrpSpPr>
              <a:grpSpLocks/>
            </p:cNvGrpSpPr>
            <p:nvPr/>
          </p:nvGrpSpPr>
          <p:grpSpPr bwMode="auto">
            <a:xfrm>
              <a:off x="1144" y="1427"/>
              <a:ext cx="1544" cy="327"/>
              <a:chOff x="1144" y="1427"/>
              <a:chExt cx="1544" cy="327"/>
            </a:xfrm>
          </p:grpSpPr>
          <p:sp>
            <p:nvSpPr>
              <p:cNvPr id="82949" name="Rectangle 5"/>
              <p:cNvSpPr>
                <a:spLocks noChangeArrowheads="1"/>
              </p:cNvSpPr>
              <p:nvPr/>
            </p:nvSpPr>
            <p:spPr bwMode="auto">
              <a:xfrm>
                <a:off x="1144" y="1427"/>
                <a:ext cx="1544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 =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+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z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</a:t>
                </a:r>
                <a:r>
                  <a:rPr lang="en-US" sz="28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c</a:t>
                </a:r>
                <a:endPara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82950" name="Line 6"/>
              <p:cNvSpPr>
                <a:spLocks noChangeShapeType="1"/>
              </p:cNvSpPr>
              <p:nvPr/>
            </p:nvSpPr>
            <p:spPr bwMode="auto">
              <a:xfrm>
                <a:off x="1939" y="1492"/>
                <a:ext cx="1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28398" dir="1593903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2951" name="Group 7"/>
            <p:cNvGrpSpPr>
              <a:grpSpLocks/>
            </p:cNvGrpSpPr>
            <p:nvPr/>
          </p:nvGrpSpPr>
          <p:grpSpPr bwMode="auto">
            <a:xfrm>
              <a:off x="1152" y="1776"/>
              <a:ext cx="1463" cy="327"/>
              <a:chOff x="1144" y="1799"/>
              <a:chExt cx="1463" cy="327"/>
            </a:xfrm>
          </p:grpSpPr>
          <p:sp>
            <p:nvSpPr>
              <p:cNvPr id="82952" name="Rectangle 8"/>
              <p:cNvSpPr>
                <a:spLocks noChangeArrowheads="1"/>
              </p:cNvSpPr>
              <p:nvPr/>
            </p:nvSpPr>
            <p:spPr bwMode="auto">
              <a:xfrm>
                <a:off x="1144" y="1799"/>
                <a:ext cx="146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LCL =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-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z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</a:t>
                </a:r>
                <a:r>
                  <a:rPr lang="en-US" sz="28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c</a:t>
                </a:r>
                <a:endPara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82953" name="Line 9"/>
              <p:cNvSpPr>
                <a:spLocks noChangeShapeType="1"/>
              </p:cNvSpPr>
              <p:nvPr/>
            </p:nvSpPr>
            <p:spPr bwMode="auto">
              <a:xfrm>
                <a:off x="1920" y="1864"/>
                <a:ext cx="1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28398" dir="1593903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2958" name="Rectangle 14"/>
            <p:cNvSpPr>
              <a:spLocks noChangeArrowheads="1"/>
            </p:cNvSpPr>
            <p:nvPr/>
          </p:nvSpPr>
          <p:spPr bwMode="auto">
            <a:xfrm>
              <a:off x="1104" y="2349"/>
              <a:ext cx="378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b="1">
                  <a:latin typeface="Arial" charset="0"/>
                </a:rPr>
                <a:t>where</a:t>
              </a:r>
              <a:endParaRPr lang="en-US" sz="1200" b="1">
                <a:latin typeface="Arial" charset="0"/>
              </a:endParaRPr>
            </a:p>
            <a:p>
              <a:pPr algn="l" eaLnBrk="0" hangingPunct="0"/>
              <a:endParaRPr lang="en-US" sz="1200" b="1">
                <a:latin typeface="Arial" charset="0"/>
              </a:endParaRPr>
            </a:p>
            <a:p>
              <a:pPr algn="l" eaLnBrk="0" hangingPunct="0"/>
              <a:r>
                <a:rPr lang="en-US" b="1">
                  <a:latin typeface="Arial" charset="0"/>
                </a:rPr>
                <a:t>	</a:t>
              </a:r>
              <a:r>
                <a:rPr lang="en-US" b="1" i="1">
                  <a:latin typeface="Arial" charset="0"/>
                </a:rPr>
                <a:t>c</a:t>
              </a:r>
              <a:r>
                <a:rPr lang="en-US" b="1">
                  <a:latin typeface="Arial" charset="0"/>
                </a:rPr>
                <a:t> = number of defects per sample</a:t>
              </a:r>
            </a:p>
          </p:txBody>
        </p:sp>
        <p:sp>
          <p:nvSpPr>
            <p:cNvPr id="82960" name="Rectangle 16"/>
            <p:cNvSpPr>
              <a:spLocks noChangeArrowheads="1"/>
            </p:cNvSpPr>
            <p:nvPr/>
          </p:nvSpPr>
          <p:spPr bwMode="auto">
            <a:xfrm>
              <a:off x="3264" y="1657"/>
              <a:ext cx="90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</a:t>
              </a:r>
              <a:r>
                <a:rPr lang="en-US" sz="2800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c</a:t>
              </a:r>
              <a:r>
                <a: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 =    </a:t>
              </a:r>
              <a:r>
                <a:rPr lang="en-US" sz="28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c</a:t>
              </a:r>
              <a:endParaRPr lang="en-US" sz="2800" b="1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82961" name="Line 17"/>
            <p:cNvSpPr>
              <a:spLocks noChangeShapeType="1"/>
            </p:cNvSpPr>
            <p:nvPr/>
          </p:nvSpPr>
          <p:spPr bwMode="auto">
            <a:xfrm>
              <a:off x="3984" y="1728"/>
              <a:ext cx="1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>
              <a:outerShdw dist="28398" dir="1593903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962" name="Freeform 18"/>
            <p:cNvSpPr>
              <a:spLocks/>
            </p:cNvSpPr>
            <p:nvPr/>
          </p:nvSpPr>
          <p:spPr bwMode="auto">
            <a:xfrm>
              <a:off x="3793" y="1632"/>
              <a:ext cx="436" cy="364"/>
            </a:xfrm>
            <a:custGeom>
              <a:avLst/>
              <a:gdLst>
                <a:gd name="T0" fmla="*/ 0 w 436"/>
                <a:gd name="T1" fmla="*/ 267 h 391"/>
                <a:gd name="T2" fmla="*/ 35 w 436"/>
                <a:gd name="T3" fmla="*/ 205 h 391"/>
                <a:gd name="T4" fmla="*/ 71 w 436"/>
                <a:gd name="T5" fmla="*/ 391 h 391"/>
                <a:gd name="T6" fmla="*/ 160 w 436"/>
                <a:gd name="T7" fmla="*/ 0 h 391"/>
                <a:gd name="T8" fmla="*/ 436 w 436"/>
                <a:gd name="T9" fmla="*/ 1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6" h="391">
                  <a:moveTo>
                    <a:pt x="0" y="267"/>
                  </a:moveTo>
                  <a:lnTo>
                    <a:pt x="35" y="205"/>
                  </a:lnTo>
                  <a:lnTo>
                    <a:pt x="71" y="391"/>
                  </a:lnTo>
                  <a:lnTo>
                    <a:pt x="160" y="0"/>
                  </a:lnTo>
                  <a:lnTo>
                    <a:pt x="436" y="1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28398" dir="1593903" algn="ctr" rotWithShape="0">
                      <a:schemeClr val="tx1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9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B73BEF79-8532-40D7-BDFF-F86F02E35886}" type="slidenum">
              <a:rPr lang="en-US"/>
              <a:pPr/>
              <a:t>17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1"/>
            <a:ext cx="7378700" cy="944563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c-Chart (cont.)</a:t>
            </a:r>
          </a:p>
        </p:txBody>
      </p:sp>
      <p:grpSp>
        <p:nvGrpSpPr>
          <p:cNvPr id="85022" name="Group 30"/>
          <p:cNvGrpSpPr>
            <a:grpSpLocks/>
          </p:cNvGrpSpPr>
          <p:nvPr/>
        </p:nvGrpSpPr>
        <p:grpSpPr bwMode="auto">
          <a:xfrm>
            <a:off x="2514600" y="1447800"/>
            <a:ext cx="7848600" cy="4800600"/>
            <a:chOff x="576" y="1008"/>
            <a:chExt cx="4944" cy="3024"/>
          </a:xfrm>
        </p:grpSpPr>
        <p:sp>
          <p:nvSpPr>
            <p:cNvPr id="85016" name="Rectangle 24"/>
            <p:cNvSpPr>
              <a:spLocks noChangeArrowheads="1"/>
            </p:cNvSpPr>
            <p:nvPr/>
          </p:nvSpPr>
          <p:spPr bwMode="auto">
            <a:xfrm>
              <a:off x="576" y="1008"/>
              <a:ext cx="4944" cy="30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4995" name="Rectangle 3"/>
            <p:cNvSpPr>
              <a:spLocks noChangeArrowheads="1"/>
            </p:cNvSpPr>
            <p:nvPr/>
          </p:nvSpPr>
          <p:spPr bwMode="auto">
            <a:xfrm>
              <a:off x="658" y="1033"/>
              <a:ext cx="36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Number of defects in 15 sample rooms</a:t>
              </a:r>
            </a:p>
          </p:txBody>
        </p:sp>
        <p:sp>
          <p:nvSpPr>
            <p:cNvPr id="84997" name="Rectangle 5"/>
            <p:cNvSpPr>
              <a:spLocks noChangeArrowheads="1"/>
            </p:cNvSpPr>
            <p:nvPr/>
          </p:nvSpPr>
          <p:spPr bwMode="auto">
            <a:xfrm>
              <a:off x="774" y="2016"/>
              <a:ext cx="2195" cy="19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1            12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2              8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3            16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</a:t>
              </a: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:           :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:           :</a:t>
              </a: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	15          15</a:t>
              </a:r>
              <a:endParaRPr lang="en-US" sz="6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  <a:p>
              <a:pPr algn="l">
                <a:lnSpc>
                  <a:spcPct val="90000"/>
                </a:lnSpc>
                <a:spcBef>
                  <a:spcPct val="20000"/>
                </a:spcBef>
                <a:tabLst>
                  <a:tab pos="381000" algn="r"/>
                  <a:tab pos="2863850" algn="r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            190</a:t>
              </a:r>
            </a:p>
          </p:txBody>
        </p:sp>
        <p:sp>
          <p:nvSpPr>
            <p:cNvPr id="84998" name="Rectangle 6"/>
            <p:cNvSpPr>
              <a:spLocks noChangeArrowheads="1"/>
            </p:cNvSpPr>
            <p:nvPr/>
          </p:nvSpPr>
          <p:spPr bwMode="auto">
            <a:xfrm>
              <a:off x="672" y="1680"/>
              <a:ext cx="7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l" eaLnBrk="0" hangingPunct="0">
                <a:tabLst>
                  <a:tab pos="2863850" algn="ctr"/>
                </a:tabLst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SAMPLE	</a:t>
              </a:r>
            </a:p>
          </p:txBody>
        </p:sp>
        <p:sp>
          <p:nvSpPr>
            <p:cNvPr id="84999" name="Line 7"/>
            <p:cNvSpPr>
              <a:spLocks noChangeShapeType="1"/>
            </p:cNvSpPr>
            <p:nvPr/>
          </p:nvSpPr>
          <p:spPr bwMode="auto">
            <a:xfrm>
              <a:off x="1488" y="3696"/>
              <a:ext cx="4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00" name="Line 8"/>
            <p:cNvSpPr>
              <a:spLocks noChangeShapeType="1"/>
            </p:cNvSpPr>
            <p:nvPr/>
          </p:nvSpPr>
          <p:spPr bwMode="auto">
            <a:xfrm>
              <a:off x="707" y="1689"/>
              <a:ext cx="2747" cy="0"/>
            </a:xfrm>
            <a:prstGeom prst="lin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5001" name="Group 9"/>
            <p:cNvGrpSpPr>
              <a:grpSpLocks/>
            </p:cNvGrpSpPr>
            <p:nvPr/>
          </p:nvGrpSpPr>
          <p:grpSpPr bwMode="auto">
            <a:xfrm>
              <a:off x="3600" y="1776"/>
              <a:ext cx="1617" cy="588"/>
              <a:chOff x="3360" y="1827"/>
              <a:chExt cx="1617" cy="588"/>
            </a:xfrm>
          </p:grpSpPr>
          <p:grpSp>
            <p:nvGrpSpPr>
              <p:cNvPr id="85002" name="Group 10"/>
              <p:cNvGrpSpPr>
                <a:grpSpLocks/>
              </p:cNvGrpSpPr>
              <p:nvPr/>
            </p:nvGrpSpPr>
            <p:grpSpPr bwMode="auto">
              <a:xfrm>
                <a:off x="3360" y="1827"/>
                <a:ext cx="1617" cy="588"/>
                <a:chOff x="3360" y="1827"/>
                <a:chExt cx="1617" cy="588"/>
              </a:xfrm>
            </p:grpSpPr>
            <p:sp>
              <p:nvSpPr>
                <p:cNvPr id="85003" name="Rectangle 11"/>
                <p:cNvSpPr>
                  <a:spLocks noChangeArrowheads="1"/>
                </p:cNvSpPr>
                <p:nvPr/>
              </p:nvSpPr>
              <p:spPr bwMode="auto">
                <a:xfrm>
                  <a:off x="3360" y="1988"/>
                  <a:ext cx="1617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 eaLnBrk="0" hangingPunct="0"/>
                  <a:r>
                    <a:rPr lang="en-US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c</a:t>
                  </a:r>
                  <a:r>
                    <a:rPr lang="en-US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 =           = 12.67</a:t>
                  </a:r>
                </a:p>
              </p:txBody>
            </p:sp>
            <p:grpSp>
              <p:nvGrpSpPr>
                <p:cNvPr id="85004" name="Group 12"/>
                <p:cNvGrpSpPr>
                  <a:grpSpLocks/>
                </p:cNvGrpSpPr>
                <p:nvPr/>
              </p:nvGrpSpPr>
              <p:grpSpPr bwMode="auto">
                <a:xfrm>
                  <a:off x="3766" y="1827"/>
                  <a:ext cx="437" cy="588"/>
                  <a:chOff x="3312" y="2423"/>
                  <a:chExt cx="437" cy="588"/>
                </a:xfrm>
              </p:grpSpPr>
              <p:sp>
                <p:nvSpPr>
                  <p:cNvPr id="85005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2423"/>
                    <a:ext cx="437" cy="58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eaLnBrk="0" hangingPunct="0">
                      <a:lnSpc>
                        <a:spcPct val="115000"/>
                      </a:lnSpc>
                    </a:pPr>
                    <a:r>
                      <a:rPr lang="en-US" b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190</a:t>
                    </a:r>
                  </a:p>
                  <a:p>
                    <a:pPr eaLnBrk="0" hangingPunct="0">
                      <a:lnSpc>
                        <a:spcPct val="115000"/>
                      </a:lnSpc>
                    </a:pPr>
                    <a:r>
                      <a:rPr lang="en-US" b="1"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rPr>
                      <a:t>15</a:t>
                    </a:r>
                  </a:p>
                </p:txBody>
              </p:sp>
              <p:sp>
                <p:nvSpPr>
                  <p:cNvPr id="85006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333" y="2720"/>
                    <a:ext cx="400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cs-CZ"/>
                  </a:p>
                </p:txBody>
              </p:sp>
            </p:grpSp>
          </p:grpSp>
          <p:sp>
            <p:nvSpPr>
              <p:cNvPr id="85007" name="Line 15"/>
              <p:cNvSpPr>
                <a:spLocks noChangeShapeType="1"/>
              </p:cNvSpPr>
              <p:nvPr/>
            </p:nvSpPr>
            <p:spPr bwMode="auto">
              <a:xfrm>
                <a:off x="3431" y="2045"/>
                <a:ext cx="10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85008" name="Group 16"/>
            <p:cNvGrpSpPr>
              <a:grpSpLocks/>
            </p:cNvGrpSpPr>
            <p:nvPr/>
          </p:nvGrpSpPr>
          <p:grpSpPr bwMode="auto">
            <a:xfrm>
              <a:off x="3188" y="2372"/>
              <a:ext cx="2281" cy="756"/>
              <a:chOff x="2948" y="2351"/>
              <a:chExt cx="2281" cy="756"/>
            </a:xfrm>
          </p:grpSpPr>
          <p:sp>
            <p:nvSpPr>
              <p:cNvPr id="85009" name="Rectangle 17"/>
              <p:cNvSpPr>
                <a:spLocks noChangeArrowheads="1"/>
              </p:cNvSpPr>
              <p:nvPr/>
            </p:nvSpPr>
            <p:spPr bwMode="auto">
              <a:xfrm>
                <a:off x="2948" y="2351"/>
                <a:ext cx="2281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>
                  <a:tabLst>
                    <a:tab pos="762000" algn="l"/>
                  </a:tabLst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	= </a:t>
                </a:r>
                <a:r>
                  <a:rPr lang="en-US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</a:t>
                </a: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+ </a:t>
                </a:r>
                <a:r>
                  <a:rPr lang="en-US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z</a:t>
                </a: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</a:t>
                </a:r>
                <a:r>
                  <a:rPr lang="en-US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c</a:t>
                </a:r>
                <a:endPara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endParaRPr>
              </a:p>
              <a:p>
                <a:pPr algn="l" eaLnBrk="0" hangingPunct="0">
                  <a:tabLst>
                    <a:tab pos="762000" algn="l"/>
                  </a:tabLst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	= 12.67 + 3    12.67</a:t>
                </a:r>
              </a:p>
              <a:p>
                <a:pPr algn="l" eaLnBrk="0" hangingPunct="0">
                  <a:tabLst>
                    <a:tab pos="762000" algn="l"/>
                  </a:tabLst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  <a:sym typeface="Symbol" pitchFamily="18" charset="2"/>
                  </a:rPr>
                  <a:t>	= 23.35</a:t>
                </a:r>
                <a:endPara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85010" name="Line 18"/>
              <p:cNvSpPr>
                <a:spLocks noChangeShapeType="1"/>
              </p:cNvSpPr>
              <p:nvPr/>
            </p:nvSpPr>
            <p:spPr bwMode="auto">
              <a:xfrm>
                <a:off x="3662" y="2389"/>
                <a:ext cx="1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cs-CZ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4490" y="2586"/>
                <a:ext cx="684" cy="266"/>
              </a:xfrm>
              <a:custGeom>
                <a:avLst/>
                <a:gdLst>
                  <a:gd name="T0" fmla="*/ 0 w 684"/>
                  <a:gd name="T1" fmla="*/ 249 h 364"/>
                  <a:gd name="T2" fmla="*/ 35 w 684"/>
                  <a:gd name="T3" fmla="*/ 191 h 364"/>
                  <a:gd name="T4" fmla="*/ 71 w 684"/>
                  <a:gd name="T5" fmla="*/ 364 h 364"/>
                  <a:gd name="T6" fmla="*/ 160 w 684"/>
                  <a:gd name="T7" fmla="*/ 0 h 364"/>
                  <a:gd name="T8" fmla="*/ 684 w 684"/>
                  <a:gd name="T9" fmla="*/ 1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84" h="364">
                    <a:moveTo>
                      <a:pt x="0" y="249"/>
                    </a:moveTo>
                    <a:lnTo>
                      <a:pt x="35" y="191"/>
                    </a:lnTo>
                    <a:lnTo>
                      <a:pt x="71" y="364"/>
                    </a:lnTo>
                    <a:lnTo>
                      <a:pt x="160" y="0"/>
                    </a:lnTo>
                    <a:lnTo>
                      <a:pt x="684" y="1"/>
                    </a:ln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85012" name="Rectangle 20"/>
            <p:cNvSpPr>
              <a:spLocks noChangeArrowheads="1"/>
            </p:cNvSpPr>
            <p:nvPr/>
          </p:nvSpPr>
          <p:spPr bwMode="auto">
            <a:xfrm>
              <a:off x="3188" y="3224"/>
              <a:ext cx="2233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>
                <a:tabLst>
                  <a:tab pos="762000" algn="l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LCL	= </a:t>
              </a:r>
              <a:r>
                <a:rPr lang="en-US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</a:t>
              </a: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+ </a:t>
              </a:r>
              <a:r>
                <a:rPr lang="en-US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z</a:t>
              </a: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</a:t>
              </a:r>
              <a:r>
                <a:rPr lang="en-US" b="1" i="1" baseline="-2500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c</a:t>
              </a:r>
              <a:endPara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sym typeface="Symbol" pitchFamily="18" charset="2"/>
              </a:endParaRPr>
            </a:p>
            <a:p>
              <a:pPr algn="l" eaLnBrk="0" hangingPunct="0">
                <a:tabLst>
                  <a:tab pos="762000" algn="l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	= 12.67 - 3    12.67</a:t>
              </a:r>
            </a:p>
            <a:p>
              <a:pPr algn="l" eaLnBrk="0" hangingPunct="0">
                <a:tabLst>
                  <a:tab pos="762000" algn="l"/>
                </a:tabLst>
              </a:pPr>
              <a:r>
                <a: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  <a:sym typeface="Symbol" pitchFamily="18" charset="2"/>
                </a:rPr>
                <a:t>	= 1.99</a:t>
              </a:r>
              <a:endPara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endParaRPr>
            </a:p>
          </p:txBody>
        </p:sp>
        <p:sp>
          <p:nvSpPr>
            <p:cNvPr id="85013" name="Line 21"/>
            <p:cNvSpPr>
              <a:spLocks noChangeShapeType="1"/>
            </p:cNvSpPr>
            <p:nvPr/>
          </p:nvSpPr>
          <p:spPr bwMode="auto">
            <a:xfrm>
              <a:off x="3902" y="3262"/>
              <a:ext cx="1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5014" name="Freeform 22"/>
            <p:cNvSpPr>
              <a:spLocks/>
            </p:cNvSpPr>
            <p:nvPr/>
          </p:nvSpPr>
          <p:spPr bwMode="auto">
            <a:xfrm>
              <a:off x="4676" y="3459"/>
              <a:ext cx="684" cy="266"/>
            </a:xfrm>
            <a:custGeom>
              <a:avLst/>
              <a:gdLst>
                <a:gd name="T0" fmla="*/ 0 w 684"/>
                <a:gd name="T1" fmla="*/ 249 h 364"/>
                <a:gd name="T2" fmla="*/ 35 w 684"/>
                <a:gd name="T3" fmla="*/ 191 h 364"/>
                <a:gd name="T4" fmla="*/ 71 w 684"/>
                <a:gd name="T5" fmla="*/ 364 h 364"/>
                <a:gd name="T6" fmla="*/ 160 w 684"/>
                <a:gd name="T7" fmla="*/ 0 h 364"/>
                <a:gd name="T8" fmla="*/ 684 w 684"/>
                <a:gd name="T9" fmla="*/ 1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4" h="364">
                  <a:moveTo>
                    <a:pt x="0" y="249"/>
                  </a:moveTo>
                  <a:lnTo>
                    <a:pt x="35" y="191"/>
                  </a:lnTo>
                  <a:lnTo>
                    <a:pt x="71" y="364"/>
                  </a:lnTo>
                  <a:lnTo>
                    <a:pt x="160" y="0"/>
                  </a:lnTo>
                  <a:lnTo>
                    <a:pt x="684" y="1"/>
                  </a:ln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5018" name="Rectangle 26"/>
            <p:cNvSpPr>
              <a:spLocks noChangeArrowheads="1"/>
            </p:cNvSpPr>
            <p:nvPr/>
          </p:nvSpPr>
          <p:spPr bwMode="auto">
            <a:xfrm>
              <a:off x="1392" y="1392"/>
              <a:ext cx="828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Arial" charset="0"/>
                </a:rPr>
                <a:t>NUMBER</a:t>
              </a:r>
            </a:p>
            <a:p>
              <a:r>
                <a:rPr lang="en-US" sz="1800" b="1">
                  <a:latin typeface="Arial" charset="0"/>
                </a:rPr>
                <a:t> OF</a:t>
              </a:r>
            </a:p>
            <a:p>
              <a:r>
                <a:rPr lang="en-US" sz="1800" b="1">
                  <a:latin typeface="Arial" charset="0"/>
                </a:rPr>
                <a:t> DEFECTS</a:t>
              </a:r>
            </a:p>
          </p:txBody>
        </p:sp>
        <p:sp>
          <p:nvSpPr>
            <p:cNvPr id="85019" name="Line 27"/>
            <p:cNvSpPr>
              <a:spLocks noChangeShapeType="1"/>
            </p:cNvSpPr>
            <p:nvPr/>
          </p:nvSpPr>
          <p:spPr bwMode="auto">
            <a:xfrm>
              <a:off x="2688" y="1728"/>
              <a:ext cx="0" cy="21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5020" name="Line 28"/>
            <p:cNvSpPr>
              <a:spLocks noChangeShapeType="1"/>
            </p:cNvSpPr>
            <p:nvPr/>
          </p:nvSpPr>
          <p:spPr bwMode="auto">
            <a:xfrm>
              <a:off x="672" y="1968"/>
              <a:ext cx="1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85021" name="Line 29"/>
            <p:cNvSpPr>
              <a:spLocks noChangeShapeType="1"/>
            </p:cNvSpPr>
            <p:nvPr/>
          </p:nvSpPr>
          <p:spPr bwMode="auto">
            <a:xfrm>
              <a:off x="1392" y="1440"/>
              <a:ext cx="0" cy="2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7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09D48363-E5F7-451C-9F10-60A57C9EC219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87115" name="Group 75"/>
          <p:cNvGrpSpPr>
            <a:grpSpLocks/>
          </p:cNvGrpSpPr>
          <p:nvPr/>
        </p:nvGrpSpPr>
        <p:grpSpPr bwMode="auto">
          <a:xfrm>
            <a:off x="4038600" y="609600"/>
            <a:ext cx="6172200" cy="5562600"/>
            <a:chOff x="816" y="480"/>
            <a:chExt cx="3888" cy="3504"/>
          </a:xfrm>
        </p:grpSpPr>
        <p:sp>
          <p:nvSpPr>
            <p:cNvPr id="87114" name="Rectangle 74"/>
            <p:cNvSpPr>
              <a:spLocks noChangeArrowheads="1"/>
            </p:cNvSpPr>
            <p:nvPr/>
          </p:nvSpPr>
          <p:spPr bwMode="auto">
            <a:xfrm>
              <a:off x="816" y="480"/>
              <a:ext cx="3888" cy="35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87043" name="Group 3"/>
            <p:cNvGrpSpPr>
              <a:grpSpLocks/>
            </p:cNvGrpSpPr>
            <p:nvPr/>
          </p:nvGrpSpPr>
          <p:grpSpPr bwMode="auto">
            <a:xfrm>
              <a:off x="912" y="624"/>
              <a:ext cx="3471" cy="3276"/>
              <a:chOff x="1777" y="651"/>
              <a:chExt cx="3471" cy="3276"/>
            </a:xfrm>
          </p:grpSpPr>
          <p:sp>
            <p:nvSpPr>
              <p:cNvPr id="87044" name="Rectangle 4"/>
              <p:cNvSpPr>
                <a:spLocks noChangeArrowheads="1"/>
              </p:cNvSpPr>
              <p:nvPr/>
            </p:nvSpPr>
            <p:spPr bwMode="auto">
              <a:xfrm>
                <a:off x="2213" y="818"/>
                <a:ext cx="2969" cy="2471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>
                <a:off x="2217" y="3188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>
                <a:off x="2217" y="2838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47" name="Line 7"/>
              <p:cNvSpPr>
                <a:spLocks noChangeShapeType="1"/>
              </p:cNvSpPr>
              <p:nvPr/>
            </p:nvSpPr>
            <p:spPr bwMode="auto">
              <a:xfrm>
                <a:off x="2217" y="2489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48" name="Line 8"/>
              <p:cNvSpPr>
                <a:spLocks noChangeShapeType="1"/>
              </p:cNvSpPr>
              <p:nvPr/>
            </p:nvSpPr>
            <p:spPr bwMode="auto">
              <a:xfrm>
                <a:off x="2217" y="2140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49" name="Line 9"/>
              <p:cNvSpPr>
                <a:spLocks noChangeShapeType="1"/>
              </p:cNvSpPr>
              <p:nvPr/>
            </p:nvSpPr>
            <p:spPr bwMode="auto">
              <a:xfrm>
                <a:off x="2217" y="1791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50" name="Line 10"/>
              <p:cNvSpPr>
                <a:spLocks noChangeShapeType="1"/>
              </p:cNvSpPr>
              <p:nvPr/>
            </p:nvSpPr>
            <p:spPr bwMode="auto">
              <a:xfrm>
                <a:off x="2217" y="1442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51" name="Line 11"/>
              <p:cNvSpPr>
                <a:spLocks noChangeShapeType="1"/>
              </p:cNvSpPr>
              <p:nvPr/>
            </p:nvSpPr>
            <p:spPr bwMode="auto">
              <a:xfrm>
                <a:off x="2217" y="1093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52" name="Line 12"/>
              <p:cNvSpPr>
                <a:spLocks noChangeShapeType="1"/>
              </p:cNvSpPr>
              <p:nvPr/>
            </p:nvSpPr>
            <p:spPr bwMode="auto">
              <a:xfrm>
                <a:off x="2217" y="744"/>
                <a:ext cx="56" cy="0"/>
              </a:xfrm>
              <a:prstGeom prst="line">
                <a:avLst/>
              </a:prstGeom>
              <a:noFill/>
              <a:ln w="28575">
                <a:solidFill>
                  <a:srgbClr val="EEEEEE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53" name="Rectangle 13"/>
              <p:cNvSpPr>
                <a:spLocks noChangeArrowheads="1"/>
              </p:cNvSpPr>
              <p:nvPr/>
            </p:nvSpPr>
            <p:spPr bwMode="auto">
              <a:xfrm>
                <a:off x="2022" y="3104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3</a:t>
                </a:r>
              </a:p>
            </p:txBody>
          </p:sp>
          <p:sp>
            <p:nvSpPr>
              <p:cNvPr id="87054" name="Rectangle 14"/>
              <p:cNvSpPr>
                <a:spLocks noChangeArrowheads="1"/>
              </p:cNvSpPr>
              <p:nvPr/>
            </p:nvSpPr>
            <p:spPr bwMode="auto">
              <a:xfrm>
                <a:off x="2022" y="2754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6</a:t>
                </a:r>
              </a:p>
            </p:txBody>
          </p:sp>
          <p:sp>
            <p:nvSpPr>
              <p:cNvPr id="87055" name="Rectangle 15"/>
              <p:cNvSpPr>
                <a:spLocks noChangeArrowheads="1"/>
              </p:cNvSpPr>
              <p:nvPr/>
            </p:nvSpPr>
            <p:spPr bwMode="auto">
              <a:xfrm>
                <a:off x="2022" y="2405"/>
                <a:ext cx="1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9</a:t>
                </a:r>
              </a:p>
            </p:txBody>
          </p:sp>
          <p:sp>
            <p:nvSpPr>
              <p:cNvPr id="87056" name="Rectangle 16"/>
              <p:cNvSpPr>
                <a:spLocks noChangeArrowheads="1"/>
              </p:cNvSpPr>
              <p:nvPr/>
            </p:nvSpPr>
            <p:spPr bwMode="auto">
              <a:xfrm>
                <a:off x="1960" y="2047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12</a:t>
                </a:r>
              </a:p>
            </p:txBody>
          </p:sp>
          <p:sp>
            <p:nvSpPr>
              <p:cNvPr id="87057" name="Rectangle 17"/>
              <p:cNvSpPr>
                <a:spLocks noChangeArrowheads="1"/>
              </p:cNvSpPr>
              <p:nvPr/>
            </p:nvSpPr>
            <p:spPr bwMode="auto">
              <a:xfrm>
                <a:off x="1960" y="1707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15</a:t>
                </a:r>
              </a:p>
            </p:txBody>
          </p:sp>
          <p:sp>
            <p:nvSpPr>
              <p:cNvPr id="87058" name="Rectangle 18"/>
              <p:cNvSpPr>
                <a:spLocks noChangeArrowheads="1"/>
              </p:cNvSpPr>
              <p:nvPr/>
            </p:nvSpPr>
            <p:spPr bwMode="auto">
              <a:xfrm>
                <a:off x="1960" y="135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18</a:t>
                </a:r>
              </a:p>
            </p:txBody>
          </p:sp>
          <p:sp>
            <p:nvSpPr>
              <p:cNvPr id="87059" name="Rectangle 19"/>
              <p:cNvSpPr>
                <a:spLocks noChangeArrowheads="1"/>
              </p:cNvSpPr>
              <p:nvPr/>
            </p:nvSpPr>
            <p:spPr bwMode="auto">
              <a:xfrm>
                <a:off x="1960" y="1009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21</a:t>
                </a:r>
              </a:p>
            </p:txBody>
          </p:sp>
          <p:sp>
            <p:nvSpPr>
              <p:cNvPr id="87060" name="Rectangle 20"/>
              <p:cNvSpPr>
                <a:spLocks noChangeArrowheads="1"/>
              </p:cNvSpPr>
              <p:nvPr/>
            </p:nvSpPr>
            <p:spPr bwMode="auto">
              <a:xfrm>
                <a:off x="1960" y="651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24</a:t>
                </a:r>
              </a:p>
            </p:txBody>
          </p:sp>
          <p:sp>
            <p:nvSpPr>
              <p:cNvPr id="87061" name="Rectangle 21"/>
              <p:cNvSpPr>
                <a:spLocks noChangeArrowheads="1"/>
              </p:cNvSpPr>
              <p:nvPr/>
            </p:nvSpPr>
            <p:spPr bwMode="auto">
              <a:xfrm rot="16200000">
                <a:off x="1320" y="1853"/>
                <a:ext cx="110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Number of defects</a:t>
                </a:r>
              </a:p>
            </p:txBody>
          </p:sp>
          <p:sp>
            <p:nvSpPr>
              <p:cNvPr id="87062" name="Rectangle 22"/>
              <p:cNvSpPr>
                <a:spLocks noChangeArrowheads="1"/>
              </p:cNvSpPr>
              <p:nvPr/>
            </p:nvSpPr>
            <p:spPr bwMode="auto">
              <a:xfrm>
                <a:off x="3181" y="3735"/>
                <a:ext cx="96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14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Sample number</a:t>
                </a:r>
              </a:p>
            </p:txBody>
          </p:sp>
          <p:grpSp>
            <p:nvGrpSpPr>
              <p:cNvPr id="87063" name="Group 23"/>
              <p:cNvGrpSpPr>
                <a:grpSpLocks/>
              </p:cNvGrpSpPr>
              <p:nvPr/>
            </p:nvGrpSpPr>
            <p:grpSpPr bwMode="auto">
              <a:xfrm>
                <a:off x="2400" y="3464"/>
                <a:ext cx="2848" cy="283"/>
                <a:chOff x="2400" y="3464"/>
                <a:chExt cx="2848" cy="283"/>
              </a:xfrm>
            </p:grpSpPr>
            <p:sp>
              <p:nvSpPr>
                <p:cNvPr id="87064" name="Line 24"/>
                <p:cNvSpPr>
                  <a:spLocks noChangeShapeType="1"/>
                </p:cNvSpPr>
                <p:nvPr/>
              </p:nvSpPr>
              <p:spPr bwMode="auto">
                <a:xfrm flipV="1">
                  <a:off x="2400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65" name="Line 25"/>
                <p:cNvSpPr>
                  <a:spLocks noChangeShapeType="1"/>
                </p:cNvSpPr>
                <p:nvPr/>
              </p:nvSpPr>
              <p:spPr bwMode="auto">
                <a:xfrm flipV="1">
                  <a:off x="2581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66" name="Line 26"/>
                <p:cNvSpPr>
                  <a:spLocks noChangeShapeType="1"/>
                </p:cNvSpPr>
                <p:nvPr/>
              </p:nvSpPr>
              <p:spPr bwMode="auto">
                <a:xfrm flipV="1">
                  <a:off x="2763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67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945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68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3127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69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3309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0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3491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1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673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2" name="Line 32"/>
                <p:cNvSpPr>
                  <a:spLocks noChangeShapeType="1"/>
                </p:cNvSpPr>
                <p:nvPr/>
              </p:nvSpPr>
              <p:spPr bwMode="auto">
                <a:xfrm flipV="1">
                  <a:off x="3855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3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4037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4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4219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5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4401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6" name="Line 36"/>
                <p:cNvSpPr>
                  <a:spLocks noChangeShapeType="1"/>
                </p:cNvSpPr>
                <p:nvPr/>
              </p:nvSpPr>
              <p:spPr bwMode="auto">
                <a:xfrm flipV="1">
                  <a:off x="4583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7" name="Line 37"/>
                <p:cNvSpPr>
                  <a:spLocks noChangeShapeType="1"/>
                </p:cNvSpPr>
                <p:nvPr/>
              </p:nvSpPr>
              <p:spPr bwMode="auto">
                <a:xfrm flipV="1">
                  <a:off x="4765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8" name="Line 38"/>
                <p:cNvSpPr>
                  <a:spLocks noChangeShapeType="1"/>
                </p:cNvSpPr>
                <p:nvPr/>
              </p:nvSpPr>
              <p:spPr bwMode="auto">
                <a:xfrm flipV="1">
                  <a:off x="5129" y="3464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87079" name="Rectangle 39"/>
                <p:cNvSpPr>
                  <a:spLocks noChangeArrowheads="1"/>
                </p:cNvSpPr>
                <p:nvPr/>
              </p:nvSpPr>
              <p:spPr bwMode="auto">
                <a:xfrm>
                  <a:off x="2484" y="35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2</a:t>
                  </a:r>
                </a:p>
              </p:txBody>
            </p:sp>
            <p:sp>
              <p:nvSpPr>
                <p:cNvPr id="87080" name="Rectangle 40"/>
                <p:cNvSpPr>
                  <a:spLocks noChangeArrowheads="1"/>
                </p:cNvSpPr>
                <p:nvPr/>
              </p:nvSpPr>
              <p:spPr bwMode="auto">
                <a:xfrm>
                  <a:off x="2856" y="35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4</a:t>
                  </a:r>
                </a:p>
              </p:txBody>
            </p:sp>
            <p:sp>
              <p:nvSpPr>
                <p:cNvPr id="87081" name="Rectangle 41"/>
                <p:cNvSpPr>
                  <a:spLocks noChangeArrowheads="1"/>
                </p:cNvSpPr>
                <p:nvPr/>
              </p:nvSpPr>
              <p:spPr bwMode="auto">
                <a:xfrm>
                  <a:off x="3211" y="35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6</a:t>
                  </a:r>
                </a:p>
              </p:txBody>
            </p:sp>
            <p:sp>
              <p:nvSpPr>
                <p:cNvPr id="87082" name="Rectangle 42"/>
                <p:cNvSpPr>
                  <a:spLocks noChangeArrowheads="1"/>
                </p:cNvSpPr>
                <p:nvPr/>
              </p:nvSpPr>
              <p:spPr bwMode="auto">
                <a:xfrm>
                  <a:off x="3583" y="3555"/>
                  <a:ext cx="17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8</a:t>
                  </a:r>
                </a:p>
              </p:txBody>
            </p:sp>
            <p:sp>
              <p:nvSpPr>
                <p:cNvPr id="87083" name="Rectangle 43"/>
                <p:cNvSpPr>
                  <a:spLocks noChangeArrowheads="1"/>
                </p:cNvSpPr>
                <p:nvPr/>
              </p:nvSpPr>
              <p:spPr bwMode="auto">
                <a:xfrm>
                  <a:off x="3911" y="3555"/>
                  <a:ext cx="24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87084" name="Rectangle 44"/>
                <p:cNvSpPr>
                  <a:spLocks noChangeArrowheads="1"/>
                </p:cNvSpPr>
                <p:nvPr/>
              </p:nvSpPr>
              <p:spPr bwMode="auto">
                <a:xfrm>
                  <a:off x="4273" y="3555"/>
                  <a:ext cx="24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12</a:t>
                  </a:r>
                </a:p>
              </p:txBody>
            </p:sp>
            <p:sp>
              <p:nvSpPr>
                <p:cNvPr id="87085" name="Rectangle 45"/>
                <p:cNvSpPr>
                  <a:spLocks noChangeArrowheads="1"/>
                </p:cNvSpPr>
                <p:nvPr/>
              </p:nvSpPr>
              <p:spPr bwMode="auto">
                <a:xfrm>
                  <a:off x="4645" y="3555"/>
                  <a:ext cx="24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14</a:t>
                  </a:r>
                </a:p>
              </p:txBody>
            </p:sp>
            <p:sp>
              <p:nvSpPr>
                <p:cNvPr id="87086" name="Rectangle 46"/>
                <p:cNvSpPr>
                  <a:spLocks noChangeArrowheads="1"/>
                </p:cNvSpPr>
                <p:nvPr/>
              </p:nvSpPr>
              <p:spPr bwMode="auto">
                <a:xfrm>
                  <a:off x="5008" y="3555"/>
                  <a:ext cx="240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14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16</a:t>
                  </a:r>
                </a:p>
              </p:txBody>
            </p:sp>
            <p:sp>
              <p:nvSpPr>
                <p:cNvPr id="87087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4947" y="3479"/>
                  <a:ext cx="0" cy="71"/>
                </a:xfrm>
                <a:prstGeom prst="line">
                  <a:avLst/>
                </a:prstGeom>
                <a:noFill/>
                <a:ln w="28575">
                  <a:solidFill>
                    <a:srgbClr val="EEEEEE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87088" name="Rectangle 48"/>
              <p:cNvSpPr>
                <a:spLocks noChangeArrowheads="1"/>
              </p:cNvSpPr>
              <p:nvPr/>
            </p:nvSpPr>
            <p:spPr bwMode="auto">
              <a:xfrm>
                <a:off x="2844" y="809"/>
                <a:ext cx="752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>
                    <a:latin typeface="Arial" charset="0"/>
                  </a:rPr>
                  <a:t>UCL = 23.35</a:t>
                </a:r>
              </a:p>
            </p:txBody>
          </p:sp>
          <p:sp>
            <p:nvSpPr>
              <p:cNvPr id="87089" name="Rectangle 49"/>
              <p:cNvSpPr>
                <a:spLocks noChangeArrowheads="1"/>
              </p:cNvSpPr>
              <p:nvPr/>
            </p:nvSpPr>
            <p:spPr bwMode="auto">
              <a:xfrm>
                <a:off x="2830" y="3095"/>
                <a:ext cx="677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>
                    <a:latin typeface="Arial" charset="0"/>
                  </a:rPr>
                  <a:t>LCL = 1.99</a:t>
                </a:r>
              </a:p>
            </p:txBody>
          </p:sp>
          <p:sp>
            <p:nvSpPr>
              <p:cNvPr id="87090" name="Rectangle 50"/>
              <p:cNvSpPr>
                <a:spLocks noChangeArrowheads="1"/>
              </p:cNvSpPr>
              <p:nvPr/>
            </p:nvSpPr>
            <p:spPr bwMode="auto">
              <a:xfrm>
                <a:off x="2594" y="1458"/>
                <a:ext cx="5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400" b="1" i="1">
                    <a:latin typeface="Arial" charset="0"/>
                  </a:rPr>
                  <a:t>c</a:t>
                </a:r>
                <a:r>
                  <a:rPr lang="en-US" sz="1400" b="1">
                    <a:latin typeface="Arial" charset="0"/>
                  </a:rPr>
                  <a:t> = 12.67</a:t>
                </a:r>
              </a:p>
            </p:txBody>
          </p:sp>
          <p:sp>
            <p:nvSpPr>
              <p:cNvPr id="87091" name="Line 51"/>
              <p:cNvSpPr>
                <a:spLocks noChangeShapeType="1"/>
              </p:cNvSpPr>
              <p:nvPr/>
            </p:nvSpPr>
            <p:spPr bwMode="auto">
              <a:xfrm>
                <a:off x="2640" y="1502"/>
                <a:ext cx="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2" name="Line 52"/>
              <p:cNvSpPr>
                <a:spLocks noChangeShapeType="1"/>
              </p:cNvSpPr>
              <p:nvPr/>
            </p:nvSpPr>
            <p:spPr bwMode="auto">
              <a:xfrm flipH="1">
                <a:off x="2453" y="1591"/>
                <a:ext cx="178" cy="46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3" name="Line 53"/>
              <p:cNvSpPr>
                <a:spLocks noChangeShapeType="1"/>
              </p:cNvSpPr>
              <p:nvPr/>
            </p:nvSpPr>
            <p:spPr bwMode="auto">
              <a:xfrm>
                <a:off x="2213" y="818"/>
                <a:ext cx="29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4" name="Line 54"/>
              <p:cNvSpPr>
                <a:spLocks noChangeShapeType="1"/>
              </p:cNvSpPr>
              <p:nvPr/>
            </p:nvSpPr>
            <p:spPr bwMode="auto">
              <a:xfrm>
                <a:off x="2211" y="3288"/>
                <a:ext cx="29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5" name="Line 55"/>
              <p:cNvSpPr>
                <a:spLocks noChangeShapeType="1"/>
              </p:cNvSpPr>
              <p:nvPr/>
            </p:nvSpPr>
            <p:spPr bwMode="auto">
              <a:xfrm>
                <a:off x="2209" y="2041"/>
                <a:ext cx="29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6" name="Freeform 56"/>
              <p:cNvSpPr>
                <a:spLocks/>
              </p:cNvSpPr>
              <p:nvPr/>
            </p:nvSpPr>
            <p:spPr bwMode="auto">
              <a:xfrm>
                <a:off x="2213" y="667"/>
                <a:ext cx="2943" cy="2880"/>
              </a:xfrm>
              <a:custGeom>
                <a:avLst/>
                <a:gdLst>
                  <a:gd name="T0" fmla="*/ 0 w 2943"/>
                  <a:gd name="T1" fmla="*/ 0 h 2880"/>
                  <a:gd name="T2" fmla="*/ 0 w 2943"/>
                  <a:gd name="T3" fmla="*/ 2880 h 2880"/>
                  <a:gd name="T4" fmla="*/ 2943 w 2943"/>
                  <a:gd name="T5" fmla="*/ 2880 h 2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43" h="2880">
                    <a:moveTo>
                      <a:pt x="0" y="0"/>
                    </a:moveTo>
                    <a:lnTo>
                      <a:pt x="0" y="2880"/>
                    </a:lnTo>
                    <a:lnTo>
                      <a:pt x="2943" y="2880"/>
                    </a:lnTo>
                  </a:path>
                </a:pathLst>
              </a:custGeom>
              <a:noFill/>
              <a:ln w="57150" cap="flat" cmpd="sng">
                <a:solidFill>
                  <a:srgbClr val="EEEEEE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7" name="Oval 57"/>
              <p:cNvSpPr>
                <a:spLocks noChangeArrowheads="1"/>
              </p:cNvSpPr>
              <p:nvPr/>
            </p:nvSpPr>
            <p:spPr bwMode="auto">
              <a:xfrm>
                <a:off x="2356" y="2102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8" name="Oval 58"/>
              <p:cNvSpPr>
                <a:spLocks noChangeArrowheads="1"/>
              </p:cNvSpPr>
              <p:nvPr/>
            </p:nvSpPr>
            <p:spPr bwMode="auto">
              <a:xfrm>
                <a:off x="2536" y="2558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099" name="Oval 59"/>
              <p:cNvSpPr>
                <a:spLocks noChangeArrowheads="1"/>
              </p:cNvSpPr>
              <p:nvPr/>
            </p:nvSpPr>
            <p:spPr bwMode="auto">
              <a:xfrm>
                <a:off x="2720" y="1662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0" name="Oval 60"/>
              <p:cNvSpPr>
                <a:spLocks noChangeArrowheads="1"/>
              </p:cNvSpPr>
              <p:nvPr/>
            </p:nvSpPr>
            <p:spPr bwMode="auto">
              <a:xfrm>
                <a:off x="2904" y="187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1" name="Oval 61"/>
              <p:cNvSpPr>
                <a:spLocks noChangeArrowheads="1"/>
              </p:cNvSpPr>
              <p:nvPr/>
            </p:nvSpPr>
            <p:spPr bwMode="auto">
              <a:xfrm>
                <a:off x="3816" y="191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2" name="Oval 62"/>
              <p:cNvSpPr>
                <a:spLocks noChangeArrowheads="1"/>
              </p:cNvSpPr>
              <p:nvPr/>
            </p:nvSpPr>
            <p:spPr bwMode="auto">
              <a:xfrm>
                <a:off x="3632" y="1830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3" name="Oval 63"/>
              <p:cNvSpPr>
                <a:spLocks noChangeArrowheads="1"/>
              </p:cNvSpPr>
              <p:nvPr/>
            </p:nvSpPr>
            <p:spPr bwMode="auto">
              <a:xfrm>
                <a:off x="3268" y="2186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4" name="Oval 64"/>
              <p:cNvSpPr>
                <a:spLocks noChangeArrowheads="1"/>
              </p:cNvSpPr>
              <p:nvPr/>
            </p:nvSpPr>
            <p:spPr bwMode="auto">
              <a:xfrm>
                <a:off x="3088" y="2358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5" name="Oval 65"/>
              <p:cNvSpPr>
                <a:spLocks noChangeArrowheads="1"/>
              </p:cNvSpPr>
              <p:nvPr/>
            </p:nvSpPr>
            <p:spPr bwMode="auto">
              <a:xfrm>
                <a:off x="4184" y="2106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6" name="Oval 66"/>
              <p:cNvSpPr>
                <a:spLocks noChangeArrowheads="1"/>
              </p:cNvSpPr>
              <p:nvPr/>
            </p:nvSpPr>
            <p:spPr bwMode="auto">
              <a:xfrm>
                <a:off x="3456" y="241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7" name="Oval 67"/>
              <p:cNvSpPr>
                <a:spLocks noChangeArrowheads="1"/>
              </p:cNvSpPr>
              <p:nvPr/>
            </p:nvSpPr>
            <p:spPr bwMode="auto">
              <a:xfrm>
                <a:off x="4368" y="2458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8" name="Oval 68"/>
              <p:cNvSpPr>
                <a:spLocks noChangeArrowheads="1"/>
              </p:cNvSpPr>
              <p:nvPr/>
            </p:nvSpPr>
            <p:spPr bwMode="auto">
              <a:xfrm>
                <a:off x="4544" y="1846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09" name="Oval 69"/>
              <p:cNvSpPr>
                <a:spLocks noChangeArrowheads="1"/>
              </p:cNvSpPr>
              <p:nvPr/>
            </p:nvSpPr>
            <p:spPr bwMode="auto">
              <a:xfrm>
                <a:off x="4728" y="147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10" name="Oval 70"/>
              <p:cNvSpPr>
                <a:spLocks noChangeArrowheads="1"/>
              </p:cNvSpPr>
              <p:nvPr/>
            </p:nvSpPr>
            <p:spPr bwMode="auto">
              <a:xfrm>
                <a:off x="4916" y="171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11" name="Freeform 71"/>
              <p:cNvSpPr>
                <a:spLocks/>
              </p:cNvSpPr>
              <p:nvPr/>
            </p:nvSpPr>
            <p:spPr bwMode="auto">
              <a:xfrm>
                <a:off x="2392" y="1508"/>
                <a:ext cx="2568" cy="1092"/>
              </a:xfrm>
              <a:custGeom>
                <a:avLst/>
                <a:gdLst>
                  <a:gd name="T0" fmla="*/ 0 w 2568"/>
                  <a:gd name="T1" fmla="*/ 632 h 1092"/>
                  <a:gd name="T2" fmla="*/ 184 w 2568"/>
                  <a:gd name="T3" fmla="*/ 1092 h 1092"/>
                  <a:gd name="T4" fmla="*/ 364 w 2568"/>
                  <a:gd name="T5" fmla="*/ 192 h 1092"/>
                  <a:gd name="T6" fmla="*/ 552 w 2568"/>
                  <a:gd name="T7" fmla="*/ 404 h 1092"/>
                  <a:gd name="T8" fmla="*/ 732 w 2568"/>
                  <a:gd name="T9" fmla="*/ 892 h 1092"/>
                  <a:gd name="T10" fmla="*/ 916 w 2568"/>
                  <a:gd name="T11" fmla="*/ 716 h 1092"/>
                  <a:gd name="T12" fmla="*/ 1104 w 2568"/>
                  <a:gd name="T13" fmla="*/ 948 h 1092"/>
                  <a:gd name="T14" fmla="*/ 1280 w 2568"/>
                  <a:gd name="T15" fmla="*/ 352 h 1092"/>
                  <a:gd name="T16" fmla="*/ 1464 w 2568"/>
                  <a:gd name="T17" fmla="*/ 444 h 1092"/>
                  <a:gd name="T18" fmla="*/ 1648 w 2568"/>
                  <a:gd name="T19" fmla="*/ 280 h 1092"/>
                  <a:gd name="T20" fmla="*/ 1832 w 2568"/>
                  <a:gd name="T21" fmla="*/ 636 h 1092"/>
                  <a:gd name="T22" fmla="*/ 2016 w 2568"/>
                  <a:gd name="T23" fmla="*/ 988 h 1092"/>
                  <a:gd name="T24" fmla="*/ 2192 w 2568"/>
                  <a:gd name="T25" fmla="*/ 376 h 1092"/>
                  <a:gd name="T26" fmla="*/ 2376 w 2568"/>
                  <a:gd name="T27" fmla="*/ 0 h 1092"/>
                  <a:gd name="T28" fmla="*/ 2568 w 2568"/>
                  <a:gd name="T29" fmla="*/ 252 h 10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68" h="1092">
                    <a:moveTo>
                      <a:pt x="0" y="632"/>
                    </a:moveTo>
                    <a:lnTo>
                      <a:pt x="184" y="1092"/>
                    </a:lnTo>
                    <a:lnTo>
                      <a:pt x="364" y="192"/>
                    </a:lnTo>
                    <a:lnTo>
                      <a:pt x="552" y="404"/>
                    </a:lnTo>
                    <a:lnTo>
                      <a:pt x="732" y="892"/>
                    </a:lnTo>
                    <a:lnTo>
                      <a:pt x="916" y="716"/>
                    </a:lnTo>
                    <a:lnTo>
                      <a:pt x="1104" y="948"/>
                    </a:lnTo>
                    <a:lnTo>
                      <a:pt x="1280" y="352"/>
                    </a:lnTo>
                    <a:lnTo>
                      <a:pt x="1464" y="444"/>
                    </a:lnTo>
                    <a:lnTo>
                      <a:pt x="1648" y="280"/>
                    </a:lnTo>
                    <a:lnTo>
                      <a:pt x="1832" y="636"/>
                    </a:lnTo>
                    <a:lnTo>
                      <a:pt x="2016" y="988"/>
                    </a:lnTo>
                    <a:lnTo>
                      <a:pt x="2192" y="376"/>
                    </a:lnTo>
                    <a:lnTo>
                      <a:pt x="2376" y="0"/>
                    </a:lnTo>
                    <a:lnTo>
                      <a:pt x="2568" y="252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7112" name="Oval 72"/>
              <p:cNvSpPr>
                <a:spLocks noChangeArrowheads="1"/>
              </p:cNvSpPr>
              <p:nvPr/>
            </p:nvSpPr>
            <p:spPr bwMode="auto">
              <a:xfrm>
                <a:off x="3996" y="1754"/>
                <a:ext cx="81" cy="81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87116" name="Rectangle 76"/>
          <p:cNvSpPr>
            <a:spLocks noGrp="1" noChangeArrowheads="1"/>
          </p:cNvSpPr>
          <p:nvPr>
            <p:ph type="title"/>
          </p:nvPr>
        </p:nvSpPr>
        <p:spPr>
          <a:xfrm>
            <a:off x="1981200" y="1905000"/>
            <a:ext cx="1905000" cy="2438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c-Chart (cont.)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AC4823A3-ED66-4D6B-A33E-E5A8551A42F2}" type="slidenum">
              <a:rPr lang="en-US"/>
              <a:pPr/>
              <a:t>19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5486400" cy="135413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/>
              <a:t>Control Charts for Variables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3055938" y="2438400"/>
            <a:ext cx="6240462" cy="261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81000" indent="-3810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>
                <a:latin typeface="Arial" charset="0"/>
              </a:rPr>
              <a:t>Mean chart ( x -Chart )</a:t>
            </a:r>
          </a:p>
          <a:p>
            <a:pPr marL="958850" lvl="1" indent="-301625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>
                <a:latin typeface="Arial" charset="0"/>
              </a:rPr>
              <a:t>uses average of a sample</a:t>
            </a:r>
            <a:endParaRPr lang="en-US" sz="3200">
              <a:latin typeface="Arial" charset="0"/>
            </a:endParaRPr>
          </a:p>
          <a:p>
            <a:pPr marL="381000" indent="-381000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>
                <a:latin typeface="Arial" charset="0"/>
              </a:rPr>
              <a:t>Range chart ( R-Chart )</a:t>
            </a:r>
          </a:p>
          <a:p>
            <a:pPr marL="958850" lvl="1" indent="-301625" algn="l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800">
                <a:latin typeface="Arial" charset="0"/>
              </a:rPr>
              <a:t>uses amount of dispersion in a sample</a:t>
            </a:r>
          </a:p>
        </p:txBody>
      </p:sp>
      <p:sp>
        <p:nvSpPr>
          <p:cNvPr id="89092" name="Line 4"/>
          <p:cNvSpPr>
            <a:spLocks noChangeShapeType="1"/>
          </p:cNvSpPr>
          <p:nvPr/>
        </p:nvSpPr>
        <p:spPr bwMode="auto">
          <a:xfrm>
            <a:off x="6069014" y="2568575"/>
            <a:ext cx="225425" cy="0"/>
          </a:xfrm>
          <a:prstGeom prst="line">
            <a:avLst/>
          </a:prstGeom>
          <a:noFill/>
          <a:ln w="38100">
            <a:solidFill>
              <a:srgbClr val="EEEEE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230E2A36-1068-4678-B6E4-DB90220305AA}" type="slidenum">
              <a:rPr lang="en-US"/>
              <a:pPr/>
              <a:t>2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Variability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1" y="2286000"/>
            <a:ext cx="3902075" cy="3881438"/>
          </a:xfrm>
        </p:spPr>
        <p:txBody>
          <a:bodyPr/>
          <a:lstStyle/>
          <a:p>
            <a:r>
              <a:rPr lang="en-US" dirty="0">
                <a:effectLst/>
              </a:rPr>
              <a:t>Random</a:t>
            </a:r>
          </a:p>
          <a:p>
            <a:pPr lvl="1"/>
            <a:r>
              <a:rPr lang="en-US" dirty="0">
                <a:effectLst/>
              </a:rPr>
              <a:t>common causes</a:t>
            </a:r>
          </a:p>
          <a:p>
            <a:pPr lvl="1"/>
            <a:r>
              <a:rPr lang="en-US" dirty="0">
                <a:effectLst/>
              </a:rPr>
              <a:t>inherent in a process</a:t>
            </a:r>
          </a:p>
          <a:p>
            <a:pPr lvl="1"/>
            <a:r>
              <a:rPr lang="en-US" dirty="0">
                <a:effectLst/>
              </a:rPr>
              <a:t>can be eliminated only through improvements in the system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00776" y="2281238"/>
            <a:ext cx="3903663" cy="3276600"/>
          </a:xfrm>
        </p:spPr>
        <p:txBody>
          <a:bodyPr/>
          <a:lstStyle/>
          <a:p>
            <a:r>
              <a:rPr lang="en-US" dirty="0">
                <a:effectLst/>
              </a:rPr>
              <a:t>Non-Random</a:t>
            </a:r>
          </a:p>
          <a:p>
            <a:pPr lvl="1"/>
            <a:r>
              <a:rPr lang="en-US" dirty="0">
                <a:effectLst/>
              </a:rPr>
              <a:t>special causes</a:t>
            </a:r>
          </a:p>
          <a:p>
            <a:pPr lvl="1"/>
            <a:r>
              <a:rPr lang="en-US" dirty="0">
                <a:effectLst/>
              </a:rPr>
              <a:t>due to identifiable factors</a:t>
            </a:r>
          </a:p>
          <a:p>
            <a:pPr lvl="1"/>
            <a:r>
              <a:rPr lang="en-US" dirty="0">
                <a:effectLst/>
              </a:rPr>
              <a:t>can be modified through operator or management action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9F2BD7DE-FE63-460A-A460-C124DF8045CE}" type="slidenum">
              <a:rPr lang="en-US"/>
              <a:pPr/>
              <a:t>20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581025"/>
            <a:ext cx="35052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x-bar Chart</a:t>
            </a:r>
          </a:p>
        </p:txBody>
      </p:sp>
      <p:grpSp>
        <p:nvGrpSpPr>
          <p:cNvPr id="99350" name="Group 22"/>
          <p:cNvGrpSpPr>
            <a:grpSpLocks/>
          </p:cNvGrpSpPr>
          <p:nvPr/>
        </p:nvGrpSpPr>
        <p:grpSpPr bwMode="auto">
          <a:xfrm>
            <a:off x="3048000" y="2057400"/>
            <a:ext cx="6858000" cy="4267200"/>
            <a:chOff x="960" y="1104"/>
            <a:chExt cx="4320" cy="2688"/>
          </a:xfrm>
        </p:grpSpPr>
        <p:sp>
          <p:nvSpPr>
            <p:cNvPr id="99349" name="Rectangle 21"/>
            <p:cNvSpPr>
              <a:spLocks noChangeArrowheads="1"/>
            </p:cNvSpPr>
            <p:nvPr/>
          </p:nvSpPr>
          <p:spPr bwMode="auto">
            <a:xfrm>
              <a:off x="960" y="1104"/>
              <a:ext cx="4320" cy="26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99332" name="Group 4"/>
            <p:cNvGrpSpPr>
              <a:grpSpLocks/>
            </p:cNvGrpSpPr>
            <p:nvPr/>
          </p:nvGrpSpPr>
          <p:grpSpPr bwMode="auto">
            <a:xfrm>
              <a:off x="1152" y="1296"/>
              <a:ext cx="1971" cy="704"/>
              <a:chOff x="1770" y="1232"/>
              <a:chExt cx="1971" cy="704"/>
            </a:xfrm>
          </p:grpSpPr>
          <p:sp>
            <p:nvSpPr>
              <p:cNvPr id="99333" name="Rectangle 5"/>
              <p:cNvSpPr>
                <a:spLocks noChangeArrowheads="1"/>
              </p:cNvSpPr>
              <p:nvPr/>
            </p:nvSpPr>
            <p:spPr bwMode="auto">
              <a:xfrm>
                <a:off x="1770" y="1482"/>
                <a:ext cx="49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= </a:t>
                </a:r>
              </a:p>
            </p:txBody>
          </p:sp>
          <p:sp>
            <p:nvSpPr>
              <p:cNvPr id="99334" name="Rectangle 6"/>
              <p:cNvSpPr>
                <a:spLocks noChangeArrowheads="1"/>
              </p:cNvSpPr>
              <p:nvPr/>
            </p:nvSpPr>
            <p:spPr bwMode="auto">
              <a:xfrm>
                <a:off x="2237" y="1232"/>
                <a:ext cx="1504" cy="7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120000"/>
                  </a:lnSpc>
                </a:pP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1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+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+ ...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 i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</a:t>
                </a:r>
                <a:endParaRPr lang="en-US" sz="2800" b="1" i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  <a:p>
                <a:pPr eaLnBrk="0" hangingPunct="0">
                  <a:lnSpc>
                    <a:spcPct val="120000"/>
                  </a:lnSpc>
                </a:pP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</a:t>
                </a:r>
                <a:endPara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99335" name="Line 7"/>
              <p:cNvSpPr>
                <a:spLocks noChangeShapeType="1"/>
              </p:cNvSpPr>
              <p:nvPr/>
            </p:nvSpPr>
            <p:spPr bwMode="auto">
              <a:xfrm>
                <a:off x="2248" y="1627"/>
                <a:ext cx="147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36" name="Line 8"/>
              <p:cNvSpPr>
                <a:spLocks noChangeShapeType="1"/>
              </p:cNvSpPr>
              <p:nvPr/>
            </p:nvSpPr>
            <p:spPr bwMode="auto">
              <a:xfrm>
                <a:off x="2311" y="1344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37" name="Line 9"/>
              <p:cNvSpPr>
                <a:spLocks noChangeShapeType="1"/>
              </p:cNvSpPr>
              <p:nvPr/>
            </p:nvSpPr>
            <p:spPr bwMode="auto">
              <a:xfrm>
                <a:off x="3492" y="1344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38" name="Line 10"/>
              <p:cNvSpPr>
                <a:spLocks noChangeShapeType="1"/>
              </p:cNvSpPr>
              <p:nvPr/>
            </p:nvSpPr>
            <p:spPr bwMode="auto">
              <a:xfrm>
                <a:off x="2779" y="1344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39" name="Rectangle 11"/>
              <p:cNvSpPr>
                <a:spLocks noChangeArrowheads="1"/>
              </p:cNvSpPr>
              <p:nvPr/>
            </p:nvSpPr>
            <p:spPr bwMode="auto">
              <a:xfrm>
                <a:off x="1788" y="1375"/>
                <a:ext cx="24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=</a:t>
                </a:r>
              </a:p>
            </p:txBody>
          </p:sp>
        </p:grpSp>
        <p:grpSp>
          <p:nvGrpSpPr>
            <p:cNvPr id="99340" name="Group 12"/>
            <p:cNvGrpSpPr>
              <a:grpSpLocks/>
            </p:cNvGrpSpPr>
            <p:nvPr/>
          </p:nvGrpSpPr>
          <p:grpSpPr bwMode="auto">
            <a:xfrm>
              <a:off x="1200" y="2016"/>
              <a:ext cx="3460" cy="447"/>
              <a:chOff x="1112" y="2072"/>
              <a:chExt cx="3460" cy="447"/>
            </a:xfrm>
          </p:grpSpPr>
          <p:sp>
            <p:nvSpPr>
              <p:cNvPr id="99341" name="Rectangle 13"/>
              <p:cNvSpPr>
                <a:spLocks noChangeArrowheads="1"/>
              </p:cNvSpPr>
              <p:nvPr/>
            </p:nvSpPr>
            <p:spPr bwMode="auto">
              <a:xfrm>
                <a:off x="1112" y="2192"/>
                <a:ext cx="3460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>
                  <a:tabLst>
                    <a:tab pos="3048000" algn="l"/>
                  </a:tabLst>
                </a:pP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 =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+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A</a:t>
                </a:r>
                <a:r>
                  <a:rPr lang="en-US" sz="28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LCL =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- 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A</a:t>
                </a:r>
                <a:r>
                  <a:rPr lang="en-US" sz="28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2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</a:t>
                </a:r>
                <a:endParaRPr lang="en-US" sz="2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99342" name="Line 14"/>
              <p:cNvSpPr>
                <a:spLocks noChangeShapeType="1"/>
              </p:cNvSpPr>
              <p:nvPr/>
            </p:nvSpPr>
            <p:spPr bwMode="auto">
              <a:xfrm>
                <a:off x="2539" y="2224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43" name="Line 15"/>
              <p:cNvSpPr>
                <a:spLocks noChangeShapeType="1"/>
              </p:cNvSpPr>
              <p:nvPr/>
            </p:nvSpPr>
            <p:spPr bwMode="auto">
              <a:xfrm>
                <a:off x="4386" y="2220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7961" dir="2700000" algn="ctr" rotWithShape="0">
                  <a:schemeClr val="tx1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344" name="Rectangle 16"/>
              <p:cNvSpPr>
                <a:spLocks noChangeArrowheads="1"/>
              </p:cNvSpPr>
              <p:nvPr/>
            </p:nvSpPr>
            <p:spPr bwMode="auto">
              <a:xfrm>
                <a:off x="1857" y="2072"/>
                <a:ext cx="24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=</a:t>
                </a:r>
              </a:p>
            </p:txBody>
          </p:sp>
          <p:sp>
            <p:nvSpPr>
              <p:cNvPr id="99345" name="Rectangle 17"/>
              <p:cNvSpPr>
                <a:spLocks noChangeArrowheads="1"/>
              </p:cNvSpPr>
              <p:nvPr/>
            </p:nvSpPr>
            <p:spPr bwMode="auto">
              <a:xfrm>
                <a:off x="3749" y="2072"/>
                <a:ext cx="24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=</a:t>
                </a:r>
              </a:p>
            </p:txBody>
          </p:sp>
        </p:grpSp>
        <p:grpSp>
          <p:nvGrpSpPr>
            <p:cNvPr id="99346" name="Group 18"/>
            <p:cNvGrpSpPr>
              <a:grpSpLocks/>
            </p:cNvGrpSpPr>
            <p:nvPr/>
          </p:nvGrpSpPr>
          <p:grpSpPr bwMode="auto">
            <a:xfrm>
              <a:off x="1200" y="2688"/>
              <a:ext cx="3371" cy="756"/>
              <a:chOff x="862" y="2689"/>
              <a:chExt cx="3371" cy="756"/>
            </a:xfrm>
          </p:grpSpPr>
          <p:sp>
            <p:nvSpPr>
              <p:cNvPr id="99347" name="Rectangle 19"/>
              <p:cNvSpPr>
                <a:spLocks noChangeArrowheads="1"/>
              </p:cNvSpPr>
              <p:nvPr/>
            </p:nvSpPr>
            <p:spPr bwMode="auto">
              <a:xfrm>
                <a:off x="862" y="2689"/>
                <a:ext cx="3371" cy="7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>
                  <a:tabLst>
                    <a:tab pos="1044575" algn="r"/>
                    <a:tab pos="1143000" algn="l"/>
                  </a:tabLst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where</a:t>
                </a:r>
              </a:p>
              <a:p>
                <a:pPr algn="l" eaLnBrk="0" hangingPunct="0">
                  <a:tabLst>
                    <a:tab pos="1044575" algn="r"/>
                    <a:tab pos="1143000" algn="l"/>
                  </a:tabLst>
                </a:pPr>
                <a:endParaRPr lang="en-US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  <a:p>
                <a:pPr algn="l" eaLnBrk="0" hangingPunct="0">
                  <a:tabLst>
                    <a:tab pos="1044575" algn="r"/>
                    <a:tab pos="1143000" algn="l"/>
                  </a:tabLst>
                </a:pP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</a:t>
                </a:r>
                <a:r>
                  <a:rPr lang="en-US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x</a:t>
                </a:r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= average of sample means</a:t>
                </a:r>
              </a:p>
            </p:txBody>
          </p:sp>
          <p:sp>
            <p:nvSpPr>
              <p:cNvPr id="99348" name="Rectangle 20"/>
              <p:cNvSpPr>
                <a:spLocks noChangeArrowheads="1"/>
              </p:cNvSpPr>
              <p:nvPr/>
            </p:nvSpPr>
            <p:spPr bwMode="auto">
              <a:xfrm>
                <a:off x="1435" y="3030"/>
                <a:ext cx="2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=</a:t>
                </a:r>
              </a:p>
            </p:txBody>
          </p:sp>
        </p:grpSp>
      </p:grp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2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F161734A-52D7-4AF5-A378-F0406CA7A480}" type="slidenum">
              <a:rPr lang="en-US"/>
              <a:pPr/>
              <a:t>21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1" y="581025"/>
            <a:ext cx="7053263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x-bar Chart Example</a:t>
            </a:r>
          </a:p>
        </p:txBody>
      </p:sp>
      <p:sp>
        <p:nvSpPr>
          <p:cNvPr id="103427" name="Rectangle 3"/>
          <p:cNvSpPr>
            <a:spLocks noChangeArrowheads="1"/>
          </p:cNvSpPr>
          <p:nvPr/>
        </p:nvSpPr>
        <p:spPr bwMode="auto">
          <a:xfrm>
            <a:off x="1876426" y="6167438"/>
            <a:ext cx="1471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EEEEE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 15.4</a:t>
            </a:r>
          </a:p>
        </p:txBody>
      </p:sp>
      <p:grpSp>
        <p:nvGrpSpPr>
          <p:cNvPr id="103428" name="Group 4"/>
          <p:cNvGrpSpPr>
            <a:grpSpLocks/>
          </p:cNvGrpSpPr>
          <p:nvPr/>
        </p:nvGrpSpPr>
        <p:grpSpPr bwMode="auto">
          <a:xfrm>
            <a:off x="2362200" y="1676401"/>
            <a:ext cx="7856538" cy="4271963"/>
            <a:chOff x="457" y="1093"/>
            <a:chExt cx="4949" cy="2691"/>
          </a:xfrm>
        </p:grpSpPr>
        <p:sp>
          <p:nvSpPr>
            <p:cNvPr id="103429" name="Rectangle 5"/>
            <p:cNvSpPr>
              <a:spLocks noChangeArrowheads="1"/>
            </p:cNvSpPr>
            <p:nvPr/>
          </p:nvSpPr>
          <p:spPr bwMode="auto">
            <a:xfrm>
              <a:off x="457" y="1093"/>
              <a:ext cx="4949" cy="26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	OBSERVATIONS (SLIP- RING DIAMETER, CM)</a:t>
              </a:r>
            </a:p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SAMPLE </a:t>
              </a:r>
              <a:r>
                <a:rPr lang="en-US" sz="1800" b="1" i="1">
                  <a:latin typeface="Arial" charset="0"/>
                </a:rPr>
                <a:t>k</a:t>
              </a:r>
              <a:r>
                <a:rPr lang="en-US" sz="1800" b="1">
                  <a:latin typeface="Arial" charset="0"/>
                </a:rPr>
                <a:t> 		</a:t>
              </a:r>
              <a:r>
                <a:rPr lang="en-US" sz="1800" b="1" i="1">
                  <a:latin typeface="Arial" charset="0"/>
                </a:rPr>
                <a:t>1	2	3	4	5	x	R</a:t>
              </a:r>
              <a:endParaRPr lang="en-US" sz="900" b="1" i="1">
                <a:latin typeface="Arial" charset="0"/>
              </a:endParaRPr>
            </a:p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1	5.02	5.01	4.94	4.99	4.96	4.98	0.08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2	5.01	5.03	5.07	4.95	4.96	5.00	0.12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3	4.99	5.00	4.93	4.92	4.99	4.97	0.08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4	5.03	4.91	5.01	4.98	4.89	4.96	0.14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5	4.95	4.92	5.03	5.05	5.01	4.99	0.13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6	4.97	5.06	5.06	4.96	5.03	5.01	0.10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7	5.05	5.01	5.10	4.96	4.99	5.02	0.14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8	5.09	5.10	5.00	4.99	5.08	5.05	0.11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9	5.14	5.10	4.99	5.08	5.09	5.08	0.15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10	5.01	4.98	5.08	5.07	4.99	5.03	0.10</a:t>
              </a:r>
              <a:endParaRPr lang="en-US" sz="600" b="1" u="sng">
                <a:latin typeface="Arial" charset="0"/>
              </a:endParaRPr>
            </a:p>
            <a:p>
              <a:pPr algn="l">
                <a:lnSpc>
                  <a:spcPct val="14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>
                  <a:latin typeface="Arial" charset="0"/>
                </a:rPr>
                <a:t>								50.09	1.15</a:t>
              </a:r>
            </a:p>
          </p:txBody>
        </p:sp>
        <p:sp>
          <p:nvSpPr>
            <p:cNvPr id="103430" name="Line 6"/>
            <p:cNvSpPr>
              <a:spLocks noChangeShapeType="1"/>
            </p:cNvSpPr>
            <p:nvPr/>
          </p:nvSpPr>
          <p:spPr bwMode="auto">
            <a:xfrm>
              <a:off x="587" y="1582"/>
              <a:ext cx="442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31" name="Line 7"/>
            <p:cNvSpPr>
              <a:spLocks noChangeShapeType="1"/>
            </p:cNvSpPr>
            <p:nvPr/>
          </p:nvSpPr>
          <p:spPr bwMode="auto">
            <a:xfrm>
              <a:off x="1759" y="1369"/>
              <a:ext cx="325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32" name="Line 8"/>
            <p:cNvSpPr>
              <a:spLocks noChangeShapeType="1"/>
            </p:cNvSpPr>
            <p:nvPr/>
          </p:nvSpPr>
          <p:spPr bwMode="auto">
            <a:xfrm>
              <a:off x="4158" y="3528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33" name="Line 9"/>
            <p:cNvSpPr>
              <a:spLocks noChangeShapeType="1"/>
            </p:cNvSpPr>
            <p:nvPr/>
          </p:nvSpPr>
          <p:spPr bwMode="auto">
            <a:xfrm>
              <a:off x="4654" y="3528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34" name="Line 10"/>
            <p:cNvSpPr>
              <a:spLocks noChangeShapeType="1"/>
            </p:cNvSpPr>
            <p:nvPr/>
          </p:nvSpPr>
          <p:spPr bwMode="auto">
            <a:xfrm>
              <a:off x="4322" y="1421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 spd="med"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C4768269-D892-438F-80D3-297D3D00398F}" type="slidenum">
              <a:rPr lang="en-US"/>
              <a:pPr/>
              <a:t>22</a:t>
            </a:fld>
            <a:endParaRPr lang="en-US"/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2819400" y="2057401"/>
            <a:ext cx="7315200" cy="3497263"/>
            <a:chOff x="347" y="1182"/>
            <a:chExt cx="4613" cy="2107"/>
          </a:xfrm>
        </p:grpSpPr>
        <p:sp>
          <p:nvSpPr>
            <p:cNvPr id="132101" name="Rectangle 5"/>
            <p:cNvSpPr>
              <a:spLocks noChangeArrowheads="1"/>
            </p:cNvSpPr>
            <p:nvPr/>
          </p:nvSpPr>
          <p:spPr bwMode="auto">
            <a:xfrm>
              <a:off x="347" y="1182"/>
              <a:ext cx="4613" cy="210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32102" name="Group 6"/>
            <p:cNvGrpSpPr>
              <a:grpSpLocks/>
            </p:cNvGrpSpPr>
            <p:nvPr/>
          </p:nvGrpSpPr>
          <p:grpSpPr bwMode="auto">
            <a:xfrm>
              <a:off x="668" y="2110"/>
              <a:ext cx="4091" cy="779"/>
              <a:chOff x="668" y="2182"/>
              <a:chExt cx="4091" cy="779"/>
            </a:xfrm>
          </p:grpSpPr>
          <p:sp>
            <p:nvSpPr>
              <p:cNvPr id="132103" name="Rectangle 7"/>
              <p:cNvSpPr>
                <a:spLocks noChangeArrowheads="1"/>
              </p:cNvSpPr>
              <p:nvPr/>
            </p:nvSpPr>
            <p:spPr bwMode="auto">
              <a:xfrm>
                <a:off x="668" y="2182"/>
                <a:ext cx="4091" cy="7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175000"/>
                  </a:lnSpc>
                  <a:tabLst>
                    <a:tab pos="3048000" algn="l"/>
                  </a:tabLst>
                </a:pPr>
                <a:r>
                  <a:rPr lang="en-US" b="1">
                    <a:latin typeface="Arial" charset="0"/>
                  </a:rPr>
                  <a:t>UCL = </a:t>
                </a:r>
                <a:r>
                  <a:rPr lang="en-US" b="1" i="1">
                    <a:latin typeface="Arial" charset="0"/>
                  </a:rPr>
                  <a:t>x</a:t>
                </a:r>
                <a:r>
                  <a:rPr lang="en-US" b="1">
                    <a:latin typeface="Arial" charset="0"/>
                  </a:rPr>
                  <a:t> + </a:t>
                </a:r>
                <a:r>
                  <a:rPr lang="en-US" b="1" i="1">
                    <a:latin typeface="Arial" charset="0"/>
                  </a:rPr>
                  <a:t>A</a:t>
                </a:r>
                <a:r>
                  <a:rPr lang="en-US" b="1" baseline="-25000">
                    <a:latin typeface="Arial" charset="0"/>
                  </a:rPr>
                  <a:t>2</a:t>
                </a:r>
                <a:r>
                  <a:rPr lang="en-US" b="1" i="1">
                    <a:latin typeface="Arial" charset="0"/>
                  </a:rPr>
                  <a:t>R</a:t>
                </a:r>
                <a:r>
                  <a:rPr lang="en-US" b="1">
                    <a:latin typeface="Arial" charset="0"/>
                  </a:rPr>
                  <a:t> = 5.01 + (0.58)(0.115) = 5.08</a:t>
                </a:r>
              </a:p>
              <a:p>
                <a:pPr algn="l" eaLnBrk="0" hangingPunct="0">
                  <a:lnSpc>
                    <a:spcPct val="175000"/>
                  </a:lnSpc>
                  <a:tabLst>
                    <a:tab pos="3048000" algn="l"/>
                  </a:tabLst>
                </a:pPr>
                <a:r>
                  <a:rPr lang="en-US" b="1">
                    <a:latin typeface="Arial" charset="0"/>
                  </a:rPr>
                  <a:t>LCL = </a:t>
                </a:r>
                <a:r>
                  <a:rPr lang="en-US" b="1" i="1">
                    <a:latin typeface="Arial" charset="0"/>
                  </a:rPr>
                  <a:t>x</a:t>
                </a:r>
                <a:r>
                  <a:rPr lang="en-US" b="1">
                    <a:latin typeface="Arial" charset="0"/>
                  </a:rPr>
                  <a:t> - </a:t>
                </a:r>
                <a:r>
                  <a:rPr lang="en-US" b="1" i="1">
                    <a:latin typeface="Arial" charset="0"/>
                  </a:rPr>
                  <a:t>A</a:t>
                </a:r>
                <a:r>
                  <a:rPr lang="en-US" b="1" baseline="-25000">
                    <a:latin typeface="Arial" charset="0"/>
                  </a:rPr>
                  <a:t>2</a:t>
                </a:r>
                <a:r>
                  <a:rPr lang="en-US" b="1" i="1">
                    <a:latin typeface="Arial" charset="0"/>
                  </a:rPr>
                  <a:t>R</a:t>
                </a:r>
                <a:r>
                  <a:rPr lang="en-US" b="1">
                    <a:latin typeface="Arial" charset="0"/>
                  </a:rPr>
                  <a:t> = 5.01 - (0.58)(0.115) = 4.94</a:t>
                </a:r>
              </a:p>
            </p:txBody>
          </p:sp>
          <p:sp>
            <p:nvSpPr>
              <p:cNvPr id="132104" name="Line 8"/>
              <p:cNvSpPr>
                <a:spLocks noChangeShapeType="1"/>
              </p:cNvSpPr>
              <p:nvPr/>
            </p:nvSpPr>
            <p:spPr bwMode="auto">
              <a:xfrm>
                <a:off x="1889" y="2350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05" name="Line 9"/>
              <p:cNvSpPr>
                <a:spLocks noChangeShapeType="1"/>
              </p:cNvSpPr>
              <p:nvPr/>
            </p:nvSpPr>
            <p:spPr bwMode="auto">
              <a:xfrm>
                <a:off x="1834" y="2757"/>
                <a:ext cx="13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tx1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2106" name="Rectangle 10"/>
              <p:cNvSpPr>
                <a:spLocks noChangeArrowheads="1"/>
              </p:cNvSpPr>
              <p:nvPr/>
            </p:nvSpPr>
            <p:spPr bwMode="auto">
              <a:xfrm>
                <a:off x="1305" y="2223"/>
                <a:ext cx="228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b="1">
                    <a:latin typeface="Arial" charset="0"/>
                  </a:rPr>
                  <a:t>=</a:t>
                </a:r>
              </a:p>
            </p:txBody>
          </p:sp>
          <p:sp>
            <p:nvSpPr>
              <p:cNvPr id="132107" name="Rectangle 11"/>
              <p:cNvSpPr>
                <a:spLocks noChangeArrowheads="1"/>
              </p:cNvSpPr>
              <p:nvPr/>
            </p:nvSpPr>
            <p:spPr bwMode="auto">
              <a:xfrm>
                <a:off x="1278" y="2631"/>
                <a:ext cx="230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b="1">
                    <a:latin typeface="Arial" charset="0"/>
                  </a:rPr>
                  <a:t>=</a:t>
                </a:r>
              </a:p>
            </p:txBody>
          </p:sp>
        </p:grpSp>
        <p:grpSp>
          <p:nvGrpSpPr>
            <p:cNvPr id="132108" name="Group 12"/>
            <p:cNvGrpSpPr>
              <a:grpSpLocks/>
            </p:cNvGrpSpPr>
            <p:nvPr/>
          </p:nvGrpSpPr>
          <p:grpSpPr bwMode="auto">
            <a:xfrm>
              <a:off x="901" y="1372"/>
              <a:ext cx="2592" cy="584"/>
              <a:chOff x="901" y="1354"/>
              <a:chExt cx="2592" cy="584"/>
            </a:xfrm>
          </p:grpSpPr>
          <p:sp>
            <p:nvSpPr>
              <p:cNvPr id="132109" name="Rectangle 13"/>
              <p:cNvSpPr>
                <a:spLocks noChangeArrowheads="1"/>
              </p:cNvSpPr>
              <p:nvPr/>
            </p:nvSpPr>
            <p:spPr bwMode="auto">
              <a:xfrm>
                <a:off x="901" y="1537"/>
                <a:ext cx="2592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 eaLnBrk="0" hangingPunct="0"/>
                <a:r>
                  <a:rPr lang="en-US" b="1" i="1">
                    <a:latin typeface="Arial" charset="0"/>
                  </a:rPr>
                  <a:t>x</a:t>
                </a:r>
                <a:r>
                  <a:rPr lang="en-US" b="1">
                    <a:latin typeface="Arial" charset="0"/>
                  </a:rPr>
                  <a:t> =          =             = 5.01 cm</a:t>
                </a:r>
              </a:p>
            </p:txBody>
          </p:sp>
          <p:sp>
            <p:nvSpPr>
              <p:cNvPr id="132110" name="Rectangle 14"/>
              <p:cNvSpPr>
                <a:spLocks noChangeArrowheads="1"/>
              </p:cNvSpPr>
              <p:nvPr/>
            </p:nvSpPr>
            <p:spPr bwMode="auto">
              <a:xfrm>
                <a:off x="908" y="1444"/>
                <a:ext cx="228" cy="2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b="1">
                    <a:latin typeface="Arial" charset="0"/>
                  </a:rPr>
                  <a:t>=</a:t>
                </a:r>
              </a:p>
            </p:txBody>
          </p:sp>
          <p:grpSp>
            <p:nvGrpSpPr>
              <p:cNvPr id="132111" name="Group 15"/>
              <p:cNvGrpSpPr>
                <a:grpSpLocks/>
              </p:cNvGrpSpPr>
              <p:nvPr/>
            </p:nvGrpSpPr>
            <p:grpSpPr bwMode="auto">
              <a:xfrm>
                <a:off x="1302" y="1354"/>
                <a:ext cx="361" cy="584"/>
                <a:chOff x="1302" y="1390"/>
                <a:chExt cx="361" cy="584"/>
              </a:xfrm>
            </p:grpSpPr>
            <p:sp>
              <p:nvSpPr>
                <p:cNvPr id="132112" name="Rectangle 16"/>
                <p:cNvSpPr>
                  <a:spLocks noChangeArrowheads="1"/>
                </p:cNvSpPr>
                <p:nvPr/>
              </p:nvSpPr>
              <p:spPr bwMode="auto">
                <a:xfrm>
                  <a:off x="1302" y="1390"/>
                  <a:ext cx="361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20000"/>
                    </a:lnSpc>
                    <a:buFont typeface="Symbol" pitchFamily="18" charset="2"/>
                    <a:buChar char="å"/>
                  </a:pPr>
                  <a:r>
                    <a:rPr lang="en-US" b="1" i="1">
                      <a:latin typeface="Arial" charset="0"/>
                      <a:sym typeface="Symbol" pitchFamily="18" charset="2"/>
                    </a:rPr>
                    <a:t>x</a:t>
                  </a:r>
                </a:p>
                <a:p>
                  <a:pPr eaLnBrk="0" hangingPunct="0">
                    <a:lnSpc>
                      <a:spcPct val="120000"/>
                    </a:lnSpc>
                    <a:buFont typeface="Symbol" pitchFamily="18" charset="2"/>
                    <a:buNone/>
                  </a:pPr>
                  <a:r>
                    <a:rPr lang="en-US" b="1" i="1">
                      <a:latin typeface="Arial" charset="0"/>
                    </a:rPr>
                    <a:t>k</a:t>
                  </a:r>
                  <a:endParaRPr lang="en-US" b="1">
                    <a:latin typeface="Arial" charset="0"/>
                  </a:endParaRPr>
                </a:p>
              </p:txBody>
            </p:sp>
            <p:sp>
              <p:nvSpPr>
                <p:cNvPr id="132113" name="Line 17"/>
                <p:cNvSpPr>
                  <a:spLocks noChangeShapeType="1"/>
                </p:cNvSpPr>
                <p:nvPr/>
              </p:nvSpPr>
              <p:spPr bwMode="auto">
                <a:xfrm>
                  <a:off x="1307" y="1707"/>
                  <a:ext cx="35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132114" name="Group 18"/>
              <p:cNvGrpSpPr>
                <a:grpSpLocks/>
              </p:cNvGrpSpPr>
              <p:nvPr/>
            </p:nvGrpSpPr>
            <p:grpSpPr bwMode="auto">
              <a:xfrm>
                <a:off x="1917" y="1433"/>
                <a:ext cx="598" cy="496"/>
                <a:chOff x="1917" y="1415"/>
                <a:chExt cx="598" cy="496"/>
              </a:xfrm>
            </p:grpSpPr>
            <p:sp>
              <p:nvSpPr>
                <p:cNvPr id="132115" name="Rectangle 19"/>
                <p:cNvSpPr>
                  <a:spLocks noChangeArrowheads="1"/>
                </p:cNvSpPr>
                <p:nvPr/>
              </p:nvSpPr>
              <p:spPr bwMode="auto">
                <a:xfrm>
                  <a:off x="1917" y="1415"/>
                  <a:ext cx="598" cy="4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/>
                  <a:r>
                    <a:rPr lang="en-US" b="1">
                      <a:latin typeface="Arial" charset="0"/>
                    </a:rPr>
                    <a:t>50.09</a:t>
                  </a:r>
                </a:p>
                <a:p>
                  <a:pPr eaLnBrk="0" hangingPunct="0"/>
                  <a:r>
                    <a:rPr lang="en-US" b="1"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132116" name="Line 20"/>
                <p:cNvSpPr>
                  <a:spLocks noChangeShapeType="1"/>
                </p:cNvSpPr>
                <p:nvPr/>
              </p:nvSpPr>
              <p:spPr bwMode="auto">
                <a:xfrm>
                  <a:off x="1947" y="1653"/>
                  <a:ext cx="53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132117" name="Line 21"/>
              <p:cNvSpPr>
                <a:spLocks noChangeShapeType="1"/>
              </p:cNvSpPr>
              <p:nvPr/>
            </p:nvSpPr>
            <p:spPr bwMode="auto">
              <a:xfrm>
                <a:off x="1520" y="1440"/>
                <a:ext cx="89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132118" name="Rectangle 2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449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4000"/>
              <a:t>x- bar Chart Example (cont.)</a:t>
            </a:r>
          </a:p>
        </p:txBody>
      </p:sp>
      <p:sp>
        <p:nvSpPr>
          <p:cNvPr id="132120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191000" y="5715000"/>
            <a:ext cx="4648200" cy="609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Retrieve Factor Value A</a:t>
            </a:r>
            <a:r>
              <a:rPr lang="en-US" baseline="-25000"/>
              <a:t>2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4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C828AB1-CDD4-449C-97A8-1C57117A6619}" type="slidenum">
              <a:rPr lang="en-US"/>
              <a:pPr/>
              <a:t>23</a:t>
            </a:fld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3124200"/>
            <a:ext cx="1600200" cy="23622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800"/>
              <a:t>x- bar Chart Example (cont.)</a:t>
            </a:r>
          </a:p>
        </p:txBody>
      </p:sp>
      <p:grpSp>
        <p:nvGrpSpPr>
          <p:cNvPr id="133125" name="Group 5"/>
          <p:cNvGrpSpPr>
            <a:grpSpLocks/>
          </p:cNvGrpSpPr>
          <p:nvPr/>
        </p:nvGrpSpPr>
        <p:grpSpPr bwMode="auto">
          <a:xfrm>
            <a:off x="3429000" y="381001"/>
            <a:ext cx="7011988" cy="5807075"/>
            <a:chOff x="951" y="458"/>
            <a:chExt cx="4417" cy="3658"/>
          </a:xfrm>
        </p:grpSpPr>
        <p:sp>
          <p:nvSpPr>
            <p:cNvPr id="133126" name="Line 6"/>
            <p:cNvSpPr>
              <a:spLocks noChangeShapeType="1"/>
            </p:cNvSpPr>
            <p:nvPr/>
          </p:nvSpPr>
          <p:spPr bwMode="auto">
            <a:xfrm>
              <a:off x="1226" y="576"/>
              <a:ext cx="257" cy="0"/>
            </a:xfrm>
            <a:prstGeom prst="line">
              <a:avLst/>
            </a:prstGeom>
            <a:noFill/>
            <a:ln w="57150">
              <a:solidFill>
                <a:schemeClr val="tx2"/>
              </a:solidFill>
              <a:round/>
              <a:headEnd/>
              <a:tailEnd/>
            </a:ln>
            <a:effectLst>
              <a:outerShdw dist="45791" dir="2021404" algn="ctr" rotWithShape="0">
                <a:schemeClr val="tx1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27" name="Rectangle 7"/>
            <p:cNvSpPr>
              <a:spLocks noChangeArrowheads="1"/>
            </p:cNvSpPr>
            <p:nvPr/>
          </p:nvSpPr>
          <p:spPr bwMode="auto">
            <a:xfrm>
              <a:off x="951" y="480"/>
              <a:ext cx="4417" cy="363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28" name="Rectangle 8"/>
            <p:cNvSpPr>
              <a:spLocks noChangeArrowheads="1"/>
            </p:cNvSpPr>
            <p:nvPr/>
          </p:nvSpPr>
          <p:spPr bwMode="auto">
            <a:xfrm>
              <a:off x="1778" y="996"/>
              <a:ext cx="3022" cy="2089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29" name="Freeform 9"/>
            <p:cNvSpPr>
              <a:spLocks/>
            </p:cNvSpPr>
            <p:nvPr/>
          </p:nvSpPr>
          <p:spPr bwMode="auto">
            <a:xfrm>
              <a:off x="1788" y="675"/>
              <a:ext cx="3049" cy="2996"/>
            </a:xfrm>
            <a:custGeom>
              <a:avLst/>
              <a:gdLst>
                <a:gd name="T0" fmla="*/ 0 w 3432"/>
                <a:gd name="T1" fmla="*/ 0 h 2009"/>
                <a:gd name="T2" fmla="*/ 0 w 3432"/>
                <a:gd name="T3" fmla="*/ 2009 h 2009"/>
                <a:gd name="T4" fmla="*/ 3432 w 3432"/>
                <a:gd name="T5" fmla="*/ 2009 h 2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32" h="2009">
                  <a:moveTo>
                    <a:pt x="0" y="0"/>
                  </a:moveTo>
                  <a:lnTo>
                    <a:pt x="0" y="2009"/>
                  </a:lnTo>
                  <a:lnTo>
                    <a:pt x="3432" y="2009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0" name="Line 10"/>
            <p:cNvSpPr>
              <a:spLocks noChangeShapeType="1"/>
            </p:cNvSpPr>
            <p:nvPr/>
          </p:nvSpPr>
          <p:spPr bwMode="auto">
            <a:xfrm>
              <a:off x="1778" y="987"/>
              <a:ext cx="30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1" name="Oval 11"/>
            <p:cNvSpPr>
              <a:spLocks noChangeArrowheads="1"/>
            </p:cNvSpPr>
            <p:nvPr/>
          </p:nvSpPr>
          <p:spPr bwMode="auto">
            <a:xfrm>
              <a:off x="2039" y="2442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2" name="Oval 12"/>
            <p:cNvSpPr>
              <a:spLocks noChangeArrowheads="1"/>
            </p:cNvSpPr>
            <p:nvPr/>
          </p:nvSpPr>
          <p:spPr bwMode="auto">
            <a:xfrm>
              <a:off x="2339" y="2138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3" name="Oval 13"/>
            <p:cNvSpPr>
              <a:spLocks noChangeArrowheads="1"/>
            </p:cNvSpPr>
            <p:nvPr/>
          </p:nvSpPr>
          <p:spPr bwMode="auto">
            <a:xfrm>
              <a:off x="2635" y="2594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4" name="Oval 14"/>
            <p:cNvSpPr>
              <a:spLocks noChangeArrowheads="1"/>
            </p:cNvSpPr>
            <p:nvPr/>
          </p:nvSpPr>
          <p:spPr bwMode="auto">
            <a:xfrm>
              <a:off x="2931" y="2742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5" name="Oval 15"/>
            <p:cNvSpPr>
              <a:spLocks noChangeArrowheads="1"/>
            </p:cNvSpPr>
            <p:nvPr/>
          </p:nvSpPr>
          <p:spPr bwMode="auto">
            <a:xfrm>
              <a:off x="3239" y="2294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6" name="Oval 16"/>
            <p:cNvSpPr>
              <a:spLocks noChangeArrowheads="1"/>
            </p:cNvSpPr>
            <p:nvPr/>
          </p:nvSpPr>
          <p:spPr bwMode="auto">
            <a:xfrm>
              <a:off x="3835" y="1838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7" name="Oval 17"/>
            <p:cNvSpPr>
              <a:spLocks noChangeArrowheads="1"/>
            </p:cNvSpPr>
            <p:nvPr/>
          </p:nvSpPr>
          <p:spPr bwMode="auto">
            <a:xfrm>
              <a:off x="4735" y="1690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8" name="Oval 18"/>
            <p:cNvSpPr>
              <a:spLocks noChangeArrowheads="1"/>
            </p:cNvSpPr>
            <p:nvPr/>
          </p:nvSpPr>
          <p:spPr bwMode="auto">
            <a:xfrm>
              <a:off x="3531" y="1998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39" name="Oval 19"/>
            <p:cNvSpPr>
              <a:spLocks noChangeArrowheads="1"/>
            </p:cNvSpPr>
            <p:nvPr/>
          </p:nvSpPr>
          <p:spPr bwMode="auto">
            <a:xfrm>
              <a:off x="4123" y="1390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40" name="Oval 20"/>
            <p:cNvSpPr>
              <a:spLocks noChangeArrowheads="1"/>
            </p:cNvSpPr>
            <p:nvPr/>
          </p:nvSpPr>
          <p:spPr bwMode="auto">
            <a:xfrm>
              <a:off x="4431" y="938"/>
              <a:ext cx="80" cy="8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41" name="Rectangle 21"/>
            <p:cNvSpPr>
              <a:spLocks noChangeArrowheads="1"/>
            </p:cNvSpPr>
            <p:nvPr/>
          </p:nvSpPr>
          <p:spPr bwMode="auto">
            <a:xfrm>
              <a:off x="2218" y="969"/>
              <a:ext cx="7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UCL = 5.08</a:t>
              </a:r>
            </a:p>
          </p:txBody>
        </p:sp>
        <p:sp>
          <p:nvSpPr>
            <p:cNvPr id="133142" name="Rectangle 22"/>
            <p:cNvSpPr>
              <a:spLocks noChangeArrowheads="1"/>
            </p:cNvSpPr>
            <p:nvPr/>
          </p:nvSpPr>
          <p:spPr bwMode="auto">
            <a:xfrm>
              <a:off x="2219" y="2898"/>
              <a:ext cx="7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LCL = 4.94</a:t>
              </a:r>
            </a:p>
          </p:txBody>
        </p:sp>
        <p:sp>
          <p:nvSpPr>
            <p:cNvPr id="133143" name="Rectangle 23"/>
            <p:cNvSpPr>
              <a:spLocks noChangeArrowheads="1"/>
            </p:cNvSpPr>
            <p:nvPr/>
          </p:nvSpPr>
          <p:spPr bwMode="auto">
            <a:xfrm rot="-5400000">
              <a:off x="1083" y="1920"/>
              <a:ext cx="44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Mean</a:t>
              </a:r>
            </a:p>
          </p:txBody>
        </p:sp>
        <p:sp>
          <p:nvSpPr>
            <p:cNvPr id="133144" name="Rectangle 24"/>
            <p:cNvSpPr>
              <a:spLocks noChangeArrowheads="1"/>
            </p:cNvSpPr>
            <p:nvPr/>
          </p:nvSpPr>
          <p:spPr bwMode="auto">
            <a:xfrm>
              <a:off x="2754" y="3794"/>
              <a:ext cx="10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Sample number</a:t>
              </a:r>
            </a:p>
          </p:txBody>
        </p:sp>
        <p:sp>
          <p:nvSpPr>
            <p:cNvPr id="133145" name="Line 25"/>
            <p:cNvSpPr>
              <a:spLocks noChangeShapeType="1"/>
            </p:cNvSpPr>
            <p:nvPr/>
          </p:nvSpPr>
          <p:spPr bwMode="auto">
            <a:xfrm>
              <a:off x="1805" y="2035"/>
              <a:ext cx="300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3146" name="Rectangle 26"/>
            <p:cNvSpPr>
              <a:spLocks noChangeArrowheads="1"/>
            </p:cNvSpPr>
            <p:nvPr/>
          </p:nvSpPr>
          <p:spPr bwMode="auto">
            <a:xfrm>
              <a:off x="1991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1</a:t>
              </a:r>
            </a:p>
          </p:txBody>
        </p:sp>
        <p:sp>
          <p:nvSpPr>
            <p:cNvPr id="133147" name="Rectangle 27"/>
            <p:cNvSpPr>
              <a:spLocks noChangeArrowheads="1"/>
            </p:cNvSpPr>
            <p:nvPr/>
          </p:nvSpPr>
          <p:spPr bwMode="auto">
            <a:xfrm>
              <a:off x="2287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2</a:t>
              </a:r>
            </a:p>
          </p:txBody>
        </p:sp>
        <p:sp>
          <p:nvSpPr>
            <p:cNvPr id="133148" name="Rectangle 28"/>
            <p:cNvSpPr>
              <a:spLocks noChangeArrowheads="1"/>
            </p:cNvSpPr>
            <p:nvPr/>
          </p:nvSpPr>
          <p:spPr bwMode="auto">
            <a:xfrm>
              <a:off x="2593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3</a:t>
              </a:r>
            </a:p>
          </p:txBody>
        </p:sp>
        <p:sp>
          <p:nvSpPr>
            <p:cNvPr id="133149" name="Rectangle 29"/>
            <p:cNvSpPr>
              <a:spLocks noChangeArrowheads="1"/>
            </p:cNvSpPr>
            <p:nvPr/>
          </p:nvSpPr>
          <p:spPr bwMode="auto">
            <a:xfrm>
              <a:off x="2890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4</a:t>
              </a:r>
            </a:p>
          </p:txBody>
        </p:sp>
        <p:sp>
          <p:nvSpPr>
            <p:cNvPr id="133150" name="Rectangle 30"/>
            <p:cNvSpPr>
              <a:spLocks noChangeArrowheads="1"/>
            </p:cNvSpPr>
            <p:nvPr/>
          </p:nvSpPr>
          <p:spPr bwMode="auto">
            <a:xfrm>
              <a:off x="3187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5</a:t>
              </a:r>
            </a:p>
          </p:txBody>
        </p:sp>
        <p:sp>
          <p:nvSpPr>
            <p:cNvPr id="133151" name="Rectangle 31"/>
            <p:cNvSpPr>
              <a:spLocks noChangeArrowheads="1"/>
            </p:cNvSpPr>
            <p:nvPr/>
          </p:nvSpPr>
          <p:spPr bwMode="auto">
            <a:xfrm>
              <a:off x="3492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6</a:t>
              </a:r>
            </a:p>
          </p:txBody>
        </p:sp>
        <p:sp>
          <p:nvSpPr>
            <p:cNvPr id="133152" name="Rectangle 32"/>
            <p:cNvSpPr>
              <a:spLocks noChangeArrowheads="1"/>
            </p:cNvSpPr>
            <p:nvPr/>
          </p:nvSpPr>
          <p:spPr bwMode="auto">
            <a:xfrm>
              <a:off x="3789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7</a:t>
              </a:r>
            </a:p>
          </p:txBody>
        </p:sp>
        <p:sp>
          <p:nvSpPr>
            <p:cNvPr id="133153" name="Rectangle 33"/>
            <p:cNvSpPr>
              <a:spLocks noChangeArrowheads="1"/>
            </p:cNvSpPr>
            <p:nvPr/>
          </p:nvSpPr>
          <p:spPr bwMode="auto">
            <a:xfrm>
              <a:off x="4086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8</a:t>
              </a:r>
            </a:p>
          </p:txBody>
        </p:sp>
        <p:sp>
          <p:nvSpPr>
            <p:cNvPr id="133154" name="Rectangle 34"/>
            <p:cNvSpPr>
              <a:spLocks noChangeArrowheads="1"/>
            </p:cNvSpPr>
            <p:nvPr/>
          </p:nvSpPr>
          <p:spPr bwMode="auto">
            <a:xfrm>
              <a:off x="4383" y="3497"/>
              <a:ext cx="187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9</a:t>
              </a:r>
            </a:p>
          </p:txBody>
        </p:sp>
        <p:sp>
          <p:nvSpPr>
            <p:cNvPr id="133155" name="Rectangle 35"/>
            <p:cNvSpPr>
              <a:spLocks noChangeArrowheads="1"/>
            </p:cNvSpPr>
            <p:nvPr/>
          </p:nvSpPr>
          <p:spPr bwMode="auto">
            <a:xfrm>
              <a:off x="4653" y="3497"/>
              <a:ext cx="258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600" b="1">
                  <a:latin typeface="Arial" charset="0"/>
                </a:rPr>
                <a:t>|</a:t>
              </a:r>
            </a:p>
            <a:p>
              <a:pPr eaLnBrk="0" hangingPunct="0"/>
              <a:r>
                <a:rPr lang="en-US" sz="1600" b="1">
                  <a:latin typeface="Arial" charset="0"/>
                </a:rPr>
                <a:t>10</a:t>
              </a:r>
            </a:p>
          </p:txBody>
        </p:sp>
        <p:sp>
          <p:nvSpPr>
            <p:cNvPr id="133156" name="Rectangle 36"/>
            <p:cNvSpPr>
              <a:spLocks noChangeArrowheads="1"/>
            </p:cNvSpPr>
            <p:nvPr/>
          </p:nvSpPr>
          <p:spPr bwMode="auto">
            <a:xfrm>
              <a:off x="1438" y="458"/>
              <a:ext cx="472" cy="30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5.10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5.08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5.06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5.04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5.02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5.00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4.98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4.96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4.94 –</a:t>
              </a:r>
            </a:p>
            <a:p>
              <a:pPr algn="r" eaLnBrk="0" hangingPunct="0">
                <a:lnSpc>
                  <a:spcPct val="195000"/>
                </a:lnSpc>
              </a:pPr>
              <a:r>
                <a:rPr lang="en-US" sz="1600" b="1">
                  <a:latin typeface="Arial" charset="0"/>
                </a:rPr>
                <a:t>4.92 –</a:t>
              </a:r>
            </a:p>
          </p:txBody>
        </p:sp>
        <p:sp>
          <p:nvSpPr>
            <p:cNvPr id="133157" name="Line 37"/>
            <p:cNvSpPr>
              <a:spLocks noChangeShapeType="1"/>
            </p:cNvSpPr>
            <p:nvPr/>
          </p:nvSpPr>
          <p:spPr bwMode="auto">
            <a:xfrm>
              <a:off x="1777" y="3083"/>
              <a:ext cx="302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33158" name="Group 38"/>
            <p:cNvGrpSpPr>
              <a:grpSpLocks/>
            </p:cNvGrpSpPr>
            <p:nvPr/>
          </p:nvGrpSpPr>
          <p:grpSpPr bwMode="auto">
            <a:xfrm>
              <a:off x="2242" y="1788"/>
              <a:ext cx="583" cy="273"/>
              <a:chOff x="2242" y="1788"/>
              <a:chExt cx="583" cy="273"/>
            </a:xfrm>
          </p:grpSpPr>
          <p:sp>
            <p:nvSpPr>
              <p:cNvPr id="133159" name="Rectangle 39"/>
              <p:cNvSpPr>
                <a:spLocks noChangeArrowheads="1"/>
              </p:cNvSpPr>
              <p:nvPr/>
            </p:nvSpPr>
            <p:spPr bwMode="auto">
              <a:xfrm>
                <a:off x="2242" y="1849"/>
                <a:ext cx="58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1600" b="1" i="1">
                    <a:latin typeface="Arial" charset="0"/>
                  </a:rPr>
                  <a:t>x</a:t>
                </a:r>
                <a:r>
                  <a:rPr lang="en-US" sz="1600" b="1">
                    <a:latin typeface="Arial" charset="0"/>
                  </a:rPr>
                  <a:t> = 5.01</a:t>
                </a:r>
              </a:p>
            </p:txBody>
          </p:sp>
          <p:sp>
            <p:nvSpPr>
              <p:cNvPr id="133160" name="Rectangle 40"/>
              <p:cNvSpPr>
                <a:spLocks noChangeArrowheads="1"/>
              </p:cNvSpPr>
              <p:nvPr/>
            </p:nvSpPr>
            <p:spPr bwMode="auto">
              <a:xfrm>
                <a:off x="2259" y="1788"/>
                <a:ext cx="19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1600" b="1">
                    <a:latin typeface="Arial" charset="0"/>
                  </a:rPr>
                  <a:t>=</a:t>
                </a:r>
              </a:p>
            </p:txBody>
          </p:sp>
        </p:grpSp>
        <p:sp>
          <p:nvSpPr>
            <p:cNvPr id="133161" name="Freeform 41"/>
            <p:cNvSpPr>
              <a:spLocks/>
            </p:cNvSpPr>
            <p:nvPr/>
          </p:nvSpPr>
          <p:spPr bwMode="auto">
            <a:xfrm>
              <a:off x="2080" y="976"/>
              <a:ext cx="2692" cy="1804"/>
            </a:xfrm>
            <a:custGeom>
              <a:avLst/>
              <a:gdLst>
                <a:gd name="T0" fmla="*/ 0 w 2692"/>
                <a:gd name="T1" fmla="*/ 1504 h 1804"/>
                <a:gd name="T2" fmla="*/ 300 w 2692"/>
                <a:gd name="T3" fmla="*/ 1200 h 1804"/>
                <a:gd name="T4" fmla="*/ 592 w 2692"/>
                <a:gd name="T5" fmla="*/ 1656 h 1804"/>
                <a:gd name="T6" fmla="*/ 892 w 2692"/>
                <a:gd name="T7" fmla="*/ 1804 h 1804"/>
                <a:gd name="T8" fmla="*/ 1200 w 2692"/>
                <a:gd name="T9" fmla="*/ 1356 h 1804"/>
                <a:gd name="T10" fmla="*/ 1488 w 2692"/>
                <a:gd name="T11" fmla="*/ 1064 h 1804"/>
                <a:gd name="T12" fmla="*/ 1800 w 2692"/>
                <a:gd name="T13" fmla="*/ 900 h 1804"/>
                <a:gd name="T14" fmla="*/ 2080 w 2692"/>
                <a:gd name="T15" fmla="*/ 456 h 1804"/>
                <a:gd name="T16" fmla="*/ 2392 w 2692"/>
                <a:gd name="T17" fmla="*/ 0 h 1804"/>
                <a:gd name="T18" fmla="*/ 2692 w 2692"/>
                <a:gd name="T19" fmla="*/ 75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92" h="1804">
                  <a:moveTo>
                    <a:pt x="0" y="1504"/>
                  </a:moveTo>
                  <a:lnTo>
                    <a:pt x="300" y="1200"/>
                  </a:lnTo>
                  <a:lnTo>
                    <a:pt x="592" y="1656"/>
                  </a:lnTo>
                  <a:lnTo>
                    <a:pt x="892" y="1804"/>
                  </a:lnTo>
                  <a:lnTo>
                    <a:pt x="1200" y="1356"/>
                  </a:lnTo>
                  <a:lnTo>
                    <a:pt x="1488" y="1064"/>
                  </a:lnTo>
                  <a:lnTo>
                    <a:pt x="1800" y="900"/>
                  </a:lnTo>
                  <a:lnTo>
                    <a:pt x="2080" y="456"/>
                  </a:lnTo>
                  <a:lnTo>
                    <a:pt x="2392" y="0"/>
                  </a:lnTo>
                  <a:lnTo>
                    <a:pt x="2692" y="756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9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EE1DDA78-46B1-4201-9347-F89F4202E20C}" type="slidenum">
              <a:rPr lang="en-US"/>
              <a:pPr/>
              <a:t>24</a:t>
            </a:fld>
            <a:endParaRPr lang="en-US"/>
          </a:p>
        </p:txBody>
      </p:sp>
      <p:sp>
        <p:nvSpPr>
          <p:cNvPr id="91153" name="Rectangle 17"/>
          <p:cNvSpPr>
            <a:spLocks noChangeArrowheads="1"/>
          </p:cNvSpPr>
          <p:nvPr/>
        </p:nvSpPr>
        <p:spPr bwMode="auto">
          <a:xfrm>
            <a:off x="3048000" y="1752600"/>
            <a:ext cx="6248400" cy="457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R- Chart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3352801" y="2005014"/>
            <a:ext cx="5472113" cy="3897313"/>
            <a:chOff x="1152" y="1270"/>
            <a:chExt cx="3447" cy="2455"/>
          </a:xfrm>
        </p:grpSpPr>
        <p:grpSp>
          <p:nvGrpSpPr>
            <p:cNvPr id="91140" name="Group 4"/>
            <p:cNvGrpSpPr>
              <a:grpSpLocks/>
            </p:cNvGrpSpPr>
            <p:nvPr/>
          </p:nvGrpSpPr>
          <p:grpSpPr bwMode="auto">
            <a:xfrm>
              <a:off x="1222" y="1270"/>
              <a:ext cx="3317" cy="396"/>
              <a:chOff x="1234" y="1448"/>
              <a:chExt cx="3317" cy="396"/>
            </a:xfrm>
          </p:grpSpPr>
          <p:sp>
            <p:nvSpPr>
              <p:cNvPr id="91141" name="Rectangle 5"/>
              <p:cNvSpPr>
                <a:spLocks noChangeArrowheads="1"/>
              </p:cNvSpPr>
              <p:nvPr/>
            </p:nvSpPr>
            <p:spPr bwMode="auto">
              <a:xfrm>
                <a:off x="1234" y="1448"/>
                <a:ext cx="3317" cy="3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>
                  <a:lnSpc>
                    <a:spcPct val="120000"/>
                  </a:lnSpc>
                  <a:tabLst>
                    <a:tab pos="3048000" algn="l"/>
                  </a:tabLst>
                </a:pPr>
                <a:r>
                  <a:rPr lang="en-US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 = </a:t>
                </a:r>
                <a:r>
                  <a:rPr lang="en-US" sz="3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</a:t>
                </a:r>
                <a:r>
                  <a:rPr lang="en-US" sz="32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4</a:t>
                </a:r>
                <a:r>
                  <a:rPr lang="en-US" sz="3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	</a:t>
                </a:r>
                <a:r>
                  <a:rPr lang="en-US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LCL = </a:t>
                </a:r>
                <a:r>
                  <a:rPr lang="en-US" sz="3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</a:t>
                </a:r>
                <a:r>
                  <a:rPr lang="en-US" sz="3200" b="1" baseline="-2500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3</a:t>
                </a:r>
                <a:r>
                  <a:rPr lang="en-US" sz="3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</a:t>
                </a:r>
                <a:endParaRPr lang="en-US" sz="3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</p:txBody>
          </p:sp>
          <p:sp>
            <p:nvSpPr>
              <p:cNvPr id="91142" name="Line 6"/>
              <p:cNvSpPr>
                <a:spLocks noChangeShapeType="1"/>
              </p:cNvSpPr>
              <p:nvPr/>
            </p:nvSpPr>
            <p:spPr bwMode="auto">
              <a:xfrm>
                <a:off x="2440" y="1516"/>
                <a:ext cx="15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1143" name="Line 7"/>
              <p:cNvSpPr>
                <a:spLocks noChangeShapeType="1"/>
              </p:cNvSpPr>
              <p:nvPr/>
            </p:nvSpPr>
            <p:spPr bwMode="auto">
              <a:xfrm>
                <a:off x="4331" y="1524"/>
                <a:ext cx="15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1144" name="Group 8"/>
            <p:cNvGrpSpPr>
              <a:grpSpLocks/>
            </p:cNvGrpSpPr>
            <p:nvPr/>
          </p:nvGrpSpPr>
          <p:grpSpPr bwMode="auto">
            <a:xfrm>
              <a:off x="2346" y="1901"/>
              <a:ext cx="1067" cy="734"/>
              <a:chOff x="1689" y="1990"/>
              <a:chExt cx="1067" cy="734"/>
            </a:xfrm>
          </p:grpSpPr>
          <p:sp>
            <p:nvSpPr>
              <p:cNvPr id="91145" name="Rectangle 9"/>
              <p:cNvSpPr>
                <a:spLocks noChangeArrowheads="1"/>
              </p:cNvSpPr>
              <p:nvPr/>
            </p:nvSpPr>
            <p:spPr bwMode="auto">
              <a:xfrm>
                <a:off x="1689" y="2209"/>
                <a:ext cx="59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32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</a:t>
                </a:r>
                <a:r>
                  <a:rPr lang="en-US" sz="3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 = </a:t>
                </a:r>
              </a:p>
            </p:txBody>
          </p:sp>
          <p:grpSp>
            <p:nvGrpSpPr>
              <p:cNvPr id="91146" name="Group 10"/>
              <p:cNvGrpSpPr>
                <a:grpSpLocks/>
              </p:cNvGrpSpPr>
              <p:nvPr/>
            </p:nvGrpSpPr>
            <p:grpSpPr bwMode="auto">
              <a:xfrm>
                <a:off x="2241" y="1990"/>
                <a:ext cx="515" cy="734"/>
                <a:chOff x="2534" y="2044"/>
                <a:chExt cx="515" cy="734"/>
              </a:xfrm>
            </p:grpSpPr>
            <p:sp>
              <p:nvSpPr>
                <p:cNvPr id="91147" name="Rectangle 11"/>
                <p:cNvSpPr>
                  <a:spLocks noChangeArrowheads="1"/>
                </p:cNvSpPr>
                <p:nvPr/>
              </p:nvSpPr>
              <p:spPr bwMode="auto">
                <a:xfrm>
                  <a:off x="2540" y="2044"/>
                  <a:ext cx="484" cy="7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10000"/>
                    </a:lnSpc>
                    <a:buFont typeface="Symbol" pitchFamily="18" charset="2"/>
                    <a:buChar char="å"/>
                  </a:pPr>
                  <a:r>
                    <a:rPr lang="en-US" sz="3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  <a:sym typeface="Symbol" pitchFamily="18" charset="2"/>
                    </a:rPr>
                    <a:t>R</a:t>
                  </a:r>
                </a:p>
                <a:p>
                  <a:pPr eaLnBrk="0" hangingPunct="0">
                    <a:lnSpc>
                      <a:spcPct val="110000"/>
                    </a:lnSpc>
                    <a:buFont typeface="Symbol" pitchFamily="18" charset="2"/>
                    <a:buNone/>
                  </a:pPr>
                  <a:r>
                    <a:rPr lang="en-US" sz="3200" b="1" i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k</a:t>
                  </a:r>
                </a:p>
              </p:txBody>
            </p:sp>
            <p:sp>
              <p:nvSpPr>
                <p:cNvPr id="91148" name="Line 12"/>
                <p:cNvSpPr>
                  <a:spLocks noChangeShapeType="1"/>
                </p:cNvSpPr>
                <p:nvPr/>
              </p:nvSpPr>
              <p:spPr bwMode="auto">
                <a:xfrm>
                  <a:off x="2534" y="2444"/>
                  <a:ext cx="51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91149" name="Line 13"/>
              <p:cNvSpPr>
                <a:spLocks noChangeShapeType="1"/>
              </p:cNvSpPr>
              <p:nvPr/>
            </p:nvSpPr>
            <p:spPr bwMode="auto">
              <a:xfrm>
                <a:off x="1787" y="224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91150" name="Group 14"/>
            <p:cNvGrpSpPr>
              <a:grpSpLocks/>
            </p:cNvGrpSpPr>
            <p:nvPr/>
          </p:nvGrpSpPr>
          <p:grpSpPr bwMode="auto">
            <a:xfrm>
              <a:off x="1152" y="2745"/>
              <a:ext cx="3447" cy="980"/>
              <a:chOff x="1305" y="2727"/>
              <a:chExt cx="3447" cy="980"/>
            </a:xfrm>
          </p:grpSpPr>
          <p:sp>
            <p:nvSpPr>
              <p:cNvPr id="91151" name="Rectangle 15"/>
              <p:cNvSpPr>
                <a:spLocks noChangeArrowheads="1"/>
              </p:cNvSpPr>
              <p:nvPr/>
            </p:nvSpPr>
            <p:spPr bwMode="auto">
              <a:xfrm>
                <a:off x="1305" y="2727"/>
                <a:ext cx="3447" cy="9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>
                  <a:tabLst>
                    <a:tab pos="1241425" algn="r"/>
                    <a:tab pos="1339850" algn="l"/>
                  </a:tabLst>
                </a:pP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where</a:t>
                </a:r>
                <a:endParaRPr lang="en-US" sz="1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  <a:p>
                <a:pPr algn="l" eaLnBrk="0" hangingPunct="0">
                  <a:tabLst>
                    <a:tab pos="1241425" algn="r"/>
                    <a:tab pos="1339850" algn="l"/>
                  </a:tabLst>
                </a:pPr>
                <a:endParaRPr lang="en-US" sz="12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endParaRPr>
              </a:p>
              <a:p>
                <a:pPr algn="l" eaLnBrk="0" hangingPunct="0">
                  <a:tabLst>
                    <a:tab pos="1241425" algn="r"/>
                    <a:tab pos="1339850" algn="l"/>
                  </a:tabLst>
                </a:pP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R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= range of each sample</a:t>
                </a:r>
              </a:p>
              <a:p>
                <a:pPr algn="l" eaLnBrk="0" hangingPunct="0">
                  <a:tabLst>
                    <a:tab pos="1241425" algn="r"/>
                    <a:tab pos="1339850" algn="l"/>
                  </a:tabLst>
                </a:pP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</a:t>
                </a:r>
                <a:r>
                  <a:rPr lang="en-US" sz="2800" b="1" i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k</a:t>
                </a:r>
                <a:r>
                  <a:rPr lang="en-US" sz="28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	= number of samples</a:t>
                </a:r>
              </a:p>
            </p:txBody>
          </p:sp>
          <p:sp>
            <p:nvSpPr>
              <p:cNvPr id="91152" name="Line 16"/>
              <p:cNvSpPr>
                <a:spLocks noChangeShapeType="1"/>
              </p:cNvSpPr>
              <p:nvPr/>
            </p:nvSpPr>
            <p:spPr bwMode="auto">
              <a:xfrm>
                <a:off x="2009" y="3156"/>
                <a:ext cx="14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12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153B7FC9-4DFE-4CD6-B9B8-D918D4E90963}" type="slidenum">
              <a:rPr lang="en-US"/>
              <a:pPr/>
              <a:t>25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454025"/>
            <a:ext cx="7024688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R-Chart Example</a:t>
            </a:r>
          </a:p>
        </p:txBody>
      </p:sp>
      <p:grpSp>
        <p:nvGrpSpPr>
          <p:cNvPr id="95235" name="Group 3"/>
          <p:cNvGrpSpPr>
            <a:grpSpLocks/>
          </p:cNvGrpSpPr>
          <p:nvPr/>
        </p:nvGrpSpPr>
        <p:grpSpPr bwMode="auto">
          <a:xfrm>
            <a:off x="2374900" y="1638301"/>
            <a:ext cx="7856538" cy="4271963"/>
            <a:chOff x="457" y="1093"/>
            <a:chExt cx="4949" cy="2691"/>
          </a:xfrm>
        </p:grpSpPr>
        <p:sp>
          <p:nvSpPr>
            <p:cNvPr id="95236" name="Rectangle 4"/>
            <p:cNvSpPr>
              <a:spLocks noChangeArrowheads="1"/>
            </p:cNvSpPr>
            <p:nvPr/>
          </p:nvSpPr>
          <p:spPr bwMode="auto">
            <a:xfrm>
              <a:off x="457" y="1093"/>
              <a:ext cx="4949" cy="269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	OBSERVATIONS ()</a:t>
              </a:r>
            </a:p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SAMPLE </a:t>
              </a:r>
              <a:r>
                <a:rPr lang="en-US" sz="1800" b="1" i="1" dirty="0">
                  <a:latin typeface="Arial" charset="0"/>
                </a:rPr>
                <a:t>k</a:t>
              </a:r>
              <a:r>
                <a:rPr lang="en-US" sz="1800" b="1" dirty="0">
                  <a:latin typeface="Arial" charset="0"/>
                </a:rPr>
                <a:t> 		</a:t>
              </a:r>
              <a:r>
                <a:rPr lang="en-US" sz="1800" b="1" i="1" dirty="0">
                  <a:latin typeface="Arial" charset="0"/>
                </a:rPr>
                <a:t>1	2	3	4	5	x	R</a:t>
              </a:r>
              <a:endParaRPr lang="en-US" sz="900" b="1" i="1" dirty="0">
                <a:latin typeface="Arial" charset="0"/>
              </a:endParaRPr>
            </a:p>
            <a:p>
              <a:pPr algn="l">
                <a:lnSpc>
                  <a:spcPct val="13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1	5.02	5.01	4.94	4.99	4.96	4.98	0.08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2	5.01	5.03	5.07	4.95	4.96	5.00	0.12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3	4.99	5.00	4.93	4.92	4.99	4.97	0.08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4	5.03	4.91	5.01	4.98	4.89	4.96	0.14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5	4.95	4.92	5.03	5.05	5.01	4.99	0.13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6	4.97	5.06	5.06	4.96	5.03	5.01	0.10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7	5.05	5.01	5.10	4.96	4.99	5.02	0.14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8	5.09	5.10	5.00	4.99	5.08	5.05	0.11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9	5.14	5.10	4.99	5.08	5.09	5.08	0.15</a:t>
              </a:r>
            </a:p>
            <a:p>
              <a:pPr algn="l">
                <a:lnSpc>
                  <a:spcPct val="11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10	5.01	4.98	5.08	5.07	4.99	5.03	0.10</a:t>
              </a:r>
              <a:endParaRPr lang="en-US" sz="600" b="1" u="sng" dirty="0">
                <a:latin typeface="Arial" charset="0"/>
              </a:endParaRPr>
            </a:p>
            <a:p>
              <a:pPr algn="l">
                <a:lnSpc>
                  <a:spcPct val="140000"/>
                </a:lnSpc>
                <a:tabLst>
                  <a:tab pos="762000" algn="ctr"/>
                  <a:tab pos="2101850" algn="l"/>
                  <a:tab pos="2286000" algn="ctr"/>
                  <a:tab pos="3048000" algn="ctr"/>
                  <a:tab pos="3810000" algn="ctr"/>
                  <a:tab pos="4572000" algn="ctr"/>
                  <a:tab pos="5334000" algn="ctr"/>
                  <a:tab pos="6096000" algn="ctr"/>
                  <a:tab pos="6858000" algn="ctr"/>
                </a:tabLst>
              </a:pPr>
              <a:r>
                <a:rPr lang="en-US" sz="1800" b="1" dirty="0">
                  <a:latin typeface="Arial" charset="0"/>
                </a:rPr>
                <a:t>								50.09	1.15</a:t>
              </a:r>
            </a:p>
          </p:txBody>
        </p:sp>
        <p:sp>
          <p:nvSpPr>
            <p:cNvPr id="95237" name="Line 5"/>
            <p:cNvSpPr>
              <a:spLocks noChangeShapeType="1"/>
            </p:cNvSpPr>
            <p:nvPr/>
          </p:nvSpPr>
          <p:spPr bwMode="auto">
            <a:xfrm>
              <a:off x="587" y="1582"/>
              <a:ext cx="4426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>
              <a:off x="1759" y="1369"/>
              <a:ext cx="3254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>
              <a:off x="4158" y="3528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240" name="Line 8"/>
            <p:cNvSpPr>
              <a:spLocks noChangeShapeType="1"/>
            </p:cNvSpPr>
            <p:nvPr/>
          </p:nvSpPr>
          <p:spPr bwMode="auto">
            <a:xfrm>
              <a:off x="4654" y="3528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5241" name="Line 9"/>
            <p:cNvSpPr>
              <a:spLocks noChangeShapeType="1"/>
            </p:cNvSpPr>
            <p:nvPr/>
          </p:nvSpPr>
          <p:spPr bwMode="auto">
            <a:xfrm>
              <a:off x="4322" y="1421"/>
              <a:ext cx="9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1978026" y="6221413"/>
            <a:ext cx="1471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EEEEE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 15.3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2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8C91A61D-3EFA-4522-ACBD-50B74FE74379}" type="slidenum">
              <a:rPr lang="en-US"/>
              <a:pPr/>
              <a:t>26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454025"/>
            <a:ext cx="6948488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/>
              <a:t>R-Chart Example (cont.)</a:t>
            </a: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1978026" y="6221413"/>
            <a:ext cx="1471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/>
            <a:r>
              <a:rPr lang="en-US" sz="1600" b="1">
                <a:solidFill>
                  <a:srgbClr val="EEEEE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 15.3</a:t>
            </a:r>
          </a:p>
        </p:txBody>
      </p:sp>
      <p:grpSp>
        <p:nvGrpSpPr>
          <p:cNvPr id="97291" name="Group 11"/>
          <p:cNvGrpSpPr>
            <a:grpSpLocks/>
          </p:cNvGrpSpPr>
          <p:nvPr/>
        </p:nvGrpSpPr>
        <p:grpSpPr bwMode="auto">
          <a:xfrm>
            <a:off x="2209801" y="2590801"/>
            <a:ext cx="7789863" cy="1439863"/>
            <a:chOff x="247" y="622"/>
            <a:chExt cx="4907" cy="907"/>
          </a:xfrm>
        </p:grpSpPr>
        <p:sp>
          <p:nvSpPr>
            <p:cNvPr id="97292" name="Rectangle 12"/>
            <p:cNvSpPr>
              <a:spLocks noChangeArrowheads="1"/>
            </p:cNvSpPr>
            <p:nvPr/>
          </p:nvSpPr>
          <p:spPr bwMode="auto">
            <a:xfrm>
              <a:off x="247" y="622"/>
              <a:ext cx="4907" cy="907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97293" name="Group 13"/>
            <p:cNvGrpSpPr>
              <a:grpSpLocks/>
            </p:cNvGrpSpPr>
            <p:nvPr/>
          </p:nvGrpSpPr>
          <p:grpSpPr bwMode="auto">
            <a:xfrm>
              <a:off x="410" y="835"/>
              <a:ext cx="2011" cy="480"/>
              <a:chOff x="614" y="1033"/>
              <a:chExt cx="2011" cy="480"/>
            </a:xfrm>
          </p:grpSpPr>
          <p:grpSp>
            <p:nvGrpSpPr>
              <p:cNvPr id="97294" name="Group 14"/>
              <p:cNvGrpSpPr>
                <a:grpSpLocks/>
              </p:cNvGrpSpPr>
              <p:nvPr/>
            </p:nvGrpSpPr>
            <p:grpSpPr bwMode="auto">
              <a:xfrm>
                <a:off x="966" y="1033"/>
                <a:ext cx="346" cy="480"/>
                <a:chOff x="966" y="1033"/>
                <a:chExt cx="346" cy="480"/>
              </a:xfrm>
            </p:grpSpPr>
            <p:sp>
              <p:nvSpPr>
                <p:cNvPr id="97295" name="Rectangle 15"/>
                <p:cNvSpPr>
                  <a:spLocks noChangeArrowheads="1"/>
                </p:cNvSpPr>
                <p:nvPr/>
              </p:nvSpPr>
              <p:spPr bwMode="auto">
                <a:xfrm>
                  <a:off x="966" y="1033"/>
                  <a:ext cx="346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10000"/>
                    </a:lnSpc>
                    <a:buFont typeface="Symbol" pitchFamily="18" charset="2"/>
                    <a:buChar char="å"/>
                  </a:pPr>
                  <a:r>
                    <a:rPr lang="en-US" sz="2000" b="1" i="1">
                      <a:latin typeface="Arial" charset="0"/>
                      <a:sym typeface="Symbol" pitchFamily="18" charset="2"/>
                    </a:rPr>
                    <a:t>R</a:t>
                  </a:r>
                </a:p>
                <a:p>
                  <a:pPr eaLnBrk="0" hangingPunct="0">
                    <a:lnSpc>
                      <a:spcPct val="110000"/>
                    </a:lnSpc>
                    <a:buFont typeface="Symbol" pitchFamily="18" charset="2"/>
                    <a:buNone/>
                  </a:pPr>
                  <a:r>
                    <a:rPr lang="en-US" sz="2000" b="1" i="1">
                      <a:latin typeface="Arial" charset="0"/>
                    </a:rPr>
                    <a:t>k</a:t>
                  </a:r>
                </a:p>
              </p:txBody>
            </p:sp>
            <p:sp>
              <p:nvSpPr>
                <p:cNvPr id="97296" name="Line 16"/>
                <p:cNvSpPr>
                  <a:spLocks noChangeShapeType="1"/>
                </p:cNvSpPr>
                <p:nvPr/>
              </p:nvSpPr>
              <p:spPr bwMode="auto">
                <a:xfrm>
                  <a:off x="1008" y="1279"/>
                  <a:ext cx="27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97297" name="Group 17"/>
              <p:cNvGrpSpPr>
                <a:grpSpLocks/>
              </p:cNvGrpSpPr>
              <p:nvPr/>
            </p:nvGrpSpPr>
            <p:grpSpPr bwMode="auto">
              <a:xfrm>
                <a:off x="614" y="1155"/>
                <a:ext cx="2011" cy="250"/>
                <a:chOff x="614" y="1155"/>
                <a:chExt cx="2011" cy="250"/>
              </a:xfrm>
            </p:grpSpPr>
            <p:sp>
              <p:nvSpPr>
                <p:cNvPr id="97298" name="Rectangle 18"/>
                <p:cNvSpPr>
                  <a:spLocks noChangeArrowheads="1"/>
                </p:cNvSpPr>
                <p:nvPr/>
              </p:nvSpPr>
              <p:spPr bwMode="auto">
                <a:xfrm>
                  <a:off x="614" y="1155"/>
                  <a:ext cx="2011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algn="l" eaLnBrk="0" hangingPunct="0"/>
                  <a:r>
                    <a:rPr lang="en-US" sz="2000" b="1" i="1">
                      <a:latin typeface="Arial" charset="0"/>
                    </a:rPr>
                    <a:t>R</a:t>
                  </a:r>
                  <a:r>
                    <a:rPr lang="en-US" sz="2000" b="1">
                      <a:latin typeface="Arial" charset="0"/>
                    </a:rPr>
                    <a:t> =          =            = 0.115 </a:t>
                  </a:r>
                </a:p>
              </p:txBody>
            </p:sp>
            <p:sp>
              <p:nvSpPr>
                <p:cNvPr id="97299" name="Line 19"/>
                <p:cNvSpPr>
                  <a:spLocks noChangeShapeType="1"/>
                </p:cNvSpPr>
                <p:nvPr/>
              </p:nvSpPr>
              <p:spPr bwMode="auto">
                <a:xfrm>
                  <a:off x="676" y="1173"/>
                  <a:ext cx="10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grpSp>
            <p:nvGrpSpPr>
              <p:cNvPr id="97300" name="Group 20"/>
              <p:cNvGrpSpPr>
                <a:grpSpLocks/>
              </p:cNvGrpSpPr>
              <p:nvPr/>
            </p:nvGrpSpPr>
            <p:grpSpPr bwMode="auto">
              <a:xfrm>
                <a:off x="1504" y="1033"/>
                <a:ext cx="427" cy="480"/>
                <a:chOff x="1504" y="1033"/>
                <a:chExt cx="427" cy="480"/>
              </a:xfrm>
            </p:grpSpPr>
            <p:sp>
              <p:nvSpPr>
                <p:cNvPr id="97301" name="Rectangle 21"/>
                <p:cNvSpPr>
                  <a:spLocks noChangeArrowheads="1"/>
                </p:cNvSpPr>
                <p:nvPr/>
              </p:nvSpPr>
              <p:spPr bwMode="auto">
                <a:xfrm>
                  <a:off x="1504" y="1033"/>
                  <a:ext cx="427" cy="4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pPr eaLnBrk="0" hangingPunct="0">
                    <a:lnSpc>
                      <a:spcPct val="110000"/>
                    </a:lnSpc>
                  </a:pPr>
                  <a:r>
                    <a:rPr lang="en-US" sz="2000" b="1">
                      <a:latin typeface="Arial" charset="0"/>
                    </a:rPr>
                    <a:t>1.15</a:t>
                  </a:r>
                </a:p>
                <a:p>
                  <a:pPr eaLnBrk="0" hangingPunct="0">
                    <a:lnSpc>
                      <a:spcPct val="110000"/>
                    </a:lnSpc>
                  </a:pPr>
                  <a:r>
                    <a:rPr lang="en-US" sz="2000" b="1">
                      <a:latin typeface="Arial" charset="0"/>
                    </a:rPr>
                    <a:t>10</a:t>
                  </a:r>
                </a:p>
              </p:txBody>
            </p:sp>
            <p:sp>
              <p:nvSpPr>
                <p:cNvPr id="97302" name="Line 22"/>
                <p:cNvSpPr>
                  <a:spLocks noChangeShapeType="1"/>
                </p:cNvSpPr>
                <p:nvPr/>
              </p:nvSpPr>
              <p:spPr bwMode="auto">
                <a:xfrm>
                  <a:off x="1530" y="1280"/>
                  <a:ext cx="37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</p:grpSp>
        <p:grpSp>
          <p:nvGrpSpPr>
            <p:cNvPr id="97303" name="Group 23"/>
            <p:cNvGrpSpPr>
              <a:grpSpLocks/>
            </p:cNvGrpSpPr>
            <p:nvPr/>
          </p:nvGrpSpPr>
          <p:grpSpPr bwMode="auto">
            <a:xfrm>
              <a:off x="2515" y="791"/>
              <a:ext cx="2500" cy="570"/>
              <a:chOff x="2710" y="1059"/>
              <a:chExt cx="2500" cy="570"/>
            </a:xfrm>
          </p:grpSpPr>
          <p:sp>
            <p:nvSpPr>
              <p:cNvPr id="97304" name="Rectangle 24"/>
              <p:cNvSpPr>
                <a:spLocks noChangeArrowheads="1"/>
              </p:cNvSpPr>
              <p:nvPr/>
            </p:nvSpPr>
            <p:spPr bwMode="auto">
              <a:xfrm>
                <a:off x="2710" y="1059"/>
                <a:ext cx="2500" cy="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>
                  <a:lnSpc>
                    <a:spcPct val="140000"/>
                  </a:lnSpc>
                  <a:tabLst>
                    <a:tab pos="3048000" algn="l"/>
                  </a:tabLst>
                </a:pPr>
                <a:r>
                  <a:rPr lang="en-US" sz="2000" b="1">
                    <a:latin typeface="Arial" charset="0"/>
                  </a:rPr>
                  <a:t>UCL = </a:t>
                </a:r>
                <a:r>
                  <a:rPr lang="en-US" sz="2000" b="1" i="1">
                    <a:latin typeface="Arial" charset="0"/>
                  </a:rPr>
                  <a:t>D</a:t>
                </a:r>
                <a:r>
                  <a:rPr lang="en-US" sz="2000" b="1" baseline="-25000">
                    <a:latin typeface="Arial" charset="0"/>
                  </a:rPr>
                  <a:t>4</a:t>
                </a:r>
                <a:r>
                  <a:rPr lang="en-US" sz="2000" b="1" i="1">
                    <a:latin typeface="Arial" charset="0"/>
                  </a:rPr>
                  <a:t>R </a:t>
                </a:r>
                <a:r>
                  <a:rPr lang="en-US" sz="2000" b="1">
                    <a:latin typeface="Arial" charset="0"/>
                  </a:rPr>
                  <a:t>= 2.11(0.115) = 0.243</a:t>
                </a:r>
              </a:p>
              <a:p>
                <a:pPr algn="l" eaLnBrk="0" hangingPunct="0">
                  <a:lnSpc>
                    <a:spcPct val="140000"/>
                  </a:lnSpc>
                  <a:tabLst>
                    <a:tab pos="3048000" algn="l"/>
                  </a:tabLst>
                </a:pPr>
                <a:r>
                  <a:rPr lang="en-US" sz="2000" b="1">
                    <a:latin typeface="Arial" charset="0"/>
                  </a:rPr>
                  <a:t>LCL = </a:t>
                </a:r>
                <a:r>
                  <a:rPr lang="en-US" sz="2000" b="1" i="1">
                    <a:latin typeface="Arial" charset="0"/>
                  </a:rPr>
                  <a:t>D</a:t>
                </a:r>
                <a:r>
                  <a:rPr lang="en-US" sz="2000" b="1" baseline="-25000">
                    <a:latin typeface="Arial" charset="0"/>
                  </a:rPr>
                  <a:t>3</a:t>
                </a:r>
                <a:r>
                  <a:rPr lang="en-US" sz="2000" b="1" i="1">
                    <a:latin typeface="Arial" charset="0"/>
                  </a:rPr>
                  <a:t>R</a:t>
                </a:r>
                <a:r>
                  <a:rPr lang="en-US" sz="2000" b="1">
                    <a:latin typeface="Arial" charset="0"/>
                  </a:rPr>
                  <a:t> = 0(0.115) = 0</a:t>
                </a:r>
              </a:p>
            </p:txBody>
          </p:sp>
          <p:sp>
            <p:nvSpPr>
              <p:cNvPr id="97305" name="Line 25"/>
              <p:cNvSpPr>
                <a:spLocks noChangeShapeType="1"/>
              </p:cNvSpPr>
              <p:nvPr/>
            </p:nvSpPr>
            <p:spPr bwMode="auto">
              <a:xfrm>
                <a:off x="3456" y="1134"/>
                <a:ext cx="11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7306" name="Line 26"/>
              <p:cNvSpPr>
                <a:spLocks noChangeShapeType="1"/>
              </p:cNvSpPr>
              <p:nvPr/>
            </p:nvSpPr>
            <p:spPr bwMode="auto">
              <a:xfrm>
                <a:off x="3436" y="1409"/>
                <a:ext cx="11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  <p:sp>
        <p:nvSpPr>
          <p:cNvPr id="97343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3800" y="4495800"/>
            <a:ext cx="4648200" cy="6096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Retrieve Factor Values D</a:t>
            </a:r>
            <a:r>
              <a:rPr lang="en-US" baseline="-25000"/>
              <a:t>3</a:t>
            </a:r>
            <a:r>
              <a:rPr lang="en-US"/>
              <a:t> and D</a:t>
            </a:r>
            <a:r>
              <a:rPr lang="en-US" baseline="-25000"/>
              <a:t>4</a:t>
            </a:r>
          </a:p>
        </p:txBody>
      </p:sp>
    </p:spTree>
  </p:cSld>
  <p:clrMapOvr>
    <a:masterClrMapping/>
  </p:clrMapOvr>
  <p:transition spd="med"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40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027AB536-AD81-40F4-8B85-14A181DB379C}" type="slidenum">
              <a:rPr lang="en-US"/>
              <a:pPr/>
              <a:t>27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R-Chart Example (cont.)</a:t>
            </a:r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2743201" y="1981200"/>
            <a:ext cx="7350125" cy="4267200"/>
            <a:chOff x="801" y="1250"/>
            <a:chExt cx="4630" cy="2688"/>
          </a:xfrm>
        </p:grpSpPr>
        <p:grpSp>
          <p:nvGrpSpPr>
            <p:cNvPr id="134149" name="Group 5"/>
            <p:cNvGrpSpPr>
              <a:grpSpLocks/>
            </p:cNvGrpSpPr>
            <p:nvPr/>
          </p:nvGrpSpPr>
          <p:grpSpPr bwMode="auto">
            <a:xfrm>
              <a:off x="801" y="1342"/>
              <a:ext cx="4630" cy="2596"/>
              <a:chOff x="801" y="1342"/>
              <a:chExt cx="4630" cy="2596"/>
            </a:xfrm>
          </p:grpSpPr>
          <p:sp>
            <p:nvSpPr>
              <p:cNvPr id="134150" name="Rectangle 6"/>
              <p:cNvSpPr>
                <a:spLocks noChangeArrowheads="1"/>
              </p:cNvSpPr>
              <p:nvPr/>
            </p:nvSpPr>
            <p:spPr bwMode="auto">
              <a:xfrm>
                <a:off x="801" y="1342"/>
                <a:ext cx="4630" cy="2596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1" name="Rectangle 7"/>
              <p:cNvSpPr>
                <a:spLocks noChangeArrowheads="1"/>
              </p:cNvSpPr>
              <p:nvPr/>
            </p:nvSpPr>
            <p:spPr bwMode="auto">
              <a:xfrm>
                <a:off x="1636" y="1724"/>
                <a:ext cx="3431" cy="1752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2" name="Freeform 8"/>
              <p:cNvSpPr>
                <a:spLocks/>
              </p:cNvSpPr>
              <p:nvPr/>
            </p:nvSpPr>
            <p:spPr bwMode="auto">
              <a:xfrm>
                <a:off x="1644" y="1458"/>
                <a:ext cx="3432" cy="2009"/>
              </a:xfrm>
              <a:custGeom>
                <a:avLst/>
                <a:gdLst>
                  <a:gd name="T0" fmla="*/ 0 w 3432"/>
                  <a:gd name="T1" fmla="*/ 0 h 2009"/>
                  <a:gd name="T2" fmla="*/ 0 w 3432"/>
                  <a:gd name="T3" fmla="*/ 2009 h 2009"/>
                  <a:gd name="T4" fmla="*/ 3432 w 3432"/>
                  <a:gd name="T5" fmla="*/ 2009 h 20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32" h="2009">
                    <a:moveTo>
                      <a:pt x="0" y="0"/>
                    </a:moveTo>
                    <a:lnTo>
                      <a:pt x="0" y="2009"/>
                    </a:lnTo>
                    <a:lnTo>
                      <a:pt x="3432" y="2009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3" name="Line 9"/>
              <p:cNvSpPr>
                <a:spLocks noChangeShapeType="1"/>
              </p:cNvSpPr>
              <p:nvPr/>
            </p:nvSpPr>
            <p:spPr bwMode="auto">
              <a:xfrm>
                <a:off x="1636" y="1716"/>
                <a:ext cx="34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4" name="Oval 10"/>
              <p:cNvSpPr>
                <a:spLocks noChangeArrowheads="1"/>
              </p:cNvSpPr>
              <p:nvPr/>
            </p:nvSpPr>
            <p:spPr bwMode="auto">
              <a:xfrm>
                <a:off x="1947" y="2858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5" name="Oval 11"/>
              <p:cNvSpPr>
                <a:spLocks noChangeArrowheads="1"/>
              </p:cNvSpPr>
              <p:nvPr/>
            </p:nvSpPr>
            <p:spPr bwMode="auto">
              <a:xfrm>
                <a:off x="2291" y="2570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6" name="Oval 12"/>
              <p:cNvSpPr>
                <a:spLocks noChangeArrowheads="1"/>
              </p:cNvSpPr>
              <p:nvPr/>
            </p:nvSpPr>
            <p:spPr bwMode="auto">
              <a:xfrm>
                <a:off x="2631" y="2858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7" name="Oval 13"/>
              <p:cNvSpPr>
                <a:spLocks noChangeArrowheads="1"/>
              </p:cNvSpPr>
              <p:nvPr/>
            </p:nvSpPr>
            <p:spPr bwMode="auto">
              <a:xfrm>
                <a:off x="2975" y="2410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8" name="Oval 14"/>
              <p:cNvSpPr>
                <a:spLocks noChangeArrowheads="1"/>
              </p:cNvSpPr>
              <p:nvPr/>
            </p:nvSpPr>
            <p:spPr bwMode="auto">
              <a:xfrm>
                <a:off x="3315" y="2506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59" name="Oval 15"/>
              <p:cNvSpPr>
                <a:spLocks noChangeArrowheads="1"/>
              </p:cNvSpPr>
              <p:nvPr/>
            </p:nvSpPr>
            <p:spPr bwMode="auto">
              <a:xfrm>
                <a:off x="3999" y="2426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0" name="Oval 16"/>
              <p:cNvSpPr>
                <a:spLocks noChangeArrowheads="1"/>
              </p:cNvSpPr>
              <p:nvPr/>
            </p:nvSpPr>
            <p:spPr bwMode="auto">
              <a:xfrm>
                <a:off x="4687" y="2318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1" name="Oval 17"/>
              <p:cNvSpPr>
                <a:spLocks noChangeArrowheads="1"/>
              </p:cNvSpPr>
              <p:nvPr/>
            </p:nvSpPr>
            <p:spPr bwMode="auto">
              <a:xfrm>
                <a:off x="3659" y="2758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2" name="Oval 18"/>
              <p:cNvSpPr>
                <a:spLocks noChangeArrowheads="1"/>
              </p:cNvSpPr>
              <p:nvPr/>
            </p:nvSpPr>
            <p:spPr bwMode="auto">
              <a:xfrm>
                <a:off x="4343" y="2714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3" name="Oval 19"/>
              <p:cNvSpPr>
                <a:spLocks noChangeArrowheads="1"/>
              </p:cNvSpPr>
              <p:nvPr/>
            </p:nvSpPr>
            <p:spPr bwMode="auto">
              <a:xfrm>
                <a:off x="5031" y="2794"/>
                <a:ext cx="80" cy="80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4" name="Freeform 20"/>
              <p:cNvSpPr>
                <a:spLocks/>
              </p:cNvSpPr>
              <p:nvPr/>
            </p:nvSpPr>
            <p:spPr bwMode="auto">
              <a:xfrm>
                <a:off x="1984" y="2356"/>
                <a:ext cx="3096" cy="536"/>
              </a:xfrm>
              <a:custGeom>
                <a:avLst/>
                <a:gdLst>
                  <a:gd name="T0" fmla="*/ 0 w 3096"/>
                  <a:gd name="T1" fmla="*/ 532 h 536"/>
                  <a:gd name="T2" fmla="*/ 344 w 3096"/>
                  <a:gd name="T3" fmla="*/ 244 h 536"/>
                  <a:gd name="T4" fmla="*/ 688 w 3096"/>
                  <a:gd name="T5" fmla="*/ 536 h 536"/>
                  <a:gd name="T6" fmla="*/ 1032 w 3096"/>
                  <a:gd name="T7" fmla="*/ 92 h 536"/>
                  <a:gd name="T8" fmla="*/ 1372 w 3096"/>
                  <a:gd name="T9" fmla="*/ 192 h 536"/>
                  <a:gd name="T10" fmla="*/ 1716 w 3096"/>
                  <a:gd name="T11" fmla="*/ 440 h 536"/>
                  <a:gd name="T12" fmla="*/ 2060 w 3096"/>
                  <a:gd name="T13" fmla="*/ 100 h 536"/>
                  <a:gd name="T14" fmla="*/ 2404 w 3096"/>
                  <a:gd name="T15" fmla="*/ 392 h 536"/>
                  <a:gd name="T16" fmla="*/ 2744 w 3096"/>
                  <a:gd name="T17" fmla="*/ 0 h 536"/>
                  <a:gd name="T18" fmla="*/ 3096 w 3096"/>
                  <a:gd name="T19" fmla="*/ 488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96" h="536">
                    <a:moveTo>
                      <a:pt x="0" y="532"/>
                    </a:moveTo>
                    <a:lnTo>
                      <a:pt x="344" y="244"/>
                    </a:lnTo>
                    <a:lnTo>
                      <a:pt x="688" y="536"/>
                    </a:lnTo>
                    <a:lnTo>
                      <a:pt x="1032" y="92"/>
                    </a:lnTo>
                    <a:lnTo>
                      <a:pt x="1372" y="192"/>
                    </a:lnTo>
                    <a:lnTo>
                      <a:pt x="1716" y="440"/>
                    </a:lnTo>
                    <a:lnTo>
                      <a:pt x="2060" y="100"/>
                    </a:lnTo>
                    <a:lnTo>
                      <a:pt x="2404" y="392"/>
                    </a:lnTo>
                    <a:lnTo>
                      <a:pt x="2744" y="0"/>
                    </a:lnTo>
                    <a:lnTo>
                      <a:pt x="3096" y="488"/>
                    </a:lnTo>
                  </a:path>
                </a:pathLst>
              </a:custGeom>
              <a:noFill/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65" name="Rectangle 21"/>
              <p:cNvSpPr>
                <a:spLocks noChangeArrowheads="1"/>
              </p:cNvSpPr>
              <p:nvPr/>
            </p:nvSpPr>
            <p:spPr bwMode="auto">
              <a:xfrm>
                <a:off x="1951" y="1706"/>
                <a:ext cx="10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UCL = 0.243</a:t>
                </a:r>
              </a:p>
            </p:txBody>
          </p:sp>
          <p:sp>
            <p:nvSpPr>
              <p:cNvPr id="134166" name="Rectangle 22"/>
              <p:cNvSpPr>
                <a:spLocks noChangeArrowheads="1"/>
              </p:cNvSpPr>
              <p:nvPr/>
            </p:nvSpPr>
            <p:spPr bwMode="auto">
              <a:xfrm>
                <a:off x="1929" y="3102"/>
                <a:ext cx="69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LCL = 0</a:t>
                </a:r>
              </a:p>
            </p:txBody>
          </p:sp>
          <p:sp>
            <p:nvSpPr>
              <p:cNvPr id="134167" name="Rectangle 23"/>
              <p:cNvSpPr>
                <a:spLocks noChangeArrowheads="1"/>
              </p:cNvSpPr>
              <p:nvPr/>
            </p:nvSpPr>
            <p:spPr bwMode="auto">
              <a:xfrm rot="-5400000">
                <a:off x="800" y="2328"/>
                <a:ext cx="60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Range</a:t>
                </a:r>
              </a:p>
            </p:txBody>
          </p:sp>
          <p:sp>
            <p:nvSpPr>
              <p:cNvPr id="134168" name="Rectangle 24"/>
              <p:cNvSpPr>
                <a:spLocks noChangeArrowheads="1"/>
              </p:cNvSpPr>
              <p:nvPr/>
            </p:nvSpPr>
            <p:spPr bwMode="auto">
              <a:xfrm>
                <a:off x="2670" y="3661"/>
                <a:ext cx="131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Sample number</a:t>
                </a:r>
              </a:p>
            </p:txBody>
          </p:sp>
          <p:sp>
            <p:nvSpPr>
              <p:cNvPr id="134169" name="Rectangle 25"/>
              <p:cNvSpPr>
                <a:spLocks noChangeArrowheads="1"/>
              </p:cNvSpPr>
              <p:nvPr/>
            </p:nvSpPr>
            <p:spPr bwMode="auto">
              <a:xfrm>
                <a:off x="2074" y="2239"/>
                <a:ext cx="81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 i="1">
                    <a:latin typeface="Arial" charset="0"/>
                  </a:rPr>
                  <a:t>R</a:t>
                </a:r>
                <a:r>
                  <a:rPr lang="en-US" sz="2000" b="1">
                    <a:latin typeface="Arial" charset="0"/>
                  </a:rPr>
                  <a:t> = 0.115</a:t>
                </a:r>
              </a:p>
            </p:txBody>
          </p:sp>
          <p:sp>
            <p:nvSpPr>
              <p:cNvPr id="134170" name="Line 26"/>
              <p:cNvSpPr>
                <a:spLocks noChangeShapeType="1"/>
              </p:cNvSpPr>
              <p:nvPr/>
            </p:nvSpPr>
            <p:spPr bwMode="auto">
              <a:xfrm>
                <a:off x="2178" y="2276"/>
                <a:ext cx="8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71" name="Line 27"/>
              <p:cNvSpPr>
                <a:spLocks noChangeShapeType="1"/>
              </p:cNvSpPr>
              <p:nvPr/>
            </p:nvSpPr>
            <p:spPr bwMode="auto">
              <a:xfrm flipH="1">
                <a:off x="1876" y="2418"/>
                <a:ext cx="231" cy="2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72" name="Line 28"/>
              <p:cNvSpPr>
                <a:spLocks noChangeShapeType="1"/>
              </p:cNvSpPr>
              <p:nvPr/>
            </p:nvSpPr>
            <p:spPr bwMode="auto">
              <a:xfrm>
                <a:off x="1636" y="2711"/>
                <a:ext cx="34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173" name="Rectangle 29"/>
              <p:cNvSpPr>
                <a:spLocks noChangeArrowheads="1"/>
              </p:cNvSpPr>
              <p:nvPr/>
            </p:nvSpPr>
            <p:spPr bwMode="auto">
              <a:xfrm>
                <a:off x="1885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1</a:t>
                </a:r>
              </a:p>
            </p:txBody>
          </p:sp>
          <p:sp>
            <p:nvSpPr>
              <p:cNvPr id="134174" name="Rectangle 30"/>
              <p:cNvSpPr>
                <a:spLocks noChangeArrowheads="1"/>
              </p:cNvSpPr>
              <p:nvPr/>
            </p:nvSpPr>
            <p:spPr bwMode="auto">
              <a:xfrm>
                <a:off x="2215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2</a:t>
                </a:r>
              </a:p>
            </p:txBody>
          </p:sp>
          <p:sp>
            <p:nvSpPr>
              <p:cNvPr id="134175" name="Rectangle 31"/>
              <p:cNvSpPr>
                <a:spLocks noChangeArrowheads="1"/>
              </p:cNvSpPr>
              <p:nvPr/>
            </p:nvSpPr>
            <p:spPr bwMode="auto">
              <a:xfrm>
                <a:off x="2572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3</a:t>
                </a:r>
              </a:p>
            </p:txBody>
          </p:sp>
          <p:sp>
            <p:nvSpPr>
              <p:cNvPr id="134176" name="Rectangle 32"/>
              <p:cNvSpPr>
                <a:spLocks noChangeArrowheads="1"/>
              </p:cNvSpPr>
              <p:nvPr/>
            </p:nvSpPr>
            <p:spPr bwMode="auto">
              <a:xfrm>
                <a:off x="2920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4</a:t>
                </a:r>
              </a:p>
            </p:txBody>
          </p:sp>
          <p:sp>
            <p:nvSpPr>
              <p:cNvPr id="134177" name="Rectangle 33"/>
              <p:cNvSpPr>
                <a:spLocks noChangeArrowheads="1"/>
              </p:cNvSpPr>
              <p:nvPr/>
            </p:nvSpPr>
            <p:spPr bwMode="auto">
              <a:xfrm>
                <a:off x="3268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5</a:t>
                </a:r>
              </a:p>
            </p:txBody>
          </p:sp>
          <p:sp>
            <p:nvSpPr>
              <p:cNvPr id="134178" name="Rectangle 34"/>
              <p:cNvSpPr>
                <a:spLocks noChangeArrowheads="1"/>
              </p:cNvSpPr>
              <p:nvPr/>
            </p:nvSpPr>
            <p:spPr bwMode="auto">
              <a:xfrm>
                <a:off x="3617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6</a:t>
                </a:r>
              </a:p>
            </p:txBody>
          </p:sp>
          <p:sp>
            <p:nvSpPr>
              <p:cNvPr id="134179" name="Rectangle 35"/>
              <p:cNvSpPr>
                <a:spLocks noChangeArrowheads="1"/>
              </p:cNvSpPr>
              <p:nvPr/>
            </p:nvSpPr>
            <p:spPr bwMode="auto">
              <a:xfrm>
                <a:off x="3956" y="3263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7</a:t>
                </a:r>
              </a:p>
            </p:txBody>
          </p:sp>
          <p:sp>
            <p:nvSpPr>
              <p:cNvPr id="134180" name="Rectangle 36"/>
              <p:cNvSpPr>
                <a:spLocks noChangeArrowheads="1"/>
              </p:cNvSpPr>
              <p:nvPr/>
            </p:nvSpPr>
            <p:spPr bwMode="auto">
              <a:xfrm>
                <a:off x="4295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8</a:t>
                </a:r>
              </a:p>
            </p:txBody>
          </p:sp>
          <p:sp>
            <p:nvSpPr>
              <p:cNvPr id="134181" name="Rectangle 37"/>
              <p:cNvSpPr>
                <a:spLocks noChangeArrowheads="1"/>
              </p:cNvSpPr>
              <p:nvPr/>
            </p:nvSpPr>
            <p:spPr bwMode="auto">
              <a:xfrm>
                <a:off x="4625" y="3254"/>
                <a:ext cx="205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9</a:t>
                </a:r>
              </a:p>
            </p:txBody>
          </p:sp>
          <p:sp>
            <p:nvSpPr>
              <p:cNvPr id="134182" name="Rectangle 38"/>
              <p:cNvSpPr>
                <a:spLocks noChangeArrowheads="1"/>
              </p:cNvSpPr>
              <p:nvPr/>
            </p:nvSpPr>
            <p:spPr bwMode="auto">
              <a:xfrm>
                <a:off x="4929" y="3254"/>
                <a:ext cx="294" cy="4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hangingPunct="0"/>
                <a:r>
                  <a:rPr lang="en-US" sz="2000" b="1">
                    <a:latin typeface="Arial" charset="0"/>
                  </a:rPr>
                  <a:t>|</a:t>
                </a:r>
              </a:p>
              <a:p>
                <a:pPr eaLnBrk="0" hangingPunct="0"/>
                <a:r>
                  <a:rPr lang="en-US" sz="2000" b="1">
                    <a:latin typeface="Arial" charset="0"/>
                  </a:rPr>
                  <a:t>10</a:t>
                </a:r>
              </a:p>
            </p:txBody>
          </p:sp>
        </p:grpSp>
        <p:sp>
          <p:nvSpPr>
            <p:cNvPr id="134183" name="Rectangle 39"/>
            <p:cNvSpPr>
              <a:spLocks noChangeArrowheads="1"/>
            </p:cNvSpPr>
            <p:nvPr/>
          </p:nvSpPr>
          <p:spPr bwMode="auto">
            <a:xfrm>
              <a:off x="1225" y="1250"/>
              <a:ext cx="560" cy="2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0.28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0.24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0.20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0.16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0.12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0.08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0.04 –</a:t>
              </a:r>
            </a:p>
            <a:p>
              <a:pPr algn="r" eaLnBrk="0" hangingPunct="0">
                <a:lnSpc>
                  <a:spcPct val="149000"/>
                </a:lnSpc>
              </a:pPr>
              <a:r>
                <a:rPr lang="en-US" sz="2000" b="1">
                  <a:latin typeface="Arial" charset="0"/>
                </a:rPr>
                <a:t>0 –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44034DDD-4B46-4B3E-8D9A-0EFF792B5673}" type="slidenum">
              <a:rPr lang="en-US"/>
              <a:pPr/>
              <a:t>28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09600"/>
            <a:ext cx="7848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Using x- bar and R-Charts Together</a:t>
            </a:r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914400" y="2712052"/>
            <a:ext cx="9905999" cy="27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81000" indent="-381000" algn="l">
              <a:spcBef>
                <a:spcPct val="40000"/>
              </a:spcBef>
              <a:buFont typeface="Wingdings" pitchFamily="2" charset="2"/>
              <a:buChar char="§"/>
            </a:pPr>
            <a:r>
              <a:rPr lang="en-US" dirty="0">
                <a:latin typeface="Helvetica" charset="0"/>
              </a:rPr>
              <a:t>Process average and process variability must be in control</a:t>
            </a:r>
          </a:p>
          <a:p>
            <a:pPr marL="381000" indent="-381000" algn="l">
              <a:spcBef>
                <a:spcPct val="40000"/>
              </a:spcBef>
              <a:buFont typeface="Wingdings" pitchFamily="2" charset="2"/>
              <a:buChar char="§"/>
            </a:pPr>
            <a:r>
              <a:rPr lang="en-US" dirty="0">
                <a:latin typeface="Helvetica" charset="0"/>
              </a:rPr>
              <a:t>It is possible for samples to have very narrow ranges, but their averages is beyond control limits</a:t>
            </a:r>
          </a:p>
          <a:p>
            <a:pPr marL="381000" indent="-381000" algn="l">
              <a:spcBef>
                <a:spcPct val="40000"/>
              </a:spcBef>
              <a:buFont typeface="Wingdings" pitchFamily="2" charset="2"/>
              <a:buChar char="§"/>
            </a:pPr>
            <a:r>
              <a:rPr lang="en-US" dirty="0">
                <a:latin typeface="Helvetica" charset="0"/>
              </a:rPr>
              <a:t>It is possible for sample averages to be in control, but ranges might be very large</a:t>
            </a:r>
          </a:p>
          <a:p>
            <a:pPr marL="381000" indent="-381000" algn="l">
              <a:spcBef>
                <a:spcPct val="40000"/>
              </a:spcBef>
              <a:buFont typeface="Wingdings" pitchFamily="2" charset="2"/>
              <a:buChar char="§"/>
            </a:pPr>
            <a:endParaRPr lang="en-US" dirty="0">
              <a:latin typeface="Helvetica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2B0A58CF-4939-4D7F-90BC-52F9A51AFD9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1876426"/>
            <a:ext cx="8001000" cy="310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362200" y="6376988"/>
            <a:ext cx="5380038" cy="457200"/>
          </a:xfrm>
        </p:spPr>
        <p:txBody>
          <a:bodyPr/>
          <a:lstStyle/>
          <a:p>
            <a:r>
              <a:rPr lang="cs-CZ" dirty="0" err="1"/>
              <a:t>Slack</a:t>
            </a:r>
            <a:r>
              <a:rPr lang="cs-CZ" dirty="0"/>
              <a:t> a kol</a:t>
            </a:r>
            <a:r>
              <a:rPr lang="cs-CZ"/>
              <a:t>., 2009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16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A663A0ED-9E80-43B2-BD7D-9B167284EE41}" type="slidenum">
              <a:rPr lang="en-US"/>
              <a:pPr/>
              <a:t>3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5791200" cy="1143000"/>
          </a:xfrm>
        </p:spPr>
        <p:txBody>
          <a:bodyPr/>
          <a:lstStyle/>
          <a:p>
            <a:r>
              <a:rPr lang="en-US"/>
              <a:t>Quality Measures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effectLst/>
              </a:rPr>
              <a:t>Attribute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ffectLst/>
              </a:rPr>
              <a:t>a product characteristic that can be evaluated with a discrete response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ffectLst/>
              </a:rPr>
              <a:t>good – bad; yes - no</a:t>
            </a:r>
          </a:p>
          <a:p>
            <a:pPr>
              <a:lnSpc>
                <a:spcPct val="90000"/>
              </a:lnSpc>
            </a:pPr>
            <a:r>
              <a:rPr lang="en-US" b="1" dirty="0">
                <a:effectLst/>
              </a:rPr>
              <a:t>Variable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ffectLst/>
              </a:rPr>
              <a:t>a product characteristic that is continuous and   can be measured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ffectLst/>
              </a:rPr>
              <a:t>weight - length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4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76D0BC38-1B72-4516-8B00-69EE68325A8A}" type="slidenum">
              <a:rPr lang="en-US"/>
              <a:pPr/>
              <a:t>30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582613"/>
            <a:ext cx="6986588" cy="9461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Control Chart Patterns</a:t>
            </a:r>
          </a:p>
        </p:txBody>
      </p:sp>
      <p:grpSp>
        <p:nvGrpSpPr>
          <p:cNvPr id="107564" name="Group 44"/>
          <p:cNvGrpSpPr>
            <a:grpSpLocks/>
          </p:cNvGrpSpPr>
          <p:nvPr/>
        </p:nvGrpSpPr>
        <p:grpSpPr bwMode="auto">
          <a:xfrm>
            <a:off x="1790700" y="1552575"/>
            <a:ext cx="8686800" cy="4876800"/>
            <a:chOff x="168" y="978"/>
            <a:chExt cx="5472" cy="3072"/>
          </a:xfrm>
        </p:grpSpPr>
        <p:sp>
          <p:nvSpPr>
            <p:cNvPr id="107563" name="Rectangle 43"/>
            <p:cNvSpPr>
              <a:spLocks noChangeArrowheads="1"/>
            </p:cNvSpPr>
            <p:nvPr/>
          </p:nvSpPr>
          <p:spPr bwMode="auto">
            <a:xfrm>
              <a:off x="168" y="978"/>
              <a:ext cx="5472" cy="307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7524" name="Group 4"/>
            <p:cNvGrpSpPr>
              <a:grpSpLocks/>
            </p:cNvGrpSpPr>
            <p:nvPr/>
          </p:nvGrpSpPr>
          <p:grpSpPr bwMode="auto">
            <a:xfrm>
              <a:off x="2832" y="1680"/>
              <a:ext cx="2651" cy="2353"/>
              <a:chOff x="2726" y="972"/>
              <a:chExt cx="2651" cy="2353"/>
            </a:xfrm>
          </p:grpSpPr>
          <p:sp>
            <p:nvSpPr>
              <p:cNvPr id="107525" name="Rectangle 5"/>
              <p:cNvSpPr>
                <a:spLocks noChangeArrowheads="1"/>
              </p:cNvSpPr>
              <p:nvPr/>
            </p:nvSpPr>
            <p:spPr bwMode="auto">
              <a:xfrm>
                <a:off x="2726" y="1036"/>
                <a:ext cx="4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</a:t>
                </a:r>
              </a:p>
            </p:txBody>
          </p:sp>
          <p:sp>
            <p:nvSpPr>
              <p:cNvPr id="107526" name="Rectangle 6"/>
              <p:cNvSpPr>
                <a:spLocks noChangeArrowheads="1"/>
              </p:cNvSpPr>
              <p:nvPr/>
            </p:nvSpPr>
            <p:spPr bwMode="auto">
              <a:xfrm>
                <a:off x="2744" y="2146"/>
                <a:ext cx="43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LCL</a:t>
                </a:r>
              </a:p>
            </p:txBody>
          </p:sp>
          <p:sp>
            <p:nvSpPr>
              <p:cNvPr id="107527" name="Rectangle 7"/>
              <p:cNvSpPr>
                <a:spLocks noChangeArrowheads="1"/>
              </p:cNvSpPr>
              <p:nvPr/>
            </p:nvSpPr>
            <p:spPr bwMode="auto">
              <a:xfrm>
                <a:off x="3203" y="2687"/>
                <a:ext cx="1856" cy="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Sample observations</a:t>
                </a:r>
              </a:p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consistently above the</a:t>
                </a:r>
              </a:p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center line</a:t>
                </a:r>
              </a:p>
            </p:txBody>
          </p:sp>
          <p:grpSp>
            <p:nvGrpSpPr>
              <p:cNvPr id="107528" name="Group 8"/>
              <p:cNvGrpSpPr>
                <a:grpSpLocks/>
              </p:cNvGrpSpPr>
              <p:nvPr/>
            </p:nvGrpSpPr>
            <p:grpSpPr bwMode="auto">
              <a:xfrm>
                <a:off x="3168" y="972"/>
                <a:ext cx="2209" cy="1585"/>
                <a:chOff x="3168" y="972"/>
                <a:chExt cx="2209" cy="1585"/>
              </a:xfrm>
            </p:grpSpPr>
            <p:sp>
              <p:nvSpPr>
                <p:cNvPr id="107529" name="Rectangle 9"/>
                <p:cNvSpPr>
                  <a:spLocks noChangeArrowheads="1"/>
                </p:cNvSpPr>
                <p:nvPr/>
              </p:nvSpPr>
              <p:spPr bwMode="auto">
                <a:xfrm>
                  <a:off x="3172" y="1168"/>
                  <a:ext cx="2200" cy="1096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rgbClr val="00B7A5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0" name="Line 10"/>
                <p:cNvSpPr>
                  <a:spLocks noChangeShapeType="1"/>
                </p:cNvSpPr>
                <p:nvPr/>
              </p:nvSpPr>
              <p:spPr bwMode="auto">
                <a:xfrm>
                  <a:off x="3172" y="1740"/>
                  <a:ext cx="2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1" name="Freeform 11"/>
                <p:cNvSpPr>
                  <a:spLocks/>
                </p:cNvSpPr>
                <p:nvPr/>
              </p:nvSpPr>
              <p:spPr bwMode="auto">
                <a:xfrm>
                  <a:off x="3360" y="1260"/>
                  <a:ext cx="1969" cy="769"/>
                </a:xfrm>
                <a:custGeom>
                  <a:avLst/>
                  <a:gdLst>
                    <a:gd name="T0" fmla="*/ 0 w 1969"/>
                    <a:gd name="T1" fmla="*/ 576 h 769"/>
                    <a:gd name="T2" fmla="*/ 240 w 1969"/>
                    <a:gd name="T3" fmla="*/ 768 h 769"/>
                    <a:gd name="T4" fmla="*/ 432 w 1969"/>
                    <a:gd name="T5" fmla="*/ 576 h 769"/>
                    <a:gd name="T6" fmla="*/ 672 w 1969"/>
                    <a:gd name="T7" fmla="*/ 144 h 769"/>
                    <a:gd name="T8" fmla="*/ 864 w 1969"/>
                    <a:gd name="T9" fmla="*/ 288 h 769"/>
                    <a:gd name="T10" fmla="*/ 1104 w 1969"/>
                    <a:gd name="T11" fmla="*/ 144 h 769"/>
                    <a:gd name="T12" fmla="*/ 1248 w 1969"/>
                    <a:gd name="T13" fmla="*/ 240 h 769"/>
                    <a:gd name="T14" fmla="*/ 1584 w 1969"/>
                    <a:gd name="T15" fmla="*/ 0 h 769"/>
                    <a:gd name="T16" fmla="*/ 1776 w 1969"/>
                    <a:gd name="T17" fmla="*/ 240 h 769"/>
                    <a:gd name="T18" fmla="*/ 1968 w 1969"/>
                    <a:gd name="T19" fmla="*/ 336 h 7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69" h="769">
                      <a:moveTo>
                        <a:pt x="0" y="576"/>
                      </a:moveTo>
                      <a:lnTo>
                        <a:pt x="240" y="768"/>
                      </a:lnTo>
                      <a:lnTo>
                        <a:pt x="432" y="576"/>
                      </a:lnTo>
                      <a:lnTo>
                        <a:pt x="672" y="144"/>
                      </a:lnTo>
                      <a:lnTo>
                        <a:pt x="864" y="288"/>
                      </a:lnTo>
                      <a:lnTo>
                        <a:pt x="1104" y="144"/>
                      </a:lnTo>
                      <a:lnTo>
                        <a:pt x="1248" y="240"/>
                      </a:lnTo>
                      <a:lnTo>
                        <a:pt x="1584" y="0"/>
                      </a:lnTo>
                      <a:lnTo>
                        <a:pt x="1776" y="240"/>
                      </a:lnTo>
                      <a:lnTo>
                        <a:pt x="1968" y="336"/>
                      </a:lnTo>
                    </a:path>
                  </a:pathLst>
                </a:custGeom>
                <a:noFill/>
                <a:ln w="5715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532" name="Oval 12"/>
                <p:cNvSpPr>
                  <a:spLocks noChangeArrowheads="1"/>
                </p:cNvSpPr>
                <p:nvPr/>
              </p:nvSpPr>
              <p:spPr bwMode="auto">
                <a:xfrm>
                  <a:off x="3988" y="1362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3" name="Oval 13"/>
                <p:cNvSpPr>
                  <a:spLocks noChangeArrowheads="1"/>
                </p:cNvSpPr>
                <p:nvPr/>
              </p:nvSpPr>
              <p:spPr bwMode="auto">
                <a:xfrm>
                  <a:off x="4176" y="1506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4" name="Oval 14"/>
                <p:cNvSpPr>
                  <a:spLocks noChangeArrowheads="1"/>
                </p:cNvSpPr>
                <p:nvPr/>
              </p:nvSpPr>
              <p:spPr bwMode="auto">
                <a:xfrm>
                  <a:off x="4420" y="1366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5" name="Oval 15"/>
                <p:cNvSpPr>
                  <a:spLocks noChangeArrowheads="1"/>
                </p:cNvSpPr>
                <p:nvPr/>
              </p:nvSpPr>
              <p:spPr bwMode="auto">
                <a:xfrm>
                  <a:off x="3744" y="1782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6" name="Oval 16"/>
                <p:cNvSpPr>
                  <a:spLocks noChangeArrowheads="1"/>
                </p:cNvSpPr>
                <p:nvPr/>
              </p:nvSpPr>
              <p:spPr bwMode="auto">
                <a:xfrm>
                  <a:off x="4904" y="1222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7" name="Oval 17"/>
                <p:cNvSpPr>
                  <a:spLocks noChangeArrowheads="1"/>
                </p:cNvSpPr>
                <p:nvPr/>
              </p:nvSpPr>
              <p:spPr bwMode="auto">
                <a:xfrm>
                  <a:off x="4568" y="1454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8" name="Oval 18"/>
                <p:cNvSpPr>
                  <a:spLocks noChangeArrowheads="1"/>
                </p:cNvSpPr>
                <p:nvPr/>
              </p:nvSpPr>
              <p:spPr bwMode="auto">
                <a:xfrm>
                  <a:off x="5092" y="1462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39" name="Oval 19"/>
                <p:cNvSpPr>
                  <a:spLocks noChangeArrowheads="1"/>
                </p:cNvSpPr>
                <p:nvPr/>
              </p:nvSpPr>
              <p:spPr bwMode="auto">
                <a:xfrm>
                  <a:off x="3316" y="1790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40" name="Oval 20"/>
                <p:cNvSpPr>
                  <a:spLocks noChangeArrowheads="1"/>
                </p:cNvSpPr>
                <p:nvPr/>
              </p:nvSpPr>
              <p:spPr bwMode="auto">
                <a:xfrm>
                  <a:off x="3552" y="1974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41" name="Oval 21"/>
                <p:cNvSpPr>
                  <a:spLocks noChangeArrowheads="1"/>
                </p:cNvSpPr>
                <p:nvPr/>
              </p:nvSpPr>
              <p:spPr bwMode="auto">
                <a:xfrm>
                  <a:off x="5292" y="1556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42" name="Freeform 22"/>
                <p:cNvSpPr>
                  <a:spLocks/>
                </p:cNvSpPr>
                <p:nvPr/>
              </p:nvSpPr>
              <p:spPr bwMode="auto">
                <a:xfrm>
                  <a:off x="3168" y="972"/>
                  <a:ext cx="2209" cy="1585"/>
                </a:xfrm>
                <a:custGeom>
                  <a:avLst/>
                  <a:gdLst>
                    <a:gd name="T0" fmla="*/ 0 w 2209"/>
                    <a:gd name="T1" fmla="*/ 0 h 1585"/>
                    <a:gd name="T2" fmla="*/ 0 w 2209"/>
                    <a:gd name="T3" fmla="*/ 1584 h 1585"/>
                    <a:gd name="T4" fmla="*/ 2208 w 2209"/>
                    <a:gd name="T5" fmla="*/ 1584 h 1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9" h="1585">
                      <a:moveTo>
                        <a:pt x="0" y="0"/>
                      </a:moveTo>
                      <a:lnTo>
                        <a:pt x="0" y="1584"/>
                      </a:lnTo>
                      <a:lnTo>
                        <a:pt x="2208" y="1584"/>
                      </a:lnTo>
                    </a:path>
                  </a:pathLst>
                </a:custGeom>
                <a:noFill/>
                <a:ln w="5715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107543" name="Group 23"/>
            <p:cNvGrpSpPr>
              <a:grpSpLocks/>
            </p:cNvGrpSpPr>
            <p:nvPr/>
          </p:nvGrpSpPr>
          <p:grpSpPr bwMode="auto">
            <a:xfrm>
              <a:off x="192" y="1008"/>
              <a:ext cx="2686" cy="2353"/>
              <a:chOff x="17" y="972"/>
              <a:chExt cx="2686" cy="2353"/>
            </a:xfrm>
          </p:grpSpPr>
          <p:sp>
            <p:nvSpPr>
              <p:cNvPr id="107544" name="Rectangle 24"/>
              <p:cNvSpPr>
                <a:spLocks noChangeArrowheads="1"/>
              </p:cNvSpPr>
              <p:nvPr/>
            </p:nvSpPr>
            <p:spPr bwMode="auto">
              <a:xfrm>
                <a:off x="35" y="2146"/>
                <a:ext cx="43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LCL</a:t>
                </a:r>
              </a:p>
            </p:txBody>
          </p:sp>
          <p:sp>
            <p:nvSpPr>
              <p:cNvPr id="107545" name="Rectangle 25"/>
              <p:cNvSpPr>
                <a:spLocks noChangeArrowheads="1"/>
              </p:cNvSpPr>
              <p:nvPr/>
            </p:nvSpPr>
            <p:spPr bwMode="auto">
              <a:xfrm>
                <a:off x="17" y="1036"/>
                <a:ext cx="4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UCL</a:t>
                </a:r>
              </a:p>
            </p:txBody>
          </p:sp>
          <p:sp>
            <p:nvSpPr>
              <p:cNvPr id="107546" name="Rectangle 26"/>
              <p:cNvSpPr>
                <a:spLocks noChangeArrowheads="1"/>
              </p:cNvSpPr>
              <p:nvPr/>
            </p:nvSpPr>
            <p:spPr bwMode="auto">
              <a:xfrm>
                <a:off x="533" y="2687"/>
                <a:ext cx="1846" cy="6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Sample observations</a:t>
                </a:r>
              </a:p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consistently below the</a:t>
                </a:r>
              </a:p>
              <a:p>
                <a:pPr algn="l" eaLnBrk="0" hangingPunct="0"/>
                <a:r>
                  <a:rPr lang="en-US" sz="20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center line</a:t>
                </a:r>
              </a:p>
            </p:txBody>
          </p:sp>
          <p:grpSp>
            <p:nvGrpSpPr>
              <p:cNvPr id="107547" name="Group 27"/>
              <p:cNvGrpSpPr>
                <a:grpSpLocks/>
              </p:cNvGrpSpPr>
              <p:nvPr/>
            </p:nvGrpSpPr>
            <p:grpSpPr bwMode="auto">
              <a:xfrm>
                <a:off x="450" y="972"/>
                <a:ext cx="2253" cy="1585"/>
                <a:chOff x="432" y="972"/>
                <a:chExt cx="2253" cy="1585"/>
              </a:xfrm>
            </p:grpSpPr>
            <p:sp>
              <p:nvSpPr>
                <p:cNvPr id="107548" name="Rectangle 28"/>
                <p:cNvSpPr>
                  <a:spLocks noChangeArrowheads="1"/>
                </p:cNvSpPr>
                <p:nvPr/>
              </p:nvSpPr>
              <p:spPr bwMode="auto">
                <a:xfrm>
                  <a:off x="436" y="1168"/>
                  <a:ext cx="2200" cy="1096"/>
                </a:xfrm>
                <a:prstGeom prst="rect">
                  <a:avLst/>
                </a:prstGeom>
                <a:solidFill>
                  <a:srgbClr val="FFCC99"/>
                </a:solidFill>
                <a:ln w="12700">
                  <a:solidFill>
                    <a:srgbClr val="00B7A5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49" name="Line 29"/>
                <p:cNvSpPr>
                  <a:spLocks noChangeShapeType="1"/>
                </p:cNvSpPr>
                <p:nvPr/>
              </p:nvSpPr>
              <p:spPr bwMode="auto">
                <a:xfrm>
                  <a:off x="436" y="1740"/>
                  <a:ext cx="22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0" name="Freeform 30"/>
                <p:cNvSpPr>
                  <a:spLocks/>
                </p:cNvSpPr>
                <p:nvPr/>
              </p:nvSpPr>
              <p:spPr bwMode="auto">
                <a:xfrm>
                  <a:off x="576" y="1596"/>
                  <a:ext cx="2065" cy="577"/>
                </a:xfrm>
                <a:custGeom>
                  <a:avLst/>
                  <a:gdLst>
                    <a:gd name="T0" fmla="*/ 0 w 2065"/>
                    <a:gd name="T1" fmla="*/ 288 h 577"/>
                    <a:gd name="T2" fmla="*/ 192 w 2065"/>
                    <a:gd name="T3" fmla="*/ 528 h 577"/>
                    <a:gd name="T4" fmla="*/ 432 w 2065"/>
                    <a:gd name="T5" fmla="*/ 0 h 577"/>
                    <a:gd name="T6" fmla="*/ 624 w 2065"/>
                    <a:gd name="T7" fmla="*/ 288 h 577"/>
                    <a:gd name="T8" fmla="*/ 768 w 2065"/>
                    <a:gd name="T9" fmla="*/ 576 h 577"/>
                    <a:gd name="T10" fmla="*/ 912 w 2065"/>
                    <a:gd name="T11" fmla="*/ 336 h 577"/>
                    <a:gd name="T12" fmla="*/ 1152 w 2065"/>
                    <a:gd name="T13" fmla="*/ 240 h 577"/>
                    <a:gd name="T14" fmla="*/ 1392 w 2065"/>
                    <a:gd name="T15" fmla="*/ 432 h 577"/>
                    <a:gd name="T16" fmla="*/ 1632 w 2065"/>
                    <a:gd name="T17" fmla="*/ 240 h 577"/>
                    <a:gd name="T18" fmla="*/ 2064 w 2065"/>
                    <a:gd name="T19" fmla="*/ 480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065" h="577">
                      <a:moveTo>
                        <a:pt x="0" y="288"/>
                      </a:moveTo>
                      <a:lnTo>
                        <a:pt x="192" y="528"/>
                      </a:lnTo>
                      <a:lnTo>
                        <a:pt x="432" y="0"/>
                      </a:lnTo>
                      <a:lnTo>
                        <a:pt x="624" y="288"/>
                      </a:lnTo>
                      <a:lnTo>
                        <a:pt x="768" y="576"/>
                      </a:lnTo>
                      <a:lnTo>
                        <a:pt x="912" y="336"/>
                      </a:lnTo>
                      <a:lnTo>
                        <a:pt x="1152" y="240"/>
                      </a:lnTo>
                      <a:lnTo>
                        <a:pt x="1392" y="432"/>
                      </a:lnTo>
                      <a:lnTo>
                        <a:pt x="1632" y="240"/>
                      </a:lnTo>
                      <a:lnTo>
                        <a:pt x="2064" y="480"/>
                      </a:lnTo>
                    </a:path>
                  </a:pathLst>
                </a:custGeom>
                <a:noFill/>
                <a:ln w="5715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7551" name="Oval 31"/>
                <p:cNvSpPr>
                  <a:spLocks noChangeArrowheads="1"/>
                </p:cNvSpPr>
                <p:nvPr/>
              </p:nvSpPr>
              <p:spPr bwMode="auto">
                <a:xfrm>
                  <a:off x="1300" y="2127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2" name="Oval 32"/>
                <p:cNvSpPr>
                  <a:spLocks noChangeArrowheads="1"/>
                </p:cNvSpPr>
                <p:nvPr/>
              </p:nvSpPr>
              <p:spPr bwMode="auto">
                <a:xfrm>
                  <a:off x="1444" y="1891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3" name="Oval 33"/>
                <p:cNvSpPr>
                  <a:spLocks noChangeArrowheads="1"/>
                </p:cNvSpPr>
                <p:nvPr/>
              </p:nvSpPr>
              <p:spPr bwMode="auto">
                <a:xfrm>
                  <a:off x="1688" y="1795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4" name="Oval 34"/>
                <p:cNvSpPr>
                  <a:spLocks noChangeArrowheads="1"/>
                </p:cNvSpPr>
                <p:nvPr/>
              </p:nvSpPr>
              <p:spPr bwMode="auto">
                <a:xfrm>
                  <a:off x="1164" y="1851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5" name="Oval 35"/>
                <p:cNvSpPr>
                  <a:spLocks noChangeArrowheads="1"/>
                </p:cNvSpPr>
                <p:nvPr/>
              </p:nvSpPr>
              <p:spPr bwMode="auto">
                <a:xfrm>
                  <a:off x="2168" y="1799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6" name="Oval 36"/>
                <p:cNvSpPr>
                  <a:spLocks noChangeArrowheads="1"/>
                </p:cNvSpPr>
                <p:nvPr/>
              </p:nvSpPr>
              <p:spPr bwMode="auto">
                <a:xfrm>
                  <a:off x="1924" y="1987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7" name="Oval 37"/>
                <p:cNvSpPr>
                  <a:spLocks noChangeArrowheads="1"/>
                </p:cNvSpPr>
                <p:nvPr/>
              </p:nvSpPr>
              <p:spPr bwMode="auto">
                <a:xfrm>
                  <a:off x="2600" y="2035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8" name="Oval 38"/>
                <p:cNvSpPr>
                  <a:spLocks noChangeArrowheads="1"/>
                </p:cNvSpPr>
                <p:nvPr/>
              </p:nvSpPr>
              <p:spPr bwMode="auto">
                <a:xfrm>
                  <a:off x="728" y="2079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59" name="Oval 39"/>
                <p:cNvSpPr>
                  <a:spLocks noChangeArrowheads="1"/>
                </p:cNvSpPr>
                <p:nvPr/>
              </p:nvSpPr>
              <p:spPr bwMode="auto">
                <a:xfrm>
                  <a:off x="968" y="1559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60" name="Oval 40"/>
                <p:cNvSpPr>
                  <a:spLocks noChangeArrowheads="1"/>
                </p:cNvSpPr>
                <p:nvPr/>
              </p:nvSpPr>
              <p:spPr bwMode="auto">
                <a:xfrm>
                  <a:off x="532" y="1835"/>
                  <a:ext cx="85" cy="85"/>
                </a:xfrm>
                <a:prstGeom prst="ellipse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561" name="Freeform 41"/>
                <p:cNvSpPr>
                  <a:spLocks/>
                </p:cNvSpPr>
                <p:nvPr/>
              </p:nvSpPr>
              <p:spPr bwMode="auto">
                <a:xfrm>
                  <a:off x="432" y="972"/>
                  <a:ext cx="2209" cy="1585"/>
                </a:xfrm>
                <a:custGeom>
                  <a:avLst/>
                  <a:gdLst>
                    <a:gd name="T0" fmla="*/ 0 w 2209"/>
                    <a:gd name="T1" fmla="*/ 0 h 1585"/>
                    <a:gd name="T2" fmla="*/ 0 w 2209"/>
                    <a:gd name="T3" fmla="*/ 1584 h 1585"/>
                    <a:gd name="T4" fmla="*/ 2208 w 2209"/>
                    <a:gd name="T5" fmla="*/ 1584 h 1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209" h="1585">
                      <a:moveTo>
                        <a:pt x="0" y="0"/>
                      </a:moveTo>
                      <a:lnTo>
                        <a:pt x="0" y="1584"/>
                      </a:lnTo>
                      <a:lnTo>
                        <a:pt x="2208" y="1584"/>
                      </a:lnTo>
                    </a:path>
                  </a:pathLst>
                </a:custGeom>
                <a:noFill/>
                <a:ln w="57150" cap="rnd" cmpd="sng">
                  <a:solidFill>
                    <a:schemeClr val="folHlink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41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1926229C-BA0F-4F60-A410-F58C1CDDE290}" type="slidenum">
              <a:rPr lang="en-US"/>
              <a:pPr/>
              <a:t>31</a:t>
            </a:fld>
            <a:endParaRPr lang="en-US"/>
          </a:p>
        </p:txBody>
      </p:sp>
      <p:sp>
        <p:nvSpPr>
          <p:cNvPr id="109609" name="Rectangle 41"/>
          <p:cNvSpPr>
            <a:spLocks noChangeArrowheads="1"/>
          </p:cNvSpPr>
          <p:nvPr/>
        </p:nvSpPr>
        <p:spPr bwMode="auto">
          <a:xfrm>
            <a:off x="1828800" y="1524000"/>
            <a:ext cx="8610600" cy="472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24088" y="554038"/>
            <a:ext cx="7772400" cy="9461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Control Chart Patterns (cont.)</a:t>
            </a:r>
          </a:p>
        </p:txBody>
      </p:sp>
      <p:grpSp>
        <p:nvGrpSpPr>
          <p:cNvPr id="109572" name="Group 4"/>
          <p:cNvGrpSpPr>
            <a:grpSpLocks/>
          </p:cNvGrpSpPr>
          <p:nvPr/>
        </p:nvGrpSpPr>
        <p:grpSpPr bwMode="auto">
          <a:xfrm>
            <a:off x="1790701" y="1571626"/>
            <a:ext cx="4244975" cy="3432175"/>
            <a:chOff x="168" y="990"/>
            <a:chExt cx="2674" cy="2162"/>
          </a:xfrm>
        </p:grpSpPr>
        <p:sp>
          <p:nvSpPr>
            <p:cNvPr id="109573" name="Rectangle 5"/>
            <p:cNvSpPr>
              <a:spLocks noChangeArrowheads="1"/>
            </p:cNvSpPr>
            <p:nvPr/>
          </p:nvSpPr>
          <p:spPr bwMode="auto">
            <a:xfrm>
              <a:off x="186" y="2164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LCL</a:t>
              </a:r>
            </a:p>
          </p:txBody>
        </p:sp>
        <p:sp>
          <p:nvSpPr>
            <p:cNvPr id="109574" name="Rectangle 6"/>
            <p:cNvSpPr>
              <a:spLocks noChangeArrowheads="1"/>
            </p:cNvSpPr>
            <p:nvPr/>
          </p:nvSpPr>
          <p:spPr bwMode="auto">
            <a:xfrm>
              <a:off x="168" y="1054"/>
              <a:ext cx="4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UCL</a:t>
              </a:r>
            </a:p>
          </p:txBody>
        </p:sp>
        <p:sp>
          <p:nvSpPr>
            <p:cNvPr id="109575" name="Rectangle 7"/>
            <p:cNvSpPr>
              <a:spLocks noChangeArrowheads="1"/>
            </p:cNvSpPr>
            <p:nvPr/>
          </p:nvSpPr>
          <p:spPr bwMode="auto">
            <a:xfrm>
              <a:off x="605" y="1186"/>
              <a:ext cx="2200" cy="10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00B7A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6" name="Line 8"/>
            <p:cNvSpPr>
              <a:spLocks noChangeShapeType="1"/>
            </p:cNvSpPr>
            <p:nvPr/>
          </p:nvSpPr>
          <p:spPr bwMode="auto">
            <a:xfrm>
              <a:off x="605" y="1758"/>
              <a:ext cx="2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7" name="Oval 9"/>
            <p:cNvSpPr>
              <a:spLocks noChangeArrowheads="1"/>
            </p:cNvSpPr>
            <p:nvPr/>
          </p:nvSpPr>
          <p:spPr bwMode="auto">
            <a:xfrm>
              <a:off x="1601" y="1801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8" name="Oval 10"/>
            <p:cNvSpPr>
              <a:spLocks noChangeArrowheads="1"/>
            </p:cNvSpPr>
            <p:nvPr/>
          </p:nvSpPr>
          <p:spPr bwMode="auto">
            <a:xfrm>
              <a:off x="1793" y="1421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79" name="Oval 11"/>
            <p:cNvSpPr>
              <a:spLocks noChangeArrowheads="1"/>
            </p:cNvSpPr>
            <p:nvPr/>
          </p:nvSpPr>
          <p:spPr bwMode="auto">
            <a:xfrm>
              <a:off x="1993" y="1421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0" name="Oval 12"/>
            <p:cNvSpPr>
              <a:spLocks noChangeArrowheads="1"/>
            </p:cNvSpPr>
            <p:nvPr/>
          </p:nvSpPr>
          <p:spPr bwMode="auto">
            <a:xfrm>
              <a:off x="1321" y="1933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1" name="Oval 13"/>
            <p:cNvSpPr>
              <a:spLocks noChangeArrowheads="1"/>
            </p:cNvSpPr>
            <p:nvPr/>
          </p:nvSpPr>
          <p:spPr bwMode="auto">
            <a:xfrm>
              <a:off x="2469" y="1413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2" name="Oval 14"/>
            <p:cNvSpPr>
              <a:spLocks noChangeArrowheads="1"/>
            </p:cNvSpPr>
            <p:nvPr/>
          </p:nvSpPr>
          <p:spPr bwMode="auto">
            <a:xfrm>
              <a:off x="2177" y="1269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3" name="Oval 15"/>
            <p:cNvSpPr>
              <a:spLocks noChangeArrowheads="1"/>
            </p:cNvSpPr>
            <p:nvPr/>
          </p:nvSpPr>
          <p:spPr bwMode="auto">
            <a:xfrm>
              <a:off x="2757" y="1217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4" name="Oval 16"/>
            <p:cNvSpPr>
              <a:spLocks noChangeArrowheads="1"/>
            </p:cNvSpPr>
            <p:nvPr/>
          </p:nvSpPr>
          <p:spPr bwMode="auto">
            <a:xfrm>
              <a:off x="977" y="2025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5" name="Oval 17"/>
            <p:cNvSpPr>
              <a:spLocks noChangeArrowheads="1"/>
            </p:cNvSpPr>
            <p:nvPr/>
          </p:nvSpPr>
          <p:spPr bwMode="auto">
            <a:xfrm>
              <a:off x="1173" y="1805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6" name="Oval 18"/>
            <p:cNvSpPr>
              <a:spLocks noChangeArrowheads="1"/>
            </p:cNvSpPr>
            <p:nvPr/>
          </p:nvSpPr>
          <p:spPr bwMode="auto">
            <a:xfrm>
              <a:off x="777" y="2137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87" name="Freeform 19"/>
            <p:cNvSpPr>
              <a:spLocks/>
            </p:cNvSpPr>
            <p:nvPr/>
          </p:nvSpPr>
          <p:spPr bwMode="auto">
            <a:xfrm>
              <a:off x="601" y="990"/>
              <a:ext cx="2209" cy="1585"/>
            </a:xfrm>
            <a:custGeom>
              <a:avLst/>
              <a:gdLst>
                <a:gd name="T0" fmla="*/ 0 w 2209"/>
                <a:gd name="T1" fmla="*/ 0 h 1585"/>
                <a:gd name="T2" fmla="*/ 0 w 2209"/>
                <a:gd name="T3" fmla="*/ 1584 h 1585"/>
                <a:gd name="T4" fmla="*/ 2208 w 2209"/>
                <a:gd name="T5" fmla="*/ 1584 h 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" h="1585">
                  <a:moveTo>
                    <a:pt x="0" y="0"/>
                  </a:moveTo>
                  <a:lnTo>
                    <a:pt x="0" y="1584"/>
                  </a:lnTo>
                  <a:lnTo>
                    <a:pt x="2208" y="1584"/>
                  </a:lnTo>
                </a:path>
              </a:pathLst>
            </a:custGeom>
            <a:noFill/>
            <a:ln w="5715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588" name="Rectangle 20"/>
            <p:cNvSpPr>
              <a:spLocks noChangeArrowheads="1"/>
            </p:cNvSpPr>
            <p:nvPr/>
          </p:nvSpPr>
          <p:spPr bwMode="auto">
            <a:xfrm>
              <a:off x="678" y="2708"/>
              <a:ext cx="1909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Sample observations</a:t>
              </a:r>
            </a:p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consistently increasing</a:t>
              </a:r>
            </a:p>
          </p:txBody>
        </p:sp>
        <p:sp>
          <p:nvSpPr>
            <p:cNvPr id="109589" name="Freeform 21"/>
            <p:cNvSpPr>
              <a:spLocks/>
            </p:cNvSpPr>
            <p:nvPr/>
          </p:nvSpPr>
          <p:spPr bwMode="auto">
            <a:xfrm>
              <a:off x="829" y="1263"/>
              <a:ext cx="1969" cy="913"/>
            </a:xfrm>
            <a:custGeom>
              <a:avLst/>
              <a:gdLst>
                <a:gd name="T0" fmla="*/ 0 w 1969"/>
                <a:gd name="T1" fmla="*/ 912 h 913"/>
                <a:gd name="T2" fmla="*/ 192 w 1969"/>
                <a:gd name="T3" fmla="*/ 816 h 913"/>
                <a:gd name="T4" fmla="*/ 384 w 1969"/>
                <a:gd name="T5" fmla="*/ 576 h 913"/>
                <a:gd name="T6" fmla="*/ 528 w 1969"/>
                <a:gd name="T7" fmla="*/ 720 h 913"/>
                <a:gd name="T8" fmla="*/ 816 w 1969"/>
                <a:gd name="T9" fmla="*/ 576 h 913"/>
                <a:gd name="T10" fmla="*/ 1008 w 1969"/>
                <a:gd name="T11" fmla="*/ 192 h 913"/>
                <a:gd name="T12" fmla="*/ 1200 w 1969"/>
                <a:gd name="T13" fmla="*/ 192 h 913"/>
                <a:gd name="T14" fmla="*/ 1392 w 1969"/>
                <a:gd name="T15" fmla="*/ 48 h 913"/>
                <a:gd name="T16" fmla="*/ 1680 w 1969"/>
                <a:gd name="T17" fmla="*/ 192 h 913"/>
                <a:gd name="T18" fmla="*/ 1968 w 1969"/>
                <a:gd name="T19" fmla="*/ 0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69" h="913">
                  <a:moveTo>
                    <a:pt x="0" y="912"/>
                  </a:moveTo>
                  <a:lnTo>
                    <a:pt x="192" y="816"/>
                  </a:lnTo>
                  <a:lnTo>
                    <a:pt x="384" y="576"/>
                  </a:lnTo>
                  <a:lnTo>
                    <a:pt x="528" y="720"/>
                  </a:lnTo>
                  <a:lnTo>
                    <a:pt x="816" y="576"/>
                  </a:lnTo>
                  <a:lnTo>
                    <a:pt x="1008" y="192"/>
                  </a:lnTo>
                  <a:lnTo>
                    <a:pt x="1200" y="192"/>
                  </a:lnTo>
                  <a:lnTo>
                    <a:pt x="1392" y="48"/>
                  </a:lnTo>
                  <a:lnTo>
                    <a:pt x="1680" y="192"/>
                  </a:lnTo>
                  <a:lnTo>
                    <a:pt x="1968" y="0"/>
                  </a:lnTo>
                </a:path>
              </a:pathLst>
            </a:custGeom>
            <a:noFill/>
            <a:ln w="5715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9590" name="Group 22"/>
          <p:cNvGrpSpPr>
            <a:grpSpLocks/>
          </p:cNvGrpSpPr>
          <p:nvPr/>
        </p:nvGrpSpPr>
        <p:grpSpPr bwMode="auto">
          <a:xfrm>
            <a:off x="6019801" y="2667000"/>
            <a:ext cx="4271963" cy="3424238"/>
            <a:chOff x="2824" y="1666"/>
            <a:chExt cx="2691" cy="2157"/>
          </a:xfrm>
        </p:grpSpPr>
        <p:sp>
          <p:nvSpPr>
            <p:cNvPr id="109591" name="Rectangle 23"/>
            <p:cNvSpPr>
              <a:spLocks noChangeArrowheads="1"/>
            </p:cNvSpPr>
            <p:nvPr/>
          </p:nvSpPr>
          <p:spPr bwMode="auto">
            <a:xfrm>
              <a:off x="2824" y="1730"/>
              <a:ext cx="4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UCL</a:t>
              </a:r>
            </a:p>
          </p:txBody>
        </p:sp>
        <p:sp>
          <p:nvSpPr>
            <p:cNvPr id="109592" name="Rectangle 24"/>
            <p:cNvSpPr>
              <a:spLocks noChangeArrowheads="1"/>
            </p:cNvSpPr>
            <p:nvPr/>
          </p:nvSpPr>
          <p:spPr bwMode="auto">
            <a:xfrm>
              <a:off x="2842" y="2840"/>
              <a:ext cx="43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LCL</a:t>
              </a:r>
            </a:p>
          </p:txBody>
        </p:sp>
        <p:sp>
          <p:nvSpPr>
            <p:cNvPr id="109593" name="Rectangle 25"/>
            <p:cNvSpPr>
              <a:spLocks noChangeArrowheads="1"/>
            </p:cNvSpPr>
            <p:nvPr/>
          </p:nvSpPr>
          <p:spPr bwMode="auto">
            <a:xfrm>
              <a:off x="3270" y="1862"/>
              <a:ext cx="2200" cy="1096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00B7A5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4" name="Line 26"/>
            <p:cNvSpPr>
              <a:spLocks noChangeShapeType="1"/>
            </p:cNvSpPr>
            <p:nvPr/>
          </p:nvSpPr>
          <p:spPr bwMode="auto">
            <a:xfrm>
              <a:off x="3270" y="2434"/>
              <a:ext cx="22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5" name="Oval 27"/>
            <p:cNvSpPr>
              <a:spLocks noChangeArrowheads="1"/>
            </p:cNvSpPr>
            <p:nvPr/>
          </p:nvSpPr>
          <p:spPr bwMode="auto">
            <a:xfrm>
              <a:off x="4002" y="2176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6" name="Oval 28"/>
            <p:cNvSpPr>
              <a:spLocks noChangeArrowheads="1"/>
            </p:cNvSpPr>
            <p:nvPr/>
          </p:nvSpPr>
          <p:spPr bwMode="auto">
            <a:xfrm>
              <a:off x="4186" y="2460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7" name="Oval 29"/>
            <p:cNvSpPr>
              <a:spLocks noChangeArrowheads="1"/>
            </p:cNvSpPr>
            <p:nvPr/>
          </p:nvSpPr>
          <p:spPr bwMode="auto">
            <a:xfrm>
              <a:off x="4426" y="2560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8" name="Oval 30"/>
            <p:cNvSpPr>
              <a:spLocks noChangeArrowheads="1"/>
            </p:cNvSpPr>
            <p:nvPr/>
          </p:nvSpPr>
          <p:spPr bwMode="auto">
            <a:xfrm>
              <a:off x="3750" y="2124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599" name="Oval 31"/>
            <p:cNvSpPr>
              <a:spLocks noChangeArrowheads="1"/>
            </p:cNvSpPr>
            <p:nvPr/>
          </p:nvSpPr>
          <p:spPr bwMode="auto">
            <a:xfrm>
              <a:off x="4858" y="2704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0" name="Oval 32"/>
            <p:cNvSpPr>
              <a:spLocks noChangeArrowheads="1"/>
            </p:cNvSpPr>
            <p:nvPr/>
          </p:nvSpPr>
          <p:spPr bwMode="auto">
            <a:xfrm>
              <a:off x="4602" y="2780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1" name="Oval 33"/>
            <p:cNvSpPr>
              <a:spLocks noChangeArrowheads="1"/>
            </p:cNvSpPr>
            <p:nvPr/>
          </p:nvSpPr>
          <p:spPr bwMode="auto">
            <a:xfrm>
              <a:off x="5094" y="2792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2" name="Oval 34"/>
            <p:cNvSpPr>
              <a:spLocks noChangeArrowheads="1"/>
            </p:cNvSpPr>
            <p:nvPr/>
          </p:nvSpPr>
          <p:spPr bwMode="auto">
            <a:xfrm>
              <a:off x="3362" y="2080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3" name="Oval 35"/>
            <p:cNvSpPr>
              <a:spLocks noChangeArrowheads="1"/>
            </p:cNvSpPr>
            <p:nvPr/>
          </p:nvSpPr>
          <p:spPr bwMode="auto">
            <a:xfrm>
              <a:off x="3562" y="1936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4" name="Oval 36"/>
            <p:cNvSpPr>
              <a:spLocks noChangeArrowheads="1"/>
            </p:cNvSpPr>
            <p:nvPr/>
          </p:nvSpPr>
          <p:spPr bwMode="auto">
            <a:xfrm>
              <a:off x="5430" y="2650"/>
              <a:ext cx="85" cy="8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9605" name="Freeform 37"/>
            <p:cNvSpPr>
              <a:spLocks/>
            </p:cNvSpPr>
            <p:nvPr/>
          </p:nvSpPr>
          <p:spPr bwMode="auto">
            <a:xfrm>
              <a:off x="3266" y="1666"/>
              <a:ext cx="2209" cy="1585"/>
            </a:xfrm>
            <a:custGeom>
              <a:avLst/>
              <a:gdLst>
                <a:gd name="T0" fmla="*/ 0 w 2209"/>
                <a:gd name="T1" fmla="*/ 0 h 1585"/>
                <a:gd name="T2" fmla="*/ 0 w 2209"/>
                <a:gd name="T3" fmla="*/ 1584 h 1585"/>
                <a:gd name="T4" fmla="*/ 2208 w 2209"/>
                <a:gd name="T5" fmla="*/ 1584 h 1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09" h="1585">
                  <a:moveTo>
                    <a:pt x="0" y="0"/>
                  </a:moveTo>
                  <a:lnTo>
                    <a:pt x="0" y="1584"/>
                  </a:lnTo>
                  <a:lnTo>
                    <a:pt x="2208" y="1584"/>
                  </a:lnTo>
                </a:path>
              </a:pathLst>
            </a:custGeom>
            <a:noFill/>
            <a:ln w="57150" cap="rnd" cmpd="sng">
              <a:solidFill>
                <a:schemeClr val="folHlink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606" name="Rectangle 38"/>
            <p:cNvSpPr>
              <a:spLocks noChangeArrowheads="1"/>
            </p:cNvSpPr>
            <p:nvPr/>
          </p:nvSpPr>
          <p:spPr bwMode="auto">
            <a:xfrm>
              <a:off x="3301" y="3379"/>
              <a:ext cx="1955" cy="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Sample observations</a:t>
              </a:r>
            </a:p>
            <a:p>
              <a:pPr algn="l" eaLnBrk="0" hangingPunct="0"/>
              <a:r>
                <a:rPr lang="en-US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consistently decreasing</a:t>
              </a:r>
            </a:p>
          </p:txBody>
        </p:sp>
        <p:sp>
          <p:nvSpPr>
            <p:cNvPr id="109607" name="Freeform 39"/>
            <p:cNvSpPr>
              <a:spLocks/>
            </p:cNvSpPr>
            <p:nvPr/>
          </p:nvSpPr>
          <p:spPr bwMode="auto">
            <a:xfrm>
              <a:off x="3414" y="1974"/>
              <a:ext cx="2065" cy="865"/>
            </a:xfrm>
            <a:custGeom>
              <a:avLst/>
              <a:gdLst>
                <a:gd name="T0" fmla="*/ 0 w 2065"/>
                <a:gd name="T1" fmla="*/ 144 h 865"/>
                <a:gd name="T2" fmla="*/ 192 w 2065"/>
                <a:gd name="T3" fmla="*/ 0 h 865"/>
                <a:gd name="T4" fmla="*/ 384 w 2065"/>
                <a:gd name="T5" fmla="*/ 192 h 865"/>
                <a:gd name="T6" fmla="*/ 624 w 2065"/>
                <a:gd name="T7" fmla="*/ 240 h 865"/>
                <a:gd name="T8" fmla="*/ 816 w 2065"/>
                <a:gd name="T9" fmla="*/ 528 h 865"/>
                <a:gd name="T10" fmla="*/ 1056 w 2065"/>
                <a:gd name="T11" fmla="*/ 624 h 865"/>
                <a:gd name="T12" fmla="*/ 1248 w 2065"/>
                <a:gd name="T13" fmla="*/ 864 h 865"/>
                <a:gd name="T14" fmla="*/ 1488 w 2065"/>
                <a:gd name="T15" fmla="*/ 768 h 865"/>
                <a:gd name="T16" fmla="*/ 1728 w 2065"/>
                <a:gd name="T17" fmla="*/ 864 h 865"/>
                <a:gd name="T18" fmla="*/ 2064 w 2065"/>
                <a:gd name="T19" fmla="*/ 720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65" h="865">
                  <a:moveTo>
                    <a:pt x="0" y="144"/>
                  </a:moveTo>
                  <a:lnTo>
                    <a:pt x="192" y="0"/>
                  </a:lnTo>
                  <a:lnTo>
                    <a:pt x="384" y="192"/>
                  </a:lnTo>
                  <a:lnTo>
                    <a:pt x="624" y="240"/>
                  </a:lnTo>
                  <a:lnTo>
                    <a:pt x="816" y="528"/>
                  </a:lnTo>
                  <a:lnTo>
                    <a:pt x="1056" y="624"/>
                  </a:lnTo>
                  <a:lnTo>
                    <a:pt x="1248" y="864"/>
                  </a:lnTo>
                  <a:lnTo>
                    <a:pt x="1488" y="768"/>
                  </a:lnTo>
                  <a:lnTo>
                    <a:pt x="1728" y="864"/>
                  </a:lnTo>
                  <a:lnTo>
                    <a:pt x="2064" y="720"/>
                  </a:lnTo>
                </a:path>
              </a:pathLst>
            </a:custGeom>
            <a:noFill/>
            <a:ln w="5715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 spd="med"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29A8739-4C06-4378-95C5-FAAA1CE48B03}" type="slidenum">
              <a:rPr lang="en-US"/>
              <a:pPr/>
              <a:t>32</a:t>
            </a:fld>
            <a:endParaRPr lang="en-US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Capability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Tolerances</a:t>
            </a:r>
          </a:p>
          <a:p>
            <a:pPr lvl="1"/>
            <a:r>
              <a:rPr lang="en-US" dirty="0">
                <a:effectLst/>
              </a:rPr>
              <a:t>design specifications reflecting product requirements</a:t>
            </a:r>
          </a:p>
          <a:p>
            <a:r>
              <a:rPr lang="en-US" dirty="0">
                <a:effectLst/>
              </a:rPr>
              <a:t>Process capability</a:t>
            </a:r>
          </a:p>
          <a:p>
            <a:pPr lvl="1"/>
            <a:r>
              <a:rPr lang="en-US" dirty="0">
                <a:effectLst/>
              </a:rPr>
              <a:t>range of natural variability in a process what we measure with control charts</a:t>
            </a:r>
          </a:p>
          <a:p>
            <a:endParaRPr lang="en-US" dirty="0">
              <a:effectLst/>
            </a:endParaRPr>
          </a:p>
          <a:p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CBE632E7-4C69-44C4-8498-A4A5BB8FD106}" type="slidenum">
              <a:rPr lang="en-US"/>
              <a:pPr/>
              <a:t>33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7378700" cy="889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Process Capability</a:t>
            </a:r>
          </a:p>
        </p:txBody>
      </p:sp>
      <p:grpSp>
        <p:nvGrpSpPr>
          <p:cNvPr id="121881" name="Group 25"/>
          <p:cNvGrpSpPr>
            <a:grpSpLocks/>
          </p:cNvGrpSpPr>
          <p:nvPr/>
        </p:nvGrpSpPr>
        <p:grpSpPr bwMode="auto">
          <a:xfrm>
            <a:off x="1906588" y="1457325"/>
            <a:ext cx="8534400" cy="4953000"/>
            <a:chOff x="241" y="918"/>
            <a:chExt cx="5376" cy="3120"/>
          </a:xfrm>
        </p:grpSpPr>
        <p:sp>
          <p:nvSpPr>
            <p:cNvPr id="121880" name="Rectangle 24"/>
            <p:cNvSpPr>
              <a:spLocks noChangeArrowheads="1"/>
            </p:cNvSpPr>
            <p:nvPr/>
          </p:nvSpPr>
          <p:spPr bwMode="auto">
            <a:xfrm>
              <a:off x="241" y="918"/>
              <a:ext cx="5376" cy="31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1859" name="Group 3"/>
            <p:cNvGrpSpPr>
              <a:grpSpLocks/>
            </p:cNvGrpSpPr>
            <p:nvPr/>
          </p:nvGrpSpPr>
          <p:grpSpPr bwMode="auto">
            <a:xfrm>
              <a:off x="1248" y="2496"/>
              <a:ext cx="4212" cy="1500"/>
              <a:chOff x="1247" y="2490"/>
              <a:chExt cx="4212" cy="1500"/>
            </a:xfrm>
          </p:grpSpPr>
          <p:sp>
            <p:nvSpPr>
              <p:cNvPr id="121860" name="Rectangle 4"/>
              <p:cNvSpPr>
                <a:spLocks noChangeArrowheads="1"/>
              </p:cNvSpPr>
              <p:nvPr/>
            </p:nvSpPr>
            <p:spPr bwMode="auto">
              <a:xfrm>
                <a:off x="1247" y="2952"/>
                <a:ext cx="1685" cy="7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(b) Design specifications and natural variation the same; process is capable of meeting specifications most of the time.</a:t>
                </a:r>
              </a:p>
            </p:txBody>
          </p:sp>
          <p:sp>
            <p:nvSpPr>
              <p:cNvPr id="121861" name="Line 5"/>
              <p:cNvSpPr>
                <a:spLocks noChangeShapeType="1"/>
              </p:cNvSpPr>
              <p:nvPr/>
            </p:nvSpPr>
            <p:spPr bwMode="auto">
              <a:xfrm>
                <a:off x="3154" y="299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2" name="Line 6"/>
              <p:cNvSpPr>
                <a:spLocks noChangeShapeType="1"/>
              </p:cNvSpPr>
              <p:nvPr/>
            </p:nvSpPr>
            <p:spPr bwMode="auto">
              <a:xfrm>
                <a:off x="4873" y="299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3" name="Line 7"/>
              <p:cNvSpPr>
                <a:spLocks noChangeShapeType="1"/>
              </p:cNvSpPr>
              <p:nvPr/>
            </p:nvSpPr>
            <p:spPr bwMode="auto">
              <a:xfrm>
                <a:off x="4025" y="299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4" name="AutoShape 8"/>
              <p:cNvSpPr>
                <a:spLocks/>
              </p:cNvSpPr>
              <p:nvPr/>
            </p:nvSpPr>
            <p:spPr bwMode="auto">
              <a:xfrm rot="5400000">
                <a:off x="3942" y="2002"/>
                <a:ext cx="141" cy="1721"/>
              </a:xfrm>
              <a:prstGeom prst="leftBrace">
                <a:avLst>
                  <a:gd name="adj1" fmla="val 54078"/>
                  <a:gd name="adj2" fmla="val 50032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5" name="Rectangle 9"/>
              <p:cNvSpPr>
                <a:spLocks noChangeArrowheads="1"/>
              </p:cNvSpPr>
              <p:nvPr/>
            </p:nvSpPr>
            <p:spPr bwMode="auto">
              <a:xfrm>
                <a:off x="3509" y="2490"/>
                <a:ext cx="1005" cy="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Design Specifications</a:t>
                </a:r>
              </a:p>
            </p:txBody>
          </p:sp>
          <p:sp>
            <p:nvSpPr>
              <p:cNvPr id="121866" name="Rectangle 10"/>
              <p:cNvSpPr>
                <a:spLocks noChangeArrowheads="1"/>
              </p:cNvSpPr>
              <p:nvPr/>
            </p:nvSpPr>
            <p:spPr bwMode="auto">
              <a:xfrm>
                <a:off x="3760" y="3778"/>
                <a:ext cx="61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Process</a:t>
                </a:r>
              </a:p>
            </p:txBody>
          </p:sp>
          <p:sp>
            <p:nvSpPr>
              <p:cNvPr id="121867" name="Line 11"/>
              <p:cNvSpPr>
                <a:spLocks noChangeShapeType="1"/>
              </p:cNvSpPr>
              <p:nvPr/>
            </p:nvSpPr>
            <p:spPr bwMode="auto">
              <a:xfrm>
                <a:off x="2553" y="3777"/>
                <a:ext cx="2906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68" name="Freeform 12"/>
              <p:cNvSpPr>
                <a:spLocks/>
              </p:cNvSpPr>
              <p:nvPr/>
            </p:nvSpPr>
            <p:spPr bwMode="auto">
              <a:xfrm>
                <a:off x="3126" y="3084"/>
                <a:ext cx="1778" cy="694"/>
              </a:xfrm>
              <a:custGeom>
                <a:avLst/>
                <a:gdLst>
                  <a:gd name="T0" fmla="*/ 0 w 1778"/>
                  <a:gd name="T1" fmla="*/ 689 h 694"/>
                  <a:gd name="T2" fmla="*/ 91 w 1778"/>
                  <a:gd name="T3" fmla="*/ 660 h 694"/>
                  <a:gd name="T4" fmla="*/ 187 w 1778"/>
                  <a:gd name="T5" fmla="*/ 615 h 694"/>
                  <a:gd name="T6" fmla="*/ 304 w 1778"/>
                  <a:gd name="T7" fmla="*/ 559 h 694"/>
                  <a:gd name="T8" fmla="*/ 464 w 1778"/>
                  <a:gd name="T9" fmla="*/ 436 h 694"/>
                  <a:gd name="T10" fmla="*/ 574 w 1778"/>
                  <a:gd name="T11" fmla="*/ 297 h 694"/>
                  <a:gd name="T12" fmla="*/ 656 w 1778"/>
                  <a:gd name="T13" fmla="*/ 183 h 694"/>
                  <a:gd name="T14" fmla="*/ 731 w 1778"/>
                  <a:gd name="T15" fmla="*/ 97 h 694"/>
                  <a:gd name="T16" fmla="*/ 814 w 1778"/>
                  <a:gd name="T17" fmla="*/ 20 h 694"/>
                  <a:gd name="T18" fmla="*/ 888 w 1778"/>
                  <a:gd name="T19" fmla="*/ 1 h 694"/>
                  <a:gd name="T20" fmla="*/ 968 w 1778"/>
                  <a:gd name="T21" fmla="*/ 25 h 694"/>
                  <a:gd name="T22" fmla="*/ 1051 w 1778"/>
                  <a:gd name="T23" fmla="*/ 97 h 694"/>
                  <a:gd name="T24" fmla="*/ 1131 w 1778"/>
                  <a:gd name="T25" fmla="*/ 201 h 694"/>
                  <a:gd name="T26" fmla="*/ 1208 w 1778"/>
                  <a:gd name="T27" fmla="*/ 308 h 694"/>
                  <a:gd name="T28" fmla="*/ 1296 w 1778"/>
                  <a:gd name="T29" fmla="*/ 423 h 694"/>
                  <a:gd name="T30" fmla="*/ 1422 w 1778"/>
                  <a:gd name="T31" fmla="*/ 529 h 694"/>
                  <a:gd name="T32" fmla="*/ 1550 w 1778"/>
                  <a:gd name="T33" fmla="*/ 599 h 694"/>
                  <a:gd name="T34" fmla="*/ 1667 w 1778"/>
                  <a:gd name="T35" fmla="*/ 652 h 694"/>
                  <a:gd name="T36" fmla="*/ 1778 w 1778"/>
                  <a:gd name="T37" fmla="*/ 694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78" h="694">
                    <a:moveTo>
                      <a:pt x="0" y="689"/>
                    </a:moveTo>
                    <a:cubicBezTo>
                      <a:pt x="15" y="684"/>
                      <a:pt x="60" y="672"/>
                      <a:pt x="91" y="660"/>
                    </a:cubicBezTo>
                    <a:cubicBezTo>
                      <a:pt x="122" y="648"/>
                      <a:pt x="152" y="632"/>
                      <a:pt x="187" y="615"/>
                    </a:cubicBezTo>
                    <a:cubicBezTo>
                      <a:pt x="222" y="598"/>
                      <a:pt x="258" y="589"/>
                      <a:pt x="304" y="559"/>
                    </a:cubicBezTo>
                    <a:cubicBezTo>
                      <a:pt x="350" y="529"/>
                      <a:pt x="419" y="480"/>
                      <a:pt x="464" y="436"/>
                    </a:cubicBezTo>
                    <a:cubicBezTo>
                      <a:pt x="509" y="392"/>
                      <a:pt x="542" y="339"/>
                      <a:pt x="574" y="297"/>
                    </a:cubicBezTo>
                    <a:cubicBezTo>
                      <a:pt x="606" y="255"/>
                      <a:pt x="630" y="216"/>
                      <a:pt x="656" y="183"/>
                    </a:cubicBezTo>
                    <a:cubicBezTo>
                      <a:pt x="682" y="150"/>
                      <a:pt x="705" y="124"/>
                      <a:pt x="731" y="97"/>
                    </a:cubicBezTo>
                    <a:cubicBezTo>
                      <a:pt x="757" y="70"/>
                      <a:pt x="788" y="36"/>
                      <a:pt x="814" y="20"/>
                    </a:cubicBezTo>
                    <a:cubicBezTo>
                      <a:pt x="840" y="4"/>
                      <a:pt x="862" y="0"/>
                      <a:pt x="888" y="1"/>
                    </a:cubicBezTo>
                    <a:cubicBezTo>
                      <a:pt x="914" y="2"/>
                      <a:pt x="941" y="9"/>
                      <a:pt x="968" y="25"/>
                    </a:cubicBezTo>
                    <a:cubicBezTo>
                      <a:pt x="995" y="41"/>
                      <a:pt x="1024" y="68"/>
                      <a:pt x="1051" y="97"/>
                    </a:cubicBezTo>
                    <a:cubicBezTo>
                      <a:pt x="1078" y="126"/>
                      <a:pt x="1105" y="166"/>
                      <a:pt x="1131" y="201"/>
                    </a:cubicBezTo>
                    <a:cubicBezTo>
                      <a:pt x="1157" y="236"/>
                      <a:pt x="1181" y="271"/>
                      <a:pt x="1208" y="308"/>
                    </a:cubicBezTo>
                    <a:cubicBezTo>
                      <a:pt x="1235" y="345"/>
                      <a:pt x="1260" y="386"/>
                      <a:pt x="1296" y="423"/>
                    </a:cubicBezTo>
                    <a:cubicBezTo>
                      <a:pt x="1332" y="460"/>
                      <a:pt x="1380" y="500"/>
                      <a:pt x="1422" y="529"/>
                    </a:cubicBezTo>
                    <a:cubicBezTo>
                      <a:pt x="1464" y="558"/>
                      <a:pt x="1509" y="579"/>
                      <a:pt x="1550" y="599"/>
                    </a:cubicBezTo>
                    <a:cubicBezTo>
                      <a:pt x="1591" y="619"/>
                      <a:pt x="1629" y="636"/>
                      <a:pt x="1667" y="652"/>
                    </a:cubicBezTo>
                    <a:cubicBezTo>
                      <a:pt x="1705" y="668"/>
                      <a:pt x="1755" y="685"/>
                      <a:pt x="1778" y="694"/>
                    </a:cubicBezTo>
                  </a:path>
                </a:pathLst>
              </a:custGeom>
              <a:noFill/>
              <a:ln w="5715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21869" name="Group 13"/>
            <p:cNvGrpSpPr>
              <a:grpSpLocks/>
            </p:cNvGrpSpPr>
            <p:nvPr/>
          </p:nvGrpSpPr>
          <p:grpSpPr bwMode="auto">
            <a:xfrm>
              <a:off x="288" y="960"/>
              <a:ext cx="4214" cy="1500"/>
              <a:chOff x="284" y="960"/>
              <a:chExt cx="4214" cy="1500"/>
            </a:xfrm>
          </p:grpSpPr>
          <p:sp>
            <p:nvSpPr>
              <p:cNvPr id="121870" name="Rectangle 14"/>
              <p:cNvSpPr>
                <a:spLocks noChangeArrowheads="1"/>
              </p:cNvSpPr>
              <p:nvPr/>
            </p:nvSpPr>
            <p:spPr bwMode="auto">
              <a:xfrm>
                <a:off x="284" y="1425"/>
                <a:ext cx="1561" cy="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(a) Natural variation exceeds design specifications; process is not capable of meeting specifications all the time.</a:t>
                </a:r>
              </a:p>
            </p:txBody>
          </p:sp>
          <p:sp>
            <p:nvSpPr>
              <p:cNvPr id="121871" name="Line 15"/>
              <p:cNvSpPr>
                <a:spLocks noChangeShapeType="1"/>
              </p:cNvSpPr>
              <p:nvPr/>
            </p:nvSpPr>
            <p:spPr bwMode="auto">
              <a:xfrm>
                <a:off x="2285" y="146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72" name="Line 16"/>
              <p:cNvSpPr>
                <a:spLocks noChangeShapeType="1"/>
              </p:cNvSpPr>
              <p:nvPr/>
            </p:nvSpPr>
            <p:spPr bwMode="auto">
              <a:xfrm>
                <a:off x="3777" y="146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73" name="Line 17"/>
              <p:cNvSpPr>
                <a:spLocks noChangeShapeType="1"/>
              </p:cNvSpPr>
              <p:nvPr/>
            </p:nvSpPr>
            <p:spPr bwMode="auto">
              <a:xfrm>
                <a:off x="3037" y="146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74" name="AutoShape 18"/>
              <p:cNvSpPr>
                <a:spLocks/>
              </p:cNvSpPr>
              <p:nvPr/>
            </p:nvSpPr>
            <p:spPr bwMode="auto">
              <a:xfrm rot="5400000">
                <a:off x="2962" y="588"/>
                <a:ext cx="141" cy="1489"/>
              </a:xfrm>
              <a:prstGeom prst="leftBrace">
                <a:avLst>
                  <a:gd name="adj1" fmla="val 46788"/>
                  <a:gd name="adj2" fmla="val 50032"/>
                </a:avLst>
              </a:prstGeom>
              <a:noFill/>
              <a:ln w="381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75" name="Rectangle 19"/>
              <p:cNvSpPr>
                <a:spLocks noChangeArrowheads="1"/>
              </p:cNvSpPr>
              <p:nvPr/>
            </p:nvSpPr>
            <p:spPr bwMode="auto">
              <a:xfrm>
                <a:off x="2529" y="960"/>
                <a:ext cx="1005" cy="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Design Specifications</a:t>
                </a:r>
              </a:p>
            </p:txBody>
          </p:sp>
          <p:sp>
            <p:nvSpPr>
              <p:cNvPr id="121876" name="Rectangle 20"/>
              <p:cNvSpPr>
                <a:spLocks noChangeArrowheads="1"/>
              </p:cNvSpPr>
              <p:nvPr/>
            </p:nvSpPr>
            <p:spPr bwMode="auto">
              <a:xfrm>
                <a:off x="2772" y="2248"/>
                <a:ext cx="61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Process</a:t>
                </a:r>
              </a:p>
            </p:txBody>
          </p:sp>
          <p:sp>
            <p:nvSpPr>
              <p:cNvPr id="121877" name="Line 21"/>
              <p:cNvSpPr>
                <a:spLocks noChangeShapeType="1"/>
              </p:cNvSpPr>
              <p:nvPr/>
            </p:nvSpPr>
            <p:spPr bwMode="auto">
              <a:xfrm>
                <a:off x="1592" y="2258"/>
                <a:ext cx="2906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878" name="Freeform 22"/>
              <p:cNvSpPr>
                <a:spLocks/>
              </p:cNvSpPr>
              <p:nvPr/>
            </p:nvSpPr>
            <p:spPr bwMode="auto">
              <a:xfrm>
                <a:off x="1702" y="1749"/>
                <a:ext cx="2712" cy="507"/>
              </a:xfrm>
              <a:custGeom>
                <a:avLst/>
                <a:gdLst>
                  <a:gd name="T0" fmla="*/ 0 w 2712"/>
                  <a:gd name="T1" fmla="*/ 503 h 507"/>
                  <a:gd name="T2" fmla="*/ 132 w 2712"/>
                  <a:gd name="T3" fmla="*/ 479 h 507"/>
                  <a:gd name="T4" fmla="*/ 276 w 2712"/>
                  <a:gd name="T5" fmla="*/ 431 h 507"/>
                  <a:gd name="T6" fmla="*/ 444 w 2712"/>
                  <a:gd name="T7" fmla="*/ 359 h 507"/>
                  <a:gd name="T8" fmla="*/ 632 w 2712"/>
                  <a:gd name="T9" fmla="*/ 255 h 507"/>
                  <a:gd name="T10" fmla="*/ 776 w 2712"/>
                  <a:gd name="T11" fmla="*/ 167 h 507"/>
                  <a:gd name="T12" fmla="*/ 920 w 2712"/>
                  <a:gd name="T13" fmla="*/ 95 h 507"/>
                  <a:gd name="T14" fmla="*/ 1060 w 2712"/>
                  <a:gd name="T15" fmla="*/ 47 h 507"/>
                  <a:gd name="T16" fmla="*/ 1240 w 2712"/>
                  <a:gd name="T17" fmla="*/ 7 h 507"/>
                  <a:gd name="T18" fmla="*/ 1480 w 2712"/>
                  <a:gd name="T19" fmla="*/ 7 h 507"/>
                  <a:gd name="T20" fmla="*/ 1640 w 2712"/>
                  <a:gd name="T21" fmla="*/ 39 h 507"/>
                  <a:gd name="T22" fmla="*/ 1796 w 2712"/>
                  <a:gd name="T23" fmla="*/ 99 h 507"/>
                  <a:gd name="T24" fmla="*/ 1956 w 2712"/>
                  <a:gd name="T25" fmla="*/ 187 h 507"/>
                  <a:gd name="T26" fmla="*/ 2084 w 2712"/>
                  <a:gd name="T27" fmla="*/ 267 h 507"/>
                  <a:gd name="T28" fmla="*/ 2232 w 2712"/>
                  <a:gd name="T29" fmla="*/ 347 h 507"/>
                  <a:gd name="T30" fmla="*/ 2380 w 2712"/>
                  <a:gd name="T31" fmla="*/ 415 h 507"/>
                  <a:gd name="T32" fmla="*/ 2548 w 2712"/>
                  <a:gd name="T33" fmla="*/ 471 h 507"/>
                  <a:gd name="T34" fmla="*/ 2712 w 2712"/>
                  <a:gd name="T35" fmla="*/ 507 h 5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12" h="507">
                    <a:moveTo>
                      <a:pt x="0" y="503"/>
                    </a:moveTo>
                    <a:cubicBezTo>
                      <a:pt x="43" y="497"/>
                      <a:pt x="86" y="491"/>
                      <a:pt x="132" y="479"/>
                    </a:cubicBezTo>
                    <a:cubicBezTo>
                      <a:pt x="178" y="467"/>
                      <a:pt x="224" y="451"/>
                      <a:pt x="276" y="431"/>
                    </a:cubicBezTo>
                    <a:cubicBezTo>
                      <a:pt x="328" y="411"/>
                      <a:pt x="385" y="388"/>
                      <a:pt x="444" y="359"/>
                    </a:cubicBezTo>
                    <a:cubicBezTo>
                      <a:pt x="503" y="330"/>
                      <a:pt x="577" y="287"/>
                      <a:pt x="632" y="255"/>
                    </a:cubicBezTo>
                    <a:cubicBezTo>
                      <a:pt x="687" y="223"/>
                      <a:pt x="728" y="194"/>
                      <a:pt x="776" y="167"/>
                    </a:cubicBezTo>
                    <a:cubicBezTo>
                      <a:pt x="824" y="140"/>
                      <a:pt x="873" y="115"/>
                      <a:pt x="920" y="95"/>
                    </a:cubicBezTo>
                    <a:cubicBezTo>
                      <a:pt x="967" y="75"/>
                      <a:pt x="1007" y="62"/>
                      <a:pt x="1060" y="47"/>
                    </a:cubicBezTo>
                    <a:cubicBezTo>
                      <a:pt x="1113" y="32"/>
                      <a:pt x="1170" y="14"/>
                      <a:pt x="1240" y="7"/>
                    </a:cubicBezTo>
                    <a:cubicBezTo>
                      <a:pt x="1310" y="0"/>
                      <a:pt x="1413" y="2"/>
                      <a:pt x="1480" y="7"/>
                    </a:cubicBezTo>
                    <a:cubicBezTo>
                      <a:pt x="1547" y="12"/>
                      <a:pt x="1587" y="24"/>
                      <a:pt x="1640" y="39"/>
                    </a:cubicBezTo>
                    <a:cubicBezTo>
                      <a:pt x="1693" y="54"/>
                      <a:pt x="1743" y="74"/>
                      <a:pt x="1796" y="99"/>
                    </a:cubicBezTo>
                    <a:cubicBezTo>
                      <a:pt x="1849" y="124"/>
                      <a:pt x="1908" y="159"/>
                      <a:pt x="1956" y="187"/>
                    </a:cubicBezTo>
                    <a:cubicBezTo>
                      <a:pt x="2004" y="215"/>
                      <a:pt x="2038" y="240"/>
                      <a:pt x="2084" y="267"/>
                    </a:cubicBezTo>
                    <a:cubicBezTo>
                      <a:pt x="2130" y="294"/>
                      <a:pt x="2183" y="322"/>
                      <a:pt x="2232" y="347"/>
                    </a:cubicBezTo>
                    <a:cubicBezTo>
                      <a:pt x="2281" y="372"/>
                      <a:pt x="2327" y="394"/>
                      <a:pt x="2380" y="415"/>
                    </a:cubicBezTo>
                    <a:cubicBezTo>
                      <a:pt x="2433" y="436"/>
                      <a:pt x="2493" y="456"/>
                      <a:pt x="2548" y="471"/>
                    </a:cubicBezTo>
                    <a:cubicBezTo>
                      <a:pt x="2603" y="486"/>
                      <a:pt x="2678" y="500"/>
                      <a:pt x="2712" y="507"/>
                    </a:cubicBezTo>
                  </a:path>
                </a:pathLst>
              </a:custGeom>
              <a:noFill/>
              <a:ln w="5715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2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9BECC3F-0512-4B4D-AF0B-A4F76A503201}" type="slidenum">
              <a:rPr lang="en-US"/>
              <a:pPr/>
              <a:t>34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7378700" cy="889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</a:rPr>
              <a:t>Process Capability (cont.)</a:t>
            </a:r>
          </a:p>
        </p:txBody>
      </p:sp>
      <p:grpSp>
        <p:nvGrpSpPr>
          <p:cNvPr id="123929" name="Group 25"/>
          <p:cNvGrpSpPr>
            <a:grpSpLocks/>
          </p:cNvGrpSpPr>
          <p:nvPr/>
        </p:nvGrpSpPr>
        <p:grpSpPr bwMode="auto">
          <a:xfrm>
            <a:off x="1828800" y="1447800"/>
            <a:ext cx="8458200" cy="5029200"/>
            <a:chOff x="192" y="912"/>
            <a:chExt cx="5328" cy="3168"/>
          </a:xfrm>
        </p:grpSpPr>
        <p:sp>
          <p:nvSpPr>
            <p:cNvPr id="123928" name="Rectangle 24"/>
            <p:cNvSpPr>
              <a:spLocks noChangeArrowheads="1"/>
            </p:cNvSpPr>
            <p:nvPr/>
          </p:nvSpPr>
          <p:spPr bwMode="auto">
            <a:xfrm>
              <a:off x="192" y="912"/>
              <a:ext cx="5328" cy="31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23908" name="Group 4"/>
            <p:cNvGrpSpPr>
              <a:grpSpLocks/>
            </p:cNvGrpSpPr>
            <p:nvPr/>
          </p:nvGrpSpPr>
          <p:grpSpPr bwMode="auto">
            <a:xfrm>
              <a:off x="288" y="960"/>
              <a:ext cx="4214" cy="1500"/>
              <a:chOff x="284" y="960"/>
              <a:chExt cx="4214" cy="1500"/>
            </a:xfrm>
          </p:grpSpPr>
          <p:sp>
            <p:nvSpPr>
              <p:cNvPr id="123909" name="Rectangle 5"/>
              <p:cNvSpPr>
                <a:spLocks noChangeArrowheads="1"/>
              </p:cNvSpPr>
              <p:nvPr/>
            </p:nvSpPr>
            <p:spPr bwMode="auto">
              <a:xfrm>
                <a:off x="284" y="1425"/>
                <a:ext cx="1633" cy="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(c) Design specifications greater than natural variation; process is capable of always conforming to specifications.</a:t>
                </a:r>
              </a:p>
            </p:txBody>
          </p:sp>
          <p:sp>
            <p:nvSpPr>
              <p:cNvPr id="123910" name="Line 6"/>
              <p:cNvSpPr>
                <a:spLocks noChangeShapeType="1"/>
              </p:cNvSpPr>
              <p:nvPr/>
            </p:nvSpPr>
            <p:spPr bwMode="auto">
              <a:xfrm>
                <a:off x="2168" y="146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11" name="Line 7"/>
              <p:cNvSpPr>
                <a:spLocks noChangeShapeType="1"/>
              </p:cNvSpPr>
              <p:nvPr/>
            </p:nvSpPr>
            <p:spPr bwMode="auto">
              <a:xfrm>
                <a:off x="3939" y="146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12" name="Line 8"/>
              <p:cNvSpPr>
                <a:spLocks noChangeShapeType="1"/>
              </p:cNvSpPr>
              <p:nvPr/>
            </p:nvSpPr>
            <p:spPr bwMode="auto">
              <a:xfrm>
                <a:off x="3057" y="1383"/>
                <a:ext cx="0" cy="866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13" name="AutoShape 9"/>
              <p:cNvSpPr>
                <a:spLocks/>
              </p:cNvSpPr>
              <p:nvPr/>
            </p:nvSpPr>
            <p:spPr bwMode="auto">
              <a:xfrm rot="5400000">
                <a:off x="2984" y="454"/>
                <a:ext cx="141" cy="1757"/>
              </a:xfrm>
              <a:prstGeom prst="leftBrace">
                <a:avLst>
                  <a:gd name="adj1" fmla="val 55209"/>
                  <a:gd name="adj2" fmla="val 50032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14" name="Rectangle 10"/>
              <p:cNvSpPr>
                <a:spLocks noChangeArrowheads="1"/>
              </p:cNvSpPr>
              <p:nvPr/>
            </p:nvSpPr>
            <p:spPr bwMode="auto">
              <a:xfrm>
                <a:off x="2529" y="960"/>
                <a:ext cx="1005" cy="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Design Specifications</a:t>
                </a:r>
              </a:p>
            </p:txBody>
          </p:sp>
          <p:sp>
            <p:nvSpPr>
              <p:cNvPr id="123915" name="Rectangle 11"/>
              <p:cNvSpPr>
                <a:spLocks noChangeArrowheads="1"/>
              </p:cNvSpPr>
              <p:nvPr/>
            </p:nvSpPr>
            <p:spPr bwMode="auto">
              <a:xfrm>
                <a:off x="2772" y="2248"/>
                <a:ext cx="61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Process</a:t>
                </a:r>
              </a:p>
            </p:txBody>
          </p:sp>
          <p:sp>
            <p:nvSpPr>
              <p:cNvPr id="123916" name="Line 12"/>
              <p:cNvSpPr>
                <a:spLocks noChangeShapeType="1"/>
              </p:cNvSpPr>
              <p:nvPr/>
            </p:nvSpPr>
            <p:spPr bwMode="auto">
              <a:xfrm>
                <a:off x="1592" y="2258"/>
                <a:ext cx="2906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17" name="Freeform 13"/>
              <p:cNvSpPr>
                <a:spLocks/>
              </p:cNvSpPr>
              <p:nvPr/>
            </p:nvSpPr>
            <p:spPr bwMode="auto">
              <a:xfrm>
                <a:off x="2404" y="1410"/>
                <a:ext cx="1316" cy="852"/>
              </a:xfrm>
              <a:custGeom>
                <a:avLst/>
                <a:gdLst>
                  <a:gd name="T0" fmla="*/ 0 w 1316"/>
                  <a:gd name="T1" fmla="*/ 845 h 852"/>
                  <a:gd name="T2" fmla="*/ 84 w 1316"/>
                  <a:gd name="T3" fmla="*/ 841 h 852"/>
                  <a:gd name="T4" fmla="*/ 212 w 1316"/>
                  <a:gd name="T5" fmla="*/ 785 h 852"/>
                  <a:gd name="T6" fmla="*/ 305 w 1316"/>
                  <a:gd name="T7" fmla="*/ 713 h 852"/>
                  <a:gd name="T8" fmla="*/ 391 w 1316"/>
                  <a:gd name="T9" fmla="*/ 595 h 852"/>
                  <a:gd name="T10" fmla="*/ 425 w 1316"/>
                  <a:gd name="T11" fmla="*/ 510 h 852"/>
                  <a:gd name="T12" fmla="*/ 484 w 1316"/>
                  <a:gd name="T13" fmla="*/ 337 h 852"/>
                  <a:gd name="T14" fmla="*/ 535 w 1316"/>
                  <a:gd name="T15" fmla="*/ 203 h 852"/>
                  <a:gd name="T16" fmla="*/ 593 w 1316"/>
                  <a:gd name="T17" fmla="*/ 67 h 852"/>
                  <a:gd name="T18" fmla="*/ 649 w 1316"/>
                  <a:gd name="T19" fmla="*/ 1 h 852"/>
                  <a:gd name="T20" fmla="*/ 708 w 1316"/>
                  <a:gd name="T21" fmla="*/ 59 h 852"/>
                  <a:gd name="T22" fmla="*/ 761 w 1316"/>
                  <a:gd name="T23" fmla="*/ 193 h 852"/>
                  <a:gd name="T24" fmla="*/ 812 w 1316"/>
                  <a:gd name="T25" fmla="*/ 321 h 852"/>
                  <a:gd name="T26" fmla="*/ 871 w 1316"/>
                  <a:gd name="T27" fmla="*/ 489 h 852"/>
                  <a:gd name="T28" fmla="*/ 916 w 1316"/>
                  <a:gd name="T29" fmla="*/ 601 h 852"/>
                  <a:gd name="T30" fmla="*/ 988 w 1316"/>
                  <a:gd name="T31" fmla="*/ 707 h 852"/>
                  <a:gd name="T32" fmla="*/ 1071 w 1316"/>
                  <a:gd name="T33" fmla="*/ 774 h 852"/>
                  <a:gd name="T34" fmla="*/ 1161 w 1316"/>
                  <a:gd name="T35" fmla="*/ 819 h 852"/>
                  <a:gd name="T36" fmla="*/ 1247 w 1316"/>
                  <a:gd name="T37" fmla="*/ 843 h 852"/>
                  <a:gd name="T38" fmla="*/ 1316 w 1316"/>
                  <a:gd name="T39" fmla="*/ 852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16" h="852">
                    <a:moveTo>
                      <a:pt x="0" y="845"/>
                    </a:moveTo>
                    <a:cubicBezTo>
                      <a:pt x="14" y="844"/>
                      <a:pt x="49" y="851"/>
                      <a:pt x="84" y="841"/>
                    </a:cubicBezTo>
                    <a:cubicBezTo>
                      <a:pt x="119" y="831"/>
                      <a:pt x="175" y="806"/>
                      <a:pt x="212" y="785"/>
                    </a:cubicBezTo>
                    <a:cubicBezTo>
                      <a:pt x="249" y="764"/>
                      <a:pt x="275" y="745"/>
                      <a:pt x="305" y="713"/>
                    </a:cubicBezTo>
                    <a:cubicBezTo>
                      <a:pt x="335" y="681"/>
                      <a:pt x="371" y="629"/>
                      <a:pt x="391" y="595"/>
                    </a:cubicBezTo>
                    <a:cubicBezTo>
                      <a:pt x="411" y="561"/>
                      <a:pt x="410" y="553"/>
                      <a:pt x="425" y="510"/>
                    </a:cubicBezTo>
                    <a:cubicBezTo>
                      <a:pt x="440" y="467"/>
                      <a:pt x="466" y="388"/>
                      <a:pt x="484" y="337"/>
                    </a:cubicBezTo>
                    <a:cubicBezTo>
                      <a:pt x="502" y="286"/>
                      <a:pt x="517" y="248"/>
                      <a:pt x="535" y="203"/>
                    </a:cubicBezTo>
                    <a:cubicBezTo>
                      <a:pt x="553" y="158"/>
                      <a:pt x="574" y="101"/>
                      <a:pt x="593" y="67"/>
                    </a:cubicBezTo>
                    <a:cubicBezTo>
                      <a:pt x="612" y="33"/>
                      <a:pt x="630" y="2"/>
                      <a:pt x="649" y="1"/>
                    </a:cubicBezTo>
                    <a:cubicBezTo>
                      <a:pt x="668" y="0"/>
                      <a:pt x="689" y="27"/>
                      <a:pt x="708" y="59"/>
                    </a:cubicBezTo>
                    <a:cubicBezTo>
                      <a:pt x="727" y="91"/>
                      <a:pt x="744" y="149"/>
                      <a:pt x="761" y="193"/>
                    </a:cubicBezTo>
                    <a:cubicBezTo>
                      <a:pt x="778" y="237"/>
                      <a:pt x="794" y="272"/>
                      <a:pt x="812" y="321"/>
                    </a:cubicBezTo>
                    <a:cubicBezTo>
                      <a:pt x="830" y="370"/>
                      <a:pt x="854" y="442"/>
                      <a:pt x="871" y="489"/>
                    </a:cubicBezTo>
                    <a:cubicBezTo>
                      <a:pt x="888" y="536"/>
                      <a:pt x="897" y="565"/>
                      <a:pt x="916" y="601"/>
                    </a:cubicBezTo>
                    <a:cubicBezTo>
                      <a:pt x="935" y="637"/>
                      <a:pt x="962" y="678"/>
                      <a:pt x="988" y="707"/>
                    </a:cubicBezTo>
                    <a:cubicBezTo>
                      <a:pt x="1014" y="736"/>
                      <a:pt x="1042" y="755"/>
                      <a:pt x="1071" y="774"/>
                    </a:cubicBezTo>
                    <a:cubicBezTo>
                      <a:pt x="1100" y="793"/>
                      <a:pt x="1132" y="808"/>
                      <a:pt x="1161" y="819"/>
                    </a:cubicBezTo>
                    <a:cubicBezTo>
                      <a:pt x="1190" y="830"/>
                      <a:pt x="1221" y="838"/>
                      <a:pt x="1247" y="843"/>
                    </a:cubicBezTo>
                    <a:cubicBezTo>
                      <a:pt x="1273" y="848"/>
                      <a:pt x="1302" y="850"/>
                      <a:pt x="1316" y="852"/>
                    </a:cubicBezTo>
                  </a:path>
                </a:pathLst>
              </a:custGeom>
              <a:noFill/>
              <a:ln w="5715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grpSp>
          <p:nvGrpSpPr>
            <p:cNvPr id="123918" name="Group 14"/>
            <p:cNvGrpSpPr>
              <a:grpSpLocks/>
            </p:cNvGrpSpPr>
            <p:nvPr/>
          </p:nvGrpSpPr>
          <p:grpSpPr bwMode="auto">
            <a:xfrm>
              <a:off x="1247" y="2490"/>
              <a:ext cx="4212" cy="1500"/>
              <a:chOff x="1247" y="2490"/>
              <a:chExt cx="4212" cy="1500"/>
            </a:xfrm>
          </p:grpSpPr>
          <p:sp>
            <p:nvSpPr>
              <p:cNvPr id="123919" name="Rectangle 15"/>
              <p:cNvSpPr>
                <a:spLocks noChangeArrowheads="1"/>
              </p:cNvSpPr>
              <p:nvPr/>
            </p:nvSpPr>
            <p:spPr bwMode="auto">
              <a:xfrm>
                <a:off x="1247" y="2952"/>
                <a:ext cx="1685" cy="8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l"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(d) Specifications greater than natural variation, but process off center; capable but some output will not meet upper specification.</a:t>
                </a:r>
              </a:p>
            </p:txBody>
          </p:sp>
          <p:sp>
            <p:nvSpPr>
              <p:cNvPr id="123920" name="Line 16"/>
              <p:cNvSpPr>
                <a:spLocks noChangeShapeType="1"/>
              </p:cNvSpPr>
              <p:nvPr/>
            </p:nvSpPr>
            <p:spPr bwMode="auto">
              <a:xfrm>
                <a:off x="3134" y="299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21" name="Line 17"/>
              <p:cNvSpPr>
                <a:spLocks noChangeShapeType="1"/>
              </p:cNvSpPr>
              <p:nvPr/>
            </p:nvSpPr>
            <p:spPr bwMode="auto">
              <a:xfrm>
                <a:off x="4905" y="2997"/>
                <a:ext cx="0" cy="782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22" name="Line 18"/>
              <p:cNvSpPr>
                <a:spLocks noChangeShapeType="1"/>
              </p:cNvSpPr>
              <p:nvPr/>
            </p:nvSpPr>
            <p:spPr bwMode="auto">
              <a:xfrm>
                <a:off x="4025" y="2909"/>
                <a:ext cx="0" cy="870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23" name="AutoShape 19"/>
              <p:cNvSpPr>
                <a:spLocks/>
              </p:cNvSpPr>
              <p:nvPr/>
            </p:nvSpPr>
            <p:spPr bwMode="auto">
              <a:xfrm rot="5400000">
                <a:off x="3942" y="2002"/>
                <a:ext cx="141" cy="1721"/>
              </a:xfrm>
              <a:prstGeom prst="leftBrace">
                <a:avLst>
                  <a:gd name="adj1" fmla="val 54078"/>
                  <a:gd name="adj2" fmla="val 50032"/>
                </a:avLst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24" name="Rectangle 20"/>
              <p:cNvSpPr>
                <a:spLocks noChangeArrowheads="1"/>
              </p:cNvSpPr>
              <p:nvPr/>
            </p:nvSpPr>
            <p:spPr bwMode="auto">
              <a:xfrm>
                <a:off x="3509" y="2490"/>
                <a:ext cx="1005" cy="3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hangingPunct="0">
                  <a:lnSpc>
                    <a:spcPct val="85000"/>
                  </a:lnSpc>
                </a:pPr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Design Specifications</a:t>
                </a:r>
              </a:p>
            </p:txBody>
          </p:sp>
          <p:sp>
            <p:nvSpPr>
              <p:cNvPr id="123925" name="Rectangle 21"/>
              <p:cNvSpPr>
                <a:spLocks noChangeArrowheads="1"/>
              </p:cNvSpPr>
              <p:nvPr/>
            </p:nvSpPr>
            <p:spPr bwMode="auto">
              <a:xfrm>
                <a:off x="3760" y="3778"/>
                <a:ext cx="61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algn="l" eaLnBrk="0" hangingPunct="0"/>
                <a:r>
                  <a:rPr lang="en-US" sz="1600" b="1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Arial" charset="0"/>
                  </a:rPr>
                  <a:t>Process</a:t>
                </a:r>
              </a:p>
            </p:txBody>
          </p:sp>
          <p:sp>
            <p:nvSpPr>
              <p:cNvPr id="123926" name="Line 22"/>
              <p:cNvSpPr>
                <a:spLocks noChangeShapeType="1"/>
              </p:cNvSpPr>
              <p:nvPr/>
            </p:nvSpPr>
            <p:spPr bwMode="auto">
              <a:xfrm>
                <a:off x="2553" y="3777"/>
                <a:ext cx="2906" cy="0"/>
              </a:xfrm>
              <a:prstGeom prst="line">
                <a:avLst/>
              </a:prstGeom>
              <a:noFill/>
              <a:ln w="5715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927" name="Freeform 23"/>
              <p:cNvSpPr>
                <a:spLocks/>
              </p:cNvSpPr>
              <p:nvPr/>
            </p:nvSpPr>
            <p:spPr bwMode="auto">
              <a:xfrm>
                <a:off x="3588" y="2923"/>
                <a:ext cx="1784" cy="852"/>
              </a:xfrm>
              <a:custGeom>
                <a:avLst/>
                <a:gdLst>
                  <a:gd name="T0" fmla="*/ 0 w 1316"/>
                  <a:gd name="T1" fmla="*/ 845 h 852"/>
                  <a:gd name="T2" fmla="*/ 84 w 1316"/>
                  <a:gd name="T3" fmla="*/ 841 h 852"/>
                  <a:gd name="T4" fmla="*/ 212 w 1316"/>
                  <a:gd name="T5" fmla="*/ 785 h 852"/>
                  <a:gd name="T6" fmla="*/ 305 w 1316"/>
                  <a:gd name="T7" fmla="*/ 713 h 852"/>
                  <a:gd name="T8" fmla="*/ 391 w 1316"/>
                  <a:gd name="T9" fmla="*/ 595 h 852"/>
                  <a:gd name="T10" fmla="*/ 425 w 1316"/>
                  <a:gd name="T11" fmla="*/ 510 h 852"/>
                  <a:gd name="T12" fmla="*/ 484 w 1316"/>
                  <a:gd name="T13" fmla="*/ 337 h 852"/>
                  <a:gd name="T14" fmla="*/ 535 w 1316"/>
                  <a:gd name="T15" fmla="*/ 203 h 852"/>
                  <a:gd name="T16" fmla="*/ 593 w 1316"/>
                  <a:gd name="T17" fmla="*/ 67 h 852"/>
                  <a:gd name="T18" fmla="*/ 649 w 1316"/>
                  <a:gd name="T19" fmla="*/ 1 h 852"/>
                  <a:gd name="T20" fmla="*/ 708 w 1316"/>
                  <a:gd name="T21" fmla="*/ 59 h 852"/>
                  <a:gd name="T22" fmla="*/ 761 w 1316"/>
                  <a:gd name="T23" fmla="*/ 193 h 852"/>
                  <a:gd name="T24" fmla="*/ 812 w 1316"/>
                  <a:gd name="T25" fmla="*/ 321 h 852"/>
                  <a:gd name="T26" fmla="*/ 871 w 1316"/>
                  <a:gd name="T27" fmla="*/ 489 h 852"/>
                  <a:gd name="T28" fmla="*/ 916 w 1316"/>
                  <a:gd name="T29" fmla="*/ 601 h 852"/>
                  <a:gd name="T30" fmla="*/ 988 w 1316"/>
                  <a:gd name="T31" fmla="*/ 707 h 852"/>
                  <a:gd name="T32" fmla="*/ 1071 w 1316"/>
                  <a:gd name="T33" fmla="*/ 774 h 852"/>
                  <a:gd name="T34" fmla="*/ 1161 w 1316"/>
                  <a:gd name="T35" fmla="*/ 819 h 852"/>
                  <a:gd name="T36" fmla="*/ 1247 w 1316"/>
                  <a:gd name="T37" fmla="*/ 843 h 852"/>
                  <a:gd name="T38" fmla="*/ 1316 w 1316"/>
                  <a:gd name="T39" fmla="*/ 852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316" h="852">
                    <a:moveTo>
                      <a:pt x="0" y="845"/>
                    </a:moveTo>
                    <a:cubicBezTo>
                      <a:pt x="14" y="844"/>
                      <a:pt x="49" y="851"/>
                      <a:pt x="84" y="841"/>
                    </a:cubicBezTo>
                    <a:cubicBezTo>
                      <a:pt x="119" y="831"/>
                      <a:pt x="175" y="806"/>
                      <a:pt x="212" y="785"/>
                    </a:cubicBezTo>
                    <a:cubicBezTo>
                      <a:pt x="249" y="764"/>
                      <a:pt x="275" y="745"/>
                      <a:pt x="305" y="713"/>
                    </a:cubicBezTo>
                    <a:cubicBezTo>
                      <a:pt x="335" y="681"/>
                      <a:pt x="371" y="629"/>
                      <a:pt x="391" y="595"/>
                    </a:cubicBezTo>
                    <a:cubicBezTo>
                      <a:pt x="411" y="561"/>
                      <a:pt x="410" y="553"/>
                      <a:pt x="425" y="510"/>
                    </a:cubicBezTo>
                    <a:cubicBezTo>
                      <a:pt x="440" y="467"/>
                      <a:pt x="466" y="388"/>
                      <a:pt x="484" y="337"/>
                    </a:cubicBezTo>
                    <a:cubicBezTo>
                      <a:pt x="502" y="286"/>
                      <a:pt x="517" y="248"/>
                      <a:pt x="535" y="203"/>
                    </a:cubicBezTo>
                    <a:cubicBezTo>
                      <a:pt x="553" y="158"/>
                      <a:pt x="574" y="101"/>
                      <a:pt x="593" y="67"/>
                    </a:cubicBezTo>
                    <a:cubicBezTo>
                      <a:pt x="612" y="33"/>
                      <a:pt x="630" y="2"/>
                      <a:pt x="649" y="1"/>
                    </a:cubicBezTo>
                    <a:cubicBezTo>
                      <a:pt x="668" y="0"/>
                      <a:pt x="689" y="27"/>
                      <a:pt x="708" y="59"/>
                    </a:cubicBezTo>
                    <a:cubicBezTo>
                      <a:pt x="727" y="91"/>
                      <a:pt x="744" y="149"/>
                      <a:pt x="761" y="193"/>
                    </a:cubicBezTo>
                    <a:cubicBezTo>
                      <a:pt x="778" y="237"/>
                      <a:pt x="794" y="272"/>
                      <a:pt x="812" y="321"/>
                    </a:cubicBezTo>
                    <a:cubicBezTo>
                      <a:pt x="830" y="370"/>
                      <a:pt x="854" y="442"/>
                      <a:pt x="871" y="489"/>
                    </a:cubicBezTo>
                    <a:cubicBezTo>
                      <a:pt x="888" y="536"/>
                      <a:pt x="897" y="565"/>
                      <a:pt x="916" y="601"/>
                    </a:cubicBezTo>
                    <a:cubicBezTo>
                      <a:pt x="935" y="637"/>
                      <a:pt x="962" y="678"/>
                      <a:pt x="988" y="707"/>
                    </a:cubicBezTo>
                    <a:cubicBezTo>
                      <a:pt x="1014" y="736"/>
                      <a:pt x="1042" y="755"/>
                      <a:pt x="1071" y="774"/>
                    </a:cubicBezTo>
                    <a:cubicBezTo>
                      <a:pt x="1100" y="793"/>
                      <a:pt x="1132" y="808"/>
                      <a:pt x="1161" y="819"/>
                    </a:cubicBezTo>
                    <a:cubicBezTo>
                      <a:pt x="1190" y="830"/>
                      <a:pt x="1221" y="838"/>
                      <a:pt x="1247" y="843"/>
                    </a:cubicBezTo>
                    <a:cubicBezTo>
                      <a:pt x="1273" y="848"/>
                      <a:pt x="1302" y="850"/>
                      <a:pt x="1316" y="852"/>
                    </a:cubicBezTo>
                  </a:path>
                </a:pathLst>
              </a:custGeom>
              <a:noFill/>
              <a:ln w="57150" cap="flat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 spd="med"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E233685D-015F-4B4A-A260-93D4BC271512}" type="slidenum">
              <a:rPr lang="en-US"/>
              <a:pPr/>
              <a:t>4</a:t>
            </a:fld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371600" y="2590800"/>
            <a:ext cx="8720138" cy="2438400"/>
          </a:xfrm>
          <a:noFill/>
          <a:ln/>
        </p:spPr>
        <p:txBody>
          <a:bodyPr/>
          <a:lstStyle/>
          <a:p>
            <a:pPr marL="381000" indent="-381000"/>
            <a:r>
              <a:rPr lang="en-US" dirty="0">
                <a:effectLst/>
              </a:rPr>
              <a:t>Nature of defect is different in services</a:t>
            </a:r>
          </a:p>
          <a:p>
            <a:pPr marL="381000" indent="-381000"/>
            <a:r>
              <a:rPr lang="en-US" dirty="0">
                <a:effectLst/>
              </a:rPr>
              <a:t>Service defect is a failure to meet customer requirements</a:t>
            </a:r>
          </a:p>
          <a:p>
            <a:pPr marL="381000" indent="-381000"/>
            <a:r>
              <a:rPr lang="en-US" dirty="0">
                <a:effectLst/>
              </a:rPr>
              <a:t>Monitor times, customer satisfaction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6324600" cy="1143000"/>
          </a:xfrm>
          <a:noFill/>
          <a:ln/>
        </p:spPr>
        <p:txBody>
          <a:bodyPr/>
          <a:lstStyle/>
          <a:p>
            <a:r>
              <a:rPr lang="en-US" dirty="0"/>
              <a:t>Applying SPC to Service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62042F60-4715-4FBE-AFDC-825ADA7BBF24}" type="slidenum">
              <a:rPr lang="en-US"/>
              <a:pPr/>
              <a:t>5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609600"/>
            <a:ext cx="6477000" cy="1143000"/>
          </a:xfrm>
        </p:spPr>
        <p:txBody>
          <a:bodyPr/>
          <a:lstStyle/>
          <a:p>
            <a:r>
              <a:rPr lang="en-US" sz="4000" dirty="0"/>
              <a:t>Applying SPC to Service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10058400" cy="3881438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effectLst/>
              </a:rPr>
              <a:t>Hospitals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effectLst/>
              </a:rPr>
              <a:t>timeliness and quickness of care, staff responses to requests, accuracy of lab tests, cleanliness, courtesy, accuracy of paperwork, speed of admittance and checkouts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effectLst/>
              </a:rPr>
              <a:t>Grocery stores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effectLst/>
              </a:rPr>
              <a:t>waiting time to check out, frequency of out-of-stock items, quality of food items, cleanliness, customer complaints, checkout register errors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800" dirty="0">
                <a:effectLst/>
              </a:rPr>
              <a:t>Airlines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effectLst/>
              </a:rPr>
              <a:t>flight delays, lost luggage and luggage handling, waiting time at ticket counters and check-in, agent and flight attendant courtesy, accurate flight information, passenger cabin cleanliness and maintenance</a:t>
            </a:r>
            <a:endParaRPr lang="cs-CZ" sz="1600" dirty="0">
              <a:effectLst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effectLst/>
              </a:rPr>
              <a:t>Fast-food restaurants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effectLst/>
              </a:rPr>
              <a:t>waiting time for service, customer complaints, cleanliness, food quality, order accuracy, employee courtesy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effectLst/>
              </a:rPr>
              <a:t>Catalogue-order companies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effectLst/>
              </a:rPr>
              <a:t>order accuracy, operator knowledge and courtesy, packaging, delivery time, phone order waiting time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effectLst/>
              </a:rPr>
              <a:t>Insurance companies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effectLst/>
              </a:rPr>
              <a:t>billing accuracy, timeliness of claims processing, agent availability and response time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BA0C90C4-8595-4B40-92C7-65B4D854D374}" type="slidenum">
              <a:rPr lang="en-US"/>
              <a:pPr/>
              <a:t>6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Where to Use Control Charts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281239"/>
            <a:ext cx="9905999" cy="34242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effectLst/>
              </a:rPr>
              <a:t>Process has a tendency to go out of control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effectLst/>
              </a:rPr>
              <a:t>Process is particularly harmful and costly if it goes out of control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effectLst/>
              </a:rPr>
              <a:t>Examples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effectLst/>
              </a:rPr>
              <a:t>at the beginning of a process because it is a waste of time and money to begin production process with bad supplies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effectLst/>
              </a:rPr>
              <a:t>before a costly or irreversible point, after which product is difficult to rework or correct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effectLst/>
              </a:rPr>
              <a:t>before and after assembly or painting operations that might cover defects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effectLst/>
              </a:rPr>
              <a:t>before the outgoing final product or service is delivered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8EB20776-03C7-44A0-A669-9366E4A567F6}" type="slidenum">
              <a:rPr lang="en-US"/>
              <a:pPr/>
              <a:t>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Charts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2209800"/>
            <a:ext cx="5710768" cy="3881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effectLst/>
              </a:rPr>
              <a:t>A graph that establishes control limits of a process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ffectLst/>
              </a:rPr>
              <a:t>Control limits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ffectLst/>
              </a:rPr>
              <a:t>upper and lower bands of a control chart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48400" y="2133600"/>
            <a:ext cx="4953000" cy="3881438"/>
          </a:xfrm>
        </p:spPr>
        <p:txBody>
          <a:bodyPr/>
          <a:lstStyle/>
          <a:p>
            <a:r>
              <a:rPr lang="en-US" sz="3200" dirty="0">
                <a:effectLst/>
              </a:rPr>
              <a:t>Types of charts</a:t>
            </a:r>
          </a:p>
          <a:p>
            <a:pPr lvl="1"/>
            <a:r>
              <a:rPr lang="en-US" sz="2800" dirty="0">
                <a:effectLst/>
              </a:rPr>
              <a:t>Attributes</a:t>
            </a:r>
          </a:p>
          <a:p>
            <a:pPr lvl="2"/>
            <a:r>
              <a:rPr lang="en-US" sz="2400" dirty="0">
                <a:effectLst/>
              </a:rPr>
              <a:t>p-chart</a:t>
            </a:r>
          </a:p>
          <a:p>
            <a:pPr lvl="2"/>
            <a:r>
              <a:rPr lang="en-US" sz="2400" dirty="0">
                <a:effectLst/>
              </a:rPr>
              <a:t>c-chart</a:t>
            </a:r>
          </a:p>
          <a:p>
            <a:pPr lvl="1"/>
            <a:r>
              <a:rPr lang="en-US" sz="2800" dirty="0">
                <a:effectLst/>
              </a:rPr>
              <a:t>Variables</a:t>
            </a:r>
          </a:p>
          <a:p>
            <a:pPr lvl="2"/>
            <a:r>
              <a:rPr lang="en-US" sz="2400" dirty="0">
                <a:effectLst/>
              </a:rPr>
              <a:t>range (R-chart)</a:t>
            </a:r>
          </a:p>
          <a:p>
            <a:pPr lvl="2"/>
            <a:r>
              <a:rPr lang="en-US" sz="2400" dirty="0">
                <a:effectLst/>
              </a:rPr>
              <a:t>mean (x bar – chart)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48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A9F7297E-B3FC-417D-9520-D92E8B43D448}" type="slidenum">
              <a:rPr lang="en-US"/>
              <a:pPr/>
              <a:t>8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609600"/>
            <a:ext cx="5486400" cy="1066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tx1"/>
                </a:solidFill>
              </a:rPr>
              <a:t>Process Control Chart</a:t>
            </a:r>
          </a:p>
        </p:txBody>
      </p:sp>
      <p:grpSp>
        <p:nvGrpSpPr>
          <p:cNvPr id="27698" name="Group 50"/>
          <p:cNvGrpSpPr>
            <a:grpSpLocks/>
          </p:cNvGrpSpPr>
          <p:nvPr/>
        </p:nvGrpSpPr>
        <p:grpSpPr bwMode="auto">
          <a:xfrm>
            <a:off x="2514600" y="1752600"/>
            <a:ext cx="7543800" cy="4581526"/>
            <a:chOff x="816" y="1104"/>
            <a:chExt cx="4752" cy="2886"/>
          </a:xfrm>
        </p:grpSpPr>
        <p:sp>
          <p:nvSpPr>
            <p:cNvPr id="27696" name="Rectangle 48"/>
            <p:cNvSpPr>
              <a:spLocks noChangeArrowheads="1"/>
            </p:cNvSpPr>
            <p:nvPr/>
          </p:nvSpPr>
          <p:spPr bwMode="auto">
            <a:xfrm>
              <a:off x="816" y="1104"/>
              <a:ext cx="4752" cy="28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1570" y="1620"/>
              <a:ext cx="3864" cy="1311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3" name="Line 5"/>
            <p:cNvSpPr>
              <a:spLocks noChangeShapeType="1"/>
            </p:cNvSpPr>
            <p:nvPr/>
          </p:nvSpPr>
          <p:spPr bwMode="auto">
            <a:xfrm flipV="1">
              <a:off x="2343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4" name="Line 6"/>
            <p:cNvSpPr>
              <a:spLocks noChangeShapeType="1"/>
            </p:cNvSpPr>
            <p:nvPr/>
          </p:nvSpPr>
          <p:spPr bwMode="auto">
            <a:xfrm flipV="1">
              <a:off x="3113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 flipV="1">
              <a:off x="3884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 flipV="1">
              <a:off x="4655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 flipV="1">
              <a:off x="1958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V="1">
              <a:off x="2728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 flipV="1">
              <a:off x="3499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 flipV="1">
              <a:off x="4269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1864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</a:t>
              </a:r>
            </a:p>
          </p:txBody>
        </p:sp>
        <p:sp>
          <p:nvSpPr>
            <p:cNvPr id="27662" name="Rectangle 14"/>
            <p:cNvSpPr>
              <a:spLocks noChangeArrowheads="1"/>
            </p:cNvSpPr>
            <p:nvPr/>
          </p:nvSpPr>
          <p:spPr bwMode="auto">
            <a:xfrm>
              <a:off x="2245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27663" name="Rectangle 15"/>
            <p:cNvSpPr>
              <a:spLocks noChangeArrowheads="1"/>
            </p:cNvSpPr>
            <p:nvPr/>
          </p:nvSpPr>
          <p:spPr bwMode="auto">
            <a:xfrm>
              <a:off x="2625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3</a:t>
              </a:r>
            </a:p>
          </p:txBody>
        </p:sp>
        <p:sp>
          <p:nvSpPr>
            <p:cNvPr id="27664" name="Rectangle 16"/>
            <p:cNvSpPr>
              <a:spLocks noChangeArrowheads="1"/>
            </p:cNvSpPr>
            <p:nvPr/>
          </p:nvSpPr>
          <p:spPr bwMode="auto">
            <a:xfrm>
              <a:off x="3006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4</a:t>
              </a:r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3387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5</a:t>
              </a: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3768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6</a:t>
              </a:r>
            </a:p>
          </p:txBody>
        </p:sp>
        <p:sp>
          <p:nvSpPr>
            <p:cNvPr id="27667" name="Rectangle 19"/>
            <p:cNvSpPr>
              <a:spLocks noChangeArrowheads="1"/>
            </p:cNvSpPr>
            <p:nvPr/>
          </p:nvSpPr>
          <p:spPr bwMode="auto">
            <a:xfrm>
              <a:off x="4148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7</a:t>
              </a:r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 flipV="1">
              <a:off x="5040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 flipV="1">
              <a:off x="5425" y="3474"/>
              <a:ext cx="0" cy="123"/>
            </a:xfrm>
            <a:prstGeom prst="line">
              <a:avLst/>
            </a:prstGeom>
            <a:noFill/>
            <a:ln w="38100">
              <a:solidFill>
                <a:srgbClr val="EEEEEE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70" name="Rectangle 22"/>
            <p:cNvSpPr>
              <a:spLocks noChangeArrowheads="1"/>
            </p:cNvSpPr>
            <p:nvPr/>
          </p:nvSpPr>
          <p:spPr bwMode="auto">
            <a:xfrm>
              <a:off x="4528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8</a:t>
              </a:r>
            </a:p>
          </p:txBody>
        </p:sp>
        <p:sp>
          <p:nvSpPr>
            <p:cNvPr id="27671" name="Rectangle 23"/>
            <p:cNvSpPr>
              <a:spLocks noChangeArrowheads="1"/>
            </p:cNvSpPr>
            <p:nvPr/>
          </p:nvSpPr>
          <p:spPr bwMode="auto">
            <a:xfrm>
              <a:off x="4909" y="3605"/>
              <a:ext cx="18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9</a:t>
              </a:r>
            </a:p>
          </p:txBody>
        </p:sp>
        <p:sp>
          <p:nvSpPr>
            <p:cNvPr id="27672" name="Rectangle 24"/>
            <p:cNvSpPr>
              <a:spLocks noChangeArrowheads="1"/>
            </p:cNvSpPr>
            <p:nvPr/>
          </p:nvSpPr>
          <p:spPr bwMode="auto">
            <a:xfrm>
              <a:off x="5286" y="3605"/>
              <a:ext cx="2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16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10</a:t>
              </a:r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2878" y="3749"/>
              <a:ext cx="1226" cy="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6362" tIns="52388" rIns="106362" bIns="52388">
              <a:spAutoFit/>
            </a:bodyPr>
            <a:lstStyle/>
            <a:p>
              <a:pPr defTabSz="1208088" eaLnBrk="0" hangingPunct="0"/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Sample number</a:t>
              </a:r>
            </a:p>
          </p:txBody>
        </p:sp>
        <p:sp>
          <p:nvSpPr>
            <p:cNvPr id="27674" name="Rectangle 26"/>
            <p:cNvSpPr>
              <a:spLocks noChangeArrowheads="1"/>
            </p:cNvSpPr>
            <p:nvPr/>
          </p:nvSpPr>
          <p:spPr bwMode="auto">
            <a:xfrm>
              <a:off x="930" y="1403"/>
              <a:ext cx="60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Upper</a:t>
              </a:r>
            </a:p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control</a:t>
              </a:r>
            </a:p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limit</a:t>
              </a:r>
            </a:p>
          </p:txBody>
        </p:sp>
        <p:sp>
          <p:nvSpPr>
            <p:cNvPr id="27675" name="Rectangle 27"/>
            <p:cNvSpPr>
              <a:spLocks noChangeArrowheads="1"/>
            </p:cNvSpPr>
            <p:nvPr/>
          </p:nvSpPr>
          <p:spPr bwMode="auto">
            <a:xfrm>
              <a:off x="857" y="2127"/>
              <a:ext cx="681" cy="3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Process</a:t>
              </a:r>
            </a:p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average</a:t>
              </a:r>
            </a:p>
          </p:txBody>
        </p:sp>
        <p:sp>
          <p:nvSpPr>
            <p:cNvPr id="27676" name="Rectangle 28"/>
            <p:cNvSpPr>
              <a:spLocks noChangeArrowheads="1"/>
            </p:cNvSpPr>
            <p:nvPr/>
          </p:nvSpPr>
          <p:spPr bwMode="auto">
            <a:xfrm>
              <a:off x="930" y="2714"/>
              <a:ext cx="608" cy="5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Lower</a:t>
              </a:r>
            </a:p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control</a:t>
              </a:r>
            </a:p>
            <a:p>
              <a:pPr algn="r" eaLnBrk="0" hangingPunct="0">
                <a:lnSpc>
                  <a:spcPct val="85000"/>
                </a:lnSpc>
              </a:pPr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limit</a:t>
              </a:r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auto">
            <a:xfrm>
              <a:off x="1572" y="2274"/>
              <a:ext cx="386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auto">
            <a:xfrm>
              <a:off x="1577" y="1620"/>
              <a:ext cx="38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79" name="Line 31"/>
            <p:cNvSpPr>
              <a:spLocks noChangeShapeType="1"/>
            </p:cNvSpPr>
            <p:nvPr/>
          </p:nvSpPr>
          <p:spPr bwMode="auto">
            <a:xfrm>
              <a:off x="1577" y="2937"/>
              <a:ext cx="385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0" name="Oval 32"/>
            <p:cNvSpPr>
              <a:spLocks noChangeArrowheads="1"/>
            </p:cNvSpPr>
            <p:nvPr/>
          </p:nvSpPr>
          <p:spPr bwMode="auto">
            <a:xfrm>
              <a:off x="1911" y="2611"/>
              <a:ext cx="79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1" name="Oval 33"/>
            <p:cNvSpPr>
              <a:spLocks noChangeArrowheads="1"/>
            </p:cNvSpPr>
            <p:nvPr/>
          </p:nvSpPr>
          <p:spPr bwMode="auto">
            <a:xfrm>
              <a:off x="3837" y="2621"/>
              <a:ext cx="79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2" name="Oval 34"/>
            <p:cNvSpPr>
              <a:spLocks noChangeArrowheads="1"/>
            </p:cNvSpPr>
            <p:nvPr/>
          </p:nvSpPr>
          <p:spPr bwMode="auto">
            <a:xfrm>
              <a:off x="4611" y="1730"/>
              <a:ext cx="80" cy="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3" name="Oval 35"/>
            <p:cNvSpPr>
              <a:spLocks noChangeArrowheads="1"/>
            </p:cNvSpPr>
            <p:nvPr/>
          </p:nvSpPr>
          <p:spPr bwMode="auto">
            <a:xfrm>
              <a:off x="3452" y="2361"/>
              <a:ext cx="79" cy="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4" name="Oval 36"/>
            <p:cNvSpPr>
              <a:spLocks noChangeArrowheads="1"/>
            </p:cNvSpPr>
            <p:nvPr/>
          </p:nvSpPr>
          <p:spPr bwMode="auto">
            <a:xfrm>
              <a:off x="5385" y="1661"/>
              <a:ext cx="80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5" name="Oval 37"/>
            <p:cNvSpPr>
              <a:spLocks noChangeArrowheads="1"/>
            </p:cNvSpPr>
            <p:nvPr/>
          </p:nvSpPr>
          <p:spPr bwMode="auto">
            <a:xfrm>
              <a:off x="5000" y="1486"/>
              <a:ext cx="79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6" name="Oval 38"/>
            <p:cNvSpPr>
              <a:spLocks noChangeArrowheads="1"/>
            </p:cNvSpPr>
            <p:nvPr/>
          </p:nvSpPr>
          <p:spPr bwMode="auto">
            <a:xfrm>
              <a:off x="4226" y="2165"/>
              <a:ext cx="79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7" name="Oval 39"/>
            <p:cNvSpPr>
              <a:spLocks noChangeArrowheads="1"/>
            </p:cNvSpPr>
            <p:nvPr/>
          </p:nvSpPr>
          <p:spPr bwMode="auto">
            <a:xfrm>
              <a:off x="2300" y="2244"/>
              <a:ext cx="79" cy="7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8" name="Oval 40"/>
            <p:cNvSpPr>
              <a:spLocks noChangeArrowheads="1"/>
            </p:cNvSpPr>
            <p:nvPr/>
          </p:nvSpPr>
          <p:spPr bwMode="auto">
            <a:xfrm>
              <a:off x="2681" y="2416"/>
              <a:ext cx="80" cy="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89" name="Oval 41"/>
            <p:cNvSpPr>
              <a:spLocks noChangeArrowheads="1"/>
            </p:cNvSpPr>
            <p:nvPr/>
          </p:nvSpPr>
          <p:spPr bwMode="auto">
            <a:xfrm>
              <a:off x="3074" y="2138"/>
              <a:ext cx="79" cy="75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90" name="Freeform 42"/>
            <p:cNvSpPr>
              <a:spLocks/>
            </p:cNvSpPr>
            <p:nvPr/>
          </p:nvSpPr>
          <p:spPr bwMode="auto">
            <a:xfrm>
              <a:off x="1945" y="1522"/>
              <a:ext cx="3485" cy="1135"/>
            </a:xfrm>
            <a:custGeom>
              <a:avLst/>
              <a:gdLst>
                <a:gd name="T0" fmla="*/ 0 w 3872"/>
                <a:gd name="T1" fmla="*/ 1312 h 1324"/>
                <a:gd name="T2" fmla="*/ 436 w 3872"/>
                <a:gd name="T3" fmla="*/ 884 h 1324"/>
                <a:gd name="T4" fmla="*/ 864 w 3872"/>
                <a:gd name="T5" fmla="*/ 1084 h 1324"/>
                <a:gd name="T6" fmla="*/ 1300 w 3872"/>
                <a:gd name="T7" fmla="*/ 756 h 1324"/>
                <a:gd name="T8" fmla="*/ 1720 w 3872"/>
                <a:gd name="T9" fmla="*/ 1016 h 1324"/>
                <a:gd name="T10" fmla="*/ 2148 w 3872"/>
                <a:gd name="T11" fmla="*/ 1324 h 1324"/>
                <a:gd name="T12" fmla="*/ 2576 w 3872"/>
                <a:gd name="T13" fmla="*/ 796 h 1324"/>
                <a:gd name="T14" fmla="*/ 3000 w 3872"/>
                <a:gd name="T15" fmla="*/ 284 h 1324"/>
                <a:gd name="T16" fmla="*/ 3436 w 3872"/>
                <a:gd name="T17" fmla="*/ 0 h 1324"/>
                <a:gd name="T18" fmla="*/ 3872 w 3872"/>
                <a:gd name="T19" fmla="*/ 204 h 1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72" h="1324">
                  <a:moveTo>
                    <a:pt x="0" y="1312"/>
                  </a:moveTo>
                  <a:lnTo>
                    <a:pt x="436" y="884"/>
                  </a:lnTo>
                  <a:lnTo>
                    <a:pt x="864" y="1084"/>
                  </a:lnTo>
                  <a:lnTo>
                    <a:pt x="1300" y="756"/>
                  </a:lnTo>
                  <a:lnTo>
                    <a:pt x="1720" y="1016"/>
                  </a:lnTo>
                  <a:lnTo>
                    <a:pt x="2148" y="1324"/>
                  </a:lnTo>
                  <a:lnTo>
                    <a:pt x="2576" y="796"/>
                  </a:lnTo>
                  <a:lnTo>
                    <a:pt x="3000" y="284"/>
                  </a:lnTo>
                  <a:lnTo>
                    <a:pt x="3436" y="0"/>
                  </a:lnTo>
                  <a:lnTo>
                    <a:pt x="3872" y="204"/>
                  </a:lnTo>
                </a:path>
              </a:pathLst>
            </a:custGeom>
            <a:noFill/>
            <a:ln w="571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91" name="Rectangle 43"/>
            <p:cNvSpPr>
              <a:spLocks noChangeArrowheads="1"/>
            </p:cNvSpPr>
            <p:nvPr/>
          </p:nvSpPr>
          <p:spPr bwMode="auto">
            <a:xfrm>
              <a:off x="3504" y="1200"/>
              <a:ext cx="10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l" eaLnBrk="0" hangingPunct="0"/>
              <a:r>
                <a:rPr lang="en-US" sz="18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Out of control</a:t>
              </a:r>
            </a:p>
          </p:txBody>
        </p:sp>
        <p:sp>
          <p:nvSpPr>
            <p:cNvPr id="27692" name="Line 44"/>
            <p:cNvSpPr>
              <a:spLocks noChangeShapeType="1"/>
            </p:cNvSpPr>
            <p:nvPr/>
          </p:nvSpPr>
          <p:spPr bwMode="auto">
            <a:xfrm>
              <a:off x="4560" y="1344"/>
              <a:ext cx="440" cy="143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7693" name="Freeform 45"/>
            <p:cNvSpPr>
              <a:spLocks/>
            </p:cNvSpPr>
            <p:nvPr/>
          </p:nvSpPr>
          <p:spPr bwMode="auto">
            <a:xfrm>
              <a:off x="1570" y="1399"/>
              <a:ext cx="3888" cy="2202"/>
            </a:xfrm>
            <a:custGeom>
              <a:avLst/>
              <a:gdLst>
                <a:gd name="T0" fmla="*/ 0 w 4320"/>
                <a:gd name="T1" fmla="*/ 0 h 2569"/>
                <a:gd name="T2" fmla="*/ 0 w 4320"/>
                <a:gd name="T3" fmla="*/ 2569 h 2569"/>
                <a:gd name="T4" fmla="*/ 4320 w 4320"/>
                <a:gd name="T5" fmla="*/ 2569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" h="2569">
                  <a:moveTo>
                    <a:pt x="0" y="0"/>
                  </a:moveTo>
                  <a:lnTo>
                    <a:pt x="0" y="2569"/>
                  </a:lnTo>
                  <a:lnTo>
                    <a:pt x="4320" y="2569"/>
                  </a:lnTo>
                </a:path>
              </a:pathLst>
            </a:custGeom>
            <a:noFill/>
            <a:ln w="57150" cap="flat" cmpd="sng">
              <a:solidFill>
                <a:srgbClr val="EEEEEE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2006 John Wiley &amp; Sons, Inc.</a:t>
            </a:r>
          </a:p>
        </p:txBody>
      </p:sp>
      <p:sp>
        <p:nvSpPr>
          <p:cNvPr id="3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4-</a:t>
            </a:r>
            <a:fld id="{3539D33C-4268-4F9B-B721-2C1CCE7D8CDD}" type="slidenum">
              <a:rPr lang="en-US"/>
              <a:pPr/>
              <a:t>9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738188"/>
            <a:ext cx="7378700" cy="1016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sz="4000"/>
              <a:t>Normal Distribution</a:t>
            </a:r>
          </a:p>
        </p:txBody>
      </p:sp>
      <p:grpSp>
        <p:nvGrpSpPr>
          <p:cNvPr id="66591" name="Group 31"/>
          <p:cNvGrpSpPr>
            <a:grpSpLocks/>
          </p:cNvGrpSpPr>
          <p:nvPr/>
        </p:nvGrpSpPr>
        <p:grpSpPr bwMode="auto">
          <a:xfrm>
            <a:off x="2895600" y="2057400"/>
            <a:ext cx="6477000" cy="4267200"/>
            <a:chOff x="576" y="1056"/>
            <a:chExt cx="4896" cy="2736"/>
          </a:xfrm>
        </p:grpSpPr>
        <p:sp>
          <p:nvSpPr>
            <p:cNvPr id="66590" name="Rectangle 30"/>
            <p:cNvSpPr>
              <a:spLocks noChangeArrowheads="1"/>
            </p:cNvSpPr>
            <p:nvPr/>
          </p:nvSpPr>
          <p:spPr bwMode="auto">
            <a:xfrm>
              <a:off x="576" y="1056"/>
              <a:ext cx="4896" cy="27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800"/>
            </a:p>
          </p:txBody>
        </p:sp>
        <p:grpSp>
          <p:nvGrpSpPr>
            <p:cNvPr id="66563" name="Group 3"/>
            <p:cNvGrpSpPr>
              <a:grpSpLocks/>
            </p:cNvGrpSpPr>
            <p:nvPr/>
          </p:nvGrpSpPr>
          <p:grpSpPr bwMode="auto">
            <a:xfrm>
              <a:off x="768" y="1344"/>
              <a:ext cx="4347" cy="2181"/>
              <a:chOff x="782" y="1351"/>
              <a:chExt cx="4347" cy="2181"/>
            </a:xfrm>
          </p:grpSpPr>
          <p:grpSp>
            <p:nvGrpSpPr>
              <p:cNvPr id="66564" name="Group 4"/>
              <p:cNvGrpSpPr>
                <a:grpSpLocks/>
              </p:cNvGrpSpPr>
              <p:nvPr/>
            </p:nvGrpSpPr>
            <p:grpSpPr bwMode="auto">
              <a:xfrm>
                <a:off x="898" y="3277"/>
                <a:ext cx="4135" cy="255"/>
                <a:chOff x="898" y="3277"/>
                <a:chExt cx="4135" cy="255"/>
              </a:xfrm>
            </p:grpSpPr>
            <p:sp>
              <p:nvSpPr>
                <p:cNvPr id="66565" name="Rectangle 5"/>
                <p:cNvSpPr>
                  <a:spLocks noChangeArrowheads="1"/>
                </p:cNvSpPr>
                <p:nvPr/>
              </p:nvSpPr>
              <p:spPr bwMode="auto">
                <a:xfrm>
                  <a:off x="2743" y="3277"/>
                  <a:ext cx="466" cy="2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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=0</a:t>
                  </a:r>
                </a:p>
              </p:txBody>
            </p:sp>
            <p:sp>
              <p:nvSpPr>
                <p:cNvPr id="66566" name="Rectangle 6"/>
                <p:cNvSpPr>
                  <a:spLocks noChangeArrowheads="1"/>
                </p:cNvSpPr>
                <p:nvPr/>
              </p:nvSpPr>
              <p:spPr bwMode="auto">
                <a:xfrm>
                  <a:off x="3439" y="3277"/>
                  <a:ext cx="364" cy="2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1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  <p:sp>
              <p:nvSpPr>
                <p:cNvPr id="66567" name="Rectangle 7"/>
                <p:cNvSpPr>
                  <a:spLocks noChangeArrowheads="1"/>
                </p:cNvSpPr>
                <p:nvPr/>
              </p:nvSpPr>
              <p:spPr bwMode="auto">
                <a:xfrm>
                  <a:off x="4056" y="3277"/>
                  <a:ext cx="364" cy="2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2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  <p:sp>
              <p:nvSpPr>
                <p:cNvPr id="66568" name="Rectangle 8"/>
                <p:cNvSpPr>
                  <a:spLocks noChangeArrowheads="1"/>
                </p:cNvSpPr>
                <p:nvPr/>
              </p:nvSpPr>
              <p:spPr bwMode="auto">
                <a:xfrm>
                  <a:off x="4669" y="3277"/>
                  <a:ext cx="364" cy="2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3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  <p:sp>
              <p:nvSpPr>
                <p:cNvPr id="66569" name="Rectangle 9"/>
                <p:cNvSpPr>
                  <a:spLocks noChangeArrowheads="1"/>
                </p:cNvSpPr>
                <p:nvPr/>
              </p:nvSpPr>
              <p:spPr bwMode="auto">
                <a:xfrm>
                  <a:off x="2149" y="3277"/>
                  <a:ext cx="424" cy="2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-1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  <p:sp>
              <p:nvSpPr>
                <p:cNvPr id="66570" name="Rectangle 10"/>
                <p:cNvSpPr>
                  <a:spLocks noChangeArrowheads="1"/>
                </p:cNvSpPr>
                <p:nvPr/>
              </p:nvSpPr>
              <p:spPr bwMode="auto">
                <a:xfrm>
                  <a:off x="1504" y="3277"/>
                  <a:ext cx="428" cy="25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-2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  <p:sp>
              <p:nvSpPr>
                <p:cNvPr id="66571" name="Rectangle 11"/>
                <p:cNvSpPr>
                  <a:spLocks noChangeArrowheads="1"/>
                </p:cNvSpPr>
                <p:nvPr/>
              </p:nvSpPr>
              <p:spPr bwMode="auto">
                <a:xfrm>
                  <a:off x="898" y="3277"/>
                  <a:ext cx="424" cy="2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 eaLnBrk="0" hangingPunct="0"/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Arial" charset="0"/>
                    </a:rPr>
                    <a:t>-3</a:t>
                  </a:r>
                  <a:r>
                    <a:rPr lang="en-US" sz="20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latin typeface="Symbol" pitchFamily="18" charset="2"/>
                    </a:rPr>
                    <a:t></a:t>
                  </a:r>
                </a:p>
              </p:txBody>
            </p:sp>
          </p:grpSp>
          <p:sp>
            <p:nvSpPr>
              <p:cNvPr id="66572" name="Rectangle 12"/>
              <p:cNvSpPr>
                <a:spLocks noChangeArrowheads="1"/>
              </p:cNvSpPr>
              <p:nvPr/>
            </p:nvSpPr>
            <p:spPr bwMode="auto">
              <a:xfrm>
                <a:off x="791" y="3147"/>
                <a:ext cx="4338" cy="97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3" name="Line 13"/>
              <p:cNvSpPr>
                <a:spLocks noChangeShapeType="1"/>
              </p:cNvSpPr>
              <p:nvPr/>
            </p:nvSpPr>
            <p:spPr bwMode="auto">
              <a:xfrm>
                <a:off x="782" y="3244"/>
                <a:ext cx="433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4" name="Freeform 14"/>
              <p:cNvSpPr>
                <a:spLocks/>
              </p:cNvSpPr>
              <p:nvPr/>
            </p:nvSpPr>
            <p:spPr bwMode="auto">
              <a:xfrm>
                <a:off x="792" y="1351"/>
                <a:ext cx="4328" cy="1805"/>
              </a:xfrm>
              <a:custGeom>
                <a:avLst/>
                <a:gdLst>
                  <a:gd name="T0" fmla="*/ 0 w 4328"/>
                  <a:gd name="T1" fmla="*/ 1805 h 1805"/>
                  <a:gd name="T2" fmla="*/ 220 w 4328"/>
                  <a:gd name="T3" fmla="*/ 1781 h 1805"/>
                  <a:gd name="T4" fmla="*/ 416 w 4328"/>
                  <a:gd name="T5" fmla="*/ 1729 h 1805"/>
                  <a:gd name="T6" fmla="*/ 624 w 4328"/>
                  <a:gd name="T7" fmla="*/ 1617 h 1805"/>
                  <a:gd name="T8" fmla="*/ 776 w 4328"/>
                  <a:gd name="T9" fmla="*/ 1493 h 1805"/>
                  <a:gd name="T10" fmla="*/ 1028 w 4328"/>
                  <a:gd name="T11" fmla="*/ 1233 h 1805"/>
                  <a:gd name="T12" fmla="*/ 1324 w 4328"/>
                  <a:gd name="T13" fmla="*/ 805 h 1805"/>
                  <a:gd name="T14" fmla="*/ 1592 w 4328"/>
                  <a:gd name="T15" fmla="*/ 385 h 1805"/>
                  <a:gd name="T16" fmla="*/ 1732 w 4328"/>
                  <a:gd name="T17" fmla="*/ 221 h 1805"/>
                  <a:gd name="T18" fmla="*/ 1856 w 4328"/>
                  <a:gd name="T19" fmla="*/ 109 h 1805"/>
                  <a:gd name="T20" fmla="*/ 2012 w 4328"/>
                  <a:gd name="T21" fmla="*/ 25 h 1805"/>
                  <a:gd name="T22" fmla="*/ 2152 w 4328"/>
                  <a:gd name="T23" fmla="*/ 1 h 1805"/>
                  <a:gd name="T24" fmla="*/ 2292 w 4328"/>
                  <a:gd name="T25" fmla="*/ 21 h 1805"/>
                  <a:gd name="T26" fmla="*/ 2416 w 4328"/>
                  <a:gd name="T27" fmla="*/ 73 h 1805"/>
                  <a:gd name="T28" fmla="*/ 2556 w 4328"/>
                  <a:gd name="T29" fmla="*/ 181 h 1805"/>
                  <a:gd name="T30" fmla="*/ 2660 w 4328"/>
                  <a:gd name="T31" fmla="*/ 281 h 1805"/>
                  <a:gd name="T32" fmla="*/ 2800 w 4328"/>
                  <a:gd name="T33" fmla="*/ 469 h 1805"/>
                  <a:gd name="T34" fmla="*/ 3032 w 4328"/>
                  <a:gd name="T35" fmla="*/ 841 h 1805"/>
                  <a:gd name="T36" fmla="*/ 3288 w 4328"/>
                  <a:gd name="T37" fmla="*/ 1213 h 1805"/>
                  <a:gd name="T38" fmla="*/ 3432 w 4328"/>
                  <a:gd name="T39" fmla="*/ 1385 h 1805"/>
                  <a:gd name="T40" fmla="*/ 3548 w 4328"/>
                  <a:gd name="T41" fmla="*/ 1493 h 1805"/>
                  <a:gd name="T42" fmla="*/ 3648 w 4328"/>
                  <a:gd name="T43" fmla="*/ 1573 h 1805"/>
                  <a:gd name="T44" fmla="*/ 3776 w 4328"/>
                  <a:gd name="T45" fmla="*/ 1661 h 1805"/>
                  <a:gd name="T46" fmla="*/ 3912 w 4328"/>
                  <a:gd name="T47" fmla="*/ 1725 h 1805"/>
                  <a:gd name="T48" fmla="*/ 4048 w 4328"/>
                  <a:gd name="T49" fmla="*/ 1765 h 1805"/>
                  <a:gd name="T50" fmla="*/ 4192 w 4328"/>
                  <a:gd name="T51" fmla="*/ 1793 h 1805"/>
                  <a:gd name="T52" fmla="*/ 4328 w 4328"/>
                  <a:gd name="T53" fmla="*/ 1801 h 18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328" h="1805">
                    <a:moveTo>
                      <a:pt x="0" y="1805"/>
                    </a:moveTo>
                    <a:cubicBezTo>
                      <a:pt x="75" y="1799"/>
                      <a:pt x="151" y="1794"/>
                      <a:pt x="220" y="1781"/>
                    </a:cubicBezTo>
                    <a:cubicBezTo>
                      <a:pt x="289" y="1768"/>
                      <a:pt x="349" y="1756"/>
                      <a:pt x="416" y="1729"/>
                    </a:cubicBezTo>
                    <a:cubicBezTo>
                      <a:pt x="483" y="1702"/>
                      <a:pt x="564" y="1656"/>
                      <a:pt x="624" y="1617"/>
                    </a:cubicBezTo>
                    <a:cubicBezTo>
                      <a:pt x="684" y="1578"/>
                      <a:pt x="709" y="1557"/>
                      <a:pt x="776" y="1493"/>
                    </a:cubicBezTo>
                    <a:cubicBezTo>
                      <a:pt x="843" y="1429"/>
                      <a:pt x="937" y="1348"/>
                      <a:pt x="1028" y="1233"/>
                    </a:cubicBezTo>
                    <a:cubicBezTo>
                      <a:pt x="1119" y="1118"/>
                      <a:pt x="1230" y="946"/>
                      <a:pt x="1324" y="805"/>
                    </a:cubicBezTo>
                    <a:cubicBezTo>
                      <a:pt x="1418" y="664"/>
                      <a:pt x="1524" y="482"/>
                      <a:pt x="1592" y="385"/>
                    </a:cubicBezTo>
                    <a:cubicBezTo>
                      <a:pt x="1660" y="288"/>
                      <a:pt x="1688" y="267"/>
                      <a:pt x="1732" y="221"/>
                    </a:cubicBezTo>
                    <a:cubicBezTo>
                      <a:pt x="1776" y="175"/>
                      <a:pt x="1809" y="142"/>
                      <a:pt x="1856" y="109"/>
                    </a:cubicBezTo>
                    <a:cubicBezTo>
                      <a:pt x="1903" y="76"/>
                      <a:pt x="1963" y="43"/>
                      <a:pt x="2012" y="25"/>
                    </a:cubicBezTo>
                    <a:cubicBezTo>
                      <a:pt x="2061" y="7"/>
                      <a:pt x="2105" y="2"/>
                      <a:pt x="2152" y="1"/>
                    </a:cubicBezTo>
                    <a:cubicBezTo>
                      <a:pt x="2199" y="0"/>
                      <a:pt x="2248" y="9"/>
                      <a:pt x="2292" y="21"/>
                    </a:cubicBezTo>
                    <a:cubicBezTo>
                      <a:pt x="2336" y="33"/>
                      <a:pt x="2372" y="46"/>
                      <a:pt x="2416" y="73"/>
                    </a:cubicBezTo>
                    <a:cubicBezTo>
                      <a:pt x="2460" y="100"/>
                      <a:pt x="2515" y="146"/>
                      <a:pt x="2556" y="181"/>
                    </a:cubicBezTo>
                    <a:cubicBezTo>
                      <a:pt x="2597" y="216"/>
                      <a:pt x="2619" y="233"/>
                      <a:pt x="2660" y="281"/>
                    </a:cubicBezTo>
                    <a:cubicBezTo>
                      <a:pt x="2701" y="329"/>
                      <a:pt x="2738" y="376"/>
                      <a:pt x="2800" y="469"/>
                    </a:cubicBezTo>
                    <a:cubicBezTo>
                      <a:pt x="2862" y="562"/>
                      <a:pt x="2951" y="717"/>
                      <a:pt x="3032" y="841"/>
                    </a:cubicBezTo>
                    <a:cubicBezTo>
                      <a:pt x="3113" y="965"/>
                      <a:pt x="3221" y="1122"/>
                      <a:pt x="3288" y="1213"/>
                    </a:cubicBezTo>
                    <a:cubicBezTo>
                      <a:pt x="3355" y="1304"/>
                      <a:pt x="3389" y="1338"/>
                      <a:pt x="3432" y="1385"/>
                    </a:cubicBezTo>
                    <a:cubicBezTo>
                      <a:pt x="3475" y="1432"/>
                      <a:pt x="3512" y="1462"/>
                      <a:pt x="3548" y="1493"/>
                    </a:cubicBezTo>
                    <a:cubicBezTo>
                      <a:pt x="3584" y="1524"/>
                      <a:pt x="3610" y="1545"/>
                      <a:pt x="3648" y="1573"/>
                    </a:cubicBezTo>
                    <a:cubicBezTo>
                      <a:pt x="3686" y="1601"/>
                      <a:pt x="3732" y="1636"/>
                      <a:pt x="3776" y="1661"/>
                    </a:cubicBezTo>
                    <a:cubicBezTo>
                      <a:pt x="3820" y="1686"/>
                      <a:pt x="3867" y="1708"/>
                      <a:pt x="3912" y="1725"/>
                    </a:cubicBezTo>
                    <a:cubicBezTo>
                      <a:pt x="3957" y="1742"/>
                      <a:pt x="4001" y="1754"/>
                      <a:pt x="4048" y="1765"/>
                    </a:cubicBezTo>
                    <a:cubicBezTo>
                      <a:pt x="4095" y="1776"/>
                      <a:pt x="4145" y="1787"/>
                      <a:pt x="4192" y="1793"/>
                    </a:cubicBezTo>
                    <a:cubicBezTo>
                      <a:pt x="4239" y="1799"/>
                      <a:pt x="4300" y="1799"/>
                      <a:pt x="4328" y="1801"/>
                    </a:cubicBezTo>
                  </a:path>
                </a:pathLst>
              </a:custGeom>
              <a:solidFill>
                <a:srgbClr val="FFCC99"/>
              </a:solidFill>
              <a:ln w="5715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5" name="Line 15"/>
              <p:cNvSpPr>
                <a:spLocks noChangeShapeType="1"/>
              </p:cNvSpPr>
              <p:nvPr/>
            </p:nvSpPr>
            <p:spPr bwMode="auto">
              <a:xfrm>
                <a:off x="2933" y="1351"/>
                <a:ext cx="0" cy="138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6" name="Line 16"/>
              <p:cNvSpPr>
                <a:spLocks noChangeShapeType="1"/>
              </p:cNvSpPr>
              <p:nvPr/>
            </p:nvSpPr>
            <p:spPr bwMode="auto">
              <a:xfrm>
                <a:off x="2320" y="1830"/>
                <a:ext cx="0" cy="140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7" name="Line 17"/>
              <p:cNvSpPr>
                <a:spLocks noChangeShapeType="1"/>
              </p:cNvSpPr>
              <p:nvPr/>
            </p:nvSpPr>
            <p:spPr bwMode="auto">
              <a:xfrm>
                <a:off x="3580" y="1829"/>
                <a:ext cx="0" cy="140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8" name="Line 18"/>
              <p:cNvSpPr>
                <a:spLocks noChangeShapeType="1"/>
              </p:cNvSpPr>
              <p:nvPr/>
            </p:nvSpPr>
            <p:spPr bwMode="auto">
              <a:xfrm>
                <a:off x="1076" y="3110"/>
                <a:ext cx="0" cy="12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79" name="Line 19"/>
              <p:cNvSpPr>
                <a:spLocks noChangeShapeType="1"/>
              </p:cNvSpPr>
              <p:nvPr/>
            </p:nvSpPr>
            <p:spPr bwMode="auto">
              <a:xfrm>
                <a:off x="4807" y="3109"/>
                <a:ext cx="0" cy="12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0" name="Line 20"/>
              <p:cNvSpPr>
                <a:spLocks noChangeShapeType="1"/>
              </p:cNvSpPr>
              <p:nvPr/>
            </p:nvSpPr>
            <p:spPr bwMode="auto">
              <a:xfrm flipH="1">
                <a:off x="1101" y="3163"/>
                <a:ext cx="1466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1" name="Line 21"/>
              <p:cNvSpPr>
                <a:spLocks noChangeShapeType="1"/>
              </p:cNvSpPr>
              <p:nvPr/>
            </p:nvSpPr>
            <p:spPr bwMode="auto">
              <a:xfrm>
                <a:off x="3321" y="3161"/>
                <a:ext cx="1466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2" name="Line 22"/>
              <p:cNvSpPr>
                <a:spLocks noChangeShapeType="1"/>
              </p:cNvSpPr>
              <p:nvPr/>
            </p:nvSpPr>
            <p:spPr bwMode="auto">
              <a:xfrm>
                <a:off x="1689" y="2729"/>
                <a:ext cx="0" cy="50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3" name="Line 23"/>
              <p:cNvSpPr>
                <a:spLocks noChangeShapeType="1"/>
              </p:cNvSpPr>
              <p:nvPr/>
            </p:nvSpPr>
            <p:spPr bwMode="auto">
              <a:xfrm flipH="1">
                <a:off x="1689" y="2828"/>
                <a:ext cx="1013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4" name="Rectangle 24"/>
              <p:cNvSpPr>
                <a:spLocks noChangeArrowheads="1"/>
              </p:cNvSpPr>
              <p:nvPr/>
            </p:nvSpPr>
            <p:spPr bwMode="auto">
              <a:xfrm>
                <a:off x="2720" y="2705"/>
                <a:ext cx="714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latin typeface="Arial" charset="0"/>
                  </a:rPr>
                  <a:t>95%</a:t>
                </a:r>
              </a:p>
            </p:txBody>
          </p:sp>
          <p:sp>
            <p:nvSpPr>
              <p:cNvPr id="66585" name="Rectangle 25"/>
              <p:cNvSpPr>
                <a:spLocks noChangeArrowheads="1"/>
              </p:cNvSpPr>
              <p:nvPr/>
            </p:nvSpPr>
            <p:spPr bwMode="auto">
              <a:xfrm>
                <a:off x="2608" y="2983"/>
                <a:ext cx="795" cy="2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pPr algn="l" eaLnBrk="0" hangingPunct="0"/>
                <a:r>
                  <a:rPr lang="en-US" sz="2000" b="1">
                    <a:latin typeface="Arial" charset="0"/>
                  </a:rPr>
                  <a:t>99.74%</a:t>
                </a:r>
              </a:p>
            </p:txBody>
          </p:sp>
          <p:sp>
            <p:nvSpPr>
              <p:cNvPr id="66586" name="Line 26"/>
              <p:cNvSpPr>
                <a:spLocks noChangeShapeType="1"/>
              </p:cNvSpPr>
              <p:nvPr/>
            </p:nvSpPr>
            <p:spPr bwMode="auto">
              <a:xfrm>
                <a:off x="2935" y="2919"/>
                <a:ext cx="0" cy="8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7" name="Line 27"/>
              <p:cNvSpPr>
                <a:spLocks noChangeShapeType="1"/>
              </p:cNvSpPr>
              <p:nvPr/>
            </p:nvSpPr>
            <p:spPr bwMode="auto">
              <a:xfrm>
                <a:off x="2935" y="3186"/>
                <a:ext cx="0" cy="4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8" name="Line 28"/>
              <p:cNvSpPr>
                <a:spLocks noChangeShapeType="1"/>
              </p:cNvSpPr>
              <p:nvPr/>
            </p:nvSpPr>
            <p:spPr bwMode="auto">
              <a:xfrm>
                <a:off x="4202" y="2728"/>
                <a:ext cx="0" cy="506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6589" name="Line 29"/>
              <p:cNvSpPr>
                <a:spLocks noChangeShapeType="1"/>
              </p:cNvSpPr>
              <p:nvPr/>
            </p:nvSpPr>
            <p:spPr bwMode="auto">
              <a:xfrm>
                <a:off x="3189" y="2828"/>
                <a:ext cx="1013" cy="0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 type="triangle" w="med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Russell_Taylor">
  <a:themeElements>
    <a:clrScheme name="Russell_Taylor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Russell_Taylor">
      <a:majorFont>
        <a:latin typeface="Times New Roman"/>
        <a:ea typeface=""/>
        <a:cs typeface=""/>
      </a:majorFont>
      <a:minorFont>
        <a:latin typeface="Helvetic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ussell_Taylor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ssell_Taylor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sell_Taylor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ssell_Taylor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Chapter_01</Template>
  <TotalTime>365</TotalTime>
  <Words>2144</Words>
  <Application>Microsoft Office PowerPoint</Application>
  <PresentationFormat>Širokoúhlá obrazovka</PresentationFormat>
  <Paragraphs>497</Paragraphs>
  <Slides>34</Slides>
  <Notes>20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2" baseType="lpstr">
      <vt:lpstr>Arial</vt:lpstr>
      <vt:lpstr>Helvetica</vt:lpstr>
      <vt:lpstr>Symbol</vt:lpstr>
      <vt:lpstr>Times</vt:lpstr>
      <vt:lpstr>Times New Roman</vt:lpstr>
      <vt:lpstr>Wingdings</vt:lpstr>
      <vt:lpstr>Russell_Taylor</vt:lpstr>
      <vt:lpstr>Bitmap Image</vt:lpstr>
      <vt:lpstr>Basics of Statistical Process Control</vt:lpstr>
      <vt:lpstr>Variability</vt:lpstr>
      <vt:lpstr>Quality Measures</vt:lpstr>
      <vt:lpstr>Applying SPC to Service</vt:lpstr>
      <vt:lpstr>Applying SPC to Service</vt:lpstr>
      <vt:lpstr>Where to Use Control Charts</vt:lpstr>
      <vt:lpstr>Control Charts</vt:lpstr>
      <vt:lpstr>Process Control Chart</vt:lpstr>
      <vt:lpstr>Normal Distribution</vt:lpstr>
      <vt:lpstr>A Process Is in Control If …</vt:lpstr>
      <vt:lpstr>Control Charts for Attributes</vt:lpstr>
      <vt:lpstr>p-Chart</vt:lpstr>
      <vt:lpstr>p-Chart Example</vt:lpstr>
      <vt:lpstr>p-Chart Example (cont.)</vt:lpstr>
      <vt:lpstr>p-Chart Example (cont.)</vt:lpstr>
      <vt:lpstr>c-Chart</vt:lpstr>
      <vt:lpstr>c-Chart (cont.)</vt:lpstr>
      <vt:lpstr>c-Chart (cont.)</vt:lpstr>
      <vt:lpstr>Control Charts for Variables</vt:lpstr>
      <vt:lpstr>x-bar Chart</vt:lpstr>
      <vt:lpstr>x-bar Chart Example</vt:lpstr>
      <vt:lpstr>x- bar Chart Example (cont.)</vt:lpstr>
      <vt:lpstr>x- bar Chart Example (cont.)</vt:lpstr>
      <vt:lpstr>R- Chart</vt:lpstr>
      <vt:lpstr>R-Chart Example</vt:lpstr>
      <vt:lpstr>R-Chart Example (cont.)</vt:lpstr>
      <vt:lpstr>R-Chart Example (cont.)</vt:lpstr>
      <vt:lpstr>Using x- bar and R-Charts Together</vt:lpstr>
      <vt:lpstr>Prezentace aplikace PowerPoint</vt:lpstr>
      <vt:lpstr>Control Chart Patterns</vt:lpstr>
      <vt:lpstr>Control Chart Patterns (cont.)</vt:lpstr>
      <vt:lpstr>Process Capability</vt:lpstr>
      <vt:lpstr>Process Capability</vt:lpstr>
      <vt:lpstr>Process Capability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Process Control</dc:title>
  <dc:creator>Beni Asllani</dc:creator>
  <cp:lastModifiedBy>Radoslav Škapa</cp:lastModifiedBy>
  <cp:revision>12</cp:revision>
  <dcterms:created xsi:type="dcterms:W3CDTF">2004-12-04T04:02:51Z</dcterms:created>
  <dcterms:modified xsi:type="dcterms:W3CDTF">2024-05-02T07:46:49Z</dcterms:modified>
</cp:coreProperties>
</file>