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57" r:id="rId4"/>
    <p:sldId id="259" r:id="rId5"/>
    <p:sldId id="260" r:id="rId6"/>
    <p:sldId id="270" r:id="rId7"/>
    <p:sldId id="271" r:id="rId8"/>
    <p:sldId id="286" r:id="rId9"/>
    <p:sldId id="287" r:id="rId10"/>
    <p:sldId id="288" r:id="rId11"/>
    <p:sldId id="289" r:id="rId12"/>
    <p:sldId id="290" r:id="rId13"/>
    <p:sldId id="291" r:id="rId14"/>
    <p:sldId id="292" r:id="rId15"/>
    <p:sldId id="293" r:id="rId16"/>
    <p:sldId id="294" r:id="rId17"/>
    <p:sldId id="295" r:id="rId18"/>
    <p:sldId id="296" r:id="rId19"/>
    <p:sldId id="273" r:id="rId20"/>
    <p:sldId id="274" r:id="rId21"/>
    <p:sldId id="275" r:id="rId22"/>
    <p:sldId id="262" r:id="rId23"/>
    <p:sldId id="276" r:id="rId24"/>
    <p:sldId id="284" r:id="rId25"/>
    <p:sldId id="277" r:id="rId26"/>
    <p:sldId id="278" r:id="rId27"/>
    <p:sldId id="258" r:id="rId28"/>
    <p:sldId id="279" r:id="rId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94660"/>
  </p:normalViewPr>
  <p:slideViewPr>
    <p:cSldViewPr snapToGrid="0">
      <p:cViewPr varScale="1">
        <p:scale>
          <a:sx n="105" d="100"/>
          <a:sy n="105" d="100"/>
        </p:scale>
        <p:origin x="9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894C9D-6F46-9903-76D5-16922ECB6F3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3555960-69B7-B288-15AA-FDA81B037A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C21C750-E277-BC73-6AF2-6B8C7948DC27}"/>
              </a:ext>
            </a:extLst>
          </p:cNvPr>
          <p:cNvSpPr>
            <a:spLocks noGrp="1"/>
          </p:cNvSpPr>
          <p:nvPr>
            <p:ph type="dt" sz="half" idx="10"/>
          </p:nvPr>
        </p:nvSpPr>
        <p:spPr/>
        <p:txBody>
          <a:bodyPr/>
          <a:lstStyle/>
          <a:p>
            <a:fld id="{1E7BECB4-66EA-465E-9F4C-B459349E3F67}" type="datetimeFigureOut">
              <a:rPr lang="cs-CZ" smtClean="0"/>
              <a:t>22.04.2024</a:t>
            </a:fld>
            <a:endParaRPr lang="cs-CZ"/>
          </a:p>
        </p:txBody>
      </p:sp>
      <p:sp>
        <p:nvSpPr>
          <p:cNvPr id="5" name="Zástupný symbol pro zápatí 4">
            <a:extLst>
              <a:ext uri="{FF2B5EF4-FFF2-40B4-BE49-F238E27FC236}">
                <a16:creationId xmlns:a16="http://schemas.microsoft.com/office/drawing/2014/main" id="{2E9DFBD0-0443-A100-AB58-19733C83CAA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9A157F2-CAD3-52E2-B10C-AE06BDBA464C}"/>
              </a:ext>
            </a:extLst>
          </p:cNvPr>
          <p:cNvSpPr>
            <a:spLocks noGrp="1"/>
          </p:cNvSpPr>
          <p:nvPr>
            <p:ph type="sldNum" sz="quarter" idx="12"/>
          </p:nvPr>
        </p:nvSpPr>
        <p:spPr/>
        <p:txBody>
          <a:bodyPr/>
          <a:lstStyle/>
          <a:p>
            <a:fld id="{8EE23DD1-D156-4AB7-A02F-BE1D95C193B4}" type="slidenum">
              <a:rPr lang="cs-CZ" smtClean="0"/>
              <a:t>‹#›</a:t>
            </a:fld>
            <a:endParaRPr lang="cs-CZ"/>
          </a:p>
        </p:txBody>
      </p:sp>
    </p:spTree>
    <p:extLst>
      <p:ext uri="{BB962C8B-B14F-4D97-AF65-F5344CB8AC3E}">
        <p14:creationId xmlns:p14="http://schemas.microsoft.com/office/powerpoint/2010/main" val="547265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D14375-6162-600C-F0BA-D176C4B7CAF8}"/>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31E4E16D-1B79-9774-98F2-8CF625DBB113}"/>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41790E8-432C-A812-671D-866BA1FFC1FD}"/>
              </a:ext>
            </a:extLst>
          </p:cNvPr>
          <p:cNvSpPr>
            <a:spLocks noGrp="1"/>
          </p:cNvSpPr>
          <p:nvPr>
            <p:ph type="dt" sz="half" idx="10"/>
          </p:nvPr>
        </p:nvSpPr>
        <p:spPr/>
        <p:txBody>
          <a:bodyPr/>
          <a:lstStyle/>
          <a:p>
            <a:fld id="{1E7BECB4-66EA-465E-9F4C-B459349E3F67}" type="datetimeFigureOut">
              <a:rPr lang="cs-CZ" smtClean="0"/>
              <a:t>22.04.2024</a:t>
            </a:fld>
            <a:endParaRPr lang="cs-CZ"/>
          </a:p>
        </p:txBody>
      </p:sp>
      <p:sp>
        <p:nvSpPr>
          <p:cNvPr id="5" name="Zástupný symbol pro zápatí 4">
            <a:extLst>
              <a:ext uri="{FF2B5EF4-FFF2-40B4-BE49-F238E27FC236}">
                <a16:creationId xmlns:a16="http://schemas.microsoft.com/office/drawing/2014/main" id="{B5E938BF-84F3-BF6B-8E05-3C61C419E0A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54B39BF-28DA-628F-CCDC-1C39F628977E}"/>
              </a:ext>
            </a:extLst>
          </p:cNvPr>
          <p:cNvSpPr>
            <a:spLocks noGrp="1"/>
          </p:cNvSpPr>
          <p:nvPr>
            <p:ph type="sldNum" sz="quarter" idx="12"/>
          </p:nvPr>
        </p:nvSpPr>
        <p:spPr/>
        <p:txBody>
          <a:bodyPr/>
          <a:lstStyle/>
          <a:p>
            <a:fld id="{8EE23DD1-D156-4AB7-A02F-BE1D95C193B4}" type="slidenum">
              <a:rPr lang="cs-CZ" smtClean="0"/>
              <a:t>‹#›</a:t>
            </a:fld>
            <a:endParaRPr lang="cs-CZ"/>
          </a:p>
        </p:txBody>
      </p:sp>
    </p:spTree>
    <p:extLst>
      <p:ext uri="{BB962C8B-B14F-4D97-AF65-F5344CB8AC3E}">
        <p14:creationId xmlns:p14="http://schemas.microsoft.com/office/powerpoint/2010/main" val="1091021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E078804-7293-7C05-F568-7AA9BB2512B3}"/>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95B5A44-AED4-BE8F-1A5A-4C61EB26D2AF}"/>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7618C7A-F4DA-0994-CC4C-D37CBBF2CF39}"/>
              </a:ext>
            </a:extLst>
          </p:cNvPr>
          <p:cNvSpPr>
            <a:spLocks noGrp="1"/>
          </p:cNvSpPr>
          <p:nvPr>
            <p:ph type="dt" sz="half" idx="10"/>
          </p:nvPr>
        </p:nvSpPr>
        <p:spPr/>
        <p:txBody>
          <a:bodyPr/>
          <a:lstStyle/>
          <a:p>
            <a:fld id="{1E7BECB4-66EA-465E-9F4C-B459349E3F67}" type="datetimeFigureOut">
              <a:rPr lang="cs-CZ" smtClean="0"/>
              <a:t>22.04.2024</a:t>
            </a:fld>
            <a:endParaRPr lang="cs-CZ"/>
          </a:p>
        </p:txBody>
      </p:sp>
      <p:sp>
        <p:nvSpPr>
          <p:cNvPr id="5" name="Zástupný symbol pro zápatí 4">
            <a:extLst>
              <a:ext uri="{FF2B5EF4-FFF2-40B4-BE49-F238E27FC236}">
                <a16:creationId xmlns:a16="http://schemas.microsoft.com/office/drawing/2014/main" id="{C26DDC81-0C88-AAF3-6727-397C01AB634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94785BC-9D60-2A8A-D683-EDFAE1C5DBAB}"/>
              </a:ext>
            </a:extLst>
          </p:cNvPr>
          <p:cNvSpPr>
            <a:spLocks noGrp="1"/>
          </p:cNvSpPr>
          <p:nvPr>
            <p:ph type="sldNum" sz="quarter" idx="12"/>
          </p:nvPr>
        </p:nvSpPr>
        <p:spPr/>
        <p:txBody>
          <a:bodyPr/>
          <a:lstStyle/>
          <a:p>
            <a:fld id="{8EE23DD1-D156-4AB7-A02F-BE1D95C193B4}" type="slidenum">
              <a:rPr lang="cs-CZ" smtClean="0"/>
              <a:t>‹#›</a:t>
            </a:fld>
            <a:endParaRPr lang="cs-CZ"/>
          </a:p>
        </p:txBody>
      </p:sp>
    </p:spTree>
    <p:extLst>
      <p:ext uri="{BB962C8B-B14F-4D97-AF65-F5344CB8AC3E}">
        <p14:creationId xmlns:p14="http://schemas.microsoft.com/office/powerpoint/2010/main" val="297605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4C27F6-BF6B-BFA6-3C39-C201E80C0F7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26D5E88-1290-4459-7BE7-485D6BF68DFF}"/>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8052F6D-05D7-5311-D463-E9DADCB86762}"/>
              </a:ext>
            </a:extLst>
          </p:cNvPr>
          <p:cNvSpPr>
            <a:spLocks noGrp="1"/>
          </p:cNvSpPr>
          <p:nvPr>
            <p:ph type="dt" sz="half" idx="10"/>
          </p:nvPr>
        </p:nvSpPr>
        <p:spPr/>
        <p:txBody>
          <a:bodyPr/>
          <a:lstStyle/>
          <a:p>
            <a:fld id="{1E7BECB4-66EA-465E-9F4C-B459349E3F67}" type="datetimeFigureOut">
              <a:rPr lang="cs-CZ" smtClean="0"/>
              <a:t>22.04.2024</a:t>
            </a:fld>
            <a:endParaRPr lang="cs-CZ"/>
          </a:p>
        </p:txBody>
      </p:sp>
      <p:sp>
        <p:nvSpPr>
          <p:cNvPr id="5" name="Zástupný symbol pro zápatí 4">
            <a:extLst>
              <a:ext uri="{FF2B5EF4-FFF2-40B4-BE49-F238E27FC236}">
                <a16:creationId xmlns:a16="http://schemas.microsoft.com/office/drawing/2014/main" id="{7A1D19B5-EC68-4A9E-1AB1-7C87759E6BC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96DA518-44E7-A85B-F526-9BF7710B0A36}"/>
              </a:ext>
            </a:extLst>
          </p:cNvPr>
          <p:cNvSpPr>
            <a:spLocks noGrp="1"/>
          </p:cNvSpPr>
          <p:nvPr>
            <p:ph type="sldNum" sz="quarter" idx="12"/>
          </p:nvPr>
        </p:nvSpPr>
        <p:spPr/>
        <p:txBody>
          <a:bodyPr/>
          <a:lstStyle/>
          <a:p>
            <a:fld id="{8EE23DD1-D156-4AB7-A02F-BE1D95C193B4}" type="slidenum">
              <a:rPr lang="cs-CZ" smtClean="0"/>
              <a:t>‹#›</a:t>
            </a:fld>
            <a:endParaRPr lang="cs-CZ"/>
          </a:p>
        </p:txBody>
      </p:sp>
    </p:spTree>
    <p:extLst>
      <p:ext uri="{BB962C8B-B14F-4D97-AF65-F5344CB8AC3E}">
        <p14:creationId xmlns:p14="http://schemas.microsoft.com/office/powerpoint/2010/main" val="3968104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C35601-AAEE-D6A9-F98D-6AABF67695B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66502040-A9DF-ACAF-C029-2C00C6A528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8EDC6A3-392C-25CF-89D2-AAB067E62334}"/>
              </a:ext>
            </a:extLst>
          </p:cNvPr>
          <p:cNvSpPr>
            <a:spLocks noGrp="1"/>
          </p:cNvSpPr>
          <p:nvPr>
            <p:ph type="dt" sz="half" idx="10"/>
          </p:nvPr>
        </p:nvSpPr>
        <p:spPr/>
        <p:txBody>
          <a:bodyPr/>
          <a:lstStyle/>
          <a:p>
            <a:fld id="{1E7BECB4-66EA-465E-9F4C-B459349E3F67}" type="datetimeFigureOut">
              <a:rPr lang="cs-CZ" smtClean="0"/>
              <a:t>22.04.2024</a:t>
            </a:fld>
            <a:endParaRPr lang="cs-CZ"/>
          </a:p>
        </p:txBody>
      </p:sp>
      <p:sp>
        <p:nvSpPr>
          <p:cNvPr id="5" name="Zástupný symbol pro zápatí 4">
            <a:extLst>
              <a:ext uri="{FF2B5EF4-FFF2-40B4-BE49-F238E27FC236}">
                <a16:creationId xmlns:a16="http://schemas.microsoft.com/office/drawing/2014/main" id="{DAD61B00-5EFA-8C4A-148F-6CFD8161330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EB1F3A8-8BFA-4B7B-C5AB-45CE826569A5}"/>
              </a:ext>
            </a:extLst>
          </p:cNvPr>
          <p:cNvSpPr>
            <a:spLocks noGrp="1"/>
          </p:cNvSpPr>
          <p:nvPr>
            <p:ph type="sldNum" sz="quarter" idx="12"/>
          </p:nvPr>
        </p:nvSpPr>
        <p:spPr/>
        <p:txBody>
          <a:bodyPr/>
          <a:lstStyle/>
          <a:p>
            <a:fld id="{8EE23DD1-D156-4AB7-A02F-BE1D95C193B4}" type="slidenum">
              <a:rPr lang="cs-CZ" smtClean="0"/>
              <a:t>‹#›</a:t>
            </a:fld>
            <a:endParaRPr lang="cs-CZ"/>
          </a:p>
        </p:txBody>
      </p:sp>
    </p:spTree>
    <p:extLst>
      <p:ext uri="{BB962C8B-B14F-4D97-AF65-F5344CB8AC3E}">
        <p14:creationId xmlns:p14="http://schemas.microsoft.com/office/powerpoint/2010/main" val="359210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B77F25-8B2B-2561-6628-0DB3ACD36B5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DD63DFA-6739-4CAB-119B-7FAAFE418CB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F80CB1F8-DB85-F084-D41B-7C0340556B5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4C5BFA7-CB74-649C-95D3-64E63F3DA086}"/>
              </a:ext>
            </a:extLst>
          </p:cNvPr>
          <p:cNvSpPr>
            <a:spLocks noGrp="1"/>
          </p:cNvSpPr>
          <p:nvPr>
            <p:ph type="dt" sz="half" idx="10"/>
          </p:nvPr>
        </p:nvSpPr>
        <p:spPr/>
        <p:txBody>
          <a:bodyPr/>
          <a:lstStyle/>
          <a:p>
            <a:fld id="{1E7BECB4-66EA-465E-9F4C-B459349E3F67}" type="datetimeFigureOut">
              <a:rPr lang="cs-CZ" smtClean="0"/>
              <a:t>22.04.2024</a:t>
            </a:fld>
            <a:endParaRPr lang="cs-CZ"/>
          </a:p>
        </p:txBody>
      </p:sp>
      <p:sp>
        <p:nvSpPr>
          <p:cNvPr id="6" name="Zástupný symbol pro zápatí 5">
            <a:extLst>
              <a:ext uri="{FF2B5EF4-FFF2-40B4-BE49-F238E27FC236}">
                <a16:creationId xmlns:a16="http://schemas.microsoft.com/office/drawing/2014/main" id="{FD0B0976-E08E-6F28-9C75-1E2A99FEE82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DA23498-6C2A-C5A6-8441-6244F5845EF9}"/>
              </a:ext>
            </a:extLst>
          </p:cNvPr>
          <p:cNvSpPr>
            <a:spLocks noGrp="1"/>
          </p:cNvSpPr>
          <p:nvPr>
            <p:ph type="sldNum" sz="quarter" idx="12"/>
          </p:nvPr>
        </p:nvSpPr>
        <p:spPr/>
        <p:txBody>
          <a:bodyPr/>
          <a:lstStyle/>
          <a:p>
            <a:fld id="{8EE23DD1-D156-4AB7-A02F-BE1D95C193B4}" type="slidenum">
              <a:rPr lang="cs-CZ" smtClean="0"/>
              <a:t>‹#›</a:t>
            </a:fld>
            <a:endParaRPr lang="cs-CZ"/>
          </a:p>
        </p:txBody>
      </p:sp>
    </p:spTree>
    <p:extLst>
      <p:ext uri="{BB962C8B-B14F-4D97-AF65-F5344CB8AC3E}">
        <p14:creationId xmlns:p14="http://schemas.microsoft.com/office/powerpoint/2010/main" val="3294071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65FD84-0A73-ADDE-824A-5CD261EA2901}"/>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5A5A629-2AF1-68BF-4CE0-2FCF999140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D4B93939-75A2-6322-7A16-49F1CDF7473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8B74586D-64C1-5584-3F91-F4917F98BA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46A69C0F-1DD7-F937-9675-CD6919F67C30}"/>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C442D49-29E3-0A02-68E4-96205BDC7106}"/>
              </a:ext>
            </a:extLst>
          </p:cNvPr>
          <p:cNvSpPr>
            <a:spLocks noGrp="1"/>
          </p:cNvSpPr>
          <p:nvPr>
            <p:ph type="dt" sz="half" idx="10"/>
          </p:nvPr>
        </p:nvSpPr>
        <p:spPr/>
        <p:txBody>
          <a:bodyPr/>
          <a:lstStyle/>
          <a:p>
            <a:fld id="{1E7BECB4-66EA-465E-9F4C-B459349E3F67}" type="datetimeFigureOut">
              <a:rPr lang="cs-CZ" smtClean="0"/>
              <a:t>22.04.2024</a:t>
            </a:fld>
            <a:endParaRPr lang="cs-CZ"/>
          </a:p>
        </p:txBody>
      </p:sp>
      <p:sp>
        <p:nvSpPr>
          <p:cNvPr id="8" name="Zástupný symbol pro zápatí 7">
            <a:extLst>
              <a:ext uri="{FF2B5EF4-FFF2-40B4-BE49-F238E27FC236}">
                <a16:creationId xmlns:a16="http://schemas.microsoft.com/office/drawing/2014/main" id="{BB402EB4-49C5-4C11-D544-9165BAECD30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27211BF-4EA5-F206-F894-2DD0CED51467}"/>
              </a:ext>
            </a:extLst>
          </p:cNvPr>
          <p:cNvSpPr>
            <a:spLocks noGrp="1"/>
          </p:cNvSpPr>
          <p:nvPr>
            <p:ph type="sldNum" sz="quarter" idx="12"/>
          </p:nvPr>
        </p:nvSpPr>
        <p:spPr/>
        <p:txBody>
          <a:bodyPr/>
          <a:lstStyle/>
          <a:p>
            <a:fld id="{8EE23DD1-D156-4AB7-A02F-BE1D95C193B4}" type="slidenum">
              <a:rPr lang="cs-CZ" smtClean="0"/>
              <a:t>‹#›</a:t>
            </a:fld>
            <a:endParaRPr lang="cs-CZ"/>
          </a:p>
        </p:txBody>
      </p:sp>
    </p:spTree>
    <p:extLst>
      <p:ext uri="{BB962C8B-B14F-4D97-AF65-F5344CB8AC3E}">
        <p14:creationId xmlns:p14="http://schemas.microsoft.com/office/powerpoint/2010/main" val="890190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3CCAAA-DA02-7929-C951-39136728DB8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F38473C-F624-3E9E-29D0-CE1A54A89859}"/>
              </a:ext>
            </a:extLst>
          </p:cNvPr>
          <p:cNvSpPr>
            <a:spLocks noGrp="1"/>
          </p:cNvSpPr>
          <p:nvPr>
            <p:ph type="dt" sz="half" idx="10"/>
          </p:nvPr>
        </p:nvSpPr>
        <p:spPr/>
        <p:txBody>
          <a:bodyPr/>
          <a:lstStyle/>
          <a:p>
            <a:fld id="{1E7BECB4-66EA-465E-9F4C-B459349E3F67}" type="datetimeFigureOut">
              <a:rPr lang="cs-CZ" smtClean="0"/>
              <a:t>22.04.2024</a:t>
            </a:fld>
            <a:endParaRPr lang="cs-CZ"/>
          </a:p>
        </p:txBody>
      </p:sp>
      <p:sp>
        <p:nvSpPr>
          <p:cNvPr id="4" name="Zástupný symbol pro zápatí 3">
            <a:extLst>
              <a:ext uri="{FF2B5EF4-FFF2-40B4-BE49-F238E27FC236}">
                <a16:creationId xmlns:a16="http://schemas.microsoft.com/office/drawing/2014/main" id="{21D0A7AF-EA8A-4530-1C08-FBCBCA4F160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E685EB8-32A7-8CC1-7609-9479B482ECA9}"/>
              </a:ext>
            </a:extLst>
          </p:cNvPr>
          <p:cNvSpPr>
            <a:spLocks noGrp="1"/>
          </p:cNvSpPr>
          <p:nvPr>
            <p:ph type="sldNum" sz="quarter" idx="12"/>
          </p:nvPr>
        </p:nvSpPr>
        <p:spPr/>
        <p:txBody>
          <a:bodyPr/>
          <a:lstStyle/>
          <a:p>
            <a:fld id="{8EE23DD1-D156-4AB7-A02F-BE1D95C193B4}" type="slidenum">
              <a:rPr lang="cs-CZ" smtClean="0"/>
              <a:t>‹#›</a:t>
            </a:fld>
            <a:endParaRPr lang="cs-CZ"/>
          </a:p>
        </p:txBody>
      </p:sp>
    </p:spTree>
    <p:extLst>
      <p:ext uri="{BB962C8B-B14F-4D97-AF65-F5344CB8AC3E}">
        <p14:creationId xmlns:p14="http://schemas.microsoft.com/office/powerpoint/2010/main" val="331016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B8B39B1-FE40-FB45-42E1-A6730420A220}"/>
              </a:ext>
            </a:extLst>
          </p:cNvPr>
          <p:cNvSpPr>
            <a:spLocks noGrp="1"/>
          </p:cNvSpPr>
          <p:nvPr>
            <p:ph type="dt" sz="half" idx="10"/>
          </p:nvPr>
        </p:nvSpPr>
        <p:spPr/>
        <p:txBody>
          <a:bodyPr/>
          <a:lstStyle/>
          <a:p>
            <a:fld id="{1E7BECB4-66EA-465E-9F4C-B459349E3F67}" type="datetimeFigureOut">
              <a:rPr lang="cs-CZ" smtClean="0"/>
              <a:t>22.04.2024</a:t>
            </a:fld>
            <a:endParaRPr lang="cs-CZ"/>
          </a:p>
        </p:txBody>
      </p:sp>
      <p:sp>
        <p:nvSpPr>
          <p:cNvPr id="3" name="Zástupný symbol pro zápatí 2">
            <a:extLst>
              <a:ext uri="{FF2B5EF4-FFF2-40B4-BE49-F238E27FC236}">
                <a16:creationId xmlns:a16="http://schemas.microsoft.com/office/drawing/2014/main" id="{FF363E7A-9D4B-BA60-4CB4-C882499922A4}"/>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09BF8385-EC57-1342-EA10-493CBDE8B689}"/>
              </a:ext>
            </a:extLst>
          </p:cNvPr>
          <p:cNvSpPr>
            <a:spLocks noGrp="1"/>
          </p:cNvSpPr>
          <p:nvPr>
            <p:ph type="sldNum" sz="quarter" idx="12"/>
          </p:nvPr>
        </p:nvSpPr>
        <p:spPr/>
        <p:txBody>
          <a:bodyPr/>
          <a:lstStyle/>
          <a:p>
            <a:fld id="{8EE23DD1-D156-4AB7-A02F-BE1D95C193B4}" type="slidenum">
              <a:rPr lang="cs-CZ" smtClean="0"/>
              <a:t>‹#›</a:t>
            </a:fld>
            <a:endParaRPr lang="cs-CZ"/>
          </a:p>
        </p:txBody>
      </p:sp>
    </p:spTree>
    <p:extLst>
      <p:ext uri="{BB962C8B-B14F-4D97-AF65-F5344CB8AC3E}">
        <p14:creationId xmlns:p14="http://schemas.microsoft.com/office/powerpoint/2010/main" val="1984979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757AAB-0EB6-6BA0-36B8-618978AD006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CACE2CD-2DE1-A249-0F6D-A1F5AC2DD5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9A20B3D-30BE-1CDF-AB2F-3F5A22FFF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453F042-3536-821F-54D1-D8FEE10868D2}"/>
              </a:ext>
            </a:extLst>
          </p:cNvPr>
          <p:cNvSpPr>
            <a:spLocks noGrp="1"/>
          </p:cNvSpPr>
          <p:nvPr>
            <p:ph type="dt" sz="half" idx="10"/>
          </p:nvPr>
        </p:nvSpPr>
        <p:spPr/>
        <p:txBody>
          <a:bodyPr/>
          <a:lstStyle/>
          <a:p>
            <a:fld id="{1E7BECB4-66EA-465E-9F4C-B459349E3F67}" type="datetimeFigureOut">
              <a:rPr lang="cs-CZ" smtClean="0"/>
              <a:t>22.04.2024</a:t>
            </a:fld>
            <a:endParaRPr lang="cs-CZ"/>
          </a:p>
        </p:txBody>
      </p:sp>
      <p:sp>
        <p:nvSpPr>
          <p:cNvPr id="6" name="Zástupný symbol pro zápatí 5">
            <a:extLst>
              <a:ext uri="{FF2B5EF4-FFF2-40B4-BE49-F238E27FC236}">
                <a16:creationId xmlns:a16="http://schemas.microsoft.com/office/drawing/2014/main" id="{142EAD34-D2BE-1208-DE27-22F199575ED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2A8E045-163E-97A9-12A8-20B48D92A13F}"/>
              </a:ext>
            </a:extLst>
          </p:cNvPr>
          <p:cNvSpPr>
            <a:spLocks noGrp="1"/>
          </p:cNvSpPr>
          <p:nvPr>
            <p:ph type="sldNum" sz="quarter" idx="12"/>
          </p:nvPr>
        </p:nvSpPr>
        <p:spPr/>
        <p:txBody>
          <a:bodyPr/>
          <a:lstStyle/>
          <a:p>
            <a:fld id="{8EE23DD1-D156-4AB7-A02F-BE1D95C193B4}" type="slidenum">
              <a:rPr lang="cs-CZ" smtClean="0"/>
              <a:t>‹#›</a:t>
            </a:fld>
            <a:endParaRPr lang="cs-CZ"/>
          </a:p>
        </p:txBody>
      </p:sp>
    </p:spTree>
    <p:extLst>
      <p:ext uri="{BB962C8B-B14F-4D97-AF65-F5344CB8AC3E}">
        <p14:creationId xmlns:p14="http://schemas.microsoft.com/office/powerpoint/2010/main" val="338037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79372E-84C5-5203-D688-ADEBF570B6A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D25517F2-1FB8-D97D-3021-0BBA788AE8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42DB8F1B-484C-3FAD-1142-AA4050927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B6A7FEC-7D18-E762-F8EB-8390E61D30C3}"/>
              </a:ext>
            </a:extLst>
          </p:cNvPr>
          <p:cNvSpPr>
            <a:spLocks noGrp="1"/>
          </p:cNvSpPr>
          <p:nvPr>
            <p:ph type="dt" sz="half" idx="10"/>
          </p:nvPr>
        </p:nvSpPr>
        <p:spPr/>
        <p:txBody>
          <a:bodyPr/>
          <a:lstStyle/>
          <a:p>
            <a:fld id="{1E7BECB4-66EA-465E-9F4C-B459349E3F67}" type="datetimeFigureOut">
              <a:rPr lang="cs-CZ" smtClean="0"/>
              <a:t>22.04.2024</a:t>
            </a:fld>
            <a:endParaRPr lang="cs-CZ"/>
          </a:p>
        </p:txBody>
      </p:sp>
      <p:sp>
        <p:nvSpPr>
          <p:cNvPr id="6" name="Zástupný symbol pro zápatí 5">
            <a:extLst>
              <a:ext uri="{FF2B5EF4-FFF2-40B4-BE49-F238E27FC236}">
                <a16:creationId xmlns:a16="http://schemas.microsoft.com/office/drawing/2014/main" id="{87A1809A-285A-9D37-8C93-569FC57DCA3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07C55D7-1F87-C93B-DD2E-9ADB3446029E}"/>
              </a:ext>
            </a:extLst>
          </p:cNvPr>
          <p:cNvSpPr>
            <a:spLocks noGrp="1"/>
          </p:cNvSpPr>
          <p:nvPr>
            <p:ph type="sldNum" sz="quarter" idx="12"/>
          </p:nvPr>
        </p:nvSpPr>
        <p:spPr/>
        <p:txBody>
          <a:bodyPr/>
          <a:lstStyle/>
          <a:p>
            <a:fld id="{8EE23DD1-D156-4AB7-A02F-BE1D95C193B4}" type="slidenum">
              <a:rPr lang="cs-CZ" smtClean="0"/>
              <a:t>‹#›</a:t>
            </a:fld>
            <a:endParaRPr lang="cs-CZ"/>
          </a:p>
        </p:txBody>
      </p:sp>
    </p:spTree>
    <p:extLst>
      <p:ext uri="{BB962C8B-B14F-4D97-AF65-F5344CB8AC3E}">
        <p14:creationId xmlns:p14="http://schemas.microsoft.com/office/powerpoint/2010/main" val="506562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C123797-0330-AD7A-0F81-AD6B42502E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5947A69-50D6-906D-EC79-3D5E3A4D31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06D18AD-C990-7A95-E035-67D579F6A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7BECB4-66EA-465E-9F4C-B459349E3F67}" type="datetimeFigureOut">
              <a:rPr lang="cs-CZ" smtClean="0"/>
              <a:t>22.04.2024</a:t>
            </a:fld>
            <a:endParaRPr lang="cs-CZ"/>
          </a:p>
        </p:txBody>
      </p:sp>
      <p:sp>
        <p:nvSpPr>
          <p:cNvPr id="5" name="Zástupný symbol pro zápatí 4">
            <a:extLst>
              <a:ext uri="{FF2B5EF4-FFF2-40B4-BE49-F238E27FC236}">
                <a16:creationId xmlns:a16="http://schemas.microsoft.com/office/drawing/2014/main" id="{FE331586-009F-F4D3-67EF-1FEA8271D1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CB77A66F-FAAA-6DF7-8D36-5E5A296BB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E23DD1-D156-4AB7-A02F-BE1D95C193B4}" type="slidenum">
              <a:rPr lang="cs-CZ" smtClean="0"/>
              <a:t>‹#›</a:t>
            </a:fld>
            <a:endParaRPr lang="cs-CZ"/>
          </a:p>
        </p:txBody>
      </p:sp>
    </p:spTree>
    <p:extLst>
      <p:ext uri="{BB962C8B-B14F-4D97-AF65-F5344CB8AC3E}">
        <p14:creationId xmlns:p14="http://schemas.microsoft.com/office/powerpoint/2010/main" val="625326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sciencedirect.com/topics/psychology/internet-of-things" TargetMode="External"/><Relationship Id="rId2" Type="http://schemas.openxmlformats.org/officeDocument/2006/relationships/hyperlink" Target="https://www.sciencedirect.com/science/article/pii/S0040162517308363#bb0295" TargetMode="External"/><Relationship Id="rId1" Type="http://schemas.openxmlformats.org/officeDocument/2006/relationships/slideLayout" Target="../slideLayouts/slideLayout2.xml"/><Relationship Id="rId5" Type="http://schemas.openxmlformats.org/officeDocument/2006/relationships/hyperlink" Target="https://www.sciencedirect.com/science/article/pii/S0040162517308363#bb0055" TargetMode="External"/><Relationship Id="rId4" Type="http://schemas.openxmlformats.org/officeDocument/2006/relationships/hyperlink" Target="https://www.sciencedirect.com/science/article/pii/S0040162517308363#bb028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62B320-A8C6-5F4F-2EB0-170810786297}"/>
              </a:ext>
            </a:extLst>
          </p:cNvPr>
          <p:cNvSpPr>
            <a:spLocks noGrp="1"/>
          </p:cNvSpPr>
          <p:nvPr>
            <p:ph type="ctrTitle"/>
          </p:nvPr>
        </p:nvSpPr>
        <p:spPr/>
        <p:txBody>
          <a:bodyPr>
            <a:normAutofit/>
          </a:bodyPr>
          <a:lstStyle/>
          <a:p>
            <a:r>
              <a:rPr lang="cs-CZ" b="0" i="0" dirty="0" err="1">
                <a:effectLst/>
                <a:highlight>
                  <a:srgbClr val="FFFFFF"/>
                </a:highlight>
                <a:latin typeface="Roboto" panose="02000000000000000000" pitchFamily="2" charset="0"/>
              </a:rPr>
              <a:t>Sustainable</a:t>
            </a:r>
            <a:r>
              <a:rPr lang="cs-CZ" b="0" i="0" dirty="0">
                <a:effectLst/>
                <a:highlight>
                  <a:srgbClr val="FFFFFF"/>
                </a:highlight>
                <a:latin typeface="Roboto" panose="02000000000000000000" pitchFamily="2" charset="0"/>
              </a:rPr>
              <a:t> </a:t>
            </a:r>
            <a:r>
              <a:rPr lang="cs-CZ" b="0" i="0" dirty="0" err="1">
                <a:effectLst/>
                <a:highlight>
                  <a:srgbClr val="FFFFFF"/>
                </a:highlight>
                <a:latin typeface="Roboto" panose="02000000000000000000" pitchFamily="2" charset="0"/>
              </a:rPr>
              <a:t>service</a:t>
            </a:r>
            <a:r>
              <a:rPr lang="cs-CZ" b="0" i="0" dirty="0">
                <a:effectLst/>
                <a:highlight>
                  <a:srgbClr val="FFFFFF"/>
                </a:highlight>
                <a:latin typeface="Roboto" panose="02000000000000000000" pitchFamily="2" charset="0"/>
              </a:rPr>
              <a:t> business </a:t>
            </a:r>
            <a:r>
              <a:rPr lang="cs-CZ" b="0" i="0" dirty="0" err="1">
                <a:effectLst/>
                <a:highlight>
                  <a:srgbClr val="FFFFFF"/>
                </a:highlight>
                <a:latin typeface="Roboto" panose="02000000000000000000" pitchFamily="2" charset="0"/>
              </a:rPr>
              <a:t>models</a:t>
            </a:r>
            <a:endParaRPr lang="cs-CZ" dirty="0"/>
          </a:p>
        </p:txBody>
      </p:sp>
    </p:spTree>
    <p:extLst>
      <p:ext uri="{BB962C8B-B14F-4D97-AF65-F5344CB8AC3E}">
        <p14:creationId xmlns:p14="http://schemas.microsoft.com/office/powerpoint/2010/main" val="1222386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CA6F5C9-1639-0F3B-675C-12637166D281}"/>
              </a:ext>
            </a:extLst>
          </p:cNvPr>
          <p:cNvSpPr>
            <a:spLocks noGrp="1"/>
          </p:cNvSpPr>
          <p:nvPr>
            <p:ph type="title"/>
          </p:nvPr>
        </p:nvSpPr>
        <p:spPr>
          <a:xfrm>
            <a:off x="838200" y="365126"/>
            <a:ext cx="10515600" cy="1041674"/>
          </a:xfrm>
        </p:spPr>
        <p:txBody>
          <a:bodyPr/>
          <a:lstStyle/>
          <a:p>
            <a:r>
              <a:rPr lang="cs-CZ" dirty="0" err="1"/>
              <a:t>Example</a:t>
            </a:r>
            <a:r>
              <a:rPr lang="cs-CZ" dirty="0"/>
              <a:t> of the </a:t>
            </a:r>
            <a:r>
              <a:rPr lang="cs-CZ" dirty="0" err="1"/>
              <a:t>environemntal</a:t>
            </a:r>
            <a:r>
              <a:rPr lang="cs-CZ" dirty="0"/>
              <a:t> SBM</a:t>
            </a:r>
          </a:p>
        </p:txBody>
      </p:sp>
      <p:pic>
        <p:nvPicPr>
          <p:cNvPr id="6" name="Obrázek 5">
            <a:extLst>
              <a:ext uri="{FF2B5EF4-FFF2-40B4-BE49-F238E27FC236}">
                <a16:creationId xmlns:a16="http://schemas.microsoft.com/office/drawing/2014/main" id="{150852A3-C6BF-96AC-343E-B2962323299E}"/>
              </a:ext>
            </a:extLst>
          </p:cNvPr>
          <p:cNvPicPr>
            <a:picLocks noChangeAspect="1"/>
          </p:cNvPicPr>
          <p:nvPr/>
        </p:nvPicPr>
        <p:blipFill rotWithShape="1">
          <a:blip r:embed="rId2"/>
          <a:srcRect l="26212" t="41347" r="28333" b="11785"/>
          <a:stretch/>
        </p:blipFill>
        <p:spPr>
          <a:xfrm>
            <a:off x="572654" y="1653019"/>
            <a:ext cx="11240655" cy="4839855"/>
          </a:xfrm>
          <a:prstGeom prst="rect">
            <a:avLst/>
          </a:prstGeom>
        </p:spPr>
      </p:pic>
      <p:sp>
        <p:nvSpPr>
          <p:cNvPr id="7" name="TextovéPole 6">
            <a:extLst>
              <a:ext uri="{FF2B5EF4-FFF2-40B4-BE49-F238E27FC236}">
                <a16:creationId xmlns:a16="http://schemas.microsoft.com/office/drawing/2014/main" id="{ED66D406-C357-5D53-FD56-6CEDB2B808FE}"/>
              </a:ext>
            </a:extLst>
          </p:cNvPr>
          <p:cNvSpPr txBox="1"/>
          <p:nvPr/>
        </p:nvSpPr>
        <p:spPr>
          <a:xfrm>
            <a:off x="192024" y="6492875"/>
            <a:ext cx="11079848" cy="246221"/>
          </a:xfrm>
          <a:prstGeom prst="rect">
            <a:avLst/>
          </a:prstGeom>
          <a:noFill/>
        </p:spPr>
        <p:txBody>
          <a:bodyPr wrap="square">
            <a:spAutoFit/>
          </a:bodyPr>
          <a:lstStyle/>
          <a:p>
            <a:r>
              <a:rPr lang="en-US" sz="1000" b="0" i="0" dirty="0">
                <a:solidFill>
                  <a:srgbClr val="222222"/>
                </a:solidFill>
                <a:effectLst/>
                <a:highlight>
                  <a:srgbClr val="FFFFFF"/>
                </a:highlight>
                <a:latin typeface="Arial" panose="020B0604020202020204" pitchFamily="34" charset="0"/>
              </a:rPr>
              <a:t>Joyce, A., &amp; Paquin, R. L. (2016). The triple layered business model canvas: A tool to design more sustainable business models. </a:t>
            </a:r>
            <a:r>
              <a:rPr lang="en-US" sz="1000" b="0" i="1" dirty="0">
                <a:solidFill>
                  <a:srgbClr val="222222"/>
                </a:solidFill>
                <a:effectLst/>
                <a:highlight>
                  <a:srgbClr val="FFFFFF"/>
                </a:highlight>
                <a:latin typeface="Arial" panose="020B0604020202020204" pitchFamily="34" charset="0"/>
              </a:rPr>
              <a:t>Journal of cleaner production</a:t>
            </a:r>
            <a:r>
              <a:rPr lang="en-US" sz="1000" b="0" i="0" dirty="0">
                <a:solidFill>
                  <a:srgbClr val="222222"/>
                </a:solidFill>
                <a:effectLst/>
                <a:highlight>
                  <a:srgbClr val="FFFFFF"/>
                </a:highlight>
                <a:latin typeface="Arial" panose="020B0604020202020204" pitchFamily="34" charset="0"/>
              </a:rPr>
              <a:t>, </a:t>
            </a:r>
            <a:r>
              <a:rPr lang="en-US" sz="1000" b="0" i="1" dirty="0">
                <a:solidFill>
                  <a:srgbClr val="222222"/>
                </a:solidFill>
                <a:effectLst/>
                <a:highlight>
                  <a:srgbClr val="FFFFFF"/>
                </a:highlight>
                <a:latin typeface="Arial" panose="020B0604020202020204" pitchFamily="34" charset="0"/>
              </a:rPr>
              <a:t>135</a:t>
            </a:r>
            <a:r>
              <a:rPr lang="en-US" sz="1000" b="0" i="0" dirty="0">
                <a:solidFill>
                  <a:srgbClr val="222222"/>
                </a:solidFill>
                <a:effectLst/>
                <a:highlight>
                  <a:srgbClr val="FFFFFF"/>
                </a:highlight>
                <a:latin typeface="Arial" panose="020B0604020202020204" pitchFamily="34" charset="0"/>
              </a:rPr>
              <a:t>, 1474-1486.</a:t>
            </a:r>
            <a:endParaRPr lang="cs-CZ" sz="1000" dirty="0"/>
          </a:p>
        </p:txBody>
      </p:sp>
    </p:spTree>
    <p:extLst>
      <p:ext uri="{BB962C8B-B14F-4D97-AF65-F5344CB8AC3E}">
        <p14:creationId xmlns:p14="http://schemas.microsoft.com/office/powerpoint/2010/main" val="1732101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97E839-0FF3-D39C-FD08-639294CFA1A1}"/>
              </a:ext>
            </a:extLst>
          </p:cNvPr>
          <p:cNvSpPr>
            <a:spLocks noGrp="1"/>
          </p:cNvSpPr>
          <p:nvPr>
            <p:ph type="title"/>
          </p:nvPr>
        </p:nvSpPr>
        <p:spPr>
          <a:xfrm>
            <a:off x="838200" y="365125"/>
            <a:ext cx="10515600" cy="969899"/>
          </a:xfrm>
        </p:spPr>
        <p:txBody>
          <a:bodyPr/>
          <a:lstStyle/>
          <a:p>
            <a:r>
              <a:rPr lang="cs-CZ" dirty="0" err="1"/>
              <a:t>Example</a:t>
            </a:r>
            <a:r>
              <a:rPr lang="cs-CZ" dirty="0"/>
              <a:t> of the </a:t>
            </a:r>
            <a:r>
              <a:rPr lang="cs-CZ" dirty="0" err="1"/>
              <a:t>social</a:t>
            </a:r>
            <a:r>
              <a:rPr lang="cs-CZ" dirty="0"/>
              <a:t> SBM</a:t>
            </a:r>
          </a:p>
        </p:txBody>
      </p:sp>
      <p:pic>
        <p:nvPicPr>
          <p:cNvPr id="4" name="Obrázek 3">
            <a:extLst>
              <a:ext uri="{FF2B5EF4-FFF2-40B4-BE49-F238E27FC236}">
                <a16:creationId xmlns:a16="http://schemas.microsoft.com/office/drawing/2014/main" id="{E4E62475-F8D2-A86E-844E-9F68D0CA4F00}"/>
              </a:ext>
            </a:extLst>
          </p:cNvPr>
          <p:cNvPicPr>
            <a:picLocks noChangeAspect="1"/>
          </p:cNvPicPr>
          <p:nvPr/>
        </p:nvPicPr>
        <p:blipFill rotWithShape="1">
          <a:blip r:embed="rId2"/>
          <a:srcRect l="27197" t="14546" r="27500" b="38990"/>
          <a:stretch/>
        </p:blipFill>
        <p:spPr>
          <a:xfrm>
            <a:off x="773453" y="1653019"/>
            <a:ext cx="10448636" cy="4839856"/>
          </a:xfrm>
          <a:prstGeom prst="rect">
            <a:avLst/>
          </a:prstGeom>
        </p:spPr>
      </p:pic>
      <p:sp>
        <p:nvSpPr>
          <p:cNvPr id="5" name="TextovéPole 4">
            <a:extLst>
              <a:ext uri="{FF2B5EF4-FFF2-40B4-BE49-F238E27FC236}">
                <a16:creationId xmlns:a16="http://schemas.microsoft.com/office/drawing/2014/main" id="{A16FAF0B-4D96-074D-0027-C8618A2F5F32}"/>
              </a:ext>
            </a:extLst>
          </p:cNvPr>
          <p:cNvSpPr txBox="1"/>
          <p:nvPr/>
        </p:nvSpPr>
        <p:spPr>
          <a:xfrm>
            <a:off x="192024" y="6492875"/>
            <a:ext cx="11079848" cy="246221"/>
          </a:xfrm>
          <a:prstGeom prst="rect">
            <a:avLst/>
          </a:prstGeom>
          <a:noFill/>
        </p:spPr>
        <p:txBody>
          <a:bodyPr wrap="square">
            <a:spAutoFit/>
          </a:bodyPr>
          <a:lstStyle/>
          <a:p>
            <a:r>
              <a:rPr lang="en-US" sz="1000" b="0" i="0" dirty="0">
                <a:solidFill>
                  <a:srgbClr val="222222"/>
                </a:solidFill>
                <a:effectLst/>
                <a:highlight>
                  <a:srgbClr val="FFFFFF"/>
                </a:highlight>
                <a:latin typeface="Arial" panose="020B0604020202020204" pitchFamily="34" charset="0"/>
              </a:rPr>
              <a:t>Joyce, A., &amp; Paquin, R. L. (2016). The triple layered business model canvas: A tool to design more sustainable business models. </a:t>
            </a:r>
            <a:r>
              <a:rPr lang="en-US" sz="1000" b="0" i="1" dirty="0">
                <a:solidFill>
                  <a:srgbClr val="222222"/>
                </a:solidFill>
                <a:effectLst/>
                <a:highlight>
                  <a:srgbClr val="FFFFFF"/>
                </a:highlight>
                <a:latin typeface="Arial" panose="020B0604020202020204" pitchFamily="34" charset="0"/>
              </a:rPr>
              <a:t>Journal of cleaner production</a:t>
            </a:r>
            <a:r>
              <a:rPr lang="en-US" sz="1000" b="0" i="0" dirty="0">
                <a:solidFill>
                  <a:srgbClr val="222222"/>
                </a:solidFill>
                <a:effectLst/>
                <a:highlight>
                  <a:srgbClr val="FFFFFF"/>
                </a:highlight>
                <a:latin typeface="Arial" panose="020B0604020202020204" pitchFamily="34" charset="0"/>
              </a:rPr>
              <a:t>, </a:t>
            </a:r>
            <a:r>
              <a:rPr lang="en-US" sz="1000" b="0" i="1" dirty="0">
                <a:solidFill>
                  <a:srgbClr val="222222"/>
                </a:solidFill>
                <a:effectLst/>
                <a:highlight>
                  <a:srgbClr val="FFFFFF"/>
                </a:highlight>
                <a:latin typeface="Arial" panose="020B0604020202020204" pitchFamily="34" charset="0"/>
              </a:rPr>
              <a:t>135</a:t>
            </a:r>
            <a:r>
              <a:rPr lang="en-US" sz="1000" b="0" i="0" dirty="0">
                <a:solidFill>
                  <a:srgbClr val="222222"/>
                </a:solidFill>
                <a:effectLst/>
                <a:highlight>
                  <a:srgbClr val="FFFFFF"/>
                </a:highlight>
                <a:latin typeface="Arial" panose="020B0604020202020204" pitchFamily="34" charset="0"/>
              </a:rPr>
              <a:t>, 1474-1486.</a:t>
            </a:r>
            <a:endParaRPr lang="cs-CZ" sz="1000" dirty="0"/>
          </a:p>
        </p:txBody>
      </p:sp>
    </p:spTree>
    <p:extLst>
      <p:ext uri="{BB962C8B-B14F-4D97-AF65-F5344CB8AC3E}">
        <p14:creationId xmlns:p14="http://schemas.microsoft.com/office/powerpoint/2010/main" val="747284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8CC673-66E6-D251-C299-C55768E7ECDC}"/>
              </a:ext>
            </a:extLst>
          </p:cNvPr>
          <p:cNvSpPr>
            <a:spLocks noGrp="1"/>
          </p:cNvSpPr>
          <p:nvPr>
            <p:ph type="title"/>
          </p:nvPr>
        </p:nvSpPr>
        <p:spPr/>
        <p:txBody>
          <a:bodyPr/>
          <a:lstStyle/>
          <a:p>
            <a:r>
              <a:rPr lang="cs-CZ" dirty="0" err="1"/>
              <a:t>Example</a:t>
            </a:r>
            <a:r>
              <a:rPr lang="cs-CZ" dirty="0"/>
              <a:t> of the </a:t>
            </a:r>
            <a:r>
              <a:rPr lang="cs-CZ" dirty="0" err="1"/>
              <a:t>economic</a:t>
            </a:r>
            <a:r>
              <a:rPr lang="cs-CZ" dirty="0"/>
              <a:t> SBM</a:t>
            </a:r>
          </a:p>
        </p:txBody>
      </p:sp>
      <p:pic>
        <p:nvPicPr>
          <p:cNvPr id="4" name="Obrázek 3">
            <a:extLst>
              <a:ext uri="{FF2B5EF4-FFF2-40B4-BE49-F238E27FC236}">
                <a16:creationId xmlns:a16="http://schemas.microsoft.com/office/drawing/2014/main" id="{3B108B1E-B431-6A17-FA68-655BBD519A01}"/>
              </a:ext>
            </a:extLst>
          </p:cNvPr>
          <p:cNvPicPr>
            <a:picLocks noChangeAspect="1"/>
          </p:cNvPicPr>
          <p:nvPr/>
        </p:nvPicPr>
        <p:blipFill rotWithShape="1">
          <a:blip r:embed="rId2"/>
          <a:srcRect l="20682" t="45118" r="21970" b="8687"/>
          <a:stretch/>
        </p:blipFill>
        <p:spPr>
          <a:xfrm>
            <a:off x="646545" y="1496724"/>
            <a:ext cx="10515599" cy="4913312"/>
          </a:xfrm>
          <a:prstGeom prst="rect">
            <a:avLst/>
          </a:prstGeom>
        </p:spPr>
      </p:pic>
      <p:sp>
        <p:nvSpPr>
          <p:cNvPr id="6" name="TextovéPole 5">
            <a:extLst>
              <a:ext uri="{FF2B5EF4-FFF2-40B4-BE49-F238E27FC236}">
                <a16:creationId xmlns:a16="http://schemas.microsoft.com/office/drawing/2014/main" id="{50334E0A-46F9-84E0-57E3-E9F8D80DD270}"/>
              </a:ext>
            </a:extLst>
          </p:cNvPr>
          <p:cNvSpPr txBox="1"/>
          <p:nvPr/>
        </p:nvSpPr>
        <p:spPr>
          <a:xfrm>
            <a:off x="192024" y="6492875"/>
            <a:ext cx="11079848" cy="246221"/>
          </a:xfrm>
          <a:prstGeom prst="rect">
            <a:avLst/>
          </a:prstGeom>
          <a:noFill/>
        </p:spPr>
        <p:txBody>
          <a:bodyPr wrap="square">
            <a:spAutoFit/>
          </a:bodyPr>
          <a:lstStyle/>
          <a:p>
            <a:r>
              <a:rPr lang="en-US" sz="1000" b="0" i="0" dirty="0">
                <a:solidFill>
                  <a:srgbClr val="222222"/>
                </a:solidFill>
                <a:effectLst/>
                <a:highlight>
                  <a:srgbClr val="FFFFFF"/>
                </a:highlight>
                <a:latin typeface="Arial" panose="020B0604020202020204" pitchFamily="34" charset="0"/>
              </a:rPr>
              <a:t>Joyce, A., &amp; Paquin, R. L. (2016). The triple layered business model canvas: A tool to design more sustainable business models. </a:t>
            </a:r>
            <a:r>
              <a:rPr lang="en-US" sz="1000" b="0" i="1" dirty="0">
                <a:solidFill>
                  <a:srgbClr val="222222"/>
                </a:solidFill>
                <a:effectLst/>
                <a:highlight>
                  <a:srgbClr val="FFFFFF"/>
                </a:highlight>
                <a:latin typeface="Arial" panose="020B0604020202020204" pitchFamily="34" charset="0"/>
              </a:rPr>
              <a:t>Journal of cleaner production</a:t>
            </a:r>
            <a:r>
              <a:rPr lang="en-US" sz="1000" b="0" i="0" dirty="0">
                <a:solidFill>
                  <a:srgbClr val="222222"/>
                </a:solidFill>
                <a:effectLst/>
                <a:highlight>
                  <a:srgbClr val="FFFFFF"/>
                </a:highlight>
                <a:latin typeface="Arial" panose="020B0604020202020204" pitchFamily="34" charset="0"/>
              </a:rPr>
              <a:t>, </a:t>
            </a:r>
            <a:r>
              <a:rPr lang="en-US" sz="1000" b="0" i="1" dirty="0">
                <a:solidFill>
                  <a:srgbClr val="222222"/>
                </a:solidFill>
                <a:effectLst/>
                <a:highlight>
                  <a:srgbClr val="FFFFFF"/>
                </a:highlight>
                <a:latin typeface="Arial" panose="020B0604020202020204" pitchFamily="34" charset="0"/>
              </a:rPr>
              <a:t>135</a:t>
            </a:r>
            <a:r>
              <a:rPr lang="en-US" sz="1000" b="0" i="0" dirty="0">
                <a:solidFill>
                  <a:srgbClr val="222222"/>
                </a:solidFill>
                <a:effectLst/>
                <a:highlight>
                  <a:srgbClr val="FFFFFF"/>
                </a:highlight>
                <a:latin typeface="Arial" panose="020B0604020202020204" pitchFamily="34" charset="0"/>
              </a:rPr>
              <a:t>, 1474-1486.</a:t>
            </a:r>
            <a:endParaRPr lang="cs-CZ" sz="1000" dirty="0"/>
          </a:p>
        </p:txBody>
      </p:sp>
    </p:spTree>
    <p:extLst>
      <p:ext uri="{BB962C8B-B14F-4D97-AF65-F5344CB8AC3E}">
        <p14:creationId xmlns:p14="http://schemas.microsoft.com/office/powerpoint/2010/main" val="716393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6888CB-5CF4-C2B5-FF02-98B78D78E1D6}"/>
              </a:ext>
            </a:extLst>
          </p:cNvPr>
          <p:cNvSpPr>
            <a:spLocks noGrp="1"/>
          </p:cNvSpPr>
          <p:nvPr>
            <p:ph type="title"/>
          </p:nvPr>
        </p:nvSpPr>
        <p:spPr/>
        <p:txBody>
          <a:bodyPr>
            <a:normAutofit/>
          </a:bodyPr>
          <a:lstStyle/>
          <a:p>
            <a:r>
              <a:rPr lang="cs-CZ" sz="3600" b="0" i="0" u="none" strike="noStrike" baseline="0" dirty="0" err="1">
                <a:latin typeface="AdvOT863180fb"/>
              </a:rPr>
              <a:t>Sustainable</a:t>
            </a:r>
            <a:r>
              <a:rPr lang="cs-CZ" sz="3600" b="0" i="0" u="none" strike="noStrike" baseline="0" dirty="0">
                <a:latin typeface="AdvOT863180fb"/>
              </a:rPr>
              <a:t> business model </a:t>
            </a:r>
            <a:r>
              <a:rPr lang="cs-CZ" sz="3600" b="0" i="0" u="none" strike="noStrike" baseline="0" dirty="0" err="1">
                <a:latin typeface="AdvOT863180fb"/>
              </a:rPr>
              <a:t>archetypes</a:t>
            </a:r>
            <a:endParaRPr lang="cs-CZ" sz="3600" dirty="0"/>
          </a:p>
        </p:txBody>
      </p:sp>
      <p:sp>
        <p:nvSpPr>
          <p:cNvPr id="3" name="Zástupný obsah 2">
            <a:extLst>
              <a:ext uri="{FF2B5EF4-FFF2-40B4-BE49-F238E27FC236}">
                <a16:creationId xmlns:a16="http://schemas.microsoft.com/office/drawing/2014/main" id="{DC9D6B88-12E4-7EEF-835B-725B829D6B41}"/>
              </a:ext>
            </a:extLst>
          </p:cNvPr>
          <p:cNvSpPr>
            <a:spLocks noGrp="1"/>
          </p:cNvSpPr>
          <p:nvPr>
            <p:ph idx="1"/>
          </p:nvPr>
        </p:nvSpPr>
        <p:spPr>
          <a:xfrm>
            <a:off x="838200" y="1508760"/>
            <a:ext cx="10515600" cy="4864608"/>
          </a:xfrm>
        </p:spPr>
        <p:txBody>
          <a:bodyPr>
            <a:normAutofit/>
          </a:bodyPr>
          <a:lstStyle/>
          <a:p>
            <a:pPr algn="l"/>
            <a:r>
              <a:rPr lang="en-US" sz="1800" b="0" i="0" u="none" strike="noStrike" baseline="0" dirty="0">
                <a:latin typeface="AdvOT863180fb"/>
              </a:rPr>
              <a:t>describe groupings of mechanisms and solutions</a:t>
            </a:r>
            <a:r>
              <a:rPr lang="cs-CZ" sz="1800" b="0" i="0" u="none" strike="noStrike" baseline="0" dirty="0">
                <a:latin typeface="AdvOT863180fb"/>
              </a:rPr>
              <a:t> </a:t>
            </a:r>
            <a:r>
              <a:rPr lang="en-US" sz="1800" b="0" i="0" u="none" strike="noStrike" baseline="0" dirty="0">
                <a:latin typeface="AdvOT863180fb"/>
              </a:rPr>
              <a:t>that may contribute to building up the business model for sustainability. </a:t>
            </a:r>
            <a:endParaRPr lang="cs-CZ" sz="1800" b="0" i="0" u="none" strike="noStrike" baseline="0" dirty="0">
              <a:latin typeface="AdvOT863180fb"/>
            </a:endParaRPr>
          </a:p>
          <a:p>
            <a:pPr algn="l"/>
            <a:r>
              <a:rPr lang="en-US" sz="1800" b="0" i="0" u="none" strike="noStrike" baseline="0" dirty="0">
                <a:latin typeface="AdvOT863180fb"/>
              </a:rPr>
              <a:t>The aim of these archetypes</a:t>
            </a:r>
            <a:r>
              <a:rPr lang="cs-CZ" sz="1800" b="0" i="0" u="none" strike="noStrike" baseline="0" dirty="0">
                <a:latin typeface="AdvOT863180fb"/>
              </a:rPr>
              <a:t> </a:t>
            </a:r>
            <a:r>
              <a:rPr lang="en-US" sz="1800" b="0" i="0" u="none" strike="noStrike" baseline="0" dirty="0">
                <a:latin typeface="AdvOT863180fb"/>
              </a:rPr>
              <a:t>is to develop a common language that can be used to accelerate the development of sustainable</a:t>
            </a:r>
            <a:r>
              <a:rPr lang="cs-CZ" sz="1800" b="0" i="0" u="none" strike="noStrike" baseline="0" dirty="0">
                <a:latin typeface="AdvOT863180fb"/>
              </a:rPr>
              <a:t> </a:t>
            </a:r>
            <a:r>
              <a:rPr lang="en-US" sz="1800" b="0" i="0" u="none" strike="noStrike" baseline="0" dirty="0">
                <a:latin typeface="AdvOT863180fb"/>
              </a:rPr>
              <a:t>business models in research and practice. </a:t>
            </a:r>
            <a:endParaRPr lang="cs-CZ" sz="1800" b="0" i="0" u="none" strike="noStrike" baseline="0" dirty="0">
              <a:latin typeface="AdvOT863180fb"/>
            </a:endParaRPr>
          </a:p>
          <a:p>
            <a:pPr algn="l"/>
            <a:r>
              <a:rPr lang="en-US" sz="1800" b="0" i="0" u="none" strike="noStrike" baseline="0" dirty="0">
                <a:latin typeface="AdvOT863180fb"/>
              </a:rPr>
              <a:t>The archetypes are: </a:t>
            </a:r>
            <a:endParaRPr lang="cs-CZ" sz="1800" b="0" i="0" u="none" strike="noStrike" baseline="0" dirty="0">
              <a:latin typeface="AdvOT863180fb"/>
            </a:endParaRPr>
          </a:p>
          <a:p>
            <a:pPr lvl="1"/>
            <a:r>
              <a:rPr lang="en-US" sz="1400" b="0" i="0" u="none" strike="noStrike" baseline="0" dirty="0" err="1">
                <a:latin typeface="AdvOT863180fb"/>
              </a:rPr>
              <a:t>Maximise</a:t>
            </a:r>
            <a:r>
              <a:rPr lang="en-US" sz="1400" b="0" i="0" u="none" strike="noStrike" baseline="0" dirty="0">
                <a:latin typeface="AdvOT863180fb"/>
              </a:rPr>
              <a:t> material and energy ef</a:t>
            </a:r>
            <a:r>
              <a:rPr lang="en-US" sz="1400" b="0" i="0" u="none" strike="noStrike" baseline="0" dirty="0">
                <a:latin typeface="AdvOT863180fb+fb"/>
              </a:rPr>
              <a:t>fi</a:t>
            </a:r>
            <a:r>
              <a:rPr lang="en-US" sz="1400" b="0" i="0" u="none" strike="noStrike" baseline="0" dirty="0">
                <a:latin typeface="AdvOT863180fb"/>
              </a:rPr>
              <a:t>ciency;</a:t>
            </a:r>
          </a:p>
          <a:p>
            <a:pPr lvl="1"/>
            <a:r>
              <a:rPr lang="en-US" sz="1400" b="0" i="0" u="none" strike="noStrike" baseline="0" dirty="0">
                <a:latin typeface="AdvOT863180fb"/>
              </a:rPr>
              <a:t>Create value from </a:t>
            </a:r>
            <a:r>
              <a:rPr lang="en-US" sz="1400" b="0" i="0" u="none" strike="noStrike" baseline="0" dirty="0">
                <a:latin typeface="AdvOT863180fb+20"/>
              </a:rPr>
              <a:t>‘</a:t>
            </a:r>
            <a:r>
              <a:rPr lang="en-US" sz="1400" b="0" i="0" u="none" strike="noStrike" baseline="0" dirty="0">
                <a:latin typeface="AdvOT863180fb"/>
              </a:rPr>
              <a:t>waste</a:t>
            </a:r>
            <a:r>
              <a:rPr lang="en-US" sz="1400" b="0" i="0" u="none" strike="noStrike" baseline="0" dirty="0">
                <a:latin typeface="AdvOT863180fb+20"/>
              </a:rPr>
              <a:t>’</a:t>
            </a:r>
            <a:r>
              <a:rPr lang="en-US" sz="1400" b="0" i="0" u="none" strike="noStrike" baseline="0" dirty="0">
                <a:latin typeface="AdvOT863180fb"/>
              </a:rPr>
              <a:t>; </a:t>
            </a:r>
            <a:endParaRPr lang="cs-CZ" sz="1400" b="0" i="0" u="none" strike="noStrike" baseline="0" dirty="0">
              <a:latin typeface="AdvOT863180fb"/>
            </a:endParaRPr>
          </a:p>
          <a:p>
            <a:pPr lvl="1"/>
            <a:r>
              <a:rPr lang="en-US" sz="1400" b="0" i="0" u="none" strike="noStrike" baseline="0" dirty="0">
                <a:latin typeface="AdvOT863180fb"/>
              </a:rPr>
              <a:t>Substitute with renewables and natural processes; </a:t>
            </a:r>
            <a:endParaRPr lang="cs-CZ" sz="1400" b="0" i="0" u="none" strike="noStrike" baseline="0" dirty="0">
              <a:latin typeface="AdvOT863180fb"/>
            </a:endParaRPr>
          </a:p>
          <a:p>
            <a:pPr lvl="1"/>
            <a:r>
              <a:rPr lang="en-US" sz="1400" b="0" i="0" u="none" strike="noStrike" baseline="0" dirty="0">
                <a:latin typeface="AdvOT863180fb"/>
              </a:rPr>
              <a:t>Deliver functionality rather</a:t>
            </a:r>
            <a:r>
              <a:rPr lang="cs-CZ" sz="1400" b="0" i="0" u="none" strike="noStrike" baseline="0" dirty="0">
                <a:latin typeface="AdvOT863180fb"/>
              </a:rPr>
              <a:t> </a:t>
            </a:r>
            <a:r>
              <a:rPr lang="en-US" sz="1400" b="0" i="0" u="none" strike="noStrike" baseline="0" dirty="0">
                <a:latin typeface="AdvOT863180fb"/>
              </a:rPr>
              <a:t>than ownership; </a:t>
            </a:r>
            <a:endParaRPr lang="cs-CZ" sz="1400" b="0" i="0" u="none" strike="noStrike" baseline="0" dirty="0">
              <a:latin typeface="AdvOT863180fb"/>
            </a:endParaRPr>
          </a:p>
          <a:p>
            <a:pPr lvl="1"/>
            <a:r>
              <a:rPr lang="en-US" sz="1400" b="0" i="0" u="none" strike="noStrike" baseline="0" dirty="0">
                <a:latin typeface="AdvOT863180fb"/>
              </a:rPr>
              <a:t>Adopt a stewardship role; </a:t>
            </a:r>
            <a:endParaRPr lang="cs-CZ" sz="1400" b="0" i="0" u="none" strike="noStrike" baseline="0" dirty="0">
              <a:latin typeface="AdvOT863180fb"/>
            </a:endParaRPr>
          </a:p>
          <a:p>
            <a:pPr lvl="1"/>
            <a:r>
              <a:rPr lang="en-US" sz="1400" b="0" i="0" u="none" strike="noStrike" baseline="0" dirty="0">
                <a:latin typeface="AdvOT863180fb"/>
              </a:rPr>
              <a:t>Encourage suf</a:t>
            </a:r>
            <a:r>
              <a:rPr lang="en-US" sz="1400" b="0" i="0" u="none" strike="noStrike" baseline="0" dirty="0">
                <a:latin typeface="AdvOT863180fb+fb"/>
              </a:rPr>
              <a:t>fi</a:t>
            </a:r>
            <a:r>
              <a:rPr lang="en-US" sz="1400" b="0" i="0" u="none" strike="noStrike" baseline="0" dirty="0">
                <a:latin typeface="AdvOT863180fb"/>
              </a:rPr>
              <a:t>ciency; </a:t>
            </a:r>
            <a:endParaRPr lang="cs-CZ" sz="1400" b="0" i="0" u="none" strike="noStrike" baseline="0" dirty="0">
              <a:latin typeface="AdvOT863180fb"/>
            </a:endParaRPr>
          </a:p>
          <a:p>
            <a:pPr lvl="1"/>
            <a:r>
              <a:rPr lang="en-US" sz="1400" b="0" i="0" u="none" strike="noStrike" baseline="0" dirty="0">
                <a:latin typeface="AdvOT863180fb"/>
              </a:rPr>
              <a:t>Re-purpose the business for society/</a:t>
            </a:r>
            <a:r>
              <a:rPr lang="cs-CZ" sz="1400" b="0" i="0" u="none" strike="noStrike" baseline="0" dirty="0">
                <a:latin typeface="AdvOT863180fb"/>
              </a:rPr>
              <a:t>environment; and </a:t>
            </a:r>
          </a:p>
          <a:p>
            <a:pPr lvl="1"/>
            <a:r>
              <a:rPr lang="cs-CZ" sz="1400" b="0" i="0" u="none" strike="noStrike" baseline="0" dirty="0" err="1">
                <a:latin typeface="AdvOT863180fb"/>
              </a:rPr>
              <a:t>Develop</a:t>
            </a:r>
            <a:r>
              <a:rPr lang="cs-CZ" sz="1400" b="0" i="0" u="none" strike="noStrike" baseline="0" dirty="0">
                <a:latin typeface="AdvOT863180fb"/>
              </a:rPr>
              <a:t> </a:t>
            </a:r>
            <a:r>
              <a:rPr lang="cs-CZ" sz="1400" b="0" i="0" u="none" strike="noStrike" baseline="0" dirty="0" err="1">
                <a:latin typeface="AdvOT863180fb"/>
              </a:rPr>
              <a:t>scale</a:t>
            </a:r>
            <a:r>
              <a:rPr lang="cs-CZ" sz="1400" b="0" i="0" u="none" strike="noStrike" baseline="0" dirty="0">
                <a:latin typeface="AdvOT863180fb"/>
              </a:rPr>
              <a:t>-up </a:t>
            </a:r>
            <a:r>
              <a:rPr lang="cs-CZ" sz="1400" b="0" i="0" u="none" strike="noStrike" baseline="0" dirty="0" err="1">
                <a:latin typeface="AdvOT863180fb"/>
              </a:rPr>
              <a:t>solutions</a:t>
            </a:r>
            <a:endParaRPr lang="cs-CZ" dirty="0"/>
          </a:p>
        </p:txBody>
      </p:sp>
      <p:sp>
        <p:nvSpPr>
          <p:cNvPr id="5" name="TextovéPole 4">
            <a:extLst>
              <a:ext uri="{FF2B5EF4-FFF2-40B4-BE49-F238E27FC236}">
                <a16:creationId xmlns:a16="http://schemas.microsoft.com/office/drawing/2014/main" id="{FB9C1CEA-EE8B-73A7-6AB8-3C674A9A2018}"/>
              </a:ext>
            </a:extLst>
          </p:cNvPr>
          <p:cNvSpPr txBox="1"/>
          <p:nvPr/>
        </p:nvSpPr>
        <p:spPr>
          <a:xfrm>
            <a:off x="161544" y="6492875"/>
            <a:ext cx="11868912" cy="246221"/>
          </a:xfrm>
          <a:prstGeom prst="rect">
            <a:avLst/>
          </a:prstGeom>
          <a:noFill/>
        </p:spPr>
        <p:txBody>
          <a:bodyPr wrap="square">
            <a:spAutoFit/>
          </a:bodyPr>
          <a:lstStyle/>
          <a:p>
            <a:r>
              <a:rPr lang="en-US" sz="1000" b="0" i="0" dirty="0" err="1">
                <a:solidFill>
                  <a:srgbClr val="3A3A3A"/>
                </a:solidFill>
                <a:effectLst/>
                <a:highlight>
                  <a:srgbClr val="FFFFFF"/>
                </a:highlight>
                <a:latin typeface="Open Sans" panose="020B0606030504020204" pitchFamily="34" charset="0"/>
              </a:rPr>
              <a:t>Bocken</a:t>
            </a:r>
            <a:r>
              <a:rPr lang="en-US" sz="1000" b="0" i="0" dirty="0">
                <a:solidFill>
                  <a:srgbClr val="3A3A3A"/>
                </a:solidFill>
                <a:effectLst/>
                <a:highlight>
                  <a:srgbClr val="FFFFFF"/>
                </a:highlight>
                <a:latin typeface="Open Sans" panose="020B0606030504020204" pitchFamily="34" charset="0"/>
              </a:rPr>
              <a:t>, N. M., Short, S. W., Rana, P., &amp; Evans, S. (2014). A literature and practice review to develop sustainable business model archetypes. </a:t>
            </a:r>
            <a:r>
              <a:rPr lang="en-US" sz="1000" b="0" i="1" dirty="0">
                <a:solidFill>
                  <a:srgbClr val="3A3A3A"/>
                </a:solidFill>
                <a:effectLst/>
                <a:highlight>
                  <a:srgbClr val="FFFFFF"/>
                </a:highlight>
                <a:latin typeface="Open Sans" panose="020B0606030504020204" pitchFamily="34" charset="0"/>
              </a:rPr>
              <a:t>Journal of cleaner production</a:t>
            </a:r>
            <a:r>
              <a:rPr lang="en-US" sz="1000" b="0" i="0" dirty="0">
                <a:solidFill>
                  <a:srgbClr val="3A3A3A"/>
                </a:solidFill>
                <a:effectLst/>
                <a:highlight>
                  <a:srgbClr val="FFFFFF"/>
                </a:highlight>
                <a:latin typeface="Open Sans" panose="020B0606030504020204" pitchFamily="34" charset="0"/>
              </a:rPr>
              <a:t>, </a:t>
            </a:r>
            <a:r>
              <a:rPr lang="en-US" sz="1000" b="0" i="1" dirty="0">
                <a:solidFill>
                  <a:srgbClr val="3A3A3A"/>
                </a:solidFill>
                <a:effectLst/>
                <a:highlight>
                  <a:srgbClr val="FFFFFF"/>
                </a:highlight>
                <a:latin typeface="Open Sans" panose="020B0606030504020204" pitchFamily="34" charset="0"/>
              </a:rPr>
              <a:t>65</a:t>
            </a:r>
            <a:r>
              <a:rPr lang="en-US" sz="1000" b="0" i="0" dirty="0">
                <a:solidFill>
                  <a:srgbClr val="3A3A3A"/>
                </a:solidFill>
                <a:effectLst/>
                <a:highlight>
                  <a:srgbClr val="FFFFFF"/>
                </a:highlight>
                <a:latin typeface="Open Sans" panose="020B0606030504020204" pitchFamily="34" charset="0"/>
              </a:rPr>
              <a:t>, 42-56.</a:t>
            </a:r>
            <a:endParaRPr lang="cs-CZ" sz="1000" dirty="0"/>
          </a:p>
        </p:txBody>
      </p:sp>
    </p:spTree>
    <p:extLst>
      <p:ext uri="{BB962C8B-B14F-4D97-AF65-F5344CB8AC3E}">
        <p14:creationId xmlns:p14="http://schemas.microsoft.com/office/powerpoint/2010/main" val="1789404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C01B2B4-6CB1-D9FD-3129-EC86AC78C3B6}"/>
              </a:ext>
            </a:extLst>
          </p:cNvPr>
          <p:cNvPicPr>
            <a:picLocks noChangeAspect="1"/>
          </p:cNvPicPr>
          <p:nvPr/>
        </p:nvPicPr>
        <p:blipFill rotWithShape="1">
          <a:blip r:embed="rId2"/>
          <a:srcRect l="20775" t="10268" r="25900" b="14666"/>
          <a:stretch/>
        </p:blipFill>
        <p:spPr>
          <a:xfrm>
            <a:off x="274320" y="228600"/>
            <a:ext cx="11768328" cy="6483096"/>
          </a:xfrm>
          <a:prstGeom prst="rect">
            <a:avLst/>
          </a:prstGeom>
        </p:spPr>
      </p:pic>
    </p:spTree>
    <p:extLst>
      <p:ext uri="{BB962C8B-B14F-4D97-AF65-F5344CB8AC3E}">
        <p14:creationId xmlns:p14="http://schemas.microsoft.com/office/powerpoint/2010/main" val="536904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D006FE6-17EA-6EB0-E5FB-FB7A09BD13C1}"/>
              </a:ext>
            </a:extLst>
          </p:cNvPr>
          <p:cNvPicPr>
            <a:picLocks noChangeAspect="1"/>
          </p:cNvPicPr>
          <p:nvPr/>
        </p:nvPicPr>
        <p:blipFill rotWithShape="1">
          <a:blip r:embed="rId2"/>
          <a:srcRect l="30618" t="63067" r="34425" b="7867"/>
          <a:stretch/>
        </p:blipFill>
        <p:spPr>
          <a:xfrm>
            <a:off x="283464" y="155448"/>
            <a:ext cx="5879592" cy="3383280"/>
          </a:xfrm>
          <a:prstGeom prst="rect">
            <a:avLst/>
          </a:prstGeom>
        </p:spPr>
      </p:pic>
      <p:pic>
        <p:nvPicPr>
          <p:cNvPr id="5" name="Obrázek 4">
            <a:extLst>
              <a:ext uri="{FF2B5EF4-FFF2-40B4-BE49-F238E27FC236}">
                <a16:creationId xmlns:a16="http://schemas.microsoft.com/office/drawing/2014/main" id="{B3C4A5C7-F021-672C-0323-B03030CE5963}"/>
              </a:ext>
            </a:extLst>
          </p:cNvPr>
          <p:cNvPicPr>
            <a:picLocks noChangeAspect="1"/>
          </p:cNvPicPr>
          <p:nvPr/>
        </p:nvPicPr>
        <p:blipFill rotWithShape="1">
          <a:blip r:embed="rId3"/>
          <a:srcRect l="31650" t="58667" r="34225" b="12266"/>
          <a:stretch/>
        </p:blipFill>
        <p:spPr>
          <a:xfrm>
            <a:off x="109728" y="3538728"/>
            <a:ext cx="5705856" cy="3227832"/>
          </a:xfrm>
          <a:prstGeom prst="rect">
            <a:avLst/>
          </a:prstGeom>
        </p:spPr>
      </p:pic>
      <p:sp>
        <p:nvSpPr>
          <p:cNvPr id="11" name="TextovéPole 10">
            <a:extLst>
              <a:ext uri="{FF2B5EF4-FFF2-40B4-BE49-F238E27FC236}">
                <a16:creationId xmlns:a16="http://schemas.microsoft.com/office/drawing/2014/main" id="{A6E08512-AB76-CC86-4113-86381DA14CF1}"/>
              </a:ext>
            </a:extLst>
          </p:cNvPr>
          <p:cNvSpPr txBox="1"/>
          <p:nvPr/>
        </p:nvSpPr>
        <p:spPr>
          <a:xfrm>
            <a:off x="5753100" y="3538728"/>
            <a:ext cx="6438900" cy="3416320"/>
          </a:xfrm>
          <a:prstGeom prst="rect">
            <a:avLst/>
          </a:prstGeom>
          <a:noFill/>
        </p:spPr>
        <p:txBody>
          <a:bodyPr wrap="square">
            <a:spAutoFit/>
          </a:bodyPr>
          <a:lstStyle/>
          <a:p>
            <a:pPr marL="285750" indent="-285750">
              <a:buFont typeface="Arial" panose="020B0604020202020204" pitchFamily="34" charset="0"/>
              <a:buChar char="•"/>
            </a:pPr>
            <a:r>
              <a:rPr lang="en-US" dirty="0">
                <a:highlight>
                  <a:srgbClr val="FFFF00"/>
                </a:highlight>
              </a:rPr>
              <a:t>Industrial symbiosis</a:t>
            </a:r>
            <a:r>
              <a:rPr lang="en-US" dirty="0"/>
              <a:t>, is a process orientated solution turning</a:t>
            </a:r>
          </a:p>
          <a:p>
            <a:r>
              <a:rPr lang="en-US" dirty="0"/>
              <a:t>waste outputs from one process into feedstock for another process</a:t>
            </a:r>
            <a:r>
              <a:rPr lang="cs-CZ" dirty="0"/>
              <a:t> </a:t>
            </a:r>
            <a:r>
              <a:rPr lang="en-US" dirty="0"/>
              <a:t>or product line</a:t>
            </a:r>
            <a:endParaRPr lang="cs-CZ" dirty="0"/>
          </a:p>
          <a:p>
            <a:pPr marL="285750" indent="-285750" algn="l">
              <a:buFont typeface="Arial" panose="020B0604020202020204" pitchFamily="34" charset="0"/>
              <a:buChar char="•"/>
            </a:pPr>
            <a:r>
              <a:rPr lang="en-US" sz="1800" b="0" i="0" u="none" strike="noStrike" baseline="0" dirty="0">
                <a:solidFill>
                  <a:srgbClr val="000000"/>
                </a:solidFill>
                <a:highlight>
                  <a:srgbClr val="FFFF00"/>
                </a:highlight>
                <a:latin typeface="AdvOTb92eb7df.I"/>
              </a:rPr>
              <a:t>Closed-loop business models </a:t>
            </a:r>
            <a:r>
              <a:rPr lang="en-US" sz="1800" b="0" i="0" u="none" strike="noStrike" baseline="0" dirty="0">
                <a:solidFill>
                  <a:srgbClr val="000000"/>
                </a:solidFill>
                <a:latin typeface="AdvOT863180fb"/>
              </a:rPr>
              <a:t>include products</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and business processes designed in a manner that enables waste at</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the end of the use phase of a product to be used to create new value</a:t>
            </a:r>
            <a:endParaRPr lang="cs-CZ" sz="1800" b="0" i="0" u="none" strike="noStrike" baseline="0" dirty="0">
              <a:solidFill>
                <a:srgbClr val="000000"/>
              </a:solidFill>
              <a:latin typeface="AdvOT863180fb"/>
            </a:endParaRPr>
          </a:p>
          <a:p>
            <a:pPr marL="285750" indent="-285750" algn="l">
              <a:buFont typeface="Arial" panose="020B0604020202020204" pitchFamily="34" charset="0"/>
              <a:buChar char="•"/>
            </a:pPr>
            <a:r>
              <a:rPr lang="en-US" sz="1800" b="0" i="0" u="none" strike="noStrike" baseline="0" dirty="0">
                <a:solidFill>
                  <a:srgbClr val="000000"/>
                </a:solidFill>
                <a:highlight>
                  <a:srgbClr val="FFFF00"/>
                </a:highlight>
                <a:latin typeface="AdvOTb92eb7df.I"/>
              </a:rPr>
              <a:t>Cradle-to-Cradle</a:t>
            </a:r>
            <a:r>
              <a:rPr lang="en-US" sz="1800" b="0" i="0" u="none" strike="noStrike" baseline="0" dirty="0">
                <a:solidFill>
                  <a:srgbClr val="000000"/>
                </a:solidFill>
                <a:latin typeface="AdvOTb92eb7df.I"/>
              </a:rPr>
              <a:t> </a:t>
            </a:r>
            <a:r>
              <a:rPr lang="en-US" sz="1800" b="0" i="0" u="none" strike="noStrike" baseline="0" dirty="0">
                <a:solidFill>
                  <a:srgbClr val="000000"/>
                </a:solidFill>
                <a:latin typeface="AdvOT863180fb"/>
              </a:rPr>
              <a:t>incorporates</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the idea of a closed loop technical nutrient cycle with a</a:t>
            </a:r>
            <a:r>
              <a:rPr lang="cs-CZ" sz="1800" b="0" i="0" u="none" strike="noStrike" baseline="0" dirty="0">
                <a:solidFill>
                  <a:srgbClr val="000000"/>
                </a:solidFill>
                <a:latin typeface="AdvOT863180fb"/>
              </a:rPr>
              <a:t> </a:t>
            </a:r>
            <a:r>
              <a:rPr lang="cs-CZ" sz="1800" b="0" i="0" u="none" strike="noStrike" baseline="0" dirty="0" err="1">
                <a:solidFill>
                  <a:srgbClr val="000000"/>
                </a:solidFill>
                <a:latin typeface="AdvOT863180fb"/>
              </a:rPr>
              <a:t>biological</a:t>
            </a:r>
            <a:r>
              <a:rPr lang="cs-CZ" sz="1800" b="0" i="0" u="none" strike="noStrike" baseline="0" dirty="0">
                <a:solidFill>
                  <a:srgbClr val="000000"/>
                </a:solidFill>
                <a:latin typeface="AdvOT863180fb"/>
              </a:rPr>
              <a:t> open-</a:t>
            </a:r>
            <a:r>
              <a:rPr lang="cs-CZ" sz="1800" b="0" i="0" u="none" strike="noStrike" baseline="0" dirty="0" err="1">
                <a:solidFill>
                  <a:srgbClr val="000000"/>
                </a:solidFill>
                <a:latin typeface="AdvOT863180fb"/>
              </a:rPr>
              <a:t>loop</a:t>
            </a:r>
            <a:r>
              <a:rPr lang="cs-CZ" sz="1800" b="0" i="0" u="none" strike="noStrike" baseline="0" dirty="0">
                <a:solidFill>
                  <a:srgbClr val="000000"/>
                </a:solidFill>
                <a:latin typeface="AdvOT863180fb"/>
              </a:rPr>
              <a:t> </a:t>
            </a:r>
            <a:r>
              <a:rPr lang="cs-CZ" sz="1800" b="0" i="0" u="none" strike="noStrike" baseline="0" dirty="0" err="1">
                <a:solidFill>
                  <a:srgbClr val="000000"/>
                </a:solidFill>
                <a:latin typeface="AdvOT863180fb"/>
              </a:rPr>
              <a:t>cycle</a:t>
            </a:r>
            <a:endParaRPr lang="cs-CZ" dirty="0">
              <a:solidFill>
                <a:srgbClr val="000000"/>
              </a:solidFill>
              <a:latin typeface="AdvOT863180fb"/>
            </a:endParaRPr>
          </a:p>
          <a:p>
            <a:pPr marL="285750" indent="-285750" algn="l">
              <a:buFont typeface="Arial" panose="020B0604020202020204" pitchFamily="34" charset="0"/>
              <a:buChar char="•"/>
            </a:pPr>
            <a:r>
              <a:rPr lang="en-US" sz="1800" b="0" i="0" u="none" strike="noStrike" baseline="0" dirty="0">
                <a:highlight>
                  <a:srgbClr val="FFFF00"/>
                </a:highlight>
                <a:latin typeface="AdvOTb92eb7df.I"/>
              </a:rPr>
              <a:t>Under-</a:t>
            </a:r>
            <a:r>
              <a:rPr lang="en-US" sz="1800" b="0" i="0" u="none" strike="noStrike" baseline="0" dirty="0" err="1">
                <a:highlight>
                  <a:srgbClr val="FFFF00"/>
                </a:highlight>
                <a:latin typeface="AdvOTb92eb7df.I"/>
              </a:rPr>
              <a:t>utilised</a:t>
            </a:r>
            <a:r>
              <a:rPr lang="en-US" sz="1800" b="0" i="0" u="none" strike="noStrike" baseline="0" dirty="0">
                <a:highlight>
                  <a:srgbClr val="FFFF00"/>
                </a:highlight>
                <a:latin typeface="AdvOTb92eb7df.I"/>
              </a:rPr>
              <a:t> assets and capabilities </a:t>
            </a:r>
            <a:r>
              <a:rPr lang="en-US" sz="1800" b="0" i="0" u="none" strike="noStrike" baseline="0" dirty="0">
                <a:latin typeface="AdvOT863180fb"/>
              </a:rPr>
              <a:t>as a form of wasted value</a:t>
            </a:r>
          </a:p>
          <a:p>
            <a:pPr algn="l"/>
            <a:r>
              <a:rPr lang="en-US" sz="1800" b="0" i="0" u="none" strike="noStrike" baseline="0" dirty="0">
                <a:latin typeface="AdvOT863180fb"/>
              </a:rPr>
              <a:t>might be re-captured through sharing </a:t>
            </a:r>
            <a:r>
              <a:rPr lang="en-US" sz="1800" b="0" i="0" u="none" strike="noStrike" baseline="0" dirty="0">
                <a:latin typeface="AdvPS44A44B"/>
              </a:rPr>
              <a:t>e </a:t>
            </a:r>
            <a:r>
              <a:rPr lang="en-US" sz="1800" b="0" i="0" u="none" strike="noStrike" baseline="0" dirty="0">
                <a:latin typeface="AdvOT863180fb"/>
              </a:rPr>
              <a:t>shared ownership, and</a:t>
            </a:r>
          </a:p>
          <a:p>
            <a:pPr algn="l"/>
            <a:r>
              <a:rPr lang="cs-CZ" sz="1800" b="0" i="0" u="none" strike="noStrike" baseline="0" dirty="0" err="1">
                <a:latin typeface="AdvOT863180fb"/>
              </a:rPr>
              <a:t>collaborative</a:t>
            </a:r>
            <a:r>
              <a:rPr lang="cs-CZ" sz="1800" b="0" i="0" u="none" strike="noStrike" baseline="0" dirty="0">
                <a:latin typeface="AdvOT863180fb"/>
              </a:rPr>
              <a:t> </a:t>
            </a:r>
            <a:r>
              <a:rPr lang="cs-CZ" sz="1800" b="0" i="0" u="none" strike="noStrike" baseline="0" dirty="0" err="1">
                <a:latin typeface="AdvOT863180fb"/>
              </a:rPr>
              <a:t>consumption</a:t>
            </a:r>
            <a:r>
              <a:rPr lang="cs-CZ" sz="1800" b="0" i="0" u="none" strike="noStrike" baseline="0" dirty="0">
                <a:latin typeface="AdvOT863180fb"/>
              </a:rPr>
              <a:t> approaches</a:t>
            </a:r>
            <a:endParaRPr lang="cs-CZ" sz="1800" b="0" i="0" u="none" strike="noStrike" baseline="0" dirty="0">
              <a:solidFill>
                <a:srgbClr val="000000"/>
              </a:solidFill>
              <a:latin typeface="AdvOT863180fb"/>
            </a:endParaRPr>
          </a:p>
          <a:p>
            <a:pPr algn="l"/>
            <a:endParaRPr lang="cs-CZ" dirty="0"/>
          </a:p>
        </p:txBody>
      </p:sp>
      <p:sp>
        <p:nvSpPr>
          <p:cNvPr id="13" name="TextovéPole 12">
            <a:extLst>
              <a:ext uri="{FF2B5EF4-FFF2-40B4-BE49-F238E27FC236}">
                <a16:creationId xmlns:a16="http://schemas.microsoft.com/office/drawing/2014/main" id="{F4F9EBB2-F376-6E0E-2362-977AD0C9449B}"/>
              </a:ext>
            </a:extLst>
          </p:cNvPr>
          <p:cNvSpPr txBox="1"/>
          <p:nvPr/>
        </p:nvSpPr>
        <p:spPr>
          <a:xfrm>
            <a:off x="6419088" y="743450"/>
            <a:ext cx="4800600" cy="646331"/>
          </a:xfrm>
          <a:prstGeom prst="rect">
            <a:avLst/>
          </a:prstGeom>
          <a:noFill/>
        </p:spPr>
        <p:txBody>
          <a:bodyPr wrap="square">
            <a:spAutoFit/>
          </a:bodyPr>
          <a:lstStyle/>
          <a:p>
            <a:pPr marL="285750" indent="-285750">
              <a:buFont typeface="Arial" panose="020B0604020202020204" pitchFamily="34" charset="0"/>
              <a:buChar char="•"/>
            </a:pPr>
            <a:r>
              <a:rPr lang="cs-CZ" dirty="0" err="1">
                <a:highlight>
                  <a:srgbClr val="FFFF00"/>
                </a:highlight>
              </a:rPr>
              <a:t>Lean</a:t>
            </a:r>
            <a:r>
              <a:rPr lang="cs-CZ" dirty="0">
                <a:highlight>
                  <a:srgbClr val="FFFF00"/>
                </a:highlight>
              </a:rPr>
              <a:t> </a:t>
            </a:r>
            <a:r>
              <a:rPr lang="cs-CZ" dirty="0" err="1">
                <a:highlight>
                  <a:srgbClr val="FFFF00"/>
                </a:highlight>
              </a:rPr>
              <a:t>manufacturing</a:t>
            </a:r>
            <a:endParaRPr lang="cs-CZ" dirty="0">
              <a:highlight>
                <a:srgbClr val="FFFF00"/>
              </a:highlight>
            </a:endParaRPr>
          </a:p>
          <a:p>
            <a:pPr marL="285750" indent="-285750">
              <a:buFont typeface="Arial" panose="020B0604020202020204" pitchFamily="34" charset="0"/>
              <a:buChar char="•"/>
            </a:pPr>
            <a:r>
              <a:rPr lang="en-US" sz="1800" b="0" i="0" u="none" strike="noStrike" baseline="0" dirty="0">
                <a:highlight>
                  <a:srgbClr val="FFFF00"/>
                </a:highlight>
                <a:latin typeface="AdvOTb92eb7df.I"/>
              </a:rPr>
              <a:t>Factor 4 and Natural Capitalism</a:t>
            </a:r>
            <a:endParaRPr lang="cs-CZ" dirty="0">
              <a:highlight>
                <a:srgbClr val="FFFF00"/>
              </a:highlight>
            </a:endParaRPr>
          </a:p>
        </p:txBody>
      </p:sp>
    </p:spTree>
    <p:extLst>
      <p:ext uri="{BB962C8B-B14F-4D97-AF65-F5344CB8AC3E}">
        <p14:creationId xmlns:p14="http://schemas.microsoft.com/office/powerpoint/2010/main" val="3112652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859995C-1B4A-DCF2-1F9E-77EA20FE4376}"/>
              </a:ext>
            </a:extLst>
          </p:cNvPr>
          <p:cNvPicPr>
            <a:picLocks noChangeAspect="1"/>
          </p:cNvPicPr>
          <p:nvPr/>
        </p:nvPicPr>
        <p:blipFill rotWithShape="1">
          <a:blip r:embed="rId2"/>
          <a:srcRect l="30600" t="62400" r="34900" b="8400"/>
          <a:stretch/>
        </p:blipFill>
        <p:spPr>
          <a:xfrm>
            <a:off x="114300" y="283464"/>
            <a:ext cx="6094476" cy="3273552"/>
          </a:xfrm>
          <a:prstGeom prst="rect">
            <a:avLst/>
          </a:prstGeom>
        </p:spPr>
      </p:pic>
      <p:pic>
        <p:nvPicPr>
          <p:cNvPr id="3" name="Obrázek 2">
            <a:extLst>
              <a:ext uri="{FF2B5EF4-FFF2-40B4-BE49-F238E27FC236}">
                <a16:creationId xmlns:a16="http://schemas.microsoft.com/office/drawing/2014/main" id="{A500B2C4-4887-470E-8CC4-A5F59DBD71E6}"/>
              </a:ext>
            </a:extLst>
          </p:cNvPr>
          <p:cNvPicPr>
            <a:picLocks noChangeAspect="1"/>
          </p:cNvPicPr>
          <p:nvPr/>
        </p:nvPicPr>
        <p:blipFill rotWithShape="1">
          <a:blip r:embed="rId3"/>
          <a:srcRect l="30975" t="13067" r="34075" b="58800"/>
          <a:stretch/>
        </p:blipFill>
        <p:spPr>
          <a:xfrm>
            <a:off x="0" y="3429000"/>
            <a:ext cx="6094476" cy="3081528"/>
          </a:xfrm>
          <a:prstGeom prst="rect">
            <a:avLst/>
          </a:prstGeom>
        </p:spPr>
      </p:pic>
      <p:sp>
        <p:nvSpPr>
          <p:cNvPr id="5" name="TextovéPole 4">
            <a:extLst>
              <a:ext uri="{FF2B5EF4-FFF2-40B4-BE49-F238E27FC236}">
                <a16:creationId xmlns:a16="http://schemas.microsoft.com/office/drawing/2014/main" id="{86424221-4F77-BC5A-DD35-0F24C6ECABE8}"/>
              </a:ext>
            </a:extLst>
          </p:cNvPr>
          <p:cNvSpPr txBox="1"/>
          <p:nvPr/>
        </p:nvSpPr>
        <p:spPr>
          <a:xfrm>
            <a:off x="6391656" y="4236226"/>
            <a:ext cx="5372100" cy="1477328"/>
          </a:xfrm>
          <a:prstGeom prst="rect">
            <a:avLst/>
          </a:prstGeom>
          <a:noFill/>
        </p:spPr>
        <p:txBody>
          <a:bodyPr wrap="square">
            <a:spAutoFit/>
          </a:bodyPr>
          <a:lstStyle/>
          <a:p>
            <a:pPr marL="285750" indent="-285750">
              <a:buFont typeface="Arial" panose="020B0604020202020204" pitchFamily="34" charset="0"/>
              <a:buChar char="•"/>
            </a:pPr>
            <a:r>
              <a:rPr lang="en-US" dirty="0">
                <a:highlight>
                  <a:srgbClr val="FFFF00"/>
                </a:highlight>
              </a:rPr>
              <a:t>Product Service</a:t>
            </a:r>
            <a:r>
              <a:rPr lang="cs-CZ" dirty="0">
                <a:highlight>
                  <a:srgbClr val="FFFF00"/>
                </a:highlight>
              </a:rPr>
              <a:t> </a:t>
            </a:r>
            <a:r>
              <a:rPr lang="en-US" dirty="0">
                <a:highlight>
                  <a:srgbClr val="FFFF00"/>
                </a:highlight>
              </a:rPr>
              <a:t>Systems (PSS) </a:t>
            </a:r>
            <a:r>
              <a:rPr lang="en-US" dirty="0"/>
              <a:t>and </a:t>
            </a:r>
            <a:endParaRPr lang="cs-CZ" dirty="0"/>
          </a:p>
          <a:p>
            <a:pPr marL="285750" indent="-285750">
              <a:buFont typeface="Arial" panose="020B0604020202020204" pitchFamily="34" charset="0"/>
              <a:buChar char="•"/>
            </a:pPr>
            <a:r>
              <a:rPr lang="en-US" dirty="0" err="1">
                <a:highlight>
                  <a:srgbClr val="FFFF00"/>
                </a:highlight>
              </a:rPr>
              <a:t>Servitisation</a:t>
            </a:r>
            <a:r>
              <a:rPr lang="en-US" dirty="0"/>
              <a:t> </a:t>
            </a:r>
            <a:r>
              <a:rPr lang="cs-CZ" dirty="0"/>
              <a:t> = </a:t>
            </a:r>
            <a:r>
              <a:rPr lang="en-US" dirty="0"/>
              <a:t>how companies shift the business</a:t>
            </a:r>
            <a:r>
              <a:rPr lang="cs-CZ" dirty="0"/>
              <a:t> </a:t>
            </a:r>
            <a:r>
              <a:rPr lang="en-US" dirty="0"/>
              <a:t>model from offering a manufactured product to offering a combination</a:t>
            </a:r>
            <a:r>
              <a:rPr lang="cs-CZ" dirty="0"/>
              <a:t> </a:t>
            </a:r>
            <a:r>
              <a:rPr lang="en-US" dirty="0"/>
              <a:t>of products and services…</a:t>
            </a:r>
            <a:r>
              <a:rPr lang="cs-CZ" dirty="0"/>
              <a:t>.</a:t>
            </a:r>
            <a:r>
              <a:rPr lang="cs-CZ" dirty="0" err="1"/>
              <a:t>see</a:t>
            </a:r>
            <a:r>
              <a:rPr lang="cs-CZ" dirty="0"/>
              <a:t> </a:t>
            </a:r>
            <a:r>
              <a:rPr lang="cs-CZ" dirty="0" err="1"/>
              <a:t>further</a:t>
            </a:r>
            <a:endParaRPr lang="cs-CZ" dirty="0"/>
          </a:p>
        </p:txBody>
      </p:sp>
      <p:sp>
        <p:nvSpPr>
          <p:cNvPr id="7" name="TextovéPole 6">
            <a:extLst>
              <a:ext uri="{FF2B5EF4-FFF2-40B4-BE49-F238E27FC236}">
                <a16:creationId xmlns:a16="http://schemas.microsoft.com/office/drawing/2014/main" id="{C1FACBF3-87DC-1857-B3F6-ACAC66AF7EC3}"/>
              </a:ext>
            </a:extLst>
          </p:cNvPr>
          <p:cNvSpPr txBox="1"/>
          <p:nvPr/>
        </p:nvSpPr>
        <p:spPr>
          <a:xfrm>
            <a:off x="6097524" y="766078"/>
            <a:ext cx="6094476" cy="2308324"/>
          </a:xfrm>
          <a:prstGeom prst="rect">
            <a:avLst/>
          </a:prstGeom>
          <a:noFill/>
          <a:ln>
            <a:solidFill>
              <a:schemeClr val="accent1">
                <a:lumMod val="60000"/>
                <a:lumOff val="40000"/>
              </a:schemeClr>
            </a:solidFill>
          </a:ln>
        </p:spPr>
        <p:txBody>
          <a:bodyPr wrap="square">
            <a:spAutoFit/>
          </a:bodyPr>
          <a:lstStyle/>
          <a:p>
            <a:pPr algn="l"/>
            <a:r>
              <a:rPr lang="cs-CZ" sz="1800" b="0" i="0" u="none" strike="noStrike" baseline="0" dirty="0">
                <a:latin typeface="AdvOT863180fb"/>
              </a:rPr>
              <a:t>Focus = </a:t>
            </a:r>
            <a:r>
              <a:rPr lang="en-US" sz="1800" b="0" i="0" u="none" strike="noStrike" baseline="0" dirty="0">
                <a:latin typeface="AdvOT863180fb"/>
              </a:rPr>
              <a:t>addressing resource constraints </a:t>
            </a:r>
            <a:r>
              <a:rPr lang="en-US" sz="1800" b="0" i="0" u="none" strike="noStrike" baseline="0" dirty="0">
                <a:latin typeface="AdvOT863180fb+20"/>
              </a:rPr>
              <a:t>‘</a:t>
            </a:r>
            <a:r>
              <a:rPr lang="en-US" sz="1800" b="0" i="0" u="none" strike="noStrike" baseline="0" dirty="0">
                <a:latin typeface="AdvOT863180fb"/>
              </a:rPr>
              <a:t>limits to growth</a:t>
            </a:r>
            <a:r>
              <a:rPr lang="en-US" sz="1800" b="0" i="0" u="none" strike="noStrike" baseline="0" dirty="0">
                <a:latin typeface="AdvOT863180fb+20"/>
              </a:rPr>
              <a:t>’</a:t>
            </a:r>
          </a:p>
          <a:p>
            <a:pPr algn="l"/>
            <a:r>
              <a:rPr lang="en-US" sz="1800" b="0" i="0" u="none" strike="noStrike" baseline="0" dirty="0">
                <a:latin typeface="AdvOT863180fb"/>
              </a:rPr>
              <a:t>associated with non-renewable resources and current production</a:t>
            </a:r>
            <a:r>
              <a:rPr lang="cs-CZ" sz="1800" b="0" i="0" u="none" strike="noStrike" baseline="0" dirty="0">
                <a:latin typeface="AdvOT863180fb"/>
              </a:rPr>
              <a:t> </a:t>
            </a:r>
            <a:r>
              <a:rPr lang="cs-CZ" sz="1800" b="0" i="0" u="none" strike="noStrike" baseline="0" dirty="0" err="1">
                <a:latin typeface="AdvOT863180fb"/>
              </a:rPr>
              <a:t>systems</a:t>
            </a:r>
            <a:endParaRPr lang="cs-CZ" dirty="0"/>
          </a:p>
          <a:p>
            <a:endParaRPr lang="cs-CZ" dirty="0"/>
          </a:p>
          <a:p>
            <a:pPr marL="285750" indent="-285750">
              <a:buFont typeface="Arial" panose="020B0604020202020204" pitchFamily="34" charset="0"/>
              <a:buChar char="•"/>
            </a:pPr>
            <a:r>
              <a:rPr lang="en-US" dirty="0"/>
              <a:t>Substitution with renewable (non-finite) resources</a:t>
            </a:r>
            <a:endParaRPr lang="cs-CZ" dirty="0"/>
          </a:p>
          <a:p>
            <a:pPr marL="285750" indent="-285750">
              <a:buFont typeface="Arial" panose="020B0604020202020204" pitchFamily="34" charset="0"/>
              <a:buChar char="•"/>
            </a:pPr>
            <a:r>
              <a:rPr lang="cs-CZ" sz="1800" b="0" i="0" u="none" strike="noStrike" baseline="0" dirty="0" err="1">
                <a:latin typeface="AdvOTb92eb7df.I"/>
              </a:rPr>
              <a:t>Local</a:t>
            </a:r>
            <a:r>
              <a:rPr lang="cs-CZ" sz="1800" b="0" i="0" u="none" strike="noStrike" baseline="0" dirty="0">
                <a:latin typeface="AdvOTb92eb7df.I"/>
              </a:rPr>
              <a:t> </a:t>
            </a:r>
            <a:r>
              <a:rPr lang="cs-CZ" sz="1800" b="0" i="0" u="none" strike="noStrike" baseline="0" dirty="0" err="1">
                <a:latin typeface="AdvOTb92eb7df.I"/>
              </a:rPr>
              <a:t>renewable</a:t>
            </a:r>
            <a:r>
              <a:rPr lang="cs-CZ" sz="1800" b="0" i="0" u="none" strike="noStrike" baseline="0" dirty="0">
                <a:latin typeface="AdvOTb92eb7df.I"/>
              </a:rPr>
              <a:t> </a:t>
            </a:r>
            <a:r>
              <a:rPr lang="cs-CZ" sz="1800" b="0" i="0" u="none" strike="noStrike" baseline="0" dirty="0" err="1">
                <a:latin typeface="AdvOTb92eb7df.I"/>
              </a:rPr>
              <a:t>energy</a:t>
            </a:r>
            <a:r>
              <a:rPr lang="cs-CZ" sz="1800" b="0" i="0" u="none" strike="noStrike" baseline="0" dirty="0">
                <a:latin typeface="AdvOTb92eb7df.I"/>
              </a:rPr>
              <a:t> </a:t>
            </a:r>
            <a:r>
              <a:rPr lang="cs-CZ" sz="1800" b="0" i="0" u="none" strike="noStrike" baseline="0" dirty="0" err="1">
                <a:latin typeface="AdvOTb92eb7df.I"/>
              </a:rPr>
              <a:t>solutions</a:t>
            </a:r>
            <a:endParaRPr lang="cs-CZ" sz="1800" b="0" i="0" u="none" strike="noStrike" baseline="0" dirty="0">
              <a:latin typeface="AdvOTb92eb7df.I"/>
            </a:endParaRPr>
          </a:p>
          <a:p>
            <a:pPr marL="285750" indent="-285750">
              <a:buFont typeface="Arial" panose="020B0604020202020204" pitchFamily="34" charset="0"/>
              <a:buChar char="•"/>
            </a:pPr>
            <a:r>
              <a:rPr lang="en-US" sz="1800" b="0" i="0" u="none" strike="noStrike" baseline="0" dirty="0">
                <a:latin typeface="AdvOTb92eb7df.I"/>
              </a:rPr>
              <a:t>Environmentally benign materials and production processes</a:t>
            </a:r>
            <a:endParaRPr lang="cs-CZ" dirty="0"/>
          </a:p>
          <a:p>
            <a:endParaRPr lang="cs-CZ" dirty="0"/>
          </a:p>
        </p:txBody>
      </p:sp>
    </p:spTree>
    <p:extLst>
      <p:ext uri="{BB962C8B-B14F-4D97-AF65-F5344CB8AC3E}">
        <p14:creationId xmlns:p14="http://schemas.microsoft.com/office/powerpoint/2010/main" val="3075626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E80F61C-3032-8D87-121F-0302B84A57E9}"/>
              </a:ext>
            </a:extLst>
          </p:cNvPr>
          <p:cNvPicPr>
            <a:picLocks noChangeAspect="1"/>
          </p:cNvPicPr>
          <p:nvPr/>
        </p:nvPicPr>
        <p:blipFill rotWithShape="1">
          <a:blip r:embed="rId2"/>
          <a:srcRect l="32100" t="59733" r="34300" b="12000"/>
          <a:stretch/>
        </p:blipFill>
        <p:spPr>
          <a:xfrm>
            <a:off x="64008" y="73152"/>
            <a:ext cx="6031992" cy="3200400"/>
          </a:xfrm>
          <a:prstGeom prst="rect">
            <a:avLst/>
          </a:prstGeom>
        </p:spPr>
      </p:pic>
      <p:pic>
        <p:nvPicPr>
          <p:cNvPr id="5" name="Obrázek 4">
            <a:extLst>
              <a:ext uri="{FF2B5EF4-FFF2-40B4-BE49-F238E27FC236}">
                <a16:creationId xmlns:a16="http://schemas.microsoft.com/office/drawing/2014/main" id="{0D8F15B2-0A4A-DCEB-3C40-0DFBA8DE5998}"/>
              </a:ext>
            </a:extLst>
          </p:cNvPr>
          <p:cNvPicPr>
            <a:picLocks noChangeAspect="1"/>
          </p:cNvPicPr>
          <p:nvPr/>
        </p:nvPicPr>
        <p:blipFill rotWithShape="1">
          <a:blip r:embed="rId3"/>
          <a:srcRect l="30833" t="63569" r="35567" b="8164"/>
          <a:stretch/>
        </p:blipFill>
        <p:spPr>
          <a:xfrm>
            <a:off x="64008" y="3273552"/>
            <a:ext cx="6031992" cy="3511296"/>
          </a:xfrm>
          <a:prstGeom prst="rect">
            <a:avLst/>
          </a:prstGeom>
        </p:spPr>
      </p:pic>
      <p:sp>
        <p:nvSpPr>
          <p:cNvPr id="7" name="TextovéPole 6">
            <a:extLst>
              <a:ext uri="{FF2B5EF4-FFF2-40B4-BE49-F238E27FC236}">
                <a16:creationId xmlns:a16="http://schemas.microsoft.com/office/drawing/2014/main" id="{23BF2104-2544-81F6-4B69-46519DD4EBE9}"/>
              </a:ext>
            </a:extLst>
          </p:cNvPr>
          <p:cNvSpPr txBox="1"/>
          <p:nvPr/>
        </p:nvSpPr>
        <p:spPr>
          <a:xfrm>
            <a:off x="6097524" y="3843422"/>
            <a:ext cx="6094476" cy="2031325"/>
          </a:xfrm>
          <a:prstGeom prst="rect">
            <a:avLst/>
          </a:prstGeom>
          <a:noFill/>
          <a:ln>
            <a:solidFill>
              <a:schemeClr val="accent1">
                <a:lumMod val="60000"/>
                <a:lumOff val="40000"/>
              </a:schemeClr>
            </a:solidFill>
          </a:ln>
        </p:spPr>
        <p:txBody>
          <a:bodyPr wrap="square">
            <a:spAutoFit/>
          </a:bodyPr>
          <a:lstStyle/>
          <a:p>
            <a:pPr algn="l"/>
            <a:r>
              <a:rPr lang="cs-CZ" sz="1800" b="0" i="0" u="none" strike="noStrike" baseline="0" dirty="0" err="1">
                <a:latin typeface="AdvOT863180fb"/>
              </a:rPr>
              <a:t>Aim</a:t>
            </a:r>
            <a:r>
              <a:rPr lang="cs-CZ" sz="1800" b="0" i="0" u="none" strike="noStrike" baseline="0" dirty="0">
                <a:latin typeface="AdvOT863180fb"/>
              </a:rPr>
              <a:t> = </a:t>
            </a:r>
            <a:r>
              <a:rPr lang="cs-CZ" sz="1800" b="0" i="0" u="none" strike="noStrike" baseline="0" dirty="0" err="1">
                <a:latin typeface="AdvOT863180fb"/>
              </a:rPr>
              <a:t>radical</a:t>
            </a:r>
            <a:r>
              <a:rPr lang="cs-CZ" dirty="0">
                <a:latin typeface="AdvOT863180fb"/>
              </a:rPr>
              <a:t> </a:t>
            </a:r>
            <a:r>
              <a:rPr lang="cs-CZ" sz="1800" b="0" i="0" u="none" strike="noStrike" baseline="0" dirty="0" err="1">
                <a:latin typeface="AdvOT863180fb"/>
              </a:rPr>
              <a:t>reduction</a:t>
            </a:r>
            <a:r>
              <a:rPr lang="cs-CZ" sz="1800" b="0" i="0" u="none" strike="noStrike" baseline="0" dirty="0">
                <a:latin typeface="AdvOT863180fb"/>
              </a:rPr>
              <a:t> in </a:t>
            </a:r>
            <a:r>
              <a:rPr lang="cs-CZ" sz="1800" b="0" i="0" u="none" strike="noStrike" baseline="0" dirty="0" err="1">
                <a:latin typeface="AdvOT863180fb"/>
              </a:rPr>
              <a:t>consumption</a:t>
            </a:r>
            <a:endParaRPr lang="cs-CZ" sz="1800" b="0" i="0" u="none" strike="noStrike" baseline="0" dirty="0">
              <a:latin typeface="AdvOT863180fb"/>
            </a:endParaRPr>
          </a:p>
          <a:p>
            <a:pPr algn="l"/>
            <a:endParaRPr lang="cs-CZ" dirty="0">
              <a:latin typeface="AdvOT863180fb"/>
            </a:endParaRPr>
          </a:p>
          <a:p>
            <a:pPr marL="285750" indent="-285750" algn="l">
              <a:buFont typeface="Arial" panose="020B0604020202020204" pitchFamily="34" charset="0"/>
              <a:buChar char="•"/>
            </a:pPr>
            <a:r>
              <a:rPr lang="cs-CZ" dirty="0" err="1">
                <a:highlight>
                  <a:srgbClr val="FFFF00"/>
                </a:highlight>
                <a:latin typeface="AdvOT863180fb"/>
              </a:rPr>
              <a:t>Energy</a:t>
            </a:r>
            <a:r>
              <a:rPr lang="cs-CZ" dirty="0">
                <a:highlight>
                  <a:srgbClr val="FFFF00"/>
                </a:highlight>
                <a:latin typeface="AdvOT863180fb"/>
              </a:rPr>
              <a:t> and </a:t>
            </a:r>
            <a:r>
              <a:rPr lang="cs-CZ" dirty="0" err="1">
                <a:highlight>
                  <a:srgbClr val="FFFF00"/>
                </a:highlight>
                <a:latin typeface="AdvOT863180fb"/>
              </a:rPr>
              <a:t>water</a:t>
            </a:r>
            <a:r>
              <a:rPr lang="cs-CZ" dirty="0">
                <a:highlight>
                  <a:srgbClr val="FFFF00"/>
                </a:highlight>
                <a:latin typeface="AdvOT863180fb"/>
              </a:rPr>
              <a:t> </a:t>
            </a:r>
            <a:r>
              <a:rPr lang="cs-CZ" dirty="0" err="1">
                <a:highlight>
                  <a:srgbClr val="FFFF00"/>
                </a:highlight>
                <a:latin typeface="AdvOT863180fb"/>
              </a:rPr>
              <a:t>saving</a:t>
            </a:r>
            <a:endParaRPr lang="cs-CZ" sz="1800" b="0" i="0" u="none" strike="noStrike" baseline="0" dirty="0">
              <a:highlight>
                <a:srgbClr val="FFFF00"/>
              </a:highlight>
              <a:latin typeface="AdvOT863180fb"/>
            </a:endParaRPr>
          </a:p>
          <a:p>
            <a:pPr marL="285750" indent="-285750" algn="l">
              <a:buFont typeface="Arial" panose="020B0604020202020204" pitchFamily="34" charset="0"/>
              <a:buChar char="•"/>
            </a:pPr>
            <a:r>
              <a:rPr lang="en-US" sz="1800" b="0" i="0" u="none" strike="noStrike" baseline="0" dirty="0">
                <a:highlight>
                  <a:srgbClr val="FFFF00"/>
                </a:highlight>
                <a:latin typeface="AdvOTb92eb7df.I"/>
              </a:rPr>
              <a:t>Product durability and longevity </a:t>
            </a:r>
            <a:r>
              <a:rPr lang="en-US" sz="1800" b="0" i="0" u="none" strike="noStrike" baseline="0" dirty="0">
                <a:highlight>
                  <a:srgbClr val="FFFF00"/>
                </a:highlight>
                <a:latin typeface="AdvOT863180fb"/>
              </a:rPr>
              <a:t>through product redesign</a:t>
            </a:r>
            <a:endParaRPr lang="cs-CZ" sz="1800" b="0" i="0" u="none" strike="noStrike" baseline="0" dirty="0">
              <a:highlight>
                <a:srgbClr val="FFFF00"/>
              </a:highlight>
              <a:latin typeface="AdvOT863180fb"/>
            </a:endParaRPr>
          </a:p>
          <a:p>
            <a:pPr marL="285750" indent="-285750" algn="l">
              <a:buFont typeface="Arial" panose="020B0604020202020204" pitchFamily="34" charset="0"/>
              <a:buChar char="•"/>
            </a:pPr>
            <a:r>
              <a:rPr lang="en-US" sz="1800" b="0" i="0" u="none" strike="noStrike" baseline="0" dirty="0">
                <a:highlight>
                  <a:srgbClr val="FFFF00"/>
                </a:highlight>
                <a:latin typeface="AdvOTb92eb7df.I"/>
              </a:rPr>
              <a:t>Market places for second-hand goods</a:t>
            </a:r>
            <a:endParaRPr lang="cs-CZ" dirty="0">
              <a:highlight>
                <a:srgbClr val="FFFF00"/>
              </a:highlight>
              <a:latin typeface="AdvOT863180fb"/>
            </a:endParaRPr>
          </a:p>
          <a:p>
            <a:pPr marL="285750" indent="-285750" algn="l">
              <a:buFont typeface="Arial" panose="020B0604020202020204" pitchFamily="34" charset="0"/>
              <a:buChar char="•"/>
            </a:pPr>
            <a:r>
              <a:rPr lang="en-US" sz="1800" b="0" i="0" u="none" strike="noStrike" baseline="0" dirty="0">
                <a:highlight>
                  <a:srgbClr val="FFFF00"/>
                </a:highlight>
                <a:latin typeface="AdvOTb92eb7df.I"/>
              </a:rPr>
              <a:t>Frugal business models </a:t>
            </a:r>
            <a:r>
              <a:rPr lang="cs-CZ" sz="1800" b="0" i="0" u="none" strike="noStrike" baseline="0" dirty="0">
                <a:latin typeface="AdvOTb92eb7df.I"/>
              </a:rPr>
              <a:t>- </a:t>
            </a:r>
            <a:r>
              <a:rPr lang="en-US" sz="1800" b="0" i="0" u="none" strike="noStrike" baseline="0" dirty="0">
                <a:latin typeface="AdvOT863180fb"/>
              </a:rPr>
              <a:t>provision of products</a:t>
            </a:r>
          </a:p>
          <a:p>
            <a:pPr algn="l"/>
            <a:r>
              <a:rPr lang="en-US" sz="1800" b="0" i="0" u="none" strike="noStrike" baseline="0" dirty="0">
                <a:latin typeface="AdvOT863180fb"/>
              </a:rPr>
              <a:t>and services to low-income markets</a:t>
            </a:r>
            <a:r>
              <a:rPr lang="cs-CZ" sz="1800" b="0" i="0" u="none" strike="noStrike" baseline="0" dirty="0">
                <a:latin typeface="AdvOT863180fb"/>
              </a:rPr>
              <a:t> – </a:t>
            </a:r>
            <a:r>
              <a:rPr lang="cs-CZ" sz="1800" b="0" i="0" u="none" strike="noStrike" baseline="0" dirty="0" err="1">
                <a:latin typeface="AdvOT863180fb"/>
              </a:rPr>
              <a:t>or</a:t>
            </a:r>
            <a:r>
              <a:rPr lang="cs-CZ" sz="1800" b="0" i="0" u="none" strike="noStrike" baseline="0" dirty="0">
                <a:latin typeface="AdvOT863180fb"/>
              </a:rPr>
              <a:t> </a:t>
            </a:r>
            <a:r>
              <a:rPr lang="cs-CZ" sz="1800" b="0" i="0" u="none" strike="noStrike" baseline="0" dirty="0" err="1">
                <a:latin typeface="AdvOT863180fb"/>
              </a:rPr>
              <a:t>core</a:t>
            </a:r>
            <a:r>
              <a:rPr lang="cs-CZ" sz="1800" b="0" i="0" u="none" strike="noStrike" baseline="0" dirty="0">
                <a:latin typeface="AdvOT863180fb"/>
              </a:rPr>
              <a:t> </a:t>
            </a:r>
            <a:r>
              <a:rPr lang="cs-CZ" sz="1800" b="0" i="0" u="none" strike="noStrike" baseline="0" dirty="0" err="1">
                <a:latin typeface="AdvOT863180fb"/>
              </a:rPr>
              <a:t>product</a:t>
            </a:r>
            <a:r>
              <a:rPr lang="cs-CZ" sz="1800" b="0" i="0" u="none" strike="noStrike" baseline="0" dirty="0">
                <a:latin typeface="AdvOT863180fb"/>
              </a:rPr>
              <a:t>/</a:t>
            </a:r>
            <a:r>
              <a:rPr lang="cs-CZ" sz="1800" b="0" i="0" u="none" strike="noStrike" baseline="0" dirty="0" err="1">
                <a:latin typeface="AdvOT863180fb"/>
              </a:rPr>
              <a:t>service</a:t>
            </a:r>
            <a:endParaRPr lang="cs-CZ" dirty="0"/>
          </a:p>
        </p:txBody>
      </p:sp>
      <p:sp>
        <p:nvSpPr>
          <p:cNvPr id="9" name="TextovéPole 8">
            <a:extLst>
              <a:ext uri="{FF2B5EF4-FFF2-40B4-BE49-F238E27FC236}">
                <a16:creationId xmlns:a16="http://schemas.microsoft.com/office/drawing/2014/main" id="{F170E12E-4383-199D-3A09-858C01BC2266}"/>
              </a:ext>
            </a:extLst>
          </p:cNvPr>
          <p:cNvSpPr txBox="1"/>
          <p:nvPr/>
        </p:nvSpPr>
        <p:spPr>
          <a:xfrm>
            <a:off x="6097524" y="474462"/>
            <a:ext cx="6094476" cy="3139321"/>
          </a:xfrm>
          <a:prstGeom prst="rect">
            <a:avLst/>
          </a:prstGeom>
          <a:noFill/>
          <a:ln>
            <a:solidFill>
              <a:schemeClr val="accent1">
                <a:lumMod val="60000"/>
                <a:lumOff val="40000"/>
              </a:schemeClr>
            </a:solidFill>
          </a:ln>
        </p:spPr>
        <p:txBody>
          <a:bodyPr wrap="square">
            <a:spAutoFit/>
          </a:bodyPr>
          <a:lstStyle/>
          <a:p>
            <a:r>
              <a:rPr lang="cs-CZ" dirty="0" err="1"/>
              <a:t>Aim</a:t>
            </a:r>
            <a:r>
              <a:rPr lang="cs-CZ" dirty="0"/>
              <a:t> = </a:t>
            </a:r>
            <a:r>
              <a:rPr lang="en-US" dirty="0" err="1"/>
              <a:t>maximise</a:t>
            </a:r>
            <a:r>
              <a:rPr lang="en-US" dirty="0"/>
              <a:t> the positive societal and</a:t>
            </a:r>
            <a:r>
              <a:rPr lang="cs-CZ" dirty="0"/>
              <a:t> </a:t>
            </a:r>
            <a:r>
              <a:rPr lang="en-US" dirty="0"/>
              <a:t>environmental impacts of the firm on society by ensuring long-term</a:t>
            </a:r>
          </a:p>
          <a:p>
            <a:r>
              <a:rPr lang="en-US" dirty="0"/>
              <a:t>health and wellbeing of stakeholders (including society and the</a:t>
            </a:r>
            <a:r>
              <a:rPr lang="cs-CZ" dirty="0"/>
              <a:t> </a:t>
            </a:r>
            <a:r>
              <a:rPr lang="en-US" dirty="0"/>
              <a:t>environment)…</a:t>
            </a:r>
            <a:r>
              <a:rPr lang="cs-CZ" dirty="0"/>
              <a:t>.</a:t>
            </a:r>
            <a:r>
              <a:rPr lang="cs-CZ" dirty="0" err="1"/>
              <a:t>usually</a:t>
            </a:r>
            <a:r>
              <a:rPr lang="cs-CZ" dirty="0"/>
              <a:t> a </a:t>
            </a:r>
            <a:r>
              <a:rPr lang="cs-CZ" dirty="0" err="1"/>
              <a:t>combination</a:t>
            </a:r>
            <a:r>
              <a:rPr lang="cs-CZ" dirty="0"/>
              <a:t> of </a:t>
            </a:r>
            <a:r>
              <a:rPr lang="cs-CZ" dirty="0" err="1"/>
              <a:t>other</a:t>
            </a:r>
            <a:r>
              <a:rPr lang="cs-CZ" dirty="0"/>
              <a:t> </a:t>
            </a:r>
            <a:r>
              <a:rPr lang="cs-CZ" dirty="0" err="1"/>
              <a:t>SBMs</a:t>
            </a:r>
            <a:endParaRPr lang="cs-CZ" dirty="0"/>
          </a:p>
          <a:p>
            <a:pPr marL="285750" indent="-285750" algn="l">
              <a:buFont typeface="Arial" panose="020B0604020202020204" pitchFamily="34" charset="0"/>
              <a:buChar char="•"/>
            </a:pPr>
            <a:r>
              <a:rPr lang="en-US" sz="1800" b="0" i="0" u="none" strike="noStrike" baseline="0" dirty="0">
                <a:latin typeface="AdvP4C4E74"/>
              </a:rPr>
              <a:t> </a:t>
            </a:r>
            <a:r>
              <a:rPr lang="en-US" sz="1800" b="0" i="0" u="none" strike="noStrike" baseline="0" dirty="0">
                <a:highlight>
                  <a:srgbClr val="FFFF00"/>
                </a:highlight>
                <a:latin typeface="AdvOT863180fb"/>
              </a:rPr>
              <a:t>Employee welfare and living wages</a:t>
            </a:r>
          </a:p>
          <a:p>
            <a:pPr marL="285750" indent="-285750" algn="l">
              <a:buFont typeface="Arial" panose="020B0604020202020204" pitchFamily="34" charset="0"/>
              <a:buChar char="•"/>
            </a:pPr>
            <a:r>
              <a:rPr lang="en-US" sz="1800" b="0" i="0" u="none" strike="noStrike" baseline="0" dirty="0">
                <a:highlight>
                  <a:srgbClr val="FFFF00"/>
                </a:highlight>
                <a:latin typeface="AdvP4C4E74"/>
              </a:rPr>
              <a:t> </a:t>
            </a:r>
            <a:r>
              <a:rPr lang="en-US" sz="1800" b="0" i="0" u="none" strike="noStrike" baseline="0" dirty="0">
                <a:highlight>
                  <a:srgbClr val="FFFF00"/>
                </a:highlight>
                <a:latin typeface="AdvOT863180fb"/>
              </a:rPr>
              <a:t>Community development: Education, health, livelihoods</a:t>
            </a:r>
          </a:p>
          <a:p>
            <a:pPr marL="285750" indent="-285750" algn="l">
              <a:buFont typeface="Arial" panose="020B0604020202020204" pitchFamily="34" charset="0"/>
              <a:buChar char="•"/>
            </a:pPr>
            <a:r>
              <a:rPr lang="en-US" sz="1800" b="0" i="0" u="none" strike="noStrike" baseline="0" dirty="0">
                <a:highlight>
                  <a:srgbClr val="FFFF00"/>
                </a:highlight>
                <a:latin typeface="AdvP4C4E74"/>
              </a:rPr>
              <a:t> </a:t>
            </a:r>
            <a:r>
              <a:rPr lang="en-US" sz="1800" b="0" i="0" u="none" strike="noStrike" baseline="0" dirty="0">
                <a:highlight>
                  <a:srgbClr val="FFFF00"/>
                </a:highlight>
                <a:latin typeface="AdvOT863180fb"/>
              </a:rPr>
              <a:t>Sustainable growing and harvesting of food and other crops,</a:t>
            </a:r>
            <a:r>
              <a:rPr lang="cs-CZ" sz="1800" b="0" i="0" u="none" strike="noStrike" baseline="0" dirty="0">
                <a:highlight>
                  <a:srgbClr val="FFFF00"/>
                </a:highlight>
                <a:latin typeface="AdvOT863180fb"/>
              </a:rPr>
              <a:t> </a:t>
            </a:r>
            <a:r>
              <a:rPr lang="en-US" sz="1800" b="0" i="0" u="none" strike="noStrike" baseline="0" dirty="0" err="1">
                <a:highlight>
                  <a:srgbClr val="FFFF00"/>
                </a:highlight>
                <a:latin typeface="AdvOT863180fb"/>
              </a:rPr>
              <a:t>minimising</a:t>
            </a:r>
            <a:r>
              <a:rPr lang="en-US" sz="1800" b="0" i="0" u="none" strike="noStrike" baseline="0" dirty="0">
                <a:highlight>
                  <a:srgbClr val="FFFF00"/>
                </a:highlight>
                <a:latin typeface="AdvOT863180fb"/>
              </a:rPr>
              <a:t> chemical </a:t>
            </a:r>
            <a:r>
              <a:rPr lang="en-US" sz="1800" b="0" i="0" u="none" strike="noStrike" baseline="0" dirty="0" err="1">
                <a:highlight>
                  <a:srgbClr val="FFFF00"/>
                </a:highlight>
                <a:latin typeface="AdvOT863180fb"/>
              </a:rPr>
              <a:t>fertilisers</a:t>
            </a:r>
            <a:r>
              <a:rPr lang="en-US" sz="1800" b="0" i="0" u="none" strike="noStrike" baseline="0" dirty="0">
                <a:highlight>
                  <a:srgbClr val="FFFF00"/>
                </a:highlight>
                <a:latin typeface="AdvOT863180fb"/>
              </a:rPr>
              <a:t> and pesticides, water consumption,</a:t>
            </a:r>
            <a:r>
              <a:rPr lang="cs-CZ" sz="1800" b="0" i="0" u="none" strike="noStrike" baseline="0" dirty="0">
                <a:highlight>
                  <a:srgbClr val="FFFF00"/>
                </a:highlight>
                <a:latin typeface="AdvOT863180fb"/>
              </a:rPr>
              <a:t> and top </a:t>
            </a:r>
            <a:r>
              <a:rPr lang="cs-CZ" sz="1800" b="0" i="0" u="none" strike="noStrike" baseline="0" dirty="0" err="1">
                <a:highlight>
                  <a:srgbClr val="FFFF00"/>
                </a:highlight>
                <a:latin typeface="AdvOT863180fb"/>
              </a:rPr>
              <a:t>soil</a:t>
            </a:r>
            <a:r>
              <a:rPr lang="cs-CZ" sz="1800" b="0" i="0" u="none" strike="noStrike" baseline="0" dirty="0">
                <a:highlight>
                  <a:srgbClr val="FFFF00"/>
                </a:highlight>
                <a:latin typeface="AdvOT863180fb"/>
              </a:rPr>
              <a:t> </a:t>
            </a:r>
            <a:r>
              <a:rPr lang="cs-CZ" sz="1800" b="0" i="0" u="none" strike="noStrike" baseline="0" dirty="0" err="1">
                <a:highlight>
                  <a:srgbClr val="FFFF00"/>
                </a:highlight>
                <a:latin typeface="AdvOT863180fb"/>
              </a:rPr>
              <a:t>erosion</a:t>
            </a:r>
            <a:endParaRPr lang="cs-CZ" sz="1800" b="0" i="0" u="none" strike="noStrike" baseline="0" dirty="0">
              <a:highlight>
                <a:srgbClr val="FFFF00"/>
              </a:highlight>
              <a:latin typeface="AdvOT863180fb"/>
            </a:endParaRPr>
          </a:p>
          <a:p>
            <a:pPr marL="285750" indent="-285750" algn="l">
              <a:buFont typeface="Arial" panose="020B0604020202020204" pitchFamily="34" charset="0"/>
              <a:buChar char="•"/>
            </a:pPr>
            <a:r>
              <a:rPr lang="en-US" sz="1800" b="0" i="0" u="none" strike="noStrike" baseline="0" dirty="0">
                <a:highlight>
                  <a:srgbClr val="FFFF00"/>
                </a:highlight>
                <a:latin typeface="AdvOT863180fb"/>
              </a:rPr>
              <a:t>Environmental resource and bio-diversity protection and</a:t>
            </a:r>
          </a:p>
          <a:p>
            <a:pPr algn="l"/>
            <a:r>
              <a:rPr lang="cs-CZ" sz="1800" b="0" i="0" u="none" strike="noStrike" baseline="0" dirty="0" err="1">
                <a:highlight>
                  <a:srgbClr val="FFFF00"/>
                </a:highlight>
                <a:latin typeface="AdvOT863180fb"/>
              </a:rPr>
              <a:t>regeneration</a:t>
            </a:r>
            <a:endParaRPr lang="cs-CZ" dirty="0">
              <a:highlight>
                <a:srgbClr val="FFFF00"/>
              </a:highlight>
            </a:endParaRPr>
          </a:p>
        </p:txBody>
      </p:sp>
    </p:spTree>
    <p:extLst>
      <p:ext uri="{BB962C8B-B14F-4D97-AF65-F5344CB8AC3E}">
        <p14:creationId xmlns:p14="http://schemas.microsoft.com/office/powerpoint/2010/main" val="3150953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1E63688-0506-0C25-0C1E-CD3B2AA08F6E}"/>
              </a:ext>
            </a:extLst>
          </p:cNvPr>
          <p:cNvPicPr>
            <a:picLocks noChangeAspect="1"/>
          </p:cNvPicPr>
          <p:nvPr/>
        </p:nvPicPr>
        <p:blipFill rotWithShape="1">
          <a:blip r:embed="rId2"/>
          <a:srcRect l="27501" t="60606" r="28863" b="12054"/>
          <a:stretch/>
        </p:blipFill>
        <p:spPr>
          <a:xfrm>
            <a:off x="0" y="1"/>
            <a:ext cx="6616654" cy="3429000"/>
          </a:xfrm>
          <a:prstGeom prst="rect">
            <a:avLst/>
          </a:prstGeom>
        </p:spPr>
      </p:pic>
      <p:pic>
        <p:nvPicPr>
          <p:cNvPr id="5" name="Obrázek 4">
            <a:extLst>
              <a:ext uri="{FF2B5EF4-FFF2-40B4-BE49-F238E27FC236}">
                <a16:creationId xmlns:a16="http://schemas.microsoft.com/office/drawing/2014/main" id="{C83C381F-8F18-D1CF-B6C0-8230979D901D}"/>
              </a:ext>
            </a:extLst>
          </p:cNvPr>
          <p:cNvPicPr>
            <a:picLocks noChangeAspect="1"/>
          </p:cNvPicPr>
          <p:nvPr/>
        </p:nvPicPr>
        <p:blipFill rotWithShape="1">
          <a:blip r:embed="rId3"/>
          <a:srcRect l="31136" t="18990" r="35152" b="53670"/>
          <a:stretch/>
        </p:blipFill>
        <p:spPr>
          <a:xfrm>
            <a:off x="267855" y="3528291"/>
            <a:ext cx="5593449" cy="3195782"/>
          </a:xfrm>
          <a:prstGeom prst="rect">
            <a:avLst/>
          </a:prstGeom>
        </p:spPr>
      </p:pic>
      <p:sp>
        <p:nvSpPr>
          <p:cNvPr id="6" name="TextovéPole 5">
            <a:extLst>
              <a:ext uri="{FF2B5EF4-FFF2-40B4-BE49-F238E27FC236}">
                <a16:creationId xmlns:a16="http://schemas.microsoft.com/office/drawing/2014/main" id="{733D4287-AABE-FA19-48F6-9E4BAB520B4F}"/>
              </a:ext>
            </a:extLst>
          </p:cNvPr>
          <p:cNvSpPr txBox="1"/>
          <p:nvPr/>
        </p:nvSpPr>
        <p:spPr>
          <a:xfrm>
            <a:off x="5861304" y="3235683"/>
            <a:ext cx="6254496" cy="3693319"/>
          </a:xfrm>
          <a:prstGeom prst="rect">
            <a:avLst/>
          </a:prstGeom>
          <a:noFill/>
          <a:ln>
            <a:solidFill>
              <a:schemeClr val="accent1">
                <a:lumMod val="60000"/>
                <a:lumOff val="40000"/>
              </a:schemeClr>
            </a:solidFill>
          </a:ln>
        </p:spPr>
        <p:txBody>
          <a:bodyPr wrap="square" rtlCol="0">
            <a:spAutoFit/>
          </a:bodyPr>
          <a:lstStyle/>
          <a:p>
            <a:pPr algn="l"/>
            <a:r>
              <a:rPr lang="cs-CZ" dirty="0" err="1"/>
              <a:t>Why</a:t>
            </a:r>
            <a:r>
              <a:rPr lang="cs-CZ" dirty="0"/>
              <a:t>: </a:t>
            </a:r>
            <a:r>
              <a:rPr lang="en-US" sz="1800" b="0" i="0" u="none" strike="noStrike" baseline="0" dirty="0">
                <a:latin typeface="AdvOT863180fb"/>
              </a:rPr>
              <a:t>Emerging examples of businesses are being built on sound</a:t>
            </a:r>
            <a:r>
              <a:rPr lang="cs-CZ" sz="1800" b="0" i="0" u="none" strike="noStrike" baseline="0" dirty="0">
                <a:latin typeface="AdvOT863180fb"/>
              </a:rPr>
              <a:t> </a:t>
            </a:r>
            <a:r>
              <a:rPr lang="en-US" sz="1800" b="0" i="0" u="none" strike="noStrike" baseline="0" dirty="0">
                <a:latin typeface="AdvOT863180fb"/>
              </a:rPr>
              <a:t>sustainability principles using combinations of the aforementioned</a:t>
            </a:r>
            <a:r>
              <a:rPr lang="cs-CZ" sz="1800" b="0" i="0" u="none" strike="noStrike" baseline="0" dirty="0">
                <a:latin typeface="AdvOT863180fb"/>
              </a:rPr>
              <a:t> </a:t>
            </a:r>
            <a:r>
              <a:rPr lang="en-US" sz="1800" b="0" i="0" u="none" strike="noStrike" baseline="0" dirty="0">
                <a:latin typeface="AdvOT863180fb"/>
              </a:rPr>
              <a:t>archetypes. Albeit positive, these are often small scale.</a:t>
            </a:r>
            <a:endParaRPr lang="cs-CZ" sz="1800" b="0" i="0" u="none" strike="noStrike" baseline="0" dirty="0">
              <a:latin typeface="AdvOT863180fb"/>
            </a:endParaRPr>
          </a:p>
          <a:p>
            <a:pPr algn="l"/>
            <a:endParaRPr lang="cs-CZ" dirty="0"/>
          </a:p>
          <a:p>
            <a:pPr marL="285750" indent="-285750" algn="l">
              <a:buFont typeface="Arial" panose="020B0604020202020204" pitchFamily="34" charset="0"/>
              <a:buChar char="•"/>
            </a:pPr>
            <a:r>
              <a:rPr lang="cs-CZ" dirty="0" err="1">
                <a:highlight>
                  <a:srgbClr val="FFFF00"/>
                </a:highlight>
              </a:rPr>
              <a:t>Franchising</a:t>
            </a:r>
            <a:r>
              <a:rPr lang="cs-CZ" dirty="0">
                <a:highlight>
                  <a:srgbClr val="FFFF00"/>
                </a:highlight>
              </a:rPr>
              <a:t>, </a:t>
            </a:r>
            <a:r>
              <a:rPr lang="cs-CZ" dirty="0" err="1">
                <a:highlight>
                  <a:srgbClr val="FFFF00"/>
                </a:highlight>
              </a:rPr>
              <a:t>licensing</a:t>
            </a:r>
            <a:r>
              <a:rPr lang="cs-CZ" dirty="0">
                <a:highlight>
                  <a:srgbClr val="FFFF00"/>
                </a:highlight>
              </a:rPr>
              <a:t>, </a:t>
            </a:r>
            <a:r>
              <a:rPr lang="cs-CZ" dirty="0" err="1">
                <a:highlight>
                  <a:srgbClr val="FFFF00"/>
                </a:highlight>
              </a:rPr>
              <a:t>collaborative</a:t>
            </a:r>
            <a:r>
              <a:rPr lang="cs-CZ" dirty="0">
                <a:highlight>
                  <a:srgbClr val="FFFF00"/>
                </a:highlight>
              </a:rPr>
              <a:t> </a:t>
            </a:r>
            <a:r>
              <a:rPr lang="cs-CZ" dirty="0" err="1">
                <a:highlight>
                  <a:srgbClr val="FFFF00"/>
                </a:highlight>
              </a:rPr>
              <a:t>models</a:t>
            </a:r>
            <a:r>
              <a:rPr lang="cs-CZ" dirty="0">
                <a:highlight>
                  <a:srgbClr val="FFFF00"/>
                </a:highlight>
              </a:rPr>
              <a:t> </a:t>
            </a:r>
            <a:r>
              <a:rPr lang="cs-CZ" dirty="0"/>
              <a:t>(</a:t>
            </a:r>
            <a:r>
              <a:rPr lang="en-US" sz="1800" b="0" i="0" u="none" strike="noStrike" baseline="0" dirty="0">
                <a:solidFill>
                  <a:srgbClr val="000000"/>
                </a:solidFill>
                <a:latin typeface="AdvOT863180fb"/>
              </a:rPr>
              <a:t>peer-to-peer</a:t>
            </a:r>
            <a:r>
              <a:rPr lang="cs-CZ" dirty="0">
                <a:solidFill>
                  <a:srgbClr val="000000"/>
                </a:solidFill>
                <a:latin typeface="AdvOT863180fb"/>
              </a:rPr>
              <a:t> </a:t>
            </a:r>
            <a:r>
              <a:rPr lang="en-US" sz="1800" b="0" i="0" u="none" strike="noStrike" baseline="0" dirty="0">
                <a:solidFill>
                  <a:srgbClr val="000000"/>
                </a:solidFill>
                <a:latin typeface="AdvOT863180fb"/>
              </a:rPr>
              <a:t>models, crowd-sourcing, and open Innovation</a:t>
            </a:r>
            <a:r>
              <a:rPr lang="cs-CZ" sz="1800" b="0" i="0" u="none" strike="noStrike" baseline="0" dirty="0">
                <a:solidFill>
                  <a:srgbClr val="000000"/>
                </a:solidFill>
                <a:latin typeface="AdvOT863180fb"/>
              </a:rPr>
              <a:t>)</a:t>
            </a:r>
            <a:r>
              <a:rPr lang="cs-CZ" dirty="0"/>
              <a:t> – </a:t>
            </a:r>
          </a:p>
          <a:p>
            <a:pPr algn="l"/>
            <a:r>
              <a:rPr lang="cs-CZ" sz="1800" b="0" i="0" u="none" strike="noStrike" baseline="0" dirty="0">
                <a:latin typeface="AdvOT863180fb"/>
              </a:rPr>
              <a:t>= rapid </a:t>
            </a:r>
            <a:r>
              <a:rPr lang="cs-CZ" sz="1800" b="0" i="0" u="none" strike="noStrike" baseline="0" dirty="0" err="1">
                <a:latin typeface="AdvOT863180fb"/>
              </a:rPr>
              <a:t>replication</a:t>
            </a:r>
            <a:r>
              <a:rPr lang="cs-CZ" sz="1800" b="0" i="0" u="none" strike="noStrike" baseline="0" dirty="0">
                <a:latin typeface="AdvOT863180fb"/>
              </a:rPr>
              <a:t> </a:t>
            </a:r>
            <a:r>
              <a:rPr lang="cs-CZ" sz="1800" b="0" i="0" u="none" strike="noStrike" baseline="0" dirty="0" err="1">
                <a:latin typeface="AdvOT863180fb"/>
              </a:rPr>
              <a:t>with</a:t>
            </a:r>
            <a:r>
              <a:rPr lang="cs-CZ" sz="1800" b="0" i="0" u="none" strike="noStrike" baseline="0" dirty="0">
                <a:latin typeface="AdvOT863180fb"/>
              </a:rPr>
              <a:t> </a:t>
            </a:r>
            <a:r>
              <a:rPr lang="cs-CZ" sz="1800" b="0" i="0" u="none" strike="noStrike" baseline="0" dirty="0" err="1">
                <a:latin typeface="AdvOT863180fb"/>
              </a:rPr>
              <a:t>localised</a:t>
            </a:r>
            <a:r>
              <a:rPr lang="cs-CZ" dirty="0">
                <a:latin typeface="AdvOT863180fb"/>
              </a:rPr>
              <a:t> </a:t>
            </a:r>
            <a:r>
              <a:rPr lang="cs-CZ" sz="1800" b="0" i="0" u="none" strike="noStrike" baseline="0" dirty="0" err="1">
                <a:latin typeface="AdvOT863180fb"/>
              </a:rPr>
              <a:t>adaptation</a:t>
            </a:r>
            <a:r>
              <a:rPr lang="cs-CZ" sz="1800" b="0" i="0" u="none" strike="noStrike" baseline="0" dirty="0">
                <a:latin typeface="AdvOT863180fb"/>
              </a:rPr>
              <a:t> and </a:t>
            </a:r>
            <a:r>
              <a:rPr lang="cs-CZ" sz="1800" b="0" i="0" u="none" strike="noStrike" baseline="0" dirty="0" err="1">
                <a:latin typeface="AdvOT863180fb"/>
              </a:rPr>
              <a:t>local</a:t>
            </a:r>
            <a:r>
              <a:rPr lang="cs-CZ" sz="1800" b="0" i="0" u="none" strike="noStrike" baseline="0" dirty="0">
                <a:latin typeface="AdvOT863180fb"/>
              </a:rPr>
              <a:t> </a:t>
            </a:r>
            <a:r>
              <a:rPr lang="cs-CZ" sz="1800" b="0" i="0" u="none" strike="noStrike" baseline="0" dirty="0" err="1">
                <a:latin typeface="AdvOT863180fb+fb"/>
              </a:rPr>
              <a:t>fi</a:t>
            </a:r>
            <a:r>
              <a:rPr lang="cs-CZ" sz="1800" b="0" i="0" u="none" strike="noStrike" baseline="0" dirty="0" err="1">
                <a:latin typeface="AdvOT863180fb"/>
              </a:rPr>
              <a:t>nancing</a:t>
            </a:r>
            <a:r>
              <a:rPr lang="cs-CZ" sz="1800" b="0" i="0" u="none" strike="noStrike" baseline="0" dirty="0">
                <a:latin typeface="AdvOT863180fb"/>
              </a:rPr>
              <a:t> </a:t>
            </a:r>
          </a:p>
          <a:p>
            <a:pPr algn="l"/>
            <a:endParaRPr lang="cs-CZ" dirty="0">
              <a:latin typeface="AdvOT863180fb"/>
            </a:endParaRPr>
          </a:p>
          <a:p>
            <a:pPr algn="l"/>
            <a:r>
              <a:rPr lang="cs-CZ" sz="1800" b="0" i="0" u="none" strike="noStrike" baseline="0" dirty="0">
                <a:latin typeface="AdvOT863180fb"/>
              </a:rPr>
              <a:t>+ </a:t>
            </a:r>
            <a:r>
              <a:rPr lang="en-US" sz="1800" b="0" i="0" u="none" strike="noStrike" baseline="0" dirty="0">
                <a:latin typeface="AdvOT863180fb"/>
              </a:rPr>
              <a:t>bring like-minded individuals, </a:t>
            </a:r>
            <a:r>
              <a:rPr lang="en-US" sz="1800" b="0" i="0" u="none" strike="noStrike" baseline="0" dirty="0">
                <a:latin typeface="AdvOT863180fb+fb"/>
              </a:rPr>
              <a:t>fi</a:t>
            </a:r>
            <a:r>
              <a:rPr lang="en-US" sz="1800" b="0" i="0" u="none" strike="noStrike" baseline="0" dirty="0">
                <a:latin typeface="AdvOT863180fb"/>
              </a:rPr>
              <a:t>rms, and investors,</a:t>
            </a:r>
          </a:p>
          <a:p>
            <a:pPr algn="l"/>
            <a:r>
              <a:rPr lang="en-US" sz="1800" b="0" i="0" u="none" strike="noStrike" baseline="0" dirty="0">
                <a:latin typeface="AdvOT863180fb"/>
              </a:rPr>
              <a:t>together to drive adoption of business ideas and have the</a:t>
            </a:r>
            <a:r>
              <a:rPr lang="cs-CZ" sz="1800" b="0" i="0" u="none" strike="noStrike" baseline="0" dirty="0">
                <a:latin typeface="AdvOT863180fb"/>
              </a:rPr>
              <a:t> </a:t>
            </a:r>
            <a:r>
              <a:rPr lang="en-US" sz="1800" b="0" i="0" u="none" strike="noStrike" baseline="0" dirty="0">
                <a:latin typeface="AdvOT863180fb"/>
              </a:rPr>
              <a:t>potential to radically change consumption patterns across the</a:t>
            </a:r>
            <a:r>
              <a:rPr lang="cs-CZ" sz="1800" b="0" i="0" u="none" strike="noStrike" baseline="0" dirty="0">
                <a:latin typeface="AdvOT863180fb"/>
              </a:rPr>
              <a:t> </a:t>
            </a:r>
            <a:r>
              <a:rPr lang="en-US" sz="1800" b="0" i="0" u="none" strike="noStrike" baseline="0" dirty="0">
                <a:latin typeface="AdvOT863180fb"/>
              </a:rPr>
              <a:t>world, and radically in</a:t>
            </a:r>
            <a:r>
              <a:rPr lang="en-US" sz="1800" b="0" i="0" u="none" strike="noStrike" baseline="0" dirty="0">
                <a:latin typeface="AdvOT863180fb+fb"/>
              </a:rPr>
              <a:t>fl</a:t>
            </a:r>
            <a:r>
              <a:rPr lang="en-US" sz="1800" b="0" i="0" u="none" strike="noStrike" baseline="0" dirty="0">
                <a:latin typeface="AdvOT863180fb"/>
              </a:rPr>
              <a:t>uence production models</a:t>
            </a:r>
            <a:endParaRPr lang="cs-CZ" dirty="0"/>
          </a:p>
        </p:txBody>
      </p:sp>
      <p:sp>
        <p:nvSpPr>
          <p:cNvPr id="8" name="TextovéPole 7">
            <a:extLst>
              <a:ext uri="{FF2B5EF4-FFF2-40B4-BE49-F238E27FC236}">
                <a16:creationId xmlns:a16="http://schemas.microsoft.com/office/drawing/2014/main" id="{FC6F74CE-5062-65C6-615D-F4303EB95CA8}"/>
              </a:ext>
            </a:extLst>
          </p:cNvPr>
          <p:cNvSpPr txBox="1"/>
          <p:nvPr/>
        </p:nvSpPr>
        <p:spPr>
          <a:xfrm>
            <a:off x="6021324" y="375565"/>
            <a:ext cx="6094476" cy="2585323"/>
          </a:xfrm>
          <a:prstGeom prst="rect">
            <a:avLst/>
          </a:prstGeom>
          <a:noFill/>
          <a:ln>
            <a:solidFill>
              <a:schemeClr val="tx2">
                <a:lumMod val="50000"/>
                <a:lumOff val="50000"/>
              </a:schemeClr>
            </a:solidFill>
          </a:ln>
        </p:spPr>
        <p:txBody>
          <a:bodyPr wrap="square">
            <a:spAutoFit/>
          </a:bodyPr>
          <a:lstStyle/>
          <a:p>
            <a:r>
              <a:rPr lang="cs-CZ" dirty="0"/>
              <a:t>Value not </a:t>
            </a:r>
            <a:r>
              <a:rPr lang="cs-CZ" dirty="0" err="1"/>
              <a:t>only</a:t>
            </a:r>
            <a:r>
              <a:rPr lang="cs-CZ" dirty="0"/>
              <a:t> for </a:t>
            </a:r>
            <a:r>
              <a:rPr lang="cs-CZ" dirty="0" err="1"/>
              <a:t>customers</a:t>
            </a:r>
            <a:r>
              <a:rPr lang="cs-CZ" dirty="0"/>
              <a:t> but </a:t>
            </a:r>
            <a:r>
              <a:rPr lang="cs-CZ" dirty="0" err="1"/>
              <a:t>also</a:t>
            </a:r>
            <a:r>
              <a:rPr lang="cs-CZ" dirty="0"/>
              <a:t> for </a:t>
            </a:r>
            <a:r>
              <a:rPr lang="cs-CZ" dirty="0" err="1"/>
              <a:t>other</a:t>
            </a:r>
            <a:r>
              <a:rPr lang="cs-CZ" dirty="0"/>
              <a:t> </a:t>
            </a:r>
            <a:r>
              <a:rPr lang="cs-CZ" dirty="0" err="1"/>
              <a:t>stakeholders</a:t>
            </a:r>
            <a:endParaRPr lang="cs-CZ" dirty="0"/>
          </a:p>
          <a:p>
            <a:endParaRPr lang="cs-CZ" dirty="0"/>
          </a:p>
          <a:p>
            <a:r>
              <a:rPr lang="cs-CZ" dirty="0" err="1"/>
              <a:t>Social</a:t>
            </a:r>
            <a:r>
              <a:rPr lang="cs-CZ" dirty="0"/>
              <a:t> </a:t>
            </a:r>
            <a:r>
              <a:rPr lang="cs-CZ" dirty="0" err="1"/>
              <a:t>enterprises</a:t>
            </a:r>
            <a:r>
              <a:rPr lang="cs-CZ" dirty="0"/>
              <a:t> </a:t>
            </a:r>
            <a:r>
              <a:rPr lang="cs-CZ" dirty="0" err="1"/>
              <a:t>or</a:t>
            </a:r>
            <a:r>
              <a:rPr lang="cs-CZ" dirty="0"/>
              <a:t> hybrid bus. </a:t>
            </a:r>
            <a:r>
              <a:rPr lang="cs-CZ" dirty="0" err="1"/>
              <a:t>models</a:t>
            </a:r>
            <a:endParaRPr lang="cs-CZ" dirty="0"/>
          </a:p>
          <a:p>
            <a:endParaRPr lang="cs-CZ" dirty="0"/>
          </a:p>
          <a:p>
            <a:pPr marL="285750" indent="-285750">
              <a:buFont typeface="Arial" panose="020B0604020202020204" pitchFamily="34" charset="0"/>
              <a:buChar char="•"/>
            </a:pPr>
            <a:r>
              <a:rPr lang="en-US" dirty="0">
                <a:highlight>
                  <a:srgbClr val="FFFF00"/>
                </a:highlight>
              </a:rPr>
              <a:t>Driven by a social mission;</a:t>
            </a:r>
          </a:p>
          <a:p>
            <a:pPr marL="285750" indent="-285750">
              <a:buFont typeface="Arial" panose="020B0604020202020204" pitchFamily="34" charset="0"/>
              <a:buChar char="•"/>
            </a:pPr>
            <a:r>
              <a:rPr lang="en-US" dirty="0">
                <a:highlight>
                  <a:srgbClr val="FFFF00"/>
                </a:highlight>
              </a:rPr>
              <a:t> Generate positive externalities (spill overs) for society;</a:t>
            </a:r>
          </a:p>
          <a:p>
            <a:pPr marL="285750" indent="-285750">
              <a:buFont typeface="Arial" panose="020B0604020202020204" pitchFamily="34" charset="0"/>
              <a:buChar char="•"/>
            </a:pPr>
            <a:r>
              <a:rPr lang="en-US" dirty="0">
                <a:highlight>
                  <a:srgbClr val="FFFF00"/>
                </a:highlight>
              </a:rPr>
              <a:t> </a:t>
            </a:r>
            <a:r>
              <a:rPr lang="en-US" dirty="0" err="1">
                <a:highlight>
                  <a:srgbClr val="FFFF00"/>
                </a:highlight>
              </a:rPr>
              <a:t>Recognise</a:t>
            </a:r>
            <a:r>
              <a:rPr lang="en-US" dirty="0">
                <a:highlight>
                  <a:srgbClr val="FFFF00"/>
                </a:highlight>
              </a:rPr>
              <a:t> the centrality of the entrepreneurial function;</a:t>
            </a:r>
          </a:p>
          <a:p>
            <a:pPr marL="285750" indent="-285750">
              <a:buFont typeface="Arial" panose="020B0604020202020204" pitchFamily="34" charset="0"/>
              <a:buChar char="•"/>
            </a:pPr>
            <a:r>
              <a:rPr lang="en-US" dirty="0">
                <a:highlight>
                  <a:srgbClr val="FFFF00"/>
                </a:highlight>
              </a:rPr>
              <a:t> Achieve competitiveness on markets through effective planning</a:t>
            </a:r>
            <a:r>
              <a:rPr lang="cs-CZ" dirty="0">
                <a:highlight>
                  <a:srgbClr val="FFFF00"/>
                </a:highlight>
              </a:rPr>
              <a:t> </a:t>
            </a:r>
            <a:r>
              <a:rPr lang="en-US" dirty="0">
                <a:highlight>
                  <a:srgbClr val="FFFF00"/>
                </a:highlight>
              </a:rPr>
              <a:t>and management.</a:t>
            </a:r>
            <a:endParaRPr lang="cs-CZ" dirty="0">
              <a:highlight>
                <a:srgbClr val="FFFF00"/>
              </a:highlight>
            </a:endParaRPr>
          </a:p>
        </p:txBody>
      </p:sp>
    </p:spTree>
    <p:extLst>
      <p:ext uri="{BB962C8B-B14F-4D97-AF65-F5344CB8AC3E}">
        <p14:creationId xmlns:p14="http://schemas.microsoft.com/office/powerpoint/2010/main" val="2096839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EE41F7-9F99-0B6D-F8AD-845FD7DE922E}"/>
              </a:ext>
            </a:extLst>
          </p:cNvPr>
          <p:cNvSpPr>
            <a:spLocks noGrp="1"/>
          </p:cNvSpPr>
          <p:nvPr>
            <p:ph type="title"/>
          </p:nvPr>
        </p:nvSpPr>
        <p:spPr/>
        <p:txBody>
          <a:bodyPr/>
          <a:lstStyle/>
          <a:p>
            <a:r>
              <a:rPr lang="cs-CZ" dirty="0" err="1"/>
              <a:t>Product</a:t>
            </a:r>
            <a:r>
              <a:rPr lang="cs-CZ" dirty="0"/>
              <a:t> </a:t>
            </a:r>
            <a:r>
              <a:rPr lang="cs-CZ" dirty="0" err="1"/>
              <a:t>Service</a:t>
            </a:r>
            <a:r>
              <a:rPr lang="cs-CZ" dirty="0"/>
              <a:t> Systems</a:t>
            </a:r>
          </a:p>
        </p:txBody>
      </p:sp>
      <p:sp>
        <p:nvSpPr>
          <p:cNvPr id="3" name="Zástupný obsah 2">
            <a:extLst>
              <a:ext uri="{FF2B5EF4-FFF2-40B4-BE49-F238E27FC236}">
                <a16:creationId xmlns:a16="http://schemas.microsoft.com/office/drawing/2014/main" id="{81022744-547A-7303-55E4-B6D8C9A3B081}"/>
              </a:ext>
            </a:extLst>
          </p:cNvPr>
          <p:cNvSpPr>
            <a:spLocks noGrp="1"/>
          </p:cNvSpPr>
          <p:nvPr>
            <p:ph idx="1"/>
          </p:nvPr>
        </p:nvSpPr>
        <p:spPr>
          <a:xfrm>
            <a:off x="4331208" y="1690688"/>
            <a:ext cx="7540752" cy="4504563"/>
          </a:xfrm>
        </p:spPr>
        <p:txBody>
          <a:bodyPr>
            <a:normAutofit fontScale="62500" lnSpcReduction="20000"/>
          </a:bodyPr>
          <a:lstStyle/>
          <a:p>
            <a:r>
              <a:rPr lang="cs-CZ" dirty="0" err="1"/>
              <a:t>Some</a:t>
            </a:r>
            <a:r>
              <a:rPr lang="cs-CZ" dirty="0"/>
              <a:t> </a:t>
            </a:r>
            <a:r>
              <a:rPr lang="cs-CZ" dirty="0" err="1"/>
              <a:t>explanations</a:t>
            </a:r>
            <a:r>
              <a:rPr lang="cs-CZ" dirty="0"/>
              <a:t>:</a:t>
            </a:r>
          </a:p>
          <a:p>
            <a:r>
              <a:rPr lang="cs-CZ" dirty="0" err="1"/>
              <a:t>Product</a:t>
            </a:r>
            <a:r>
              <a:rPr lang="cs-CZ" dirty="0"/>
              <a:t> </a:t>
            </a:r>
            <a:r>
              <a:rPr lang="cs-CZ" dirty="0" err="1"/>
              <a:t>related</a:t>
            </a:r>
            <a:r>
              <a:rPr lang="cs-CZ" dirty="0"/>
              <a:t> – </a:t>
            </a:r>
            <a:r>
              <a:rPr lang="cs-CZ" dirty="0" err="1"/>
              <a:t>e.g</a:t>
            </a:r>
            <a:r>
              <a:rPr lang="cs-CZ" dirty="0"/>
              <a:t>.: </a:t>
            </a:r>
            <a:r>
              <a:rPr lang="en-US" dirty="0"/>
              <a:t>a maintenance contract, a financing scheme or the supply of consumables, but also a take-back agreement when the product reaches its end of life.</a:t>
            </a:r>
            <a:endParaRPr lang="cs-CZ" dirty="0"/>
          </a:p>
          <a:p>
            <a:r>
              <a:rPr lang="cs-CZ" dirty="0" err="1"/>
              <a:t>Product</a:t>
            </a:r>
            <a:r>
              <a:rPr lang="cs-CZ" dirty="0"/>
              <a:t> </a:t>
            </a:r>
            <a:r>
              <a:rPr lang="cs-CZ" dirty="0" err="1"/>
              <a:t>renting</a:t>
            </a:r>
            <a:r>
              <a:rPr lang="cs-CZ" dirty="0"/>
              <a:t>/</a:t>
            </a:r>
            <a:r>
              <a:rPr lang="cs-CZ" dirty="0" err="1"/>
              <a:t>sharing</a:t>
            </a:r>
            <a:r>
              <a:rPr lang="cs-CZ" dirty="0"/>
              <a:t>) - t</a:t>
            </a:r>
            <a:r>
              <a:rPr lang="en-US" dirty="0"/>
              <a:t>he main difference to product leasing is</a:t>
            </a:r>
            <a:r>
              <a:rPr lang="cs-CZ" dirty="0"/>
              <a:t> </a:t>
            </a:r>
            <a:r>
              <a:rPr lang="en-US" dirty="0"/>
              <a:t>that the user does not have unlimited and individual access; others can use the product at other times. The same product is sequentially used by different users. </a:t>
            </a:r>
            <a:endParaRPr lang="cs-CZ" dirty="0"/>
          </a:p>
          <a:p>
            <a:r>
              <a:rPr lang="en-US" dirty="0"/>
              <a:t>Product pooling. This greatly resembles product renting or sharing. However, here there is a simultaneous use of the product.</a:t>
            </a:r>
            <a:endParaRPr lang="cs-CZ" dirty="0"/>
          </a:p>
          <a:p>
            <a:r>
              <a:rPr lang="en-US" dirty="0"/>
              <a:t>Functional result. Here, the provider agrees with the client the delivery of a result</a:t>
            </a:r>
            <a:r>
              <a:rPr lang="cs-CZ" dirty="0"/>
              <a:t> - </a:t>
            </a:r>
            <a:r>
              <a:rPr lang="en-US" dirty="0"/>
              <a:t>a functional result </a:t>
            </a:r>
            <a:r>
              <a:rPr lang="cs-CZ" dirty="0"/>
              <a:t>is </a:t>
            </a:r>
            <a:r>
              <a:rPr lang="cs-CZ" dirty="0" err="1"/>
              <a:t>meant</a:t>
            </a:r>
            <a:r>
              <a:rPr lang="cs-CZ" dirty="0"/>
              <a:t> </a:t>
            </a:r>
            <a:r>
              <a:rPr lang="en-US" dirty="0"/>
              <a:t>in rather abstract terms, which is not directly related to a specific technological system. The provider is, in principle, completely free as to how to deliver the result. Typical examples of this form of PSS are companies who offer to deliver a specified ‘pleasant climate’ in offices rather than gas or cooling equipment, or companies who promise farmers a maximum harvest loss rather than selling pesticides.</a:t>
            </a:r>
            <a:endParaRPr lang="cs-CZ" dirty="0"/>
          </a:p>
        </p:txBody>
      </p:sp>
      <p:pic>
        <p:nvPicPr>
          <p:cNvPr id="5" name="Obrázek 4">
            <a:extLst>
              <a:ext uri="{FF2B5EF4-FFF2-40B4-BE49-F238E27FC236}">
                <a16:creationId xmlns:a16="http://schemas.microsoft.com/office/drawing/2014/main" id="{AD40FE00-55F0-08EF-E6E0-FA2E2DA5BA8C}"/>
              </a:ext>
            </a:extLst>
          </p:cNvPr>
          <p:cNvPicPr>
            <a:picLocks noChangeAspect="1"/>
          </p:cNvPicPr>
          <p:nvPr/>
        </p:nvPicPr>
        <p:blipFill rotWithShape="1">
          <a:blip r:embed="rId2"/>
          <a:srcRect l="46125" t="32267" r="30700" b="35467"/>
          <a:stretch/>
        </p:blipFill>
        <p:spPr>
          <a:xfrm>
            <a:off x="320040" y="1690688"/>
            <a:ext cx="3858768" cy="3585400"/>
          </a:xfrm>
          <a:prstGeom prst="rect">
            <a:avLst/>
          </a:prstGeom>
        </p:spPr>
      </p:pic>
      <p:sp>
        <p:nvSpPr>
          <p:cNvPr id="7" name="TextovéPole 6">
            <a:extLst>
              <a:ext uri="{FF2B5EF4-FFF2-40B4-BE49-F238E27FC236}">
                <a16:creationId xmlns:a16="http://schemas.microsoft.com/office/drawing/2014/main" id="{22BD08D9-B50C-ABCB-41E5-576E44043A1A}"/>
              </a:ext>
            </a:extLst>
          </p:cNvPr>
          <p:cNvSpPr txBox="1"/>
          <p:nvPr/>
        </p:nvSpPr>
        <p:spPr>
          <a:xfrm>
            <a:off x="838200" y="5964419"/>
            <a:ext cx="9595104" cy="230832"/>
          </a:xfrm>
          <a:prstGeom prst="rect">
            <a:avLst/>
          </a:prstGeom>
          <a:noFill/>
        </p:spPr>
        <p:txBody>
          <a:bodyPr wrap="square">
            <a:spAutoFit/>
          </a:bodyPr>
          <a:lstStyle/>
          <a:p>
            <a:r>
              <a:rPr lang="en-US" sz="900" dirty="0" err="1"/>
              <a:t>Tukker</a:t>
            </a:r>
            <a:r>
              <a:rPr lang="en-US" sz="900" dirty="0"/>
              <a:t>, A. (2004). Eight types of product–service system: eight ways to sustainability? Experiences from </a:t>
            </a:r>
            <a:r>
              <a:rPr lang="en-US" sz="900" dirty="0" err="1"/>
              <a:t>SusProNet</a:t>
            </a:r>
            <a:r>
              <a:rPr lang="en-US" sz="900" dirty="0"/>
              <a:t>. Business strategy and the environment, 13(4), 246-260.</a:t>
            </a:r>
            <a:endParaRPr lang="cs-CZ" sz="900" dirty="0"/>
          </a:p>
        </p:txBody>
      </p:sp>
    </p:spTree>
    <p:extLst>
      <p:ext uri="{BB962C8B-B14F-4D97-AF65-F5344CB8AC3E}">
        <p14:creationId xmlns:p14="http://schemas.microsoft.com/office/powerpoint/2010/main" val="325756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D7BD3F-E924-7F43-9E54-39DA011BE49B}"/>
              </a:ext>
            </a:extLst>
          </p:cNvPr>
          <p:cNvSpPr>
            <a:spLocks noGrp="1"/>
          </p:cNvSpPr>
          <p:nvPr>
            <p:ph type="title"/>
          </p:nvPr>
        </p:nvSpPr>
        <p:spPr/>
        <p:txBody>
          <a:bodyPr/>
          <a:lstStyle/>
          <a:p>
            <a:r>
              <a:rPr lang="cs-CZ" dirty="0" err="1"/>
              <a:t>content</a:t>
            </a:r>
            <a:endParaRPr lang="cs-CZ" dirty="0"/>
          </a:p>
        </p:txBody>
      </p:sp>
      <p:sp>
        <p:nvSpPr>
          <p:cNvPr id="3" name="Zástupný obsah 2">
            <a:extLst>
              <a:ext uri="{FF2B5EF4-FFF2-40B4-BE49-F238E27FC236}">
                <a16:creationId xmlns:a16="http://schemas.microsoft.com/office/drawing/2014/main" id="{007956CD-415D-F597-B397-17492E096A33}"/>
              </a:ext>
            </a:extLst>
          </p:cNvPr>
          <p:cNvSpPr>
            <a:spLocks noGrp="1"/>
          </p:cNvSpPr>
          <p:nvPr>
            <p:ph idx="1"/>
          </p:nvPr>
        </p:nvSpPr>
        <p:spPr/>
        <p:txBody>
          <a:bodyPr>
            <a:normAutofit lnSpcReduction="10000"/>
          </a:bodyPr>
          <a:lstStyle/>
          <a:p>
            <a:r>
              <a:rPr lang="cs-CZ" dirty="0" err="1"/>
              <a:t>Sustainable</a:t>
            </a:r>
            <a:r>
              <a:rPr lang="cs-CZ" dirty="0"/>
              <a:t> and </a:t>
            </a:r>
            <a:r>
              <a:rPr lang="cs-CZ" dirty="0" err="1"/>
              <a:t>sustainability</a:t>
            </a:r>
            <a:r>
              <a:rPr lang="cs-CZ" dirty="0"/>
              <a:t> </a:t>
            </a:r>
            <a:r>
              <a:rPr lang="cs-CZ" dirty="0" err="1"/>
              <a:t>concepts</a:t>
            </a:r>
            <a:endParaRPr lang="cs-CZ" dirty="0"/>
          </a:p>
          <a:p>
            <a:r>
              <a:rPr lang="cs-CZ" dirty="0"/>
              <a:t>Business model (BM) </a:t>
            </a:r>
            <a:r>
              <a:rPr lang="cs-CZ" dirty="0" err="1"/>
              <a:t>definitions</a:t>
            </a:r>
            <a:endParaRPr lang="cs-CZ" dirty="0"/>
          </a:p>
          <a:p>
            <a:r>
              <a:rPr lang="cs-CZ" dirty="0"/>
              <a:t>BM and </a:t>
            </a:r>
            <a:r>
              <a:rPr lang="cs-CZ" dirty="0" err="1"/>
              <a:t>servitisation</a:t>
            </a:r>
            <a:endParaRPr lang="cs-CZ" dirty="0"/>
          </a:p>
          <a:p>
            <a:r>
              <a:rPr lang="cs-CZ" dirty="0" err="1"/>
              <a:t>Digitalisationa</a:t>
            </a:r>
            <a:r>
              <a:rPr lang="cs-CZ" dirty="0"/>
              <a:t> and </a:t>
            </a:r>
            <a:r>
              <a:rPr lang="cs-CZ" dirty="0" err="1"/>
              <a:t>servitisation</a:t>
            </a:r>
            <a:r>
              <a:rPr lang="cs-CZ" dirty="0"/>
              <a:t>…</a:t>
            </a:r>
            <a:r>
              <a:rPr lang="cs-CZ" dirty="0" err="1"/>
              <a:t>sustainability</a:t>
            </a:r>
            <a:r>
              <a:rPr lang="cs-CZ" dirty="0"/>
              <a:t> of BM</a:t>
            </a:r>
          </a:p>
          <a:p>
            <a:r>
              <a:rPr lang="cs-CZ" dirty="0"/>
              <a:t>Digital </a:t>
            </a:r>
            <a:r>
              <a:rPr lang="cs-CZ" dirty="0" err="1"/>
              <a:t>servitisation</a:t>
            </a:r>
            <a:endParaRPr lang="cs-CZ" dirty="0"/>
          </a:p>
          <a:p>
            <a:r>
              <a:rPr lang="cs-CZ" dirty="0"/>
              <a:t>BM and </a:t>
            </a:r>
            <a:r>
              <a:rPr lang="cs-CZ" dirty="0" err="1"/>
              <a:t>sustainability</a:t>
            </a:r>
            <a:r>
              <a:rPr lang="cs-CZ" dirty="0"/>
              <a:t> and </a:t>
            </a:r>
            <a:r>
              <a:rPr lang="cs-CZ" dirty="0" err="1"/>
              <a:t>sustainable</a:t>
            </a:r>
            <a:r>
              <a:rPr lang="cs-CZ" dirty="0"/>
              <a:t> BM (SBM)</a:t>
            </a:r>
          </a:p>
          <a:p>
            <a:r>
              <a:rPr lang="cs-CZ" dirty="0" err="1"/>
              <a:t>Product</a:t>
            </a:r>
            <a:r>
              <a:rPr lang="cs-CZ" dirty="0"/>
              <a:t> </a:t>
            </a:r>
            <a:r>
              <a:rPr lang="cs-CZ" dirty="0" err="1"/>
              <a:t>Service</a:t>
            </a:r>
            <a:r>
              <a:rPr lang="cs-CZ" dirty="0"/>
              <a:t> Systems</a:t>
            </a:r>
          </a:p>
          <a:p>
            <a:r>
              <a:rPr lang="cs-CZ" dirty="0" err="1"/>
              <a:t>Cicular</a:t>
            </a:r>
            <a:r>
              <a:rPr lang="cs-CZ" dirty="0"/>
              <a:t> BM and SBM</a:t>
            </a:r>
          </a:p>
          <a:p>
            <a:r>
              <a:rPr lang="cs-CZ" dirty="0"/>
              <a:t>Digital </a:t>
            </a:r>
            <a:r>
              <a:rPr lang="cs-CZ" dirty="0" err="1"/>
              <a:t>services</a:t>
            </a:r>
            <a:r>
              <a:rPr lang="cs-CZ" dirty="0"/>
              <a:t> and </a:t>
            </a:r>
            <a:r>
              <a:rPr lang="cs-CZ" dirty="0" err="1"/>
              <a:t>Cicrular</a:t>
            </a:r>
            <a:r>
              <a:rPr lang="cs-CZ"/>
              <a:t> economy (CE)</a:t>
            </a:r>
            <a:endParaRPr lang="cs-CZ" dirty="0"/>
          </a:p>
          <a:p>
            <a:endParaRPr lang="cs-CZ" dirty="0"/>
          </a:p>
        </p:txBody>
      </p:sp>
    </p:spTree>
    <p:extLst>
      <p:ext uri="{BB962C8B-B14F-4D97-AF65-F5344CB8AC3E}">
        <p14:creationId xmlns:p14="http://schemas.microsoft.com/office/powerpoint/2010/main" val="2660436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437A778-3119-00A3-0E21-758DF48E31EB}"/>
              </a:ext>
            </a:extLst>
          </p:cNvPr>
          <p:cNvPicPr>
            <a:picLocks noChangeAspect="1"/>
          </p:cNvPicPr>
          <p:nvPr/>
        </p:nvPicPr>
        <p:blipFill rotWithShape="1">
          <a:blip r:embed="rId2"/>
          <a:srcRect l="20925" t="7200" r="22150" b="4933"/>
          <a:stretch/>
        </p:blipFill>
        <p:spPr>
          <a:xfrm>
            <a:off x="550164" y="283464"/>
            <a:ext cx="11091672" cy="6025896"/>
          </a:xfrm>
          <a:prstGeom prst="rect">
            <a:avLst/>
          </a:prstGeom>
        </p:spPr>
      </p:pic>
      <p:sp>
        <p:nvSpPr>
          <p:cNvPr id="7" name="TextovéPole 6">
            <a:extLst>
              <a:ext uri="{FF2B5EF4-FFF2-40B4-BE49-F238E27FC236}">
                <a16:creationId xmlns:a16="http://schemas.microsoft.com/office/drawing/2014/main" id="{11D30078-6C70-DF26-C712-5FC9D700D95E}"/>
              </a:ext>
            </a:extLst>
          </p:cNvPr>
          <p:cNvSpPr txBox="1"/>
          <p:nvPr/>
        </p:nvSpPr>
        <p:spPr>
          <a:xfrm>
            <a:off x="1325880" y="6519446"/>
            <a:ext cx="7175754" cy="215444"/>
          </a:xfrm>
          <a:prstGeom prst="rect">
            <a:avLst/>
          </a:prstGeom>
          <a:noFill/>
        </p:spPr>
        <p:txBody>
          <a:bodyPr wrap="square">
            <a:spAutoFit/>
          </a:bodyPr>
          <a:lstStyle/>
          <a:p>
            <a:r>
              <a:rPr lang="en-US" sz="800" dirty="0"/>
              <a:t>(Yang, M., &amp; Evans, S. (2019). Product-service system business model archetypes and sustainability. Journal of Cleaner Production, 220, 1156-1166).</a:t>
            </a:r>
          </a:p>
        </p:txBody>
      </p:sp>
    </p:spTree>
    <p:extLst>
      <p:ext uri="{BB962C8B-B14F-4D97-AF65-F5344CB8AC3E}">
        <p14:creationId xmlns:p14="http://schemas.microsoft.com/office/powerpoint/2010/main" val="1946755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C74392D-8F43-115C-FAA1-9C36F560A4B7}"/>
              </a:ext>
            </a:extLst>
          </p:cNvPr>
          <p:cNvPicPr>
            <a:picLocks noChangeAspect="1"/>
          </p:cNvPicPr>
          <p:nvPr/>
        </p:nvPicPr>
        <p:blipFill rotWithShape="1">
          <a:blip r:embed="rId2"/>
          <a:srcRect l="21225" t="20800" r="21700" b="14534"/>
          <a:stretch/>
        </p:blipFill>
        <p:spPr>
          <a:xfrm>
            <a:off x="384048" y="269748"/>
            <a:ext cx="11274552" cy="6318504"/>
          </a:xfrm>
          <a:prstGeom prst="rect">
            <a:avLst/>
          </a:prstGeom>
        </p:spPr>
      </p:pic>
      <p:sp>
        <p:nvSpPr>
          <p:cNvPr id="4" name="TextovéPole 3">
            <a:extLst>
              <a:ext uri="{FF2B5EF4-FFF2-40B4-BE49-F238E27FC236}">
                <a16:creationId xmlns:a16="http://schemas.microsoft.com/office/drawing/2014/main" id="{E4F0B8BD-51EF-B574-5534-FA12A0AAD495}"/>
              </a:ext>
            </a:extLst>
          </p:cNvPr>
          <p:cNvSpPr txBox="1"/>
          <p:nvPr/>
        </p:nvSpPr>
        <p:spPr>
          <a:xfrm>
            <a:off x="1344168" y="6588252"/>
            <a:ext cx="7175754" cy="215444"/>
          </a:xfrm>
          <a:prstGeom prst="rect">
            <a:avLst/>
          </a:prstGeom>
          <a:noFill/>
        </p:spPr>
        <p:txBody>
          <a:bodyPr wrap="square">
            <a:spAutoFit/>
          </a:bodyPr>
          <a:lstStyle/>
          <a:p>
            <a:r>
              <a:rPr lang="en-US" sz="800" dirty="0"/>
              <a:t>(Yang, M., &amp; Evans, S. (2019). Product-service system business model archetypes and sustainability. Journal of Cleaner Production, 220, 1156-1166).</a:t>
            </a:r>
          </a:p>
        </p:txBody>
      </p:sp>
    </p:spTree>
    <p:extLst>
      <p:ext uri="{BB962C8B-B14F-4D97-AF65-F5344CB8AC3E}">
        <p14:creationId xmlns:p14="http://schemas.microsoft.com/office/powerpoint/2010/main" val="3848836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779D4-32D0-931D-9FC4-F5640DB1A242}"/>
              </a:ext>
            </a:extLst>
          </p:cNvPr>
          <p:cNvSpPr>
            <a:spLocks noGrp="1"/>
          </p:cNvSpPr>
          <p:nvPr>
            <p:ph type="title"/>
          </p:nvPr>
        </p:nvSpPr>
        <p:spPr/>
        <p:txBody>
          <a:bodyPr/>
          <a:lstStyle/>
          <a:p>
            <a:r>
              <a:rPr lang="cs-CZ" dirty="0"/>
              <a:t>Business model and circular economy</a:t>
            </a:r>
          </a:p>
        </p:txBody>
      </p:sp>
      <p:sp>
        <p:nvSpPr>
          <p:cNvPr id="3" name="Zástupný obsah 2">
            <a:extLst>
              <a:ext uri="{FF2B5EF4-FFF2-40B4-BE49-F238E27FC236}">
                <a16:creationId xmlns:a16="http://schemas.microsoft.com/office/drawing/2014/main" id="{C5D60129-704C-62B9-4C8E-472DDB448685}"/>
              </a:ext>
            </a:extLst>
          </p:cNvPr>
          <p:cNvSpPr>
            <a:spLocks noGrp="1"/>
          </p:cNvSpPr>
          <p:nvPr>
            <p:ph idx="1"/>
          </p:nvPr>
        </p:nvSpPr>
        <p:spPr/>
        <p:txBody>
          <a:bodyPr/>
          <a:lstStyle/>
          <a:p>
            <a:pPr algn="l"/>
            <a:r>
              <a:rPr lang="cs-CZ" dirty="0"/>
              <a:t>CE = </a:t>
            </a:r>
            <a:r>
              <a:rPr lang="cs-CZ" sz="1800" b="0" i="0" u="none" strike="noStrike" baseline="0" dirty="0" err="1">
                <a:latin typeface="AdvTT5ada87cc"/>
              </a:rPr>
              <a:t>generic</a:t>
            </a:r>
            <a:r>
              <a:rPr lang="cs-CZ" sz="1800" b="0" i="0" u="none" strike="noStrike" baseline="0" dirty="0">
                <a:latin typeface="AdvTT5ada87cc"/>
              </a:rPr>
              <a:t> term </a:t>
            </a:r>
            <a:r>
              <a:rPr lang="en-US" sz="1800" b="0" i="0" u="none" strike="noStrike" baseline="0" dirty="0">
                <a:latin typeface="AdvTT5ada87cc"/>
              </a:rPr>
              <a:t>for an industrial economy that is, by design or intention, restorative and in which</a:t>
            </a:r>
          </a:p>
          <a:p>
            <a:pPr algn="l"/>
            <a:r>
              <a:rPr lang="en-US" sz="1800" b="0" i="0" u="none" strike="noStrike" baseline="0" dirty="0">
                <a:latin typeface="AdvTT5ada87cc"/>
              </a:rPr>
              <a:t>material </a:t>
            </a:r>
            <a:r>
              <a:rPr lang="en-US" sz="1800" b="0" i="0" u="none" strike="noStrike" baseline="0" dirty="0">
                <a:latin typeface="AdvTT5ada87cc+fb"/>
              </a:rPr>
              <a:t>fl</a:t>
            </a:r>
            <a:r>
              <a:rPr lang="en-US" sz="1800" b="0" i="0" u="none" strike="noStrike" baseline="0" dirty="0">
                <a:latin typeface="AdvTT5ada87cc"/>
              </a:rPr>
              <a:t>ows are of two types, biological nutrients, designed to re-enter the biosphere</a:t>
            </a:r>
            <a:r>
              <a:rPr lang="cs-CZ" sz="1800" b="0" i="0" u="none" strike="noStrike" baseline="0" dirty="0">
                <a:latin typeface="AdvTT5ada87cc"/>
              </a:rPr>
              <a:t> </a:t>
            </a:r>
            <a:r>
              <a:rPr lang="en-US" sz="1800" b="0" i="0" u="none" strike="noStrike" baseline="0" dirty="0">
                <a:latin typeface="AdvTT5ada87cc"/>
              </a:rPr>
              <a:t>safely, and technical nutrients, which are designed to circulate at high</a:t>
            </a:r>
            <a:r>
              <a:rPr lang="cs-CZ" sz="1800" b="0" i="0" u="none" strike="noStrike" baseline="0" dirty="0">
                <a:latin typeface="AdvTT5ada87cc"/>
              </a:rPr>
              <a:t> </a:t>
            </a:r>
            <a:r>
              <a:rPr lang="en-US" sz="1800" b="0" i="0" u="none" strike="noStrike" baseline="0" dirty="0">
                <a:latin typeface="AdvTT5ada87cc"/>
              </a:rPr>
              <a:t>quality without entering the biosphere</a:t>
            </a:r>
            <a:endParaRPr lang="cs-CZ" dirty="0"/>
          </a:p>
        </p:txBody>
      </p:sp>
      <p:pic>
        <p:nvPicPr>
          <p:cNvPr id="5" name="Obrázek 4">
            <a:extLst>
              <a:ext uri="{FF2B5EF4-FFF2-40B4-BE49-F238E27FC236}">
                <a16:creationId xmlns:a16="http://schemas.microsoft.com/office/drawing/2014/main" id="{376E3DBB-A2BB-CB07-F2BD-4C006D1FB81C}"/>
              </a:ext>
            </a:extLst>
          </p:cNvPr>
          <p:cNvPicPr>
            <a:picLocks noChangeAspect="1"/>
          </p:cNvPicPr>
          <p:nvPr/>
        </p:nvPicPr>
        <p:blipFill rotWithShape="1">
          <a:blip r:embed="rId2"/>
          <a:srcRect l="42225" t="37600" r="26875" b="30133"/>
          <a:stretch/>
        </p:blipFill>
        <p:spPr>
          <a:xfrm>
            <a:off x="838200" y="3145536"/>
            <a:ext cx="6312408" cy="3166364"/>
          </a:xfrm>
          <a:prstGeom prst="rect">
            <a:avLst/>
          </a:prstGeom>
        </p:spPr>
      </p:pic>
      <p:sp>
        <p:nvSpPr>
          <p:cNvPr id="7" name="TextovéPole 6">
            <a:extLst>
              <a:ext uri="{FF2B5EF4-FFF2-40B4-BE49-F238E27FC236}">
                <a16:creationId xmlns:a16="http://schemas.microsoft.com/office/drawing/2014/main" id="{D5580964-36EF-3F9D-37A3-AEFDFDD8BB93}"/>
              </a:ext>
            </a:extLst>
          </p:cNvPr>
          <p:cNvSpPr txBox="1"/>
          <p:nvPr/>
        </p:nvSpPr>
        <p:spPr>
          <a:xfrm>
            <a:off x="1161288" y="6492875"/>
            <a:ext cx="8812530" cy="246221"/>
          </a:xfrm>
          <a:prstGeom prst="rect">
            <a:avLst/>
          </a:prstGeom>
          <a:noFill/>
        </p:spPr>
        <p:txBody>
          <a:bodyPr wrap="square">
            <a:spAutoFit/>
          </a:bodyPr>
          <a:lstStyle/>
          <a:p>
            <a:r>
              <a:rPr lang="en-US" sz="1000" b="0" i="0" dirty="0" err="1">
                <a:solidFill>
                  <a:srgbClr val="222222"/>
                </a:solidFill>
                <a:effectLst/>
                <a:highlight>
                  <a:srgbClr val="FFFFFF"/>
                </a:highlight>
                <a:latin typeface="Arial" panose="020B0604020202020204" pitchFamily="34" charset="0"/>
              </a:rPr>
              <a:t>Geissdoerfer</a:t>
            </a:r>
            <a:r>
              <a:rPr lang="en-US" sz="1000" b="0" i="0" dirty="0">
                <a:solidFill>
                  <a:srgbClr val="222222"/>
                </a:solidFill>
                <a:effectLst/>
                <a:highlight>
                  <a:srgbClr val="FFFFFF"/>
                </a:highlight>
                <a:latin typeface="Arial" panose="020B0604020202020204" pitchFamily="34" charset="0"/>
              </a:rPr>
              <a:t>, M., </a:t>
            </a:r>
            <a:r>
              <a:rPr lang="en-US" sz="1000" b="0" i="0" dirty="0" err="1">
                <a:solidFill>
                  <a:srgbClr val="222222"/>
                </a:solidFill>
                <a:effectLst/>
                <a:highlight>
                  <a:srgbClr val="FFFFFF"/>
                </a:highlight>
                <a:latin typeface="Arial" panose="020B0604020202020204" pitchFamily="34" charset="0"/>
              </a:rPr>
              <a:t>Pieroni</a:t>
            </a:r>
            <a:r>
              <a:rPr lang="en-US" sz="1000" b="0" i="0" dirty="0">
                <a:solidFill>
                  <a:srgbClr val="222222"/>
                </a:solidFill>
                <a:effectLst/>
                <a:highlight>
                  <a:srgbClr val="FFFFFF"/>
                </a:highlight>
                <a:latin typeface="Arial" panose="020B0604020202020204" pitchFamily="34" charset="0"/>
              </a:rPr>
              <a:t>, M. P., </a:t>
            </a:r>
            <a:r>
              <a:rPr lang="en-US" sz="1000" b="0" i="0" dirty="0" err="1">
                <a:solidFill>
                  <a:srgbClr val="222222"/>
                </a:solidFill>
                <a:effectLst/>
                <a:highlight>
                  <a:srgbClr val="FFFFFF"/>
                </a:highlight>
                <a:latin typeface="Arial" panose="020B0604020202020204" pitchFamily="34" charset="0"/>
              </a:rPr>
              <a:t>Pigosso</a:t>
            </a:r>
            <a:r>
              <a:rPr lang="en-US" sz="1000" b="0" i="0" dirty="0">
                <a:solidFill>
                  <a:srgbClr val="222222"/>
                </a:solidFill>
                <a:effectLst/>
                <a:highlight>
                  <a:srgbClr val="FFFFFF"/>
                </a:highlight>
                <a:latin typeface="Arial" panose="020B0604020202020204" pitchFamily="34" charset="0"/>
              </a:rPr>
              <a:t>, D. C., &amp; </a:t>
            </a:r>
            <a:r>
              <a:rPr lang="en-US" sz="1000" b="0" i="0" dirty="0" err="1">
                <a:solidFill>
                  <a:srgbClr val="222222"/>
                </a:solidFill>
                <a:effectLst/>
                <a:highlight>
                  <a:srgbClr val="FFFFFF"/>
                </a:highlight>
                <a:latin typeface="Arial" panose="020B0604020202020204" pitchFamily="34" charset="0"/>
              </a:rPr>
              <a:t>Soufani</a:t>
            </a:r>
            <a:r>
              <a:rPr lang="en-US" sz="1000" b="0" i="0" dirty="0">
                <a:solidFill>
                  <a:srgbClr val="222222"/>
                </a:solidFill>
                <a:effectLst/>
                <a:highlight>
                  <a:srgbClr val="FFFFFF"/>
                </a:highlight>
                <a:latin typeface="Arial" panose="020B0604020202020204" pitchFamily="34" charset="0"/>
              </a:rPr>
              <a:t>, K. (2020). Circular business models: A review. </a:t>
            </a:r>
            <a:r>
              <a:rPr lang="en-US" sz="1000" b="0" i="1" dirty="0">
                <a:solidFill>
                  <a:srgbClr val="222222"/>
                </a:solidFill>
                <a:effectLst/>
                <a:highlight>
                  <a:srgbClr val="FFFFFF"/>
                </a:highlight>
                <a:latin typeface="Arial" panose="020B0604020202020204" pitchFamily="34" charset="0"/>
              </a:rPr>
              <a:t>Journal of cleaner production</a:t>
            </a:r>
            <a:r>
              <a:rPr lang="en-US" sz="1000" b="0" i="0" dirty="0">
                <a:solidFill>
                  <a:srgbClr val="222222"/>
                </a:solidFill>
                <a:effectLst/>
                <a:highlight>
                  <a:srgbClr val="FFFFFF"/>
                </a:highlight>
                <a:latin typeface="Arial" panose="020B0604020202020204" pitchFamily="34" charset="0"/>
              </a:rPr>
              <a:t>, </a:t>
            </a:r>
            <a:r>
              <a:rPr lang="en-US" sz="1000" b="0" i="1" dirty="0">
                <a:solidFill>
                  <a:srgbClr val="222222"/>
                </a:solidFill>
                <a:effectLst/>
                <a:highlight>
                  <a:srgbClr val="FFFFFF"/>
                </a:highlight>
                <a:latin typeface="Arial" panose="020B0604020202020204" pitchFamily="34" charset="0"/>
              </a:rPr>
              <a:t>277</a:t>
            </a:r>
            <a:r>
              <a:rPr lang="en-US" sz="1000" b="0" i="0" dirty="0">
                <a:solidFill>
                  <a:srgbClr val="222222"/>
                </a:solidFill>
                <a:effectLst/>
                <a:highlight>
                  <a:srgbClr val="FFFFFF"/>
                </a:highlight>
                <a:latin typeface="Arial" panose="020B0604020202020204" pitchFamily="34" charset="0"/>
              </a:rPr>
              <a:t>, 123741.</a:t>
            </a:r>
            <a:endParaRPr lang="cs-CZ" sz="1000" dirty="0"/>
          </a:p>
        </p:txBody>
      </p:sp>
    </p:spTree>
    <p:extLst>
      <p:ext uri="{BB962C8B-B14F-4D97-AF65-F5344CB8AC3E}">
        <p14:creationId xmlns:p14="http://schemas.microsoft.com/office/powerpoint/2010/main" val="2028715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8AAA419-1CAB-3F70-81F3-1CBE7FD59E68}"/>
              </a:ext>
            </a:extLst>
          </p:cNvPr>
          <p:cNvPicPr>
            <a:picLocks noChangeAspect="1"/>
          </p:cNvPicPr>
          <p:nvPr/>
        </p:nvPicPr>
        <p:blipFill rotWithShape="1">
          <a:blip r:embed="rId2"/>
          <a:srcRect l="40350" t="13066" r="25975" b="6400"/>
          <a:stretch/>
        </p:blipFill>
        <p:spPr>
          <a:xfrm>
            <a:off x="0" y="128016"/>
            <a:ext cx="11365992" cy="6144768"/>
          </a:xfrm>
          <a:prstGeom prst="rect">
            <a:avLst/>
          </a:prstGeom>
        </p:spPr>
      </p:pic>
      <p:sp>
        <p:nvSpPr>
          <p:cNvPr id="7" name="TextovéPole 6">
            <a:extLst>
              <a:ext uri="{FF2B5EF4-FFF2-40B4-BE49-F238E27FC236}">
                <a16:creationId xmlns:a16="http://schemas.microsoft.com/office/drawing/2014/main" id="{DEAEC202-F118-C26E-D800-DA4417562895}"/>
              </a:ext>
            </a:extLst>
          </p:cNvPr>
          <p:cNvSpPr txBox="1"/>
          <p:nvPr/>
        </p:nvSpPr>
        <p:spPr>
          <a:xfrm>
            <a:off x="1197864" y="6483763"/>
            <a:ext cx="8721090" cy="246221"/>
          </a:xfrm>
          <a:prstGeom prst="rect">
            <a:avLst/>
          </a:prstGeom>
          <a:noFill/>
        </p:spPr>
        <p:txBody>
          <a:bodyPr wrap="square">
            <a:spAutoFit/>
          </a:bodyPr>
          <a:lstStyle/>
          <a:p>
            <a:r>
              <a:rPr lang="en-US" sz="1000" b="0" i="0" dirty="0" err="1">
                <a:solidFill>
                  <a:srgbClr val="222222"/>
                </a:solidFill>
                <a:effectLst/>
                <a:highlight>
                  <a:srgbClr val="FFFFFF"/>
                </a:highlight>
                <a:latin typeface="Arial" panose="020B0604020202020204" pitchFamily="34" charset="0"/>
              </a:rPr>
              <a:t>Geissdoerfer</a:t>
            </a:r>
            <a:r>
              <a:rPr lang="en-US" sz="1000" b="0" i="0" dirty="0">
                <a:solidFill>
                  <a:srgbClr val="222222"/>
                </a:solidFill>
                <a:effectLst/>
                <a:highlight>
                  <a:srgbClr val="FFFFFF"/>
                </a:highlight>
                <a:latin typeface="Arial" panose="020B0604020202020204" pitchFamily="34" charset="0"/>
              </a:rPr>
              <a:t>, M., </a:t>
            </a:r>
            <a:r>
              <a:rPr lang="en-US" sz="1000" b="0" i="0" dirty="0" err="1">
                <a:solidFill>
                  <a:srgbClr val="222222"/>
                </a:solidFill>
                <a:effectLst/>
                <a:highlight>
                  <a:srgbClr val="FFFFFF"/>
                </a:highlight>
                <a:latin typeface="Arial" panose="020B0604020202020204" pitchFamily="34" charset="0"/>
              </a:rPr>
              <a:t>Pieroni</a:t>
            </a:r>
            <a:r>
              <a:rPr lang="en-US" sz="1000" b="0" i="0" dirty="0">
                <a:solidFill>
                  <a:srgbClr val="222222"/>
                </a:solidFill>
                <a:effectLst/>
                <a:highlight>
                  <a:srgbClr val="FFFFFF"/>
                </a:highlight>
                <a:latin typeface="Arial" panose="020B0604020202020204" pitchFamily="34" charset="0"/>
              </a:rPr>
              <a:t>, M. P., </a:t>
            </a:r>
            <a:r>
              <a:rPr lang="en-US" sz="1000" b="0" i="0" dirty="0" err="1">
                <a:solidFill>
                  <a:srgbClr val="222222"/>
                </a:solidFill>
                <a:effectLst/>
                <a:highlight>
                  <a:srgbClr val="FFFFFF"/>
                </a:highlight>
                <a:latin typeface="Arial" panose="020B0604020202020204" pitchFamily="34" charset="0"/>
              </a:rPr>
              <a:t>Pigosso</a:t>
            </a:r>
            <a:r>
              <a:rPr lang="en-US" sz="1000" b="0" i="0" dirty="0">
                <a:solidFill>
                  <a:srgbClr val="222222"/>
                </a:solidFill>
                <a:effectLst/>
                <a:highlight>
                  <a:srgbClr val="FFFFFF"/>
                </a:highlight>
                <a:latin typeface="Arial" panose="020B0604020202020204" pitchFamily="34" charset="0"/>
              </a:rPr>
              <a:t>, D. C., &amp; </a:t>
            </a:r>
            <a:r>
              <a:rPr lang="en-US" sz="1000" b="0" i="0" dirty="0" err="1">
                <a:solidFill>
                  <a:srgbClr val="222222"/>
                </a:solidFill>
                <a:effectLst/>
                <a:highlight>
                  <a:srgbClr val="FFFFFF"/>
                </a:highlight>
                <a:latin typeface="Arial" panose="020B0604020202020204" pitchFamily="34" charset="0"/>
              </a:rPr>
              <a:t>Soufani</a:t>
            </a:r>
            <a:r>
              <a:rPr lang="en-US" sz="1000" b="0" i="0" dirty="0">
                <a:solidFill>
                  <a:srgbClr val="222222"/>
                </a:solidFill>
                <a:effectLst/>
                <a:highlight>
                  <a:srgbClr val="FFFFFF"/>
                </a:highlight>
                <a:latin typeface="Arial" panose="020B0604020202020204" pitchFamily="34" charset="0"/>
              </a:rPr>
              <a:t>, K. (2020). Circular business models: A review. </a:t>
            </a:r>
            <a:r>
              <a:rPr lang="en-US" sz="1000" b="0" i="1" dirty="0">
                <a:solidFill>
                  <a:srgbClr val="222222"/>
                </a:solidFill>
                <a:effectLst/>
                <a:highlight>
                  <a:srgbClr val="FFFFFF"/>
                </a:highlight>
                <a:latin typeface="Arial" panose="020B0604020202020204" pitchFamily="34" charset="0"/>
              </a:rPr>
              <a:t>Journal of cleaner production</a:t>
            </a:r>
            <a:r>
              <a:rPr lang="en-US" sz="1000" b="0" i="0" dirty="0">
                <a:solidFill>
                  <a:srgbClr val="222222"/>
                </a:solidFill>
                <a:effectLst/>
                <a:highlight>
                  <a:srgbClr val="FFFFFF"/>
                </a:highlight>
                <a:latin typeface="Arial" panose="020B0604020202020204" pitchFamily="34" charset="0"/>
              </a:rPr>
              <a:t>, </a:t>
            </a:r>
            <a:r>
              <a:rPr lang="en-US" sz="1000" b="0" i="1" dirty="0">
                <a:solidFill>
                  <a:srgbClr val="222222"/>
                </a:solidFill>
                <a:effectLst/>
                <a:highlight>
                  <a:srgbClr val="FFFFFF"/>
                </a:highlight>
                <a:latin typeface="Arial" panose="020B0604020202020204" pitchFamily="34" charset="0"/>
              </a:rPr>
              <a:t>277</a:t>
            </a:r>
            <a:r>
              <a:rPr lang="en-US" sz="1000" b="0" i="0" dirty="0">
                <a:solidFill>
                  <a:srgbClr val="222222"/>
                </a:solidFill>
                <a:effectLst/>
                <a:highlight>
                  <a:srgbClr val="FFFFFF"/>
                </a:highlight>
                <a:latin typeface="Arial" panose="020B0604020202020204" pitchFamily="34" charset="0"/>
              </a:rPr>
              <a:t>, 123741.</a:t>
            </a:r>
            <a:endParaRPr lang="cs-CZ" sz="1000" dirty="0"/>
          </a:p>
        </p:txBody>
      </p:sp>
    </p:spTree>
    <p:extLst>
      <p:ext uri="{BB962C8B-B14F-4D97-AF65-F5344CB8AC3E}">
        <p14:creationId xmlns:p14="http://schemas.microsoft.com/office/powerpoint/2010/main" val="3722660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926634-1E85-5265-12EC-FA71E264B9ED}"/>
              </a:ext>
            </a:extLst>
          </p:cNvPr>
          <p:cNvSpPr>
            <a:spLocks noGrp="1"/>
          </p:cNvSpPr>
          <p:nvPr>
            <p:ph type="title"/>
          </p:nvPr>
        </p:nvSpPr>
        <p:spPr/>
        <p:txBody>
          <a:bodyPr/>
          <a:lstStyle/>
          <a:p>
            <a:r>
              <a:rPr lang="cs-CZ" dirty="0"/>
              <a:t>RESOLVE framework and CBM</a:t>
            </a:r>
          </a:p>
        </p:txBody>
      </p:sp>
      <p:sp>
        <p:nvSpPr>
          <p:cNvPr id="3" name="Zástupný obsah 2">
            <a:extLst>
              <a:ext uri="{FF2B5EF4-FFF2-40B4-BE49-F238E27FC236}">
                <a16:creationId xmlns:a16="http://schemas.microsoft.com/office/drawing/2014/main" id="{CEFC4189-F483-D9CE-1FEC-0BD7E2709016}"/>
              </a:ext>
            </a:extLst>
          </p:cNvPr>
          <p:cNvSpPr>
            <a:spLocks noGrp="1"/>
          </p:cNvSpPr>
          <p:nvPr>
            <p:ph idx="1"/>
          </p:nvPr>
        </p:nvSpPr>
        <p:spPr/>
        <p:txBody>
          <a:bodyPr>
            <a:normAutofit fontScale="47500" lnSpcReduction="20000"/>
          </a:bodyPr>
          <a:lstStyle/>
          <a:p>
            <a:pPr marL="0" indent="0" algn="l">
              <a:buNone/>
            </a:pPr>
            <a:r>
              <a:rPr lang="en-US" b="0" i="0" dirty="0">
                <a:solidFill>
                  <a:srgbClr val="1F1F1F"/>
                </a:solidFill>
                <a:effectLst/>
                <a:latin typeface="ElsevierGulliver"/>
              </a:rPr>
              <a:t> </a:t>
            </a:r>
            <a:r>
              <a:rPr lang="en-US" b="0" i="0" u="none" strike="noStrike" dirty="0">
                <a:solidFill>
                  <a:srgbClr val="0272B1"/>
                </a:solidFill>
                <a:effectLst/>
                <a:latin typeface="ElsevierGulliver"/>
              </a:rPr>
              <a:t>The Ellen MacArthur Foundation, 2015</a:t>
            </a:r>
            <a:r>
              <a:rPr lang="cs-CZ" u="none" strike="noStrike" dirty="0">
                <a:solidFill>
                  <a:srgbClr val="1F1F1F"/>
                </a:solidFill>
                <a:latin typeface="ElsevierGulliver"/>
              </a:rPr>
              <a:t> - </a:t>
            </a:r>
            <a:r>
              <a:rPr lang="en-US" b="0" i="0" dirty="0" err="1">
                <a:solidFill>
                  <a:srgbClr val="1F1F1F"/>
                </a:solidFill>
                <a:effectLst/>
                <a:latin typeface="ElsevierGulliver"/>
              </a:rPr>
              <a:t>ReSOLVE</a:t>
            </a:r>
            <a:r>
              <a:rPr lang="en-US" b="0" i="0" dirty="0">
                <a:solidFill>
                  <a:srgbClr val="1F1F1F"/>
                </a:solidFill>
                <a:effectLst/>
                <a:latin typeface="ElsevierGulliver"/>
              </a:rPr>
              <a:t> proposes six CE-based business model development strategies</a:t>
            </a:r>
            <a:r>
              <a:rPr lang="cs-CZ" b="0" i="0" dirty="0">
                <a:solidFill>
                  <a:srgbClr val="1F1F1F"/>
                </a:solidFill>
                <a:effectLst/>
                <a:latin typeface="ElsevierGulliver"/>
              </a:rPr>
              <a:t>:</a:t>
            </a:r>
            <a:endParaRPr lang="cs-CZ" b="1" i="0" dirty="0">
              <a:solidFill>
                <a:srgbClr val="1F1F1F"/>
              </a:solidFill>
              <a:effectLst/>
              <a:latin typeface="ElsevierGulliver"/>
            </a:endParaRPr>
          </a:p>
          <a:p>
            <a:pPr algn="l">
              <a:buFont typeface="Arial" panose="020B0604020202020204" pitchFamily="34" charset="0"/>
              <a:buChar char="•"/>
            </a:pPr>
            <a:r>
              <a:rPr lang="en-US" b="1" i="0" dirty="0">
                <a:solidFill>
                  <a:srgbClr val="1F1F1F"/>
                </a:solidFill>
                <a:effectLst/>
                <a:latin typeface="ElsevierGulliver"/>
              </a:rPr>
              <a:t>Regenerate</a:t>
            </a:r>
            <a:r>
              <a:rPr lang="en-US" b="0" i="0" dirty="0">
                <a:solidFill>
                  <a:srgbClr val="1F1F1F"/>
                </a:solidFill>
                <a:effectLst/>
                <a:latin typeface="ElsevierGulliver"/>
              </a:rPr>
              <a:t> – This model focuses on a shift to renewable energy and material. Biological cycles circulate flows of energy and materials and convert organic waste into sources of energy and raw material for other chains.</a:t>
            </a:r>
          </a:p>
          <a:p>
            <a:pPr algn="l">
              <a:buFont typeface="Arial" panose="020B0604020202020204" pitchFamily="34" charset="0"/>
              <a:buChar char="•"/>
            </a:pPr>
            <a:r>
              <a:rPr lang="en-US" b="0" i="0" dirty="0">
                <a:solidFill>
                  <a:srgbClr val="1F1F1F"/>
                </a:solidFill>
                <a:effectLst/>
                <a:latin typeface="ElsevierGulliver"/>
              </a:rPr>
              <a:t>•</a:t>
            </a:r>
            <a:r>
              <a:rPr lang="en-US" b="1" i="0" dirty="0">
                <a:solidFill>
                  <a:srgbClr val="1F1F1F"/>
                </a:solidFill>
                <a:effectLst/>
                <a:latin typeface="ElsevierGulliver"/>
              </a:rPr>
              <a:t>Share</a:t>
            </a:r>
            <a:r>
              <a:rPr lang="en-US" b="0" i="0" dirty="0">
                <a:solidFill>
                  <a:srgbClr val="1F1F1F"/>
                </a:solidFill>
                <a:effectLst/>
                <a:latin typeface="ElsevierGulliver"/>
              </a:rPr>
              <a:t> – This model has a shared economy perspective in which individuals share goods and assets; and ownership loses importance. Products are designed to last longer, and maintenance focuses on reuse of products and extending their life. Coordination between individuals is necessary for model viability. The “internet of things” can facilitate asset sharing (</a:t>
            </a:r>
            <a:r>
              <a:rPr lang="en-US" b="0" i="0" u="none" strike="noStrike" dirty="0">
                <a:solidFill>
                  <a:srgbClr val="0272B1"/>
                </a:solidFill>
                <a:effectLst/>
                <a:latin typeface="ElsevierGulliver"/>
                <a:hlinkClick r:id="rId2"/>
              </a:rPr>
              <a:t>The Ellen MacArthur Foundation, 2015</a:t>
            </a:r>
            <a:r>
              <a:rPr lang="en-US" b="0" i="0" dirty="0">
                <a:solidFill>
                  <a:srgbClr val="1F1F1F"/>
                </a:solidFill>
                <a:effectLst/>
                <a:latin typeface="ElsevierGulliver"/>
              </a:rPr>
              <a:t>).</a:t>
            </a:r>
          </a:p>
          <a:p>
            <a:pPr algn="l">
              <a:buFont typeface="Arial" panose="020B0604020202020204" pitchFamily="34" charset="0"/>
              <a:buChar char="•"/>
            </a:pPr>
            <a:r>
              <a:rPr lang="en-US" b="0" i="0" dirty="0">
                <a:solidFill>
                  <a:srgbClr val="1F1F1F"/>
                </a:solidFill>
                <a:effectLst/>
                <a:latin typeface="ElsevierGulliver"/>
              </a:rPr>
              <a:t>•</a:t>
            </a:r>
            <a:r>
              <a:rPr lang="en-US" b="1" i="0" dirty="0" err="1">
                <a:solidFill>
                  <a:srgbClr val="1F1F1F"/>
                </a:solidFill>
                <a:effectLst/>
                <a:latin typeface="ElsevierGulliver"/>
              </a:rPr>
              <a:t>Optimise</a:t>
            </a:r>
            <a:r>
              <a:rPr lang="en-US" b="0" i="0" dirty="0">
                <a:solidFill>
                  <a:srgbClr val="1F1F1F"/>
                </a:solidFill>
                <a:effectLst/>
                <a:latin typeface="ElsevierGulliver"/>
              </a:rPr>
              <a:t> – This model is technologically </a:t>
            </a:r>
            <a:r>
              <a:rPr lang="en-US" b="0" i="0" dirty="0" err="1">
                <a:solidFill>
                  <a:srgbClr val="1F1F1F"/>
                </a:solidFill>
                <a:effectLst/>
                <a:latin typeface="ElsevierGulliver"/>
              </a:rPr>
              <a:t>centred</a:t>
            </a:r>
            <a:r>
              <a:rPr lang="en-US" b="0" i="0" dirty="0">
                <a:solidFill>
                  <a:srgbClr val="1F1F1F"/>
                </a:solidFill>
                <a:effectLst/>
                <a:latin typeface="ElsevierGulliver"/>
              </a:rPr>
              <a:t>. </a:t>
            </a:r>
            <a:r>
              <a:rPr lang="en-US" b="0" i="0" dirty="0" err="1">
                <a:solidFill>
                  <a:srgbClr val="1F1F1F"/>
                </a:solidFill>
                <a:effectLst/>
                <a:latin typeface="ElsevierGulliver"/>
              </a:rPr>
              <a:t>Organisations</a:t>
            </a:r>
            <a:r>
              <a:rPr lang="en-US" b="0" i="0" dirty="0">
                <a:solidFill>
                  <a:srgbClr val="1F1F1F"/>
                </a:solidFill>
                <a:effectLst/>
                <a:latin typeface="ElsevierGulliver"/>
              </a:rPr>
              <a:t> use digital manufacturing technologies, such as sensors, automation, radio-frequency identification (RFID), big data, and remote steering to reduce waste in production systems and supply chains. </a:t>
            </a:r>
            <a:r>
              <a:rPr lang="en-US" b="0" i="0" dirty="0" err="1">
                <a:solidFill>
                  <a:srgbClr val="1F1F1F"/>
                </a:solidFill>
                <a:effectLst/>
                <a:latin typeface="ElsevierGulliver"/>
              </a:rPr>
              <a:t>Organisations</a:t>
            </a:r>
            <a:r>
              <a:rPr lang="en-US" b="0" i="0" dirty="0">
                <a:solidFill>
                  <a:srgbClr val="1F1F1F"/>
                </a:solidFill>
                <a:effectLst/>
                <a:latin typeface="ElsevierGulliver"/>
              </a:rPr>
              <a:t> benefit through a performance improvements; for instance, predictive maintenance schemes can be planned using real-time data (</a:t>
            </a:r>
            <a:r>
              <a:rPr lang="en-US" b="0" i="0" u="none" strike="noStrike" dirty="0">
                <a:solidFill>
                  <a:srgbClr val="0272B1"/>
                </a:solidFill>
                <a:effectLst/>
                <a:latin typeface="ElsevierGulliver"/>
                <a:hlinkClick r:id="rId2"/>
              </a:rPr>
              <a:t>The Ellen MacArthur Foundation, 2015</a:t>
            </a:r>
            <a:r>
              <a:rPr lang="en-US" b="0" i="0" dirty="0">
                <a:solidFill>
                  <a:srgbClr val="1F1F1F"/>
                </a:solidFill>
                <a:effectLst/>
                <a:latin typeface="ElsevierGulliver"/>
              </a:rPr>
              <a:t>).</a:t>
            </a:r>
          </a:p>
          <a:p>
            <a:pPr algn="l">
              <a:buFont typeface="Arial" panose="020B0604020202020204" pitchFamily="34" charset="0"/>
              <a:buChar char="•"/>
            </a:pPr>
            <a:r>
              <a:rPr lang="en-US" b="0" i="0" dirty="0">
                <a:solidFill>
                  <a:srgbClr val="1F1F1F"/>
                </a:solidFill>
                <a:effectLst/>
                <a:latin typeface="ElsevierGulliver"/>
              </a:rPr>
              <a:t>•</a:t>
            </a:r>
            <a:r>
              <a:rPr lang="en-US" b="1" i="0" dirty="0">
                <a:solidFill>
                  <a:srgbClr val="1F1F1F"/>
                </a:solidFill>
                <a:effectLst/>
                <a:latin typeface="ElsevierGulliver"/>
              </a:rPr>
              <a:t>Loop</a:t>
            </a:r>
            <a:r>
              <a:rPr lang="en-US" b="0" i="0" dirty="0">
                <a:solidFill>
                  <a:srgbClr val="1F1F1F"/>
                </a:solidFill>
                <a:effectLst/>
                <a:latin typeface="ElsevierGulliver"/>
              </a:rPr>
              <a:t> – This model uses biological and technical cycles. Biological cycles, for example, anaerobic digestion, can recapture the value of organic waste. Technical cycles can restore the value of post-consumption products and packaging through repair, reuse, remanufacturing, and recycling activities. Collaboration and coordination in supply chains is essential to close the loop and convert waste into useful resources. The use of intelligent devices, physical objects that are able to sense, record and communicate information about themselves and their surroundings for instance, provide information on location, condition, and availability of post-consumption products; supporting the loop strategy (</a:t>
            </a:r>
            <a:r>
              <a:rPr lang="en-US" b="0" i="0" u="none" strike="noStrike" dirty="0">
                <a:solidFill>
                  <a:srgbClr val="0272B1"/>
                </a:solidFill>
                <a:effectLst/>
                <a:latin typeface="ElsevierGulliver"/>
                <a:hlinkClick r:id="rId2"/>
              </a:rPr>
              <a:t>The Ellen MacArthur Foundation, 2015</a:t>
            </a:r>
            <a:r>
              <a:rPr lang="en-US" b="0" i="0" dirty="0">
                <a:solidFill>
                  <a:srgbClr val="1F1F1F"/>
                </a:solidFill>
                <a:effectLst/>
                <a:latin typeface="ElsevierGulliver"/>
              </a:rPr>
              <a:t>).</a:t>
            </a:r>
          </a:p>
          <a:p>
            <a:pPr algn="l">
              <a:buFont typeface="Arial" panose="020B0604020202020204" pitchFamily="34" charset="0"/>
              <a:buChar char="•"/>
            </a:pPr>
            <a:r>
              <a:rPr lang="en-US" b="0" i="0" dirty="0">
                <a:solidFill>
                  <a:srgbClr val="1F1F1F"/>
                </a:solidFill>
                <a:effectLst/>
                <a:latin typeface="ElsevierGulliver"/>
              </a:rPr>
              <a:t>•</a:t>
            </a:r>
            <a:r>
              <a:rPr lang="en-US" b="1" i="0" dirty="0" err="1">
                <a:solidFill>
                  <a:srgbClr val="1F1F1F"/>
                </a:solidFill>
                <a:effectLst/>
                <a:latin typeface="ElsevierGulliver"/>
              </a:rPr>
              <a:t>Virtualise</a:t>
            </a:r>
            <a:r>
              <a:rPr lang="en-US" b="0" i="0" dirty="0">
                <a:solidFill>
                  <a:srgbClr val="1F1F1F"/>
                </a:solidFill>
                <a:effectLst/>
                <a:latin typeface="ElsevierGulliver"/>
              </a:rPr>
              <a:t> – This model is a service-focused strategy. This model replaces physical products with virtual and </a:t>
            </a:r>
            <a:r>
              <a:rPr lang="en-US" b="0" i="0" dirty="0" err="1">
                <a:solidFill>
                  <a:srgbClr val="1F1F1F"/>
                </a:solidFill>
                <a:effectLst/>
                <a:latin typeface="ElsevierGulliver"/>
              </a:rPr>
              <a:t>dematerialised</a:t>
            </a:r>
            <a:r>
              <a:rPr lang="en-US" b="0" i="0" dirty="0">
                <a:solidFill>
                  <a:srgbClr val="1F1F1F"/>
                </a:solidFill>
                <a:effectLst/>
                <a:latin typeface="ElsevierGulliver"/>
              </a:rPr>
              <a:t> products implying the enhancement of customers' satisfaction. Smart connected products, linking with the </a:t>
            </a:r>
            <a:r>
              <a:rPr lang="en-US" b="0" i="0" dirty="0">
                <a:solidFill>
                  <a:srgbClr val="1F1F1F"/>
                </a:solidFill>
                <a:effectLst/>
                <a:latin typeface="ElsevierGulliver"/>
                <a:hlinkClick r:id="rId3" tooltip="Learn more about internet of things from ScienceDirect's AI-generated Topic Pages"/>
              </a:rPr>
              <a:t>internet of things</a:t>
            </a:r>
            <a:r>
              <a:rPr lang="en-US" b="0" i="0" dirty="0">
                <a:solidFill>
                  <a:srgbClr val="1F1F1F"/>
                </a:solidFill>
                <a:effectLst/>
                <a:latin typeface="ElsevierGulliver"/>
              </a:rPr>
              <a:t>, enable data gathering for the technical cycle (</a:t>
            </a:r>
            <a:r>
              <a:rPr lang="en-US" b="0" i="0" u="none" strike="noStrike" dirty="0">
                <a:solidFill>
                  <a:srgbClr val="0272B1"/>
                </a:solidFill>
                <a:effectLst/>
                <a:latin typeface="ElsevierGulliver"/>
                <a:hlinkClick r:id="rId4"/>
              </a:rPr>
              <a:t>Spring and Araujo, 2017</a:t>
            </a:r>
            <a:r>
              <a:rPr lang="en-US" b="0" i="0" dirty="0">
                <a:solidFill>
                  <a:srgbClr val="1F1F1F"/>
                </a:solidFill>
                <a:effectLst/>
                <a:latin typeface="ElsevierGulliver"/>
              </a:rPr>
              <a:t>).</a:t>
            </a:r>
          </a:p>
          <a:p>
            <a:pPr algn="l">
              <a:buFont typeface="Arial" panose="020B0604020202020204" pitchFamily="34" charset="0"/>
              <a:buChar char="•"/>
            </a:pPr>
            <a:r>
              <a:rPr lang="en-US" b="0" i="0" dirty="0">
                <a:solidFill>
                  <a:srgbClr val="1F1F1F"/>
                </a:solidFill>
                <a:effectLst/>
                <a:latin typeface="ElsevierGulliver"/>
              </a:rPr>
              <a:t>•</a:t>
            </a:r>
            <a:r>
              <a:rPr lang="en-US" b="1" i="0" dirty="0">
                <a:solidFill>
                  <a:srgbClr val="1F1F1F"/>
                </a:solidFill>
                <a:effectLst/>
                <a:latin typeface="ElsevierGulliver"/>
              </a:rPr>
              <a:t>Exchange</a:t>
            </a:r>
            <a:r>
              <a:rPr lang="en-US" b="0" i="0" dirty="0">
                <a:solidFill>
                  <a:srgbClr val="1F1F1F"/>
                </a:solidFill>
                <a:effectLst/>
                <a:latin typeface="ElsevierGulliver"/>
              </a:rPr>
              <a:t> – This model encompasses transferring old and non-renewable goods into advanced and renewable ones. Additive manufacturing using 3D printers can shift traditional mass production systems. Traditional mass production may produce more than the necessary to satisfy actual and potential demand; 3D printing may produce only when and what is needed at the source of demand. 3D printers are also be used for product parts repair implying a reduction of consumption of materials and of inventory (</a:t>
            </a:r>
            <a:r>
              <a:rPr lang="en-US" b="0" i="0" u="none" strike="noStrike" dirty="0" err="1">
                <a:solidFill>
                  <a:srgbClr val="0272B1"/>
                </a:solidFill>
                <a:effectLst/>
                <a:latin typeface="ElsevierGulliver"/>
                <a:hlinkClick r:id="rId5"/>
              </a:rPr>
              <a:t>Despeisse</a:t>
            </a:r>
            <a:r>
              <a:rPr lang="en-US" b="0" i="0" u="none" strike="noStrike" dirty="0">
                <a:solidFill>
                  <a:srgbClr val="0272B1"/>
                </a:solidFill>
                <a:effectLst/>
                <a:latin typeface="ElsevierGulliver"/>
                <a:hlinkClick r:id="rId5"/>
              </a:rPr>
              <a:t> et al., 2017</a:t>
            </a:r>
            <a:r>
              <a:rPr lang="en-US" b="0" i="0" dirty="0">
                <a:solidFill>
                  <a:srgbClr val="1F1F1F"/>
                </a:solidFill>
                <a:effectLst/>
                <a:latin typeface="ElsevierGulliver"/>
              </a:rPr>
              <a:t>).</a:t>
            </a:r>
          </a:p>
        </p:txBody>
      </p:sp>
      <p:sp>
        <p:nvSpPr>
          <p:cNvPr id="5" name="TextovéPole 4">
            <a:extLst>
              <a:ext uri="{FF2B5EF4-FFF2-40B4-BE49-F238E27FC236}">
                <a16:creationId xmlns:a16="http://schemas.microsoft.com/office/drawing/2014/main" id="{D7807583-E238-6737-A653-879711EED641}"/>
              </a:ext>
            </a:extLst>
          </p:cNvPr>
          <p:cNvSpPr txBox="1"/>
          <p:nvPr/>
        </p:nvSpPr>
        <p:spPr>
          <a:xfrm>
            <a:off x="381000" y="6292820"/>
            <a:ext cx="11430000" cy="400110"/>
          </a:xfrm>
          <a:prstGeom prst="rect">
            <a:avLst/>
          </a:prstGeom>
          <a:noFill/>
        </p:spPr>
        <p:txBody>
          <a:bodyPr wrap="square">
            <a:spAutoFit/>
          </a:bodyPr>
          <a:lstStyle/>
          <a:p>
            <a:r>
              <a:rPr lang="en-US" sz="1000" b="0" i="0" dirty="0" err="1">
                <a:solidFill>
                  <a:srgbClr val="222222"/>
                </a:solidFill>
                <a:effectLst/>
                <a:highlight>
                  <a:srgbClr val="FFFFFF"/>
                </a:highlight>
                <a:latin typeface="Arial" panose="020B0604020202020204" pitchFamily="34" charset="0"/>
              </a:rPr>
              <a:t>Jabbour</a:t>
            </a:r>
            <a:r>
              <a:rPr lang="en-US" sz="1000" b="0" i="0" dirty="0">
                <a:solidFill>
                  <a:srgbClr val="222222"/>
                </a:solidFill>
                <a:effectLst/>
                <a:highlight>
                  <a:srgbClr val="FFFFFF"/>
                </a:highlight>
                <a:latin typeface="Arial" panose="020B0604020202020204" pitchFamily="34" charset="0"/>
              </a:rPr>
              <a:t>, C. J. C., de Sousa </a:t>
            </a:r>
            <a:r>
              <a:rPr lang="en-US" sz="1000" b="0" i="0" dirty="0" err="1">
                <a:solidFill>
                  <a:srgbClr val="222222"/>
                </a:solidFill>
                <a:effectLst/>
                <a:highlight>
                  <a:srgbClr val="FFFFFF"/>
                </a:highlight>
                <a:latin typeface="Arial" panose="020B0604020202020204" pitchFamily="34" charset="0"/>
              </a:rPr>
              <a:t>Jabbour</a:t>
            </a:r>
            <a:r>
              <a:rPr lang="en-US" sz="1000" b="0" i="0" dirty="0">
                <a:solidFill>
                  <a:srgbClr val="222222"/>
                </a:solidFill>
                <a:effectLst/>
                <a:highlight>
                  <a:srgbClr val="FFFFFF"/>
                </a:highlight>
                <a:latin typeface="Arial" panose="020B0604020202020204" pitchFamily="34" charset="0"/>
              </a:rPr>
              <a:t>, A. B. L., Sarkis, J., &amp; </a:t>
            </a:r>
            <a:r>
              <a:rPr lang="en-US" sz="1000" b="0" i="0" dirty="0" err="1">
                <a:solidFill>
                  <a:srgbClr val="222222"/>
                </a:solidFill>
                <a:effectLst/>
                <a:highlight>
                  <a:srgbClr val="FFFFFF"/>
                </a:highlight>
                <a:latin typeface="Arial" panose="020B0604020202020204" pitchFamily="34" charset="0"/>
              </a:rPr>
              <a:t>Godinho</a:t>
            </a:r>
            <a:r>
              <a:rPr lang="en-US" sz="1000" b="0" i="0" dirty="0">
                <a:solidFill>
                  <a:srgbClr val="222222"/>
                </a:solidFill>
                <a:effectLst/>
                <a:highlight>
                  <a:srgbClr val="FFFFFF"/>
                </a:highlight>
                <a:latin typeface="Arial" panose="020B0604020202020204" pitchFamily="34" charset="0"/>
              </a:rPr>
              <a:t> Filho, M. (2019). Unlocking the circular economy through new business models based on large-scale data: an integrative framework and research agenda. </a:t>
            </a:r>
            <a:r>
              <a:rPr lang="en-US" sz="1000" b="0" i="1" dirty="0">
                <a:solidFill>
                  <a:srgbClr val="222222"/>
                </a:solidFill>
                <a:effectLst/>
                <a:highlight>
                  <a:srgbClr val="FFFFFF"/>
                </a:highlight>
                <a:latin typeface="Arial" panose="020B0604020202020204" pitchFamily="34" charset="0"/>
              </a:rPr>
              <a:t>Technological Forecasting and Social Change</a:t>
            </a:r>
            <a:r>
              <a:rPr lang="en-US" sz="1000" b="0" i="0" dirty="0">
                <a:solidFill>
                  <a:srgbClr val="222222"/>
                </a:solidFill>
                <a:effectLst/>
                <a:highlight>
                  <a:srgbClr val="FFFFFF"/>
                </a:highlight>
                <a:latin typeface="Arial" panose="020B0604020202020204" pitchFamily="34" charset="0"/>
              </a:rPr>
              <a:t>, </a:t>
            </a:r>
            <a:r>
              <a:rPr lang="en-US" sz="1000" b="0" i="1" dirty="0">
                <a:solidFill>
                  <a:srgbClr val="222222"/>
                </a:solidFill>
                <a:effectLst/>
                <a:highlight>
                  <a:srgbClr val="FFFFFF"/>
                </a:highlight>
                <a:latin typeface="Arial" panose="020B0604020202020204" pitchFamily="34" charset="0"/>
              </a:rPr>
              <a:t>144</a:t>
            </a:r>
            <a:r>
              <a:rPr lang="en-US" sz="1000" b="0" i="0" dirty="0">
                <a:solidFill>
                  <a:srgbClr val="222222"/>
                </a:solidFill>
                <a:effectLst/>
                <a:highlight>
                  <a:srgbClr val="FFFFFF"/>
                </a:highlight>
                <a:latin typeface="Arial" panose="020B0604020202020204" pitchFamily="34" charset="0"/>
              </a:rPr>
              <a:t>, 546-552.</a:t>
            </a:r>
            <a:endParaRPr lang="cs-CZ" sz="1000" dirty="0"/>
          </a:p>
        </p:txBody>
      </p:sp>
    </p:spTree>
    <p:extLst>
      <p:ext uri="{BB962C8B-B14F-4D97-AF65-F5344CB8AC3E}">
        <p14:creationId xmlns:p14="http://schemas.microsoft.com/office/powerpoint/2010/main" val="646814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F35C5C9-0C4F-2F1B-3FCB-0581AB8E3468}"/>
              </a:ext>
            </a:extLst>
          </p:cNvPr>
          <p:cNvPicPr>
            <a:picLocks noChangeAspect="1"/>
          </p:cNvPicPr>
          <p:nvPr/>
        </p:nvPicPr>
        <p:blipFill>
          <a:blip r:embed="rId2"/>
          <a:stretch>
            <a:fillRect/>
          </a:stretch>
        </p:blipFill>
        <p:spPr>
          <a:xfrm>
            <a:off x="6255" y="748144"/>
            <a:ext cx="12179490" cy="5780671"/>
          </a:xfrm>
          <a:prstGeom prst="rect">
            <a:avLst/>
          </a:prstGeom>
        </p:spPr>
      </p:pic>
      <p:sp>
        <p:nvSpPr>
          <p:cNvPr id="5" name="Nadpis 4">
            <a:extLst>
              <a:ext uri="{FF2B5EF4-FFF2-40B4-BE49-F238E27FC236}">
                <a16:creationId xmlns:a16="http://schemas.microsoft.com/office/drawing/2014/main" id="{EB38B747-0FBE-DCCD-B7AF-88BF2F3A5BEB}"/>
              </a:ext>
            </a:extLst>
          </p:cNvPr>
          <p:cNvSpPr>
            <a:spLocks noGrp="1"/>
          </p:cNvSpPr>
          <p:nvPr>
            <p:ph type="title"/>
          </p:nvPr>
        </p:nvSpPr>
        <p:spPr>
          <a:xfrm>
            <a:off x="1235364" y="180396"/>
            <a:ext cx="10515600" cy="567748"/>
          </a:xfrm>
        </p:spPr>
        <p:txBody>
          <a:bodyPr>
            <a:normAutofit fontScale="90000"/>
          </a:bodyPr>
          <a:lstStyle/>
          <a:p>
            <a:r>
              <a:rPr lang="cs-CZ" dirty="0"/>
              <a:t>Circular business model </a:t>
            </a:r>
            <a:r>
              <a:rPr lang="cs-CZ" dirty="0" err="1"/>
              <a:t>canvas</a:t>
            </a:r>
            <a:r>
              <a:rPr lang="cs-CZ" dirty="0"/>
              <a:t> </a:t>
            </a:r>
          </a:p>
        </p:txBody>
      </p:sp>
      <p:sp>
        <p:nvSpPr>
          <p:cNvPr id="7" name="TextovéPole 6">
            <a:extLst>
              <a:ext uri="{FF2B5EF4-FFF2-40B4-BE49-F238E27FC236}">
                <a16:creationId xmlns:a16="http://schemas.microsoft.com/office/drawing/2014/main" id="{81B9033B-9CF3-244F-483B-A8EDA2ED4632}"/>
              </a:ext>
            </a:extLst>
          </p:cNvPr>
          <p:cNvSpPr txBox="1"/>
          <p:nvPr/>
        </p:nvSpPr>
        <p:spPr>
          <a:xfrm>
            <a:off x="1235364" y="6627168"/>
            <a:ext cx="7653528" cy="230832"/>
          </a:xfrm>
          <a:prstGeom prst="rect">
            <a:avLst/>
          </a:prstGeom>
          <a:noFill/>
        </p:spPr>
        <p:txBody>
          <a:bodyPr wrap="square">
            <a:spAutoFit/>
          </a:bodyPr>
          <a:lstStyle/>
          <a:p>
            <a:r>
              <a:rPr lang="en-US" sz="900" b="0" i="0" dirty="0">
                <a:solidFill>
                  <a:srgbClr val="222222"/>
                </a:solidFill>
                <a:effectLst/>
                <a:highlight>
                  <a:srgbClr val="FFFFFF"/>
                </a:highlight>
                <a:latin typeface="Arial" panose="020B0604020202020204" pitchFamily="34" charset="0"/>
              </a:rPr>
              <a:t>Lewandowski, M. (2016). Designing the business models for circular economy—Towards the conceptual framework. </a:t>
            </a:r>
            <a:r>
              <a:rPr lang="en-US" sz="900" b="0" i="1" dirty="0">
                <a:solidFill>
                  <a:srgbClr val="222222"/>
                </a:solidFill>
                <a:effectLst/>
                <a:highlight>
                  <a:srgbClr val="FFFFFF"/>
                </a:highlight>
                <a:latin typeface="Arial" panose="020B0604020202020204" pitchFamily="34" charset="0"/>
              </a:rPr>
              <a:t>Sustainability</a:t>
            </a:r>
            <a:r>
              <a:rPr lang="en-US" sz="900" b="0" i="0" dirty="0">
                <a:solidFill>
                  <a:srgbClr val="222222"/>
                </a:solidFill>
                <a:effectLst/>
                <a:highlight>
                  <a:srgbClr val="FFFFFF"/>
                </a:highlight>
                <a:latin typeface="Arial" panose="020B0604020202020204" pitchFamily="34" charset="0"/>
              </a:rPr>
              <a:t>, </a:t>
            </a:r>
            <a:r>
              <a:rPr lang="en-US" sz="900" b="0" i="1" dirty="0">
                <a:solidFill>
                  <a:srgbClr val="222222"/>
                </a:solidFill>
                <a:effectLst/>
                <a:highlight>
                  <a:srgbClr val="FFFFFF"/>
                </a:highlight>
                <a:latin typeface="Arial" panose="020B0604020202020204" pitchFamily="34" charset="0"/>
              </a:rPr>
              <a:t>8</a:t>
            </a:r>
            <a:r>
              <a:rPr lang="en-US" sz="900" b="0" i="0" dirty="0">
                <a:solidFill>
                  <a:srgbClr val="222222"/>
                </a:solidFill>
                <a:effectLst/>
                <a:highlight>
                  <a:srgbClr val="FFFFFF"/>
                </a:highlight>
                <a:latin typeface="Arial" panose="020B0604020202020204" pitchFamily="34" charset="0"/>
              </a:rPr>
              <a:t>(1), 43.</a:t>
            </a:r>
            <a:endParaRPr lang="cs-CZ" sz="900" dirty="0"/>
          </a:p>
        </p:txBody>
      </p:sp>
    </p:spTree>
    <p:extLst>
      <p:ext uri="{BB962C8B-B14F-4D97-AF65-F5344CB8AC3E}">
        <p14:creationId xmlns:p14="http://schemas.microsoft.com/office/powerpoint/2010/main" val="1135365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6B022B-E607-5834-101A-4C7D7683A07E}"/>
              </a:ext>
            </a:extLst>
          </p:cNvPr>
          <p:cNvSpPr>
            <a:spLocks noGrp="1"/>
          </p:cNvSpPr>
          <p:nvPr>
            <p:ph type="title"/>
          </p:nvPr>
        </p:nvSpPr>
        <p:spPr/>
        <p:txBody>
          <a:bodyPr/>
          <a:lstStyle/>
          <a:p>
            <a:r>
              <a:rPr lang="cs-CZ" dirty="0"/>
              <a:t>Circular business model</a:t>
            </a:r>
          </a:p>
        </p:txBody>
      </p:sp>
      <p:pic>
        <p:nvPicPr>
          <p:cNvPr id="3" name="Obrázek 2">
            <a:extLst>
              <a:ext uri="{FF2B5EF4-FFF2-40B4-BE49-F238E27FC236}">
                <a16:creationId xmlns:a16="http://schemas.microsoft.com/office/drawing/2014/main" id="{348C0C5B-4544-499D-17F2-EF51D5D535D7}"/>
              </a:ext>
            </a:extLst>
          </p:cNvPr>
          <p:cNvPicPr>
            <a:picLocks noChangeAspect="1"/>
          </p:cNvPicPr>
          <p:nvPr/>
        </p:nvPicPr>
        <p:blipFill>
          <a:blip r:embed="rId2"/>
          <a:stretch>
            <a:fillRect/>
          </a:stretch>
        </p:blipFill>
        <p:spPr>
          <a:xfrm>
            <a:off x="838200" y="1755648"/>
            <a:ext cx="9622536" cy="4480559"/>
          </a:xfrm>
          <a:prstGeom prst="rect">
            <a:avLst/>
          </a:prstGeom>
        </p:spPr>
      </p:pic>
      <p:sp>
        <p:nvSpPr>
          <p:cNvPr id="5" name="TextovéPole 4">
            <a:extLst>
              <a:ext uri="{FF2B5EF4-FFF2-40B4-BE49-F238E27FC236}">
                <a16:creationId xmlns:a16="http://schemas.microsoft.com/office/drawing/2014/main" id="{161FE96E-6078-4D99-CE0E-D5845B4E29C6}"/>
              </a:ext>
            </a:extLst>
          </p:cNvPr>
          <p:cNvSpPr txBox="1"/>
          <p:nvPr/>
        </p:nvSpPr>
        <p:spPr>
          <a:xfrm>
            <a:off x="469392" y="6611779"/>
            <a:ext cx="11722608" cy="246221"/>
          </a:xfrm>
          <a:prstGeom prst="rect">
            <a:avLst/>
          </a:prstGeom>
          <a:noFill/>
        </p:spPr>
        <p:txBody>
          <a:bodyPr wrap="square">
            <a:spAutoFit/>
          </a:bodyPr>
          <a:lstStyle/>
          <a:p>
            <a:r>
              <a:rPr lang="cs-CZ" sz="1000" dirty="0" err="1"/>
              <a:t>Bocken</a:t>
            </a:r>
            <a:r>
              <a:rPr lang="cs-CZ" sz="1000" dirty="0"/>
              <a:t>, N.M.P., </a:t>
            </a:r>
            <a:r>
              <a:rPr lang="cs-CZ" sz="1000" dirty="0" err="1"/>
              <a:t>Schuit</a:t>
            </a:r>
            <a:r>
              <a:rPr lang="cs-CZ" sz="1000" dirty="0"/>
              <a:t>, C.S.C., </a:t>
            </a:r>
            <a:r>
              <a:rPr lang="cs-CZ" sz="1000" dirty="0" err="1"/>
              <a:t>Kraaijenhagen</a:t>
            </a:r>
            <a:r>
              <a:rPr lang="cs-CZ" sz="1000" dirty="0"/>
              <a:t>, C., 2018. </a:t>
            </a:r>
            <a:r>
              <a:rPr lang="cs-CZ" sz="1000" dirty="0" err="1"/>
              <a:t>Experimenting</a:t>
            </a:r>
            <a:r>
              <a:rPr lang="cs-CZ" sz="1000" dirty="0"/>
              <a:t> </a:t>
            </a:r>
            <a:r>
              <a:rPr lang="cs-CZ" sz="1000" dirty="0" err="1"/>
              <a:t>with</a:t>
            </a:r>
            <a:r>
              <a:rPr lang="cs-CZ" sz="1000" dirty="0"/>
              <a:t> a circular business model: </a:t>
            </a:r>
            <a:r>
              <a:rPr lang="cs-CZ" sz="1000" dirty="0" err="1"/>
              <a:t>lessons</a:t>
            </a:r>
            <a:r>
              <a:rPr lang="cs-CZ" sz="1000" dirty="0"/>
              <a:t> </a:t>
            </a:r>
            <a:r>
              <a:rPr lang="cs-CZ" sz="1000" dirty="0" err="1"/>
              <a:t>from</a:t>
            </a:r>
            <a:r>
              <a:rPr lang="cs-CZ" sz="1000" dirty="0"/>
              <a:t> </a:t>
            </a:r>
            <a:r>
              <a:rPr lang="cs-CZ" sz="1000" dirty="0" err="1"/>
              <a:t>eight</a:t>
            </a:r>
            <a:r>
              <a:rPr lang="cs-CZ" sz="1000" dirty="0"/>
              <a:t> </a:t>
            </a:r>
            <a:r>
              <a:rPr lang="cs-CZ" sz="1000" dirty="0" err="1"/>
              <a:t>cases</a:t>
            </a:r>
            <a:r>
              <a:rPr lang="cs-CZ" sz="1000" dirty="0"/>
              <a:t>. </a:t>
            </a:r>
            <a:r>
              <a:rPr lang="cs-CZ" sz="1000" dirty="0" err="1"/>
              <a:t>Environ</a:t>
            </a:r>
            <a:r>
              <a:rPr lang="cs-CZ" sz="1000" dirty="0"/>
              <a:t>. </a:t>
            </a:r>
            <a:r>
              <a:rPr lang="cs-CZ" sz="1000" dirty="0" err="1"/>
              <a:t>Innovat</a:t>
            </a:r>
            <a:r>
              <a:rPr lang="cs-CZ" sz="1000" dirty="0"/>
              <a:t>. Soc. Transit. 28, 79e95</a:t>
            </a:r>
          </a:p>
        </p:txBody>
      </p:sp>
    </p:spTree>
    <p:extLst>
      <p:ext uri="{BB962C8B-B14F-4D97-AF65-F5344CB8AC3E}">
        <p14:creationId xmlns:p14="http://schemas.microsoft.com/office/powerpoint/2010/main" val="1546791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D52827B-9775-F14B-4F55-F0B5CE60B67D}"/>
              </a:ext>
            </a:extLst>
          </p:cNvPr>
          <p:cNvPicPr>
            <a:picLocks noChangeAspect="1"/>
          </p:cNvPicPr>
          <p:nvPr/>
        </p:nvPicPr>
        <p:blipFill rotWithShape="1">
          <a:blip r:embed="rId2"/>
          <a:srcRect l="27954" t="13468" r="12425" b="4512"/>
          <a:stretch/>
        </p:blipFill>
        <p:spPr>
          <a:xfrm>
            <a:off x="481584" y="0"/>
            <a:ext cx="11228832" cy="6556248"/>
          </a:xfrm>
          <a:prstGeom prst="rect">
            <a:avLst/>
          </a:prstGeom>
        </p:spPr>
      </p:pic>
      <p:sp>
        <p:nvSpPr>
          <p:cNvPr id="7" name="TextovéPole 6">
            <a:extLst>
              <a:ext uri="{FF2B5EF4-FFF2-40B4-BE49-F238E27FC236}">
                <a16:creationId xmlns:a16="http://schemas.microsoft.com/office/drawing/2014/main" id="{21A69268-95AC-CBCD-E73E-8E48521E2DA0}"/>
              </a:ext>
            </a:extLst>
          </p:cNvPr>
          <p:cNvSpPr txBox="1"/>
          <p:nvPr/>
        </p:nvSpPr>
        <p:spPr>
          <a:xfrm>
            <a:off x="109728" y="6488668"/>
            <a:ext cx="9525762" cy="369332"/>
          </a:xfrm>
          <a:prstGeom prst="rect">
            <a:avLst/>
          </a:prstGeom>
          <a:noFill/>
        </p:spPr>
        <p:txBody>
          <a:bodyPr wrap="square">
            <a:spAutoFit/>
          </a:bodyPr>
          <a:lstStyle/>
          <a:p>
            <a:r>
              <a:rPr lang="cs-CZ" dirty="0"/>
              <a:t>https://www.threebility.com/_files/ugd/b67836_7bd275b345cf4f20bc560590113a8f47.pdf</a:t>
            </a:r>
          </a:p>
        </p:txBody>
      </p:sp>
    </p:spTree>
    <p:extLst>
      <p:ext uri="{BB962C8B-B14F-4D97-AF65-F5344CB8AC3E}">
        <p14:creationId xmlns:p14="http://schemas.microsoft.com/office/powerpoint/2010/main" val="1811802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B3CAC0-F848-4BE9-2E01-70DE46FFD40B}"/>
              </a:ext>
            </a:extLst>
          </p:cNvPr>
          <p:cNvSpPr>
            <a:spLocks noGrp="1"/>
          </p:cNvSpPr>
          <p:nvPr>
            <p:ph type="title"/>
          </p:nvPr>
        </p:nvSpPr>
        <p:spPr/>
        <p:txBody>
          <a:bodyPr/>
          <a:lstStyle/>
          <a:p>
            <a:r>
              <a:rPr lang="cs-CZ" dirty="0"/>
              <a:t>Digital </a:t>
            </a:r>
            <a:r>
              <a:rPr lang="cs-CZ" dirty="0" err="1"/>
              <a:t>services</a:t>
            </a:r>
            <a:r>
              <a:rPr lang="cs-CZ" dirty="0"/>
              <a:t> and CE</a:t>
            </a:r>
          </a:p>
        </p:txBody>
      </p:sp>
      <p:sp>
        <p:nvSpPr>
          <p:cNvPr id="3" name="Zástupný obsah 2">
            <a:extLst>
              <a:ext uri="{FF2B5EF4-FFF2-40B4-BE49-F238E27FC236}">
                <a16:creationId xmlns:a16="http://schemas.microsoft.com/office/drawing/2014/main" id="{C816AA51-44CC-940A-B544-48EBC03653AF}"/>
              </a:ext>
            </a:extLst>
          </p:cNvPr>
          <p:cNvSpPr>
            <a:spLocks noGrp="1"/>
          </p:cNvSpPr>
          <p:nvPr>
            <p:ph idx="1"/>
          </p:nvPr>
        </p:nvSpPr>
        <p:spPr/>
        <p:txBody>
          <a:bodyPr>
            <a:normAutofit fontScale="70000" lnSpcReduction="20000"/>
          </a:bodyPr>
          <a:lstStyle/>
          <a:p>
            <a:pPr marL="0" indent="0">
              <a:buNone/>
            </a:pPr>
            <a:r>
              <a:rPr lang="cs-CZ" dirty="0" err="1">
                <a:solidFill>
                  <a:srgbClr val="C00000"/>
                </a:solidFill>
              </a:rPr>
              <a:t>Operational</a:t>
            </a:r>
            <a:r>
              <a:rPr lang="cs-CZ" dirty="0">
                <a:solidFill>
                  <a:srgbClr val="C00000"/>
                </a:solidFill>
              </a:rPr>
              <a:t> performance:</a:t>
            </a:r>
          </a:p>
          <a:p>
            <a:r>
              <a:rPr lang="en-US" b="0" i="0" dirty="0">
                <a:solidFill>
                  <a:srgbClr val="222222"/>
                </a:solidFill>
                <a:effectLst/>
                <a:highlight>
                  <a:srgbClr val="FFFFFF"/>
                </a:highlight>
                <a:latin typeface="Arial" panose="020B0604020202020204" pitchFamily="34" charset="0"/>
              </a:rPr>
              <a:t>(</a:t>
            </a:r>
            <a:r>
              <a:rPr lang="en-US" b="0" i="0" dirty="0" err="1">
                <a:solidFill>
                  <a:srgbClr val="222222"/>
                </a:solidFill>
                <a:effectLst/>
                <a:highlight>
                  <a:srgbClr val="FFFFFF"/>
                </a:highlight>
                <a:latin typeface="Arial" panose="020B0604020202020204" pitchFamily="34" charset="0"/>
              </a:rPr>
              <a:t>i</a:t>
            </a:r>
            <a:r>
              <a:rPr lang="en-US" b="0" i="0" dirty="0">
                <a:solidFill>
                  <a:srgbClr val="222222"/>
                </a:solidFill>
                <a:effectLst/>
                <a:highlight>
                  <a:srgbClr val="FFFFFF"/>
                </a:highlight>
                <a:latin typeface="Arial" panose="020B0604020202020204" pitchFamily="34" charset="0"/>
              </a:rPr>
              <a:t>) Manufacturing operations: this includes asset </a:t>
            </a:r>
            <a:r>
              <a:rPr lang="en-US" b="0" i="0" dirty="0" err="1">
                <a:solidFill>
                  <a:srgbClr val="222222"/>
                </a:solidFill>
                <a:effectLst/>
                <a:highlight>
                  <a:srgbClr val="FFFFFF"/>
                </a:highlight>
                <a:latin typeface="Arial" panose="020B0604020202020204" pitchFamily="34" charset="0"/>
              </a:rPr>
              <a:t>managemen</a:t>
            </a:r>
            <a:r>
              <a:rPr lang="cs-CZ" b="0" i="0" dirty="0">
                <a:solidFill>
                  <a:srgbClr val="222222"/>
                </a:solidFill>
                <a:effectLst/>
                <a:highlight>
                  <a:srgbClr val="FFFFFF"/>
                </a:highlight>
                <a:latin typeface="Arial" panose="020B0604020202020204" pitchFamily="34" charset="0"/>
              </a:rPr>
              <a:t>t</a:t>
            </a:r>
            <a:r>
              <a:rPr lang="en-US" b="0" i="0" dirty="0">
                <a:solidFill>
                  <a:srgbClr val="222222"/>
                </a:solidFill>
                <a:effectLst/>
                <a:highlight>
                  <a:srgbClr val="FFFFFF"/>
                </a:highlight>
                <a:latin typeface="Arial" panose="020B0604020202020204" pitchFamily="34" charset="0"/>
              </a:rPr>
              <a:t>, smart manufacturing, end-to-end transparency, performance optimization, and human resource management; </a:t>
            </a:r>
            <a:endParaRPr lang="cs-CZ" b="0" i="0" dirty="0">
              <a:solidFill>
                <a:srgbClr val="222222"/>
              </a:solidFill>
              <a:effectLst/>
              <a:highlight>
                <a:srgbClr val="FFFFFF"/>
              </a:highlight>
              <a:latin typeface="Arial" panose="020B0604020202020204" pitchFamily="34" charset="0"/>
            </a:endParaRPr>
          </a:p>
          <a:p>
            <a:r>
              <a:rPr lang="en-US" b="0" i="0" dirty="0">
                <a:solidFill>
                  <a:srgbClr val="222222"/>
                </a:solidFill>
                <a:effectLst/>
                <a:highlight>
                  <a:srgbClr val="FFFFFF"/>
                </a:highlight>
                <a:latin typeface="Arial" panose="020B0604020202020204" pitchFamily="34" charset="0"/>
              </a:rPr>
              <a:t>(ii) Maintenance and production asset management: involving the tracking and tracing of assets to ensure high quality, enhanced functionality/performance, and to monitor the degradation of assets; (iii) Field services: these are value-added services such as installation, maintenance, and repairs. </a:t>
            </a:r>
            <a:endParaRPr lang="cs-CZ" b="0" i="0" dirty="0">
              <a:solidFill>
                <a:srgbClr val="222222"/>
              </a:solidFill>
              <a:effectLst/>
              <a:highlight>
                <a:srgbClr val="FFFFFF"/>
              </a:highlight>
              <a:latin typeface="Arial" panose="020B0604020202020204" pitchFamily="34" charset="0"/>
            </a:endParaRPr>
          </a:p>
          <a:p>
            <a:r>
              <a:rPr lang="cs-CZ" b="0" i="0" dirty="0">
                <a:solidFill>
                  <a:srgbClr val="222222"/>
                </a:solidFill>
                <a:effectLst/>
                <a:highlight>
                  <a:srgbClr val="FFFFFF"/>
                </a:highlight>
                <a:latin typeface="Arial" panose="020B0604020202020204" pitchFamily="34" charset="0"/>
              </a:rPr>
              <a:t>DIGITALISATION = </a:t>
            </a:r>
            <a:r>
              <a:rPr lang="en-US" b="0" i="0" dirty="0">
                <a:solidFill>
                  <a:srgbClr val="222222"/>
                </a:solidFill>
                <a:effectLst/>
                <a:highlight>
                  <a:srgbClr val="FFFFFF"/>
                </a:highlight>
                <a:latin typeface="Arial" panose="020B0604020202020204" pitchFamily="34" charset="0"/>
              </a:rPr>
              <a:t>the capable connection between service design and a circular product through streamlined data sharing among stakeholders.</a:t>
            </a:r>
            <a:endParaRPr lang="cs-CZ" b="0" i="0" dirty="0">
              <a:solidFill>
                <a:srgbClr val="222222"/>
              </a:solidFill>
              <a:effectLst/>
              <a:highlight>
                <a:srgbClr val="FFFFFF"/>
              </a:highlight>
              <a:latin typeface="Arial" panose="020B0604020202020204" pitchFamily="34" charset="0"/>
            </a:endParaRPr>
          </a:p>
          <a:p>
            <a:r>
              <a:rPr lang="cs-CZ" dirty="0" err="1">
                <a:solidFill>
                  <a:srgbClr val="222222"/>
                </a:solidFill>
                <a:highlight>
                  <a:srgbClr val="FFFFFF"/>
                </a:highlight>
                <a:latin typeface="Arial" panose="020B0604020202020204" pitchFamily="34" charset="0"/>
              </a:rPr>
              <a:t>With</a:t>
            </a:r>
            <a:r>
              <a:rPr lang="cs-CZ" dirty="0">
                <a:solidFill>
                  <a:srgbClr val="222222"/>
                </a:solidFill>
                <a:highlight>
                  <a:srgbClr val="FFFFFF"/>
                </a:highlight>
                <a:latin typeface="Arial" panose="020B0604020202020204" pitchFamily="34" charset="0"/>
              </a:rPr>
              <a:t> BM – DIGITALISATION </a:t>
            </a:r>
            <a:r>
              <a:rPr lang="en-US" b="0" i="0" dirty="0">
                <a:solidFill>
                  <a:srgbClr val="222222"/>
                </a:solidFill>
                <a:effectLst/>
                <a:highlight>
                  <a:srgbClr val="FFFFFF"/>
                </a:highlight>
                <a:latin typeface="Arial" panose="020B0604020202020204" pitchFamily="34" charset="0"/>
              </a:rPr>
              <a:t>support creating value by reducing operating costs through end-to-end integration. At the same time, </a:t>
            </a:r>
            <a:r>
              <a:rPr lang="en-US" b="0" i="0" dirty="0" err="1">
                <a:solidFill>
                  <a:srgbClr val="222222"/>
                </a:solidFill>
                <a:effectLst/>
                <a:highlight>
                  <a:srgbClr val="FFFFFF"/>
                </a:highlight>
                <a:latin typeface="Arial" panose="020B0604020202020204" pitchFamily="34" charset="0"/>
              </a:rPr>
              <a:t>servitisation</a:t>
            </a:r>
            <a:r>
              <a:rPr lang="en-US" b="0" i="0" dirty="0">
                <a:solidFill>
                  <a:srgbClr val="222222"/>
                </a:solidFill>
                <a:effectLst/>
                <a:highlight>
                  <a:srgbClr val="FFFFFF"/>
                </a:highlight>
                <a:latin typeface="Arial" panose="020B0604020202020204" pitchFamily="34" charset="0"/>
              </a:rPr>
              <a:t> increases the efficiency of remanufacturing, reusing, and recycling systems due to analytical algorithms that process big data collected at different stages of production. It is a dual-dimensional, conceptual representation of a firm’s value creation and value capturing profitably and sustainably.</a:t>
            </a:r>
            <a:r>
              <a:rPr lang="cs-CZ" b="0" i="0" dirty="0">
                <a:solidFill>
                  <a:srgbClr val="222222"/>
                </a:solidFill>
                <a:effectLst/>
                <a:highlight>
                  <a:srgbClr val="FFFFFF"/>
                </a:highlight>
                <a:latin typeface="Arial" panose="020B0604020202020204" pitchFamily="34" charset="0"/>
              </a:rPr>
              <a:t> </a:t>
            </a:r>
            <a:r>
              <a:rPr lang="cs-CZ" sz="1300" b="0" i="0" dirty="0">
                <a:solidFill>
                  <a:srgbClr val="222222"/>
                </a:solidFill>
                <a:effectLst/>
                <a:highlight>
                  <a:srgbClr val="FFFFFF"/>
                </a:highlight>
                <a:latin typeface="Arial" panose="020B0604020202020204" pitchFamily="34" charset="0"/>
              </a:rPr>
              <a:t>(</a:t>
            </a:r>
            <a:r>
              <a:rPr lang="en-US" sz="1300" b="0" i="0" dirty="0">
                <a:solidFill>
                  <a:srgbClr val="222222"/>
                </a:solidFill>
                <a:effectLst/>
                <a:highlight>
                  <a:srgbClr val="FFFFFF"/>
                </a:highlight>
                <a:latin typeface="Arial" panose="020B0604020202020204" pitchFamily="34" charset="0"/>
              </a:rPr>
              <a:t>Atif, S., Ahmed, S., Wasim, M., Zeb, B., Pervez, Z., &amp; Quinn, L. (2021). Towards a conceptual development of Industry 4.0, </a:t>
            </a:r>
            <a:r>
              <a:rPr lang="en-US" sz="1300" b="0" i="0" dirty="0" err="1">
                <a:solidFill>
                  <a:srgbClr val="222222"/>
                </a:solidFill>
                <a:effectLst/>
                <a:highlight>
                  <a:srgbClr val="FFFFFF"/>
                </a:highlight>
                <a:latin typeface="Arial" panose="020B0604020202020204" pitchFamily="34" charset="0"/>
              </a:rPr>
              <a:t>servitisation</a:t>
            </a:r>
            <a:r>
              <a:rPr lang="en-US" sz="1300" b="0" i="0" dirty="0">
                <a:solidFill>
                  <a:srgbClr val="222222"/>
                </a:solidFill>
                <a:effectLst/>
                <a:highlight>
                  <a:srgbClr val="FFFFFF"/>
                </a:highlight>
                <a:latin typeface="Arial" panose="020B0604020202020204" pitchFamily="34" charset="0"/>
              </a:rPr>
              <a:t>, and circular economy: A systematic literature review. </a:t>
            </a:r>
            <a:r>
              <a:rPr lang="en-US" sz="1300" b="0" i="1" dirty="0">
                <a:solidFill>
                  <a:srgbClr val="222222"/>
                </a:solidFill>
                <a:effectLst/>
                <a:highlight>
                  <a:srgbClr val="FFFFFF"/>
                </a:highlight>
                <a:latin typeface="Arial" panose="020B0604020202020204" pitchFamily="34" charset="0"/>
              </a:rPr>
              <a:t>Sustainability</a:t>
            </a:r>
            <a:r>
              <a:rPr lang="en-US" sz="1300" b="0" i="0" dirty="0">
                <a:solidFill>
                  <a:srgbClr val="222222"/>
                </a:solidFill>
                <a:effectLst/>
                <a:highlight>
                  <a:srgbClr val="FFFFFF"/>
                </a:highlight>
                <a:latin typeface="Arial" panose="020B0604020202020204" pitchFamily="34" charset="0"/>
              </a:rPr>
              <a:t>, </a:t>
            </a:r>
            <a:r>
              <a:rPr lang="en-US" sz="1300" b="0" i="1" dirty="0">
                <a:solidFill>
                  <a:srgbClr val="222222"/>
                </a:solidFill>
                <a:effectLst/>
                <a:highlight>
                  <a:srgbClr val="FFFFFF"/>
                </a:highlight>
                <a:latin typeface="Arial" panose="020B0604020202020204" pitchFamily="34" charset="0"/>
              </a:rPr>
              <a:t>13</a:t>
            </a:r>
            <a:r>
              <a:rPr lang="en-US" sz="1300" b="0" i="0" dirty="0">
                <a:solidFill>
                  <a:srgbClr val="222222"/>
                </a:solidFill>
                <a:effectLst/>
                <a:highlight>
                  <a:srgbClr val="FFFFFF"/>
                </a:highlight>
                <a:latin typeface="Arial" panose="020B0604020202020204" pitchFamily="34" charset="0"/>
              </a:rPr>
              <a:t>(11), 6501.</a:t>
            </a:r>
            <a:r>
              <a:rPr lang="cs-CZ" sz="1300" b="0" i="0" dirty="0">
                <a:solidFill>
                  <a:srgbClr val="222222"/>
                </a:solidFill>
                <a:effectLst/>
                <a:highlight>
                  <a:srgbClr val="FFFFFF"/>
                </a:highlight>
                <a:latin typeface="Arial" panose="020B0604020202020204" pitchFamily="34" charset="0"/>
              </a:rPr>
              <a:t>)</a:t>
            </a:r>
            <a:endParaRPr lang="cs-CZ" sz="1300" dirty="0"/>
          </a:p>
        </p:txBody>
      </p:sp>
    </p:spTree>
    <p:extLst>
      <p:ext uri="{BB962C8B-B14F-4D97-AF65-F5344CB8AC3E}">
        <p14:creationId xmlns:p14="http://schemas.microsoft.com/office/powerpoint/2010/main" val="186328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E2ABBB-00F9-2E93-0424-669E5731A91F}"/>
              </a:ext>
            </a:extLst>
          </p:cNvPr>
          <p:cNvSpPr>
            <a:spLocks noGrp="1"/>
          </p:cNvSpPr>
          <p:nvPr>
            <p:ph type="title"/>
          </p:nvPr>
        </p:nvSpPr>
        <p:spPr/>
        <p:txBody>
          <a:bodyPr/>
          <a:lstStyle/>
          <a:p>
            <a:r>
              <a:rPr lang="cs-CZ" dirty="0" err="1"/>
              <a:t>Sustainable</a:t>
            </a:r>
            <a:r>
              <a:rPr lang="cs-CZ" dirty="0"/>
              <a:t> and </a:t>
            </a:r>
            <a:r>
              <a:rPr lang="cs-CZ" dirty="0" err="1"/>
              <a:t>sustainability</a:t>
            </a:r>
            <a:endParaRPr lang="cs-CZ" dirty="0"/>
          </a:p>
        </p:txBody>
      </p:sp>
      <p:sp>
        <p:nvSpPr>
          <p:cNvPr id="3" name="Zástupný obsah 2">
            <a:extLst>
              <a:ext uri="{FF2B5EF4-FFF2-40B4-BE49-F238E27FC236}">
                <a16:creationId xmlns:a16="http://schemas.microsoft.com/office/drawing/2014/main" id="{1FA28689-E3C0-B98A-6CC5-BFCA97F45769}"/>
              </a:ext>
            </a:extLst>
          </p:cNvPr>
          <p:cNvSpPr>
            <a:spLocks noGrp="1"/>
          </p:cNvSpPr>
          <p:nvPr>
            <p:ph idx="1"/>
          </p:nvPr>
        </p:nvSpPr>
        <p:spPr/>
        <p:txBody>
          <a:bodyPr>
            <a:normAutofit fontScale="92500" lnSpcReduction="20000"/>
          </a:bodyPr>
          <a:lstStyle/>
          <a:p>
            <a:r>
              <a:rPr lang="cs-CZ" dirty="0" err="1"/>
              <a:t>Often</a:t>
            </a:r>
            <a:r>
              <a:rPr lang="cs-CZ" dirty="0"/>
              <a:t> </a:t>
            </a:r>
            <a:r>
              <a:rPr lang="cs-CZ" dirty="0" err="1"/>
              <a:t>mixed</a:t>
            </a:r>
            <a:r>
              <a:rPr lang="cs-CZ" dirty="0"/>
              <a:t> </a:t>
            </a:r>
            <a:r>
              <a:rPr lang="cs-CZ" dirty="0" err="1"/>
              <a:t>together</a:t>
            </a:r>
            <a:endParaRPr lang="cs-CZ" dirty="0"/>
          </a:p>
          <a:p>
            <a:r>
              <a:rPr lang="cs-CZ" dirty="0" err="1"/>
              <a:t>If</a:t>
            </a:r>
            <a:r>
              <a:rPr lang="cs-CZ" dirty="0"/>
              <a:t> very </a:t>
            </a:r>
            <a:r>
              <a:rPr lang="cs-CZ" dirty="0" err="1"/>
              <a:t>very</a:t>
            </a:r>
            <a:r>
              <a:rPr lang="cs-CZ" dirty="0"/>
              <a:t> </a:t>
            </a:r>
            <a:r>
              <a:rPr lang="cs-CZ" dirty="0" err="1"/>
              <a:t>correct</a:t>
            </a:r>
            <a:r>
              <a:rPr lang="cs-CZ" dirty="0"/>
              <a:t>:</a:t>
            </a:r>
          </a:p>
          <a:p>
            <a:r>
              <a:rPr lang="cs-CZ" dirty="0" err="1"/>
              <a:t>Sustainable</a:t>
            </a:r>
            <a:r>
              <a:rPr lang="cs-CZ" dirty="0"/>
              <a:t> business model = </a:t>
            </a:r>
            <a:r>
              <a:rPr lang="cs-CZ" dirty="0" err="1"/>
              <a:t>b.m</a:t>
            </a:r>
            <a:r>
              <a:rPr lang="cs-CZ" dirty="0"/>
              <a:t>. </a:t>
            </a:r>
            <a:r>
              <a:rPr lang="cs-CZ" dirty="0" err="1"/>
              <a:t>which</a:t>
            </a:r>
            <a:r>
              <a:rPr lang="cs-CZ" dirty="0"/>
              <a:t> is </a:t>
            </a:r>
            <a:r>
              <a:rPr lang="en-US" b="1" i="0" u="none" strike="noStrike" dirty="0">
                <a:solidFill>
                  <a:srgbClr val="1D2A57"/>
                </a:solidFill>
                <a:effectLst/>
                <a:latin typeface="Arial" panose="020B0604020202020204" pitchFamily="34" charset="0"/>
              </a:rPr>
              <a:t>able</a:t>
            </a:r>
            <a:r>
              <a:rPr lang="en-US" b="1" i="0" dirty="0">
                <a:solidFill>
                  <a:srgbClr val="1D2A57"/>
                </a:solidFill>
                <a:effectLst/>
                <a:latin typeface="Arial" panose="020B0604020202020204" pitchFamily="34" charset="0"/>
              </a:rPr>
              <a:t> to </a:t>
            </a:r>
            <a:r>
              <a:rPr lang="en-US" b="1" i="0" u="none" strike="noStrike" dirty="0">
                <a:solidFill>
                  <a:srgbClr val="1D2A57"/>
                </a:solidFill>
                <a:effectLst/>
                <a:latin typeface="Arial" panose="020B0604020202020204" pitchFamily="34" charset="0"/>
              </a:rPr>
              <a:t>continue</a:t>
            </a:r>
            <a:r>
              <a:rPr lang="cs-CZ" b="1" i="0" u="none" strike="noStrike" dirty="0">
                <a:solidFill>
                  <a:srgbClr val="1D2A57"/>
                </a:solidFill>
                <a:effectLst/>
                <a:latin typeface="Arial" panose="020B0604020202020204" pitchFamily="34" charset="0"/>
              </a:rPr>
              <a:t>, to </a:t>
            </a:r>
            <a:r>
              <a:rPr lang="cs-CZ" b="1" i="0" u="none" strike="noStrike" dirty="0" err="1">
                <a:solidFill>
                  <a:srgbClr val="1D2A57"/>
                </a:solidFill>
                <a:effectLst/>
                <a:latin typeface="Arial" panose="020B0604020202020204" pitchFamily="34" charset="0"/>
              </a:rPr>
              <a:t>be</a:t>
            </a:r>
            <a:r>
              <a:rPr lang="cs-CZ" b="1" i="0" u="none" strike="noStrike" dirty="0">
                <a:solidFill>
                  <a:srgbClr val="1D2A57"/>
                </a:solidFill>
                <a:effectLst/>
                <a:latin typeface="Arial" panose="020B0604020202020204" pitchFamily="34" charset="0"/>
              </a:rPr>
              <a:t> </a:t>
            </a:r>
            <a:r>
              <a:rPr lang="cs-CZ" b="1" i="0" u="none" strike="noStrike" dirty="0" err="1">
                <a:solidFill>
                  <a:srgbClr val="1D2A57"/>
                </a:solidFill>
                <a:effectLst/>
                <a:latin typeface="Arial" panose="020B0604020202020204" pitchFamily="34" charset="0"/>
              </a:rPr>
              <a:t>realized</a:t>
            </a:r>
            <a:r>
              <a:rPr lang="en-US" b="1" i="0" dirty="0">
                <a:solidFill>
                  <a:srgbClr val="1D2A57"/>
                </a:solidFill>
                <a:effectLst/>
                <a:latin typeface="Arial" panose="020B0604020202020204" pitchFamily="34" charset="0"/>
              </a:rPr>
              <a:t> over a </a:t>
            </a:r>
            <a:r>
              <a:rPr lang="en-US" b="1" i="0" u="none" strike="noStrike" dirty="0">
                <a:solidFill>
                  <a:srgbClr val="1D2A57"/>
                </a:solidFill>
                <a:effectLst/>
                <a:latin typeface="Arial" panose="020B0604020202020204" pitchFamily="34" charset="0"/>
              </a:rPr>
              <a:t>period</a:t>
            </a:r>
            <a:r>
              <a:rPr lang="en-US" b="1" i="0" dirty="0">
                <a:solidFill>
                  <a:srgbClr val="1D2A57"/>
                </a:solidFill>
                <a:effectLst/>
                <a:latin typeface="Arial" panose="020B0604020202020204" pitchFamily="34" charset="0"/>
              </a:rPr>
              <a:t> of </a:t>
            </a:r>
            <a:r>
              <a:rPr lang="en-US" b="1" i="0" u="none" strike="noStrike" dirty="0">
                <a:solidFill>
                  <a:srgbClr val="1D2A57"/>
                </a:solidFill>
                <a:effectLst/>
                <a:latin typeface="Arial" panose="020B0604020202020204" pitchFamily="34" charset="0"/>
              </a:rPr>
              <a:t>time</a:t>
            </a:r>
            <a:endParaRPr lang="cs-CZ" b="1" u="none" strike="noStrike" dirty="0">
              <a:solidFill>
                <a:srgbClr val="1D2A57"/>
              </a:solidFill>
              <a:latin typeface="Arial" panose="020B0604020202020204" pitchFamily="34" charset="0"/>
            </a:endParaRPr>
          </a:p>
          <a:p>
            <a:r>
              <a:rPr lang="cs-CZ" b="1" dirty="0">
                <a:solidFill>
                  <a:srgbClr val="1D2A57"/>
                </a:solidFill>
                <a:latin typeface="Arial" panose="020B0604020202020204" pitchFamily="34" charset="0"/>
              </a:rPr>
              <a:t>But in </a:t>
            </a:r>
            <a:r>
              <a:rPr lang="cs-CZ" b="1" dirty="0" err="1">
                <a:solidFill>
                  <a:srgbClr val="1D2A57"/>
                </a:solidFill>
                <a:latin typeface="Arial" panose="020B0604020202020204" pitchFamily="34" charset="0"/>
              </a:rPr>
              <a:t>practice</a:t>
            </a:r>
            <a:r>
              <a:rPr lang="cs-CZ" b="1" dirty="0">
                <a:solidFill>
                  <a:srgbClr val="1D2A57"/>
                </a:solidFill>
                <a:latin typeface="Arial" panose="020B0604020202020204" pitchFamily="34" charset="0"/>
              </a:rPr>
              <a:t>…</a:t>
            </a:r>
            <a:r>
              <a:rPr lang="cs-CZ" dirty="0">
                <a:latin typeface="Arial" panose="020B0604020202020204" pitchFamily="34" charset="0"/>
              </a:rPr>
              <a:t>both – </a:t>
            </a:r>
            <a:r>
              <a:rPr lang="cs-CZ" dirty="0" err="1">
                <a:latin typeface="Arial" panose="020B0604020202020204" pitchFamily="34" charset="0"/>
              </a:rPr>
              <a:t>also</a:t>
            </a:r>
            <a:r>
              <a:rPr lang="cs-CZ" dirty="0">
                <a:latin typeface="Arial" panose="020B0604020202020204" pitchFamily="34" charset="0"/>
              </a:rPr>
              <a:t> a </a:t>
            </a:r>
            <a:r>
              <a:rPr lang="en-US" b="0" i="0" dirty="0">
                <a:solidFill>
                  <a:srgbClr val="666666"/>
                </a:solidFill>
                <a:effectLst/>
                <a:highlight>
                  <a:srgbClr val="FFFFFF"/>
                </a:highlight>
                <a:latin typeface="freight-sans-pro"/>
              </a:rPr>
              <a:t>business model for sustainability, is a framework for how </a:t>
            </a:r>
            <a:r>
              <a:rPr lang="en-US" b="0" i="0" dirty="0" err="1">
                <a:solidFill>
                  <a:srgbClr val="666666"/>
                </a:solidFill>
                <a:effectLst/>
                <a:highlight>
                  <a:srgbClr val="FFFFFF"/>
                </a:highlight>
                <a:latin typeface="freight-sans-pro"/>
              </a:rPr>
              <a:t>organisations</a:t>
            </a:r>
            <a:r>
              <a:rPr lang="en-US" b="0" i="0" dirty="0">
                <a:solidFill>
                  <a:srgbClr val="666666"/>
                </a:solidFill>
                <a:effectLst/>
                <a:highlight>
                  <a:srgbClr val="FFFFFF"/>
                </a:highlight>
                <a:latin typeface="freight-sans-pro"/>
              </a:rPr>
              <a:t> create, deliver and capture value based on sustainable development principles</a:t>
            </a:r>
            <a:r>
              <a:rPr lang="cs-CZ" b="0" i="0" dirty="0">
                <a:solidFill>
                  <a:srgbClr val="666666"/>
                </a:solidFill>
                <a:effectLst/>
                <a:highlight>
                  <a:srgbClr val="FFFFFF"/>
                </a:highlight>
                <a:latin typeface="freight-sans-pro"/>
              </a:rPr>
              <a:t> (</a:t>
            </a:r>
            <a:r>
              <a:rPr lang="cs-CZ" b="0" i="0" dirty="0" err="1">
                <a:solidFill>
                  <a:srgbClr val="666666"/>
                </a:solidFill>
                <a:effectLst/>
                <a:highlight>
                  <a:srgbClr val="FFFFFF"/>
                </a:highlight>
                <a:latin typeface="freight-sans-pro"/>
              </a:rPr>
              <a:t>e.g</a:t>
            </a:r>
            <a:r>
              <a:rPr lang="cs-CZ" b="0" i="0" dirty="0">
                <a:solidFill>
                  <a:srgbClr val="666666"/>
                </a:solidFill>
                <a:effectLst/>
                <a:highlight>
                  <a:srgbClr val="FFFFFF"/>
                </a:highlight>
                <a:latin typeface="freight-sans-pro"/>
              </a:rPr>
              <a:t>. </a:t>
            </a:r>
            <a:r>
              <a:rPr lang="cs-CZ" b="0" i="0" dirty="0" err="1">
                <a:solidFill>
                  <a:srgbClr val="666666"/>
                </a:solidFill>
                <a:effectLst/>
                <a:highlight>
                  <a:srgbClr val="FFFFFF"/>
                </a:highlight>
                <a:latin typeface="freight-sans-pro"/>
              </a:rPr>
              <a:t>focused</a:t>
            </a:r>
            <a:r>
              <a:rPr lang="cs-CZ" b="0" i="0" dirty="0">
                <a:solidFill>
                  <a:srgbClr val="666666"/>
                </a:solidFill>
                <a:effectLst/>
                <a:highlight>
                  <a:srgbClr val="FFFFFF"/>
                </a:highlight>
                <a:latin typeface="freight-sans-pro"/>
              </a:rPr>
              <a:t> on SDG)</a:t>
            </a:r>
            <a:r>
              <a:rPr lang="en-US" b="0" i="0" dirty="0">
                <a:solidFill>
                  <a:srgbClr val="666666"/>
                </a:solidFill>
                <a:effectLst/>
                <a:highlight>
                  <a:srgbClr val="FFFFFF"/>
                </a:highlight>
                <a:latin typeface="freight-sans-pro"/>
              </a:rPr>
              <a:t>.</a:t>
            </a:r>
            <a:endParaRPr lang="cs-CZ" b="0" i="0" dirty="0">
              <a:solidFill>
                <a:srgbClr val="666666"/>
              </a:solidFill>
              <a:effectLst/>
              <a:highlight>
                <a:srgbClr val="FFFFFF"/>
              </a:highlight>
              <a:latin typeface="freight-sans-pro"/>
            </a:endParaRPr>
          </a:p>
          <a:p>
            <a:r>
              <a:rPr lang="cs-CZ" b="0" i="0" dirty="0">
                <a:solidFill>
                  <a:srgbClr val="666666"/>
                </a:solidFill>
                <a:effectLst/>
                <a:highlight>
                  <a:srgbClr val="FFFFFF"/>
                </a:highlight>
                <a:latin typeface="freight-sans-pro"/>
              </a:rPr>
              <a:t>Not </a:t>
            </a:r>
            <a:r>
              <a:rPr lang="cs-CZ" b="0" i="0" dirty="0" err="1">
                <a:solidFill>
                  <a:srgbClr val="666666"/>
                </a:solidFill>
                <a:effectLst/>
                <a:highlight>
                  <a:srgbClr val="FFFFFF"/>
                </a:highlight>
                <a:latin typeface="freight-sans-pro"/>
              </a:rPr>
              <a:t>only</a:t>
            </a:r>
            <a:r>
              <a:rPr lang="cs-CZ" b="0" i="0" dirty="0">
                <a:solidFill>
                  <a:srgbClr val="666666"/>
                </a:solidFill>
                <a:effectLst/>
                <a:highlight>
                  <a:srgbClr val="FFFFFF"/>
                </a:highlight>
                <a:latin typeface="freight-sans-pro"/>
              </a:rPr>
              <a:t> </a:t>
            </a:r>
            <a:r>
              <a:rPr lang="cs-CZ" b="0" i="0" dirty="0" err="1">
                <a:solidFill>
                  <a:srgbClr val="666666"/>
                </a:solidFill>
                <a:effectLst/>
                <a:highlight>
                  <a:srgbClr val="FFFFFF"/>
                </a:highlight>
                <a:latin typeface="freight-sans-pro"/>
              </a:rPr>
              <a:t>focused</a:t>
            </a:r>
            <a:r>
              <a:rPr lang="cs-CZ" b="0" i="0" dirty="0">
                <a:solidFill>
                  <a:srgbClr val="666666"/>
                </a:solidFill>
                <a:effectLst/>
                <a:highlight>
                  <a:srgbClr val="FFFFFF"/>
                </a:highlight>
                <a:latin typeface="freight-sans-pro"/>
              </a:rPr>
              <a:t> ON PROFIT, but….it </a:t>
            </a:r>
            <a:r>
              <a:rPr lang="en-US" b="0" i="0" dirty="0">
                <a:solidFill>
                  <a:srgbClr val="666666"/>
                </a:solidFill>
                <a:effectLst/>
                <a:highlight>
                  <a:srgbClr val="FFFFFF"/>
                </a:highlight>
                <a:latin typeface="freight-sans-pro"/>
              </a:rPr>
              <a:t>can </a:t>
            </a:r>
            <a:r>
              <a:rPr lang="en-US" b="0" i="0" u="sng" dirty="0">
                <a:solidFill>
                  <a:srgbClr val="333333"/>
                </a:solidFill>
                <a:effectLst/>
                <a:highlight>
                  <a:srgbClr val="FFFFFF"/>
                </a:highlight>
                <a:latin typeface="freight-sans-pro"/>
              </a:rPr>
              <a:t>help </a:t>
            </a:r>
            <a:r>
              <a:rPr lang="en-US" b="0" i="0" u="sng" dirty="0" err="1">
                <a:solidFill>
                  <a:srgbClr val="333333"/>
                </a:solidFill>
                <a:effectLst/>
                <a:highlight>
                  <a:srgbClr val="FFFFFF"/>
                </a:highlight>
                <a:latin typeface="freight-sans-pro"/>
              </a:rPr>
              <a:t>organisations</a:t>
            </a:r>
            <a:r>
              <a:rPr lang="en-US" b="0" i="0" u="sng" dirty="0">
                <a:solidFill>
                  <a:srgbClr val="333333"/>
                </a:solidFill>
                <a:effectLst/>
                <a:highlight>
                  <a:srgbClr val="FFFFFF"/>
                </a:highlight>
                <a:latin typeface="freight-sans-pro"/>
              </a:rPr>
              <a:t> to tackle sustainability challenges</a:t>
            </a:r>
            <a:r>
              <a:rPr lang="en-US" b="0" i="0" dirty="0">
                <a:solidFill>
                  <a:srgbClr val="666666"/>
                </a:solidFill>
                <a:effectLst/>
                <a:highlight>
                  <a:srgbClr val="FFFFFF"/>
                </a:highlight>
                <a:latin typeface="freight-sans-pro"/>
              </a:rPr>
              <a:t> whilst continuing to operate profitably. By addressing a range of </a:t>
            </a:r>
            <a:r>
              <a:rPr lang="en-US" b="0" i="0" dirty="0">
                <a:solidFill>
                  <a:srgbClr val="666666"/>
                </a:solidFill>
                <a:effectLst/>
                <a:highlight>
                  <a:srgbClr val="00FF00"/>
                </a:highlight>
                <a:latin typeface="freight-sans-pro"/>
              </a:rPr>
              <a:t>ecological and social issues </a:t>
            </a:r>
            <a:r>
              <a:rPr lang="en-US" b="0" i="0" dirty="0">
                <a:solidFill>
                  <a:srgbClr val="666666"/>
                </a:solidFill>
                <a:effectLst/>
                <a:highlight>
                  <a:srgbClr val="FFFFFF"/>
                </a:highlight>
                <a:latin typeface="freight-sans-pro"/>
              </a:rPr>
              <a:t>within the framework, companies can evolve their purpose, products and processes whilst contributing positively to the planet</a:t>
            </a:r>
            <a:r>
              <a:rPr lang="cs-CZ" b="0" i="0" dirty="0">
                <a:solidFill>
                  <a:srgbClr val="666666"/>
                </a:solidFill>
                <a:effectLst/>
                <a:highlight>
                  <a:srgbClr val="FFFFFF"/>
                </a:highlight>
                <a:latin typeface="freight-sans-pro"/>
              </a:rPr>
              <a:t> and to </a:t>
            </a:r>
            <a:r>
              <a:rPr lang="cs-CZ" b="0" i="0" dirty="0" err="1">
                <a:solidFill>
                  <a:srgbClr val="666666"/>
                </a:solidFill>
                <a:effectLst/>
                <a:highlight>
                  <a:srgbClr val="FFFFFF"/>
                </a:highlight>
                <a:latin typeface="freight-sans-pro"/>
              </a:rPr>
              <a:t>people</a:t>
            </a:r>
            <a:r>
              <a:rPr lang="en-US" b="0" i="0" dirty="0">
                <a:solidFill>
                  <a:srgbClr val="666666"/>
                </a:solidFill>
                <a:effectLst/>
                <a:highlight>
                  <a:srgbClr val="FFFFFF"/>
                </a:highlight>
                <a:latin typeface="freight-sans-pro"/>
              </a:rPr>
              <a:t>.</a:t>
            </a:r>
            <a:endParaRPr lang="cs-CZ" dirty="0"/>
          </a:p>
        </p:txBody>
      </p:sp>
    </p:spTree>
    <p:extLst>
      <p:ext uri="{BB962C8B-B14F-4D97-AF65-F5344CB8AC3E}">
        <p14:creationId xmlns:p14="http://schemas.microsoft.com/office/powerpoint/2010/main" val="327965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B5E779-80EB-6BEC-A02E-B13E7679BDEE}"/>
              </a:ext>
            </a:extLst>
          </p:cNvPr>
          <p:cNvSpPr>
            <a:spLocks noGrp="1"/>
          </p:cNvSpPr>
          <p:nvPr>
            <p:ph type="title"/>
          </p:nvPr>
        </p:nvSpPr>
        <p:spPr>
          <a:xfrm>
            <a:off x="838200" y="201770"/>
            <a:ext cx="10515600" cy="924179"/>
          </a:xfrm>
        </p:spPr>
        <p:txBody>
          <a:bodyPr/>
          <a:lstStyle/>
          <a:p>
            <a:r>
              <a:rPr lang="cs-CZ" dirty="0"/>
              <a:t>Business model</a:t>
            </a:r>
          </a:p>
        </p:txBody>
      </p:sp>
      <p:sp>
        <p:nvSpPr>
          <p:cNvPr id="3" name="Zástupný obsah 2">
            <a:extLst>
              <a:ext uri="{FF2B5EF4-FFF2-40B4-BE49-F238E27FC236}">
                <a16:creationId xmlns:a16="http://schemas.microsoft.com/office/drawing/2014/main" id="{0A684520-43B4-B731-73EF-4BD2DD442419}"/>
              </a:ext>
            </a:extLst>
          </p:cNvPr>
          <p:cNvSpPr>
            <a:spLocks noGrp="1"/>
          </p:cNvSpPr>
          <p:nvPr>
            <p:ph idx="1"/>
          </p:nvPr>
        </p:nvSpPr>
        <p:spPr>
          <a:xfrm>
            <a:off x="271272" y="1125949"/>
            <a:ext cx="11649456" cy="4351338"/>
          </a:xfrm>
        </p:spPr>
        <p:txBody>
          <a:bodyPr>
            <a:normAutofit fontScale="92500" lnSpcReduction="10000"/>
          </a:bodyPr>
          <a:lstStyle/>
          <a:p>
            <a:pPr algn="l"/>
            <a:r>
              <a:rPr lang="en-US" sz="1800" b="0" i="0" u="none" strike="noStrike" baseline="0" dirty="0">
                <a:solidFill>
                  <a:srgbClr val="000000"/>
                </a:solidFill>
                <a:latin typeface="AdvOT863180fb"/>
              </a:rPr>
              <a:t>help understand how a</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rm does business and can be used for analysis, comparison and</a:t>
            </a:r>
            <a:r>
              <a:rPr lang="cs-CZ" sz="1800" b="0" i="0" u="none" strike="noStrike" baseline="0" dirty="0">
                <a:solidFill>
                  <a:srgbClr val="000000"/>
                </a:solidFill>
                <a:latin typeface="AdvOT863180fb"/>
              </a:rPr>
              <a:t> performance </a:t>
            </a:r>
            <a:r>
              <a:rPr lang="cs-CZ" sz="1800" b="0" i="0" u="none" strike="noStrike" baseline="0" dirty="0" err="1">
                <a:solidFill>
                  <a:srgbClr val="000000"/>
                </a:solidFill>
                <a:latin typeface="AdvOT863180fb"/>
              </a:rPr>
              <a:t>assessment</a:t>
            </a:r>
            <a:r>
              <a:rPr lang="cs-CZ" sz="1800" b="0" i="0" u="none" strike="noStrike" baseline="0" dirty="0">
                <a:solidFill>
                  <a:srgbClr val="000000"/>
                </a:solidFill>
                <a:latin typeface="AdvOT863180fb"/>
              </a:rPr>
              <a:t>, management, </a:t>
            </a:r>
            <a:r>
              <a:rPr lang="cs-CZ" sz="1800" b="0" i="0" u="none" strike="noStrike" baseline="0" dirty="0" err="1">
                <a:solidFill>
                  <a:srgbClr val="000000"/>
                </a:solidFill>
                <a:latin typeface="AdvOT863180fb"/>
              </a:rPr>
              <a:t>communication</a:t>
            </a:r>
            <a:r>
              <a:rPr lang="cs-CZ" sz="1800" b="0" i="0" u="none" strike="noStrike" baseline="0" dirty="0">
                <a:solidFill>
                  <a:srgbClr val="000000"/>
                </a:solidFill>
                <a:latin typeface="AdvOT863180fb"/>
              </a:rPr>
              <a:t>, and </a:t>
            </a:r>
            <a:r>
              <a:rPr lang="en-US" sz="1800" b="0" i="0" u="none" strike="noStrike" baseline="0" dirty="0">
                <a:solidFill>
                  <a:srgbClr val="000000"/>
                </a:solidFill>
                <a:latin typeface="AdvOT863180fb"/>
              </a:rPr>
              <a:t>innovation </a:t>
            </a:r>
            <a:endParaRPr lang="cs-CZ" sz="1800" b="0" i="0" u="none" strike="noStrike" baseline="0" dirty="0">
              <a:solidFill>
                <a:srgbClr val="000000"/>
              </a:solidFill>
              <a:latin typeface="AdvOT863180fb"/>
            </a:endParaRPr>
          </a:p>
          <a:p>
            <a:pPr algn="l"/>
            <a:r>
              <a:rPr lang="en-US" sz="1800" b="0" i="0" u="none" strike="noStrike" baseline="0" dirty="0">
                <a:solidFill>
                  <a:srgbClr val="000000"/>
                </a:solidFill>
                <a:latin typeface="AdvOT863180fb"/>
              </a:rPr>
              <a:t>concerned with how the </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rm de</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nes its competitive </a:t>
            </a:r>
            <a:r>
              <a:rPr lang="en-US" sz="1800" b="0" i="0" u="none" strike="noStrike" baseline="0" dirty="0" err="1">
                <a:solidFill>
                  <a:srgbClr val="000000"/>
                </a:solidFill>
                <a:latin typeface="AdvOT863180fb"/>
              </a:rPr>
              <a:t>strat</a:t>
            </a:r>
            <a:r>
              <a:rPr lang="cs-CZ" sz="1800" b="0" i="0" u="none" strike="noStrike" baseline="0" dirty="0">
                <a:solidFill>
                  <a:srgbClr val="000000"/>
                </a:solidFill>
                <a:latin typeface="AdvOT863180fb"/>
              </a:rPr>
              <a:t>e</a:t>
            </a:r>
            <a:r>
              <a:rPr lang="en-US" sz="1800" b="0" i="0" u="none" strike="noStrike" baseline="0" dirty="0" err="1">
                <a:solidFill>
                  <a:srgbClr val="000000"/>
                </a:solidFill>
                <a:latin typeface="AdvOT863180fb"/>
              </a:rPr>
              <a:t>gy</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through the design of the product or service it offers to its market,</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how it charges for it, what it costs to produce, how it differentiates</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itself from other </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rms by the value proposition, and how the </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rm</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integrates its own value chain with those of other </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rm</a:t>
            </a:r>
            <a:r>
              <a:rPr lang="en-US" sz="1800" b="0" i="0" u="none" strike="noStrike" baseline="0" dirty="0">
                <a:solidFill>
                  <a:srgbClr val="000000"/>
                </a:solidFill>
                <a:latin typeface="AdvOT863180fb+20"/>
              </a:rPr>
              <a:t>’</a:t>
            </a:r>
            <a:r>
              <a:rPr lang="en-US" sz="1800" b="0" i="0" u="none" strike="noStrike" baseline="0" dirty="0">
                <a:solidFill>
                  <a:srgbClr val="000000"/>
                </a:solidFill>
                <a:latin typeface="AdvOT863180fb"/>
              </a:rPr>
              <a:t>s in a value</a:t>
            </a:r>
            <a:r>
              <a:rPr lang="cs-CZ" sz="1800" b="0" i="0" u="none" strike="noStrike" baseline="0" dirty="0">
                <a:solidFill>
                  <a:srgbClr val="000000"/>
                </a:solidFill>
                <a:latin typeface="AdvOT863180fb"/>
              </a:rPr>
              <a:t> network </a:t>
            </a:r>
          </a:p>
          <a:p>
            <a:pPr algn="l"/>
            <a:r>
              <a:rPr lang="cs-CZ" sz="1800" b="0" i="0" u="none" strike="noStrike" baseline="0" dirty="0">
                <a:solidFill>
                  <a:srgbClr val="000000"/>
                </a:solidFill>
                <a:latin typeface="AdvOT863180fb"/>
              </a:rPr>
              <a:t>a </a:t>
            </a:r>
            <a:r>
              <a:rPr lang="cs-CZ" sz="1800" b="0" i="0" u="none" strike="noStrike" baseline="0" dirty="0" err="1">
                <a:solidFill>
                  <a:srgbClr val="000000"/>
                </a:solidFill>
                <a:latin typeface="AdvOT863180fb"/>
              </a:rPr>
              <a:t>holistic</a:t>
            </a:r>
            <a:r>
              <a:rPr lang="cs-CZ" sz="1800" b="0" i="0" u="none" strike="noStrike" baseline="0" dirty="0">
                <a:solidFill>
                  <a:srgbClr val="000000"/>
                </a:solidFill>
                <a:latin typeface="AdvOT863180fb"/>
              </a:rPr>
              <a:t> </a:t>
            </a:r>
            <a:r>
              <a:rPr lang="cs-CZ" sz="1800" b="0" i="0" u="none" strike="noStrike" baseline="0" dirty="0" err="1">
                <a:solidFill>
                  <a:srgbClr val="000000"/>
                </a:solidFill>
                <a:latin typeface="AdvOT863180fb"/>
              </a:rPr>
              <a:t>description</a:t>
            </a:r>
            <a:r>
              <a:rPr lang="cs-CZ" sz="1800" dirty="0">
                <a:solidFill>
                  <a:srgbClr val="000000"/>
                </a:solidFill>
                <a:latin typeface="AdvOT863180fb"/>
              </a:rPr>
              <a:t> </a:t>
            </a:r>
            <a:r>
              <a:rPr lang="en-US" sz="1800" b="0" i="0" u="none" strike="noStrike" baseline="0" dirty="0">
                <a:solidFill>
                  <a:srgbClr val="000000"/>
                </a:solidFill>
                <a:latin typeface="AdvOT863180fb"/>
              </a:rPr>
              <a:t>on </a:t>
            </a:r>
            <a:r>
              <a:rPr lang="en-US" sz="1800" b="0" i="0" u="none" strike="noStrike" baseline="0" dirty="0">
                <a:solidFill>
                  <a:srgbClr val="000000"/>
                </a:solidFill>
                <a:latin typeface="AdvOT863180fb+20"/>
              </a:rPr>
              <a:t>‘</a:t>
            </a:r>
            <a:r>
              <a:rPr lang="en-US" sz="1800" b="0" i="0" u="none" strike="noStrike" baseline="0" dirty="0">
                <a:solidFill>
                  <a:srgbClr val="000000"/>
                </a:solidFill>
                <a:latin typeface="AdvOT863180fb"/>
              </a:rPr>
              <a:t>how a </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rm does business</a:t>
            </a:r>
            <a:r>
              <a:rPr lang="en-US" sz="1800" b="0" i="0" u="none" strike="noStrike" baseline="0" dirty="0">
                <a:solidFill>
                  <a:srgbClr val="000000"/>
                </a:solidFill>
                <a:latin typeface="AdvOT863180fb+20"/>
              </a:rPr>
              <a:t>’ </a:t>
            </a:r>
            <a:r>
              <a:rPr lang="en-US" sz="1800" b="0" i="0" u="none" strike="noStrike" baseline="0" dirty="0">
                <a:solidFill>
                  <a:srgbClr val="000000"/>
                </a:solidFill>
                <a:latin typeface="AdvOT863180fb"/>
              </a:rPr>
              <a:t>and how the company will convert resources</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and capabilities into economic value. </a:t>
            </a:r>
            <a:endParaRPr lang="cs-CZ" sz="1800" b="0" i="0" u="none" strike="noStrike" baseline="0" dirty="0">
              <a:solidFill>
                <a:srgbClr val="000000"/>
              </a:solidFill>
              <a:latin typeface="AdvOT863180fb"/>
            </a:endParaRPr>
          </a:p>
          <a:p>
            <a:pPr algn="l"/>
            <a:r>
              <a:rPr lang="en-US" sz="1800" b="0" i="0" u="none" strike="noStrike" baseline="0" dirty="0">
                <a:solidFill>
                  <a:srgbClr val="000000"/>
                </a:solidFill>
                <a:latin typeface="AdvOT863180fb"/>
              </a:rPr>
              <a:t>the</a:t>
            </a:r>
            <a:r>
              <a:rPr lang="cs-CZ" sz="1800" b="0" i="0" u="none" strike="noStrike" baseline="0" dirty="0">
                <a:solidFill>
                  <a:srgbClr val="000000"/>
                </a:solidFill>
                <a:latin typeface="AdvOT863180fb"/>
              </a:rPr>
              <a:t> </a:t>
            </a:r>
            <a:r>
              <a:rPr lang="en-US" sz="1800" b="0" i="0" u="none" strike="noStrike" baseline="0" dirty="0" err="1">
                <a:solidFill>
                  <a:srgbClr val="000000"/>
                </a:solidFill>
                <a:latin typeface="AdvOT863180fb"/>
              </a:rPr>
              <a:t>organisational</a:t>
            </a:r>
            <a:r>
              <a:rPr lang="en-US" sz="1800" b="0" i="0" u="none" strike="noStrike" baseline="0" dirty="0">
                <a:solidFill>
                  <a:srgbClr val="000000"/>
                </a:solidFill>
                <a:latin typeface="AdvOT863180fb"/>
              </a:rPr>
              <a:t> and </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nancial </a:t>
            </a:r>
            <a:r>
              <a:rPr lang="en-US" sz="1800" b="0" i="0" u="none" strike="noStrike" baseline="0" dirty="0">
                <a:solidFill>
                  <a:srgbClr val="000000"/>
                </a:solidFill>
                <a:latin typeface="AdvOT863180fb+20"/>
              </a:rPr>
              <a:t>‘</a:t>
            </a:r>
            <a:r>
              <a:rPr lang="en-US" sz="1800" b="0" i="0" u="none" strike="noStrike" baseline="0" dirty="0">
                <a:solidFill>
                  <a:srgbClr val="000000"/>
                </a:solidFill>
                <a:latin typeface="AdvOT863180fb"/>
              </a:rPr>
              <a:t>architecture</a:t>
            </a:r>
            <a:r>
              <a:rPr lang="en-US" sz="1800" b="0" i="0" u="none" strike="noStrike" baseline="0" dirty="0">
                <a:solidFill>
                  <a:srgbClr val="000000"/>
                </a:solidFill>
                <a:latin typeface="AdvOT863180fb+20"/>
              </a:rPr>
              <a:t>’ </a:t>
            </a:r>
            <a:r>
              <a:rPr lang="en-US" sz="1800" b="0" i="0" u="none" strike="noStrike" baseline="0" dirty="0">
                <a:solidFill>
                  <a:srgbClr val="000000"/>
                </a:solidFill>
                <a:latin typeface="AdvOT863180fb"/>
              </a:rPr>
              <a:t>of a business and includes</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implicit assumptions about customers, their needs, and the</a:t>
            </a:r>
            <a:r>
              <a:rPr lang="cs-CZ" sz="1800" b="0" i="0" u="none" strike="noStrike" baseline="0" dirty="0">
                <a:solidFill>
                  <a:srgbClr val="000000"/>
                </a:solidFill>
                <a:latin typeface="AdvOT863180fb"/>
              </a:rPr>
              <a:t> </a:t>
            </a:r>
            <a:r>
              <a:rPr lang="en-US" sz="1800" b="0" i="0" u="none" strike="noStrike" baseline="0" dirty="0" err="1">
                <a:solidFill>
                  <a:srgbClr val="000000"/>
                </a:solidFill>
                <a:latin typeface="AdvOT863180fb"/>
              </a:rPr>
              <a:t>behaviour</a:t>
            </a:r>
            <a:r>
              <a:rPr lang="en-US" sz="1800" b="0" i="0" u="none" strike="noStrike" baseline="0" dirty="0">
                <a:solidFill>
                  <a:srgbClr val="000000"/>
                </a:solidFill>
                <a:latin typeface="AdvOT863180fb"/>
              </a:rPr>
              <a:t> of revenues, costs and competitors </a:t>
            </a:r>
            <a:endParaRPr lang="cs-CZ" sz="1800" b="0" i="0" u="none" strike="noStrike" baseline="0" dirty="0">
              <a:solidFill>
                <a:srgbClr val="000000"/>
              </a:solidFill>
              <a:latin typeface="AdvOT863180fb"/>
            </a:endParaRPr>
          </a:p>
          <a:p>
            <a:pPr algn="l"/>
            <a:r>
              <a:rPr lang="en-US" sz="1800" b="0" i="0" u="none" strike="noStrike" baseline="0" dirty="0">
                <a:solidFill>
                  <a:srgbClr val="000000"/>
                </a:solidFill>
                <a:latin typeface="AdvOT863180fb"/>
              </a:rPr>
              <a:t>a</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business model </a:t>
            </a:r>
            <a:r>
              <a:rPr lang="cs-CZ" sz="1800" b="0" i="0" u="none" strike="noStrike" baseline="0" dirty="0">
                <a:solidFill>
                  <a:srgbClr val="000000"/>
                </a:solidFill>
                <a:latin typeface="AdvOT863180fb"/>
              </a:rPr>
              <a:t>CANVAS =</a:t>
            </a:r>
            <a:r>
              <a:rPr lang="en-US" sz="1800" b="0" i="0" u="none" strike="noStrike" baseline="0" dirty="0">
                <a:solidFill>
                  <a:srgbClr val="000000"/>
                </a:solidFill>
                <a:latin typeface="AdvOT863180fb"/>
              </a:rPr>
              <a:t> a series of elements: the value proposition</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(product/service offering, customer segments, customer relationships),</a:t>
            </a:r>
            <a:r>
              <a:rPr lang="cs-CZ" sz="1800" b="0" i="0" u="none" strike="noStrike" baseline="0" dirty="0">
                <a:solidFill>
                  <a:srgbClr val="000000"/>
                </a:solidFill>
                <a:latin typeface="AdvOT863180fb"/>
              </a:rPr>
              <a:t> </a:t>
            </a:r>
            <a:r>
              <a:rPr lang="fr-FR" sz="1800" b="0" i="0" u="none" strike="noStrike" baseline="0" dirty="0">
                <a:solidFill>
                  <a:srgbClr val="000000"/>
                </a:solidFill>
                <a:latin typeface="AdvOT863180fb"/>
              </a:rPr>
              <a:t>activities, resources, partners, distribution channels (i.e.</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value creation and delivery) and cost structure, and revenue model</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(i.e. value capture). </a:t>
            </a:r>
            <a:endParaRPr lang="cs-CZ" sz="1800" b="0" i="0" u="none" strike="noStrike" baseline="0" dirty="0">
              <a:solidFill>
                <a:srgbClr val="000000"/>
              </a:solidFill>
              <a:latin typeface="AdvOT863180fb"/>
            </a:endParaRPr>
          </a:p>
          <a:p>
            <a:pPr algn="l"/>
            <a:r>
              <a:rPr lang="en-US" sz="1800" b="0" i="0" u="none" strike="noStrike" baseline="0" dirty="0">
                <a:solidFill>
                  <a:srgbClr val="000000"/>
                </a:solidFill>
                <a:latin typeface="AdvOT863180fb"/>
              </a:rPr>
              <a:t>a consolidated view of the components of a</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business models as: the value proposition (i.e. the offer and the</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target customer segment), the value creation and delivery system,</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and the value capture system. </a:t>
            </a:r>
            <a:endParaRPr lang="cs-CZ" sz="1800" b="0" i="0" u="none" strike="noStrike" baseline="0" dirty="0">
              <a:solidFill>
                <a:srgbClr val="000000"/>
              </a:solidFill>
              <a:latin typeface="AdvOT863180fb"/>
            </a:endParaRPr>
          </a:p>
          <a:p>
            <a:pPr algn="l"/>
            <a:r>
              <a:rPr lang="cs-CZ" sz="1800" dirty="0" err="1">
                <a:solidFill>
                  <a:srgbClr val="000000"/>
                </a:solidFill>
                <a:latin typeface="AdvOT863180fb"/>
              </a:rPr>
              <a:t>a</a:t>
            </a:r>
            <a:r>
              <a:rPr lang="cs-CZ" sz="1800" b="0" i="0" u="none" strike="noStrike" baseline="0" dirty="0" err="1">
                <a:solidFill>
                  <a:srgbClr val="000000"/>
                </a:solidFill>
                <a:latin typeface="AdvOT863180fb"/>
              </a:rPr>
              <a:t>n</a:t>
            </a:r>
            <a:r>
              <a:rPr lang="cs-CZ" sz="1800" b="0" i="0" u="none" strike="noStrike" baseline="0" dirty="0">
                <a:solidFill>
                  <a:srgbClr val="000000"/>
                </a:solidFill>
                <a:latin typeface="AdvOT863180fb"/>
              </a:rPr>
              <a:t> a</a:t>
            </a:r>
            <a:r>
              <a:rPr lang="en-US" sz="1800" b="0" i="0" u="none" strike="noStrike" baseline="0" dirty="0" err="1">
                <a:solidFill>
                  <a:srgbClr val="000000"/>
                </a:solidFill>
                <a:latin typeface="AdvOT863180fb"/>
              </a:rPr>
              <a:t>ctivity</a:t>
            </a:r>
            <a:r>
              <a:rPr lang="cs-CZ" sz="1800" b="0" i="0" u="none" strike="noStrike" baseline="0" dirty="0">
                <a:solidFill>
                  <a:srgbClr val="000000"/>
                </a:solidFill>
                <a:latin typeface="AdvOT863180fb"/>
              </a:rPr>
              <a:t>-</a:t>
            </a:r>
            <a:r>
              <a:rPr lang="en-US" sz="1800" b="0" i="0" u="none" strike="noStrike" baseline="0" dirty="0">
                <a:solidFill>
                  <a:srgbClr val="000000"/>
                </a:solidFill>
                <a:latin typeface="AdvOT863180fb"/>
              </a:rPr>
              <a:t>based</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perspective, including the selection of activities (</a:t>
            </a:r>
            <a:r>
              <a:rPr lang="en-US" sz="1800" b="0" i="0" u="none" strike="noStrike" baseline="0" dirty="0">
                <a:solidFill>
                  <a:srgbClr val="000000"/>
                </a:solidFill>
                <a:latin typeface="AdvOT863180fb+20"/>
              </a:rPr>
              <a:t>‘</a:t>
            </a:r>
            <a:r>
              <a:rPr lang="en-US" sz="1800" b="0" i="0" u="none" strike="noStrike" baseline="0" dirty="0">
                <a:solidFill>
                  <a:srgbClr val="000000"/>
                </a:solidFill>
                <a:latin typeface="AdvOT863180fb"/>
              </a:rPr>
              <a:t>what</a:t>
            </a:r>
            <a:r>
              <a:rPr lang="en-US" sz="1800" b="0" i="0" u="none" strike="noStrike" baseline="0" dirty="0">
                <a:solidFill>
                  <a:srgbClr val="000000"/>
                </a:solidFill>
                <a:latin typeface="AdvOT863180fb+20"/>
              </a:rPr>
              <a:t>’</a:t>
            </a:r>
            <a:r>
              <a:rPr lang="en-US" sz="1800" b="0" i="0" u="none" strike="noStrike" baseline="0" dirty="0">
                <a:solidFill>
                  <a:srgbClr val="000000"/>
                </a:solidFill>
                <a:latin typeface="AdvOT863180fb"/>
              </a:rPr>
              <a:t>), the</a:t>
            </a:r>
            <a:r>
              <a:rPr lang="cs-CZ"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activity system structure (</a:t>
            </a:r>
            <a:r>
              <a:rPr lang="en-US" sz="1800" b="0" i="0" u="none" strike="noStrike" baseline="0" dirty="0">
                <a:solidFill>
                  <a:srgbClr val="000000"/>
                </a:solidFill>
                <a:latin typeface="AdvOT863180fb+20"/>
              </a:rPr>
              <a:t>‘</a:t>
            </a:r>
            <a:r>
              <a:rPr lang="en-US" sz="1800" b="0" i="0" u="none" strike="noStrike" baseline="0" dirty="0">
                <a:solidFill>
                  <a:srgbClr val="000000"/>
                </a:solidFill>
                <a:latin typeface="AdvOT863180fb"/>
              </a:rPr>
              <a:t>how</a:t>
            </a:r>
            <a:r>
              <a:rPr lang="en-US" sz="1800" b="0" i="0" u="none" strike="noStrike" baseline="0" dirty="0">
                <a:solidFill>
                  <a:srgbClr val="000000"/>
                </a:solidFill>
                <a:latin typeface="AdvOT863180fb+20"/>
              </a:rPr>
              <a:t>’</a:t>
            </a:r>
            <a:r>
              <a:rPr lang="en-US" sz="1800" b="0" i="0" u="none" strike="noStrike" baseline="0" dirty="0">
                <a:solidFill>
                  <a:srgbClr val="000000"/>
                </a:solidFill>
                <a:latin typeface="AdvOT863180fb"/>
              </a:rPr>
              <a:t>), and who performs the activities</a:t>
            </a:r>
            <a:r>
              <a:rPr lang="cs-CZ" sz="1800" b="0" i="0" u="none" strike="noStrike" baseline="0" dirty="0">
                <a:solidFill>
                  <a:srgbClr val="000000"/>
                </a:solidFill>
                <a:latin typeface="AdvOT863180fb"/>
              </a:rPr>
              <a:t> (</a:t>
            </a:r>
            <a:r>
              <a:rPr lang="cs-CZ" sz="1800" b="0" i="0" u="none" strike="noStrike" baseline="0" dirty="0">
                <a:solidFill>
                  <a:srgbClr val="000000"/>
                </a:solidFill>
                <a:latin typeface="AdvOT863180fb+20"/>
              </a:rPr>
              <a:t>‘</a:t>
            </a:r>
            <a:r>
              <a:rPr lang="cs-CZ" sz="1800" b="0" i="0" u="none" strike="noStrike" baseline="0" dirty="0" err="1">
                <a:solidFill>
                  <a:srgbClr val="000000"/>
                </a:solidFill>
                <a:latin typeface="AdvOT863180fb"/>
              </a:rPr>
              <a:t>who</a:t>
            </a:r>
            <a:r>
              <a:rPr lang="cs-CZ" sz="1800" b="0" i="0" u="none" strike="noStrike" baseline="0" dirty="0">
                <a:solidFill>
                  <a:srgbClr val="000000"/>
                </a:solidFill>
                <a:latin typeface="AdvOT863180fb+20"/>
              </a:rPr>
              <a:t>’</a:t>
            </a:r>
            <a:r>
              <a:rPr lang="cs-CZ" sz="1800" b="0" i="0" u="none" strike="noStrike" baseline="0" dirty="0">
                <a:solidFill>
                  <a:srgbClr val="000000"/>
                </a:solidFill>
                <a:latin typeface="AdvOT863180fb"/>
              </a:rPr>
              <a:t>).</a:t>
            </a:r>
          </a:p>
        </p:txBody>
      </p:sp>
      <p:pic>
        <p:nvPicPr>
          <p:cNvPr id="5" name="Obrázek 4">
            <a:extLst>
              <a:ext uri="{FF2B5EF4-FFF2-40B4-BE49-F238E27FC236}">
                <a16:creationId xmlns:a16="http://schemas.microsoft.com/office/drawing/2014/main" id="{8963151C-28FE-6651-101B-B91FD6319FE0}"/>
              </a:ext>
            </a:extLst>
          </p:cNvPr>
          <p:cNvPicPr>
            <a:picLocks noChangeAspect="1"/>
          </p:cNvPicPr>
          <p:nvPr/>
        </p:nvPicPr>
        <p:blipFill rotWithShape="1">
          <a:blip r:embed="rId2"/>
          <a:srcRect l="40875" t="75510" r="32950" b="8108"/>
          <a:stretch/>
        </p:blipFill>
        <p:spPr>
          <a:xfrm>
            <a:off x="7004304" y="5182147"/>
            <a:ext cx="4700778" cy="1605868"/>
          </a:xfrm>
          <a:prstGeom prst="rect">
            <a:avLst/>
          </a:prstGeom>
        </p:spPr>
      </p:pic>
      <p:sp>
        <p:nvSpPr>
          <p:cNvPr id="7" name="TextovéPole 6">
            <a:extLst>
              <a:ext uri="{FF2B5EF4-FFF2-40B4-BE49-F238E27FC236}">
                <a16:creationId xmlns:a16="http://schemas.microsoft.com/office/drawing/2014/main" id="{552467E5-2908-7203-C8F1-5A70446B19F0}"/>
              </a:ext>
            </a:extLst>
          </p:cNvPr>
          <p:cNvSpPr txBox="1"/>
          <p:nvPr/>
        </p:nvSpPr>
        <p:spPr>
          <a:xfrm>
            <a:off x="486918" y="6492875"/>
            <a:ext cx="6094476" cy="400110"/>
          </a:xfrm>
          <a:prstGeom prst="rect">
            <a:avLst/>
          </a:prstGeom>
          <a:noFill/>
        </p:spPr>
        <p:txBody>
          <a:bodyPr wrap="square">
            <a:spAutoFit/>
          </a:bodyPr>
          <a:lstStyle/>
          <a:p>
            <a:r>
              <a:rPr lang="en-US" sz="1000" b="0" i="0" dirty="0" err="1">
                <a:solidFill>
                  <a:srgbClr val="222222"/>
                </a:solidFill>
                <a:effectLst/>
                <a:highlight>
                  <a:srgbClr val="FFFFFF"/>
                </a:highlight>
                <a:latin typeface="Arial" panose="020B0604020202020204" pitchFamily="34" charset="0"/>
              </a:rPr>
              <a:t>Bocken</a:t>
            </a:r>
            <a:r>
              <a:rPr lang="en-US" sz="1000" b="0" i="0" dirty="0">
                <a:solidFill>
                  <a:srgbClr val="222222"/>
                </a:solidFill>
                <a:effectLst/>
                <a:highlight>
                  <a:srgbClr val="FFFFFF"/>
                </a:highlight>
                <a:latin typeface="Arial" panose="020B0604020202020204" pitchFamily="34" charset="0"/>
              </a:rPr>
              <a:t>, N. M., Short, S. W., Rana, P., &amp; Evans, S. (2014). A literature and practice review to develop sustainable business model archetypes. </a:t>
            </a:r>
            <a:r>
              <a:rPr lang="en-US" sz="1000" b="0" i="1" dirty="0">
                <a:solidFill>
                  <a:srgbClr val="222222"/>
                </a:solidFill>
                <a:effectLst/>
                <a:highlight>
                  <a:srgbClr val="FFFFFF"/>
                </a:highlight>
                <a:latin typeface="Arial" panose="020B0604020202020204" pitchFamily="34" charset="0"/>
              </a:rPr>
              <a:t>Journal of cleaner production</a:t>
            </a:r>
            <a:r>
              <a:rPr lang="en-US" sz="1000" b="0" i="0" dirty="0">
                <a:solidFill>
                  <a:srgbClr val="222222"/>
                </a:solidFill>
                <a:effectLst/>
                <a:highlight>
                  <a:srgbClr val="FFFFFF"/>
                </a:highlight>
                <a:latin typeface="Arial" panose="020B0604020202020204" pitchFamily="34" charset="0"/>
              </a:rPr>
              <a:t>, </a:t>
            </a:r>
            <a:r>
              <a:rPr lang="en-US" sz="1000" b="0" i="1" dirty="0">
                <a:solidFill>
                  <a:srgbClr val="222222"/>
                </a:solidFill>
                <a:effectLst/>
                <a:highlight>
                  <a:srgbClr val="FFFFFF"/>
                </a:highlight>
                <a:latin typeface="Arial" panose="020B0604020202020204" pitchFamily="34" charset="0"/>
              </a:rPr>
              <a:t>65</a:t>
            </a:r>
            <a:r>
              <a:rPr lang="en-US" sz="1000" b="0" i="0" dirty="0">
                <a:solidFill>
                  <a:srgbClr val="222222"/>
                </a:solidFill>
                <a:effectLst/>
                <a:highlight>
                  <a:srgbClr val="FFFFFF"/>
                </a:highlight>
                <a:latin typeface="Arial" panose="020B0604020202020204" pitchFamily="34" charset="0"/>
              </a:rPr>
              <a:t>, 42-56.</a:t>
            </a:r>
            <a:endParaRPr lang="cs-CZ" sz="1000" dirty="0"/>
          </a:p>
        </p:txBody>
      </p:sp>
    </p:spTree>
    <p:extLst>
      <p:ext uri="{BB962C8B-B14F-4D97-AF65-F5344CB8AC3E}">
        <p14:creationId xmlns:p14="http://schemas.microsoft.com/office/powerpoint/2010/main" val="1066314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6DD2A9-6D1C-B856-BF06-89D8FB774D28}"/>
              </a:ext>
            </a:extLst>
          </p:cNvPr>
          <p:cNvSpPr>
            <a:spLocks noGrp="1"/>
          </p:cNvSpPr>
          <p:nvPr>
            <p:ph type="title"/>
          </p:nvPr>
        </p:nvSpPr>
        <p:spPr/>
        <p:txBody>
          <a:bodyPr/>
          <a:lstStyle/>
          <a:p>
            <a:r>
              <a:rPr lang="cs-CZ" dirty="0"/>
              <a:t>Business model and </a:t>
            </a:r>
            <a:r>
              <a:rPr lang="cs-CZ" dirty="0" err="1"/>
              <a:t>servitisation</a:t>
            </a:r>
            <a:endParaRPr lang="cs-CZ" dirty="0"/>
          </a:p>
        </p:txBody>
      </p:sp>
      <p:sp>
        <p:nvSpPr>
          <p:cNvPr id="3" name="Zástupný obsah 2">
            <a:extLst>
              <a:ext uri="{FF2B5EF4-FFF2-40B4-BE49-F238E27FC236}">
                <a16:creationId xmlns:a16="http://schemas.microsoft.com/office/drawing/2014/main" id="{83F2FD5B-EFFF-7E92-6D5F-6E04BE973E36}"/>
              </a:ext>
            </a:extLst>
          </p:cNvPr>
          <p:cNvSpPr>
            <a:spLocks noGrp="1"/>
          </p:cNvSpPr>
          <p:nvPr>
            <p:ph idx="1"/>
          </p:nvPr>
        </p:nvSpPr>
        <p:spPr>
          <a:xfrm>
            <a:off x="420624" y="1453896"/>
            <a:ext cx="11237976" cy="5129784"/>
          </a:xfrm>
        </p:spPr>
        <p:txBody>
          <a:bodyPr>
            <a:normAutofit fontScale="55000" lnSpcReduction="20000"/>
          </a:bodyPr>
          <a:lstStyle/>
          <a:p>
            <a:pPr marL="0" indent="0">
              <a:buNone/>
            </a:pPr>
            <a:r>
              <a:rPr lang="en-US" b="0" i="0" dirty="0" err="1">
                <a:solidFill>
                  <a:srgbClr val="1F1F1F"/>
                </a:solidFill>
                <a:effectLst/>
                <a:latin typeface="ElsevierGulliver"/>
              </a:rPr>
              <a:t>Servitisation</a:t>
            </a:r>
            <a:r>
              <a:rPr lang="en-US" b="0" i="0" dirty="0">
                <a:solidFill>
                  <a:srgbClr val="1F1F1F"/>
                </a:solidFill>
                <a:effectLst/>
                <a:latin typeface="ElsevierGulliver"/>
              </a:rPr>
              <a:t> </a:t>
            </a:r>
            <a:r>
              <a:rPr lang="cs-CZ" b="0" i="0" dirty="0">
                <a:solidFill>
                  <a:srgbClr val="1F1F1F"/>
                </a:solidFill>
                <a:effectLst/>
                <a:latin typeface="ElsevierGulliver"/>
              </a:rPr>
              <a:t>= </a:t>
            </a:r>
            <a:r>
              <a:rPr lang="en-US" b="0" i="0" dirty="0">
                <a:solidFill>
                  <a:srgbClr val="1F1F1F"/>
                </a:solidFill>
                <a:effectLst/>
                <a:latin typeface="ElsevierGulliver"/>
              </a:rPr>
              <a:t>providing customers with a bundled package of products, services and support</a:t>
            </a:r>
            <a:r>
              <a:rPr lang="cs-CZ" b="0" i="0" dirty="0">
                <a:solidFill>
                  <a:srgbClr val="1F1F1F"/>
                </a:solidFill>
                <a:effectLst/>
                <a:latin typeface="ElsevierGulliver"/>
              </a:rPr>
              <a:t>, </a:t>
            </a:r>
            <a:r>
              <a:rPr lang="cs-CZ" b="0" i="0" dirty="0" err="1">
                <a:solidFill>
                  <a:srgbClr val="1F1F1F"/>
                </a:solidFill>
                <a:effectLst/>
                <a:latin typeface="ElsevierGulliver"/>
              </a:rPr>
              <a:t>training</a:t>
            </a:r>
            <a:r>
              <a:rPr lang="cs-CZ" b="0" i="0" dirty="0">
                <a:solidFill>
                  <a:srgbClr val="1F1F1F"/>
                </a:solidFill>
                <a:effectLst/>
                <a:latin typeface="ElsevierGulliver"/>
              </a:rPr>
              <a:t> and self-service </a:t>
            </a:r>
            <a:r>
              <a:rPr lang="cs-CZ" b="0" i="0" dirty="0" err="1">
                <a:solidFill>
                  <a:srgbClr val="1F1F1F"/>
                </a:solidFill>
                <a:effectLst/>
                <a:latin typeface="ElsevierGulliver"/>
              </a:rPr>
              <a:t>knowledge</a:t>
            </a:r>
            <a:r>
              <a:rPr lang="cs-CZ" b="0" i="0" dirty="0">
                <a:solidFill>
                  <a:srgbClr val="1F1F1F"/>
                </a:solidFill>
                <a:effectLst/>
                <a:latin typeface="ElsevierGulliver"/>
              </a:rPr>
              <a:t>  </a:t>
            </a:r>
          </a:p>
          <a:p>
            <a:pPr marL="0" indent="0">
              <a:buNone/>
            </a:pPr>
            <a:r>
              <a:rPr lang="cs-CZ" b="0" i="0" dirty="0">
                <a:solidFill>
                  <a:srgbClr val="1F1F1F"/>
                </a:solidFill>
                <a:effectLst/>
                <a:latin typeface="ElsevierGulliver"/>
              </a:rPr>
              <a:t>= </a:t>
            </a:r>
            <a:r>
              <a:rPr lang="en-US" b="0" i="0" dirty="0">
                <a:solidFill>
                  <a:srgbClr val="1F1F1F"/>
                </a:solidFill>
                <a:effectLst/>
                <a:latin typeface="ElsevierGulliver"/>
              </a:rPr>
              <a:t>The </a:t>
            </a:r>
            <a:r>
              <a:rPr lang="en-US" b="0" i="0" dirty="0">
                <a:solidFill>
                  <a:srgbClr val="1F1F1F"/>
                </a:solidFill>
                <a:effectLst/>
                <a:highlight>
                  <a:srgbClr val="FFFF00"/>
                </a:highlight>
                <a:latin typeface="ElsevierGulliver"/>
              </a:rPr>
              <a:t>transformational processes </a:t>
            </a:r>
            <a:r>
              <a:rPr lang="en-US" b="0" i="0" dirty="0">
                <a:solidFill>
                  <a:srgbClr val="1F1F1F"/>
                </a:solidFill>
                <a:effectLst/>
                <a:latin typeface="ElsevierGulliver"/>
              </a:rPr>
              <a:t>whereby a company shifts from a product-centric to a service-centric business model and logic.</a:t>
            </a:r>
            <a:endParaRPr lang="cs-CZ" b="0" i="0" dirty="0">
              <a:solidFill>
                <a:srgbClr val="1F1F1F"/>
              </a:solidFill>
              <a:effectLst/>
              <a:latin typeface="ElsevierGulliver"/>
            </a:endParaRPr>
          </a:p>
          <a:p>
            <a:pPr marL="0" indent="0">
              <a:buNone/>
            </a:pPr>
            <a:r>
              <a:rPr lang="cs-CZ" dirty="0">
                <a:highlight>
                  <a:srgbClr val="00FFFF"/>
                </a:highlight>
              </a:rPr>
              <a:t>It is more </a:t>
            </a:r>
            <a:r>
              <a:rPr lang="cs-CZ" dirty="0" err="1">
                <a:highlight>
                  <a:srgbClr val="00FFFF"/>
                </a:highlight>
              </a:rPr>
              <a:t>than</a:t>
            </a:r>
            <a:r>
              <a:rPr lang="cs-CZ" dirty="0">
                <a:highlight>
                  <a:srgbClr val="00FFFF"/>
                </a:highlight>
              </a:rPr>
              <a:t> a SERVICE INFUSUION </a:t>
            </a:r>
            <a:r>
              <a:rPr lang="cs-CZ" dirty="0"/>
              <a:t>= </a:t>
            </a:r>
            <a:r>
              <a:rPr lang="en-US" b="0" i="0" dirty="0">
                <a:solidFill>
                  <a:srgbClr val="1F1F1F"/>
                </a:solidFill>
                <a:effectLst/>
                <a:latin typeface="ElsevierGulliver"/>
              </a:rPr>
              <a:t>The process whereby the relative importance of service offerings to a company or business unit increases, amplifying its service portfolio and augmenting its service business orientation.</a:t>
            </a:r>
            <a:endParaRPr lang="cs-CZ" b="0" i="0" dirty="0">
              <a:solidFill>
                <a:srgbClr val="1F1F1F"/>
              </a:solidFill>
              <a:effectLst/>
              <a:latin typeface="ElsevierGulliver"/>
            </a:endParaRPr>
          </a:p>
          <a:p>
            <a:pPr marL="0" indent="0">
              <a:buNone/>
            </a:pPr>
            <a:r>
              <a:rPr lang="cs-CZ" b="0" i="0" dirty="0">
                <a:solidFill>
                  <a:srgbClr val="1F1F1F"/>
                </a:solidFill>
                <a:effectLst/>
                <a:latin typeface="ElsevierGulliver"/>
              </a:rPr>
              <a:t>The </a:t>
            </a:r>
            <a:r>
              <a:rPr lang="cs-CZ" b="0" i="0" dirty="0">
                <a:solidFill>
                  <a:srgbClr val="1F1F1F"/>
                </a:solidFill>
                <a:effectLst/>
                <a:highlight>
                  <a:srgbClr val="FFFF00"/>
                </a:highlight>
                <a:latin typeface="ElsevierGulliver"/>
              </a:rPr>
              <a:t>TRANSFORMATIONAL PROCESS </a:t>
            </a:r>
            <a:r>
              <a:rPr lang="en-US" b="0" i="0" dirty="0">
                <a:solidFill>
                  <a:srgbClr val="1F1F1F"/>
                </a:solidFill>
                <a:effectLst/>
                <a:latin typeface="ElsevierGulliver"/>
              </a:rPr>
              <a:t>involves a </a:t>
            </a:r>
            <a:r>
              <a:rPr lang="en-US" b="0" i="0" dirty="0">
                <a:solidFill>
                  <a:srgbClr val="1F1F1F"/>
                </a:solidFill>
                <a:effectLst/>
                <a:highlight>
                  <a:srgbClr val="FF00FF"/>
                </a:highlight>
                <a:latin typeface="ElsevierGulliver"/>
              </a:rPr>
              <a:t>redeployment and reconfiguration of a company's resource base</a:t>
            </a:r>
            <a:r>
              <a:rPr lang="cs-CZ" b="0" i="0" baseline="30000" dirty="0">
                <a:solidFill>
                  <a:srgbClr val="0272B1"/>
                </a:solidFill>
                <a:effectLst/>
                <a:highlight>
                  <a:srgbClr val="FF00FF"/>
                </a:highlight>
                <a:latin typeface="ElsevierGulliver"/>
              </a:rPr>
              <a:t> </a:t>
            </a:r>
            <a:r>
              <a:rPr lang="en-US" b="0" i="0" dirty="0">
                <a:solidFill>
                  <a:srgbClr val="1F1F1F"/>
                </a:solidFill>
                <a:effectLst/>
                <a:highlight>
                  <a:srgbClr val="FF00FF"/>
                </a:highlight>
                <a:latin typeface="ElsevierGulliver"/>
              </a:rPr>
              <a:t>and organizational capabilities and structures; a redefinition of the mission of the firm; and a revamping of routines and shared norms and values</a:t>
            </a:r>
            <a:r>
              <a:rPr lang="en-US" b="0" i="0" dirty="0">
                <a:solidFill>
                  <a:srgbClr val="1F1F1F"/>
                </a:solidFill>
                <a:effectLst/>
                <a:latin typeface="ElsevierGulliver"/>
              </a:rPr>
              <a:t>. A service business model means that the supplier commits to </a:t>
            </a:r>
            <a:r>
              <a:rPr lang="en-US" b="0" i="0" dirty="0">
                <a:solidFill>
                  <a:srgbClr val="1F1F1F"/>
                </a:solidFill>
                <a:effectLst/>
                <a:highlight>
                  <a:srgbClr val="FFFF00"/>
                </a:highlight>
                <a:latin typeface="ElsevierGulliver"/>
              </a:rPr>
              <a:t>improving customers' value in use, so assuming greater responsibility for the overall value-creating process as compared to product-centric, transaction-based business model</a:t>
            </a:r>
            <a:r>
              <a:rPr lang="cs-CZ" b="0" i="0" dirty="0">
                <a:solidFill>
                  <a:srgbClr val="1F1F1F"/>
                </a:solidFill>
                <a:effectLst/>
                <a:highlight>
                  <a:srgbClr val="FFFF00"/>
                </a:highlight>
                <a:latin typeface="ElsevierGulliver"/>
              </a:rPr>
              <a:t> </a:t>
            </a:r>
            <a:r>
              <a:rPr lang="cs-CZ" sz="1600" b="0" i="0" dirty="0">
                <a:solidFill>
                  <a:srgbClr val="1F1F1F"/>
                </a:solidFill>
                <a:effectLst/>
                <a:highlight>
                  <a:srgbClr val="FFFF00"/>
                </a:highlight>
                <a:latin typeface="ElsevierGulliver"/>
              </a:rPr>
              <a:t>(</a:t>
            </a:r>
            <a:r>
              <a:rPr lang="en-US" sz="1600" b="0" i="0" dirty="0" err="1">
                <a:solidFill>
                  <a:srgbClr val="222222"/>
                </a:solidFill>
                <a:effectLst/>
                <a:highlight>
                  <a:srgbClr val="FFFFFF"/>
                </a:highlight>
                <a:latin typeface="Arial" panose="020B0604020202020204" pitchFamily="34" charset="0"/>
              </a:rPr>
              <a:t>Kowalkowski</a:t>
            </a:r>
            <a:r>
              <a:rPr lang="en-US" sz="1600" b="0" i="0" dirty="0">
                <a:solidFill>
                  <a:srgbClr val="222222"/>
                </a:solidFill>
                <a:effectLst/>
                <a:highlight>
                  <a:srgbClr val="FFFFFF"/>
                </a:highlight>
                <a:latin typeface="Arial" panose="020B0604020202020204" pitchFamily="34" charset="0"/>
              </a:rPr>
              <a:t>, C., </a:t>
            </a:r>
            <a:r>
              <a:rPr lang="en-US" sz="1600" b="0" i="0" dirty="0" err="1">
                <a:solidFill>
                  <a:srgbClr val="222222"/>
                </a:solidFill>
                <a:effectLst/>
                <a:highlight>
                  <a:srgbClr val="FFFFFF"/>
                </a:highlight>
                <a:latin typeface="Arial" panose="020B0604020202020204" pitchFamily="34" charset="0"/>
              </a:rPr>
              <a:t>Gebauer</a:t>
            </a:r>
            <a:r>
              <a:rPr lang="en-US" sz="1600" b="0" i="0" dirty="0">
                <a:solidFill>
                  <a:srgbClr val="222222"/>
                </a:solidFill>
                <a:effectLst/>
                <a:highlight>
                  <a:srgbClr val="FFFFFF"/>
                </a:highlight>
                <a:latin typeface="Arial" panose="020B0604020202020204" pitchFamily="34" charset="0"/>
              </a:rPr>
              <a:t>, H., Kamp, B., &amp; Parry, G. (2017). </a:t>
            </a:r>
            <a:r>
              <a:rPr lang="en-US" sz="1600" b="0" i="0" dirty="0" err="1">
                <a:solidFill>
                  <a:srgbClr val="222222"/>
                </a:solidFill>
                <a:effectLst/>
                <a:highlight>
                  <a:srgbClr val="FFFFFF"/>
                </a:highlight>
                <a:latin typeface="Arial" panose="020B0604020202020204" pitchFamily="34" charset="0"/>
              </a:rPr>
              <a:t>Servitization</a:t>
            </a:r>
            <a:r>
              <a:rPr lang="en-US" sz="1600" b="0" i="0" dirty="0">
                <a:solidFill>
                  <a:srgbClr val="222222"/>
                </a:solidFill>
                <a:effectLst/>
                <a:highlight>
                  <a:srgbClr val="FFFFFF"/>
                </a:highlight>
                <a:latin typeface="Arial" panose="020B0604020202020204" pitchFamily="34" charset="0"/>
              </a:rPr>
              <a:t> and </a:t>
            </a:r>
            <a:r>
              <a:rPr lang="en-US" sz="1600" b="0" i="0" dirty="0" err="1">
                <a:solidFill>
                  <a:srgbClr val="222222"/>
                </a:solidFill>
                <a:effectLst/>
                <a:highlight>
                  <a:srgbClr val="FFFFFF"/>
                </a:highlight>
                <a:latin typeface="Arial" panose="020B0604020202020204" pitchFamily="34" charset="0"/>
              </a:rPr>
              <a:t>deservitization</a:t>
            </a:r>
            <a:r>
              <a:rPr lang="en-US" sz="1600" b="0" i="0" dirty="0">
                <a:solidFill>
                  <a:srgbClr val="222222"/>
                </a:solidFill>
                <a:effectLst/>
                <a:highlight>
                  <a:srgbClr val="FFFFFF"/>
                </a:highlight>
                <a:latin typeface="Arial" panose="020B0604020202020204" pitchFamily="34" charset="0"/>
              </a:rPr>
              <a:t>: Overview, concepts, and definitions. </a:t>
            </a:r>
            <a:r>
              <a:rPr lang="en-US" sz="1600" b="0" i="1" dirty="0">
                <a:solidFill>
                  <a:srgbClr val="222222"/>
                </a:solidFill>
                <a:effectLst/>
                <a:highlight>
                  <a:srgbClr val="FFFFFF"/>
                </a:highlight>
                <a:latin typeface="Arial" panose="020B0604020202020204" pitchFamily="34" charset="0"/>
              </a:rPr>
              <a:t>Industrial Marketing Management</a:t>
            </a:r>
            <a:r>
              <a:rPr lang="en-US" sz="1600" b="0" i="0" dirty="0">
                <a:solidFill>
                  <a:srgbClr val="222222"/>
                </a:solidFill>
                <a:effectLst/>
                <a:highlight>
                  <a:srgbClr val="FFFFFF"/>
                </a:highlight>
                <a:latin typeface="Arial" panose="020B0604020202020204" pitchFamily="34" charset="0"/>
              </a:rPr>
              <a:t>, </a:t>
            </a:r>
            <a:r>
              <a:rPr lang="en-US" sz="1600" b="0" i="1" dirty="0">
                <a:solidFill>
                  <a:srgbClr val="222222"/>
                </a:solidFill>
                <a:effectLst/>
                <a:highlight>
                  <a:srgbClr val="FFFFFF"/>
                </a:highlight>
                <a:latin typeface="Arial" panose="020B0604020202020204" pitchFamily="34" charset="0"/>
              </a:rPr>
              <a:t>60</a:t>
            </a:r>
            <a:r>
              <a:rPr lang="en-US" sz="1600" b="0" i="0" dirty="0">
                <a:solidFill>
                  <a:srgbClr val="222222"/>
                </a:solidFill>
                <a:effectLst/>
                <a:highlight>
                  <a:srgbClr val="FFFFFF"/>
                </a:highlight>
                <a:latin typeface="Arial" panose="020B0604020202020204" pitchFamily="34" charset="0"/>
              </a:rPr>
              <a:t>, 4-10.</a:t>
            </a:r>
            <a:r>
              <a:rPr lang="cs-CZ" sz="1600" b="0" i="0" dirty="0">
                <a:solidFill>
                  <a:srgbClr val="222222"/>
                </a:solidFill>
                <a:effectLst/>
                <a:highlight>
                  <a:srgbClr val="FFFFFF"/>
                </a:highlight>
                <a:latin typeface="Arial" panose="020B0604020202020204" pitchFamily="34" charset="0"/>
              </a:rPr>
              <a:t>)</a:t>
            </a:r>
          </a:p>
          <a:p>
            <a:pPr marL="0" indent="0">
              <a:buNone/>
            </a:pPr>
            <a:endParaRPr lang="cs-CZ" sz="1600" dirty="0">
              <a:solidFill>
                <a:srgbClr val="222222"/>
              </a:solidFill>
              <a:highlight>
                <a:srgbClr val="FFFFFF"/>
              </a:highlight>
              <a:latin typeface="Arial" panose="020B0604020202020204" pitchFamily="34" charset="0"/>
            </a:endParaRPr>
          </a:p>
          <a:p>
            <a:pPr algn="l"/>
            <a:r>
              <a:rPr lang="en-US" sz="2900" b="0" i="0" u="none" strike="noStrike" baseline="0" dirty="0">
                <a:highlight>
                  <a:srgbClr val="00FF00"/>
                </a:highlight>
                <a:latin typeface="TimesNewRomanPSMT"/>
              </a:rPr>
              <a:t>The main driving force </a:t>
            </a:r>
            <a:r>
              <a:rPr lang="cs-CZ" sz="2900" b="0" i="0" u="none" strike="noStrike" baseline="0" dirty="0">
                <a:highlight>
                  <a:srgbClr val="00FF00"/>
                </a:highlight>
                <a:latin typeface="TimesNewRomanPSMT"/>
              </a:rPr>
              <a:t> </a:t>
            </a:r>
            <a:r>
              <a:rPr lang="cs-CZ" sz="2900" b="0" i="0" u="none" strike="noStrike" baseline="0" dirty="0">
                <a:latin typeface="TimesNewRomanPSMT"/>
              </a:rPr>
              <a:t>= </a:t>
            </a:r>
            <a:r>
              <a:rPr lang="en-US" sz="2900" b="0" i="0" u="none" strike="noStrike" baseline="0" dirty="0">
                <a:latin typeface="TimesNewRomanPSMT"/>
              </a:rPr>
              <a:t>manufacturers can no longer compete by making and selling high quality products alone</a:t>
            </a:r>
            <a:r>
              <a:rPr lang="cs-CZ" sz="2900" dirty="0">
                <a:latin typeface="TimesNewRomanPSMT"/>
              </a:rPr>
              <a:t>. </a:t>
            </a:r>
            <a:r>
              <a:rPr lang="en-US" sz="2900" b="0" i="0" u="none" strike="noStrike" baseline="0" dirty="0">
                <a:latin typeface="TimesNewRomanPSMT"/>
              </a:rPr>
              <a:t>In most markets products become increasingly similar, leaving limited room for product</a:t>
            </a:r>
            <a:r>
              <a:rPr lang="cs-CZ" sz="2900" b="0" i="0" u="none" strike="noStrike" baseline="0" dirty="0">
                <a:latin typeface="TimesNewRomanPSMT"/>
              </a:rPr>
              <a:t> </a:t>
            </a:r>
            <a:r>
              <a:rPr lang="en-US" sz="2900" b="0" i="0" u="none" strike="noStrike" baseline="0" dirty="0">
                <a:latin typeface="TimesNewRomanPSMT"/>
              </a:rPr>
              <a:t>differentiation </a:t>
            </a:r>
            <a:r>
              <a:rPr lang="cs-CZ" sz="2900" b="0" i="0" u="none" strike="noStrike" baseline="0" dirty="0">
                <a:latin typeface="TimesNewRomanPSMT"/>
              </a:rPr>
              <a:t>and profitability</a:t>
            </a:r>
            <a:r>
              <a:rPr lang="en-US" sz="2900" b="0" i="0" u="none" strike="noStrike" baseline="0" dirty="0">
                <a:latin typeface="TimesNewRomanPSMT"/>
              </a:rPr>
              <a:t>. To overcome this problem, firms have to go downstream, closer to the customers</a:t>
            </a:r>
            <a:r>
              <a:rPr lang="cs-CZ" sz="2900" b="0" i="0" u="none" strike="noStrike" baseline="0" dirty="0">
                <a:latin typeface="TimesNewRomanPSMT"/>
              </a:rPr>
              <a:t> </a:t>
            </a:r>
            <a:r>
              <a:rPr lang="en-US" sz="2900" b="0" i="0" u="none" strike="noStrike" baseline="0" dirty="0">
                <a:latin typeface="TimesNewRomanPSMT"/>
              </a:rPr>
              <a:t>– selling services, integrated solutions and even experiences – to capture value throughout the value chain. </a:t>
            </a:r>
            <a:r>
              <a:rPr lang="en-US" sz="2900" b="0" i="0" u="none" strike="noStrike" baseline="0" dirty="0" err="1">
                <a:latin typeface="TimesNewRomanPSMT"/>
              </a:rPr>
              <a:t>Servitization</a:t>
            </a:r>
            <a:r>
              <a:rPr lang="en-US" sz="2900" b="0" i="0" u="none" strike="noStrike" baseline="0" dirty="0">
                <a:latin typeface="TimesNewRomanPSMT"/>
              </a:rPr>
              <a:t> is also driven by customer demands, changing</a:t>
            </a:r>
            <a:r>
              <a:rPr lang="cs-CZ" sz="2900" b="0" i="0" u="none" strike="noStrike" baseline="0" dirty="0">
                <a:latin typeface="TimesNewRomanPSMT"/>
              </a:rPr>
              <a:t> </a:t>
            </a:r>
            <a:r>
              <a:rPr lang="en-US" sz="2900" b="0" i="0" u="none" strike="noStrike" baseline="0" dirty="0">
                <a:latin typeface="TimesNewRomanPSMT"/>
              </a:rPr>
              <a:t>from products to solutions over the past decades</a:t>
            </a:r>
            <a:r>
              <a:rPr lang="cs-CZ" sz="2900" b="0" i="0" u="none" strike="noStrike" baseline="0" dirty="0">
                <a:latin typeface="TimesNewRomanPSMT"/>
              </a:rPr>
              <a:t>. </a:t>
            </a:r>
            <a:r>
              <a:rPr lang="cs-CZ" sz="1900" b="0" i="0" u="none" strike="noStrike" baseline="0" dirty="0">
                <a:latin typeface="TimesNewRomanPSMT"/>
              </a:rPr>
              <a:t>(</a:t>
            </a:r>
            <a:r>
              <a:rPr lang="en-US" sz="1900" b="0" i="0" dirty="0">
                <a:solidFill>
                  <a:srgbClr val="222222"/>
                </a:solidFill>
                <a:effectLst/>
                <a:highlight>
                  <a:srgbClr val="FFFFFF"/>
                </a:highlight>
                <a:latin typeface="Arial" panose="020B0604020202020204" pitchFamily="34" charset="0"/>
              </a:rPr>
              <a:t>Yang, M., &amp; Evans, S. (2019). Product-service system business model archetypes and sustainability. </a:t>
            </a:r>
            <a:r>
              <a:rPr lang="en-US" sz="1900" b="0" i="1" dirty="0">
                <a:solidFill>
                  <a:srgbClr val="222222"/>
                </a:solidFill>
                <a:effectLst/>
                <a:highlight>
                  <a:srgbClr val="FFFFFF"/>
                </a:highlight>
                <a:latin typeface="Arial" panose="020B0604020202020204" pitchFamily="34" charset="0"/>
              </a:rPr>
              <a:t>Journal of Cleaner Production</a:t>
            </a:r>
            <a:r>
              <a:rPr lang="en-US" sz="1900" b="0" i="0" dirty="0">
                <a:solidFill>
                  <a:srgbClr val="222222"/>
                </a:solidFill>
                <a:effectLst/>
                <a:highlight>
                  <a:srgbClr val="FFFFFF"/>
                </a:highlight>
                <a:latin typeface="Arial" panose="020B0604020202020204" pitchFamily="34" charset="0"/>
              </a:rPr>
              <a:t>, </a:t>
            </a:r>
            <a:r>
              <a:rPr lang="en-US" sz="1900" b="0" i="1" dirty="0">
                <a:solidFill>
                  <a:srgbClr val="222222"/>
                </a:solidFill>
                <a:effectLst/>
                <a:highlight>
                  <a:srgbClr val="FFFFFF"/>
                </a:highlight>
                <a:latin typeface="Arial" panose="020B0604020202020204" pitchFamily="34" charset="0"/>
              </a:rPr>
              <a:t>220</a:t>
            </a:r>
            <a:r>
              <a:rPr lang="en-US" sz="1900" b="0" i="0" dirty="0">
                <a:solidFill>
                  <a:srgbClr val="222222"/>
                </a:solidFill>
                <a:effectLst/>
                <a:highlight>
                  <a:srgbClr val="FFFFFF"/>
                </a:highlight>
                <a:latin typeface="Arial" panose="020B0604020202020204" pitchFamily="34" charset="0"/>
              </a:rPr>
              <a:t>, 1156-1166</a:t>
            </a:r>
            <a:r>
              <a:rPr lang="cs-CZ" sz="1900" b="0" i="0" dirty="0">
                <a:solidFill>
                  <a:srgbClr val="222222"/>
                </a:solidFill>
                <a:effectLst/>
                <a:highlight>
                  <a:srgbClr val="FFFFFF"/>
                </a:highlight>
                <a:latin typeface="Arial" panose="020B0604020202020204" pitchFamily="34" charset="0"/>
              </a:rPr>
              <a:t>)</a:t>
            </a:r>
            <a:r>
              <a:rPr lang="en-US" sz="1900" b="0" i="0" dirty="0">
                <a:solidFill>
                  <a:srgbClr val="222222"/>
                </a:solidFill>
                <a:effectLst/>
                <a:highlight>
                  <a:srgbClr val="FFFFFF"/>
                </a:highlight>
                <a:latin typeface="Arial" panose="020B0604020202020204" pitchFamily="34" charset="0"/>
              </a:rPr>
              <a:t>.</a:t>
            </a:r>
            <a:endParaRPr lang="cs-CZ" sz="1900" dirty="0">
              <a:highlight>
                <a:srgbClr val="FFFF00"/>
              </a:highlight>
            </a:endParaRPr>
          </a:p>
          <a:p>
            <a:pPr marL="0" indent="0">
              <a:buNone/>
            </a:pPr>
            <a:r>
              <a:rPr lang="cs-CZ" dirty="0" err="1"/>
              <a:t>Categories</a:t>
            </a:r>
            <a:r>
              <a:rPr lang="cs-CZ" dirty="0"/>
              <a:t> and </a:t>
            </a:r>
            <a:r>
              <a:rPr lang="cs-CZ" dirty="0" err="1"/>
              <a:t>motives</a:t>
            </a:r>
            <a:r>
              <a:rPr lang="cs-CZ" dirty="0"/>
              <a:t>:</a:t>
            </a:r>
          </a:p>
          <a:p>
            <a:r>
              <a:rPr lang="en-US" dirty="0"/>
              <a:t>(1) </a:t>
            </a:r>
            <a:r>
              <a:rPr lang="en-US" dirty="0">
                <a:solidFill>
                  <a:srgbClr val="C00000"/>
                </a:solidFill>
              </a:rPr>
              <a:t>Customer service </a:t>
            </a:r>
            <a:r>
              <a:rPr lang="en-US" dirty="0"/>
              <a:t>to improve the quality of the customer relationship (demand-based motivations); </a:t>
            </a:r>
            <a:endParaRPr lang="cs-CZ" dirty="0"/>
          </a:p>
          <a:p>
            <a:r>
              <a:rPr lang="en-US" dirty="0"/>
              <a:t>(2) </a:t>
            </a:r>
            <a:r>
              <a:rPr lang="en-US" dirty="0">
                <a:solidFill>
                  <a:srgbClr val="C00000"/>
                </a:solidFill>
              </a:rPr>
              <a:t>Product-related services </a:t>
            </a:r>
            <a:r>
              <a:rPr lang="en-US" dirty="0"/>
              <a:t>(Services Supporting Products or SSPs to ensure the correct functioning of the product (competitive motivations); </a:t>
            </a:r>
            <a:endParaRPr lang="cs-CZ" dirty="0"/>
          </a:p>
          <a:p>
            <a:r>
              <a:rPr lang="en-US" dirty="0"/>
              <a:t>(3) </a:t>
            </a:r>
            <a:r>
              <a:rPr lang="en-US" dirty="0">
                <a:solidFill>
                  <a:srgbClr val="C00000"/>
                </a:solidFill>
              </a:rPr>
              <a:t>Services supporting business needs </a:t>
            </a:r>
            <a:r>
              <a:rPr lang="en-US" dirty="0"/>
              <a:t>(Services Supporting Clients or SSCs), which support the operational needs of customers and enable new revenue streams to be developed (economic motivations). </a:t>
            </a:r>
            <a:r>
              <a:rPr lang="cs-CZ" dirty="0"/>
              <a:t>(</a:t>
            </a:r>
            <a:r>
              <a:rPr lang="en-US" sz="900" b="0" i="0" dirty="0" err="1">
                <a:solidFill>
                  <a:srgbClr val="222222"/>
                </a:solidFill>
                <a:effectLst/>
                <a:highlight>
                  <a:srgbClr val="FFFFFF"/>
                </a:highlight>
                <a:latin typeface="Arial" panose="020B0604020202020204" pitchFamily="34" charset="0"/>
              </a:rPr>
              <a:t>Raddats</a:t>
            </a:r>
            <a:r>
              <a:rPr lang="en-US" sz="900" b="0" i="0" dirty="0">
                <a:solidFill>
                  <a:srgbClr val="222222"/>
                </a:solidFill>
                <a:effectLst/>
                <a:highlight>
                  <a:srgbClr val="FFFFFF"/>
                </a:highlight>
                <a:latin typeface="Arial" panose="020B0604020202020204" pitchFamily="34" charset="0"/>
              </a:rPr>
              <a:t>, C., Baines, T., Burton, J., Story, V. M., &amp; </a:t>
            </a:r>
            <a:r>
              <a:rPr lang="en-US" sz="900" b="0" i="0" dirty="0" err="1">
                <a:solidFill>
                  <a:srgbClr val="222222"/>
                </a:solidFill>
                <a:effectLst/>
                <a:highlight>
                  <a:srgbClr val="FFFFFF"/>
                </a:highlight>
                <a:latin typeface="Arial" panose="020B0604020202020204" pitchFamily="34" charset="0"/>
              </a:rPr>
              <a:t>Zolkiewski</a:t>
            </a:r>
            <a:r>
              <a:rPr lang="en-US" sz="900" b="0" i="0" dirty="0">
                <a:solidFill>
                  <a:srgbClr val="222222"/>
                </a:solidFill>
                <a:effectLst/>
                <a:highlight>
                  <a:srgbClr val="FFFFFF"/>
                </a:highlight>
                <a:latin typeface="Arial" panose="020B0604020202020204" pitchFamily="34" charset="0"/>
              </a:rPr>
              <a:t>, J. (2016). Motivations for </a:t>
            </a:r>
            <a:r>
              <a:rPr lang="en-US" sz="900" b="0" i="0" dirty="0" err="1">
                <a:solidFill>
                  <a:srgbClr val="222222"/>
                </a:solidFill>
                <a:effectLst/>
                <a:highlight>
                  <a:srgbClr val="FFFFFF"/>
                </a:highlight>
                <a:latin typeface="Arial" panose="020B0604020202020204" pitchFamily="34" charset="0"/>
              </a:rPr>
              <a:t>servitization</a:t>
            </a:r>
            <a:r>
              <a:rPr lang="en-US" sz="900" b="0" i="0" dirty="0">
                <a:solidFill>
                  <a:srgbClr val="222222"/>
                </a:solidFill>
                <a:effectLst/>
                <a:highlight>
                  <a:srgbClr val="FFFFFF"/>
                </a:highlight>
                <a:latin typeface="Arial" panose="020B0604020202020204" pitchFamily="34" charset="0"/>
              </a:rPr>
              <a:t>: the impact of product complexity. </a:t>
            </a:r>
            <a:r>
              <a:rPr lang="en-US" sz="900" b="0" i="1" dirty="0">
                <a:solidFill>
                  <a:srgbClr val="222222"/>
                </a:solidFill>
                <a:effectLst/>
                <a:highlight>
                  <a:srgbClr val="FFFFFF"/>
                </a:highlight>
                <a:latin typeface="Arial" panose="020B0604020202020204" pitchFamily="34" charset="0"/>
              </a:rPr>
              <a:t>International Journal of Operations &amp; Production Management</a:t>
            </a:r>
            <a:r>
              <a:rPr lang="en-US" sz="900" b="0" i="0" dirty="0">
                <a:solidFill>
                  <a:srgbClr val="222222"/>
                </a:solidFill>
                <a:effectLst/>
                <a:highlight>
                  <a:srgbClr val="FFFFFF"/>
                </a:highlight>
                <a:latin typeface="Arial" panose="020B0604020202020204" pitchFamily="34" charset="0"/>
              </a:rPr>
              <a:t>, </a:t>
            </a:r>
            <a:r>
              <a:rPr lang="en-US" sz="900" b="0" i="1" dirty="0">
                <a:solidFill>
                  <a:srgbClr val="222222"/>
                </a:solidFill>
                <a:effectLst/>
                <a:highlight>
                  <a:srgbClr val="FFFFFF"/>
                </a:highlight>
                <a:latin typeface="Arial" panose="020B0604020202020204" pitchFamily="34" charset="0"/>
              </a:rPr>
              <a:t>36</a:t>
            </a:r>
            <a:r>
              <a:rPr lang="en-US" sz="900" b="0" i="0" dirty="0">
                <a:solidFill>
                  <a:srgbClr val="222222"/>
                </a:solidFill>
                <a:effectLst/>
                <a:highlight>
                  <a:srgbClr val="FFFFFF"/>
                </a:highlight>
                <a:latin typeface="Arial" panose="020B0604020202020204" pitchFamily="34" charset="0"/>
              </a:rPr>
              <a:t>(5), 572-591.</a:t>
            </a:r>
            <a:r>
              <a:rPr lang="cs-CZ" sz="900" b="0" i="0" dirty="0">
                <a:solidFill>
                  <a:srgbClr val="222222"/>
                </a:solidFill>
                <a:effectLst/>
                <a:highlight>
                  <a:srgbClr val="FFFFFF"/>
                </a:highlight>
                <a:latin typeface="Arial" panose="020B0604020202020204" pitchFamily="34" charset="0"/>
              </a:rPr>
              <a:t>)</a:t>
            </a:r>
          </a:p>
          <a:p>
            <a:endParaRPr lang="cs-CZ" sz="900" dirty="0">
              <a:solidFill>
                <a:srgbClr val="222222"/>
              </a:solidFill>
              <a:highlight>
                <a:srgbClr val="FFFFFF"/>
              </a:highlight>
              <a:latin typeface="Arial" panose="020B0604020202020204" pitchFamily="34" charset="0"/>
            </a:endParaRPr>
          </a:p>
          <a:p>
            <a:r>
              <a:rPr lang="cs-CZ" sz="3600" dirty="0">
                <a:solidFill>
                  <a:srgbClr val="222222"/>
                </a:solidFill>
                <a:highlight>
                  <a:srgbClr val="FFFFFF"/>
                </a:highlight>
                <a:latin typeface="Arial" panose="020B0604020202020204" pitchFamily="34" charset="0"/>
              </a:rPr>
              <a:t>CONTINUUM - ONLY PRODUCT CENTRIC B. M………ONLY SERVICE-CENTRIC B.M.</a:t>
            </a:r>
            <a:endParaRPr lang="cs-CZ" sz="3600" dirty="0"/>
          </a:p>
        </p:txBody>
      </p:sp>
    </p:spTree>
    <p:extLst>
      <p:ext uri="{BB962C8B-B14F-4D97-AF65-F5344CB8AC3E}">
        <p14:creationId xmlns:p14="http://schemas.microsoft.com/office/powerpoint/2010/main" val="15989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1ACECB-F71F-918F-AA8F-17CC99EDBA67}"/>
              </a:ext>
            </a:extLst>
          </p:cNvPr>
          <p:cNvSpPr>
            <a:spLocks noGrp="1"/>
          </p:cNvSpPr>
          <p:nvPr>
            <p:ph type="title"/>
          </p:nvPr>
        </p:nvSpPr>
        <p:spPr/>
        <p:txBody>
          <a:bodyPr>
            <a:normAutofit/>
          </a:bodyPr>
          <a:lstStyle/>
          <a:p>
            <a:r>
              <a:rPr lang="cs-CZ" sz="3600" dirty="0" err="1"/>
              <a:t>Digitalisation</a:t>
            </a:r>
            <a:r>
              <a:rPr lang="cs-CZ" sz="3600" dirty="0"/>
              <a:t> and </a:t>
            </a:r>
            <a:r>
              <a:rPr lang="cs-CZ" sz="3600" dirty="0" err="1"/>
              <a:t>servitisation</a:t>
            </a:r>
            <a:r>
              <a:rPr lang="cs-CZ" sz="3600" dirty="0"/>
              <a:t> of business model – </a:t>
            </a:r>
            <a:r>
              <a:rPr lang="cs-CZ" sz="3600" dirty="0" err="1"/>
              <a:t>dig</a:t>
            </a:r>
            <a:r>
              <a:rPr lang="cs-CZ" sz="3600" dirty="0"/>
              <a:t>. </a:t>
            </a:r>
            <a:r>
              <a:rPr lang="cs-CZ" sz="3600" dirty="0" err="1"/>
              <a:t>also</a:t>
            </a:r>
            <a:r>
              <a:rPr lang="cs-CZ" sz="3600" dirty="0"/>
              <a:t> </a:t>
            </a:r>
            <a:r>
              <a:rPr lang="cs-CZ" sz="3600" dirty="0" err="1"/>
              <a:t>enabler</a:t>
            </a:r>
            <a:r>
              <a:rPr lang="cs-CZ" sz="3600" dirty="0"/>
              <a:t> of </a:t>
            </a:r>
            <a:r>
              <a:rPr lang="cs-CZ" sz="3600" dirty="0" err="1"/>
              <a:t>sustainable</a:t>
            </a:r>
            <a:r>
              <a:rPr lang="cs-CZ" sz="3600" dirty="0"/>
              <a:t> </a:t>
            </a:r>
            <a:r>
              <a:rPr lang="cs-CZ" sz="3600" dirty="0" err="1"/>
              <a:t>b.m</a:t>
            </a:r>
            <a:r>
              <a:rPr lang="cs-CZ" sz="3600" dirty="0"/>
              <a:t>.</a:t>
            </a:r>
          </a:p>
        </p:txBody>
      </p:sp>
      <p:pic>
        <p:nvPicPr>
          <p:cNvPr id="5" name="Obrázek 4">
            <a:extLst>
              <a:ext uri="{FF2B5EF4-FFF2-40B4-BE49-F238E27FC236}">
                <a16:creationId xmlns:a16="http://schemas.microsoft.com/office/drawing/2014/main" id="{C4A4B32F-0EF3-19DE-8E0E-CD602034CCAB}"/>
              </a:ext>
            </a:extLst>
          </p:cNvPr>
          <p:cNvPicPr>
            <a:picLocks noChangeAspect="1"/>
          </p:cNvPicPr>
          <p:nvPr/>
        </p:nvPicPr>
        <p:blipFill rotWithShape="1">
          <a:blip r:embed="rId2"/>
          <a:srcRect l="20250" t="27600" r="22150" b="20266"/>
          <a:stretch/>
        </p:blipFill>
        <p:spPr>
          <a:xfrm>
            <a:off x="384048" y="1690687"/>
            <a:ext cx="11155680" cy="4802187"/>
          </a:xfrm>
          <a:prstGeom prst="rect">
            <a:avLst/>
          </a:prstGeom>
        </p:spPr>
      </p:pic>
      <p:sp>
        <p:nvSpPr>
          <p:cNvPr id="6" name="TextovéPole 5">
            <a:extLst>
              <a:ext uri="{FF2B5EF4-FFF2-40B4-BE49-F238E27FC236}">
                <a16:creationId xmlns:a16="http://schemas.microsoft.com/office/drawing/2014/main" id="{E22B6CA6-B188-F6B5-305B-F560197706D5}"/>
              </a:ext>
            </a:extLst>
          </p:cNvPr>
          <p:cNvSpPr txBox="1"/>
          <p:nvPr/>
        </p:nvSpPr>
        <p:spPr>
          <a:xfrm>
            <a:off x="2234184" y="6308208"/>
            <a:ext cx="6096000" cy="369332"/>
          </a:xfrm>
          <a:prstGeom prst="rect">
            <a:avLst/>
          </a:prstGeom>
          <a:noFill/>
        </p:spPr>
        <p:txBody>
          <a:bodyPr wrap="square">
            <a:spAutoFit/>
          </a:bodyPr>
          <a:lstStyle/>
          <a:p>
            <a:r>
              <a:rPr lang="cs-CZ" sz="900" b="0" i="0" dirty="0">
                <a:solidFill>
                  <a:srgbClr val="222222"/>
                </a:solidFill>
                <a:effectLst/>
                <a:highlight>
                  <a:srgbClr val="FFFFFF"/>
                </a:highlight>
                <a:latin typeface="Arial" panose="020B0604020202020204" pitchFamily="34" charset="0"/>
              </a:rPr>
              <a:t>Paschou, T., </a:t>
            </a:r>
            <a:r>
              <a:rPr lang="cs-CZ" sz="900" b="0" i="0" dirty="0" err="1">
                <a:solidFill>
                  <a:srgbClr val="222222"/>
                </a:solidFill>
                <a:effectLst/>
                <a:highlight>
                  <a:srgbClr val="FFFFFF"/>
                </a:highlight>
                <a:latin typeface="Arial" panose="020B0604020202020204" pitchFamily="34" charset="0"/>
              </a:rPr>
              <a:t>Rapaccini</a:t>
            </a:r>
            <a:r>
              <a:rPr lang="cs-CZ" sz="900" b="0" i="0" dirty="0">
                <a:solidFill>
                  <a:srgbClr val="222222"/>
                </a:solidFill>
                <a:effectLst/>
                <a:highlight>
                  <a:srgbClr val="FFFFFF"/>
                </a:highlight>
                <a:latin typeface="Arial" panose="020B0604020202020204" pitchFamily="34" charset="0"/>
              </a:rPr>
              <a:t>, M., </a:t>
            </a:r>
            <a:r>
              <a:rPr lang="cs-CZ" sz="900" b="0" i="0" dirty="0" err="1">
                <a:solidFill>
                  <a:srgbClr val="222222"/>
                </a:solidFill>
                <a:effectLst/>
                <a:highlight>
                  <a:srgbClr val="FFFFFF"/>
                </a:highlight>
                <a:latin typeface="Arial" panose="020B0604020202020204" pitchFamily="34" charset="0"/>
              </a:rPr>
              <a:t>Adrodegari</a:t>
            </a:r>
            <a:r>
              <a:rPr lang="cs-CZ" sz="900" b="0" i="0" dirty="0">
                <a:solidFill>
                  <a:srgbClr val="222222"/>
                </a:solidFill>
                <a:effectLst/>
                <a:highlight>
                  <a:srgbClr val="FFFFFF"/>
                </a:highlight>
                <a:latin typeface="Arial" panose="020B0604020202020204" pitchFamily="34" charset="0"/>
              </a:rPr>
              <a:t>, F., &amp; </a:t>
            </a:r>
            <a:r>
              <a:rPr lang="cs-CZ" sz="900" b="0" i="0" dirty="0" err="1">
                <a:solidFill>
                  <a:srgbClr val="222222"/>
                </a:solidFill>
                <a:effectLst/>
                <a:highlight>
                  <a:srgbClr val="FFFFFF"/>
                </a:highlight>
                <a:latin typeface="Arial" panose="020B0604020202020204" pitchFamily="34" charset="0"/>
              </a:rPr>
              <a:t>Saccani</a:t>
            </a:r>
            <a:r>
              <a:rPr lang="cs-CZ" sz="900" b="0" i="0" dirty="0">
                <a:solidFill>
                  <a:srgbClr val="222222"/>
                </a:solidFill>
                <a:effectLst/>
                <a:highlight>
                  <a:srgbClr val="FFFFFF"/>
                </a:highlight>
                <a:latin typeface="Arial" panose="020B0604020202020204" pitchFamily="34" charset="0"/>
              </a:rPr>
              <a:t>, N. (2020). Digital </a:t>
            </a:r>
            <a:r>
              <a:rPr lang="cs-CZ" sz="900" b="0" i="0" dirty="0" err="1">
                <a:solidFill>
                  <a:srgbClr val="222222"/>
                </a:solidFill>
                <a:effectLst/>
                <a:highlight>
                  <a:srgbClr val="FFFFFF"/>
                </a:highlight>
                <a:latin typeface="Arial" panose="020B0604020202020204" pitchFamily="34" charset="0"/>
              </a:rPr>
              <a:t>servitization</a:t>
            </a:r>
            <a:r>
              <a:rPr lang="cs-CZ" sz="900" b="0" i="0" dirty="0">
                <a:solidFill>
                  <a:srgbClr val="222222"/>
                </a:solidFill>
                <a:effectLst/>
                <a:highlight>
                  <a:srgbClr val="FFFFFF"/>
                </a:highlight>
                <a:latin typeface="Arial" panose="020B0604020202020204" pitchFamily="34" charset="0"/>
              </a:rPr>
              <a:t> in </a:t>
            </a:r>
            <a:r>
              <a:rPr lang="cs-CZ" sz="900" b="0" i="0" dirty="0" err="1">
                <a:solidFill>
                  <a:srgbClr val="222222"/>
                </a:solidFill>
                <a:effectLst/>
                <a:highlight>
                  <a:srgbClr val="FFFFFF"/>
                </a:highlight>
                <a:latin typeface="Arial" panose="020B0604020202020204" pitchFamily="34" charset="0"/>
              </a:rPr>
              <a:t>manufacturing</a:t>
            </a:r>
            <a:r>
              <a:rPr lang="cs-CZ" sz="900" b="0" i="0" dirty="0">
                <a:solidFill>
                  <a:srgbClr val="222222"/>
                </a:solidFill>
                <a:effectLst/>
                <a:highlight>
                  <a:srgbClr val="FFFFFF"/>
                </a:highlight>
                <a:latin typeface="Arial" panose="020B0604020202020204" pitchFamily="34" charset="0"/>
              </a:rPr>
              <a:t>: A </a:t>
            </a:r>
            <a:r>
              <a:rPr lang="cs-CZ" sz="900" b="0" i="0" dirty="0" err="1">
                <a:solidFill>
                  <a:srgbClr val="222222"/>
                </a:solidFill>
                <a:effectLst/>
                <a:highlight>
                  <a:srgbClr val="FFFFFF"/>
                </a:highlight>
                <a:latin typeface="Arial" panose="020B0604020202020204" pitchFamily="34" charset="0"/>
              </a:rPr>
              <a:t>systematic</a:t>
            </a:r>
            <a:r>
              <a:rPr lang="cs-CZ" sz="900" b="0" i="0" dirty="0">
                <a:solidFill>
                  <a:srgbClr val="222222"/>
                </a:solidFill>
                <a:effectLst/>
                <a:highlight>
                  <a:srgbClr val="FFFFFF"/>
                </a:highlight>
                <a:latin typeface="Arial" panose="020B0604020202020204" pitchFamily="34" charset="0"/>
              </a:rPr>
              <a:t> </a:t>
            </a:r>
            <a:r>
              <a:rPr lang="cs-CZ" sz="900" b="0" i="0" dirty="0" err="1">
                <a:solidFill>
                  <a:srgbClr val="222222"/>
                </a:solidFill>
                <a:effectLst/>
                <a:highlight>
                  <a:srgbClr val="FFFFFF"/>
                </a:highlight>
                <a:latin typeface="Arial" panose="020B0604020202020204" pitchFamily="34" charset="0"/>
              </a:rPr>
              <a:t>literature</a:t>
            </a:r>
            <a:r>
              <a:rPr lang="cs-CZ" sz="900" b="0" i="0" dirty="0">
                <a:solidFill>
                  <a:srgbClr val="222222"/>
                </a:solidFill>
                <a:effectLst/>
                <a:highlight>
                  <a:srgbClr val="FFFFFF"/>
                </a:highlight>
                <a:latin typeface="Arial" panose="020B0604020202020204" pitchFamily="34" charset="0"/>
              </a:rPr>
              <a:t> </a:t>
            </a:r>
            <a:r>
              <a:rPr lang="cs-CZ" sz="900" b="0" i="0" dirty="0" err="1">
                <a:solidFill>
                  <a:srgbClr val="222222"/>
                </a:solidFill>
                <a:effectLst/>
                <a:highlight>
                  <a:srgbClr val="FFFFFF"/>
                </a:highlight>
                <a:latin typeface="Arial" panose="020B0604020202020204" pitchFamily="34" charset="0"/>
              </a:rPr>
              <a:t>review</a:t>
            </a:r>
            <a:r>
              <a:rPr lang="cs-CZ" sz="900" b="0" i="0" dirty="0">
                <a:solidFill>
                  <a:srgbClr val="222222"/>
                </a:solidFill>
                <a:effectLst/>
                <a:highlight>
                  <a:srgbClr val="FFFFFF"/>
                </a:highlight>
                <a:latin typeface="Arial" panose="020B0604020202020204" pitchFamily="34" charset="0"/>
              </a:rPr>
              <a:t> and research agenda. </a:t>
            </a:r>
            <a:r>
              <a:rPr lang="cs-CZ" sz="900" b="0" i="1" dirty="0" err="1">
                <a:solidFill>
                  <a:srgbClr val="222222"/>
                </a:solidFill>
                <a:effectLst/>
                <a:highlight>
                  <a:srgbClr val="FFFFFF"/>
                </a:highlight>
                <a:latin typeface="Arial" panose="020B0604020202020204" pitchFamily="34" charset="0"/>
              </a:rPr>
              <a:t>Industrial</a:t>
            </a:r>
            <a:r>
              <a:rPr lang="cs-CZ" sz="900" b="0" i="1" dirty="0">
                <a:solidFill>
                  <a:srgbClr val="222222"/>
                </a:solidFill>
                <a:effectLst/>
                <a:highlight>
                  <a:srgbClr val="FFFFFF"/>
                </a:highlight>
                <a:latin typeface="Arial" panose="020B0604020202020204" pitchFamily="34" charset="0"/>
              </a:rPr>
              <a:t> Marketing Management</a:t>
            </a:r>
            <a:r>
              <a:rPr lang="cs-CZ" sz="900" b="0" i="0" dirty="0">
                <a:solidFill>
                  <a:srgbClr val="222222"/>
                </a:solidFill>
                <a:effectLst/>
                <a:highlight>
                  <a:srgbClr val="FFFFFF"/>
                </a:highlight>
                <a:latin typeface="Arial" panose="020B0604020202020204" pitchFamily="34" charset="0"/>
              </a:rPr>
              <a:t>, </a:t>
            </a:r>
            <a:r>
              <a:rPr lang="cs-CZ" sz="900" b="0" i="1" dirty="0">
                <a:solidFill>
                  <a:srgbClr val="222222"/>
                </a:solidFill>
                <a:effectLst/>
                <a:highlight>
                  <a:srgbClr val="FFFFFF"/>
                </a:highlight>
                <a:latin typeface="Arial" panose="020B0604020202020204" pitchFamily="34" charset="0"/>
              </a:rPr>
              <a:t>89</a:t>
            </a:r>
            <a:r>
              <a:rPr lang="cs-CZ" sz="900" b="0" i="0" dirty="0">
                <a:solidFill>
                  <a:srgbClr val="222222"/>
                </a:solidFill>
                <a:effectLst/>
                <a:highlight>
                  <a:srgbClr val="FFFFFF"/>
                </a:highlight>
                <a:latin typeface="Arial" panose="020B0604020202020204" pitchFamily="34" charset="0"/>
              </a:rPr>
              <a:t>, 278-292.</a:t>
            </a:r>
            <a:endParaRPr lang="cs-CZ" sz="900" dirty="0"/>
          </a:p>
        </p:txBody>
      </p:sp>
    </p:spTree>
    <p:extLst>
      <p:ext uri="{BB962C8B-B14F-4D97-AF65-F5344CB8AC3E}">
        <p14:creationId xmlns:p14="http://schemas.microsoft.com/office/powerpoint/2010/main" val="390299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25FB8F-04DA-1C63-EC4F-3372490F8A2A}"/>
              </a:ext>
            </a:extLst>
          </p:cNvPr>
          <p:cNvSpPr>
            <a:spLocks noGrp="1"/>
          </p:cNvSpPr>
          <p:nvPr>
            <p:ph type="title"/>
          </p:nvPr>
        </p:nvSpPr>
        <p:spPr/>
        <p:txBody>
          <a:bodyPr/>
          <a:lstStyle/>
          <a:p>
            <a:r>
              <a:rPr lang="cs-CZ" dirty="0"/>
              <a:t>Digital </a:t>
            </a:r>
            <a:r>
              <a:rPr lang="cs-CZ" dirty="0" err="1"/>
              <a:t>servitisation</a:t>
            </a:r>
            <a:endParaRPr lang="cs-CZ" dirty="0"/>
          </a:p>
        </p:txBody>
      </p:sp>
      <p:pic>
        <p:nvPicPr>
          <p:cNvPr id="5" name="Obrázek 4">
            <a:extLst>
              <a:ext uri="{FF2B5EF4-FFF2-40B4-BE49-F238E27FC236}">
                <a16:creationId xmlns:a16="http://schemas.microsoft.com/office/drawing/2014/main" id="{6E27A3F0-D4BD-7569-78D8-27277FAC0B7F}"/>
              </a:ext>
            </a:extLst>
          </p:cNvPr>
          <p:cNvPicPr>
            <a:picLocks noChangeAspect="1"/>
          </p:cNvPicPr>
          <p:nvPr/>
        </p:nvPicPr>
        <p:blipFill rotWithShape="1">
          <a:blip r:embed="rId2"/>
          <a:srcRect l="21514" t="43637" r="22804" b="30101"/>
          <a:stretch/>
        </p:blipFill>
        <p:spPr>
          <a:xfrm>
            <a:off x="838201" y="1690688"/>
            <a:ext cx="10515600" cy="4188904"/>
          </a:xfrm>
          <a:prstGeom prst="rect">
            <a:avLst/>
          </a:prstGeom>
        </p:spPr>
      </p:pic>
      <p:sp>
        <p:nvSpPr>
          <p:cNvPr id="7" name="TextovéPole 6">
            <a:extLst>
              <a:ext uri="{FF2B5EF4-FFF2-40B4-BE49-F238E27FC236}">
                <a16:creationId xmlns:a16="http://schemas.microsoft.com/office/drawing/2014/main" id="{5692EB6F-8214-11BC-C63D-41DAA8046BBB}"/>
              </a:ext>
            </a:extLst>
          </p:cNvPr>
          <p:cNvSpPr txBox="1"/>
          <p:nvPr/>
        </p:nvSpPr>
        <p:spPr>
          <a:xfrm>
            <a:off x="2234184" y="6140538"/>
            <a:ext cx="6096000" cy="369332"/>
          </a:xfrm>
          <a:prstGeom prst="rect">
            <a:avLst/>
          </a:prstGeom>
          <a:noFill/>
        </p:spPr>
        <p:txBody>
          <a:bodyPr wrap="square">
            <a:spAutoFit/>
          </a:bodyPr>
          <a:lstStyle/>
          <a:p>
            <a:r>
              <a:rPr lang="cs-CZ" sz="900" b="0" i="0" dirty="0">
                <a:solidFill>
                  <a:srgbClr val="222222"/>
                </a:solidFill>
                <a:effectLst/>
                <a:highlight>
                  <a:srgbClr val="FFFFFF"/>
                </a:highlight>
                <a:latin typeface="Arial" panose="020B0604020202020204" pitchFamily="34" charset="0"/>
              </a:rPr>
              <a:t>Paschou, T., </a:t>
            </a:r>
            <a:r>
              <a:rPr lang="cs-CZ" sz="900" b="0" i="0" dirty="0" err="1">
                <a:solidFill>
                  <a:srgbClr val="222222"/>
                </a:solidFill>
                <a:effectLst/>
                <a:highlight>
                  <a:srgbClr val="FFFFFF"/>
                </a:highlight>
                <a:latin typeface="Arial" panose="020B0604020202020204" pitchFamily="34" charset="0"/>
              </a:rPr>
              <a:t>Rapaccini</a:t>
            </a:r>
            <a:r>
              <a:rPr lang="cs-CZ" sz="900" b="0" i="0" dirty="0">
                <a:solidFill>
                  <a:srgbClr val="222222"/>
                </a:solidFill>
                <a:effectLst/>
                <a:highlight>
                  <a:srgbClr val="FFFFFF"/>
                </a:highlight>
                <a:latin typeface="Arial" panose="020B0604020202020204" pitchFamily="34" charset="0"/>
              </a:rPr>
              <a:t>, M., </a:t>
            </a:r>
            <a:r>
              <a:rPr lang="cs-CZ" sz="900" b="0" i="0" dirty="0" err="1">
                <a:solidFill>
                  <a:srgbClr val="222222"/>
                </a:solidFill>
                <a:effectLst/>
                <a:highlight>
                  <a:srgbClr val="FFFFFF"/>
                </a:highlight>
                <a:latin typeface="Arial" panose="020B0604020202020204" pitchFamily="34" charset="0"/>
              </a:rPr>
              <a:t>Adrodegari</a:t>
            </a:r>
            <a:r>
              <a:rPr lang="cs-CZ" sz="900" b="0" i="0" dirty="0">
                <a:solidFill>
                  <a:srgbClr val="222222"/>
                </a:solidFill>
                <a:effectLst/>
                <a:highlight>
                  <a:srgbClr val="FFFFFF"/>
                </a:highlight>
                <a:latin typeface="Arial" panose="020B0604020202020204" pitchFamily="34" charset="0"/>
              </a:rPr>
              <a:t>, F., &amp; </a:t>
            </a:r>
            <a:r>
              <a:rPr lang="cs-CZ" sz="900" b="0" i="0" dirty="0" err="1">
                <a:solidFill>
                  <a:srgbClr val="222222"/>
                </a:solidFill>
                <a:effectLst/>
                <a:highlight>
                  <a:srgbClr val="FFFFFF"/>
                </a:highlight>
                <a:latin typeface="Arial" panose="020B0604020202020204" pitchFamily="34" charset="0"/>
              </a:rPr>
              <a:t>Saccani</a:t>
            </a:r>
            <a:r>
              <a:rPr lang="cs-CZ" sz="900" b="0" i="0" dirty="0">
                <a:solidFill>
                  <a:srgbClr val="222222"/>
                </a:solidFill>
                <a:effectLst/>
                <a:highlight>
                  <a:srgbClr val="FFFFFF"/>
                </a:highlight>
                <a:latin typeface="Arial" panose="020B0604020202020204" pitchFamily="34" charset="0"/>
              </a:rPr>
              <a:t>, N. (2020). Digital </a:t>
            </a:r>
            <a:r>
              <a:rPr lang="cs-CZ" sz="900" b="0" i="0" dirty="0" err="1">
                <a:solidFill>
                  <a:srgbClr val="222222"/>
                </a:solidFill>
                <a:effectLst/>
                <a:highlight>
                  <a:srgbClr val="FFFFFF"/>
                </a:highlight>
                <a:latin typeface="Arial" panose="020B0604020202020204" pitchFamily="34" charset="0"/>
              </a:rPr>
              <a:t>servitization</a:t>
            </a:r>
            <a:r>
              <a:rPr lang="cs-CZ" sz="900" b="0" i="0" dirty="0">
                <a:solidFill>
                  <a:srgbClr val="222222"/>
                </a:solidFill>
                <a:effectLst/>
                <a:highlight>
                  <a:srgbClr val="FFFFFF"/>
                </a:highlight>
                <a:latin typeface="Arial" panose="020B0604020202020204" pitchFamily="34" charset="0"/>
              </a:rPr>
              <a:t> in </a:t>
            </a:r>
            <a:r>
              <a:rPr lang="cs-CZ" sz="900" b="0" i="0" dirty="0" err="1">
                <a:solidFill>
                  <a:srgbClr val="222222"/>
                </a:solidFill>
                <a:effectLst/>
                <a:highlight>
                  <a:srgbClr val="FFFFFF"/>
                </a:highlight>
                <a:latin typeface="Arial" panose="020B0604020202020204" pitchFamily="34" charset="0"/>
              </a:rPr>
              <a:t>manufacturing</a:t>
            </a:r>
            <a:r>
              <a:rPr lang="cs-CZ" sz="900" b="0" i="0" dirty="0">
                <a:solidFill>
                  <a:srgbClr val="222222"/>
                </a:solidFill>
                <a:effectLst/>
                <a:highlight>
                  <a:srgbClr val="FFFFFF"/>
                </a:highlight>
                <a:latin typeface="Arial" panose="020B0604020202020204" pitchFamily="34" charset="0"/>
              </a:rPr>
              <a:t>: A </a:t>
            </a:r>
            <a:r>
              <a:rPr lang="cs-CZ" sz="900" b="0" i="0" dirty="0" err="1">
                <a:solidFill>
                  <a:srgbClr val="222222"/>
                </a:solidFill>
                <a:effectLst/>
                <a:highlight>
                  <a:srgbClr val="FFFFFF"/>
                </a:highlight>
                <a:latin typeface="Arial" panose="020B0604020202020204" pitchFamily="34" charset="0"/>
              </a:rPr>
              <a:t>systematic</a:t>
            </a:r>
            <a:r>
              <a:rPr lang="cs-CZ" sz="900" b="0" i="0" dirty="0">
                <a:solidFill>
                  <a:srgbClr val="222222"/>
                </a:solidFill>
                <a:effectLst/>
                <a:highlight>
                  <a:srgbClr val="FFFFFF"/>
                </a:highlight>
                <a:latin typeface="Arial" panose="020B0604020202020204" pitchFamily="34" charset="0"/>
              </a:rPr>
              <a:t> </a:t>
            </a:r>
            <a:r>
              <a:rPr lang="cs-CZ" sz="900" b="0" i="0" dirty="0" err="1">
                <a:solidFill>
                  <a:srgbClr val="222222"/>
                </a:solidFill>
                <a:effectLst/>
                <a:highlight>
                  <a:srgbClr val="FFFFFF"/>
                </a:highlight>
                <a:latin typeface="Arial" panose="020B0604020202020204" pitchFamily="34" charset="0"/>
              </a:rPr>
              <a:t>literature</a:t>
            </a:r>
            <a:r>
              <a:rPr lang="cs-CZ" sz="900" b="0" i="0" dirty="0">
                <a:solidFill>
                  <a:srgbClr val="222222"/>
                </a:solidFill>
                <a:effectLst/>
                <a:highlight>
                  <a:srgbClr val="FFFFFF"/>
                </a:highlight>
                <a:latin typeface="Arial" panose="020B0604020202020204" pitchFamily="34" charset="0"/>
              </a:rPr>
              <a:t> </a:t>
            </a:r>
            <a:r>
              <a:rPr lang="cs-CZ" sz="900" b="0" i="0" dirty="0" err="1">
                <a:solidFill>
                  <a:srgbClr val="222222"/>
                </a:solidFill>
                <a:effectLst/>
                <a:highlight>
                  <a:srgbClr val="FFFFFF"/>
                </a:highlight>
                <a:latin typeface="Arial" panose="020B0604020202020204" pitchFamily="34" charset="0"/>
              </a:rPr>
              <a:t>review</a:t>
            </a:r>
            <a:r>
              <a:rPr lang="cs-CZ" sz="900" b="0" i="0" dirty="0">
                <a:solidFill>
                  <a:srgbClr val="222222"/>
                </a:solidFill>
                <a:effectLst/>
                <a:highlight>
                  <a:srgbClr val="FFFFFF"/>
                </a:highlight>
                <a:latin typeface="Arial" panose="020B0604020202020204" pitchFamily="34" charset="0"/>
              </a:rPr>
              <a:t> and research agenda. </a:t>
            </a:r>
            <a:r>
              <a:rPr lang="cs-CZ" sz="900" b="0" i="1" dirty="0" err="1">
                <a:solidFill>
                  <a:srgbClr val="222222"/>
                </a:solidFill>
                <a:effectLst/>
                <a:highlight>
                  <a:srgbClr val="FFFFFF"/>
                </a:highlight>
                <a:latin typeface="Arial" panose="020B0604020202020204" pitchFamily="34" charset="0"/>
              </a:rPr>
              <a:t>Industrial</a:t>
            </a:r>
            <a:r>
              <a:rPr lang="cs-CZ" sz="900" b="0" i="1" dirty="0">
                <a:solidFill>
                  <a:srgbClr val="222222"/>
                </a:solidFill>
                <a:effectLst/>
                <a:highlight>
                  <a:srgbClr val="FFFFFF"/>
                </a:highlight>
                <a:latin typeface="Arial" panose="020B0604020202020204" pitchFamily="34" charset="0"/>
              </a:rPr>
              <a:t> Marketing Management</a:t>
            </a:r>
            <a:r>
              <a:rPr lang="cs-CZ" sz="900" b="0" i="0" dirty="0">
                <a:solidFill>
                  <a:srgbClr val="222222"/>
                </a:solidFill>
                <a:effectLst/>
                <a:highlight>
                  <a:srgbClr val="FFFFFF"/>
                </a:highlight>
                <a:latin typeface="Arial" panose="020B0604020202020204" pitchFamily="34" charset="0"/>
              </a:rPr>
              <a:t>, </a:t>
            </a:r>
            <a:r>
              <a:rPr lang="cs-CZ" sz="900" b="0" i="1" dirty="0">
                <a:solidFill>
                  <a:srgbClr val="222222"/>
                </a:solidFill>
                <a:effectLst/>
                <a:highlight>
                  <a:srgbClr val="FFFFFF"/>
                </a:highlight>
                <a:latin typeface="Arial" panose="020B0604020202020204" pitchFamily="34" charset="0"/>
              </a:rPr>
              <a:t>89</a:t>
            </a:r>
            <a:r>
              <a:rPr lang="cs-CZ" sz="900" b="0" i="0" dirty="0">
                <a:solidFill>
                  <a:srgbClr val="222222"/>
                </a:solidFill>
                <a:effectLst/>
                <a:highlight>
                  <a:srgbClr val="FFFFFF"/>
                </a:highlight>
                <a:latin typeface="Arial" panose="020B0604020202020204" pitchFamily="34" charset="0"/>
              </a:rPr>
              <a:t>, 278-292.</a:t>
            </a:r>
            <a:endParaRPr lang="cs-CZ" sz="900" dirty="0"/>
          </a:p>
        </p:txBody>
      </p:sp>
    </p:spTree>
    <p:extLst>
      <p:ext uri="{BB962C8B-B14F-4D97-AF65-F5344CB8AC3E}">
        <p14:creationId xmlns:p14="http://schemas.microsoft.com/office/powerpoint/2010/main" val="3244601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7ED8A4-8A71-2CAC-A9DB-E675BC76848E}"/>
              </a:ext>
            </a:extLst>
          </p:cNvPr>
          <p:cNvSpPr>
            <a:spLocks noGrp="1"/>
          </p:cNvSpPr>
          <p:nvPr>
            <p:ph type="title"/>
          </p:nvPr>
        </p:nvSpPr>
        <p:spPr/>
        <p:txBody>
          <a:bodyPr/>
          <a:lstStyle/>
          <a:p>
            <a:r>
              <a:rPr lang="cs-CZ" dirty="0"/>
              <a:t>Business model and </a:t>
            </a:r>
            <a:r>
              <a:rPr lang="cs-CZ" dirty="0" err="1"/>
              <a:t>sustainability</a:t>
            </a:r>
            <a:endParaRPr lang="cs-CZ" dirty="0"/>
          </a:p>
        </p:txBody>
      </p:sp>
      <p:sp>
        <p:nvSpPr>
          <p:cNvPr id="3" name="Zástupný obsah 2">
            <a:extLst>
              <a:ext uri="{FF2B5EF4-FFF2-40B4-BE49-F238E27FC236}">
                <a16:creationId xmlns:a16="http://schemas.microsoft.com/office/drawing/2014/main" id="{F9A8C7A1-7630-6278-38E8-02781B46A2B8}"/>
              </a:ext>
            </a:extLst>
          </p:cNvPr>
          <p:cNvSpPr>
            <a:spLocks noGrp="1"/>
          </p:cNvSpPr>
          <p:nvPr>
            <p:ph idx="1"/>
          </p:nvPr>
        </p:nvSpPr>
        <p:spPr/>
        <p:txBody>
          <a:bodyPr>
            <a:normAutofit/>
          </a:bodyPr>
          <a:lstStyle/>
          <a:p>
            <a:r>
              <a:rPr lang="en-US" sz="1800" b="0" i="0" u="none" strike="noStrike" baseline="0" dirty="0">
                <a:latin typeface="AdvOT863180fb"/>
              </a:rPr>
              <a:t>incorporate </a:t>
            </a:r>
            <a:r>
              <a:rPr lang="en-US" sz="1800" b="1" i="0" u="none" strike="noStrike" baseline="0" dirty="0">
                <a:highlight>
                  <a:srgbClr val="00FF00"/>
                </a:highlight>
                <a:latin typeface="AdvOT863180fb"/>
              </a:rPr>
              <a:t>a triple bottom line</a:t>
            </a:r>
            <a:r>
              <a:rPr lang="cs-CZ" sz="1800" b="1" i="0" u="none" strike="noStrike" baseline="0" dirty="0">
                <a:highlight>
                  <a:srgbClr val="00FF00"/>
                </a:highlight>
                <a:latin typeface="AdvOT863180fb"/>
              </a:rPr>
              <a:t> = </a:t>
            </a:r>
            <a:r>
              <a:rPr lang="en-US" sz="1200" b="0" i="0" dirty="0">
                <a:solidFill>
                  <a:srgbClr val="111111"/>
                </a:solidFill>
                <a:effectLst/>
                <a:highlight>
                  <a:srgbClr val="FFFFFF"/>
                </a:highlight>
                <a:latin typeface="SourceSansPro"/>
              </a:rPr>
              <a:t>The triple bottom line is an accounting framework that incorporates three dimensions of performance: social, environmental, and financial. These three facets can be summarized as "people, planet, and profit.</a:t>
            </a:r>
            <a:r>
              <a:rPr lang="cs-CZ" sz="1200" b="0" i="0" dirty="0">
                <a:solidFill>
                  <a:srgbClr val="111111"/>
                </a:solidFill>
                <a:effectLst/>
                <a:highlight>
                  <a:srgbClr val="FFFFFF"/>
                </a:highlight>
                <a:latin typeface="SourceSansPro"/>
              </a:rPr>
              <a:t> (https://www.investopedia.com/</a:t>
            </a:r>
            <a:r>
              <a:rPr lang="cs-CZ" sz="1200" b="0" i="0" dirty="0" err="1">
                <a:solidFill>
                  <a:srgbClr val="111111"/>
                </a:solidFill>
                <a:effectLst/>
                <a:highlight>
                  <a:srgbClr val="FFFFFF"/>
                </a:highlight>
                <a:latin typeface="SourceSansPro"/>
              </a:rPr>
              <a:t>terms</a:t>
            </a:r>
            <a:r>
              <a:rPr lang="cs-CZ" sz="1200" b="0" i="0" dirty="0">
                <a:solidFill>
                  <a:srgbClr val="111111"/>
                </a:solidFill>
                <a:effectLst/>
                <a:highlight>
                  <a:srgbClr val="FFFFFF"/>
                </a:highlight>
                <a:latin typeface="SourceSansPro"/>
              </a:rPr>
              <a:t>/t/triple-bottom-line.asp)</a:t>
            </a:r>
            <a:endParaRPr lang="cs-CZ" sz="1800" b="1" i="0" u="none" strike="noStrike" baseline="0" dirty="0">
              <a:highlight>
                <a:srgbClr val="00FF00"/>
              </a:highlight>
              <a:latin typeface="AdvOT863180fb"/>
            </a:endParaRPr>
          </a:p>
          <a:p>
            <a:pPr algn="l"/>
            <a:r>
              <a:rPr lang="cs-CZ" sz="1800" b="0" i="0" u="none" strike="noStrike" baseline="0" dirty="0" err="1">
                <a:latin typeface="AdvOT863180fb"/>
              </a:rPr>
              <a:t>important</a:t>
            </a:r>
            <a:r>
              <a:rPr lang="cs-CZ" sz="1800" b="0" i="0" u="none" strike="noStrike" baseline="0" dirty="0">
                <a:latin typeface="AdvOT863180fb"/>
              </a:rPr>
              <a:t> in </a:t>
            </a:r>
            <a:r>
              <a:rPr lang="cs-CZ" sz="1800" b="0" i="0" u="none" strike="noStrike" baseline="0" dirty="0" err="1">
                <a:latin typeface="AdvOT863180fb"/>
              </a:rPr>
              <a:t>driving</a:t>
            </a:r>
            <a:r>
              <a:rPr lang="cs-CZ" sz="1800" b="0" i="0" u="none" strike="noStrike" baseline="0" dirty="0">
                <a:latin typeface="AdvOT863180fb"/>
              </a:rPr>
              <a:t> and </a:t>
            </a:r>
            <a:r>
              <a:rPr lang="en-US" sz="1800" b="0" i="0" u="none" strike="noStrike" baseline="0" dirty="0">
                <a:latin typeface="AdvOT863180fb"/>
              </a:rPr>
              <a:t>implementing corporate innovation for sustainability, can help embed sustainability into business purpose</a:t>
            </a:r>
            <a:r>
              <a:rPr lang="cs-CZ" sz="1800" b="0" i="0" u="none" strike="noStrike" baseline="0" dirty="0">
                <a:latin typeface="AdvOT863180fb"/>
              </a:rPr>
              <a:t> and </a:t>
            </a:r>
            <a:r>
              <a:rPr lang="cs-CZ" sz="1800" b="0" i="0" u="none" strike="noStrike" baseline="0" dirty="0" err="1">
                <a:latin typeface="AdvOT863180fb"/>
              </a:rPr>
              <a:t>processes</a:t>
            </a:r>
            <a:endParaRPr lang="cs-CZ" sz="1800" b="0" i="0" u="none" strike="noStrike" baseline="0" dirty="0">
              <a:latin typeface="AdvOT863180fb"/>
            </a:endParaRPr>
          </a:p>
          <a:p>
            <a:pPr algn="l"/>
            <a:r>
              <a:rPr lang="cs-CZ" sz="1800" b="0" i="0" u="none" strike="noStrike" baseline="0" dirty="0">
                <a:latin typeface="AdvOT863180fb"/>
              </a:rPr>
              <a:t>NEED FOR A </a:t>
            </a:r>
            <a:r>
              <a:rPr lang="en-US" sz="1800" b="0" i="0" u="none" strike="noStrike" baseline="0" dirty="0">
                <a:latin typeface="AdvOT863180fb"/>
              </a:rPr>
              <a:t>a fundamental shift in the purpose</a:t>
            </a:r>
            <a:r>
              <a:rPr lang="cs-CZ" sz="1800" b="0" i="0" u="none" strike="noStrike" baseline="0" dirty="0">
                <a:latin typeface="AdvOT863180fb"/>
              </a:rPr>
              <a:t> </a:t>
            </a:r>
            <a:r>
              <a:rPr lang="en-US" sz="1800" b="0" i="0" u="none" strike="noStrike" baseline="0" dirty="0">
                <a:latin typeface="AdvOT863180fb"/>
              </a:rPr>
              <a:t>of business and almost every aspect of how it is conducted</a:t>
            </a:r>
            <a:endParaRPr lang="cs-CZ" sz="1800" b="0" i="0" u="none" strike="noStrike" baseline="0" dirty="0">
              <a:latin typeface="AdvOT863180fb"/>
            </a:endParaRPr>
          </a:p>
          <a:p>
            <a:pPr algn="l"/>
            <a:r>
              <a:rPr lang="en-US" sz="1800" b="0" i="0" u="none" strike="noStrike" baseline="0" dirty="0">
                <a:latin typeface="AdvOT863180fb"/>
              </a:rPr>
              <a:t>Features of a route to a sustainable economy</a:t>
            </a:r>
            <a:r>
              <a:rPr lang="cs-CZ" sz="1800" dirty="0">
                <a:latin typeface="AdvOT863180fb"/>
              </a:rPr>
              <a:t>:</a:t>
            </a:r>
          </a:p>
          <a:p>
            <a:pPr lvl="1"/>
            <a:r>
              <a:rPr lang="en-US" sz="1400" b="0" i="0" u="none" strike="noStrike" baseline="0" dirty="0">
                <a:latin typeface="AdvOT863180fb"/>
              </a:rPr>
              <a:t>A system that encourages </a:t>
            </a:r>
            <a:r>
              <a:rPr lang="en-US" sz="1400" b="0" i="0" u="none" strike="noStrike" baseline="0" dirty="0" err="1">
                <a:latin typeface="AdvOT863180fb"/>
              </a:rPr>
              <a:t>minimising</a:t>
            </a:r>
            <a:r>
              <a:rPr lang="en-US" sz="1400" b="0" i="0" u="none" strike="noStrike" baseline="0" dirty="0">
                <a:latin typeface="AdvOT863180fb"/>
              </a:rPr>
              <a:t> of consumption, or imposes</a:t>
            </a:r>
            <a:r>
              <a:rPr lang="cs-CZ" sz="1400" b="0" i="0" u="none" strike="noStrike" baseline="0" dirty="0">
                <a:latin typeface="AdvOT863180fb"/>
              </a:rPr>
              <a:t> </a:t>
            </a:r>
            <a:r>
              <a:rPr lang="en-US" sz="1400" b="0" i="0" u="none" strike="noStrike" baseline="0" dirty="0">
                <a:latin typeface="AdvOT863180fb"/>
              </a:rPr>
              <a:t>personal and institutional caps or quotas on energy,</a:t>
            </a:r>
            <a:r>
              <a:rPr lang="cs-CZ" sz="1400" b="0" i="0" u="none" strike="noStrike" baseline="0" dirty="0">
                <a:latin typeface="AdvOT863180fb"/>
              </a:rPr>
              <a:t> </a:t>
            </a:r>
            <a:r>
              <a:rPr lang="cs-CZ" sz="1400" b="0" i="0" u="none" strike="noStrike" baseline="0" dirty="0" err="1">
                <a:latin typeface="AdvOT863180fb"/>
              </a:rPr>
              <a:t>goods</a:t>
            </a:r>
            <a:r>
              <a:rPr lang="cs-CZ" sz="1400" b="0" i="0" u="none" strike="noStrike" baseline="0" dirty="0">
                <a:latin typeface="AdvOT863180fb"/>
              </a:rPr>
              <a:t>, </a:t>
            </a:r>
            <a:r>
              <a:rPr lang="cs-CZ" sz="1400" b="0" i="0" u="none" strike="noStrike" baseline="0" dirty="0" err="1">
                <a:latin typeface="AdvOT863180fb"/>
              </a:rPr>
              <a:t>water</a:t>
            </a:r>
            <a:r>
              <a:rPr lang="cs-CZ" sz="1400" b="0" i="0" u="none" strike="noStrike" baseline="0" dirty="0">
                <a:latin typeface="AdvOT863180fb"/>
              </a:rPr>
              <a:t>, </a:t>
            </a:r>
            <a:r>
              <a:rPr lang="cs-CZ" sz="1400" b="0" i="0" u="none" strike="noStrike" baseline="0" dirty="0" err="1">
                <a:latin typeface="AdvOT863180fb"/>
              </a:rPr>
              <a:t>etc</a:t>
            </a:r>
            <a:r>
              <a:rPr lang="cs-CZ" sz="1400" b="0" i="0" u="none" strike="noStrike" baseline="0" dirty="0">
                <a:latin typeface="AdvOT863180fb"/>
              </a:rPr>
              <a:t>.;</a:t>
            </a:r>
          </a:p>
          <a:p>
            <a:pPr lvl="1"/>
            <a:r>
              <a:rPr lang="en-US" sz="1400" b="0" i="0" u="none" strike="noStrike" baseline="0" dirty="0">
                <a:latin typeface="AdvP4C4E74"/>
              </a:rPr>
              <a:t> </a:t>
            </a:r>
            <a:r>
              <a:rPr lang="en-US" sz="1400" b="0" i="0" u="none" strike="noStrike" baseline="0" dirty="0">
                <a:latin typeface="AdvOT863180fb"/>
              </a:rPr>
              <a:t>A system designed to </a:t>
            </a:r>
            <a:r>
              <a:rPr lang="en-US" sz="1400" b="0" i="0" u="none" strike="noStrike" baseline="0" dirty="0" err="1">
                <a:latin typeface="AdvOT863180fb"/>
              </a:rPr>
              <a:t>maximise</a:t>
            </a:r>
            <a:r>
              <a:rPr lang="en-US" sz="1400" b="0" i="0" u="none" strike="noStrike" baseline="0" dirty="0">
                <a:latin typeface="AdvOT863180fb"/>
              </a:rPr>
              <a:t> societal and environmental</a:t>
            </a:r>
            <a:r>
              <a:rPr lang="cs-CZ" sz="1400" b="0" i="0" u="none" strike="noStrike" baseline="0" dirty="0">
                <a:latin typeface="AdvOT863180fb"/>
              </a:rPr>
              <a:t> </a:t>
            </a:r>
            <a:r>
              <a:rPr lang="en-US" sz="1400" b="0" i="0" u="none" strike="noStrike" baseline="0" dirty="0">
                <a:latin typeface="AdvOT863180fb"/>
              </a:rPr>
              <a:t>bene</a:t>
            </a:r>
            <a:r>
              <a:rPr lang="en-US" sz="1400" b="0" i="0" u="none" strike="noStrike" baseline="0" dirty="0">
                <a:latin typeface="AdvOT863180fb+fb"/>
              </a:rPr>
              <a:t>fi</a:t>
            </a:r>
            <a:r>
              <a:rPr lang="en-US" sz="1400" b="0" i="0" u="none" strike="noStrike" baseline="0" dirty="0">
                <a:latin typeface="AdvOT863180fb"/>
              </a:rPr>
              <a:t>t, rather than </a:t>
            </a:r>
            <a:r>
              <a:rPr lang="en-US" sz="1400" b="0" i="0" u="none" strike="noStrike" baseline="0" dirty="0" err="1">
                <a:latin typeface="AdvOT863180fb"/>
              </a:rPr>
              <a:t>prioritising</a:t>
            </a:r>
            <a:r>
              <a:rPr lang="en-US" sz="1400" b="0" i="0" u="none" strike="noStrike" baseline="0" dirty="0">
                <a:latin typeface="AdvOT863180fb"/>
              </a:rPr>
              <a:t> economic growth;</a:t>
            </a:r>
          </a:p>
          <a:p>
            <a:pPr lvl="1"/>
            <a:r>
              <a:rPr lang="en-US" sz="1400" b="0" i="0" u="none" strike="noStrike" baseline="0" dirty="0">
                <a:latin typeface="AdvP4C4E74"/>
              </a:rPr>
              <a:t> </a:t>
            </a:r>
            <a:r>
              <a:rPr lang="en-US" sz="1400" b="0" i="0" u="none" strike="noStrike" baseline="0" dirty="0">
                <a:latin typeface="AdvOT863180fb"/>
              </a:rPr>
              <a:t>A closed-loop system where nothing is allowed to be wasted or</a:t>
            </a:r>
            <a:r>
              <a:rPr lang="cs-CZ" sz="1400" b="0" i="0" u="none" strike="noStrike" baseline="0" dirty="0">
                <a:latin typeface="AdvOT863180fb"/>
              </a:rPr>
              <a:t> </a:t>
            </a:r>
            <a:r>
              <a:rPr lang="en-US" sz="1400" b="0" i="0" u="none" strike="noStrike" baseline="0" dirty="0">
                <a:latin typeface="AdvOT863180fb"/>
              </a:rPr>
              <a:t>discarded into the environment, which reuses, repairs, and remakes</a:t>
            </a:r>
            <a:r>
              <a:rPr lang="cs-CZ" sz="1400" b="0" i="0" u="none" strike="noStrike" baseline="0" dirty="0">
                <a:latin typeface="AdvOT863180fb"/>
              </a:rPr>
              <a:t> in preference to recycling;</a:t>
            </a:r>
          </a:p>
          <a:p>
            <a:pPr lvl="1"/>
            <a:r>
              <a:rPr lang="en-US" sz="1400" b="0" i="0" u="none" strike="noStrike" baseline="0" dirty="0">
                <a:latin typeface="AdvP4C4E74"/>
              </a:rPr>
              <a:t> </a:t>
            </a:r>
            <a:r>
              <a:rPr lang="en-US" sz="1400" b="0" i="0" u="none" strike="noStrike" baseline="0" dirty="0">
                <a:latin typeface="AdvOT863180fb"/>
              </a:rPr>
              <a:t>A system that </a:t>
            </a:r>
            <a:r>
              <a:rPr lang="en-US" sz="1400" b="0" i="0" u="none" strike="noStrike" baseline="0" dirty="0" err="1">
                <a:latin typeface="AdvOT863180fb"/>
              </a:rPr>
              <a:t>emphasises</a:t>
            </a:r>
            <a:r>
              <a:rPr lang="en-US" sz="1400" b="0" i="0" u="none" strike="noStrike" baseline="0" dirty="0">
                <a:latin typeface="AdvOT863180fb"/>
              </a:rPr>
              <a:t> delivery of functionality and experience,</a:t>
            </a:r>
            <a:r>
              <a:rPr lang="cs-CZ" sz="1400" b="0" i="0" u="none" strike="noStrike" baseline="0" dirty="0">
                <a:latin typeface="AdvOT863180fb"/>
              </a:rPr>
              <a:t> </a:t>
            </a:r>
            <a:r>
              <a:rPr lang="cs-CZ" sz="1400" b="0" i="0" u="none" strike="noStrike" baseline="0" dirty="0" err="1">
                <a:latin typeface="AdvOT863180fb"/>
              </a:rPr>
              <a:t>rather</a:t>
            </a:r>
            <a:r>
              <a:rPr lang="cs-CZ" sz="1400" b="0" i="0" u="none" strike="noStrike" baseline="0" dirty="0">
                <a:latin typeface="AdvOT863180fb"/>
              </a:rPr>
              <a:t> </a:t>
            </a:r>
            <a:r>
              <a:rPr lang="cs-CZ" sz="1400" b="0" i="0" u="none" strike="noStrike" baseline="0" dirty="0" err="1">
                <a:latin typeface="AdvOT863180fb"/>
              </a:rPr>
              <a:t>than</a:t>
            </a:r>
            <a:r>
              <a:rPr lang="cs-CZ" sz="1400" b="0" i="0" u="none" strike="noStrike" baseline="0" dirty="0">
                <a:latin typeface="AdvOT863180fb"/>
              </a:rPr>
              <a:t> </a:t>
            </a:r>
            <a:r>
              <a:rPr lang="cs-CZ" sz="1400" b="0" i="0" u="none" strike="noStrike" baseline="0" dirty="0" err="1">
                <a:latin typeface="AdvOT863180fb"/>
              </a:rPr>
              <a:t>product</a:t>
            </a:r>
            <a:r>
              <a:rPr lang="cs-CZ" sz="1400" b="0" i="0" u="none" strike="noStrike" baseline="0" dirty="0">
                <a:latin typeface="AdvOT863180fb"/>
              </a:rPr>
              <a:t> </a:t>
            </a:r>
            <a:r>
              <a:rPr lang="cs-CZ" sz="1400" b="0" i="0" u="none" strike="noStrike" baseline="0" dirty="0" err="1">
                <a:latin typeface="AdvOT863180fb"/>
              </a:rPr>
              <a:t>ownership</a:t>
            </a:r>
            <a:r>
              <a:rPr lang="cs-CZ" sz="1400" b="0" i="0" u="none" strike="noStrike" baseline="0" dirty="0">
                <a:latin typeface="AdvOT863180fb"/>
              </a:rPr>
              <a:t>;</a:t>
            </a:r>
          </a:p>
          <a:p>
            <a:pPr lvl="1"/>
            <a:r>
              <a:rPr lang="en-US" sz="1400" b="0" i="0" u="none" strike="noStrike" baseline="0" dirty="0">
                <a:latin typeface="AdvP4C4E74"/>
              </a:rPr>
              <a:t> </a:t>
            </a:r>
            <a:r>
              <a:rPr lang="en-US" sz="1400" b="0" i="0" u="none" strike="noStrike" baseline="0" dirty="0">
                <a:latin typeface="AdvOT863180fb"/>
              </a:rPr>
              <a:t>A system designed to provide ful</a:t>
            </a:r>
            <a:r>
              <a:rPr lang="en-US" sz="1400" b="0" i="0" u="none" strike="noStrike" baseline="0" dirty="0">
                <a:latin typeface="AdvOT863180fb+fb"/>
              </a:rPr>
              <a:t>fi</a:t>
            </a:r>
            <a:r>
              <a:rPr lang="en-US" sz="1400" b="0" i="0" u="none" strike="noStrike" baseline="0" dirty="0">
                <a:latin typeface="AdvOT863180fb"/>
              </a:rPr>
              <a:t>lling, rewarding wo</a:t>
            </a:r>
            <a:r>
              <a:rPr lang="cs-CZ" sz="1400" b="0" i="0" u="none" strike="noStrike" baseline="0" dirty="0">
                <a:latin typeface="AdvOT863180fb"/>
              </a:rPr>
              <a:t>k </a:t>
            </a:r>
            <a:r>
              <a:rPr lang="cs-CZ" sz="1400" b="0" i="0" u="none" strike="noStrike" baseline="0" dirty="0" err="1">
                <a:latin typeface="AdvOT863180fb"/>
              </a:rPr>
              <a:t>experiences</a:t>
            </a:r>
            <a:r>
              <a:rPr lang="cs-CZ" sz="1400" dirty="0">
                <a:latin typeface="AdvOT863180fb"/>
              </a:rPr>
              <a:t> </a:t>
            </a:r>
            <a:r>
              <a:rPr lang="en-US" sz="1400" b="0" i="0" u="none" strike="noStrike" baseline="0" dirty="0">
                <a:latin typeface="AdvOT863180fb"/>
              </a:rPr>
              <a:t>for all that enhances human creativity/skills;</a:t>
            </a:r>
            <a:endParaRPr lang="cs-CZ" sz="1400" b="0" i="0" u="none" strike="noStrike" baseline="0" dirty="0">
              <a:latin typeface="AdvOT863180fb"/>
            </a:endParaRPr>
          </a:p>
          <a:p>
            <a:pPr lvl="1"/>
            <a:r>
              <a:rPr lang="en-US" sz="1400" b="0" i="0" u="none" strike="noStrike" baseline="0" dirty="0">
                <a:latin typeface="AdvOT863180fb"/>
              </a:rPr>
              <a:t>A system built on collaboration and sharing, rather than</a:t>
            </a:r>
            <a:r>
              <a:rPr lang="cs-CZ" sz="1400" b="0" i="0" u="none" strike="noStrike" baseline="0" dirty="0">
                <a:latin typeface="AdvOT863180fb"/>
              </a:rPr>
              <a:t> </a:t>
            </a:r>
            <a:r>
              <a:rPr lang="cs-CZ" sz="1400" b="0" i="0" u="none" strike="noStrike" baseline="0" dirty="0" err="1">
                <a:latin typeface="AdvOT863180fb"/>
              </a:rPr>
              <a:t>aggressive</a:t>
            </a:r>
            <a:r>
              <a:rPr lang="cs-CZ" sz="1400" b="0" i="0" u="none" strike="noStrike" baseline="0" dirty="0">
                <a:latin typeface="AdvOT863180fb"/>
              </a:rPr>
              <a:t> </a:t>
            </a:r>
            <a:r>
              <a:rPr lang="cs-CZ" sz="1400" b="0" i="0" u="none" strike="noStrike" baseline="0" dirty="0" err="1">
                <a:latin typeface="AdvOT863180fb"/>
              </a:rPr>
              <a:t>competition</a:t>
            </a:r>
            <a:r>
              <a:rPr lang="cs-CZ" sz="1400" b="0" i="0" u="none" strike="noStrike" baseline="0" dirty="0">
                <a:latin typeface="AdvOT863180fb"/>
              </a:rPr>
              <a:t> </a:t>
            </a:r>
            <a:r>
              <a:rPr lang="cs-CZ" sz="1000" b="0" i="0" u="none" strike="noStrike" baseline="0" dirty="0">
                <a:latin typeface="AdvOT863180fb"/>
              </a:rPr>
              <a:t>(</a:t>
            </a:r>
            <a:r>
              <a:rPr lang="en-US" sz="1000" b="0" i="0" dirty="0" err="1">
                <a:solidFill>
                  <a:srgbClr val="3A3A3A"/>
                </a:solidFill>
                <a:effectLst/>
                <a:highlight>
                  <a:srgbClr val="FFFFFF"/>
                </a:highlight>
                <a:latin typeface="Open Sans" panose="020B0606030504020204" pitchFamily="34" charset="0"/>
              </a:rPr>
              <a:t>Bocken</a:t>
            </a:r>
            <a:r>
              <a:rPr lang="cs-CZ" sz="1000" b="0" i="0" dirty="0">
                <a:solidFill>
                  <a:srgbClr val="3A3A3A"/>
                </a:solidFill>
                <a:effectLst/>
                <a:highlight>
                  <a:srgbClr val="FFFFFF"/>
                </a:highlight>
                <a:latin typeface="Open Sans" panose="020B0606030504020204" pitchFamily="34" charset="0"/>
              </a:rPr>
              <a:t> et al., 2014)</a:t>
            </a:r>
            <a:endParaRPr lang="cs-CZ" sz="1000" dirty="0"/>
          </a:p>
        </p:txBody>
      </p:sp>
    </p:spTree>
    <p:extLst>
      <p:ext uri="{BB962C8B-B14F-4D97-AF65-F5344CB8AC3E}">
        <p14:creationId xmlns:p14="http://schemas.microsoft.com/office/powerpoint/2010/main" val="619344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C8BCA8-B99B-8364-6A02-24CF0A25E037}"/>
              </a:ext>
            </a:extLst>
          </p:cNvPr>
          <p:cNvSpPr>
            <a:spLocks noGrp="1"/>
          </p:cNvSpPr>
          <p:nvPr>
            <p:ph type="title"/>
          </p:nvPr>
        </p:nvSpPr>
        <p:spPr>
          <a:xfrm>
            <a:off x="838200" y="209677"/>
            <a:ext cx="10515600" cy="832739"/>
          </a:xfrm>
        </p:spPr>
        <p:txBody>
          <a:bodyPr/>
          <a:lstStyle/>
          <a:p>
            <a:r>
              <a:rPr lang="cs-CZ" dirty="0" err="1"/>
              <a:t>Sustainable</a:t>
            </a:r>
            <a:r>
              <a:rPr lang="cs-CZ" dirty="0"/>
              <a:t> business </a:t>
            </a:r>
            <a:r>
              <a:rPr lang="cs-CZ" dirty="0" err="1"/>
              <a:t>models</a:t>
            </a:r>
            <a:endParaRPr lang="cs-CZ" dirty="0"/>
          </a:p>
        </p:txBody>
      </p:sp>
      <p:pic>
        <p:nvPicPr>
          <p:cNvPr id="5" name="Obrázek 4">
            <a:extLst>
              <a:ext uri="{FF2B5EF4-FFF2-40B4-BE49-F238E27FC236}">
                <a16:creationId xmlns:a16="http://schemas.microsoft.com/office/drawing/2014/main" id="{39AC4907-68AE-EF16-2D7F-0101757DB748}"/>
              </a:ext>
            </a:extLst>
          </p:cNvPr>
          <p:cNvPicPr>
            <a:picLocks noChangeAspect="1"/>
          </p:cNvPicPr>
          <p:nvPr/>
        </p:nvPicPr>
        <p:blipFill rotWithShape="1">
          <a:blip r:embed="rId2"/>
          <a:srcRect l="21525" t="32666" r="29050" b="5324"/>
          <a:stretch/>
        </p:blipFill>
        <p:spPr>
          <a:xfrm>
            <a:off x="548640" y="896112"/>
            <a:ext cx="9838944" cy="5596763"/>
          </a:xfrm>
          <a:prstGeom prst="rect">
            <a:avLst/>
          </a:prstGeom>
        </p:spPr>
      </p:pic>
      <p:sp>
        <p:nvSpPr>
          <p:cNvPr id="7" name="TextovéPole 6">
            <a:extLst>
              <a:ext uri="{FF2B5EF4-FFF2-40B4-BE49-F238E27FC236}">
                <a16:creationId xmlns:a16="http://schemas.microsoft.com/office/drawing/2014/main" id="{201BEE34-FEEB-7846-0299-AC8A2DB573B2}"/>
              </a:ext>
            </a:extLst>
          </p:cNvPr>
          <p:cNvSpPr txBox="1"/>
          <p:nvPr/>
        </p:nvSpPr>
        <p:spPr>
          <a:xfrm>
            <a:off x="548640" y="6492875"/>
            <a:ext cx="11219688" cy="400110"/>
          </a:xfrm>
          <a:prstGeom prst="rect">
            <a:avLst/>
          </a:prstGeom>
          <a:noFill/>
        </p:spPr>
        <p:txBody>
          <a:bodyPr wrap="square">
            <a:spAutoFit/>
          </a:bodyPr>
          <a:lstStyle/>
          <a:p>
            <a:r>
              <a:rPr lang="cs-CZ" sz="1000" b="0" i="0" dirty="0" err="1">
                <a:solidFill>
                  <a:srgbClr val="222222"/>
                </a:solidFill>
                <a:effectLst/>
                <a:highlight>
                  <a:srgbClr val="FFFFFF"/>
                </a:highlight>
                <a:latin typeface="Arial" panose="020B0604020202020204" pitchFamily="34" charset="0"/>
              </a:rPr>
              <a:t>Goni</a:t>
            </a:r>
            <a:r>
              <a:rPr lang="cs-CZ" sz="1000" b="0" i="0" dirty="0">
                <a:solidFill>
                  <a:srgbClr val="222222"/>
                </a:solidFill>
                <a:effectLst/>
                <a:highlight>
                  <a:srgbClr val="FFFFFF"/>
                </a:highlight>
                <a:latin typeface="Arial" panose="020B0604020202020204" pitchFamily="34" charset="0"/>
              </a:rPr>
              <a:t>, F. A., </a:t>
            </a:r>
            <a:r>
              <a:rPr lang="cs-CZ" sz="1000" b="0" i="0" dirty="0" err="1">
                <a:solidFill>
                  <a:srgbClr val="222222"/>
                </a:solidFill>
                <a:effectLst/>
                <a:highlight>
                  <a:srgbClr val="FFFFFF"/>
                </a:highlight>
                <a:latin typeface="Arial" panose="020B0604020202020204" pitchFamily="34" charset="0"/>
              </a:rPr>
              <a:t>Gholamzadeh</a:t>
            </a:r>
            <a:r>
              <a:rPr lang="cs-CZ" sz="1000" b="0" i="0" dirty="0">
                <a:solidFill>
                  <a:srgbClr val="222222"/>
                </a:solidFill>
                <a:effectLst/>
                <a:highlight>
                  <a:srgbClr val="FFFFFF"/>
                </a:highlight>
                <a:latin typeface="Arial" panose="020B0604020202020204" pitchFamily="34" charset="0"/>
              </a:rPr>
              <a:t> </a:t>
            </a:r>
            <a:r>
              <a:rPr lang="cs-CZ" sz="1000" b="0" i="0" dirty="0" err="1">
                <a:solidFill>
                  <a:srgbClr val="222222"/>
                </a:solidFill>
                <a:effectLst/>
                <a:highlight>
                  <a:srgbClr val="FFFFFF"/>
                </a:highlight>
                <a:latin typeface="Arial" panose="020B0604020202020204" pitchFamily="34" charset="0"/>
              </a:rPr>
              <a:t>Chofreh</a:t>
            </a:r>
            <a:r>
              <a:rPr lang="cs-CZ" sz="1000" b="0" i="0" dirty="0">
                <a:solidFill>
                  <a:srgbClr val="222222"/>
                </a:solidFill>
                <a:effectLst/>
                <a:highlight>
                  <a:srgbClr val="FFFFFF"/>
                </a:highlight>
                <a:latin typeface="Arial" panose="020B0604020202020204" pitchFamily="34" charset="0"/>
              </a:rPr>
              <a:t>, A., </a:t>
            </a:r>
            <a:r>
              <a:rPr lang="cs-CZ" sz="1000" b="0" i="0" dirty="0" err="1">
                <a:solidFill>
                  <a:srgbClr val="222222"/>
                </a:solidFill>
                <a:effectLst/>
                <a:highlight>
                  <a:srgbClr val="FFFFFF"/>
                </a:highlight>
                <a:latin typeface="Arial" panose="020B0604020202020204" pitchFamily="34" charset="0"/>
              </a:rPr>
              <a:t>Estaki</a:t>
            </a:r>
            <a:r>
              <a:rPr lang="cs-CZ" sz="1000" b="0" i="0" dirty="0">
                <a:solidFill>
                  <a:srgbClr val="222222"/>
                </a:solidFill>
                <a:effectLst/>
                <a:highlight>
                  <a:srgbClr val="FFFFFF"/>
                </a:highlight>
                <a:latin typeface="Arial" panose="020B0604020202020204" pitchFamily="34" charset="0"/>
              </a:rPr>
              <a:t> </a:t>
            </a:r>
            <a:r>
              <a:rPr lang="cs-CZ" sz="1000" b="0" i="0" dirty="0" err="1">
                <a:solidFill>
                  <a:srgbClr val="222222"/>
                </a:solidFill>
                <a:effectLst/>
                <a:highlight>
                  <a:srgbClr val="FFFFFF"/>
                </a:highlight>
                <a:latin typeface="Arial" panose="020B0604020202020204" pitchFamily="34" charset="0"/>
              </a:rPr>
              <a:t>Orakani</a:t>
            </a:r>
            <a:r>
              <a:rPr lang="cs-CZ" sz="1000" b="0" i="0" dirty="0">
                <a:solidFill>
                  <a:srgbClr val="222222"/>
                </a:solidFill>
                <a:effectLst/>
                <a:highlight>
                  <a:srgbClr val="FFFFFF"/>
                </a:highlight>
                <a:latin typeface="Arial" panose="020B0604020202020204" pitchFamily="34" charset="0"/>
              </a:rPr>
              <a:t>, Z., </a:t>
            </a:r>
            <a:r>
              <a:rPr lang="cs-CZ" sz="1000" b="0" i="0" dirty="0" err="1">
                <a:solidFill>
                  <a:srgbClr val="222222"/>
                </a:solidFill>
                <a:effectLst/>
                <a:highlight>
                  <a:srgbClr val="FFFFFF"/>
                </a:highlight>
                <a:latin typeface="Arial" panose="020B0604020202020204" pitchFamily="34" charset="0"/>
              </a:rPr>
              <a:t>Klemeš</a:t>
            </a:r>
            <a:r>
              <a:rPr lang="cs-CZ" sz="1000" b="0" i="0" dirty="0">
                <a:solidFill>
                  <a:srgbClr val="222222"/>
                </a:solidFill>
                <a:effectLst/>
                <a:highlight>
                  <a:srgbClr val="FFFFFF"/>
                </a:highlight>
                <a:latin typeface="Arial" panose="020B0604020202020204" pitchFamily="34" charset="0"/>
              </a:rPr>
              <a:t>, J. J., </a:t>
            </a:r>
            <a:r>
              <a:rPr lang="cs-CZ" sz="1000" b="0" i="0" dirty="0" err="1">
                <a:solidFill>
                  <a:srgbClr val="222222"/>
                </a:solidFill>
                <a:effectLst/>
                <a:highlight>
                  <a:srgbClr val="FFFFFF"/>
                </a:highlight>
                <a:latin typeface="Arial" panose="020B0604020202020204" pitchFamily="34" charset="0"/>
              </a:rPr>
              <a:t>Davoudi</a:t>
            </a:r>
            <a:r>
              <a:rPr lang="cs-CZ" sz="1000" b="0" i="0" dirty="0">
                <a:solidFill>
                  <a:srgbClr val="222222"/>
                </a:solidFill>
                <a:effectLst/>
                <a:highlight>
                  <a:srgbClr val="FFFFFF"/>
                </a:highlight>
                <a:latin typeface="Arial" panose="020B0604020202020204" pitchFamily="34" charset="0"/>
              </a:rPr>
              <a:t>, M., &amp; </a:t>
            </a:r>
            <a:r>
              <a:rPr lang="cs-CZ" sz="1000" b="0" i="0" dirty="0" err="1">
                <a:solidFill>
                  <a:srgbClr val="222222"/>
                </a:solidFill>
                <a:effectLst/>
                <a:highlight>
                  <a:srgbClr val="FFFFFF"/>
                </a:highlight>
                <a:latin typeface="Arial" panose="020B0604020202020204" pitchFamily="34" charset="0"/>
              </a:rPr>
              <a:t>Mardani</a:t>
            </a:r>
            <a:r>
              <a:rPr lang="cs-CZ" sz="1000" b="0" i="0" dirty="0">
                <a:solidFill>
                  <a:srgbClr val="222222"/>
                </a:solidFill>
                <a:effectLst/>
                <a:highlight>
                  <a:srgbClr val="FFFFFF"/>
                </a:highlight>
                <a:latin typeface="Arial" panose="020B0604020202020204" pitchFamily="34" charset="0"/>
              </a:rPr>
              <a:t>, A. (2021). </a:t>
            </a:r>
            <a:r>
              <a:rPr lang="cs-CZ" sz="1000" b="0" i="0" dirty="0" err="1">
                <a:solidFill>
                  <a:srgbClr val="222222"/>
                </a:solidFill>
                <a:effectLst/>
                <a:highlight>
                  <a:srgbClr val="FFFFFF"/>
                </a:highlight>
                <a:latin typeface="Arial" panose="020B0604020202020204" pitchFamily="34" charset="0"/>
              </a:rPr>
              <a:t>Sustainable</a:t>
            </a:r>
            <a:r>
              <a:rPr lang="cs-CZ" sz="1000" b="0" i="0" dirty="0">
                <a:solidFill>
                  <a:srgbClr val="222222"/>
                </a:solidFill>
                <a:effectLst/>
                <a:highlight>
                  <a:srgbClr val="FFFFFF"/>
                </a:highlight>
                <a:latin typeface="Arial" panose="020B0604020202020204" pitchFamily="34" charset="0"/>
              </a:rPr>
              <a:t> business model: A </a:t>
            </a:r>
            <a:r>
              <a:rPr lang="cs-CZ" sz="1000" b="0" i="0" dirty="0" err="1">
                <a:solidFill>
                  <a:srgbClr val="222222"/>
                </a:solidFill>
                <a:effectLst/>
                <a:highlight>
                  <a:srgbClr val="FFFFFF"/>
                </a:highlight>
                <a:latin typeface="Arial" panose="020B0604020202020204" pitchFamily="34" charset="0"/>
              </a:rPr>
              <a:t>review</a:t>
            </a:r>
            <a:r>
              <a:rPr lang="cs-CZ" sz="1000" b="0" i="0" dirty="0">
                <a:solidFill>
                  <a:srgbClr val="222222"/>
                </a:solidFill>
                <a:effectLst/>
                <a:highlight>
                  <a:srgbClr val="FFFFFF"/>
                </a:highlight>
                <a:latin typeface="Arial" panose="020B0604020202020204" pitchFamily="34" charset="0"/>
              </a:rPr>
              <a:t> and framework development. </a:t>
            </a:r>
            <a:r>
              <a:rPr lang="cs-CZ" sz="1000" b="0" i="1" dirty="0" err="1">
                <a:solidFill>
                  <a:srgbClr val="222222"/>
                </a:solidFill>
                <a:effectLst/>
                <a:highlight>
                  <a:srgbClr val="FFFFFF"/>
                </a:highlight>
                <a:latin typeface="Arial" panose="020B0604020202020204" pitchFamily="34" charset="0"/>
              </a:rPr>
              <a:t>Clean</a:t>
            </a:r>
            <a:r>
              <a:rPr lang="cs-CZ" sz="1000" b="0" i="1" dirty="0">
                <a:solidFill>
                  <a:srgbClr val="222222"/>
                </a:solidFill>
                <a:effectLst/>
                <a:highlight>
                  <a:srgbClr val="FFFFFF"/>
                </a:highlight>
                <a:latin typeface="Arial" panose="020B0604020202020204" pitchFamily="34" charset="0"/>
              </a:rPr>
              <a:t> Technologies and </a:t>
            </a:r>
            <a:r>
              <a:rPr lang="cs-CZ" sz="1000" b="0" i="1" dirty="0" err="1">
                <a:solidFill>
                  <a:srgbClr val="222222"/>
                </a:solidFill>
                <a:effectLst/>
                <a:highlight>
                  <a:srgbClr val="FFFFFF"/>
                </a:highlight>
                <a:latin typeface="Arial" panose="020B0604020202020204" pitchFamily="34" charset="0"/>
              </a:rPr>
              <a:t>Environmental</a:t>
            </a:r>
            <a:r>
              <a:rPr lang="cs-CZ" sz="1000" b="0" i="1" dirty="0">
                <a:solidFill>
                  <a:srgbClr val="222222"/>
                </a:solidFill>
                <a:effectLst/>
                <a:highlight>
                  <a:srgbClr val="FFFFFF"/>
                </a:highlight>
                <a:latin typeface="Arial" panose="020B0604020202020204" pitchFamily="34" charset="0"/>
              </a:rPr>
              <a:t> </a:t>
            </a:r>
            <a:r>
              <a:rPr lang="cs-CZ" sz="1000" b="0" i="1" dirty="0" err="1">
                <a:solidFill>
                  <a:srgbClr val="222222"/>
                </a:solidFill>
                <a:effectLst/>
                <a:highlight>
                  <a:srgbClr val="FFFFFF"/>
                </a:highlight>
                <a:latin typeface="Arial" panose="020B0604020202020204" pitchFamily="34" charset="0"/>
              </a:rPr>
              <a:t>Policy</a:t>
            </a:r>
            <a:r>
              <a:rPr lang="cs-CZ" sz="1000" b="0" i="0" dirty="0">
                <a:solidFill>
                  <a:srgbClr val="222222"/>
                </a:solidFill>
                <a:effectLst/>
                <a:highlight>
                  <a:srgbClr val="FFFFFF"/>
                </a:highlight>
                <a:latin typeface="Arial" panose="020B0604020202020204" pitchFamily="34" charset="0"/>
              </a:rPr>
              <a:t>, </a:t>
            </a:r>
            <a:r>
              <a:rPr lang="cs-CZ" sz="1000" b="0" i="1" dirty="0">
                <a:solidFill>
                  <a:srgbClr val="222222"/>
                </a:solidFill>
                <a:effectLst/>
                <a:highlight>
                  <a:srgbClr val="FFFFFF"/>
                </a:highlight>
                <a:latin typeface="Arial" panose="020B0604020202020204" pitchFamily="34" charset="0"/>
              </a:rPr>
              <a:t>23</a:t>
            </a:r>
            <a:r>
              <a:rPr lang="cs-CZ" sz="1000" b="0" i="0" dirty="0">
                <a:solidFill>
                  <a:srgbClr val="222222"/>
                </a:solidFill>
                <a:effectLst/>
                <a:highlight>
                  <a:srgbClr val="FFFFFF"/>
                </a:highlight>
                <a:latin typeface="Arial" panose="020B0604020202020204" pitchFamily="34" charset="0"/>
              </a:rPr>
              <a:t>, 889-897.</a:t>
            </a:r>
            <a:endParaRPr lang="cs-CZ" sz="1000" dirty="0"/>
          </a:p>
        </p:txBody>
      </p:sp>
    </p:spTree>
    <p:extLst>
      <p:ext uri="{BB962C8B-B14F-4D97-AF65-F5344CB8AC3E}">
        <p14:creationId xmlns:p14="http://schemas.microsoft.com/office/powerpoint/2010/main" val="137307636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503</TotalTime>
  <Words>3330</Words>
  <Application>Microsoft Office PowerPoint</Application>
  <PresentationFormat>Širokoúhlá obrazovka</PresentationFormat>
  <Paragraphs>155</Paragraphs>
  <Slides>28</Slides>
  <Notes>0</Notes>
  <HiddenSlides>0</HiddenSlides>
  <MMClips>0</MMClips>
  <ScaleCrop>false</ScaleCrop>
  <HeadingPairs>
    <vt:vector size="6" baseType="variant">
      <vt:variant>
        <vt:lpstr>Použitá písma</vt:lpstr>
      </vt:variant>
      <vt:variant>
        <vt:i4>17</vt:i4>
      </vt:variant>
      <vt:variant>
        <vt:lpstr>Motiv</vt:lpstr>
      </vt:variant>
      <vt:variant>
        <vt:i4>1</vt:i4>
      </vt:variant>
      <vt:variant>
        <vt:lpstr>Nadpisy snímků</vt:lpstr>
      </vt:variant>
      <vt:variant>
        <vt:i4>28</vt:i4>
      </vt:variant>
    </vt:vector>
  </HeadingPairs>
  <TitlesOfParts>
    <vt:vector size="46" baseType="lpstr">
      <vt:lpstr>AdvOT863180fb</vt:lpstr>
      <vt:lpstr>AdvOT863180fb+20</vt:lpstr>
      <vt:lpstr>AdvOT863180fb+fb</vt:lpstr>
      <vt:lpstr>AdvOTb92eb7df.I</vt:lpstr>
      <vt:lpstr>AdvP4C4E74</vt:lpstr>
      <vt:lpstr>AdvPS44A44B</vt:lpstr>
      <vt:lpstr>AdvTT5ada87cc</vt:lpstr>
      <vt:lpstr>AdvTT5ada87cc+fb</vt:lpstr>
      <vt:lpstr>Aptos</vt:lpstr>
      <vt:lpstr>Aptos Display</vt:lpstr>
      <vt:lpstr>Arial</vt:lpstr>
      <vt:lpstr>ElsevierGulliver</vt:lpstr>
      <vt:lpstr>freight-sans-pro</vt:lpstr>
      <vt:lpstr>Open Sans</vt:lpstr>
      <vt:lpstr>Roboto</vt:lpstr>
      <vt:lpstr>SourceSansPro</vt:lpstr>
      <vt:lpstr>TimesNewRomanPSMT</vt:lpstr>
      <vt:lpstr>Motiv Office</vt:lpstr>
      <vt:lpstr>Sustainable service business models</vt:lpstr>
      <vt:lpstr>content</vt:lpstr>
      <vt:lpstr>Sustainable and sustainability</vt:lpstr>
      <vt:lpstr>Business model</vt:lpstr>
      <vt:lpstr>Business model and servitisation</vt:lpstr>
      <vt:lpstr>Digitalisation and servitisation of business model – dig. also enabler of sustainable b.m.</vt:lpstr>
      <vt:lpstr>Digital servitisation</vt:lpstr>
      <vt:lpstr>Business model and sustainability</vt:lpstr>
      <vt:lpstr>Sustainable business models</vt:lpstr>
      <vt:lpstr>Example of the environemntal SBM</vt:lpstr>
      <vt:lpstr>Example of the social SBM</vt:lpstr>
      <vt:lpstr>Example of the economic SBM</vt:lpstr>
      <vt:lpstr>Sustainable business model archetypes</vt:lpstr>
      <vt:lpstr>Prezentace aplikace PowerPoint</vt:lpstr>
      <vt:lpstr>Prezentace aplikace PowerPoint</vt:lpstr>
      <vt:lpstr>Prezentace aplikace PowerPoint</vt:lpstr>
      <vt:lpstr>Prezentace aplikace PowerPoint</vt:lpstr>
      <vt:lpstr>Prezentace aplikace PowerPoint</vt:lpstr>
      <vt:lpstr>Product Service Systems</vt:lpstr>
      <vt:lpstr>Prezentace aplikace PowerPoint</vt:lpstr>
      <vt:lpstr>Prezentace aplikace PowerPoint</vt:lpstr>
      <vt:lpstr>Business model and circular economy</vt:lpstr>
      <vt:lpstr>Prezentace aplikace PowerPoint</vt:lpstr>
      <vt:lpstr>RESOLVE framework and CBM</vt:lpstr>
      <vt:lpstr>Circular business model canvas </vt:lpstr>
      <vt:lpstr>Circular business model</vt:lpstr>
      <vt:lpstr>Prezentace aplikace PowerPoint</vt:lpstr>
      <vt:lpstr>Digital services and 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service business models</dc:title>
  <dc:creator>Alena Klapalová</dc:creator>
  <cp:lastModifiedBy>Alena Klapalová</cp:lastModifiedBy>
  <cp:revision>23</cp:revision>
  <dcterms:created xsi:type="dcterms:W3CDTF">2024-04-22T10:29:40Z</dcterms:created>
  <dcterms:modified xsi:type="dcterms:W3CDTF">2024-04-22T18:52:45Z</dcterms:modified>
</cp:coreProperties>
</file>