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4"/>
  </p:notesMasterIdLst>
  <p:handoutMasterIdLst>
    <p:handoutMasterId r:id="rId35"/>
  </p:handoutMasterIdLst>
  <p:sldIdLst>
    <p:sldId id="256" r:id="rId2"/>
    <p:sldId id="377" r:id="rId3"/>
    <p:sldId id="339" r:id="rId4"/>
    <p:sldId id="284" r:id="rId5"/>
    <p:sldId id="378" r:id="rId6"/>
    <p:sldId id="349" r:id="rId7"/>
    <p:sldId id="332" r:id="rId8"/>
    <p:sldId id="334" r:id="rId9"/>
    <p:sldId id="357" r:id="rId10"/>
    <p:sldId id="358" r:id="rId11"/>
    <p:sldId id="289" r:id="rId12"/>
    <p:sldId id="290" r:id="rId13"/>
    <p:sldId id="338" r:id="rId14"/>
    <p:sldId id="344" r:id="rId15"/>
    <p:sldId id="285" r:id="rId16"/>
    <p:sldId id="351" r:id="rId17"/>
    <p:sldId id="352" r:id="rId18"/>
    <p:sldId id="353" r:id="rId19"/>
    <p:sldId id="354" r:id="rId20"/>
    <p:sldId id="355" r:id="rId21"/>
    <p:sldId id="356" r:id="rId22"/>
    <p:sldId id="350" r:id="rId23"/>
    <p:sldId id="262" r:id="rId24"/>
    <p:sldId id="270" r:id="rId25"/>
    <p:sldId id="273" r:id="rId26"/>
    <p:sldId id="274" r:id="rId27"/>
    <p:sldId id="278" r:id="rId28"/>
    <p:sldId id="280" r:id="rId29"/>
    <p:sldId id="379" r:id="rId30"/>
    <p:sldId id="380" r:id="rId31"/>
    <p:sldId id="294" r:id="rId32"/>
    <p:sldId id="282" r:id="rId3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74"/>
    <a:srgbClr val="FFA7E4"/>
    <a:srgbClr val="F01928"/>
    <a:srgbClr val="0000DC"/>
    <a:srgbClr val="B9006E"/>
    <a:srgbClr val="4BC8FF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08" autoAdjust="0"/>
    <p:restoredTop sz="86378" autoAdjust="0"/>
  </p:normalViewPr>
  <p:slideViewPr>
    <p:cSldViewPr snapToGrid="0">
      <p:cViewPr varScale="1">
        <p:scale>
          <a:sx n="91" d="100"/>
          <a:sy n="91" d="100"/>
        </p:scale>
        <p:origin x="422" y="67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206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/>
          </a:p>
        </p:txBody>
      </p:sp>
      <p:sp>
        <p:nvSpPr>
          <p:cNvPr id="624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6A740F-4C3F-4771-84E9-3DA523BE3121}" type="slidenum">
              <a:rPr lang="cs-CZ" altLang="cs-CZ">
                <a:latin typeface="Calibri" panose="020F0502020204030204" pitchFamily="34" charset="0"/>
              </a:rPr>
              <a:pPr/>
              <a:t>23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882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E91B63-108B-47BD-8941-A8ACDD68D42A}" type="slidenum">
              <a:rPr lang="cs-CZ" altLang="cs-CZ">
                <a:latin typeface="Calibri" panose="020F0502020204030204" pitchFamily="34" charset="0"/>
              </a:rPr>
              <a:pPr/>
              <a:t>24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004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/>
              <a:t>Jsou tyto aktivity ty, které MAS chtějí? Chtějí něco jiného?</a:t>
            </a:r>
          </a:p>
        </p:txBody>
      </p:sp>
      <p:sp>
        <p:nvSpPr>
          <p:cNvPr id="737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060AE3-8049-4B0C-8273-A0FC773DAA88}" type="slidenum">
              <a:rPr lang="cs-CZ" altLang="cs-CZ">
                <a:latin typeface="Calibri" panose="020F0502020204030204" pitchFamily="34" charset="0"/>
              </a:rPr>
              <a:pPr/>
              <a:t>25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741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747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41FDEF-1435-4C7C-B44D-F4DCBE4481F5}" type="slidenum">
              <a:rPr lang="cs-CZ" altLang="cs-CZ">
                <a:latin typeface="Calibri" panose="020F0502020204030204" pitchFamily="34" charset="0"/>
              </a:rPr>
              <a:pPr/>
              <a:t>26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585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788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158418-1A3C-4AC7-9048-51092901A83C}" type="slidenum">
              <a:rPr lang="cs-CZ" altLang="cs-CZ">
                <a:latin typeface="Calibri" panose="020F0502020204030204" pitchFamily="34" charset="0"/>
              </a:rPr>
              <a:pPr/>
              <a:t>27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427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40000" lnSpcReduction="2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dirty="0"/>
              <a:t>13 ze 116 MAS nemá žádné členské příspěvky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dirty="0"/>
              <a:t>Paušál platí obce u 41 MAS (průměr 5000) – 35 %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dirty="0"/>
              <a:t>Platba na obyvatele u 58 MAS (průměr 10 Kč/obyv.) – 50 %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dirty="0"/>
              <a:t> Paušál platí svazky obcí u 41 MAS (průměr 13000) – 35 %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dirty="0"/>
              <a:t>Platba na obyvatele svazku u 22 MAS (průměr 7 Kč/obyv.) – 19 %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dirty="0"/>
              <a:t>Příspěvkové organizace platí u 63 MAS (průměr 800 Kč) – 54 %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dirty="0"/>
              <a:t>Podnikatelé platí u 88 MAS (průměr 1590 Kč) – 76 %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dirty="0"/>
              <a:t>Neziskové organizace platí u 86 MAS (průměr 690 Kč) – 74 %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dirty="0"/>
              <a:t>Fyzické osoby platí u 72 MAS (průměr 580 Kč) – 62 %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cs-CZ" altLang="cs-CZ" dirty="0"/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dirty="0"/>
              <a:t>Fakt parádní zjištění. jsem zvědavý, jak bude korelovat zastoupení členské strukturu a výše příspěvků. Např. Jsou v MAS s vysokým podílem členů soukromého sektoru nižší členské příspěvky pro tento sektor?</a:t>
            </a:r>
          </a:p>
          <a:p>
            <a:endParaRPr lang="cs-CZ" altLang="cs-CZ" dirty="0"/>
          </a:p>
        </p:txBody>
      </p:sp>
      <p:sp>
        <p:nvSpPr>
          <p:cNvPr id="809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4480B3-DB80-48B8-B437-9B4F7B4C511A}" type="slidenum">
              <a:rPr lang="cs-CZ" altLang="cs-CZ">
                <a:latin typeface="Calibri" panose="020F0502020204030204" pitchFamily="34" charset="0"/>
              </a:rPr>
              <a:pPr/>
              <a:t>28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392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860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CE396A-1D0F-466A-B6BD-D9A201DDF858}" type="slidenum">
              <a:rPr lang="cs-CZ" altLang="cs-CZ">
                <a:latin typeface="Calibri" panose="020F0502020204030204" pitchFamily="34" charset="0"/>
              </a:rPr>
              <a:pPr/>
              <a:t>29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131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/>
              <a:t>Zelené: Identifikace témat, které MAS nyní nemohou dělat? Červeně:</a:t>
            </a:r>
            <a:r>
              <a:rPr lang="cs-CZ" altLang="cs-CZ" baseline="0" dirty="0"/>
              <a:t> už moc nechtějí dělat. MAP jako vylepšení financování?</a:t>
            </a:r>
          </a:p>
          <a:p>
            <a:r>
              <a:rPr lang="cs-CZ" altLang="cs-CZ" baseline="0" dirty="0"/>
              <a:t>Prokřížit s penězi, s realizací MAP.</a:t>
            </a:r>
            <a:endParaRPr lang="cs-CZ" altLang="cs-CZ" dirty="0"/>
          </a:p>
        </p:txBody>
      </p:sp>
      <p:sp>
        <p:nvSpPr>
          <p:cNvPr id="911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A5AB17-7DD2-4BC9-8B6B-F79C23F04112}" type="slidenum">
              <a:rPr lang="cs-CZ" altLang="cs-CZ">
                <a:latin typeface="Calibri" panose="020F0502020204030204" pitchFamily="34" charset="0"/>
              </a:rPr>
              <a:pPr/>
              <a:t>30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111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/>
              <a:t>Nyní jako CLLD.</a:t>
            </a:r>
          </a:p>
        </p:txBody>
      </p:sp>
      <p:sp>
        <p:nvSpPr>
          <p:cNvPr id="952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95A591-0CEF-411D-BE8D-F18CC4BA2BB2}" type="slidenum">
              <a:rPr lang="cs-CZ" altLang="cs-CZ">
                <a:latin typeface="Calibri" panose="020F0502020204030204" pitchFamily="34" charset="0"/>
              </a:rPr>
              <a:pPr/>
              <a:t>31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899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marketa.chaloupkova@econ.muni.cz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>
              <a:solidFill>
                <a:srgbClr val="AC0074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AC0074"/>
                </a:solidFill>
              </a:rPr>
              <a:t>Komunitně vedený místní rozvoj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0513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>
              <a:solidFill>
                <a:srgbClr val="AC0074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>
                <a:solidFill>
                  <a:srgbClr val="AC0074"/>
                </a:solidFill>
              </a:rPr>
              <a:pPr/>
              <a:t>10</a:t>
            </a:fld>
            <a:endParaRPr lang="cs-CZ" altLang="cs-CZ" dirty="0">
              <a:solidFill>
                <a:srgbClr val="AC0074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24252"/>
            <a:ext cx="10753200" cy="451576"/>
          </a:xfrm>
        </p:spPr>
        <p:txBody>
          <a:bodyPr/>
          <a:lstStyle/>
          <a:p>
            <a:r>
              <a:rPr lang="cs-CZ" dirty="0">
                <a:solidFill>
                  <a:srgbClr val="AC0074"/>
                </a:solidFill>
              </a:rPr>
              <a:t>Příklady animační činností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951327"/>
            <a:ext cx="10753200" cy="2115067"/>
          </a:xfrm>
        </p:spPr>
        <p:txBody>
          <a:bodyPr/>
          <a:lstStyle/>
          <a:p>
            <a:pPr>
              <a:buClr>
                <a:srgbClr val="AC0074"/>
              </a:buClr>
            </a:pPr>
            <a:r>
              <a:rPr lang="cs-CZ" sz="2400" dirty="0"/>
              <a:t>Dotační poradenství (podpora získávání finančních zdrojů do území)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Vzdělávání, osvěta, informování (skupina činností nejvíce spojená se zvyšováním sociálního kapitálu území, uchováním kulturního dědictví a posilováním identity)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Podpora inovací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Síťování a koordinace (podpora zapojení komunity do rozvoje území)</a:t>
            </a:r>
          </a:p>
          <a:p>
            <a:pPr marL="72000" indent="0">
              <a:buClr>
                <a:srgbClr val="AC0074"/>
              </a:buClr>
              <a:buNone/>
            </a:pPr>
            <a:endParaRPr lang="cs-CZ" sz="1600" dirty="0"/>
          </a:p>
          <a:p>
            <a:pPr marL="72000" indent="0">
              <a:buClr>
                <a:srgbClr val="AC0074"/>
              </a:buClr>
              <a:buNone/>
            </a:pPr>
            <a:endParaRPr lang="cs-CZ" sz="1600" dirty="0"/>
          </a:p>
          <a:p>
            <a:pPr marL="72000" indent="0">
              <a:buClr>
                <a:srgbClr val="AC0074"/>
              </a:buClr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248215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00" y="574424"/>
            <a:ext cx="10753200" cy="451576"/>
          </a:xfrm>
        </p:spPr>
        <p:txBody>
          <a:bodyPr/>
          <a:lstStyle/>
          <a:p>
            <a:r>
              <a:rPr lang="cs-CZ" dirty="0"/>
              <a:t>Příklady činností MAS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Zřízení jeslí</a:t>
            </a:r>
          </a:p>
          <a:p>
            <a:r>
              <a:rPr lang="cs-CZ" sz="2400" dirty="0"/>
              <a:t>Paliativní péče v domácím prostředí</a:t>
            </a:r>
          </a:p>
          <a:p>
            <a:r>
              <a:rPr lang="cs-CZ" sz="2400" dirty="0"/>
              <a:t>Sdílená pracovní četa</a:t>
            </a:r>
          </a:p>
          <a:p>
            <a:r>
              <a:rPr lang="cs-CZ" sz="2400" dirty="0"/>
              <a:t>Komunitní plány sociálních služeb</a:t>
            </a:r>
          </a:p>
          <a:p>
            <a:r>
              <a:rPr lang="cs-CZ" sz="2400" dirty="0"/>
              <a:t>Klub pro mládež</a:t>
            </a:r>
          </a:p>
          <a:p>
            <a:r>
              <a:rPr lang="cs-CZ" sz="2400" dirty="0"/>
              <a:t>Zaměstnávání dlouhodobě nezaměstnaných</a:t>
            </a:r>
          </a:p>
          <a:p>
            <a:r>
              <a:rPr lang="cs-CZ" sz="2400" dirty="0"/>
              <a:t>Sdílené senior taxi</a:t>
            </a:r>
          </a:p>
          <a:p>
            <a:r>
              <a:rPr lang="cs-CZ" sz="2400" dirty="0"/>
              <a:t>Sociální fond</a:t>
            </a:r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0259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činností MAS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Územní studie krajiny</a:t>
            </a:r>
          </a:p>
          <a:p>
            <a:r>
              <a:rPr lang="cs-CZ" dirty="0"/>
              <a:t>Komunitní čištění řeky</a:t>
            </a:r>
          </a:p>
          <a:p>
            <a:r>
              <a:rPr lang="cs-CZ" dirty="0"/>
              <a:t>Místní akční plán rozvoje vzdělávání</a:t>
            </a:r>
          </a:p>
          <a:p>
            <a:r>
              <a:rPr lang="cs-CZ" dirty="0"/>
              <a:t>Komunitní výsadba stromů</a:t>
            </a:r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0635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>
              <a:solidFill>
                <a:srgbClr val="AC0074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>
                <a:solidFill>
                  <a:srgbClr val="AC0074"/>
                </a:solidFill>
              </a:rPr>
              <a:pPr/>
              <a:t>13</a:t>
            </a:fld>
            <a:endParaRPr lang="cs-CZ" altLang="cs-CZ" dirty="0">
              <a:solidFill>
                <a:srgbClr val="AC0074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00" y="224252"/>
            <a:ext cx="10753200" cy="451576"/>
          </a:xfrm>
        </p:spPr>
        <p:txBody>
          <a:bodyPr/>
          <a:lstStyle/>
          <a:p>
            <a:r>
              <a:rPr lang="cs-CZ" dirty="0">
                <a:solidFill>
                  <a:srgbClr val="AC0074"/>
                </a:solidFill>
              </a:rPr>
              <a:t>Postup uplatnění integrovaného nástroje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675828"/>
            <a:ext cx="10753200" cy="2115067"/>
          </a:xfrm>
        </p:spPr>
        <p:txBody>
          <a:bodyPr/>
          <a:lstStyle/>
          <a:p>
            <a:pPr>
              <a:buClr>
                <a:srgbClr val="AC0074"/>
              </a:buClr>
            </a:pPr>
            <a:r>
              <a:rPr lang="cs-CZ" sz="2400" dirty="0"/>
              <a:t>Vymezení území – stanoví nositelé nástroje (nositelé IN).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Zpracování integrované strategie, v níž je zakotven způsob uplatnění nástroje.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Hodnocení a schválení integrované strategie MMR a řídícími orgány (ŘO) operačních programů.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Realizace projektových výzev (výzvu schválí ŘO, nositel IN vybírá projekty, kontroluje realizaci).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Podávání zpráv o plnění integrované strategie.</a:t>
            </a:r>
          </a:p>
          <a:p>
            <a:pPr>
              <a:buClr>
                <a:srgbClr val="AC0074"/>
              </a:buClr>
            </a:pPr>
            <a:endParaRPr lang="cs-CZ" sz="2400" dirty="0"/>
          </a:p>
          <a:p>
            <a:pPr>
              <a:buClr>
                <a:srgbClr val="AC0074"/>
              </a:buClr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96236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>
              <a:solidFill>
                <a:srgbClr val="AC0074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>
                <a:solidFill>
                  <a:srgbClr val="AC0074"/>
                </a:solidFill>
              </a:rPr>
              <a:pPr/>
              <a:t>14</a:t>
            </a:fld>
            <a:endParaRPr lang="cs-CZ" altLang="cs-CZ" dirty="0">
              <a:solidFill>
                <a:srgbClr val="AC0074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00" y="224252"/>
            <a:ext cx="10753200" cy="451576"/>
          </a:xfrm>
        </p:spPr>
        <p:txBody>
          <a:bodyPr/>
          <a:lstStyle/>
          <a:p>
            <a:r>
              <a:rPr lang="cs-CZ" dirty="0">
                <a:solidFill>
                  <a:srgbClr val="AC0074"/>
                </a:solidFill>
              </a:rPr>
              <a:t>Integrované nástroje 2021–2027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792856"/>
            <a:ext cx="10753200" cy="2115067"/>
          </a:xfrm>
        </p:spPr>
        <p:txBody>
          <a:bodyPr/>
          <a:lstStyle/>
          <a:p>
            <a:pPr>
              <a:buClr>
                <a:srgbClr val="AC0074"/>
              </a:buClr>
            </a:pPr>
            <a:endParaRPr lang="cs-CZ" sz="2400" dirty="0"/>
          </a:p>
          <a:p>
            <a:pPr>
              <a:buClr>
                <a:srgbClr val="AC0074"/>
              </a:buClr>
            </a:pPr>
            <a:endParaRPr lang="cs-CZ" sz="2400" dirty="0"/>
          </a:p>
        </p:txBody>
      </p:sp>
      <p:sp>
        <p:nvSpPr>
          <p:cNvPr id="10" name="Zástupný symbol pro obsah 4">
            <a:extLst>
              <a:ext uri="{FF2B5EF4-FFF2-40B4-BE49-F238E27FC236}">
                <a16:creationId xmlns:a16="http://schemas.microsoft.com/office/drawing/2014/main" id="{9D1AFB31-8904-4E9A-ADAB-8297F1ACBC69}"/>
              </a:ext>
            </a:extLst>
          </p:cNvPr>
          <p:cNvSpPr txBox="1">
            <a:spLocks/>
          </p:cNvSpPr>
          <p:nvPr/>
        </p:nvSpPr>
        <p:spPr>
          <a:xfrm>
            <a:off x="692400" y="828228"/>
            <a:ext cx="10753200" cy="21150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C0074"/>
              </a:buClr>
            </a:pPr>
            <a:endParaRPr lang="cs-CZ" sz="2400" kern="0" dirty="0"/>
          </a:p>
          <a:p>
            <a:pPr>
              <a:buClr>
                <a:srgbClr val="AC0074"/>
              </a:buClr>
            </a:pPr>
            <a:endParaRPr lang="cs-CZ" sz="2400" kern="0" dirty="0"/>
          </a:p>
        </p:txBody>
      </p:sp>
      <p:sp>
        <p:nvSpPr>
          <p:cNvPr id="11" name="Zástupný symbol pro obsah 4">
            <a:extLst>
              <a:ext uri="{FF2B5EF4-FFF2-40B4-BE49-F238E27FC236}">
                <a16:creationId xmlns:a16="http://schemas.microsoft.com/office/drawing/2014/main" id="{7CC74F34-66D6-4F53-BD8B-25AE96646D90}"/>
              </a:ext>
            </a:extLst>
          </p:cNvPr>
          <p:cNvSpPr txBox="1">
            <a:spLocks/>
          </p:cNvSpPr>
          <p:nvPr/>
        </p:nvSpPr>
        <p:spPr>
          <a:xfrm>
            <a:off x="540000" y="1077994"/>
            <a:ext cx="10753200" cy="21150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C0074"/>
              </a:buClr>
            </a:pPr>
            <a:r>
              <a:rPr lang="cs-CZ" sz="2400" kern="0" dirty="0"/>
              <a:t>Integrovaný regionální operační program (IROP)</a:t>
            </a:r>
          </a:p>
          <a:p>
            <a:pPr lvl="1">
              <a:buClr>
                <a:srgbClr val="AC0074"/>
              </a:buClr>
            </a:pPr>
            <a:r>
              <a:rPr lang="cs-CZ" sz="1600" kern="0" dirty="0"/>
              <a:t>rekonstrukce veřejných prostranství</a:t>
            </a:r>
          </a:p>
          <a:p>
            <a:pPr lvl="1">
              <a:buClr>
                <a:srgbClr val="AC0074"/>
              </a:buClr>
            </a:pPr>
            <a:r>
              <a:rPr lang="cs-CZ" sz="1600" kern="0" dirty="0"/>
              <a:t>budování veřejné infrastruktury udržitelného cestovního ruchu.</a:t>
            </a:r>
          </a:p>
          <a:p>
            <a:pPr>
              <a:buClr>
                <a:srgbClr val="AC0074"/>
              </a:buClr>
            </a:pPr>
            <a:r>
              <a:rPr lang="cs-CZ" sz="2400" kern="0" dirty="0"/>
              <a:t>Společná zemědělská politika (SZP) </a:t>
            </a:r>
          </a:p>
          <a:p>
            <a:pPr>
              <a:buClr>
                <a:srgbClr val="AC0074"/>
              </a:buClr>
            </a:pPr>
            <a:r>
              <a:rPr lang="cs-CZ" sz="2400" kern="0" dirty="0"/>
              <a:t>Operační program Zaměstnanost plus (OPZ+)</a:t>
            </a:r>
          </a:p>
          <a:p>
            <a:pPr>
              <a:buClr>
                <a:srgbClr val="AC0074"/>
              </a:buClr>
            </a:pPr>
            <a:r>
              <a:rPr lang="cs-CZ" sz="2400" kern="0" dirty="0"/>
              <a:t>Operační program Životní prostředí (OPŽP)</a:t>
            </a:r>
          </a:p>
          <a:p>
            <a:pPr>
              <a:buClr>
                <a:srgbClr val="AC0074"/>
              </a:buClr>
            </a:pPr>
            <a:r>
              <a:rPr lang="cs-CZ" sz="2400" kern="0" dirty="0"/>
              <a:t>Operační program Technologie a aplikace pro konkurenceschopnost (OP TAK)</a:t>
            </a:r>
          </a:p>
          <a:p>
            <a:pPr>
              <a:buClr>
                <a:srgbClr val="AC0074"/>
              </a:buClr>
            </a:pPr>
            <a:r>
              <a:rPr lang="nl-NL" sz="2400" kern="0" dirty="0"/>
              <a:t>Operační program Jan Amos Komenský (OP JAK)</a:t>
            </a:r>
            <a:endParaRPr lang="cs-CZ" sz="2400" kern="0" dirty="0"/>
          </a:p>
          <a:p>
            <a:pPr>
              <a:buClr>
                <a:srgbClr val="AC0074"/>
              </a:buClr>
            </a:pPr>
            <a:endParaRPr lang="cs-CZ" sz="2400" kern="0" dirty="0"/>
          </a:p>
        </p:txBody>
      </p:sp>
    </p:spTree>
    <p:extLst>
      <p:ext uri="{BB962C8B-B14F-4D97-AF65-F5344CB8AC3E}">
        <p14:creationId xmlns:p14="http://schemas.microsoft.com/office/powerpoint/2010/main" val="1570920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>
              <a:solidFill>
                <a:srgbClr val="AC0074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>
                <a:solidFill>
                  <a:srgbClr val="AC0074"/>
                </a:solidFill>
              </a:rPr>
              <a:pPr/>
              <a:t>15</a:t>
            </a:fld>
            <a:endParaRPr lang="cs-CZ" altLang="cs-CZ" dirty="0">
              <a:solidFill>
                <a:srgbClr val="AC0074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C0074"/>
                </a:solidFill>
              </a:rPr>
              <a:t>Úkoly místních akčních skupin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282709" y="1584720"/>
            <a:ext cx="10753200" cy="2115067"/>
          </a:xfrm>
        </p:spPr>
        <p:txBody>
          <a:bodyPr/>
          <a:lstStyle/>
          <a:p>
            <a:pPr>
              <a:buClr>
                <a:srgbClr val="AC0074"/>
              </a:buClr>
            </a:pPr>
            <a:r>
              <a:rPr lang="cs-CZ" sz="2000" dirty="0"/>
              <a:t>prezentování SCLLD Regionální stálé konferenci, včetně jejích aktualizací; </a:t>
            </a:r>
          </a:p>
          <a:p>
            <a:pPr>
              <a:buClr>
                <a:srgbClr val="AC0074"/>
              </a:buClr>
            </a:pPr>
            <a:r>
              <a:rPr lang="cs-CZ" sz="2000" dirty="0"/>
              <a:t>zvyšování způsobilosti místních aktérů pro vypracovávání a provádění projektů, včetně jejich schopností v oblasti projektového řízení; </a:t>
            </a:r>
          </a:p>
          <a:p>
            <a:pPr>
              <a:buClr>
                <a:srgbClr val="AC0074"/>
              </a:buClr>
            </a:pPr>
            <a:r>
              <a:rPr lang="cs-CZ" sz="2000" dirty="0"/>
              <a:t>vypracování nediskriminačního a transparentního výběrového řízení a objektivních preferenčních kritérií pro výběr projektů, jež brání střetu zájmů a jejich předložení ke schválení řídícímu orgánu příslušného operačního programu (v případě PRV schvaluje tato kritéria pouze SZIF), a dále zajištění, aby nejméně 50 % hlasů při rozhodování o výběru projektů měli partneři, kteří nezastupují veřejný sektor; výběr projektů musí probíhat na základě písemného postupu; </a:t>
            </a:r>
          </a:p>
          <a:p>
            <a:pPr>
              <a:buClr>
                <a:srgbClr val="AC0074"/>
              </a:buClr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65916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>
              <a:solidFill>
                <a:srgbClr val="AC0074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>
                <a:solidFill>
                  <a:srgbClr val="AC0074"/>
                </a:solidFill>
              </a:rPr>
              <a:pPr/>
              <a:t>16</a:t>
            </a:fld>
            <a:endParaRPr lang="cs-CZ" altLang="cs-CZ" dirty="0">
              <a:solidFill>
                <a:srgbClr val="AC0074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r>
              <a:rPr lang="cs-CZ" dirty="0">
                <a:solidFill>
                  <a:srgbClr val="AC0074"/>
                </a:solidFill>
              </a:rPr>
              <a:t>Úkoly místních akčních skupin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318639" y="989635"/>
            <a:ext cx="10753200" cy="2115067"/>
          </a:xfrm>
        </p:spPr>
        <p:txBody>
          <a:bodyPr/>
          <a:lstStyle/>
          <a:p>
            <a:pPr>
              <a:buClr>
                <a:srgbClr val="AC0074"/>
              </a:buClr>
            </a:pPr>
            <a:r>
              <a:rPr lang="cs-CZ" sz="2400" dirty="0"/>
              <a:t>při výběru projektů zajišťování jejich souladu se strategií komunitně vedeného místního rozvoje tím, že stanoví jejich pořadí podle přínosu těchto projektů k plnění záměrů a cílů strategií,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příprava a zveřejňování výzev na úrovni MAS (tzv. “výzev MAS“) k podávání žádostí o podporu včetně vymezení kritérií výběru,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přijímání a hodnocení (formálních náležitostí, přijatelnosti a věcné hodnocení) žádostí o podporu; 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výběr projektů k realizaci a stanovení výše podpory; 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zajištění administrace SCLLD a projektů vybraných k realizaci v rámci jednotlivých programů;</a:t>
            </a:r>
          </a:p>
          <a:p>
            <a:pPr>
              <a:buClr>
                <a:srgbClr val="AC0074"/>
              </a:buClr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53590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>
              <a:solidFill>
                <a:srgbClr val="AC0074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>
                <a:solidFill>
                  <a:srgbClr val="AC0074"/>
                </a:solidFill>
              </a:rPr>
              <a:pPr/>
              <a:t>17</a:t>
            </a:fld>
            <a:endParaRPr lang="cs-CZ" altLang="cs-CZ" dirty="0">
              <a:solidFill>
                <a:srgbClr val="AC0074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C0074"/>
                </a:solidFill>
              </a:rPr>
              <a:t>Úkoly místních akčních skupin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282709" y="1584720"/>
            <a:ext cx="10753200" cy="2115067"/>
          </a:xfrm>
        </p:spPr>
        <p:txBody>
          <a:bodyPr/>
          <a:lstStyle/>
          <a:p>
            <a:pPr>
              <a:buClr>
                <a:srgbClr val="AC0074"/>
              </a:buClr>
            </a:pPr>
            <a:r>
              <a:rPr lang="cs-CZ" sz="1800" dirty="0"/>
              <a:t>sledování plnění SCLLD; </a:t>
            </a:r>
          </a:p>
          <a:p>
            <a:pPr>
              <a:buClr>
                <a:srgbClr val="AC0074"/>
              </a:buClr>
            </a:pPr>
            <a:r>
              <a:rPr lang="cs-CZ" sz="1800" dirty="0"/>
              <a:t>sledování podporovaných projektů (evaluace);</a:t>
            </a:r>
          </a:p>
          <a:p>
            <a:pPr>
              <a:buClr>
                <a:srgbClr val="AC0074"/>
              </a:buClr>
            </a:pPr>
            <a:r>
              <a:rPr lang="cs-CZ" sz="1800" dirty="0"/>
              <a:t>vykonávání zvláštních hodnotících činností souvisejících s touto strategií (monitoring, evaluace). Pro zajištění tohoto úkolu bude mít nositel CLLD přístup do MS2014+ včetně možnosti tvorby sestavy projektů realizovaných v rámci své SCLLD.</a:t>
            </a:r>
          </a:p>
          <a:p>
            <a:pPr>
              <a:buClr>
                <a:srgbClr val="AC0074"/>
              </a:buClr>
            </a:pPr>
            <a:r>
              <a:rPr lang="cs-CZ" sz="1800" dirty="0"/>
              <a:t>realizace animačních aktivit směřujících k naplňování SCLLD, s cílem usnadnit výměnu informací mezi zúčastněnými stranami, </a:t>
            </a:r>
          </a:p>
          <a:p>
            <a:pPr>
              <a:buClr>
                <a:srgbClr val="AC0074"/>
              </a:buClr>
            </a:pPr>
            <a:r>
              <a:rPr lang="cs-CZ" sz="1800" dirty="0"/>
              <a:t>propagace SCLLD, informování o SCLLD, </a:t>
            </a:r>
          </a:p>
          <a:p>
            <a:pPr>
              <a:buClr>
                <a:srgbClr val="AC0074"/>
              </a:buClr>
            </a:pPr>
            <a:r>
              <a:rPr lang="cs-CZ" sz="1800" dirty="0"/>
              <a:t>usnadňování výměny informací mezi místními aktéry a koordinace aktivit místních aktérů směřujících k naplňování SCLLD, </a:t>
            </a:r>
          </a:p>
          <a:p>
            <a:pPr>
              <a:buClr>
                <a:srgbClr val="AC0074"/>
              </a:buClr>
            </a:pPr>
            <a:r>
              <a:rPr lang="cs-CZ" sz="1800" dirty="0"/>
              <a:t>podporování potenciálních příjemců v rozvíjení projektových záměrů a přípravě žádostí směřujících k naplňování SCLLD. </a:t>
            </a:r>
          </a:p>
          <a:p>
            <a:pPr>
              <a:buClr>
                <a:srgbClr val="AC0074"/>
              </a:buClr>
            </a:pPr>
            <a:endParaRPr lang="cs-CZ" sz="2400" dirty="0"/>
          </a:p>
          <a:p>
            <a:pPr>
              <a:buClr>
                <a:srgbClr val="AC0074"/>
              </a:buClr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89298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>
              <a:solidFill>
                <a:srgbClr val="AC0074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>
                <a:solidFill>
                  <a:srgbClr val="AC0074"/>
                </a:solidFill>
              </a:rPr>
              <a:pPr/>
              <a:t>18</a:t>
            </a:fld>
            <a:endParaRPr lang="cs-CZ" altLang="cs-CZ" dirty="0">
              <a:solidFill>
                <a:srgbClr val="AC0074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24252"/>
            <a:ext cx="10753200" cy="451576"/>
          </a:xfrm>
        </p:spPr>
        <p:txBody>
          <a:bodyPr/>
          <a:lstStyle/>
          <a:p>
            <a:r>
              <a:rPr lang="cs-CZ" dirty="0">
                <a:solidFill>
                  <a:srgbClr val="AC0074"/>
                </a:solidFill>
              </a:rPr>
              <a:t>Postupy pro vyhlašování výzev administraci projektů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282709" y="1584720"/>
            <a:ext cx="10753200" cy="2115067"/>
          </a:xfrm>
        </p:spPr>
        <p:txBody>
          <a:bodyPr/>
          <a:lstStyle/>
          <a:p>
            <a:pPr>
              <a:buClr>
                <a:srgbClr val="AC0074"/>
              </a:buClr>
            </a:pPr>
            <a:r>
              <a:rPr lang="cs-CZ" sz="1600" dirty="0"/>
              <a:t>ŘO vyhlásí průběžnou výzvu na předkládání žádostí o podporu v rámci CLLD, ve které může stanovit určité společné prvky výzev MAS, postupů a hodnotících kritérií (principy pro tvorbu hodnoticích kritérií, případně vylučovací kritéria zajišťující soulad s programem).</a:t>
            </a:r>
          </a:p>
          <a:p>
            <a:pPr>
              <a:buClr>
                <a:srgbClr val="AC0074"/>
              </a:buClr>
            </a:pPr>
            <a:r>
              <a:rPr lang="cs-CZ" sz="1600" dirty="0"/>
              <a:t>MAS připraví výzvu MAS k předkládání žádostí o podporu v rámci své SCLLD a předloží ji ke schválení ŘO (respektive platební agentuře Státního zemědělského intervenčního fondu (dále také „SZIF“) v případě PRV) prostřednictvím portálu CSSF14 monitorovacího systému MS2014+ (resp. Informačního systému SZIF (dále také „IS SZIF“) v případě PRV). ŘO, resp. platební agentura SZIF si stanoví rozsah údajů výzvy MAS, které podléhají schválení s ohledem na zajištění řádné a transparentní administrace integrovaných projektů SCLLD. V rámci výzvy MAS je uveden přesný popis způsobu výběru projektů a v případě PRV je také vymezena alokace na jednotlivé </a:t>
            </a:r>
            <a:r>
              <a:rPr lang="cs-CZ" sz="1600" dirty="0" err="1"/>
              <a:t>Fiche</a:t>
            </a:r>
            <a:r>
              <a:rPr lang="cs-CZ" sz="1600" dirty="0"/>
              <a:t> SCLLD vyhlášené výzvy MAS. Výzva rovněž obsahuje kritéria pro hodnocení a výběr projektů stanovená s důrazem na soulad projektu s SCLLD a příslušným programem a v souladu s principy pro určení preferenčních kritérií MAS uvedenými ve schválené SCLLD.</a:t>
            </a:r>
          </a:p>
          <a:p>
            <a:pPr>
              <a:buClr>
                <a:srgbClr val="AC0074"/>
              </a:buClr>
            </a:pPr>
            <a:r>
              <a:rPr lang="cs-CZ" sz="1600" dirty="0"/>
              <a:t>ŘO má právo ve výzvě ŘO stanovit některá kritéria pro hodnocení a výběr projektů jako povinná, dále může stanovit kritéria doporučující.</a:t>
            </a:r>
          </a:p>
          <a:p>
            <a:pPr>
              <a:buClr>
                <a:srgbClr val="AC0074"/>
              </a:buClr>
            </a:pPr>
            <a:endParaRPr lang="cs-CZ" sz="2400" dirty="0"/>
          </a:p>
          <a:p>
            <a:pPr>
              <a:buClr>
                <a:srgbClr val="AC0074"/>
              </a:buClr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54438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>
              <a:solidFill>
                <a:srgbClr val="AC0074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>
                <a:solidFill>
                  <a:srgbClr val="AC0074"/>
                </a:solidFill>
              </a:rPr>
              <a:pPr/>
              <a:t>19</a:t>
            </a:fld>
            <a:endParaRPr lang="cs-CZ" altLang="cs-CZ" dirty="0">
              <a:solidFill>
                <a:srgbClr val="AC0074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24252"/>
            <a:ext cx="10753200" cy="451576"/>
          </a:xfrm>
        </p:spPr>
        <p:txBody>
          <a:bodyPr/>
          <a:lstStyle/>
          <a:p>
            <a:r>
              <a:rPr lang="cs-CZ" dirty="0">
                <a:solidFill>
                  <a:srgbClr val="AC0074"/>
                </a:solidFill>
              </a:rPr>
              <a:t>Postupy pro vyhlašování výzev administraci projektů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282709" y="1584720"/>
            <a:ext cx="10753200" cy="2115067"/>
          </a:xfrm>
        </p:spPr>
        <p:txBody>
          <a:bodyPr/>
          <a:lstStyle/>
          <a:p>
            <a:pPr>
              <a:buClr>
                <a:srgbClr val="AC0074"/>
              </a:buClr>
            </a:pPr>
            <a:r>
              <a:rPr lang="cs-CZ" sz="1600" dirty="0"/>
              <a:t>MAS vyhlásí výzvu MAS na předkládání žádostí o podporu v rámci specifické výzvy ŘO. MAS výzvu vyhlašuje prostřednictvím MS2014+ (v případě PRV prostřednictvím IS SZIF), MAS je zároveň výzvu povinna zveřejnit a to minimálně na internetových stránkách MAS. Okamžikem vyhlášení výzvy MAS se rozumí její zveřejnění na internetových stránkách MAS. (Poznámka: Žádosti o podporu jsou vkládány prostřednictvím MS2014+, v případě PRV prostřednictvím IS SZIF). </a:t>
            </a:r>
          </a:p>
          <a:p>
            <a:pPr>
              <a:buClr>
                <a:srgbClr val="AC0074"/>
              </a:buClr>
            </a:pPr>
            <a:r>
              <a:rPr lang="cs-CZ" sz="1600" dirty="0"/>
              <a:t>Příjem projektů Kanceláří MAS, ke každému projektu bude uvedeno registrační číslo.</a:t>
            </a:r>
          </a:p>
          <a:p>
            <a:pPr>
              <a:buClr>
                <a:srgbClr val="AC0074"/>
              </a:buClr>
            </a:pPr>
            <a:r>
              <a:rPr lang="cs-CZ" sz="1600" dirty="0"/>
              <a:t>MAS provádí základní kontrolu administrativní správnosti povinných částí podaných žádostí (kontrola formálních náležitostí a přijatelnosti). MAS kontroluje projekty co do souladu s vyhlášenou výzvou MAS.</a:t>
            </a:r>
          </a:p>
          <a:p>
            <a:pPr>
              <a:buClr>
                <a:srgbClr val="AC0074"/>
              </a:buClr>
            </a:pPr>
            <a:r>
              <a:rPr lang="cs-CZ" sz="1600" dirty="0"/>
              <a:t>MAS provede hodnocení naplnění výběrových kritérií a přijatelnosti podaných projektů. Hodnocení bude mít podobu bodového hodnocení na základě kterého MAS stanoví pořadí projektů, podle pořadí budou vyznačeny projekty navržené ke schválení a projekty náhradní. Body budou uděleny podle přínosu projektů k plnění záměrů a cílů SCLLD za každý specifický cíl SCLLD zvlášť.</a:t>
            </a:r>
          </a:p>
        </p:txBody>
      </p:sp>
    </p:spTree>
    <p:extLst>
      <p:ext uri="{BB962C8B-B14F-4D97-AF65-F5344CB8AC3E}">
        <p14:creationId xmlns:p14="http://schemas.microsoft.com/office/powerpoint/2010/main" val="3929477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>
              <a:solidFill>
                <a:srgbClr val="AC0074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>
                <a:solidFill>
                  <a:srgbClr val="AC0074"/>
                </a:solidFill>
              </a:rPr>
              <a:pPr/>
              <a:t>2</a:t>
            </a:fld>
            <a:endParaRPr lang="cs-CZ" altLang="cs-CZ" dirty="0">
              <a:solidFill>
                <a:srgbClr val="AC0074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C0074"/>
                </a:solidFill>
              </a:rPr>
              <a:t>Komunitně vedený místní rozvoj CLLD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282709" y="1584720"/>
            <a:ext cx="10753200" cy="2115067"/>
          </a:xfrm>
        </p:spPr>
        <p:txBody>
          <a:bodyPr/>
          <a:lstStyle/>
          <a:p>
            <a:pPr>
              <a:buClr>
                <a:srgbClr val="AC0074"/>
              </a:buClr>
            </a:pPr>
            <a:r>
              <a:rPr lang="cs-CZ" sz="2400" dirty="0"/>
              <a:t>Nástroj určený pro venkovská území, město nesmí mít více než 25 000 obyvatel, území musí mít 10 000–100 000 obyvatel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Realizován přes tzv. Místní akční skupiny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Partnerství veřejného, neziskového a podnikatelského sektoru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Formálně se jedná o obecně prospěšnou společnost (o.p.s.) nebo o zapsaný spolek (</a:t>
            </a:r>
            <a:r>
              <a:rPr lang="cs-CZ" sz="2400" dirty="0" err="1"/>
              <a:t>z.s</a:t>
            </a:r>
            <a:r>
              <a:rPr lang="cs-CZ" sz="2400" dirty="0"/>
              <a:t>.)</a:t>
            </a:r>
          </a:p>
          <a:p>
            <a:pPr>
              <a:buClr>
                <a:srgbClr val="AC0074"/>
              </a:buClr>
            </a:pPr>
            <a:endParaRPr lang="cs-CZ" sz="2400" dirty="0"/>
          </a:p>
          <a:p>
            <a:pPr>
              <a:buClr>
                <a:srgbClr val="AC0074"/>
              </a:buClr>
            </a:pPr>
            <a:endParaRPr lang="cs-CZ" sz="2400" dirty="0"/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C99D4141-6E40-4F50-A6FC-5E578B35C5A2}"/>
              </a:ext>
            </a:extLst>
          </p:cNvPr>
          <p:cNvSpPr txBox="1">
            <a:spLocks/>
          </p:cNvSpPr>
          <p:nvPr/>
        </p:nvSpPr>
        <p:spPr>
          <a:xfrm>
            <a:off x="1435109" y="1737120"/>
            <a:ext cx="10753200" cy="21150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C0074"/>
              </a:buClr>
            </a:pPr>
            <a:endParaRPr lang="cs-CZ" sz="2400" kern="0" dirty="0"/>
          </a:p>
          <a:p>
            <a:pPr>
              <a:buClr>
                <a:srgbClr val="AC0074"/>
              </a:buClr>
            </a:pPr>
            <a:endParaRPr lang="cs-CZ" sz="2400" kern="0" dirty="0"/>
          </a:p>
        </p:txBody>
      </p:sp>
    </p:spTree>
    <p:extLst>
      <p:ext uri="{BB962C8B-B14F-4D97-AF65-F5344CB8AC3E}">
        <p14:creationId xmlns:p14="http://schemas.microsoft.com/office/powerpoint/2010/main" val="859198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>
              <a:solidFill>
                <a:srgbClr val="AC0074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>
                <a:solidFill>
                  <a:srgbClr val="AC0074"/>
                </a:solidFill>
              </a:rPr>
              <a:pPr/>
              <a:t>20</a:t>
            </a:fld>
            <a:endParaRPr lang="cs-CZ" altLang="cs-CZ" dirty="0">
              <a:solidFill>
                <a:srgbClr val="AC0074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24252"/>
            <a:ext cx="10753200" cy="451576"/>
          </a:xfrm>
        </p:spPr>
        <p:txBody>
          <a:bodyPr/>
          <a:lstStyle/>
          <a:p>
            <a:r>
              <a:rPr lang="cs-CZ" dirty="0">
                <a:solidFill>
                  <a:srgbClr val="AC0074"/>
                </a:solidFill>
              </a:rPr>
              <a:t>Postupy pro vyhlašování výzev administraci projektů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90065" y="1232490"/>
            <a:ext cx="10753200" cy="2115067"/>
          </a:xfrm>
        </p:spPr>
        <p:txBody>
          <a:bodyPr/>
          <a:lstStyle/>
          <a:p>
            <a:pPr>
              <a:buClr>
                <a:srgbClr val="AC0074"/>
              </a:buClr>
            </a:pPr>
            <a:r>
              <a:rPr lang="cs-CZ" sz="1600" dirty="0"/>
              <a:t>Na základě bodového hodnocení MAS stanoví pořadí projektů podle přínosu těchto operací k plnění záměrů a cílů strategií za každý specifický cíl SCLLD zvlášť. </a:t>
            </a:r>
          </a:p>
          <a:p>
            <a:pPr>
              <a:buClr>
                <a:srgbClr val="AC0074"/>
              </a:buClr>
            </a:pPr>
            <a:r>
              <a:rPr lang="cs-CZ" sz="1600" dirty="0"/>
              <a:t>MAS provede výběr projektů - výše jejich podpory nesmí překročit maximální procentuální výši podpory projektů stanovenou na výzvě ŘO, výši podpory projektu může snížit na úrovni výzvy MAS. </a:t>
            </a:r>
          </a:p>
          <a:p>
            <a:pPr>
              <a:buClr>
                <a:srgbClr val="AC0074"/>
              </a:buClr>
            </a:pPr>
            <a:r>
              <a:rPr lang="cs-CZ" sz="1600" dirty="0"/>
              <a:t>Výběr bude provádět jiný orgán (výběrová komise), než hodnocení míry naplnění výběrových kritérií, proto je tento krok uváděn zvlášť.  Navíc mohou nastat nestandardní situace, které musí řešit nejvyšší orgán MAS. </a:t>
            </a:r>
          </a:p>
          <a:p>
            <a:pPr>
              <a:buClr>
                <a:srgbClr val="AC0074"/>
              </a:buClr>
            </a:pPr>
            <a:r>
              <a:rPr lang="cs-CZ" sz="1600" dirty="0"/>
              <a:t>MAS postoupí vybrané projekty ŘO (respektive platební agentuře SZIF v případě PRV)  k závěrečnému ověření jejich způsobilosti před schválením.</a:t>
            </a:r>
          </a:p>
          <a:p>
            <a:pPr>
              <a:buClr>
                <a:srgbClr val="AC0074"/>
              </a:buClr>
            </a:pPr>
            <a:r>
              <a:rPr lang="cs-CZ" sz="1600" dirty="0"/>
              <a:t>ŘO (respektive platební agentura SZIF v případě PRV) provádí kontrolu způsobilosti projektů a ověření administrativní kontroly. </a:t>
            </a:r>
          </a:p>
          <a:p>
            <a:pPr>
              <a:buClr>
                <a:srgbClr val="AC0074"/>
              </a:buClr>
            </a:pPr>
            <a:r>
              <a:rPr lang="cs-CZ" sz="1600" dirty="0"/>
              <a:t>ŘO (respektive platební agentura SZIF v případě PRV) schválí způsobilé projekty, v pořadí a ve výši podpory schválené MAS k realizaci (ŘO/platební SZIF může schválenou výši podpory snížit, pokud o to požádá žadatel, nebo nebudou požadované výdaje způsobilé v plné výši). Není dotčena pravomoc ŘO provést kontrolu procesních postupů MAS. ŘO nezasahuje do pořadí projektů, jen v případě zjištění nesrovnalostí či porušení postupů. </a:t>
            </a:r>
          </a:p>
          <a:p>
            <a:pPr>
              <a:buClr>
                <a:srgbClr val="AC0074"/>
              </a:buClr>
            </a:pPr>
            <a:endParaRPr lang="cs-CZ" sz="1600" dirty="0"/>
          </a:p>
          <a:p>
            <a:pPr>
              <a:buClr>
                <a:srgbClr val="AC0074"/>
              </a:buClr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123438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>
              <a:solidFill>
                <a:srgbClr val="AC0074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>
                <a:solidFill>
                  <a:srgbClr val="AC0074"/>
                </a:solidFill>
              </a:rPr>
              <a:pPr/>
              <a:t>21</a:t>
            </a:fld>
            <a:endParaRPr lang="cs-CZ" altLang="cs-CZ" dirty="0">
              <a:solidFill>
                <a:srgbClr val="AC0074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24252"/>
            <a:ext cx="10753200" cy="451576"/>
          </a:xfrm>
        </p:spPr>
        <p:txBody>
          <a:bodyPr/>
          <a:lstStyle/>
          <a:p>
            <a:r>
              <a:rPr lang="cs-CZ" dirty="0">
                <a:solidFill>
                  <a:srgbClr val="AC0074"/>
                </a:solidFill>
              </a:rPr>
              <a:t>Postupy pro vyhlašování výzev administraci projektů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313933"/>
            <a:ext cx="10753200" cy="2115067"/>
          </a:xfrm>
        </p:spPr>
        <p:txBody>
          <a:bodyPr/>
          <a:lstStyle/>
          <a:p>
            <a:pPr>
              <a:buClr>
                <a:srgbClr val="AC0074"/>
              </a:buClr>
            </a:pPr>
            <a:r>
              <a:rPr lang="cs-CZ" sz="1600" dirty="0"/>
              <a:t>Je vydán právní akt o poskytnutí/převodu podpory ze strany ŘO programu, platební agentury SZIF v případě PRV, nebo oprávněného zprostředkujícího subjektu. </a:t>
            </a:r>
          </a:p>
          <a:p>
            <a:pPr>
              <a:buClr>
                <a:srgbClr val="AC0074"/>
              </a:buClr>
            </a:pPr>
            <a:r>
              <a:rPr lang="cs-CZ" sz="1600" dirty="0"/>
              <a:t>Projekty budou vyvěšeny na webové stránce MAS</a:t>
            </a:r>
          </a:p>
          <a:p>
            <a:pPr>
              <a:buClr>
                <a:srgbClr val="AC0074"/>
              </a:buClr>
            </a:pPr>
            <a:r>
              <a:rPr lang="cs-CZ" sz="1600" dirty="0"/>
              <a:t>Klíčové projekty MAS jsou administrovány v souladu s postupem pro administraci klíčových projektů MAS popsaným v implementační části SCLLD a rovněž v souladu s pravidly stanovenými v řídicí dokumentaci příslušného programu.  MAS musí zajistit dodržení transparentních a nediskriminačních postupů hodnocení a výběru projektů.</a:t>
            </a:r>
          </a:p>
          <a:p>
            <a:pPr>
              <a:buClr>
                <a:srgbClr val="AC0074"/>
              </a:buClr>
            </a:pPr>
            <a:r>
              <a:rPr lang="cs-CZ" sz="1600" dirty="0"/>
              <a:t>Kritéria a postupy, podle kterých výběrová komise hodnotí předložené žádosti, stanovuje programový výbor MAS.</a:t>
            </a:r>
          </a:p>
          <a:p>
            <a:pPr>
              <a:buClr>
                <a:srgbClr val="AC0074"/>
              </a:buClr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654602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>
              <a:solidFill>
                <a:srgbClr val="AC0074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>
                <a:solidFill>
                  <a:srgbClr val="AC0074"/>
                </a:solidFill>
              </a:rPr>
              <a:pPr/>
              <a:t>22</a:t>
            </a:fld>
            <a:endParaRPr lang="cs-CZ" altLang="cs-CZ" dirty="0">
              <a:solidFill>
                <a:srgbClr val="AC0074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282709" y="1584720"/>
            <a:ext cx="10753200" cy="2115067"/>
          </a:xfrm>
        </p:spPr>
        <p:txBody>
          <a:bodyPr/>
          <a:lstStyle/>
          <a:p>
            <a:pPr>
              <a:buClr>
                <a:srgbClr val="AC0074"/>
              </a:buClr>
            </a:pPr>
            <a:endParaRPr lang="cs-CZ" sz="2400" dirty="0"/>
          </a:p>
          <a:p>
            <a:pPr>
              <a:buClr>
                <a:srgbClr val="AC0074"/>
              </a:buClr>
            </a:pPr>
            <a:endParaRPr lang="cs-CZ" sz="2400" dirty="0"/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C99D4141-6E40-4F50-A6FC-5E578B35C5A2}"/>
              </a:ext>
            </a:extLst>
          </p:cNvPr>
          <p:cNvSpPr txBox="1">
            <a:spLocks/>
          </p:cNvSpPr>
          <p:nvPr/>
        </p:nvSpPr>
        <p:spPr>
          <a:xfrm>
            <a:off x="1435109" y="1737120"/>
            <a:ext cx="10753200" cy="21150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C0074"/>
              </a:buClr>
            </a:pPr>
            <a:endParaRPr lang="cs-CZ" sz="2400" kern="0" dirty="0"/>
          </a:p>
          <a:p>
            <a:pPr>
              <a:buClr>
                <a:srgbClr val="AC0074"/>
              </a:buClr>
            </a:pPr>
            <a:endParaRPr lang="cs-CZ" sz="2400" kern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FF42CB0-18CF-4966-BD3F-2B1597B4E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791" y="17992"/>
            <a:ext cx="6468417" cy="682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71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765175"/>
            <a:ext cx="7272338" cy="7747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>
                <a:solidFill>
                  <a:srgbClr val="0070C0"/>
                </a:solidFill>
              </a:rPr>
              <a:t>Struktura členské základny</a:t>
            </a:r>
          </a:p>
        </p:txBody>
      </p:sp>
      <p:sp>
        <p:nvSpPr>
          <p:cNvPr id="1536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8496300" y="6480175"/>
            <a:ext cx="4683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5C72BD-39E8-47E9-9646-1D71A6D67539}" type="slidenum">
              <a:rPr lang="cs-CZ" altLang="cs-CZ" smtClean="0"/>
              <a:pPr/>
              <a:t>23</a:t>
            </a:fld>
            <a:endParaRPr lang="cs-CZ" altLang="cs-CZ" sz="1100">
              <a:solidFill>
                <a:srgbClr val="7F7F7F"/>
              </a:solidFill>
            </a:endParaRPr>
          </a:p>
        </p:txBody>
      </p:sp>
      <p:graphicFrame>
        <p:nvGraphicFramePr>
          <p:cNvPr id="15365" name="Graf 7"/>
          <p:cNvGraphicFramePr>
            <a:graphicFrameLocks noChangeAspect="1"/>
          </p:cNvGraphicFramePr>
          <p:nvPr/>
        </p:nvGraphicFramePr>
        <p:xfrm>
          <a:off x="4655841" y="1299422"/>
          <a:ext cx="7005935" cy="5341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3" imgW="6511092" imgH="5005250" progId="Excel.Chart.8">
                  <p:embed/>
                </p:oleObj>
              </mc:Choice>
              <mc:Fallback>
                <p:oleObj name="Graf" r:id="rId3" imgW="6511092" imgH="5005250" progId="Excel.Chart.8">
                  <p:embed/>
                  <p:pic>
                    <p:nvPicPr>
                      <p:cNvPr id="15365" name="Graf 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5841" y="1299422"/>
                        <a:ext cx="7005935" cy="53410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1847528" y="1511301"/>
            <a:ext cx="4464050" cy="5057775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Komentáře MAS</a:t>
            </a:r>
            <a:r>
              <a:rPr lang="cs-CZ" altLang="cs-CZ" dirty="0">
                <a:solidFill>
                  <a:schemeClr val="tx1"/>
                </a:solidFill>
              </a:rPr>
              <a:t>: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dirty="0">
                <a:solidFill>
                  <a:schemeClr val="tx1"/>
                </a:solidFill>
              </a:rPr>
              <a:t>Členství v MAS často členům nic moc nepřináší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b="1" dirty="0">
                <a:solidFill>
                  <a:srgbClr val="00B050"/>
                </a:solidFill>
              </a:rPr>
              <a:t>Co by mělo přinášet?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pc="-20" dirty="0"/>
              <a:t>Velké rozdíly v aktivitě členů v rámci MAS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b="1" spc="-20" dirty="0">
                <a:solidFill>
                  <a:srgbClr val="00B050"/>
                </a:solidFill>
              </a:rPr>
              <a:t>Jak situaci změnit?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lang="cs-CZ" altLang="cs-CZ" spc="-20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lang="cs-CZ" altLang="cs-CZ" dirty="0"/>
          </a:p>
          <a:p>
            <a:pPr>
              <a:buFont typeface="Calibri" panose="020F0502020204030204" pitchFamily="34" charset="0"/>
              <a:buChar char="»"/>
              <a:defRPr/>
            </a:pPr>
            <a:endParaRPr lang="cs-CZ" altLang="cs-CZ" sz="1600" dirty="0"/>
          </a:p>
          <a:p>
            <a:pPr>
              <a:buFont typeface="Calibri" panose="020F0502020204030204" pitchFamily="34" charset="0"/>
              <a:buChar char="»"/>
              <a:defRPr/>
            </a:pPr>
            <a:endParaRPr lang="cs-CZ" altLang="cs-CZ" sz="1600" dirty="0"/>
          </a:p>
          <a:p>
            <a:pPr>
              <a:buFont typeface="Calibri" panose="020F0502020204030204" pitchFamily="34" charset="0"/>
              <a:buChar char="»"/>
              <a:defRPr/>
            </a:pPr>
            <a:endParaRPr lang="cs-CZ" altLang="cs-CZ" sz="1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9150" y="188914"/>
            <a:ext cx="7308850" cy="549275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cs-CZ" sz="2800" dirty="0">
                <a:solidFill>
                  <a:srgbClr val="0070C0"/>
                </a:solidFill>
              </a:rPr>
              <a:t>Výroky k aktivitě členů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1774825" y="6237288"/>
            <a:ext cx="8750300" cy="431800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cs-CZ" altLang="cs-CZ" dirty="0">
                <a:solidFill>
                  <a:schemeClr val="tx1"/>
                </a:solidFill>
              </a:rPr>
              <a:t>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cs-CZ" altLang="cs-CZ" b="1" dirty="0">
                <a:solidFill>
                  <a:srgbClr val="00B0F0"/>
                </a:solidFill>
              </a:rPr>
              <a:t>	</a:t>
            </a:r>
            <a:endParaRPr lang="cs-CZ" altLang="cs-CZ" dirty="0">
              <a:solidFill>
                <a:srgbClr val="00B050"/>
              </a:solidFill>
            </a:endParaRPr>
          </a:p>
          <a:p>
            <a:pPr>
              <a:buFont typeface="Calibri" panose="020F0502020204030204" pitchFamily="34" charset="0"/>
              <a:buChar char="»"/>
              <a:defRPr/>
            </a:pPr>
            <a:endParaRPr lang="cs-CZ" altLang="cs-CZ" dirty="0"/>
          </a:p>
          <a:p>
            <a:pPr>
              <a:buFont typeface="Calibri" panose="020F0502020204030204" pitchFamily="34" charset="0"/>
              <a:buChar char="»"/>
              <a:defRPr/>
            </a:pPr>
            <a:endParaRPr lang="cs-CZ" altLang="cs-CZ" sz="1600" dirty="0"/>
          </a:p>
          <a:p>
            <a:pPr>
              <a:buFont typeface="Calibri" panose="020F0502020204030204" pitchFamily="34" charset="0"/>
              <a:buChar char="»"/>
              <a:defRPr/>
            </a:pPr>
            <a:endParaRPr lang="cs-CZ" altLang="cs-CZ" sz="1600" dirty="0"/>
          </a:p>
          <a:p>
            <a:pPr>
              <a:buFont typeface="Calibri" panose="020F0502020204030204" pitchFamily="34" charset="0"/>
              <a:buChar char="»"/>
              <a:defRPr/>
            </a:pPr>
            <a:endParaRPr lang="cs-CZ" altLang="cs-CZ" sz="1600" dirty="0"/>
          </a:p>
        </p:txBody>
      </p:sp>
      <p:sp>
        <p:nvSpPr>
          <p:cNvPr id="2355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8496300" y="6480175"/>
            <a:ext cx="4683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5C72BD-39E8-47E9-9646-1D71A6D67539}" type="slidenum">
              <a:rPr lang="cs-CZ" altLang="cs-CZ" smtClean="0"/>
              <a:pPr/>
              <a:t>24</a:t>
            </a:fld>
            <a:endParaRPr lang="cs-CZ" altLang="cs-CZ" sz="1100">
              <a:solidFill>
                <a:srgbClr val="7F7F7F"/>
              </a:solidFill>
            </a:endParaRPr>
          </a:p>
        </p:txBody>
      </p:sp>
      <p:graphicFrame>
        <p:nvGraphicFramePr>
          <p:cNvPr id="23557" name="Graf 4"/>
          <p:cNvGraphicFramePr>
            <a:graphicFrameLocks/>
          </p:cNvGraphicFramePr>
          <p:nvPr/>
        </p:nvGraphicFramePr>
        <p:xfrm>
          <a:off x="1804989" y="693739"/>
          <a:ext cx="8567737" cy="588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3" imgW="8391623" imgH="5762625" progId="Excel.Chart.8">
                  <p:embed/>
                </p:oleObj>
              </mc:Choice>
              <mc:Fallback>
                <p:oleObj name="Graf" r:id="rId3" imgW="8391623" imgH="5762625" progId="Excel.Chart.8">
                  <p:embed/>
                  <p:pic>
                    <p:nvPicPr>
                      <p:cNvPr id="23557" name="Graf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989" y="693739"/>
                        <a:ext cx="8567737" cy="588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765175"/>
            <a:ext cx="7272338" cy="7747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>
                <a:solidFill>
                  <a:srgbClr val="0070C0"/>
                </a:solidFill>
              </a:rPr>
              <a:t>Činnosti MAS pro subjekty z území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1774825" y="6237288"/>
            <a:ext cx="8750300" cy="431800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cs-CZ" altLang="cs-CZ" dirty="0">
                <a:solidFill>
                  <a:schemeClr val="tx1"/>
                </a:solidFill>
              </a:rPr>
              <a:t>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cs-CZ" altLang="cs-CZ" b="1" dirty="0">
                <a:solidFill>
                  <a:srgbClr val="00B0F0"/>
                </a:solidFill>
              </a:rPr>
              <a:t>	</a:t>
            </a:r>
            <a:endParaRPr lang="cs-CZ" altLang="cs-CZ" dirty="0">
              <a:solidFill>
                <a:srgbClr val="00B050"/>
              </a:solidFill>
            </a:endParaRPr>
          </a:p>
          <a:p>
            <a:pPr>
              <a:buFont typeface="Calibri" panose="020F0502020204030204" pitchFamily="34" charset="0"/>
              <a:buChar char="»"/>
              <a:defRPr/>
            </a:pPr>
            <a:endParaRPr lang="cs-CZ" altLang="cs-CZ" dirty="0"/>
          </a:p>
          <a:p>
            <a:pPr>
              <a:buFont typeface="Calibri" panose="020F0502020204030204" pitchFamily="34" charset="0"/>
              <a:buChar char="»"/>
              <a:defRPr/>
            </a:pPr>
            <a:endParaRPr lang="cs-CZ" altLang="cs-CZ" sz="1600" dirty="0"/>
          </a:p>
          <a:p>
            <a:pPr>
              <a:buFont typeface="Calibri" panose="020F0502020204030204" pitchFamily="34" charset="0"/>
              <a:buChar char="»"/>
              <a:defRPr/>
            </a:pPr>
            <a:endParaRPr lang="cs-CZ" altLang="cs-CZ" sz="1600" dirty="0"/>
          </a:p>
          <a:p>
            <a:pPr>
              <a:buFont typeface="Calibri" panose="020F0502020204030204" pitchFamily="34" charset="0"/>
              <a:buChar char="»"/>
              <a:defRPr/>
            </a:pPr>
            <a:endParaRPr lang="cs-CZ" altLang="cs-CZ" sz="1600" dirty="0"/>
          </a:p>
        </p:txBody>
      </p:sp>
      <p:sp>
        <p:nvSpPr>
          <p:cNvPr id="26628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8496300" y="6480175"/>
            <a:ext cx="4683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5C72BD-39E8-47E9-9646-1D71A6D67539}" type="slidenum">
              <a:rPr lang="cs-CZ" altLang="cs-CZ" smtClean="0"/>
              <a:pPr/>
              <a:t>25</a:t>
            </a:fld>
            <a:endParaRPr lang="cs-CZ" altLang="cs-CZ" sz="1100">
              <a:solidFill>
                <a:srgbClr val="7F7F7F"/>
              </a:solidFill>
            </a:endParaRPr>
          </a:p>
        </p:txBody>
      </p:sp>
      <p:graphicFrame>
        <p:nvGraphicFramePr>
          <p:cNvPr id="26629" name="Graf 4"/>
          <p:cNvGraphicFramePr>
            <a:graphicFrameLocks/>
          </p:cNvGraphicFramePr>
          <p:nvPr/>
        </p:nvGraphicFramePr>
        <p:xfrm>
          <a:off x="1941513" y="1433514"/>
          <a:ext cx="8526462" cy="499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3" imgW="8535140" imgH="5005250" progId="Excel.Chart.8">
                  <p:embed/>
                </p:oleObj>
              </mc:Choice>
              <mc:Fallback>
                <p:oleObj name="Graf" r:id="rId3" imgW="8535140" imgH="5005250" progId="Excel.Chart.8">
                  <p:embed/>
                  <p:pic>
                    <p:nvPicPr>
                      <p:cNvPr id="26629" name="Graf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513" y="1433514"/>
                        <a:ext cx="8526462" cy="499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765175"/>
            <a:ext cx="7524750" cy="7747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>
                <a:solidFill>
                  <a:srgbClr val="0070C0"/>
                </a:solidFill>
              </a:rPr>
              <a:t>Spolupráce MAS s dalšími subjekty 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>
          <a:xfrm>
            <a:off x="1774825" y="1700214"/>
            <a:ext cx="8750300" cy="4968875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chemeClr val="tx1"/>
                </a:solidFill>
              </a:rPr>
              <a:t>Školská zařízení (v případě realizace MAP II)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chemeClr val="tx1"/>
                </a:solidFill>
              </a:rPr>
              <a:t>Poskytovatelé sociálních služeb (v případě plánování sociálních služeb)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chemeClr val="tx1"/>
                </a:solidFill>
              </a:rPr>
              <a:t>Svazky obcí a obce, které nejsou členy MAS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chemeClr val="tx1"/>
                </a:solidFill>
              </a:rPr>
              <a:t>Výrobci produktů s regionální značkou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chemeClr val="tx1"/>
                </a:solidFill>
              </a:rPr>
              <a:t>Subjekty věnujícími se rozvoji cestovního ruchu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chemeClr val="tx1"/>
                </a:solidFill>
              </a:rPr>
              <a:t>Různé odborné a profesní organizace</a:t>
            </a:r>
            <a:r>
              <a:rPr lang="cs-CZ" altLang="cs-CZ" sz="2200" dirty="0">
                <a:solidFill>
                  <a:srgbClr val="00B0F0"/>
                </a:solidFill>
              </a:rPr>
              <a:t>	</a:t>
            </a:r>
            <a:endParaRPr lang="cs-CZ" altLang="cs-CZ" sz="2200" dirty="0">
              <a:solidFill>
                <a:srgbClr val="00B050"/>
              </a:solidFill>
            </a:endParaRPr>
          </a:p>
          <a:p>
            <a:pPr>
              <a:buFont typeface="Calibri" panose="020F0502020204030204" pitchFamily="34" charset="0"/>
              <a:buChar char="»"/>
            </a:pPr>
            <a:endParaRPr lang="cs-CZ" altLang="cs-CZ" dirty="0"/>
          </a:p>
          <a:p>
            <a:pPr>
              <a:buFont typeface="Calibri" panose="020F0502020204030204" pitchFamily="34" charset="0"/>
              <a:buChar char="»"/>
            </a:pPr>
            <a:endParaRPr lang="cs-CZ" altLang="cs-CZ" sz="1600" dirty="0"/>
          </a:p>
          <a:p>
            <a:pPr>
              <a:buFont typeface="Calibri" panose="020F0502020204030204" pitchFamily="34" charset="0"/>
              <a:buChar char="»"/>
            </a:pPr>
            <a:endParaRPr lang="cs-CZ" altLang="cs-CZ" sz="1600" dirty="0"/>
          </a:p>
          <a:p>
            <a:pPr>
              <a:buFont typeface="Calibri" panose="020F0502020204030204" pitchFamily="34" charset="0"/>
              <a:buChar char="»"/>
            </a:pPr>
            <a:endParaRPr lang="cs-CZ" altLang="cs-CZ" sz="1600" dirty="0"/>
          </a:p>
        </p:txBody>
      </p:sp>
      <p:sp>
        <p:nvSpPr>
          <p:cNvPr id="2765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8496300" y="6480175"/>
            <a:ext cx="4683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5C72BD-39E8-47E9-9646-1D71A6D67539}" type="slidenum">
              <a:rPr lang="cs-CZ" altLang="cs-CZ" smtClean="0"/>
              <a:pPr/>
              <a:t>26</a:t>
            </a:fld>
            <a:endParaRPr lang="cs-CZ" altLang="cs-CZ" sz="110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765175"/>
            <a:ext cx="7272338" cy="7747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>
                <a:solidFill>
                  <a:srgbClr val="0070C0"/>
                </a:solidFill>
              </a:rPr>
              <a:t>Struktura financování MAS 2018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1774825" y="6092826"/>
            <a:ext cx="8750300" cy="576263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cs-CZ" altLang="cs-CZ" dirty="0">
                <a:solidFill>
                  <a:schemeClr val="tx1"/>
                </a:solidFill>
              </a:rPr>
              <a:t>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cs-CZ" altLang="cs-CZ" b="1" dirty="0">
                <a:solidFill>
                  <a:srgbClr val="00B0F0"/>
                </a:solidFill>
              </a:rPr>
              <a:t>	</a:t>
            </a:r>
            <a:endParaRPr lang="cs-CZ" altLang="cs-CZ" dirty="0">
              <a:solidFill>
                <a:srgbClr val="00B050"/>
              </a:solidFill>
            </a:endParaRPr>
          </a:p>
          <a:p>
            <a:pPr>
              <a:buFont typeface="Calibri" panose="020F0502020204030204" pitchFamily="34" charset="0"/>
              <a:buChar char="»"/>
              <a:defRPr/>
            </a:pPr>
            <a:endParaRPr lang="cs-CZ" altLang="cs-CZ" dirty="0"/>
          </a:p>
          <a:p>
            <a:pPr>
              <a:buFont typeface="Calibri" panose="020F0502020204030204" pitchFamily="34" charset="0"/>
              <a:buChar char="»"/>
              <a:defRPr/>
            </a:pPr>
            <a:endParaRPr lang="cs-CZ" altLang="cs-CZ" sz="1600" dirty="0"/>
          </a:p>
          <a:p>
            <a:pPr>
              <a:buFont typeface="Calibri" panose="020F0502020204030204" pitchFamily="34" charset="0"/>
              <a:buChar char="»"/>
              <a:defRPr/>
            </a:pPr>
            <a:endParaRPr lang="cs-CZ" altLang="cs-CZ" sz="1600" dirty="0"/>
          </a:p>
          <a:p>
            <a:pPr>
              <a:buFont typeface="Calibri" panose="020F0502020204030204" pitchFamily="34" charset="0"/>
              <a:buChar char="»"/>
              <a:defRPr/>
            </a:pPr>
            <a:endParaRPr lang="cs-CZ" altLang="cs-CZ" sz="1600" dirty="0"/>
          </a:p>
        </p:txBody>
      </p:sp>
      <p:sp>
        <p:nvSpPr>
          <p:cNvPr id="31748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8496300" y="6480175"/>
            <a:ext cx="4683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5C72BD-39E8-47E9-9646-1D71A6D67539}" type="slidenum">
              <a:rPr lang="cs-CZ" altLang="cs-CZ" smtClean="0"/>
              <a:pPr/>
              <a:t>27</a:t>
            </a:fld>
            <a:endParaRPr lang="cs-CZ" altLang="cs-CZ" sz="1100">
              <a:solidFill>
                <a:srgbClr val="7F7F7F"/>
              </a:solidFill>
            </a:endParaRPr>
          </a:p>
        </p:txBody>
      </p:sp>
      <p:graphicFrame>
        <p:nvGraphicFramePr>
          <p:cNvPr id="31749" name="Graf 4"/>
          <p:cNvGraphicFramePr>
            <a:graphicFrameLocks/>
          </p:cNvGraphicFramePr>
          <p:nvPr/>
        </p:nvGraphicFramePr>
        <p:xfrm>
          <a:off x="1774826" y="1489075"/>
          <a:ext cx="8259763" cy="499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3" imgW="7815749" imgH="4657748" progId="Excel.Chart.8">
                  <p:embed/>
                </p:oleObj>
              </mc:Choice>
              <mc:Fallback>
                <p:oleObj name="Graf" r:id="rId3" imgW="7815749" imgH="4657748" progId="Excel.Chart.8">
                  <p:embed/>
                  <p:pic>
                    <p:nvPicPr>
                      <p:cNvPr id="31749" name="Graf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6" y="1489075"/>
                        <a:ext cx="8259763" cy="499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24625" y="-7938"/>
            <a:ext cx="7272338" cy="576263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>
                <a:solidFill>
                  <a:srgbClr val="0070C0"/>
                </a:solidFill>
              </a:rPr>
              <a:t>Členské příspěvky – využití  a výše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1738313" y="5805488"/>
            <a:ext cx="8750300" cy="576262"/>
          </a:xfrm>
        </p:spPr>
        <p:txBody>
          <a:bodyPr/>
          <a:lstStyle/>
          <a:p>
            <a:pPr marL="0" indent="0">
              <a:buNone/>
            </a:pPr>
            <a:r>
              <a:rPr lang="cs-CZ" altLang="cs-CZ"/>
              <a:t>.</a:t>
            </a:r>
          </a:p>
        </p:txBody>
      </p:sp>
      <p:sp>
        <p:nvSpPr>
          <p:cNvPr id="3379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8496300" y="6480175"/>
            <a:ext cx="4683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5C72BD-39E8-47E9-9646-1D71A6D67539}" type="slidenum">
              <a:rPr lang="cs-CZ" altLang="cs-CZ" smtClean="0"/>
              <a:pPr/>
              <a:t>28</a:t>
            </a:fld>
            <a:endParaRPr lang="cs-CZ" altLang="cs-CZ" sz="1100">
              <a:solidFill>
                <a:srgbClr val="7F7F7F"/>
              </a:solidFill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72542"/>
              </p:ext>
            </p:extLst>
          </p:nvPr>
        </p:nvGraphicFramePr>
        <p:xfrm>
          <a:off x="1601332" y="476250"/>
          <a:ext cx="8852355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9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90262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KATEGORIE</a:t>
                      </a:r>
                      <a:r>
                        <a:rPr lang="cs-CZ" sz="2400" baseline="0" dirty="0"/>
                        <a:t> PŘÍSPĚVKU</a:t>
                      </a:r>
                      <a:endParaRPr lang="cs-CZ" sz="2400" dirty="0"/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PODÍL MAS, KTERÉ</a:t>
                      </a:r>
                      <a:r>
                        <a:rPr lang="cs-CZ" sz="2400" baseline="0" dirty="0"/>
                        <a:t> VYUŽÍVAJÍ</a:t>
                      </a:r>
                      <a:endParaRPr lang="cs-CZ" sz="2400" dirty="0"/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PRŮMĚR</a:t>
                      </a:r>
                      <a:r>
                        <a:rPr lang="cs-CZ" sz="2400" baseline="0" dirty="0"/>
                        <a:t> ZA ROK</a:t>
                      </a:r>
                      <a:endParaRPr lang="cs-CZ" sz="2400" dirty="0"/>
                    </a:p>
                  </a:txBody>
                  <a:tcPr marL="91444" marR="9144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312"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rgbClr val="C00000"/>
                          </a:solidFill>
                        </a:rPr>
                        <a:t>Bez</a:t>
                      </a:r>
                      <a:r>
                        <a:rPr lang="cs-CZ" sz="2400" b="1" baseline="0" dirty="0">
                          <a:solidFill>
                            <a:srgbClr val="C00000"/>
                          </a:solidFill>
                        </a:rPr>
                        <a:t> příspěvků</a:t>
                      </a:r>
                      <a:endParaRPr lang="cs-CZ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C00000"/>
                          </a:solidFill>
                        </a:rPr>
                        <a:t>11 %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C00000"/>
                          </a:solidFill>
                        </a:rPr>
                        <a:t>–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312"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rgbClr val="7030A0"/>
                          </a:solidFill>
                        </a:rPr>
                        <a:t>Obce paušál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7030A0"/>
                          </a:solidFill>
                        </a:rPr>
                        <a:t>35 %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7030A0"/>
                          </a:solidFill>
                        </a:rPr>
                        <a:t>5000 Kč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8962"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rgbClr val="7030A0"/>
                          </a:solidFill>
                        </a:rPr>
                        <a:t>Obce příspěvek na obyvatele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7030A0"/>
                          </a:solidFill>
                        </a:rPr>
                        <a:t>50 %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spc="-20" baseline="0" dirty="0">
                          <a:solidFill>
                            <a:srgbClr val="7030A0"/>
                          </a:solidFill>
                        </a:rPr>
                        <a:t>10 Kč na obyvatele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312"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rgbClr val="267C43"/>
                          </a:solidFill>
                        </a:rPr>
                        <a:t>Svazek obcí paušál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267C43"/>
                          </a:solidFill>
                        </a:rPr>
                        <a:t>35 %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267C43"/>
                          </a:solidFill>
                        </a:rPr>
                        <a:t>13 000 Kč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8962"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rgbClr val="267C43"/>
                          </a:solidFill>
                        </a:rPr>
                        <a:t>Svazek obcí příspěvek na obyv.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267C43"/>
                          </a:solidFill>
                        </a:rPr>
                        <a:t>19 %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267C43"/>
                          </a:solidFill>
                        </a:rPr>
                        <a:t>7 Kč na obyvatele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312">
                <a:tc>
                  <a:txBody>
                    <a:bodyPr/>
                    <a:lstStyle/>
                    <a:p>
                      <a:r>
                        <a:rPr lang="cs-CZ" sz="2400" b="1" dirty="0"/>
                        <a:t>Příspěvková organizace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54 %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800 Kč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312">
                <a:tc>
                  <a:txBody>
                    <a:bodyPr/>
                    <a:lstStyle/>
                    <a:p>
                      <a:r>
                        <a:rPr lang="cs-CZ" sz="2400" b="1" dirty="0"/>
                        <a:t>Podnikatel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76 %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1590 Kč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312">
                <a:tc>
                  <a:txBody>
                    <a:bodyPr/>
                    <a:lstStyle/>
                    <a:p>
                      <a:r>
                        <a:rPr lang="cs-CZ" sz="2400" b="1" dirty="0"/>
                        <a:t>Nezisková organizace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74 %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690 Kč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8312">
                <a:tc>
                  <a:txBody>
                    <a:bodyPr/>
                    <a:lstStyle/>
                    <a:p>
                      <a:r>
                        <a:rPr lang="cs-CZ" sz="2400" b="1" dirty="0"/>
                        <a:t>Fyzické osoby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62 %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580 Kč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765176"/>
            <a:ext cx="7272338" cy="576263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>
                <a:solidFill>
                  <a:srgbClr val="0070C0"/>
                </a:solidFill>
              </a:rPr>
              <a:t>Překážky realizace SCLLD</a:t>
            </a:r>
          </a:p>
        </p:txBody>
      </p:sp>
      <p:sp>
        <p:nvSpPr>
          <p:cNvPr id="38915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8496300" y="6480175"/>
            <a:ext cx="4683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5C72BD-39E8-47E9-9646-1D71A6D67539}" type="slidenum">
              <a:rPr lang="cs-CZ" altLang="cs-CZ" smtClean="0"/>
              <a:pPr/>
              <a:t>29</a:t>
            </a:fld>
            <a:endParaRPr lang="cs-CZ" altLang="cs-CZ" sz="1100">
              <a:solidFill>
                <a:srgbClr val="7F7F7F"/>
              </a:solidFill>
            </a:endParaRP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 t="8182" r="2065" b="3529"/>
          <a:stretch>
            <a:fillRect/>
          </a:stretch>
        </p:blipFill>
        <p:spPr bwMode="auto">
          <a:xfrm>
            <a:off x="1774826" y="1412876"/>
            <a:ext cx="8785225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>
              <a:solidFill>
                <a:srgbClr val="AC0074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>
                <a:solidFill>
                  <a:srgbClr val="AC0074"/>
                </a:solidFill>
              </a:rPr>
              <a:pPr/>
              <a:t>3</a:t>
            </a:fld>
            <a:endParaRPr lang="cs-CZ" altLang="cs-CZ" dirty="0">
              <a:solidFill>
                <a:srgbClr val="AC0074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00" y="224252"/>
            <a:ext cx="10753200" cy="451576"/>
          </a:xfrm>
        </p:spPr>
        <p:txBody>
          <a:bodyPr/>
          <a:lstStyle/>
          <a:p>
            <a:r>
              <a:rPr lang="cs-CZ" dirty="0">
                <a:solidFill>
                  <a:srgbClr val="AC0074"/>
                </a:solidFill>
              </a:rPr>
              <a:t>Územní dimenze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675828"/>
            <a:ext cx="10753200" cy="2115067"/>
          </a:xfrm>
        </p:spPr>
        <p:txBody>
          <a:bodyPr/>
          <a:lstStyle/>
          <a:p>
            <a:pPr algn="just">
              <a:buClr>
                <a:srgbClr val="AC0074"/>
              </a:buClr>
            </a:pPr>
            <a:r>
              <a:rPr lang="cs-CZ" sz="2400" dirty="0"/>
              <a:t>Dohoda o partnerství: „Je chápána jako možnost koncentrovat prostředky z programů ESI fondů ve specifických typech území podporující jednak konkurenceschopnost (v závislosti na rozvojový potenciál) ČR a také zohledňující požadavek na vyrovnávání územních disparit (ve vztahu k vnitřní diferenciaci území a koncentraci problémů ekonomického, sociálního či environmentálního charakteru). Územní zaměření intervencí v programech financovaných z ESI fondů bude respektovat specifická hlediska.“</a:t>
            </a:r>
          </a:p>
          <a:p>
            <a:pPr marL="72000" indent="0">
              <a:buClr>
                <a:srgbClr val="AC0074"/>
              </a:buClr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75167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765175"/>
            <a:ext cx="7488238" cy="7747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solidFill>
                  <a:srgbClr val="0070C0"/>
                </a:solidFill>
              </a:rPr>
              <a:t>Čemu se MAS věnují a plánují věnovat?</a:t>
            </a:r>
          </a:p>
        </p:txBody>
      </p:sp>
      <p:sp>
        <p:nvSpPr>
          <p:cNvPr id="49155" name="Zástupný symbol pro obsah 2"/>
          <p:cNvSpPr>
            <a:spLocks noGrp="1"/>
          </p:cNvSpPr>
          <p:nvPr>
            <p:ph idx="1"/>
          </p:nvPr>
        </p:nvSpPr>
        <p:spPr>
          <a:xfrm>
            <a:off x="1738313" y="6288089"/>
            <a:ext cx="8750300" cy="384175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cs-CZ" altLang="cs-CZ" dirty="0">
                <a:solidFill>
                  <a:schemeClr val="tx1"/>
                </a:solidFill>
              </a:rPr>
              <a:t>.</a:t>
            </a:r>
            <a:endParaRPr lang="cs-CZ" altLang="cs-CZ" dirty="0"/>
          </a:p>
          <a:p>
            <a:pPr>
              <a:buFont typeface="Calibri" panose="020F0502020204030204" pitchFamily="34" charset="0"/>
              <a:buChar char="»"/>
              <a:defRPr/>
            </a:pPr>
            <a:endParaRPr lang="cs-CZ" altLang="cs-CZ" sz="1600" dirty="0"/>
          </a:p>
          <a:p>
            <a:pPr>
              <a:buFont typeface="Calibri" panose="020F0502020204030204" pitchFamily="34" charset="0"/>
              <a:buChar char="»"/>
              <a:defRPr/>
            </a:pPr>
            <a:endParaRPr lang="cs-CZ" altLang="cs-CZ" sz="1600" dirty="0"/>
          </a:p>
          <a:p>
            <a:pPr>
              <a:buFont typeface="Calibri" panose="020F0502020204030204" pitchFamily="34" charset="0"/>
              <a:buChar char="»"/>
              <a:defRPr/>
            </a:pPr>
            <a:endParaRPr lang="cs-CZ" altLang="cs-CZ" sz="1600" dirty="0"/>
          </a:p>
        </p:txBody>
      </p:sp>
      <p:sp>
        <p:nvSpPr>
          <p:cNvPr id="4403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8496300" y="6480175"/>
            <a:ext cx="4683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5C72BD-39E8-47E9-9646-1D71A6D67539}" type="slidenum">
              <a:rPr lang="cs-CZ" altLang="cs-CZ" smtClean="0"/>
              <a:pPr/>
              <a:t>30</a:t>
            </a:fld>
            <a:endParaRPr lang="cs-CZ" altLang="cs-CZ" sz="1100">
              <a:solidFill>
                <a:srgbClr val="7F7F7F"/>
              </a:solidFill>
            </a:endParaRPr>
          </a:p>
        </p:txBody>
      </p:sp>
      <p:graphicFrame>
        <p:nvGraphicFramePr>
          <p:cNvPr id="44037" name="Graf 4"/>
          <p:cNvGraphicFramePr>
            <a:graphicFrameLocks/>
          </p:cNvGraphicFramePr>
          <p:nvPr/>
        </p:nvGraphicFramePr>
        <p:xfrm>
          <a:off x="1687513" y="1489075"/>
          <a:ext cx="8780462" cy="523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3" imgW="8572707" imgH="4972050" progId="Excel.Chart.8">
                  <p:embed/>
                </p:oleObj>
              </mc:Choice>
              <mc:Fallback>
                <p:oleObj name="Graf" r:id="rId3" imgW="8572707" imgH="4972050" progId="Excel.Chart.8">
                  <p:embed/>
                  <p:pic>
                    <p:nvPicPr>
                      <p:cNvPr id="44037" name="Graf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13" y="1489075"/>
                        <a:ext cx="8780462" cy="5233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bdélník 2"/>
          <p:cNvSpPr/>
          <p:nvPr/>
        </p:nvSpPr>
        <p:spPr>
          <a:xfrm>
            <a:off x="2423593" y="2132856"/>
            <a:ext cx="576783" cy="216024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" name="Skupina 3"/>
          <p:cNvGrpSpPr/>
          <p:nvPr/>
        </p:nvGrpSpPr>
        <p:grpSpPr>
          <a:xfrm>
            <a:off x="5231904" y="2132856"/>
            <a:ext cx="1656184" cy="2160240"/>
            <a:chOff x="3707904" y="2132856"/>
            <a:chExt cx="1656184" cy="2160240"/>
          </a:xfrm>
        </p:grpSpPr>
        <p:sp>
          <p:nvSpPr>
            <p:cNvPr id="7" name="Obdélník 6"/>
            <p:cNvSpPr/>
            <p:nvPr/>
          </p:nvSpPr>
          <p:spPr>
            <a:xfrm>
              <a:off x="3707904" y="2132856"/>
              <a:ext cx="576063" cy="216024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4283966" y="2132856"/>
              <a:ext cx="555427" cy="216024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bdélník 8"/>
            <p:cNvSpPr/>
            <p:nvPr/>
          </p:nvSpPr>
          <p:spPr>
            <a:xfrm>
              <a:off x="4860032" y="2132856"/>
              <a:ext cx="504056" cy="216024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1787" y="138111"/>
            <a:ext cx="9458981" cy="7747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solidFill>
                  <a:srgbClr val="0070C0"/>
                </a:solidFill>
              </a:rPr>
              <a:t>Bariéry uplatňování metody LEADER</a:t>
            </a:r>
          </a:p>
        </p:txBody>
      </p:sp>
      <p:sp>
        <p:nvSpPr>
          <p:cNvPr id="48131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8496300" y="6480175"/>
            <a:ext cx="4683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5C72BD-39E8-47E9-9646-1D71A6D67539}" type="slidenum">
              <a:rPr lang="cs-CZ" altLang="cs-CZ" smtClean="0"/>
              <a:pPr/>
              <a:t>31</a:t>
            </a:fld>
            <a:endParaRPr lang="cs-CZ" altLang="cs-CZ" sz="1100">
              <a:solidFill>
                <a:srgbClr val="7F7F7F"/>
              </a:solidFill>
            </a:endParaRPr>
          </a:p>
        </p:txBody>
      </p:sp>
      <p:graphicFrame>
        <p:nvGraphicFramePr>
          <p:cNvPr id="48132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3083708"/>
              </p:ext>
            </p:extLst>
          </p:nvPr>
        </p:nvGraphicFramePr>
        <p:xfrm>
          <a:off x="1087307" y="1017586"/>
          <a:ext cx="9321800" cy="535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3" imgW="9327688" imgH="5364945" progId="Excel.Chart.8">
                  <p:embed/>
                </p:oleObj>
              </mc:Choice>
              <mc:Fallback>
                <p:oleObj name="Graf" r:id="rId3" imgW="9327688" imgH="5364945" progId="Excel.Chart.8">
                  <p:embed/>
                  <p:pic>
                    <p:nvPicPr>
                      <p:cNvPr id="48132" name="Graf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307" y="1017586"/>
                        <a:ext cx="9321800" cy="535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>
              <a:solidFill>
                <a:srgbClr val="AC0074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>
                <a:solidFill>
                  <a:srgbClr val="AC0074"/>
                </a:solidFill>
              </a:rPr>
              <a:pPr/>
              <a:t>32</a:t>
            </a:fld>
            <a:endParaRPr lang="cs-CZ" altLang="cs-CZ" dirty="0">
              <a:solidFill>
                <a:srgbClr val="AC0074"/>
              </a:solidFill>
            </a:endParaRPr>
          </a:p>
        </p:txBody>
      </p:sp>
      <p:sp>
        <p:nvSpPr>
          <p:cNvPr id="7" name="Bublinový popisek ve tvaru obláčku 6"/>
          <p:cNvSpPr/>
          <p:nvPr/>
        </p:nvSpPr>
        <p:spPr bwMode="auto">
          <a:xfrm>
            <a:off x="1213338" y="571500"/>
            <a:ext cx="9442938" cy="5002823"/>
          </a:xfrm>
          <a:prstGeom prst="cloudCallout">
            <a:avLst/>
          </a:prstGeom>
          <a:solidFill>
            <a:srgbClr val="AC0074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26"/>
          </p:nvPr>
        </p:nvSpPr>
        <p:spPr>
          <a:xfrm>
            <a:off x="2664069" y="1911461"/>
            <a:ext cx="7781192" cy="805361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cs-CZ" sz="3600" dirty="0">
                <a:solidFill>
                  <a:schemeClr val="bg1"/>
                </a:solidFill>
              </a:rPr>
              <a:t>Děkuji za pozornost</a:t>
            </a:r>
          </a:p>
          <a:p>
            <a:pPr algn="ctr">
              <a:lnSpc>
                <a:spcPct val="150000"/>
              </a:lnSpc>
            </a:pPr>
            <a:endParaRPr lang="cs-CZ" sz="3600" dirty="0">
              <a:solidFill>
                <a:schemeClr val="bg1"/>
              </a:solidFill>
              <a:hlinkClick r:id="rId2"/>
            </a:endParaRPr>
          </a:p>
          <a:p>
            <a:pPr algn="ctr">
              <a:lnSpc>
                <a:spcPct val="150000"/>
              </a:lnSpc>
            </a:pPr>
            <a:r>
              <a:rPr lang="cs-CZ" dirty="0"/>
              <a:t>z.silhan@mail.muni.cz</a:t>
            </a:r>
          </a:p>
          <a:p>
            <a:pPr>
              <a:lnSpc>
                <a:spcPct val="150000"/>
              </a:lnSpc>
            </a:pPr>
            <a:endParaRPr lang="cs-CZ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950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1293720" y="6129845"/>
            <a:ext cx="7920000" cy="252000"/>
          </a:xfrm>
        </p:spPr>
        <p:txBody>
          <a:bodyPr/>
          <a:lstStyle/>
          <a:p>
            <a:endParaRPr lang="cs-CZ" dirty="0">
              <a:solidFill>
                <a:srgbClr val="AC0074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>
                <a:solidFill>
                  <a:srgbClr val="AC0074"/>
                </a:solidFill>
              </a:rPr>
              <a:pPr/>
              <a:t>4</a:t>
            </a:fld>
            <a:endParaRPr lang="cs-CZ" altLang="cs-CZ" dirty="0">
              <a:solidFill>
                <a:srgbClr val="AC0074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00" y="224252"/>
            <a:ext cx="10753200" cy="451576"/>
          </a:xfrm>
        </p:spPr>
        <p:txBody>
          <a:bodyPr/>
          <a:lstStyle/>
          <a:p>
            <a:r>
              <a:rPr lang="cs-CZ" dirty="0">
                <a:solidFill>
                  <a:srgbClr val="AC0074"/>
                </a:solidFill>
              </a:rPr>
              <a:t>Integrované nástroje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675828"/>
            <a:ext cx="10753200" cy="1348915"/>
          </a:xfrm>
        </p:spPr>
        <p:txBody>
          <a:bodyPr/>
          <a:lstStyle/>
          <a:p>
            <a:pPr>
              <a:buClr>
                <a:srgbClr val="AC0074"/>
              </a:buClr>
            </a:pPr>
            <a:r>
              <a:rPr lang="cs-CZ" sz="2400" dirty="0"/>
              <a:t>Slouží k provázanějšímu rozvoji městských i venkovských regionů.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Integrovaný přístup =  </a:t>
            </a:r>
            <a:r>
              <a:rPr lang="cs-CZ" sz="2400" b="1" dirty="0"/>
              <a:t>věcná</a:t>
            </a:r>
            <a:r>
              <a:rPr lang="cs-CZ" sz="2400" dirty="0"/>
              <a:t> (provázané tematické/sektorové intervence), </a:t>
            </a:r>
            <a:r>
              <a:rPr lang="cs-CZ" sz="2400" b="1" dirty="0"/>
              <a:t>územní</a:t>
            </a:r>
            <a:r>
              <a:rPr lang="cs-CZ" sz="2400" dirty="0"/>
              <a:t> (realizace intervencí ve spojitém území) a </a:t>
            </a:r>
            <a:r>
              <a:rPr lang="cs-CZ" sz="2400" b="1" dirty="0"/>
              <a:t>časová</a:t>
            </a:r>
            <a:r>
              <a:rPr lang="cs-CZ" sz="2400" dirty="0"/>
              <a:t> (sladění návazností intervencí) provázanost intervencí realizovaných na základě integrované strategie rozvoje území.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ČR má pro období EU 2021–2027 dva integrované nástroje: </a:t>
            </a:r>
          </a:p>
          <a:p>
            <a:pPr lvl="1">
              <a:buClr>
                <a:srgbClr val="AC0074"/>
              </a:buClr>
            </a:pPr>
            <a:r>
              <a:rPr lang="cs-CZ" sz="1600" dirty="0"/>
              <a:t>Integrované územní investice (ITI)</a:t>
            </a:r>
          </a:p>
          <a:p>
            <a:pPr lvl="1">
              <a:buClr>
                <a:srgbClr val="AC0074"/>
              </a:buClr>
            </a:pPr>
            <a:r>
              <a:rPr lang="cs-CZ" sz="1600" dirty="0"/>
              <a:t>Komunitně vedený místní rozvoj (CLLD)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Způsob jejich užití je zakotven v Metodickém pokynu pro využití integrovaných nástrojů a regionálních akčních plánů v programovém období 2021-2027</a:t>
            </a:r>
          </a:p>
          <a:p>
            <a:pPr marL="72000" indent="0">
              <a:buClr>
                <a:srgbClr val="AC0074"/>
              </a:buClr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17411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1293720" y="6129845"/>
            <a:ext cx="7920000" cy="252000"/>
          </a:xfrm>
        </p:spPr>
        <p:txBody>
          <a:bodyPr/>
          <a:lstStyle/>
          <a:p>
            <a:endParaRPr lang="cs-CZ" dirty="0">
              <a:solidFill>
                <a:srgbClr val="AC0074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>
                <a:solidFill>
                  <a:srgbClr val="AC0074"/>
                </a:solidFill>
              </a:rPr>
              <a:pPr/>
              <a:t>5</a:t>
            </a:fld>
            <a:endParaRPr lang="cs-CZ" altLang="cs-CZ" dirty="0">
              <a:solidFill>
                <a:srgbClr val="AC0074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00" y="224252"/>
            <a:ext cx="10753200" cy="45157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675828"/>
            <a:ext cx="10753200" cy="1348915"/>
          </a:xfrm>
        </p:spPr>
        <p:txBody>
          <a:bodyPr/>
          <a:lstStyle/>
          <a:p>
            <a:pPr marL="72000" indent="0" algn="ctr">
              <a:buClr>
                <a:srgbClr val="AC0074"/>
              </a:buClr>
              <a:buNone/>
            </a:pPr>
            <a:endParaRPr lang="cs-CZ" sz="4000" b="1" dirty="0"/>
          </a:p>
          <a:p>
            <a:pPr marL="72000" indent="0" algn="ctr">
              <a:buClr>
                <a:srgbClr val="AC0074"/>
              </a:buClr>
              <a:buNone/>
            </a:pPr>
            <a:endParaRPr lang="cs-CZ" sz="4000" b="1" dirty="0"/>
          </a:p>
          <a:p>
            <a:pPr marL="72000" indent="0" algn="ctr">
              <a:buClr>
                <a:srgbClr val="AC0074"/>
              </a:buClr>
              <a:buNone/>
            </a:pPr>
            <a:r>
              <a:rPr lang="cs-CZ" sz="4000" b="1" dirty="0"/>
              <a:t>www.1url.cz/CKn6d</a:t>
            </a:r>
          </a:p>
        </p:txBody>
      </p:sp>
    </p:spTree>
    <p:extLst>
      <p:ext uri="{BB962C8B-B14F-4D97-AF65-F5344CB8AC3E}">
        <p14:creationId xmlns:p14="http://schemas.microsoft.com/office/powerpoint/2010/main" val="1595712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>
              <a:solidFill>
                <a:srgbClr val="AC0074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>
                <a:solidFill>
                  <a:srgbClr val="AC0074"/>
                </a:solidFill>
              </a:rPr>
              <a:pPr/>
              <a:t>6</a:t>
            </a:fld>
            <a:endParaRPr lang="cs-CZ" altLang="cs-CZ" dirty="0">
              <a:solidFill>
                <a:srgbClr val="AC0074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C0074"/>
                </a:solidFill>
              </a:rPr>
              <a:t>Principy metody CLLD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282709" y="1584720"/>
            <a:ext cx="10753200" cy="2115067"/>
          </a:xfrm>
        </p:spPr>
        <p:txBody>
          <a:bodyPr/>
          <a:lstStyle/>
          <a:p>
            <a:pPr>
              <a:buClr>
                <a:srgbClr val="AC0074"/>
              </a:buClr>
            </a:pPr>
            <a:r>
              <a:rPr lang="cs-CZ" sz="2400" dirty="0"/>
              <a:t>Teritoriální přístup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Přístup zespodu nahoru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Decentralizovaná administrace</a:t>
            </a:r>
          </a:p>
          <a:p>
            <a:pPr>
              <a:buClr>
                <a:srgbClr val="AC0074"/>
              </a:buClr>
            </a:pPr>
            <a:r>
              <a:rPr lang="cs-CZ" sz="1800" dirty="0"/>
              <a:t>Místní </a:t>
            </a:r>
            <a:r>
              <a:rPr lang="cs-CZ" sz="1800" dirty="0" err="1"/>
              <a:t>veřejno</a:t>
            </a:r>
            <a:r>
              <a:rPr lang="cs-CZ" sz="1800" dirty="0"/>
              <a:t>-soukromá partnerství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Inovativní přístup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Integrovaný a </a:t>
            </a:r>
            <a:r>
              <a:rPr lang="cs-CZ" sz="2400" dirty="0" err="1"/>
              <a:t>multisektorový</a:t>
            </a:r>
            <a:r>
              <a:rPr lang="cs-CZ" sz="2400" dirty="0"/>
              <a:t> přístup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Síťování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Spolupráce</a:t>
            </a:r>
          </a:p>
          <a:p>
            <a:pPr>
              <a:buClr>
                <a:srgbClr val="AC0074"/>
              </a:buClr>
            </a:pPr>
            <a:endParaRPr lang="cs-CZ" sz="2400" dirty="0"/>
          </a:p>
          <a:p>
            <a:pPr>
              <a:buClr>
                <a:srgbClr val="AC0074"/>
              </a:buClr>
            </a:pPr>
            <a:endParaRPr lang="cs-CZ" sz="2400" dirty="0"/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C99D4141-6E40-4F50-A6FC-5E578B35C5A2}"/>
              </a:ext>
            </a:extLst>
          </p:cNvPr>
          <p:cNvSpPr txBox="1">
            <a:spLocks/>
          </p:cNvSpPr>
          <p:nvPr/>
        </p:nvSpPr>
        <p:spPr>
          <a:xfrm>
            <a:off x="1435109" y="1737120"/>
            <a:ext cx="10753200" cy="21150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C0074"/>
              </a:buClr>
            </a:pPr>
            <a:endParaRPr lang="cs-CZ" sz="2400" kern="0" dirty="0"/>
          </a:p>
          <a:p>
            <a:pPr>
              <a:buClr>
                <a:srgbClr val="AC0074"/>
              </a:buClr>
            </a:pPr>
            <a:endParaRPr lang="cs-CZ" sz="2400" kern="0" dirty="0"/>
          </a:p>
        </p:txBody>
      </p:sp>
    </p:spTree>
    <p:extLst>
      <p:ext uri="{BB962C8B-B14F-4D97-AF65-F5344CB8AC3E}">
        <p14:creationId xmlns:p14="http://schemas.microsoft.com/office/powerpoint/2010/main" val="104635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>
              <a:solidFill>
                <a:srgbClr val="AC0074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>
                <a:solidFill>
                  <a:srgbClr val="AC0074"/>
                </a:solidFill>
              </a:rPr>
              <a:pPr/>
              <a:t>7</a:t>
            </a:fld>
            <a:endParaRPr lang="cs-CZ" altLang="cs-CZ" dirty="0">
              <a:solidFill>
                <a:srgbClr val="AC0074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282709" y="1584720"/>
            <a:ext cx="10753200" cy="2115067"/>
          </a:xfrm>
        </p:spPr>
        <p:txBody>
          <a:bodyPr/>
          <a:lstStyle/>
          <a:p>
            <a:pPr>
              <a:buClr>
                <a:srgbClr val="AC0074"/>
              </a:buClr>
            </a:pPr>
            <a:endParaRPr lang="cs-CZ" sz="2400" dirty="0"/>
          </a:p>
          <a:p>
            <a:pPr>
              <a:buClr>
                <a:srgbClr val="AC0074"/>
              </a:buClr>
            </a:pPr>
            <a:endParaRPr lang="cs-CZ" sz="2400" dirty="0"/>
          </a:p>
        </p:txBody>
      </p:sp>
      <p:pic>
        <p:nvPicPr>
          <p:cNvPr id="7" name="Obrázek 6" descr="Obsah obrázku mapa&#10;&#10;Popis byl vytvořen automaticky">
            <a:extLst>
              <a:ext uri="{FF2B5EF4-FFF2-40B4-BE49-F238E27FC236}">
                <a16:creationId xmlns:a16="http://schemas.microsoft.com/office/drawing/2014/main" id="{0DFEFBA5-8B30-1A19-DCB7-FF6EAC8BD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435" y="0"/>
            <a:ext cx="97131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74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>
              <a:solidFill>
                <a:srgbClr val="AC0074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>
                <a:solidFill>
                  <a:srgbClr val="AC0074"/>
                </a:solidFill>
              </a:rPr>
              <a:pPr/>
              <a:t>8</a:t>
            </a:fld>
            <a:endParaRPr lang="cs-CZ" altLang="cs-CZ" dirty="0">
              <a:solidFill>
                <a:srgbClr val="AC0074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C0074"/>
                </a:solidFill>
              </a:rPr>
              <a:t>Komunitně vedený místní rozvoj CLLD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282709" y="1584720"/>
            <a:ext cx="10753200" cy="2115067"/>
          </a:xfrm>
        </p:spPr>
        <p:txBody>
          <a:bodyPr/>
          <a:lstStyle/>
          <a:p>
            <a:pPr>
              <a:buClr>
                <a:srgbClr val="AC0074"/>
              </a:buClr>
            </a:pPr>
            <a:r>
              <a:rPr lang="cs-CZ" sz="2400" dirty="0"/>
              <a:t>Nástroj určený pro venkovská území, město nesmí mít více než 25 000 obyvatel, území musí mít 10 000–100 000 obyvatel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Realizován přes tzv. Místní akční skupiny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Partnerství veřejného, neziskového a podnikatelského sektoru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Formálně se jedná o obecně prospěšnou společnost (o.p.s.) nebo o zapsaný spolek (</a:t>
            </a:r>
            <a:r>
              <a:rPr lang="cs-CZ" sz="2400" dirty="0" err="1"/>
              <a:t>z.s</a:t>
            </a:r>
            <a:r>
              <a:rPr lang="cs-CZ" sz="2400" dirty="0"/>
              <a:t>.)</a:t>
            </a:r>
          </a:p>
          <a:p>
            <a:pPr>
              <a:buClr>
                <a:srgbClr val="AC0074"/>
              </a:buClr>
            </a:pPr>
            <a:endParaRPr lang="cs-CZ" sz="2400" dirty="0"/>
          </a:p>
          <a:p>
            <a:pPr>
              <a:buClr>
                <a:srgbClr val="AC0074"/>
              </a:buClr>
            </a:pPr>
            <a:endParaRPr lang="cs-CZ" sz="2400" dirty="0"/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C99D4141-6E40-4F50-A6FC-5E578B35C5A2}"/>
              </a:ext>
            </a:extLst>
          </p:cNvPr>
          <p:cNvSpPr txBox="1">
            <a:spLocks/>
          </p:cNvSpPr>
          <p:nvPr/>
        </p:nvSpPr>
        <p:spPr>
          <a:xfrm>
            <a:off x="1435109" y="1737120"/>
            <a:ext cx="10753200" cy="21150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C0074"/>
              </a:buClr>
            </a:pPr>
            <a:endParaRPr lang="cs-CZ" sz="2400" kern="0" dirty="0"/>
          </a:p>
          <a:p>
            <a:pPr>
              <a:buClr>
                <a:srgbClr val="AC0074"/>
              </a:buClr>
            </a:pPr>
            <a:endParaRPr lang="cs-CZ" sz="2400" kern="0" dirty="0"/>
          </a:p>
        </p:txBody>
      </p:sp>
    </p:spTree>
    <p:extLst>
      <p:ext uri="{BB962C8B-B14F-4D97-AF65-F5344CB8AC3E}">
        <p14:creationId xmlns:p14="http://schemas.microsoft.com/office/powerpoint/2010/main" val="3470068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>
              <a:solidFill>
                <a:srgbClr val="AC0074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>
                <a:solidFill>
                  <a:srgbClr val="AC0074"/>
                </a:solidFill>
              </a:rPr>
              <a:pPr/>
              <a:t>9</a:t>
            </a:fld>
            <a:endParaRPr lang="cs-CZ" altLang="cs-CZ" dirty="0">
              <a:solidFill>
                <a:srgbClr val="AC0074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24252"/>
            <a:ext cx="10753200" cy="451576"/>
          </a:xfrm>
        </p:spPr>
        <p:txBody>
          <a:bodyPr/>
          <a:lstStyle/>
          <a:p>
            <a:r>
              <a:rPr lang="cs-CZ" dirty="0">
                <a:solidFill>
                  <a:srgbClr val="AC0074"/>
                </a:solidFill>
              </a:rPr>
              <a:t>Typické činnosti MAS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313933"/>
            <a:ext cx="10753200" cy="2115067"/>
          </a:xfrm>
        </p:spPr>
        <p:txBody>
          <a:bodyPr/>
          <a:lstStyle/>
          <a:p>
            <a:pPr>
              <a:buClr>
                <a:srgbClr val="AC0074"/>
              </a:buClr>
            </a:pPr>
            <a:r>
              <a:rPr lang="cs-CZ" sz="2400" dirty="0"/>
              <a:t>Provozní (administrativní) činnosti</a:t>
            </a:r>
          </a:p>
          <a:p>
            <a:pPr lvl="1">
              <a:buClr>
                <a:srgbClr val="AC0074"/>
              </a:buClr>
            </a:pPr>
            <a:r>
              <a:rPr lang="cs-CZ" sz="1600" dirty="0"/>
              <a:t>příprava a vyhlašování výzev, příjem žádostí, hodnocení a výběr projektů, monitoring a evaluace realizace SCLLD, aktualizace SCLLD, rozvoj odborné a organizační kapacity MAS. </a:t>
            </a:r>
          </a:p>
          <a:p>
            <a:pPr>
              <a:buClr>
                <a:srgbClr val="AC0074"/>
              </a:buClr>
            </a:pPr>
            <a:r>
              <a:rPr lang="cs-CZ" sz="2400" dirty="0"/>
              <a:t>Animační činnosti</a:t>
            </a:r>
          </a:p>
          <a:p>
            <a:pPr lvl="1">
              <a:buClr>
                <a:srgbClr val="AC0074"/>
              </a:buClr>
            </a:pPr>
            <a:r>
              <a:rPr lang="cs-CZ" sz="1600" dirty="0"/>
              <a:t>podporu partnerství, spolupráce a informační, výměnu mezi místními aktéry, informování o zaměření SCLLD a její propagaci, o animaci, školských zařízení na území MAS.</a:t>
            </a:r>
          </a:p>
        </p:txBody>
      </p:sp>
    </p:spTree>
    <p:extLst>
      <p:ext uri="{BB962C8B-B14F-4D97-AF65-F5344CB8AC3E}">
        <p14:creationId xmlns:p14="http://schemas.microsoft.com/office/powerpoint/2010/main" val="380756378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šablona-nový-vizuál</Template>
  <TotalTime>92</TotalTime>
  <Words>2093</Words>
  <Application>Microsoft Office PowerPoint</Application>
  <PresentationFormat>Širokoúhlá obrazovka</PresentationFormat>
  <Paragraphs>242</Paragraphs>
  <Slides>32</Slides>
  <Notes>9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9" baseType="lpstr">
      <vt:lpstr>Arial</vt:lpstr>
      <vt:lpstr>Calibri</vt:lpstr>
      <vt:lpstr>Courier New</vt:lpstr>
      <vt:lpstr>Tahoma</vt:lpstr>
      <vt:lpstr>Wingdings</vt:lpstr>
      <vt:lpstr>Prezentace_MU_CZ</vt:lpstr>
      <vt:lpstr>Graf</vt:lpstr>
      <vt:lpstr>Komunitně vedený místní rozvoj</vt:lpstr>
      <vt:lpstr>Komunitně vedený místní rozvoj CLLD</vt:lpstr>
      <vt:lpstr>Územní dimenze</vt:lpstr>
      <vt:lpstr>Integrované nástroje</vt:lpstr>
      <vt:lpstr>Prezentace aplikace PowerPoint</vt:lpstr>
      <vt:lpstr>Principy metody CLLD</vt:lpstr>
      <vt:lpstr>Prezentace aplikace PowerPoint</vt:lpstr>
      <vt:lpstr>Komunitně vedený místní rozvoj CLLD</vt:lpstr>
      <vt:lpstr>Typické činnosti MAS</vt:lpstr>
      <vt:lpstr>Příklady animační činností</vt:lpstr>
      <vt:lpstr>Příklady činností MAS</vt:lpstr>
      <vt:lpstr>Příklady činností MAS</vt:lpstr>
      <vt:lpstr>Postup uplatnění integrovaného nástroje</vt:lpstr>
      <vt:lpstr>Integrované nástroje 2021–2027</vt:lpstr>
      <vt:lpstr>Úkoly místních akčních skupin</vt:lpstr>
      <vt:lpstr>Úkoly místních akčních skupin</vt:lpstr>
      <vt:lpstr>Úkoly místních akčních skupin</vt:lpstr>
      <vt:lpstr>Postupy pro vyhlašování výzev administraci projektů</vt:lpstr>
      <vt:lpstr>Postupy pro vyhlašování výzev administraci projektů</vt:lpstr>
      <vt:lpstr>Postupy pro vyhlašování výzev administraci projektů</vt:lpstr>
      <vt:lpstr>Postupy pro vyhlašování výzev administraci projektů</vt:lpstr>
      <vt:lpstr>Prezentace aplikace PowerPoint</vt:lpstr>
      <vt:lpstr>Struktura členské základny</vt:lpstr>
      <vt:lpstr>Výroky k aktivitě členů</vt:lpstr>
      <vt:lpstr>Činnosti MAS pro subjekty z území</vt:lpstr>
      <vt:lpstr>Spolupráce MAS s dalšími subjekty </vt:lpstr>
      <vt:lpstr>Struktura financování MAS 2018</vt:lpstr>
      <vt:lpstr>Členské příspěvky – využití  a výše</vt:lpstr>
      <vt:lpstr>Překážky realizace SCLLD</vt:lpstr>
      <vt:lpstr>Čemu se MAS věnují a plánují věnovat?</vt:lpstr>
      <vt:lpstr>Bariéry uplatňování metody LEADER</vt:lpstr>
      <vt:lpstr>Prezentace aplikace PowerPoint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Jaňurová Martina</dc:creator>
  <cp:lastModifiedBy>Zdeněk Šilhan</cp:lastModifiedBy>
  <cp:revision>232</cp:revision>
  <cp:lastPrinted>1601-01-01T00:00:00Z</cp:lastPrinted>
  <dcterms:created xsi:type="dcterms:W3CDTF">2019-03-25T15:01:08Z</dcterms:created>
  <dcterms:modified xsi:type="dcterms:W3CDTF">2024-03-24T21:16:09Z</dcterms:modified>
</cp:coreProperties>
</file>