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0" r:id="rId6"/>
    <p:sldId id="261" r:id="rId7"/>
    <p:sldId id="262" r:id="rId8"/>
    <p:sldId id="264" r:id="rId9"/>
    <p:sldId id="259" r:id="rId10"/>
    <p:sldId id="267" r:id="rId11"/>
    <p:sldId id="269" r:id="rId12"/>
    <p:sldId id="270" r:id="rId13"/>
    <p:sldId id="274" r:id="rId14"/>
    <p:sldId id="275" r:id="rId15"/>
    <p:sldId id="276" r:id="rId16"/>
    <p:sldId id="2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13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986A1F4F-A372-4D2B-BD3D-640F144749C9}"/>
    <pc:docChg chg="custSel addSld delSld modSld">
      <pc:chgData name="Martin Guzi" userId="9c94691f-eac0-47a5-9145-7861125b65f7" providerId="ADAL" clId="{986A1F4F-A372-4D2B-BD3D-640F144749C9}" dt="2023-04-04T10:54:54.673" v="22" actId="478"/>
      <pc:docMkLst>
        <pc:docMk/>
      </pc:docMkLst>
      <pc:sldChg chg="addSp delSp modSp mod">
        <pc:chgData name="Martin Guzi" userId="9c94691f-eac0-47a5-9145-7861125b65f7" providerId="ADAL" clId="{986A1F4F-A372-4D2B-BD3D-640F144749C9}" dt="2023-04-04T10:44:43.697" v="11" actId="14100"/>
        <pc:sldMkLst>
          <pc:docMk/>
          <pc:sldMk cId="1580347565" sldId="270"/>
        </pc:sldMkLst>
        <pc:spChg chg="add mod">
          <ac:chgData name="Martin Guzi" userId="9c94691f-eac0-47a5-9145-7861125b65f7" providerId="ADAL" clId="{986A1F4F-A372-4D2B-BD3D-640F144749C9}" dt="2023-04-04T10:44:43.697" v="11" actId="14100"/>
          <ac:spMkLst>
            <pc:docMk/>
            <pc:sldMk cId="1580347565" sldId="270"/>
            <ac:spMk id="2" creationId="{53B6D588-1BF8-4764-B3F5-E560A2E87882}"/>
          </ac:spMkLst>
        </pc:spChg>
        <pc:spChg chg="add del mod">
          <ac:chgData name="Martin Guzi" userId="9c94691f-eac0-47a5-9145-7861125b65f7" providerId="ADAL" clId="{986A1F4F-A372-4D2B-BD3D-640F144749C9}" dt="2023-04-04T10:44:31.715" v="7" actId="478"/>
          <ac:spMkLst>
            <pc:docMk/>
            <pc:sldMk cId="1580347565" sldId="270"/>
            <ac:spMk id="4" creationId="{825952D4-6EBF-4B28-9099-0F0E0C2B4D22}"/>
          </ac:spMkLst>
        </pc:spChg>
      </pc:sldChg>
      <pc:sldChg chg="add del">
        <pc:chgData name="Martin Guzi" userId="9c94691f-eac0-47a5-9145-7861125b65f7" providerId="ADAL" clId="{986A1F4F-A372-4D2B-BD3D-640F144749C9}" dt="2023-04-04T10:44:49.089" v="15" actId="47"/>
        <pc:sldMkLst>
          <pc:docMk/>
          <pc:sldMk cId="2298652124" sldId="271"/>
        </pc:sldMkLst>
      </pc:sldChg>
      <pc:sldChg chg="add del">
        <pc:chgData name="Martin Guzi" userId="9c94691f-eac0-47a5-9145-7861125b65f7" providerId="ADAL" clId="{986A1F4F-A372-4D2B-BD3D-640F144749C9}" dt="2023-04-04T10:44:50.302" v="16" actId="47"/>
        <pc:sldMkLst>
          <pc:docMk/>
          <pc:sldMk cId="3280637680" sldId="272"/>
        </pc:sldMkLst>
      </pc:sldChg>
      <pc:sldChg chg="add del">
        <pc:chgData name="Martin Guzi" userId="9c94691f-eac0-47a5-9145-7861125b65f7" providerId="ADAL" clId="{986A1F4F-A372-4D2B-BD3D-640F144749C9}" dt="2023-04-04T10:44:51.445" v="17" actId="47"/>
        <pc:sldMkLst>
          <pc:docMk/>
          <pc:sldMk cId="1604594060" sldId="273"/>
        </pc:sldMkLst>
      </pc:sldChg>
      <pc:sldChg chg="modSp add mod">
        <pc:chgData name="Martin Guzi" userId="9c94691f-eac0-47a5-9145-7861125b65f7" providerId="ADAL" clId="{986A1F4F-A372-4D2B-BD3D-640F144749C9}" dt="2023-04-04T10:44:56.257" v="18" actId="14100"/>
        <pc:sldMkLst>
          <pc:docMk/>
          <pc:sldMk cId="1608433131" sldId="274"/>
        </pc:sldMkLst>
        <pc:spChg chg="mod">
          <ac:chgData name="Martin Guzi" userId="9c94691f-eac0-47a5-9145-7861125b65f7" providerId="ADAL" clId="{986A1F4F-A372-4D2B-BD3D-640F144749C9}" dt="2023-04-04T10:44:56.257" v="18" actId="14100"/>
          <ac:spMkLst>
            <pc:docMk/>
            <pc:sldMk cId="1608433131" sldId="274"/>
            <ac:spMk id="2" creationId="{53B6D588-1BF8-4764-B3F5-E560A2E87882}"/>
          </ac:spMkLst>
        </pc:spChg>
      </pc:sldChg>
      <pc:sldChg chg="modSp add mod">
        <pc:chgData name="Martin Guzi" userId="9c94691f-eac0-47a5-9145-7861125b65f7" providerId="ADAL" clId="{986A1F4F-A372-4D2B-BD3D-640F144749C9}" dt="2023-04-04T10:45:02.574" v="19" actId="14100"/>
        <pc:sldMkLst>
          <pc:docMk/>
          <pc:sldMk cId="1948457810" sldId="275"/>
        </pc:sldMkLst>
        <pc:spChg chg="mod">
          <ac:chgData name="Martin Guzi" userId="9c94691f-eac0-47a5-9145-7861125b65f7" providerId="ADAL" clId="{986A1F4F-A372-4D2B-BD3D-640F144749C9}" dt="2023-04-04T10:45:02.574" v="19" actId="14100"/>
          <ac:spMkLst>
            <pc:docMk/>
            <pc:sldMk cId="1948457810" sldId="275"/>
            <ac:spMk id="2" creationId="{53B6D588-1BF8-4764-B3F5-E560A2E87882}"/>
          </ac:spMkLst>
        </pc:spChg>
      </pc:sldChg>
      <pc:sldChg chg="modSp add mod">
        <pc:chgData name="Martin Guzi" userId="9c94691f-eac0-47a5-9145-7861125b65f7" providerId="ADAL" clId="{986A1F4F-A372-4D2B-BD3D-640F144749C9}" dt="2023-04-04T10:45:08.659" v="20" actId="14100"/>
        <pc:sldMkLst>
          <pc:docMk/>
          <pc:sldMk cId="2449783628" sldId="276"/>
        </pc:sldMkLst>
        <pc:spChg chg="mod">
          <ac:chgData name="Martin Guzi" userId="9c94691f-eac0-47a5-9145-7861125b65f7" providerId="ADAL" clId="{986A1F4F-A372-4D2B-BD3D-640F144749C9}" dt="2023-04-04T10:45:08.659" v="20" actId="14100"/>
          <ac:spMkLst>
            <pc:docMk/>
            <pc:sldMk cId="2449783628" sldId="276"/>
            <ac:spMk id="2" creationId="{53B6D588-1BF8-4764-B3F5-E560A2E87882}"/>
          </ac:spMkLst>
        </pc:spChg>
      </pc:sldChg>
      <pc:sldChg chg="delSp add mod">
        <pc:chgData name="Martin Guzi" userId="9c94691f-eac0-47a5-9145-7861125b65f7" providerId="ADAL" clId="{986A1F4F-A372-4D2B-BD3D-640F144749C9}" dt="2023-04-04T10:54:54.673" v="22" actId="478"/>
        <pc:sldMkLst>
          <pc:docMk/>
          <pc:sldMk cId="135694323" sldId="277"/>
        </pc:sldMkLst>
        <pc:spChg chg="del">
          <ac:chgData name="Martin Guzi" userId="9c94691f-eac0-47a5-9145-7861125b65f7" providerId="ADAL" clId="{986A1F4F-A372-4D2B-BD3D-640F144749C9}" dt="2023-04-04T10:54:54.673" v="22" actId="478"/>
          <ac:spMkLst>
            <pc:docMk/>
            <pc:sldMk cId="135694323" sldId="277"/>
            <ac:spMk id="2" creationId="{53B6D588-1BF8-4764-B3F5-E560A2E87882}"/>
          </ac:spMkLst>
        </pc:spChg>
      </pc:sldChg>
    </pc:docChg>
  </pc:docChgLst>
  <pc:docChgLst>
    <pc:chgData name="Martin Guzi" userId="9c94691f-eac0-47a5-9145-7861125b65f7" providerId="ADAL" clId="{766CA96D-666B-424E-9D55-E435707DCF33}"/>
    <pc:docChg chg="modSld">
      <pc:chgData name="Martin Guzi" userId="9c94691f-eac0-47a5-9145-7861125b65f7" providerId="ADAL" clId="{766CA96D-666B-424E-9D55-E435707DCF33}" dt="2023-04-04T10:02:12.255" v="2" actId="20577"/>
      <pc:docMkLst>
        <pc:docMk/>
      </pc:docMkLst>
      <pc:sldChg chg="modSp mod">
        <pc:chgData name="Martin Guzi" userId="9c94691f-eac0-47a5-9145-7861125b65f7" providerId="ADAL" clId="{766CA96D-666B-424E-9D55-E435707DCF33}" dt="2023-04-04T10:02:12.255" v="2" actId="20577"/>
        <pc:sldMkLst>
          <pc:docMk/>
          <pc:sldMk cId="155056711" sldId="258"/>
        </pc:sldMkLst>
        <pc:spChg chg="mod">
          <ac:chgData name="Martin Guzi" userId="9c94691f-eac0-47a5-9145-7861125b65f7" providerId="ADAL" clId="{766CA96D-666B-424E-9D55-E435707DCF33}" dt="2023-04-04T10:02:12.255" v="2" actId="20577"/>
          <ac:spMkLst>
            <pc:docMk/>
            <pc:sldMk cId="155056711" sldId="258"/>
            <ac:spMk id="4" creationId="{C7C8EB0F-0F5A-4693-B2EA-AAE9098A7635}"/>
          </ac:spMkLst>
        </pc:spChg>
      </pc:sldChg>
    </pc:docChg>
  </pc:docChgLst>
  <pc:docChgLst>
    <pc:chgData name="Martin Guzi" userId="9c94691f-eac0-47a5-9145-7861125b65f7" providerId="ADAL" clId="{8A5822C9-6FD7-4000-ADF1-5DCA78016C0D}"/>
    <pc:docChg chg="custSel modSld">
      <pc:chgData name="Martin Guzi" userId="9c94691f-eac0-47a5-9145-7861125b65f7" providerId="ADAL" clId="{8A5822C9-6FD7-4000-ADF1-5DCA78016C0D}" dt="2023-12-03T22:48:59.605" v="103" actId="6549"/>
      <pc:docMkLst>
        <pc:docMk/>
      </pc:docMkLst>
      <pc:sldChg chg="modSp mod">
        <pc:chgData name="Martin Guzi" userId="9c94691f-eac0-47a5-9145-7861125b65f7" providerId="ADAL" clId="{8A5822C9-6FD7-4000-ADF1-5DCA78016C0D}" dt="2023-12-03T22:48:59.605" v="103" actId="6549"/>
        <pc:sldMkLst>
          <pc:docMk/>
          <pc:sldMk cId="1288248395" sldId="267"/>
        </pc:sldMkLst>
        <pc:spChg chg="mod">
          <ac:chgData name="Martin Guzi" userId="9c94691f-eac0-47a5-9145-7861125b65f7" providerId="ADAL" clId="{8A5822C9-6FD7-4000-ADF1-5DCA78016C0D}" dt="2023-12-03T22:48:59.605" v="103" actId="6549"/>
          <ac:spMkLst>
            <pc:docMk/>
            <pc:sldMk cId="1288248395" sldId="267"/>
            <ac:spMk id="3" creationId="{B7BA34A1-BF2A-4B21-B7D1-EE275612904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310EA-6217-4EA2-BD2C-428D9B81C7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D92A00-C12A-4AC2-930B-07221BD562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752CEF-0581-47D0-8615-E9081C5468E4}"/>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5" name="Footer Placeholder 4">
            <a:extLst>
              <a:ext uri="{FF2B5EF4-FFF2-40B4-BE49-F238E27FC236}">
                <a16:creationId xmlns:a16="http://schemas.microsoft.com/office/drawing/2014/main" id="{3D12C9D5-FEFC-4625-9AC8-49C796D79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B466C7-AEFE-4D14-9197-E439420CB167}"/>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1946414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E5021-C82C-41F3-BF16-3528533ED2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CA7313-FDE7-471C-8793-F5FAFD1150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AE03E-83C9-412F-B7A9-06F69F6D61BC}"/>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5" name="Footer Placeholder 4">
            <a:extLst>
              <a:ext uri="{FF2B5EF4-FFF2-40B4-BE49-F238E27FC236}">
                <a16:creationId xmlns:a16="http://schemas.microsoft.com/office/drawing/2014/main" id="{5554333A-2F32-4318-AF4B-8E86BF230F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87B738-236B-45AA-8A67-B801844F6C1E}"/>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57579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D1AE9A-2827-4D35-B06E-DA0821A67B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34E660-42D7-4566-A1C0-55CD450A13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8F4E91-1598-4463-B4BB-D42EAF45BC9D}"/>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5" name="Footer Placeholder 4">
            <a:extLst>
              <a:ext uri="{FF2B5EF4-FFF2-40B4-BE49-F238E27FC236}">
                <a16:creationId xmlns:a16="http://schemas.microsoft.com/office/drawing/2014/main" id="{96395530-3A59-4127-B3D1-519DABAF49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1FD503-D3BB-448A-A552-FC9343D16AC2}"/>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2739934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49A10-32B0-4A89-8D17-13805CD356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A27DF-C4B8-4554-82C6-72ED6BB535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DC4599-F44E-4C6C-B0C6-9A62B9AD1685}"/>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5" name="Footer Placeholder 4">
            <a:extLst>
              <a:ext uri="{FF2B5EF4-FFF2-40B4-BE49-F238E27FC236}">
                <a16:creationId xmlns:a16="http://schemas.microsoft.com/office/drawing/2014/main" id="{D3C3E1D3-FCF1-458B-B707-758975A28B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759C64-D68C-47B5-9BA5-D58DAC81C1DF}"/>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405202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FFFDB-5E6D-4BE1-AD6A-18DA77CD0E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D4EEF4-D9F5-42FB-B761-77EE1547AA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B0F35F-22FC-4BDF-8636-3AB2F9E0D9D8}"/>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5" name="Footer Placeholder 4">
            <a:extLst>
              <a:ext uri="{FF2B5EF4-FFF2-40B4-BE49-F238E27FC236}">
                <a16:creationId xmlns:a16="http://schemas.microsoft.com/office/drawing/2014/main" id="{8A6BBF47-3667-4682-9D41-1CAD811745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E2B1F3-8FC5-44DB-A2BA-005E9FEDC04E}"/>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870590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20550-D147-4123-8421-74ADE0E12D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B4457A-103D-45BF-808A-0EBC6716DC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1926C3-0AED-4D75-8F86-8249E6E991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8ADBCF-ADB2-4B83-9884-A23B32EAD24C}"/>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6" name="Footer Placeholder 5">
            <a:extLst>
              <a:ext uri="{FF2B5EF4-FFF2-40B4-BE49-F238E27FC236}">
                <a16:creationId xmlns:a16="http://schemas.microsoft.com/office/drawing/2014/main" id="{C846DE50-1087-4992-A022-3C799FF884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6E2AE4-8F4E-481A-BB5A-4036D4407940}"/>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775741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3C3F9-5F41-4939-93F6-94D58C6313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889123-5D26-483F-B262-3026100366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15F3A9-8406-4555-B80C-E8CE59C676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7539D9-3A4B-4772-B034-5079285890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F50DCD-3F55-4007-865D-1EB718EEF8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FF20E5F-7066-4D42-94A8-74286C4F50FE}"/>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8" name="Footer Placeholder 7">
            <a:extLst>
              <a:ext uri="{FF2B5EF4-FFF2-40B4-BE49-F238E27FC236}">
                <a16:creationId xmlns:a16="http://schemas.microsoft.com/office/drawing/2014/main" id="{2AE0B704-8940-4738-B206-0F83CF2988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C48AE7-0A62-4A45-BA1D-EEF0202C043D}"/>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553674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BAC80-D154-44E4-A034-D3949B5DFD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77EC8A-E91A-4129-BA8E-50A618E2AF83}"/>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4" name="Footer Placeholder 3">
            <a:extLst>
              <a:ext uri="{FF2B5EF4-FFF2-40B4-BE49-F238E27FC236}">
                <a16:creationId xmlns:a16="http://schemas.microsoft.com/office/drawing/2014/main" id="{BDA86296-8EDE-4DC1-B45C-71962EB058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DF4D80-7E11-4777-8714-A1B6BB08B1B7}"/>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153313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F2511C-498A-415E-8357-FC74707B16F1}"/>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3" name="Footer Placeholder 2">
            <a:extLst>
              <a:ext uri="{FF2B5EF4-FFF2-40B4-BE49-F238E27FC236}">
                <a16:creationId xmlns:a16="http://schemas.microsoft.com/office/drawing/2014/main" id="{C14A3F95-91C1-4AC2-B22C-AAB248741D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2750AFD-FA26-4DFC-A4EC-8D3AE5D4D51A}"/>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3336675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26266-DDC3-435C-8910-E3EFA169B8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11E35A-07DC-4B97-B541-55DBB1C742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3420F8A-F5CD-4324-A02A-63C901AAE1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B5747B-BC5B-4362-B6B5-566BAA3422B3}"/>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6" name="Footer Placeholder 5">
            <a:extLst>
              <a:ext uri="{FF2B5EF4-FFF2-40B4-BE49-F238E27FC236}">
                <a16:creationId xmlns:a16="http://schemas.microsoft.com/office/drawing/2014/main" id="{09B7ED31-298B-4EA5-A67E-E0B76AE055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7B020F-89D1-4C67-B33B-BDF2B5BAD4F1}"/>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237471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457C-B667-44B3-8AB8-41BEDFFE21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C1E3BC-2245-4C93-BD8B-D00522F465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3195F1-A43B-45F5-B341-ED6FBB6F1D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38EF10-EB43-4C90-897A-BE15053DE0D4}"/>
              </a:ext>
            </a:extLst>
          </p:cNvPr>
          <p:cNvSpPr>
            <a:spLocks noGrp="1"/>
          </p:cNvSpPr>
          <p:nvPr>
            <p:ph type="dt" sz="half" idx="10"/>
          </p:nvPr>
        </p:nvSpPr>
        <p:spPr/>
        <p:txBody>
          <a:bodyPr/>
          <a:lstStyle/>
          <a:p>
            <a:fld id="{33EA544A-9747-4A9D-915B-E6BAA1574243}" type="datetimeFigureOut">
              <a:rPr lang="en-US" smtClean="0"/>
              <a:t>12/3/2023</a:t>
            </a:fld>
            <a:endParaRPr lang="en-US"/>
          </a:p>
        </p:txBody>
      </p:sp>
      <p:sp>
        <p:nvSpPr>
          <p:cNvPr id="6" name="Footer Placeholder 5">
            <a:extLst>
              <a:ext uri="{FF2B5EF4-FFF2-40B4-BE49-F238E27FC236}">
                <a16:creationId xmlns:a16="http://schemas.microsoft.com/office/drawing/2014/main" id="{20033932-598D-4233-A2E9-4C57268C9E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5E967D-D74F-4176-BFC9-D0DB902CD4A9}"/>
              </a:ext>
            </a:extLst>
          </p:cNvPr>
          <p:cNvSpPr>
            <a:spLocks noGrp="1"/>
          </p:cNvSpPr>
          <p:nvPr>
            <p:ph type="sldNum" sz="quarter" idx="12"/>
          </p:nvPr>
        </p:nvSpPr>
        <p:spPr/>
        <p:txBody>
          <a:bodyPr/>
          <a:lstStyle/>
          <a:p>
            <a:fld id="{0B84E6BA-35CC-4B35-B960-ACAE641C615A}" type="slidenum">
              <a:rPr lang="en-US" smtClean="0"/>
              <a:t>‹#›</a:t>
            </a:fld>
            <a:endParaRPr lang="en-US"/>
          </a:p>
        </p:txBody>
      </p:sp>
    </p:spTree>
    <p:extLst>
      <p:ext uri="{BB962C8B-B14F-4D97-AF65-F5344CB8AC3E}">
        <p14:creationId xmlns:p14="http://schemas.microsoft.com/office/powerpoint/2010/main" val="2404533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6F91E9-7CB9-46D8-B770-392579247A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4AED10-DE3B-4CE2-9F69-DD84C4CC5C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55DE21-DB70-4924-9D11-18CF5DBDA1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A544A-9747-4A9D-915B-E6BAA1574243}" type="datetimeFigureOut">
              <a:rPr lang="en-US" smtClean="0"/>
              <a:t>12/3/2023</a:t>
            </a:fld>
            <a:endParaRPr lang="en-US"/>
          </a:p>
        </p:txBody>
      </p:sp>
      <p:sp>
        <p:nvSpPr>
          <p:cNvPr id="5" name="Footer Placeholder 4">
            <a:extLst>
              <a:ext uri="{FF2B5EF4-FFF2-40B4-BE49-F238E27FC236}">
                <a16:creationId xmlns:a16="http://schemas.microsoft.com/office/drawing/2014/main" id="{1DF0623D-A8D3-49E8-B899-FEAB35C1B0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D6BFC3-6710-405C-B97C-07D2FBFEC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4E6BA-35CC-4B35-B960-ACAE641C615A}" type="slidenum">
              <a:rPr lang="en-US" smtClean="0"/>
              <a:t>‹#›</a:t>
            </a:fld>
            <a:endParaRPr lang="en-US"/>
          </a:p>
        </p:txBody>
      </p:sp>
    </p:spTree>
    <p:extLst>
      <p:ext uri="{BB962C8B-B14F-4D97-AF65-F5344CB8AC3E}">
        <p14:creationId xmlns:p14="http://schemas.microsoft.com/office/powerpoint/2010/main" val="214995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343A8-68E3-4BD2-811D-5BF4DC646A3C}"/>
              </a:ext>
            </a:extLst>
          </p:cNvPr>
          <p:cNvSpPr>
            <a:spLocks noGrp="1"/>
          </p:cNvSpPr>
          <p:nvPr>
            <p:ph type="ctrTitle"/>
          </p:nvPr>
        </p:nvSpPr>
        <p:spPr/>
        <p:txBody>
          <a:bodyPr/>
          <a:lstStyle/>
          <a:p>
            <a:r>
              <a:rPr lang="en-US" dirty="0"/>
              <a:t>Introducing paragraphs and linking them together</a:t>
            </a:r>
          </a:p>
        </p:txBody>
      </p:sp>
      <p:sp>
        <p:nvSpPr>
          <p:cNvPr id="3" name="Subtitle 2">
            <a:extLst>
              <a:ext uri="{FF2B5EF4-FFF2-40B4-BE49-F238E27FC236}">
                <a16:creationId xmlns:a16="http://schemas.microsoft.com/office/drawing/2014/main" id="{F9360395-3237-4166-94AB-20A19A91DAC9}"/>
              </a:ext>
            </a:extLst>
          </p:cNvPr>
          <p:cNvSpPr>
            <a:spLocks noGrp="1"/>
          </p:cNvSpPr>
          <p:nvPr>
            <p:ph type="subTitle" idx="1"/>
          </p:nvPr>
        </p:nvSpPr>
        <p:spPr/>
        <p:txBody>
          <a:bodyPr/>
          <a:lstStyle/>
          <a:p>
            <a:r>
              <a:rPr lang="en-US" dirty="0"/>
              <a:t>Reading: Reference book Unit 1.9 </a:t>
            </a:r>
          </a:p>
          <a:p>
            <a:endParaRPr lang="en-US" dirty="0"/>
          </a:p>
        </p:txBody>
      </p:sp>
    </p:spTree>
    <p:extLst>
      <p:ext uri="{BB962C8B-B14F-4D97-AF65-F5344CB8AC3E}">
        <p14:creationId xmlns:p14="http://schemas.microsoft.com/office/powerpoint/2010/main" val="2439540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1"/>
            <a:ext cx="10515600" cy="4465320"/>
          </a:xfrm>
        </p:spPr>
        <p:txBody>
          <a:bodyPr>
            <a:normAutofit fontScale="92500" lnSpcReduction="10000"/>
          </a:bodyPr>
          <a:lstStyle/>
          <a:p>
            <a:pPr marL="0" indent="0">
              <a:lnSpc>
                <a:spcPct val="120000"/>
              </a:lnSpc>
              <a:buNone/>
            </a:pPr>
            <a:r>
              <a:rPr lang="en-US" b="1" dirty="0"/>
              <a:t>Paragraph </a:t>
            </a:r>
            <a:r>
              <a:rPr lang="en-US" b="1"/>
              <a:t>2 (connects </a:t>
            </a:r>
            <a:r>
              <a:rPr lang="en-US" b="1" dirty="0"/>
              <a:t>to the first paragraph)</a:t>
            </a:r>
            <a:endParaRPr lang="cs-CZ" dirty="0"/>
          </a:p>
          <a:p>
            <a:pPr marL="0" indent="0">
              <a:lnSpc>
                <a:spcPct val="120000"/>
              </a:lnSpc>
              <a:buNone/>
            </a:pPr>
            <a:r>
              <a:rPr lang="en-US" dirty="0"/>
              <a:t>Despite this, many countries encourage the growth of home ownership. Ireland and Spain, for example, allow mortgage payers to offset payments against income tax. It is widely believed that owning your own home has social as well as economic benefits. Compared to renters, home owners are thought to be more stable members of the community who contribute more to local affairs. In addition, </a:t>
            </a:r>
            <a:r>
              <a:rPr lang="en-US" dirty="0" err="1"/>
              <a:t>neighbourhoods</a:t>
            </a:r>
            <a:r>
              <a:rPr lang="en-US" dirty="0"/>
              <a:t> of owner occupiers are considered to have less crime and better schools. But above all, ownership encourages saving and allows families to build wealth.</a:t>
            </a:r>
          </a:p>
        </p:txBody>
      </p:sp>
      <p:sp>
        <p:nvSpPr>
          <p:cNvPr id="6" name="Rectangle 5">
            <a:extLst>
              <a:ext uri="{FF2B5EF4-FFF2-40B4-BE49-F238E27FC236}">
                <a16:creationId xmlns:a16="http://schemas.microsoft.com/office/drawing/2014/main" id="{007C5300-513A-404C-BCE4-92DDBDAEE9F7}"/>
              </a:ext>
            </a:extLst>
          </p:cNvPr>
          <p:cNvSpPr/>
          <p:nvPr/>
        </p:nvSpPr>
        <p:spPr>
          <a:xfrm>
            <a:off x="1386840" y="5376150"/>
            <a:ext cx="10728960" cy="1399742"/>
          </a:xfrm>
          <a:prstGeom prst="rect">
            <a:avLst/>
          </a:prstGeom>
          <a:solidFill>
            <a:schemeClr val="accent2">
              <a:lumMod val="20000"/>
              <a:lumOff val="80000"/>
            </a:schemeClr>
          </a:solidFill>
        </p:spPr>
        <p:txBody>
          <a:bodyPr wrap="square">
            <a:spAutoFit/>
          </a:bodyPr>
          <a:lstStyle/>
          <a:p>
            <a:pPr>
              <a:lnSpc>
                <a:spcPct val="120000"/>
              </a:lnSpc>
            </a:pPr>
            <a:r>
              <a:rPr lang="en-US" i="1" dirty="0"/>
              <a:t>(a) </a:t>
            </a:r>
            <a:r>
              <a:rPr lang="en-US" i="1" dirty="0" err="1"/>
              <a:t>Analyse</a:t>
            </a:r>
            <a:r>
              <a:rPr lang="en-US" i="1" dirty="0"/>
              <a:t> the paragraph 2 by identifying the following types of sentence: Supporting point 1, Supporting point 2, Supporting point 3, Example, Reason, Topic.</a:t>
            </a:r>
            <a:endParaRPr lang="cs-CZ" dirty="0"/>
          </a:p>
          <a:p>
            <a:pPr>
              <a:lnSpc>
                <a:spcPct val="120000"/>
              </a:lnSpc>
            </a:pPr>
            <a:r>
              <a:rPr lang="en-US" i="1" dirty="0"/>
              <a:t>(b) Underline the words and phrases used to link the sentences together.</a:t>
            </a:r>
            <a:endParaRPr lang="cs-CZ" dirty="0"/>
          </a:p>
          <a:p>
            <a:pPr>
              <a:lnSpc>
                <a:spcPct val="120000"/>
              </a:lnSpc>
            </a:pPr>
            <a:r>
              <a:rPr lang="en-US" i="1" dirty="0"/>
              <a:t>(c) Which phrase is used to link paragraph 2 to paragraph 1?</a:t>
            </a:r>
            <a:endParaRPr lang="en-US" dirty="0"/>
          </a:p>
        </p:txBody>
      </p:sp>
    </p:spTree>
    <p:extLst>
      <p:ext uri="{BB962C8B-B14F-4D97-AF65-F5344CB8AC3E}">
        <p14:creationId xmlns:p14="http://schemas.microsoft.com/office/powerpoint/2010/main" val="1288248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0515600" cy="5864543"/>
          </a:xfrm>
        </p:spPr>
        <p:txBody>
          <a:bodyPr>
            <a:normAutofit fontScale="77500" lnSpcReduction="20000"/>
          </a:bodyPr>
          <a:lstStyle/>
          <a:p>
            <a:pPr marL="0" indent="0">
              <a:buNone/>
            </a:pPr>
            <a:r>
              <a:rPr lang="en-US" b="1" dirty="0"/>
              <a:t>Paragraph 3</a:t>
            </a:r>
            <a:endParaRPr lang="cs-CZ" dirty="0"/>
          </a:p>
          <a:p>
            <a:pPr marL="0" indent="0">
              <a:buNone/>
            </a:pPr>
            <a:r>
              <a:rPr lang="en-US" i="1" dirty="0"/>
              <a:t>The sentences below form the third paragraph of the same essay, but they have been mixed up. Put them in the correct order.</a:t>
            </a:r>
            <a:endParaRPr lang="cs-CZ" i="1" dirty="0"/>
          </a:p>
          <a:p>
            <a:pPr marL="0" indent="0">
              <a:buNone/>
            </a:pPr>
            <a:r>
              <a:rPr lang="en-US" dirty="0"/>
              <a:t> </a:t>
            </a:r>
            <a:endParaRPr lang="cs-CZ" dirty="0"/>
          </a:p>
          <a:p>
            <a:pPr marL="0" indent="0">
              <a:buNone/>
            </a:pPr>
            <a:r>
              <a:rPr lang="en-US" dirty="0"/>
              <a:t>(</a:t>
            </a:r>
            <a:r>
              <a:rPr lang="en-US" dirty="0" err="1"/>
              <a:t>i</a:t>
            </a:r>
            <a:r>
              <a:rPr lang="en-US" dirty="0"/>
              <a:t>) When this burst, millions of people lost their homes, which for many had contained their savings.</a:t>
            </a:r>
            <a:endParaRPr lang="cs-CZ" dirty="0"/>
          </a:p>
          <a:p>
            <a:pPr marL="0" indent="0">
              <a:buNone/>
            </a:pPr>
            <a:r>
              <a:rPr lang="en-US" dirty="0"/>
              <a:t>(ii) These had been developed to allow higher-risk poorer families to buy their own</a:t>
            </a:r>
            <a:endParaRPr lang="cs-CZ" dirty="0"/>
          </a:p>
          <a:p>
            <a:pPr marL="0" indent="0">
              <a:buNone/>
            </a:pPr>
            <a:r>
              <a:rPr lang="en-US" dirty="0"/>
              <a:t>homes, but contributed to a property price bubble.</a:t>
            </a:r>
            <a:endParaRPr lang="cs-CZ" dirty="0"/>
          </a:p>
          <a:p>
            <a:pPr marL="0" indent="0">
              <a:buNone/>
            </a:pPr>
            <a:r>
              <a:rPr lang="en-US" dirty="0"/>
              <a:t>(iii) Many economists now argue that there is a maximum level of home ownership</a:t>
            </a:r>
            <a:endParaRPr lang="cs-CZ" dirty="0"/>
          </a:p>
          <a:p>
            <a:pPr marL="0" indent="0">
              <a:buNone/>
            </a:pPr>
            <a:r>
              <a:rPr lang="en-US" dirty="0"/>
              <a:t>which should not be exceeded.</a:t>
            </a:r>
            <a:endParaRPr lang="cs-CZ" dirty="0"/>
          </a:p>
          <a:p>
            <a:pPr marL="0" indent="0">
              <a:buNone/>
            </a:pPr>
            <a:r>
              <a:rPr lang="en-US" dirty="0"/>
              <a:t>(iv) All these claims were challenged by the economic crash of 2008, which was in large part caused by defaults on American sub-prime mortgages.</a:t>
            </a:r>
            <a:endParaRPr lang="cs-CZ" dirty="0"/>
          </a:p>
          <a:p>
            <a:pPr marL="0" indent="0">
              <a:buNone/>
            </a:pPr>
            <a:r>
              <a:rPr lang="en-US" dirty="0"/>
              <a:t>(v) Even households which had positive equity still felt poorer and reduced their</a:t>
            </a:r>
            <a:endParaRPr lang="cs-CZ" dirty="0"/>
          </a:p>
          <a:p>
            <a:pPr marL="0" indent="0">
              <a:buNone/>
            </a:pPr>
            <a:r>
              <a:rPr lang="en-US" dirty="0"/>
              <a:t>spending.</a:t>
            </a:r>
            <a:endParaRPr lang="cs-CZ" dirty="0"/>
          </a:p>
          <a:p>
            <a:pPr marL="0" indent="0">
              <a:buNone/>
            </a:pPr>
            <a:r>
              <a:rPr lang="en-US" dirty="0"/>
              <a:t>(vi) Others were trapped in their houses by negative equity, in other words their houses were worth less than they had paid for them.</a:t>
            </a:r>
            <a:endParaRPr lang="cs-CZ" dirty="0"/>
          </a:p>
          <a:p>
            <a:pPr marL="0" indent="0">
              <a:buNone/>
            </a:pPr>
            <a:r>
              <a:rPr lang="en-US" dirty="0"/>
              <a:t> </a:t>
            </a:r>
            <a:endParaRPr lang="cs-CZ" dirty="0"/>
          </a:p>
          <a:p>
            <a:pPr marL="0" indent="0">
              <a:lnSpc>
                <a:spcPct val="120000"/>
              </a:lnSpc>
              <a:buNone/>
            </a:pPr>
            <a:endParaRPr lang="en-US" dirty="0"/>
          </a:p>
        </p:txBody>
      </p:sp>
      <p:sp>
        <p:nvSpPr>
          <p:cNvPr id="2" name="Rectangle 1">
            <a:extLst>
              <a:ext uri="{FF2B5EF4-FFF2-40B4-BE49-F238E27FC236}">
                <a16:creationId xmlns:a16="http://schemas.microsoft.com/office/drawing/2014/main" id="{13F6C00D-62DD-4BFE-BCB7-9000EE03FDA1}"/>
              </a:ext>
            </a:extLst>
          </p:cNvPr>
          <p:cNvSpPr/>
          <p:nvPr/>
        </p:nvSpPr>
        <p:spPr>
          <a:xfrm>
            <a:off x="3108960" y="5747174"/>
            <a:ext cx="8991600" cy="966803"/>
          </a:xfrm>
          <a:prstGeom prst="rect">
            <a:avLst/>
          </a:prstGeom>
          <a:solidFill>
            <a:schemeClr val="accent2">
              <a:lumMod val="20000"/>
              <a:lumOff val="80000"/>
            </a:schemeClr>
          </a:solidFill>
        </p:spPr>
        <p:txBody>
          <a:bodyPr wrap="square">
            <a:spAutoFit/>
          </a:bodyPr>
          <a:lstStyle/>
          <a:p>
            <a:pPr marL="342900" lvl="0" indent="-342900">
              <a:lnSpc>
                <a:spcPct val="107000"/>
              </a:lnSpc>
              <a:buFont typeface="+mj-lt"/>
              <a:buAutoNum type="alphaLcParenR"/>
            </a:pPr>
            <a:r>
              <a:rPr lang="en-US" i="1" dirty="0">
                <a:latin typeface="Times New Roman" panose="02020603050405020304" pitchFamily="18" charset="0"/>
                <a:ea typeface="Calibri" panose="020F0502020204030204" pitchFamily="34" charset="0"/>
                <a:cs typeface="Times New Roman" panose="02020603050405020304" pitchFamily="18" charset="0"/>
              </a:rPr>
              <a:t>Identifying the following types of sentence: Topic sentence, Definition, Results, Conclusion</a:t>
            </a:r>
            <a:endParaRPr lang="cs-CZ"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arenR"/>
            </a:pPr>
            <a:r>
              <a:rPr lang="en-US" i="1" dirty="0">
                <a:latin typeface="Times New Roman" panose="02020603050405020304" pitchFamily="18" charset="0"/>
                <a:ea typeface="Calibri" panose="020F0502020204030204" pitchFamily="34" charset="0"/>
                <a:cs typeface="Times New Roman" panose="02020603050405020304" pitchFamily="18" charset="0"/>
              </a:rPr>
              <a:t>Underline the phrase used to link the paragraph to the previous one.</a:t>
            </a:r>
            <a:endParaRPr lang="cs-CZ"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arenR"/>
            </a:pPr>
            <a:r>
              <a:rPr lang="en-US" i="1" dirty="0">
                <a:latin typeface="Times New Roman" panose="02020603050405020304" pitchFamily="18" charset="0"/>
                <a:ea typeface="Calibri" panose="020F0502020204030204" pitchFamily="34" charset="0"/>
                <a:cs typeface="Times New Roman" panose="02020603050405020304" pitchFamily="18" charset="0"/>
              </a:rPr>
              <a:t>Underline the words and phrases used to link the paragraph together.</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400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
        <p:nvSpPr>
          <p:cNvPr id="2" name="Rectangle 1">
            <a:extLst>
              <a:ext uri="{FF2B5EF4-FFF2-40B4-BE49-F238E27FC236}">
                <a16:creationId xmlns:a16="http://schemas.microsoft.com/office/drawing/2014/main" id="{53B6D588-1BF8-4764-B3F5-E560A2E87882}"/>
              </a:ext>
            </a:extLst>
          </p:cNvPr>
          <p:cNvSpPr/>
          <p:nvPr/>
        </p:nvSpPr>
        <p:spPr>
          <a:xfrm>
            <a:off x="580292" y="2382715"/>
            <a:ext cx="11353800" cy="430823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0347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
        <p:nvSpPr>
          <p:cNvPr id="2" name="Rectangle 1">
            <a:extLst>
              <a:ext uri="{FF2B5EF4-FFF2-40B4-BE49-F238E27FC236}">
                <a16:creationId xmlns:a16="http://schemas.microsoft.com/office/drawing/2014/main" id="{53B6D588-1BF8-4764-B3F5-E560A2E87882}"/>
              </a:ext>
            </a:extLst>
          </p:cNvPr>
          <p:cNvSpPr/>
          <p:nvPr/>
        </p:nvSpPr>
        <p:spPr>
          <a:xfrm>
            <a:off x="580292" y="3103685"/>
            <a:ext cx="11353800" cy="358726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8433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
        <p:nvSpPr>
          <p:cNvPr id="2" name="Rectangle 1">
            <a:extLst>
              <a:ext uri="{FF2B5EF4-FFF2-40B4-BE49-F238E27FC236}">
                <a16:creationId xmlns:a16="http://schemas.microsoft.com/office/drawing/2014/main" id="{53B6D588-1BF8-4764-B3F5-E560A2E87882}"/>
              </a:ext>
            </a:extLst>
          </p:cNvPr>
          <p:cNvSpPr/>
          <p:nvPr/>
        </p:nvSpPr>
        <p:spPr>
          <a:xfrm>
            <a:off x="580292" y="3947746"/>
            <a:ext cx="11353800" cy="2743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8457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
        <p:nvSpPr>
          <p:cNvPr id="2" name="Rectangle 1">
            <a:extLst>
              <a:ext uri="{FF2B5EF4-FFF2-40B4-BE49-F238E27FC236}">
                <a16:creationId xmlns:a16="http://schemas.microsoft.com/office/drawing/2014/main" id="{53B6D588-1BF8-4764-B3F5-E560A2E87882}"/>
              </a:ext>
            </a:extLst>
          </p:cNvPr>
          <p:cNvSpPr/>
          <p:nvPr/>
        </p:nvSpPr>
        <p:spPr>
          <a:xfrm>
            <a:off x="580292" y="4739054"/>
            <a:ext cx="11353800" cy="195189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978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A34A1-BF2A-4B21-B7D1-EE2756129041}"/>
              </a:ext>
            </a:extLst>
          </p:cNvPr>
          <p:cNvSpPr>
            <a:spLocks noGrp="1"/>
          </p:cNvSpPr>
          <p:nvPr>
            <p:ph idx="1"/>
          </p:nvPr>
        </p:nvSpPr>
        <p:spPr>
          <a:xfrm>
            <a:off x="838200" y="312420"/>
            <a:ext cx="11353800" cy="5864543"/>
          </a:xfrm>
        </p:spPr>
        <p:txBody>
          <a:bodyPr>
            <a:normAutofit fontScale="77500" lnSpcReduction="20000"/>
          </a:bodyPr>
          <a:lstStyle/>
          <a:p>
            <a:pPr marL="0" indent="0">
              <a:lnSpc>
                <a:spcPct val="120000"/>
              </a:lnSpc>
              <a:buNone/>
            </a:pPr>
            <a:r>
              <a:rPr lang="en-US" b="1" dirty="0"/>
              <a:t>Paragraph 3 – model answers</a:t>
            </a:r>
            <a:endParaRPr lang="cs-CZ" dirty="0"/>
          </a:p>
          <a:p>
            <a:pPr marL="0" indent="0">
              <a:lnSpc>
                <a:spcPct val="120000"/>
              </a:lnSpc>
              <a:buNone/>
            </a:pPr>
            <a:r>
              <a:rPr lang="en-US" i="1" dirty="0"/>
              <a:t>The sentences below form the third paragraph of the same essay, but they have been mixed up. Use the table below to put them in the correct order.</a:t>
            </a:r>
            <a:endParaRPr lang="cs-CZ" i="1" dirty="0"/>
          </a:p>
          <a:p>
            <a:pPr marL="0" indent="0">
              <a:lnSpc>
                <a:spcPct val="120000"/>
              </a:lnSpc>
              <a:buNone/>
            </a:pPr>
            <a:r>
              <a:rPr lang="en-US" dirty="0"/>
              <a:t> (iv) </a:t>
            </a:r>
            <a:r>
              <a:rPr lang="en-US" b="1" dirty="0"/>
              <a:t>All these claims </a:t>
            </a:r>
            <a:r>
              <a:rPr lang="en-US" dirty="0"/>
              <a:t>were challenged by the economic crash of 2008, which was in large part caused by defaults on American sub-prime mortgages.</a:t>
            </a:r>
            <a:endParaRPr lang="cs-CZ" dirty="0"/>
          </a:p>
          <a:p>
            <a:pPr marL="0" indent="0">
              <a:lnSpc>
                <a:spcPct val="120000"/>
              </a:lnSpc>
              <a:buNone/>
            </a:pPr>
            <a:r>
              <a:rPr lang="en-US" dirty="0"/>
              <a:t>(ii) </a:t>
            </a:r>
            <a:r>
              <a:rPr lang="en-US" b="1" dirty="0"/>
              <a:t>These </a:t>
            </a:r>
            <a:r>
              <a:rPr lang="en-US" dirty="0"/>
              <a:t>had been developed to allow higher-risk poorer families to buy their own homes, but contributed to a property price bubble.</a:t>
            </a:r>
            <a:endParaRPr lang="cs-CZ" dirty="0"/>
          </a:p>
          <a:p>
            <a:pPr marL="0" indent="0">
              <a:lnSpc>
                <a:spcPct val="120000"/>
              </a:lnSpc>
              <a:buNone/>
            </a:pPr>
            <a:r>
              <a:rPr lang="en-US" dirty="0"/>
              <a:t>(</a:t>
            </a:r>
            <a:r>
              <a:rPr lang="en-US" dirty="0" err="1"/>
              <a:t>i</a:t>
            </a:r>
            <a:r>
              <a:rPr lang="en-US" dirty="0"/>
              <a:t>) </a:t>
            </a:r>
            <a:r>
              <a:rPr lang="en-US" b="1" dirty="0"/>
              <a:t>When this burst</a:t>
            </a:r>
            <a:r>
              <a:rPr lang="en-US" dirty="0"/>
              <a:t>, millions of people lost their homes, which for many had contained their savings.</a:t>
            </a:r>
            <a:endParaRPr lang="cs-CZ" dirty="0"/>
          </a:p>
          <a:p>
            <a:pPr marL="0" indent="0">
              <a:lnSpc>
                <a:spcPct val="120000"/>
              </a:lnSpc>
              <a:buNone/>
            </a:pPr>
            <a:r>
              <a:rPr lang="en-US" dirty="0"/>
              <a:t>(vi) </a:t>
            </a:r>
            <a:r>
              <a:rPr lang="en-US" b="1" dirty="0"/>
              <a:t>Others </a:t>
            </a:r>
            <a:r>
              <a:rPr lang="en-US" dirty="0"/>
              <a:t>were trapped in their houses by negative equity, </a:t>
            </a:r>
            <a:r>
              <a:rPr lang="en-US" b="1" dirty="0"/>
              <a:t>in other words </a:t>
            </a:r>
            <a:r>
              <a:rPr lang="en-US" dirty="0"/>
              <a:t>their houses were worth less than they had paid for them.</a:t>
            </a:r>
            <a:endParaRPr lang="cs-CZ" dirty="0"/>
          </a:p>
          <a:p>
            <a:pPr marL="0" indent="0">
              <a:lnSpc>
                <a:spcPct val="120000"/>
              </a:lnSpc>
              <a:buNone/>
            </a:pPr>
            <a:r>
              <a:rPr lang="en-US" dirty="0"/>
              <a:t>(v) </a:t>
            </a:r>
            <a:r>
              <a:rPr lang="en-US" b="1" dirty="0"/>
              <a:t>Even</a:t>
            </a:r>
            <a:r>
              <a:rPr lang="en-US" dirty="0"/>
              <a:t> households which had positive equity still felt poorer and reduced their spending.</a:t>
            </a:r>
          </a:p>
          <a:p>
            <a:pPr marL="0" indent="0">
              <a:lnSpc>
                <a:spcPct val="120000"/>
              </a:lnSpc>
              <a:buNone/>
            </a:pPr>
            <a:r>
              <a:rPr lang="en-US" dirty="0"/>
              <a:t>(iii) </a:t>
            </a:r>
            <a:r>
              <a:rPr lang="en-US" b="1" dirty="0"/>
              <a:t>Many economists </a:t>
            </a:r>
            <a:r>
              <a:rPr lang="en-US" dirty="0"/>
              <a:t>now argue that there is a maximum level of home ownership which should not be exceeded.</a:t>
            </a:r>
            <a:endParaRPr lang="cs-CZ" dirty="0"/>
          </a:p>
        </p:txBody>
      </p:sp>
    </p:spTree>
    <p:extLst>
      <p:ext uri="{BB962C8B-B14F-4D97-AF65-F5344CB8AC3E}">
        <p14:creationId xmlns:p14="http://schemas.microsoft.com/office/powerpoint/2010/main" val="135694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86952-4364-4590-8BB5-6E01E1CDD09E}"/>
              </a:ext>
            </a:extLst>
          </p:cNvPr>
          <p:cNvSpPr>
            <a:spLocks noGrp="1"/>
          </p:cNvSpPr>
          <p:nvPr>
            <p:ph type="title"/>
          </p:nvPr>
        </p:nvSpPr>
        <p:spPr/>
        <p:txBody>
          <a:bodyPr/>
          <a:lstStyle/>
          <a:p>
            <a:r>
              <a:rPr lang="en-US" dirty="0" err="1">
                <a:latin typeface="+mn-lt"/>
                <a:cs typeface="Times New Roman" panose="02020603050405020304" pitchFamily="18" charset="0"/>
              </a:rPr>
              <a:t>Organising</a:t>
            </a:r>
            <a:r>
              <a:rPr lang="en-US" dirty="0">
                <a:latin typeface="+mn-lt"/>
                <a:cs typeface="Times New Roman" panose="02020603050405020304" pitchFamily="18" charset="0"/>
              </a:rPr>
              <a:t> Paragraphs in the text</a:t>
            </a:r>
          </a:p>
        </p:txBody>
      </p:sp>
      <p:sp>
        <p:nvSpPr>
          <p:cNvPr id="3" name="Content Placeholder 2">
            <a:extLst>
              <a:ext uri="{FF2B5EF4-FFF2-40B4-BE49-F238E27FC236}">
                <a16:creationId xmlns:a16="http://schemas.microsoft.com/office/drawing/2014/main" id="{C4C29B77-24E3-442F-B463-21977548AADB}"/>
              </a:ext>
            </a:extLst>
          </p:cNvPr>
          <p:cNvSpPr>
            <a:spLocks noGrp="1"/>
          </p:cNvSpPr>
          <p:nvPr>
            <p:ph idx="1"/>
          </p:nvPr>
        </p:nvSpPr>
        <p:spPr/>
        <p:txBody>
          <a:bodyPr>
            <a:noAutofit/>
          </a:bodyPr>
          <a:lstStyle/>
          <a:p>
            <a:pPr marL="0" indent="0" algn="l">
              <a:buNone/>
            </a:pPr>
            <a:r>
              <a:rPr lang="en-US" sz="2600" b="0" i="0" u="none" strike="noStrike" baseline="0" dirty="0">
                <a:cs typeface="Times New Roman" panose="02020603050405020304" pitchFamily="18" charset="0"/>
              </a:rPr>
              <a:t>Paragraphs are the basic building blocks of academic writing. Well-structured paragraphs help the reader to understand the topic more easily by dividing up the argument into convenient sections.</a:t>
            </a:r>
          </a:p>
          <a:p>
            <a:pPr marL="0" indent="0" algn="l">
              <a:buNone/>
            </a:pPr>
            <a:endParaRPr lang="en-US" sz="2600" dirty="0">
              <a:cs typeface="Times New Roman" panose="02020603050405020304" pitchFamily="18" charset="0"/>
            </a:endParaRPr>
          </a:p>
          <a:p>
            <a:pPr marL="0" indent="0" algn="l">
              <a:buNone/>
            </a:pPr>
            <a:r>
              <a:rPr lang="en-US" sz="2600" b="0" i="0" u="none" strike="noStrike" baseline="0" dirty="0">
                <a:cs typeface="Times New Roman" panose="02020603050405020304" pitchFamily="18" charset="0"/>
              </a:rPr>
              <a:t>What is a paragraph?</a:t>
            </a:r>
          </a:p>
          <a:p>
            <a:pPr marL="0" indent="0" algn="l">
              <a:buNone/>
            </a:pPr>
            <a:r>
              <a:rPr lang="en-US" sz="2600" b="0" i="0" u="none" strike="noStrike" baseline="0" dirty="0">
                <a:cs typeface="Times New Roman" panose="02020603050405020304" pitchFamily="18" charset="0"/>
              </a:rPr>
              <a:t>What is the normal length of a paragraph?</a:t>
            </a:r>
          </a:p>
          <a:p>
            <a:pPr marL="0" indent="0" algn="l">
              <a:buNone/>
            </a:pPr>
            <a:r>
              <a:rPr lang="en-US" sz="2600" b="0" i="0" u="none" strike="noStrike" baseline="0" dirty="0">
                <a:cs typeface="Times New Roman" panose="02020603050405020304" pitchFamily="18" charset="0"/>
              </a:rPr>
              <a:t>Is there a standard structure for paragraphs?</a:t>
            </a:r>
          </a:p>
          <a:p>
            <a:pPr marL="0" indent="0" algn="l">
              <a:buNone/>
            </a:pPr>
            <a:r>
              <a:rPr lang="en-US" sz="2600" b="0" i="0" u="none" strike="noStrike" baseline="0" dirty="0">
                <a:cs typeface="Times New Roman" panose="02020603050405020304" pitchFamily="18" charset="0"/>
              </a:rPr>
              <a:t>How is a paragraph linked together?</a:t>
            </a:r>
          </a:p>
          <a:p>
            <a:pPr algn="l"/>
            <a:endParaRPr lang="en-US" sz="2600" b="0" i="0" u="none" strike="noStrike" baseline="0" dirty="0">
              <a:cs typeface="Times New Roman" panose="02020603050405020304" pitchFamily="18" charset="0"/>
            </a:endParaRPr>
          </a:p>
        </p:txBody>
      </p:sp>
    </p:spTree>
    <p:extLst>
      <p:ext uri="{BB962C8B-B14F-4D97-AF65-F5344CB8AC3E}">
        <p14:creationId xmlns:p14="http://schemas.microsoft.com/office/powerpoint/2010/main" val="345051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normAutofit/>
          </a:bodyPr>
          <a:lstStyle/>
          <a:p>
            <a:pPr marL="0" indent="0">
              <a:buNone/>
            </a:pPr>
            <a:r>
              <a:rPr lang="en-US" dirty="0"/>
              <a:t>You will read three paragraphs from essay </a:t>
            </a:r>
            <a:r>
              <a:rPr lang="cs-CZ" dirty="0" err="1"/>
              <a:t>titled</a:t>
            </a:r>
            <a:endParaRPr lang="en-US" dirty="0"/>
          </a:p>
          <a:p>
            <a:pPr marL="0" indent="0">
              <a:buNone/>
            </a:pPr>
            <a:r>
              <a:rPr lang="en-US" b="1" dirty="0"/>
              <a:t>				</a:t>
            </a:r>
            <a:r>
              <a:rPr lang="cs-CZ" b="1" dirty="0"/>
              <a:t> ‘</a:t>
            </a:r>
            <a:r>
              <a:rPr lang="cs-CZ" b="1" dirty="0" err="1"/>
              <a:t>Should</a:t>
            </a:r>
            <a:r>
              <a:rPr lang="cs-CZ" b="1" dirty="0"/>
              <a:t> </a:t>
            </a:r>
            <a:r>
              <a:rPr lang="cs-CZ" b="1" dirty="0" err="1"/>
              <a:t>homeownership</a:t>
            </a:r>
            <a:r>
              <a:rPr lang="cs-CZ" b="1" dirty="0"/>
              <a:t> </a:t>
            </a:r>
            <a:r>
              <a:rPr lang="cs-CZ" b="1" dirty="0" err="1"/>
              <a:t>be</a:t>
            </a:r>
            <a:r>
              <a:rPr lang="cs-CZ" b="1" dirty="0"/>
              <a:t> </a:t>
            </a:r>
            <a:r>
              <a:rPr lang="cs-CZ" b="1" dirty="0" err="1"/>
              <a:t>encouraged</a:t>
            </a:r>
            <a:r>
              <a:rPr lang="cs-CZ" b="1" dirty="0"/>
              <a:t>?’</a:t>
            </a:r>
            <a:r>
              <a:rPr lang="en-US" b="1" dirty="0"/>
              <a:t> </a:t>
            </a:r>
          </a:p>
          <a:p>
            <a:pPr marL="0" indent="0">
              <a:buNone/>
            </a:pPr>
            <a:endParaRPr lang="en-US" b="1" dirty="0"/>
          </a:p>
          <a:p>
            <a:pPr marL="0" indent="0">
              <a:buNone/>
            </a:pPr>
            <a:r>
              <a:rPr lang="en-US" b="1" dirty="0"/>
              <a:t>Paragraph 1</a:t>
            </a:r>
            <a:endParaRPr lang="cs-CZ" dirty="0"/>
          </a:p>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endParaRPr lang="cs-CZ" dirty="0"/>
          </a:p>
        </p:txBody>
      </p:sp>
      <p:sp>
        <p:nvSpPr>
          <p:cNvPr id="2" name="Rectangle 1">
            <a:extLst>
              <a:ext uri="{FF2B5EF4-FFF2-40B4-BE49-F238E27FC236}">
                <a16:creationId xmlns:a16="http://schemas.microsoft.com/office/drawing/2014/main" id="{DC5B7B3E-DEF8-4AC1-8C8A-D300AD3E6128}"/>
              </a:ext>
            </a:extLst>
          </p:cNvPr>
          <p:cNvSpPr/>
          <p:nvPr/>
        </p:nvSpPr>
        <p:spPr>
          <a:xfrm>
            <a:off x="28956" y="43934"/>
            <a:ext cx="807850" cy="369332"/>
          </a:xfrm>
          <a:prstGeom prst="rect">
            <a:avLst/>
          </a:prstGeom>
          <a:solidFill>
            <a:srgbClr val="FFFF00"/>
          </a:solidFill>
        </p:spPr>
        <p:txBody>
          <a:bodyPr wrap="none">
            <a:spAutoFit/>
          </a:bodyPr>
          <a:lstStyle/>
          <a:p>
            <a:r>
              <a:rPr lang="en-US" dirty="0"/>
              <a:t>TASK 1</a:t>
            </a:r>
            <a:endParaRPr lang="cs-CZ" dirty="0"/>
          </a:p>
        </p:txBody>
      </p:sp>
      <p:sp>
        <p:nvSpPr>
          <p:cNvPr id="4" name="Rectangle 3">
            <a:extLst>
              <a:ext uri="{FF2B5EF4-FFF2-40B4-BE49-F238E27FC236}">
                <a16:creationId xmlns:a16="http://schemas.microsoft.com/office/drawing/2014/main" id="{C7C8EB0F-0F5A-4693-B2EA-AAE9098A7635}"/>
              </a:ext>
            </a:extLst>
          </p:cNvPr>
          <p:cNvSpPr/>
          <p:nvPr/>
        </p:nvSpPr>
        <p:spPr>
          <a:xfrm>
            <a:off x="4145280" y="5936808"/>
            <a:ext cx="7719060" cy="646331"/>
          </a:xfrm>
          <a:prstGeom prst="rect">
            <a:avLst/>
          </a:prstGeom>
          <a:solidFill>
            <a:schemeClr val="accent2">
              <a:lumMod val="20000"/>
              <a:lumOff val="80000"/>
            </a:schemeClr>
          </a:solidFill>
        </p:spPr>
        <p:txBody>
          <a:bodyPr wrap="square">
            <a:spAutoFit/>
          </a:bodyPr>
          <a:lstStyle/>
          <a:p>
            <a:r>
              <a:rPr lang="en-US" i="1" dirty="0"/>
              <a:t>(a) </a:t>
            </a:r>
            <a:r>
              <a:rPr lang="en-US" i="1" dirty="0" err="1"/>
              <a:t>Analyse</a:t>
            </a:r>
            <a:r>
              <a:rPr lang="en-US" i="1" dirty="0"/>
              <a:t> the paragraph 1 by identifying the following types of sentence: </a:t>
            </a:r>
            <a:br>
              <a:rPr lang="en-US" i="1" dirty="0"/>
            </a:br>
            <a:r>
              <a:rPr lang="en-US" i="1" dirty="0"/>
              <a:t>Topic sentence, Example, Reason, Summary.</a:t>
            </a:r>
            <a:endParaRPr lang="cs-CZ" dirty="0"/>
          </a:p>
        </p:txBody>
      </p:sp>
    </p:spTree>
    <p:extLst>
      <p:ext uri="{BB962C8B-B14F-4D97-AF65-F5344CB8AC3E}">
        <p14:creationId xmlns:p14="http://schemas.microsoft.com/office/powerpoint/2010/main" val="15505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
        <p:nvSpPr>
          <p:cNvPr id="6" name="Rectangle 5">
            <a:extLst>
              <a:ext uri="{FF2B5EF4-FFF2-40B4-BE49-F238E27FC236}">
                <a16:creationId xmlns:a16="http://schemas.microsoft.com/office/drawing/2014/main" id="{F1AC255D-CD49-49B1-B9E8-A7BE769EE9D5}"/>
              </a:ext>
            </a:extLst>
          </p:cNvPr>
          <p:cNvSpPr/>
          <p:nvPr/>
        </p:nvSpPr>
        <p:spPr>
          <a:xfrm>
            <a:off x="3908759" y="3235141"/>
            <a:ext cx="6318084" cy="3622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28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9 -0.26412 L 0.00325 -0.17685 " pathEditMode="relative" rAng="0" ptsTypes="AA">
                                      <p:cBhvr>
                                        <p:cTn id="6" dur="2000" fill="hold"/>
                                        <p:tgtEl>
                                          <p:spTgt spid="6"/>
                                        </p:tgtEl>
                                        <p:attrNameLst>
                                          <p:attrName>ppt_x</p:attrName>
                                          <p:attrName>ppt_y</p:attrName>
                                        </p:attrNameLst>
                                      </p:cBhvr>
                                      <p:rCtr x="-39" y="4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
        <p:nvSpPr>
          <p:cNvPr id="6" name="Rectangle 5">
            <a:extLst>
              <a:ext uri="{FF2B5EF4-FFF2-40B4-BE49-F238E27FC236}">
                <a16:creationId xmlns:a16="http://schemas.microsoft.com/office/drawing/2014/main" id="{F1AC255D-CD49-49B1-B9E8-A7BE769EE9D5}"/>
              </a:ext>
            </a:extLst>
          </p:cNvPr>
          <p:cNvSpPr/>
          <p:nvPr/>
        </p:nvSpPr>
        <p:spPr>
          <a:xfrm>
            <a:off x="3908759" y="3939991"/>
            <a:ext cx="6318084" cy="3622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033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9 -0.26412 L 0.00325 -0.17685 " pathEditMode="relative" rAng="0" ptsTypes="AA">
                                      <p:cBhvr>
                                        <p:cTn id="6" dur="2000" fill="hold"/>
                                        <p:tgtEl>
                                          <p:spTgt spid="6"/>
                                        </p:tgtEl>
                                        <p:attrNameLst>
                                          <p:attrName>ppt_x</p:attrName>
                                          <p:attrName>ppt_y</p:attrName>
                                        </p:attrNameLst>
                                      </p:cBhvr>
                                      <p:rCtr x="-39" y="4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
        <p:nvSpPr>
          <p:cNvPr id="6" name="Rectangle 5">
            <a:extLst>
              <a:ext uri="{FF2B5EF4-FFF2-40B4-BE49-F238E27FC236}">
                <a16:creationId xmlns:a16="http://schemas.microsoft.com/office/drawing/2014/main" id="{F1AC255D-CD49-49B1-B9E8-A7BE769EE9D5}"/>
              </a:ext>
            </a:extLst>
          </p:cNvPr>
          <p:cNvSpPr/>
          <p:nvPr/>
        </p:nvSpPr>
        <p:spPr>
          <a:xfrm>
            <a:off x="3965909" y="5302066"/>
            <a:ext cx="6318084" cy="3622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070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91 -0.26412 L 0.00326 -0.17685 " pathEditMode="relative" rAng="0" ptsTypes="AA">
                                      <p:cBhvr>
                                        <p:cTn id="6" dur="2000" fill="hold"/>
                                        <p:tgtEl>
                                          <p:spTgt spid="6"/>
                                        </p:tgtEl>
                                        <p:attrNameLst>
                                          <p:attrName>ppt_x</p:attrName>
                                          <p:attrName>ppt_y</p:attrName>
                                        </p:attrNameLst>
                                      </p:cBhvr>
                                      <p:rCtr x="-39" y="4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
        <p:nvSpPr>
          <p:cNvPr id="6" name="Rectangle 5">
            <a:extLst>
              <a:ext uri="{FF2B5EF4-FFF2-40B4-BE49-F238E27FC236}">
                <a16:creationId xmlns:a16="http://schemas.microsoft.com/office/drawing/2014/main" id="{F1AC255D-CD49-49B1-B9E8-A7BE769EE9D5}"/>
              </a:ext>
            </a:extLst>
          </p:cNvPr>
          <p:cNvSpPr/>
          <p:nvPr/>
        </p:nvSpPr>
        <p:spPr>
          <a:xfrm>
            <a:off x="3956384" y="6309585"/>
            <a:ext cx="6318084" cy="36228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067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391 -0.26412 L 0.00326 -0.17685 " pathEditMode="relative" rAng="0" ptsTypes="AA">
                                      <p:cBhvr>
                                        <p:cTn id="6" dur="2000" fill="hold"/>
                                        <p:tgtEl>
                                          <p:spTgt spid="6"/>
                                        </p:tgtEl>
                                        <p:attrNameLst>
                                          <p:attrName>ppt_x</p:attrName>
                                          <p:attrName>ppt_y</p:attrName>
                                        </p:attrNameLst>
                                      </p:cBhvr>
                                      <p:rCtr x="-39" y="43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1599E-4CBA-464E-B8A8-899FBD3CC2BC}"/>
              </a:ext>
            </a:extLst>
          </p:cNvPr>
          <p:cNvSpPr>
            <a:spLocks noGrp="1"/>
          </p:cNvSpPr>
          <p:nvPr>
            <p:ph idx="1"/>
          </p:nvPr>
        </p:nvSpPr>
        <p:spPr>
          <a:xfrm>
            <a:off x="952500" y="168919"/>
            <a:ext cx="10515600" cy="5615489"/>
          </a:xfrm>
        </p:spPr>
        <p:txBody>
          <a:bodyPr/>
          <a:lstStyle/>
          <a:p>
            <a:pPr marL="0" indent="0">
              <a:buNone/>
            </a:pPr>
            <a:r>
              <a:rPr lang="en-US" dirty="0"/>
              <a:t>The rate of home ownership varies widely across the developed world. Germany, for instance, has one of the lowest rates, at 42%, while in Spain it is twice as high, 85%. Both the USA and Britain have similar rates of about 69%. The reasons for this variation appear to be more cultural and historic than economic, since high rates are found in both rich and poorer countries. There appears to be no conclusive link between national prosperity and the number of home owners.</a:t>
            </a:r>
          </a:p>
        </p:txBody>
      </p:sp>
      <p:pic>
        <p:nvPicPr>
          <p:cNvPr id="5" name="Picture 4">
            <a:extLst>
              <a:ext uri="{FF2B5EF4-FFF2-40B4-BE49-F238E27FC236}">
                <a16:creationId xmlns:a16="http://schemas.microsoft.com/office/drawing/2014/main" id="{8C19C7C6-7921-4069-96C9-3DB552967BFD}"/>
              </a:ext>
            </a:extLst>
          </p:cNvPr>
          <p:cNvPicPr>
            <a:picLocks noChangeAspect="1"/>
          </p:cNvPicPr>
          <p:nvPr/>
        </p:nvPicPr>
        <p:blipFill>
          <a:blip r:embed="rId2"/>
          <a:stretch>
            <a:fillRect/>
          </a:stretch>
        </p:blipFill>
        <p:spPr>
          <a:xfrm>
            <a:off x="1369402" y="3110014"/>
            <a:ext cx="9066179" cy="3881336"/>
          </a:xfrm>
          <a:prstGeom prst="rect">
            <a:avLst/>
          </a:prstGeom>
        </p:spPr>
      </p:pic>
    </p:spTree>
    <p:extLst>
      <p:ext uri="{BB962C8B-B14F-4D97-AF65-F5344CB8AC3E}">
        <p14:creationId xmlns:p14="http://schemas.microsoft.com/office/powerpoint/2010/main" val="508560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FF522-50D8-4ACD-B7DB-77D9891C2E6E}"/>
              </a:ext>
            </a:extLst>
          </p:cNvPr>
          <p:cNvSpPr>
            <a:spLocks noGrp="1"/>
          </p:cNvSpPr>
          <p:nvPr>
            <p:ph type="title"/>
          </p:nvPr>
        </p:nvSpPr>
        <p:spPr/>
        <p:txBody>
          <a:bodyPr/>
          <a:lstStyle/>
          <a:p>
            <a:r>
              <a:rPr lang="en-US" sz="4400" b="0" i="0" u="none" strike="noStrike" baseline="0" dirty="0">
                <a:latin typeface="Galliard-Roman"/>
              </a:rPr>
              <a:t>What did we learn?</a:t>
            </a:r>
            <a:endParaRPr lang="en-US" dirty="0"/>
          </a:p>
        </p:txBody>
      </p:sp>
      <p:sp>
        <p:nvSpPr>
          <p:cNvPr id="3" name="Content Placeholder 2">
            <a:extLst>
              <a:ext uri="{FF2B5EF4-FFF2-40B4-BE49-F238E27FC236}">
                <a16:creationId xmlns:a16="http://schemas.microsoft.com/office/drawing/2014/main" id="{8B54F0F2-BAD2-427B-A6C4-6897F8C6FB72}"/>
              </a:ext>
            </a:extLst>
          </p:cNvPr>
          <p:cNvSpPr>
            <a:spLocks noGrp="1"/>
          </p:cNvSpPr>
          <p:nvPr>
            <p:ph idx="1"/>
          </p:nvPr>
        </p:nvSpPr>
        <p:spPr>
          <a:xfrm>
            <a:off x="838200" y="1825624"/>
            <a:ext cx="10515600" cy="4849495"/>
          </a:xfrm>
        </p:spPr>
        <p:txBody>
          <a:bodyPr>
            <a:normAutofit lnSpcReduction="10000"/>
          </a:bodyPr>
          <a:lstStyle/>
          <a:p>
            <a:pPr marL="0" indent="0" algn="l">
              <a:lnSpc>
                <a:spcPct val="120000"/>
              </a:lnSpc>
              <a:buNone/>
            </a:pPr>
            <a:r>
              <a:rPr lang="en-US" sz="2800" b="0" i="0" u="none" strike="noStrike" baseline="0" dirty="0"/>
              <a:t>(a) A paragraph is a group of sentences that deal with a single topic.</a:t>
            </a:r>
          </a:p>
          <a:p>
            <a:pPr marL="0" indent="0" algn="l">
              <a:lnSpc>
                <a:spcPct val="120000"/>
              </a:lnSpc>
              <a:buNone/>
            </a:pPr>
            <a:r>
              <a:rPr lang="en-US" sz="2800" b="0" i="0" u="none" strike="noStrike" baseline="0" dirty="0"/>
              <a:t>(b) The length of paragraphs varies significantly according to text type, but should generally be around four or five sentences.</a:t>
            </a:r>
          </a:p>
          <a:p>
            <a:pPr marL="0" indent="0" algn="l">
              <a:lnSpc>
                <a:spcPct val="120000"/>
              </a:lnSpc>
              <a:buNone/>
            </a:pPr>
            <a:r>
              <a:rPr lang="en-US" sz="2800" b="0" i="0" u="none" strike="noStrike" baseline="0" dirty="0"/>
              <a:t>(c) Normally (but not always), the first sentence introduces the topic. Other sentences may give definitions, examples, information, reasons, restatements and summaries.</a:t>
            </a:r>
          </a:p>
          <a:p>
            <a:pPr marL="0" indent="0" algn="l">
              <a:lnSpc>
                <a:spcPct val="120000"/>
              </a:lnSpc>
              <a:buNone/>
            </a:pPr>
            <a:r>
              <a:rPr lang="en-US" sz="2800" b="0" i="0" u="none" strike="noStrike" baseline="0" dirty="0"/>
              <a:t>(d) The parts of the paragraph are linked together by the phrases and conjunctions shown in bold in the table. They guide the reader through the argument presented.</a:t>
            </a:r>
            <a:endParaRPr lang="en-US" dirty="0"/>
          </a:p>
          <a:p>
            <a:pPr marL="0" indent="0">
              <a:lnSpc>
                <a:spcPct val="120000"/>
              </a:lnSpc>
              <a:buNone/>
            </a:pPr>
            <a:endParaRPr lang="en-US" dirty="0"/>
          </a:p>
        </p:txBody>
      </p:sp>
    </p:spTree>
    <p:extLst>
      <p:ext uri="{BB962C8B-B14F-4D97-AF65-F5344CB8AC3E}">
        <p14:creationId xmlns:p14="http://schemas.microsoft.com/office/powerpoint/2010/main" val="2655389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2083</Words>
  <Application>Microsoft Office PowerPoint</Application>
  <PresentationFormat>Widescreen</PresentationFormat>
  <Paragraphs>87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Galliard-Roman</vt:lpstr>
      <vt:lpstr>Times New Roman</vt:lpstr>
      <vt:lpstr>Office Theme</vt:lpstr>
      <vt:lpstr>Introducing paragraphs and linking them together</vt:lpstr>
      <vt:lpstr>Organising Paragraphs in the text</vt:lpstr>
      <vt:lpstr>PowerPoint Presentation</vt:lpstr>
      <vt:lpstr>PowerPoint Presentation</vt:lpstr>
      <vt:lpstr>PowerPoint Presentation</vt:lpstr>
      <vt:lpstr>PowerPoint Presentation</vt:lpstr>
      <vt:lpstr>PowerPoint Presentation</vt:lpstr>
      <vt:lpstr>PowerPoint Presentation</vt:lpstr>
      <vt:lpstr>What did we learn?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Guzi</dc:creator>
  <cp:lastModifiedBy>Martin Guzi</cp:lastModifiedBy>
  <cp:revision>9</cp:revision>
  <dcterms:created xsi:type="dcterms:W3CDTF">2022-04-10T22:21:14Z</dcterms:created>
  <dcterms:modified xsi:type="dcterms:W3CDTF">2023-12-03T22:49:02Z</dcterms:modified>
</cp:coreProperties>
</file>