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87" r:id="rId2"/>
    <p:sldId id="288" r:id="rId3"/>
    <p:sldId id="289" r:id="rId4"/>
    <p:sldId id="276" r:id="rId5"/>
    <p:sldId id="264" r:id="rId6"/>
    <p:sldId id="258" r:id="rId7"/>
    <p:sldId id="285" r:id="rId8"/>
    <p:sldId id="268" r:id="rId9"/>
    <p:sldId id="270" r:id="rId10"/>
    <p:sldId id="274" r:id="rId11"/>
    <p:sldId id="277" r:id="rId12"/>
    <p:sldId id="269" r:id="rId13"/>
    <p:sldId id="290" r:id="rId14"/>
    <p:sldId id="278" r:id="rId15"/>
    <p:sldId id="291" r:id="rId16"/>
    <p:sldId id="279" r:id="rId17"/>
    <p:sldId id="280" r:id="rId18"/>
    <p:sldId id="292" r:id="rId19"/>
    <p:sldId id="259" r:id="rId20"/>
    <p:sldId id="281" r:id="rId21"/>
    <p:sldId id="282" r:id="rId22"/>
    <p:sldId id="283" r:id="rId23"/>
    <p:sldId id="293" r:id="rId2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12"/>
    <p:restoredTop sz="96197"/>
  </p:normalViewPr>
  <p:slideViewPr>
    <p:cSldViewPr snapToGrid="0" snapToObjects="1">
      <p:cViewPr varScale="1">
        <p:scale>
          <a:sx n="124" d="100"/>
          <a:sy n="124" d="100"/>
        </p:scale>
        <p:origin x="312" y="168"/>
      </p:cViewPr>
      <p:guideLst/>
    </p:cSldViewPr>
  </p:slideViewPr>
  <p:outlineViewPr>
    <p:cViewPr>
      <p:scale>
        <a:sx n="33" d="100"/>
        <a:sy n="33" d="100"/>
      </p:scale>
      <p:origin x="0" y="-8584"/>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649CD-1215-0545-9692-38AE3787489D}" type="datetimeFigureOut">
              <a:rPr lang="en-GB" smtClean="0"/>
              <a:t>24/03/2024</a:t>
            </a:fld>
            <a:endParaRPr lang="en-GB"/>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F40B6-3D71-3344-A234-F69745015FBB}" type="slidenum">
              <a:rPr lang="en-GB" smtClean="0"/>
              <a:t>‹#›</a:t>
            </a:fld>
            <a:endParaRPr lang="en-GB"/>
          </a:p>
        </p:txBody>
      </p:sp>
    </p:spTree>
    <p:extLst>
      <p:ext uri="{BB962C8B-B14F-4D97-AF65-F5344CB8AC3E}">
        <p14:creationId xmlns:p14="http://schemas.microsoft.com/office/powerpoint/2010/main" val="136978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cs-CZ" dirty="0" err="1"/>
              <a:t>Dunn</a:t>
            </a:r>
            <a:r>
              <a:rPr lang="cs-CZ" dirty="0"/>
              <a:t> </a:t>
            </a:r>
            <a:r>
              <a:rPr lang="cs-CZ" dirty="0" err="1"/>
              <a:t>page</a:t>
            </a:r>
            <a:r>
              <a:rPr lang="cs-CZ" dirty="0"/>
              <a:t> 354</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244779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BF5F40B6-3D71-3344-A234-F69745015FBB}" type="slidenum">
              <a:rPr lang="en-GB" smtClean="0"/>
              <a:t>12</a:t>
            </a:fld>
            <a:endParaRPr lang="en-GB"/>
          </a:p>
        </p:txBody>
      </p:sp>
    </p:spTree>
    <p:extLst>
      <p:ext uri="{BB962C8B-B14F-4D97-AF65-F5344CB8AC3E}">
        <p14:creationId xmlns:p14="http://schemas.microsoft.com/office/powerpoint/2010/main" val="326678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BF5F40B6-3D71-3344-A234-F69745015FBB}" type="slidenum">
              <a:rPr lang="en-GB" smtClean="0"/>
              <a:t>14</a:t>
            </a:fld>
            <a:endParaRPr lang="en-GB"/>
          </a:p>
        </p:txBody>
      </p:sp>
    </p:spTree>
    <p:extLst>
      <p:ext uri="{BB962C8B-B14F-4D97-AF65-F5344CB8AC3E}">
        <p14:creationId xmlns:p14="http://schemas.microsoft.com/office/powerpoint/2010/main" val="411329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3FEB84-F39D-344D-A1B9-40D154470EA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E8FCC13-51BD-8141-93C6-ABE332E605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8AB60AB-B1CA-144B-99CB-2E269E0FBBCD}"/>
              </a:ext>
            </a:extLst>
          </p:cNvPr>
          <p:cNvSpPr>
            <a:spLocks noGrp="1"/>
          </p:cNvSpPr>
          <p:nvPr>
            <p:ph type="dt" sz="half" idx="10"/>
          </p:nvPr>
        </p:nvSpPr>
        <p:spPr/>
        <p:txBody>
          <a:bodyPr/>
          <a:lstStyle/>
          <a:p>
            <a:fld id="{2E7E3052-ADAD-6F4F-9C6C-20FF5C9977E1}" type="datetimeFigureOut">
              <a:rPr lang="cs-CZ" smtClean="0"/>
              <a:t>24.03.2024</a:t>
            </a:fld>
            <a:endParaRPr lang="cs-CZ"/>
          </a:p>
        </p:txBody>
      </p:sp>
      <p:sp>
        <p:nvSpPr>
          <p:cNvPr id="5" name="Zástupný symbol pro zápatí 4">
            <a:extLst>
              <a:ext uri="{FF2B5EF4-FFF2-40B4-BE49-F238E27FC236}">
                <a16:creationId xmlns:a16="http://schemas.microsoft.com/office/drawing/2014/main" id="{9568941D-2429-3549-9DB1-E318987BB47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85BCEB8-7E41-F64F-BCE6-46A57FCF07E1}"/>
              </a:ext>
            </a:extLst>
          </p:cNvPr>
          <p:cNvSpPr>
            <a:spLocks noGrp="1"/>
          </p:cNvSpPr>
          <p:nvPr>
            <p:ph type="sldNum" sz="quarter" idx="12"/>
          </p:nvPr>
        </p:nvSpPr>
        <p:spPr/>
        <p:txBody>
          <a:bodyPr/>
          <a:lstStyle/>
          <a:p>
            <a:fld id="{C8A9F24B-FD99-554B-B58A-B2A290F82BD0}" type="slidenum">
              <a:rPr lang="cs-CZ" smtClean="0"/>
              <a:t>‹#›</a:t>
            </a:fld>
            <a:endParaRPr lang="cs-CZ"/>
          </a:p>
        </p:txBody>
      </p:sp>
    </p:spTree>
    <p:extLst>
      <p:ext uri="{BB962C8B-B14F-4D97-AF65-F5344CB8AC3E}">
        <p14:creationId xmlns:p14="http://schemas.microsoft.com/office/powerpoint/2010/main" val="1143904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0E3D2E-5F67-464A-AF26-6C80E3B78BB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97AEEDA-A777-8049-9D74-01E9BE83CAF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7B7CE31-5BA8-FB43-955B-67CEC22D5E71}"/>
              </a:ext>
            </a:extLst>
          </p:cNvPr>
          <p:cNvSpPr>
            <a:spLocks noGrp="1"/>
          </p:cNvSpPr>
          <p:nvPr>
            <p:ph type="dt" sz="half" idx="10"/>
          </p:nvPr>
        </p:nvSpPr>
        <p:spPr/>
        <p:txBody>
          <a:bodyPr/>
          <a:lstStyle/>
          <a:p>
            <a:fld id="{2E7E3052-ADAD-6F4F-9C6C-20FF5C9977E1}" type="datetimeFigureOut">
              <a:rPr lang="cs-CZ" smtClean="0"/>
              <a:t>24.03.2024</a:t>
            </a:fld>
            <a:endParaRPr lang="cs-CZ"/>
          </a:p>
        </p:txBody>
      </p:sp>
      <p:sp>
        <p:nvSpPr>
          <p:cNvPr id="5" name="Zástupný symbol pro zápatí 4">
            <a:extLst>
              <a:ext uri="{FF2B5EF4-FFF2-40B4-BE49-F238E27FC236}">
                <a16:creationId xmlns:a16="http://schemas.microsoft.com/office/drawing/2014/main" id="{3AA280D0-EE6B-A24A-A185-C711617F96C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21374BD-9DA0-5743-BD51-D82EFD9951D6}"/>
              </a:ext>
            </a:extLst>
          </p:cNvPr>
          <p:cNvSpPr>
            <a:spLocks noGrp="1"/>
          </p:cNvSpPr>
          <p:nvPr>
            <p:ph type="sldNum" sz="quarter" idx="12"/>
          </p:nvPr>
        </p:nvSpPr>
        <p:spPr/>
        <p:txBody>
          <a:bodyPr/>
          <a:lstStyle/>
          <a:p>
            <a:fld id="{C8A9F24B-FD99-554B-B58A-B2A290F82BD0}" type="slidenum">
              <a:rPr lang="cs-CZ" smtClean="0"/>
              <a:t>‹#›</a:t>
            </a:fld>
            <a:endParaRPr lang="cs-CZ"/>
          </a:p>
        </p:txBody>
      </p:sp>
    </p:spTree>
    <p:extLst>
      <p:ext uri="{BB962C8B-B14F-4D97-AF65-F5344CB8AC3E}">
        <p14:creationId xmlns:p14="http://schemas.microsoft.com/office/powerpoint/2010/main" val="3644908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61BBAF3-96EE-7D47-9C14-7043FB716DA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2633D4BC-C205-4846-BF67-33107BE9707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46D9F4D-96D7-314F-B29C-0AC1F69DF860}"/>
              </a:ext>
            </a:extLst>
          </p:cNvPr>
          <p:cNvSpPr>
            <a:spLocks noGrp="1"/>
          </p:cNvSpPr>
          <p:nvPr>
            <p:ph type="dt" sz="half" idx="10"/>
          </p:nvPr>
        </p:nvSpPr>
        <p:spPr/>
        <p:txBody>
          <a:bodyPr/>
          <a:lstStyle/>
          <a:p>
            <a:fld id="{2E7E3052-ADAD-6F4F-9C6C-20FF5C9977E1}" type="datetimeFigureOut">
              <a:rPr lang="cs-CZ" smtClean="0"/>
              <a:t>24.03.2024</a:t>
            </a:fld>
            <a:endParaRPr lang="cs-CZ"/>
          </a:p>
        </p:txBody>
      </p:sp>
      <p:sp>
        <p:nvSpPr>
          <p:cNvPr id="5" name="Zástupný symbol pro zápatí 4">
            <a:extLst>
              <a:ext uri="{FF2B5EF4-FFF2-40B4-BE49-F238E27FC236}">
                <a16:creationId xmlns:a16="http://schemas.microsoft.com/office/drawing/2014/main" id="{E5305ED8-BB77-8F40-9C02-97BB9110716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4BB2425-36DB-3C44-B109-9E8C43E4E0E2}"/>
              </a:ext>
            </a:extLst>
          </p:cNvPr>
          <p:cNvSpPr>
            <a:spLocks noGrp="1"/>
          </p:cNvSpPr>
          <p:nvPr>
            <p:ph type="sldNum" sz="quarter" idx="12"/>
          </p:nvPr>
        </p:nvSpPr>
        <p:spPr/>
        <p:txBody>
          <a:bodyPr/>
          <a:lstStyle/>
          <a:p>
            <a:fld id="{C8A9F24B-FD99-554B-B58A-B2A290F82BD0}" type="slidenum">
              <a:rPr lang="cs-CZ" smtClean="0"/>
              <a:t>‹#›</a:t>
            </a:fld>
            <a:endParaRPr lang="cs-CZ"/>
          </a:p>
        </p:txBody>
      </p:sp>
    </p:spTree>
    <p:extLst>
      <p:ext uri="{BB962C8B-B14F-4D97-AF65-F5344CB8AC3E}">
        <p14:creationId xmlns:p14="http://schemas.microsoft.com/office/powerpoint/2010/main" val="248485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AAA430-33F8-4A4D-A4AC-8AFF30923DB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68030F1-48F3-6844-8A5A-FA5EC510E2F4}"/>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7D26B9A-FA19-A846-A590-6A97E18EC00C}"/>
              </a:ext>
            </a:extLst>
          </p:cNvPr>
          <p:cNvSpPr>
            <a:spLocks noGrp="1"/>
          </p:cNvSpPr>
          <p:nvPr>
            <p:ph type="dt" sz="half" idx="10"/>
          </p:nvPr>
        </p:nvSpPr>
        <p:spPr/>
        <p:txBody>
          <a:bodyPr/>
          <a:lstStyle/>
          <a:p>
            <a:fld id="{2E7E3052-ADAD-6F4F-9C6C-20FF5C9977E1}" type="datetimeFigureOut">
              <a:rPr lang="cs-CZ" smtClean="0"/>
              <a:t>24.03.2024</a:t>
            </a:fld>
            <a:endParaRPr lang="cs-CZ"/>
          </a:p>
        </p:txBody>
      </p:sp>
      <p:sp>
        <p:nvSpPr>
          <p:cNvPr id="5" name="Zástupný symbol pro zápatí 4">
            <a:extLst>
              <a:ext uri="{FF2B5EF4-FFF2-40B4-BE49-F238E27FC236}">
                <a16:creationId xmlns:a16="http://schemas.microsoft.com/office/drawing/2014/main" id="{9FD825D4-1B5E-D746-A9AA-D9BC45E6888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F1BAD71-BF1E-C94B-AA85-B75FFC7AED24}"/>
              </a:ext>
            </a:extLst>
          </p:cNvPr>
          <p:cNvSpPr>
            <a:spLocks noGrp="1"/>
          </p:cNvSpPr>
          <p:nvPr>
            <p:ph type="sldNum" sz="quarter" idx="12"/>
          </p:nvPr>
        </p:nvSpPr>
        <p:spPr/>
        <p:txBody>
          <a:bodyPr/>
          <a:lstStyle/>
          <a:p>
            <a:fld id="{C8A9F24B-FD99-554B-B58A-B2A290F82BD0}" type="slidenum">
              <a:rPr lang="cs-CZ" smtClean="0"/>
              <a:t>‹#›</a:t>
            </a:fld>
            <a:endParaRPr lang="cs-CZ"/>
          </a:p>
        </p:txBody>
      </p:sp>
    </p:spTree>
    <p:extLst>
      <p:ext uri="{BB962C8B-B14F-4D97-AF65-F5344CB8AC3E}">
        <p14:creationId xmlns:p14="http://schemas.microsoft.com/office/powerpoint/2010/main" val="55534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8A8B4E-C95E-F548-B5F9-99D42C2879F5}"/>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7B8EBE6-AEF0-8748-B73C-C710A4C8C9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7A73AB6-0094-F448-9390-D7F3A6AC50EC}"/>
              </a:ext>
            </a:extLst>
          </p:cNvPr>
          <p:cNvSpPr>
            <a:spLocks noGrp="1"/>
          </p:cNvSpPr>
          <p:nvPr>
            <p:ph type="dt" sz="half" idx="10"/>
          </p:nvPr>
        </p:nvSpPr>
        <p:spPr/>
        <p:txBody>
          <a:bodyPr/>
          <a:lstStyle/>
          <a:p>
            <a:fld id="{2E7E3052-ADAD-6F4F-9C6C-20FF5C9977E1}" type="datetimeFigureOut">
              <a:rPr lang="cs-CZ" smtClean="0"/>
              <a:t>24.03.2024</a:t>
            </a:fld>
            <a:endParaRPr lang="cs-CZ"/>
          </a:p>
        </p:txBody>
      </p:sp>
      <p:sp>
        <p:nvSpPr>
          <p:cNvPr id="5" name="Zástupný symbol pro zápatí 4">
            <a:extLst>
              <a:ext uri="{FF2B5EF4-FFF2-40B4-BE49-F238E27FC236}">
                <a16:creationId xmlns:a16="http://schemas.microsoft.com/office/drawing/2014/main" id="{FD0EF3D7-DF25-A94E-A085-98CD5CD5A3F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807DDFA-3B1B-2E40-9FD6-BE208BADFC90}"/>
              </a:ext>
            </a:extLst>
          </p:cNvPr>
          <p:cNvSpPr>
            <a:spLocks noGrp="1"/>
          </p:cNvSpPr>
          <p:nvPr>
            <p:ph type="sldNum" sz="quarter" idx="12"/>
          </p:nvPr>
        </p:nvSpPr>
        <p:spPr/>
        <p:txBody>
          <a:bodyPr/>
          <a:lstStyle/>
          <a:p>
            <a:fld id="{C8A9F24B-FD99-554B-B58A-B2A290F82BD0}" type="slidenum">
              <a:rPr lang="cs-CZ" smtClean="0"/>
              <a:t>‹#›</a:t>
            </a:fld>
            <a:endParaRPr lang="cs-CZ"/>
          </a:p>
        </p:txBody>
      </p:sp>
    </p:spTree>
    <p:extLst>
      <p:ext uri="{BB962C8B-B14F-4D97-AF65-F5344CB8AC3E}">
        <p14:creationId xmlns:p14="http://schemas.microsoft.com/office/powerpoint/2010/main" val="158650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691DE7-60A7-6C4E-8C47-CB0DDFF5DD5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995AC27-6383-9747-A23C-ED3992FA144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18FF8A12-C70F-C748-B278-B1215A22F9C1}"/>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B4BBDA5-1191-E146-9621-C84A19D3FC23}"/>
              </a:ext>
            </a:extLst>
          </p:cNvPr>
          <p:cNvSpPr>
            <a:spLocks noGrp="1"/>
          </p:cNvSpPr>
          <p:nvPr>
            <p:ph type="dt" sz="half" idx="10"/>
          </p:nvPr>
        </p:nvSpPr>
        <p:spPr/>
        <p:txBody>
          <a:bodyPr/>
          <a:lstStyle/>
          <a:p>
            <a:fld id="{2E7E3052-ADAD-6F4F-9C6C-20FF5C9977E1}" type="datetimeFigureOut">
              <a:rPr lang="cs-CZ" smtClean="0"/>
              <a:t>24.03.2024</a:t>
            </a:fld>
            <a:endParaRPr lang="cs-CZ"/>
          </a:p>
        </p:txBody>
      </p:sp>
      <p:sp>
        <p:nvSpPr>
          <p:cNvPr id="6" name="Zástupný symbol pro zápatí 5">
            <a:extLst>
              <a:ext uri="{FF2B5EF4-FFF2-40B4-BE49-F238E27FC236}">
                <a16:creationId xmlns:a16="http://schemas.microsoft.com/office/drawing/2014/main" id="{FED5CF14-2016-6A49-87E8-BAB55934369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0F36394-8952-7044-A2FB-D30F7CDB250E}"/>
              </a:ext>
            </a:extLst>
          </p:cNvPr>
          <p:cNvSpPr>
            <a:spLocks noGrp="1"/>
          </p:cNvSpPr>
          <p:nvPr>
            <p:ph type="sldNum" sz="quarter" idx="12"/>
          </p:nvPr>
        </p:nvSpPr>
        <p:spPr/>
        <p:txBody>
          <a:bodyPr/>
          <a:lstStyle/>
          <a:p>
            <a:fld id="{C8A9F24B-FD99-554B-B58A-B2A290F82BD0}" type="slidenum">
              <a:rPr lang="cs-CZ" smtClean="0"/>
              <a:t>‹#›</a:t>
            </a:fld>
            <a:endParaRPr lang="cs-CZ"/>
          </a:p>
        </p:txBody>
      </p:sp>
    </p:spTree>
    <p:extLst>
      <p:ext uri="{BB962C8B-B14F-4D97-AF65-F5344CB8AC3E}">
        <p14:creationId xmlns:p14="http://schemas.microsoft.com/office/powerpoint/2010/main" val="35953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6AA2F-08C2-CD4D-BDB3-6651DC2321C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4F6707D-2BBE-7041-A146-31F01363D7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29E2AB58-CCA7-A948-B969-D563D543EF77}"/>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ADB3616A-515A-0F4E-8CA6-7B0E5FFEBA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CF5E2372-01C2-A141-B88D-FA48A4435C00}"/>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DD4249B-482C-6248-A0CF-CE7F94582767}"/>
              </a:ext>
            </a:extLst>
          </p:cNvPr>
          <p:cNvSpPr>
            <a:spLocks noGrp="1"/>
          </p:cNvSpPr>
          <p:nvPr>
            <p:ph type="dt" sz="half" idx="10"/>
          </p:nvPr>
        </p:nvSpPr>
        <p:spPr/>
        <p:txBody>
          <a:bodyPr/>
          <a:lstStyle/>
          <a:p>
            <a:fld id="{2E7E3052-ADAD-6F4F-9C6C-20FF5C9977E1}" type="datetimeFigureOut">
              <a:rPr lang="cs-CZ" smtClean="0"/>
              <a:t>24.03.2024</a:t>
            </a:fld>
            <a:endParaRPr lang="cs-CZ"/>
          </a:p>
        </p:txBody>
      </p:sp>
      <p:sp>
        <p:nvSpPr>
          <p:cNvPr id="8" name="Zástupný symbol pro zápatí 7">
            <a:extLst>
              <a:ext uri="{FF2B5EF4-FFF2-40B4-BE49-F238E27FC236}">
                <a16:creationId xmlns:a16="http://schemas.microsoft.com/office/drawing/2014/main" id="{6682FEF9-A3BE-454F-9A99-65092CB6D54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998FB1E3-C5D3-6A45-9A1A-D854A5B7C80F}"/>
              </a:ext>
            </a:extLst>
          </p:cNvPr>
          <p:cNvSpPr>
            <a:spLocks noGrp="1"/>
          </p:cNvSpPr>
          <p:nvPr>
            <p:ph type="sldNum" sz="quarter" idx="12"/>
          </p:nvPr>
        </p:nvSpPr>
        <p:spPr/>
        <p:txBody>
          <a:bodyPr/>
          <a:lstStyle/>
          <a:p>
            <a:fld id="{C8A9F24B-FD99-554B-B58A-B2A290F82BD0}" type="slidenum">
              <a:rPr lang="cs-CZ" smtClean="0"/>
              <a:t>‹#›</a:t>
            </a:fld>
            <a:endParaRPr lang="cs-CZ"/>
          </a:p>
        </p:txBody>
      </p:sp>
    </p:spTree>
    <p:extLst>
      <p:ext uri="{BB962C8B-B14F-4D97-AF65-F5344CB8AC3E}">
        <p14:creationId xmlns:p14="http://schemas.microsoft.com/office/powerpoint/2010/main" val="1124189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9A1564-8BBD-5748-803C-E58FAFE68FF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D13A264-9A9E-2946-BED1-470848E03DAF}"/>
              </a:ext>
            </a:extLst>
          </p:cNvPr>
          <p:cNvSpPr>
            <a:spLocks noGrp="1"/>
          </p:cNvSpPr>
          <p:nvPr>
            <p:ph type="dt" sz="half" idx="10"/>
          </p:nvPr>
        </p:nvSpPr>
        <p:spPr/>
        <p:txBody>
          <a:bodyPr/>
          <a:lstStyle/>
          <a:p>
            <a:fld id="{2E7E3052-ADAD-6F4F-9C6C-20FF5C9977E1}" type="datetimeFigureOut">
              <a:rPr lang="cs-CZ" smtClean="0"/>
              <a:t>24.03.2024</a:t>
            </a:fld>
            <a:endParaRPr lang="cs-CZ"/>
          </a:p>
        </p:txBody>
      </p:sp>
      <p:sp>
        <p:nvSpPr>
          <p:cNvPr id="4" name="Zástupný symbol pro zápatí 3">
            <a:extLst>
              <a:ext uri="{FF2B5EF4-FFF2-40B4-BE49-F238E27FC236}">
                <a16:creationId xmlns:a16="http://schemas.microsoft.com/office/drawing/2014/main" id="{209B567E-4E76-8C44-9F97-B88B6166C042}"/>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3EBC4F80-8BEE-2B45-93EF-4769A2672466}"/>
              </a:ext>
            </a:extLst>
          </p:cNvPr>
          <p:cNvSpPr>
            <a:spLocks noGrp="1"/>
          </p:cNvSpPr>
          <p:nvPr>
            <p:ph type="sldNum" sz="quarter" idx="12"/>
          </p:nvPr>
        </p:nvSpPr>
        <p:spPr/>
        <p:txBody>
          <a:bodyPr/>
          <a:lstStyle/>
          <a:p>
            <a:fld id="{C8A9F24B-FD99-554B-B58A-B2A290F82BD0}" type="slidenum">
              <a:rPr lang="cs-CZ" smtClean="0"/>
              <a:t>‹#›</a:t>
            </a:fld>
            <a:endParaRPr lang="cs-CZ"/>
          </a:p>
        </p:txBody>
      </p:sp>
    </p:spTree>
    <p:extLst>
      <p:ext uri="{BB962C8B-B14F-4D97-AF65-F5344CB8AC3E}">
        <p14:creationId xmlns:p14="http://schemas.microsoft.com/office/powerpoint/2010/main" val="175331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89383D8-CB35-C04B-988B-7AC70290A766}"/>
              </a:ext>
            </a:extLst>
          </p:cNvPr>
          <p:cNvSpPr>
            <a:spLocks noGrp="1"/>
          </p:cNvSpPr>
          <p:nvPr>
            <p:ph type="dt" sz="half" idx="10"/>
          </p:nvPr>
        </p:nvSpPr>
        <p:spPr/>
        <p:txBody>
          <a:bodyPr/>
          <a:lstStyle/>
          <a:p>
            <a:fld id="{2E7E3052-ADAD-6F4F-9C6C-20FF5C9977E1}" type="datetimeFigureOut">
              <a:rPr lang="cs-CZ" smtClean="0"/>
              <a:t>24.03.2024</a:t>
            </a:fld>
            <a:endParaRPr lang="cs-CZ"/>
          </a:p>
        </p:txBody>
      </p:sp>
      <p:sp>
        <p:nvSpPr>
          <p:cNvPr id="3" name="Zástupný symbol pro zápatí 2">
            <a:extLst>
              <a:ext uri="{FF2B5EF4-FFF2-40B4-BE49-F238E27FC236}">
                <a16:creationId xmlns:a16="http://schemas.microsoft.com/office/drawing/2014/main" id="{41B52B07-8E4B-6F4D-9FA6-03D84E908E7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766A2EC-3C85-8E42-A5EA-5EF0584754ED}"/>
              </a:ext>
            </a:extLst>
          </p:cNvPr>
          <p:cNvSpPr>
            <a:spLocks noGrp="1"/>
          </p:cNvSpPr>
          <p:nvPr>
            <p:ph type="sldNum" sz="quarter" idx="12"/>
          </p:nvPr>
        </p:nvSpPr>
        <p:spPr/>
        <p:txBody>
          <a:bodyPr/>
          <a:lstStyle/>
          <a:p>
            <a:fld id="{C8A9F24B-FD99-554B-B58A-B2A290F82BD0}" type="slidenum">
              <a:rPr lang="cs-CZ" smtClean="0"/>
              <a:t>‹#›</a:t>
            </a:fld>
            <a:endParaRPr lang="cs-CZ"/>
          </a:p>
        </p:txBody>
      </p:sp>
    </p:spTree>
    <p:extLst>
      <p:ext uri="{BB962C8B-B14F-4D97-AF65-F5344CB8AC3E}">
        <p14:creationId xmlns:p14="http://schemas.microsoft.com/office/powerpoint/2010/main" val="263629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68C39B-4C66-4945-9F76-A1CE5968EB8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E4BC1DDF-3279-FD4F-A222-AF3C539D22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63E90A9-C63C-B940-82E7-6A74DB40F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B760463-5BB7-9B48-9853-F31835B03739}"/>
              </a:ext>
            </a:extLst>
          </p:cNvPr>
          <p:cNvSpPr>
            <a:spLocks noGrp="1"/>
          </p:cNvSpPr>
          <p:nvPr>
            <p:ph type="dt" sz="half" idx="10"/>
          </p:nvPr>
        </p:nvSpPr>
        <p:spPr/>
        <p:txBody>
          <a:bodyPr/>
          <a:lstStyle/>
          <a:p>
            <a:fld id="{2E7E3052-ADAD-6F4F-9C6C-20FF5C9977E1}" type="datetimeFigureOut">
              <a:rPr lang="cs-CZ" smtClean="0"/>
              <a:t>24.03.2024</a:t>
            </a:fld>
            <a:endParaRPr lang="cs-CZ"/>
          </a:p>
        </p:txBody>
      </p:sp>
      <p:sp>
        <p:nvSpPr>
          <p:cNvPr id="6" name="Zástupný symbol pro zápatí 5">
            <a:extLst>
              <a:ext uri="{FF2B5EF4-FFF2-40B4-BE49-F238E27FC236}">
                <a16:creationId xmlns:a16="http://schemas.microsoft.com/office/drawing/2014/main" id="{3F0FABEA-22D7-E744-B324-5CDFE9B33E5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2F13212-1137-2D4F-B540-C5560DFC4017}"/>
              </a:ext>
            </a:extLst>
          </p:cNvPr>
          <p:cNvSpPr>
            <a:spLocks noGrp="1"/>
          </p:cNvSpPr>
          <p:nvPr>
            <p:ph type="sldNum" sz="quarter" idx="12"/>
          </p:nvPr>
        </p:nvSpPr>
        <p:spPr/>
        <p:txBody>
          <a:bodyPr/>
          <a:lstStyle/>
          <a:p>
            <a:fld id="{C8A9F24B-FD99-554B-B58A-B2A290F82BD0}" type="slidenum">
              <a:rPr lang="cs-CZ" smtClean="0"/>
              <a:t>‹#›</a:t>
            </a:fld>
            <a:endParaRPr lang="cs-CZ"/>
          </a:p>
        </p:txBody>
      </p:sp>
    </p:spTree>
    <p:extLst>
      <p:ext uri="{BB962C8B-B14F-4D97-AF65-F5344CB8AC3E}">
        <p14:creationId xmlns:p14="http://schemas.microsoft.com/office/powerpoint/2010/main" val="127925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4A4EAB-7B0E-BB4D-9A18-68C177A3811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7460476-2939-6D4A-BA87-BABC879EA0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2BA2EE6C-4196-2D4B-ACC8-16AA30CA2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7512313-2638-BB43-AADB-15C8278E4736}"/>
              </a:ext>
            </a:extLst>
          </p:cNvPr>
          <p:cNvSpPr>
            <a:spLocks noGrp="1"/>
          </p:cNvSpPr>
          <p:nvPr>
            <p:ph type="dt" sz="half" idx="10"/>
          </p:nvPr>
        </p:nvSpPr>
        <p:spPr/>
        <p:txBody>
          <a:bodyPr/>
          <a:lstStyle/>
          <a:p>
            <a:fld id="{2E7E3052-ADAD-6F4F-9C6C-20FF5C9977E1}" type="datetimeFigureOut">
              <a:rPr lang="cs-CZ" smtClean="0"/>
              <a:t>24.03.2024</a:t>
            </a:fld>
            <a:endParaRPr lang="cs-CZ"/>
          </a:p>
        </p:txBody>
      </p:sp>
      <p:sp>
        <p:nvSpPr>
          <p:cNvPr id="6" name="Zástupný symbol pro zápatí 5">
            <a:extLst>
              <a:ext uri="{FF2B5EF4-FFF2-40B4-BE49-F238E27FC236}">
                <a16:creationId xmlns:a16="http://schemas.microsoft.com/office/drawing/2014/main" id="{AC9CEBAA-DEA8-0E4A-9EA0-49BE4CF79AA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D205B16-1CF3-B24B-A1A1-9CEFCD2D576A}"/>
              </a:ext>
            </a:extLst>
          </p:cNvPr>
          <p:cNvSpPr>
            <a:spLocks noGrp="1"/>
          </p:cNvSpPr>
          <p:nvPr>
            <p:ph type="sldNum" sz="quarter" idx="12"/>
          </p:nvPr>
        </p:nvSpPr>
        <p:spPr/>
        <p:txBody>
          <a:bodyPr/>
          <a:lstStyle/>
          <a:p>
            <a:fld id="{C8A9F24B-FD99-554B-B58A-B2A290F82BD0}" type="slidenum">
              <a:rPr lang="cs-CZ" smtClean="0"/>
              <a:t>‹#›</a:t>
            </a:fld>
            <a:endParaRPr lang="cs-CZ"/>
          </a:p>
        </p:txBody>
      </p:sp>
    </p:spTree>
    <p:extLst>
      <p:ext uri="{BB962C8B-B14F-4D97-AF65-F5344CB8AC3E}">
        <p14:creationId xmlns:p14="http://schemas.microsoft.com/office/powerpoint/2010/main" val="245281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615014D-1997-0C41-90CD-C37D85E83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4C803593-2C65-1F46-9A9D-B4E269DA8B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FB1E315-DB8F-1C42-B7A0-F578595AB4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E3052-ADAD-6F4F-9C6C-20FF5C9977E1}" type="datetimeFigureOut">
              <a:rPr lang="cs-CZ" smtClean="0"/>
              <a:t>24.03.2024</a:t>
            </a:fld>
            <a:endParaRPr lang="cs-CZ"/>
          </a:p>
        </p:txBody>
      </p:sp>
      <p:sp>
        <p:nvSpPr>
          <p:cNvPr id="5" name="Zástupný symbol pro zápatí 4">
            <a:extLst>
              <a:ext uri="{FF2B5EF4-FFF2-40B4-BE49-F238E27FC236}">
                <a16:creationId xmlns:a16="http://schemas.microsoft.com/office/drawing/2014/main" id="{0E5B75C5-65E6-3C45-A9B1-5E284F431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42A27D39-A18E-7D40-AC6C-77F5AB5E9D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9F24B-FD99-554B-B58A-B2A290F82BD0}" type="slidenum">
              <a:rPr lang="cs-CZ" smtClean="0"/>
              <a:t>‹#›</a:t>
            </a:fld>
            <a:endParaRPr lang="cs-CZ"/>
          </a:p>
        </p:txBody>
      </p:sp>
    </p:spTree>
    <p:extLst>
      <p:ext uri="{BB962C8B-B14F-4D97-AF65-F5344CB8AC3E}">
        <p14:creationId xmlns:p14="http://schemas.microsoft.com/office/powerpoint/2010/main" val="1149418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Sche&#769;ma%20-%20typologie%20metod%20ocen&#780;ova&#769;ni&#769;.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05F7D36-0339-F7C1-9E29-B162CD3CFFEA}"/>
              </a:ext>
            </a:extLst>
          </p:cNvPr>
          <p:cNvSpPr>
            <a:spLocks noGrp="1"/>
          </p:cNvSpPr>
          <p:nvPr>
            <p:ph type="ctrTitle"/>
          </p:nvPr>
        </p:nvSpPr>
        <p:spPr/>
        <p:txBody>
          <a:bodyPr/>
          <a:lstStyle/>
          <a:p>
            <a:r>
              <a:rPr lang="en-GB" dirty="0"/>
              <a:t>Policy evaluation methods</a:t>
            </a:r>
          </a:p>
        </p:txBody>
      </p:sp>
      <p:sp>
        <p:nvSpPr>
          <p:cNvPr id="4" name="Podnadpis 3">
            <a:extLst>
              <a:ext uri="{FF2B5EF4-FFF2-40B4-BE49-F238E27FC236}">
                <a16:creationId xmlns:a16="http://schemas.microsoft.com/office/drawing/2014/main" id="{62621B33-773B-F291-AA4B-6DEC7D2092E9}"/>
              </a:ext>
            </a:extLst>
          </p:cNvPr>
          <p:cNvSpPr>
            <a:spLocks noGrp="1"/>
          </p:cNvSpPr>
          <p:nvPr>
            <p:ph type="subTitle" idx="1"/>
          </p:nvPr>
        </p:nvSpPr>
        <p:spPr/>
        <p:txBody>
          <a:bodyPr/>
          <a:lstStyle/>
          <a:p>
            <a:r>
              <a:rPr lang="en-GB" dirty="0"/>
              <a:t>22.3.2023</a:t>
            </a:r>
          </a:p>
        </p:txBody>
      </p:sp>
    </p:spTree>
    <p:extLst>
      <p:ext uri="{BB962C8B-B14F-4D97-AF65-F5344CB8AC3E}">
        <p14:creationId xmlns:p14="http://schemas.microsoft.com/office/powerpoint/2010/main" val="1055295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A1DC430-74F2-8B43-ABED-6732EFBEF8CF}"/>
              </a:ext>
            </a:extLst>
          </p:cNvPr>
          <p:cNvSpPr>
            <a:spLocks noGrp="1" noChangeArrowheads="1"/>
          </p:cNvSpPr>
          <p:nvPr>
            <p:ph type="title"/>
          </p:nvPr>
        </p:nvSpPr>
        <p:spPr/>
        <p:txBody>
          <a:bodyPr/>
          <a:lstStyle/>
          <a:p>
            <a:r>
              <a:rPr lang="en-GB" altLang="cs-CZ" dirty="0"/>
              <a:t>Long history</a:t>
            </a:r>
          </a:p>
        </p:txBody>
      </p:sp>
      <p:sp>
        <p:nvSpPr>
          <p:cNvPr id="23555" name="Rectangle 3">
            <a:extLst>
              <a:ext uri="{FF2B5EF4-FFF2-40B4-BE49-F238E27FC236}">
                <a16:creationId xmlns:a16="http://schemas.microsoft.com/office/drawing/2014/main" id="{9A540404-8EE0-F940-B9EF-E7A542AAAEE3}"/>
              </a:ext>
            </a:extLst>
          </p:cNvPr>
          <p:cNvSpPr>
            <a:spLocks noGrp="1" noChangeArrowheads="1"/>
          </p:cNvSpPr>
          <p:nvPr>
            <p:ph type="body" idx="1"/>
          </p:nvPr>
        </p:nvSpPr>
        <p:spPr/>
        <p:txBody>
          <a:bodyPr>
            <a:normAutofit fontScale="92500" lnSpcReduction="20000"/>
          </a:bodyPr>
          <a:lstStyle/>
          <a:p>
            <a:pPr>
              <a:lnSpc>
                <a:spcPct val="100000"/>
              </a:lnSpc>
            </a:pPr>
            <a:r>
              <a:rPr lang="cs-CZ" altLang="cs-CZ" sz="3200" dirty="0" err="1"/>
              <a:t>The</a:t>
            </a:r>
            <a:r>
              <a:rPr lang="cs-CZ" altLang="cs-CZ" sz="3200" dirty="0"/>
              <a:t> </a:t>
            </a:r>
            <a:r>
              <a:rPr lang="cs-CZ" altLang="cs-CZ" sz="3200" dirty="0" err="1"/>
              <a:t>history</a:t>
            </a:r>
            <a:r>
              <a:rPr lang="cs-CZ" altLang="cs-CZ" sz="3200" dirty="0"/>
              <a:t> </a:t>
            </a:r>
            <a:r>
              <a:rPr lang="cs-CZ" altLang="cs-CZ" sz="3200" dirty="0" err="1"/>
              <a:t>of</a:t>
            </a:r>
            <a:r>
              <a:rPr lang="cs-CZ" altLang="cs-CZ" sz="3200" dirty="0"/>
              <a:t> </a:t>
            </a:r>
            <a:r>
              <a:rPr lang="cs-CZ" altLang="cs-CZ" sz="3200" dirty="0" err="1"/>
              <a:t>analyses</a:t>
            </a:r>
            <a:r>
              <a:rPr lang="cs-CZ" altLang="cs-CZ" sz="3200" dirty="0"/>
              <a:t> </a:t>
            </a:r>
            <a:r>
              <a:rPr lang="cs-CZ" altLang="cs-CZ" sz="3200" dirty="0" err="1"/>
              <a:t>of</a:t>
            </a:r>
            <a:r>
              <a:rPr lang="cs-CZ" altLang="cs-CZ" sz="3200" dirty="0"/>
              <a:t> public </a:t>
            </a:r>
            <a:r>
              <a:rPr lang="cs-CZ" altLang="cs-CZ" sz="3200" dirty="0" err="1"/>
              <a:t>projects</a:t>
            </a:r>
            <a:r>
              <a:rPr lang="cs-CZ" altLang="cs-CZ" sz="3200" dirty="0"/>
              <a:t> </a:t>
            </a:r>
            <a:r>
              <a:rPr lang="cs-CZ" altLang="cs-CZ" sz="3200" dirty="0" err="1"/>
              <a:t>begins</a:t>
            </a:r>
            <a:r>
              <a:rPr lang="cs-CZ" altLang="cs-CZ" sz="3200" dirty="0"/>
              <a:t> </a:t>
            </a:r>
            <a:r>
              <a:rPr lang="cs-CZ" altLang="cs-CZ" sz="3200" dirty="0" err="1"/>
              <a:t>at</a:t>
            </a:r>
            <a:r>
              <a:rPr lang="cs-CZ" altLang="cs-CZ" sz="3200" dirty="0"/>
              <a:t> </a:t>
            </a:r>
            <a:r>
              <a:rPr lang="cs-CZ" altLang="cs-CZ" sz="3200" dirty="0" err="1"/>
              <a:t>the</a:t>
            </a:r>
            <a:r>
              <a:rPr lang="cs-CZ" altLang="cs-CZ" sz="3200" dirty="0"/>
              <a:t> </a:t>
            </a:r>
            <a:r>
              <a:rPr lang="cs-CZ" altLang="cs-CZ" sz="3200" dirty="0" err="1"/>
              <a:t>beginning</a:t>
            </a:r>
            <a:r>
              <a:rPr lang="cs-CZ" altLang="cs-CZ" sz="3200" dirty="0"/>
              <a:t> </a:t>
            </a:r>
            <a:r>
              <a:rPr lang="cs-CZ" altLang="cs-CZ" sz="3200" dirty="0" err="1"/>
              <a:t>of</a:t>
            </a:r>
            <a:r>
              <a:rPr lang="cs-CZ" altLang="cs-CZ" sz="3200" dirty="0"/>
              <a:t> </a:t>
            </a:r>
            <a:r>
              <a:rPr lang="cs-CZ" altLang="cs-CZ" sz="3200" dirty="0" err="1"/>
              <a:t>our</a:t>
            </a:r>
            <a:r>
              <a:rPr lang="cs-CZ" altLang="cs-CZ" sz="3200" dirty="0"/>
              <a:t> </a:t>
            </a:r>
            <a:r>
              <a:rPr lang="cs-CZ" altLang="cs-CZ" sz="3200" dirty="0" err="1"/>
              <a:t>century</a:t>
            </a:r>
            <a:r>
              <a:rPr lang="cs-CZ" altLang="cs-CZ" sz="3200" dirty="0"/>
              <a:t>. In 1902, </a:t>
            </a:r>
            <a:r>
              <a:rPr lang="cs-CZ" altLang="cs-CZ" sz="3200" dirty="0" err="1"/>
              <a:t>the</a:t>
            </a:r>
            <a:r>
              <a:rPr lang="cs-CZ" altLang="cs-CZ" sz="3200" dirty="0"/>
              <a:t> River and </a:t>
            </a:r>
            <a:r>
              <a:rPr lang="cs-CZ" altLang="cs-CZ" sz="3200" dirty="0" err="1"/>
              <a:t>Harbor</a:t>
            </a:r>
            <a:r>
              <a:rPr lang="cs-CZ" altLang="cs-CZ" sz="3200" dirty="0"/>
              <a:t> </a:t>
            </a:r>
            <a:r>
              <a:rPr lang="cs-CZ" altLang="cs-CZ" sz="3200" dirty="0" err="1"/>
              <a:t>Act</a:t>
            </a:r>
            <a:r>
              <a:rPr lang="cs-CZ" altLang="cs-CZ" sz="3200" dirty="0"/>
              <a:t> </a:t>
            </a:r>
            <a:r>
              <a:rPr lang="cs-CZ" altLang="cs-CZ" sz="3200" dirty="0" err="1"/>
              <a:t>came</a:t>
            </a:r>
            <a:r>
              <a:rPr lang="cs-CZ" altLang="cs-CZ" sz="3200" dirty="0"/>
              <a:t> </a:t>
            </a:r>
            <a:r>
              <a:rPr lang="cs-CZ" altLang="cs-CZ" sz="3200" dirty="0" err="1"/>
              <a:t>into</a:t>
            </a:r>
            <a:r>
              <a:rPr lang="cs-CZ" altLang="cs-CZ" sz="3200" dirty="0"/>
              <a:t> </a:t>
            </a:r>
            <a:r>
              <a:rPr lang="cs-CZ" altLang="cs-CZ" sz="3200" dirty="0" err="1"/>
              <a:t>force</a:t>
            </a:r>
            <a:r>
              <a:rPr lang="cs-CZ" altLang="cs-CZ" sz="3200" dirty="0"/>
              <a:t> in </a:t>
            </a:r>
            <a:r>
              <a:rPr lang="cs-CZ" altLang="cs-CZ" sz="3200" dirty="0" err="1"/>
              <a:t>the</a:t>
            </a:r>
            <a:r>
              <a:rPr lang="cs-CZ" altLang="cs-CZ" sz="3200" dirty="0"/>
              <a:t> US, </a:t>
            </a:r>
            <a:r>
              <a:rPr lang="cs-CZ" altLang="cs-CZ" sz="3200" dirty="0" err="1"/>
              <a:t>which</a:t>
            </a:r>
            <a:r>
              <a:rPr lang="cs-CZ" altLang="cs-CZ" sz="3200" dirty="0"/>
              <a:t> </a:t>
            </a:r>
            <a:r>
              <a:rPr lang="cs-CZ" altLang="cs-CZ" sz="3200" dirty="0" err="1"/>
              <a:t>for</a:t>
            </a:r>
            <a:r>
              <a:rPr lang="cs-CZ" altLang="cs-CZ" sz="3200" dirty="0"/>
              <a:t> </a:t>
            </a:r>
            <a:r>
              <a:rPr lang="cs-CZ" altLang="cs-CZ" sz="3200" dirty="0" err="1"/>
              <a:t>the</a:t>
            </a:r>
            <a:r>
              <a:rPr lang="cs-CZ" altLang="cs-CZ" sz="3200" dirty="0"/>
              <a:t> </a:t>
            </a:r>
            <a:r>
              <a:rPr lang="cs-CZ" altLang="cs-CZ" sz="3200" dirty="0" err="1"/>
              <a:t>first</a:t>
            </a:r>
            <a:r>
              <a:rPr lang="cs-CZ" altLang="cs-CZ" sz="3200" dirty="0"/>
              <a:t> </a:t>
            </a:r>
            <a:r>
              <a:rPr lang="cs-CZ" altLang="cs-CZ" sz="3200" dirty="0" err="1"/>
              <a:t>time</a:t>
            </a:r>
            <a:r>
              <a:rPr lang="cs-CZ" altLang="cs-CZ" sz="3200" dirty="0"/>
              <a:t> </a:t>
            </a:r>
            <a:r>
              <a:rPr lang="cs-CZ" altLang="cs-CZ" sz="3200" dirty="0" err="1"/>
              <a:t>rightly</a:t>
            </a:r>
            <a:r>
              <a:rPr lang="cs-CZ" altLang="cs-CZ" sz="3200" dirty="0"/>
              <a:t> </a:t>
            </a:r>
            <a:r>
              <a:rPr lang="cs-CZ" altLang="cs-CZ" sz="3200" dirty="0" err="1"/>
              <a:t>regulated</a:t>
            </a:r>
            <a:r>
              <a:rPr lang="cs-CZ" altLang="cs-CZ" sz="3200" dirty="0"/>
              <a:t> </a:t>
            </a:r>
            <a:r>
              <a:rPr lang="cs-CZ" altLang="cs-CZ" sz="3200" dirty="0" err="1"/>
              <a:t>the</a:t>
            </a:r>
            <a:r>
              <a:rPr lang="cs-CZ" altLang="cs-CZ" sz="3200" dirty="0"/>
              <a:t> </a:t>
            </a:r>
            <a:r>
              <a:rPr lang="cs-CZ" altLang="cs-CZ" sz="3200" dirty="0" err="1"/>
              <a:t>state's</a:t>
            </a:r>
            <a:r>
              <a:rPr lang="cs-CZ" altLang="cs-CZ" sz="3200" dirty="0"/>
              <a:t> </a:t>
            </a:r>
            <a:r>
              <a:rPr lang="cs-CZ" altLang="cs-CZ" sz="3200" dirty="0" err="1"/>
              <a:t>obligation</a:t>
            </a:r>
            <a:r>
              <a:rPr lang="cs-CZ" altLang="cs-CZ" sz="3200" dirty="0"/>
              <a:t> to </a:t>
            </a:r>
            <a:r>
              <a:rPr lang="cs-CZ" altLang="cs-CZ" sz="3200" dirty="0" err="1"/>
              <a:t>evaluate</a:t>
            </a:r>
            <a:r>
              <a:rPr lang="cs-CZ" altLang="cs-CZ" sz="3200" dirty="0"/>
              <a:t> </a:t>
            </a:r>
            <a:r>
              <a:rPr lang="cs-CZ" altLang="cs-CZ" sz="3200" dirty="0" err="1"/>
              <a:t>the</a:t>
            </a:r>
            <a:r>
              <a:rPr lang="cs-CZ" altLang="cs-CZ" sz="3200" dirty="0"/>
              <a:t> </a:t>
            </a:r>
            <a:r>
              <a:rPr lang="cs-CZ" altLang="cs-CZ" sz="3200" dirty="0" err="1"/>
              <a:t>costs</a:t>
            </a:r>
            <a:r>
              <a:rPr lang="cs-CZ" altLang="cs-CZ" sz="3200" dirty="0"/>
              <a:t> and utility </a:t>
            </a:r>
            <a:r>
              <a:rPr lang="cs-CZ" altLang="cs-CZ" sz="3200" dirty="0" err="1"/>
              <a:t>of</a:t>
            </a:r>
            <a:r>
              <a:rPr lang="cs-CZ" altLang="cs-CZ" sz="3200" dirty="0"/>
              <a:t> </a:t>
            </a:r>
            <a:r>
              <a:rPr lang="cs-CZ" altLang="cs-CZ" sz="3200" dirty="0" err="1"/>
              <a:t>river</a:t>
            </a:r>
            <a:r>
              <a:rPr lang="cs-CZ" altLang="cs-CZ" sz="3200" dirty="0"/>
              <a:t> and port </a:t>
            </a:r>
            <a:r>
              <a:rPr lang="cs-CZ" altLang="cs-CZ" sz="3200" dirty="0" err="1"/>
              <a:t>facilities</a:t>
            </a:r>
            <a:r>
              <a:rPr lang="cs-CZ" altLang="cs-CZ" sz="3200" dirty="0"/>
              <a:t> </a:t>
            </a:r>
            <a:r>
              <a:rPr lang="cs-CZ" altLang="cs-CZ" sz="3200" dirty="0" err="1"/>
              <a:t>designed</a:t>
            </a:r>
            <a:r>
              <a:rPr lang="cs-CZ" altLang="cs-CZ" sz="3200" dirty="0"/>
              <a:t> by </a:t>
            </a:r>
            <a:r>
              <a:rPr lang="cs-CZ" altLang="cs-CZ" sz="3200" dirty="0" err="1"/>
              <a:t>the</a:t>
            </a:r>
            <a:r>
              <a:rPr lang="cs-CZ" altLang="cs-CZ" sz="3200" dirty="0"/>
              <a:t> So-</a:t>
            </a:r>
            <a:r>
              <a:rPr lang="cs-CZ" altLang="cs-CZ" sz="3200" dirty="0" err="1"/>
              <a:t>called</a:t>
            </a:r>
            <a:r>
              <a:rPr lang="cs-CZ" altLang="cs-CZ" sz="3200" dirty="0"/>
              <a:t> </a:t>
            </a:r>
            <a:r>
              <a:rPr lang="cs-CZ" altLang="cs-CZ" sz="3200" dirty="0" err="1"/>
              <a:t>Corps</a:t>
            </a:r>
            <a:r>
              <a:rPr lang="cs-CZ" altLang="cs-CZ" sz="3200" dirty="0"/>
              <a:t> </a:t>
            </a:r>
            <a:r>
              <a:rPr lang="cs-CZ" altLang="cs-CZ" sz="3200" dirty="0" err="1"/>
              <a:t>of</a:t>
            </a:r>
            <a:r>
              <a:rPr lang="cs-CZ" altLang="cs-CZ" sz="3200" dirty="0"/>
              <a:t> </a:t>
            </a:r>
            <a:r>
              <a:rPr lang="cs-CZ" altLang="cs-CZ" sz="3200" dirty="0" err="1"/>
              <a:t>Engineers</a:t>
            </a:r>
            <a:r>
              <a:rPr lang="cs-CZ" altLang="cs-CZ" sz="3200" dirty="0"/>
              <a:t>. </a:t>
            </a:r>
          </a:p>
          <a:p>
            <a:pPr>
              <a:lnSpc>
                <a:spcPct val="100000"/>
              </a:lnSpc>
            </a:pPr>
            <a:r>
              <a:rPr lang="cs-CZ" altLang="cs-CZ" sz="3200" dirty="0" err="1"/>
              <a:t>Flood</a:t>
            </a:r>
            <a:r>
              <a:rPr lang="cs-CZ" altLang="cs-CZ" sz="3200" dirty="0"/>
              <a:t> </a:t>
            </a:r>
            <a:r>
              <a:rPr lang="cs-CZ" altLang="cs-CZ" sz="3200" dirty="0" err="1"/>
              <a:t>Control</a:t>
            </a:r>
            <a:r>
              <a:rPr lang="cs-CZ" altLang="cs-CZ" sz="3200" dirty="0"/>
              <a:t> </a:t>
            </a:r>
            <a:r>
              <a:rPr lang="cs-CZ" altLang="cs-CZ" sz="3200" dirty="0" err="1"/>
              <a:t>Act</a:t>
            </a:r>
            <a:r>
              <a:rPr lang="cs-CZ" altLang="cs-CZ" sz="3200" dirty="0"/>
              <a:t>... 1936 
</a:t>
            </a:r>
            <a:r>
              <a:rPr lang="cs-CZ" altLang="cs-CZ" sz="3200" dirty="0" err="1"/>
              <a:t>Planning-programming-budgeting</a:t>
            </a:r>
            <a:r>
              <a:rPr lang="cs-CZ" altLang="cs-CZ" sz="3200" dirty="0"/>
              <a:t> </a:t>
            </a:r>
            <a:r>
              <a:rPr lang="cs-CZ" altLang="cs-CZ" sz="3200" dirty="0" err="1"/>
              <a:t>system</a:t>
            </a:r>
            <a:r>
              <a:rPr lang="cs-CZ" altLang="cs-CZ" sz="3200" dirty="0"/>
              <a:t> (PPBS) in </a:t>
            </a:r>
            <a:r>
              <a:rPr lang="cs-CZ" altLang="cs-CZ" sz="3200" dirty="0" err="1"/>
              <a:t>the</a:t>
            </a:r>
            <a:r>
              <a:rPr lang="cs-CZ" altLang="cs-CZ" sz="3200" dirty="0"/>
              <a:t> </a:t>
            </a:r>
            <a:r>
              <a:rPr lang="cs-CZ" altLang="cs-CZ" sz="3200" dirty="0" err="1"/>
              <a:t>army</a:t>
            </a:r>
            <a:r>
              <a:rPr lang="cs-CZ" altLang="cs-CZ" sz="3200" dirty="0"/>
              <a:t> ... 1961
</a:t>
            </a:r>
            <a:r>
              <a:rPr lang="cs-CZ" altLang="cs-CZ" sz="3200" dirty="0" err="1"/>
              <a:t>Extended</a:t>
            </a:r>
            <a:r>
              <a:rPr lang="cs-CZ" altLang="cs-CZ" sz="3200" dirty="0"/>
              <a:t> to </a:t>
            </a:r>
            <a:r>
              <a:rPr lang="cs-CZ" altLang="cs-CZ" sz="3200" dirty="0" err="1"/>
              <a:t>other</a:t>
            </a:r>
            <a:r>
              <a:rPr lang="cs-CZ" altLang="cs-CZ" sz="3200" dirty="0"/>
              <a:t> </a:t>
            </a:r>
            <a:r>
              <a:rPr lang="cs-CZ" altLang="cs-CZ" sz="3200" dirty="0" err="1"/>
              <a:t>ministries</a:t>
            </a:r>
            <a:r>
              <a:rPr lang="cs-CZ" altLang="cs-CZ" sz="3200" dirty="0"/>
              <a:t> in 1965
France 1967 - </a:t>
            </a:r>
            <a:r>
              <a:rPr lang="cs-CZ" altLang="cs-CZ" sz="3200" dirty="0" err="1"/>
              <a:t>system</a:t>
            </a:r>
            <a:r>
              <a:rPr lang="cs-CZ" altLang="cs-CZ" sz="3200" dirty="0"/>
              <a:t> </a:t>
            </a:r>
            <a:r>
              <a:rPr lang="cs-CZ" altLang="cs-CZ" sz="3200" dirty="0" err="1"/>
              <a:t>of</a:t>
            </a:r>
            <a:r>
              <a:rPr lang="cs-CZ" altLang="cs-CZ" sz="3200" dirty="0"/>
              <a:t> </a:t>
            </a:r>
            <a:r>
              <a:rPr lang="cs-CZ" altLang="cs-CZ" sz="3200" dirty="0" err="1"/>
              <a:t>budgetary</a:t>
            </a:r>
            <a:r>
              <a:rPr lang="cs-CZ" altLang="cs-CZ" sz="3200" dirty="0"/>
              <a:t> </a:t>
            </a:r>
            <a:r>
              <a:rPr lang="cs-CZ" altLang="cs-CZ" sz="3200" dirty="0" err="1"/>
              <a:t>elections</a:t>
            </a:r>
            <a:r>
              <a:rPr lang="cs-CZ" altLang="cs-CZ" sz="3200" dirty="0"/>
              <a:t> </a:t>
            </a:r>
            <a:endParaRPr lang="en-US" alt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153A113-230A-D647-B21F-3CB7F5B07282}"/>
              </a:ext>
            </a:extLst>
          </p:cNvPr>
          <p:cNvSpPr>
            <a:spLocks noGrp="1" noChangeArrowheads="1"/>
          </p:cNvSpPr>
          <p:nvPr>
            <p:ph type="title"/>
          </p:nvPr>
        </p:nvSpPr>
        <p:spPr/>
        <p:txBody>
          <a:bodyPr/>
          <a:lstStyle/>
          <a:p>
            <a:r>
              <a:rPr lang="cs-CZ" altLang="cs-CZ" sz="4000" dirty="0" err="1"/>
              <a:t>Cost</a:t>
            </a:r>
            <a:r>
              <a:rPr lang="cs-CZ" altLang="cs-CZ" sz="4000" dirty="0"/>
              <a:t>-benefit </a:t>
            </a:r>
            <a:r>
              <a:rPr lang="cs-CZ" altLang="cs-CZ" sz="4000" dirty="0" err="1"/>
              <a:t>analysis</a:t>
            </a:r>
            <a:r>
              <a:rPr lang="cs-CZ" altLang="cs-CZ" sz="4000" dirty="0"/>
              <a:t> (CBA)</a:t>
            </a:r>
            <a:endParaRPr lang="en-US" altLang="cs-CZ" sz="4000" dirty="0"/>
          </a:p>
        </p:txBody>
      </p:sp>
      <p:sp>
        <p:nvSpPr>
          <p:cNvPr id="27651" name="Rectangle 3">
            <a:extLst>
              <a:ext uri="{FF2B5EF4-FFF2-40B4-BE49-F238E27FC236}">
                <a16:creationId xmlns:a16="http://schemas.microsoft.com/office/drawing/2014/main" id="{6AE7BA0A-8BF3-5344-96E7-B84755A7EE86}"/>
              </a:ext>
            </a:extLst>
          </p:cNvPr>
          <p:cNvSpPr>
            <a:spLocks noGrp="1" noChangeArrowheads="1"/>
          </p:cNvSpPr>
          <p:nvPr>
            <p:ph type="body" idx="1"/>
          </p:nvPr>
        </p:nvSpPr>
        <p:spPr/>
        <p:txBody>
          <a:bodyPr/>
          <a:lstStyle/>
          <a:p>
            <a:r>
              <a:rPr lang="en-US" altLang="cs-CZ" dirty="0"/>
              <a:t>The main feature, but also a prerequisite for the use of CBA, is the possibility to express all its costs and uses in </a:t>
            </a:r>
            <a:r>
              <a:rPr lang="en-US" altLang="cs-CZ" b="1" i="1" dirty="0"/>
              <a:t>money terms (€, $)</a:t>
            </a:r>
            <a:r>
              <a:rPr lang="en-US" altLang="cs-CZ" dirty="0"/>
              <a:t>. </a:t>
            </a:r>
          </a:p>
          <a:p>
            <a:r>
              <a:rPr lang="en-US" altLang="cs-CZ" dirty="0"/>
              <a:t>This requirement is the source of the most common problems encountered during its processing. </a:t>
            </a:r>
          </a:p>
          <a:p>
            <a:r>
              <a:rPr lang="en-US" altLang="cs-CZ" dirty="0"/>
              <a:t>However, because of that, we can generally compare policies delivering very different types of benefits. (Universally appliable)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096B7E4-6192-764D-AEA8-9178032F43FA}"/>
              </a:ext>
            </a:extLst>
          </p:cNvPr>
          <p:cNvSpPr>
            <a:spLocks noGrp="1" noChangeArrowheads="1"/>
          </p:cNvSpPr>
          <p:nvPr>
            <p:ph type="title"/>
          </p:nvPr>
        </p:nvSpPr>
        <p:spPr/>
        <p:txBody>
          <a:bodyPr>
            <a:normAutofit/>
          </a:bodyPr>
          <a:lstStyle/>
          <a:p>
            <a:r>
              <a:rPr lang="en-US" altLang="cs-CZ" dirty="0"/>
              <a:t>Basic Steps:</a:t>
            </a:r>
          </a:p>
        </p:txBody>
      </p:sp>
      <p:sp>
        <p:nvSpPr>
          <p:cNvPr id="17411" name="Rectangle 3">
            <a:extLst>
              <a:ext uri="{FF2B5EF4-FFF2-40B4-BE49-F238E27FC236}">
                <a16:creationId xmlns:a16="http://schemas.microsoft.com/office/drawing/2014/main" id="{CC04987F-EC6B-D542-B4CF-5B1AF985E317}"/>
              </a:ext>
            </a:extLst>
          </p:cNvPr>
          <p:cNvSpPr>
            <a:spLocks noGrp="1" noChangeArrowheads="1"/>
          </p:cNvSpPr>
          <p:nvPr>
            <p:ph type="body" idx="1"/>
          </p:nvPr>
        </p:nvSpPr>
        <p:spPr/>
        <p:txBody>
          <a:bodyPr/>
          <a:lstStyle/>
          <a:p>
            <a:pPr>
              <a:lnSpc>
                <a:spcPct val="80000"/>
              </a:lnSpc>
            </a:pPr>
            <a:r>
              <a:rPr lang="en-US" altLang="cs-CZ" dirty="0"/>
              <a:t>Identification of the set of possible projects that are eligible
Identification of all meanings of these projects (all their inputs and outputs)
Estimate of the price of individual inputs and outputs
Convert all prices to the current discounted value
Add up all costs and revenues of individual projects to estimate the overall profitability of the project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8EEDD235-F08F-2462-0D73-6D1F90B2957A}"/>
              </a:ext>
            </a:extLst>
          </p:cNvPr>
          <p:cNvPicPr>
            <a:picLocks noChangeAspect="1"/>
          </p:cNvPicPr>
          <p:nvPr/>
        </p:nvPicPr>
        <p:blipFill>
          <a:blip r:embed="rId2"/>
          <a:stretch>
            <a:fillRect/>
          </a:stretch>
        </p:blipFill>
        <p:spPr>
          <a:xfrm>
            <a:off x="1815547" y="232389"/>
            <a:ext cx="8282609" cy="6615502"/>
          </a:xfrm>
          <a:prstGeom prst="rect">
            <a:avLst/>
          </a:prstGeom>
        </p:spPr>
      </p:pic>
    </p:spTree>
    <p:extLst>
      <p:ext uri="{BB962C8B-B14F-4D97-AF65-F5344CB8AC3E}">
        <p14:creationId xmlns:p14="http://schemas.microsoft.com/office/powerpoint/2010/main" val="749589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6192CD0-9949-844E-9403-E7ED19C68483}"/>
              </a:ext>
            </a:extLst>
          </p:cNvPr>
          <p:cNvSpPr>
            <a:spLocks noGrp="1" noChangeArrowheads="1"/>
          </p:cNvSpPr>
          <p:nvPr>
            <p:ph type="title"/>
          </p:nvPr>
        </p:nvSpPr>
        <p:spPr/>
        <p:txBody>
          <a:bodyPr/>
          <a:lstStyle/>
          <a:p>
            <a:r>
              <a:rPr lang="cs-CZ" altLang="cs-CZ" dirty="0" err="1"/>
              <a:t>Costs</a:t>
            </a:r>
            <a:endParaRPr lang="en-US" altLang="cs-CZ" dirty="0"/>
          </a:p>
        </p:txBody>
      </p:sp>
      <p:sp>
        <p:nvSpPr>
          <p:cNvPr id="28675" name="Rectangle 3">
            <a:extLst>
              <a:ext uri="{FF2B5EF4-FFF2-40B4-BE49-F238E27FC236}">
                <a16:creationId xmlns:a16="http://schemas.microsoft.com/office/drawing/2014/main" id="{D09F82EC-8A69-8C4E-8B68-888588F9C6DC}"/>
              </a:ext>
            </a:extLst>
          </p:cNvPr>
          <p:cNvSpPr>
            <a:spLocks noGrp="1" noChangeArrowheads="1"/>
          </p:cNvSpPr>
          <p:nvPr>
            <p:ph type="body" idx="1"/>
          </p:nvPr>
        </p:nvSpPr>
        <p:spPr/>
        <p:txBody>
          <a:bodyPr/>
          <a:lstStyle/>
          <a:p>
            <a:r>
              <a:rPr lang="en-US" altLang="cs-CZ" dirty="0"/>
              <a:t>Costs represent a sum of the monetary expenditure and non-monetary elements necessary to use different resources to obtain a specific product. </a:t>
            </a:r>
          </a:p>
          <a:p>
            <a:r>
              <a:rPr lang="en-US" altLang="cs-CZ" dirty="0"/>
              <a:t>Non-monetary elements may include restrictions arising from state regulatory measures, damage suffered by other entities or environmental degradation (negative externalities) and "opportunity costs", which indicate the benefits of otherwise using the same resources.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0AE4B9A7-BEEF-4D2C-0579-E72074C5A5E6}"/>
              </a:ext>
            </a:extLst>
          </p:cNvPr>
          <p:cNvPicPr>
            <a:picLocks noChangeAspect="1"/>
          </p:cNvPicPr>
          <p:nvPr/>
        </p:nvPicPr>
        <p:blipFill>
          <a:blip r:embed="rId2"/>
          <a:stretch>
            <a:fillRect/>
          </a:stretch>
        </p:blipFill>
        <p:spPr>
          <a:xfrm>
            <a:off x="3168081" y="172278"/>
            <a:ext cx="6015676" cy="6691232"/>
          </a:xfrm>
          <a:prstGeom prst="rect">
            <a:avLst/>
          </a:prstGeom>
        </p:spPr>
      </p:pic>
    </p:spTree>
    <p:extLst>
      <p:ext uri="{BB962C8B-B14F-4D97-AF65-F5344CB8AC3E}">
        <p14:creationId xmlns:p14="http://schemas.microsoft.com/office/powerpoint/2010/main" val="47401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D4F3624-808D-2A40-9C58-B2AA3408A364}"/>
              </a:ext>
            </a:extLst>
          </p:cNvPr>
          <p:cNvSpPr>
            <a:spLocks noGrp="1" noChangeArrowheads="1"/>
          </p:cNvSpPr>
          <p:nvPr>
            <p:ph type="title"/>
          </p:nvPr>
        </p:nvSpPr>
        <p:spPr/>
        <p:txBody>
          <a:bodyPr/>
          <a:lstStyle/>
          <a:p>
            <a:r>
              <a:rPr lang="cs-CZ" altLang="cs-CZ" dirty="0" err="1"/>
              <a:t>Benefits</a:t>
            </a:r>
            <a:endParaRPr lang="en-US" altLang="cs-CZ" dirty="0"/>
          </a:p>
        </p:txBody>
      </p:sp>
      <p:sp>
        <p:nvSpPr>
          <p:cNvPr id="29699" name="Rectangle 3">
            <a:extLst>
              <a:ext uri="{FF2B5EF4-FFF2-40B4-BE49-F238E27FC236}">
                <a16:creationId xmlns:a16="http://schemas.microsoft.com/office/drawing/2014/main" id="{855690A9-E241-414E-8F73-C3B984E8C966}"/>
              </a:ext>
            </a:extLst>
          </p:cNvPr>
          <p:cNvSpPr>
            <a:spLocks noGrp="1" noChangeArrowheads="1"/>
          </p:cNvSpPr>
          <p:nvPr>
            <p:ph type="body" idx="1"/>
          </p:nvPr>
        </p:nvSpPr>
        <p:spPr/>
        <p:txBody>
          <a:bodyPr/>
          <a:lstStyle/>
          <a:p>
            <a:r>
              <a:rPr lang="en-GB" altLang="cs-CZ" dirty="0"/>
              <a:t>Benefits represent the sum of the satisfaction of individuals, a group of individuals or a community generated by a public policy measure or expenditure programme. They may primarily take monetary and non-monetary form. For some specific benefits, it is extremely difficult to conduct the valuation, but the exclusion of immeasurable benefits from the analysis can be extremely harmful.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BC1FEDB-097F-0341-8C62-56FD5EE92F43}"/>
              </a:ext>
            </a:extLst>
          </p:cNvPr>
          <p:cNvSpPr>
            <a:spLocks noGrp="1" noChangeArrowheads="1"/>
          </p:cNvSpPr>
          <p:nvPr>
            <p:ph type="title"/>
          </p:nvPr>
        </p:nvSpPr>
        <p:spPr/>
        <p:txBody>
          <a:bodyPr/>
          <a:lstStyle/>
          <a:p>
            <a:r>
              <a:rPr lang="en-GB" altLang="cs-CZ" dirty="0"/>
              <a:t>Market prices rectification - </a:t>
            </a:r>
            <a:r>
              <a:rPr lang="en-GB" dirty="0"/>
              <a:t>Shadow Pricing</a:t>
            </a:r>
            <a:endParaRPr lang="en-GB" altLang="cs-CZ" dirty="0"/>
          </a:p>
        </p:txBody>
      </p:sp>
      <p:sp>
        <p:nvSpPr>
          <p:cNvPr id="30723" name="Rectangle 3">
            <a:extLst>
              <a:ext uri="{FF2B5EF4-FFF2-40B4-BE49-F238E27FC236}">
                <a16:creationId xmlns:a16="http://schemas.microsoft.com/office/drawing/2014/main" id="{F02AF0C3-BB3C-AC41-A418-E75A06B2CFF8}"/>
              </a:ext>
            </a:extLst>
          </p:cNvPr>
          <p:cNvSpPr>
            <a:spLocks noGrp="1" noChangeArrowheads="1"/>
          </p:cNvSpPr>
          <p:nvPr>
            <p:ph type="body" idx="1"/>
          </p:nvPr>
        </p:nvSpPr>
        <p:spPr/>
        <p:txBody>
          <a:bodyPr/>
          <a:lstStyle/>
          <a:p>
            <a:pPr marL="0" indent="0">
              <a:buNone/>
            </a:pPr>
            <a:r>
              <a:rPr lang="en-US" altLang="cs-CZ" dirty="0"/>
              <a:t>When is it proper to conduct? In a case of:</a:t>
            </a:r>
          </a:p>
          <a:p>
            <a:pPr marL="0" indent="0">
              <a:buNone/>
            </a:pPr>
            <a:endParaRPr lang="en-US" altLang="cs-CZ" dirty="0"/>
          </a:p>
          <a:p>
            <a:r>
              <a:rPr lang="en-US" altLang="cs-CZ" dirty="0"/>
              <a:t>imperfect competition</a:t>
            </a:r>
          </a:p>
          <a:p>
            <a:r>
              <a:rPr lang="en-US" altLang="cs-CZ" dirty="0"/>
              <a:t>incomplete use of resources
occurrence of taxes, subsidies and public (price) regulations
external trade and financial protection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5D225B-5417-9334-E9F7-FB416F9F54B0}"/>
              </a:ext>
            </a:extLst>
          </p:cNvPr>
          <p:cNvSpPr>
            <a:spLocks noGrp="1"/>
          </p:cNvSpPr>
          <p:nvPr>
            <p:ph type="title"/>
          </p:nvPr>
        </p:nvSpPr>
        <p:spPr/>
        <p:txBody>
          <a:bodyPr/>
          <a:lstStyle/>
          <a:p>
            <a:r>
              <a:rPr lang="en-GB" dirty="0"/>
              <a:t>How to work it out?</a:t>
            </a:r>
          </a:p>
        </p:txBody>
      </p:sp>
      <p:sp>
        <p:nvSpPr>
          <p:cNvPr id="3" name="Zástupný obsah 2">
            <a:extLst>
              <a:ext uri="{FF2B5EF4-FFF2-40B4-BE49-F238E27FC236}">
                <a16:creationId xmlns:a16="http://schemas.microsoft.com/office/drawing/2014/main" id="{373EA4F9-8249-16C3-0FC0-0BF63C895232}"/>
              </a:ext>
            </a:extLst>
          </p:cNvPr>
          <p:cNvSpPr>
            <a:spLocks noGrp="1"/>
          </p:cNvSpPr>
          <p:nvPr>
            <p:ph idx="1"/>
          </p:nvPr>
        </p:nvSpPr>
        <p:spPr/>
        <p:txBody>
          <a:bodyPr/>
          <a:lstStyle/>
          <a:p>
            <a:r>
              <a:rPr lang="en-GB" dirty="0"/>
              <a:t>Comparable prices – substitutes</a:t>
            </a:r>
          </a:p>
          <a:p>
            <a:r>
              <a:rPr lang="en-GB" dirty="0"/>
              <a:t>Consumer choice (from real choices – value of time from price difference of different transportation alternatives slower x faster)</a:t>
            </a:r>
          </a:p>
          <a:p>
            <a:r>
              <a:rPr lang="en-GB" dirty="0"/>
              <a:t>Derived demand (costs paid to be able to enjoy intangible benefit)</a:t>
            </a:r>
          </a:p>
          <a:p>
            <a:r>
              <a:rPr lang="en-GB" dirty="0"/>
              <a:t>Survey analysis </a:t>
            </a:r>
          </a:p>
          <a:p>
            <a:r>
              <a:rPr lang="en-GB" dirty="0"/>
              <a:t>Willingness to be compensated</a:t>
            </a:r>
          </a:p>
          <a:p>
            <a:endParaRPr lang="en-GB" dirty="0"/>
          </a:p>
          <a:p>
            <a:endParaRPr lang="en-GB" dirty="0"/>
          </a:p>
        </p:txBody>
      </p:sp>
    </p:spTree>
    <p:extLst>
      <p:ext uri="{BB962C8B-B14F-4D97-AF65-F5344CB8AC3E}">
        <p14:creationId xmlns:p14="http://schemas.microsoft.com/office/powerpoint/2010/main" val="1639538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4">
            <a:extLst>
              <a:ext uri="{FF2B5EF4-FFF2-40B4-BE49-F238E27FC236}">
                <a16:creationId xmlns:a16="http://schemas.microsoft.com/office/drawing/2014/main" id="{7C2860C8-717C-4FFE-07EF-0B4C1052AF4D}"/>
              </a:ext>
            </a:extLst>
          </p:cNvPr>
          <p:cNvSpPr>
            <a:spLocks noGrp="1"/>
          </p:cNvSpPr>
          <p:nvPr>
            <p:ph type="sldNum" sz="quarter" idx="12"/>
          </p:nvPr>
        </p:nvSpPr>
        <p:spPr/>
        <p:txBody>
          <a:bodyPr/>
          <a:lstStyle/>
          <a:p>
            <a:fld id="{234D082D-1DBF-8F45-BC1C-AE63A1CFE68A}" type="slidenum">
              <a:rPr lang="en-US" altLang="cs-CZ"/>
              <a:pPr/>
              <a:t>19</a:t>
            </a:fld>
            <a:endParaRPr lang="en-US" altLang="cs-CZ"/>
          </a:p>
        </p:txBody>
      </p:sp>
      <p:sp>
        <p:nvSpPr>
          <p:cNvPr id="31746" name="Rectangle 2">
            <a:extLst>
              <a:ext uri="{FF2B5EF4-FFF2-40B4-BE49-F238E27FC236}">
                <a16:creationId xmlns:a16="http://schemas.microsoft.com/office/drawing/2014/main" id="{88B656D7-9599-ED42-3F00-07DAB8701C20}"/>
              </a:ext>
            </a:extLst>
          </p:cNvPr>
          <p:cNvSpPr>
            <a:spLocks noGrp="1" noChangeArrowheads="1"/>
          </p:cNvSpPr>
          <p:nvPr>
            <p:ph type="title"/>
          </p:nvPr>
        </p:nvSpPr>
        <p:spPr>
          <a:xfrm>
            <a:off x="2209800" y="228600"/>
            <a:ext cx="7772400" cy="1066800"/>
          </a:xfrm>
        </p:spPr>
        <p:txBody>
          <a:bodyPr/>
          <a:lstStyle/>
          <a:p>
            <a:r>
              <a:rPr lang="cs-CZ" altLang="cs-CZ" sz="2400" dirty="0"/>
              <a:t>A </a:t>
            </a:r>
            <a:r>
              <a:rPr lang="cs-CZ" altLang="cs-CZ" sz="2400" dirty="0" err="1"/>
              <a:t>scheme</a:t>
            </a:r>
            <a:r>
              <a:rPr lang="cs-CZ" altLang="cs-CZ" sz="2400" dirty="0"/>
              <a:t> </a:t>
            </a:r>
            <a:r>
              <a:rPr lang="cs-CZ" altLang="cs-CZ" sz="2400" dirty="0" err="1"/>
              <a:t>of</a:t>
            </a:r>
            <a:r>
              <a:rPr lang="cs-CZ" altLang="cs-CZ" sz="2400" dirty="0"/>
              <a:t> </a:t>
            </a:r>
            <a:r>
              <a:rPr lang="cs-CZ" altLang="cs-CZ" sz="2400" dirty="0" err="1"/>
              <a:t>evaluation</a:t>
            </a:r>
            <a:r>
              <a:rPr lang="cs-CZ" altLang="cs-CZ" sz="2400" dirty="0"/>
              <a:t> </a:t>
            </a:r>
            <a:r>
              <a:rPr lang="cs-CZ" altLang="cs-CZ" sz="2400" dirty="0" err="1"/>
              <a:t>methods</a:t>
            </a:r>
            <a:r>
              <a:rPr lang="cs-CZ" altLang="cs-CZ" sz="2400" dirty="0"/>
              <a:t> </a:t>
            </a:r>
            <a:r>
              <a:rPr lang="cs-CZ" altLang="cs-CZ" sz="2400" dirty="0" err="1"/>
              <a:t>for</a:t>
            </a:r>
            <a:r>
              <a:rPr lang="cs-CZ" altLang="cs-CZ" sz="2400" dirty="0"/>
              <a:t> non-</a:t>
            </a:r>
            <a:r>
              <a:rPr lang="cs-CZ" altLang="cs-CZ" sz="2400" dirty="0" err="1"/>
              <a:t>tangible</a:t>
            </a:r>
            <a:r>
              <a:rPr lang="cs-CZ" altLang="cs-CZ" sz="2400" dirty="0"/>
              <a:t> C/</a:t>
            </a:r>
            <a:r>
              <a:rPr lang="cs-CZ" altLang="cs-CZ" sz="2400" dirty="0" err="1"/>
              <a:t>Bs</a:t>
            </a:r>
            <a:endParaRPr lang="cs-CZ" altLang="cs-CZ" sz="2400" dirty="0"/>
          </a:p>
        </p:txBody>
      </p:sp>
      <p:pic>
        <p:nvPicPr>
          <p:cNvPr id="31747" name="Picture 3">
            <a:hlinkClick r:id="rId2"/>
            <a:extLst>
              <a:ext uri="{FF2B5EF4-FFF2-40B4-BE49-F238E27FC236}">
                <a16:creationId xmlns:a16="http://schemas.microsoft.com/office/drawing/2014/main" id="{E1855C04-6715-8BBC-D976-22B18EDC5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1295400"/>
            <a:ext cx="6875463" cy="4992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73F0F2-0E9E-B50A-CC21-B8B948E0E8D9}"/>
              </a:ext>
            </a:extLst>
          </p:cNvPr>
          <p:cNvSpPr>
            <a:spLocks noGrp="1"/>
          </p:cNvSpPr>
          <p:nvPr>
            <p:ph type="title"/>
          </p:nvPr>
        </p:nvSpPr>
        <p:spPr/>
        <p:txBody>
          <a:bodyPr/>
          <a:lstStyle/>
          <a:p>
            <a:r>
              <a:rPr lang="en-GB" dirty="0"/>
              <a:t>Purposes for and steps of evaluation</a:t>
            </a:r>
          </a:p>
        </p:txBody>
      </p:sp>
      <p:sp>
        <p:nvSpPr>
          <p:cNvPr id="3" name="Zástupný obsah 2">
            <a:extLst>
              <a:ext uri="{FF2B5EF4-FFF2-40B4-BE49-F238E27FC236}">
                <a16:creationId xmlns:a16="http://schemas.microsoft.com/office/drawing/2014/main" id="{76CC3B4F-6E50-2B13-335F-03DA1666790E}"/>
              </a:ext>
            </a:extLst>
          </p:cNvPr>
          <p:cNvSpPr>
            <a:spLocks noGrp="1"/>
          </p:cNvSpPr>
          <p:nvPr>
            <p:ph idx="1"/>
          </p:nvPr>
        </p:nvSpPr>
        <p:spPr/>
        <p:txBody>
          <a:bodyPr/>
          <a:lstStyle/>
          <a:p>
            <a:r>
              <a:rPr lang="en-GB" dirty="0"/>
              <a:t>Detect status (sometimes referred to as monitoring)
Assess the state of affairs</a:t>
            </a:r>
          </a:p>
          <a:p>
            <a:pPr lvl="1"/>
            <a:r>
              <a:rPr lang="en-GB" dirty="0"/>
              <a:t>Objectively
Formally  
Normative (influence of values)</a:t>
            </a:r>
          </a:p>
          <a:p>
            <a:r>
              <a:rPr lang="en-GB" dirty="0"/>
              <a:t>Explain the process leading to the result
Provide arguments and options for decision-makers</a:t>
            </a:r>
          </a:p>
        </p:txBody>
      </p:sp>
    </p:spTree>
    <p:extLst>
      <p:ext uri="{BB962C8B-B14F-4D97-AF65-F5344CB8AC3E}">
        <p14:creationId xmlns:p14="http://schemas.microsoft.com/office/powerpoint/2010/main" val="2049827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229BE21-B52A-674E-80B8-C94CC7C6FB50}"/>
              </a:ext>
            </a:extLst>
          </p:cNvPr>
          <p:cNvSpPr>
            <a:spLocks noGrp="1" noChangeArrowheads="1"/>
          </p:cNvSpPr>
          <p:nvPr>
            <p:ph type="title"/>
          </p:nvPr>
        </p:nvSpPr>
        <p:spPr/>
        <p:txBody>
          <a:bodyPr/>
          <a:lstStyle/>
          <a:p>
            <a:r>
              <a:rPr lang="cs-CZ" altLang="cs-CZ" dirty="0" err="1"/>
              <a:t>Valuation</a:t>
            </a:r>
            <a:r>
              <a:rPr lang="cs-CZ" altLang="cs-CZ" dirty="0"/>
              <a:t> </a:t>
            </a:r>
            <a:r>
              <a:rPr lang="cs-CZ" altLang="cs-CZ" dirty="0" err="1"/>
              <a:t>of</a:t>
            </a:r>
            <a:r>
              <a:rPr lang="cs-CZ" altLang="cs-CZ" dirty="0"/>
              <a:t> </a:t>
            </a:r>
            <a:r>
              <a:rPr lang="cs-CZ" altLang="cs-CZ" dirty="0" err="1"/>
              <a:t>intangibles</a:t>
            </a:r>
            <a:r>
              <a:rPr lang="cs-CZ" altLang="cs-CZ" dirty="0"/>
              <a:t>
</a:t>
            </a:r>
            <a:endParaRPr lang="en-US" altLang="cs-CZ" dirty="0"/>
          </a:p>
        </p:txBody>
      </p:sp>
      <p:sp>
        <p:nvSpPr>
          <p:cNvPr id="31747" name="Rectangle 3">
            <a:extLst>
              <a:ext uri="{FF2B5EF4-FFF2-40B4-BE49-F238E27FC236}">
                <a16:creationId xmlns:a16="http://schemas.microsoft.com/office/drawing/2014/main" id="{C5D661CA-103B-894E-A354-41D12858606A}"/>
              </a:ext>
            </a:extLst>
          </p:cNvPr>
          <p:cNvSpPr>
            <a:spLocks noGrp="1" noChangeArrowheads="1"/>
          </p:cNvSpPr>
          <p:nvPr>
            <p:ph type="body" idx="1"/>
          </p:nvPr>
        </p:nvSpPr>
        <p:spPr/>
        <p:txBody>
          <a:bodyPr>
            <a:normAutofit/>
          </a:bodyPr>
          <a:lstStyle/>
          <a:p>
            <a:pPr marL="0" indent="0">
              <a:buNone/>
            </a:pPr>
            <a:r>
              <a:rPr lang="en-US" altLang="cs-CZ" dirty="0"/>
              <a:t>There is no easy answer to the question of how far to pursue the valuation of non-market items. However, the following criteria can help in making decisions:</a:t>
            </a:r>
          </a:p>
          <a:p>
            <a:endParaRPr lang="en-US" altLang="cs-CZ" dirty="0"/>
          </a:p>
          <a:p>
            <a:r>
              <a:rPr lang="en-US" altLang="cs-CZ" dirty="0"/>
              <a:t>Is it likely that gathering more information on non-market items will change the outcome of the analysis?
Can we afford to inn the costs needed to obtain this information?
If we value non-market costs and costs, will this increase the quality of our decision-making?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91797E2-9ABD-D344-95A2-BF8DD3C3E3D6}"/>
              </a:ext>
            </a:extLst>
          </p:cNvPr>
          <p:cNvSpPr>
            <a:spLocks noGrp="1" noChangeArrowheads="1"/>
          </p:cNvSpPr>
          <p:nvPr>
            <p:ph type="title"/>
          </p:nvPr>
        </p:nvSpPr>
        <p:spPr/>
        <p:txBody>
          <a:bodyPr/>
          <a:lstStyle/>
          <a:p>
            <a:r>
              <a:rPr lang="cs-CZ" altLang="cs-CZ" dirty="0" err="1"/>
              <a:t>Discounting</a:t>
            </a:r>
            <a:r>
              <a:rPr lang="en-US" altLang="cs-CZ" dirty="0"/>
              <a:t> </a:t>
            </a:r>
          </a:p>
        </p:txBody>
      </p:sp>
      <p:sp>
        <p:nvSpPr>
          <p:cNvPr id="3" name="Zástupný obsah 2">
            <a:extLst>
              <a:ext uri="{FF2B5EF4-FFF2-40B4-BE49-F238E27FC236}">
                <a16:creationId xmlns:a16="http://schemas.microsoft.com/office/drawing/2014/main" id="{1910E556-8852-6A42-B024-C7092F8F5F5E}"/>
              </a:ext>
            </a:extLst>
          </p:cNvPr>
          <p:cNvSpPr>
            <a:spLocks noGrp="1"/>
          </p:cNvSpPr>
          <p:nvPr>
            <p:ph idx="1"/>
          </p:nvPr>
        </p:nvSpPr>
        <p:spPr/>
        <p:txBody>
          <a:bodyPr>
            <a:normAutofit fontScale="85000" lnSpcReduction="10000"/>
          </a:bodyPr>
          <a:lstStyle/>
          <a:p>
            <a:pPr marL="0" indent="0">
              <a:buNone/>
            </a:pPr>
            <a:r>
              <a:rPr lang="cs-CZ" i="1" dirty="0" err="1">
                <a:effectLst/>
                <a:latin typeface="Times"/>
              </a:rPr>
              <a:t>Discounting</a:t>
            </a:r>
            <a:r>
              <a:rPr lang="cs-CZ" i="1" dirty="0">
                <a:effectLst/>
                <a:latin typeface="Times"/>
              </a:rPr>
              <a:t> </a:t>
            </a:r>
            <a:r>
              <a:rPr lang="cs-CZ" i="1" dirty="0" err="1">
                <a:effectLst/>
                <a:latin typeface="Times"/>
              </a:rPr>
              <a:t>is</a:t>
            </a:r>
            <a:r>
              <a:rPr lang="cs-CZ" i="1" dirty="0">
                <a:effectLst/>
                <a:latin typeface="Times"/>
              </a:rPr>
              <a:t> a </a:t>
            </a:r>
            <a:r>
              <a:rPr lang="cs-CZ" i="1" dirty="0" err="1">
                <a:effectLst/>
                <a:latin typeface="Times"/>
              </a:rPr>
              <a:t>procedure</a:t>
            </a:r>
            <a:r>
              <a:rPr lang="cs-CZ" i="1" dirty="0">
                <a:effectLst/>
                <a:latin typeface="Times"/>
              </a:rPr>
              <a:t> </a:t>
            </a:r>
            <a:r>
              <a:rPr lang="cs-CZ" i="1" dirty="0" err="1">
                <a:effectLst/>
                <a:latin typeface="Times"/>
              </a:rPr>
              <a:t>for</a:t>
            </a:r>
            <a:r>
              <a:rPr lang="cs-CZ" i="1" dirty="0">
                <a:effectLst/>
                <a:latin typeface="Times"/>
              </a:rPr>
              <a:t> </a:t>
            </a:r>
            <a:r>
              <a:rPr lang="cs-CZ" i="1" dirty="0" err="1">
                <a:effectLst/>
                <a:latin typeface="Times"/>
              </a:rPr>
              <a:t>estimating</a:t>
            </a:r>
            <a:r>
              <a:rPr lang="cs-CZ" i="1" dirty="0">
                <a:effectLst/>
                <a:latin typeface="Times"/>
              </a:rPr>
              <a:t> </a:t>
            </a:r>
            <a:r>
              <a:rPr lang="cs-CZ" i="1" dirty="0" err="1">
                <a:effectLst/>
                <a:latin typeface="Times"/>
              </a:rPr>
              <a:t>the</a:t>
            </a:r>
            <a:r>
              <a:rPr lang="cs-CZ" i="1" dirty="0">
                <a:effectLst/>
                <a:latin typeface="Times"/>
              </a:rPr>
              <a:t> </a:t>
            </a:r>
            <a:r>
              <a:rPr lang="cs-CZ" i="1" dirty="0" err="1">
                <a:effectLst/>
                <a:latin typeface="Times"/>
              </a:rPr>
              <a:t>present</a:t>
            </a:r>
            <a:r>
              <a:rPr lang="cs-CZ" i="1" dirty="0">
                <a:effectLst/>
                <a:latin typeface="Times"/>
              </a:rPr>
              <a:t> </a:t>
            </a:r>
            <a:r>
              <a:rPr lang="cs-CZ" i="1" dirty="0" err="1">
                <a:effectLst/>
                <a:latin typeface="Times"/>
              </a:rPr>
              <a:t>value</a:t>
            </a:r>
            <a:r>
              <a:rPr lang="cs-CZ" i="1" dirty="0">
                <a:effectLst/>
                <a:latin typeface="Times"/>
              </a:rPr>
              <a:t> </a:t>
            </a:r>
            <a:r>
              <a:rPr lang="cs-CZ" i="1" dirty="0" err="1">
                <a:effectLst/>
                <a:latin typeface="Times"/>
              </a:rPr>
              <a:t>of</a:t>
            </a:r>
            <a:r>
              <a:rPr lang="cs-CZ" i="1" dirty="0">
                <a:effectLst/>
                <a:latin typeface="Times"/>
              </a:rPr>
              <a:t> </a:t>
            </a:r>
            <a:r>
              <a:rPr lang="cs-CZ" i="1" dirty="0" err="1">
                <a:effectLst/>
                <a:latin typeface="Times"/>
              </a:rPr>
              <a:t>costs</a:t>
            </a:r>
            <a:r>
              <a:rPr lang="cs-CZ" i="1" dirty="0">
                <a:effectLst/>
                <a:latin typeface="Times"/>
              </a:rPr>
              <a:t> and </a:t>
            </a:r>
            <a:r>
              <a:rPr lang="cs-CZ" i="1" dirty="0" err="1">
                <a:effectLst/>
                <a:latin typeface="Times"/>
              </a:rPr>
              <a:t>benefits</a:t>
            </a:r>
            <a:r>
              <a:rPr lang="cs-CZ" i="1" dirty="0">
                <a:effectLst/>
                <a:latin typeface="Times"/>
              </a:rPr>
              <a:t> </a:t>
            </a:r>
            <a:r>
              <a:rPr lang="cs-CZ" i="1" dirty="0" err="1">
                <a:effectLst/>
                <a:latin typeface="Times"/>
              </a:rPr>
              <a:t>that</a:t>
            </a:r>
            <a:r>
              <a:rPr lang="cs-CZ" i="1" dirty="0">
                <a:effectLst/>
                <a:latin typeface="Times"/>
              </a:rPr>
              <a:t> </a:t>
            </a:r>
            <a:r>
              <a:rPr lang="cs-CZ" i="1" dirty="0" err="1">
                <a:effectLst/>
                <a:latin typeface="Times"/>
              </a:rPr>
              <a:t>will</a:t>
            </a:r>
            <a:r>
              <a:rPr lang="cs-CZ" i="1" dirty="0">
                <a:effectLst/>
                <a:latin typeface="Times"/>
              </a:rPr>
              <a:t> </a:t>
            </a:r>
            <a:r>
              <a:rPr lang="cs-CZ" i="1" dirty="0" err="1">
                <a:effectLst/>
                <a:latin typeface="Times"/>
              </a:rPr>
              <a:t>be</a:t>
            </a:r>
            <a:r>
              <a:rPr lang="cs-CZ" i="1" dirty="0">
                <a:effectLst/>
                <a:latin typeface="Times"/>
              </a:rPr>
              <a:t> </a:t>
            </a:r>
            <a:r>
              <a:rPr lang="cs-CZ" i="1" dirty="0" err="1">
                <a:effectLst/>
                <a:latin typeface="Times"/>
              </a:rPr>
              <a:t>realized</a:t>
            </a:r>
            <a:r>
              <a:rPr lang="cs-CZ" i="1" dirty="0">
                <a:effectLst/>
                <a:latin typeface="Times"/>
              </a:rPr>
              <a:t> in </a:t>
            </a:r>
            <a:r>
              <a:rPr lang="cs-CZ" i="1" dirty="0" err="1">
                <a:effectLst/>
                <a:latin typeface="Times"/>
              </a:rPr>
              <a:t>the</a:t>
            </a:r>
            <a:r>
              <a:rPr lang="cs-CZ" i="1" dirty="0">
                <a:effectLst/>
                <a:latin typeface="Times"/>
              </a:rPr>
              <a:t> </a:t>
            </a:r>
            <a:r>
              <a:rPr lang="cs-CZ" i="1" dirty="0" err="1">
                <a:effectLst/>
                <a:latin typeface="Times"/>
              </a:rPr>
              <a:t>future</a:t>
            </a:r>
            <a:r>
              <a:rPr lang="cs-CZ" i="1" dirty="0">
                <a:effectLst/>
                <a:latin typeface="Times"/>
              </a:rPr>
              <a:t>. </a:t>
            </a:r>
            <a:r>
              <a:rPr lang="cs-CZ" i="1" dirty="0" err="1">
                <a:effectLst/>
                <a:latin typeface="Times"/>
              </a:rPr>
              <a:t>Discounting</a:t>
            </a:r>
            <a:r>
              <a:rPr lang="cs-CZ" i="1" dirty="0">
                <a:effectLst/>
                <a:latin typeface="Times"/>
              </a:rPr>
              <a:t> </a:t>
            </a:r>
            <a:r>
              <a:rPr lang="cs-CZ" i="1" dirty="0" err="1">
                <a:effectLst/>
                <a:latin typeface="Times"/>
              </a:rPr>
              <a:t>is</a:t>
            </a:r>
            <a:r>
              <a:rPr lang="cs-CZ" i="1" dirty="0">
                <a:effectLst/>
                <a:latin typeface="Times"/>
              </a:rPr>
              <a:t> a </a:t>
            </a:r>
            <a:r>
              <a:rPr lang="cs-CZ" i="1" dirty="0" err="1">
                <a:effectLst/>
                <a:latin typeface="Times"/>
              </a:rPr>
              <a:t>way</a:t>
            </a:r>
            <a:r>
              <a:rPr lang="cs-CZ" i="1" dirty="0">
                <a:effectLst/>
                <a:latin typeface="Times"/>
              </a:rPr>
              <a:t> to </a:t>
            </a:r>
            <a:r>
              <a:rPr lang="cs-CZ" i="1" dirty="0" err="1">
                <a:effectLst/>
                <a:latin typeface="Times"/>
              </a:rPr>
              <a:t>take</a:t>
            </a:r>
            <a:r>
              <a:rPr lang="cs-CZ" i="1" dirty="0">
                <a:effectLst/>
                <a:latin typeface="Times"/>
              </a:rPr>
              <a:t> </a:t>
            </a:r>
            <a:r>
              <a:rPr lang="cs-CZ" i="1" dirty="0" err="1">
                <a:effectLst/>
                <a:latin typeface="Times"/>
              </a:rPr>
              <a:t>into</a:t>
            </a:r>
            <a:r>
              <a:rPr lang="cs-CZ" i="1" dirty="0">
                <a:effectLst/>
                <a:latin typeface="Times"/>
              </a:rPr>
              <a:t> </a:t>
            </a:r>
            <a:r>
              <a:rPr lang="cs-CZ" i="1" dirty="0" err="1">
                <a:effectLst/>
                <a:latin typeface="Times"/>
              </a:rPr>
              <a:t>account</a:t>
            </a:r>
            <a:r>
              <a:rPr lang="cs-CZ" i="1" dirty="0">
                <a:effectLst/>
                <a:latin typeface="Times"/>
              </a:rPr>
              <a:t> </a:t>
            </a:r>
            <a:r>
              <a:rPr lang="cs-CZ" i="1" dirty="0" err="1">
                <a:effectLst/>
                <a:latin typeface="Times"/>
              </a:rPr>
              <a:t>the</a:t>
            </a:r>
            <a:r>
              <a:rPr lang="cs-CZ" i="1" dirty="0">
                <a:effectLst/>
                <a:latin typeface="Times"/>
              </a:rPr>
              <a:t> </a:t>
            </a:r>
            <a:r>
              <a:rPr lang="cs-CZ" i="1" dirty="0" err="1">
                <a:effectLst/>
                <a:latin typeface="Times"/>
              </a:rPr>
              <a:t>effects</a:t>
            </a:r>
            <a:r>
              <a:rPr lang="cs-CZ" i="1" dirty="0">
                <a:effectLst/>
                <a:latin typeface="Times"/>
              </a:rPr>
              <a:t> </a:t>
            </a:r>
            <a:r>
              <a:rPr lang="cs-CZ" i="1" dirty="0" err="1">
                <a:effectLst/>
                <a:latin typeface="Times"/>
              </a:rPr>
              <a:t>of</a:t>
            </a:r>
            <a:r>
              <a:rPr lang="cs-CZ" i="1" dirty="0">
                <a:effectLst/>
                <a:latin typeface="Times"/>
              </a:rPr>
              <a:t> </a:t>
            </a:r>
            <a:r>
              <a:rPr lang="cs-CZ" i="1" dirty="0" err="1">
                <a:effectLst/>
                <a:latin typeface="Times"/>
              </a:rPr>
              <a:t>time</a:t>
            </a:r>
            <a:r>
              <a:rPr lang="cs-CZ" i="1" dirty="0">
                <a:effectLst/>
                <a:latin typeface="Times"/>
              </a:rPr>
              <a:t> </a:t>
            </a:r>
            <a:r>
              <a:rPr lang="cs-CZ" i="1" dirty="0" err="1">
                <a:effectLst/>
                <a:latin typeface="Times"/>
              </a:rPr>
              <a:t>when</a:t>
            </a:r>
            <a:r>
              <a:rPr lang="cs-CZ" i="1" dirty="0">
                <a:effectLst/>
                <a:latin typeface="Times"/>
              </a:rPr>
              <a:t> </a:t>
            </a:r>
            <a:r>
              <a:rPr lang="cs-CZ" i="1" dirty="0" err="1">
                <a:effectLst/>
                <a:latin typeface="Times"/>
              </a:rPr>
              <a:t>making</a:t>
            </a:r>
            <a:r>
              <a:rPr lang="cs-CZ" i="1" dirty="0">
                <a:effectLst/>
                <a:latin typeface="Times"/>
              </a:rPr>
              <a:t> </a:t>
            </a:r>
            <a:r>
              <a:rPr lang="cs-CZ" i="1" dirty="0" err="1">
                <a:effectLst/>
                <a:latin typeface="Times"/>
              </a:rPr>
              <a:t>policy</a:t>
            </a:r>
            <a:r>
              <a:rPr lang="cs-CZ" i="1" dirty="0">
                <a:effectLst/>
                <a:latin typeface="Times"/>
              </a:rPr>
              <a:t> </a:t>
            </a:r>
            <a:r>
              <a:rPr lang="cs-CZ" i="1" dirty="0" err="1">
                <a:effectLst/>
                <a:latin typeface="Times"/>
              </a:rPr>
              <a:t>recommendations</a:t>
            </a:r>
            <a:r>
              <a:rPr lang="cs-CZ" i="1" dirty="0">
                <a:effectLst/>
                <a:latin typeface="Times"/>
              </a:rPr>
              <a:t>.</a:t>
            </a:r>
            <a:endParaRPr lang="cs-CZ" dirty="0">
              <a:effectLst/>
              <a:latin typeface="Times"/>
            </a:endParaRPr>
          </a:p>
          <a:p>
            <a:pPr marL="0" indent="0" algn="ctr">
              <a:buNone/>
            </a:pPr>
            <a:endParaRPr lang="en-GB" dirty="0"/>
          </a:p>
          <a:p>
            <a:pPr marL="0" indent="0" algn="ctr">
              <a:buNone/>
            </a:pPr>
            <a:r>
              <a:rPr lang="en-GB" dirty="0"/>
              <a:t>FV = PV . (1+ r)</a:t>
            </a:r>
            <a:r>
              <a:rPr lang="en-GB" baseline="30000" dirty="0"/>
              <a:t>n</a:t>
            </a:r>
          </a:p>
          <a:p>
            <a:pPr marL="0" indent="0" algn="ctr">
              <a:buNone/>
            </a:pPr>
            <a:endParaRPr lang="en-GB" baseline="30000" dirty="0"/>
          </a:p>
          <a:p>
            <a:pPr marL="0" indent="0" algn="ctr">
              <a:buNone/>
            </a:pPr>
            <a:r>
              <a:rPr lang="en-GB" dirty="0"/>
              <a:t>PV = FV /(1 + r)</a:t>
            </a:r>
            <a:r>
              <a:rPr lang="en-GB" baseline="30000" dirty="0"/>
              <a:t>n</a:t>
            </a:r>
          </a:p>
          <a:p>
            <a:endParaRPr lang="en-GB" dirty="0"/>
          </a:p>
          <a:p>
            <a:r>
              <a:rPr lang="en-GB" dirty="0"/>
              <a:t>The key point is the choice of discount rate (interest rate) 
Lower one prefers long-lasting projects, higher one discriminates against them
Private (market) and a "social" rate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a:extLst>
              <a:ext uri="{FF2B5EF4-FFF2-40B4-BE49-F238E27FC236}">
                <a16:creationId xmlns:a16="http://schemas.microsoft.com/office/drawing/2014/main" id="{6AA4F0C4-07A4-014B-AE62-0B706C6FB147}"/>
              </a:ext>
            </a:extLst>
          </p:cNvPr>
          <p:cNvSpPr>
            <a:spLocks noChangeArrowheads="1"/>
          </p:cNvSpPr>
          <p:nvPr/>
        </p:nvSpPr>
        <p:spPr bwMode="auto">
          <a:xfrm>
            <a:off x="1524001" y="14250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graphicFrame>
        <p:nvGraphicFramePr>
          <p:cNvPr id="33796" name="Object 4">
            <a:extLst>
              <a:ext uri="{FF2B5EF4-FFF2-40B4-BE49-F238E27FC236}">
                <a16:creationId xmlns:a16="http://schemas.microsoft.com/office/drawing/2014/main" id="{1C2EABCA-1881-E04D-B80F-4EF1E998CF0C}"/>
              </a:ext>
            </a:extLst>
          </p:cNvPr>
          <p:cNvGraphicFramePr>
            <a:graphicFrameLocks noChangeAspect="1"/>
          </p:cNvGraphicFramePr>
          <p:nvPr>
            <p:extLst>
              <p:ext uri="{D42A27DB-BD31-4B8C-83A1-F6EECF244321}">
                <p14:modId xmlns:p14="http://schemas.microsoft.com/office/powerpoint/2010/main" val="3081716021"/>
              </p:ext>
            </p:extLst>
          </p:nvPr>
        </p:nvGraphicFramePr>
        <p:xfrm>
          <a:off x="3101975" y="-4763"/>
          <a:ext cx="5799138" cy="6383338"/>
        </p:xfrm>
        <a:graphic>
          <a:graphicData uri="http://schemas.openxmlformats.org/presentationml/2006/ole">
            <mc:AlternateContent xmlns:mc="http://schemas.openxmlformats.org/markup-compatibility/2006">
              <mc:Choice xmlns:v="urn:schemas-microsoft-com:vml" Requires="v">
                <p:oleObj name="List" r:id="rId2" imgW="3340100" imgH="3975100" progId="Excel.Sheet.8">
                  <p:embed/>
                </p:oleObj>
              </mc:Choice>
              <mc:Fallback>
                <p:oleObj name="List" r:id="rId2" imgW="3340100" imgH="3975100" progId="Excel.Sheet.8">
                  <p:embed/>
                  <p:pic>
                    <p:nvPicPr>
                      <p:cNvPr id="33796" name="Object 4">
                        <a:extLst>
                          <a:ext uri="{FF2B5EF4-FFF2-40B4-BE49-F238E27FC236}">
                            <a16:creationId xmlns:a16="http://schemas.microsoft.com/office/drawing/2014/main" id="{1C2EABCA-1881-E04D-B80F-4EF1E998CF0C}"/>
                          </a:ext>
                        </a:extLst>
                      </p:cNvPr>
                      <p:cNvPicPr>
                        <a:picLocks noChangeAspect="1" noChangeArrowheads="1"/>
                      </p:cNvPicPr>
                      <p:nvPr/>
                    </p:nvPicPr>
                    <p:blipFill>
                      <a:blip r:embed="rId3"/>
                      <a:srcRect/>
                      <a:stretch>
                        <a:fillRect/>
                      </a:stretch>
                    </p:blipFill>
                    <p:spPr bwMode="auto">
                      <a:xfrm>
                        <a:off x="3101975" y="-4763"/>
                        <a:ext cx="5799138" cy="638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8E6910C0-4F2A-8928-E909-7DE973C71E64}"/>
              </a:ext>
            </a:extLst>
          </p:cNvPr>
          <p:cNvPicPr>
            <a:picLocks noChangeAspect="1"/>
          </p:cNvPicPr>
          <p:nvPr/>
        </p:nvPicPr>
        <p:blipFill>
          <a:blip r:embed="rId2"/>
          <a:stretch>
            <a:fillRect/>
          </a:stretch>
        </p:blipFill>
        <p:spPr>
          <a:xfrm>
            <a:off x="109019" y="940904"/>
            <a:ext cx="11989906" cy="4982818"/>
          </a:xfrm>
          <a:prstGeom prst="rect">
            <a:avLst/>
          </a:prstGeom>
        </p:spPr>
      </p:pic>
    </p:spTree>
    <p:extLst>
      <p:ext uri="{BB962C8B-B14F-4D97-AF65-F5344CB8AC3E}">
        <p14:creationId xmlns:p14="http://schemas.microsoft.com/office/powerpoint/2010/main" val="289683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756F37-5F24-F3D4-AF2F-3EBC07EE4281}"/>
              </a:ext>
            </a:extLst>
          </p:cNvPr>
          <p:cNvSpPr>
            <a:spLocks noGrp="1"/>
          </p:cNvSpPr>
          <p:nvPr>
            <p:ph type="title"/>
          </p:nvPr>
        </p:nvSpPr>
        <p:spPr/>
        <p:txBody>
          <a:bodyPr/>
          <a:lstStyle/>
          <a:p>
            <a:r>
              <a:rPr lang="en-GB" dirty="0"/>
              <a:t>Forms of Rationality</a:t>
            </a:r>
          </a:p>
        </p:txBody>
      </p:sp>
      <p:sp>
        <p:nvSpPr>
          <p:cNvPr id="3" name="Zástupný obsah 2">
            <a:extLst>
              <a:ext uri="{FF2B5EF4-FFF2-40B4-BE49-F238E27FC236}">
                <a16:creationId xmlns:a16="http://schemas.microsoft.com/office/drawing/2014/main" id="{16B62878-8968-9AF3-8D78-82FFEB00D652}"/>
              </a:ext>
            </a:extLst>
          </p:cNvPr>
          <p:cNvSpPr>
            <a:spLocks noGrp="1"/>
          </p:cNvSpPr>
          <p:nvPr>
            <p:ph idx="1"/>
          </p:nvPr>
        </p:nvSpPr>
        <p:spPr/>
        <p:txBody>
          <a:bodyPr/>
          <a:lstStyle/>
          <a:p>
            <a:pPr marL="0" indent="0">
              <a:buNone/>
            </a:pPr>
            <a:r>
              <a:rPr lang="en-GB" dirty="0">
                <a:latin typeface="Times"/>
              </a:rPr>
              <a:t>T</a:t>
            </a:r>
            <a:r>
              <a:rPr lang="en-GB" dirty="0">
                <a:effectLst/>
                <a:latin typeface="Times"/>
              </a:rPr>
              <a:t>here are multiple rational bases underlying most policy choices:</a:t>
            </a:r>
          </a:p>
          <a:p>
            <a:pPr marL="0" indent="0">
              <a:buNone/>
            </a:pPr>
            <a:endParaRPr lang="en-GB" dirty="0">
              <a:effectLst/>
              <a:latin typeface="Times"/>
            </a:endParaRPr>
          </a:p>
          <a:p>
            <a:r>
              <a:rPr lang="en-GB" i="1" dirty="0">
                <a:effectLst/>
                <a:latin typeface="Times"/>
              </a:rPr>
              <a:t>Technical </a:t>
            </a:r>
            <a:r>
              <a:rPr lang="en-GB" dirty="0">
                <a:latin typeface="Times"/>
              </a:rPr>
              <a:t>(Comparing alternatives according their capacity to promote effective solution.)  </a:t>
            </a:r>
          </a:p>
          <a:p>
            <a:r>
              <a:rPr lang="en-GB" i="1" dirty="0">
                <a:effectLst/>
                <a:latin typeface="Times"/>
              </a:rPr>
              <a:t>Economic</a:t>
            </a:r>
            <a:r>
              <a:rPr lang="en-GB" dirty="0">
                <a:effectLst/>
                <a:latin typeface="Times"/>
              </a:rPr>
              <a:t> (efficient solution)</a:t>
            </a:r>
          </a:p>
          <a:p>
            <a:r>
              <a:rPr lang="en-GB" i="1" dirty="0">
                <a:latin typeface="Times"/>
              </a:rPr>
              <a:t>Legal</a:t>
            </a:r>
            <a:r>
              <a:rPr lang="en-GB" dirty="0">
                <a:latin typeface="Times"/>
              </a:rPr>
              <a:t> (legal conformity to established rules, norms, precedents)</a:t>
            </a:r>
          </a:p>
          <a:p>
            <a:r>
              <a:rPr lang="en-GB" i="1" dirty="0">
                <a:effectLst/>
                <a:latin typeface="Times"/>
              </a:rPr>
              <a:t>Social </a:t>
            </a:r>
            <a:r>
              <a:rPr lang="en-GB" dirty="0">
                <a:effectLst/>
                <a:latin typeface="Times"/>
              </a:rPr>
              <a:t>(capacity to maintain or improve valued social institutions)</a:t>
            </a:r>
          </a:p>
          <a:p>
            <a:endParaRPr lang="en-GB" dirty="0"/>
          </a:p>
        </p:txBody>
      </p:sp>
    </p:spTree>
    <p:extLst>
      <p:ext uri="{BB962C8B-B14F-4D97-AF65-F5344CB8AC3E}">
        <p14:creationId xmlns:p14="http://schemas.microsoft.com/office/powerpoint/2010/main" val="4222178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a:xfrm>
            <a:off x="666000" y="371249"/>
            <a:ext cx="10753200" cy="451576"/>
          </a:xfrm>
        </p:spPr>
        <p:txBody>
          <a:bodyPr>
            <a:normAutofit fontScale="90000"/>
          </a:bodyPr>
          <a:lstStyle/>
          <a:p>
            <a:r>
              <a:rPr lang="en-GB" dirty="0"/>
              <a:t>Evaluation criteria</a:t>
            </a:r>
          </a:p>
        </p:txBody>
      </p:sp>
      <p:sp>
        <p:nvSpPr>
          <p:cNvPr id="5" name="Zástupný symbol pro obsah 4"/>
          <p:cNvSpPr>
            <a:spLocks noGrp="1"/>
          </p:cNvSpPr>
          <p:nvPr>
            <p:ph idx="1"/>
          </p:nvPr>
        </p:nvSpPr>
        <p:spPr/>
        <p:txBody>
          <a:bodyPr/>
          <a:lstStyle/>
          <a:p>
            <a:endParaRPr lang="cs-CZ"/>
          </a:p>
        </p:txBody>
      </p:sp>
      <p:pic>
        <p:nvPicPr>
          <p:cNvPr id="6" name="Obrázek 5"/>
          <p:cNvPicPr>
            <a:picLocks noChangeAspect="1"/>
          </p:cNvPicPr>
          <p:nvPr/>
        </p:nvPicPr>
        <p:blipFill>
          <a:blip r:embed="rId3"/>
          <a:stretch>
            <a:fillRect/>
          </a:stretch>
        </p:blipFill>
        <p:spPr>
          <a:xfrm>
            <a:off x="414000" y="962024"/>
            <a:ext cx="10425450" cy="5422071"/>
          </a:xfrm>
          <a:prstGeom prst="rect">
            <a:avLst/>
          </a:prstGeom>
        </p:spPr>
      </p:pic>
    </p:spTree>
    <p:extLst>
      <p:ext uri="{BB962C8B-B14F-4D97-AF65-F5344CB8AC3E}">
        <p14:creationId xmlns:p14="http://schemas.microsoft.com/office/powerpoint/2010/main" val="3901070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7" name="Rectangle 17">
            <a:extLst>
              <a:ext uri="{FF2B5EF4-FFF2-40B4-BE49-F238E27FC236}">
                <a16:creationId xmlns:a16="http://schemas.microsoft.com/office/drawing/2014/main" id="{73C8D568-718C-6E41-AB66-8F73221CD921}"/>
              </a:ext>
            </a:extLst>
          </p:cNvPr>
          <p:cNvSpPr>
            <a:spLocks noChangeArrowheads="1"/>
          </p:cNvSpPr>
          <p:nvPr/>
        </p:nvSpPr>
        <p:spPr bwMode="auto">
          <a:xfrm>
            <a:off x="1992313" y="1773238"/>
            <a:ext cx="1223962"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dirty="0"/>
              <a:t>Past </a:t>
            </a:r>
            <a:r>
              <a:rPr lang="cs-CZ" altLang="cs-CZ" dirty="0" err="1"/>
              <a:t>results</a:t>
            </a:r>
            <a:endParaRPr lang="en-US" altLang="cs-CZ" dirty="0"/>
          </a:p>
        </p:txBody>
      </p:sp>
      <p:sp>
        <p:nvSpPr>
          <p:cNvPr id="10258" name="Rectangle 18">
            <a:extLst>
              <a:ext uri="{FF2B5EF4-FFF2-40B4-BE49-F238E27FC236}">
                <a16:creationId xmlns:a16="http://schemas.microsoft.com/office/drawing/2014/main" id="{129D0875-5EBE-4941-AAA2-0B8A53BD57E4}"/>
              </a:ext>
            </a:extLst>
          </p:cNvPr>
          <p:cNvSpPr>
            <a:spLocks noChangeArrowheads="1"/>
          </p:cNvSpPr>
          <p:nvPr/>
        </p:nvSpPr>
        <p:spPr bwMode="auto">
          <a:xfrm>
            <a:off x="3359151" y="1773238"/>
            <a:ext cx="1223963"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cs-CZ" dirty="0"/>
              <a:t>needs and</a:t>
            </a:r>
          </a:p>
          <a:p>
            <a:pPr algn="ctr"/>
            <a:r>
              <a:rPr lang="en-GB" altLang="cs-CZ" dirty="0"/>
              <a:t> </a:t>
            </a:r>
            <a:r>
              <a:rPr lang="en-GB" altLang="cs-CZ" dirty="0" err="1"/>
              <a:t>inequlitoes</a:t>
            </a:r>
            <a:endParaRPr lang="en-GB" altLang="cs-CZ" dirty="0"/>
          </a:p>
          <a:p>
            <a:pPr algn="ctr"/>
            <a:endParaRPr lang="en-US" altLang="cs-CZ" dirty="0"/>
          </a:p>
        </p:txBody>
      </p:sp>
      <p:sp>
        <p:nvSpPr>
          <p:cNvPr id="10259" name="Rectangle 19">
            <a:extLst>
              <a:ext uri="{FF2B5EF4-FFF2-40B4-BE49-F238E27FC236}">
                <a16:creationId xmlns:a16="http://schemas.microsoft.com/office/drawing/2014/main" id="{150F6B74-387E-EA43-8D37-76C7EC3783EE}"/>
              </a:ext>
            </a:extLst>
          </p:cNvPr>
          <p:cNvSpPr>
            <a:spLocks noChangeArrowheads="1"/>
          </p:cNvSpPr>
          <p:nvPr/>
        </p:nvSpPr>
        <p:spPr bwMode="auto">
          <a:xfrm>
            <a:off x="4798615" y="1693681"/>
            <a:ext cx="1511295"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sz="1400" dirty="0" err="1"/>
              <a:t>Potencial</a:t>
            </a:r>
            <a:r>
              <a:rPr lang="en-US" altLang="cs-CZ" sz="1400" dirty="0"/>
              <a:t> analysis,</a:t>
            </a:r>
          </a:p>
          <a:p>
            <a:pPr algn="ctr"/>
            <a:r>
              <a:rPr lang="en-US" altLang="cs-CZ" sz="1400" dirty="0"/>
              <a:t> perspective</a:t>
            </a:r>
          </a:p>
        </p:txBody>
      </p:sp>
      <p:sp>
        <p:nvSpPr>
          <p:cNvPr id="10260" name="Rectangle 20">
            <a:extLst>
              <a:ext uri="{FF2B5EF4-FFF2-40B4-BE49-F238E27FC236}">
                <a16:creationId xmlns:a16="http://schemas.microsoft.com/office/drawing/2014/main" id="{43C1407A-1A02-F342-BD72-D1D3DE1CBA94}"/>
              </a:ext>
            </a:extLst>
          </p:cNvPr>
          <p:cNvSpPr>
            <a:spLocks noChangeArrowheads="1"/>
          </p:cNvSpPr>
          <p:nvPr/>
        </p:nvSpPr>
        <p:spPr bwMode="auto">
          <a:xfrm>
            <a:off x="8832851" y="1773238"/>
            <a:ext cx="1223963"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dirty="0" err="1"/>
              <a:t>impact</a:t>
            </a:r>
            <a:endParaRPr lang="en-US" altLang="cs-CZ" dirty="0"/>
          </a:p>
        </p:txBody>
      </p:sp>
      <p:sp>
        <p:nvSpPr>
          <p:cNvPr id="10261" name="Rectangle 21">
            <a:extLst>
              <a:ext uri="{FF2B5EF4-FFF2-40B4-BE49-F238E27FC236}">
                <a16:creationId xmlns:a16="http://schemas.microsoft.com/office/drawing/2014/main" id="{53F1B529-6BBE-6A45-907E-0399EF98B139}"/>
              </a:ext>
            </a:extLst>
          </p:cNvPr>
          <p:cNvSpPr>
            <a:spLocks noChangeArrowheads="1"/>
          </p:cNvSpPr>
          <p:nvPr/>
        </p:nvSpPr>
        <p:spPr bwMode="auto">
          <a:xfrm>
            <a:off x="2927351" y="2781300"/>
            <a:ext cx="1223963"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dirty="0" err="1"/>
              <a:t>strategy</a:t>
            </a:r>
            <a:endParaRPr lang="en-US" altLang="cs-CZ" dirty="0"/>
          </a:p>
        </p:txBody>
      </p:sp>
      <p:sp>
        <p:nvSpPr>
          <p:cNvPr id="10262" name="Rectangle 22">
            <a:extLst>
              <a:ext uri="{FF2B5EF4-FFF2-40B4-BE49-F238E27FC236}">
                <a16:creationId xmlns:a16="http://schemas.microsoft.com/office/drawing/2014/main" id="{A75C6585-09E2-4548-917C-32A49615B7AE}"/>
              </a:ext>
            </a:extLst>
          </p:cNvPr>
          <p:cNvSpPr>
            <a:spLocks noChangeArrowheads="1"/>
          </p:cNvSpPr>
          <p:nvPr/>
        </p:nvSpPr>
        <p:spPr bwMode="auto">
          <a:xfrm>
            <a:off x="2208213" y="4365625"/>
            <a:ext cx="1223962"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dirty="0" err="1"/>
              <a:t>objective</a:t>
            </a:r>
            <a:endParaRPr lang="en-US" altLang="cs-CZ" dirty="0"/>
          </a:p>
        </p:txBody>
      </p:sp>
      <p:sp>
        <p:nvSpPr>
          <p:cNvPr id="10263" name="Rectangle 23">
            <a:extLst>
              <a:ext uri="{FF2B5EF4-FFF2-40B4-BE49-F238E27FC236}">
                <a16:creationId xmlns:a16="http://schemas.microsoft.com/office/drawing/2014/main" id="{76D8D037-DB7B-784F-B77B-A12386696692}"/>
              </a:ext>
            </a:extLst>
          </p:cNvPr>
          <p:cNvSpPr>
            <a:spLocks noChangeArrowheads="1"/>
          </p:cNvSpPr>
          <p:nvPr/>
        </p:nvSpPr>
        <p:spPr bwMode="auto">
          <a:xfrm>
            <a:off x="4151313" y="4365625"/>
            <a:ext cx="1223962"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dirty="0" err="1"/>
              <a:t>resources</a:t>
            </a:r>
            <a:endParaRPr lang="en-US" altLang="cs-CZ" dirty="0"/>
          </a:p>
        </p:txBody>
      </p:sp>
      <p:sp>
        <p:nvSpPr>
          <p:cNvPr id="10264" name="Rectangle 24">
            <a:extLst>
              <a:ext uri="{FF2B5EF4-FFF2-40B4-BE49-F238E27FC236}">
                <a16:creationId xmlns:a16="http://schemas.microsoft.com/office/drawing/2014/main" id="{769883BF-73F2-7041-A8B7-AC6F9CEA8D5C}"/>
              </a:ext>
            </a:extLst>
          </p:cNvPr>
          <p:cNvSpPr>
            <a:spLocks noChangeArrowheads="1"/>
          </p:cNvSpPr>
          <p:nvPr/>
        </p:nvSpPr>
        <p:spPr bwMode="auto">
          <a:xfrm>
            <a:off x="5808663" y="4365625"/>
            <a:ext cx="1223962"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dirty="0" err="1"/>
              <a:t>outputs</a:t>
            </a:r>
            <a:endParaRPr lang="en-US" altLang="cs-CZ" dirty="0"/>
          </a:p>
        </p:txBody>
      </p:sp>
      <p:sp>
        <p:nvSpPr>
          <p:cNvPr id="10265" name="Rectangle 25">
            <a:extLst>
              <a:ext uri="{FF2B5EF4-FFF2-40B4-BE49-F238E27FC236}">
                <a16:creationId xmlns:a16="http://schemas.microsoft.com/office/drawing/2014/main" id="{25A8F16D-22AD-484E-96CD-03A254FC3AAF}"/>
              </a:ext>
            </a:extLst>
          </p:cNvPr>
          <p:cNvSpPr>
            <a:spLocks noChangeArrowheads="1"/>
          </p:cNvSpPr>
          <p:nvPr/>
        </p:nvSpPr>
        <p:spPr bwMode="auto">
          <a:xfrm>
            <a:off x="8832851" y="4365625"/>
            <a:ext cx="1223963"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dirty="0" err="1"/>
              <a:t>outcome</a:t>
            </a:r>
            <a:endParaRPr lang="en-US" altLang="cs-CZ" dirty="0"/>
          </a:p>
        </p:txBody>
      </p:sp>
      <p:sp>
        <p:nvSpPr>
          <p:cNvPr id="10266" name="Rectangle 26">
            <a:extLst>
              <a:ext uri="{FF2B5EF4-FFF2-40B4-BE49-F238E27FC236}">
                <a16:creationId xmlns:a16="http://schemas.microsoft.com/office/drawing/2014/main" id="{F202364C-EFA2-B548-8573-E2B1A2ACD2B6}"/>
              </a:ext>
            </a:extLst>
          </p:cNvPr>
          <p:cNvSpPr>
            <a:spLocks noChangeArrowheads="1"/>
          </p:cNvSpPr>
          <p:nvPr/>
        </p:nvSpPr>
        <p:spPr bwMode="auto">
          <a:xfrm>
            <a:off x="4943476" y="5518150"/>
            <a:ext cx="1223963"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dirty="0" err="1"/>
              <a:t>operations</a:t>
            </a:r>
            <a:endParaRPr lang="en-US" altLang="cs-CZ" dirty="0"/>
          </a:p>
        </p:txBody>
      </p:sp>
      <p:sp>
        <p:nvSpPr>
          <p:cNvPr id="10267" name="Line 27">
            <a:extLst>
              <a:ext uri="{FF2B5EF4-FFF2-40B4-BE49-F238E27FC236}">
                <a16:creationId xmlns:a16="http://schemas.microsoft.com/office/drawing/2014/main" id="{C181C0F6-D114-9348-9608-AFCF3F47674F}"/>
              </a:ext>
            </a:extLst>
          </p:cNvPr>
          <p:cNvSpPr>
            <a:spLocks noChangeShapeType="1"/>
          </p:cNvSpPr>
          <p:nvPr/>
        </p:nvSpPr>
        <p:spPr bwMode="auto">
          <a:xfrm flipH="1">
            <a:off x="3863975" y="2420939"/>
            <a:ext cx="151130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268" name="Line 28">
            <a:extLst>
              <a:ext uri="{FF2B5EF4-FFF2-40B4-BE49-F238E27FC236}">
                <a16:creationId xmlns:a16="http://schemas.microsoft.com/office/drawing/2014/main" id="{5FDD5585-5425-4948-BC3E-A8AB7F1BE7E8}"/>
              </a:ext>
            </a:extLst>
          </p:cNvPr>
          <p:cNvSpPr>
            <a:spLocks noChangeShapeType="1"/>
          </p:cNvSpPr>
          <p:nvPr/>
        </p:nvSpPr>
        <p:spPr bwMode="auto">
          <a:xfrm flipH="1">
            <a:off x="3792539" y="2493963"/>
            <a:ext cx="71437"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269" name="Line 29">
            <a:extLst>
              <a:ext uri="{FF2B5EF4-FFF2-40B4-BE49-F238E27FC236}">
                <a16:creationId xmlns:a16="http://schemas.microsoft.com/office/drawing/2014/main" id="{A78B1C8C-B304-0542-819E-97474118A623}"/>
              </a:ext>
            </a:extLst>
          </p:cNvPr>
          <p:cNvSpPr>
            <a:spLocks noChangeShapeType="1"/>
          </p:cNvSpPr>
          <p:nvPr/>
        </p:nvSpPr>
        <p:spPr bwMode="auto">
          <a:xfrm>
            <a:off x="2927351" y="2493963"/>
            <a:ext cx="72072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270" name="Line 30">
            <a:extLst>
              <a:ext uri="{FF2B5EF4-FFF2-40B4-BE49-F238E27FC236}">
                <a16:creationId xmlns:a16="http://schemas.microsoft.com/office/drawing/2014/main" id="{167032D7-FDA4-9A41-99FE-6674D22E401A}"/>
              </a:ext>
            </a:extLst>
          </p:cNvPr>
          <p:cNvSpPr>
            <a:spLocks noChangeShapeType="1"/>
          </p:cNvSpPr>
          <p:nvPr/>
        </p:nvSpPr>
        <p:spPr bwMode="auto">
          <a:xfrm flipH="1">
            <a:off x="2927350" y="3502026"/>
            <a:ext cx="647700"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271" name="Line 31">
            <a:extLst>
              <a:ext uri="{FF2B5EF4-FFF2-40B4-BE49-F238E27FC236}">
                <a16:creationId xmlns:a16="http://schemas.microsoft.com/office/drawing/2014/main" id="{D96774CF-C6EE-CE41-996E-C625648CBE3D}"/>
              </a:ext>
            </a:extLst>
          </p:cNvPr>
          <p:cNvSpPr>
            <a:spLocks noChangeShapeType="1"/>
          </p:cNvSpPr>
          <p:nvPr/>
        </p:nvSpPr>
        <p:spPr bwMode="auto">
          <a:xfrm>
            <a:off x="3432175" y="4652963"/>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272" name="Line 32">
            <a:extLst>
              <a:ext uri="{FF2B5EF4-FFF2-40B4-BE49-F238E27FC236}">
                <a16:creationId xmlns:a16="http://schemas.microsoft.com/office/drawing/2014/main" id="{0BDA724F-5466-F542-825A-D3000AEDE43C}"/>
              </a:ext>
            </a:extLst>
          </p:cNvPr>
          <p:cNvSpPr>
            <a:spLocks noChangeShapeType="1"/>
          </p:cNvSpPr>
          <p:nvPr/>
        </p:nvSpPr>
        <p:spPr bwMode="auto">
          <a:xfrm>
            <a:off x="5448300" y="4652963"/>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273" name="Line 33">
            <a:extLst>
              <a:ext uri="{FF2B5EF4-FFF2-40B4-BE49-F238E27FC236}">
                <a16:creationId xmlns:a16="http://schemas.microsoft.com/office/drawing/2014/main" id="{53D45FC8-F34A-1B42-B61C-EDA9BF5A8D7A}"/>
              </a:ext>
            </a:extLst>
          </p:cNvPr>
          <p:cNvSpPr>
            <a:spLocks noChangeShapeType="1"/>
          </p:cNvSpPr>
          <p:nvPr/>
        </p:nvSpPr>
        <p:spPr bwMode="auto">
          <a:xfrm>
            <a:off x="7104063" y="4652963"/>
            <a:ext cx="16557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cxnSp>
        <p:nvCxnSpPr>
          <p:cNvPr id="10274" name="AutoShape 34">
            <a:extLst>
              <a:ext uri="{FF2B5EF4-FFF2-40B4-BE49-F238E27FC236}">
                <a16:creationId xmlns:a16="http://schemas.microsoft.com/office/drawing/2014/main" id="{6A372FE5-B35E-4D4A-B317-29600713CA9D}"/>
              </a:ext>
            </a:extLst>
          </p:cNvPr>
          <p:cNvCxnSpPr>
            <a:cxnSpLocks noChangeShapeType="1"/>
            <a:stCxn id="10263" idx="2"/>
            <a:endCxn id="10266" idx="1"/>
          </p:cNvCxnSpPr>
          <p:nvPr/>
        </p:nvCxnSpPr>
        <p:spPr bwMode="auto">
          <a:xfrm rot="16200000" flipH="1">
            <a:off x="4439445" y="5337970"/>
            <a:ext cx="828675" cy="179387"/>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75" name="AutoShape 35">
            <a:extLst>
              <a:ext uri="{FF2B5EF4-FFF2-40B4-BE49-F238E27FC236}">
                <a16:creationId xmlns:a16="http://schemas.microsoft.com/office/drawing/2014/main" id="{1B597947-855D-B444-9D74-5FCA6C2FCB32}"/>
              </a:ext>
            </a:extLst>
          </p:cNvPr>
          <p:cNvCxnSpPr>
            <a:cxnSpLocks noChangeShapeType="1"/>
            <a:stCxn id="10266" idx="3"/>
            <a:endCxn id="10264" idx="2"/>
          </p:cNvCxnSpPr>
          <p:nvPr/>
        </p:nvCxnSpPr>
        <p:spPr bwMode="auto">
          <a:xfrm flipV="1">
            <a:off x="6167438" y="5013326"/>
            <a:ext cx="254000" cy="82867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77" name="Oval 37">
            <a:extLst>
              <a:ext uri="{FF2B5EF4-FFF2-40B4-BE49-F238E27FC236}">
                <a16:creationId xmlns:a16="http://schemas.microsoft.com/office/drawing/2014/main" id="{DE3ACB21-50D6-9045-8E15-5C8E1C4D5202}"/>
              </a:ext>
            </a:extLst>
          </p:cNvPr>
          <p:cNvSpPr>
            <a:spLocks noChangeArrowheads="1"/>
          </p:cNvSpPr>
          <p:nvPr/>
        </p:nvSpPr>
        <p:spPr bwMode="auto">
          <a:xfrm>
            <a:off x="3648075" y="3933826"/>
            <a:ext cx="4032250" cy="2447925"/>
          </a:xfrm>
          <a:prstGeom prst="ellipse">
            <a:avLst/>
          </a:prstGeom>
          <a:noFill/>
          <a:ln w="31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78" name="Line 38">
            <a:extLst>
              <a:ext uri="{FF2B5EF4-FFF2-40B4-BE49-F238E27FC236}">
                <a16:creationId xmlns:a16="http://schemas.microsoft.com/office/drawing/2014/main" id="{C9897026-629B-7F46-8398-2A253A5971DA}"/>
              </a:ext>
            </a:extLst>
          </p:cNvPr>
          <p:cNvSpPr>
            <a:spLocks noChangeShapeType="1"/>
          </p:cNvSpPr>
          <p:nvPr/>
        </p:nvSpPr>
        <p:spPr bwMode="auto">
          <a:xfrm flipV="1">
            <a:off x="9480550" y="2493963"/>
            <a:ext cx="0" cy="1871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280" name="Rectangle 40">
            <a:extLst>
              <a:ext uri="{FF2B5EF4-FFF2-40B4-BE49-F238E27FC236}">
                <a16:creationId xmlns:a16="http://schemas.microsoft.com/office/drawing/2014/main" id="{2F4169BD-610C-7447-B9B4-CD9118213338}"/>
              </a:ext>
            </a:extLst>
          </p:cNvPr>
          <p:cNvSpPr>
            <a:spLocks noGrp="1" noChangeArrowheads="1"/>
          </p:cNvSpPr>
          <p:nvPr>
            <p:ph type="title"/>
          </p:nvPr>
        </p:nvSpPr>
        <p:spPr>
          <a:xfrm>
            <a:off x="1981200" y="260350"/>
            <a:ext cx="8229600" cy="1143000"/>
          </a:xfrm>
        </p:spPr>
        <p:txBody>
          <a:bodyPr>
            <a:normAutofit fontScale="90000"/>
          </a:bodyPr>
          <a:lstStyle/>
          <a:p>
            <a:r>
              <a:rPr lang="cs-CZ" altLang="cs-CZ" sz="4000" dirty="0" err="1"/>
              <a:t>Evaluation</a:t>
            </a:r>
            <a:r>
              <a:rPr lang="cs-CZ" altLang="cs-CZ" sz="4000" dirty="0"/>
              <a:t> </a:t>
            </a:r>
            <a:r>
              <a:rPr lang="cs-CZ" altLang="cs-CZ" sz="4000" dirty="0" err="1"/>
              <a:t>components</a:t>
            </a:r>
            <a:r>
              <a:rPr lang="cs-CZ" altLang="cs-CZ" sz="4000" dirty="0"/>
              <a:t> </a:t>
            </a:r>
            <a:r>
              <a:rPr lang="cs-CZ" altLang="cs-CZ" sz="4000" dirty="0" err="1"/>
              <a:t>according</a:t>
            </a:r>
            <a:r>
              <a:rPr lang="cs-CZ" altLang="cs-CZ" sz="4000" dirty="0"/>
              <a:t> to </a:t>
            </a:r>
            <a:r>
              <a:rPr lang="cs-CZ" altLang="cs-CZ" sz="4000" dirty="0" err="1"/>
              <a:t>the</a:t>
            </a:r>
            <a:r>
              <a:rPr lang="cs-CZ" altLang="cs-CZ" sz="4000" dirty="0"/>
              <a:t> </a:t>
            </a:r>
            <a:r>
              <a:rPr lang="cs-CZ" altLang="cs-CZ" sz="4000" dirty="0" err="1"/>
              <a:t>European</a:t>
            </a:r>
            <a:r>
              <a:rPr lang="cs-CZ" altLang="cs-CZ" sz="4000" dirty="0"/>
              <a:t> </a:t>
            </a:r>
            <a:r>
              <a:rPr lang="cs-CZ" altLang="cs-CZ" sz="4000" dirty="0" err="1"/>
              <a:t>Commission</a:t>
            </a:r>
            <a:endParaRPr lang="en-US" altLang="cs-CZ"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a:xfrm>
            <a:off x="554676" y="6037081"/>
            <a:ext cx="252000" cy="252000"/>
          </a:xfrm>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a:xfrm>
            <a:off x="860676" y="529081"/>
            <a:ext cx="10753200" cy="451576"/>
          </a:xfrm>
        </p:spPr>
        <p:txBody>
          <a:bodyPr>
            <a:normAutofit fontScale="90000"/>
          </a:bodyPr>
          <a:lstStyle/>
          <a:p>
            <a:r>
              <a:rPr lang="cs-CZ" dirty="0" err="1"/>
              <a:t>Policy</a:t>
            </a:r>
            <a:r>
              <a:rPr lang="cs-CZ" dirty="0"/>
              <a:t>  </a:t>
            </a:r>
          </a:p>
        </p:txBody>
      </p:sp>
      <p:sp>
        <p:nvSpPr>
          <p:cNvPr id="6" name="Obdélník 5"/>
          <p:cNvSpPr/>
          <p:nvPr/>
        </p:nvSpPr>
        <p:spPr bwMode="auto">
          <a:xfrm>
            <a:off x="690724" y="1798655"/>
            <a:ext cx="2150347" cy="85411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bg1"/>
                </a:solidFill>
                <a:effectLst/>
                <a:latin typeface="+mn-lt"/>
              </a:rPr>
              <a:t>Problem</a:t>
            </a:r>
            <a:endParaRPr kumimoji="0" lang="cs-CZ" sz="2800" b="0" i="0" u="none" strike="noStrike" cap="none" normalizeH="0" baseline="0" dirty="0" err="1">
              <a:ln>
                <a:noFill/>
              </a:ln>
              <a:solidFill>
                <a:schemeClr val="bg1"/>
              </a:solidFill>
              <a:effectLst/>
              <a:latin typeface="+mn-lt"/>
            </a:endParaRPr>
          </a:p>
        </p:txBody>
      </p:sp>
      <p:sp>
        <p:nvSpPr>
          <p:cNvPr id="9" name="Obdélník 8"/>
          <p:cNvSpPr/>
          <p:nvPr/>
        </p:nvSpPr>
        <p:spPr bwMode="auto">
          <a:xfrm>
            <a:off x="3403858" y="1798655"/>
            <a:ext cx="1426866" cy="85411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bg1"/>
                </a:solidFill>
                <a:effectLst/>
                <a:latin typeface="+mn-lt"/>
              </a:rPr>
              <a:t>Policy</a:t>
            </a:r>
            <a:endParaRPr kumimoji="0" lang="cs-CZ" sz="2800" b="0" i="0" u="none" strike="noStrike" cap="none" normalizeH="0" baseline="0" dirty="0" err="1">
              <a:ln>
                <a:noFill/>
              </a:ln>
              <a:solidFill>
                <a:schemeClr val="bg1"/>
              </a:solidFill>
              <a:effectLst/>
              <a:latin typeface="+mn-lt"/>
            </a:endParaRPr>
          </a:p>
        </p:txBody>
      </p:sp>
      <p:sp>
        <p:nvSpPr>
          <p:cNvPr id="10" name="Obdélník 9"/>
          <p:cNvSpPr/>
          <p:nvPr/>
        </p:nvSpPr>
        <p:spPr bwMode="auto">
          <a:xfrm>
            <a:off x="5393512" y="1798655"/>
            <a:ext cx="2615024" cy="889279"/>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bg1"/>
                </a:solidFill>
                <a:effectLst/>
                <a:latin typeface="+mn-lt"/>
              </a:rPr>
              <a:t>Policy</a:t>
            </a:r>
            <a:r>
              <a:rPr kumimoji="0" lang="en-GB" sz="2800" b="0" i="0" u="none" strike="noStrike" cap="none" normalizeH="0" dirty="0">
                <a:ln>
                  <a:noFill/>
                </a:ln>
                <a:solidFill>
                  <a:schemeClr val="bg1"/>
                </a:solidFill>
                <a:effectLst/>
                <a:latin typeface="+mn-lt"/>
              </a:rPr>
              <a:t> outputs</a:t>
            </a:r>
            <a:endParaRPr kumimoji="0" lang="cs-CZ" sz="2800" b="0" i="0" u="none" strike="noStrike" cap="none" normalizeH="0" baseline="0" dirty="0" err="1">
              <a:ln>
                <a:noFill/>
              </a:ln>
              <a:solidFill>
                <a:schemeClr val="bg1"/>
              </a:solidFill>
              <a:effectLst/>
              <a:latin typeface="+mn-lt"/>
            </a:endParaRPr>
          </a:p>
        </p:txBody>
      </p:sp>
      <p:sp>
        <p:nvSpPr>
          <p:cNvPr id="11" name="Obdélník 10"/>
          <p:cNvSpPr/>
          <p:nvPr/>
        </p:nvSpPr>
        <p:spPr bwMode="auto">
          <a:xfrm>
            <a:off x="8571324" y="1798655"/>
            <a:ext cx="2763215" cy="871694"/>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bg1"/>
                </a:solidFill>
                <a:effectLst/>
                <a:latin typeface="+mn-lt"/>
              </a:rPr>
              <a:t>Policy outcomes</a:t>
            </a:r>
            <a:endParaRPr kumimoji="0" lang="cs-CZ" sz="2800" b="0" i="0" u="none" strike="noStrike" cap="none" normalizeH="0" baseline="0" dirty="0" err="1">
              <a:ln>
                <a:noFill/>
              </a:ln>
              <a:solidFill>
                <a:schemeClr val="bg1"/>
              </a:solidFill>
              <a:effectLst/>
              <a:latin typeface="+mn-lt"/>
            </a:endParaRPr>
          </a:p>
        </p:txBody>
      </p:sp>
      <p:cxnSp>
        <p:nvCxnSpPr>
          <p:cNvPr id="13" name="Zakřivená spojnice 12"/>
          <p:cNvCxnSpPr>
            <a:stCxn id="11" idx="2"/>
            <a:endCxn id="6" idx="2"/>
          </p:cNvCxnSpPr>
          <p:nvPr/>
        </p:nvCxnSpPr>
        <p:spPr bwMode="auto">
          <a:xfrm rot="5400000" flipH="1">
            <a:off x="5850623" y="-1431960"/>
            <a:ext cx="17584" cy="8187034"/>
          </a:xfrm>
          <a:prstGeom prst="curvedConnector3">
            <a:avLst>
              <a:gd name="adj1" fmla="val -8386010"/>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Zakřivená spojnice 15"/>
          <p:cNvCxnSpPr>
            <a:stCxn id="10" idx="2"/>
            <a:endCxn id="9" idx="2"/>
          </p:cNvCxnSpPr>
          <p:nvPr/>
        </p:nvCxnSpPr>
        <p:spPr bwMode="auto">
          <a:xfrm rot="5400000" flipH="1">
            <a:off x="5391573" y="1378484"/>
            <a:ext cx="35169" cy="2583733"/>
          </a:xfrm>
          <a:prstGeom prst="curvedConnector3">
            <a:avLst>
              <a:gd name="adj1" fmla="val -1078578"/>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Přímá spojnice se šipkou 18"/>
          <p:cNvCxnSpPr>
            <a:stCxn id="6" idx="3"/>
            <a:endCxn id="9" idx="1"/>
          </p:cNvCxnSpPr>
          <p:nvPr/>
        </p:nvCxnSpPr>
        <p:spPr bwMode="auto">
          <a:xfrm>
            <a:off x="2841071" y="2225710"/>
            <a:ext cx="562787"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Přímá spojnice se šipkou 20"/>
          <p:cNvCxnSpPr>
            <a:stCxn id="9" idx="3"/>
            <a:endCxn id="10" idx="1"/>
          </p:cNvCxnSpPr>
          <p:nvPr/>
        </p:nvCxnSpPr>
        <p:spPr bwMode="auto">
          <a:xfrm>
            <a:off x="4830724" y="2225710"/>
            <a:ext cx="562788" cy="17585"/>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Přímá spojnice se šipkou 22"/>
          <p:cNvCxnSpPr>
            <a:stCxn id="10" idx="3"/>
            <a:endCxn id="11" idx="1"/>
          </p:cNvCxnSpPr>
          <p:nvPr/>
        </p:nvCxnSpPr>
        <p:spPr bwMode="auto">
          <a:xfrm flipV="1">
            <a:off x="8008536" y="2234502"/>
            <a:ext cx="562788" cy="8793"/>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Obdélník 4"/>
          <p:cNvSpPr/>
          <p:nvPr/>
        </p:nvSpPr>
        <p:spPr bwMode="auto">
          <a:xfrm>
            <a:off x="2295241" y="4953740"/>
            <a:ext cx="2086252" cy="665825"/>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sz="2800" dirty="0" err="1">
                <a:solidFill>
                  <a:schemeClr val="bg1"/>
                </a:solidFill>
              </a:rPr>
              <a:t>Effectiveness</a:t>
            </a:r>
            <a:endParaRPr kumimoji="0" lang="cs-CZ" sz="2800" b="0" i="0" u="none" strike="noStrike" cap="none" normalizeH="0" baseline="0" dirty="0">
              <a:ln>
                <a:noFill/>
              </a:ln>
              <a:solidFill>
                <a:schemeClr val="bg1"/>
              </a:solidFill>
              <a:effectLst/>
              <a:latin typeface="+mn-lt"/>
            </a:endParaRPr>
          </a:p>
        </p:txBody>
      </p:sp>
      <p:sp>
        <p:nvSpPr>
          <p:cNvPr id="7" name="Obdélník 6"/>
          <p:cNvSpPr/>
          <p:nvPr/>
        </p:nvSpPr>
        <p:spPr bwMode="auto">
          <a:xfrm>
            <a:off x="4980373" y="4953740"/>
            <a:ext cx="4340909" cy="999191"/>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dirty="0" err="1">
                <a:ln>
                  <a:noFill/>
                </a:ln>
                <a:solidFill>
                  <a:schemeClr val="bg1"/>
                </a:solidFill>
                <a:effectLst/>
                <a:latin typeface="+mn-lt"/>
              </a:rPr>
              <a:t>Efficiency</a:t>
            </a:r>
            <a:r>
              <a:rPr kumimoji="0" lang="cs-CZ" sz="2800" b="0" i="0" u="none" strike="noStrike" cap="none" normalizeH="0" dirty="0">
                <a:ln>
                  <a:noFill/>
                </a:ln>
                <a:solidFill>
                  <a:schemeClr val="bg1"/>
                </a:solidFill>
                <a:effectLst/>
                <a:latin typeface="+mn-lt"/>
              </a:rPr>
              <a:t> = </a:t>
            </a:r>
          </a:p>
          <a:p>
            <a:pPr fontAlgn="base">
              <a:spcBef>
                <a:spcPct val="0"/>
              </a:spcBef>
              <a:spcAft>
                <a:spcPct val="0"/>
              </a:spcAft>
            </a:pPr>
            <a:r>
              <a:rPr kumimoji="0" lang="cs-CZ" sz="2800" b="0" i="0" u="none" strike="noStrike" cap="none" normalizeH="0" dirty="0" err="1">
                <a:ln>
                  <a:noFill/>
                </a:ln>
                <a:solidFill>
                  <a:schemeClr val="bg1"/>
                </a:solidFill>
                <a:effectLst/>
                <a:latin typeface="+mn-lt"/>
              </a:rPr>
              <a:t>Economy</a:t>
            </a:r>
            <a:r>
              <a:rPr kumimoji="0" lang="cs-CZ" sz="2800" b="0" i="0" u="none" strike="noStrike" cap="none" normalizeH="0" dirty="0">
                <a:ln>
                  <a:noFill/>
                </a:ln>
                <a:solidFill>
                  <a:schemeClr val="bg1"/>
                </a:solidFill>
                <a:effectLst/>
                <a:latin typeface="+mn-lt"/>
              </a:rPr>
              <a:t> &amp; </a:t>
            </a:r>
            <a:r>
              <a:rPr kumimoji="0" lang="cs-CZ" sz="2800" b="0" i="0" u="none" strike="noStrike" cap="none" normalizeH="0" dirty="0" err="1">
                <a:ln>
                  <a:noFill/>
                </a:ln>
                <a:solidFill>
                  <a:schemeClr val="bg1"/>
                </a:solidFill>
                <a:effectLst/>
                <a:latin typeface="+mn-lt"/>
              </a:rPr>
              <a:t>Effectiveness</a:t>
            </a:r>
            <a:endParaRPr kumimoji="0" lang="cs-CZ" sz="2800" b="0" i="0" u="none" strike="noStrike" cap="none" normalizeH="0" baseline="0" dirty="0">
              <a:ln>
                <a:noFill/>
              </a:ln>
              <a:solidFill>
                <a:schemeClr val="bg1"/>
              </a:solidFill>
              <a:effectLst/>
              <a:latin typeface="+mn-lt"/>
            </a:endParaRPr>
          </a:p>
        </p:txBody>
      </p:sp>
      <p:cxnSp>
        <p:nvCxnSpPr>
          <p:cNvPr id="12" name="Přímá spojnice se šipkou 11"/>
          <p:cNvCxnSpPr>
            <a:stCxn id="5" idx="3"/>
            <a:endCxn id="7" idx="1"/>
          </p:cNvCxnSpPr>
          <p:nvPr/>
        </p:nvCxnSpPr>
        <p:spPr bwMode="auto">
          <a:xfrm>
            <a:off x="4381493" y="5286653"/>
            <a:ext cx="598880" cy="166683"/>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Přímá spojnice se šipkou 14"/>
          <p:cNvCxnSpPr>
            <a:stCxn id="10" idx="2"/>
            <a:endCxn id="5" idx="0"/>
          </p:cNvCxnSpPr>
          <p:nvPr/>
        </p:nvCxnSpPr>
        <p:spPr bwMode="auto">
          <a:xfrm flipH="1">
            <a:off x="3338367" y="2687934"/>
            <a:ext cx="3362657" cy="2265806"/>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Přímá spojnice se šipkou 17"/>
          <p:cNvCxnSpPr>
            <a:stCxn id="11" idx="2"/>
            <a:endCxn id="5" idx="0"/>
          </p:cNvCxnSpPr>
          <p:nvPr/>
        </p:nvCxnSpPr>
        <p:spPr bwMode="auto">
          <a:xfrm flipH="1">
            <a:off x="3338367" y="2670349"/>
            <a:ext cx="6614565" cy="2283391"/>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6623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AE5DD09-B0D9-B34B-9281-50E8A444A869}"/>
              </a:ext>
            </a:extLst>
          </p:cNvPr>
          <p:cNvSpPr>
            <a:spLocks noGrp="1" noChangeArrowheads="1"/>
          </p:cNvSpPr>
          <p:nvPr>
            <p:ph type="title"/>
          </p:nvPr>
        </p:nvSpPr>
        <p:spPr/>
        <p:txBody>
          <a:bodyPr/>
          <a:lstStyle/>
          <a:p>
            <a:r>
              <a:rPr lang="cs-CZ" altLang="cs-CZ" sz="4000" dirty="0" err="1"/>
              <a:t>According</a:t>
            </a:r>
            <a:r>
              <a:rPr lang="cs-CZ" altLang="cs-CZ" sz="4000" dirty="0"/>
              <a:t> to UNIDO</a:t>
            </a:r>
            <a:endParaRPr lang="en-US" altLang="cs-CZ" sz="4000" dirty="0"/>
          </a:p>
        </p:txBody>
      </p:sp>
      <p:sp>
        <p:nvSpPr>
          <p:cNvPr id="37891" name="Rectangle 3">
            <a:extLst>
              <a:ext uri="{FF2B5EF4-FFF2-40B4-BE49-F238E27FC236}">
                <a16:creationId xmlns:a16="http://schemas.microsoft.com/office/drawing/2014/main" id="{3C7EDD98-CF9C-DD4E-A921-F35F85C09FF4}"/>
              </a:ext>
            </a:extLst>
          </p:cNvPr>
          <p:cNvSpPr>
            <a:spLocks noGrp="1" noChangeArrowheads="1"/>
          </p:cNvSpPr>
          <p:nvPr>
            <p:ph type="body" idx="1"/>
          </p:nvPr>
        </p:nvSpPr>
        <p:spPr/>
        <p:txBody>
          <a:bodyPr/>
          <a:lstStyle/>
          <a:p>
            <a:r>
              <a:rPr lang="en-GB" altLang="cs-CZ" dirty="0"/>
              <a:t>Criteria: economy, efficacy, efficiency, sustainability</a:t>
            </a:r>
          </a:p>
          <a:p>
            <a:pPr lvl="1"/>
            <a:r>
              <a:rPr lang="cs-CZ" b="1" dirty="0" err="1"/>
              <a:t>Efficacy</a:t>
            </a:r>
            <a:r>
              <a:rPr lang="cs-CZ" dirty="0"/>
              <a:t> </a:t>
            </a:r>
            <a:r>
              <a:rPr lang="cs-CZ" dirty="0" err="1"/>
              <a:t>is</a:t>
            </a:r>
            <a:r>
              <a:rPr lang="cs-CZ" dirty="0"/>
              <a:t> </a:t>
            </a:r>
            <a:r>
              <a:rPr lang="cs-CZ" dirty="0" err="1"/>
              <a:t>getting</a:t>
            </a:r>
            <a:r>
              <a:rPr lang="cs-CZ" dirty="0"/>
              <a:t> </a:t>
            </a:r>
            <a:r>
              <a:rPr lang="cs-CZ" dirty="0" err="1"/>
              <a:t>things</a:t>
            </a:r>
            <a:r>
              <a:rPr lang="cs-CZ" dirty="0"/>
              <a:t> done. </a:t>
            </a:r>
            <a:r>
              <a:rPr lang="cs-CZ" dirty="0" err="1"/>
              <a:t>It</a:t>
            </a:r>
            <a:r>
              <a:rPr lang="cs-CZ" dirty="0"/>
              <a:t> </a:t>
            </a:r>
            <a:r>
              <a:rPr lang="cs-CZ" dirty="0" err="1"/>
              <a:t>is</a:t>
            </a:r>
            <a:r>
              <a:rPr lang="cs-CZ" dirty="0"/>
              <a:t> </a:t>
            </a:r>
            <a:r>
              <a:rPr lang="cs-CZ" dirty="0" err="1"/>
              <a:t>the</a:t>
            </a:r>
            <a:r>
              <a:rPr lang="cs-CZ" dirty="0"/>
              <a:t> </a:t>
            </a:r>
            <a:r>
              <a:rPr lang="cs-CZ" dirty="0" err="1"/>
              <a:t>ability</a:t>
            </a:r>
            <a:r>
              <a:rPr lang="cs-CZ" dirty="0"/>
              <a:t> to </a:t>
            </a:r>
            <a:r>
              <a:rPr lang="cs-CZ" dirty="0" err="1"/>
              <a:t>produce</a:t>
            </a:r>
            <a:r>
              <a:rPr lang="cs-CZ" dirty="0"/>
              <a:t> a </a:t>
            </a:r>
            <a:r>
              <a:rPr lang="cs-CZ" dirty="0" err="1"/>
              <a:t>desired</a:t>
            </a:r>
            <a:r>
              <a:rPr lang="cs-CZ" dirty="0"/>
              <a:t> </a:t>
            </a:r>
            <a:r>
              <a:rPr lang="cs-CZ" dirty="0" err="1"/>
              <a:t>amount</a:t>
            </a:r>
            <a:r>
              <a:rPr lang="cs-CZ" dirty="0"/>
              <a:t> </a:t>
            </a:r>
            <a:r>
              <a:rPr lang="cs-CZ" dirty="0" err="1"/>
              <a:t>of</a:t>
            </a:r>
            <a:r>
              <a:rPr lang="cs-CZ" dirty="0"/>
              <a:t> </a:t>
            </a:r>
            <a:r>
              <a:rPr lang="cs-CZ" dirty="0" err="1"/>
              <a:t>the</a:t>
            </a:r>
            <a:r>
              <a:rPr lang="cs-CZ" dirty="0"/>
              <a:t> </a:t>
            </a:r>
            <a:r>
              <a:rPr lang="cs-CZ" dirty="0" err="1"/>
              <a:t>desired</a:t>
            </a:r>
            <a:r>
              <a:rPr lang="cs-CZ" dirty="0"/>
              <a:t> </a:t>
            </a:r>
            <a:r>
              <a:rPr lang="cs-CZ" dirty="0" err="1"/>
              <a:t>effect</a:t>
            </a:r>
            <a:r>
              <a:rPr lang="cs-CZ" dirty="0"/>
              <a:t>, </a:t>
            </a:r>
            <a:r>
              <a:rPr lang="cs-CZ" dirty="0" err="1"/>
              <a:t>or</a:t>
            </a:r>
            <a:r>
              <a:rPr lang="cs-CZ" dirty="0"/>
              <a:t> </a:t>
            </a:r>
            <a:r>
              <a:rPr lang="cs-CZ" dirty="0" err="1"/>
              <a:t>success</a:t>
            </a:r>
            <a:r>
              <a:rPr lang="cs-CZ" dirty="0"/>
              <a:t> in </a:t>
            </a:r>
            <a:r>
              <a:rPr lang="cs-CZ" dirty="0" err="1"/>
              <a:t>achieving</a:t>
            </a:r>
            <a:r>
              <a:rPr lang="cs-CZ" dirty="0"/>
              <a:t> a </a:t>
            </a:r>
            <a:r>
              <a:rPr lang="cs-CZ" dirty="0" err="1"/>
              <a:t>given</a:t>
            </a:r>
            <a:r>
              <a:rPr lang="cs-CZ" dirty="0"/>
              <a:t> </a:t>
            </a:r>
            <a:r>
              <a:rPr lang="cs-CZ" dirty="0" err="1"/>
              <a:t>goal</a:t>
            </a:r>
            <a:r>
              <a:rPr lang="cs-CZ" dirty="0"/>
              <a:t>. </a:t>
            </a:r>
            <a:r>
              <a:rPr lang="cs-CZ" b="1" dirty="0" err="1"/>
              <a:t>Efficiency</a:t>
            </a:r>
            <a:r>
              <a:rPr lang="cs-CZ" dirty="0"/>
              <a:t> </a:t>
            </a:r>
            <a:r>
              <a:rPr lang="cs-CZ" dirty="0" err="1"/>
              <a:t>is</a:t>
            </a:r>
            <a:r>
              <a:rPr lang="cs-CZ" dirty="0"/>
              <a:t> </a:t>
            </a:r>
            <a:r>
              <a:rPr lang="cs-CZ" dirty="0" err="1"/>
              <a:t>doing</a:t>
            </a:r>
            <a:r>
              <a:rPr lang="cs-CZ" dirty="0"/>
              <a:t> </a:t>
            </a:r>
            <a:r>
              <a:rPr lang="cs-CZ" dirty="0" err="1"/>
              <a:t>things</a:t>
            </a:r>
            <a:r>
              <a:rPr lang="cs-CZ" dirty="0"/>
              <a:t> in </a:t>
            </a:r>
            <a:r>
              <a:rPr lang="cs-CZ" dirty="0" err="1"/>
              <a:t>the</a:t>
            </a:r>
            <a:r>
              <a:rPr lang="cs-CZ" dirty="0"/>
              <a:t> most </a:t>
            </a:r>
            <a:r>
              <a:rPr lang="cs-CZ" dirty="0" err="1"/>
              <a:t>economical</a:t>
            </a:r>
            <a:r>
              <a:rPr lang="cs-CZ" dirty="0"/>
              <a:t> </a:t>
            </a:r>
            <a:r>
              <a:rPr lang="cs-CZ" dirty="0" err="1"/>
              <a:t>way</a:t>
            </a:r>
            <a:r>
              <a:rPr lang="cs-CZ" dirty="0"/>
              <a:t>. </a:t>
            </a:r>
            <a:r>
              <a:rPr lang="cs-CZ" dirty="0" err="1"/>
              <a:t>It</a:t>
            </a:r>
            <a:r>
              <a:rPr lang="cs-CZ" dirty="0"/>
              <a:t> </a:t>
            </a:r>
            <a:r>
              <a:rPr lang="cs-CZ" dirty="0" err="1"/>
              <a:t>is</a:t>
            </a:r>
            <a:r>
              <a:rPr lang="cs-CZ" dirty="0"/>
              <a:t> </a:t>
            </a:r>
            <a:r>
              <a:rPr lang="cs-CZ" dirty="0" err="1"/>
              <a:t>the</a:t>
            </a:r>
            <a:r>
              <a:rPr lang="cs-CZ" dirty="0"/>
              <a:t> ratio </a:t>
            </a:r>
            <a:r>
              <a:rPr lang="cs-CZ" dirty="0" err="1"/>
              <a:t>of</a:t>
            </a:r>
            <a:r>
              <a:rPr lang="cs-CZ" dirty="0"/>
              <a:t> </a:t>
            </a:r>
            <a:r>
              <a:rPr lang="cs-CZ" dirty="0" err="1"/>
              <a:t>the</a:t>
            </a:r>
            <a:r>
              <a:rPr lang="cs-CZ" dirty="0"/>
              <a:t> output to </a:t>
            </a:r>
            <a:r>
              <a:rPr lang="cs-CZ" dirty="0" err="1"/>
              <a:t>the</a:t>
            </a:r>
            <a:r>
              <a:rPr lang="cs-CZ" dirty="0"/>
              <a:t> </a:t>
            </a:r>
            <a:r>
              <a:rPr lang="cs-CZ" dirty="0" err="1"/>
              <a:t>inputs</a:t>
            </a:r>
            <a:r>
              <a:rPr lang="cs-CZ" dirty="0"/>
              <a:t> </a:t>
            </a:r>
            <a:r>
              <a:rPr lang="cs-CZ" dirty="0" err="1"/>
              <a:t>of</a:t>
            </a:r>
            <a:r>
              <a:rPr lang="cs-CZ" dirty="0"/>
              <a:t> </a:t>
            </a:r>
            <a:r>
              <a:rPr lang="cs-CZ" dirty="0" err="1"/>
              <a:t>any</a:t>
            </a:r>
            <a:r>
              <a:rPr lang="cs-CZ" dirty="0"/>
              <a:t> </a:t>
            </a:r>
            <a:r>
              <a:rPr lang="cs-CZ" dirty="0" err="1"/>
              <a:t>system</a:t>
            </a:r>
            <a:r>
              <a:rPr lang="cs-CZ" dirty="0"/>
              <a:t> (</a:t>
            </a:r>
            <a:r>
              <a:rPr lang="cs-CZ" dirty="0" err="1"/>
              <a:t>good</a:t>
            </a:r>
            <a:r>
              <a:rPr lang="cs-CZ" dirty="0"/>
              <a:t> input to output ratio).</a:t>
            </a:r>
            <a:endParaRPr lang="en-GB" altLang="cs-CZ" dirty="0"/>
          </a:p>
          <a:p>
            <a:r>
              <a:rPr lang="en-GB" altLang="cs-CZ" dirty="0"/>
              <a:t>Structure: inputs, outputs, activities, immediate goal, structural objectives.</a:t>
            </a:r>
          </a:p>
          <a:p>
            <a:r>
              <a:rPr lang="en-GB" altLang="cs-CZ" dirty="0"/>
              <a:t>Results: milestones, effects, outcomes, impact.</a:t>
            </a:r>
          </a:p>
          <a:p>
            <a:endParaRPr lang="en-US" alt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4985C6F-249B-5A43-B12D-B1A284830B7B}"/>
              </a:ext>
            </a:extLst>
          </p:cNvPr>
          <p:cNvSpPr>
            <a:spLocks noGrp="1" noChangeArrowheads="1"/>
          </p:cNvSpPr>
          <p:nvPr>
            <p:ph type="title"/>
          </p:nvPr>
        </p:nvSpPr>
        <p:spPr/>
        <p:txBody>
          <a:bodyPr/>
          <a:lstStyle/>
          <a:p>
            <a:r>
              <a:rPr lang="en-US" altLang="zh-CN" sz="4000" b="1" dirty="0">
                <a:ea typeface="宋体" panose="02010600030101010101" pitchFamily="2" charset="-122"/>
              </a:rPr>
              <a:t>Essence of economic evaluation</a:t>
            </a:r>
            <a:endParaRPr lang="en-US" altLang="cs-CZ" sz="4000" b="1" dirty="0"/>
          </a:p>
        </p:txBody>
      </p:sp>
      <p:sp>
        <p:nvSpPr>
          <p:cNvPr id="16387" name="Rectangle 3">
            <a:extLst>
              <a:ext uri="{FF2B5EF4-FFF2-40B4-BE49-F238E27FC236}">
                <a16:creationId xmlns:a16="http://schemas.microsoft.com/office/drawing/2014/main" id="{4B307092-F6D9-7D40-8928-A038306C8566}"/>
              </a:ext>
            </a:extLst>
          </p:cNvPr>
          <p:cNvSpPr>
            <a:spLocks noGrp="1" noChangeArrowheads="1"/>
          </p:cNvSpPr>
          <p:nvPr>
            <p:ph type="body" idx="1"/>
          </p:nvPr>
        </p:nvSpPr>
        <p:spPr/>
        <p:txBody>
          <a:bodyPr>
            <a:normAutofit/>
          </a:bodyPr>
          <a:lstStyle/>
          <a:p>
            <a:pPr>
              <a:lnSpc>
                <a:spcPct val="80000"/>
              </a:lnSpc>
            </a:pPr>
            <a:r>
              <a:rPr lang="en-GB" altLang="zh-CN" sz="3200" dirty="0"/>
              <a:t>The essence of the economic approach to analysis and evaluation is the application of the criterion of </a:t>
            </a:r>
            <a:r>
              <a:rPr lang="en-GB" altLang="zh-CN" sz="3200" b="1" i="1" dirty="0">
                <a:highlight>
                  <a:srgbClr val="FFFF00"/>
                </a:highlight>
              </a:rPr>
              <a:t>rationality of the actions of stakeholders in the sense that rational action consists in the efficient use of limited resources in order to achieve the objectives or desired uses as much as possible</a:t>
            </a:r>
            <a:r>
              <a:rPr lang="en-GB" altLang="zh-CN" sz="3200" b="1" i="1" dirty="0"/>
              <a:t>. </a:t>
            </a:r>
            <a:r>
              <a:rPr lang="en-GB" altLang="zh-CN" sz="3200" dirty="0"/>
              <a:t>
The methods of economic evaluation aim to demonstrate measurably the benefits and costs of the different choices and, on this basis, to select those alternatives that are best able to contribute to the growth of social well-being. </a:t>
            </a:r>
            <a:endParaRPr lang="en-GB" altLang="cs-CZ"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D9FB535A-C7EA-FB4F-AC60-301459674BA4}"/>
              </a:ext>
            </a:extLst>
          </p:cNvPr>
          <p:cNvPicPr>
            <a:picLocks noChangeAspect="1"/>
          </p:cNvPicPr>
          <p:nvPr/>
        </p:nvPicPr>
        <p:blipFill rotWithShape="1">
          <a:blip r:embed="rId2"/>
          <a:srcRect l="7358" t="875" r="23395"/>
          <a:stretch/>
        </p:blipFill>
        <p:spPr>
          <a:xfrm rot="5400000">
            <a:off x="2715316" y="-392531"/>
            <a:ext cx="6761368" cy="7546430"/>
          </a:xfrm>
          <a:prstGeom prst="rect">
            <a:avLst/>
          </a:prstGeom>
        </p:spPr>
      </p:pic>
    </p:spTree>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2627</TotalTime>
  <Words>978</Words>
  <Application>Microsoft Macintosh PowerPoint</Application>
  <PresentationFormat>Širokoúhlá obrazovka</PresentationFormat>
  <Paragraphs>87</Paragraphs>
  <Slides>23</Slides>
  <Notes>3</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23</vt:i4>
      </vt:variant>
    </vt:vector>
  </HeadingPairs>
  <TitlesOfParts>
    <vt:vector size="30" baseType="lpstr">
      <vt:lpstr>宋体</vt:lpstr>
      <vt:lpstr>Arial</vt:lpstr>
      <vt:lpstr>Calibri</vt:lpstr>
      <vt:lpstr>Calibri Light</vt:lpstr>
      <vt:lpstr>Times</vt:lpstr>
      <vt:lpstr>Motiv Office</vt:lpstr>
      <vt:lpstr>List</vt:lpstr>
      <vt:lpstr>Policy evaluation methods</vt:lpstr>
      <vt:lpstr>Purposes for and steps of evaluation</vt:lpstr>
      <vt:lpstr>Forms of Rationality</vt:lpstr>
      <vt:lpstr>Evaluation criteria</vt:lpstr>
      <vt:lpstr>Evaluation components according to the European Commission</vt:lpstr>
      <vt:lpstr>Policy  </vt:lpstr>
      <vt:lpstr>According to UNIDO</vt:lpstr>
      <vt:lpstr>Essence of economic evaluation</vt:lpstr>
      <vt:lpstr>Prezentace aplikace PowerPoint</vt:lpstr>
      <vt:lpstr>Long history</vt:lpstr>
      <vt:lpstr>Cost-benefit analysis (CBA)</vt:lpstr>
      <vt:lpstr>Basic Steps:</vt:lpstr>
      <vt:lpstr>Prezentace aplikace PowerPoint</vt:lpstr>
      <vt:lpstr>Costs</vt:lpstr>
      <vt:lpstr>Prezentace aplikace PowerPoint</vt:lpstr>
      <vt:lpstr>Benefits</vt:lpstr>
      <vt:lpstr>Market prices rectification - Shadow Pricing</vt:lpstr>
      <vt:lpstr>How to work it out?</vt:lpstr>
      <vt:lpstr>A scheme of evaluation methods for non-tangible C/Bs</vt:lpstr>
      <vt:lpstr>Valuation of intangibles
</vt:lpstr>
      <vt:lpstr>Discounting </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components according to the European Commission</dc:title>
  <dc:creator>Ivan Malý</dc:creator>
  <cp:lastModifiedBy>Ivan Malý</cp:lastModifiedBy>
  <cp:revision>17</cp:revision>
  <dcterms:created xsi:type="dcterms:W3CDTF">2021-04-16T07:36:03Z</dcterms:created>
  <dcterms:modified xsi:type="dcterms:W3CDTF">2024-03-24T10:41:06Z</dcterms:modified>
</cp:coreProperties>
</file>