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57" r:id="rId3"/>
    <p:sldId id="331" r:id="rId4"/>
    <p:sldId id="359" r:id="rId5"/>
    <p:sldId id="358" r:id="rId6"/>
    <p:sldId id="361" r:id="rId7"/>
    <p:sldId id="368" r:id="rId8"/>
    <p:sldId id="362" r:id="rId9"/>
    <p:sldId id="334" r:id="rId10"/>
    <p:sldId id="333" r:id="rId11"/>
    <p:sldId id="332" r:id="rId12"/>
    <p:sldId id="336" r:id="rId13"/>
    <p:sldId id="319" r:id="rId14"/>
    <p:sldId id="335" r:id="rId15"/>
    <p:sldId id="365" r:id="rId16"/>
    <p:sldId id="337" r:id="rId17"/>
    <p:sldId id="315" r:id="rId18"/>
    <p:sldId id="320" r:id="rId19"/>
    <p:sldId id="341" r:id="rId20"/>
    <p:sldId id="343" r:id="rId21"/>
    <p:sldId id="375" r:id="rId22"/>
    <p:sldId id="345" r:id="rId23"/>
    <p:sldId id="350" r:id="rId24"/>
    <p:sldId id="374" r:id="rId25"/>
    <p:sldId id="354" r:id="rId26"/>
    <p:sldId id="353" r:id="rId27"/>
    <p:sldId id="371" r:id="rId28"/>
    <p:sldId id="351" r:id="rId29"/>
    <p:sldId id="312" r:id="rId30"/>
    <p:sldId id="322" r:id="rId31"/>
    <p:sldId id="346" r:id="rId32"/>
    <p:sldId id="355" r:id="rId33"/>
    <p:sldId id="347" r:id="rId34"/>
    <p:sldId id="373" r:id="rId35"/>
    <p:sldId id="349" r:id="rId36"/>
    <p:sldId id="352" r:id="rId37"/>
    <p:sldId id="360" r:id="rId38"/>
  </p:sldIdLst>
  <p:sldSz cx="9144000" cy="6858000" type="screen4x3"/>
  <p:notesSz cx="6858000" cy="9144000"/>
  <p:custDataLst>
    <p:tags r:id="rId40"/>
  </p:custData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zentácia MUNI" id="{5EEED6D5-DC44-4C0F-B8E6-3EEE5DA68655}">
          <p14:sldIdLst>
            <p14:sldId id="256"/>
            <p14:sldId id="357"/>
            <p14:sldId id="331"/>
            <p14:sldId id="359"/>
            <p14:sldId id="358"/>
            <p14:sldId id="361"/>
            <p14:sldId id="368"/>
            <p14:sldId id="362"/>
            <p14:sldId id="334"/>
            <p14:sldId id="333"/>
            <p14:sldId id="332"/>
            <p14:sldId id="336"/>
            <p14:sldId id="319"/>
            <p14:sldId id="335"/>
            <p14:sldId id="365"/>
            <p14:sldId id="337"/>
            <p14:sldId id="315"/>
            <p14:sldId id="320"/>
            <p14:sldId id="341"/>
            <p14:sldId id="343"/>
            <p14:sldId id="375"/>
            <p14:sldId id="345"/>
            <p14:sldId id="350"/>
            <p14:sldId id="374"/>
            <p14:sldId id="354"/>
            <p14:sldId id="353"/>
            <p14:sldId id="371"/>
            <p14:sldId id="351"/>
            <p14:sldId id="312"/>
            <p14:sldId id="322"/>
            <p14:sldId id="346"/>
            <p14:sldId id="355"/>
            <p14:sldId id="347"/>
            <p14:sldId id="373"/>
            <p14:sldId id="349"/>
            <p14:sldId id="352"/>
            <p14:sldId id="3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Svetlý štý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Svetlý štýl 2 - zvýrazneni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0834" autoAdjust="0"/>
  </p:normalViewPr>
  <p:slideViewPr>
    <p:cSldViewPr snapToGrid="0">
      <p:cViewPr varScale="1">
        <p:scale>
          <a:sx n="77" d="100"/>
          <a:sy n="77" d="100"/>
        </p:scale>
        <p:origin x="14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mskriecka\Desktop\K&#243;pia%20-%20dlzka%20dialnic%20benchmark%20novy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petroci\Desktop\Matej\IA\Doprava%20vseobecne\Doprava%20rozpo&#269;et\2023-2025\04_HK%20priprava\stare%20grafy\Doprava_HK_2023%20-%2025_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petroci\Desktop\Matej\IA\Vlaky\02_ZSSK\02%20Invest&#237;cie\02_Ru&#353;ne\Moderniz&#225;cia%20vozov&#233;ho%20parku%202020\V&#253;stupy\ZSSK_vozidla_3_projekty_20201210_MBgraf_M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petroci\Desktop\Matej\IA\Vlaky\02_ZSSK\04%20Audit\Nase\02%20Analyza\Zamestnanost\Osobne%20analyz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petroci\Desktop\Matej\IA\Vlaky\02_ZSSK\04%20Audit\Nase\02%20Analyza\Zamestnanost\Osobne%20analyz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petroci\Desktop\Matej\IA\Vlaky\01_ZSR\%20Invest&#237;cie\Bratislava%20-%20Kom&#225;rno\03_Nase\Statistiky\ZSR%20BA-KN%20prehlad%20studie_2022041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064650713449"/>
          <c:y val="5.5979643765903302E-2"/>
          <c:w val="0.85755708875152803"/>
          <c:h val="0.83981286690308798"/>
        </c:manualLayout>
      </c:layout>
      <c:barChart>
        <c:barDir val="col"/>
        <c:grouping val="stacked"/>
        <c:varyColors val="0"/>
        <c:ser>
          <c:idx val="5"/>
          <c:order val="0"/>
          <c:tx>
            <c:strRef>
              <c:f>'6mld dialnice'!$K$60</c:f>
              <c:strCache>
                <c:ptCount val="1"/>
                <c:pt idx="0">
                  <c:v>v prevádzke</c:v>
                </c:pt>
              </c:strCache>
            </c:strRef>
          </c:tx>
          <c:spPr>
            <a:solidFill>
              <a:srgbClr val="2C9ADC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1453-46A2-830F-4B6820FC6A18}"/>
              </c:ext>
            </c:extLst>
          </c:dPt>
          <c:cat>
            <c:strRef>
              <c:f>'6mld dialnice'!$J$61:$J$74</c:f>
              <c:strCache>
                <c:ptCount val="14"/>
                <c:pt idx="0">
                  <c:v>UK</c:v>
                </c:pt>
                <c:pt idx="1">
                  <c:v>IT</c:v>
                </c:pt>
                <c:pt idx="2">
                  <c:v>FI</c:v>
                </c:pt>
                <c:pt idx="3">
                  <c:v>NE</c:v>
                </c:pt>
                <c:pt idx="4">
                  <c:v>BE</c:v>
                </c:pt>
                <c:pt idx="5">
                  <c:v>FR</c:v>
                </c:pt>
                <c:pt idx="6">
                  <c:v>SK</c:v>
                </c:pt>
                <c:pt idx="7">
                  <c:v>IE</c:v>
                </c:pt>
                <c:pt idx="8">
                  <c:v>SE</c:v>
                </c:pt>
                <c:pt idx="9">
                  <c:v>AU</c:v>
                </c:pt>
                <c:pt idx="10">
                  <c:v>LU</c:v>
                </c:pt>
                <c:pt idx="11">
                  <c:v>PT</c:v>
                </c:pt>
                <c:pt idx="12">
                  <c:v>ES</c:v>
                </c:pt>
                <c:pt idx="13">
                  <c:v>DE</c:v>
                </c:pt>
              </c:strCache>
            </c:strRef>
          </c:cat>
          <c:val>
            <c:numRef>
              <c:f>'6mld dialnice'!$K$61:$K$74</c:f>
              <c:numCache>
                <c:formatCode>General</c:formatCode>
                <c:ptCount val="14"/>
                <c:pt idx="0">
                  <c:v>5.6812186913127699E-2</c:v>
                </c:pt>
                <c:pt idx="1">
                  <c:v>0.110632984498947</c:v>
                </c:pt>
                <c:pt idx="2">
                  <c:v>0.14803299783451501</c:v>
                </c:pt>
                <c:pt idx="3">
                  <c:v>0.155673785848016</c:v>
                </c:pt>
                <c:pt idx="4">
                  <c:v>0.156593714543248</c:v>
                </c:pt>
                <c:pt idx="5">
                  <c:v>0.172626247190758</c:v>
                </c:pt>
                <c:pt idx="6" formatCode="_-* #,##0.000000\ _z_ł_-;\-* #,##0.000000\ _z_ł_-;_-* &quot;-&quot;??\ _z_ł_-;_-@_-">
                  <c:v>0.124682897190349</c:v>
                </c:pt>
                <c:pt idx="7">
                  <c:v>0.193780488832346</c:v>
                </c:pt>
                <c:pt idx="8">
                  <c:v>0.19400134703209199</c:v>
                </c:pt>
                <c:pt idx="9">
                  <c:v>0.20043699696173001</c:v>
                </c:pt>
                <c:pt idx="10">
                  <c:v>0.27000238028414197</c:v>
                </c:pt>
                <c:pt idx="11">
                  <c:v>0.28800494119320802</c:v>
                </c:pt>
                <c:pt idx="12">
                  <c:v>0.31649381431236201</c:v>
                </c:pt>
                <c:pt idx="13">
                  <c:v>0.32425886315299501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53-46A2-830F-4B6820FC6A18}"/>
            </c:ext>
          </c:extLst>
        </c:ser>
        <c:ser>
          <c:idx val="8"/>
          <c:order val="1"/>
          <c:tx>
            <c:strRef>
              <c:f>'6mld dialnice'!$L$60</c:f>
              <c:strCache>
                <c:ptCount val="1"/>
                <c:pt idx="0">
                  <c:v>vo výstabe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</c:spPr>
          <c:invertIfNegative val="0"/>
          <c:cat>
            <c:strRef>
              <c:f>'6mld dialnice'!$J$61:$J$74</c:f>
              <c:strCache>
                <c:ptCount val="14"/>
                <c:pt idx="0">
                  <c:v>UK</c:v>
                </c:pt>
                <c:pt idx="1">
                  <c:v>IT</c:v>
                </c:pt>
                <c:pt idx="2">
                  <c:v>FI</c:v>
                </c:pt>
                <c:pt idx="3">
                  <c:v>NE</c:v>
                </c:pt>
                <c:pt idx="4">
                  <c:v>BE</c:v>
                </c:pt>
                <c:pt idx="5">
                  <c:v>FR</c:v>
                </c:pt>
                <c:pt idx="6">
                  <c:v>SK</c:v>
                </c:pt>
                <c:pt idx="7">
                  <c:v>IE</c:v>
                </c:pt>
                <c:pt idx="8">
                  <c:v>SE</c:v>
                </c:pt>
                <c:pt idx="9">
                  <c:v>AU</c:v>
                </c:pt>
                <c:pt idx="10">
                  <c:v>LU</c:v>
                </c:pt>
                <c:pt idx="11">
                  <c:v>PT</c:v>
                </c:pt>
                <c:pt idx="12">
                  <c:v>ES</c:v>
                </c:pt>
                <c:pt idx="13">
                  <c:v>DE</c:v>
                </c:pt>
              </c:strCache>
            </c:strRef>
          </c:cat>
          <c:val>
            <c:numRef>
              <c:f>'6mld dialnice'!$L$61:$L$74</c:f>
              <c:numCache>
                <c:formatCode>General</c:formatCode>
                <c:ptCount val="14"/>
                <c:pt idx="6" formatCode="_-* #,##0.00000\ _€_-;\-* #,##0.00000\ _€_-;_-* &quot;-&quot;??\ _€_-;_-@_-">
                  <c:v>2.31280203506544E-2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53-46A2-830F-4B6820FC6A18}"/>
            </c:ext>
          </c:extLst>
        </c:ser>
        <c:ser>
          <c:idx val="0"/>
          <c:order val="2"/>
          <c:tx>
            <c:strRef>
              <c:f>'6mld dialnice'!$M$60</c:f>
              <c:strCache>
                <c:ptCount val="1"/>
                <c:pt idx="0">
                  <c:v>plánované</c:v>
                </c:pt>
              </c:strCache>
            </c:strRef>
          </c:tx>
          <c:invertIfNegative val="0"/>
          <c:cat>
            <c:strRef>
              <c:f>'6mld dialnice'!$J$61:$J$74</c:f>
              <c:strCache>
                <c:ptCount val="14"/>
                <c:pt idx="0">
                  <c:v>UK</c:v>
                </c:pt>
                <c:pt idx="1">
                  <c:v>IT</c:v>
                </c:pt>
                <c:pt idx="2">
                  <c:v>FI</c:v>
                </c:pt>
                <c:pt idx="3">
                  <c:v>NE</c:v>
                </c:pt>
                <c:pt idx="4">
                  <c:v>BE</c:v>
                </c:pt>
                <c:pt idx="5">
                  <c:v>FR</c:v>
                </c:pt>
                <c:pt idx="6">
                  <c:v>SK</c:v>
                </c:pt>
                <c:pt idx="7">
                  <c:v>IE</c:v>
                </c:pt>
                <c:pt idx="8">
                  <c:v>SE</c:v>
                </c:pt>
                <c:pt idx="9">
                  <c:v>AU</c:v>
                </c:pt>
                <c:pt idx="10">
                  <c:v>LU</c:v>
                </c:pt>
                <c:pt idx="11">
                  <c:v>PT</c:v>
                </c:pt>
                <c:pt idx="12">
                  <c:v>ES</c:v>
                </c:pt>
                <c:pt idx="13">
                  <c:v>DE</c:v>
                </c:pt>
              </c:strCache>
            </c:strRef>
          </c:cat>
          <c:val>
            <c:numRef>
              <c:f>'6mld dialnice'!$M$61:$M$74</c:f>
              <c:numCache>
                <c:formatCode>General</c:formatCode>
                <c:ptCount val="14"/>
                <c:pt idx="6" formatCode="_-* #,##0.0000\ _z_ł_-;\-* #,##0.0000\ _z_ł_-;_-* &quot;-&quot;??\ _z_ł_-;_-@_-">
                  <c:v>2.9455768296783699E-2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53-46A2-830F-4B6820FC6A18}"/>
            </c:ext>
          </c:extLst>
        </c:ser>
        <c:ser>
          <c:idx val="1"/>
          <c:order val="3"/>
          <c:tx>
            <c:strRef>
              <c:f>'6mld dialnice'!$N$60</c:f>
              <c:strCache>
                <c:ptCount val="1"/>
                <c:pt idx="0">
                  <c:v>v zásobníku</c:v>
                </c:pt>
              </c:strCache>
            </c:strRef>
          </c:tx>
          <c:invertIfNegative val="0"/>
          <c:cat>
            <c:strRef>
              <c:f>'6mld dialnice'!$J$61:$J$74</c:f>
              <c:strCache>
                <c:ptCount val="14"/>
                <c:pt idx="0">
                  <c:v>UK</c:v>
                </c:pt>
                <c:pt idx="1">
                  <c:v>IT</c:v>
                </c:pt>
                <c:pt idx="2">
                  <c:v>FI</c:v>
                </c:pt>
                <c:pt idx="3">
                  <c:v>NE</c:v>
                </c:pt>
                <c:pt idx="4">
                  <c:v>BE</c:v>
                </c:pt>
                <c:pt idx="5">
                  <c:v>FR</c:v>
                </c:pt>
                <c:pt idx="6">
                  <c:v>SK</c:v>
                </c:pt>
                <c:pt idx="7">
                  <c:v>IE</c:v>
                </c:pt>
                <c:pt idx="8">
                  <c:v>SE</c:v>
                </c:pt>
                <c:pt idx="9">
                  <c:v>AU</c:v>
                </c:pt>
                <c:pt idx="10">
                  <c:v>LU</c:v>
                </c:pt>
                <c:pt idx="11">
                  <c:v>PT</c:v>
                </c:pt>
                <c:pt idx="12">
                  <c:v>ES</c:v>
                </c:pt>
                <c:pt idx="13">
                  <c:v>DE</c:v>
                </c:pt>
              </c:strCache>
            </c:strRef>
          </c:cat>
          <c:val>
            <c:numRef>
              <c:f>'6mld dialnice'!$N$61:$N$74</c:f>
              <c:numCache>
                <c:formatCode>General</c:formatCode>
                <c:ptCount val="14"/>
                <c:pt idx="6">
                  <c:v>0.16728132241624699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53-46A2-830F-4B6820FC6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655784"/>
        <c:axId val="126656176"/>
      </c:barChart>
      <c:catAx>
        <c:axId val="126655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sk-SK"/>
          </a:p>
        </c:txPr>
        <c:crossAx val="126656176"/>
        <c:crosses val="autoZero"/>
        <c:auto val="1"/>
        <c:lblAlgn val="ctr"/>
        <c:lblOffset val="100"/>
        <c:noMultiLvlLbl val="0"/>
      </c:catAx>
      <c:valAx>
        <c:axId val="1266561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#,##0.0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sk-SK"/>
          </a:p>
        </c:txPr>
        <c:crossAx val="126655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7745517966606"/>
          <c:y val="8.3008955941575993E-2"/>
          <c:w val="0.21513178930809501"/>
          <c:h val="0.3047200016028530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Narrow" panose="020B0606020202030204" pitchFamily="34" charset="0"/>
          <a:ea typeface="Arial Narrow"/>
          <a:cs typeface="Arial Narrow"/>
        </a:defRPr>
      </a:pPr>
      <a:endParaRPr lang="sk-SK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21741032370955E-2"/>
          <c:y val="5.0925925925925923E-2"/>
          <c:w val="0.90512270341207346"/>
          <c:h val="0.803304534849810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 stav cesty I. triedy'!$T$5</c:f>
              <c:strCache>
                <c:ptCount val="1"/>
                <c:pt idx="0">
                  <c:v>Nevyhovujúci (%)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'Graf stav cesty I. triedy'!$S$7:$S$27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'Graf stav cesty I. triedy'!$T$7:$T$27</c:f>
              <c:numCache>
                <c:formatCode>0.0</c:formatCode>
                <c:ptCount val="16"/>
                <c:pt idx="0">
                  <c:v>23.5</c:v>
                </c:pt>
                <c:pt idx="1">
                  <c:v>25.6</c:v>
                </c:pt>
                <c:pt idx="2">
                  <c:v>30.099999999999998</c:v>
                </c:pt>
                <c:pt idx="3">
                  <c:v>32.199999999999996</c:v>
                </c:pt>
                <c:pt idx="4">
                  <c:v>35.6</c:v>
                </c:pt>
                <c:pt idx="5">
                  <c:v>47.1</c:v>
                </c:pt>
                <c:pt idx="6">
                  <c:v>47.199999999999996</c:v>
                </c:pt>
                <c:pt idx="7">
                  <c:v>38.900000000000006</c:v>
                </c:pt>
                <c:pt idx="8">
                  <c:v>35.6</c:v>
                </c:pt>
                <c:pt idx="9">
                  <c:v>35.9</c:v>
                </c:pt>
                <c:pt idx="10">
                  <c:v>30.290000000000003</c:v>
                </c:pt>
                <c:pt idx="11">
                  <c:v>32.4</c:v>
                </c:pt>
                <c:pt idx="12">
                  <c:v>32.65</c:v>
                </c:pt>
                <c:pt idx="13">
                  <c:v>32.800000000000004</c:v>
                </c:pt>
                <c:pt idx="14">
                  <c:v>31.800000000000004</c:v>
                </c:pt>
                <c:pt idx="15">
                  <c:v>32.17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D-4B4E-AC9E-D5EAD6C15993}"/>
            </c:ext>
          </c:extLst>
        </c:ser>
        <c:ser>
          <c:idx val="1"/>
          <c:order val="1"/>
          <c:tx>
            <c:strRef>
              <c:f>'Graf stav cesty I. triedy'!$U$5</c:f>
              <c:strCache>
                <c:ptCount val="1"/>
                <c:pt idx="0">
                  <c:v>Havarijný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'Graf stav cesty I. triedy'!$S$7:$S$27</c:f>
              <c:numCache>
                <c:formatCode>General</c:formatCode>
                <c:ptCount val="1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</c:numCache>
            </c:numRef>
          </c:cat>
          <c:val>
            <c:numRef>
              <c:f>'Graf stav cesty I. triedy'!$U$7:$U$27</c:f>
              <c:numCache>
                <c:formatCode>General</c:formatCode>
                <c:ptCount val="16"/>
                <c:pt idx="0">
                  <c:v>5.3</c:v>
                </c:pt>
                <c:pt idx="1">
                  <c:v>5.2</c:v>
                </c:pt>
                <c:pt idx="2">
                  <c:v>4.2</c:v>
                </c:pt>
                <c:pt idx="3">
                  <c:v>5.6</c:v>
                </c:pt>
                <c:pt idx="4">
                  <c:v>5.8</c:v>
                </c:pt>
                <c:pt idx="5">
                  <c:v>5.6</c:v>
                </c:pt>
                <c:pt idx="6">
                  <c:v>6.2</c:v>
                </c:pt>
                <c:pt idx="7">
                  <c:v>8.1999999999999993</c:v>
                </c:pt>
                <c:pt idx="8">
                  <c:v>5.5</c:v>
                </c:pt>
                <c:pt idx="9">
                  <c:v>8.9</c:v>
                </c:pt>
                <c:pt idx="10">
                  <c:v>7.41</c:v>
                </c:pt>
                <c:pt idx="11">
                  <c:v>7</c:v>
                </c:pt>
                <c:pt idx="12">
                  <c:v>8.11</c:v>
                </c:pt>
                <c:pt idx="13">
                  <c:v>7.9</c:v>
                </c:pt>
                <c:pt idx="14" formatCode="0.0">
                  <c:v>7.4</c:v>
                </c:pt>
                <c:pt idx="15" formatCode="0.0">
                  <c:v>7.71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BD-4B4E-AC9E-D5EAD6C15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8945016"/>
        <c:axId val="308945408"/>
      </c:barChart>
      <c:catAx>
        <c:axId val="308945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defRPr>
            </a:pPr>
            <a:endParaRPr lang="sk-SK"/>
          </a:p>
        </c:txPr>
        <c:crossAx val="308945408"/>
        <c:crosses val="autoZero"/>
        <c:auto val="1"/>
        <c:lblAlgn val="ctr"/>
        <c:lblOffset val="100"/>
        <c:noMultiLvlLbl val="0"/>
      </c:catAx>
      <c:valAx>
        <c:axId val="30894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defRPr>
            </a:pPr>
            <a:endParaRPr lang="sk-SK"/>
          </a:p>
        </c:txPr>
        <c:crossAx val="308945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047375328083989"/>
          <c:y val="5.1549285505978419E-2"/>
          <c:w val="0.26571916010498686"/>
          <c:h val="0.203080344123651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Times New Roman" panose="02020603050405020304" pitchFamily="18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 Narrow" panose="020B0606020202030204" pitchFamily="34" charset="0"/>
          <a:cs typeface="Times New Roman" panose="02020603050405020304" pitchFamily="18" charset="0"/>
        </a:defRPr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7351325442928"/>
          <c:y val="3.7114219342113931E-2"/>
          <c:w val="0.81159833997631903"/>
          <c:h val="0.8927630194662353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'Potreba vozidiel ZSSK'!$C$125</c:f>
              <c:strCache>
                <c:ptCount val="1"/>
                <c:pt idx="0">
                  <c:v>staré vozidlá, priemerný vek 35 rokov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9B8805D8-C2FC-4194-8A51-AD5A2105E00B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sk-SK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B40-4837-8CFE-B54161D9284B}"/>
                </c:ext>
              </c:extLst>
            </c:dLbl>
            <c:dLbl>
              <c:idx val="1"/>
              <c:layout>
                <c:manualLayout>
                  <c:x val="-0.21189424184788019"/>
                  <c:y val="-0.1075824989061365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  <a:r>
                      <a:rPr lang="en-US" baseline="0"/>
                      <a:t> starých vozidiel, nie sú nahradené v projekte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B40-4837-8CFE-B54161D92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'Potreba vozidiel ZSSK'!$D$123:$E$123</c:f>
              <c:strCache>
                <c:ptCount val="2"/>
                <c:pt idx="0">
                  <c:v>Elektrická trakcia</c:v>
                </c:pt>
                <c:pt idx="1">
                  <c:v>Motorová trakcia</c:v>
                </c:pt>
              </c:strCache>
            </c:strRef>
          </c:cat>
          <c:val>
            <c:numRef>
              <c:f>'Potreba vozidiel ZSSK'!$D$125:$E$125</c:f>
              <c:numCache>
                <c:formatCode>0%</c:formatCode>
                <c:ptCount val="2"/>
                <c:pt idx="0">
                  <c:v>0.34630363668683584</c:v>
                </c:pt>
                <c:pt idx="1">
                  <c:v>6.1046186379961152E-3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'Potreba vozidiel ZSSK'!$D$131:$E$131</c15:f>
                <c15:dlblRangeCache>
                  <c:ptCount val="2"/>
                  <c:pt idx="0">
                    <c:v>68 vozidiel</c:v>
                  </c:pt>
                  <c:pt idx="1">
                    <c:v>6 vozidiel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EB40-4837-8CFE-B54161D9284B}"/>
            </c:ext>
          </c:extLst>
        </c:ser>
        <c:ser>
          <c:idx val="2"/>
          <c:order val="2"/>
          <c:tx>
            <c:strRef>
              <c:f>'Potreba vozidiel ZSSK'!$C$126</c:f>
              <c:strCache>
                <c:ptCount val="1"/>
                <c:pt idx="0">
                  <c:v>zánovné vozidlá, max. vek 18 rokov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B40-4837-8CFE-B54161D9284B}"/>
              </c:ext>
            </c:extLst>
          </c:dPt>
          <c:dLbls>
            <c:dLbl>
              <c:idx val="0"/>
              <c:layout>
                <c:manualLayout>
                  <c:x val="0.45145044917960464"/>
                  <c:y val="0.31026683064113897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l">
                      <a:defRPr sz="700" b="1" i="0" u="none" strike="noStrike" kern="1200" baseline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z="700" b="1">
                        <a:solidFill>
                          <a:schemeClr val="bg1"/>
                        </a:solidFill>
                      </a:rPr>
                      <a:t>53 zánovných vozidiel - </a:t>
                    </a:r>
                    <a:r>
                      <a:rPr lang="en-US" sz="700" b="1" baseline="0">
                        <a:solidFill>
                          <a:schemeClr val="bg1"/>
                        </a:solidFill>
                      </a:rPr>
                      <a:t>čiastočne nahradené</a:t>
                    </a:r>
                  </a:p>
                </c:rich>
              </c:tx>
              <c:spPr>
                <a:xfrm>
                  <a:off x="4590501" y="2095600"/>
                  <a:ext cx="688030" cy="458194"/>
                </a:xfr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l">
                    <a:defRPr sz="7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634745834118336"/>
                      <c:h val="0.1009757441422040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EB40-4837-8CFE-B54161D9284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40-4837-8CFE-B54161D9284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accentCallout2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cat>
            <c:strRef>
              <c:f>'Potreba vozidiel ZSSK'!$D$123:$E$123</c:f>
              <c:strCache>
                <c:ptCount val="2"/>
                <c:pt idx="0">
                  <c:v>Elektrická trakcia</c:v>
                </c:pt>
                <c:pt idx="1">
                  <c:v>Motorová trakcia</c:v>
                </c:pt>
              </c:strCache>
            </c:strRef>
          </c:cat>
          <c:val>
            <c:numRef>
              <c:f>'Potreba vozidiel ZSSK'!$D$126:$E$126</c:f>
              <c:numCache>
                <c:formatCode>0%</c:formatCode>
                <c:ptCount val="2"/>
                <c:pt idx="0">
                  <c:v>0</c:v>
                </c:pt>
                <c:pt idx="1">
                  <c:v>5.3924131302299019E-2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40-4837-8CFE-B54161D9284B}"/>
            </c:ext>
          </c:extLst>
        </c:ser>
        <c:ser>
          <c:idx val="3"/>
          <c:order val="3"/>
          <c:tx>
            <c:strRef>
              <c:f>'Potreba vozidiel ZSSK'!$C$127</c:f>
              <c:strCache>
                <c:ptCount val="1"/>
                <c:pt idx="0">
                  <c:v>nové vozidlá, max. vek 15 rokov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A933B35-8357-4CBC-81E7-A756906DDE7A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B40-4837-8CFE-B54161D9284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4EE3DA5-A9BD-4402-9845-7805B9D82C7A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B40-4837-8CFE-B54161D92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'Potreba vozidiel ZSSK'!$D$123:$E$123</c:f>
              <c:strCache>
                <c:ptCount val="2"/>
                <c:pt idx="0">
                  <c:v>Elektrická trakcia</c:v>
                </c:pt>
                <c:pt idx="1">
                  <c:v>Motorová trakcia</c:v>
                </c:pt>
              </c:strCache>
            </c:strRef>
          </c:cat>
          <c:val>
            <c:numRef>
              <c:f>'Potreba vozidiel ZSSK'!$D$127:$E$127</c:f>
              <c:numCache>
                <c:formatCode>0%</c:formatCode>
                <c:ptCount val="2"/>
                <c:pt idx="0">
                  <c:v>0.46343574909561858</c:v>
                </c:pt>
                <c:pt idx="1">
                  <c:v>0.13023186427725042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'Potreba vozidiel ZSSK'!$D$133:$E$133</c15:f>
                <c15:dlblRangeCache>
                  <c:ptCount val="2"/>
                  <c:pt idx="0">
                    <c:v>91 vozidiel</c:v>
                  </c:pt>
                  <c:pt idx="1">
                    <c:v>128 vozidiel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EB40-4837-8CFE-B54161D92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8426200"/>
        <c:axId val="148470432"/>
      </c:barChart>
      <c:lineChart>
        <c:grouping val="standard"/>
        <c:varyColors val="0"/>
        <c:ser>
          <c:idx val="0"/>
          <c:order val="0"/>
          <c:tx>
            <c:strRef>
              <c:f>'Potreba vozidiel ZSSK'!$C$124</c:f>
              <c:strCache>
                <c:ptCount val="1"/>
                <c:pt idx="0">
                  <c:v>spolu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'Potreba vozidiel ZSSK'!$D$123:$E$123</c:f>
              <c:strCache>
                <c:ptCount val="2"/>
                <c:pt idx="0">
                  <c:v>Elektrická trakcia</c:v>
                </c:pt>
                <c:pt idx="1">
                  <c:v>Motorová trakcia</c:v>
                </c:pt>
              </c:strCache>
            </c:strRef>
          </c:cat>
          <c:val>
            <c:numRef>
              <c:f>'Potreba vozidiel ZSSK'!$D$124:$E$124</c:f>
              <c:numCache>
                <c:formatCode>0%</c:formatCode>
                <c:ptCount val="2"/>
                <c:pt idx="0">
                  <c:v>0.80973938578245441</c:v>
                </c:pt>
                <c:pt idx="1">
                  <c:v>0.19026061421754556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B40-4837-8CFE-B54161D928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426200"/>
        <c:axId val="148470432"/>
      </c:lineChart>
      <c:catAx>
        <c:axId val="14842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k-SK"/>
          </a:p>
        </c:txPr>
        <c:crossAx val="148470432"/>
        <c:crosses val="autoZero"/>
        <c:auto val="1"/>
        <c:lblAlgn val="ctr"/>
        <c:lblOffset val="100"/>
        <c:noMultiLvlLbl val="0"/>
      </c:catAx>
      <c:valAx>
        <c:axId val="14847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sk-SK" sz="900"/>
                  <a:t>% prepravených</a:t>
                </a:r>
                <a:r>
                  <a:rPr lang="sk-SK" sz="900" baseline="0"/>
                  <a:t> cestujúcich</a:t>
                </a:r>
                <a:endParaRPr lang="sk-SK" sz="9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sk-SK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k-SK"/>
          </a:p>
        </c:txPr>
        <c:crossAx val="14842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62476627418085906"/>
          <c:y val="0.29840581932394339"/>
          <c:w val="0.33363237965944348"/>
          <c:h val="0.12409725041285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 Narrow" panose="020B0606020202030204" pitchFamily="34" charset="0"/>
        </a:defRPr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pl-PL" sz="1440" dirty="0"/>
              <a:t>Počet predajných miest na tis. km</a:t>
            </a:r>
            <a:r>
              <a:rPr lang="sk-SK" sz="1440" b="0" i="0" u="none" strike="noStrike" baseline="30000" dirty="0">
                <a:effectLst/>
              </a:rPr>
              <a:t>2</a:t>
            </a:r>
            <a:endParaRPr lang="pl-PL" sz="1440" dirty="0"/>
          </a:p>
        </c:rich>
      </c:tx>
      <c:layout>
        <c:manualLayout>
          <c:xMode val="edge"/>
          <c:yMode val="edge"/>
          <c:x val="0.30112402669754196"/>
          <c:y val="3.65305268002390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'Porovnanie ZSSK OBB (2)'!$C$31</c:f>
              <c:strCache>
                <c:ptCount val="1"/>
                <c:pt idx="0">
                  <c:v>Počet predajných miest na tis. km2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'Porovnanie ZSSK OBB (2)'!$B$32:$B$33</c:f>
              <c:strCache>
                <c:ptCount val="2"/>
                <c:pt idx="0">
                  <c:v>ZSSK </c:v>
                </c:pt>
                <c:pt idx="1">
                  <c:v>OBB</c:v>
                </c:pt>
              </c:strCache>
            </c:strRef>
          </c:cat>
          <c:val>
            <c:numRef>
              <c:f>'Porovnanie ZSSK OBB (2)'!$C$32:$C$33</c:f>
              <c:numCache>
                <c:formatCode>0.00</c:formatCode>
                <c:ptCount val="2"/>
                <c:pt idx="0">
                  <c:v>2.7327419190374225</c:v>
                </c:pt>
                <c:pt idx="1">
                  <c:v>0.60801869359434424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5-490E-A0D6-B01E51C4E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285496"/>
        <c:axId val="192285888"/>
      </c:barChart>
      <c:catAx>
        <c:axId val="19228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k-SK"/>
          </a:p>
        </c:txPr>
        <c:crossAx val="192285888"/>
        <c:crosses val="autoZero"/>
        <c:auto val="1"/>
        <c:lblAlgn val="ctr"/>
        <c:lblOffset val="100"/>
        <c:noMultiLvlLbl val="0"/>
      </c:catAx>
      <c:valAx>
        <c:axId val="19228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k-SK"/>
          </a:p>
        </c:txPr>
        <c:crossAx val="1922854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 Narrow" panose="020B0606020202030204" pitchFamily="34" charset="0"/>
        </a:defRPr>
      </a:pPr>
      <a:endParaRPr lang="sk-S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'Porovnanie ZSSK OBB (2)'!$C$37</c:f>
              <c:strCache>
                <c:ptCount val="1"/>
                <c:pt idx="0">
                  <c:v>Počet predajných miest na tis. km tratí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'Porovnanie ZSSK OBB (2)'!$B$38:$B$39</c:f>
              <c:strCache>
                <c:ptCount val="2"/>
                <c:pt idx="0">
                  <c:v>ZSSK</c:v>
                </c:pt>
                <c:pt idx="1">
                  <c:v>OBB</c:v>
                </c:pt>
              </c:strCache>
            </c:strRef>
          </c:cat>
          <c:val>
            <c:numRef>
              <c:f>'Porovnanie ZSSK OBB (2)'!$C$38:$C$39</c:f>
              <c:numCache>
                <c:formatCode>0.00</c:formatCode>
                <c:ptCount val="2"/>
                <c:pt idx="0">
                  <c:v>37.43279207564553</c:v>
                </c:pt>
                <c:pt idx="1">
                  <c:v>10.483042137718396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5D-4757-BA68-CB949D9B4D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284320"/>
        <c:axId val="192284712"/>
      </c:barChart>
      <c:catAx>
        <c:axId val="19228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k-SK"/>
          </a:p>
        </c:txPr>
        <c:crossAx val="192284712"/>
        <c:crosses val="autoZero"/>
        <c:auto val="1"/>
        <c:lblAlgn val="ctr"/>
        <c:lblOffset val="100"/>
        <c:noMultiLvlLbl val="0"/>
      </c:catAx>
      <c:valAx>
        <c:axId val="192284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k-SK"/>
          </a:p>
        </c:txPr>
        <c:crossAx val="1922843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 Narrow" panose="020B0606020202030204" pitchFamily="34" charset="0"/>
        </a:defRPr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90332458442695E-2"/>
          <c:y val="5.0925925925925923E-2"/>
          <c:w val="0.87254111986001748"/>
          <c:h val="0.72336614173228342"/>
        </c:manualLayout>
      </c:layout>
      <c:lineChart>
        <c:grouping val="standard"/>
        <c:varyColors val="0"/>
        <c:ser>
          <c:idx val="0"/>
          <c:order val="0"/>
          <c:tx>
            <c:strRef>
              <c:f>'Graf dopravná prognóza'!$C$2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'Graf dopravná prognóza'!$B$3:$B$17</c:f>
              <c:strCache>
                <c:ptCount val="15"/>
                <c:pt idx="0">
                  <c:v>BA-N. Mesto </c:v>
                </c:pt>
                <c:pt idx="1">
                  <c:v>Pod.Biskupice </c:v>
                </c:pt>
                <c:pt idx="2">
                  <c:v>N. Košariská </c:v>
                </c:pt>
                <c:pt idx="3">
                  <c:v>Miloslavov </c:v>
                </c:pt>
                <c:pt idx="4">
                  <c:v>Kvetoslavov </c:v>
                </c:pt>
                <c:pt idx="5">
                  <c:v>Lehnice </c:v>
                </c:pt>
                <c:pt idx="6">
                  <c:v>Orech. Potôň </c:v>
                </c:pt>
                <c:pt idx="7">
                  <c:v>D. Streda </c:v>
                </c:pt>
                <c:pt idx="8">
                  <c:v>D. Štál </c:v>
                </c:pt>
                <c:pt idx="9">
                  <c:v>Okoč </c:v>
                </c:pt>
                <c:pt idx="10">
                  <c:v>V. Meder </c:v>
                </c:pt>
                <c:pt idx="11">
                  <c:v>Zem. Olča </c:v>
                </c:pt>
                <c:pt idx="12">
                  <c:v>Zlatná n. O.</c:v>
                </c:pt>
                <c:pt idx="13">
                  <c:v>N. Stráž </c:v>
                </c:pt>
                <c:pt idx="14">
                  <c:v>Komárno záv. </c:v>
                </c:pt>
              </c:strCache>
            </c:strRef>
          </c:cat>
          <c:val>
            <c:numRef>
              <c:f>'Graf dopravná prognóza'!$C$3:$C$17</c:f>
              <c:numCache>
                <c:formatCode>General</c:formatCode>
                <c:ptCount val="15"/>
                <c:pt idx="0">
                  <c:v>8300</c:v>
                </c:pt>
                <c:pt idx="1">
                  <c:v>9000</c:v>
                </c:pt>
                <c:pt idx="2">
                  <c:v>8550</c:v>
                </c:pt>
                <c:pt idx="3">
                  <c:v>7400</c:v>
                </c:pt>
                <c:pt idx="4">
                  <c:v>3900</c:v>
                </c:pt>
                <c:pt idx="5">
                  <c:v>3450</c:v>
                </c:pt>
                <c:pt idx="6">
                  <c:v>3200</c:v>
                </c:pt>
                <c:pt idx="7">
                  <c:v>1500</c:v>
                </c:pt>
                <c:pt idx="8">
                  <c:v>1400</c:v>
                </c:pt>
                <c:pt idx="9">
                  <c:v>1300</c:v>
                </c:pt>
                <c:pt idx="10">
                  <c:v>1150</c:v>
                </c:pt>
                <c:pt idx="11">
                  <c:v>1100</c:v>
                </c:pt>
                <c:pt idx="12">
                  <c:v>1150</c:v>
                </c:pt>
                <c:pt idx="13">
                  <c:v>1200</c:v>
                </c:pt>
                <c:pt idx="14">
                  <c:v>1050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3F-469E-938B-DECD28924702}"/>
            </c:ext>
          </c:extLst>
        </c:ser>
        <c:ser>
          <c:idx val="1"/>
          <c:order val="1"/>
          <c:tx>
            <c:strRef>
              <c:f>'Graf dopravná prognóza'!$D$2</c:f>
              <c:strCache>
                <c:ptCount val="1"/>
                <c:pt idx="0">
                  <c:v>Bez projektu (2030)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val>
            <c:numRef>
              <c:f>'Graf dopravná prognóza'!$D$3:$D$17</c:f>
              <c:numCache>
                <c:formatCode>General</c:formatCode>
                <c:ptCount val="15"/>
                <c:pt idx="0">
                  <c:v>9050</c:v>
                </c:pt>
                <c:pt idx="1">
                  <c:v>10500</c:v>
                </c:pt>
                <c:pt idx="2">
                  <c:v>11500</c:v>
                </c:pt>
                <c:pt idx="3">
                  <c:v>8250</c:v>
                </c:pt>
                <c:pt idx="4">
                  <c:v>3950</c:v>
                </c:pt>
                <c:pt idx="5">
                  <c:v>3400</c:v>
                </c:pt>
                <c:pt idx="6">
                  <c:v>3200</c:v>
                </c:pt>
                <c:pt idx="7">
                  <c:v>1700</c:v>
                </c:pt>
                <c:pt idx="8">
                  <c:v>1600</c:v>
                </c:pt>
                <c:pt idx="9">
                  <c:v>1450</c:v>
                </c:pt>
                <c:pt idx="10">
                  <c:v>1100</c:v>
                </c:pt>
                <c:pt idx="11">
                  <c:v>1050</c:v>
                </c:pt>
                <c:pt idx="12">
                  <c:v>1100</c:v>
                </c:pt>
                <c:pt idx="13">
                  <c:v>1150</c:v>
                </c:pt>
                <c:pt idx="14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3F-469E-938B-DECD28924702}"/>
            </c:ext>
          </c:extLst>
        </c:ser>
        <c:ser>
          <c:idx val="2"/>
          <c:order val="2"/>
          <c:tx>
            <c:strRef>
              <c:f>'Graf dopravná prognóza'!$F$2</c:f>
              <c:strCache>
                <c:ptCount val="1"/>
                <c:pt idx="0">
                  <c:v>Variant 2.1 (2030)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'Graf dopravná prognóza'!$F$3:$F$17</c:f>
              <c:numCache>
                <c:formatCode>General</c:formatCode>
                <c:ptCount val="15"/>
                <c:pt idx="0">
                  <c:v>11700</c:v>
                </c:pt>
                <c:pt idx="1">
                  <c:v>13650</c:v>
                </c:pt>
                <c:pt idx="2">
                  <c:v>14950</c:v>
                </c:pt>
                <c:pt idx="3">
                  <c:v>11150</c:v>
                </c:pt>
                <c:pt idx="4">
                  <c:v>5850</c:v>
                </c:pt>
                <c:pt idx="5">
                  <c:v>5100</c:v>
                </c:pt>
                <c:pt idx="6">
                  <c:v>4900</c:v>
                </c:pt>
                <c:pt idx="7">
                  <c:v>2600</c:v>
                </c:pt>
                <c:pt idx="8">
                  <c:v>2350</c:v>
                </c:pt>
                <c:pt idx="9">
                  <c:v>2150</c:v>
                </c:pt>
                <c:pt idx="10">
                  <c:v>1450</c:v>
                </c:pt>
                <c:pt idx="11">
                  <c:v>1350</c:v>
                </c:pt>
                <c:pt idx="12">
                  <c:v>1350</c:v>
                </c:pt>
                <c:pt idx="13">
                  <c:v>1450</c:v>
                </c:pt>
                <c:pt idx="14">
                  <c:v>1250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3F-469E-938B-DECD28924702}"/>
            </c:ext>
          </c:extLst>
        </c:ser>
        <c:ser>
          <c:idx val="3"/>
          <c:order val="3"/>
          <c:tx>
            <c:strRef>
              <c:f>'Graf dopravná prognóza'!$H$2</c:f>
              <c:strCache>
                <c:ptCount val="1"/>
                <c:pt idx="0">
                  <c:v>Variant 3 (2030)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'Graf dopravná prognóza'!$H$3:$H$17</c:f>
              <c:numCache>
                <c:formatCode>General</c:formatCode>
                <c:ptCount val="15"/>
                <c:pt idx="0">
                  <c:v>13200</c:v>
                </c:pt>
                <c:pt idx="1">
                  <c:v>15200</c:v>
                </c:pt>
                <c:pt idx="2">
                  <c:v>16800</c:v>
                </c:pt>
                <c:pt idx="3">
                  <c:v>12500</c:v>
                </c:pt>
                <c:pt idx="4">
                  <c:v>6150</c:v>
                </c:pt>
                <c:pt idx="5">
                  <c:v>5450</c:v>
                </c:pt>
                <c:pt idx="6">
                  <c:v>5200</c:v>
                </c:pt>
                <c:pt idx="7">
                  <c:v>2750</c:v>
                </c:pt>
                <c:pt idx="8">
                  <c:v>2550</c:v>
                </c:pt>
                <c:pt idx="9">
                  <c:v>2350</c:v>
                </c:pt>
                <c:pt idx="10">
                  <c:v>1800</c:v>
                </c:pt>
                <c:pt idx="11">
                  <c:v>1650</c:v>
                </c:pt>
                <c:pt idx="12">
                  <c:v>1650</c:v>
                </c:pt>
                <c:pt idx="13">
                  <c:v>1500</c:v>
                </c:pt>
                <c:pt idx="14">
                  <c:v>1350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73F-469E-938B-DECD28924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5594488"/>
        <c:axId val="545589896"/>
      </c:lineChart>
      <c:catAx>
        <c:axId val="545594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k-SK"/>
          </a:p>
        </c:txPr>
        <c:crossAx val="545589896"/>
        <c:crosses val="autoZero"/>
        <c:auto val="1"/>
        <c:lblAlgn val="ctr"/>
        <c:lblOffset val="100"/>
        <c:noMultiLvlLbl val="0"/>
      </c:catAx>
      <c:valAx>
        <c:axId val="545589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sk-SK"/>
          </a:p>
        </c:txPr>
        <c:crossAx val="545594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833209976725731"/>
          <c:y val="0.29933450789489063"/>
          <c:w val="0.23644451456717566"/>
          <c:h val="0.2729689965848648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 Narrow" panose="020B0606020202030204" pitchFamily="34" charset="0"/>
        </a:defRPr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0.12378</cdr:x>
      <cdr:y>0.48855</cdr:y>
    </cdr:from>
    <cdr:to>
      <cdr:x>0.97068</cdr:x>
      <cdr:y>0.49237</cdr:y>
    </cdr:to>
    <cdr:cxnSp macro="">
      <cdr:nvCxnSpPr>
        <cdr:cNvPr id="3" name="Rovná spojnica 2">
          <a:extLst xmlns:a="http://schemas.openxmlformats.org/drawingml/2006/main">
            <a:ext uri="{FF2B5EF4-FFF2-40B4-BE49-F238E27FC236}">
              <a16:creationId xmlns:a16="http://schemas.microsoft.com/office/drawing/2014/main" id="{CC0B8535-AD15-364A-BD21-429DD94A06EA}"/>
            </a:ext>
          </a:extLst>
        </cdr:cNvPr>
        <cdr:cNvCxnSpPr/>
      </cdr:nvCxnSpPr>
      <cdr:spPr>
        <a:xfrm xmlns:a="http://schemas.openxmlformats.org/drawingml/2006/main" flipV="1">
          <a:off x="361950" y="1219200"/>
          <a:ext cx="2476500" cy="952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8DA6D-7794-4562-8A51-BAC1ECDA1667}" type="datetimeFigureOut">
              <a:rPr lang="sk-SK" smtClean="0"/>
              <a:t>22. 4. 2024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958E-A3E0-4258-A9AF-607F28EEE0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2587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5304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139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957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2610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4699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4845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5387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47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7958E-A3E0-4258-A9AF-607F28EEE074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116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dirty="0">
              <a:latin typeface="Arial" panose="020B0604020202020204" pitchFamily="34" charset="0"/>
            </a:endParaRPr>
          </a:p>
        </p:txBody>
      </p:sp>
      <p:sp>
        <p:nvSpPr>
          <p:cNvPr id="30724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538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175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963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163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63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563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3763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963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0FFBE4-0D31-4437-A8D1-CA31DAF90DA4}" type="slidenum">
              <a:rPr lang="sk-SK" altLang="sk-SK" sz="1200" smtClean="0"/>
              <a:pPr/>
              <a:t>29</a:t>
            </a:fld>
            <a:endParaRPr lang="sk-SK" altLang="sk-SK" sz="1200"/>
          </a:p>
        </p:txBody>
      </p:sp>
    </p:spTree>
    <p:extLst>
      <p:ext uri="{BB962C8B-B14F-4D97-AF65-F5344CB8AC3E}">
        <p14:creationId xmlns:p14="http://schemas.microsoft.com/office/powerpoint/2010/main" val="415216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3718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dĺžnik 7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sk-SK" sz="4500" b="0" i="0" baseline="0" dirty="0">
              <a:latin typeface="Arial Narrow" panose="020B0606020202030204" pitchFamily="34" charset="0"/>
              <a:ea typeface="+mj-ea"/>
              <a:cs typeface="+mj-cs"/>
              <a:sym typeface="Arial Narrow" panose="020B0606020202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09DC-E631-40CE-98AD-48E3C6849225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  <a:endParaRPr lang="sk-SK" dirty="0"/>
          </a:p>
        </p:txBody>
      </p:sp>
      <p:sp>
        <p:nvSpPr>
          <p:cNvPr id="7" name="BlokTextu 6"/>
          <p:cNvSpPr txBox="1"/>
          <p:nvPr userDrawn="1"/>
        </p:nvSpPr>
        <p:spPr>
          <a:xfrm>
            <a:off x="0" y="1"/>
            <a:ext cx="9144000" cy="10772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latin typeface="Arial Narrow" panose="020B0606020202030204" pitchFamily="34" charset="0"/>
              </a:rPr>
              <a:t>Útvar hodnoty</a:t>
            </a:r>
            <a:r>
              <a:rPr lang="sk-SK" sz="3200" baseline="0" dirty="0">
                <a:latin typeface="Arial Narrow" panose="020B0606020202030204" pitchFamily="34" charset="0"/>
              </a:rPr>
              <a:t> za peniaze</a:t>
            </a:r>
            <a:endParaRPr lang="sk-SK" sz="3200" dirty="0">
              <a:latin typeface="Arial Narrow" panose="020B0606020202030204" pitchFamily="34" charset="0"/>
            </a:endParaRPr>
          </a:p>
          <a:p>
            <a:pPr algn="ctr"/>
            <a:r>
              <a:rPr lang="sk-SK" sz="3200" dirty="0">
                <a:latin typeface="Arial Narrow" panose="020B0606020202030204" pitchFamily="34" charset="0"/>
              </a:rPr>
              <a:t>Ministerstvo financií Slovenskej republiky</a:t>
            </a:r>
          </a:p>
        </p:txBody>
      </p:sp>
    </p:spTree>
    <p:extLst>
      <p:ext uri="{BB962C8B-B14F-4D97-AF65-F5344CB8AC3E}">
        <p14:creationId xmlns:p14="http://schemas.microsoft.com/office/powerpoint/2010/main" val="220408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0D95-AD1A-4E8C-8FF6-7C2DC06CC02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328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31CC2-40AC-47B4-8309-9ADD49197AA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090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25488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971550" y="1700213"/>
            <a:ext cx="3781425" cy="442595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05375" y="1700213"/>
            <a:ext cx="3781425" cy="4425950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357188" y="6415088"/>
            <a:ext cx="2133600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7511E-9C99-49D9-941D-21D5C195BC1C}" type="datetime1">
              <a:rPr lang="sk-SK" smtClean="0"/>
              <a:t>22. 4. 2024</a:t>
            </a:fld>
            <a:endParaRPr lang="sk-SK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6425" y="6448425"/>
            <a:ext cx="2895600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www.finance.gov.sk/uhp 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70675" y="6437313"/>
            <a:ext cx="174466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DEA8-E451-4B64-81E7-4E76471C8A9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632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F0"/>
              </a:buClr>
              <a:defRPr/>
            </a:lvl1pPr>
            <a:lvl2pPr>
              <a:buClr>
                <a:srgbClr val="00B0F0"/>
              </a:buClr>
              <a:defRPr/>
            </a:lvl2pPr>
            <a:lvl3pPr>
              <a:buClr>
                <a:srgbClr val="00B0F0"/>
              </a:buClr>
              <a:defRPr/>
            </a:lvl3pPr>
            <a:lvl4pPr>
              <a:buClr>
                <a:srgbClr val="00B0F0"/>
              </a:buClr>
              <a:defRPr/>
            </a:lvl4pPr>
            <a:lvl5pPr>
              <a:buClr>
                <a:srgbClr val="00B0F0"/>
              </a:buClr>
              <a:defRPr/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23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6F97-08EF-463E-ACDB-2CA3124FD8CD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543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116000"/>
            <a:ext cx="3886200" cy="509759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29150" y="1116000"/>
            <a:ext cx="3886200" cy="509759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907E-0C4A-4A04-9266-F54550409A30}" type="datetime1">
              <a:rPr lang="sk-SK" smtClean="0"/>
              <a:t>22. 4. 2024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7346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91736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ĺžnik 9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sk-SK" sz="3300" b="0" i="0" baseline="0" dirty="0">
              <a:latin typeface="Arial Narrow" panose="020B0606020202030204" pitchFamily="34" charset="0"/>
              <a:ea typeface="+mj-ea"/>
              <a:cs typeface="+mj-cs"/>
              <a:sym typeface="Arial Narrow" panose="020B0606020202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441" y="104775"/>
            <a:ext cx="7886700" cy="968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8650" y="1072800"/>
            <a:ext cx="3868340" cy="3651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8650" y="1616720"/>
            <a:ext cx="3868340" cy="456087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7958" y="1072800"/>
            <a:ext cx="3887391" cy="3651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7958" y="1616720"/>
            <a:ext cx="3887391" cy="4560879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DC87-A6B2-4148-8FA7-42DDC39687B3}" type="datetime1">
              <a:rPr lang="sk-SK" smtClean="0"/>
              <a:t>22. 4. 2024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743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153D-5CD8-43CC-9E8F-12AA85261491}" type="datetime1">
              <a:rPr lang="sk-SK" smtClean="0"/>
              <a:t>22. 4. 2024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94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B29B-F9AA-44B7-AA9C-D268EFFE7C54}" type="datetime1">
              <a:rPr lang="sk-SK" smtClean="0"/>
              <a:t>22. 4. 2024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337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BA74-E034-4C86-8064-A494661E6D16}" type="datetime1">
              <a:rPr lang="sk-SK" smtClean="0"/>
              <a:t>22. 4. 2024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333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k-SK"/>
              <a:t>Ak chcete pridať obrázok, kliknite na ikonu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32F3-F8C2-4A79-97ED-E7C32A34E632}" type="datetime1">
              <a:rPr lang="sk-SK" smtClean="0"/>
              <a:t>22. 4. 2024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114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328214633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ĺžnik 6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sk-SK" sz="3300" b="0" i="0" baseline="0" dirty="0">
              <a:latin typeface="Arial Narrow" panose="020B0606020202030204" pitchFamily="34" charset="0"/>
              <a:ea typeface="+mj-ea"/>
              <a:cs typeface="+mj-cs"/>
              <a:sym typeface="Arial Narrow" panose="020B0606020202030204" pitchFamily="34" charset="0"/>
            </a:endParaRPr>
          </a:p>
        </p:txBody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46250" y="134727"/>
            <a:ext cx="7886700" cy="981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8650" y="1116000"/>
            <a:ext cx="7886700" cy="4982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565CBDA9-F614-4554-A41B-10A61F3FF427}" type="datetime1">
              <a:rPr lang="sk-SK" smtClean="0"/>
              <a:t>22. 4. 2024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sk-SK"/>
              <a:t>https://finance.gov.sk/uhp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4C405025-CD5C-4605-9816-5717EE4A826E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9" name="Obrázok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1" y="6176964"/>
            <a:ext cx="52097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4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B0F0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B0F0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B0F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B0F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B0F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B0F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atej.petroci@mfsr.sk" TargetMode="External"/><Relationship Id="rId2" Type="http://schemas.openxmlformats.org/officeDocument/2006/relationships/hyperlink" Target="mailto:rastislav.farkas@mfsr.sk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bs.sk/sk/publikacie" TargetMode="External"/><Relationship Id="rId3" Type="http://schemas.openxmlformats.org/officeDocument/2006/relationships/notesSlide" Target="../notesSlides/notesSlide9.xml"/><Relationship Id="rId7" Type="http://schemas.openxmlformats.org/officeDocument/2006/relationships/hyperlink" Target="https://sites.google.com/site/najlepsizmoznychsvetov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hyperlink" Target="https://www.facebook.com/uhp.hodnotazapeniaze/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21.emf"/><Relationship Id="rId10" Type="http://schemas.openxmlformats.org/officeDocument/2006/relationships/hyperlink" Target="http://www.finance.gov.sk/Default.aspx?CatID=44" TargetMode="External"/><Relationship Id="rId4" Type="http://schemas.openxmlformats.org/officeDocument/2006/relationships/oleObject" Target="../embeddings/oleObject5.bin"/><Relationship Id="rId9" Type="http://schemas.openxmlformats.org/officeDocument/2006/relationships/hyperlink" Target="https://www.mfsr.sk/sk/financie/hodnota-za-peniaz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58228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Hodnotenie investičných projektov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5202238"/>
            <a:ext cx="6858000" cy="1655762"/>
          </a:xfrm>
        </p:spPr>
        <p:txBody>
          <a:bodyPr>
            <a:normAutofit/>
          </a:bodyPr>
          <a:lstStyle/>
          <a:p>
            <a:r>
              <a:rPr lang="sk-SK" sz="2400" dirty="0"/>
              <a:t>Masarykova univerzita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344A-AB55-465E-A345-7399FDFE9702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C405025-CD5C-4605-9816-5717EE4A826E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07376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Verejné zdroje nie sú neobmedzené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Diaľnice – projekty v zásobníku za 20 mld. eur. </a:t>
            </a:r>
            <a:r>
              <a:rPr lang="sk-SK" sz="2000" dirty="0" err="1"/>
              <a:t>vs</a:t>
            </a:r>
            <a:r>
              <a:rPr lang="sk-SK" sz="2000" dirty="0"/>
              <a:t> reálne zdroje (1,1 % HDP) </a:t>
            </a:r>
          </a:p>
          <a:p>
            <a:r>
              <a:rPr lang="sk-SK" sz="2000" dirty="0"/>
              <a:t>Cesty 1. triedy – údržbový dlh za 2 mld. eur</a:t>
            </a:r>
          </a:p>
          <a:p>
            <a:r>
              <a:rPr lang="sk-SK" sz="2000" dirty="0"/>
              <a:t>Železnice – revitalizácia tratí za 4 mld. eur </a:t>
            </a:r>
            <a:r>
              <a:rPr lang="sk-SK" sz="2000" dirty="0" err="1"/>
              <a:t>vs</a:t>
            </a:r>
            <a:r>
              <a:rPr lang="sk-SK" sz="2000" dirty="0"/>
              <a:t> rozvoj za 6 </a:t>
            </a:r>
            <a:r>
              <a:rPr lang="sk-SK" sz="2000" dirty="0" err="1"/>
              <a:t>mld</a:t>
            </a:r>
            <a:r>
              <a:rPr lang="sk-SK" sz="2000" dirty="0"/>
              <a:t> . eur (0,4 % HDP) </a:t>
            </a:r>
          </a:p>
          <a:p>
            <a:r>
              <a:rPr lang="sk-SK" sz="2000" dirty="0"/>
              <a:t>Riešenie? Musíme si určiť priority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10</a:t>
            </a:fld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5095276" y="3582287"/>
            <a:ext cx="3531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latin typeface="Arial Narrow" panose="020B0606020202030204" pitchFamily="34" charset="0"/>
              </a:rPr>
              <a:t>Dĺžka diaľnic k populácii*, stav 2016 (km/1000 </a:t>
            </a:r>
            <a:r>
              <a:rPr lang="sk-SK" sz="1400" dirty="0" err="1">
                <a:latin typeface="Arial Narrow" panose="020B0606020202030204" pitchFamily="34" charset="0"/>
              </a:rPr>
              <a:t>ob</a:t>
            </a:r>
            <a:r>
              <a:rPr lang="sk-SK" sz="1400" dirty="0">
                <a:latin typeface="Arial Narrow" panose="020B0606020202030204" pitchFamily="34" charset="0"/>
              </a:rPr>
              <a:t>.) </a:t>
            </a: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343806854"/>
              </p:ext>
            </p:extLst>
          </p:nvPr>
        </p:nvGraphicFramePr>
        <p:xfrm>
          <a:off x="4857151" y="3814495"/>
          <a:ext cx="3658199" cy="247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dĺžnik 8"/>
          <p:cNvSpPr/>
          <p:nvPr/>
        </p:nvSpPr>
        <p:spPr>
          <a:xfrm>
            <a:off x="5180156" y="6198268"/>
            <a:ext cx="27671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0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Za Slovensko sú uvedené diaľnice aj rýchlostné cesty.</a:t>
            </a:r>
            <a:endParaRPr lang="sk-SK" sz="1000" i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111675"/>
              </p:ext>
            </p:extLst>
          </p:nvPr>
        </p:nvGraphicFramePr>
        <p:xfrm>
          <a:off x="616432" y="3814495"/>
          <a:ext cx="39956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Obdĺžnik 10"/>
          <p:cNvSpPr/>
          <p:nvPr/>
        </p:nvSpPr>
        <p:spPr>
          <a:xfrm>
            <a:off x="1927974" y="3582286"/>
            <a:ext cx="1391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latin typeface="Arial Narrow" panose="020B0606020202030204" pitchFamily="34" charset="0"/>
              </a:rPr>
              <a:t>Stav ciest 1. triedy</a:t>
            </a:r>
          </a:p>
        </p:txBody>
      </p:sp>
    </p:spTree>
    <p:extLst>
      <p:ext uri="{BB962C8B-B14F-4D97-AF65-F5344CB8AC3E}">
        <p14:creationId xmlns:p14="http://schemas.microsoft.com/office/powerpoint/2010/main" val="142313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5 krokov k určeniu hodnoty za peniaze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Ekonomicky, nielen formálne, účtovnícky a čiastkovo (na verejné financie, podnikanie, obyvateľov apod.)</a:t>
            </a:r>
          </a:p>
          <a:p>
            <a:endParaRPr lang="sk-SK" sz="2000" dirty="0"/>
          </a:p>
          <a:p>
            <a:pPr marL="457200" indent="-457200">
              <a:buFont typeface="+mj-lt"/>
              <a:buAutoNum type="arabicPeriod"/>
            </a:pPr>
            <a:r>
              <a:rPr lang="sk-SK" sz="2000" b="1" dirty="0"/>
              <a:t>Pomenovať ciele</a:t>
            </a:r>
          </a:p>
          <a:p>
            <a:pPr marL="857250" lvl="1" indent="-457200"/>
            <a:r>
              <a:rPr lang="sk-SK" sz="1600" dirty="0"/>
              <a:t>Rýchla, kvalitná, bezpečná DOPRAVA za primeranú cenu, so zohľadnením </a:t>
            </a:r>
            <a:r>
              <a:rPr lang="sk-SK" sz="1600" dirty="0" err="1"/>
              <a:t>externalít</a:t>
            </a:r>
            <a:r>
              <a:rPr lang="sk-SK" sz="1600" dirty="0"/>
              <a:t> </a:t>
            </a:r>
          </a:p>
          <a:p>
            <a:pPr marL="857250" lvl="1" indent="-457200"/>
            <a:r>
              <a:rPr lang="sk-SK" sz="1600" dirty="0"/>
              <a:t>Výstavba cesty nie je cieľ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/>
              <a:t>Rôzne možnosti a ako ich dosiahnuť</a:t>
            </a:r>
          </a:p>
          <a:p>
            <a:pPr marL="857250" lvl="1" indent="-457200"/>
            <a:r>
              <a:rPr lang="sk-SK" sz="1600" dirty="0"/>
              <a:t>Napríklad: zlepšiť súčasnú infraštruktúru namiesto novej, presun cestujúcich z </a:t>
            </a:r>
            <a:r>
              <a:rPr lang="sk-SK" sz="1600" dirty="0" err="1"/>
              <a:t>aút</a:t>
            </a:r>
            <a:r>
              <a:rPr lang="sk-SK" sz="1600" dirty="0"/>
              <a:t> do verejnej dopravy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/>
              <a:t>Kvantifikovať všetky náklady a prínosy pre celú spoločnosť</a:t>
            </a:r>
          </a:p>
          <a:p>
            <a:pPr marL="857250" lvl="1" indent="-409575"/>
            <a:r>
              <a:rPr lang="en-GB" sz="1600" dirty="0"/>
              <a:t>F</a:t>
            </a:r>
            <a:r>
              <a:rPr lang="sk-SK" sz="1600" dirty="0" err="1"/>
              <a:t>inančné</a:t>
            </a:r>
            <a:r>
              <a:rPr lang="sk-SK" sz="1600" dirty="0"/>
              <a:t> aj nefinančné, viditeľné aj neviditeľné, isté aj neisté, súkromné aj verejne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/>
              <a:t>Kvantifikovať v súčasnej hodnote</a:t>
            </a:r>
            <a:endParaRPr lang="en-GB" sz="2000" b="1" dirty="0"/>
          </a:p>
          <a:p>
            <a:pPr marL="714375" lvl="2" indent="-266700">
              <a:tabLst>
                <a:tab pos="628650" algn="l"/>
              </a:tabLst>
            </a:pPr>
            <a:r>
              <a:rPr lang="en-GB" dirty="0"/>
              <a:t>   </a:t>
            </a:r>
            <a:r>
              <a:rPr lang="sk-SK" dirty="0"/>
              <a:t>Lepšia doprava o rok má pre nás dnes väčšiu hodnotu ako o 20 rokov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/>
              <a:t>Kvantifikovať neistotu</a:t>
            </a:r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492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835" y="373347"/>
            <a:ext cx="8088256" cy="981274"/>
          </a:xfrm>
        </p:spPr>
        <p:txBody>
          <a:bodyPr>
            <a:normAutofit fontScale="90000"/>
          </a:bodyPr>
          <a:lstStyle/>
          <a:p>
            <a:r>
              <a:rPr lang="sk-SK" dirty="0"/>
              <a:t>Hodnota za peniaze posudzovaných investícií je nízka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12</a:t>
            </a:fld>
            <a:endParaRPr lang="sk-SK"/>
          </a:p>
        </p:txBody>
      </p:sp>
      <p:sp>
        <p:nvSpPr>
          <p:cNvPr id="8" name="Zástupný symbol obsahu 2"/>
          <p:cNvSpPr txBox="1">
            <a:spLocks/>
          </p:cNvSpPr>
          <p:nvPr/>
        </p:nvSpPr>
        <p:spPr>
          <a:xfrm>
            <a:off x="316834" y="1354621"/>
            <a:ext cx="8434332" cy="156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800" dirty="0"/>
              <a:t>Verejné zdroje samé o sebe neprinesú očakávané výsledky, ak nie sú alokované na najlepšie projekty.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4" y="2548331"/>
            <a:ext cx="8009142" cy="38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0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13</a:t>
            </a:fld>
            <a:endParaRPr lang="sk-SK"/>
          </a:p>
        </p:txBody>
      </p:sp>
      <p:sp>
        <p:nvSpPr>
          <p:cNvPr id="8" name="Zástupný objekt pre obsah 7"/>
          <p:cNvSpPr txBox="1">
            <a:spLocks/>
          </p:cNvSpPr>
          <p:nvPr/>
        </p:nvSpPr>
        <p:spPr>
          <a:xfrm>
            <a:off x="498199" y="1163095"/>
            <a:ext cx="4892186" cy="5067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dirty="0"/>
              <a:t>Metodika </a:t>
            </a:r>
            <a:r>
              <a:rPr lang="sk-SK" sz="2000" b="1" dirty="0" err="1"/>
              <a:t>priorizácie</a:t>
            </a:r>
            <a:endParaRPr lang="sk-SK" sz="2000" b="1" dirty="0"/>
          </a:p>
          <a:p>
            <a:pPr lvl="1"/>
            <a:r>
              <a:rPr lang="sk-SK" sz="2000" dirty="0"/>
              <a:t>Čo je vlastne priorita?</a:t>
            </a:r>
          </a:p>
          <a:p>
            <a:pPr lvl="1"/>
            <a:r>
              <a:rPr lang="sk-SK" sz="2000" dirty="0"/>
              <a:t>Jasné analyticky </a:t>
            </a:r>
            <a:r>
              <a:rPr lang="sk-SK" sz="2000" dirty="0" err="1"/>
              <a:t>podpoložené</a:t>
            </a:r>
            <a:r>
              <a:rPr lang="sk-SK" sz="2000" dirty="0"/>
              <a:t> pravidlá výberu projektov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sk-SK" sz="2000" dirty="0"/>
          </a:p>
          <a:p>
            <a:r>
              <a:rPr lang="sk-SK" sz="2000" b="1" dirty="0"/>
              <a:t>Priorizovaný </a:t>
            </a:r>
            <a:r>
              <a:rPr lang="en-GB" sz="2000" b="1" dirty="0" err="1"/>
              <a:t>zoznam</a:t>
            </a:r>
            <a:endParaRPr lang="sk-SK" sz="2000" b="1" dirty="0"/>
          </a:p>
          <a:p>
            <a:pPr lvl="1"/>
            <a:r>
              <a:rPr lang="sk-SK" sz="2000" dirty="0"/>
              <a:t>zoznam všetkých známych projektov </a:t>
            </a:r>
          </a:p>
          <a:p>
            <a:pPr lvl="1"/>
            <a:r>
              <a:rPr lang="sk-SK" sz="2000" dirty="0"/>
              <a:t>nezohľadňuje rozpočtové možnosti a pripravenosť</a:t>
            </a:r>
          </a:p>
          <a:p>
            <a:pPr lvl="1"/>
            <a:r>
              <a:rPr lang="sk-SK" sz="2000" dirty="0"/>
              <a:t>poradie projektov s najvyšším pomerom prínosov a nákladov a príspevkom k naplneniu cieľov 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sk-SK" sz="2000" dirty="0"/>
          </a:p>
          <a:p>
            <a:r>
              <a:rPr lang="sk-SK" sz="2000" b="1" dirty="0"/>
              <a:t>Investičný plán</a:t>
            </a:r>
          </a:p>
          <a:p>
            <a:pPr lvl="1"/>
            <a:r>
              <a:rPr lang="sk-SK" sz="2000" dirty="0"/>
              <a:t>konkrétny plán prípravy a realizácie projektov</a:t>
            </a:r>
          </a:p>
          <a:p>
            <a:pPr lvl="1"/>
            <a:r>
              <a:rPr lang="sk-SK" sz="2000" dirty="0"/>
              <a:t>zohľadňuje rozpočtové možnosti a pripravenosť (nie </a:t>
            </a:r>
            <a:r>
              <a:rPr lang="sk-SK" sz="2000" dirty="0" err="1"/>
              <a:t>wishlist</a:t>
            </a:r>
            <a:r>
              <a:rPr lang="sk-SK" sz="2000" dirty="0"/>
              <a:t>)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372541" y="240945"/>
            <a:ext cx="7886700" cy="981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B0F0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sk-SK" dirty="0"/>
              <a:t>Ako zlepšiť plánovanie? = investičné stratégie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385" y="1426776"/>
            <a:ext cx="3463635" cy="47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52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Čo robíme pri investíciách?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Hodnotíme predložené investičné projekty a pomáhame pri ich príprave </a:t>
            </a:r>
          </a:p>
          <a:p>
            <a:r>
              <a:rPr lang="sk-SK" sz="2000" dirty="0"/>
              <a:t>Veľa sa pýtame – prečo, kde, ako, za koľko ... ?</a:t>
            </a:r>
          </a:p>
          <a:p>
            <a:r>
              <a:rPr lang="sk-SK" sz="2000" dirty="0"/>
              <a:t>Overujeme vstupy a kalkulácie</a:t>
            </a:r>
          </a:p>
          <a:p>
            <a:r>
              <a:rPr lang="sk-SK" sz="2000" dirty="0"/>
              <a:t>Hľadáme alternatívne riešenia </a:t>
            </a:r>
          </a:p>
          <a:p>
            <a:endParaRPr lang="sk-SK" sz="2000" dirty="0"/>
          </a:p>
          <a:p>
            <a:pPr marL="0" indent="0">
              <a:buNone/>
            </a:pPr>
            <a:endParaRPr lang="sk-SK" sz="2400" dirty="0"/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14</a:t>
            </a:fld>
            <a:endParaRPr lang="sk-SK"/>
          </a:p>
        </p:txBody>
      </p:sp>
      <p:pic>
        <p:nvPicPr>
          <p:cNvPr id="7" name="Zástupný objekt pre obsa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00" y="1956228"/>
            <a:ext cx="3959305" cy="4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5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169" y="116931"/>
            <a:ext cx="8563641" cy="981274"/>
          </a:xfrm>
        </p:spPr>
        <p:txBody>
          <a:bodyPr>
            <a:normAutofit/>
          </a:bodyPr>
          <a:lstStyle/>
          <a:p>
            <a:r>
              <a:rPr lang="sk-SK" dirty="0"/>
              <a:t>Čo sa nám podarilo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t="10961" b="3961"/>
          <a:stretch/>
        </p:blipFill>
        <p:spPr>
          <a:xfrm>
            <a:off x="1338522" y="1191760"/>
            <a:ext cx="6480934" cy="55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8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4039977"/>
            <a:ext cx="7886700" cy="981274"/>
          </a:xfrm>
        </p:spPr>
        <p:txBody>
          <a:bodyPr>
            <a:normAutofit/>
          </a:bodyPr>
          <a:lstStyle/>
          <a:p>
            <a:r>
              <a:rPr lang="en-GB" sz="3600" dirty="0" err="1"/>
              <a:t>Pr</a:t>
            </a:r>
            <a:r>
              <a:rPr lang="sk-SK" sz="3600" dirty="0" err="1"/>
              <a:t>íklady</a:t>
            </a:r>
            <a:r>
              <a:rPr lang="sk-SK" sz="3600" dirty="0"/>
              <a:t> z praxe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6801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249" y="134727"/>
            <a:ext cx="8563641" cy="981274"/>
          </a:xfrm>
        </p:spPr>
        <p:txBody>
          <a:bodyPr>
            <a:normAutofit/>
          </a:bodyPr>
          <a:lstStyle/>
          <a:p>
            <a:r>
              <a:rPr lang="sk-SK" dirty="0"/>
              <a:t>Diaľkové riadenie dopravy je vysoko návratné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17788" y="1229612"/>
            <a:ext cx="8826212" cy="1641989"/>
          </a:xfrm>
        </p:spPr>
        <p:txBody>
          <a:bodyPr>
            <a:normAutofit fontScale="92500"/>
          </a:bodyPr>
          <a:lstStyle/>
          <a:p>
            <a:r>
              <a:rPr lang="sk-SK" sz="2400" dirty="0"/>
              <a:t>Menšie projekty zavedenia moderných prvkov riadenia železničnej dopravy</a:t>
            </a:r>
          </a:p>
          <a:p>
            <a:r>
              <a:rPr lang="sk-SK" sz="2400" dirty="0"/>
              <a:t>Koniec ručného prehadzovania výhybiek zamestnancami a nové riadiace stredisko</a:t>
            </a:r>
          </a:p>
          <a:p>
            <a:r>
              <a:rPr lang="sk-SK" sz="2400" dirty="0"/>
              <a:t>Výrazné benefity pre cestujúcich (bezpečnosť, cestovný čas) </a:t>
            </a:r>
          </a:p>
          <a:p>
            <a:r>
              <a:rPr lang="sk-SK" sz="2400" dirty="0"/>
              <a:t>Výrazná úspora nákladov na prevádzku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17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871602"/>
            <a:ext cx="3456519" cy="3510000"/>
          </a:xfrm>
          <a:prstGeom prst="rect">
            <a:avLst/>
          </a:prstGeom>
        </p:spPr>
      </p:pic>
      <p:pic>
        <p:nvPicPr>
          <p:cNvPr id="20484" name="Picture 4" descr="Budeme mať autonómne vlaky? Vraj sa na ne už pripravujeme - Doprava - Auto  - Prav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4" t="30170" r="30294" b="12904"/>
          <a:stretch/>
        </p:blipFill>
        <p:spPr bwMode="auto">
          <a:xfrm>
            <a:off x="4428069" y="2871602"/>
            <a:ext cx="3109855" cy="16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/>
          <a:srcRect b="2315"/>
          <a:stretch/>
        </p:blipFill>
        <p:spPr>
          <a:xfrm>
            <a:off x="4428069" y="4626602"/>
            <a:ext cx="3109855" cy="17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48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Projekt Prievidza – Jelšovce (Nitra)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18</a:t>
            </a:fld>
            <a:endParaRPr lang="sk-SK"/>
          </a:p>
        </p:txBody>
      </p:sp>
      <p:sp>
        <p:nvSpPr>
          <p:cNvPr id="8" name="Zástupný objekt pre obsah 2"/>
          <p:cNvSpPr>
            <a:spLocks noGrp="1"/>
          </p:cNvSpPr>
          <p:nvPr>
            <p:ph idx="1"/>
          </p:nvPr>
        </p:nvSpPr>
        <p:spPr>
          <a:xfrm>
            <a:off x="243897" y="1039101"/>
            <a:ext cx="8382866" cy="981274"/>
          </a:xfrm>
        </p:spPr>
        <p:txBody>
          <a:bodyPr>
            <a:noAutofit/>
          </a:bodyPr>
          <a:lstStyle/>
          <a:p>
            <a:r>
              <a:rPr lang="sk-SK" dirty="0"/>
              <a:t>Štát sa nerieši len finančné príjmy, ale aj na širšie </a:t>
            </a:r>
            <a:r>
              <a:rPr lang="sk-SK" dirty="0" err="1"/>
              <a:t>spoločensko</a:t>
            </a:r>
            <a:r>
              <a:rPr lang="sk-SK" dirty="0"/>
              <a:t> – ekonomické prínosy projektov ako životné prostredie, lepšie služby obyvateľom a pod.</a:t>
            </a:r>
          </a:p>
        </p:txBody>
      </p:sp>
      <p:graphicFrame>
        <p:nvGraphicFramePr>
          <p:cNvPr id="9" name="Tabuľ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354805"/>
              </p:ext>
            </p:extLst>
          </p:nvPr>
        </p:nvGraphicFramePr>
        <p:xfrm>
          <a:off x="900920" y="2157251"/>
          <a:ext cx="6885940" cy="4062224"/>
        </p:xfrm>
        <a:graphic>
          <a:graphicData uri="http://schemas.openxmlformats.org/drawingml/2006/table">
            <a:tbl>
              <a:tblPr firstRow="1" firstCol="1" bandRow="1"/>
              <a:tblGrid>
                <a:gridCol w="3176847">
                  <a:extLst>
                    <a:ext uri="{9D8B030D-6E8A-4147-A177-3AD203B41FA5}">
                      <a16:colId xmlns:a16="http://schemas.microsoft.com/office/drawing/2014/main" val="3594352126"/>
                    </a:ext>
                  </a:extLst>
                </a:gridCol>
                <a:gridCol w="1247453">
                  <a:extLst>
                    <a:ext uri="{9D8B030D-6E8A-4147-A177-3AD203B41FA5}">
                      <a16:colId xmlns:a16="http://schemas.microsoft.com/office/drawing/2014/main" val="524573119"/>
                    </a:ext>
                  </a:extLst>
                </a:gridCol>
                <a:gridCol w="681941">
                  <a:extLst>
                    <a:ext uri="{9D8B030D-6E8A-4147-A177-3AD203B41FA5}">
                      <a16:colId xmlns:a16="http://schemas.microsoft.com/office/drawing/2014/main" val="368742845"/>
                    </a:ext>
                  </a:extLst>
                </a:gridCol>
                <a:gridCol w="1047860">
                  <a:extLst>
                    <a:ext uri="{9D8B030D-6E8A-4147-A177-3AD203B41FA5}">
                      <a16:colId xmlns:a16="http://schemas.microsoft.com/office/drawing/2014/main" val="1920248029"/>
                    </a:ext>
                  </a:extLst>
                </a:gridCol>
                <a:gridCol w="731839">
                  <a:extLst>
                    <a:ext uri="{9D8B030D-6E8A-4147-A177-3AD203B41FA5}">
                      <a16:colId xmlns:a16="http://schemas.microsoft.com/office/drawing/2014/main" val="2702841925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just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Ekonomická analýza projektu Optimalizácia trate Prievidza – Jelšovce (mil. eur)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647716"/>
                  </a:ext>
                </a:extLst>
              </a:tr>
              <a:tr h="257588">
                <a:tc>
                  <a:txBody>
                    <a:bodyPr/>
                    <a:lstStyle/>
                    <a:p>
                      <a:pPr algn="l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Variant 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Variant 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806363"/>
                  </a:ext>
                </a:extLst>
              </a:tr>
              <a:tr h="257588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Investičné náklady (bez rezervy)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110,1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90458"/>
                  </a:ext>
                </a:extLst>
              </a:tr>
              <a:tr h="249002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Celkové náklady (ekonomické)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11,9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16,3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838387"/>
                  </a:ext>
                </a:extLst>
              </a:tr>
              <a:tr h="249002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Investičné náklady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39,7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89,1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0" i="1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711294"/>
                  </a:ext>
                </a:extLst>
              </a:tr>
              <a:tr h="257588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Prevádzkové náklady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-27,8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-72,9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181669"/>
                  </a:ext>
                </a:extLst>
              </a:tr>
              <a:tr h="249002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Celkové prínosy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37,1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68,é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787692"/>
                  </a:ext>
                </a:extLst>
              </a:tr>
              <a:tr h="249002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Úspora času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24,5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-66%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45,7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-67%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029286"/>
                  </a:ext>
                </a:extLst>
              </a:tr>
              <a:tr h="249002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Úspora prevádzkových nákladov vozidiel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-16%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10,2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-15%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450929"/>
                  </a:ext>
                </a:extLst>
              </a:tr>
              <a:tr h="249002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Úspora na nehodovosti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-11%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-12%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954783"/>
                  </a:ext>
                </a:extLst>
              </a:tr>
              <a:tr h="257588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Úspora na externalitách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-7%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-6%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11411"/>
                  </a:ext>
                </a:extLst>
              </a:tr>
              <a:tr h="266174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Zostatková hodnota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947585"/>
                  </a:ext>
                </a:extLst>
              </a:tr>
              <a:tr h="257588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Čistá súčasná hodnota investície (ENPV)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60,3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894324"/>
                  </a:ext>
                </a:extLst>
              </a:tr>
              <a:tr h="249002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Ekonomická miera návratnosti (ERR)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11,45%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14,60%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952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585370"/>
                  </a:ext>
                </a:extLst>
              </a:tr>
              <a:tr h="257588">
                <a:tc>
                  <a:txBody>
                    <a:bodyPr/>
                    <a:lstStyle/>
                    <a:p>
                      <a:pPr algn="just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Pomer prínosov a nákladov (B/C)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3,51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4,70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350" marR="952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490863"/>
                  </a:ext>
                </a:extLst>
              </a:tr>
              <a:tr h="24900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sk-SK" sz="11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* ekonomické náklady a prínosy diskontované 5 % ročne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sk-SK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Zdroj: UHP, ŠÚ a CBA projektu</a:t>
                      </a:r>
                    </a:p>
                  </a:txBody>
                  <a:tcPr marL="6350" marR="952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18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012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Kupujeme naozaj, čo potrebujeme?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28625" y="1117577"/>
            <a:ext cx="7886700" cy="4982399"/>
          </a:xfrm>
        </p:spPr>
        <p:txBody>
          <a:bodyPr/>
          <a:lstStyle/>
          <a:p>
            <a:r>
              <a:rPr lang="sk-SK" dirty="0"/>
              <a:t>90 % cestujúcich vozia elektrické vlaky, 50 % z nich je starých</a:t>
            </a:r>
          </a:p>
          <a:p>
            <a:r>
              <a:rPr lang="sk-SK" dirty="0" err="1"/>
              <a:t>Prioritiou</a:t>
            </a:r>
            <a:r>
              <a:rPr lang="sk-SK" dirty="0"/>
              <a:t> napriek tomu bol nákup nových motorových súprav pre lokálky s malým využitím, predimenzovanou kapacitou a privysokou cenou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19</a:t>
            </a:fld>
            <a:endParaRPr lang="sk-SK" dirty="0"/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1528546689"/>
              </p:ext>
            </p:extLst>
          </p:nvPr>
        </p:nvGraphicFramePr>
        <p:xfrm>
          <a:off x="486652" y="2500440"/>
          <a:ext cx="3854351" cy="3303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Obrázok 7">
            <a:extLst>
              <a:ext uri="{FF2B5EF4-FFF2-40B4-BE49-F238E27FC236}">
                <a16:creationId xmlns:a16="http://schemas.microsoft.com/office/drawing/2014/main" id="{1E4FF5B2-2CC1-272B-4F56-9E62C4488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49" y="2761381"/>
            <a:ext cx="3854351" cy="28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Kto sme? Optimisti!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</a:t>
            </a:fld>
            <a:endParaRPr lang="sk-SK"/>
          </a:p>
        </p:txBody>
      </p:sp>
      <p:pic>
        <p:nvPicPr>
          <p:cNvPr id="7" name="Zástupný symbol obsahu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16001"/>
            <a:ext cx="7920880" cy="499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86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môže vyjsť CBA, aj keď by nemala?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20</a:t>
            </a:fld>
            <a:endParaRPr lang="sk-SK"/>
          </a:p>
        </p:txBody>
      </p:sp>
      <p:sp>
        <p:nvSpPr>
          <p:cNvPr id="10" name="Zástupný objekt pre obsah 9">
            <a:extLst>
              <a:ext uri="{FF2B5EF4-FFF2-40B4-BE49-F238E27FC236}">
                <a16:creationId xmlns:a16="http://schemas.microsoft.com/office/drawing/2014/main" id="{95C78759-328A-A4E5-16AC-B8EF7F42F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2878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Stačí použiť „správne“ parametre</a:t>
            </a: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4" y="3102768"/>
            <a:ext cx="4116361" cy="2745581"/>
          </a:xfrm>
        </p:spPr>
      </p:pic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21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50" y="3102767"/>
            <a:ext cx="4115157" cy="2745581"/>
          </a:xfrm>
          <a:prstGeom prst="rect">
            <a:avLst/>
          </a:prstGeom>
        </p:spPr>
      </p:pic>
      <p:sp>
        <p:nvSpPr>
          <p:cNvPr id="9" name="Zástupný objekt pre obsah 2"/>
          <p:cNvSpPr txBox="1">
            <a:spLocks/>
          </p:cNvSpPr>
          <p:nvPr/>
        </p:nvSpPr>
        <p:spPr>
          <a:xfrm>
            <a:off x="428625" y="1117577"/>
            <a:ext cx="7886700" cy="4982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... pred projektom a po projekte</a:t>
            </a:r>
          </a:p>
        </p:txBody>
      </p:sp>
    </p:spTree>
    <p:extLst>
      <p:ext uri="{BB962C8B-B14F-4D97-AF65-F5344CB8AC3E}">
        <p14:creationId xmlns:p14="http://schemas.microsoft.com/office/powerpoint/2010/main" val="257966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CBA po strete s realitou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 oprave chýb v analýze nákladov a prínosov je projekt nenávratný.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22</a:t>
            </a:fld>
            <a:endParaRPr lang="sk-SK"/>
          </a:p>
        </p:txBody>
      </p:sp>
      <p:graphicFrame>
        <p:nvGraphicFramePr>
          <p:cNvPr id="8" name="Tabuľ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016568"/>
              </p:ext>
            </p:extLst>
          </p:nvPr>
        </p:nvGraphicFramePr>
        <p:xfrm>
          <a:off x="146250" y="1869261"/>
          <a:ext cx="8698345" cy="4703490"/>
        </p:xfrm>
        <a:graphic>
          <a:graphicData uri="http://schemas.openxmlformats.org/drawingml/2006/table">
            <a:tbl>
              <a:tblPr firstRow="1" firstCol="1" bandRow="1"/>
              <a:tblGrid>
                <a:gridCol w="2002505">
                  <a:extLst>
                    <a:ext uri="{9D8B030D-6E8A-4147-A177-3AD203B41FA5}">
                      <a16:colId xmlns:a16="http://schemas.microsoft.com/office/drawing/2014/main" val="2771072468"/>
                    </a:ext>
                  </a:extLst>
                </a:gridCol>
                <a:gridCol w="1232740">
                  <a:extLst>
                    <a:ext uri="{9D8B030D-6E8A-4147-A177-3AD203B41FA5}">
                      <a16:colId xmlns:a16="http://schemas.microsoft.com/office/drawing/2014/main" val="354225299"/>
                    </a:ext>
                  </a:extLst>
                </a:gridCol>
                <a:gridCol w="1232740">
                  <a:extLst>
                    <a:ext uri="{9D8B030D-6E8A-4147-A177-3AD203B41FA5}">
                      <a16:colId xmlns:a16="http://schemas.microsoft.com/office/drawing/2014/main" val="2765089564"/>
                    </a:ext>
                  </a:extLst>
                </a:gridCol>
                <a:gridCol w="4230360">
                  <a:extLst>
                    <a:ext uri="{9D8B030D-6E8A-4147-A177-3AD203B41FA5}">
                      <a16:colId xmlns:a16="http://schemas.microsoft.com/office/drawing/2014/main" val="2596234871"/>
                    </a:ext>
                  </a:extLst>
                </a:gridCol>
              </a:tblGrid>
              <a:tr h="217304">
                <a:tc grid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Porovnanie CBA s prepočtom ÚHP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512588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ZSSK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ÚHP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Poznámka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720252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Investičné náklady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62 071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62 071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501701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Zostatková hodnota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- 674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- 674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034162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Prevádzkové náklady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2 221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9 463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88900"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Správne hodnoty pre spotrebu PHM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606359"/>
                  </a:ext>
                </a:extLst>
              </a:tr>
              <a:tr h="2173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Celkové náklady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63 649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70 891 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88900"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89378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Úspora času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28 092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25 768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88900" algn="l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Úprava zmeny kvality znižuje prevedenú dopravu a súvisiace prínosy. Zvyšná úspora času vo výške 25,8 mil. eur pre meškania nie je doložená a nie je možné ju overiť. Nárast emisií je spôsobený vyššou spotrebou PHM.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525417"/>
                  </a:ext>
                </a:extLst>
              </a:tr>
              <a:tr h="4527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Prev. náklady vozidiel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10 390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9 057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530112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Nehodovosť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27 892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24 029 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884650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Znečistenie ŽP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15 105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-11 015 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43797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Emisie sklen. plynov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6 478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577 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621321"/>
                  </a:ext>
                </a:extLst>
              </a:tr>
              <a:tr h="21739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Hlukové emisie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392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323 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14773"/>
                  </a:ext>
                </a:extLst>
              </a:tr>
              <a:tr h="2173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Celkové prínosy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88 349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48 739 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32229"/>
                  </a:ext>
                </a:extLst>
              </a:tr>
              <a:tr h="2173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BCR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1,39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0,69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6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9890331"/>
                  </a:ext>
                </a:extLst>
              </a:tr>
              <a:tr h="907330">
                <a:tc grid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Zdroj: Štúdie uskutočniteľnosti (2020) a vlastný prepočet ÚHP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102959"/>
                  </a:ext>
                </a:extLst>
              </a:tr>
              <a:tr h="200032">
                <a:tc grid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sk-SK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974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26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Automaty na vlakové lístky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Audit ZSSK - priestor na optimalizáciu predaja lístkov. </a:t>
            </a:r>
          </a:p>
          <a:p>
            <a:r>
              <a:rPr lang="sk-SK" dirty="0"/>
              <a:t>Takmer 900 zamestnancov v približne 130 predajných miestach</a:t>
            </a:r>
          </a:p>
          <a:p>
            <a:r>
              <a:rPr lang="sk-SK" dirty="0"/>
              <a:t>Štandardom v zahraničí je automatizácia predaja. Osobné pokladne iba v kľúčových staniciach</a:t>
            </a:r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23</a:t>
            </a:fld>
            <a:endParaRPr lang="sk-SK"/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856912"/>
              </p:ext>
            </p:extLst>
          </p:nvPr>
        </p:nvGraphicFramePr>
        <p:xfrm>
          <a:off x="290375" y="3227461"/>
          <a:ext cx="4217830" cy="3035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622602"/>
              </p:ext>
            </p:extLst>
          </p:nvPr>
        </p:nvGraphicFramePr>
        <p:xfrm>
          <a:off x="4571999" y="3239219"/>
          <a:ext cx="4281626" cy="301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9245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130 pokladní dnes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24</a:t>
            </a:fld>
            <a:endParaRPr lang="sk-SK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E453C0-C19F-4A68-A7B5-38E590E8A5AC}"/>
              </a:ext>
            </a:extLst>
          </p:cNvPr>
          <p:cNvGrpSpPr/>
          <p:nvPr/>
        </p:nvGrpSpPr>
        <p:grpSpPr>
          <a:xfrm>
            <a:off x="384875" y="1928616"/>
            <a:ext cx="8374249" cy="4062125"/>
            <a:chOff x="436058" y="2012508"/>
            <a:chExt cx="7864784" cy="4187520"/>
          </a:xfrm>
        </p:grpSpPr>
        <p:pic>
          <p:nvPicPr>
            <p:cNvPr id="8" name="Obrázok 7">
              <a:extLst>
                <a:ext uri="{FF2B5EF4-FFF2-40B4-BE49-F238E27FC236}">
                  <a16:creationId xmlns:a16="http://schemas.microsoft.com/office/drawing/2014/main" id="{0D0E9BEA-279D-45B0-A10F-372ABAB42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44"/>
            <a:stretch/>
          </p:blipFill>
          <p:spPr>
            <a:xfrm>
              <a:off x="436058" y="2130245"/>
              <a:ext cx="7864784" cy="4069783"/>
            </a:xfrm>
            <a:prstGeom prst="rect">
              <a:avLst/>
            </a:prstGeom>
          </p:spPr>
        </p:pic>
        <p:pic>
          <p:nvPicPr>
            <p:cNvPr id="9" name="Obrázok 8">
              <a:extLst>
                <a:ext uri="{FF2B5EF4-FFF2-40B4-BE49-F238E27FC236}">
                  <a16:creationId xmlns:a16="http://schemas.microsoft.com/office/drawing/2014/main" id="{7ADCC117-E30D-4EE1-8DE0-5C8C557F1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804" y="3704029"/>
              <a:ext cx="138792" cy="186651"/>
            </a:xfrm>
            <a:prstGeom prst="rect">
              <a:avLst/>
            </a:prstGeom>
          </p:spPr>
        </p:pic>
        <p:pic>
          <p:nvPicPr>
            <p:cNvPr id="10" name="Obrázok 9">
              <a:extLst>
                <a:ext uri="{FF2B5EF4-FFF2-40B4-BE49-F238E27FC236}">
                  <a16:creationId xmlns:a16="http://schemas.microsoft.com/office/drawing/2014/main" id="{FC80D9CF-1F9A-4F94-94DE-FCA57C0B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784" y="5030191"/>
              <a:ext cx="138792" cy="186651"/>
            </a:xfrm>
            <a:prstGeom prst="rect">
              <a:avLst/>
            </a:prstGeom>
          </p:spPr>
        </p:pic>
        <p:pic>
          <p:nvPicPr>
            <p:cNvPr id="11" name="Obrázok 10">
              <a:extLst>
                <a:ext uri="{FF2B5EF4-FFF2-40B4-BE49-F238E27FC236}">
                  <a16:creationId xmlns:a16="http://schemas.microsoft.com/office/drawing/2014/main" id="{E998C077-59F4-4412-B19F-2AA8BBA7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596" y="4746313"/>
              <a:ext cx="138792" cy="186651"/>
            </a:xfrm>
            <a:prstGeom prst="rect">
              <a:avLst/>
            </a:prstGeom>
          </p:spPr>
        </p:pic>
        <p:pic>
          <p:nvPicPr>
            <p:cNvPr id="12" name="Obrázok 11">
              <a:extLst>
                <a:ext uri="{FF2B5EF4-FFF2-40B4-BE49-F238E27FC236}">
                  <a16:creationId xmlns:a16="http://schemas.microsoft.com/office/drawing/2014/main" id="{FCDAE75B-4C6C-4866-A919-67C147C3F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596" y="4794926"/>
              <a:ext cx="138792" cy="186651"/>
            </a:xfrm>
            <a:prstGeom prst="rect">
              <a:avLst/>
            </a:prstGeom>
          </p:spPr>
        </p:pic>
        <p:pic>
          <p:nvPicPr>
            <p:cNvPr id="13" name="Obrázok 12">
              <a:extLst>
                <a:ext uri="{FF2B5EF4-FFF2-40B4-BE49-F238E27FC236}">
                  <a16:creationId xmlns:a16="http://schemas.microsoft.com/office/drawing/2014/main" id="{FF17492A-4735-465B-8FEA-B013DC40E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9180" y="4748067"/>
              <a:ext cx="138792" cy="186651"/>
            </a:xfrm>
            <a:prstGeom prst="rect">
              <a:avLst/>
            </a:prstGeom>
          </p:spPr>
        </p:pic>
        <p:pic>
          <p:nvPicPr>
            <p:cNvPr id="14" name="Obrázok 13">
              <a:extLst>
                <a:ext uri="{FF2B5EF4-FFF2-40B4-BE49-F238E27FC236}">
                  <a16:creationId xmlns:a16="http://schemas.microsoft.com/office/drawing/2014/main" id="{1BB85D64-6304-4829-A57C-985F0DD11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676" y="3493071"/>
              <a:ext cx="138792" cy="186651"/>
            </a:xfrm>
            <a:prstGeom prst="rect">
              <a:avLst/>
            </a:prstGeom>
          </p:spPr>
        </p:pic>
        <p:pic>
          <p:nvPicPr>
            <p:cNvPr id="15" name="Obrázok 14">
              <a:extLst>
                <a:ext uri="{FF2B5EF4-FFF2-40B4-BE49-F238E27FC236}">
                  <a16:creationId xmlns:a16="http://schemas.microsoft.com/office/drawing/2014/main" id="{5531ABBD-0C89-4974-A25C-690766670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808" y="2012508"/>
              <a:ext cx="138792" cy="186651"/>
            </a:xfrm>
            <a:prstGeom prst="rect">
              <a:avLst/>
            </a:prstGeom>
          </p:spPr>
        </p:pic>
        <p:pic>
          <p:nvPicPr>
            <p:cNvPr id="16" name="Obrázok 15">
              <a:extLst>
                <a:ext uri="{FF2B5EF4-FFF2-40B4-BE49-F238E27FC236}">
                  <a16:creationId xmlns:a16="http://schemas.microsoft.com/office/drawing/2014/main" id="{B893C9F8-6CB3-4AF0-AB8E-63DF5A9F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2884" y="5170879"/>
              <a:ext cx="138792" cy="186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400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39 predajných miest po optimalizácii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91 pokladní nahradených 150 automatmi</a:t>
            </a:r>
          </a:p>
          <a:p>
            <a:r>
              <a:rPr lang="sk-SK" dirty="0"/>
              <a:t>Zostáva 39 pokladní len vo významných staniciach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25</a:t>
            </a:fld>
            <a:endParaRPr lang="sk-SK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D2F3ACF-C87E-FF90-664B-E0DC057B12B0}"/>
              </a:ext>
            </a:extLst>
          </p:cNvPr>
          <p:cNvGrpSpPr/>
          <p:nvPr/>
        </p:nvGrpSpPr>
        <p:grpSpPr>
          <a:xfrm>
            <a:off x="685800" y="2085441"/>
            <a:ext cx="7486602" cy="4012958"/>
            <a:chOff x="443002" y="960408"/>
            <a:chExt cx="10427568" cy="5395944"/>
          </a:xfrm>
        </p:grpSpPr>
        <p:pic>
          <p:nvPicPr>
            <p:cNvPr id="18" name="Obrázok 17">
              <a:extLst>
                <a:ext uri="{FF2B5EF4-FFF2-40B4-BE49-F238E27FC236}">
                  <a16:creationId xmlns:a16="http://schemas.microsoft.com/office/drawing/2014/main" id="{C0061053-E79B-3523-4D36-6AD1F7619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44"/>
            <a:stretch/>
          </p:blipFill>
          <p:spPr>
            <a:xfrm>
              <a:off x="443002" y="960408"/>
              <a:ext cx="10427568" cy="5395944"/>
            </a:xfrm>
            <a:prstGeom prst="rect">
              <a:avLst/>
            </a:prstGeom>
          </p:spPr>
        </p:pic>
        <p:pic>
          <p:nvPicPr>
            <p:cNvPr id="19" name="Obrázok 18">
              <a:extLst>
                <a:ext uri="{FF2B5EF4-FFF2-40B4-BE49-F238E27FC236}">
                  <a16:creationId xmlns:a16="http://schemas.microsoft.com/office/drawing/2014/main" id="{27E4858E-F1D3-21ED-34F2-36BA537F5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804" y="3704029"/>
              <a:ext cx="138792" cy="186651"/>
            </a:xfrm>
            <a:prstGeom prst="rect">
              <a:avLst/>
            </a:prstGeom>
          </p:spPr>
        </p:pic>
        <p:pic>
          <p:nvPicPr>
            <p:cNvPr id="20" name="Obrázok 19">
              <a:extLst>
                <a:ext uri="{FF2B5EF4-FFF2-40B4-BE49-F238E27FC236}">
                  <a16:creationId xmlns:a16="http://schemas.microsoft.com/office/drawing/2014/main" id="{4FDA0E7F-1149-0120-A4CF-24842264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784" y="5030191"/>
              <a:ext cx="138792" cy="186651"/>
            </a:xfrm>
            <a:prstGeom prst="rect">
              <a:avLst/>
            </a:prstGeom>
          </p:spPr>
        </p:pic>
        <p:pic>
          <p:nvPicPr>
            <p:cNvPr id="21" name="Obrázok 20">
              <a:extLst>
                <a:ext uri="{FF2B5EF4-FFF2-40B4-BE49-F238E27FC236}">
                  <a16:creationId xmlns:a16="http://schemas.microsoft.com/office/drawing/2014/main" id="{95A7A669-258D-2470-026E-D806CBFC8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596" y="4746313"/>
              <a:ext cx="138792" cy="186651"/>
            </a:xfrm>
            <a:prstGeom prst="rect">
              <a:avLst/>
            </a:prstGeom>
          </p:spPr>
        </p:pic>
        <p:pic>
          <p:nvPicPr>
            <p:cNvPr id="22" name="Obrázok 21">
              <a:extLst>
                <a:ext uri="{FF2B5EF4-FFF2-40B4-BE49-F238E27FC236}">
                  <a16:creationId xmlns:a16="http://schemas.microsoft.com/office/drawing/2014/main" id="{86ED09ED-665B-C89D-6F2A-27551EA74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596" y="4794926"/>
              <a:ext cx="138792" cy="186651"/>
            </a:xfrm>
            <a:prstGeom prst="rect">
              <a:avLst/>
            </a:prstGeom>
          </p:spPr>
        </p:pic>
        <p:pic>
          <p:nvPicPr>
            <p:cNvPr id="23" name="Obrázok 22">
              <a:extLst>
                <a:ext uri="{FF2B5EF4-FFF2-40B4-BE49-F238E27FC236}">
                  <a16:creationId xmlns:a16="http://schemas.microsoft.com/office/drawing/2014/main" id="{10994763-7975-4427-9522-2C5BDF3D9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9180" y="4748067"/>
              <a:ext cx="138792" cy="186651"/>
            </a:xfrm>
            <a:prstGeom prst="rect">
              <a:avLst/>
            </a:prstGeom>
          </p:spPr>
        </p:pic>
        <p:pic>
          <p:nvPicPr>
            <p:cNvPr id="24" name="Obrázok 23">
              <a:extLst>
                <a:ext uri="{FF2B5EF4-FFF2-40B4-BE49-F238E27FC236}">
                  <a16:creationId xmlns:a16="http://schemas.microsoft.com/office/drawing/2014/main" id="{428E6CBA-7CEA-1581-6AD3-B0EBD50E6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676" y="3493071"/>
              <a:ext cx="138792" cy="186651"/>
            </a:xfrm>
            <a:prstGeom prst="rect">
              <a:avLst/>
            </a:prstGeom>
          </p:spPr>
        </p:pic>
        <p:pic>
          <p:nvPicPr>
            <p:cNvPr id="25" name="Obrázok 24">
              <a:extLst>
                <a:ext uri="{FF2B5EF4-FFF2-40B4-BE49-F238E27FC236}">
                  <a16:creationId xmlns:a16="http://schemas.microsoft.com/office/drawing/2014/main" id="{F568398B-D764-E06E-590A-F97212C95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9808" y="2012508"/>
              <a:ext cx="138792" cy="186651"/>
            </a:xfrm>
            <a:prstGeom prst="rect">
              <a:avLst/>
            </a:prstGeom>
          </p:spPr>
        </p:pic>
        <p:pic>
          <p:nvPicPr>
            <p:cNvPr id="26" name="Obrázok 25">
              <a:extLst>
                <a:ext uri="{FF2B5EF4-FFF2-40B4-BE49-F238E27FC236}">
                  <a16:creationId xmlns:a16="http://schemas.microsoft.com/office/drawing/2014/main" id="{CC2FB3F5-CFE5-E3B4-888D-FC282AF23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2884" y="5170879"/>
              <a:ext cx="138792" cy="186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7057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703078" y="1116000"/>
            <a:ext cx="7886700" cy="4982399"/>
          </a:xfrm>
        </p:spPr>
        <p:txBody>
          <a:bodyPr/>
          <a:lstStyle/>
          <a:p>
            <a:r>
              <a:rPr lang="en-GB" dirty="0"/>
              <a:t>R</a:t>
            </a:r>
            <a:r>
              <a:rPr lang="sk-SK" dirty="0" err="1"/>
              <a:t>eforma</a:t>
            </a:r>
            <a:r>
              <a:rPr lang="sk-SK" dirty="0"/>
              <a:t> železničného grafikonu podľa nového Plánu dopravnej obsluhy prináša viac vlakov za rovnaké peniaze</a:t>
            </a:r>
          </a:p>
          <a:p>
            <a:r>
              <a:rPr lang="sk-SK" dirty="0"/>
              <a:t>21 % cestujúcich pôjde rýchlejšie o 16 minút, 11 % pomalšie o 11 minút, najmä pre výluky</a:t>
            </a:r>
          </a:p>
          <a:p>
            <a:r>
              <a:rPr lang="en-GB" dirty="0"/>
              <a:t>O</a:t>
            </a:r>
            <a:r>
              <a:rPr lang="sk-SK" dirty="0"/>
              <a:t>d roku 2026 po finalizácii reformy ďalšie zrýchlenie a posilnenie dopravy</a:t>
            </a:r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26</a:t>
            </a:fld>
            <a:endParaRPr lang="sk-SK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202957" y="134726"/>
            <a:ext cx="7886700" cy="981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B0F0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pl-PL" dirty="0"/>
              <a:t>Hodnota za peniaze nie sú len investície</a:t>
            </a:r>
            <a:r>
              <a:rPr lang="sk-SK" dirty="0"/>
              <a:t>	</a:t>
            </a:r>
          </a:p>
        </p:txBody>
      </p:sp>
      <p:graphicFrame>
        <p:nvGraphicFramePr>
          <p:cNvPr id="12" name="Tabuľ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615832"/>
              </p:ext>
            </p:extLst>
          </p:nvPr>
        </p:nvGraphicFramePr>
        <p:xfrm>
          <a:off x="993480" y="3290110"/>
          <a:ext cx="6833097" cy="287328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148597">
                  <a:extLst>
                    <a:ext uri="{9D8B030D-6E8A-4147-A177-3AD203B41FA5}">
                      <a16:colId xmlns:a16="http://schemas.microsoft.com/office/drawing/2014/main" val="1123960839"/>
                    </a:ext>
                  </a:extLst>
                </a:gridCol>
                <a:gridCol w="709810">
                  <a:extLst>
                    <a:ext uri="{9D8B030D-6E8A-4147-A177-3AD203B41FA5}">
                      <a16:colId xmlns:a16="http://schemas.microsoft.com/office/drawing/2014/main" val="482077646"/>
                    </a:ext>
                  </a:extLst>
                </a:gridCol>
                <a:gridCol w="709810">
                  <a:extLst>
                    <a:ext uri="{9D8B030D-6E8A-4147-A177-3AD203B41FA5}">
                      <a16:colId xmlns:a16="http://schemas.microsoft.com/office/drawing/2014/main" val="1240366028"/>
                    </a:ext>
                  </a:extLst>
                </a:gridCol>
                <a:gridCol w="2264880">
                  <a:extLst>
                    <a:ext uri="{9D8B030D-6E8A-4147-A177-3AD203B41FA5}">
                      <a16:colId xmlns:a16="http://schemas.microsoft.com/office/drawing/2014/main" val="4117985026"/>
                    </a:ext>
                  </a:extLst>
                </a:gridCol>
              </a:tblGrid>
              <a:tr h="436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2021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  <a:latin typeface="Arial Narrow" panose="020B0606020202030204" pitchFamily="34" charset="0"/>
                        </a:rPr>
                        <a:t>Zmena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1729222"/>
                  </a:ext>
                </a:extLst>
              </a:tr>
              <a:tr h="436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  <a:latin typeface="Arial Narrow" panose="020B0606020202030204" pitchFamily="34" charset="0"/>
                        </a:rPr>
                        <a:t>VLKM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33,9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36,3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+2,4 vlkm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345720"/>
                  </a:ext>
                </a:extLst>
              </a:tr>
              <a:tr h="279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Dotácia (spolu €)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441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439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- 2 mil. eur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5421176"/>
                  </a:ext>
                </a:extLst>
              </a:tr>
              <a:tr h="436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Dotácia €/vlkm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13,0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12,1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- 0,9 mil. eur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5485495"/>
                  </a:ext>
                </a:extLst>
              </a:tr>
              <a:tr h="279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Spoločenské benefity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+ 48 mil. eur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3113800"/>
                  </a:ext>
                </a:extLst>
              </a:tr>
              <a:tr h="659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Cestovný čas 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- 3 min / cestujúci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+ 32 mil. eur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9112915"/>
                  </a:ext>
                </a:extLst>
              </a:tr>
              <a:tr h="279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Prevedená doprava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20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  <a:latin typeface="Arial Narrow" panose="020B0606020202030204" pitchFamily="34" charset="0"/>
                        </a:rPr>
                        <a:t>+ 16 mil. eur</a:t>
                      </a:r>
                      <a:endParaRPr lang="sk-SK" sz="2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8752765"/>
                  </a:ext>
                </a:extLst>
              </a:tr>
            </a:tbl>
          </a:graphicData>
        </a:graphic>
      </p:graphicFrame>
      <p:sp>
        <p:nvSpPr>
          <p:cNvPr id="13" name="BlokTextu 12"/>
          <p:cNvSpPr txBox="1"/>
          <p:nvPr/>
        </p:nvSpPr>
        <p:spPr>
          <a:xfrm>
            <a:off x="993480" y="2973694"/>
            <a:ext cx="2966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latin typeface="Arial Narrow" panose="020B0606020202030204" pitchFamily="34" charset="0"/>
              </a:rPr>
              <a:t>Nový verzus starý grafikon </a:t>
            </a:r>
          </a:p>
          <a:p>
            <a:endParaRPr lang="sk-SK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420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4039977"/>
            <a:ext cx="7886700" cy="981274"/>
          </a:xfrm>
        </p:spPr>
        <p:txBody>
          <a:bodyPr>
            <a:normAutofit/>
          </a:bodyPr>
          <a:lstStyle/>
          <a:p>
            <a:r>
              <a:rPr lang="sk-SK" sz="3600" dirty="0"/>
              <a:t>Diskusia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2140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492322"/>
            <a:ext cx="7886700" cy="981274"/>
          </a:xfrm>
        </p:spPr>
        <p:txBody>
          <a:bodyPr/>
          <a:lstStyle/>
          <a:p>
            <a:pPr algn="ctr"/>
            <a:r>
              <a:rPr lang="sk-SK" dirty="0"/>
              <a:t>Ďakujeme za pozornosť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257300" y="3493609"/>
            <a:ext cx="7886700" cy="3888599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4486275" algn="l"/>
              </a:tabLst>
            </a:pPr>
            <a:r>
              <a:rPr lang="sk-SK" sz="2000" b="1" dirty="0"/>
              <a:t>Rastislav Farkaš	Matej Petroci</a:t>
            </a:r>
          </a:p>
          <a:p>
            <a:pPr marL="0" indent="0">
              <a:buNone/>
              <a:tabLst>
                <a:tab pos="4486275" algn="l"/>
              </a:tabLst>
            </a:pPr>
            <a:r>
              <a:rPr lang="sk-SK" sz="2000" dirty="0"/>
              <a:t>Vedúci oddelenia dopravných analýz	Senior analytik</a:t>
            </a:r>
          </a:p>
          <a:p>
            <a:pPr marL="0" indent="0">
              <a:buNone/>
              <a:tabLst>
                <a:tab pos="4486275" algn="l"/>
              </a:tabLst>
            </a:pPr>
            <a:r>
              <a:rPr lang="sk-SK" sz="2000" dirty="0"/>
              <a:t>Investičná autorita	Investičná autorita</a:t>
            </a:r>
          </a:p>
          <a:p>
            <a:pPr marL="0" indent="0">
              <a:buNone/>
              <a:tabLst>
                <a:tab pos="4486275" algn="l"/>
              </a:tabLst>
            </a:pPr>
            <a:r>
              <a:rPr lang="sk-SK" sz="2000" dirty="0"/>
              <a:t>Útvar hodnoty za peniaze	Útvar hodnoty za peniaze </a:t>
            </a:r>
          </a:p>
          <a:p>
            <a:pPr marL="0" indent="0">
              <a:buNone/>
              <a:tabLst>
                <a:tab pos="4486275" algn="l"/>
              </a:tabLst>
            </a:pPr>
            <a:r>
              <a:rPr lang="sk-SK" sz="2000" dirty="0">
                <a:hlinkClick r:id="rId2"/>
              </a:rPr>
              <a:t>rastislav.farkas@mfsr.sk</a:t>
            </a:r>
            <a:r>
              <a:rPr lang="sk-SK" sz="2000" dirty="0"/>
              <a:t> 	</a:t>
            </a:r>
            <a:r>
              <a:rPr lang="sk-SK" sz="2000" dirty="0">
                <a:hlinkClick r:id="rId3"/>
              </a:rPr>
              <a:t>matej.petroci@mfsr.sk</a:t>
            </a:r>
            <a:r>
              <a:rPr lang="sk-SK" sz="2000" dirty="0"/>
              <a:t> 				</a:t>
            </a:r>
          </a:p>
          <a:p>
            <a:pPr marL="0" indent="0">
              <a:buNone/>
            </a:pPr>
            <a:endParaRPr lang="sk-SK" sz="2000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2846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762000" y="1196752"/>
            <a:ext cx="69834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Obdĺžnik 1"/>
          <p:cNvSpPr/>
          <p:nvPr/>
        </p:nvSpPr>
        <p:spPr>
          <a:xfrm>
            <a:off x="5369521" y="1770065"/>
            <a:ext cx="3703525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k-SK" sz="2000" dirty="0">
                <a:latin typeface="Arial Narrow" panose="020B0606020202030204" pitchFamily="34" charset="0"/>
              </a:rPr>
              <a:t>Pridaj si nás na </a:t>
            </a:r>
            <a:r>
              <a:rPr lang="en-US" sz="2000" dirty="0">
                <a:latin typeface="Arial Narrow" panose="020B0606020202030204" pitchFamily="34" charset="0"/>
                <a:hlinkClick r:id="rId6"/>
              </a:rPr>
              <a:t>Facebook</a:t>
            </a:r>
            <a:r>
              <a:rPr lang="sk-SK" sz="2000" dirty="0">
                <a:latin typeface="Arial Narrow" panose="020B0606020202030204" pitchFamily="34" charset="0"/>
              </a:rPr>
              <a:t>u a </a:t>
            </a:r>
            <a:r>
              <a:rPr lang="sk-SK" sz="2000" dirty="0" err="1">
                <a:latin typeface="Arial Narrow" panose="020B0606020202030204" pitchFamily="34" charset="0"/>
              </a:rPr>
              <a:t>Instagrame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k-SK" sz="2000" dirty="0">
                <a:latin typeface="Arial Narrow" panose="020B0606020202030204" pitchFamily="34" charset="0"/>
              </a:rPr>
              <a:t>Prečítaj si štúdie „</a:t>
            </a:r>
            <a:r>
              <a:rPr lang="sk-SK" sz="2000" dirty="0">
                <a:latin typeface="Arial Narrow" panose="020B0606020202030204" pitchFamily="34" charset="0"/>
                <a:hlinkClick r:id="rId7"/>
              </a:rPr>
              <a:t>Najlepší z možných svetov</a:t>
            </a:r>
            <a:r>
              <a:rPr lang="sk-SK" sz="2000" dirty="0">
                <a:latin typeface="Arial Narrow" panose="020B0606020202030204" pitchFamily="34" charset="0"/>
              </a:rPr>
              <a:t>“ a </a:t>
            </a:r>
            <a:r>
              <a:rPr lang="en-US" sz="2000" dirty="0">
                <a:latin typeface="Arial Narrow" panose="020B0606020202030204" pitchFamily="34" charset="0"/>
              </a:rPr>
              <a:t>„</a:t>
            </a:r>
            <a:r>
              <a:rPr lang="sk-SK" sz="2000" dirty="0">
                <a:latin typeface="Arial Narrow" panose="020B0606020202030204" pitchFamily="34" charset="0"/>
                <a:hlinkClick r:id="rId8"/>
              </a:rPr>
              <a:t>Rozpočet 2.0</a:t>
            </a:r>
            <a:r>
              <a:rPr lang="sk-SK" sz="2000" dirty="0">
                <a:latin typeface="Arial Narrow" panose="020B0606020202030204" pitchFamily="34" charset="0"/>
              </a:rPr>
              <a:t>“</a:t>
            </a:r>
            <a:endParaRPr lang="en-US" sz="2000" dirty="0">
              <a:latin typeface="Arial Narrow" panose="020B0606020202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Arial Narrow" panose="020B0606020202030204" pitchFamily="34" charset="0"/>
              </a:rPr>
              <a:t>Pozri web: </a:t>
            </a:r>
            <a:r>
              <a:rPr lang="sk-SK" sz="2000" dirty="0">
                <a:latin typeface="Arial Narrow" panose="020B0606020202030204" pitchFamily="34" charset="0"/>
                <a:hlinkClick r:id="rId9"/>
              </a:rPr>
              <a:t>UHP</a:t>
            </a:r>
            <a:r>
              <a:rPr lang="sk-SK" sz="2000" dirty="0">
                <a:latin typeface="Arial Narrow" panose="020B0606020202030204" pitchFamily="34" charset="0"/>
              </a:rPr>
              <a:t> a </a:t>
            </a:r>
            <a:r>
              <a:rPr lang="en-US" sz="2000" dirty="0">
                <a:latin typeface="Arial Narrow" panose="020B0606020202030204" pitchFamily="34" charset="0"/>
                <a:hlinkClick r:id="rId10"/>
              </a:rPr>
              <a:t>IFP</a:t>
            </a:r>
            <a:endParaRPr lang="sk-SK" sz="2000" dirty="0">
              <a:latin typeface="Arial Narrow" panose="020B0606020202030204" pitchFamily="34" charset="0"/>
              <a:hlinkClick r:id="rId10"/>
            </a:endParaRPr>
          </a:p>
          <a:p>
            <a:endParaRPr lang="sk-SK" sz="2000" dirty="0">
              <a:latin typeface="Arial Narrow" panose="020B0606020202030204" pitchFamily="34" charset="0"/>
              <a:hlinkClick r:id="rId1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u="sng" dirty="0">
                <a:latin typeface="Arial Narrow" panose="020B0606020202030204" pitchFamily="34" charset="0"/>
                <a:hlinkClick r:id="rId10"/>
              </a:rPr>
              <a:t>hr.uhp@mfsr.sk </a:t>
            </a:r>
            <a:r>
              <a:rPr lang="en-US" sz="2000" dirty="0">
                <a:latin typeface="Arial Narrow" panose="020B0606020202030204" pitchFamily="34" charset="0"/>
                <a:hlinkClick r:id="rId10"/>
              </a:rPr>
              <a:t> 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0"/>
          <a:stretch/>
        </p:blipFill>
        <p:spPr>
          <a:xfrm>
            <a:off x="0" y="1268760"/>
            <a:ext cx="5163671" cy="5508278"/>
          </a:xfrm>
          <a:prstGeom prst="rect">
            <a:avLst/>
          </a:prstGeom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AA1DA-064C-4885-AB38-865FC0F739A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 bwMode="auto">
          <a:xfrm>
            <a:off x="446088" y="548680"/>
            <a:ext cx="8229600" cy="43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2C9AD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sk-SK" b="0" dirty="0"/>
              <a:t>Prihláste sa k nám</a:t>
            </a:r>
            <a:r>
              <a:rPr lang="sk-SK" b="0" dirty="0">
                <a:sym typeface="Wingdings" panose="05000000000000000000" pitchFamily="2" charset="2"/>
              </a:rPr>
              <a:t>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2874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Kto sme a čo robíme?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50 analytikov a analytičiek </a:t>
            </a:r>
          </a:p>
          <a:p>
            <a:r>
              <a:rPr lang="en-GB" dirty="0"/>
              <a:t>“</a:t>
            </a:r>
            <a:r>
              <a:rPr lang="sk-SK" dirty="0"/>
              <a:t>Štátna </a:t>
            </a:r>
            <a:r>
              <a:rPr lang="sk-SK" dirty="0" err="1"/>
              <a:t>konzultačka</a:t>
            </a:r>
            <a:r>
              <a:rPr lang="sk-SK" dirty="0"/>
              <a:t>“</a:t>
            </a:r>
          </a:p>
          <a:p>
            <a:r>
              <a:rPr lang="sk-SK" dirty="0"/>
              <a:t>Hodnotíme verejné výdavky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sk-SK" dirty="0"/>
              <a:t>Cieľ: </a:t>
            </a:r>
          </a:p>
          <a:p>
            <a:endParaRPr lang="sk-SK" b="1" dirty="0"/>
          </a:p>
          <a:p>
            <a:endParaRPr lang="sk-SK" b="1" dirty="0"/>
          </a:p>
          <a:p>
            <a:pPr marL="0" indent="0" algn="ctr">
              <a:buNone/>
            </a:pPr>
            <a:r>
              <a:rPr lang="sk-SK" sz="3600" b="1" dirty="0"/>
              <a:t>Hľadať čo najlepšie riešenie s najvyššou hodnotou za peniaze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380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B29B-F9AA-44B7-AA9C-D268EFFE7C54}" type="datetime1">
              <a:rPr lang="sk-SK" smtClean="0"/>
              <a:t>22. 4. 2024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30</a:t>
            </a:fld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413292" y="3187760"/>
            <a:ext cx="61537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Back</a:t>
            </a:r>
            <a:r>
              <a:rPr lang="sk-SK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sz="4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up</a:t>
            </a:r>
            <a:r>
              <a:rPr lang="sk-SK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sz="4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slides</a:t>
            </a:r>
            <a:endParaRPr lang="sk-SK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sk-SK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24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Moderni</a:t>
            </a:r>
            <a:r>
              <a:rPr lang="sk-SK" dirty="0" err="1"/>
              <a:t>zácia</a:t>
            </a:r>
            <a:r>
              <a:rPr lang="sk-SK" dirty="0"/>
              <a:t> trate Bratislava – Komárno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95 km trať na hranici životnosti</a:t>
            </a:r>
          </a:p>
          <a:p>
            <a:r>
              <a:rPr lang="sk-SK" dirty="0"/>
              <a:t>Kapacitne preplnená trať</a:t>
            </a:r>
          </a:p>
          <a:p>
            <a:r>
              <a:rPr lang="sk-SK" dirty="0"/>
              <a:t>Pôvodné zadanie pre prípravu štúdie:</a:t>
            </a:r>
          </a:p>
          <a:p>
            <a:pPr lvl="1"/>
            <a:r>
              <a:rPr lang="sk-SK" dirty="0"/>
              <a:t>pripraviť návratné a čo najefektívnejšie technické riešenie. </a:t>
            </a:r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31</a:t>
            </a:fld>
            <a:endParaRPr lang="sk-SK"/>
          </a:p>
        </p:txBody>
      </p:sp>
      <p:pic>
        <p:nvPicPr>
          <p:cNvPr id="7" name="Obrázo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80" y="2638004"/>
            <a:ext cx="6141382" cy="34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48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Prvé kroky ZSSK k implementácii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Projekt na nákup 87 automatov </a:t>
            </a:r>
          </a:p>
          <a:p>
            <a:r>
              <a:rPr lang="sk-SK" dirty="0"/>
              <a:t>BCR = 7,2 </a:t>
            </a:r>
          </a:p>
          <a:p>
            <a:r>
              <a:rPr lang="sk-SK" dirty="0"/>
              <a:t>Finančne návratné</a:t>
            </a:r>
          </a:p>
          <a:p>
            <a:r>
              <a:rPr lang="sk-SK" dirty="0"/>
              <a:t>Hodnotenie: Dobrý projekt ale malý rozsah. Zvýšenie počtu by prinieslo vyššie úspory a lepšiu efektivitu predaja lístkov.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32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0" y="3201435"/>
            <a:ext cx="4206555" cy="3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8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p</a:t>
            </a:r>
            <a:r>
              <a:rPr lang="en-GB" dirty="0" err="1"/>
              <a:t>ot</a:t>
            </a:r>
            <a:r>
              <a:rPr lang="sk-SK" dirty="0"/>
              <a:t>o</a:t>
            </a:r>
            <a:r>
              <a:rPr lang="en-GB" dirty="0"/>
              <a:t>p</a:t>
            </a:r>
            <a:r>
              <a:rPr lang="sk-SK" dirty="0" err="1"/>
              <a:t>iť</a:t>
            </a:r>
            <a:r>
              <a:rPr lang="sk-SK" dirty="0"/>
              <a:t> návratný projekt?</a:t>
            </a:r>
          </a:p>
        </p:txBody>
      </p:sp>
      <p:graphicFrame>
        <p:nvGraphicFramePr>
          <p:cNvPr id="8" name="Zástupný objekt pre obsah 7"/>
          <p:cNvGraphicFramePr>
            <a:graphicFrameLocks noGrp="1"/>
          </p:cNvGraphicFramePr>
          <p:nvPr>
            <p:ph idx="1"/>
          </p:nvPr>
        </p:nvGraphicFramePr>
        <p:xfrm>
          <a:off x="659501" y="2222314"/>
          <a:ext cx="7824997" cy="3876085"/>
        </p:xfrm>
        <a:graphic>
          <a:graphicData uri="http://schemas.openxmlformats.org/drawingml/2006/table">
            <a:tbl>
              <a:tblPr firstRow="1" firstCol="1" bandRow="1"/>
              <a:tblGrid>
                <a:gridCol w="2173707">
                  <a:extLst>
                    <a:ext uri="{9D8B030D-6E8A-4147-A177-3AD203B41FA5}">
                      <a16:colId xmlns:a16="http://schemas.microsoft.com/office/drawing/2014/main" val="1307177180"/>
                    </a:ext>
                  </a:extLst>
                </a:gridCol>
                <a:gridCol w="498159">
                  <a:extLst>
                    <a:ext uri="{9D8B030D-6E8A-4147-A177-3AD203B41FA5}">
                      <a16:colId xmlns:a16="http://schemas.microsoft.com/office/drawing/2014/main" val="3321219961"/>
                    </a:ext>
                  </a:extLst>
                </a:gridCol>
                <a:gridCol w="861165">
                  <a:extLst>
                    <a:ext uri="{9D8B030D-6E8A-4147-A177-3AD203B41FA5}">
                      <a16:colId xmlns:a16="http://schemas.microsoft.com/office/drawing/2014/main" val="1919887828"/>
                    </a:ext>
                  </a:extLst>
                </a:gridCol>
                <a:gridCol w="700022">
                  <a:extLst>
                    <a:ext uri="{9D8B030D-6E8A-4147-A177-3AD203B41FA5}">
                      <a16:colId xmlns:a16="http://schemas.microsoft.com/office/drawing/2014/main" val="2677748637"/>
                    </a:ext>
                  </a:extLst>
                </a:gridCol>
                <a:gridCol w="897552">
                  <a:extLst>
                    <a:ext uri="{9D8B030D-6E8A-4147-A177-3AD203B41FA5}">
                      <a16:colId xmlns:a16="http://schemas.microsoft.com/office/drawing/2014/main" val="3206910618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915953239"/>
                    </a:ext>
                  </a:extLst>
                </a:gridCol>
                <a:gridCol w="1795972">
                  <a:extLst>
                    <a:ext uri="{9D8B030D-6E8A-4147-A177-3AD203B41FA5}">
                      <a16:colId xmlns:a16="http://schemas.microsoft.com/office/drawing/2014/main" val="4063865659"/>
                    </a:ext>
                  </a:extLst>
                </a:gridCol>
              </a:tblGrid>
              <a:tr h="198413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Tab. 2: Porovnanie rozsahu základných variantov a preferovaného variantu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552877"/>
                  </a:ext>
                </a:extLst>
              </a:tr>
              <a:tr h="198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Varianty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3+5+6+8+P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2348"/>
                  </a:ext>
                </a:extLst>
              </a:tr>
              <a:tr h="198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Investičné náklady (mil. eur)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115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584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641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518865"/>
                  </a:ext>
                </a:extLst>
              </a:tr>
              <a:tr h="198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Návratnosť (BCR)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13,92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2,6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1,02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0,91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0,77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1,36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90724"/>
                  </a:ext>
                </a:extLst>
              </a:tr>
              <a:tr h="2053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Technické riešenia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643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Odstránenie úzkych miest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57176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Revitalizácia trate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Minimálne*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812986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Rýchlosť (km/h)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**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**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28543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Zdvojkoľajnenie (% trate)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 (36 %)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 (62 %)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 (62 %)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047243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ETCS a GSM-R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865312"/>
                  </a:ext>
                </a:extLst>
              </a:tr>
              <a:tr h="843007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Rozvojové investície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Spojka do Šamorína, odbočka do </a:t>
                      </a:r>
                      <a:r>
                        <a:rPr lang="sk-SK" sz="11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Komáromu</a:t>
                      </a: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elektrifikácia, 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Mimoúrovňové priecestia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059625"/>
                  </a:ext>
                </a:extLst>
              </a:tr>
              <a:tr h="843007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*Rekonštrukcia trate len v riešených úsekoch prevažne v staniciach a na úsekoch, kde je zvyšovaná traťová rýchlosť.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** Zrýchlenie na 160 km/h s výnimkou úsekov, kde by si to vyžadovalo neprimerané demolácie a posuny staníc. 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Pozn.: Variant 4 sa od variantu 3 líši iba úplným </a:t>
                      </a:r>
                      <a:r>
                        <a:rPr lang="sk-SK" sz="11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zdvojkoľajnením</a:t>
                      </a: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trate. Z dôvodu vyšších nákladov a minimálnych dodatočných prínosov nebol tento variant posudzovaný v ekonomickej analýze.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29151"/>
                  </a:ext>
                </a:extLst>
              </a:tr>
              <a:tr h="198641">
                <a:tc gridSpan="7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i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Zdroj: ÚHP podľa údajov zo Štúdie uskutočniteľnosti (2021)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519944"/>
                  </a:ext>
                </a:extLst>
              </a:tr>
            </a:tbl>
          </a:graphicData>
        </a:graphic>
      </p:graphicFrame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33</a:t>
            </a:fld>
            <a:endParaRPr lang="sk-SK"/>
          </a:p>
        </p:txBody>
      </p:sp>
      <p:sp>
        <p:nvSpPr>
          <p:cNvPr id="10" name="Zástupný objekt pre obsah 2"/>
          <p:cNvSpPr txBox="1">
            <a:spLocks/>
          </p:cNvSpPr>
          <p:nvPr/>
        </p:nvSpPr>
        <p:spPr>
          <a:xfrm>
            <a:off x="628650" y="1116000"/>
            <a:ext cx="7886700" cy="4982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Ako nafúknuť projekt a z návratného projektu spraviť nerealizovateľný</a:t>
            </a:r>
          </a:p>
          <a:p>
            <a:r>
              <a:rPr lang="sk-SK" dirty="0"/>
              <a:t>Preferovaný variant za 922 mil. eur </a:t>
            </a:r>
            <a:r>
              <a:rPr lang="sk-SK" dirty="0" err="1"/>
              <a:t>vs</a:t>
            </a:r>
            <a:r>
              <a:rPr lang="sk-SK" dirty="0"/>
              <a:t> rozpočet ŽSR na investície cca 400 mil. eur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63824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p</a:t>
            </a:r>
            <a:r>
              <a:rPr lang="en-GB" dirty="0" err="1"/>
              <a:t>ot</a:t>
            </a:r>
            <a:r>
              <a:rPr lang="sk-SK" dirty="0"/>
              <a:t>o</a:t>
            </a:r>
            <a:r>
              <a:rPr lang="en-GB" dirty="0"/>
              <a:t>p</a:t>
            </a:r>
            <a:r>
              <a:rPr lang="sk-SK" dirty="0" err="1"/>
              <a:t>iť</a:t>
            </a:r>
            <a:r>
              <a:rPr lang="sk-SK" dirty="0"/>
              <a:t> návratný projekt?</a:t>
            </a:r>
          </a:p>
        </p:txBody>
      </p:sp>
      <p:graphicFrame>
        <p:nvGraphicFramePr>
          <p:cNvPr id="8" name="Zástupný objekt pre obsah 7"/>
          <p:cNvGraphicFramePr>
            <a:graphicFrameLocks noGrp="1"/>
          </p:cNvGraphicFramePr>
          <p:nvPr>
            <p:ph idx="1"/>
          </p:nvPr>
        </p:nvGraphicFramePr>
        <p:xfrm>
          <a:off x="659501" y="2222314"/>
          <a:ext cx="7824997" cy="3876085"/>
        </p:xfrm>
        <a:graphic>
          <a:graphicData uri="http://schemas.openxmlformats.org/drawingml/2006/table">
            <a:tbl>
              <a:tblPr firstRow="1" firstCol="1" bandRow="1"/>
              <a:tblGrid>
                <a:gridCol w="2173707">
                  <a:extLst>
                    <a:ext uri="{9D8B030D-6E8A-4147-A177-3AD203B41FA5}">
                      <a16:colId xmlns:a16="http://schemas.microsoft.com/office/drawing/2014/main" val="1307177180"/>
                    </a:ext>
                  </a:extLst>
                </a:gridCol>
                <a:gridCol w="498159">
                  <a:extLst>
                    <a:ext uri="{9D8B030D-6E8A-4147-A177-3AD203B41FA5}">
                      <a16:colId xmlns:a16="http://schemas.microsoft.com/office/drawing/2014/main" val="3321219961"/>
                    </a:ext>
                  </a:extLst>
                </a:gridCol>
                <a:gridCol w="861165">
                  <a:extLst>
                    <a:ext uri="{9D8B030D-6E8A-4147-A177-3AD203B41FA5}">
                      <a16:colId xmlns:a16="http://schemas.microsoft.com/office/drawing/2014/main" val="1919887828"/>
                    </a:ext>
                  </a:extLst>
                </a:gridCol>
                <a:gridCol w="700022">
                  <a:extLst>
                    <a:ext uri="{9D8B030D-6E8A-4147-A177-3AD203B41FA5}">
                      <a16:colId xmlns:a16="http://schemas.microsoft.com/office/drawing/2014/main" val="2677748637"/>
                    </a:ext>
                  </a:extLst>
                </a:gridCol>
                <a:gridCol w="897552">
                  <a:extLst>
                    <a:ext uri="{9D8B030D-6E8A-4147-A177-3AD203B41FA5}">
                      <a16:colId xmlns:a16="http://schemas.microsoft.com/office/drawing/2014/main" val="3206910618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915953239"/>
                    </a:ext>
                  </a:extLst>
                </a:gridCol>
                <a:gridCol w="1795972">
                  <a:extLst>
                    <a:ext uri="{9D8B030D-6E8A-4147-A177-3AD203B41FA5}">
                      <a16:colId xmlns:a16="http://schemas.microsoft.com/office/drawing/2014/main" val="4063865659"/>
                    </a:ext>
                  </a:extLst>
                </a:gridCol>
              </a:tblGrid>
              <a:tr h="198413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Tab. 2: Porovnanie rozsahu základných variantov a preferovaného variantu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552877"/>
                  </a:ext>
                </a:extLst>
              </a:tr>
              <a:tr h="198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Varianty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3+5+6+8+P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2348"/>
                  </a:ext>
                </a:extLst>
              </a:tr>
              <a:tr h="198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Investičné náklady (mil. eur)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115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584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641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518865"/>
                  </a:ext>
                </a:extLst>
              </a:tr>
              <a:tr h="198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Návratnosť (BCR)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13,92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2,6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1,02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0,91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0,77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1,36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90724"/>
                  </a:ext>
                </a:extLst>
              </a:tr>
              <a:tr h="2053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Technické riešenia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sk-SK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643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Odstránenie úzkych miest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257176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Revitalizácia trate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Minimálne*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812986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Rýchlosť (km/h)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**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**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160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28543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Zdvojkoľajnenie (% trate)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 (36 %)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 (62 %)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 (62 %)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047243"/>
                  </a:ext>
                </a:extLst>
              </a:tr>
              <a:tr h="198489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ETCS a GSM-R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Áno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865312"/>
                  </a:ext>
                </a:extLst>
              </a:tr>
              <a:tr h="843007">
                <a:tc>
                  <a:txBody>
                    <a:bodyPr/>
                    <a:lstStyle/>
                    <a:p>
                      <a:pPr marL="1079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Rozvojové investície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Nie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Spojka do Šamorína, odbočka do Komáromu, elektrifikácia, 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Mimoúrovňové priecestia</a:t>
                      </a:r>
                      <a:endParaRPr lang="sk-SK" sz="11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059625"/>
                  </a:ext>
                </a:extLst>
              </a:tr>
              <a:tr h="843007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*Rekonštrukcia trate len v riešených úsekoch prevažne v staniciach a na úsekoch, kde je zvyšovaná traťová rýchlosť.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** Zrýchlenie na 160 km/h s výnimkou úsekov, kde by si to vyžadovalo neprimerané demolácie a posuny staníc. 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Pozn.: Variant 4 sa od variantu 3 líši iba úplným </a:t>
                      </a:r>
                      <a:r>
                        <a:rPr lang="sk-SK" sz="11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zdvojkoľajnením</a:t>
                      </a:r>
                      <a:r>
                        <a:rPr lang="sk-SK" sz="1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trate. Z dôvodu vyšších nákladov a minimálnych dodatočných prínosov nebol tento variant posudzovaný v ekonomickej analýze.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29151"/>
                  </a:ext>
                </a:extLst>
              </a:tr>
              <a:tr h="198641">
                <a:tc gridSpan="7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i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Zdroj: ÚHP podľa údajov zo Štúdie uskutočniteľnosti (2021)</a:t>
                      </a:r>
                      <a:endParaRPr lang="sk-SK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519944"/>
                  </a:ext>
                </a:extLst>
              </a:tr>
            </a:tbl>
          </a:graphicData>
        </a:graphic>
      </p:graphicFrame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34</a:t>
            </a:fld>
            <a:endParaRPr lang="sk-SK"/>
          </a:p>
        </p:txBody>
      </p:sp>
      <p:sp>
        <p:nvSpPr>
          <p:cNvPr id="10" name="Zástupný objekt pre obsah 2"/>
          <p:cNvSpPr txBox="1">
            <a:spLocks/>
          </p:cNvSpPr>
          <p:nvPr/>
        </p:nvSpPr>
        <p:spPr>
          <a:xfrm>
            <a:off x="628650" y="1116000"/>
            <a:ext cx="7886700" cy="4982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Ako nafúknuť projekt a z návratného projektu spraviť nerealizovateľný</a:t>
            </a:r>
          </a:p>
          <a:p>
            <a:r>
              <a:rPr lang="sk-SK" dirty="0"/>
              <a:t>Preferovaný variant za 922 mil. eur </a:t>
            </a:r>
            <a:r>
              <a:rPr lang="sk-SK" dirty="0" err="1"/>
              <a:t>vs</a:t>
            </a:r>
            <a:r>
              <a:rPr lang="sk-SK" dirty="0"/>
              <a:t> rozpočet ŽSR na investície cca 400 mil. eur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46014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Rovnaké riešenie a odlišný dopyt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35</a:t>
            </a:fld>
            <a:endParaRPr lang="sk-SK" dirty="0"/>
          </a:p>
        </p:txBody>
      </p:sp>
      <p:sp>
        <p:nvSpPr>
          <p:cNvPr id="10" name="Zástupný objekt pre obsah 2"/>
          <p:cNvSpPr txBox="1">
            <a:spLocks/>
          </p:cNvSpPr>
          <p:nvPr/>
        </p:nvSpPr>
        <p:spPr>
          <a:xfrm>
            <a:off x="628650" y="1116000"/>
            <a:ext cx="7886700" cy="4982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Predimenzované riešenie aj pre úseky s nízkym dopytom prináša minimálne prínosy ale výrazne predražuje projekt. </a:t>
            </a:r>
          </a:p>
          <a:p>
            <a:endParaRPr lang="sk-SK" dirty="0"/>
          </a:p>
        </p:txBody>
      </p:sp>
      <p:graphicFrame>
        <p:nvGraphicFramePr>
          <p:cNvPr id="9" name="Graf 8"/>
          <p:cNvGraphicFramePr/>
          <p:nvPr/>
        </p:nvGraphicFramePr>
        <p:xfrm>
          <a:off x="1482724" y="2762249"/>
          <a:ext cx="6289675" cy="3336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5314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s ušetrenými zdrojmi?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Voľné zdroje sa dajú využiť na investičné priority ŽSR a urýchliť naplnenie harmonogramu.</a:t>
            </a:r>
          </a:p>
          <a:p>
            <a:r>
              <a:rPr lang="sk-SK" dirty="0"/>
              <a:t>Odstraňovanie havarijného stavu tratí a obmedzení rýchlosti</a:t>
            </a:r>
          </a:p>
          <a:p>
            <a:r>
              <a:rPr lang="sk-SK" dirty="0"/>
              <a:t>Odstraňovanie kapacitných obmedzení a zavádzanie nových spojení napr. priama linka Bratislava - Nitra cez Leopoldov </a:t>
            </a:r>
          </a:p>
          <a:p>
            <a:r>
              <a:rPr lang="sk-SK" dirty="0" err="1"/>
              <a:t>Dispečerizáciu</a:t>
            </a:r>
            <a:r>
              <a:rPr lang="sk-SK" dirty="0"/>
              <a:t> tratí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792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62A0E-752D-C0E6-87FC-1A0F1BF0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CBA - hlavný nástroj ekonomického hodnotenia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2F0B7A-E358-C268-B37E-C3839A6B1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Cost</a:t>
            </a:r>
            <a:r>
              <a:rPr lang="sk-SK" dirty="0"/>
              <a:t>-benefit </a:t>
            </a:r>
            <a:r>
              <a:rPr lang="sk-SK" dirty="0" err="1"/>
              <a:t>analysis</a:t>
            </a:r>
            <a:r>
              <a:rPr lang="sk-SK" dirty="0"/>
              <a:t> – porovnanie pozitívnych a negatívnych </a:t>
            </a:r>
            <a:r>
              <a:rPr lang="sk-SK" dirty="0" err="1"/>
              <a:t>vplyvo</a:t>
            </a:r>
            <a:r>
              <a:rPr lang="en-GB" dirty="0"/>
              <a:t>v</a:t>
            </a:r>
          </a:p>
          <a:p>
            <a:r>
              <a:rPr lang="sk-SK" dirty="0"/>
              <a:t>Finančná kvantifikácia vplyvov (EUR/CZK)</a:t>
            </a:r>
            <a:endParaRPr lang="en-GB" dirty="0"/>
          </a:p>
          <a:p>
            <a:r>
              <a:rPr lang="en-GB" dirty="0" err="1"/>
              <a:t>Inkrement</a:t>
            </a:r>
            <a:r>
              <a:rPr lang="sk-SK" dirty="0" err="1"/>
              <a:t>álny</a:t>
            </a:r>
            <a:r>
              <a:rPr lang="sk-SK" dirty="0"/>
              <a:t> prístup</a:t>
            </a:r>
          </a:p>
          <a:p>
            <a:r>
              <a:rPr lang="sk-SK" dirty="0"/>
              <a:t>BCR = pomer prínosov a nákladov </a:t>
            </a: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54768C-EC04-A1C6-B35A-C0E4FFA9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8EE245C-ECBD-B230-F189-CB57911F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0442A60-0AB7-51D8-37C5-316F344D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37</a:t>
            </a:fld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E469F340-24E4-1B7F-0AE4-4131EA77B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927" y="2673832"/>
            <a:ext cx="6208108" cy="36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82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Hlavné nástroje ÚHP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4</a:t>
            </a:fld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E260C7-FBA7-854E-B226-336B636C01E9}"/>
              </a:ext>
            </a:extLst>
          </p:cNvPr>
          <p:cNvSpPr txBox="1">
            <a:spLocks/>
          </p:cNvSpPr>
          <p:nvPr/>
        </p:nvSpPr>
        <p:spPr>
          <a:xfrm>
            <a:off x="781050" y="1268400"/>
            <a:ext cx="7886700" cy="4982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0" lvl="1" indent="-28575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k-SK" sz="2200" b="1" dirty="0">
                <a:solidFill>
                  <a:prstClr val="black"/>
                </a:solidFill>
              </a:rPr>
              <a:t>Revízie výdavkov</a:t>
            </a:r>
            <a:endParaRPr lang="en-US" sz="2200" b="1" dirty="0">
              <a:solidFill>
                <a:prstClr val="black"/>
              </a:solidFill>
            </a:endParaRPr>
          </a:p>
          <a:p>
            <a:pPr marL="596900" lvl="1" indent="-342900" fontAlgn="auto">
              <a:spcAft>
                <a:spcPts val="0"/>
              </a:spcAft>
            </a:pPr>
            <a:r>
              <a:rPr lang="sk-SK" sz="2200" dirty="0">
                <a:solidFill>
                  <a:prstClr val="black"/>
                </a:solidFill>
              </a:rPr>
              <a:t>Vybrané sektory (zdravotníctvo, doprava) alebo </a:t>
            </a:r>
          </a:p>
          <a:p>
            <a:pPr marL="596900" lvl="1" indent="-342900" fontAlgn="auto">
              <a:spcAft>
                <a:spcPts val="0"/>
              </a:spcAft>
            </a:pPr>
            <a:r>
              <a:rPr lang="sk-SK" sz="2200" dirty="0">
                <a:solidFill>
                  <a:prstClr val="black"/>
                </a:solidFill>
              </a:rPr>
              <a:t>prierezové témy (IT, zamestnanosť)</a:t>
            </a:r>
          </a:p>
          <a:p>
            <a:pPr marL="596900" lvl="1" indent="-342900" fontAlgn="auto">
              <a:spcAft>
                <a:spcPts val="0"/>
              </a:spcAft>
            </a:pPr>
            <a:endParaRPr lang="sk-SK" sz="2200" dirty="0">
              <a:solidFill>
                <a:prstClr val="black"/>
              </a:solidFill>
            </a:endParaRPr>
          </a:p>
          <a:p>
            <a:pPr marL="539750" lvl="1" indent="-285750">
              <a:buNone/>
            </a:pPr>
            <a:r>
              <a:rPr lang="sk-SK" sz="2200" b="1" dirty="0">
                <a:solidFill>
                  <a:prstClr val="black"/>
                </a:solidFill>
              </a:rPr>
              <a:t>Výkonnostné audity</a:t>
            </a:r>
            <a:endParaRPr lang="en-US" sz="2200" b="1" dirty="0">
              <a:solidFill>
                <a:prstClr val="black"/>
              </a:solidFill>
            </a:endParaRPr>
          </a:p>
          <a:p>
            <a:pPr lvl="1" algn="just"/>
            <a:r>
              <a:rPr lang="sk-SK" sz="2200" dirty="0"/>
              <a:t>hlbší pohľad na najväčšie štátne podniky a organizácie</a:t>
            </a:r>
          </a:p>
          <a:p>
            <a:pPr marL="596900" lvl="1" indent="-342900" fontAlgn="auto">
              <a:spcAft>
                <a:spcPts val="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marL="539750" lvl="1" indent="-28575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k-SK" sz="2200" b="1" dirty="0">
                <a:solidFill>
                  <a:prstClr val="black"/>
                </a:solidFill>
              </a:rPr>
              <a:t>Hodnotenie verejných investícií</a:t>
            </a:r>
            <a:endParaRPr lang="en-US" sz="2200" b="1" dirty="0">
              <a:solidFill>
                <a:prstClr val="black"/>
              </a:solidFill>
            </a:endParaRPr>
          </a:p>
          <a:p>
            <a:pPr marL="596900" lvl="1" indent="-342900" fontAlgn="auto">
              <a:spcAft>
                <a:spcPts val="0"/>
              </a:spcAft>
            </a:pPr>
            <a:r>
              <a:rPr lang="sk-SK" sz="2200" dirty="0">
                <a:solidFill>
                  <a:prstClr val="black"/>
                </a:solidFill>
              </a:rPr>
              <a:t>nad 40 mil. eur, alebo nad 10 mil. eur v IT – podľa zákona</a:t>
            </a:r>
          </a:p>
          <a:p>
            <a:pPr marL="596900" lvl="1" indent="-342900" fontAlgn="auto">
              <a:spcAft>
                <a:spcPts val="0"/>
              </a:spcAft>
            </a:pPr>
            <a:r>
              <a:rPr lang="sk-SK" sz="2200" dirty="0">
                <a:solidFill>
                  <a:prstClr val="black"/>
                </a:solidFill>
              </a:rPr>
              <a:t>nad 1 mil. eur – podľa uznesenia vlády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9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Hodnota za peniaze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Efektívnejšie rozhodovanie  </a:t>
            </a:r>
          </a:p>
          <a:p>
            <a:r>
              <a:rPr lang="sk-SK" dirty="0"/>
              <a:t>Viac výsledkov („more“) za menej peňazí („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less</a:t>
            </a:r>
            <a:r>
              <a:rPr lang="sk-SK" dirty="0"/>
              <a:t>“)</a:t>
            </a:r>
          </a:p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5</a:t>
            </a:fld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5CBA262-B614-2789-6245-11A5B712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311" y="2224653"/>
            <a:ext cx="6356914" cy="40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4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6</a:t>
            </a:fld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3562435" y="5023503"/>
            <a:ext cx="373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Narrow" panose="020B0606020202030204" pitchFamily="34" charset="0"/>
              </a:rPr>
              <a:t>The real beginning of the use of FS and CBA in Slovakia</a:t>
            </a:r>
            <a:endParaRPr lang="en-AU" sz="20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814" y="1399216"/>
            <a:ext cx="6152836" cy="4459992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46250" y="134727"/>
            <a:ext cx="7886700" cy="981274"/>
          </a:xfrm>
        </p:spPr>
        <p:txBody>
          <a:bodyPr/>
          <a:lstStyle/>
          <a:p>
            <a:r>
              <a:rPr lang="sk-SK" dirty="0"/>
              <a:t>Pred vznikom ÚHP...</a:t>
            </a:r>
          </a:p>
        </p:txBody>
      </p:sp>
    </p:spTree>
    <p:extLst>
      <p:ext uri="{BB962C8B-B14F-4D97-AF65-F5344CB8AC3E}">
        <p14:creationId xmlns:p14="http://schemas.microsoft.com/office/powerpoint/2010/main" val="992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Príklad zlého rozhodovania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Výstavba rýchlostnej cesty R2 Kriváň – Mýtna (9 km)</a:t>
            </a:r>
          </a:p>
          <a:p>
            <a:r>
              <a:rPr lang="sk-SK" dirty="0"/>
              <a:t>Drahé riešenie 4 pruhy, tam kde stačí lepšia cesta s obchvatmi dedín </a:t>
            </a:r>
          </a:p>
          <a:p>
            <a:r>
              <a:rPr lang="sk-SK" dirty="0"/>
              <a:t>Jeden z najmenej efektívnych cestných úsekov na Slovensku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7</a:t>
            </a:fld>
            <a:endParaRPr lang="sk-SK"/>
          </a:p>
        </p:txBody>
      </p:sp>
      <p:sp>
        <p:nvSpPr>
          <p:cNvPr id="7" name="Voľný tvar 6"/>
          <p:cNvSpPr/>
          <p:nvPr/>
        </p:nvSpPr>
        <p:spPr>
          <a:xfrm>
            <a:off x="1777624" y="3824397"/>
            <a:ext cx="2372302" cy="1281256"/>
          </a:xfrm>
          <a:custGeom>
            <a:avLst/>
            <a:gdLst>
              <a:gd name="connsiteX0" fmla="*/ 0 w 1846035"/>
              <a:gd name="connsiteY0" fmla="*/ 152259 h 1522593"/>
              <a:gd name="connsiteX1" fmla="*/ 152259 w 1846035"/>
              <a:gd name="connsiteY1" fmla="*/ 0 h 1522593"/>
              <a:gd name="connsiteX2" fmla="*/ 1693776 w 1846035"/>
              <a:gd name="connsiteY2" fmla="*/ 0 h 1522593"/>
              <a:gd name="connsiteX3" fmla="*/ 1846035 w 1846035"/>
              <a:gd name="connsiteY3" fmla="*/ 152259 h 1522593"/>
              <a:gd name="connsiteX4" fmla="*/ 1846035 w 1846035"/>
              <a:gd name="connsiteY4" fmla="*/ 1370334 h 1522593"/>
              <a:gd name="connsiteX5" fmla="*/ 1693776 w 1846035"/>
              <a:gd name="connsiteY5" fmla="*/ 1522593 h 1522593"/>
              <a:gd name="connsiteX6" fmla="*/ 152259 w 1846035"/>
              <a:gd name="connsiteY6" fmla="*/ 1522593 h 1522593"/>
              <a:gd name="connsiteX7" fmla="*/ 0 w 1846035"/>
              <a:gd name="connsiteY7" fmla="*/ 1370334 h 1522593"/>
              <a:gd name="connsiteX8" fmla="*/ 0 w 1846035"/>
              <a:gd name="connsiteY8" fmla="*/ 152259 h 152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6035" h="1522593">
                <a:moveTo>
                  <a:pt x="0" y="152259"/>
                </a:moveTo>
                <a:cubicBezTo>
                  <a:pt x="0" y="68169"/>
                  <a:pt x="68169" y="0"/>
                  <a:pt x="152259" y="0"/>
                </a:cubicBezTo>
                <a:lnTo>
                  <a:pt x="1693776" y="0"/>
                </a:lnTo>
                <a:cubicBezTo>
                  <a:pt x="1777866" y="0"/>
                  <a:pt x="1846035" y="68169"/>
                  <a:pt x="1846035" y="152259"/>
                </a:cubicBezTo>
                <a:lnTo>
                  <a:pt x="1846035" y="1370334"/>
                </a:lnTo>
                <a:cubicBezTo>
                  <a:pt x="1846035" y="1454424"/>
                  <a:pt x="1777866" y="1522593"/>
                  <a:pt x="1693776" y="1522593"/>
                </a:cubicBezTo>
                <a:lnTo>
                  <a:pt x="152259" y="1522593"/>
                </a:lnTo>
                <a:cubicBezTo>
                  <a:pt x="68169" y="1522593"/>
                  <a:pt x="0" y="1454424"/>
                  <a:pt x="0" y="1370334"/>
                </a:cubicBezTo>
                <a:lnTo>
                  <a:pt x="0" y="152259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94" tIns="55994" rIns="55994" bIns="382264" numCol="1" spcCol="1270" anchor="t" anchorCtr="0">
            <a:noAutofit/>
          </a:bodyPr>
          <a:lstStyle/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k-SK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 Narrow" panose="020B0606020202030204" pitchFamily="34" charset="0"/>
              </a:rPr>
              <a:t>Cieľ: postaviť diaľnicu </a:t>
            </a:r>
            <a:r>
              <a:rPr lang="sk-SK" b="1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✗</a:t>
            </a:r>
          </a:p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sk-SK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 Narrow" panose="020B0606020202030204" pitchFamily="34" charset="0"/>
              </a:rPr>
              <a:t>Cieľ: rýchlejšia doprava do centra mesta s ohľadom na životné prostredie </a:t>
            </a:r>
            <a:r>
              <a:rPr lang="sk-SK" b="1" dirty="0">
                <a:solidFill>
                  <a:srgbClr val="92D050"/>
                </a:solidFill>
                <a:latin typeface="Arial Narrow" panose="020B0606020202030204" pitchFamily="34" charset="0"/>
              </a:rPr>
              <a:t>✓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980" y="2354072"/>
            <a:ext cx="2714241" cy="39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8</a:t>
            </a:fld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3562435" y="5023503"/>
            <a:ext cx="373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Narrow" panose="020B0606020202030204" pitchFamily="34" charset="0"/>
              </a:rPr>
              <a:t>The real beginning of the use of FS and CBA in Slovakia</a:t>
            </a:r>
            <a:endParaRPr lang="en-AU" sz="20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17" y="971737"/>
            <a:ext cx="4743601" cy="5629274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46250" y="134727"/>
            <a:ext cx="7886700" cy="981274"/>
          </a:xfrm>
        </p:spPr>
        <p:txBody>
          <a:bodyPr/>
          <a:lstStyle/>
          <a:p>
            <a:r>
              <a:rPr lang="sk-SK" dirty="0"/>
              <a:t>Stále máme o čom diskutovať</a:t>
            </a:r>
          </a:p>
        </p:txBody>
      </p:sp>
    </p:spTree>
    <p:extLst>
      <p:ext uri="{BB962C8B-B14F-4D97-AF65-F5344CB8AC3E}">
        <p14:creationId xmlns:p14="http://schemas.microsoft.com/office/powerpoint/2010/main" val="382115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Nemôžeme mať všetko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3C6-24F5-45C5-82AA-37C32FBFD1D9}" type="datetime1">
              <a:rPr lang="sk-SK" smtClean="0"/>
              <a:t>22. 4. 2024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https://finance.gov.sk/uhp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5025-CD5C-4605-9816-5717EE4A826E}" type="slidenum">
              <a:rPr lang="sk-SK" smtClean="0"/>
              <a:t>9</a:t>
            </a:fld>
            <a:endParaRPr lang="sk-SK"/>
          </a:p>
        </p:txBody>
      </p:sp>
      <p:pic>
        <p:nvPicPr>
          <p:cNvPr id="7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46" y="1455699"/>
            <a:ext cx="5082108" cy="4560954"/>
          </a:xfrm>
        </p:spPr>
      </p:pic>
    </p:spTree>
    <p:extLst>
      <p:ext uri="{BB962C8B-B14F-4D97-AF65-F5344CB8AC3E}">
        <p14:creationId xmlns:p14="http://schemas.microsoft.com/office/powerpoint/2010/main" val="36328845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1QFGAmRy.lCoh6RRDLS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Eocp38SvOZXwd0WBkqo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7yf7lgTIqKXyO.8br_Y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óna_prezentácia_úhp" id="{C9EFAA67-0E72-4AF1-99E7-199986EB0486}" vid="{4FDE4285-E8CF-4CFB-8BFC-39ACAC3473A5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postup_ppt</Template>
  <TotalTime>3544</TotalTime>
  <Words>2255</Words>
  <Application>Microsoft Office PowerPoint</Application>
  <PresentationFormat>Prezentácia na obrazovke (4:3)</PresentationFormat>
  <Paragraphs>547</Paragraphs>
  <Slides>37</Slides>
  <Notes>10</Notes>
  <HiddenSlides>6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42" baseType="lpstr">
      <vt:lpstr>Arial</vt:lpstr>
      <vt:lpstr>Arial Narrow</vt:lpstr>
      <vt:lpstr>Calibri</vt:lpstr>
      <vt:lpstr>Motív Office</vt:lpstr>
      <vt:lpstr>think-cell Slide</vt:lpstr>
      <vt:lpstr>Hodnotenie investičných projektov</vt:lpstr>
      <vt:lpstr>Kto sme? Optimisti!</vt:lpstr>
      <vt:lpstr>Kto sme a čo robíme? </vt:lpstr>
      <vt:lpstr>Hlavné nástroje ÚHP</vt:lpstr>
      <vt:lpstr>Hodnota za peniaze</vt:lpstr>
      <vt:lpstr>Pred vznikom ÚHP...</vt:lpstr>
      <vt:lpstr>Príklad zlého rozhodovania</vt:lpstr>
      <vt:lpstr>Stále máme o čom diskutovať</vt:lpstr>
      <vt:lpstr>Nemôžeme mať všetko </vt:lpstr>
      <vt:lpstr>Verejné zdroje nie sú neobmedzené</vt:lpstr>
      <vt:lpstr>5 krokov k určeniu hodnoty za peniaze</vt:lpstr>
      <vt:lpstr>Hodnota za peniaze posudzovaných investícií je nízka</vt:lpstr>
      <vt:lpstr>Prezentácia programu PowerPoint</vt:lpstr>
      <vt:lpstr>Čo robíme pri investíciách?</vt:lpstr>
      <vt:lpstr>Čo sa nám podarilo</vt:lpstr>
      <vt:lpstr>Príklady z praxe</vt:lpstr>
      <vt:lpstr>Diaľkové riadenie dopravy je vysoko návratné</vt:lpstr>
      <vt:lpstr>Projekt Prievidza – Jelšovce (Nitra)</vt:lpstr>
      <vt:lpstr>Kupujeme naozaj, čo potrebujeme?</vt:lpstr>
      <vt:lpstr>Ako môže vyjsť CBA, aj keď by nemala?</vt:lpstr>
      <vt:lpstr>Stačí použiť „správne“ parametre</vt:lpstr>
      <vt:lpstr>CBA po strete s realitou</vt:lpstr>
      <vt:lpstr>Automaty na vlakové lístky</vt:lpstr>
      <vt:lpstr>130 pokladní dnes</vt:lpstr>
      <vt:lpstr>39 predajných miest po optimalizácii</vt:lpstr>
      <vt:lpstr>Prezentácia programu PowerPoint</vt:lpstr>
      <vt:lpstr>Diskusia</vt:lpstr>
      <vt:lpstr>Ďakujeme za pozornosť </vt:lpstr>
      <vt:lpstr>Prezentácia programu PowerPoint</vt:lpstr>
      <vt:lpstr>Prezentácia programu PowerPoint</vt:lpstr>
      <vt:lpstr>Modernizácia trate Bratislava – Komárno </vt:lpstr>
      <vt:lpstr>Prvé kroky ZSSK k implementácii</vt:lpstr>
      <vt:lpstr>Ako potopiť návratný projekt?</vt:lpstr>
      <vt:lpstr>Ako potopiť návratný projekt?</vt:lpstr>
      <vt:lpstr>Rovnaké riešenie a odlišný dopyt </vt:lpstr>
      <vt:lpstr>Čo s ušetrenými zdrojmi? </vt:lpstr>
      <vt:lpstr>CBA - hlavný nástroj ekonomického hodnotenia</vt:lpstr>
    </vt:vector>
  </TitlesOfParts>
  <Company>Ministerstvo financii 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Metodika prípravy a hodnotenia investičných projektov</dc:title>
  <dc:creator>Habrmanova Veronika</dc:creator>
  <cp:lastModifiedBy>Petroci Matej</cp:lastModifiedBy>
  <cp:revision>127</cp:revision>
  <dcterms:created xsi:type="dcterms:W3CDTF">2022-02-10T15:49:49Z</dcterms:created>
  <dcterms:modified xsi:type="dcterms:W3CDTF">2024-04-22T15:58:45Z</dcterms:modified>
</cp:coreProperties>
</file>