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9"/>
  </p:notesMasterIdLst>
  <p:sldIdLst>
    <p:sldId id="256" r:id="rId2"/>
    <p:sldId id="258" r:id="rId3"/>
    <p:sldId id="262" r:id="rId4"/>
    <p:sldId id="259" r:id="rId5"/>
    <p:sldId id="263" r:id="rId6"/>
    <p:sldId id="264" r:id="rId7"/>
    <p:sldId id="265" r:id="rId8"/>
    <p:sldId id="387" r:id="rId9"/>
    <p:sldId id="406" r:id="rId10"/>
    <p:sldId id="388" r:id="rId11"/>
    <p:sldId id="261" r:id="rId12"/>
    <p:sldId id="394" r:id="rId13"/>
    <p:sldId id="266" r:id="rId14"/>
    <p:sldId id="273" r:id="rId15"/>
    <p:sldId id="268" r:id="rId16"/>
    <p:sldId id="269" r:id="rId17"/>
    <p:sldId id="407" r:id="rId18"/>
    <p:sldId id="383" r:id="rId19"/>
    <p:sldId id="384" r:id="rId20"/>
    <p:sldId id="385" r:id="rId21"/>
    <p:sldId id="386" r:id="rId22"/>
    <p:sldId id="389" r:id="rId23"/>
    <p:sldId id="395" r:id="rId24"/>
    <p:sldId id="396" r:id="rId25"/>
    <p:sldId id="392" r:id="rId26"/>
    <p:sldId id="397" r:id="rId27"/>
    <p:sldId id="398" r:id="rId28"/>
    <p:sldId id="382" r:id="rId29"/>
    <p:sldId id="403" r:id="rId30"/>
    <p:sldId id="399" r:id="rId31"/>
    <p:sldId id="401" r:id="rId32"/>
    <p:sldId id="292" r:id="rId33"/>
    <p:sldId id="293" r:id="rId34"/>
    <p:sldId id="404" r:id="rId35"/>
    <p:sldId id="400" r:id="rId36"/>
    <p:sldId id="391" r:id="rId37"/>
    <p:sldId id="295" r:id="rId38"/>
    <p:sldId id="296" r:id="rId39"/>
    <p:sldId id="297" r:id="rId40"/>
    <p:sldId id="298" r:id="rId41"/>
    <p:sldId id="299" r:id="rId42"/>
    <p:sldId id="305" r:id="rId43"/>
    <p:sldId id="306" r:id="rId44"/>
    <p:sldId id="307" r:id="rId45"/>
    <p:sldId id="308" r:id="rId46"/>
    <p:sldId id="309" r:id="rId47"/>
    <p:sldId id="310" r:id="rId48"/>
    <p:sldId id="311" r:id="rId49"/>
    <p:sldId id="312" r:id="rId50"/>
    <p:sldId id="313" r:id="rId51"/>
    <p:sldId id="314" r:id="rId52"/>
    <p:sldId id="405" r:id="rId53"/>
    <p:sldId id="409" r:id="rId54"/>
    <p:sldId id="410" r:id="rId55"/>
    <p:sldId id="411" r:id="rId56"/>
    <p:sldId id="412" r:id="rId57"/>
    <p:sldId id="413" r:id="rId58"/>
    <p:sldId id="414" r:id="rId59"/>
    <p:sldId id="415" r:id="rId60"/>
    <p:sldId id="416" r:id="rId61"/>
    <p:sldId id="417" r:id="rId62"/>
    <p:sldId id="418" r:id="rId63"/>
    <p:sldId id="419" r:id="rId64"/>
    <p:sldId id="420" r:id="rId65"/>
    <p:sldId id="421" r:id="rId66"/>
    <p:sldId id="422" r:id="rId67"/>
    <p:sldId id="423" r:id="rId68"/>
    <p:sldId id="424" r:id="rId69"/>
    <p:sldId id="425" r:id="rId70"/>
    <p:sldId id="426" r:id="rId71"/>
    <p:sldId id="427" r:id="rId72"/>
    <p:sldId id="428" r:id="rId73"/>
    <p:sldId id="429" r:id="rId74"/>
    <p:sldId id="430" r:id="rId75"/>
    <p:sldId id="431" r:id="rId76"/>
    <p:sldId id="432" r:id="rId77"/>
    <p:sldId id="433" r:id="rId78"/>
    <p:sldId id="434" r:id="rId79"/>
    <p:sldId id="435" r:id="rId80"/>
    <p:sldId id="436" r:id="rId81"/>
    <p:sldId id="408" r:id="rId82"/>
    <p:sldId id="352" r:id="rId83"/>
    <p:sldId id="353" r:id="rId84"/>
    <p:sldId id="354" r:id="rId85"/>
    <p:sldId id="355" r:id="rId86"/>
    <p:sldId id="356" r:id="rId87"/>
    <p:sldId id="357" r:id="rId88"/>
    <p:sldId id="358" r:id="rId89"/>
    <p:sldId id="359" r:id="rId90"/>
    <p:sldId id="360" r:id="rId91"/>
    <p:sldId id="361" r:id="rId92"/>
    <p:sldId id="362" r:id="rId93"/>
    <p:sldId id="363" r:id="rId94"/>
    <p:sldId id="364" r:id="rId95"/>
    <p:sldId id="365" r:id="rId96"/>
    <p:sldId id="366" r:id="rId97"/>
    <p:sldId id="367" r:id="rId98"/>
    <p:sldId id="368" r:id="rId99"/>
    <p:sldId id="369" r:id="rId100"/>
    <p:sldId id="370" r:id="rId101"/>
    <p:sldId id="320" r:id="rId102"/>
    <p:sldId id="321" r:id="rId103"/>
    <p:sldId id="322" r:id="rId104"/>
    <p:sldId id="323" r:id="rId105"/>
    <p:sldId id="324" r:id="rId106"/>
    <p:sldId id="325" r:id="rId107"/>
    <p:sldId id="326" r:id="rId108"/>
    <p:sldId id="327" r:id="rId109"/>
    <p:sldId id="328" r:id="rId110"/>
    <p:sldId id="329" r:id="rId111"/>
    <p:sldId id="330" r:id="rId112"/>
    <p:sldId id="331" r:id="rId113"/>
    <p:sldId id="371" r:id="rId114"/>
    <p:sldId id="372" r:id="rId115"/>
    <p:sldId id="373" r:id="rId116"/>
    <p:sldId id="374" r:id="rId117"/>
    <p:sldId id="375" r:id="rId118"/>
    <p:sldId id="376" r:id="rId119"/>
    <p:sldId id="377" r:id="rId120"/>
    <p:sldId id="378" r:id="rId121"/>
    <p:sldId id="379" r:id="rId122"/>
    <p:sldId id="380" r:id="rId123"/>
    <p:sldId id="381" r:id="rId124"/>
    <p:sldId id="338" r:id="rId125"/>
    <p:sldId id="339" r:id="rId126"/>
    <p:sldId id="340" r:id="rId127"/>
    <p:sldId id="341" r:id="rId128"/>
    <p:sldId id="342" r:id="rId129"/>
    <p:sldId id="343" r:id="rId130"/>
    <p:sldId id="344" r:id="rId131"/>
    <p:sldId id="345" r:id="rId132"/>
    <p:sldId id="346" r:id="rId133"/>
    <p:sldId id="347" r:id="rId134"/>
    <p:sldId id="348" r:id="rId135"/>
    <p:sldId id="349" r:id="rId136"/>
    <p:sldId id="350" r:id="rId137"/>
    <p:sldId id="351" r:id="rId1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59" autoAdjust="0"/>
    <p:restoredTop sz="90314" autoAdjust="0"/>
  </p:normalViewPr>
  <p:slideViewPr>
    <p:cSldViewPr snapToGrid="0">
      <p:cViewPr varScale="1">
        <p:scale>
          <a:sx n="62" d="100"/>
          <a:sy n="62" d="100"/>
        </p:scale>
        <p:origin x="72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Eva\Dropbox\___2020\___Lena_gender%20II%20implicit%20theories\results.xlsx" TargetMode="External"/></Relationships>
</file>

<file path=ppt/charts/chart1.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'H1'!$P$2:$P$80</cx:f>
        <cx:lvl ptCount="79" formatCode="General">
          <cx:pt idx="0">0</cx:pt>
          <cx:pt idx="1">900</cx:pt>
          <cx:pt idx="2">780</cx:pt>
          <cx:pt idx="3">1000</cx:pt>
          <cx:pt idx="4">1000</cx:pt>
          <cx:pt idx="5">1000</cx:pt>
          <cx:pt idx="6">1000</cx:pt>
          <cx:pt idx="7">1000</cx:pt>
          <cx:pt idx="8">1300</cx:pt>
          <cx:pt idx="9">1000</cx:pt>
          <cx:pt idx="10">850</cx:pt>
          <cx:pt idx="11">700</cx:pt>
          <cx:pt idx="12">1000</cx:pt>
          <cx:pt idx="13">1200</cx:pt>
          <cx:pt idx="14">1000</cx:pt>
          <cx:pt idx="15">1400</cx:pt>
          <cx:pt idx="16">1500</cx:pt>
          <cx:pt idx="17">1500</cx:pt>
          <cx:pt idx="18">1600</cx:pt>
          <cx:pt idx="19">580</cx:pt>
          <cx:pt idx="20">1300</cx:pt>
          <cx:pt idx="21">1000</cx:pt>
          <cx:pt idx="22">1800</cx:pt>
          <cx:pt idx="23">1300</cx:pt>
          <cx:pt idx="24">1000</cx:pt>
          <cx:pt idx="25">1000</cx:pt>
          <cx:pt idx="26">1700</cx:pt>
          <cx:pt idx="27">2500</cx:pt>
          <cx:pt idx="28">700</cx:pt>
          <cx:pt idx="29">1700</cx:pt>
          <cx:pt idx="30">1100</cx:pt>
          <cx:pt idx="31">1500</cx:pt>
          <cx:pt idx="32">1000</cx:pt>
          <cx:pt idx="34">900</cx:pt>
          <cx:pt idx="35">1200</cx:pt>
          <cx:pt idx="36">2000</cx:pt>
          <cx:pt idx="37">1100</cx:pt>
          <cx:pt idx="38">800</cx:pt>
          <cx:pt idx="39">1800</cx:pt>
          <cx:pt idx="40">1400</cx:pt>
          <cx:pt idx="41">1000</cx:pt>
          <cx:pt idx="42">1000</cx:pt>
          <cx:pt idx="43">1200</cx:pt>
          <cx:pt idx="44">1200</cx:pt>
          <cx:pt idx="45">1400</cx:pt>
          <cx:pt idx="46">1000</cx:pt>
          <cx:pt idx="47">1700</cx:pt>
          <cx:pt idx="48">1100</cx:pt>
          <cx:pt idx="49">500</cx:pt>
          <cx:pt idx="50">800</cx:pt>
          <cx:pt idx="51">950</cx:pt>
          <cx:pt idx="52">1800</cx:pt>
          <cx:pt idx="53">650</cx:pt>
          <cx:pt idx="54">1300</cx:pt>
          <cx:pt idx="55">900</cx:pt>
          <cx:pt idx="56">1000</cx:pt>
          <cx:pt idx="57">2500</cx:pt>
          <cx:pt idx="58">1200</cx:pt>
          <cx:pt idx="59">2000</cx:pt>
          <cx:pt idx="60">1300</cx:pt>
          <cx:pt idx="61">1100</cx:pt>
          <cx:pt idx="62">1000</cx:pt>
          <cx:pt idx="63">1300</cx:pt>
          <cx:pt idx="64">1000</cx:pt>
          <cx:pt idx="65">1350</cx:pt>
          <cx:pt idx="66">1000</cx:pt>
          <cx:pt idx="67">1600</cx:pt>
          <cx:pt idx="68">1000</cx:pt>
          <cx:pt idx="69">1250</cx:pt>
          <cx:pt idx="70">1600</cx:pt>
          <cx:pt idx="71">900</cx:pt>
          <cx:pt idx="72">2000</cx:pt>
          <cx:pt idx="73">3000</cx:pt>
          <cx:pt idx="74">600</cx:pt>
          <cx:pt idx="75">1300</cx:pt>
          <cx:pt idx="76">1000</cx:pt>
          <cx:pt idx="77">900</cx:pt>
        </cx:lvl>
      </cx:numDim>
    </cx:data>
    <cx:data id="1">
      <cx:numDim type="val">
        <cx:f>'H1'!$Q$2:$Q$80</cx:f>
        <cx:lvl ptCount="79" formatCode="General">
          <cx:pt idx="0">0</cx:pt>
          <cx:pt idx="1">800</cx:pt>
          <cx:pt idx="2">800</cx:pt>
          <cx:pt idx="3">700</cx:pt>
          <cx:pt idx="4">1200</cx:pt>
          <cx:pt idx="5">850</cx:pt>
          <cx:pt idx="6">650</cx:pt>
          <cx:pt idx="7">800</cx:pt>
          <cx:pt idx="8">1650</cx:pt>
          <cx:pt idx="9">1000</cx:pt>
          <cx:pt idx="10">750</cx:pt>
          <cx:pt idx="11">1100</cx:pt>
          <cx:pt idx="12">1000</cx:pt>
          <cx:pt idx="13">1000</cx:pt>
          <cx:pt idx="14">1000</cx:pt>
          <cx:pt idx="15">800</cx:pt>
          <cx:pt idx="16">700</cx:pt>
          <cx:pt idx="17">1400</cx:pt>
          <cx:pt idx="18">1300</cx:pt>
          <cx:pt idx="19">1500</cx:pt>
          <cx:pt idx="20">950</cx:pt>
          <cx:pt idx="21">500</cx:pt>
          <cx:pt idx="22">1200</cx:pt>
          <cx:pt idx="23">800</cx:pt>
          <cx:pt idx="24">1800</cx:pt>
          <cx:pt idx="25">1000</cx:pt>
          <cx:pt idx="26">850</cx:pt>
          <cx:pt idx="27">650</cx:pt>
          <cx:pt idx="28">1000</cx:pt>
          <cx:pt idx="29">1500</cx:pt>
          <cx:pt idx="30">1000</cx:pt>
          <cx:pt idx="31">800</cx:pt>
          <cx:pt idx="32">900</cx:pt>
          <cx:pt idx="33">1100</cx:pt>
          <cx:pt idx="34">800</cx:pt>
          <cx:pt idx="35">1500</cx:pt>
          <cx:pt idx="36">1200</cx:pt>
          <cx:pt idx="37">1500</cx:pt>
          <cx:pt idx="38">700</cx:pt>
          <cx:pt idx="39">800</cx:pt>
          <cx:pt idx="40">850</cx:pt>
          <cx:pt idx="41">1000</cx:pt>
          <cx:pt idx="42">1000</cx:pt>
          <cx:pt idx="43">800</cx:pt>
          <cx:pt idx="44">1200</cx:pt>
          <cx:pt idx="45">1000</cx:pt>
          <cx:pt idx="46">500</cx:pt>
          <cx:pt idx="47">1000</cx:pt>
          <cx:pt idx="48">1100</cx:pt>
          <cx:pt idx="49">950</cx:pt>
          <cx:pt idx="50">1500</cx:pt>
          <cx:pt idx="51">900</cx:pt>
          <cx:pt idx="52">1500</cx:pt>
          <cx:pt idx="53">1100</cx:pt>
          <cx:pt idx="54">1000</cx:pt>
          <cx:pt idx="55">1600</cx:pt>
          <cx:pt idx="56">850</cx:pt>
          <cx:pt idx="57">1200</cx:pt>
          <cx:pt idx="58">800</cx:pt>
          <cx:pt idx="59">750</cx:pt>
          <cx:pt idx="60">1200</cx:pt>
          <cx:pt idx="61">1000</cx:pt>
          <cx:pt idx="62">1000</cx:pt>
          <cx:pt idx="63">1000</cx:pt>
          <cx:pt idx="64">1100</cx:pt>
          <cx:pt idx="65">1000</cx:pt>
          <cx:pt idx="66">850</cx:pt>
          <cx:pt idx="67">1200</cx:pt>
          <cx:pt idx="68">1100</cx:pt>
          <cx:pt idx="69">1200</cx:pt>
          <cx:pt idx="70">1000</cx:pt>
          <cx:pt idx="71">800</cx:pt>
          <cx:pt idx="72">1000</cx:pt>
          <cx:pt idx="73">2000</cx:pt>
          <cx:pt idx="74">1500</cx:pt>
          <cx:pt idx="75">1200</cx:pt>
          <cx:pt idx="76">1350</cx:pt>
          <cx:pt idx="77">1500</cx:pt>
          <cx:pt idx="78">1200</cx:pt>
        </cx:lvl>
      </cx:numDim>
    </cx:data>
    <cx:data id="2">
      <cx:numDim type="val">
        <cx:f>'H1'!$R$2:$R$80</cx:f>
        <cx:lvl ptCount="79" formatCode="General">
          <cx:pt idx="0">0</cx:pt>
          <cx:pt idx="1">1100</cx:pt>
          <cx:pt idx="2">900</cx:pt>
          <cx:pt idx="3">1500</cx:pt>
          <cx:pt idx="4">1300</cx:pt>
          <cx:pt idx="5">1300</cx:pt>
          <cx:pt idx="6">1400</cx:pt>
          <cx:pt idx="7">1200</cx:pt>
          <cx:pt idx="8">1400</cx:pt>
          <cx:pt idx="9">1300</cx:pt>
          <cx:pt idx="10">1050</cx:pt>
          <cx:pt idx="11">800</cx:pt>
          <cx:pt idx="12">1100</cx:pt>
          <cx:pt idx="13">1500</cx:pt>
          <cx:pt idx="14">1300</cx:pt>
          <cx:pt idx="15">1600</cx:pt>
          <cx:pt idx="16">1200</cx:pt>
          <cx:pt idx="17">1200</cx:pt>
          <cx:pt idx="18">1800</cx:pt>
          <cx:pt idx="19">600</cx:pt>
          <cx:pt idx="20">1500</cx:pt>
          <cx:pt idx="21">1350</cx:pt>
          <cx:pt idx="22">2000</cx:pt>
          <cx:pt idx="23">1600</cx:pt>
          <cx:pt idx="24">1500</cx:pt>
          <cx:pt idx="25">1300</cx:pt>
          <cx:pt idx="26">1800</cx:pt>
          <cx:pt idx="27">3000</cx:pt>
          <cx:pt idx="28">900</cx:pt>
          <cx:pt idx="29">1800</cx:pt>
          <cx:pt idx="30">1400</cx:pt>
          <cx:pt idx="31">1900</cx:pt>
          <cx:pt idx="32">2000</cx:pt>
          <cx:pt idx="34">1100</cx:pt>
          <cx:pt idx="35">1500</cx:pt>
          <cx:pt idx="36">2900</cx:pt>
          <cx:pt idx="37">1360</cx:pt>
          <cx:pt idx="38">1000</cx:pt>
          <cx:pt idx="39">2000</cx:pt>
          <cx:pt idx="40">1500</cx:pt>
          <cx:pt idx="41">1200</cx:pt>
          <cx:pt idx="42">1200</cx:pt>
          <cx:pt idx="43">1400</cx:pt>
          <cx:pt idx="44">1600</cx:pt>
          <cx:pt idx="45">1600</cx:pt>
          <cx:pt idx="46">1300</cx:pt>
          <cx:pt idx="47">2200</cx:pt>
          <cx:pt idx="48">1500</cx:pt>
          <cx:pt idx="49">1000</cx:pt>
          <cx:pt idx="50">1000</cx:pt>
          <cx:pt idx="51">1200</cx:pt>
          <cx:pt idx="52">2200</cx:pt>
          <cx:pt idx="53">750</cx:pt>
          <cx:pt idx="54">1800</cx:pt>
          <cx:pt idx="55">1180</cx:pt>
          <cx:pt idx="56">1100</cx:pt>
          <cx:pt idx="57">3000</cx:pt>
          <cx:pt idx="58">1400</cx:pt>
          <cx:pt idx="59">2300</cx:pt>
          <cx:pt idx="60">1500</cx:pt>
          <cx:pt idx="61">1200</cx:pt>
          <cx:pt idx="62">1200</cx:pt>
          <cx:pt idx="63">1400</cx:pt>
          <cx:pt idx="64">1200</cx:pt>
          <cx:pt idx="65">1400</cx:pt>
          <cx:pt idx="66">1300</cx:pt>
          <cx:pt idx="67">2100</cx:pt>
          <cx:pt idx="68">1200</cx:pt>
          <cx:pt idx="69">1400</cx:pt>
          <cx:pt idx="70">1800</cx:pt>
          <cx:pt idx="71">1100</cx:pt>
          <cx:pt idx="72">2500</cx:pt>
          <cx:pt idx="73">3500</cx:pt>
          <cx:pt idx="74">700</cx:pt>
          <cx:pt idx="75">1500</cx:pt>
          <cx:pt idx="76">1500</cx:pt>
          <cx:pt idx="77">1500</cx:pt>
        </cx:lvl>
      </cx:numDim>
    </cx:data>
    <cx:data id="3">
      <cx:numDim type="val">
        <cx:f>'H1'!$S$2:$S$80</cx:f>
        <cx:lvl ptCount="79" formatCode="General">
          <cx:pt idx="0">0</cx:pt>
          <cx:pt idx="1">1100</cx:pt>
          <cx:pt idx="2">900</cx:pt>
          <cx:pt idx="3">900</cx:pt>
          <cx:pt idx="4">1500</cx:pt>
          <cx:pt idx="5">1000</cx:pt>
          <cx:pt idx="6">850</cx:pt>
          <cx:pt idx="7">1100</cx:pt>
          <cx:pt idx="8">1900</cx:pt>
          <cx:pt idx="9">1500</cx:pt>
          <cx:pt idx="10">950</cx:pt>
          <cx:pt idx="11">1100</cx:pt>
          <cx:pt idx="12">1300</cx:pt>
          <cx:pt idx="13">1200</cx:pt>
          <cx:pt idx="14">1200</cx:pt>
          <cx:pt idx="15">1000</cx:pt>
          <cx:pt idx="16">1200</cx:pt>
          <cx:pt idx="17">1800</cx:pt>
          <cx:pt idx="18">1500</cx:pt>
          <cx:pt idx="19">2000</cx:pt>
          <cx:pt idx="20">1100</cx:pt>
          <cx:pt idx="21">650</cx:pt>
          <cx:pt idx="22">1500</cx:pt>
          <cx:pt idx="23">1000</cx:pt>
          <cx:pt idx="24">2300</cx:pt>
          <cx:pt idx="25">1200</cx:pt>
          <cx:pt idx="26">950</cx:pt>
          <cx:pt idx="27">900</cx:pt>
          <cx:pt idx="28">2000</cx:pt>
          <cx:pt idx="29">1900</cx:pt>
          <cx:pt idx="30">1500</cx:pt>
          <cx:pt idx="31">1000</cx:pt>
          <cx:pt idx="32">1200</cx:pt>
          <cx:pt idx="33">1500</cx:pt>
          <cx:pt idx="34">900</cx:pt>
          <cx:pt idx="35">1800</cx:pt>
          <cx:pt idx="36">1400</cx:pt>
          <cx:pt idx="37">1700</cx:pt>
          <cx:pt idx="38">800</cx:pt>
          <cx:pt idx="39">900</cx:pt>
          <cx:pt idx="40">1050</cx:pt>
          <cx:pt idx="41">1300</cx:pt>
          <cx:pt idx="42">1500</cx:pt>
          <cx:pt idx="43">1300</cx:pt>
          <cx:pt idx="44">1500</cx:pt>
          <cx:pt idx="45">1200</cx:pt>
          <cx:pt idx="46">700</cx:pt>
          <cx:pt idx="47">1200</cx:pt>
          <cx:pt idx="48">1300</cx:pt>
          <cx:pt idx="49">1150</cx:pt>
          <cx:pt idx="50">2000</cx:pt>
          <cx:pt idx="51">1200</cx:pt>
          <cx:pt idx="53">1400</cx:pt>
          <cx:pt idx="54">1200</cx:pt>
          <cx:pt idx="55">2000</cx:pt>
          <cx:pt idx="56">1050</cx:pt>
          <cx:pt idx="57">1400</cx:pt>
          <cx:pt idx="58">900</cx:pt>
          <cx:pt idx="59">800</cx:pt>
          <cx:pt idx="60">1400</cx:pt>
          <cx:pt idx="61">1100</cx:pt>
          <cx:pt idx="62">1200</cx:pt>
          <cx:pt idx="63">1200</cx:pt>
          <cx:pt idx="64">1300</cx:pt>
          <cx:pt idx="65">1200</cx:pt>
          <cx:pt idx="66">1200</cx:pt>
          <cx:pt idx="67">1400</cx:pt>
          <cx:pt idx="68">1300</cx:pt>
          <cx:pt idx="69">1400</cx:pt>
          <cx:pt idx="70">1300</cx:pt>
          <cx:pt idx="71">1000</cx:pt>
          <cx:pt idx="72">1300</cx:pt>
          <cx:pt idx="73">2200</cx:pt>
          <cx:pt idx="74">1800</cx:pt>
          <cx:pt idx="75">1500</cx:pt>
          <cx:pt idx="76">1630</cx:pt>
          <cx:pt idx="77">1900</cx:pt>
          <cx:pt idx="78">1500</cx:pt>
        </cx:lvl>
      </cx:numDim>
    </cx:data>
  </cx:chartData>
  <cx:chart>
    <cx:plotArea>
      <cx:plotAreaRegion>
        <cx:series layoutId="boxWhisker" uniqueId="{5B2F00FB-F52E-4BBB-B853-4E8164C25D45}" formatIdx="0">
          <cx:tx>
            <cx:txData>
              <cx:f/>
              <cx:v>man - starting</cx:v>
            </cx:txData>
          </cx:tx>
          <cx:spPr>
            <a:solidFill>
              <a:schemeClr val="bg1">
                <a:lumMod val="50000"/>
              </a:schemeClr>
            </a:solidFill>
            <a:ln>
              <a:solidFill>
                <a:schemeClr val="bg1">
                  <a:lumMod val="50000"/>
                </a:schemeClr>
              </a:solidFill>
            </a:ln>
          </cx:spPr>
          <cx:dataId val="0"/>
          <cx:layoutPr>
            <cx:statistics quartileMethod="exclusive"/>
          </cx:layoutPr>
        </cx:series>
        <cx:series layoutId="boxWhisker" uniqueId="{C8379598-42B9-4CA2-A417-69AEB79DDEC2}" formatIdx="1">
          <cx:tx>
            <cx:txData>
              <cx:f/>
              <cx:v>woman - starting</cx:v>
            </cx:txData>
          </cx:tx>
          <cx:spPr>
            <a:solidFill>
              <a:schemeClr val="bg1">
                <a:lumMod val="95000"/>
              </a:schemeClr>
            </a:solidFill>
            <a:ln>
              <a:solidFill>
                <a:schemeClr val="bg1">
                  <a:lumMod val="50000"/>
                </a:schemeClr>
              </a:solidFill>
            </a:ln>
          </cx:spPr>
          <cx:dataId val="1"/>
          <cx:layoutPr>
            <cx:statistics quartileMethod="exclusive"/>
          </cx:layoutPr>
        </cx:series>
        <cx:series layoutId="boxWhisker" uniqueId="{FD8A3208-070F-4B14-91AF-C656ACF7452F}" formatIdx="3">
          <cx:tx>
            <cx:txData>
              <cx:f/>
              <cx:v>man - average</cx:v>
            </cx:txData>
          </cx:tx>
          <cx:spPr>
            <a:solidFill>
              <a:schemeClr val="bg1">
                <a:lumMod val="50000"/>
              </a:schemeClr>
            </a:solidFill>
            <a:ln>
              <a:solidFill>
                <a:schemeClr val="bg1">
                  <a:lumMod val="50000"/>
                </a:schemeClr>
              </a:solidFill>
            </a:ln>
          </cx:spPr>
          <cx:dataId val="2"/>
          <cx:layoutPr>
            <cx:statistics quartileMethod="exclusive"/>
          </cx:layoutPr>
        </cx:series>
        <cx:series layoutId="boxWhisker" uniqueId="{C2848756-6820-48FB-B2EC-17419F2434AB}" formatIdx="4">
          <cx:tx>
            <cx:txData>
              <cx:f/>
              <cx:v>woman - average</cx:v>
            </cx:txData>
          </cx:tx>
          <cx:spPr>
            <a:solidFill>
              <a:schemeClr val="bg1">
                <a:lumMod val="95000"/>
              </a:schemeClr>
            </a:solidFill>
            <a:ln>
              <a:solidFill>
                <a:schemeClr val="bg1">
                  <a:lumMod val="50000"/>
                </a:schemeClr>
              </a:solidFill>
            </a:ln>
          </cx:spPr>
          <cx:dataId val="3"/>
          <cx:layoutPr>
            <cx:statistics quartileMethod="exclusive"/>
          </cx:layoutPr>
        </cx:series>
      </cx:plotAreaRegion>
      <cx:axis id="0" hidden="1">
        <cx:catScaling gapWidth="0.0399999991"/>
        <cx:tickLabels/>
      </cx:axis>
      <cx:axis id="1">
        <cx:valScaling max="3600" min="400"/>
        <cx:majorGridlines>
          <cx:spPr>
            <a:ln>
              <a:solidFill>
                <a:schemeClr val="bg1">
                  <a:lumMod val="85000"/>
                </a:schemeClr>
              </a:solidFill>
            </a:ln>
          </cx:spPr>
        </cx:majorGridlines>
        <cx:tickLabels/>
        <cx:numFmt formatCode="# ##0 €" sourceLinked="0"/>
      </cx:axis>
    </cx:plotArea>
    <cx:legend pos="b" align="ctr" overlay="0"/>
  </cx:chart>
  <cx:spPr>
    <a:ln>
      <a:noFill/>
    </a:ln>
  </cx:spPr>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bodyPr rot="-60000000" vert="horz"/>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a:solidFill>
          <a:schemeClr val="tx1">
            <a:lumMod val="15000"/>
            <a:lumOff val="85000"/>
            <a:lumOff val="10000"/>
          </a:schemeClr>
        </a:solidFill>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bodyPr rot="-60000000" vert="horz"/>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rot="0" vert="horz"/>
  </cs:title>
  <cs:trendline>
    <cs:lnRef idx="0"/>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E720FF-26A6-4FA8-A83F-00941A98D70C}" type="datetimeFigureOut">
              <a:rPr lang="en-GB" smtClean="0"/>
              <a:t>08/03/2024</a:t>
            </a:fld>
            <a:endParaRPr lang="en-GB"/>
          </a:p>
        </p:txBody>
      </p:sp>
      <p:sp>
        <p:nvSpPr>
          <p:cNvPr id="4" name="Zástupný objekt pre obrázok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GB"/>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EA273E-91B4-4752-8FA8-3BD9A4976815}" type="slidenum">
              <a:rPr lang="en-GB" smtClean="0"/>
              <a:t>‹#›</a:t>
            </a:fld>
            <a:endParaRPr lang="en-GB"/>
          </a:p>
        </p:txBody>
      </p:sp>
    </p:spTree>
    <p:extLst>
      <p:ext uri="{BB962C8B-B14F-4D97-AF65-F5344CB8AC3E}">
        <p14:creationId xmlns:p14="http://schemas.microsoft.com/office/powerpoint/2010/main" val="2688920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en-GB" dirty="0" smtClean="0"/>
              <a:t>https://eige.europa.eu/gender-equality-index/2022</a:t>
            </a:r>
            <a:endParaRPr lang="en-GB" dirty="0"/>
          </a:p>
        </p:txBody>
      </p:sp>
      <p:sp>
        <p:nvSpPr>
          <p:cNvPr id="4" name="Zástupný objekt pre číslo snímky 3"/>
          <p:cNvSpPr>
            <a:spLocks noGrp="1"/>
          </p:cNvSpPr>
          <p:nvPr>
            <p:ph type="sldNum" sz="quarter" idx="10"/>
          </p:nvPr>
        </p:nvSpPr>
        <p:spPr/>
        <p:txBody>
          <a:bodyPr/>
          <a:lstStyle/>
          <a:p>
            <a:fld id="{A1EA273E-91B4-4752-8FA8-3BD9A4976815}" type="slidenum">
              <a:rPr lang="en-GB" smtClean="0"/>
              <a:t>2</a:t>
            </a:fld>
            <a:endParaRPr lang="en-GB"/>
          </a:p>
        </p:txBody>
      </p:sp>
    </p:spTree>
    <p:extLst>
      <p:ext uri="{BB962C8B-B14F-4D97-AF65-F5344CB8AC3E}">
        <p14:creationId xmlns:p14="http://schemas.microsoft.com/office/powerpoint/2010/main" val="164387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600" dirty="0" smtClean="0"/>
              <a:t>Apart from studying discrimination, previous research has attempted to identify sources of the disparity indicating that distinct preferences, motivations, and life choices could contribute to the unequal distribution of household chores, occupational segregation and the gender wage gap. Although there is empirical evidence supporting the hypothesis that women have different risk, loss and competiveness preferences, make different educational choices, are less mobile in the labour market, value more flexibility even at a cost of lower wages and take jobs in sectors offering lower compensations and prefer fixed over volatile compensation schemes (</a:t>
            </a:r>
            <a:r>
              <a:rPr lang="en-GB" sz="600" dirty="0" err="1" smtClean="0"/>
              <a:t>Petrongolo</a:t>
            </a:r>
            <a:r>
              <a:rPr lang="en-GB" sz="600" dirty="0" smtClean="0"/>
              <a:t> and </a:t>
            </a:r>
            <a:r>
              <a:rPr lang="en-GB" sz="600" dirty="0" err="1" smtClean="0"/>
              <a:t>Ronchi</a:t>
            </a:r>
            <a:r>
              <a:rPr lang="en-GB" sz="600" dirty="0" smtClean="0"/>
              <a:t>, 2020; </a:t>
            </a:r>
            <a:r>
              <a:rPr lang="en-GB" sz="600" dirty="0" err="1" smtClean="0"/>
              <a:t>Dohmen</a:t>
            </a:r>
            <a:r>
              <a:rPr lang="en-GB" sz="600" dirty="0" smtClean="0"/>
              <a:t> et al. 2012; </a:t>
            </a:r>
            <a:r>
              <a:rPr lang="en-GB" sz="600" dirty="0" err="1" smtClean="0"/>
              <a:t>Francesconi</a:t>
            </a:r>
            <a:r>
              <a:rPr lang="en-GB" sz="600" dirty="0" smtClean="0"/>
              <a:t> and </a:t>
            </a:r>
            <a:r>
              <a:rPr lang="en-GB" sz="600" dirty="0" err="1" smtClean="0"/>
              <a:t>Parey</a:t>
            </a:r>
            <a:r>
              <a:rPr lang="en-GB" sz="600" dirty="0" smtClean="0"/>
              <a:t>, 2018; Bonin et al. 2007; Bertrand, 2018; Jaeger et al., 2010; Chapman and </a:t>
            </a:r>
            <a:r>
              <a:rPr lang="en-GB" sz="600" dirty="0" err="1" smtClean="0"/>
              <a:t>Benis</a:t>
            </a:r>
            <a:r>
              <a:rPr lang="en-GB" sz="600" dirty="0" smtClean="0"/>
              <a:t>, 2017; Pearlman, 2018; Pearlman, 2019; </a:t>
            </a:r>
            <a:r>
              <a:rPr lang="en-GB" sz="600" dirty="0" err="1" smtClean="0"/>
              <a:t>Croson</a:t>
            </a:r>
            <a:r>
              <a:rPr lang="en-GB" sz="600" dirty="0" smtClean="0"/>
              <a:t> and </a:t>
            </a:r>
            <a:r>
              <a:rPr lang="en-GB" sz="600" dirty="0" err="1" smtClean="0"/>
              <a:t>Gneezy</a:t>
            </a:r>
            <a:r>
              <a:rPr lang="en-GB" sz="600" dirty="0" smtClean="0"/>
              <a:t>, 2009; </a:t>
            </a:r>
            <a:r>
              <a:rPr lang="en-GB" sz="600" dirty="0" err="1" smtClean="0"/>
              <a:t>Gneezy</a:t>
            </a:r>
            <a:r>
              <a:rPr lang="en-GB" sz="600" dirty="0" smtClean="0"/>
              <a:t>, </a:t>
            </a:r>
            <a:r>
              <a:rPr lang="en-GB" sz="600" dirty="0" err="1" smtClean="0"/>
              <a:t>Niederle</a:t>
            </a:r>
            <a:r>
              <a:rPr lang="en-GB" sz="600" dirty="0" smtClean="0"/>
              <a:t>, and </a:t>
            </a:r>
            <a:r>
              <a:rPr lang="en-GB" sz="600" dirty="0" err="1" smtClean="0"/>
              <a:t>Rustichini</a:t>
            </a:r>
            <a:r>
              <a:rPr lang="en-GB" sz="600" dirty="0" smtClean="0"/>
              <a:t>, 2003; </a:t>
            </a:r>
            <a:r>
              <a:rPr lang="en-GB" sz="600" dirty="0" err="1" smtClean="0"/>
              <a:t>Dohmen</a:t>
            </a:r>
            <a:r>
              <a:rPr lang="en-GB" sz="600" dirty="0" smtClean="0"/>
              <a:t> and Falk, 2011; </a:t>
            </a:r>
            <a:r>
              <a:rPr lang="en-GB" sz="600" dirty="0" err="1" smtClean="0"/>
              <a:t>Kalinowski</a:t>
            </a:r>
            <a:r>
              <a:rPr lang="en-GB" sz="600" dirty="0" smtClean="0"/>
              <a:t>, 2019), it is still possible that some of the persistent labour market disparities are attributable to discrimination and gender biases. As </a:t>
            </a:r>
            <a:r>
              <a:rPr lang="en-GB" sz="600" dirty="0" err="1" smtClean="0"/>
              <a:t>Blau</a:t>
            </a:r>
            <a:r>
              <a:rPr lang="en-GB" sz="600" dirty="0" smtClean="0"/>
              <a:t> and Kahn (2017) observed, even after controlling for human capital (including educational attainment and professional experience), cognitive and non-cognitive skills, number of working hours, gender division of non-market work, parenthood, vertical and horizontal occupational segregation, a substantial portion of the gender wage gap remains unexplained. Although some of the persisting gap may be due to factors not included in the analyses, it seems likely that at least some portion of the disparity is caused by various forms of discrimination and gender norms regulating men and women choices and preferences.</a:t>
            </a:r>
            <a:endParaRPr lang="pl-PL" sz="600" dirty="0" smtClean="0"/>
          </a:p>
          <a:p>
            <a:endParaRPr lang="pl-PL" sz="800" dirty="0" smtClean="0"/>
          </a:p>
          <a:p>
            <a:r>
              <a:rPr lang="pl-PL" sz="800" dirty="0" smtClean="0"/>
              <a:t>Usually it is assumed that the gap that remains after controlling for other significant factors is attributable to discrimination.</a:t>
            </a:r>
          </a:p>
          <a:p>
            <a:endParaRPr lang="pl-PL" sz="800" dirty="0" smtClean="0"/>
          </a:p>
          <a:p>
            <a:r>
              <a:rPr lang="pl-PL" sz="800" dirty="0" smtClean="0"/>
              <a:t>In this study, we have decided to investigate discrimination and differential treatment directly</a:t>
            </a:r>
          </a:p>
          <a:p>
            <a:pPr marL="0" marR="0" indent="0" algn="l" defTabSz="914400" rtl="0" eaLnBrk="1" fontAlgn="base" latinLnBrk="0" hangingPunct="1">
              <a:lnSpc>
                <a:spcPct val="100000"/>
              </a:lnSpc>
              <a:spcBef>
                <a:spcPct val="30000"/>
              </a:spcBef>
              <a:spcAft>
                <a:spcPct val="0"/>
              </a:spcAft>
              <a:buClrTx/>
              <a:buSzTx/>
              <a:buFontTx/>
              <a:buNone/>
              <a:tabLst/>
              <a:defRPr/>
            </a:pPr>
            <a:endParaRPr lang="pl-PL" sz="600" dirty="0" smtClean="0"/>
          </a:p>
          <a:p>
            <a:endParaRPr lang="pl-PL" dirty="0"/>
          </a:p>
        </p:txBody>
      </p:sp>
      <p:sp>
        <p:nvSpPr>
          <p:cNvPr id="4" name="Zástupný objekt pre číslo snímky 3"/>
          <p:cNvSpPr>
            <a:spLocks noGrp="1"/>
          </p:cNvSpPr>
          <p:nvPr>
            <p:ph type="sldNum" sz="quarter" idx="10"/>
          </p:nvPr>
        </p:nvSpPr>
        <p:spPr/>
        <p:txBody>
          <a:bodyPr/>
          <a:lstStyle/>
          <a:p>
            <a:fld id="{061A6D36-8CFB-40FE-8D60-D2050488125D}" type="slidenum">
              <a:rPr lang="cs-CZ" altLang="cs-CZ" smtClean="0"/>
              <a:pPr/>
              <a:t>87</a:t>
            </a:fld>
            <a:endParaRPr lang="cs-CZ" altLang="cs-CZ"/>
          </a:p>
        </p:txBody>
      </p:sp>
    </p:spTree>
    <p:extLst>
      <p:ext uri="{BB962C8B-B14F-4D97-AF65-F5344CB8AC3E}">
        <p14:creationId xmlns:p14="http://schemas.microsoft.com/office/powerpoint/2010/main" val="72458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pl-PL" dirty="0"/>
          </a:p>
        </p:txBody>
      </p:sp>
      <p:sp>
        <p:nvSpPr>
          <p:cNvPr id="4" name="Zástupný objekt pre číslo snímky 3"/>
          <p:cNvSpPr>
            <a:spLocks noGrp="1"/>
          </p:cNvSpPr>
          <p:nvPr>
            <p:ph type="sldNum" sz="quarter" idx="10"/>
          </p:nvPr>
        </p:nvSpPr>
        <p:spPr/>
        <p:txBody>
          <a:bodyPr/>
          <a:lstStyle/>
          <a:p>
            <a:fld id="{061A6D36-8CFB-40FE-8D60-D2050488125D}" type="slidenum">
              <a:rPr lang="cs-CZ" altLang="cs-CZ" smtClean="0"/>
              <a:pPr/>
              <a:t>101</a:t>
            </a:fld>
            <a:endParaRPr lang="cs-CZ" altLang="cs-CZ"/>
          </a:p>
        </p:txBody>
      </p:sp>
    </p:spTree>
    <p:extLst>
      <p:ext uri="{BB962C8B-B14F-4D97-AF65-F5344CB8AC3E}">
        <p14:creationId xmlns:p14="http://schemas.microsoft.com/office/powerpoint/2010/main" val="996371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pl-PL" dirty="0"/>
          </a:p>
        </p:txBody>
      </p:sp>
      <p:sp>
        <p:nvSpPr>
          <p:cNvPr id="4" name="Zástupný objekt pre číslo snímky 3"/>
          <p:cNvSpPr>
            <a:spLocks noGrp="1"/>
          </p:cNvSpPr>
          <p:nvPr>
            <p:ph type="sldNum" sz="quarter" idx="10"/>
          </p:nvPr>
        </p:nvSpPr>
        <p:spPr/>
        <p:txBody>
          <a:bodyPr/>
          <a:lstStyle/>
          <a:p>
            <a:fld id="{061A6D36-8CFB-40FE-8D60-D2050488125D}" type="slidenum">
              <a:rPr lang="cs-CZ" altLang="cs-CZ" smtClean="0"/>
              <a:pPr/>
              <a:t>102</a:t>
            </a:fld>
            <a:endParaRPr lang="cs-CZ" altLang="cs-CZ"/>
          </a:p>
        </p:txBody>
      </p:sp>
    </p:spTree>
    <p:extLst>
      <p:ext uri="{BB962C8B-B14F-4D97-AF65-F5344CB8AC3E}">
        <p14:creationId xmlns:p14="http://schemas.microsoft.com/office/powerpoint/2010/main" val="1735383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pl-PL" dirty="0"/>
          </a:p>
        </p:txBody>
      </p:sp>
      <p:sp>
        <p:nvSpPr>
          <p:cNvPr id="4" name="Zástupný objekt pre číslo snímky 3"/>
          <p:cNvSpPr>
            <a:spLocks noGrp="1"/>
          </p:cNvSpPr>
          <p:nvPr>
            <p:ph type="sldNum" sz="quarter" idx="10"/>
          </p:nvPr>
        </p:nvSpPr>
        <p:spPr/>
        <p:txBody>
          <a:bodyPr/>
          <a:lstStyle/>
          <a:p>
            <a:fld id="{061A6D36-8CFB-40FE-8D60-D2050488125D}" type="slidenum">
              <a:rPr lang="cs-CZ" altLang="cs-CZ" smtClean="0"/>
              <a:pPr/>
              <a:t>103</a:t>
            </a:fld>
            <a:endParaRPr lang="cs-CZ" altLang="cs-CZ"/>
          </a:p>
        </p:txBody>
      </p:sp>
    </p:spTree>
    <p:extLst>
      <p:ext uri="{BB962C8B-B14F-4D97-AF65-F5344CB8AC3E}">
        <p14:creationId xmlns:p14="http://schemas.microsoft.com/office/powerpoint/2010/main" val="942810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a:lnSpc>
                <a:spcPct val="100000"/>
              </a:lnSpc>
            </a:pPr>
            <a:r>
              <a:rPr lang="en-GB" sz="1200" dirty="0" smtClean="0"/>
              <a:t>The scope of the wage proposals gap in our study was lower (between 7 and 15 percent) than the raw gender wage gap for Slovakia (about 20% according to </a:t>
            </a:r>
            <a:r>
              <a:rPr lang="en-GB" sz="1200" dirty="0" err="1" smtClean="0"/>
              <a:t>GEI</a:t>
            </a:r>
            <a:r>
              <a:rPr lang="en-GB" sz="1200" dirty="0" smtClean="0"/>
              <a:t>). </a:t>
            </a:r>
            <a:endParaRPr lang="pl-PL" sz="1200" dirty="0" smtClean="0"/>
          </a:p>
          <a:p>
            <a:pPr>
              <a:lnSpc>
                <a:spcPct val="100000"/>
              </a:lnSpc>
            </a:pPr>
            <a:r>
              <a:rPr lang="pl-PL" sz="1200" dirty="0" smtClean="0"/>
              <a:t>W</a:t>
            </a:r>
            <a:r>
              <a:rPr lang="en-GB" sz="1200" dirty="0" smtClean="0"/>
              <a:t>e have observed two interesting patterns related to the gap. </a:t>
            </a:r>
            <a:endParaRPr lang="pl-PL" sz="1200" dirty="0" smtClean="0"/>
          </a:p>
          <a:p>
            <a:pPr>
              <a:lnSpc>
                <a:spcPct val="100000"/>
              </a:lnSpc>
            </a:pPr>
            <a:r>
              <a:rPr lang="en-GB" sz="1200" dirty="0" smtClean="0"/>
              <a:t>First, the greatest difference occurred for the best and the smallest for the worst pair of candidates. </a:t>
            </a:r>
            <a:endParaRPr lang="pl-PL" sz="1200" dirty="0" smtClean="0"/>
          </a:p>
          <a:p>
            <a:pPr>
              <a:lnSpc>
                <a:spcPct val="100000"/>
              </a:lnSpc>
            </a:pPr>
            <a:r>
              <a:rPr lang="en-GB" sz="1200" dirty="0" smtClean="0"/>
              <a:t>The wider gap for better qualified candidates indicates that men achieve an additional premium for being perceived as highly skilled. </a:t>
            </a:r>
            <a:endParaRPr lang="pl-PL" sz="1200" dirty="0" smtClean="0"/>
          </a:p>
          <a:p>
            <a:pPr>
              <a:lnSpc>
                <a:spcPct val="100000"/>
              </a:lnSpc>
            </a:pPr>
            <a:r>
              <a:rPr lang="en-GB" sz="1200" dirty="0" smtClean="0"/>
              <a:t>Second, we found that the gap tends to decrease for the wage proposed following the </a:t>
            </a:r>
            <a:r>
              <a:rPr lang="pl-PL" sz="1200" dirty="0" smtClean="0"/>
              <a:t>probation</a:t>
            </a:r>
            <a:r>
              <a:rPr lang="en-GB" sz="1200" dirty="0" smtClean="0"/>
              <a:t> period, suggesting that there is greater uncertainty concerning female candidates even though they were perceived as equally competent. </a:t>
            </a:r>
            <a:endParaRPr lang="pl-PL" sz="1200" dirty="0" smtClean="0"/>
          </a:p>
          <a:p>
            <a:pPr>
              <a:lnSpc>
                <a:spcPct val="100000"/>
              </a:lnSpc>
            </a:pPr>
            <a:r>
              <a:rPr lang="en-GB" sz="1200" dirty="0" smtClean="0"/>
              <a:t>Nevertheless, after they prove they are valuable employees, they can expect their wages to increase more compared to men. </a:t>
            </a:r>
            <a:endParaRPr lang="pl-PL" sz="1200" dirty="0" smtClean="0"/>
          </a:p>
          <a:p>
            <a:pPr>
              <a:lnSpc>
                <a:spcPct val="100000"/>
              </a:lnSpc>
            </a:pPr>
            <a:r>
              <a:rPr lang="pl-PL" sz="1200" dirty="0" smtClean="0"/>
              <a:t>T</a:t>
            </a:r>
            <a:r>
              <a:rPr lang="en-GB" sz="1200" dirty="0" smtClean="0"/>
              <a:t>hey would still receive significantly less than their male</a:t>
            </a:r>
            <a:r>
              <a:rPr lang="pl-PL" sz="1200" dirty="0" smtClean="0"/>
              <a:t> counterparts.</a:t>
            </a:r>
          </a:p>
          <a:p>
            <a:endParaRPr lang="pl-PL" dirty="0"/>
          </a:p>
        </p:txBody>
      </p:sp>
      <p:sp>
        <p:nvSpPr>
          <p:cNvPr id="4" name="Zástupný objekt pre číslo snímky 3"/>
          <p:cNvSpPr>
            <a:spLocks noGrp="1"/>
          </p:cNvSpPr>
          <p:nvPr>
            <p:ph type="sldNum" sz="quarter" idx="10"/>
          </p:nvPr>
        </p:nvSpPr>
        <p:spPr/>
        <p:txBody>
          <a:bodyPr/>
          <a:lstStyle/>
          <a:p>
            <a:fld id="{061A6D36-8CFB-40FE-8D60-D2050488125D}" type="slidenum">
              <a:rPr lang="cs-CZ" altLang="cs-CZ" smtClean="0"/>
              <a:pPr/>
              <a:t>112</a:t>
            </a:fld>
            <a:endParaRPr lang="cs-CZ" altLang="cs-CZ"/>
          </a:p>
        </p:txBody>
      </p:sp>
    </p:spTree>
    <p:extLst>
      <p:ext uri="{BB962C8B-B14F-4D97-AF65-F5344CB8AC3E}">
        <p14:creationId xmlns:p14="http://schemas.microsoft.com/office/powerpoint/2010/main" val="2850607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pl-PL" dirty="0" smtClean="0"/>
              <a:t>Diagnosis – not an explanation</a:t>
            </a:r>
            <a:endParaRPr lang="pl-PL" dirty="0"/>
          </a:p>
        </p:txBody>
      </p:sp>
      <p:sp>
        <p:nvSpPr>
          <p:cNvPr id="4" name="Zástupný objekt pre číslo snímky 3"/>
          <p:cNvSpPr>
            <a:spLocks noGrp="1"/>
          </p:cNvSpPr>
          <p:nvPr>
            <p:ph type="sldNum" sz="quarter" idx="10"/>
          </p:nvPr>
        </p:nvSpPr>
        <p:spPr/>
        <p:txBody>
          <a:bodyPr/>
          <a:lstStyle/>
          <a:p>
            <a:fld id="{061A6D36-8CFB-40FE-8D60-D2050488125D}" type="slidenum">
              <a:rPr lang="cs-CZ" altLang="cs-CZ" smtClean="0"/>
              <a:pPr/>
              <a:t>8</a:t>
            </a:fld>
            <a:endParaRPr lang="cs-CZ" altLang="cs-CZ"/>
          </a:p>
        </p:txBody>
      </p:sp>
    </p:spTree>
    <p:extLst>
      <p:ext uri="{BB962C8B-B14F-4D97-AF65-F5344CB8AC3E}">
        <p14:creationId xmlns:p14="http://schemas.microsoft.com/office/powerpoint/2010/main" val="1730106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pl-PL" dirty="0" smtClean="0"/>
              <a:t>Diagnosis – not an explanation</a:t>
            </a:r>
            <a:endParaRPr lang="pl-PL" dirty="0"/>
          </a:p>
        </p:txBody>
      </p:sp>
      <p:sp>
        <p:nvSpPr>
          <p:cNvPr id="4" name="Zástupný objekt pre číslo snímky 3"/>
          <p:cNvSpPr>
            <a:spLocks noGrp="1"/>
          </p:cNvSpPr>
          <p:nvPr>
            <p:ph type="sldNum" sz="quarter" idx="10"/>
          </p:nvPr>
        </p:nvSpPr>
        <p:spPr/>
        <p:txBody>
          <a:bodyPr/>
          <a:lstStyle/>
          <a:p>
            <a:fld id="{061A6D36-8CFB-40FE-8D60-D2050488125D}" type="slidenum">
              <a:rPr lang="cs-CZ" altLang="cs-CZ" smtClean="0"/>
              <a:pPr/>
              <a:t>9</a:t>
            </a:fld>
            <a:endParaRPr lang="cs-CZ" altLang="cs-CZ"/>
          </a:p>
        </p:txBody>
      </p:sp>
    </p:spTree>
    <p:extLst>
      <p:ext uri="{BB962C8B-B14F-4D97-AF65-F5344CB8AC3E}">
        <p14:creationId xmlns:p14="http://schemas.microsoft.com/office/powerpoint/2010/main" val="4086922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pl-PL" dirty="0" smtClean="0"/>
              <a:t>The drawback</a:t>
            </a:r>
            <a:r>
              <a:rPr lang="pl-PL" baseline="0" dirty="0" smtClean="0"/>
              <a:t> of focusing on individual level is that when we divide population into two subsamples, we are likely to find a difference. When the sample is sufficiently large, the difference is even likely to be statistically significant. The key point is thus to think about actual meaning of the detected difference. When we find differences between men and women, we often tend to think that their sources are rooted in biology or genetics. But without considering other possible sources, we should not make hasty conclusions. For instance, i</a:t>
            </a:r>
            <a:r>
              <a:rPr lang="pl-PL" dirty="0" smtClean="0"/>
              <a:t>n economics,</a:t>
            </a:r>
            <a:r>
              <a:rPr lang="pl-PL" baseline="0" dirty="0" smtClean="0"/>
              <a:t> we like to think that whenever there is a difference, it can be traced back to individual differences (e.g. personality or cognitive skills), preferences and motivation. Indeed, it sounds plausible and may even be correct. Of course only under one assumption: that the portfolio of feasible options is the same for both men and women. Only if the playing field is equal for all actors. But is it? </a:t>
            </a:r>
            <a:r>
              <a:rPr lang="pl-PL" baseline="0" smtClean="0"/>
              <a:t>If we finish our analysis satisfied with results with a dummy variable we may never know.</a:t>
            </a:r>
            <a:endParaRPr lang="en-GB" dirty="0"/>
          </a:p>
        </p:txBody>
      </p:sp>
      <p:sp>
        <p:nvSpPr>
          <p:cNvPr id="4" name="Zástupný objekt pre číslo snímky 3"/>
          <p:cNvSpPr>
            <a:spLocks noGrp="1"/>
          </p:cNvSpPr>
          <p:nvPr>
            <p:ph type="sldNum" sz="quarter" idx="10"/>
          </p:nvPr>
        </p:nvSpPr>
        <p:spPr/>
        <p:txBody>
          <a:bodyPr/>
          <a:lstStyle/>
          <a:p>
            <a:fld id="{A1EA273E-91B4-4752-8FA8-3BD9A4976815}" type="slidenum">
              <a:rPr lang="en-GB" smtClean="0"/>
              <a:t>16</a:t>
            </a:fld>
            <a:endParaRPr lang="en-GB"/>
          </a:p>
        </p:txBody>
      </p:sp>
    </p:spTree>
    <p:extLst>
      <p:ext uri="{BB962C8B-B14F-4D97-AF65-F5344CB8AC3E}">
        <p14:creationId xmlns:p14="http://schemas.microsoft.com/office/powerpoint/2010/main" val="3475479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pl-PL" dirty="0"/>
          </a:p>
        </p:txBody>
      </p:sp>
      <p:sp>
        <p:nvSpPr>
          <p:cNvPr id="4" name="Zástupný objekt pre číslo snímky 3"/>
          <p:cNvSpPr>
            <a:spLocks noGrp="1"/>
          </p:cNvSpPr>
          <p:nvPr>
            <p:ph type="sldNum" sz="quarter" idx="10"/>
          </p:nvPr>
        </p:nvSpPr>
        <p:spPr/>
        <p:txBody>
          <a:bodyPr/>
          <a:lstStyle/>
          <a:p>
            <a:fld id="{061A6D36-8CFB-40FE-8D60-D2050488125D}" type="slidenum">
              <a:rPr lang="cs-CZ" altLang="cs-CZ" smtClean="0"/>
              <a:pPr/>
              <a:t>82</a:t>
            </a:fld>
            <a:endParaRPr lang="cs-CZ" altLang="cs-CZ"/>
          </a:p>
        </p:txBody>
      </p:sp>
    </p:spTree>
    <p:extLst>
      <p:ext uri="{BB962C8B-B14F-4D97-AF65-F5344CB8AC3E}">
        <p14:creationId xmlns:p14="http://schemas.microsoft.com/office/powerpoint/2010/main" val="2266540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600" dirty="0" smtClean="0"/>
              <a:t>Apart from studying discrimination, previous research has attempted to identify sources of the disparity indicating that distinct preferences, motivations, and life choices could contribute to the unequal distribution of household chores, occupational segregation and the gender wage gap. Although there is empirical evidence supporting the hypothesis that women have different risk, loss and competiveness preferences, make different educational choices, are less mobile in the labour market, value more flexibility even at a cost of lower wages and take jobs in sectors offering lower compensations and prefer fixed over volatile compensation schemes (</a:t>
            </a:r>
            <a:r>
              <a:rPr lang="en-GB" sz="600" dirty="0" err="1" smtClean="0"/>
              <a:t>Petrongolo</a:t>
            </a:r>
            <a:r>
              <a:rPr lang="en-GB" sz="600" dirty="0" smtClean="0"/>
              <a:t> and </a:t>
            </a:r>
            <a:r>
              <a:rPr lang="en-GB" sz="600" dirty="0" err="1" smtClean="0"/>
              <a:t>Ronchi</a:t>
            </a:r>
            <a:r>
              <a:rPr lang="en-GB" sz="600" dirty="0" smtClean="0"/>
              <a:t>, 2020; </a:t>
            </a:r>
            <a:r>
              <a:rPr lang="en-GB" sz="600" dirty="0" err="1" smtClean="0"/>
              <a:t>Dohmen</a:t>
            </a:r>
            <a:r>
              <a:rPr lang="en-GB" sz="600" dirty="0" smtClean="0"/>
              <a:t> et al. 2012; </a:t>
            </a:r>
            <a:r>
              <a:rPr lang="en-GB" sz="600" dirty="0" err="1" smtClean="0"/>
              <a:t>Francesconi</a:t>
            </a:r>
            <a:r>
              <a:rPr lang="en-GB" sz="600" dirty="0" smtClean="0"/>
              <a:t> and </a:t>
            </a:r>
            <a:r>
              <a:rPr lang="en-GB" sz="600" dirty="0" err="1" smtClean="0"/>
              <a:t>Parey</a:t>
            </a:r>
            <a:r>
              <a:rPr lang="en-GB" sz="600" dirty="0" smtClean="0"/>
              <a:t>, 2018; Bonin et al. 2007; Bertrand, 2018; Jaeger et al., 2010; Chapman and </a:t>
            </a:r>
            <a:r>
              <a:rPr lang="en-GB" sz="600" dirty="0" err="1" smtClean="0"/>
              <a:t>Benis</a:t>
            </a:r>
            <a:r>
              <a:rPr lang="en-GB" sz="600" dirty="0" smtClean="0"/>
              <a:t>, 2017; Pearlman, 2018; Pearlman, 2019; </a:t>
            </a:r>
            <a:r>
              <a:rPr lang="en-GB" sz="600" dirty="0" err="1" smtClean="0"/>
              <a:t>Croson</a:t>
            </a:r>
            <a:r>
              <a:rPr lang="en-GB" sz="600" dirty="0" smtClean="0"/>
              <a:t> and </a:t>
            </a:r>
            <a:r>
              <a:rPr lang="en-GB" sz="600" dirty="0" err="1" smtClean="0"/>
              <a:t>Gneezy</a:t>
            </a:r>
            <a:r>
              <a:rPr lang="en-GB" sz="600" dirty="0" smtClean="0"/>
              <a:t>, 2009; </a:t>
            </a:r>
            <a:r>
              <a:rPr lang="en-GB" sz="600" dirty="0" err="1" smtClean="0"/>
              <a:t>Gneezy</a:t>
            </a:r>
            <a:r>
              <a:rPr lang="en-GB" sz="600" dirty="0" smtClean="0"/>
              <a:t>, </a:t>
            </a:r>
            <a:r>
              <a:rPr lang="en-GB" sz="600" dirty="0" err="1" smtClean="0"/>
              <a:t>Niederle</a:t>
            </a:r>
            <a:r>
              <a:rPr lang="en-GB" sz="600" dirty="0" smtClean="0"/>
              <a:t>, and </a:t>
            </a:r>
            <a:r>
              <a:rPr lang="en-GB" sz="600" dirty="0" err="1" smtClean="0"/>
              <a:t>Rustichini</a:t>
            </a:r>
            <a:r>
              <a:rPr lang="en-GB" sz="600" dirty="0" smtClean="0"/>
              <a:t>, 2003; </a:t>
            </a:r>
            <a:r>
              <a:rPr lang="en-GB" sz="600" dirty="0" err="1" smtClean="0"/>
              <a:t>Dohmen</a:t>
            </a:r>
            <a:r>
              <a:rPr lang="en-GB" sz="600" dirty="0" smtClean="0"/>
              <a:t> and Falk, 2011; </a:t>
            </a:r>
            <a:r>
              <a:rPr lang="en-GB" sz="600" dirty="0" err="1" smtClean="0"/>
              <a:t>Kalinowski</a:t>
            </a:r>
            <a:r>
              <a:rPr lang="en-GB" sz="600" dirty="0" smtClean="0"/>
              <a:t>, 2019), it is still possible that some of the persistent labour market disparities are attributable to discrimination and gender biases. As </a:t>
            </a:r>
            <a:r>
              <a:rPr lang="en-GB" sz="600" dirty="0" err="1" smtClean="0"/>
              <a:t>Blau</a:t>
            </a:r>
            <a:r>
              <a:rPr lang="en-GB" sz="600" dirty="0" smtClean="0"/>
              <a:t> and Kahn (2017) observed, even after controlling for human capital (including educational attainment and professional experience), cognitive and non-cognitive skills, number of working hours, gender division of non-market work, parenthood, vertical and horizontal occupational segregation, a substantial portion of the gender wage gap remains unexplained. Although some of the persisting gap may be due to factors not included in the analyses, it seems likely that at least some portion of the disparity is caused by various forms of discrimination and gender norms regulating men and women choices and preferences.</a:t>
            </a:r>
            <a:endParaRPr lang="pl-PL" sz="600" dirty="0" smtClean="0"/>
          </a:p>
          <a:p>
            <a:endParaRPr lang="pl-PL" sz="800" dirty="0" smtClean="0"/>
          </a:p>
          <a:p>
            <a:r>
              <a:rPr lang="pl-PL" sz="800" dirty="0" smtClean="0"/>
              <a:t>Usually it is assumed that the gap that remains after controlling for other significant factors is attributable to discrimination.</a:t>
            </a:r>
          </a:p>
          <a:p>
            <a:endParaRPr lang="pl-PL" sz="800" dirty="0" smtClean="0"/>
          </a:p>
          <a:p>
            <a:r>
              <a:rPr lang="pl-PL" sz="800" dirty="0" smtClean="0"/>
              <a:t>In this study, we have decided to investigate discrimination and differential treatment directly</a:t>
            </a:r>
          </a:p>
          <a:p>
            <a:pPr marL="0" marR="0" indent="0" algn="l" defTabSz="914400" rtl="0" eaLnBrk="1" fontAlgn="base" latinLnBrk="0" hangingPunct="1">
              <a:lnSpc>
                <a:spcPct val="100000"/>
              </a:lnSpc>
              <a:spcBef>
                <a:spcPct val="30000"/>
              </a:spcBef>
              <a:spcAft>
                <a:spcPct val="0"/>
              </a:spcAft>
              <a:buClrTx/>
              <a:buSzTx/>
              <a:buFontTx/>
              <a:buNone/>
              <a:tabLst/>
              <a:defRPr/>
            </a:pPr>
            <a:endParaRPr lang="pl-PL" sz="600" dirty="0" smtClean="0"/>
          </a:p>
          <a:p>
            <a:endParaRPr lang="pl-PL" dirty="0"/>
          </a:p>
        </p:txBody>
      </p:sp>
      <p:sp>
        <p:nvSpPr>
          <p:cNvPr id="4" name="Zástupný objekt pre číslo snímky 3"/>
          <p:cNvSpPr>
            <a:spLocks noGrp="1"/>
          </p:cNvSpPr>
          <p:nvPr>
            <p:ph type="sldNum" sz="quarter" idx="10"/>
          </p:nvPr>
        </p:nvSpPr>
        <p:spPr/>
        <p:txBody>
          <a:bodyPr/>
          <a:lstStyle/>
          <a:p>
            <a:fld id="{061A6D36-8CFB-40FE-8D60-D2050488125D}" type="slidenum">
              <a:rPr lang="cs-CZ" altLang="cs-CZ" smtClean="0"/>
              <a:pPr/>
              <a:t>83</a:t>
            </a:fld>
            <a:endParaRPr lang="cs-CZ" altLang="cs-CZ"/>
          </a:p>
        </p:txBody>
      </p:sp>
    </p:spTree>
    <p:extLst>
      <p:ext uri="{BB962C8B-B14F-4D97-AF65-F5344CB8AC3E}">
        <p14:creationId xmlns:p14="http://schemas.microsoft.com/office/powerpoint/2010/main" val="3324076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600" dirty="0" smtClean="0"/>
              <a:t>Apart from studying discrimination, previous research has attempted to identify sources of the disparity indicating that distinct preferences, motivations, and life choices could contribute to the unequal distribution of household chores, occupational segregation and the gender wage gap. Although there is empirical evidence supporting the hypothesis that women have different risk, loss and competiveness preferences, make different educational choices, are less mobile in the labour market, value more flexibility even at a cost of lower wages and take jobs in sectors offering lower compensations and prefer fixed over volatile compensation schemes (</a:t>
            </a:r>
            <a:r>
              <a:rPr lang="en-GB" sz="600" dirty="0" err="1" smtClean="0"/>
              <a:t>Petrongolo</a:t>
            </a:r>
            <a:r>
              <a:rPr lang="en-GB" sz="600" dirty="0" smtClean="0"/>
              <a:t> and </a:t>
            </a:r>
            <a:r>
              <a:rPr lang="en-GB" sz="600" dirty="0" err="1" smtClean="0"/>
              <a:t>Ronchi</a:t>
            </a:r>
            <a:r>
              <a:rPr lang="en-GB" sz="600" dirty="0" smtClean="0"/>
              <a:t>, 2020; </a:t>
            </a:r>
            <a:r>
              <a:rPr lang="en-GB" sz="600" dirty="0" err="1" smtClean="0"/>
              <a:t>Dohmen</a:t>
            </a:r>
            <a:r>
              <a:rPr lang="en-GB" sz="600" dirty="0" smtClean="0"/>
              <a:t> et al. 2012; </a:t>
            </a:r>
            <a:r>
              <a:rPr lang="en-GB" sz="600" dirty="0" err="1" smtClean="0"/>
              <a:t>Francesconi</a:t>
            </a:r>
            <a:r>
              <a:rPr lang="en-GB" sz="600" dirty="0" smtClean="0"/>
              <a:t> and </a:t>
            </a:r>
            <a:r>
              <a:rPr lang="en-GB" sz="600" dirty="0" err="1" smtClean="0"/>
              <a:t>Parey</a:t>
            </a:r>
            <a:r>
              <a:rPr lang="en-GB" sz="600" dirty="0" smtClean="0"/>
              <a:t>, 2018; Bonin et al. 2007; Bertrand, 2018; Jaeger et al., 2010; Chapman and </a:t>
            </a:r>
            <a:r>
              <a:rPr lang="en-GB" sz="600" dirty="0" err="1" smtClean="0"/>
              <a:t>Benis</a:t>
            </a:r>
            <a:r>
              <a:rPr lang="en-GB" sz="600" dirty="0" smtClean="0"/>
              <a:t>, 2017; Pearlman, 2018; Pearlman, 2019; </a:t>
            </a:r>
            <a:r>
              <a:rPr lang="en-GB" sz="600" dirty="0" err="1" smtClean="0"/>
              <a:t>Croson</a:t>
            </a:r>
            <a:r>
              <a:rPr lang="en-GB" sz="600" dirty="0" smtClean="0"/>
              <a:t> and </a:t>
            </a:r>
            <a:r>
              <a:rPr lang="en-GB" sz="600" dirty="0" err="1" smtClean="0"/>
              <a:t>Gneezy</a:t>
            </a:r>
            <a:r>
              <a:rPr lang="en-GB" sz="600" dirty="0" smtClean="0"/>
              <a:t>, 2009; </a:t>
            </a:r>
            <a:r>
              <a:rPr lang="en-GB" sz="600" dirty="0" err="1" smtClean="0"/>
              <a:t>Gneezy</a:t>
            </a:r>
            <a:r>
              <a:rPr lang="en-GB" sz="600" dirty="0" smtClean="0"/>
              <a:t>, </a:t>
            </a:r>
            <a:r>
              <a:rPr lang="en-GB" sz="600" dirty="0" err="1" smtClean="0"/>
              <a:t>Niederle</a:t>
            </a:r>
            <a:r>
              <a:rPr lang="en-GB" sz="600" dirty="0" smtClean="0"/>
              <a:t>, and </a:t>
            </a:r>
            <a:r>
              <a:rPr lang="en-GB" sz="600" dirty="0" err="1" smtClean="0"/>
              <a:t>Rustichini</a:t>
            </a:r>
            <a:r>
              <a:rPr lang="en-GB" sz="600" dirty="0" smtClean="0"/>
              <a:t>, 2003; </a:t>
            </a:r>
            <a:r>
              <a:rPr lang="en-GB" sz="600" dirty="0" err="1" smtClean="0"/>
              <a:t>Dohmen</a:t>
            </a:r>
            <a:r>
              <a:rPr lang="en-GB" sz="600" dirty="0" smtClean="0"/>
              <a:t> and Falk, 2011; </a:t>
            </a:r>
            <a:r>
              <a:rPr lang="en-GB" sz="600" dirty="0" err="1" smtClean="0"/>
              <a:t>Kalinowski</a:t>
            </a:r>
            <a:r>
              <a:rPr lang="en-GB" sz="600" dirty="0" smtClean="0"/>
              <a:t>, 2019), it is still possible that some of the persistent labour market disparities are attributable to discrimination and gender biases. As </a:t>
            </a:r>
            <a:r>
              <a:rPr lang="en-GB" sz="600" dirty="0" err="1" smtClean="0"/>
              <a:t>Blau</a:t>
            </a:r>
            <a:r>
              <a:rPr lang="en-GB" sz="600" dirty="0" smtClean="0"/>
              <a:t> and Kahn (2017) observed, even after controlling for human capital (including educational attainment and professional experience), cognitive and non-cognitive skills, number of working hours, gender division of non-market work, parenthood, vertical and horizontal occupational segregation, a substantial portion of the gender wage gap remains unexplained. Although some of the persisting gap may be due to factors not included in the analyses, it seems likely that at least some portion of the disparity is caused by various forms of discrimination and gender norms regulating men and women choices and preferences.</a:t>
            </a:r>
            <a:endParaRPr lang="pl-PL" sz="600" dirty="0" smtClean="0"/>
          </a:p>
          <a:p>
            <a:endParaRPr lang="pl-PL" sz="800" dirty="0" smtClean="0"/>
          </a:p>
          <a:p>
            <a:r>
              <a:rPr lang="pl-PL" sz="800" dirty="0" smtClean="0"/>
              <a:t>Usually it is assumed that the gap that remains after controlling for other significant factors is attributable to discrimination.</a:t>
            </a:r>
          </a:p>
          <a:p>
            <a:endParaRPr lang="pl-PL" sz="800" dirty="0" smtClean="0"/>
          </a:p>
          <a:p>
            <a:r>
              <a:rPr lang="pl-PL" sz="800" dirty="0" smtClean="0"/>
              <a:t>In this study, we have decided to investigate discrimination and differential treatment directly</a:t>
            </a:r>
          </a:p>
          <a:p>
            <a:pPr marL="0" marR="0" indent="0" algn="l" defTabSz="914400" rtl="0" eaLnBrk="1" fontAlgn="base" latinLnBrk="0" hangingPunct="1">
              <a:lnSpc>
                <a:spcPct val="100000"/>
              </a:lnSpc>
              <a:spcBef>
                <a:spcPct val="30000"/>
              </a:spcBef>
              <a:spcAft>
                <a:spcPct val="0"/>
              </a:spcAft>
              <a:buClrTx/>
              <a:buSzTx/>
              <a:buFontTx/>
              <a:buNone/>
              <a:tabLst/>
              <a:defRPr/>
            </a:pPr>
            <a:endParaRPr lang="pl-PL" sz="600" dirty="0" smtClean="0"/>
          </a:p>
          <a:p>
            <a:endParaRPr lang="pl-PL" dirty="0"/>
          </a:p>
        </p:txBody>
      </p:sp>
      <p:sp>
        <p:nvSpPr>
          <p:cNvPr id="4" name="Zástupný objekt pre číslo snímky 3"/>
          <p:cNvSpPr>
            <a:spLocks noGrp="1"/>
          </p:cNvSpPr>
          <p:nvPr>
            <p:ph type="sldNum" sz="quarter" idx="10"/>
          </p:nvPr>
        </p:nvSpPr>
        <p:spPr/>
        <p:txBody>
          <a:bodyPr/>
          <a:lstStyle/>
          <a:p>
            <a:fld id="{061A6D36-8CFB-40FE-8D60-D2050488125D}" type="slidenum">
              <a:rPr lang="cs-CZ" altLang="cs-CZ" smtClean="0"/>
              <a:pPr/>
              <a:t>84</a:t>
            </a:fld>
            <a:endParaRPr lang="cs-CZ" altLang="cs-CZ"/>
          </a:p>
        </p:txBody>
      </p:sp>
    </p:spTree>
    <p:extLst>
      <p:ext uri="{BB962C8B-B14F-4D97-AF65-F5344CB8AC3E}">
        <p14:creationId xmlns:p14="http://schemas.microsoft.com/office/powerpoint/2010/main" val="3235167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600" dirty="0" smtClean="0"/>
              <a:t>Apart from studying discrimination, previous research has attempted to identify sources of the disparity indicating that distinct preferences, motivations, and life choices could contribute to the unequal distribution of household chores, occupational segregation and the gender wage gap. Although there is empirical evidence supporting the hypothesis that women have different risk, loss and competiveness preferences, make different educational choices, are less mobile in the labour market, value more flexibility even at a cost of lower wages and take jobs in sectors offering lower compensations and prefer fixed over volatile compensation schemes (</a:t>
            </a:r>
            <a:r>
              <a:rPr lang="en-GB" sz="600" dirty="0" err="1" smtClean="0"/>
              <a:t>Petrongolo</a:t>
            </a:r>
            <a:r>
              <a:rPr lang="en-GB" sz="600" dirty="0" smtClean="0"/>
              <a:t> and </a:t>
            </a:r>
            <a:r>
              <a:rPr lang="en-GB" sz="600" dirty="0" err="1" smtClean="0"/>
              <a:t>Ronchi</a:t>
            </a:r>
            <a:r>
              <a:rPr lang="en-GB" sz="600" dirty="0" smtClean="0"/>
              <a:t>, 2020; </a:t>
            </a:r>
            <a:r>
              <a:rPr lang="en-GB" sz="600" dirty="0" err="1" smtClean="0"/>
              <a:t>Dohmen</a:t>
            </a:r>
            <a:r>
              <a:rPr lang="en-GB" sz="600" dirty="0" smtClean="0"/>
              <a:t> et al. 2012; </a:t>
            </a:r>
            <a:r>
              <a:rPr lang="en-GB" sz="600" dirty="0" err="1" smtClean="0"/>
              <a:t>Francesconi</a:t>
            </a:r>
            <a:r>
              <a:rPr lang="en-GB" sz="600" dirty="0" smtClean="0"/>
              <a:t> and </a:t>
            </a:r>
            <a:r>
              <a:rPr lang="en-GB" sz="600" dirty="0" err="1" smtClean="0"/>
              <a:t>Parey</a:t>
            </a:r>
            <a:r>
              <a:rPr lang="en-GB" sz="600" dirty="0" smtClean="0"/>
              <a:t>, 2018; Bonin et al. 2007; Bertrand, 2018; Jaeger et al., 2010; Chapman and </a:t>
            </a:r>
            <a:r>
              <a:rPr lang="en-GB" sz="600" dirty="0" err="1" smtClean="0"/>
              <a:t>Benis</a:t>
            </a:r>
            <a:r>
              <a:rPr lang="en-GB" sz="600" dirty="0" smtClean="0"/>
              <a:t>, 2017; Pearlman, 2018; Pearlman, 2019; </a:t>
            </a:r>
            <a:r>
              <a:rPr lang="en-GB" sz="600" dirty="0" err="1" smtClean="0"/>
              <a:t>Croson</a:t>
            </a:r>
            <a:r>
              <a:rPr lang="en-GB" sz="600" dirty="0" smtClean="0"/>
              <a:t> and </a:t>
            </a:r>
            <a:r>
              <a:rPr lang="en-GB" sz="600" dirty="0" err="1" smtClean="0"/>
              <a:t>Gneezy</a:t>
            </a:r>
            <a:r>
              <a:rPr lang="en-GB" sz="600" dirty="0" smtClean="0"/>
              <a:t>, 2009; </a:t>
            </a:r>
            <a:r>
              <a:rPr lang="en-GB" sz="600" dirty="0" err="1" smtClean="0"/>
              <a:t>Gneezy</a:t>
            </a:r>
            <a:r>
              <a:rPr lang="en-GB" sz="600" dirty="0" smtClean="0"/>
              <a:t>, </a:t>
            </a:r>
            <a:r>
              <a:rPr lang="en-GB" sz="600" dirty="0" err="1" smtClean="0"/>
              <a:t>Niederle</a:t>
            </a:r>
            <a:r>
              <a:rPr lang="en-GB" sz="600" dirty="0" smtClean="0"/>
              <a:t>, and </a:t>
            </a:r>
            <a:r>
              <a:rPr lang="en-GB" sz="600" dirty="0" err="1" smtClean="0"/>
              <a:t>Rustichini</a:t>
            </a:r>
            <a:r>
              <a:rPr lang="en-GB" sz="600" dirty="0" smtClean="0"/>
              <a:t>, 2003; </a:t>
            </a:r>
            <a:r>
              <a:rPr lang="en-GB" sz="600" dirty="0" err="1" smtClean="0"/>
              <a:t>Dohmen</a:t>
            </a:r>
            <a:r>
              <a:rPr lang="en-GB" sz="600" dirty="0" smtClean="0"/>
              <a:t> and Falk, 2011; </a:t>
            </a:r>
            <a:r>
              <a:rPr lang="en-GB" sz="600" dirty="0" err="1" smtClean="0"/>
              <a:t>Kalinowski</a:t>
            </a:r>
            <a:r>
              <a:rPr lang="en-GB" sz="600" dirty="0" smtClean="0"/>
              <a:t>, 2019), it is still possible that some of the persistent labour market disparities are attributable to discrimination and gender biases. As </a:t>
            </a:r>
            <a:r>
              <a:rPr lang="en-GB" sz="600" dirty="0" err="1" smtClean="0"/>
              <a:t>Blau</a:t>
            </a:r>
            <a:r>
              <a:rPr lang="en-GB" sz="600" dirty="0" smtClean="0"/>
              <a:t> and Kahn (2017) observed, even after controlling for human capital (including educational attainment and professional experience), cognitive and non-cognitive skills, number of working hours, gender division of non-market work, parenthood, vertical and horizontal occupational segregation, a substantial portion of the gender wage gap remains unexplained. Although some of the persisting gap may be due to factors not included in the analyses, it seems likely that at least some portion of the disparity is caused by various forms of discrimination and gender norms regulating men and women choices and preferences.</a:t>
            </a:r>
            <a:endParaRPr lang="pl-PL" sz="600" dirty="0" smtClean="0"/>
          </a:p>
          <a:p>
            <a:endParaRPr lang="pl-PL" sz="800" dirty="0" smtClean="0"/>
          </a:p>
          <a:p>
            <a:r>
              <a:rPr lang="pl-PL" sz="800" dirty="0" smtClean="0"/>
              <a:t>Usually it is assumed that the gap that remains after controlling for other significant factors is attributable to discrimination.</a:t>
            </a:r>
          </a:p>
          <a:p>
            <a:endParaRPr lang="pl-PL" sz="800" dirty="0" smtClean="0"/>
          </a:p>
          <a:p>
            <a:r>
              <a:rPr lang="pl-PL" sz="800" dirty="0" smtClean="0"/>
              <a:t>In this study, we have decided to investigate discrimination and differential treatment directly</a:t>
            </a:r>
          </a:p>
          <a:p>
            <a:pPr marL="0" marR="0" indent="0" algn="l" defTabSz="914400" rtl="0" eaLnBrk="1" fontAlgn="base" latinLnBrk="0" hangingPunct="1">
              <a:lnSpc>
                <a:spcPct val="100000"/>
              </a:lnSpc>
              <a:spcBef>
                <a:spcPct val="30000"/>
              </a:spcBef>
              <a:spcAft>
                <a:spcPct val="0"/>
              </a:spcAft>
              <a:buClrTx/>
              <a:buSzTx/>
              <a:buFontTx/>
              <a:buNone/>
              <a:tabLst/>
              <a:defRPr/>
            </a:pPr>
            <a:endParaRPr lang="pl-PL" sz="600" dirty="0" smtClean="0"/>
          </a:p>
          <a:p>
            <a:endParaRPr lang="pl-PL" dirty="0"/>
          </a:p>
        </p:txBody>
      </p:sp>
      <p:sp>
        <p:nvSpPr>
          <p:cNvPr id="4" name="Zástupný objekt pre číslo snímky 3"/>
          <p:cNvSpPr>
            <a:spLocks noGrp="1"/>
          </p:cNvSpPr>
          <p:nvPr>
            <p:ph type="sldNum" sz="quarter" idx="10"/>
          </p:nvPr>
        </p:nvSpPr>
        <p:spPr/>
        <p:txBody>
          <a:bodyPr/>
          <a:lstStyle/>
          <a:p>
            <a:fld id="{061A6D36-8CFB-40FE-8D60-D2050488125D}" type="slidenum">
              <a:rPr lang="cs-CZ" altLang="cs-CZ" smtClean="0"/>
              <a:pPr/>
              <a:t>85</a:t>
            </a:fld>
            <a:endParaRPr lang="cs-CZ" altLang="cs-CZ"/>
          </a:p>
        </p:txBody>
      </p:sp>
    </p:spTree>
    <p:extLst>
      <p:ext uri="{BB962C8B-B14F-4D97-AF65-F5344CB8AC3E}">
        <p14:creationId xmlns:p14="http://schemas.microsoft.com/office/powerpoint/2010/main" val="2309680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600" dirty="0" smtClean="0"/>
              <a:t>Apart from studying discrimination, previous research has attempted to identify sources of the disparity indicating that distinct preferences, motivations, and life choices could contribute to the unequal distribution of household chores, occupational segregation and the gender wage gap. Although there is empirical evidence supporting the hypothesis that women have different risk, loss and competiveness preferences, make different educational choices, are less mobile in the labour market, value more flexibility even at a cost of lower wages and take jobs in sectors offering lower compensations and prefer fixed over volatile compensation schemes (</a:t>
            </a:r>
            <a:r>
              <a:rPr lang="en-GB" sz="600" dirty="0" err="1" smtClean="0"/>
              <a:t>Petrongolo</a:t>
            </a:r>
            <a:r>
              <a:rPr lang="en-GB" sz="600" dirty="0" smtClean="0"/>
              <a:t> and </a:t>
            </a:r>
            <a:r>
              <a:rPr lang="en-GB" sz="600" dirty="0" err="1" smtClean="0"/>
              <a:t>Ronchi</a:t>
            </a:r>
            <a:r>
              <a:rPr lang="en-GB" sz="600" dirty="0" smtClean="0"/>
              <a:t>, 2020; </a:t>
            </a:r>
            <a:r>
              <a:rPr lang="en-GB" sz="600" dirty="0" err="1" smtClean="0"/>
              <a:t>Dohmen</a:t>
            </a:r>
            <a:r>
              <a:rPr lang="en-GB" sz="600" dirty="0" smtClean="0"/>
              <a:t> et al. 2012; </a:t>
            </a:r>
            <a:r>
              <a:rPr lang="en-GB" sz="600" dirty="0" err="1" smtClean="0"/>
              <a:t>Francesconi</a:t>
            </a:r>
            <a:r>
              <a:rPr lang="en-GB" sz="600" dirty="0" smtClean="0"/>
              <a:t> and </a:t>
            </a:r>
            <a:r>
              <a:rPr lang="en-GB" sz="600" dirty="0" err="1" smtClean="0"/>
              <a:t>Parey</a:t>
            </a:r>
            <a:r>
              <a:rPr lang="en-GB" sz="600" dirty="0" smtClean="0"/>
              <a:t>, 2018; Bonin et al. 2007; Bertrand, 2018; Jaeger et al., 2010; Chapman and </a:t>
            </a:r>
            <a:r>
              <a:rPr lang="en-GB" sz="600" dirty="0" err="1" smtClean="0"/>
              <a:t>Benis</a:t>
            </a:r>
            <a:r>
              <a:rPr lang="en-GB" sz="600" dirty="0" smtClean="0"/>
              <a:t>, 2017; Pearlman, 2018; Pearlman, 2019; </a:t>
            </a:r>
            <a:r>
              <a:rPr lang="en-GB" sz="600" dirty="0" err="1" smtClean="0"/>
              <a:t>Croson</a:t>
            </a:r>
            <a:r>
              <a:rPr lang="en-GB" sz="600" dirty="0" smtClean="0"/>
              <a:t> and </a:t>
            </a:r>
            <a:r>
              <a:rPr lang="en-GB" sz="600" dirty="0" err="1" smtClean="0"/>
              <a:t>Gneezy</a:t>
            </a:r>
            <a:r>
              <a:rPr lang="en-GB" sz="600" dirty="0" smtClean="0"/>
              <a:t>, 2009; </a:t>
            </a:r>
            <a:r>
              <a:rPr lang="en-GB" sz="600" dirty="0" err="1" smtClean="0"/>
              <a:t>Gneezy</a:t>
            </a:r>
            <a:r>
              <a:rPr lang="en-GB" sz="600" dirty="0" smtClean="0"/>
              <a:t>, </a:t>
            </a:r>
            <a:r>
              <a:rPr lang="en-GB" sz="600" dirty="0" err="1" smtClean="0"/>
              <a:t>Niederle</a:t>
            </a:r>
            <a:r>
              <a:rPr lang="en-GB" sz="600" dirty="0" smtClean="0"/>
              <a:t>, and </a:t>
            </a:r>
            <a:r>
              <a:rPr lang="en-GB" sz="600" dirty="0" err="1" smtClean="0"/>
              <a:t>Rustichini</a:t>
            </a:r>
            <a:r>
              <a:rPr lang="en-GB" sz="600" dirty="0" smtClean="0"/>
              <a:t>, 2003; </a:t>
            </a:r>
            <a:r>
              <a:rPr lang="en-GB" sz="600" dirty="0" err="1" smtClean="0"/>
              <a:t>Dohmen</a:t>
            </a:r>
            <a:r>
              <a:rPr lang="en-GB" sz="600" dirty="0" smtClean="0"/>
              <a:t> and Falk, 2011; </a:t>
            </a:r>
            <a:r>
              <a:rPr lang="en-GB" sz="600" dirty="0" err="1" smtClean="0"/>
              <a:t>Kalinowski</a:t>
            </a:r>
            <a:r>
              <a:rPr lang="en-GB" sz="600" dirty="0" smtClean="0"/>
              <a:t>, 2019), it is still possible that some of the persistent labour market disparities are attributable to discrimination and gender biases. As </a:t>
            </a:r>
            <a:r>
              <a:rPr lang="en-GB" sz="600" dirty="0" err="1" smtClean="0"/>
              <a:t>Blau</a:t>
            </a:r>
            <a:r>
              <a:rPr lang="en-GB" sz="600" dirty="0" smtClean="0"/>
              <a:t> and Kahn (2017) observed, even after controlling for human capital (including educational attainment and professional experience), cognitive and non-cognitive skills, number of working hours, gender division of non-market work, parenthood, vertical and horizontal occupational segregation, a substantial portion of the gender wage gap remains unexplained. Although some of the persisting gap may be due to factors not included in the analyses, it seems likely that at least some portion of the disparity is caused by various forms of discrimination and gender norms regulating men and women choices and preferences.</a:t>
            </a:r>
            <a:endParaRPr lang="pl-PL" sz="600" dirty="0" smtClean="0"/>
          </a:p>
          <a:p>
            <a:endParaRPr lang="pl-PL" sz="800" dirty="0" smtClean="0"/>
          </a:p>
          <a:p>
            <a:r>
              <a:rPr lang="pl-PL" sz="800" dirty="0" smtClean="0"/>
              <a:t>Usually it is assumed that the gap that remains after controlling for other significant factors is attributable to discrimination.</a:t>
            </a:r>
          </a:p>
          <a:p>
            <a:endParaRPr lang="pl-PL" sz="800" dirty="0" smtClean="0"/>
          </a:p>
          <a:p>
            <a:r>
              <a:rPr lang="pl-PL" sz="800" dirty="0" smtClean="0"/>
              <a:t>In this study, we have decided to investigate discrimination and differential treatment directly</a:t>
            </a:r>
          </a:p>
          <a:p>
            <a:pPr marL="0" marR="0" indent="0" algn="l" defTabSz="914400" rtl="0" eaLnBrk="1" fontAlgn="base" latinLnBrk="0" hangingPunct="1">
              <a:lnSpc>
                <a:spcPct val="100000"/>
              </a:lnSpc>
              <a:spcBef>
                <a:spcPct val="30000"/>
              </a:spcBef>
              <a:spcAft>
                <a:spcPct val="0"/>
              </a:spcAft>
              <a:buClrTx/>
              <a:buSzTx/>
              <a:buFontTx/>
              <a:buNone/>
              <a:tabLst/>
              <a:defRPr/>
            </a:pPr>
            <a:endParaRPr lang="pl-PL" sz="600" dirty="0" smtClean="0"/>
          </a:p>
          <a:p>
            <a:endParaRPr lang="pl-PL" dirty="0"/>
          </a:p>
        </p:txBody>
      </p:sp>
      <p:sp>
        <p:nvSpPr>
          <p:cNvPr id="4" name="Zástupný objekt pre číslo snímky 3"/>
          <p:cNvSpPr>
            <a:spLocks noGrp="1"/>
          </p:cNvSpPr>
          <p:nvPr>
            <p:ph type="sldNum" sz="quarter" idx="10"/>
          </p:nvPr>
        </p:nvSpPr>
        <p:spPr/>
        <p:txBody>
          <a:bodyPr/>
          <a:lstStyle/>
          <a:p>
            <a:fld id="{061A6D36-8CFB-40FE-8D60-D2050488125D}" type="slidenum">
              <a:rPr lang="cs-CZ" altLang="cs-CZ" smtClean="0"/>
              <a:pPr/>
              <a:t>86</a:t>
            </a:fld>
            <a:endParaRPr lang="cs-CZ" altLang="cs-CZ"/>
          </a:p>
        </p:txBody>
      </p:sp>
    </p:spTree>
    <p:extLst>
      <p:ext uri="{BB962C8B-B14F-4D97-AF65-F5344CB8AC3E}">
        <p14:creationId xmlns:p14="http://schemas.microsoft.com/office/powerpoint/2010/main" val="3111559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sk-SK" smtClean="0"/>
              <a:t>Upravte štýly predlohy textu</a:t>
            </a:r>
            <a:endParaRPr lang="en-GB"/>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smtClean="0"/>
              <a:t>Kliknutím upravte štýl predlohy podnadpisov</a:t>
            </a:r>
            <a:endParaRPr lang="en-GB"/>
          </a:p>
        </p:txBody>
      </p:sp>
      <p:sp>
        <p:nvSpPr>
          <p:cNvPr id="4" name="Zástupný objekt pre dátum 3"/>
          <p:cNvSpPr>
            <a:spLocks noGrp="1"/>
          </p:cNvSpPr>
          <p:nvPr>
            <p:ph type="dt" sz="half" idx="10"/>
          </p:nvPr>
        </p:nvSpPr>
        <p:spPr/>
        <p:txBody>
          <a:bodyPr/>
          <a:lstStyle/>
          <a:p>
            <a:fld id="{24C4ACA8-6C73-4ABD-88B3-24595DE79606}" type="datetimeFigureOut">
              <a:rPr lang="en-GB" smtClean="0"/>
              <a:t>08/03/2024</a:t>
            </a:fld>
            <a:endParaRPr lang="en-GB"/>
          </a:p>
        </p:txBody>
      </p:sp>
      <p:sp>
        <p:nvSpPr>
          <p:cNvPr id="5" name="Zástupný objekt pre pätu 4"/>
          <p:cNvSpPr>
            <a:spLocks noGrp="1"/>
          </p:cNvSpPr>
          <p:nvPr>
            <p:ph type="ftr" sz="quarter" idx="11"/>
          </p:nvPr>
        </p:nvSpPr>
        <p:spPr/>
        <p:txBody>
          <a:bodyPr/>
          <a:lstStyle/>
          <a:p>
            <a:endParaRPr lang="en-GB"/>
          </a:p>
        </p:txBody>
      </p:sp>
      <p:sp>
        <p:nvSpPr>
          <p:cNvPr id="6" name="Zástupný objekt pre číslo snímky 5"/>
          <p:cNvSpPr>
            <a:spLocks noGrp="1"/>
          </p:cNvSpPr>
          <p:nvPr>
            <p:ph type="sldNum" sz="quarter" idx="12"/>
          </p:nvPr>
        </p:nvSpPr>
        <p:spPr/>
        <p:txBody>
          <a:bodyPr/>
          <a:lstStyle/>
          <a:p>
            <a:fld id="{95694023-95CF-4653-9AEE-856EB64D647D}" type="slidenum">
              <a:rPr lang="en-GB" smtClean="0"/>
              <a:t>‹#›</a:t>
            </a:fld>
            <a:endParaRPr lang="en-GB"/>
          </a:p>
        </p:txBody>
      </p:sp>
    </p:spTree>
    <p:extLst>
      <p:ext uri="{BB962C8B-B14F-4D97-AF65-F5344CB8AC3E}">
        <p14:creationId xmlns:p14="http://schemas.microsoft.com/office/powerpoint/2010/main" val="1817223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en-GB"/>
          </a:p>
        </p:txBody>
      </p:sp>
      <p:sp>
        <p:nvSpPr>
          <p:cNvPr id="3" name="Zástupný objekt pre zvislý text 2"/>
          <p:cNvSpPr>
            <a:spLocks noGrp="1"/>
          </p:cNvSpPr>
          <p:nvPr>
            <p:ph type="body" orient="vert" idx="1"/>
          </p:nvPr>
        </p:nvSpPr>
        <p:spPr/>
        <p:txBody>
          <a:bodyPr vert="eaVert"/>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GB"/>
          </a:p>
        </p:txBody>
      </p:sp>
      <p:sp>
        <p:nvSpPr>
          <p:cNvPr id="4" name="Zástupný objekt pre dátum 3"/>
          <p:cNvSpPr>
            <a:spLocks noGrp="1"/>
          </p:cNvSpPr>
          <p:nvPr>
            <p:ph type="dt" sz="half" idx="10"/>
          </p:nvPr>
        </p:nvSpPr>
        <p:spPr/>
        <p:txBody>
          <a:bodyPr/>
          <a:lstStyle/>
          <a:p>
            <a:fld id="{24C4ACA8-6C73-4ABD-88B3-24595DE79606}" type="datetimeFigureOut">
              <a:rPr lang="en-GB" smtClean="0"/>
              <a:t>08/03/2024</a:t>
            </a:fld>
            <a:endParaRPr lang="en-GB"/>
          </a:p>
        </p:txBody>
      </p:sp>
      <p:sp>
        <p:nvSpPr>
          <p:cNvPr id="5" name="Zástupný objekt pre pätu 4"/>
          <p:cNvSpPr>
            <a:spLocks noGrp="1"/>
          </p:cNvSpPr>
          <p:nvPr>
            <p:ph type="ftr" sz="quarter" idx="11"/>
          </p:nvPr>
        </p:nvSpPr>
        <p:spPr/>
        <p:txBody>
          <a:bodyPr/>
          <a:lstStyle/>
          <a:p>
            <a:endParaRPr lang="en-GB"/>
          </a:p>
        </p:txBody>
      </p:sp>
      <p:sp>
        <p:nvSpPr>
          <p:cNvPr id="6" name="Zástupný objekt pre číslo snímky 5"/>
          <p:cNvSpPr>
            <a:spLocks noGrp="1"/>
          </p:cNvSpPr>
          <p:nvPr>
            <p:ph type="sldNum" sz="quarter" idx="12"/>
          </p:nvPr>
        </p:nvSpPr>
        <p:spPr/>
        <p:txBody>
          <a:bodyPr/>
          <a:lstStyle/>
          <a:p>
            <a:fld id="{95694023-95CF-4653-9AEE-856EB64D647D}" type="slidenum">
              <a:rPr lang="en-GB" smtClean="0"/>
              <a:t>‹#›</a:t>
            </a:fld>
            <a:endParaRPr lang="en-GB"/>
          </a:p>
        </p:txBody>
      </p:sp>
    </p:spTree>
    <p:extLst>
      <p:ext uri="{BB962C8B-B14F-4D97-AF65-F5344CB8AC3E}">
        <p14:creationId xmlns:p14="http://schemas.microsoft.com/office/powerpoint/2010/main" val="1592565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8724900" y="365125"/>
            <a:ext cx="2628900" cy="5811838"/>
          </a:xfrm>
        </p:spPr>
        <p:txBody>
          <a:bodyPr vert="eaVert"/>
          <a:lstStyle/>
          <a:p>
            <a:r>
              <a:rPr lang="sk-SK" smtClean="0"/>
              <a:t>Upravte štýly predlohy textu</a:t>
            </a:r>
            <a:endParaRPr lang="en-GB"/>
          </a:p>
        </p:txBody>
      </p:sp>
      <p:sp>
        <p:nvSpPr>
          <p:cNvPr id="3" name="Zástupný objekt pre zvislý text 2"/>
          <p:cNvSpPr>
            <a:spLocks noGrp="1"/>
          </p:cNvSpPr>
          <p:nvPr>
            <p:ph type="body" orient="vert" idx="1"/>
          </p:nvPr>
        </p:nvSpPr>
        <p:spPr>
          <a:xfrm>
            <a:off x="838200" y="365125"/>
            <a:ext cx="7734300" cy="5811838"/>
          </a:xfrm>
        </p:spPr>
        <p:txBody>
          <a:bodyPr vert="eaVert"/>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GB"/>
          </a:p>
        </p:txBody>
      </p:sp>
      <p:sp>
        <p:nvSpPr>
          <p:cNvPr id="4" name="Zástupný objekt pre dátum 3"/>
          <p:cNvSpPr>
            <a:spLocks noGrp="1"/>
          </p:cNvSpPr>
          <p:nvPr>
            <p:ph type="dt" sz="half" idx="10"/>
          </p:nvPr>
        </p:nvSpPr>
        <p:spPr/>
        <p:txBody>
          <a:bodyPr/>
          <a:lstStyle/>
          <a:p>
            <a:fld id="{24C4ACA8-6C73-4ABD-88B3-24595DE79606}" type="datetimeFigureOut">
              <a:rPr lang="en-GB" smtClean="0"/>
              <a:t>08/03/2024</a:t>
            </a:fld>
            <a:endParaRPr lang="en-GB"/>
          </a:p>
        </p:txBody>
      </p:sp>
      <p:sp>
        <p:nvSpPr>
          <p:cNvPr id="5" name="Zástupný objekt pre pätu 4"/>
          <p:cNvSpPr>
            <a:spLocks noGrp="1"/>
          </p:cNvSpPr>
          <p:nvPr>
            <p:ph type="ftr" sz="quarter" idx="11"/>
          </p:nvPr>
        </p:nvSpPr>
        <p:spPr/>
        <p:txBody>
          <a:bodyPr/>
          <a:lstStyle/>
          <a:p>
            <a:endParaRPr lang="en-GB"/>
          </a:p>
        </p:txBody>
      </p:sp>
      <p:sp>
        <p:nvSpPr>
          <p:cNvPr id="6" name="Zástupný objekt pre číslo snímky 5"/>
          <p:cNvSpPr>
            <a:spLocks noGrp="1"/>
          </p:cNvSpPr>
          <p:nvPr>
            <p:ph type="sldNum" sz="quarter" idx="12"/>
          </p:nvPr>
        </p:nvSpPr>
        <p:spPr/>
        <p:txBody>
          <a:bodyPr/>
          <a:lstStyle/>
          <a:p>
            <a:fld id="{95694023-95CF-4653-9AEE-856EB64D647D}" type="slidenum">
              <a:rPr lang="en-GB" smtClean="0"/>
              <a:t>‹#›</a:t>
            </a:fld>
            <a:endParaRPr lang="en-GB"/>
          </a:p>
        </p:txBody>
      </p:sp>
    </p:spTree>
    <p:extLst>
      <p:ext uri="{BB962C8B-B14F-4D97-AF65-F5344CB8AC3E}">
        <p14:creationId xmlns:p14="http://schemas.microsoft.com/office/powerpoint/2010/main" val="2434820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7" name="Zástupný symbol pro obsah 2"/>
          <p:cNvSpPr>
            <a:spLocks noGrp="1"/>
          </p:cNvSpPr>
          <p:nvPr>
            <p:ph idx="1" hasCustomPrompt="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9" name="Obrázek 8">
            <a:extLst>
              <a:ext uri="{FF2B5EF4-FFF2-40B4-BE49-F238E27FC236}">
                <a16:creationId xmlns:a16="http://schemas.microsoft.com/office/drawing/2014/main" id="{FE4ED1EA-6D6D-4751-96EE-A54F4980D1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1262774728"/>
      </p:ext>
    </p:extLst>
  </p:cSld>
  <p:clrMapOvr>
    <a:masterClrMapping/>
  </p:clrMapOvr>
  <p:extLst mod="1">
    <p:ext uri="{DCECCB84-F9BA-43D5-87BE-67443E8EF086}">
      <p15:sldGuideLst xmlns:p15="http://schemas.microsoft.com/office/powerpoint/2012/main">
        <p15:guide id="1" orient="horz" pos="3997">
          <p15:clr>
            <a:srgbClr val="FBAE40"/>
          </p15:clr>
        </p15:guide>
        <p15:guide id="2" pos="43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22" name="Zástupný symbol pro obsah 2"/>
          <p:cNvSpPr>
            <a:spLocks noGrp="1"/>
          </p:cNvSpPr>
          <p:nvPr>
            <p:ph idx="1" hasCustomPrompt="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23" name="Zástupný symbol pro obsah 2"/>
          <p:cNvSpPr>
            <a:spLocks noGrp="1"/>
          </p:cNvSpPr>
          <p:nvPr>
            <p:ph idx="28" hasCustomPrompt="1"/>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Obrázek 9">
            <a:extLst>
              <a:ext uri="{FF2B5EF4-FFF2-40B4-BE49-F238E27FC236}">
                <a16:creationId xmlns:a16="http://schemas.microsoft.com/office/drawing/2014/main" id="{98AAC756-AFD3-4AD9-9CB6-A2C9F5EEB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472802394"/>
      </p:ext>
    </p:extLst>
  </p:cSld>
  <p:clrMapOvr>
    <a:masterClrMapping/>
  </p:clrMapOvr>
  <p:extLst mod="1">
    <p:ext uri="{DCECCB84-F9BA-43D5-87BE-67443E8EF086}">
      <p15:sldGuideLst xmlns:p15="http://schemas.microsoft.com/office/powerpoint/2012/main">
        <p15:guide id="1" orient="horz" pos="2886">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en-GB"/>
          </a:p>
        </p:txBody>
      </p:sp>
      <p:sp>
        <p:nvSpPr>
          <p:cNvPr id="3" name="Zástupný objekt pre obsah 2"/>
          <p:cNvSpPr>
            <a:spLocks noGrp="1"/>
          </p:cNvSpPr>
          <p:nvPr>
            <p:ph idx="1"/>
          </p:nvPr>
        </p:nvSpPr>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GB"/>
          </a:p>
        </p:txBody>
      </p:sp>
      <p:sp>
        <p:nvSpPr>
          <p:cNvPr id="4" name="Zástupný objekt pre dátum 3"/>
          <p:cNvSpPr>
            <a:spLocks noGrp="1"/>
          </p:cNvSpPr>
          <p:nvPr>
            <p:ph type="dt" sz="half" idx="10"/>
          </p:nvPr>
        </p:nvSpPr>
        <p:spPr/>
        <p:txBody>
          <a:bodyPr/>
          <a:lstStyle/>
          <a:p>
            <a:fld id="{24C4ACA8-6C73-4ABD-88B3-24595DE79606}" type="datetimeFigureOut">
              <a:rPr lang="en-GB" smtClean="0"/>
              <a:t>08/03/2024</a:t>
            </a:fld>
            <a:endParaRPr lang="en-GB"/>
          </a:p>
        </p:txBody>
      </p:sp>
      <p:sp>
        <p:nvSpPr>
          <p:cNvPr id="5" name="Zástupný objekt pre pätu 4"/>
          <p:cNvSpPr>
            <a:spLocks noGrp="1"/>
          </p:cNvSpPr>
          <p:nvPr>
            <p:ph type="ftr" sz="quarter" idx="11"/>
          </p:nvPr>
        </p:nvSpPr>
        <p:spPr/>
        <p:txBody>
          <a:bodyPr/>
          <a:lstStyle/>
          <a:p>
            <a:endParaRPr lang="en-GB"/>
          </a:p>
        </p:txBody>
      </p:sp>
      <p:sp>
        <p:nvSpPr>
          <p:cNvPr id="6" name="Zástupný objekt pre číslo snímky 5"/>
          <p:cNvSpPr>
            <a:spLocks noGrp="1"/>
          </p:cNvSpPr>
          <p:nvPr>
            <p:ph type="sldNum" sz="quarter" idx="12"/>
          </p:nvPr>
        </p:nvSpPr>
        <p:spPr/>
        <p:txBody>
          <a:bodyPr/>
          <a:lstStyle/>
          <a:p>
            <a:fld id="{95694023-95CF-4653-9AEE-856EB64D647D}" type="slidenum">
              <a:rPr lang="en-GB" smtClean="0"/>
              <a:t>‹#›</a:t>
            </a:fld>
            <a:endParaRPr lang="en-GB"/>
          </a:p>
        </p:txBody>
      </p:sp>
    </p:spTree>
    <p:extLst>
      <p:ext uri="{BB962C8B-B14F-4D97-AF65-F5344CB8AC3E}">
        <p14:creationId xmlns:p14="http://schemas.microsoft.com/office/powerpoint/2010/main" val="3490126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sk-SK" smtClean="0"/>
              <a:t>Upravte štýly predlohy textu</a:t>
            </a:r>
            <a:endParaRPr lang="en-GB"/>
          </a:p>
        </p:txBody>
      </p:sp>
      <p:sp>
        <p:nvSpPr>
          <p:cNvPr id="3" name="Zástupný objekt pre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smtClean="0"/>
              <a:t>Upraviť štýly predlohy textu</a:t>
            </a:r>
          </a:p>
        </p:txBody>
      </p:sp>
      <p:sp>
        <p:nvSpPr>
          <p:cNvPr id="4" name="Zástupný objekt pre dátum 3"/>
          <p:cNvSpPr>
            <a:spLocks noGrp="1"/>
          </p:cNvSpPr>
          <p:nvPr>
            <p:ph type="dt" sz="half" idx="10"/>
          </p:nvPr>
        </p:nvSpPr>
        <p:spPr/>
        <p:txBody>
          <a:bodyPr/>
          <a:lstStyle/>
          <a:p>
            <a:fld id="{24C4ACA8-6C73-4ABD-88B3-24595DE79606}" type="datetimeFigureOut">
              <a:rPr lang="en-GB" smtClean="0"/>
              <a:t>08/03/2024</a:t>
            </a:fld>
            <a:endParaRPr lang="en-GB"/>
          </a:p>
        </p:txBody>
      </p:sp>
      <p:sp>
        <p:nvSpPr>
          <p:cNvPr id="5" name="Zástupný objekt pre pätu 4"/>
          <p:cNvSpPr>
            <a:spLocks noGrp="1"/>
          </p:cNvSpPr>
          <p:nvPr>
            <p:ph type="ftr" sz="quarter" idx="11"/>
          </p:nvPr>
        </p:nvSpPr>
        <p:spPr/>
        <p:txBody>
          <a:bodyPr/>
          <a:lstStyle/>
          <a:p>
            <a:endParaRPr lang="en-GB"/>
          </a:p>
        </p:txBody>
      </p:sp>
      <p:sp>
        <p:nvSpPr>
          <p:cNvPr id="6" name="Zástupný objekt pre číslo snímky 5"/>
          <p:cNvSpPr>
            <a:spLocks noGrp="1"/>
          </p:cNvSpPr>
          <p:nvPr>
            <p:ph type="sldNum" sz="quarter" idx="12"/>
          </p:nvPr>
        </p:nvSpPr>
        <p:spPr/>
        <p:txBody>
          <a:bodyPr/>
          <a:lstStyle/>
          <a:p>
            <a:fld id="{95694023-95CF-4653-9AEE-856EB64D647D}" type="slidenum">
              <a:rPr lang="en-GB" smtClean="0"/>
              <a:t>‹#›</a:t>
            </a:fld>
            <a:endParaRPr lang="en-GB"/>
          </a:p>
        </p:txBody>
      </p:sp>
    </p:spTree>
    <p:extLst>
      <p:ext uri="{BB962C8B-B14F-4D97-AF65-F5344CB8AC3E}">
        <p14:creationId xmlns:p14="http://schemas.microsoft.com/office/powerpoint/2010/main" val="1342361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en-GB"/>
          </a:p>
        </p:txBody>
      </p:sp>
      <p:sp>
        <p:nvSpPr>
          <p:cNvPr id="3" name="Zástupný objekt pre obsah 2"/>
          <p:cNvSpPr>
            <a:spLocks noGrp="1"/>
          </p:cNvSpPr>
          <p:nvPr>
            <p:ph sz="half" idx="1"/>
          </p:nvPr>
        </p:nvSpPr>
        <p:spPr>
          <a:xfrm>
            <a:off x="838200" y="1825625"/>
            <a:ext cx="5181600" cy="4351338"/>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GB"/>
          </a:p>
        </p:txBody>
      </p:sp>
      <p:sp>
        <p:nvSpPr>
          <p:cNvPr id="4" name="Zástupný objekt pre obsah 3"/>
          <p:cNvSpPr>
            <a:spLocks noGrp="1"/>
          </p:cNvSpPr>
          <p:nvPr>
            <p:ph sz="half" idx="2"/>
          </p:nvPr>
        </p:nvSpPr>
        <p:spPr>
          <a:xfrm>
            <a:off x="6172200" y="1825625"/>
            <a:ext cx="5181600" cy="4351338"/>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GB"/>
          </a:p>
        </p:txBody>
      </p:sp>
      <p:sp>
        <p:nvSpPr>
          <p:cNvPr id="5" name="Zástupný objekt pre dátum 4"/>
          <p:cNvSpPr>
            <a:spLocks noGrp="1"/>
          </p:cNvSpPr>
          <p:nvPr>
            <p:ph type="dt" sz="half" idx="10"/>
          </p:nvPr>
        </p:nvSpPr>
        <p:spPr/>
        <p:txBody>
          <a:bodyPr/>
          <a:lstStyle/>
          <a:p>
            <a:fld id="{24C4ACA8-6C73-4ABD-88B3-24595DE79606}" type="datetimeFigureOut">
              <a:rPr lang="en-GB" smtClean="0"/>
              <a:t>08/03/2024</a:t>
            </a:fld>
            <a:endParaRPr lang="en-GB"/>
          </a:p>
        </p:txBody>
      </p:sp>
      <p:sp>
        <p:nvSpPr>
          <p:cNvPr id="6" name="Zástupný objekt pre pätu 5"/>
          <p:cNvSpPr>
            <a:spLocks noGrp="1"/>
          </p:cNvSpPr>
          <p:nvPr>
            <p:ph type="ftr" sz="quarter" idx="11"/>
          </p:nvPr>
        </p:nvSpPr>
        <p:spPr/>
        <p:txBody>
          <a:bodyPr/>
          <a:lstStyle/>
          <a:p>
            <a:endParaRPr lang="en-GB"/>
          </a:p>
        </p:txBody>
      </p:sp>
      <p:sp>
        <p:nvSpPr>
          <p:cNvPr id="7" name="Zástupný objekt pre číslo snímky 6"/>
          <p:cNvSpPr>
            <a:spLocks noGrp="1"/>
          </p:cNvSpPr>
          <p:nvPr>
            <p:ph type="sldNum" sz="quarter" idx="12"/>
          </p:nvPr>
        </p:nvSpPr>
        <p:spPr/>
        <p:txBody>
          <a:bodyPr/>
          <a:lstStyle/>
          <a:p>
            <a:fld id="{95694023-95CF-4653-9AEE-856EB64D647D}" type="slidenum">
              <a:rPr lang="en-GB" smtClean="0"/>
              <a:t>‹#›</a:t>
            </a:fld>
            <a:endParaRPr lang="en-GB"/>
          </a:p>
        </p:txBody>
      </p:sp>
    </p:spTree>
    <p:extLst>
      <p:ext uri="{BB962C8B-B14F-4D97-AF65-F5344CB8AC3E}">
        <p14:creationId xmlns:p14="http://schemas.microsoft.com/office/powerpoint/2010/main" val="1522932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sk-SK" smtClean="0"/>
              <a:t>Upravte štýly predlohy textu</a:t>
            </a:r>
            <a:endParaRPr lang="en-GB"/>
          </a:p>
        </p:txBody>
      </p:sp>
      <p:sp>
        <p:nvSpPr>
          <p:cNvPr id="3" name="Zástupný objekt pre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4" name="Zástupný objekt pre obsah 3"/>
          <p:cNvSpPr>
            <a:spLocks noGrp="1"/>
          </p:cNvSpPr>
          <p:nvPr>
            <p:ph sz="half" idx="2"/>
          </p:nvPr>
        </p:nvSpPr>
        <p:spPr>
          <a:xfrm>
            <a:off x="839788" y="2505075"/>
            <a:ext cx="5157787" cy="3684588"/>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GB"/>
          </a:p>
        </p:txBody>
      </p:sp>
      <p:sp>
        <p:nvSpPr>
          <p:cNvPr id="5" name="Zástupný objekt pre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6" name="Zástupný objekt pre obsah 5"/>
          <p:cNvSpPr>
            <a:spLocks noGrp="1"/>
          </p:cNvSpPr>
          <p:nvPr>
            <p:ph sz="quarter" idx="4"/>
          </p:nvPr>
        </p:nvSpPr>
        <p:spPr>
          <a:xfrm>
            <a:off x="6172200" y="2505075"/>
            <a:ext cx="5183188" cy="3684588"/>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GB"/>
          </a:p>
        </p:txBody>
      </p:sp>
      <p:sp>
        <p:nvSpPr>
          <p:cNvPr id="7" name="Zástupný objekt pre dátum 6"/>
          <p:cNvSpPr>
            <a:spLocks noGrp="1"/>
          </p:cNvSpPr>
          <p:nvPr>
            <p:ph type="dt" sz="half" idx="10"/>
          </p:nvPr>
        </p:nvSpPr>
        <p:spPr/>
        <p:txBody>
          <a:bodyPr/>
          <a:lstStyle/>
          <a:p>
            <a:fld id="{24C4ACA8-6C73-4ABD-88B3-24595DE79606}" type="datetimeFigureOut">
              <a:rPr lang="en-GB" smtClean="0"/>
              <a:t>08/03/2024</a:t>
            </a:fld>
            <a:endParaRPr lang="en-GB"/>
          </a:p>
        </p:txBody>
      </p:sp>
      <p:sp>
        <p:nvSpPr>
          <p:cNvPr id="8" name="Zástupný objekt pre pätu 7"/>
          <p:cNvSpPr>
            <a:spLocks noGrp="1"/>
          </p:cNvSpPr>
          <p:nvPr>
            <p:ph type="ftr" sz="quarter" idx="11"/>
          </p:nvPr>
        </p:nvSpPr>
        <p:spPr/>
        <p:txBody>
          <a:bodyPr/>
          <a:lstStyle/>
          <a:p>
            <a:endParaRPr lang="en-GB"/>
          </a:p>
        </p:txBody>
      </p:sp>
      <p:sp>
        <p:nvSpPr>
          <p:cNvPr id="9" name="Zástupný objekt pre číslo snímky 8"/>
          <p:cNvSpPr>
            <a:spLocks noGrp="1"/>
          </p:cNvSpPr>
          <p:nvPr>
            <p:ph type="sldNum" sz="quarter" idx="12"/>
          </p:nvPr>
        </p:nvSpPr>
        <p:spPr/>
        <p:txBody>
          <a:bodyPr/>
          <a:lstStyle/>
          <a:p>
            <a:fld id="{95694023-95CF-4653-9AEE-856EB64D647D}" type="slidenum">
              <a:rPr lang="en-GB" smtClean="0"/>
              <a:t>‹#›</a:t>
            </a:fld>
            <a:endParaRPr lang="en-GB"/>
          </a:p>
        </p:txBody>
      </p:sp>
    </p:spTree>
    <p:extLst>
      <p:ext uri="{BB962C8B-B14F-4D97-AF65-F5344CB8AC3E}">
        <p14:creationId xmlns:p14="http://schemas.microsoft.com/office/powerpoint/2010/main" val="1492776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en-GB"/>
          </a:p>
        </p:txBody>
      </p:sp>
      <p:sp>
        <p:nvSpPr>
          <p:cNvPr id="3" name="Zástupný objekt pre dátum 2"/>
          <p:cNvSpPr>
            <a:spLocks noGrp="1"/>
          </p:cNvSpPr>
          <p:nvPr>
            <p:ph type="dt" sz="half" idx="10"/>
          </p:nvPr>
        </p:nvSpPr>
        <p:spPr/>
        <p:txBody>
          <a:bodyPr/>
          <a:lstStyle/>
          <a:p>
            <a:fld id="{24C4ACA8-6C73-4ABD-88B3-24595DE79606}" type="datetimeFigureOut">
              <a:rPr lang="en-GB" smtClean="0"/>
              <a:t>08/03/2024</a:t>
            </a:fld>
            <a:endParaRPr lang="en-GB"/>
          </a:p>
        </p:txBody>
      </p:sp>
      <p:sp>
        <p:nvSpPr>
          <p:cNvPr id="4" name="Zástupný objekt pre pätu 3"/>
          <p:cNvSpPr>
            <a:spLocks noGrp="1"/>
          </p:cNvSpPr>
          <p:nvPr>
            <p:ph type="ftr" sz="quarter" idx="11"/>
          </p:nvPr>
        </p:nvSpPr>
        <p:spPr/>
        <p:txBody>
          <a:bodyPr/>
          <a:lstStyle/>
          <a:p>
            <a:endParaRPr lang="en-GB"/>
          </a:p>
        </p:txBody>
      </p:sp>
      <p:sp>
        <p:nvSpPr>
          <p:cNvPr id="5" name="Zástupný objekt pre číslo snímky 4"/>
          <p:cNvSpPr>
            <a:spLocks noGrp="1"/>
          </p:cNvSpPr>
          <p:nvPr>
            <p:ph type="sldNum" sz="quarter" idx="12"/>
          </p:nvPr>
        </p:nvSpPr>
        <p:spPr/>
        <p:txBody>
          <a:bodyPr/>
          <a:lstStyle/>
          <a:p>
            <a:fld id="{95694023-95CF-4653-9AEE-856EB64D647D}" type="slidenum">
              <a:rPr lang="en-GB" smtClean="0"/>
              <a:t>‹#›</a:t>
            </a:fld>
            <a:endParaRPr lang="en-GB"/>
          </a:p>
        </p:txBody>
      </p:sp>
    </p:spTree>
    <p:extLst>
      <p:ext uri="{BB962C8B-B14F-4D97-AF65-F5344CB8AC3E}">
        <p14:creationId xmlns:p14="http://schemas.microsoft.com/office/powerpoint/2010/main" val="3891273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objekt pre dátum 1"/>
          <p:cNvSpPr>
            <a:spLocks noGrp="1"/>
          </p:cNvSpPr>
          <p:nvPr>
            <p:ph type="dt" sz="half" idx="10"/>
          </p:nvPr>
        </p:nvSpPr>
        <p:spPr/>
        <p:txBody>
          <a:bodyPr/>
          <a:lstStyle/>
          <a:p>
            <a:fld id="{24C4ACA8-6C73-4ABD-88B3-24595DE79606}" type="datetimeFigureOut">
              <a:rPr lang="en-GB" smtClean="0"/>
              <a:t>08/03/2024</a:t>
            </a:fld>
            <a:endParaRPr lang="en-GB"/>
          </a:p>
        </p:txBody>
      </p:sp>
      <p:sp>
        <p:nvSpPr>
          <p:cNvPr id="3" name="Zástupný objekt pre pätu 2"/>
          <p:cNvSpPr>
            <a:spLocks noGrp="1"/>
          </p:cNvSpPr>
          <p:nvPr>
            <p:ph type="ftr" sz="quarter" idx="11"/>
          </p:nvPr>
        </p:nvSpPr>
        <p:spPr/>
        <p:txBody>
          <a:bodyPr/>
          <a:lstStyle/>
          <a:p>
            <a:endParaRPr lang="en-GB"/>
          </a:p>
        </p:txBody>
      </p:sp>
      <p:sp>
        <p:nvSpPr>
          <p:cNvPr id="4" name="Zástupný objekt pre číslo snímky 3"/>
          <p:cNvSpPr>
            <a:spLocks noGrp="1"/>
          </p:cNvSpPr>
          <p:nvPr>
            <p:ph type="sldNum" sz="quarter" idx="12"/>
          </p:nvPr>
        </p:nvSpPr>
        <p:spPr/>
        <p:txBody>
          <a:bodyPr/>
          <a:lstStyle/>
          <a:p>
            <a:fld id="{95694023-95CF-4653-9AEE-856EB64D647D}" type="slidenum">
              <a:rPr lang="en-GB" smtClean="0"/>
              <a:t>‹#›</a:t>
            </a:fld>
            <a:endParaRPr lang="en-GB"/>
          </a:p>
        </p:txBody>
      </p:sp>
    </p:spTree>
    <p:extLst>
      <p:ext uri="{BB962C8B-B14F-4D97-AF65-F5344CB8AC3E}">
        <p14:creationId xmlns:p14="http://schemas.microsoft.com/office/powerpoint/2010/main" val="2759967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sk-SK" smtClean="0"/>
              <a:t>Upravte štýly predlohy textu</a:t>
            </a:r>
            <a:endParaRPr lang="en-GB"/>
          </a:p>
        </p:txBody>
      </p:sp>
      <p:sp>
        <p:nvSpPr>
          <p:cNvPr id="3" name="Zástupný objekt pre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GB"/>
          </a:p>
        </p:txBody>
      </p:sp>
      <p:sp>
        <p:nvSpPr>
          <p:cNvPr id="4" name="Zástupný objekt pre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Upraviť štýly predlohy textu</a:t>
            </a:r>
          </a:p>
        </p:txBody>
      </p:sp>
      <p:sp>
        <p:nvSpPr>
          <p:cNvPr id="5" name="Zástupný objekt pre dátum 4"/>
          <p:cNvSpPr>
            <a:spLocks noGrp="1"/>
          </p:cNvSpPr>
          <p:nvPr>
            <p:ph type="dt" sz="half" idx="10"/>
          </p:nvPr>
        </p:nvSpPr>
        <p:spPr/>
        <p:txBody>
          <a:bodyPr/>
          <a:lstStyle/>
          <a:p>
            <a:fld id="{24C4ACA8-6C73-4ABD-88B3-24595DE79606}" type="datetimeFigureOut">
              <a:rPr lang="en-GB" smtClean="0"/>
              <a:t>08/03/2024</a:t>
            </a:fld>
            <a:endParaRPr lang="en-GB"/>
          </a:p>
        </p:txBody>
      </p:sp>
      <p:sp>
        <p:nvSpPr>
          <p:cNvPr id="6" name="Zástupný objekt pre pätu 5"/>
          <p:cNvSpPr>
            <a:spLocks noGrp="1"/>
          </p:cNvSpPr>
          <p:nvPr>
            <p:ph type="ftr" sz="quarter" idx="11"/>
          </p:nvPr>
        </p:nvSpPr>
        <p:spPr/>
        <p:txBody>
          <a:bodyPr/>
          <a:lstStyle/>
          <a:p>
            <a:endParaRPr lang="en-GB"/>
          </a:p>
        </p:txBody>
      </p:sp>
      <p:sp>
        <p:nvSpPr>
          <p:cNvPr id="7" name="Zástupný objekt pre číslo snímky 6"/>
          <p:cNvSpPr>
            <a:spLocks noGrp="1"/>
          </p:cNvSpPr>
          <p:nvPr>
            <p:ph type="sldNum" sz="quarter" idx="12"/>
          </p:nvPr>
        </p:nvSpPr>
        <p:spPr/>
        <p:txBody>
          <a:bodyPr/>
          <a:lstStyle/>
          <a:p>
            <a:fld id="{95694023-95CF-4653-9AEE-856EB64D647D}" type="slidenum">
              <a:rPr lang="en-GB" smtClean="0"/>
              <a:t>‹#›</a:t>
            </a:fld>
            <a:endParaRPr lang="en-GB"/>
          </a:p>
        </p:txBody>
      </p:sp>
    </p:spTree>
    <p:extLst>
      <p:ext uri="{BB962C8B-B14F-4D97-AF65-F5344CB8AC3E}">
        <p14:creationId xmlns:p14="http://schemas.microsoft.com/office/powerpoint/2010/main" val="3204976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sk-SK" smtClean="0"/>
              <a:t>Upravte štýly predlohy textu</a:t>
            </a:r>
            <a:endParaRPr lang="en-GB"/>
          </a:p>
        </p:txBody>
      </p:sp>
      <p:sp>
        <p:nvSpPr>
          <p:cNvPr id="3" name="Zástupný objekt pre obrázo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objekt pre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Upraviť štýly predlohy textu</a:t>
            </a:r>
          </a:p>
        </p:txBody>
      </p:sp>
      <p:sp>
        <p:nvSpPr>
          <p:cNvPr id="5" name="Zástupný objekt pre dátum 4"/>
          <p:cNvSpPr>
            <a:spLocks noGrp="1"/>
          </p:cNvSpPr>
          <p:nvPr>
            <p:ph type="dt" sz="half" idx="10"/>
          </p:nvPr>
        </p:nvSpPr>
        <p:spPr/>
        <p:txBody>
          <a:bodyPr/>
          <a:lstStyle/>
          <a:p>
            <a:fld id="{24C4ACA8-6C73-4ABD-88B3-24595DE79606}" type="datetimeFigureOut">
              <a:rPr lang="en-GB" smtClean="0"/>
              <a:t>08/03/2024</a:t>
            </a:fld>
            <a:endParaRPr lang="en-GB"/>
          </a:p>
        </p:txBody>
      </p:sp>
      <p:sp>
        <p:nvSpPr>
          <p:cNvPr id="6" name="Zástupný objekt pre pätu 5"/>
          <p:cNvSpPr>
            <a:spLocks noGrp="1"/>
          </p:cNvSpPr>
          <p:nvPr>
            <p:ph type="ftr" sz="quarter" idx="11"/>
          </p:nvPr>
        </p:nvSpPr>
        <p:spPr/>
        <p:txBody>
          <a:bodyPr/>
          <a:lstStyle/>
          <a:p>
            <a:endParaRPr lang="en-GB"/>
          </a:p>
        </p:txBody>
      </p:sp>
      <p:sp>
        <p:nvSpPr>
          <p:cNvPr id="7" name="Zástupný objekt pre číslo snímky 6"/>
          <p:cNvSpPr>
            <a:spLocks noGrp="1"/>
          </p:cNvSpPr>
          <p:nvPr>
            <p:ph type="sldNum" sz="quarter" idx="12"/>
          </p:nvPr>
        </p:nvSpPr>
        <p:spPr/>
        <p:txBody>
          <a:bodyPr/>
          <a:lstStyle/>
          <a:p>
            <a:fld id="{95694023-95CF-4653-9AEE-856EB64D647D}" type="slidenum">
              <a:rPr lang="en-GB" smtClean="0"/>
              <a:t>‹#›</a:t>
            </a:fld>
            <a:endParaRPr lang="en-GB"/>
          </a:p>
        </p:txBody>
      </p:sp>
    </p:spTree>
    <p:extLst>
      <p:ext uri="{BB962C8B-B14F-4D97-AF65-F5344CB8AC3E}">
        <p14:creationId xmlns:p14="http://schemas.microsoft.com/office/powerpoint/2010/main" val="1971356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smtClean="0"/>
              <a:t>Upravte štýly predlohy textu</a:t>
            </a:r>
            <a:endParaRPr lang="en-GB"/>
          </a:p>
        </p:txBody>
      </p:sp>
      <p:sp>
        <p:nvSpPr>
          <p:cNvPr id="3" name="Zástupný objekt pre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GB"/>
          </a:p>
        </p:txBody>
      </p:sp>
      <p:sp>
        <p:nvSpPr>
          <p:cNvPr id="4" name="Zástupný objekt pre dá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C4ACA8-6C73-4ABD-88B3-24595DE79606}" type="datetimeFigureOut">
              <a:rPr lang="en-GB" smtClean="0"/>
              <a:t>08/03/2024</a:t>
            </a:fld>
            <a:endParaRPr lang="en-GB"/>
          </a:p>
        </p:txBody>
      </p:sp>
      <p:sp>
        <p:nvSpPr>
          <p:cNvPr id="5" name="Zástupný objekt pre pät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Zástupný objekt pre číslo snímky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694023-95CF-4653-9AEE-856EB64D647D}" type="slidenum">
              <a:rPr lang="en-GB" smtClean="0"/>
              <a:t>‹#›</a:t>
            </a:fld>
            <a:endParaRPr lang="en-GB"/>
          </a:p>
        </p:txBody>
      </p:sp>
    </p:spTree>
    <p:extLst>
      <p:ext uri="{BB962C8B-B14F-4D97-AF65-F5344CB8AC3E}">
        <p14:creationId xmlns:p14="http://schemas.microsoft.com/office/powerpoint/2010/main" val="3154765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r>
              <a:rPr lang="en-GB" dirty="0" smtClean="0"/>
              <a:t>Cultural and social factors contributing to gender gaps in the labour market</a:t>
            </a:r>
            <a:endParaRPr lang="en-GB" dirty="0"/>
          </a:p>
        </p:txBody>
      </p:sp>
      <p:sp>
        <p:nvSpPr>
          <p:cNvPr id="3" name="Podnadpis 2"/>
          <p:cNvSpPr>
            <a:spLocks noGrp="1"/>
          </p:cNvSpPr>
          <p:nvPr>
            <p:ph type="subTitle" idx="1"/>
          </p:nvPr>
        </p:nvSpPr>
        <p:spPr>
          <a:xfrm>
            <a:off x="1524000" y="4241136"/>
            <a:ext cx="9144000" cy="1655762"/>
          </a:xfrm>
        </p:spPr>
        <p:txBody>
          <a:bodyPr>
            <a:normAutofit lnSpcReduction="10000"/>
          </a:bodyPr>
          <a:lstStyle/>
          <a:p>
            <a:pPr algn="r"/>
            <a:endParaRPr lang="pl-PL" dirty="0" smtClean="0"/>
          </a:p>
          <a:p>
            <a:pPr algn="r"/>
            <a:endParaRPr lang="pl-PL" dirty="0"/>
          </a:p>
          <a:p>
            <a:pPr algn="r"/>
            <a:r>
              <a:rPr lang="pl-PL" dirty="0" smtClean="0"/>
              <a:t>Lena Adamus</a:t>
            </a:r>
          </a:p>
          <a:p>
            <a:pPr algn="r"/>
            <a:r>
              <a:rPr lang="pl-PL" dirty="0" smtClean="0"/>
              <a:t>12.03.2024 Brno</a:t>
            </a:r>
          </a:p>
        </p:txBody>
      </p:sp>
    </p:spTree>
    <p:extLst>
      <p:ext uri="{BB962C8B-B14F-4D97-AF65-F5344CB8AC3E}">
        <p14:creationId xmlns:p14="http://schemas.microsoft.com/office/powerpoint/2010/main" val="29895526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smtClean="0"/>
              <a:t>Presentation tips</a:t>
            </a:r>
            <a:endParaRPr lang="en-GB" dirty="0"/>
          </a:p>
        </p:txBody>
      </p:sp>
      <p:sp>
        <p:nvSpPr>
          <p:cNvPr id="3" name="Zástupný objekt pre obsah 2"/>
          <p:cNvSpPr>
            <a:spLocks noGrp="1"/>
          </p:cNvSpPr>
          <p:nvPr>
            <p:ph idx="1"/>
          </p:nvPr>
        </p:nvSpPr>
        <p:spPr/>
        <p:txBody>
          <a:bodyPr/>
          <a:lstStyle/>
          <a:p>
            <a:r>
              <a:rPr lang="pl-PL" b="1" dirty="0" smtClean="0"/>
              <a:t>H</a:t>
            </a:r>
            <a:r>
              <a:rPr lang="en-GB" b="1" dirty="0" smtClean="0"/>
              <a:t>ow </a:t>
            </a:r>
            <a:r>
              <a:rPr lang="en-GB" b="1" dirty="0"/>
              <a:t>does the </a:t>
            </a:r>
            <a:r>
              <a:rPr lang="pl-PL" b="1" dirty="0" smtClean="0"/>
              <a:t>gender gaps</a:t>
            </a:r>
            <a:r>
              <a:rPr lang="en-GB" b="1" dirty="0" smtClean="0"/>
              <a:t> </a:t>
            </a:r>
            <a:r>
              <a:rPr lang="en-GB" b="1" dirty="0"/>
              <a:t>look in your country? What are legal regulations in your country</a:t>
            </a:r>
            <a:r>
              <a:rPr lang="en-GB" b="1" dirty="0" smtClean="0"/>
              <a:t>?</a:t>
            </a:r>
            <a:endParaRPr lang="pl-PL" b="1" dirty="0" smtClean="0"/>
          </a:p>
          <a:p>
            <a:pPr marL="228600" lvl="1">
              <a:spcBef>
                <a:spcPts val="1000"/>
              </a:spcBef>
            </a:pPr>
            <a:r>
              <a:rPr lang="en-GB" sz="2800" b="1" dirty="0"/>
              <a:t>How changes in labour force participation affect wellbeing, household work arrangement (and vice versa)?</a:t>
            </a:r>
          </a:p>
          <a:p>
            <a:endParaRPr lang="pl-PL" b="1" dirty="0" smtClean="0"/>
          </a:p>
          <a:p>
            <a:pPr marL="0" indent="0">
              <a:buNone/>
            </a:pPr>
            <a:endParaRPr lang="pl-PL" b="1" dirty="0" smtClean="0"/>
          </a:p>
          <a:p>
            <a:endParaRPr lang="en-GB" b="1" dirty="0"/>
          </a:p>
          <a:p>
            <a:endParaRPr lang="en-GB" dirty="0"/>
          </a:p>
        </p:txBody>
      </p:sp>
    </p:spTree>
    <p:extLst>
      <p:ext uri="{BB962C8B-B14F-4D97-AF65-F5344CB8AC3E}">
        <p14:creationId xmlns:p14="http://schemas.microsoft.com/office/powerpoint/2010/main" val="336150300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p:cNvSpPr>
            <a:spLocks noGrp="1"/>
          </p:cNvSpPr>
          <p:nvPr>
            <p:ph type="sldNum" sz="quarter" idx="11"/>
          </p:nvPr>
        </p:nvSpPr>
        <p:spPr/>
        <p:txBody>
          <a:bodyPr/>
          <a:lstStyle/>
          <a:p>
            <a:fld id="{0970407D-EE58-4A0B-824B-1D3AE42DD9CF}" type="slidenum">
              <a:rPr lang="cs-CZ" altLang="cs-CZ" smtClean="0"/>
              <a:pPr/>
              <a:t>100</a:t>
            </a:fld>
            <a:endParaRPr lang="cs-CZ" altLang="cs-CZ" dirty="0"/>
          </a:p>
        </p:txBody>
      </p:sp>
      <p:sp>
        <p:nvSpPr>
          <p:cNvPr id="4" name="Nadpis 3"/>
          <p:cNvSpPr>
            <a:spLocks noGrp="1"/>
          </p:cNvSpPr>
          <p:nvPr>
            <p:ph type="title"/>
          </p:nvPr>
        </p:nvSpPr>
        <p:spPr/>
        <p:txBody>
          <a:bodyPr/>
          <a:lstStyle/>
          <a:p>
            <a:r>
              <a:rPr lang="pl-PL" dirty="0"/>
              <a:t>Task </a:t>
            </a:r>
            <a:r>
              <a:rPr lang="pl-PL" dirty="0" smtClean="0"/>
              <a:t>1: recruitment</a:t>
            </a:r>
            <a:endParaRPr lang="pl-PL" dirty="0"/>
          </a:p>
        </p:txBody>
      </p:sp>
      <p:sp>
        <p:nvSpPr>
          <p:cNvPr id="5" name="Zástupný objekt pre obsah 4"/>
          <p:cNvSpPr>
            <a:spLocks noGrp="1"/>
          </p:cNvSpPr>
          <p:nvPr>
            <p:ph idx="1"/>
          </p:nvPr>
        </p:nvSpPr>
        <p:spPr>
          <a:xfrm>
            <a:off x="720000" y="1302707"/>
            <a:ext cx="10753200" cy="4925293"/>
          </a:xfrm>
        </p:spPr>
        <p:txBody>
          <a:bodyPr/>
          <a:lstStyle/>
          <a:p>
            <a:endParaRPr lang="pl-PL" dirty="0"/>
          </a:p>
        </p:txBody>
      </p:sp>
      <p:sp>
        <p:nvSpPr>
          <p:cNvPr id="6" name="Textové pole 37"/>
          <p:cNvSpPr txBox="1">
            <a:spLocks noChangeArrowheads="1"/>
          </p:cNvSpPr>
          <p:nvPr/>
        </p:nvSpPr>
        <p:spPr bwMode="auto">
          <a:xfrm>
            <a:off x="5055200" y="1435305"/>
            <a:ext cx="2082800" cy="927374"/>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155 HR managers</a:t>
            </a:r>
          </a:p>
        </p:txBody>
      </p:sp>
      <p:sp>
        <p:nvSpPr>
          <p:cNvPr id="7" name="Textové pole 38"/>
          <p:cNvSpPr txBox="1">
            <a:spLocks noChangeArrowheads="1"/>
          </p:cNvSpPr>
          <p:nvPr/>
        </p:nvSpPr>
        <p:spPr bwMode="auto">
          <a:xfrm>
            <a:off x="5174945" y="2693051"/>
            <a:ext cx="1824059" cy="510219"/>
          </a:xfrm>
          <a:prstGeom prst="rect">
            <a:avLst/>
          </a:prstGeom>
          <a:solidFill>
            <a:srgbClr val="FF0000"/>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Split sample</a:t>
            </a:r>
          </a:p>
        </p:txBody>
      </p:sp>
      <p:sp>
        <p:nvSpPr>
          <p:cNvPr id="8" name="Textové pole 39"/>
          <p:cNvSpPr txBox="1">
            <a:spLocks noChangeArrowheads="1"/>
          </p:cNvSpPr>
          <p:nvPr/>
        </p:nvSpPr>
        <p:spPr bwMode="auto">
          <a:xfrm>
            <a:off x="3489584" y="3714961"/>
            <a:ext cx="1894786" cy="451244"/>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3 female CVs</a:t>
            </a:r>
          </a:p>
        </p:txBody>
      </p:sp>
      <p:sp>
        <p:nvSpPr>
          <p:cNvPr id="9" name="Textové pole 40"/>
          <p:cNvSpPr txBox="1">
            <a:spLocks noChangeArrowheads="1"/>
          </p:cNvSpPr>
          <p:nvPr/>
        </p:nvSpPr>
        <p:spPr bwMode="auto">
          <a:xfrm>
            <a:off x="6935864" y="3678640"/>
            <a:ext cx="1704136" cy="476546"/>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3 male CVs</a:t>
            </a:r>
          </a:p>
          <a:p>
            <a:pPr algn="ctr">
              <a:lnSpc>
                <a:spcPct val="107000"/>
              </a:lnSpc>
              <a:spcAft>
                <a:spcPts val="0"/>
              </a:spcAft>
            </a:pPr>
            <a:r>
              <a:rPr lang="pl-PL"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0" name="Textové pole 41"/>
          <p:cNvSpPr txBox="1">
            <a:spLocks noChangeArrowheads="1"/>
          </p:cNvSpPr>
          <p:nvPr/>
        </p:nvSpPr>
        <p:spPr bwMode="auto">
          <a:xfrm>
            <a:off x="3251522" y="4519185"/>
            <a:ext cx="2351117" cy="1607505"/>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Competence</a:t>
            </a:r>
          </a:p>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Likeability</a:t>
            </a:r>
          </a:p>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Hireability</a:t>
            </a:r>
          </a:p>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Wage proposal</a:t>
            </a:r>
          </a:p>
        </p:txBody>
      </p:sp>
      <p:sp>
        <p:nvSpPr>
          <p:cNvPr id="11" name="Textové pole 43"/>
          <p:cNvSpPr txBox="1">
            <a:spLocks noChangeArrowheads="1"/>
          </p:cNvSpPr>
          <p:nvPr/>
        </p:nvSpPr>
        <p:spPr bwMode="auto">
          <a:xfrm>
            <a:off x="6713354" y="4513710"/>
            <a:ext cx="2340977" cy="1606347"/>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Competence</a:t>
            </a:r>
          </a:p>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Likeability</a:t>
            </a:r>
          </a:p>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Hireability</a:t>
            </a:r>
          </a:p>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Wage proposal</a:t>
            </a:r>
          </a:p>
        </p:txBody>
      </p:sp>
      <p:cxnSp>
        <p:nvCxnSpPr>
          <p:cNvPr id="12" name="Rovná spojovacia šípka 11"/>
          <p:cNvCxnSpPr/>
          <p:nvPr/>
        </p:nvCxnSpPr>
        <p:spPr>
          <a:xfrm>
            <a:off x="6086475" y="2401344"/>
            <a:ext cx="0" cy="26035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Rovná spojovacia šípka 12"/>
          <p:cNvCxnSpPr/>
          <p:nvPr/>
        </p:nvCxnSpPr>
        <p:spPr>
          <a:xfrm>
            <a:off x="4427081" y="4204305"/>
            <a:ext cx="0" cy="26035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Rovná spojovacia šípka 13"/>
          <p:cNvCxnSpPr/>
          <p:nvPr/>
        </p:nvCxnSpPr>
        <p:spPr>
          <a:xfrm>
            <a:off x="7795780" y="4204305"/>
            <a:ext cx="0" cy="26035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Rovná spojovacia šípka 14"/>
          <p:cNvCxnSpPr/>
          <p:nvPr/>
        </p:nvCxnSpPr>
        <p:spPr>
          <a:xfrm flipH="1">
            <a:off x="4753575" y="3298080"/>
            <a:ext cx="603250" cy="28575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Rovná spojovacia šípka 15"/>
          <p:cNvCxnSpPr/>
          <p:nvPr/>
        </p:nvCxnSpPr>
        <p:spPr>
          <a:xfrm>
            <a:off x="6713354" y="3298080"/>
            <a:ext cx="590550" cy="28575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BlokTextu 16"/>
          <p:cNvSpPr txBox="1"/>
          <p:nvPr/>
        </p:nvSpPr>
        <p:spPr>
          <a:xfrm>
            <a:off x="7915848" y="1473805"/>
            <a:ext cx="3398693" cy="830997"/>
          </a:xfrm>
          <a:prstGeom prst="rect">
            <a:avLst/>
          </a:prstGeom>
          <a:solidFill>
            <a:schemeClr val="bg1">
              <a:lumMod val="75000"/>
            </a:schemeClr>
          </a:solidFill>
        </p:spPr>
        <p:txBody>
          <a:bodyPr wrap="square" rtlCol="0">
            <a:spAutoFit/>
          </a:bodyPr>
          <a:lstStyle/>
          <a:p>
            <a:pPr algn="ctr"/>
            <a:r>
              <a:rPr lang="pl-PL" dirty="0" smtClean="0">
                <a:latin typeface="Calibri" panose="020F0502020204030204" pitchFamily="34" charset="0"/>
                <a:cs typeface="Calibri" panose="020F0502020204030204" pitchFamily="34" charset="0"/>
              </a:rPr>
              <a:t>Regional sales manager in a winery</a:t>
            </a:r>
            <a:endParaRPr lang="pl-PL" dirty="0">
              <a:latin typeface="Calibri" panose="020F0502020204030204" pitchFamily="34" charset="0"/>
              <a:cs typeface="Calibri" panose="020F0502020204030204" pitchFamily="34" charset="0"/>
            </a:endParaRPr>
          </a:p>
        </p:txBody>
      </p:sp>
      <p:cxnSp>
        <p:nvCxnSpPr>
          <p:cNvPr id="21" name="Rovná spojovacia šípka 20"/>
          <p:cNvCxnSpPr/>
          <p:nvPr/>
        </p:nvCxnSpPr>
        <p:spPr bwMode="auto">
          <a:xfrm>
            <a:off x="7213600" y="1898992"/>
            <a:ext cx="670242" cy="0"/>
          </a:xfrm>
          <a:prstGeom prst="straightConnector1">
            <a:avLst/>
          </a:prstGeom>
          <a:solidFill>
            <a:schemeClr val="accent1"/>
          </a:solidFill>
          <a:ln w="19050"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Obdĺžnik 22"/>
          <p:cNvSpPr/>
          <p:nvPr/>
        </p:nvSpPr>
        <p:spPr bwMode="auto">
          <a:xfrm>
            <a:off x="1463061" y="1642086"/>
            <a:ext cx="2849078" cy="495860"/>
          </a:xfrm>
          <a:prstGeom prst="rect">
            <a:avLst/>
          </a:prstGeom>
          <a:solidFill>
            <a:schemeClr val="bg1">
              <a:lumMod val="75000"/>
            </a:schemeClr>
          </a:solidFill>
          <a:ln w="9525" cap="flat" cmpd="sng" algn="ctr">
            <a:no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pl-PL" sz="2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Cover story</a:t>
            </a:r>
          </a:p>
        </p:txBody>
      </p:sp>
      <p:cxnSp>
        <p:nvCxnSpPr>
          <p:cNvPr id="25" name="Rovná spojovacia šípka 24"/>
          <p:cNvCxnSpPr/>
          <p:nvPr/>
        </p:nvCxnSpPr>
        <p:spPr bwMode="auto">
          <a:xfrm flipH="1">
            <a:off x="4360264" y="1890016"/>
            <a:ext cx="625621" cy="0"/>
          </a:xfrm>
          <a:prstGeom prst="straightConnector1">
            <a:avLst/>
          </a:prstGeom>
          <a:solidFill>
            <a:schemeClr val="accent1"/>
          </a:solidFill>
          <a:ln w="19050"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BlokTextu 21"/>
          <p:cNvSpPr txBox="1"/>
          <p:nvPr/>
        </p:nvSpPr>
        <p:spPr>
          <a:xfrm flipH="1" flipV="1">
            <a:off x="10695398" y="6013984"/>
            <a:ext cx="1202076" cy="766959"/>
          </a:xfrm>
          <a:prstGeom prst="rect">
            <a:avLst/>
          </a:prstGeom>
          <a:solidFill>
            <a:schemeClr val="bg1"/>
          </a:solidFill>
        </p:spPr>
        <p:txBody>
          <a:bodyPr wrap="square" rtlCol="0">
            <a:spAutoFit/>
          </a:bodyPr>
          <a:lstStyle/>
          <a:p>
            <a:endParaRPr lang="pl-PL"/>
          </a:p>
        </p:txBody>
      </p:sp>
    </p:spTree>
    <p:extLst>
      <p:ext uri="{BB962C8B-B14F-4D97-AF65-F5344CB8AC3E}">
        <p14:creationId xmlns:p14="http://schemas.microsoft.com/office/powerpoint/2010/main" val="71830022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p:cNvSpPr>
            <a:spLocks noGrp="1"/>
          </p:cNvSpPr>
          <p:nvPr>
            <p:ph type="sldNum" sz="quarter" idx="11"/>
          </p:nvPr>
        </p:nvSpPr>
        <p:spPr/>
        <p:txBody>
          <a:bodyPr/>
          <a:lstStyle/>
          <a:p>
            <a:fld id="{0970407D-EE58-4A0B-824B-1D3AE42DD9CF}" type="slidenum">
              <a:rPr lang="cs-CZ" altLang="cs-CZ" smtClean="0"/>
              <a:pPr/>
              <a:t>101</a:t>
            </a:fld>
            <a:endParaRPr lang="cs-CZ" altLang="cs-CZ" dirty="0"/>
          </a:p>
        </p:txBody>
      </p:sp>
      <p:sp>
        <p:nvSpPr>
          <p:cNvPr id="4" name="Nadpis 3"/>
          <p:cNvSpPr>
            <a:spLocks noGrp="1"/>
          </p:cNvSpPr>
          <p:nvPr>
            <p:ph type="title"/>
          </p:nvPr>
        </p:nvSpPr>
        <p:spPr/>
        <p:txBody>
          <a:bodyPr/>
          <a:lstStyle/>
          <a:p>
            <a:r>
              <a:rPr lang="pl-PL" dirty="0"/>
              <a:t>Task</a:t>
            </a:r>
            <a:r>
              <a:rPr lang="pl-PL" dirty="0" smtClean="0"/>
              <a:t> 1: instrument</a:t>
            </a:r>
            <a:endParaRPr lang="pl-PL" dirty="0"/>
          </a:p>
        </p:txBody>
      </p:sp>
      <p:pic>
        <p:nvPicPr>
          <p:cNvPr id="8" name="Zástupný objekt pre obsah 7"/>
          <p:cNvPicPr>
            <a:picLocks noGrp="1" noChangeAspect="1"/>
          </p:cNvPicPr>
          <p:nvPr>
            <p:ph idx="1"/>
          </p:nvPr>
        </p:nvPicPr>
        <p:blipFill>
          <a:blip r:embed="rId3"/>
          <a:stretch>
            <a:fillRect/>
          </a:stretch>
        </p:blipFill>
        <p:spPr>
          <a:xfrm>
            <a:off x="1116013" y="1280998"/>
            <a:ext cx="7414212" cy="5110129"/>
          </a:xfrm>
          <a:prstGeom prst="rect">
            <a:avLst/>
          </a:prstGeom>
        </p:spPr>
      </p:pic>
      <p:sp>
        <p:nvSpPr>
          <p:cNvPr id="6" name="BlokTextu 5"/>
          <p:cNvSpPr txBox="1"/>
          <p:nvPr/>
        </p:nvSpPr>
        <p:spPr>
          <a:xfrm flipH="1" flipV="1">
            <a:off x="10695398" y="6013984"/>
            <a:ext cx="1202076" cy="766959"/>
          </a:xfrm>
          <a:prstGeom prst="rect">
            <a:avLst/>
          </a:prstGeom>
          <a:solidFill>
            <a:schemeClr val="bg1"/>
          </a:solidFill>
        </p:spPr>
        <p:txBody>
          <a:bodyPr wrap="square" rtlCol="0">
            <a:spAutoFit/>
          </a:bodyPr>
          <a:lstStyle/>
          <a:p>
            <a:endParaRPr lang="pl-PL"/>
          </a:p>
        </p:txBody>
      </p:sp>
    </p:spTree>
    <p:extLst>
      <p:ext uri="{BB962C8B-B14F-4D97-AF65-F5344CB8AC3E}">
        <p14:creationId xmlns:p14="http://schemas.microsoft.com/office/powerpoint/2010/main" val="115403924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p:cNvSpPr>
            <a:spLocks noGrp="1"/>
          </p:cNvSpPr>
          <p:nvPr>
            <p:ph type="sldNum" sz="quarter" idx="11"/>
          </p:nvPr>
        </p:nvSpPr>
        <p:spPr/>
        <p:txBody>
          <a:bodyPr/>
          <a:lstStyle/>
          <a:p>
            <a:fld id="{0970407D-EE58-4A0B-824B-1D3AE42DD9CF}" type="slidenum">
              <a:rPr lang="cs-CZ" altLang="cs-CZ" smtClean="0"/>
              <a:pPr/>
              <a:t>102</a:t>
            </a:fld>
            <a:endParaRPr lang="cs-CZ" altLang="cs-CZ" dirty="0"/>
          </a:p>
        </p:txBody>
      </p:sp>
      <p:sp>
        <p:nvSpPr>
          <p:cNvPr id="4" name="Nadpis 3"/>
          <p:cNvSpPr>
            <a:spLocks noGrp="1"/>
          </p:cNvSpPr>
          <p:nvPr>
            <p:ph type="title"/>
          </p:nvPr>
        </p:nvSpPr>
        <p:spPr>
          <a:xfrm>
            <a:off x="838200" y="247138"/>
            <a:ext cx="10515600" cy="1325563"/>
          </a:xfrm>
        </p:spPr>
        <p:txBody>
          <a:bodyPr/>
          <a:lstStyle/>
          <a:p>
            <a:r>
              <a:rPr lang="pl-PL" dirty="0"/>
              <a:t>Task </a:t>
            </a:r>
            <a:r>
              <a:rPr lang="pl-PL" dirty="0" smtClean="0"/>
              <a:t>1: instrument</a:t>
            </a:r>
            <a:endParaRPr lang="pl-PL" dirty="0"/>
          </a:p>
        </p:txBody>
      </p:sp>
      <p:pic>
        <p:nvPicPr>
          <p:cNvPr id="8" name="Zástupný objekt pre obsah 7"/>
          <p:cNvPicPr>
            <a:picLocks noGrp="1" noChangeAspect="1"/>
          </p:cNvPicPr>
          <p:nvPr>
            <p:ph idx="1"/>
          </p:nvPr>
        </p:nvPicPr>
        <p:blipFill>
          <a:blip r:embed="rId3"/>
          <a:stretch>
            <a:fillRect/>
          </a:stretch>
        </p:blipFill>
        <p:spPr>
          <a:xfrm>
            <a:off x="1116013" y="1153178"/>
            <a:ext cx="7414212" cy="5110129"/>
          </a:xfrm>
          <a:prstGeom prst="rect">
            <a:avLst/>
          </a:prstGeom>
        </p:spPr>
      </p:pic>
      <p:sp>
        <p:nvSpPr>
          <p:cNvPr id="5" name="Ovál 4"/>
          <p:cNvSpPr/>
          <p:nvPr/>
        </p:nvSpPr>
        <p:spPr bwMode="auto">
          <a:xfrm>
            <a:off x="2918564" y="1279078"/>
            <a:ext cx="1640910" cy="288098"/>
          </a:xfrm>
          <a:prstGeom prst="ellipse">
            <a:avLst/>
          </a:prstGeom>
          <a:noFill/>
          <a:ln w="19050" cap="flat" cmpd="sng" algn="ctr">
            <a:solidFill>
              <a:srgbClr val="FF0000"/>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2400" b="0" i="0" u="none" strike="noStrike" cap="none" normalizeH="0" baseline="0" smtClean="0">
              <a:ln>
                <a:noFill/>
              </a:ln>
              <a:solidFill>
                <a:schemeClr val="tx1"/>
              </a:solidFill>
              <a:effectLst/>
              <a:latin typeface="Tahoma" pitchFamily="34" charset="0"/>
            </a:endParaRPr>
          </a:p>
        </p:txBody>
      </p:sp>
      <p:sp>
        <p:nvSpPr>
          <p:cNvPr id="7" name="BlokTextu 6"/>
          <p:cNvSpPr txBox="1"/>
          <p:nvPr/>
        </p:nvSpPr>
        <p:spPr>
          <a:xfrm flipH="1" flipV="1">
            <a:off x="10695398" y="6013984"/>
            <a:ext cx="1202076" cy="766959"/>
          </a:xfrm>
          <a:prstGeom prst="rect">
            <a:avLst/>
          </a:prstGeom>
          <a:solidFill>
            <a:schemeClr val="bg1"/>
          </a:solidFill>
        </p:spPr>
        <p:txBody>
          <a:bodyPr wrap="square" rtlCol="0">
            <a:spAutoFit/>
          </a:bodyPr>
          <a:lstStyle/>
          <a:p>
            <a:endParaRPr lang="pl-PL"/>
          </a:p>
        </p:txBody>
      </p:sp>
    </p:spTree>
    <p:extLst>
      <p:ext uri="{BB962C8B-B14F-4D97-AF65-F5344CB8AC3E}">
        <p14:creationId xmlns:p14="http://schemas.microsoft.com/office/powerpoint/2010/main" val="147313604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p:cNvSpPr>
            <a:spLocks noGrp="1"/>
          </p:cNvSpPr>
          <p:nvPr>
            <p:ph type="sldNum" sz="quarter" idx="11"/>
          </p:nvPr>
        </p:nvSpPr>
        <p:spPr/>
        <p:txBody>
          <a:bodyPr/>
          <a:lstStyle/>
          <a:p>
            <a:fld id="{0970407D-EE58-4A0B-824B-1D3AE42DD9CF}" type="slidenum">
              <a:rPr lang="cs-CZ" altLang="cs-CZ" smtClean="0"/>
              <a:pPr/>
              <a:t>103</a:t>
            </a:fld>
            <a:endParaRPr lang="cs-CZ" altLang="cs-CZ" dirty="0"/>
          </a:p>
        </p:txBody>
      </p:sp>
      <p:sp>
        <p:nvSpPr>
          <p:cNvPr id="4" name="Nadpis 3"/>
          <p:cNvSpPr>
            <a:spLocks noGrp="1"/>
          </p:cNvSpPr>
          <p:nvPr>
            <p:ph type="title"/>
          </p:nvPr>
        </p:nvSpPr>
        <p:spPr>
          <a:xfrm>
            <a:off x="838200" y="256973"/>
            <a:ext cx="10515600" cy="1325563"/>
          </a:xfrm>
        </p:spPr>
        <p:txBody>
          <a:bodyPr/>
          <a:lstStyle/>
          <a:p>
            <a:r>
              <a:rPr lang="pl-PL" dirty="0"/>
              <a:t>Task </a:t>
            </a:r>
            <a:r>
              <a:rPr lang="pl-PL" dirty="0" smtClean="0"/>
              <a:t>1: </a:t>
            </a:r>
            <a:r>
              <a:rPr lang="pl-PL" dirty="0"/>
              <a:t>instrument</a:t>
            </a:r>
          </a:p>
        </p:txBody>
      </p:sp>
      <p:pic>
        <p:nvPicPr>
          <p:cNvPr id="8" name="Zástupný objekt pre obsah 7"/>
          <p:cNvPicPr>
            <a:picLocks noGrp="1" noChangeAspect="1"/>
          </p:cNvPicPr>
          <p:nvPr>
            <p:ph idx="1"/>
          </p:nvPr>
        </p:nvPicPr>
        <p:blipFill>
          <a:blip r:embed="rId3"/>
          <a:stretch>
            <a:fillRect/>
          </a:stretch>
        </p:blipFill>
        <p:spPr>
          <a:xfrm>
            <a:off x="1116013" y="1153178"/>
            <a:ext cx="7414212" cy="5110129"/>
          </a:xfrm>
          <a:prstGeom prst="rect">
            <a:avLst/>
          </a:prstGeom>
        </p:spPr>
      </p:pic>
      <p:sp>
        <p:nvSpPr>
          <p:cNvPr id="5" name="Ovál 4"/>
          <p:cNvSpPr/>
          <p:nvPr/>
        </p:nvSpPr>
        <p:spPr bwMode="auto">
          <a:xfrm>
            <a:off x="2918564" y="1279078"/>
            <a:ext cx="1640910" cy="288098"/>
          </a:xfrm>
          <a:prstGeom prst="ellipse">
            <a:avLst/>
          </a:prstGeom>
          <a:noFill/>
          <a:ln w="19050" cap="flat" cmpd="sng" algn="ctr">
            <a:solidFill>
              <a:srgbClr val="FF0000"/>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2400" b="0" i="0" u="none" strike="noStrike" cap="none" normalizeH="0" baseline="0" smtClean="0">
              <a:ln>
                <a:noFill/>
              </a:ln>
              <a:solidFill>
                <a:schemeClr val="tx1"/>
              </a:solidFill>
              <a:effectLst/>
              <a:latin typeface="Tahoma" pitchFamily="34" charset="0"/>
            </a:endParaRPr>
          </a:p>
        </p:txBody>
      </p:sp>
      <p:sp>
        <p:nvSpPr>
          <p:cNvPr id="7" name="Ovál 6"/>
          <p:cNvSpPr/>
          <p:nvPr/>
        </p:nvSpPr>
        <p:spPr bwMode="auto">
          <a:xfrm>
            <a:off x="1956147" y="2897023"/>
            <a:ext cx="1212937" cy="234484"/>
          </a:xfrm>
          <a:prstGeom prst="ellipse">
            <a:avLst/>
          </a:prstGeom>
          <a:noFill/>
          <a:ln w="19050" cap="flat" cmpd="sng" algn="ctr">
            <a:solidFill>
              <a:srgbClr val="FF0000"/>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2400" b="0" i="0" u="none" strike="noStrike" cap="none" normalizeH="0" baseline="0" smtClean="0">
              <a:ln>
                <a:noFill/>
              </a:ln>
              <a:solidFill>
                <a:schemeClr val="tx1"/>
              </a:solidFill>
              <a:effectLst/>
              <a:latin typeface="Tahoma" pitchFamily="34" charset="0"/>
            </a:endParaRPr>
          </a:p>
        </p:txBody>
      </p:sp>
      <p:sp>
        <p:nvSpPr>
          <p:cNvPr id="9" name="Ovál 8"/>
          <p:cNvSpPr/>
          <p:nvPr/>
        </p:nvSpPr>
        <p:spPr bwMode="auto">
          <a:xfrm>
            <a:off x="1482246" y="3179889"/>
            <a:ext cx="1524001" cy="327371"/>
          </a:xfrm>
          <a:prstGeom prst="ellipse">
            <a:avLst/>
          </a:prstGeom>
          <a:noFill/>
          <a:ln w="19050" cap="flat" cmpd="sng" algn="ctr">
            <a:solidFill>
              <a:srgbClr val="FF0000"/>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2400" b="0" i="0" u="none" strike="noStrike" cap="none" normalizeH="0" baseline="0" smtClean="0">
              <a:ln>
                <a:noFill/>
              </a:ln>
              <a:solidFill>
                <a:schemeClr val="tx1"/>
              </a:solidFill>
              <a:effectLst/>
              <a:latin typeface="Tahoma" pitchFamily="34" charset="0"/>
            </a:endParaRPr>
          </a:p>
        </p:txBody>
      </p:sp>
      <p:sp>
        <p:nvSpPr>
          <p:cNvPr id="10" name="Ovál 9"/>
          <p:cNvSpPr/>
          <p:nvPr/>
        </p:nvSpPr>
        <p:spPr bwMode="auto">
          <a:xfrm>
            <a:off x="1296443" y="3778746"/>
            <a:ext cx="1709804" cy="323384"/>
          </a:xfrm>
          <a:prstGeom prst="ellipse">
            <a:avLst/>
          </a:prstGeom>
          <a:noFill/>
          <a:ln w="19050" cap="flat" cmpd="sng" algn="ctr">
            <a:solidFill>
              <a:srgbClr val="FF0000"/>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2400" b="0" i="0" u="none" strike="noStrike" cap="none" normalizeH="0" baseline="0" smtClean="0">
              <a:ln>
                <a:noFill/>
              </a:ln>
              <a:solidFill>
                <a:schemeClr val="tx1"/>
              </a:solidFill>
              <a:effectLst/>
              <a:latin typeface="Tahoma" pitchFamily="34" charset="0"/>
            </a:endParaRPr>
          </a:p>
        </p:txBody>
      </p:sp>
      <p:sp>
        <p:nvSpPr>
          <p:cNvPr id="11" name="BlokTextu 10"/>
          <p:cNvSpPr txBox="1"/>
          <p:nvPr/>
        </p:nvSpPr>
        <p:spPr>
          <a:xfrm flipH="1" flipV="1">
            <a:off x="10695398" y="6013984"/>
            <a:ext cx="1202076" cy="766959"/>
          </a:xfrm>
          <a:prstGeom prst="rect">
            <a:avLst/>
          </a:prstGeom>
          <a:solidFill>
            <a:schemeClr val="bg1"/>
          </a:solidFill>
        </p:spPr>
        <p:txBody>
          <a:bodyPr wrap="square" rtlCol="0">
            <a:spAutoFit/>
          </a:bodyPr>
          <a:lstStyle/>
          <a:p>
            <a:endParaRPr lang="pl-PL"/>
          </a:p>
        </p:txBody>
      </p:sp>
    </p:spTree>
    <p:extLst>
      <p:ext uri="{BB962C8B-B14F-4D97-AF65-F5344CB8AC3E}">
        <p14:creationId xmlns:p14="http://schemas.microsoft.com/office/powerpoint/2010/main" val="43452534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p:cNvSpPr>
            <a:spLocks noGrp="1"/>
          </p:cNvSpPr>
          <p:nvPr>
            <p:ph type="sldNum" sz="quarter" idx="11"/>
          </p:nvPr>
        </p:nvSpPr>
        <p:spPr/>
        <p:txBody>
          <a:bodyPr/>
          <a:lstStyle/>
          <a:p>
            <a:fld id="{0970407D-EE58-4A0B-824B-1D3AE42DD9CF}" type="slidenum">
              <a:rPr lang="cs-CZ" altLang="cs-CZ" smtClean="0"/>
              <a:pPr/>
              <a:t>104</a:t>
            </a:fld>
            <a:endParaRPr lang="cs-CZ" altLang="cs-CZ" dirty="0"/>
          </a:p>
        </p:txBody>
      </p:sp>
      <p:sp>
        <p:nvSpPr>
          <p:cNvPr id="4" name="Nadpis 3"/>
          <p:cNvSpPr>
            <a:spLocks noGrp="1"/>
          </p:cNvSpPr>
          <p:nvPr>
            <p:ph type="title"/>
          </p:nvPr>
        </p:nvSpPr>
        <p:spPr/>
        <p:txBody>
          <a:bodyPr/>
          <a:lstStyle/>
          <a:p>
            <a:r>
              <a:rPr lang="pl-PL" dirty="0"/>
              <a:t>Task </a:t>
            </a:r>
            <a:r>
              <a:rPr lang="pl-PL" dirty="0" smtClean="0"/>
              <a:t>1: </a:t>
            </a:r>
            <a:r>
              <a:rPr lang="pl-PL" dirty="0"/>
              <a:t>instrument</a:t>
            </a:r>
          </a:p>
        </p:txBody>
      </p:sp>
      <p:graphicFrame>
        <p:nvGraphicFramePr>
          <p:cNvPr id="6" name="Zástupný objekt pre obsah 5"/>
          <p:cNvGraphicFramePr>
            <a:graphicFrameLocks noGrp="1"/>
          </p:cNvGraphicFramePr>
          <p:nvPr>
            <p:ph idx="1"/>
            <p:extLst/>
          </p:nvPr>
        </p:nvGraphicFramePr>
        <p:xfrm>
          <a:off x="1278073" y="1731155"/>
          <a:ext cx="9356523" cy="2728113"/>
        </p:xfrm>
        <a:graphic>
          <a:graphicData uri="http://schemas.openxmlformats.org/drawingml/2006/table">
            <a:tbl>
              <a:tblPr firstRow="1" firstCol="1" bandRow="1">
                <a:tableStyleId>{9D7B26C5-4107-4FEC-AEDC-1716B250A1EF}</a:tableStyleId>
              </a:tblPr>
              <a:tblGrid>
                <a:gridCol w="2781557">
                  <a:extLst>
                    <a:ext uri="{9D8B030D-6E8A-4147-A177-3AD203B41FA5}">
                      <a16:colId xmlns:a16="http://schemas.microsoft.com/office/drawing/2014/main" val="3657264859"/>
                    </a:ext>
                  </a:extLst>
                </a:gridCol>
                <a:gridCol w="1609669">
                  <a:extLst>
                    <a:ext uri="{9D8B030D-6E8A-4147-A177-3AD203B41FA5}">
                      <a16:colId xmlns:a16="http://schemas.microsoft.com/office/drawing/2014/main" val="1896303219"/>
                    </a:ext>
                  </a:extLst>
                </a:gridCol>
                <a:gridCol w="4965297">
                  <a:extLst>
                    <a:ext uri="{9D8B030D-6E8A-4147-A177-3AD203B41FA5}">
                      <a16:colId xmlns:a16="http://schemas.microsoft.com/office/drawing/2014/main" val="1554061724"/>
                    </a:ext>
                  </a:extLst>
                </a:gridCol>
              </a:tblGrid>
              <a:tr h="241963">
                <a:tc gridSpan="3">
                  <a:txBody>
                    <a:bodyPr/>
                    <a:lstStyle/>
                    <a:p>
                      <a:pPr>
                        <a:lnSpc>
                          <a:spcPct val="115000"/>
                        </a:lnSpc>
                        <a:spcAft>
                          <a:spcPts val="0"/>
                        </a:spcAft>
                      </a:pPr>
                      <a:r>
                        <a:rPr lang="en-GB" sz="1200">
                          <a:effectLst/>
                        </a:rPr>
                        <a:t>Table 1 Vignette factors and factor levels</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1273480684"/>
                  </a:ext>
                </a:extLst>
              </a:tr>
              <a:tr h="500556">
                <a:tc>
                  <a:txBody>
                    <a:bodyPr/>
                    <a:lstStyle/>
                    <a:p>
                      <a:pPr>
                        <a:lnSpc>
                          <a:spcPct val="115000"/>
                        </a:lnSpc>
                        <a:spcAft>
                          <a:spcPts val="0"/>
                        </a:spcAft>
                      </a:pPr>
                      <a:r>
                        <a:rPr lang="en-GB" sz="1200">
                          <a:effectLst/>
                        </a:rPr>
                        <a:t>Factor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200">
                          <a:effectLst/>
                        </a:rPr>
                        <a:t>Factor levels</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2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76537012"/>
                  </a:ext>
                </a:extLst>
              </a:tr>
              <a:tr h="241963">
                <a:tc>
                  <a:txBody>
                    <a:bodyPr/>
                    <a:lstStyle/>
                    <a:p>
                      <a:pPr>
                        <a:lnSpc>
                          <a:spcPct val="115000"/>
                        </a:lnSpc>
                        <a:spcAft>
                          <a:spcPts val="0"/>
                        </a:spcAft>
                      </a:pPr>
                      <a:r>
                        <a:rPr lang="en-GB" sz="1200">
                          <a:effectLst/>
                        </a:rPr>
                        <a:t>gender</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200">
                          <a:effectLst/>
                        </a:rPr>
                        <a:t>2 levels</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200">
                          <a:effectLst/>
                        </a:rPr>
                        <a:t>male/female</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76382230"/>
                  </a:ext>
                </a:extLst>
              </a:tr>
              <a:tr h="241963">
                <a:tc>
                  <a:txBody>
                    <a:bodyPr/>
                    <a:lstStyle/>
                    <a:p>
                      <a:pPr>
                        <a:lnSpc>
                          <a:spcPct val="115000"/>
                        </a:lnSpc>
                        <a:spcAft>
                          <a:spcPts val="0"/>
                        </a:spcAft>
                      </a:pPr>
                      <a:r>
                        <a:rPr lang="en-GB" sz="1200">
                          <a:effectLst/>
                        </a:rPr>
                        <a:t>age</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200">
                          <a:effectLst/>
                        </a:rPr>
                        <a:t>3 levels</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200">
                          <a:effectLst/>
                        </a:rPr>
                        <a:t>35, 36, 37 years</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15437286"/>
                  </a:ext>
                </a:extLst>
              </a:tr>
              <a:tr h="500556">
                <a:tc>
                  <a:txBody>
                    <a:bodyPr/>
                    <a:lstStyle/>
                    <a:p>
                      <a:pPr>
                        <a:lnSpc>
                          <a:spcPct val="115000"/>
                        </a:lnSpc>
                        <a:spcAft>
                          <a:spcPts val="0"/>
                        </a:spcAft>
                      </a:pPr>
                      <a:r>
                        <a:rPr lang="en-GB" sz="1200">
                          <a:effectLst/>
                        </a:rPr>
                        <a:t>educational attainment</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200">
                          <a:effectLst/>
                        </a:rPr>
                        <a:t>3 levels</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200">
                          <a:effectLst/>
                        </a:rPr>
                        <a:t>3 universities with different quality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08680187"/>
                  </a:ext>
                </a:extLst>
              </a:tr>
              <a:tr h="500556">
                <a:tc>
                  <a:txBody>
                    <a:bodyPr/>
                    <a:lstStyle/>
                    <a:p>
                      <a:pPr>
                        <a:lnSpc>
                          <a:spcPct val="115000"/>
                        </a:lnSpc>
                        <a:spcAft>
                          <a:spcPts val="0"/>
                        </a:spcAft>
                      </a:pPr>
                      <a:r>
                        <a:rPr lang="en-GB" sz="1200">
                          <a:effectLst/>
                        </a:rPr>
                        <a:t>professional experience</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200">
                          <a:effectLst/>
                        </a:rPr>
                        <a:t>3 levels</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200">
                          <a:effectLst/>
                        </a:rPr>
                        <a:t>8 years and small team, 10 years and medium team, 11 years and big team</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36938701"/>
                  </a:ext>
                </a:extLst>
              </a:tr>
              <a:tr h="500556">
                <a:tc>
                  <a:txBody>
                    <a:bodyPr/>
                    <a:lstStyle/>
                    <a:p>
                      <a:pPr>
                        <a:lnSpc>
                          <a:spcPct val="115000"/>
                        </a:lnSpc>
                        <a:spcAft>
                          <a:spcPts val="0"/>
                        </a:spcAft>
                      </a:pPr>
                      <a:r>
                        <a:rPr lang="en-GB" sz="1200">
                          <a:effectLst/>
                        </a:rPr>
                        <a:t>vocational training</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200" dirty="0">
                          <a:effectLst/>
                        </a:rPr>
                        <a:t>3 levels</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200" dirty="0">
                          <a:effectLst/>
                        </a:rPr>
                        <a:t>considerable and job-related, average, none</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98875463"/>
                  </a:ext>
                </a:extLst>
              </a:tr>
            </a:tbl>
          </a:graphicData>
        </a:graphic>
      </p:graphicFrame>
      <p:sp>
        <p:nvSpPr>
          <p:cNvPr id="7" name="BlokTextu 6"/>
          <p:cNvSpPr txBox="1"/>
          <p:nvPr/>
        </p:nvSpPr>
        <p:spPr>
          <a:xfrm flipH="1" flipV="1">
            <a:off x="10695398" y="6013984"/>
            <a:ext cx="1202076" cy="766959"/>
          </a:xfrm>
          <a:prstGeom prst="rect">
            <a:avLst/>
          </a:prstGeom>
          <a:solidFill>
            <a:schemeClr val="bg1"/>
          </a:solidFill>
        </p:spPr>
        <p:txBody>
          <a:bodyPr wrap="square" rtlCol="0">
            <a:spAutoFit/>
          </a:bodyPr>
          <a:lstStyle/>
          <a:p>
            <a:endParaRPr lang="pl-PL"/>
          </a:p>
        </p:txBody>
      </p:sp>
    </p:spTree>
    <p:extLst>
      <p:ext uri="{BB962C8B-B14F-4D97-AF65-F5344CB8AC3E}">
        <p14:creationId xmlns:p14="http://schemas.microsoft.com/office/powerpoint/2010/main" val="424155111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p:cNvSpPr>
            <a:spLocks noGrp="1"/>
          </p:cNvSpPr>
          <p:nvPr>
            <p:ph type="sldNum" sz="quarter" idx="11"/>
          </p:nvPr>
        </p:nvSpPr>
        <p:spPr/>
        <p:txBody>
          <a:bodyPr/>
          <a:lstStyle/>
          <a:p>
            <a:fld id="{0970407D-EE58-4A0B-824B-1D3AE42DD9CF}" type="slidenum">
              <a:rPr lang="cs-CZ" altLang="cs-CZ" smtClean="0"/>
              <a:pPr/>
              <a:t>105</a:t>
            </a:fld>
            <a:endParaRPr lang="cs-CZ" altLang="cs-CZ" dirty="0"/>
          </a:p>
        </p:txBody>
      </p:sp>
      <p:sp>
        <p:nvSpPr>
          <p:cNvPr id="4" name="Nadpis 3"/>
          <p:cNvSpPr>
            <a:spLocks noGrp="1"/>
          </p:cNvSpPr>
          <p:nvPr>
            <p:ph type="title"/>
          </p:nvPr>
        </p:nvSpPr>
        <p:spPr/>
        <p:txBody>
          <a:bodyPr/>
          <a:lstStyle/>
          <a:p>
            <a:r>
              <a:rPr lang="pl-PL" dirty="0"/>
              <a:t>Task </a:t>
            </a:r>
            <a:r>
              <a:rPr lang="pl-PL" dirty="0" smtClean="0"/>
              <a:t>1: questionnaire</a:t>
            </a:r>
            <a:endParaRPr lang="pl-PL" dirty="0"/>
          </a:p>
        </p:txBody>
      </p:sp>
      <p:sp>
        <p:nvSpPr>
          <p:cNvPr id="5" name="Zástupný objekt pre obsah 4"/>
          <p:cNvSpPr>
            <a:spLocks noGrp="1"/>
          </p:cNvSpPr>
          <p:nvPr>
            <p:ph idx="1"/>
          </p:nvPr>
        </p:nvSpPr>
        <p:spPr>
          <a:xfrm>
            <a:off x="720000" y="1415773"/>
            <a:ext cx="10753200" cy="4139998"/>
          </a:xfrm>
        </p:spPr>
        <p:txBody>
          <a:bodyPr>
            <a:normAutofit fontScale="92500"/>
          </a:bodyPr>
          <a:lstStyle/>
          <a:p>
            <a:pPr>
              <a:lnSpc>
                <a:spcPct val="100000"/>
              </a:lnSpc>
            </a:pPr>
            <a:r>
              <a:rPr lang="pl-PL" sz="2400" b="1" dirty="0" smtClean="0"/>
              <a:t>Competence</a:t>
            </a:r>
            <a:r>
              <a:rPr lang="pl-PL" sz="2400" dirty="0" smtClean="0"/>
              <a:t> (3 items): 1. Did the applicant strike as competent? 2. How likely is that the applicant has the necessary skills for this job? 3. How qualified you think the applicant is? Scale: 1 (not at all) to 7 (very much);</a:t>
            </a:r>
          </a:p>
          <a:p>
            <a:pPr>
              <a:lnSpc>
                <a:spcPct val="100000"/>
              </a:lnSpc>
            </a:pPr>
            <a:r>
              <a:rPr lang="pl-PL" sz="2400" b="1" dirty="0" smtClean="0"/>
              <a:t>Hireability</a:t>
            </a:r>
            <a:r>
              <a:rPr lang="pl-PL" sz="2400" dirty="0" smtClean="0"/>
              <a:t> (3 items): 1. How likealy would you be to invite the applicant to interview for the job? 2. How likely would you be to hire the applicant for the job? 3. How likely do you think it is thay the applicant was actually hired? </a:t>
            </a:r>
            <a:r>
              <a:rPr lang="pl-PL" sz="2400" dirty="0"/>
              <a:t>Scale: 1 (not at all) to 7 (very much);</a:t>
            </a:r>
          </a:p>
          <a:p>
            <a:pPr>
              <a:lnSpc>
                <a:spcPct val="100000"/>
              </a:lnSpc>
            </a:pPr>
            <a:r>
              <a:rPr lang="pl-PL" sz="2400" b="1" dirty="0" smtClean="0"/>
              <a:t>Likeability</a:t>
            </a:r>
            <a:r>
              <a:rPr lang="pl-PL" sz="2400" dirty="0" smtClean="0"/>
              <a:t> (3 items): 1. How much did you like the applicant? 2. Would you characterize the applicant as someone you want to get to know better? 3. Would the applicant fit well with other team members? Scale: 1 (not at all likely) to 7 (very likely);</a:t>
            </a:r>
          </a:p>
          <a:p>
            <a:pPr>
              <a:lnSpc>
                <a:spcPct val="100000"/>
              </a:lnSpc>
            </a:pPr>
            <a:r>
              <a:rPr lang="pl-PL" sz="2400" b="1" dirty="0" smtClean="0"/>
              <a:t>Wage proposal</a:t>
            </a:r>
            <a:r>
              <a:rPr lang="pl-PL" sz="2400" dirty="0" smtClean="0"/>
              <a:t>: starting and after probation</a:t>
            </a:r>
          </a:p>
          <a:p>
            <a:pPr>
              <a:lnSpc>
                <a:spcPct val="100000"/>
              </a:lnSpc>
            </a:pPr>
            <a:endParaRPr lang="pl-PL" sz="2000" b="1" dirty="0"/>
          </a:p>
          <a:p>
            <a:pPr>
              <a:lnSpc>
                <a:spcPct val="100000"/>
              </a:lnSpc>
            </a:pPr>
            <a:endParaRPr lang="pl-PL" sz="2000" b="1" dirty="0"/>
          </a:p>
        </p:txBody>
      </p:sp>
      <p:sp>
        <p:nvSpPr>
          <p:cNvPr id="6" name="BlokTextu 5"/>
          <p:cNvSpPr txBox="1"/>
          <p:nvPr/>
        </p:nvSpPr>
        <p:spPr>
          <a:xfrm flipH="1" flipV="1">
            <a:off x="10695398" y="6013984"/>
            <a:ext cx="1202076" cy="766959"/>
          </a:xfrm>
          <a:prstGeom prst="rect">
            <a:avLst/>
          </a:prstGeom>
          <a:solidFill>
            <a:schemeClr val="bg1"/>
          </a:solidFill>
        </p:spPr>
        <p:txBody>
          <a:bodyPr wrap="square" rtlCol="0">
            <a:spAutoFit/>
          </a:bodyPr>
          <a:lstStyle/>
          <a:p>
            <a:endParaRPr lang="pl-PL"/>
          </a:p>
        </p:txBody>
      </p:sp>
    </p:spTree>
    <p:extLst>
      <p:ext uri="{BB962C8B-B14F-4D97-AF65-F5344CB8AC3E}">
        <p14:creationId xmlns:p14="http://schemas.microsoft.com/office/powerpoint/2010/main" val="364516194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p:cNvSpPr>
            <a:spLocks noGrp="1"/>
          </p:cNvSpPr>
          <p:nvPr>
            <p:ph type="sldNum" sz="quarter" idx="11"/>
          </p:nvPr>
        </p:nvSpPr>
        <p:spPr/>
        <p:txBody>
          <a:bodyPr/>
          <a:lstStyle/>
          <a:p>
            <a:fld id="{0970407D-EE58-4A0B-824B-1D3AE42DD9CF}" type="slidenum">
              <a:rPr lang="cs-CZ" altLang="cs-CZ" smtClean="0"/>
              <a:pPr/>
              <a:t>106</a:t>
            </a:fld>
            <a:endParaRPr lang="cs-CZ" altLang="cs-CZ" dirty="0"/>
          </a:p>
        </p:txBody>
      </p:sp>
      <p:sp>
        <p:nvSpPr>
          <p:cNvPr id="4" name="Nadpis 3"/>
          <p:cNvSpPr>
            <a:spLocks noGrp="1"/>
          </p:cNvSpPr>
          <p:nvPr>
            <p:ph type="title"/>
          </p:nvPr>
        </p:nvSpPr>
        <p:spPr/>
        <p:txBody>
          <a:bodyPr/>
          <a:lstStyle/>
          <a:p>
            <a:r>
              <a:rPr lang="pl-PL" dirty="0"/>
              <a:t>Task </a:t>
            </a:r>
            <a:r>
              <a:rPr lang="pl-PL" dirty="0" smtClean="0"/>
              <a:t>1: results</a:t>
            </a:r>
            <a:endParaRPr lang="pl-PL" dirty="0"/>
          </a:p>
        </p:txBody>
      </p:sp>
      <p:sp>
        <p:nvSpPr>
          <p:cNvPr id="5" name="Zástupný objekt pre obsah 4"/>
          <p:cNvSpPr>
            <a:spLocks noGrp="1"/>
          </p:cNvSpPr>
          <p:nvPr>
            <p:ph idx="1"/>
          </p:nvPr>
        </p:nvSpPr>
        <p:spPr>
          <a:xfrm>
            <a:off x="720000" y="1701238"/>
            <a:ext cx="10753200" cy="4139998"/>
          </a:xfrm>
        </p:spPr>
        <p:txBody>
          <a:bodyPr/>
          <a:lstStyle/>
          <a:p>
            <a:pPr>
              <a:lnSpc>
                <a:spcPct val="100000"/>
              </a:lnSpc>
            </a:pPr>
            <a:endParaRPr lang="pl-PL" b="1" dirty="0"/>
          </a:p>
          <a:p>
            <a:pPr>
              <a:lnSpc>
                <a:spcPct val="100000"/>
              </a:lnSpc>
            </a:pPr>
            <a:endParaRPr lang="pl-PL" b="1" dirty="0"/>
          </a:p>
        </p:txBody>
      </p:sp>
      <p:graphicFrame>
        <p:nvGraphicFramePr>
          <p:cNvPr id="9" name="Tabuľka 8"/>
          <p:cNvGraphicFramePr>
            <a:graphicFrameLocks noGrp="1"/>
          </p:cNvGraphicFramePr>
          <p:nvPr>
            <p:extLst/>
          </p:nvPr>
        </p:nvGraphicFramePr>
        <p:xfrm>
          <a:off x="807962" y="1558340"/>
          <a:ext cx="9555237" cy="2561076"/>
        </p:xfrm>
        <a:graphic>
          <a:graphicData uri="http://schemas.openxmlformats.org/drawingml/2006/table">
            <a:tbl>
              <a:tblPr firstRow="1" firstCol="1" bandRow="1">
                <a:tableStyleId>{9D7B26C5-4107-4FEC-AEDC-1716B250A1EF}</a:tableStyleId>
              </a:tblPr>
              <a:tblGrid>
                <a:gridCol w="775488">
                  <a:extLst>
                    <a:ext uri="{9D8B030D-6E8A-4147-A177-3AD203B41FA5}">
                      <a16:colId xmlns:a16="http://schemas.microsoft.com/office/drawing/2014/main" val="926164573"/>
                    </a:ext>
                  </a:extLst>
                </a:gridCol>
                <a:gridCol w="1085026">
                  <a:extLst>
                    <a:ext uri="{9D8B030D-6E8A-4147-A177-3AD203B41FA5}">
                      <a16:colId xmlns:a16="http://schemas.microsoft.com/office/drawing/2014/main" val="1708394608"/>
                    </a:ext>
                  </a:extLst>
                </a:gridCol>
                <a:gridCol w="465949">
                  <a:extLst>
                    <a:ext uri="{9D8B030D-6E8A-4147-A177-3AD203B41FA5}">
                      <a16:colId xmlns:a16="http://schemas.microsoft.com/office/drawing/2014/main" val="770766401"/>
                    </a:ext>
                  </a:extLst>
                </a:gridCol>
                <a:gridCol w="464856">
                  <a:extLst>
                    <a:ext uri="{9D8B030D-6E8A-4147-A177-3AD203B41FA5}">
                      <a16:colId xmlns:a16="http://schemas.microsoft.com/office/drawing/2014/main" val="2502154030"/>
                    </a:ext>
                  </a:extLst>
                </a:gridCol>
                <a:gridCol w="992056">
                  <a:extLst>
                    <a:ext uri="{9D8B030D-6E8A-4147-A177-3AD203B41FA5}">
                      <a16:colId xmlns:a16="http://schemas.microsoft.com/office/drawing/2014/main" val="1436140971"/>
                    </a:ext>
                  </a:extLst>
                </a:gridCol>
                <a:gridCol w="642048">
                  <a:extLst>
                    <a:ext uri="{9D8B030D-6E8A-4147-A177-3AD203B41FA5}">
                      <a16:colId xmlns:a16="http://schemas.microsoft.com/office/drawing/2014/main" val="1036902931"/>
                    </a:ext>
                  </a:extLst>
                </a:gridCol>
                <a:gridCol w="535950">
                  <a:extLst>
                    <a:ext uri="{9D8B030D-6E8A-4147-A177-3AD203B41FA5}">
                      <a16:colId xmlns:a16="http://schemas.microsoft.com/office/drawing/2014/main" val="882301673"/>
                    </a:ext>
                  </a:extLst>
                </a:gridCol>
                <a:gridCol w="465949">
                  <a:extLst>
                    <a:ext uri="{9D8B030D-6E8A-4147-A177-3AD203B41FA5}">
                      <a16:colId xmlns:a16="http://schemas.microsoft.com/office/drawing/2014/main" val="511462166"/>
                    </a:ext>
                  </a:extLst>
                </a:gridCol>
                <a:gridCol w="920960">
                  <a:extLst>
                    <a:ext uri="{9D8B030D-6E8A-4147-A177-3AD203B41FA5}">
                      <a16:colId xmlns:a16="http://schemas.microsoft.com/office/drawing/2014/main" val="2626512773"/>
                    </a:ext>
                  </a:extLst>
                </a:gridCol>
                <a:gridCol w="642048">
                  <a:extLst>
                    <a:ext uri="{9D8B030D-6E8A-4147-A177-3AD203B41FA5}">
                      <a16:colId xmlns:a16="http://schemas.microsoft.com/office/drawing/2014/main" val="2812977136"/>
                    </a:ext>
                  </a:extLst>
                </a:gridCol>
                <a:gridCol w="640953">
                  <a:extLst>
                    <a:ext uri="{9D8B030D-6E8A-4147-A177-3AD203B41FA5}">
                      <a16:colId xmlns:a16="http://schemas.microsoft.com/office/drawing/2014/main" val="2289874648"/>
                    </a:ext>
                  </a:extLst>
                </a:gridCol>
                <a:gridCol w="640953">
                  <a:extLst>
                    <a:ext uri="{9D8B030D-6E8A-4147-A177-3AD203B41FA5}">
                      <a16:colId xmlns:a16="http://schemas.microsoft.com/office/drawing/2014/main" val="2875184513"/>
                    </a:ext>
                  </a:extLst>
                </a:gridCol>
                <a:gridCol w="640953">
                  <a:extLst>
                    <a:ext uri="{9D8B030D-6E8A-4147-A177-3AD203B41FA5}">
                      <a16:colId xmlns:a16="http://schemas.microsoft.com/office/drawing/2014/main" val="1813816129"/>
                    </a:ext>
                  </a:extLst>
                </a:gridCol>
                <a:gridCol w="642048">
                  <a:extLst>
                    <a:ext uri="{9D8B030D-6E8A-4147-A177-3AD203B41FA5}">
                      <a16:colId xmlns:a16="http://schemas.microsoft.com/office/drawing/2014/main" val="3116195184"/>
                    </a:ext>
                  </a:extLst>
                </a:gridCol>
              </a:tblGrid>
              <a:tr h="357120">
                <a:tc gridSpan="14">
                  <a:txBody>
                    <a:bodyPr/>
                    <a:lstStyle/>
                    <a:p>
                      <a:pPr marL="450215" indent="-450215" algn="ctr">
                        <a:lnSpc>
                          <a:spcPct val="115000"/>
                        </a:lnSpc>
                        <a:spcAft>
                          <a:spcPts val="0"/>
                        </a:spcAft>
                      </a:pPr>
                      <a:r>
                        <a:rPr lang="en-GB" sz="1000">
                          <a:effectLst/>
                        </a:rPr>
                        <a:t>Table 2 Descriptive statistics of measured variables and differences between assessment of men and women applicants</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4068444320"/>
                  </a:ext>
                </a:extLst>
              </a:tr>
              <a:tr h="193869">
                <a:tc>
                  <a:txBody>
                    <a:bodyPr/>
                    <a:lstStyle/>
                    <a:p>
                      <a:pPr algn="ctr">
                        <a:lnSpc>
                          <a:spcPct val="107000"/>
                        </a:lnSpc>
                      </a:pPr>
                      <a:endParaRPr lang="pl-PL" sz="1100">
                        <a:effectLst/>
                        <a:latin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pl-PL" sz="1100">
                        <a:effectLst/>
                        <a:latin typeface="Calibri" panose="020F0502020204030204" pitchFamily="34" charset="0"/>
                        <a:cs typeface="Times New Roman" panose="02020603050405020304" pitchFamily="18" charset="0"/>
                      </a:endParaRPr>
                    </a:p>
                  </a:txBody>
                  <a:tcPr marL="0" marR="0" marT="0" marB="0" anchor="ctr"/>
                </a:tc>
                <a:tc gridSpan="4">
                  <a:txBody>
                    <a:bodyPr/>
                    <a:lstStyle/>
                    <a:p>
                      <a:pPr algn="ctr">
                        <a:lnSpc>
                          <a:spcPct val="115000"/>
                        </a:lnSpc>
                        <a:spcAft>
                          <a:spcPts val="0"/>
                        </a:spcAft>
                      </a:pPr>
                      <a:r>
                        <a:rPr lang="en-GB" sz="1000" b="1" dirty="0">
                          <a:effectLst/>
                        </a:rPr>
                        <a:t>men applicants</a:t>
                      </a:r>
                      <a:endParaRPr lang="pl-P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pl-PL"/>
                    </a:p>
                  </a:txBody>
                  <a:tcPr/>
                </a:tc>
                <a:tc hMerge="1">
                  <a:txBody>
                    <a:bodyPr/>
                    <a:lstStyle/>
                    <a:p>
                      <a:endParaRPr lang="pl-PL"/>
                    </a:p>
                  </a:txBody>
                  <a:tcPr/>
                </a:tc>
                <a:tc hMerge="1">
                  <a:txBody>
                    <a:bodyPr/>
                    <a:lstStyle/>
                    <a:p>
                      <a:endParaRPr lang="pl-PL"/>
                    </a:p>
                  </a:txBody>
                  <a:tcPr/>
                </a:tc>
                <a:tc gridSpan="4">
                  <a:txBody>
                    <a:bodyPr/>
                    <a:lstStyle/>
                    <a:p>
                      <a:pPr algn="ctr">
                        <a:lnSpc>
                          <a:spcPct val="115000"/>
                        </a:lnSpc>
                        <a:spcAft>
                          <a:spcPts val="0"/>
                        </a:spcAft>
                      </a:pPr>
                      <a:r>
                        <a:rPr lang="en-GB" sz="1000" b="1" dirty="0">
                          <a:effectLst/>
                        </a:rPr>
                        <a:t>women applicants</a:t>
                      </a:r>
                      <a:endParaRPr lang="pl-P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pl-PL"/>
                    </a:p>
                  </a:txBody>
                  <a:tcPr/>
                </a:tc>
                <a:tc hMerge="1">
                  <a:txBody>
                    <a:bodyPr/>
                    <a:lstStyle/>
                    <a:p>
                      <a:endParaRPr lang="pl-PL"/>
                    </a:p>
                  </a:txBody>
                  <a:tcPr/>
                </a:tc>
                <a:tc hMerge="1">
                  <a:txBody>
                    <a:bodyPr/>
                    <a:lstStyle/>
                    <a:p>
                      <a:endParaRPr lang="pl-PL"/>
                    </a:p>
                  </a:txBody>
                  <a:tcPr/>
                </a:tc>
                <a:tc>
                  <a:txBody>
                    <a:bodyPr/>
                    <a:lstStyle/>
                    <a:p>
                      <a:pPr algn="ctr">
                        <a:lnSpc>
                          <a:spcPct val="115000"/>
                        </a:lnSpc>
                        <a:spcAft>
                          <a:spcPts val="0"/>
                        </a:spcAft>
                      </a:pPr>
                      <a:r>
                        <a:rPr lang="en-GB" sz="10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pl-PL" sz="1100">
                        <a:effectLst/>
                        <a:latin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pl-PL" sz="1100">
                        <a:effectLst/>
                        <a:latin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pl-PL" sz="1100">
                        <a:effectLst/>
                        <a:latin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327645526"/>
                  </a:ext>
                </a:extLst>
              </a:tr>
              <a:tr h="193869">
                <a:tc>
                  <a:txBody>
                    <a:bodyPr/>
                    <a:lstStyle/>
                    <a:p>
                      <a:pPr algn="ctr">
                        <a:lnSpc>
                          <a:spcPct val="115000"/>
                        </a:lnSpc>
                        <a:spcAft>
                          <a:spcPts val="0"/>
                        </a:spcAft>
                      </a:pPr>
                      <a:r>
                        <a:rPr lang="en-GB" sz="1000">
                          <a:effectLst/>
                        </a:rPr>
                        <a:t>CV</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pl-PL" sz="1100">
                        <a:effectLst/>
                        <a:latin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N</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ω</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M</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SD</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N</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ω</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M</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SD</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t</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df</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p</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d</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02293562"/>
                  </a:ext>
                </a:extLst>
              </a:tr>
              <a:tr h="357120">
                <a:tc>
                  <a:txBody>
                    <a:bodyPr/>
                    <a:lstStyle/>
                    <a:p>
                      <a:pPr algn="ctr">
                        <a:lnSpc>
                          <a:spcPct val="115000"/>
                        </a:lnSpc>
                        <a:spcAft>
                          <a:spcPts val="0"/>
                        </a:spcAft>
                      </a:pPr>
                      <a:r>
                        <a:rPr lang="en-GB" sz="1000">
                          <a:effectLst/>
                        </a:rPr>
                        <a:t>best</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competence</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77</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.910</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5.74</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0.93</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78</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.992</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5.73</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1.08</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0.059</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153</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.953</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pl-PL" sz="1100">
                        <a:effectLst/>
                        <a:latin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93596339"/>
                  </a:ext>
                </a:extLst>
              </a:tr>
              <a:tr h="193869">
                <a:tc>
                  <a:txBody>
                    <a:bodyPr/>
                    <a:lstStyle/>
                    <a:p>
                      <a:pPr algn="ctr">
                        <a:lnSpc>
                          <a:spcPct val="107000"/>
                        </a:lnSpc>
                      </a:pPr>
                      <a:endParaRPr lang="pl-PL" sz="1100">
                        <a:effectLst/>
                        <a:latin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hire-ability</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77</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.893</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5.51</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1.08</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78</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.987</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5.67</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1.02</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-0.949</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153</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.344</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pl-PL" sz="1100">
                        <a:effectLst/>
                        <a:latin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56176457"/>
                  </a:ext>
                </a:extLst>
              </a:tr>
              <a:tr h="193869">
                <a:tc>
                  <a:txBody>
                    <a:bodyPr/>
                    <a:lstStyle/>
                    <a:p>
                      <a:pPr algn="ctr">
                        <a:lnSpc>
                          <a:spcPct val="107000"/>
                        </a:lnSpc>
                      </a:pPr>
                      <a:endParaRPr lang="pl-PL" sz="1100">
                        <a:effectLst/>
                        <a:latin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likeability</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77</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.879</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5.41</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0.88</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78</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.990</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5.61</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0.94</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-1.403</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153</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.163</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pl-PL" sz="1100">
                        <a:effectLst/>
                        <a:latin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999092467"/>
                  </a:ext>
                </a:extLst>
              </a:tr>
              <a:tr h="357120">
                <a:tc>
                  <a:txBody>
                    <a:bodyPr/>
                    <a:lstStyle/>
                    <a:p>
                      <a:pPr algn="ctr">
                        <a:lnSpc>
                          <a:spcPct val="107000"/>
                        </a:lnSpc>
                      </a:pPr>
                      <a:endParaRPr lang="pl-PL" sz="1100">
                        <a:effectLst/>
                        <a:latin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starting wage</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77</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1230.39</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451.86</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78</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1055.77</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295.64</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2.845</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152</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.005</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.459</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72135302"/>
                  </a:ext>
                </a:extLst>
              </a:tr>
              <a:tr h="357120">
                <a:tc>
                  <a:txBody>
                    <a:bodyPr/>
                    <a:lstStyle/>
                    <a:p>
                      <a:pPr algn="ctr">
                        <a:lnSpc>
                          <a:spcPct val="107000"/>
                        </a:lnSpc>
                      </a:pPr>
                      <a:endParaRPr lang="pl-PL" sz="1100">
                        <a:effectLst/>
                        <a:latin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average wage</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77</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1498.55</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531.91</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78</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1314.03</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361.49</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2.513</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151</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.013</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.406</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34215321"/>
                  </a:ext>
                </a:extLst>
              </a:tr>
              <a:tr h="357120">
                <a:tc gridSpan="14">
                  <a:txBody>
                    <a:bodyPr/>
                    <a:lstStyle/>
                    <a:p>
                      <a:pPr algn="ctr">
                        <a:lnSpc>
                          <a:spcPct val="115000"/>
                        </a:lnSpc>
                        <a:spcAft>
                          <a:spcPts val="0"/>
                        </a:spcAft>
                      </a:pPr>
                      <a:r>
                        <a:rPr lang="en-GB" sz="1000" dirty="0">
                          <a:effectLst/>
                        </a:rPr>
                        <a:t>Note: N – number, ω – reliability (omega), M – mean, SD – standard deviation, t – t-test value, </a:t>
                      </a:r>
                      <a:r>
                        <a:rPr lang="en-GB" sz="1000" dirty="0" err="1">
                          <a:effectLst/>
                        </a:rPr>
                        <a:t>df</a:t>
                      </a:r>
                      <a:r>
                        <a:rPr lang="en-GB" sz="1000" dirty="0">
                          <a:effectLst/>
                        </a:rPr>
                        <a:t> – degree of freedom, p – significance, d – Cohen’s d</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2641007764"/>
                  </a:ext>
                </a:extLst>
              </a:tr>
            </a:tbl>
          </a:graphicData>
        </a:graphic>
      </p:graphicFrame>
      <p:sp>
        <p:nvSpPr>
          <p:cNvPr id="7" name="BlokTextu 6"/>
          <p:cNvSpPr txBox="1"/>
          <p:nvPr/>
        </p:nvSpPr>
        <p:spPr>
          <a:xfrm flipH="1" flipV="1">
            <a:off x="10695398" y="6013984"/>
            <a:ext cx="1202076" cy="766959"/>
          </a:xfrm>
          <a:prstGeom prst="rect">
            <a:avLst/>
          </a:prstGeom>
          <a:solidFill>
            <a:schemeClr val="bg1"/>
          </a:solidFill>
        </p:spPr>
        <p:txBody>
          <a:bodyPr wrap="square" rtlCol="0">
            <a:spAutoFit/>
          </a:bodyPr>
          <a:lstStyle/>
          <a:p>
            <a:endParaRPr lang="pl-PL"/>
          </a:p>
        </p:txBody>
      </p:sp>
    </p:spTree>
    <p:extLst>
      <p:ext uri="{BB962C8B-B14F-4D97-AF65-F5344CB8AC3E}">
        <p14:creationId xmlns:p14="http://schemas.microsoft.com/office/powerpoint/2010/main" val="373010846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p:cNvSpPr>
            <a:spLocks noGrp="1"/>
          </p:cNvSpPr>
          <p:nvPr>
            <p:ph type="sldNum" sz="quarter" idx="11"/>
          </p:nvPr>
        </p:nvSpPr>
        <p:spPr/>
        <p:txBody>
          <a:bodyPr/>
          <a:lstStyle/>
          <a:p>
            <a:fld id="{0970407D-EE58-4A0B-824B-1D3AE42DD9CF}" type="slidenum">
              <a:rPr lang="cs-CZ" altLang="cs-CZ" smtClean="0"/>
              <a:pPr/>
              <a:t>107</a:t>
            </a:fld>
            <a:endParaRPr lang="cs-CZ" altLang="cs-CZ" dirty="0"/>
          </a:p>
        </p:txBody>
      </p:sp>
      <p:sp>
        <p:nvSpPr>
          <p:cNvPr id="4" name="Nadpis 3"/>
          <p:cNvSpPr>
            <a:spLocks noGrp="1"/>
          </p:cNvSpPr>
          <p:nvPr>
            <p:ph type="title"/>
          </p:nvPr>
        </p:nvSpPr>
        <p:spPr/>
        <p:txBody>
          <a:bodyPr/>
          <a:lstStyle/>
          <a:p>
            <a:r>
              <a:rPr lang="pl-PL" dirty="0"/>
              <a:t>Task </a:t>
            </a:r>
            <a:r>
              <a:rPr lang="pl-PL" dirty="0" smtClean="0"/>
              <a:t>1: results</a:t>
            </a:r>
            <a:endParaRPr lang="pl-PL" dirty="0"/>
          </a:p>
        </p:txBody>
      </p:sp>
      <p:sp>
        <p:nvSpPr>
          <p:cNvPr id="5" name="Zástupný objekt pre obsah 4"/>
          <p:cNvSpPr>
            <a:spLocks noGrp="1"/>
          </p:cNvSpPr>
          <p:nvPr>
            <p:ph idx="1"/>
          </p:nvPr>
        </p:nvSpPr>
        <p:spPr>
          <a:xfrm>
            <a:off x="720000" y="1701238"/>
            <a:ext cx="10753200" cy="4139998"/>
          </a:xfrm>
        </p:spPr>
        <p:txBody>
          <a:bodyPr/>
          <a:lstStyle/>
          <a:p>
            <a:pPr>
              <a:lnSpc>
                <a:spcPct val="100000"/>
              </a:lnSpc>
            </a:pPr>
            <a:endParaRPr lang="pl-PL" b="1" dirty="0"/>
          </a:p>
          <a:p>
            <a:pPr>
              <a:lnSpc>
                <a:spcPct val="100000"/>
              </a:lnSpc>
            </a:pPr>
            <a:endParaRPr lang="pl-PL" b="1" dirty="0"/>
          </a:p>
        </p:txBody>
      </p:sp>
      <p:graphicFrame>
        <p:nvGraphicFramePr>
          <p:cNvPr id="9" name="Tabuľka 8"/>
          <p:cNvGraphicFramePr>
            <a:graphicFrameLocks noGrp="1"/>
          </p:cNvGraphicFramePr>
          <p:nvPr/>
        </p:nvGraphicFramePr>
        <p:xfrm>
          <a:off x="807962" y="1558340"/>
          <a:ext cx="9555237" cy="2561076"/>
        </p:xfrm>
        <a:graphic>
          <a:graphicData uri="http://schemas.openxmlformats.org/drawingml/2006/table">
            <a:tbl>
              <a:tblPr firstRow="1" firstCol="1" bandRow="1">
                <a:tableStyleId>{9D7B26C5-4107-4FEC-AEDC-1716B250A1EF}</a:tableStyleId>
              </a:tblPr>
              <a:tblGrid>
                <a:gridCol w="775488">
                  <a:extLst>
                    <a:ext uri="{9D8B030D-6E8A-4147-A177-3AD203B41FA5}">
                      <a16:colId xmlns:a16="http://schemas.microsoft.com/office/drawing/2014/main" val="926164573"/>
                    </a:ext>
                  </a:extLst>
                </a:gridCol>
                <a:gridCol w="1085026">
                  <a:extLst>
                    <a:ext uri="{9D8B030D-6E8A-4147-A177-3AD203B41FA5}">
                      <a16:colId xmlns:a16="http://schemas.microsoft.com/office/drawing/2014/main" val="1708394608"/>
                    </a:ext>
                  </a:extLst>
                </a:gridCol>
                <a:gridCol w="465949">
                  <a:extLst>
                    <a:ext uri="{9D8B030D-6E8A-4147-A177-3AD203B41FA5}">
                      <a16:colId xmlns:a16="http://schemas.microsoft.com/office/drawing/2014/main" val="770766401"/>
                    </a:ext>
                  </a:extLst>
                </a:gridCol>
                <a:gridCol w="464856">
                  <a:extLst>
                    <a:ext uri="{9D8B030D-6E8A-4147-A177-3AD203B41FA5}">
                      <a16:colId xmlns:a16="http://schemas.microsoft.com/office/drawing/2014/main" val="2502154030"/>
                    </a:ext>
                  </a:extLst>
                </a:gridCol>
                <a:gridCol w="992056">
                  <a:extLst>
                    <a:ext uri="{9D8B030D-6E8A-4147-A177-3AD203B41FA5}">
                      <a16:colId xmlns:a16="http://schemas.microsoft.com/office/drawing/2014/main" val="1436140971"/>
                    </a:ext>
                  </a:extLst>
                </a:gridCol>
                <a:gridCol w="642048">
                  <a:extLst>
                    <a:ext uri="{9D8B030D-6E8A-4147-A177-3AD203B41FA5}">
                      <a16:colId xmlns:a16="http://schemas.microsoft.com/office/drawing/2014/main" val="1036902931"/>
                    </a:ext>
                  </a:extLst>
                </a:gridCol>
                <a:gridCol w="535950">
                  <a:extLst>
                    <a:ext uri="{9D8B030D-6E8A-4147-A177-3AD203B41FA5}">
                      <a16:colId xmlns:a16="http://schemas.microsoft.com/office/drawing/2014/main" val="882301673"/>
                    </a:ext>
                  </a:extLst>
                </a:gridCol>
                <a:gridCol w="465949">
                  <a:extLst>
                    <a:ext uri="{9D8B030D-6E8A-4147-A177-3AD203B41FA5}">
                      <a16:colId xmlns:a16="http://schemas.microsoft.com/office/drawing/2014/main" val="511462166"/>
                    </a:ext>
                  </a:extLst>
                </a:gridCol>
                <a:gridCol w="920960">
                  <a:extLst>
                    <a:ext uri="{9D8B030D-6E8A-4147-A177-3AD203B41FA5}">
                      <a16:colId xmlns:a16="http://schemas.microsoft.com/office/drawing/2014/main" val="2626512773"/>
                    </a:ext>
                  </a:extLst>
                </a:gridCol>
                <a:gridCol w="642048">
                  <a:extLst>
                    <a:ext uri="{9D8B030D-6E8A-4147-A177-3AD203B41FA5}">
                      <a16:colId xmlns:a16="http://schemas.microsoft.com/office/drawing/2014/main" val="2812977136"/>
                    </a:ext>
                  </a:extLst>
                </a:gridCol>
                <a:gridCol w="640953">
                  <a:extLst>
                    <a:ext uri="{9D8B030D-6E8A-4147-A177-3AD203B41FA5}">
                      <a16:colId xmlns:a16="http://schemas.microsoft.com/office/drawing/2014/main" val="2289874648"/>
                    </a:ext>
                  </a:extLst>
                </a:gridCol>
                <a:gridCol w="640953">
                  <a:extLst>
                    <a:ext uri="{9D8B030D-6E8A-4147-A177-3AD203B41FA5}">
                      <a16:colId xmlns:a16="http://schemas.microsoft.com/office/drawing/2014/main" val="2875184513"/>
                    </a:ext>
                  </a:extLst>
                </a:gridCol>
                <a:gridCol w="640953">
                  <a:extLst>
                    <a:ext uri="{9D8B030D-6E8A-4147-A177-3AD203B41FA5}">
                      <a16:colId xmlns:a16="http://schemas.microsoft.com/office/drawing/2014/main" val="1813816129"/>
                    </a:ext>
                  </a:extLst>
                </a:gridCol>
                <a:gridCol w="642048">
                  <a:extLst>
                    <a:ext uri="{9D8B030D-6E8A-4147-A177-3AD203B41FA5}">
                      <a16:colId xmlns:a16="http://schemas.microsoft.com/office/drawing/2014/main" val="3116195184"/>
                    </a:ext>
                  </a:extLst>
                </a:gridCol>
              </a:tblGrid>
              <a:tr h="357120">
                <a:tc gridSpan="14">
                  <a:txBody>
                    <a:bodyPr/>
                    <a:lstStyle/>
                    <a:p>
                      <a:pPr marL="450215" indent="-450215" algn="ctr">
                        <a:lnSpc>
                          <a:spcPct val="115000"/>
                        </a:lnSpc>
                        <a:spcAft>
                          <a:spcPts val="0"/>
                        </a:spcAft>
                      </a:pPr>
                      <a:r>
                        <a:rPr lang="en-GB" sz="1000">
                          <a:effectLst/>
                        </a:rPr>
                        <a:t>Table 2 Descriptive statistics of measured variables and differences between assessment of men and women applicants</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4068444320"/>
                  </a:ext>
                </a:extLst>
              </a:tr>
              <a:tr h="193869">
                <a:tc>
                  <a:txBody>
                    <a:bodyPr/>
                    <a:lstStyle/>
                    <a:p>
                      <a:pPr algn="ctr">
                        <a:lnSpc>
                          <a:spcPct val="107000"/>
                        </a:lnSpc>
                      </a:pPr>
                      <a:endParaRPr lang="pl-PL" sz="1100">
                        <a:effectLst/>
                        <a:latin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pl-PL" sz="1100">
                        <a:effectLst/>
                        <a:latin typeface="Calibri" panose="020F0502020204030204" pitchFamily="34" charset="0"/>
                        <a:cs typeface="Times New Roman" panose="02020603050405020304" pitchFamily="18" charset="0"/>
                      </a:endParaRPr>
                    </a:p>
                  </a:txBody>
                  <a:tcPr marL="0" marR="0" marT="0" marB="0" anchor="ctr"/>
                </a:tc>
                <a:tc gridSpan="4">
                  <a:txBody>
                    <a:bodyPr/>
                    <a:lstStyle/>
                    <a:p>
                      <a:pPr algn="ctr">
                        <a:lnSpc>
                          <a:spcPct val="115000"/>
                        </a:lnSpc>
                        <a:spcAft>
                          <a:spcPts val="0"/>
                        </a:spcAft>
                      </a:pPr>
                      <a:r>
                        <a:rPr lang="en-GB" sz="1000" b="1" dirty="0">
                          <a:effectLst/>
                        </a:rPr>
                        <a:t>men applicants</a:t>
                      </a:r>
                      <a:endParaRPr lang="pl-P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pl-PL"/>
                    </a:p>
                  </a:txBody>
                  <a:tcPr/>
                </a:tc>
                <a:tc hMerge="1">
                  <a:txBody>
                    <a:bodyPr/>
                    <a:lstStyle/>
                    <a:p>
                      <a:endParaRPr lang="pl-PL"/>
                    </a:p>
                  </a:txBody>
                  <a:tcPr/>
                </a:tc>
                <a:tc hMerge="1">
                  <a:txBody>
                    <a:bodyPr/>
                    <a:lstStyle/>
                    <a:p>
                      <a:endParaRPr lang="pl-PL"/>
                    </a:p>
                  </a:txBody>
                  <a:tcPr/>
                </a:tc>
                <a:tc gridSpan="4">
                  <a:txBody>
                    <a:bodyPr/>
                    <a:lstStyle/>
                    <a:p>
                      <a:pPr algn="ctr">
                        <a:lnSpc>
                          <a:spcPct val="115000"/>
                        </a:lnSpc>
                        <a:spcAft>
                          <a:spcPts val="0"/>
                        </a:spcAft>
                      </a:pPr>
                      <a:r>
                        <a:rPr lang="en-GB" sz="1000" b="1" dirty="0">
                          <a:effectLst/>
                        </a:rPr>
                        <a:t>women applicants</a:t>
                      </a:r>
                      <a:endParaRPr lang="pl-P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pl-PL"/>
                    </a:p>
                  </a:txBody>
                  <a:tcPr/>
                </a:tc>
                <a:tc hMerge="1">
                  <a:txBody>
                    <a:bodyPr/>
                    <a:lstStyle/>
                    <a:p>
                      <a:endParaRPr lang="pl-PL"/>
                    </a:p>
                  </a:txBody>
                  <a:tcPr/>
                </a:tc>
                <a:tc hMerge="1">
                  <a:txBody>
                    <a:bodyPr/>
                    <a:lstStyle/>
                    <a:p>
                      <a:endParaRPr lang="pl-PL"/>
                    </a:p>
                  </a:txBody>
                  <a:tcPr/>
                </a:tc>
                <a:tc>
                  <a:txBody>
                    <a:bodyPr/>
                    <a:lstStyle/>
                    <a:p>
                      <a:pPr algn="ctr">
                        <a:lnSpc>
                          <a:spcPct val="115000"/>
                        </a:lnSpc>
                        <a:spcAft>
                          <a:spcPts val="0"/>
                        </a:spcAft>
                      </a:pPr>
                      <a:r>
                        <a:rPr lang="en-GB" sz="10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pl-PL" sz="1100">
                        <a:effectLst/>
                        <a:latin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pl-PL" sz="1100">
                        <a:effectLst/>
                        <a:latin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pl-PL" sz="1100">
                        <a:effectLst/>
                        <a:latin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327645526"/>
                  </a:ext>
                </a:extLst>
              </a:tr>
              <a:tr h="193869">
                <a:tc>
                  <a:txBody>
                    <a:bodyPr/>
                    <a:lstStyle/>
                    <a:p>
                      <a:pPr algn="ctr">
                        <a:lnSpc>
                          <a:spcPct val="115000"/>
                        </a:lnSpc>
                        <a:spcAft>
                          <a:spcPts val="0"/>
                        </a:spcAft>
                      </a:pPr>
                      <a:r>
                        <a:rPr lang="en-GB" sz="1000">
                          <a:effectLst/>
                        </a:rPr>
                        <a:t>CV</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pl-PL" sz="1100">
                        <a:effectLst/>
                        <a:latin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N</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ω</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M</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SD</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N</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ω</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M</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SD</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t</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df</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p</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d</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02293562"/>
                  </a:ext>
                </a:extLst>
              </a:tr>
              <a:tr h="357120">
                <a:tc>
                  <a:txBody>
                    <a:bodyPr/>
                    <a:lstStyle/>
                    <a:p>
                      <a:pPr algn="ctr">
                        <a:lnSpc>
                          <a:spcPct val="115000"/>
                        </a:lnSpc>
                        <a:spcAft>
                          <a:spcPts val="0"/>
                        </a:spcAft>
                      </a:pPr>
                      <a:r>
                        <a:rPr lang="en-GB" sz="1000">
                          <a:effectLst/>
                        </a:rPr>
                        <a:t>best</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competence</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77</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.910</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5.74</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0.93</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78</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.992</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5.73</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1.08</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0.059</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153</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.953</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pl-PL" sz="1100">
                        <a:effectLst/>
                        <a:latin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93596339"/>
                  </a:ext>
                </a:extLst>
              </a:tr>
              <a:tr h="193869">
                <a:tc>
                  <a:txBody>
                    <a:bodyPr/>
                    <a:lstStyle/>
                    <a:p>
                      <a:pPr algn="ctr">
                        <a:lnSpc>
                          <a:spcPct val="107000"/>
                        </a:lnSpc>
                      </a:pPr>
                      <a:endParaRPr lang="pl-PL" sz="1100">
                        <a:effectLst/>
                        <a:latin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hire-ability</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77</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.893</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5.51</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1.08</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78</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.987</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5.67</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1.02</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-0.949</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153</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.344</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pl-PL" sz="1100">
                        <a:effectLst/>
                        <a:latin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56176457"/>
                  </a:ext>
                </a:extLst>
              </a:tr>
              <a:tr h="193869">
                <a:tc>
                  <a:txBody>
                    <a:bodyPr/>
                    <a:lstStyle/>
                    <a:p>
                      <a:pPr algn="ctr">
                        <a:lnSpc>
                          <a:spcPct val="107000"/>
                        </a:lnSpc>
                      </a:pPr>
                      <a:endParaRPr lang="pl-PL" sz="1100">
                        <a:effectLst/>
                        <a:latin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likeability</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77</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.879</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5.41</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0.88</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78</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.990</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5.61</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0.94</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-1.403</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153</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.163</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pl-PL" sz="1100">
                        <a:effectLst/>
                        <a:latin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999092467"/>
                  </a:ext>
                </a:extLst>
              </a:tr>
              <a:tr h="357120">
                <a:tc>
                  <a:txBody>
                    <a:bodyPr/>
                    <a:lstStyle/>
                    <a:p>
                      <a:pPr algn="ctr">
                        <a:lnSpc>
                          <a:spcPct val="107000"/>
                        </a:lnSpc>
                      </a:pPr>
                      <a:endParaRPr lang="pl-PL" sz="1100">
                        <a:effectLst/>
                        <a:latin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dirty="0">
                          <a:effectLst/>
                        </a:rPr>
                        <a:t>starting wage</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77</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1230.39</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451.86</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78</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1055.77</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295.64</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2.845</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152</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.005</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.459</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72135302"/>
                  </a:ext>
                </a:extLst>
              </a:tr>
              <a:tr h="357120">
                <a:tc>
                  <a:txBody>
                    <a:bodyPr/>
                    <a:lstStyle/>
                    <a:p>
                      <a:pPr algn="ctr">
                        <a:lnSpc>
                          <a:spcPct val="107000"/>
                        </a:lnSpc>
                      </a:pPr>
                      <a:endParaRPr lang="pl-PL" sz="1100">
                        <a:effectLst/>
                        <a:latin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average wage</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77</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1498.55</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531.91</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78</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1314.03</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361.49</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2.513</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151</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.013</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.406</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34215321"/>
                  </a:ext>
                </a:extLst>
              </a:tr>
              <a:tr h="357120">
                <a:tc gridSpan="14">
                  <a:txBody>
                    <a:bodyPr/>
                    <a:lstStyle/>
                    <a:p>
                      <a:pPr algn="ctr">
                        <a:lnSpc>
                          <a:spcPct val="115000"/>
                        </a:lnSpc>
                        <a:spcAft>
                          <a:spcPts val="0"/>
                        </a:spcAft>
                      </a:pPr>
                      <a:r>
                        <a:rPr lang="en-GB" sz="1000" dirty="0">
                          <a:effectLst/>
                        </a:rPr>
                        <a:t>Note: N – number, ω – reliability (omega), M – mean, SD – standard deviation, t – t-test value, </a:t>
                      </a:r>
                      <a:r>
                        <a:rPr lang="en-GB" sz="1000" dirty="0" err="1">
                          <a:effectLst/>
                        </a:rPr>
                        <a:t>df</a:t>
                      </a:r>
                      <a:r>
                        <a:rPr lang="en-GB" sz="1000" dirty="0">
                          <a:effectLst/>
                        </a:rPr>
                        <a:t> – degree of freedom, p – significance, d – Cohen’s d</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2641007764"/>
                  </a:ext>
                </a:extLst>
              </a:tr>
            </a:tbl>
          </a:graphicData>
        </a:graphic>
      </p:graphicFrame>
      <p:sp>
        <p:nvSpPr>
          <p:cNvPr id="6" name="Ovál 5"/>
          <p:cNvSpPr/>
          <p:nvPr/>
        </p:nvSpPr>
        <p:spPr bwMode="auto">
          <a:xfrm>
            <a:off x="1578543" y="3455469"/>
            <a:ext cx="1068404" cy="250257"/>
          </a:xfrm>
          <a:prstGeom prst="ellipse">
            <a:avLst/>
          </a:prstGeom>
          <a:noFill/>
          <a:ln w="19050" cap="flat" cmpd="sng" algn="ctr">
            <a:solidFill>
              <a:srgbClr val="FF0000"/>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2400" b="0" i="0" u="none" strike="noStrike" cap="none" normalizeH="0" baseline="0" smtClean="0">
              <a:ln>
                <a:noFill/>
              </a:ln>
              <a:solidFill>
                <a:schemeClr val="tx1"/>
              </a:solidFill>
              <a:effectLst/>
              <a:latin typeface="Tahoma" pitchFamily="34" charset="0"/>
            </a:endParaRPr>
          </a:p>
        </p:txBody>
      </p:sp>
      <p:sp>
        <p:nvSpPr>
          <p:cNvPr id="8" name="Ovál 7"/>
          <p:cNvSpPr/>
          <p:nvPr/>
        </p:nvSpPr>
        <p:spPr bwMode="auto">
          <a:xfrm>
            <a:off x="1578543" y="3101365"/>
            <a:ext cx="1068404" cy="250257"/>
          </a:xfrm>
          <a:prstGeom prst="ellipse">
            <a:avLst/>
          </a:prstGeom>
          <a:noFill/>
          <a:ln w="19050" cap="flat" cmpd="sng" algn="ctr">
            <a:solidFill>
              <a:srgbClr val="FF0000"/>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2400" b="0" i="0" u="none" strike="noStrike" cap="none" normalizeH="0" baseline="0" smtClean="0">
              <a:ln>
                <a:noFill/>
              </a:ln>
              <a:solidFill>
                <a:schemeClr val="tx1"/>
              </a:solidFill>
              <a:effectLst/>
              <a:latin typeface="Tahoma" pitchFamily="34" charset="0"/>
            </a:endParaRPr>
          </a:p>
        </p:txBody>
      </p:sp>
      <p:sp>
        <p:nvSpPr>
          <p:cNvPr id="10" name="BlokTextu 9"/>
          <p:cNvSpPr txBox="1"/>
          <p:nvPr/>
        </p:nvSpPr>
        <p:spPr>
          <a:xfrm flipH="1" flipV="1">
            <a:off x="10695398" y="6013984"/>
            <a:ext cx="1202076" cy="766959"/>
          </a:xfrm>
          <a:prstGeom prst="rect">
            <a:avLst/>
          </a:prstGeom>
          <a:solidFill>
            <a:schemeClr val="bg1"/>
          </a:solidFill>
        </p:spPr>
        <p:txBody>
          <a:bodyPr wrap="square" rtlCol="0">
            <a:spAutoFit/>
          </a:bodyPr>
          <a:lstStyle/>
          <a:p>
            <a:endParaRPr lang="pl-PL"/>
          </a:p>
        </p:txBody>
      </p:sp>
    </p:spTree>
    <p:extLst>
      <p:ext uri="{BB962C8B-B14F-4D97-AF65-F5344CB8AC3E}">
        <p14:creationId xmlns:p14="http://schemas.microsoft.com/office/powerpoint/2010/main" val="255598489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p:cNvSpPr>
            <a:spLocks noGrp="1"/>
          </p:cNvSpPr>
          <p:nvPr>
            <p:ph type="sldNum" sz="quarter" idx="11"/>
          </p:nvPr>
        </p:nvSpPr>
        <p:spPr/>
        <p:txBody>
          <a:bodyPr/>
          <a:lstStyle/>
          <a:p>
            <a:fld id="{0970407D-EE58-4A0B-824B-1D3AE42DD9CF}" type="slidenum">
              <a:rPr lang="cs-CZ" altLang="cs-CZ" smtClean="0"/>
              <a:pPr/>
              <a:t>108</a:t>
            </a:fld>
            <a:endParaRPr lang="cs-CZ" altLang="cs-CZ" dirty="0"/>
          </a:p>
        </p:txBody>
      </p:sp>
      <p:sp>
        <p:nvSpPr>
          <p:cNvPr id="4" name="Nadpis 3"/>
          <p:cNvSpPr>
            <a:spLocks noGrp="1"/>
          </p:cNvSpPr>
          <p:nvPr>
            <p:ph type="title"/>
          </p:nvPr>
        </p:nvSpPr>
        <p:spPr/>
        <p:txBody>
          <a:bodyPr/>
          <a:lstStyle/>
          <a:p>
            <a:r>
              <a:rPr lang="pl-PL" dirty="0"/>
              <a:t>Task </a:t>
            </a:r>
            <a:r>
              <a:rPr lang="pl-PL" dirty="0" smtClean="0"/>
              <a:t>1: results</a:t>
            </a:r>
            <a:endParaRPr lang="pl-PL" dirty="0"/>
          </a:p>
        </p:txBody>
      </p:sp>
      <p:sp>
        <p:nvSpPr>
          <p:cNvPr id="5" name="Zástupný objekt pre obsah 4"/>
          <p:cNvSpPr>
            <a:spLocks noGrp="1"/>
          </p:cNvSpPr>
          <p:nvPr>
            <p:ph idx="1"/>
          </p:nvPr>
        </p:nvSpPr>
        <p:spPr>
          <a:xfrm>
            <a:off x="720000" y="1701238"/>
            <a:ext cx="10753200" cy="4139998"/>
          </a:xfrm>
        </p:spPr>
        <p:txBody>
          <a:bodyPr/>
          <a:lstStyle/>
          <a:p>
            <a:pPr>
              <a:lnSpc>
                <a:spcPct val="100000"/>
              </a:lnSpc>
            </a:pPr>
            <a:endParaRPr lang="pl-PL" b="1" dirty="0"/>
          </a:p>
          <a:p>
            <a:pPr>
              <a:lnSpc>
                <a:spcPct val="100000"/>
              </a:lnSpc>
            </a:pPr>
            <a:endParaRPr lang="pl-PL" b="1" dirty="0"/>
          </a:p>
        </p:txBody>
      </p:sp>
      <p:graphicFrame>
        <p:nvGraphicFramePr>
          <p:cNvPr id="9" name="Tabuľka 8"/>
          <p:cNvGraphicFramePr>
            <a:graphicFrameLocks noGrp="1"/>
          </p:cNvGraphicFramePr>
          <p:nvPr>
            <p:extLst/>
          </p:nvPr>
        </p:nvGraphicFramePr>
        <p:xfrm>
          <a:off x="807962" y="1558340"/>
          <a:ext cx="9555237" cy="2561076"/>
        </p:xfrm>
        <a:graphic>
          <a:graphicData uri="http://schemas.openxmlformats.org/drawingml/2006/table">
            <a:tbl>
              <a:tblPr firstRow="1" firstCol="1" bandRow="1">
                <a:tableStyleId>{9D7B26C5-4107-4FEC-AEDC-1716B250A1EF}</a:tableStyleId>
              </a:tblPr>
              <a:tblGrid>
                <a:gridCol w="775488">
                  <a:extLst>
                    <a:ext uri="{9D8B030D-6E8A-4147-A177-3AD203B41FA5}">
                      <a16:colId xmlns:a16="http://schemas.microsoft.com/office/drawing/2014/main" val="926164573"/>
                    </a:ext>
                  </a:extLst>
                </a:gridCol>
                <a:gridCol w="1085026">
                  <a:extLst>
                    <a:ext uri="{9D8B030D-6E8A-4147-A177-3AD203B41FA5}">
                      <a16:colId xmlns:a16="http://schemas.microsoft.com/office/drawing/2014/main" val="1708394608"/>
                    </a:ext>
                  </a:extLst>
                </a:gridCol>
                <a:gridCol w="465949">
                  <a:extLst>
                    <a:ext uri="{9D8B030D-6E8A-4147-A177-3AD203B41FA5}">
                      <a16:colId xmlns:a16="http://schemas.microsoft.com/office/drawing/2014/main" val="770766401"/>
                    </a:ext>
                  </a:extLst>
                </a:gridCol>
                <a:gridCol w="464856">
                  <a:extLst>
                    <a:ext uri="{9D8B030D-6E8A-4147-A177-3AD203B41FA5}">
                      <a16:colId xmlns:a16="http://schemas.microsoft.com/office/drawing/2014/main" val="2502154030"/>
                    </a:ext>
                  </a:extLst>
                </a:gridCol>
                <a:gridCol w="992056">
                  <a:extLst>
                    <a:ext uri="{9D8B030D-6E8A-4147-A177-3AD203B41FA5}">
                      <a16:colId xmlns:a16="http://schemas.microsoft.com/office/drawing/2014/main" val="1436140971"/>
                    </a:ext>
                  </a:extLst>
                </a:gridCol>
                <a:gridCol w="642048">
                  <a:extLst>
                    <a:ext uri="{9D8B030D-6E8A-4147-A177-3AD203B41FA5}">
                      <a16:colId xmlns:a16="http://schemas.microsoft.com/office/drawing/2014/main" val="1036902931"/>
                    </a:ext>
                  </a:extLst>
                </a:gridCol>
                <a:gridCol w="535950">
                  <a:extLst>
                    <a:ext uri="{9D8B030D-6E8A-4147-A177-3AD203B41FA5}">
                      <a16:colId xmlns:a16="http://schemas.microsoft.com/office/drawing/2014/main" val="882301673"/>
                    </a:ext>
                  </a:extLst>
                </a:gridCol>
                <a:gridCol w="465949">
                  <a:extLst>
                    <a:ext uri="{9D8B030D-6E8A-4147-A177-3AD203B41FA5}">
                      <a16:colId xmlns:a16="http://schemas.microsoft.com/office/drawing/2014/main" val="511462166"/>
                    </a:ext>
                  </a:extLst>
                </a:gridCol>
                <a:gridCol w="920960">
                  <a:extLst>
                    <a:ext uri="{9D8B030D-6E8A-4147-A177-3AD203B41FA5}">
                      <a16:colId xmlns:a16="http://schemas.microsoft.com/office/drawing/2014/main" val="2626512773"/>
                    </a:ext>
                  </a:extLst>
                </a:gridCol>
                <a:gridCol w="642048">
                  <a:extLst>
                    <a:ext uri="{9D8B030D-6E8A-4147-A177-3AD203B41FA5}">
                      <a16:colId xmlns:a16="http://schemas.microsoft.com/office/drawing/2014/main" val="2812977136"/>
                    </a:ext>
                  </a:extLst>
                </a:gridCol>
                <a:gridCol w="640953">
                  <a:extLst>
                    <a:ext uri="{9D8B030D-6E8A-4147-A177-3AD203B41FA5}">
                      <a16:colId xmlns:a16="http://schemas.microsoft.com/office/drawing/2014/main" val="2289874648"/>
                    </a:ext>
                  </a:extLst>
                </a:gridCol>
                <a:gridCol w="640953">
                  <a:extLst>
                    <a:ext uri="{9D8B030D-6E8A-4147-A177-3AD203B41FA5}">
                      <a16:colId xmlns:a16="http://schemas.microsoft.com/office/drawing/2014/main" val="2875184513"/>
                    </a:ext>
                  </a:extLst>
                </a:gridCol>
                <a:gridCol w="640953">
                  <a:extLst>
                    <a:ext uri="{9D8B030D-6E8A-4147-A177-3AD203B41FA5}">
                      <a16:colId xmlns:a16="http://schemas.microsoft.com/office/drawing/2014/main" val="1813816129"/>
                    </a:ext>
                  </a:extLst>
                </a:gridCol>
                <a:gridCol w="642048">
                  <a:extLst>
                    <a:ext uri="{9D8B030D-6E8A-4147-A177-3AD203B41FA5}">
                      <a16:colId xmlns:a16="http://schemas.microsoft.com/office/drawing/2014/main" val="3116195184"/>
                    </a:ext>
                  </a:extLst>
                </a:gridCol>
              </a:tblGrid>
              <a:tr h="357120">
                <a:tc gridSpan="14">
                  <a:txBody>
                    <a:bodyPr/>
                    <a:lstStyle/>
                    <a:p>
                      <a:pPr marL="450215" indent="-450215" algn="ctr">
                        <a:lnSpc>
                          <a:spcPct val="115000"/>
                        </a:lnSpc>
                        <a:spcAft>
                          <a:spcPts val="0"/>
                        </a:spcAft>
                      </a:pPr>
                      <a:r>
                        <a:rPr lang="en-GB" sz="1000">
                          <a:effectLst/>
                        </a:rPr>
                        <a:t>Table 2 Descriptive statistics of measured variables and differences between assessment of men and women applicants</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4068444320"/>
                  </a:ext>
                </a:extLst>
              </a:tr>
              <a:tr h="193869">
                <a:tc>
                  <a:txBody>
                    <a:bodyPr/>
                    <a:lstStyle/>
                    <a:p>
                      <a:pPr algn="ctr">
                        <a:lnSpc>
                          <a:spcPct val="107000"/>
                        </a:lnSpc>
                      </a:pPr>
                      <a:endParaRPr lang="pl-PL" sz="1100">
                        <a:effectLst/>
                        <a:latin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pl-PL" sz="1100">
                        <a:effectLst/>
                        <a:latin typeface="Calibri" panose="020F0502020204030204" pitchFamily="34" charset="0"/>
                        <a:cs typeface="Times New Roman" panose="02020603050405020304" pitchFamily="18" charset="0"/>
                      </a:endParaRPr>
                    </a:p>
                  </a:txBody>
                  <a:tcPr marL="0" marR="0" marT="0" marB="0" anchor="ctr"/>
                </a:tc>
                <a:tc gridSpan="4">
                  <a:txBody>
                    <a:bodyPr/>
                    <a:lstStyle/>
                    <a:p>
                      <a:pPr algn="ctr">
                        <a:lnSpc>
                          <a:spcPct val="115000"/>
                        </a:lnSpc>
                        <a:spcAft>
                          <a:spcPts val="0"/>
                        </a:spcAft>
                      </a:pPr>
                      <a:r>
                        <a:rPr lang="en-GB" sz="1000" b="1" dirty="0">
                          <a:effectLst/>
                        </a:rPr>
                        <a:t>men applicants</a:t>
                      </a:r>
                      <a:endParaRPr lang="pl-P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pl-PL"/>
                    </a:p>
                  </a:txBody>
                  <a:tcPr/>
                </a:tc>
                <a:tc hMerge="1">
                  <a:txBody>
                    <a:bodyPr/>
                    <a:lstStyle/>
                    <a:p>
                      <a:endParaRPr lang="pl-PL"/>
                    </a:p>
                  </a:txBody>
                  <a:tcPr/>
                </a:tc>
                <a:tc hMerge="1">
                  <a:txBody>
                    <a:bodyPr/>
                    <a:lstStyle/>
                    <a:p>
                      <a:endParaRPr lang="pl-PL"/>
                    </a:p>
                  </a:txBody>
                  <a:tcPr/>
                </a:tc>
                <a:tc gridSpan="4">
                  <a:txBody>
                    <a:bodyPr/>
                    <a:lstStyle/>
                    <a:p>
                      <a:pPr algn="ctr">
                        <a:lnSpc>
                          <a:spcPct val="115000"/>
                        </a:lnSpc>
                        <a:spcAft>
                          <a:spcPts val="0"/>
                        </a:spcAft>
                      </a:pPr>
                      <a:r>
                        <a:rPr lang="en-GB" sz="1000" b="1" dirty="0">
                          <a:effectLst/>
                        </a:rPr>
                        <a:t>women applicants</a:t>
                      </a:r>
                      <a:endParaRPr lang="pl-P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pl-PL"/>
                    </a:p>
                  </a:txBody>
                  <a:tcPr/>
                </a:tc>
                <a:tc hMerge="1">
                  <a:txBody>
                    <a:bodyPr/>
                    <a:lstStyle/>
                    <a:p>
                      <a:endParaRPr lang="pl-PL"/>
                    </a:p>
                  </a:txBody>
                  <a:tcPr/>
                </a:tc>
                <a:tc hMerge="1">
                  <a:txBody>
                    <a:bodyPr/>
                    <a:lstStyle/>
                    <a:p>
                      <a:endParaRPr lang="pl-PL"/>
                    </a:p>
                  </a:txBody>
                  <a:tcPr/>
                </a:tc>
                <a:tc>
                  <a:txBody>
                    <a:bodyPr/>
                    <a:lstStyle/>
                    <a:p>
                      <a:pPr algn="ctr">
                        <a:lnSpc>
                          <a:spcPct val="115000"/>
                        </a:lnSpc>
                        <a:spcAft>
                          <a:spcPts val="0"/>
                        </a:spcAft>
                      </a:pPr>
                      <a:r>
                        <a:rPr lang="en-GB" sz="10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pl-PL" sz="1100">
                        <a:effectLst/>
                        <a:latin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pl-PL" sz="1100">
                        <a:effectLst/>
                        <a:latin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pl-PL" sz="1100">
                        <a:effectLst/>
                        <a:latin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327645526"/>
                  </a:ext>
                </a:extLst>
              </a:tr>
              <a:tr h="193869">
                <a:tc>
                  <a:txBody>
                    <a:bodyPr/>
                    <a:lstStyle/>
                    <a:p>
                      <a:pPr algn="ctr">
                        <a:lnSpc>
                          <a:spcPct val="115000"/>
                        </a:lnSpc>
                        <a:spcAft>
                          <a:spcPts val="0"/>
                        </a:spcAft>
                      </a:pPr>
                      <a:r>
                        <a:rPr lang="en-GB" sz="1000">
                          <a:effectLst/>
                        </a:rPr>
                        <a:t>CV</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pl-PL" sz="1100">
                        <a:effectLst/>
                        <a:latin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N</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ω</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M</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SD</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N</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ω</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M</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SD</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t</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df</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p</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d</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02293562"/>
                  </a:ext>
                </a:extLst>
              </a:tr>
              <a:tr h="357120">
                <a:tc>
                  <a:txBody>
                    <a:bodyPr/>
                    <a:lstStyle/>
                    <a:p>
                      <a:pPr algn="ctr">
                        <a:lnSpc>
                          <a:spcPct val="115000"/>
                        </a:lnSpc>
                        <a:spcAft>
                          <a:spcPts val="0"/>
                        </a:spcAft>
                      </a:pPr>
                      <a:r>
                        <a:rPr lang="en-GB" sz="1000">
                          <a:effectLst/>
                        </a:rPr>
                        <a:t>best</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competence</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77</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.910</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5.74</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0.93</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78</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.992</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5.73</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1.08</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0.059</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153</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.953</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pl-PL" sz="1100">
                        <a:effectLst/>
                        <a:latin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93596339"/>
                  </a:ext>
                </a:extLst>
              </a:tr>
              <a:tr h="193869">
                <a:tc>
                  <a:txBody>
                    <a:bodyPr/>
                    <a:lstStyle/>
                    <a:p>
                      <a:pPr algn="ctr">
                        <a:lnSpc>
                          <a:spcPct val="107000"/>
                        </a:lnSpc>
                      </a:pPr>
                      <a:endParaRPr lang="pl-PL" sz="1100">
                        <a:effectLst/>
                        <a:latin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hire-ability</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77</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.893</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5.51</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1.08</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78</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.987</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5.67</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1.02</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-0.949</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153</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.344</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pl-PL" sz="1100">
                        <a:effectLst/>
                        <a:latin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56176457"/>
                  </a:ext>
                </a:extLst>
              </a:tr>
              <a:tr h="193869">
                <a:tc>
                  <a:txBody>
                    <a:bodyPr/>
                    <a:lstStyle/>
                    <a:p>
                      <a:pPr algn="ctr">
                        <a:lnSpc>
                          <a:spcPct val="107000"/>
                        </a:lnSpc>
                      </a:pPr>
                      <a:endParaRPr lang="pl-PL" sz="1100">
                        <a:effectLst/>
                        <a:latin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likeability</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77</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.879</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5.41</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0.88</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78</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.990</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5.61</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0.94</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-1.403</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153</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.163</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pl-PL" sz="1100">
                        <a:effectLst/>
                        <a:latin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999092467"/>
                  </a:ext>
                </a:extLst>
              </a:tr>
              <a:tr h="357120">
                <a:tc>
                  <a:txBody>
                    <a:bodyPr/>
                    <a:lstStyle/>
                    <a:p>
                      <a:pPr algn="ctr">
                        <a:lnSpc>
                          <a:spcPct val="107000"/>
                        </a:lnSpc>
                      </a:pPr>
                      <a:endParaRPr lang="pl-PL" sz="1100">
                        <a:effectLst/>
                        <a:latin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starting wage</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77</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1230.39</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451.86</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78</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1055.77</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295.64</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2.845</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152</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.005</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.459</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72135302"/>
                  </a:ext>
                </a:extLst>
              </a:tr>
              <a:tr h="357120">
                <a:tc>
                  <a:txBody>
                    <a:bodyPr/>
                    <a:lstStyle/>
                    <a:p>
                      <a:pPr algn="ctr">
                        <a:lnSpc>
                          <a:spcPct val="107000"/>
                        </a:lnSpc>
                      </a:pPr>
                      <a:endParaRPr lang="pl-PL" sz="1100">
                        <a:effectLst/>
                        <a:latin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average wage</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77</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1498.55</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531.91</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78</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1314.03</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361.49</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2.513</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151</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.013</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.406</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34215321"/>
                  </a:ext>
                </a:extLst>
              </a:tr>
              <a:tr h="357120">
                <a:tc gridSpan="14">
                  <a:txBody>
                    <a:bodyPr/>
                    <a:lstStyle/>
                    <a:p>
                      <a:pPr algn="ctr">
                        <a:lnSpc>
                          <a:spcPct val="115000"/>
                        </a:lnSpc>
                        <a:spcAft>
                          <a:spcPts val="0"/>
                        </a:spcAft>
                      </a:pPr>
                      <a:r>
                        <a:rPr lang="en-GB" sz="1000" dirty="0">
                          <a:effectLst/>
                        </a:rPr>
                        <a:t>Note: N – number, ω – reliability (omega), M – mean, SD – standard deviation, t – t-test value, </a:t>
                      </a:r>
                      <a:r>
                        <a:rPr lang="en-GB" sz="1000" dirty="0" err="1">
                          <a:effectLst/>
                        </a:rPr>
                        <a:t>df</a:t>
                      </a:r>
                      <a:r>
                        <a:rPr lang="en-GB" sz="1000" dirty="0">
                          <a:effectLst/>
                        </a:rPr>
                        <a:t> – degree of freedom, p – significance, d – Cohen’s d</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2641007764"/>
                  </a:ext>
                </a:extLst>
              </a:tr>
            </a:tbl>
          </a:graphicData>
        </a:graphic>
      </p:graphicFrame>
      <p:sp>
        <p:nvSpPr>
          <p:cNvPr id="6" name="Ovál 5"/>
          <p:cNvSpPr/>
          <p:nvPr/>
        </p:nvSpPr>
        <p:spPr bwMode="auto">
          <a:xfrm>
            <a:off x="1684421" y="2820202"/>
            <a:ext cx="837398" cy="250257"/>
          </a:xfrm>
          <a:prstGeom prst="ellipse">
            <a:avLst/>
          </a:prstGeom>
          <a:noFill/>
          <a:ln w="19050" cap="flat" cmpd="sng" algn="ctr">
            <a:solidFill>
              <a:srgbClr val="FF0000"/>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2400" b="0" i="0" u="none" strike="noStrike" cap="none" normalizeH="0" baseline="0" smtClean="0">
              <a:ln>
                <a:noFill/>
              </a:ln>
              <a:solidFill>
                <a:schemeClr val="tx1"/>
              </a:solidFill>
              <a:effectLst/>
              <a:latin typeface="Tahoma" pitchFamily="34" charset="0"/>
            </a:endParaRPr>
          </a:p>
        </p:txBody>
      </p:sp>
      <p:sp>
        <p:nvSpPr>
          <p:cNvPr id="8" name="BlokTextu 7"/>
          <p:cNvSpPr txBox="1"/>
          <p:nvPr/>
        </p:nvSpPr>
        <p:spPr>
          <a:xfrm flipH="1" flipV="1">
            <a:off x="10695398" y="6024258"/>
            <a:ext cx="1202076" cy="766959"/>
          </a:xfrm>
          <a:prstGeom prst="rect">
            <a:avLst/>
          </a:prstGeom>
          <a:solidFill>
            <a:schemeClr val="bg1"/>
          </a:solidFill>
        </p:spPr>
        <p:txBody>
          <a:bodyPr wrap="square" rtlCol="0">
            <a:spAutoFit/>
          </a:bodyPr>
          <a:lstStyle/>
          <a:p>
            <a:endParaRPr lang="pl-PL"/>
          </a:p>
        </p:txBody>
      </p:sp>
    </p:spTree>
    <p:extLst>
      <p:ext uri="{BB962C8B-B14F-4D97-AF65-F5344CB8AC3E}">
        <p14:creationId xmlns:p14="http://schemas.microsoft.com/office/powerpoint/2010/main" val="71930253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p:cNvSpPr>
            <a:spLocks noGrp="1"/>
          </p:cNvSpPr>
          <p:nvPr>
            <p:ph type="sldNum" sz="quarter" idx="11"/>
          </p:nvPr>
        </p:nvSpPr>
        <p:spPr/>
        <p:txBody>
          <a:bodyPr/>
          <a:lstStyle/>
          <a:p>
            <a:fld id="{0970407D-EE58-4A0B-824B-1D3AE42DD9CF}" type="slidenum">
              <a:rPr lang="cs-CZ" altLang="cs-CZ" smtClean="0"/>
              <a:pPr/>
              <a:t>109</a:t>
            </a:fld>
            <a:endParaRPr lang="cs-CZ" altLang="cs-CZ" dirty="0"/>
          </a:p>
        </p:txBody>
      </p:sp>
      <p:sp>
        <p:nvSpPr>
          <p:cNvPr id="4" name="Nadpis 3"/>
          <p:cNvSpPr>
            <a:spLocks noGrp="1"/>
          </p:cNvSpPr>
          <p:nvPr>
            <p:ph type="title"/>
          </p:nvPr>
        </p:nvSpPr>
        <p:spPr/>
        <p:txBody>
          <a:bodyPr/>
          <a:lstStyle/>
          <a:p>
            <a:r>
              <a:rPr lang="pl-PL" dirty="0"/>
              <a:t>Task </a:t>
            </a:r>
            <a:r>
              <a:rPr lang="pl-PL" dirty="0" smtClean="0"/>
              <a:t>1: results</a:t>
            </a:r>
            <a:endParaRPr lang="pl-PL" dirty="0"/>
          </a:p>
        </p:txBody>
      </p:sp>
      <p:sp>
        <p:nvSpPr>
          <p:cNvPr id="5" name="Zástupný objekt pre obsah 4"/>
          <p:cNvSpPr>
            <a:spLocks noGrp="1"/>
          </p:cNvSpPr>
          <p:nvPr>
            <p:ph idx="1"/>
          </p:nvPr>
        </p:nvSpPr>
        <p:spPr>
          <a:xfrm>
            <a:off x="720000" y="1701238"/>
            <a:ext cx="10753200" cy="4139998"/>
          </a:xfrm>
        </p:spPr>
        <p:txBody>
          <a:bodyPr/>
          <a:lstStyle/>
          <a:p>
            <a:pPr>
              <a:lnSpc>
                <a:spcPct val="100000"/>
              </a:lnSpc>
            </a:pPr>
            <a:endParaRPr lang="pl-PL" b="1" dirty="0"/>
          </a:p>
          <a:p>
            <a:pPr>
              <a:lnSpc>
                <a:spcPct val="100000"/>
              </a:lnSpc>
            </a:pPr>
            <a:endParaRPr lang="pl-PL" b="1" dirty="0"/>
          </a:p>
        </p:txBody>
      </p:sp>
      <p:graphicFrame>
        <p:nvGraphicFramePr>
          <p:cNvPr id="9" name="Tabuľka 8"/>
          <p:cNvGraphicFramePr>
            <a:graphicFrameLocks noGrp="1"/>
          </p:cNvGraphicFramePr>
          <p:nvPr/>
        </p:nvGraphicFramePr>
        <p:xfrm>
          <a:off x="807962" y="1558340"/>
          <a:ext cx="9555237" cy="2561076"/>
        </p:xfrm>
        <a:graphic>
          <a:graphicData uri="http://schemas.openxmlformats.org/drawingml/2006/table">
            <a:tbl>
              <a:tblPr firstRow="1" firstCol="1" bandRow="1">
                <a:tableStyleId>{9D7B26C5-4107-4FEC-AEDC-1716B250A1EF}</a:tableStyleId>
              </a:tblPr>
              <a:tblGrid>
                <a:gridCol w="775488">
                  <a:extLst>
                    <a:ext uri="{9D8B030D-6E8A-4147-A177-3AD203B41FA5}">
                      <a16:colId xmlns:a16="http://schemas.microsoft.com/office/drawing/2014/main" val="926164573"/>
                    </a:ext>
                  </a:extLst>
                </a:gridCol>
                <a:gridCol w="1085026">
                  <a:extLst>
                    <a:ext uri="{9D8B030D-6E8A-4147-A177-3AD203B41FA5}">
                      <a16:colId xmlns:a16="http://schemas.microsoft.com/office/drawing/2014/main" val="1708394608"/>
                    </a:ext>
                  </a:extLst>
                </a:gridCol>
                <a:gridCol w="465949">
                  <a:extLst>
                    <a:ext uri="{9D8B030D-6E8A-4147-A177-3AD203B41FA5}">
                      <a16:colId xmlns:a16="http://schemas.microsoft.com/office/drawing/2014/main" val="770766401"/>
                    </a:ext>
                  </a:extLst>
                </a:gridCol>
                <a:gridCol w="464856">
                  <a:extLst>
                    <a:ext uri="{9D8B030D-6E8A-4147-A177-3AD203B41FA5}">
                      <a16:colId xmlns:a16="http://schemas.microsoft.com/office/drawing/2014/main" val="2502154030"/>
                    </a:ext>
                  </a:extLst>
                </a:gridCol>
                <a:gridCol w="992056">
                  <a:extLst>
                    <a:ext uri="{9D8B030D-6E8A-4147-A177-3AD203B41FA5}">
                      <a16:colId xmlns:a16="http://schemas.microsoft.com/office/drawing/2014/main" val="1436140971"/>
                    </a:ext>
                  </a:extLst>
                </a:gridCol>
                <a:gridCol w="642048">
                  <a:extLst>
                    <a:ext uri="{9D8B030D-6E8A-4147-A177-3AD203B41FA5}">
                      <a16:colId xmlns:a16="http://schemas.microsoft.com/office/drawing/2014/main" val="1036902931"/>
                    </a:ext>
                  </a:extLst>
                </a:gridCol>
                <a:gridCol w="535950">
                  <a:extLst>
                    <a:ext uri="{9D8B030D-6E8A-4147-A177-3AD203B41FA5}">
                      <a16:colId xmlns:a16="http://schemas.microsoft.com/office/drawing/2014/main" val="882301673"/>
                    </a:ext>
                  </a:extLst>
                </a:gridCol>
                <a:gridCol w="465949">
                  <a:extLst>
                    <a:ext uri="{9D8B030D-6E8A-4147-A177-3AD203B41FA5}">
                      <a16:colId xmlns:a16="http://schemas.microsoft.com/office/drawing/2014/main" val="511462166"/>
                    </a:ext>
                  </a:extLst>
                </a:gridCol>
                <a:gridCol w="920960">
                  <a:extLst>
                    <a:ext uri="{9D8B030D-6E8A-4147-A177-3AD203B41FA5}">
                      <a16:colId xmlns:a16="http://schemas.microsoft.com/office/drawing/2014/main" val="2626512773"/>
                    </a:ext>
                  </a:extLst>
                </a:gridCol>
                <a:gridCol w="642048">
                  <a:extLst>
                    <a:ext uri="{9D8B030D-6E8A-4147-A177-3AD203B41FA5}">
                      <a16:colId xmlns:a16="http://schemas.microsoft.com/office/drawing/2014/main" val="2812977136"/>
                    </a:ext>
                  </a:extLst>
                </a:gridCol>
                <a:gridCol w="640953">
                  <a:extLst>
                    <a:ext uri="{9D8B030D-6E8A-4147-A177-3AD203B41FA5}">
                      <a16:colId xmlns:a16="http://schemas.microsoft.com/office/drawing/2014/main" val="2289874648"/>
                    </a:ext>
                  </a:extLst>
                </a:gridCol>
                <a:gridCol w="640953">
                  <a:extLst>
                    <a:ext uri="{9D8B030D-6E8A-4147-A177-3AD203B41FA5}">
                      <a16:colId xmlns:a16="http://schemas.microsoft.com/office/drawing/2014/main" val="2875184513"/>
                    </a:ext>
                  </a:extLst>
                </a:gridCol>
                <a:gridCol w="640953">
                  <a:extLst>
                    <a:ext uri="{9D8B030D-6E8A-4147-A177-3AD203B41FA5}">
                      <a16:colId xmlns:a16="http://schemas.microsoft.com/office/drawing/2014/main" val="1813816129"/>
                    </a:ext>
                  </a:extLst>
                </a:gridCol>
                <a:gridCol w="642048">
                  <a:extLst>
                    <a:ext uri="{9D8B030D-6E8A-4147-A177-3AD203B41FA5}">
                      <a16:colId xmlns:a16="http://schemas.microsoft.com/office/drawing/2014/main" val="3116195184"/>
                    </a:ext>
                  </a:extLst>
                </a:gridCol>
              </a:tblGrid>
              <a:tr h="357120">
                <a:tc gridSpan="14">
                  <a:txBody>
                    <a:bodyPr/>
                    <a:lstStyle/>
                    <a:p>
                      <a:pPr marL="450215" indent="-450215" algn="ctr">
                        <a:lnSpc>
                          <a:spcPct val="115000"/>
                        </a:lnSpc>
                        <a:spcAft>
                          <a:spcPts val="0"/>
                        </a:spcAft>
                      </a:pPr>
                      <a:r>
                        <a:rPr lang="en-GB" sz="1000">
                          <a:effectLst/>
                        </a:rPr>
                        <a:t>Table 2 Descriptive statistics of measured variables and differences between assessment of men and women applicants</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4068444320"/>
                  </a:ext>
                </a:extLst>
              </a:tr>
              <a:tr h="193869">
                <a:tc>
                  <a:txBody>
                    <a:bodyPr/>
                    <a:lstStyle/>
                    <a:p>
                      <a:pPr algn="ctr">
                        <a:lnSpc>
                          <a:spcPct val="107000"/>
                        </a:lnSpc>
                      </a:pPr>
                      <a:endParaRPr lang="pl-PL" sz="1100">
                        <a:effectLst/>
                        <a:latin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pl-PL" sz="1100">
                        <a:effectLst/>
                        <a:latin typeface="Calibri" panose="020F0502020204030204" pitchFamily="34" charset="0"/>
                        <a:cs typeface="Times New Roman" panose="02020603050405020304" pitchFamily="18" charset="0"/>
                      </a:endParaRPr>
                    </a:p>
                  </a:txBody>
                  <a:tcPr marL="0" marR="0" marT="0" marB="0" anchor="ctr"/>
                </a:tc>
                <a:tc gridSpan="4">
                  <a:txBody>
                    <a:bodyPr/>
                    <a:lstStyle/>
                    <a:p>
                      <a:pPr algn="ctr">
                        <a:lnSpc>
                          <a:spcPct val="115000"/>
                        </a:lnSpc>
                        <a:spcAft>
                          <a:spcPts val="0"/>
                        </a:spcAft>
                      </a:pPr>
                      <a:r>
                        <a:rPr lang="en-GB" sz="1000" b="1" dirty="0">
                          <a:effectLst/>
                        </a:rPr>
                        <a:t>men applicants</a:t>
                      </a:r>
                      <a:endParaRPr lang="pl-P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pl-PL"/>
                    </a:p>
                  </a:txBody>
                  <a:tcPr/>
                </a:tc>
                <a:tc hMerge="1">
                  <a:txBody>
                    <a:bodyPr/>
                    <a:lstStyle/>
                    <a:p>
                      <a:endParaRPr lang="pl-PL"/>
                    </a:p>
                  </a:txBody>
                  <a:tcPr/>
                </a:tc>
                <a:tc hMerge="1">
                  <a:txBody>
                    <a:bodyPr/>
                    <a:lstStyle/>
                    <a:p>
                      <a:endParaRPr lang="pl-PL"/>
                    </a:p>
                  </a:txBody>
                  <a:tcPr/>
                </a:tc>
                <a:tc gridSpan="4">
                  <a:txBody>
                    <a:bodyPr/>
                    <a:lstStyle/>
                    <a:p>
                      <a:pPr algn="ctr">
                        <a:lnSpc>
                          <a:spcPct val="115000"/>
                        </a:lnSpc>
                        <a:spcAft>
                          <a:spcPts val="0"/>
                        </a:spcAft>
                      </a:pPr>
                      <a:r>
                        <a:rPr lang="en-GB" sz="1000" b="1" dirty="0">
                          <a:effectLst/>
                        </a:rPr>
                        <a:t>women applicants</a:t>
                      </a:r>
                      <a:endParaRPr lang="pl-P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pl-PL"/>
                    </a:p>
                  </a:txBody>
                  <a:tcPr/>
                </a:tc>
                <a:tc hMerge="1">
                  <a:txBody>
                    <a:bodyPr/>
                    <a:lstStyle/>
                    <a:p>
                      <a:endParaRPr lang="pl-PL"/>
                    </a:p>
                  </a:txBody>
                  <a:tcPr/>
                </a:tc>
                <a:tc hMerge="1">
                  <a:txBody>
                    <a:bodyPr/>
                    <a:lstStyle/>
                    <a:p>
                      <a:endParaRPr lang="pl-PL"/>
                    </a:p>
                  </a:txBody>
                  <a:tcPr/>
                </a:tc>
                <a:tc>
                  <a:txBody>
                    <a:bodyPr/>
                    <a:lstStyle/>
                    <a:p>
                      <a:pPr algn="ctr">
                        <a:lnSpc>
                          <a:spcPct val="115000"/>
                        </a:lnSpc>
                        <a:spcAft>
                          <a:spcPts val="0"/>
                        </a:spcAft>
                      </a:pPr>
                      <a:r>
                        <a:rPr lang="en-GB" sz="10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pl-PL" sz="1100">
                        <a:effectLst/>
                        <a:latin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pl-PL" sz="1100">
                        <a:effectLst/>
                        <a:latin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pl-PL" sz="1100">
                        <a:effectLst/>
                        <a:latin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327645526"/>
                  </a:ext>
                </a:extLst>
              </a:tr>
              <a:tr h="193869">
                <a:tc>
                  <a:txBody>
                    <a:bodyPr/>
                    <a:lstStyle/>
                    <a:p>
                      <a:pPr algn="ctr">
                        <a:lnSpc>
                          <a:spcPct val="115000"/>
                        </a:lnSpc>
                        <a:spcAft>
                          <a:spcPts val="0"/>
                        </a:spcAft>
                      </a:pPr>
                      <a:r>
                        <a:rPr lang="en-GB" sz="1000">
                          <a:effectLst/>
                        </a:rPr>
                        <a:t>CV</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pl-PL" sz="1100">
                        <a:effectLst/>
                        <a:latin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N</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ω</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M</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SD</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N</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ω</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M</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SD</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t</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df</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p</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d</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02293562"/>
                  </a:ext>
                </a:extLst>
              </a:tr>
              <a:tr h="357120">
                <a:tc>
                  <a:txBody>
                    <a:bodyPr/>
                    <a:lstStyle/>
                    <a:p>
                      <a:pPr algn="ctr">
                        <a:lnSpc>
                          <a:spcPct val="115000"/>
                        </a:lnSpc>
                        <a:spcAft>
                          <a:spcPts val="0"/>
                        </a:spcAft>
                      </a:pPr>
                      <a:r>
                        <a:rPr lang="en-GB" sz="1000">
                          <a:effectLst/>
                        </a:rPr>
                        <a:t>best</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competence</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77</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.910</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5.74</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0.93</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78</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.992</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5.73</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1.08</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0.059</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153</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.953</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pl-PL" sz="1100">
                        <a:effectLst/>
                        <a:latin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93596339"/>
                  </a:ext>
                </a:extLst>
              </a:tr>
              <a:tr h="193869">
                <a:tc>
                  <a:txBody>
                    <a:bodyPr/>
                    <a:lstStyle/>
                    <a:p>
                      <a:pPr algn="ctr">
                        <a:lnSpc>
                          <a:spcPct val="107000"/>
                        </a:lnSpc>
                      </a:pPr>
                      <a:endParaRPr lang="pl-PL" sz="1100">
                        <a:effectLst/>
                        <a:latin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hire-ability</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77</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.893</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5.51</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1.08</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78</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.987</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5.67</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1.02</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-0.949</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153</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.344</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pl-PL" sz="1100">
                        <a:effectLst/>
                        <a:latin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56176457"/>
                  </a:ext>
                </a:extLst>
              </a:tr>
              <a:tr h="193869">
                <a:tc>
                  <a:txBody>
                    <a:bodyPr/>
                    <a:lstStyle/>
                    <a:p>
                      <a:pPr algn="ctr">
                        <a:lnSpc>
                          <a:spcPct val="107000"/>
                        </a:lnSpc>
                      </a:pPr>
                      <a:endParaRPr lang="pl-PL" sz="1100">
                        <a:effectLst/>
                        <a:latin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likeability</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77</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.879</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5.41</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0.88</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78</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.990</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5.61</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0.94</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-1.403</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153</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.163</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pl-PL" sz="1100">
                        <a:effectLst/>
                        <a:latin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999092467"/>
                  </a:ext>
                </a:extLst>
              </a:tr>
              <a:tr h="357120">
                <a:tc>
                  <a:txBody>
                    <a:bodyPr/>
                    <a:lstStyle/>
                    <a:p>
                      <a:pPr algn="ctr">
                        <a:lnSpc>
                          <a:spcPct val="107000"/>
                        </a:lnSpc>
                      </a:pPr>
                      <a:endParaRPr lang="pl-PL" sz="1100">
                        <a:effectLst/>
                        <a:latin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starting wage</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77</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1230.39</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451.86</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78</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1055.77</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295.64</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2.845</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152</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.005</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.459</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72135302"/>
                  </a:ext>
                </a:extLst>
              </a:tr>
              <a:tr h="357120">
                <a:tc>
                  <a:txBody>
                    <a:bodyPr/>
                    <a:lstStyle/>
                    <a:p>
                      <a:pPr algn="ctr">
                        <a:lnSpc>
                          <a:spcPct val="107000"/>
                        </a:lnSpc>
                      </a:pPr>
                      <a:endParaRPr lang="pl-PL" sz="1100">
                        <a:effectLst/>
                        <a:latin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average wage</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77</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1498.55</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531.91</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78</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1314.03</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361.49</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2.513</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151</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.013</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000">
                          <a:effectLst/>
                        </a:rPr>
                        <a:t>.406</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34215321"/>
                  </a:ext>
                </a:extLst>
              </a:tr>
              <a:tr h="357120">
                <a:tc gridSpan="14">
                  <a:txBody>
                    <a:bodyPr/>
                    <a:lstStyle/>
                    <a:p>
                      <a:pPr algn="ctr">
                        <a:lnSpc>
                          <a:spcPct val="115000"/>
                        </a:lnSpc>
                        <a:spcAft>
                          <a:spcPts val="0"/>
                        </a:spcAft>
                      </a:pPr>
                      <a:r>
                        <a:rPr lang="en-GB" sz="1000" dirty="0">
                          <a:effectLst/>
                        </a:rPr>
                        <a:t>Note: N – number, ω – reliability (omega), M – mean, SD – standard deviation, t – t-test value, </a:t>
                      </a:r>
                      <a:r>
                        <a:rPr lang="en-GB" sz="1000" dirty="0" err="1">
                          <a:effectLst/>
                        </a:rPr>
                        <a:t>df</a:t>
                      </a:r>
                      <a:r>
                        <a:rPr lang="en-GB" sz="1000" dirty="0">
                          <a:effectLst/>
                        </a:rPr>
                        <a:t> – degree of freedom, p – significance, d – Cohen’s d</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2641007764"/>
                  </a:ext>
                </a:extLst>
              </a:tr>
            </a:tbl>
          </a:graphicData>
        </a:graphic>
      </p:graphicFrame>
      <p:sp>
        <p:nvSpPr>
          <p:cNvPr id="6" name="Ovál 5"/>
          <p:cNvSpPr/>
          <p:nvPr/>
        </p:nvSpPr>
        <p:spPr bwMode="auto">
          <a:xfrm>
            <a:off x="1684421" y="2820202"/>
            <a:ext cx="837398" cy="250257"/>
          </a:xfrm>
          <a:prstGeom prst="ellipse">
            <a:avLst/>
          </a:prstGeom>
          <a:noFill/>
          <a:ln w="19050" cap="flat" cmpd="sng" algn="ctr">
            <a:solidFill>
              <a:srgbClr val="FF0000"/>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2400" b="0" i="0" u="none" strike="noStrike" cap="none" normalizeH="0" baseline="0" smtClean="0">
              <a:ln>
                <a:noFill/>
              </a:ln>
              <a:solidFill>
                <a:schemeClr val="tx1"/>
              </a:solidFill>
              <a:effectLst/>
              <a:latin typeface="Tahoma" pitchFamily="34" charset="0"/>
            </a:endParaRPr>
          </a:p>
        </p:txBody>
      </p:sp>
      <p:sp>
        <p:nvSpPr>
          <p:cNvPr id="7" name="BlokTextu 6"/>
          <p:cNvSpPr txBox="1"/>
          <p:nvPr/>
        </p:nvSpPr>
        <p:spPr>
          <a:xfrm>
            <a:off x="7026441" y="4506180"/>
            <a:ext cx="3493971" cy="1569660"/>
          </a:xfrm>
          <a:prstGeom prst="rect">
            <a:avLst/>
          </a:prstGeom>
          <a:solidFill>
            <a:srgbClr val="FF0000"/>
          </a:solidFill>
          <a:ln>
            <a:noFill/>
          </a:ln>
        </p:spPr>
        <p:txBody>
          <a:bodyPr wrap="square" rtlCol="0">
            <a:spAutoFit/>
          </a:bodyPr>
          <a:lstStyle/>
          <a:p>
            <a:pPr algn="ctr"/>
            <a:r>
              <a:rPr lang="pl-PL" dirty="0" smtClean="0"/>
              <a:t>Medium and least competent men significantly less likeable than identical women</a:t>
            </a:r>
            <a:endParaRPr lang="pl-PL" dirty="0"/>
          </a:p>
        </p:txBody>
      </p:sp>
      <p:cxnSp>
        <p:nvCxnSpPr>
          <p:cNvPr id="10" name="Zalomená spojnica 9"/>
          <p:cNvCxnSpPr>
            <a:stCxn id="7" idx="1"/>
          </p:cNvCxnSpPr>
          <p:nvPr/>
        </p:nvCxnSpPr>
        <p:spPr bwMode="auto">
          <a:xfrm rot="10800000">
            <a:off x="2521819" y="2935706"/>
            <a:ext cx="4504622" cy="2355305"/>
          </a:xfrm>
          <a:prstGeom prst="bentConnector3">
            <a:avLst/>
          </a:prstGeom>
          <a:solidFill>
            <a:schemeClr val="accent1"/>
          </a:solidFill>
          <a:ln w="19050" cap="flat" cmpd="sng" algn="ctr">
            <a:solidFill>
              <a:srgbClr val="FF0000"/>
            </a:solidFill>
            <a:prstDash val="solid"/>
            <a:miter lim="800000"/>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BlokTextu 10"/>
          <p:cNvSpPr txBox="1"/>
          <p:nvPr/>
        </p:nvSpPr>
        <p:spPr>
          <a:xfrm flipH="1" flipV="1">
            <a:off x="10695398" y="6013984"/>
            <a:ext cx="1202076" cy="766959"/>
          </a:xfrm>
          <a:prstGeom prst="rect">
            <a:avLst/>
          </a:prstGeom>
          <a:solidFill>
            <a:schemeClr val="bg1"/>
          </a:solidFill>
        </p:spPr>
        <p:txBody>
          <a:bodyPr wrap="square" rtlCol="0">
            <a:spAutoFit/>
          </a:bodyPr>
          <a:lstStyle/>
          <a:p>
            <a:endParaRPr lang="pl-PL"/>
          </a:p>
        </p:txBody>
      </p:sp>
    </p:spTree>
    <p:extLst>
      <p:ext uri="{BB962C8B-B14F-4D97-AF65-F5344CB8AC3E}">
        <p14:creationId xmlns:p14="http://schemas.microsoft.com/office/powerpoint/2010/main" val="29324034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smtClean="0"/>
              <a:t>A not-so-funny game</a:t>
            </a:r>
            <a:endParaRPr lang="en-GB" dirty="0"/>
          </a:p>
        </p:txBody>
      </p:sp>
      <p:pic>
        <p:nvPicPr>
          <p:cNvPr id="4" name="Zástupný objekt pre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6192" y="1690688"/>
            <a:ext cx="10979615" cy="4692292"/>
          </a:xfrm>
        </p:spPr>
      </p:pic>
    </p:spTree>
    <p:extLst>
      <p:ext uri="{BB962C8B-B14F-4D97-AF65-F5344CB8AC3E}">
        <p14:creationId xmlns:p14="http://schemas.microsoft.com/office/powerpoint/2010/main" val="2910452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p:cNvSpPr>
            <a:spLocks noGrp="1"/>
          </p:cNvSpPr>
          <p:nvPr>
            <p:ph type="sldNum" sz="quarter" idx="11"/>
          </p:nvPr>
        </p:nvSpPr>
        <p:spPr/>
        <p:txBody>
          <a:bodyPr/>
          <a:lstStyle/>
          <a:p>
            <a:fld id="{0970407D-EE58-4A0B-824B-1D3AE42DD9CF}" type="slidenum">
              <a:rPr lang="cs-CZ" altLang="cs-CZ" smtClean="0"/>
              <a:pPr/>
              <a:t>110</a:t>
            </a:fld>
            <a:endParaRPr lang="cs-CZ" altLang="cs-CZ" dirty="0"/>
          </a:p>
        </p:txBody>
      </p:sp>
      <p:sp>
        <p:nvSpPr>
          <p:cNvPr id="4" name="Nadpis 3"/>
          <p:cNvSpPr>
            <a:spLocks noGrp="1"/>
          </p:cNvSpPr>
          <p:nvPr>
            <p:ph type="title"/>
          </p:nvPr>
        </p:nvSpPr>
        <p:spPr/>
        <p:txBody>
          <a:bodyPr/>
          <a:lstStyle/>
          <a:p>
            <a:r>
              <a:rPr lang="pl-PL" dirty="0"/>
              <a:t>Task </a:t>
            </a:r>
            <a:r>
              <a:rPr lang="pl-PL" dirty="0" smtClean="0"/>
              <a:t>1: results</a:t>
            </a:r>
            <a:endParaRPr lang="pl-PL" dirty="0"/>
          </a:p>
        </p:txBody>
      </p:sp>
      <p:sp>
        <p:nvSpPr>
          <p:cNvPr id="5" name="Zástupný objekt pre obsah 4"/>
          <p:cNvSpPr>
            <a:spLocks noGrp="1"/>
          </p:cNvSpPr>
          <p:nvPr>
            <p:ph idx="1"/>
          </p:nvPr>
        </p:nvSpPr>
        <p:spPr>
          <a:xfrm>
            <a:off x="720000" y="1701238"/>
            <a:ext cx="10753200" cy="4139998"/>
          </a:xfrm>
        </p:spPr>
        <p:txBody>
          <a:bodyPr/>
          <a:lstStyle/>
          <a:p>
            <a:pPr>
              <a:lnSpc>
                <a:spcPct val="100000"/>
              </a:lnSpc>
            </a:pPr>
            <a:endParaRPr lang="pl-PL" b="1" dirty="0"/>
          </a:p>
          <a:p>
            <a:pPr>
              <a:lnSpc>
                <a:spcPct val="100000"/>
              </a:lnSpc>
            </a:pPr>
            <a:endParaRPr lang="pl-PL" b="1" dirty="0"/>
          </a:p>
        </p:txBody>
      </p:sp>
      <p:graphicFrame>
        <p:nvGraphicFramePr>
          <p:cNvPr id="6" name="Tabuľka 5"/>
          <p:cNvGraphicFramePr>
            <a:graphicFrameLocks noGrp="1"/>
          </p:cNvGraphicFramePr>
          <p:nvPr>
            <p:extLst/>
          </p:nvPr>
        </p:nvGraphicFramePr>
        <p:xfrm>
          <a:off x="1110984" y="1971857"/>
          <a:ext cx="9944942" cy="1242396"/>
        </p:xfrm>
        <a:graphic>
          <a:graphicData uri="http://schemas.openxmlformats.org/drawingml/2006/table">
            <a:tbl>
              <a:tblPr firstRow="1" firstCol="1" bandRow="1">
                <a:tableStyleId>{9D7B26C5-4107-4FEC-AEDC-1716B250A1EF}</a:tableStyleId>
              </a:tblPr>
              <a:tblGrid>
                <a:gridCol w="1988550">
                  <a:extLst>
                    <a:ext uri="{9D8B030D-6E8A-4147-A177-3AD203B41FA5}">
                      <a16:colId xmlns:a16="http://schemas.microsoft.com/office/drawing/2014/main" val="298014735"/>
                    </a:ext>
                  </a:extLst>
                </a:gridCol>
                <a:gridCol w="1988550">
                  <a:extLst>
                    <a:ext uri="{9D8B030D-6E8A-4147-A177-3AD203B41FA5}">
                      <a16:colId xmlns:a16="http://schemas.microsoft.com/office/drawing/2014/main" val="1581912627"/>
                    </a:ext>
                  </a:extLst>
                </a:gridCol>
                <a:gridCol w="1989646">
                  <a:extLst>
                    <a:ext uri="{9D8B030D-6E8A-4147-A177-3AD203B41FA5}">
                      <a16:colId xmlns:a16="http://schemas.microsoft.com/office/drawing/2014/main" val="1864894620"/>
                    </a:ext>
                  </a:extLst>
                </a:gridCol>
                <a:gridCol w="1988550">
                  <a:extLst>
                    <a:ext uri="{9D8B030D-6E8A-4147-A177-3AD203B41FA5}">
                      <a16:colId xmlns:a16="http://schemas.microsoft.com/office/drawing/2014/main" val="650294959"/>
                    </a:ext>
                  </a:extLst>
                </a:gridCol>
                <a:gridCol w="1989646">
                  <a:extLst>
                    <a:ext uri="{9D8B030D-6E8A-4147-A177-3AD203B41FA5}">
                      <a16:colId xmlns:a16="http://schemas.microsoft.com/office/drawing/2014/main" val="2728985440"/>
                    </a:ext>
                  </a:extLst>
                </a:gridCol>
              </a:tblGrid>
              <a:tr h="207066">
                <a:tc gridSpan="5">
                  <a:txBody>
                    <a:bodyPr/>
                    <a:lstStyle/>
                    <a:p>
                      <a:pPr>
                        <a:lnSpc>
                          <a:spcPct val="107000"/>
                        </a:lnSpc>
                        <a:spcAft>
                          <a:spcPts val="0"/>
                        </a:spcAft>
                      </a:pPr>
                      <a:r>
                        <a:rPr lang="en-GB" sz="1200">
                          <a:effectLst/>
                        </a:rPr>
                        <a:t>Table 3 Correlations between hire-ability, competence and likeability</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1762767466"/>
                  </a:ext>
                </a:extLst>
              </a:tr>
              <a:tr h="207066">
                <a:tc>
                  <a:txBody>
                    <a:bodyPr/>
                    <a:lstStyle/>
                    <a:p>
                      <a:pPr>
                        <a:lnSpc>
                          <a:spcPct val="107000"/>
                        </a:lnSpc>
                        <a:spcAft>
                          <a:spcPts val="0"/>
                        </a:spcAft>
                      </a:pPr>
                      <a:r>
                        <a:rPr lang="en-GB" sz="12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en-GB" sz="1200">
                          <a:effectLst/>
                        </a:rPr>
                        <a:t>women applicants</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pl-PL"/>
                    </a:p>
                  </a:txBody>
                  <a:tcPr/>
                </a:tc>
                <a:tc gridSpan="2">
                  <a:txBody>
                    <a:bodyPr/>
                    <a:lstStyle/>
                    <a:p>
                      <a:pPr algn="ctr">
                        <a:lnSpc>
                          <a:spcPct val="107000"/>
                        </a:lnSpc>
                        <a:spcAft>
                          <a:spcPts val="0"/>
                        </a:spcAft>
                      </a:pPr>
                      <a:r>
                        <a:rPr lang="en-GB" sz="1200">
                          <a:effectLst/>
                        </a:rPr>
                        <a:t>men applicants</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pl-PL"/>
                    </a:p>
                  </a:txBody>
                  <a:tcPr/>
                </a:tc>
                <a:extLst>
                  <a:ext uri="{0D108BD9-81ED-4DB2-BD59-A6C34878D82A}">
                    <a16:rowId xmlns:a16="http://schemas.microsoft.com/office/drawing/2014/main" val="100445038"/>
                  </a:ext>
                </a:extLst>
              </a:tr>
              <a:tr h="207066">
                <a:tc>
                  <a:txBody>
                    <a:bodyPr/>
                    <a:lstStyle/>
                    <a:p>
                      <a:pPr>
                        <a:lnSpc>
                          <a:spcPct val="107000"/>
                        </a:lnSpc>
                      </a:pPr>
                      <a:endParaRPr lang="pl-PL" sz="11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GB" sz="1200">
                          <a:effectLst/>
                        </a:rPr>
                        <a:t>hire-ability</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GB" sz="1200">
                          <a:effectLst/>
                        </a:rPr>
                        <a:t>likeability</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GB" sz="1200">
                          <a:effectLst/>
                        </a:rPr>
                        <a:t>hire-ability</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GB" sz="1200">
                          <a:effectLst/>
                        </a:rPr>
                        <a:t>likeability</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930098993"/>
                  </a:ext>
                </a:extLst>
              </a:tr>
              <a:tr h="207066">
                <a:tc>
                  <a:txBody>
                    <a:bodyPr/>
                    <a:lstStyle/>
                    <a:p>
                      <a:pPr>
                        <a:lnSpc>
                          <a:spcPct val="107000"/>
                        </a:lnSpc>
                        <a:spcAft>
                          <a:spcPts val="0"/>
                        </a:spcAft>
                      </a:pPr>
                      <a:r>
                        <a:rPr lang="en-GB" sz="1200">
                          <a:effectLst/>
                        </a:rPr>
                        <a:t>competence</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GB" sz="1200">
                          <a:effectLst/>
                        </a:rPr>
                        <a:t>.875**</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GB" sz="1200">
                          <a:effectLst/>
                        </a:rPr>
                        <a:t>.817**</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GB" sz="1200">
                          <a:effectLst/>
                        </a:rPr>
                        <a:t>.842**</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GB" sz="1200">
                          <a:effectLst/>
                        </a:rPr>
                        <a:t>.729**</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912499278"/>
                  </a:ext>
                </a:extLst>
              </a:tr>
              <a:tr h="207066">
                <a:tc>
                  <a:txBody>
                    <a:bodyPr/>
                    <a:lstStyle/>
                    <a:p>
                      <a:pPr>
                        <a:lnSpc>
                          <a:spcPct val="107000"/>
                        </a:lnSpc>
                        <a:spcAft>
                          <a:spcPts val="0"/>
                        </a:spcAft>
                      </a:pPr>
                      <a:r>
                        <a:rPr lang="en-GB" sz="1200">
                          <a:effectLst/>
                        </a:rPr>
                        <a:t>hire-ability</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pl-PL" sz="11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GB" sz="1200">
                          <a:effectLst/>
                        </a:rPr>
                        <a:t>.870**</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pl-PL" sz="11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GB" sz="1200">
                          <a:effectLst/>
                        </a:rPr>
                        <a:t>.756**</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744943224"/>
                  </a:ext>
                </a:extLst>
              </a:tr>
              <a:tr h="207066">
                <a:tc gridSpan="5">
                  <a:txBody>
                    <a:bodyPr/>
                    <a:lstStyle/>
                    <a:p>
                      <a:pPr>
                        <a:lnSpc>
                          <a:spcPct val="107000"/>
                        </a:lnSpc>
                        <a:spcAft>
                          <a:spcPts val="0"/>
                        </a:spcAft>
                      </a:pPr>
                      <a:r>
                        <a:rPr lang="en-GB" sz="1200" dirty="0">
                          <a:effectLst/>
                        </a:rPr>
                        <a:t>Note: **correlation is significant at the .01 level</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876214352"/>
                  </a:ext>
                </a:extLst>
              </a:tr>
            </a:tbl>
          </a:graphicData>
        </a:graphic>
      </p:graphicFrame>
      <p:sp>
        <p:nvSpPr>
          <p:cNvPr id="7" name="BlokTextu 6"/>
          <p:cNvSpPr txBox="1"/>
          <p:nvPr/>
        </p:nvSpPr>
        <p:spPr>
          <a:xfrm flipH="1" flipV="1">
            <a:off x="10695398" y="6013984"/>
            <a:ext cx="1202076" cy="766959"/>
          </a:xfrm>
          <a:prstGeom prst="rect">
            <a:avLst/>
          </a:prstGeom>
          <a:solidFill>
            <a:schemeClr val="bg1"/>
          </a:solidFill>
        </p:spPr>
        <p:txBody>
          <a:bodyPr wrap="square" rtlCol="0">
            <a:spAutoFit/>
          </a:bodyPr>
          <a:lstStyle/>
          <a:p>
            <a:endParaRPr lang="pl-PL"/>
          </a:p>
        </p:txBody>
      </p:sp>
    </p:spTree>
    <p:extLst>
      <p:ext uri="{BB962C8B-B14F-4D97-AF65-F5344CB8AC3E}">
        <p14:creationId xmlns:p14="http://schemas.microsoft.com/office/powerpoint/2010/main" val="149286309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p:cNvSpPr>
            <a:spLocks noGrp="1"/>
          </p:cNvSpPr>
          <p:nvPr>
            <p:ph type="sldNum" sz="quarter" idx="11"/>
          </p:nvPr>
        </p:nvSpPr>
        <p:spPr/>
        <p:txBody>
          <a:bodyPr/>
          <a:lstStyle/>
          <a:p>
            <a:fld id="{0970407D-EE58-4A0B-824B-1D3AE42DD9CF}" type="slidenum">
              <a:rPr lang="cs-CZ" altLang="cs-CZ" smtClean="0"/>
              <a:pPr/>
              <a:t>111</a:t>
            </a:fld>
            <a:endParaRPr lang="cs-CZ" altLang="cs-CZ" dirty="0"/>
          </a:p>
        </p:txBody>
      </p:sp>
      <p:sp>
        <p:nvSpPr>
          <p:cNvPr id="4" name="Nadpis 3"/>
          <p:cNvSpPr>
            <a:spLocks noGrp="1"/>
          </p:cNvSpPr>
          <p:nvPr>
            <p:ph type="title"/>
          </p:nvPr>
        </p:nvSpPr>
        <p:spPr/>
        <p:txBody>
          <a:bodyPr/>
          <a:lstStyle/>
          <a:p>
            <a:r>
              <a:rPr lang="pl-PL" dirty="0"/>
              <a:t>Task </a:t>
            </a:r>
            <a:r>
              <a:rPr lang="pl-PL" dirty="0" smtClean="0"/>
              <a:t>1: results</a:t>
            </a:r>
            <a:endParaRPr lang="pl-PL" dirty="0"/>
          </a:p>
        </p:txBody>
      </p:sp>
      <p:sp>
        <p:nvSpPr>
          <p:cNvPr id="5" name="Zástupný objekt pre obsah 4"/>
          <p:cNvSpPr>
            <a:spLocks noGrp="1"/>
          </p:cNvSpPr>
          <p:nvPr>
            <p:ph idx="1"/>
          </p:nvPr>
        </p:nvSpPr>
        <p:spPr>
          <a:xfrm>
            <a:off x="720000" y="1701238"/>
            <a:ext cx="10753200" cy="4139998"/>
          </a:xfrm>
        </p:spPr>
        <p:txBody>
          <a:bodyPr/>
          <a:lstStyle/>
          <a:p>
            <a:pPr>
              <a:lnSpc>
                <a:spcPct val="100000"/>
              </a:lnSpc>
            </a:pPr>
            <a:endParaRPr lang="pl-PL" b="1" dirty="0"/>
          </a:p>
          <a:p>
            <a:pPr>
              <a:lnSpc>
                <a:spcPct val="100000"/>
              </a:lnSpc>
            </a:pPr>
            <a:endParaRPr lang="pl-PL" b="1" dirty="0"/>
          </a:p>
        </p:txBody>
      </p:sp>
      <mc:AlternateContent xmlns:mc="http://schemas.openxmlformats.org/markup-compatibility/2006" xmlns:cx="http://schemas.microsoft.com/office/drawing/2014/chartex">
        <mc:Choice Requires="cx">
          <p:graphicFrame>
            <p:nvGraphicFramePr>
              <p:cNvPr id="6" name="Graf 5"/>
              <p:cNvGraphicFramePr/>
              <p:nvPr>
                <p:extLst/>
              </p:nvPr>
            </p:nvGraphicFramePr>
            <p:xfrm>
              <a:off x="2753822" y="1558340"/>
              <a:ext cx="5760720" cy="3893820"/>
            </p:xfrm>
            <a:graphic>
              <a:graphicData uri="http://schemas.microsoft.com/office/drawing/2014/chartex">
                <c:chart xmlns:c="http://schemas.openxmlformats.org/drawingml/2006/chart" xmlns:r="http://schemas.openxmlformats.org/officeDocument/2006/relationships" r:id="rId2"/>
              </a:graphicData>
            </a:graphic>
          </p:graphicFrame>
        </mc:Choice>
        <mc:Fallback xmlns="">
          <p:pic>
            <p:nvPicPr>
              <p:cNvPr id="6" name="Graf 5"/>
              <p:cNvPicPr>
                <a:picLocks noGrp="1" noRot="1" noChangeAspect="1" noMove="1" noResize="1" noEditPoints="1" noAdjustHandles="1" noChangeArrowheads="1" noChangeShapeType="1"/>
              </p:cNvPicPr>
              <p:nvPr/>
            </p:nvPicPr>
            <p:blipFill>
              <a:blip r:embed="rId3"/>
              <a:stretch>
                <a:fillRect/>
              </a:stretch>
            </p:blipFill>
            <p:spPr>
              <a:xfrm>
                <a:off x="2753822" y="1558340"/>
                <a:ext cx="5760720" cy="3893820"/>
              </a:xfrm>
              <a:prstGeom prst="rect">
                <a:avLst/>
              </a:prstGeom>
            </p:spPr>
          </p:pic>
        </mc:Fallback>
      </mc:AlternateContent>
      <p:sp>
        <p:nvSpPr>
          <p:cNvPr id="7" name="BlokTextu 6"/>
          <p:cNvSpPr txBox="1"/>
          <p:nvPr/>
        </p:nvSpPr>
        <p:spPr>
          <a:xfrm flipH="1" flipV="1">
            <a:off x="10695398" y="6013984"/>
            <a:ext cx="1202076" cy="766959"/>
          </a:xfrm>
          <a:prstGeom prst="rect">
            <a:avLst/>
          </a:prstGeom>
          <a:solidFill>
            <a:schemeClr val="bg1"/>
          </a:solidFill>
        </p:spPr>
        <p:txBody>
          <a:bodyPr wrap="square" rtlCol="0">
            <a:spAutoFit/>
          </a:bodyPr>
          <a:lstStyle/>
          <a:p>
            <a:endParaRPr lang="pl-PL"/>
          </a:p>
        </p:txBody>
      </p:sp>
    </p:spTree>
    <p:extLst>
      <p:ext uri="{BB962C8B-B14F-4D97-AF65-F5344CB8AC3E}">
        <p14:creationId xmlns:p14="http://schemas.microsoft.com/office/powerpoint/2010/main" val="252050212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p:cNvSpPr>
            <a:spLocks noGrp="1"/>
          </p:cNvSpPr>
          <p:nvPr>
            <p:ph type="sldNum" sz="quarter" idx="11"/>
          </p:nvPr>
        </p:nvSpPr>
        <p:spPr/>
        <p:txBody>
          <a:bodyPr/>
          <a:lstStyle/>
          <a:p>
            <a:fld id="{0970407D-EE58-4A0B-824B-1D3AE42DD9CF}" type="slidenum">
              <a:rPr lang="cs-CZ" altLang="cs-CZ" smtClean="0"/>
              <a:pPr/>
              <a:t>112</a:t>
            </a:fld>
            <a:endParaRPr lang="cs-CZ" altLang="cs-CZ" dirty="0"/>
          </a:p>
        </p:txBody>
      </p:sp>
      <p:sp>
        <p:nvSpPr>
          <p:cNvPr id="4" name="Nadpis 3"/>
          <p:cNvSpPr>
            <a:spLocks noGrp="1"/>
          </p:cNvSpPr>
          <p:nvPr>
            <p:ph type="title"/>
          </p:nvPr>
        </p:nvSpPr>
        <p:spPr/>
        <p:txBody>
          <a:bodyPr>
            <a:normAutofit fontScale="90000"/>
          </a:bodyPr>
          <a:lstStyle/>
          <a:p>
            <a:r>
              <a:rPr lang="pl-PL" dirty="0"/>
              <a:t>Task </a:t>
            </a:r>
            <a:r>
              <a:rPr lang="pl-PL" dirty="0" smtClean="0"/>
              <a:t>1: results</a:t>
            </a:r>
            <a:endParaRPr lang="pl-PL" dirty="0"/>
          </a:p>
        </p:txBody>
      </p:sp>
      <p:sp>
        <p:nvSpPr>
          <p:cNvPr id="5" name="Zástupný objekt pre obsah 4"/>
          <p:cNvSpPr>
            <a:spLocks noGrp="1"/>
          </p:cNvSpPr>
          <p:nvPr>
            <p:ph idx="1"/>
          </p:nvPr>
        </p:nvSpPr>
        <p:spPr/>
        <p:txBody>
          <a:bodyPr/>
          <a:lstStyle/>
          <a:p>
            <a:pPr>
              <a:lnSpc>
                <a:spcPct val="100000"/>
              </a:lnSpc>
            </a:pPr>
            <a:endParaRPr lang="pl-PL" b="1" dirty="0"/>
          </a:p>
          <a:p>
            <a:pPr>
              <a:lnSpc>
                <a:spcPct val="100000"/>
              </a:lnSpc>
            </a:pPr>
            <a:endParaRPr lang="pl-PL" b="1" dirty="0"/>
          </a:p>
        </p:txBody>
      </p:sp>
      <p:sp>
        <p:nvSpPr>
          <p:cNvPr id="10" name="Zástupný objekt pre obsah 9"/>
          <p:cNvSpPr>
            <a:spLocks noGrp="1"/>
          </p:cNvSpPr>
          <p:nvPr>
            <p:ph idx="28"/>
          </p:nvPr>
        </p:nvSpPr>
        <p:spPr>
          <a:xfrm>
            <a:off x="666000" y="1437419"/>
            <a:ext cx="10807200" cy="4533890"/>
          </a:xfrm>
        </p:spPr>
        <p:txBody>
          <a:bodyPr/>
          <a:lstStyle/>
          <a:p>
            <a:pPr>
              <a:lnSpc>
                <a:spcPct val="100000"/>
              </a:lnSpc>
            </a:pPr>
            <a:endParaRPr lang="pl-PL" sz="1600" dirty="0"/>
          </a:p>
        </p:txBody>
      </p:sp>
      <p:sp>
        <p:nvSpPr>
          <p:cNvPr id="8" name="Textové pole 2"/>
          <p:cNvSpPr txBox="1">
            <a:spLocks noChangeArrowheads="1"/>
          </p:cNvSpPr>
          <p:nvPr/>
        </p:nvSpPr>
        <p:spPr bwMode="auto">
          <a:xfrm>
            <a:off x="2202973" y="1516607"/>
            <a:ext cx="2820987" cy="1156184"/>
          </a:xfrm>
          <a:prstGeom prst="ellipse">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pl-PL" dirty="0">
                <a:effectLst/>
                <a:latin typeface="Calibri" panose="020F0502020204030204" pitchFamily="34" charset="0"/>
                <a:ea typeface="Calibri" panose="020F0502020204030204" pitchFamily="34" charset="0"/>
                <a:cs typeface="Times New Roman" panose="02020603050405020304" pitchFamily="18" charset="0"/>
              </a:rPr>
              <a:t>Gap between 7 and 15%</a:t>
            </a:r>
          </a:p>
        </p:txBody>
      </p:sp>
      <p:sp>
        <p:nvSpPr>
          <p:cNvPr id="9" name="Textové pole 2"/>
          <p:cNvSpPr txBox="1">
            <a:spLocks noChangeArrowheads="1"/>
          </p:cNvSpPr>
          <p:nvPr/>
        </p:nvSpPr>
        <p:spPr bwMode="auto">
          <a:xfrm>
            <a:off x="5859939" y="1861729"/>
            <a:ext cx="3408750" cy="465939"/>
          </a:xfrm>
          <a:prstGeom prst="rect">
            <a:avLst/>
          </a:prstGeom>
          <a:solidFill>
            <a:srgbClr val="FF0000"/>
          </a:solid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pl-PL" dirty="0">
                <a:effectLst/>
                <a:latin typeface="Calibri" panose="020F0502020204030204" pitchFamily="34" charset="0"/>
                <a:ea typeface="Calibri" panose="020F0502020204030204" pitchFamily="34" charset="0"/>
                <a:cs typeface="Times New Roman" panose="02020603050405020304" pitchFamily="18" charset="0"/>
              </a:rPr>
              <a:t>~ 20% in Slovakia (GEI)</a:t>
            </a:r>
          </a:p>
        </p:txBody>
      </p:sp>
      <p:sp>
        <p:nvSpPr>
          <p:cNvPr id="11" name="Textové pole 2"/>
          <p:cNvSpPr txBox="1">
            <a:spLocks noChangeArrowheads="1"/>
          </p:cNvSpPr>
          <p:nvPr/>
        </p:nvSpPr>
        <p:spPr bwMode="auto">
          <a:xfrm>
            <a:off x="2508471" y="3029126"/>
            <a:ext cx="2171529" cy="462981"/>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pl-PL" dirty="0">
                <a:effectLst/>
                <a:latin typeface="Calibri" panose="020F0502020204030204" pitchFamily="34" charset="0"/>
                <a:ea typeface="Calibri" panose="020F0502020204030204" pitchFamily="34" charset="0"/>
                <a:cs typeface="Times New Roman" panose="02020603050405020304" pitchFamily="18" charset="0"/>
              </a:rPr>
              <a:t>Two patterns</a:t>
            </a:r>
          </a:p>
        </p:txBody>
      </p:sp>
      <p:sp>
        <p:nvSpPr>
          <p:cNvPr id="12" name="Textové pole 2"/>
          <p:cNvSpPr txBox="1">
            <a:spLocks noChangeArrowheads="1"/>
          </p:cNvSpPr>
          <p:nvPr/>
        </p:nvSpPr>
        <p:spPr bwMode="auto">
          <a:xfrm>
            <a:off x="2508471" y="3852478"/>
            <a:ext cx="2171529" cy="811597"/>
          </a:xfrm>
          <a:prstGeom prst="rect">
            <a:avLst/>
          </a:prstGeom>
          <a:solidFill>
            <a:srgbClr val="FF0000"/>
          </a:solid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pl-PL" dirty="0">
                <a:effectLst/>
                <a:latin typeface="Calibri" panose="020F0502020204030204" pitchFamily="34" charset="0"/>
                <a:ea typeface="Calibri" panose="020F0502020204030204" pitchFamily="34" charset="0"/>
                <a:cs typeface="Times New Roman" panose="02020603050405020304" pitchFamily="18" charset="0"/>
              </a:rPr>
              <a:t>Better qualified = greater gap</a:t>
            </a:r>
          </a:p>
        </p:txBody>
      </p:sp>
      <p:sp>
        <p:nvSpPr>
          <p:cNvPr id="13" name="Textové pole 2"/>
          <p:cNvSpPr txBox="1">
            <a:spLocks noChangeArrowheads="1"/>
          </p:cNvSpPr>
          <p:nvPr/>
        </p:nvSpPr>
        <p:spPr bwMode="auto">
          <a:xfrm>
            <a:off x="6157912" y="3737409"/>
            <a:ext cx="4720139" cy="917818"/>
          </a:xfrm>
          <a:prstGeom prst="rect">
            <a:avLst/>
          </a:prstGeom>
          <a:solidFill>
            <a:schemeClr val="bg1">
              <a:lumMod val="8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Men achieve an additional premium for being perceived as highly skilled?</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ové pole 2"/>
          <p:cNvSpPr txBox="1">
            <a:spLocks noChangeArrowheads="1"/>
          </p:cNvSpPr>
          <p:nvPr/>
        </p:nvSpPr>
        <p:spPr bwMode="auto">
          <a:xfrm>
            <a:off x="2508471" y="4895214"/>
            <a:ext cx="2171529" cy="845186"/>
          </a:xfrm>
          <a:prstGeom prst="rect">
            <a:avLst/>
          </a:prstGeom>
          <a:solidFill>
            <a:srgbClr val="FF0000"/>
          </a:solid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pl-PL" dirty="0">
                <a:effectLst/>
                <a:latin typeface="Calibri" panose="020F0502020204030204" pitchFamily="34" charset="0"/>
                <a:ea typeface="Calibri" panose="020F0502020204030204" pitchFamily="34" charset="0"/>
                <a:cs typeface="Times New Roman" panose="02020603050405020304" pitchFamily="18" charset="0"/>
              </a:rPr>
              <a:t>Lower gap after probation</a:t>
            </a:r>
          </a:p>
        </p:txBody>
      </p:sp>
      <p:sp>
        <p:nvSpPr>
          <p:cNvPr id="15" name="Textové pole 2"/>
          <p:cNvSpPr txBox="1">
            <a:spLocks noChangeArrowheads="1"/>
          </p:cNvSpPr>
          <p:nvPr/>
        </p:nvSpPr>
        <p:spPr bwMode="auto">
          <a:xfrm>
            <a:off x="5543550" y="4741147"/>
            <a:ext cx="5861050" cy="1230162"/>
          </a:xfrm>
          <a:prstGeom prst="rect">
            <a:avLst/>
          </a:prstGeom>
          <a:solidFill>
            <a:schemeClr val="bg1">
              <a:lumMod val="8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Greater uncertainty concerning female candidates even though they were perceived as equally competent?</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6" name="Rovná spojovacia šípka 15"/>
          <p:cNvCxnSpPr/>
          <p:nvPr/>
        </p:nvCxnSpPr>
        <p:spPr>
          <a:xfrm>
            <a:off x="5195887" y="2094699"/>
            <a:ext cx="49212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Rovná spojovacia šípka 16"/>
          <p:cNvCxnSpPr/>
          <p:nvPr/>
        </p:nvCxnSpPr>
        <p:spPr>
          <a:xfrm>
            <a:off x="4949824" y="4240530"/>
            <a:ext cx="990174" cy="127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Rovná spojovacia šípka 17"/>
          <p:cNvCxnSpPr/>
          <p:nvPr/>
        </p:nvCxnSpPr>
        <p:spPr>
          <a:xfrm>
            <a:off x="4932044" y="5325110"/>
            <a:ext cx="49212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Rovná spojovacia šípka 18"/>
          <p:cNvCxnSpPr/>
          <p:nvPr/>
        </p:nvCxnSpPr>
        <p:spPr>
          <a:xfrm>
            <a:off x="3613466" y="2750820"/>
            <a:ext cx="0" cy="25273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Rovná spojovacia šípka 19"/>
          <p:cNvCxnSpPr/>
          <p:nvPr/>
        </p:nvCxnSpPr>
        <p:spPr>
          <a:xfrm>
            <a:off x="3630294" y="3520122"/>
            <a:ext cx="0" cy="25273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BlokTextu 20"/>
          <p:cNvSpPr txBox="1"/>
          <p:nvPr/>
        </p:nvSpPr>
        <p:spPr>
          <a:xfrm flipH="1" flipV="1">
            <a:off x="10695398" y="6013984"/>
            <a:ext cx="1202076" cy="766959"/>
          </a:xfrm>
          <a:prstGeom prst="rect">
            <a:avLst/>
          </a:prstGeom>
          <a:solidFill>
            <a:schemeClr val="bg1"/>
          </a:solidFill>
        </p:spPr>
        <p:txBody>
          <a:bodyPr wrap="square" rtlCol="0">
            <a:spAutoFit/>
          </a:bodyPr>
          <a:lstStyle/>
          <a:p>
            <a:endParaRPr lang="pl-PL"/>
          </a:p>
        </p:txBody>
      </p:sp>
    </p:spTree>
    <p:extLst>
      <p:ext uri="{BB962C8B-B14F-4D97-AF65-F5344CB8AC3E}">
        <p14:creationId xmlns:p14="http://schemas.microsoft.com/office/powerpoint/2010/main" val="113355993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p:cNvSpPr>
            <a:spLocks noGrp="1"/>
          </p:cNvSpPr>
          <p:nvPr>
            <p:ph type="sldNum" sz="quarter" idx="11"/>
          </p:nvPr>
        </p:nvSpPr>
        <p:spPr/>
        <p:txBody>
          <a:bodyPr/>
          <a:lstStyle/>
          <a:p>
            <a:fld id="{0970407D-EE58-4A0B-824B-1D3AE42DD9CF}" type="slidenum">
              <a:rPr lang="cs-CZ" altLang="cs-CZ" smtClean="0"/>
              <a:pPr/>
              <a:t>113</a:t>
            </a:fld>
            <a:endParaRPr lang="cs-CZ" altLang="cs-CZ" dirty="0"/>
          </a:p>
        </p:txBody>
      </p:sp>
      <p:sp>
        <p:nvSpPr>
          <p:cNvPr id="4" name="Nadpis 3"/>
          <p:cNvSpPr>
            <a:spLocks noGrp="1"/>
          </p:cNvSpPr>
          <p:nvPr>
            <p:ph type="title"/>
          </p:nvPr>
        </p:nvSpPr>
        <p:spPr/>
        <p:txBody>
          <a:bodyPr/>
          <a:lstStyle/>
          <a:p>
            <a:r>
              <a:rPr lang="pl-PL" dirty="0"/>
              <a:t>Task </a:t>
            </a:r>
            <a:r>
              <a:rPr lang="pl-PL" dirty="0" smtClean="0"/>
              <a:t>2: dismissal</a:t>
            </a:r>
            <a:endParaRPr lang="pl-PL" dirty="0"/>
          </a:p>
        </p:txBody>
      </p:sp>
      <p:sp>
        <p:nvSpPr>
          <p:cNvPr id="8" name="Zástupný objekt pre obsah 7"/>
          <p:cNvSpPr>
            <a:spLocks noGrp="1"/>
          </p:cNvSpPr>
          <p:nvPr>
            <p:ph idx="1"/>
          </p:nvPr>
        </p:nvSpPr>
        <p:spPr/>
        <p:txBody>
          <a:bodyPr/>
          <a:lstStyle/>
          <a:p>
            <a:endParaRPr lang="pl-PL" dirty="0"/>
          </a:p>
        </p:txBody>
      </p:sp>
      <p:sp>
        <p:nvSpPr>
          <p:cNvPr id="9" name="Textové pole 2"/>
          <p:cNvSpPr txBox="1">
            <a:spLocks noChangeArrowheads="1"/>
          </p:cNvSpPr>
          <p:nvPr/>
        </p:nvSpPr>
        <p:spPr bwMode="auto">
          <a:xfrm>
            <a:off x="4340860" y="1800541"/>
            <a:ext cx="2233195" cy="849235"/>
          </a:xfrm>
          <a:prstGeom prst="rect">
            <a:avLst/>
          </a:prstGeom>
          <a:solidFill>
            <a:schemeClr val="bg1">
              <a:lumMod val="8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155 HR managers</a:t>
            </a:r>
          </a:p>
        </p:txBody>
      </p:sp>
      <p:sp>
        <p:nvSpPr>
          <p:cNvPr id="7" name="BlokTextu 6"/>
          <p:cNvSpPr txBox="1"/>
          <p:nvPr/>
        </p:nvSpPr>
        <p:spPr>
          <a:xfrm flipH="1" flipV="1">
            <a:off x="10695398" y="6013984"/>
            <a:ext cx="1202076" cy="766959"/>
          </a:xfrm>
          <a:prstGeom prst="rect">
            <a:avLst/>
          </a:prstGeom>
          <a:solidFill>
            <a:schemeClr val="bg1"/>
          </a:solidFill>
        </p:spPr>
        <p:txBody>
          <a:bodyPr wrap="square" rtlCol="0">
            <a:spAutoFit/>
          </a:bodyPr>
          <a:lstStyle/>
          <a:p>
            <a:endParaRPr lang="pl-PL"/>
          </a:p>
        </p:txBody>
      </p:sp>
    </p:spTree>
    <p:extLst>
      <p:ext uri="{BB962C8B-B14F-4D97-AF65-F5344CB8AC3E}">
        <p14:creationId xmlns:p14="http://schemas.microsoft.com/office/powerpoint/2010/main" val="405481502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p:cNvSpPr>
            <a:spLocks noGrp="1"/>
          </p:cNvSpPr>
          <p:nvPr>
            <p:ph type="sldNum" sz="quarter" idx="11"/>
          </p:nvPr>
        </p:nvSpPr>
        <p:spPr/>
        <p:txBody>
          <a:bodyPr/>
          <a:lstStyle/>
          <a:p>
            <a:fld id="{0970407D-EE58-4A0B-824B-1D3AE42DD9CF}" type="slidenum">
              <a:rPr lang="cs-CZ" altLang="cs-CZ" smtClean="0"/>
              <a:pPr/>
              <a:t>114</a:t>
            </a:fld>
            <a:endParaRPr lang="cs-CZ" altLang="cs-CZ" dirty="0"/>
          </a:p>
        </p:txBody>
      </p:sp>
      <p:sp>
        <p:nvSpPr>
          <p:cNvPr id="4" name="Nadpis 3"/>
          <p:cNvSpPr>
            <a:spLocks noGrp="1"/>
          </p:cNvSpPr>
          <p:nvPr>
            <p:ph type="title"/>
          </p:nvPr>
        </p:nvSpPr>
        <p:spPr/>
        <p:txBody>
          <a:bodyPr/>
          <a:lstStyle/>
          <a:p>
            <a:r>
              <a:rPr lang="pl-PL" dirty="0"/>
              <a:t>Task </a:t>
            </a:r>
            <a:r>
              <a:rPr lang="pl-PL" dirty="0" smtClean="0"/>
              <a:t>2: dismissal</a:t>
            </a:r>
            <a:endParaRPr lang="pl-PL" dirty="0"/>
          </a:p>
        </p:txBody>
      </p:sp>
      <p:sp>
        <p:nvSpPr>
          <p:cNvPr id="8" name="Zástupný objekt pre obsah 7"/>
          <p:cNvSpPr>
            <a:spLocks noGrp="1"/>
          </p:cNvSpPr>
          <p:nvPr>
            <p:ph idx="1"/>
          </p:nvPr>
        </p:nvSpPr>
        <p:spPr/>
        <p:txBody>
          <a:bodyPr/>
          <a:lstStyle/>
          <a:p>
            <a:endParaRPr lang="pl-PL" dirty="0"/>
          </a:p>
        </p:txBody>
      </p:sp>
      <p:sp>
        <p:nvSpPr>
          <p:cNvPr id="9" name="Textové pole 2"/>
          <p:cNvSpPr txBox="1">
            <a:spLocks noChangeArrowheads="1"/>
          </p:cNvSpPr>
          <p:nvPr/>
        </p:nvSpPr>
        <p:spPr bwMode="auto">
          <a:xfrm>
            <a:off x="4340860" y="1800541"/>
            <a:ext cx="2233195" cy="849235"/>
          </a:xfrm>
          <a:prstGeom prst="rect">
            <a:avLst/>
          </a:prstGeom>
          <a:solidFill>
            <a:schemeClr val="bg1">
              <a:lumMod val="8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155 HR managers</a:t>
            </a:r>
          </a:p>
        </p:txBody>
      </p:sp>
      <p:sp>
        <p:nvSpPr>
          <p:cNvPr id="10" name="Textové pole 2"/>
          <p:cNvSpPr txBox="1">
            <a:spLocks noChangeArrowheads="1"/>
          </p:cNvSpPr>
          <p:nvPr/>
        </p:nvSpPr>
        <p:spPr bwMode="auto">
          <a:xfrm>
            <a:off x="4581487" y="2991261"/>
            <a:ext cx="1755740" cy="481101"/>
          </a:xfrm>
          <a:prstGeom prst="rect">
            <a:avLst/>
          </a:prstGeom>
          <a:solidFill>
            <a:srgbClr val="FF0000"/>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Split sample</a:t>
            </a:r>
          </a:p>
        </p:txBody>
      </p:sp>
      <p:cxnSp>
        <p:nvCxnSpPr>
          <p:cNvPr id="15" name="Rovná spojovacia šípka 14"/>
          <p:cNvCxnSpPr/>
          <p:nvPr/>
        </p:nvCxnSpPr>
        <p:spPr>
          <a:xfrm>
            <a:off x="5458323" y="2748101"/>
            <a:ext cx="0" cy="20383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BlokTextu 10"/>
          <p:cNvSpPr txBox="1"/>
          <p:nvPr/>
        </p:nvSpPr>
        <p:spPr>
          <a:xfrm flipH="1" flipV="1">
            <a:off x="10695398" y="6013984"/>
            <a:ext cx="1202076" cy="766959"/>
          </a:xfrm>
          <a:prstGeom prst="rect">
            <a:avLst/>
          </a:prstGeom>
          <a:solidFill>
            <a:schemeClr val="bg1"/>
          </a:solidFill>
        </p:spPr>
        <p:txBody>
          <a:bodyPr wrap="square" rtlCol="0">
            <a:spAutoFit/>
          </a:bodyPr>
          <a:lstStyle/>
          <a:p>
            <a:endParaRPr lang="pl-PL"/>
          </a:p>
        </p:txBody>
      </p:sp>
    </p:spTree>
    <p:extLst>
      <p:ext uri="{BB962C8B-B14F-4D97-AF65-F5344CB8AC3E}">
        <p14:creationId xmlns:p14="http://schemas.microsoft.com/office/powerpoint/2010/main" val="334380774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p:cNvSpPr>
            <a:spLocks noGrp="1"/>
          </p:cNvSpPr>
          <p:nvPr>
            <p:ph type="sldNum" sz="quarter" idx="11"/>
          </p:nvPr>
        </p:nvSpPr>
        <p:spPr/>
        <p:txBody>
          <a:bodyPr/>
          <a:lstStyle/>
          <a:p>
            <a:fld id="{0970407D-EE58-4A0B-824B-1D3AE42DD9CF}" type="slidenum">
              <a:rPr lang="cs-CZ" altLang="cs-CZ" smtClean="0"/>
              <a:pPr/>
              <a:t>115</a:t>
            </a:fld>
            <a:endParaRPr lang="cs-CZ" altLang="cs-CZ" dirty="0"/>
          </a:p>
        </p:txBody>
      </p:sp>
      <p:sp>
        <p:nvSpPr>
          <p:cNvPr id="4" name="Nadpis 3"/>
          <p:cNvSpPr>
            <a:spLocks noGrp="1"/>
          </p:cNvSpPr>
          <p:nvPr>
            <p:ph type="title"/>
          </p:nvPr>
        </p:nvSpPr>
        <p:spPr/>
        <p:txBody>
          <a:bodyPr/>
          <a:lstStyle/>
          <a:p>
            <a:r>
              <a:rPr lang="pl-PL" dirty="0"/>
              <a:t>Task </a:t>
            </a:r>
            <a:r>
              <a:rPr lang="pl-PL" dirty="0" smtClean="0"/>
              <a:t>2: dismissal</a:t>
            </a:r>
            <a:endParaRPr lang="pl-PL" dirty="0"/>
          </a:p>
        </p:txBody>
      </p:sp>
      <p:sp>
        <p:nvSpPr>
          <p:cNvPr id="8" name="Zástupný objekt pre obsah 7"/>
          <p:cNvSpPr>
            <a:spLocks noGrp="1"/>
          </p:cNvSpPr>
          <p:nvPr>
            <p:ph idx="1"/>
          </p:nvPr>
        </p:nvSpPr>
        <p:spPr/>
        <p:txBody>
          <a:bodyPr/>
          <a:lstStyle/>
          <a:p>
            <a:endParaRPr lang="pl-PL" dirty="0"/>
          </a:p>
        </p:txBody>
      </p:sp>
      <p:sp>
        <p:nvSpPr>
          <p:cNvPr id="9" name="Textové pole 2"/>
          <p:cNvSpPr txBox="1">
            <a:spLocks noChangeArrowheads="1"/>
          </p:cNvSpPr>
          <p:nvPr/>
        </p:nvSpPr>
        <p:spPr bwMode="auto">
          <a:xfrm>
            <a:off x="4340860" y="1800541"/>
            <a:ext cx="2233195" cy="849235"/>
          </a:xfrm>
          <a:prstGeom prst="rect">
            <a:avLst/>
          </a:prstGeom>
          <a:solidFill>
            <a:schemeClr val="bg1">
              <a:lumMod val="8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155 HR managers</a:t>
            </a:r>
          </a:p>
        </p:txBody>
      </p:sp>
      <p:sp>
        <p:nvSpPr>
          <p:cNvPr id="10" name="Textové pole 2"/>
          <p:cNvSpPr txBox="1">
            <a:spLocks noChangeArrowheads="1"/>
          </p:cNvSpPr>
          <p:nvPr/>
        </p:nvSpPr>
        <p:spPr bwMode="auto">
          <a:xfrm>
            <a:off x="4581487" y="2991261"/>
            <a:ext cx="1755740" cy="481101"/>
          </a:xfrm>
          <a:prstGeom prst="rect">
            <a:avLst/>
          </a:prstGeom>
          <a:solidFill>
            <a:srgbClr val="FF0000"/>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Split sample</a:t>
            </a:r>
          </a:p>
        </p:txBody>
      </p:sp>
      <p:sp>
        <p:nvSpPr>
          <p:cNvPr id="11" name="Textové pole 2"/>
          <p:cNvSpPr txBox="1">
            <a:spLocks noChangeArrowheads="1"/>
          </p:cNvSpPr>
          <p:nvPr/>
        </p:nvSpPr>
        <p:spPr bwMode="auto">
          <a:xfrm>
            <a:off x="4404468" y="3772238"/>
            <a:ext cx="2105978" cy="810238"/>
          </a:xfrm>
          <a:prstGeom prst="rect">
            <a:avLst/>
          </a:prstGeom>
          <a:solidFill>
            <a:schemeClr val="bg1">
              <a:lumMod val="8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6 preselected employees</a:t>
            </a:r>
          </a:p>
        </p:txBody>
      </p:sp>
      <p:cxnSp>
        <p:nvCxnSpPr>
          <p:cNvPr id="15" name="Rovná spojovacia šípka 14"/>
          <p:cNvCxnSpPr/>
          <p:nvPr/>
        </p:nvCxnSpPr>
        <p:spPr>
          <a:xfrm>
            <a:off x="5458323" y="2748101"/>
            <a:ext cx="0" cy="20383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Rovná spojovacia šípka 16"/>
          <p:cNvCxnSpPr/>
          <p:nvPr/>
        </p:nvCxnSpPr>
        <p:spPr>
          <a:xfrm>
            <a:off x="5457457" y="3510862"/>
            <a:ext cx="0" cy="20383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BlokTextu 11"/>
          <p:cNvSpPr txBox="1"/>
          <p:nvPr/>
        </p:nvSpPr>
        <p:spPr>
          <a:xfrm flipH="1" flipV="1">
            <a:off x="10695398" y="6013984"/>
            <a:ext cx="1202076" cy="766959"/>
          </a:xfrm>
          <a:prstGeom prst="rect">
            <a:avLst/>
          </a:prstGeom>
          <a:solidFill>
            <a:schemeClr val="bg1"/>
          </a:solidFill>
        </p:spPr>
        <p:txBody>
          <a:bodyPr wrap="square" rtlCol="0">
            <a:spAutoFit/>
          </a:bodyPr>
          <a:lstStyle/>
          <a:p>
            <a:endParaRPr lang="pl-PL"/>
          </a:p>
        </p:txBody>
      </p:sp>
    </p:spTree>
    <p:extLst>
      <p:ext uri="{BB962C8B-B14F-4D97-AF65-F5344CB8AC3E}">
        <p14:creationId xmlns:p14="http://schemas.microsoft.com/office/powerpoint/2010/main" val="1566549635"/>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p:cNvSpPr>
            <a:spLocks noGrp="1"/>
          </p:cNvSpPr>
          <p:nvPr>
            <p:ph type="sldNum" sz="quarter" idx="11"/>
          </p:nvPr>
        </p:nvSpPr>
        <p:spPr/>
        <p:txBody>
          <a:bodyPr/>
          <a:lstStyle/>
          <a:p>
            <a:fld id="{0970407D-EE58-4A0B-824B-1D3AE42DD9CF}" type="slidenum">
              <a:rPr lang="cs-CZ" altLang="cs-CZ" smtClean="0"/>
              <a:pPr/>
              <a:t>116</a:t>
            </a:fld>
            <a:endParaRPr lang="cs-CZ" altLang="cs-CZ" dirty="0"/>
          </a:p>
        </p:txBody>
      </p:sp>
      <p:sp>
        <p:nvSpPr>
          <p:cNvPr id="4" name="Nadpis 3"/>
          <p:cNvSpPr>
            <a:spLocks noGrp="1"/>
          </p:cNvSpPr>
          <p:nvPr>
            <p:ph type="title"/>
          </p:nvPr>
        </p:nvSpPr>
        <p:spPr/>
        <p:txBody>
          <a:bodyPr/>
          <a:lstStyle/>
          <a:p>
            <a:r>
              <a:rPr lang="pl-PL" dirty="0"/>
              <a:t>Task </a:t>
            </a:r>
            <a:r>
              <a:rPr lang="pl-PL" dirty="0" smtClean="0"/>
              <a:t>2: dismissal</a:t>
            </a:r>
            <a:endParaRPr lang="pl-PL" dirty="0"/>
          </a:p>
        </p:txBody>
      </p:sp>
      <p:sp>
        <p:nvSpPr>
          <p:cNvPr id="8" name="Zástupný objekt pre obsah 7"/>
          <p:cNvSpPr>
            <a:spLocks noGrp="1"/>
          </p:cNvSpPr>
          <p:nvPr>
            <p:ph idx="1"/>
          </p:nvPr>
        </p:nvSpPr>
        <p:spPr/>
        <p:txBody>
          <a:bodyPr/>
          <a:lstStyle/>
          <a:p>
            <a:endParaRPr lang="pl-PL" dirty="0"/>
          </a:p>
        </p:txBody>
      </p:sp>
      <p:sp>
        <p:nvSpPr>
          <p:cNvPr id="9" name="Textové pole 2"/>
          <p:cNvSpPr txBox="1">
            <a:spLocks noChangeArrowheads="1"/>
          </p:cNvSpPr>
          <p:nvPr/>
        </p:nvSpPr>
        <p:spPr bwMode="auto">
          <a:xfrm>
            <a:off x="4340860" y="1800541"/>
            <a:ext cx="2233195" cy="849235"/>
          </a:xfrm>
          <a:prstGeom prst="rect">
            <a:avLst/>
          </a:prstGeom>
          <a:solidFill>
            <a:schemeClr val="bg1">
              <a:lumMod val="8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155 HR managers</a:t>
            </a:r>
          </a:p>
        </p:txBody>
      </p:sp>
      <p:sp>
        <p:nvSpPr>
          <p:cNvPr id="10" name="Textové pole 2"/>
          <p:cNvSpPr txBox="1">
            <a:spLocks noChangeArrowheads="1"/>
          </p:cNvSpPr>
          <p:nvPr/>
        </p:nvSpPr>
        <p:spPr bwMode="auto">
          <a:xfrm>
            <a:off x="4581487" y="2991261"/>
            <a:ext cx="1755740" cy="481101"/>
          </a:xfrm>
          <a:prstGeom prst="rect">
            <a:avLst/>
          </a:prstGeom>
          <a:solidFill>
            <a:srgbClr val="FF0000"/>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Split sample</a:t>
            </a:r>
          </a:p>
        </p:txBody>
      </p:sp>
      <p:sp>
        <p:nvSpPr>
          <p:cNvPr id="11" name="Textové pole 2"/>
          <p:cNvSpPr txBox="1">
            <a:spLocks noChangeArrowheads="1"/>
          </p:cNvSpPr>
          <p:nvPr/>
        </p:nvSpPr>
        <p:spPr bwMode="auto">
          <a:xfrm>
            <a:off x="4404468" y="3772238"/>
            <a:ext cx="2105978" cy="810238"/>
          </a:xfrm>
          <a:prstGeom prst="rect">
            <a:avLst/>
          </a:prstGeom>
          <a:solidFill>
            <a:schemeClr val="bg1">
              <a:lumMod val="8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6 preselected employees</a:t>
            </a:r>
          </a:p>
        </p:txBody>
      </p:sp>
      <p:sp>
        <p:nvSpPr>
          <p:cNvPr id="12" name="Textové pole 2"/>
          <p:cNvSpPr txBox="1">
            <a:spLocks noChangeArrowheads="1"/>
          </p:cNvSpPr>
          <p:nvPr/>
        </p:nvSpPr>
        <p:spPr bwMode="auto">
          <a:xfrm>
            <a:off x="8302285" y="3746531"/>
            <a:ext cx="2269747" cy="861652"/>
          </a:xfrm>
          <a:prstGeom prst="rect">
            <a:avLst/>
          </a:prstGeom>
          <a:solidFill>
            <a:srgbClr val="FF0000"/>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Identical except of gender</a:t>
            </a:r>
          </a:p>
        </p:txBody>
      </p:sp>
      <p:cxnSp>
        <p:nvCxnSpPr>
          <p:cNvPr id="15" name="Rovná spojovacia šípka 14"/>
          <p:cNvCxnSpPr/>
          <p:nvPr/>
        </p:nvCxnSpPr>
        <p:spPr>
          <a:xfrm>
            <a:off x="5458323" y="2748101"/>
            <a:ext cx="0" cy="20383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Rovná spojovacia šípka 16"/>
          <p:cNvCxnSpPr/>
          <p:nvPr/>
        </p:nvCxnSpPr>
        <p:spPr>
          <a:xfrm>
            <a:off x="5457457" y="3510862"/>
            <a:ext cx="0" cy="20383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Rovná spojovacia šípka 22"/>
          <p:cNvCxnSpPr/>
          <p:nvPr/>
        </p:nvCxnSpPr>
        <p:spPr bwMode="auto">
          <a:xfrm>
            <a:off x="6743492" y="4184705"/>
            <a:ext cx="1250783" cy="0"/>
          </a:xfrm>
          <a:prstGeom prst="straightConnector1">
            <a:avLst/>
          </a:prstGeom>
          <a:solidFill>
            <a:schemeClr val="accent1"/>
          </a:solidFill>
          <a:ln w="19050"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BlokTextu 12"/>
          <p:cNvSpPr txBox="1"/>
          <p:nvPr/>
        </p:nvSpPr>
        <p:spPr>
          <a:xfrm flipH="1" flipV="1">
            <a:off x="10695398" y="6013984"/>
            <a:ext cx="1202076" cy="766959"/>
          </a:xfrm>
          <a:prstGeom prst="rect">
            <a:avLst/>
          </a:prstGeom>
          <a:solidFill>
            <a:schemeClr val="bg1"/>
          </a:solidFill>
        </p:spPr>
        <p:txBody>
          <a:bodyPr wrap="square" rtlCol="0">
            <a:spAutoFit/>
          </a:bodyPr>
          <a:lstStyle/>
          <a:p>
            <a:endParaRPr lang="pl-PL"/>
          </a:p>
        </p:txBody>
      </p:sp>
    </p:spTree>
    <p:extLst>
      <p:ext uri="{BB962C8B-B14F-4D97-AF65-F5344CB8AC3E}">
        <p14:creationId xmlns:p14="http://schemas.microsoft.com/office/powerpoint/2010/main" val="397473469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p:cNvSpPr>
            <a:spLocks noGrp="1"/>
          </p:cNvSpPr>
          <p:nvPr>
            <p:ph type="sldNum" sz="quarter" idx="11"/>
          </p:nvPr>
        </p:nvSpPr>
        <p:spPr/>
        <p:txBody>
          <a:bodyPr/>
          <a:lstStyle/>
          <a:p>
            <a:fld id="{0970407D-EE58-4A0B-824B-1D3AE42DD9CF}" type="slidenum">
              <a:rPr lang="cs-CZ" altLang="cs-CZ" smtClean="0"/>
              <a:pPr/>
              <a:t>117</a:t>
            </a:fld>
            <a:endParaRPr lang="cs-CZ" altLang="cs-CZ" dirty="0"/>
          </a:p>
        </p:txBody>
      </p:sp>
      <p:sp>
        <p:nvSpPr>
          <p:cNvPr id="4" name="Nadpis 3"/>
          <p:cNvSpPr>
            <a:spLocks noGrp="1"/>
          </p:cNvSpPr>
          <p:nvPr>
            <p:ph type="title"/>
          </p:nvPr>
        </p:nvSpPr>
        <p:spPr/>
        <p:txBody>
          <a:bodyPr/>
          <a:lstStyle/>
          <a:p>
            <a:r>
              <a:rPr lang="pl-PL" dirty="0"/>
              <a:t>Task </a:t>
            </a:r>
            <a:r>
              <a:rPr lang="pl-PL" dirty="0" smtClean="0"/>
              <a:t>2: dismissal</a:t>
            </a:r>
            <a:endParaRPr lang="pl-PL" dirty="0"/>
          </a:p>
        </p:txBody>
      </p:sp>
      <p:sp>
        <p:nvSpPr>
          <p:cNvPr id="8" name="Zástupný objekt pre obsah 7"/>
          <p:cNvSpPr>
            <a:spLocks noGrp="1"/>
          </p:cNvSpPr>
          <p:nvPr>
            <p:ph idx="1"/>
          </p:nvPr>
        </p:nvSpPr>
        <p:spPr/>
        <p:txBody>
          <a:bodyPr/>
          <a:lstStyle/>
          <a:p>
            <a:endParaRPr lang="pl-PL" dirty="0"/>
          </a:p>
        </p:txBody>
      </p:sp>
      <p:sp>
        <p:nvSpPr>
          <p:cNvPr id="9" name="Textové pole 2"/>
          <p:cNvSpPr txBox="1">
            <a:spLocks noChangeArrowheads="1"/>
          </p:cNvSpPr>
          <p:nvPr/>
        </p:nvSpPr>
        <p:spPr bwMode="auto">
          <a:xfrm>
            <a:off x="4340860" y="1800541"/>
            <a:ext cx="2233195" cy="849235"/>
          </a:xfrm>
          <a:prstGeom prst="rect">
            <a:avLst/>
          </a:prstGeom>
          <a:solidFill>
            <a:schemeClr val="bg1">
              <a:lumMod val="8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155 HR managers</a:t>
            </a:r>
          </a:p>
        </p:txBody>
      </p:sp>
      <p:sp>
        <p:nvSpPr>
          <p:cNvPr id="10" name="Textové pole 2"/>
          <p:cNvSpPr txBox="1">
            <a:spLocks noChangeArrowheads="1"/>
          </p:cNvSpPr>
          <p:nvPr/>
        </p:nvSpPr>
        <p:spPr bwMode="auto">
          <a:xfrm>
            <a:off x="4581487" y="2991261"/>
            <a:ext cx="1755740" cy="481101"/>
          </a:xfrm>
          <a:prstGeom prst="rect">
            <a:avLst/>
          </a:prstGeom>
          <a:solidFill>
            <a:srgbClr val="FF0000"/>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Split sample</a:t>
            </a:r>
          </a:p>
        </p:txBody>
      </p:sp>
      <p:sp>
        <p:nvSpPr>
          <p:cNvPr id="11" name="Textové pole 2"/>
          <p:cNvSpPr txBox="1">
            <a:spLocks noChangeArrowheads="1"/>
          </p:cNvSpPr>
          <p:nvPr/>
        </p:nvSpPr>
        <p:spPr bwMode="auto">
          <a:xfrm>
            <a:off x="4404468" y="3772238"/>
            <a:ext cx="2105978" cy="810238"/>
          </a:xfrm>
          <a:prstGeom prst="rect">
            <a:avLst/>
          </a:prstGeom>
          <a:solidFill>
            <a:schemeClr val="bg1">
              <a:lumMod val="8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6 preselected employees</a:t>
            </a:r>
          </a:p>
        </p:txBody>
      </p:sp>
      <p:sp>
        <p:nvSpPr>
          <p:cNvPr id="12" name="Textové pole 2"/>
          <p:cNvSpPr txBox="1">
            <a:spLocks noChangeArrowheads="1"/>
          </p:cNvSpPr>
          <p:nvPr/>
        </p:nvSpPr>
        <p:spPr bwMode="auto">
          <a:xfrm>
            <a:off x="8302285" y="3746531"/>
            <a:ext cx="2269747" cy="861652"/>
          </a:xfrm>
          <a:prstGeom prst="rect">
            <a:avLst/>
          </a:prstGeom>
          <a:solidFill>
            <a:srgbClr val="FF0000"/>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Identical except of gender</a:t>
            </a:r>
          </a:p>
        </p:txBody>
      </p:sp>
      <p:sp>
        <p:nvSpPr>
          <p:cNvPr id="13" name="Textové pole 2"/>
          <p:cNvSpPr txBox="1">
            <a:spLocks noChangeArrowheads="1"/>
          </p:cNvSpPr>
          <p:nvPr/>
        </p:nvSpPr>
        <p:spPr bwMode="auto">
          <a:xfrm>
            <a:off x="4457451" y="4856839"/>
            <a:ext cx="2000012" cy="848099"/>
          </a:xfrm>
          <a:prstGeom prst="rect">
            <a:avLst/>
          </a:prstGeom>
          <a:solidFill>
            <a:schemeClr val="bg1">
              <a:lumMod val="8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Which one to dismiss?</a:t>
            </a:r>
          </a:p>
        </p:txBody>
      </p:sp>
      <p:cxnSp>
        <p:nvCxnSpPr>
          <p:cNvPr id="15" name="Rovná spojovacia šípka 14"/>
          <p:cNvCxnSpPr/>
          <p:nvPr/>
        </p:nvCxnSpPr>
        <p:spPr>
          <a:xfrm>
            <a:off x="5458323" y="2748101"/>
            <a:ext cx="0" cy="20383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Rovná spojovacia šípka 15"/>
          <p:cNvCxnSpPr/>
          <p:nvPr/>
        </p:nvCxnSpPr>
        <p:spPr>
          <a:xfrm>
            <a:off x="5457457" y="4614861"/>
            <a:ext cx="0" cy="20383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Rovná spojovacia šípka 16"/>
          <p:cNvCxnSpPr/>
          <p:nvPr/>
        </p:nvCxnSpPr>
        <p:spPr>
          <a:xfrm>
            <a:off x="5457457" y="3510862"/>
            <a:ext cx="0" cy="20383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Rovná spojovacia šípka 22"/>
          <p:cNvCxnSpPr/>
          <p:nvPr/>
        </p:nvCxnSpPr>
        <p:spPr bwMode="auto">
          <a:xfrm>
            <a:off x="6743492" y="4184705"/>
            <a:ext cx="1250783" cy="0"/>
          </a:xfrm>
          <a:prstGeom prst="straightConnector1">
            <a:avLst/>
          </a:prstGeom>
          <a:solidFill>
            <a:schemeClr val="accent1"/>
          </a:solidFill>
          <a:ln w="19050"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BlokTextu 17"/>
          <p:cNvSpPr txBox="1"/>
          <p:nvPr/>
        </p:nvSpPr>
        <p:spPr>
          <a:xfrm flipH="1" flipV="1">
            <a:off x="10695398" y="6013984"/>
            <a:ext cx="1202076" cy="766959"/>
          </a:xfrm>
          <a:prstGeom prst="rect">
            <a:avLst/>
          </a:prstGeom>
          <a:solidFill>
            <a:schemeClr val="bg1"/>
          </a:solidFill>
        </p:spPr>
        <p:txBody>
          <a:bodyPr wrap="square" rtlCol="0">
            <a:spAutoFit/>
          </a:bodyPr>
          <a:lstStyle/>
          <a:p>
            <a:endParaRPr lang="pl-PL"/>
          </a:p>
        </p:txBody>
      </p:sp>
    </p:spTree>
    <p:extLst>
      <p:ext uri="{BB962C8B-B14F-4D97-AF65-F5344CB8AC3E}">
        <p14:creationId xmlns:p14="http://schemas.microsoft.com/office/powerpoint/2010/main" val="251951855"/>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p:cNvSpPr>
            <a:spLocks noGrp="1"/>
          </p:cNvSpPr>
          <p:nvPr>
            <p:ph type="sldNum" sz="quarter" idx="11"/>
          </p:nvPr>
        </p:nvSpPr>
        <p:spPr/>
        <p:txBody>
          <a:bodyPr/>
          <a:lstStyle/>
          <a:p>
            <a:fld id="{0970407D-EE58-4A0B-824B-1D3AE42DD9CF}" type="slidenum">
              <a:rPr lang="cs-CZ" altLang="cs-CZ" smtClean="0"/>
              <a:pPr/>
              <a:t>118</a:t>
            </a:fld>
            <a:endParaRPr lang="cs-CZ" altLang="cs-CZ" dirty="0"/>
          </a:p>
        </p:txBody>
      </p:sp>
      <p:sp>
        <p:nvSpPr>
          <p:cNvPr id="4" name="Nadpis 3"/>
          <p:cNvSpPr>
            <a:spLocks noGrp="1"/>
          </p:cNvSpPr>
          <p:nvPr>
            <p:ph type="title"/>
          </p:nvPr>
        </p:nvSpPr>
        <p:spPr/>
        <p:txBody>
          <a:bodyPr/>
          <a:lstStyle/>
          <a:p>
            <a:r>
              <a:rPr lang="pl-PL" dirty="0"/>
              <a:t>Task </a:t>
            </a:r>
            <a:r>
              <a:rPr lang="pl-PL" dirty="0" smtClean="0"/>
              <a:t>2: dismissal</a:t>
            </a:r>
            <a:endParaRPr lang="pl-PL" dirty="0"/>
          </a:p>
        </p:txBody>
      </p:sp>
      <p:sp>
        <p:nvSpPr>
          <p:cNvPr id="8" name="Zástupný objekt pre obsah 7"/>
          <p:cNvSpPr>
            <a:spLocks noGrp="1"/>
          </p:cNvSpPr>
          <p:nvPr>
            <p:ph idx="1"/>
          </p:nvPr>
        </p:nvSpPr>
        <p:spPr/>
        <p:txBody>
          <a:bodyPr/>
          <a:lstStyle/>
          <a:p>
            <a:endParaRPr lang="pl-PL" dirty="0"/>
          </a:p>
        </p:txBody>
      </p:sp>
      <p:sp>
        <p:nvSpPr>
          <p:cNvPr id="9" name="Textové pole 2"/>
          <p:cNvSpPr txBox="1">
            <a:spLocks noChangeArrowheads="1"/>
          </p:cNvSpPr>
          <p:nvPr/>
        </p:nvSpPr>
        <p:spPr bwMode="auto">
          <a:xfrm>
            <a:off x="4340860" y="1800541"/>
            <a:ext cx="2233195" cy="849235"/>
          </a:xfrm>
          <a:prstGeom prst="rect">
            <a:avLst/>
          </a:prstGeom>
          <a:solidFill>
            <a:schemeClr val="bg1">
              <a:lumMod val="8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155 HR managers</a:t>
            </a:r>
          </a:p>
        </p:txBody>
      </p:sp>
      <p:sp>
        <p:nvSpPr>
          <p:cNvPr id="10" name="Textové pole 2"/>
          <p:cNvSpPr txBox="1">
            <a:spLocks noChangeArrowheads="1"/>
          </p:cNvSpPr>
          <p:nvPr/>
        </p:nvSpPr>
        <p:spPr bwMode="auto">
          <a:xfrm>
            <a:off x="4581487" y="2991261"/>
            <a:ext cx="1755740" cy="481101"/>
          </a:xfrm>
          <a:prstGeom prst="rect">
            <a:avLst/>
          </a:prstGeom>
          <a:solidFill>
            <a:srgbClr val="FF0000"/>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Split sample</a:t>
            </a:r>
          </a:p>
        </p:txBody>
      </p:sp>
      <p:sp>
        <p:nvSpPr>
          <p:cNvPr id="11" name="Textové pole 2"/>
          <p:cNvSpPr txBox="1">
            <a:spLocks noChangeArrowheads="1"/>
          </p:cNvSpPr>
          <p:nvPr/>
        </p:nvSpPr>
        <p:spPr bwMode="auto">
          <a:xfrm>
            <a:off x="4404468" y="3772238"/>
            <a:ext cx="2105978" cy="810238"/>
          </a:xfrm>
          <a:prstGeom prst="rect">
            <a:avLst/>
          </a:prstGeom>
          <a:solidFill>
            <a:schemeClr val="bg1">
              <a:lumMod val="8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6 preselected employees</a:t>
            </a:r>
          </a:p>
        </p:txBody>
      </p:sp>
      <p:sp>
        <p:nvSpPr>
          <p:cNvPr id="12" name="Textové pole 2"/>
          <p:cNvSpPr txBox="1">
            <a:spLocks noChangeArrowheads="1"/>
          </p:cNvSpPr>
          <p:nvPr/>
        </p:nvSpPr>
        <p:spPr bwMode="auto">
          <a:xfrm>
            <a:off x="8302285" y="3746531"/>
            <a:ext cx="2269747" cy="861652"/>
          </a:xfrm>
          <a:prstGeom prst="rect">
            <a:avLst/>
          </a:prstGeom>
          <a:solidFill>
            <a:srgbClr val="FF0000"/>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Identical except of gender</a:t>
            </a:r>
          </a:p>
        </p:txBody>
      </p:sp>
      <p:sp>
        <p:nvSpPr>
          <p:cNvPr id="13" name="Textové pole 2"/>
          <p:cNvSpPr txBox="1">
            <a:spLocks noChangeArrowheads="1"/>
          </p:cNvSpPr>
          <p:nvPr/>
        </p:nvSpPr>
        <p:spPr bwMode="auto">
          <a:xfrm>
            <a:off x="4457451" y="4856839"/>
            <a:ext cx="2000012" cy="848099"/>
          </a:xfrm>
          <a:prstGeom prst="rect">
            <a:avLst/>
          </a:prstGeom>
          <a:solidFill>
            <a:schemeClr val="bg1">
              <a:lumMod val="8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Which one to dismiss?</a:t>
            </a:r>
          </a:p>
        </p:txBody>
      </p:sp>
      <p:sp>
        <p:nvSpPr>
          <p:cNvPr id="14" name="Textové pole 2"/>
          <p:cNvSpPr txBox="1">
            <a:spLocks noChangeArrowheads="1"/>
          </p:cNvSpPr>
          <p:nvPr/>
        </p:nvSpPr>
        <p:spPr bwMode="auto">
          <a:xfrm>
            <a:off x="2066846" y="5038682"/>
            <a:ext cx="1420495" cy="484411"/>
          </a:xfrm>
          <a:prstGeom prst="rect">
            <a:avLst/>
          </a:prstGeom>
          <a:solidFill>
            <a:srgbClr val="FF0000"/>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Why?</a:t>
            </a:r>
          </a:p>
        </p:txBody>
      </p:sp>
      <p:cxnSp>
        <p:nvCxnSpPr>
          <p:cNvPr id="15" name="Rovná spojovacia šípka 14"/>
          <p:cNvCxnSpPr/>
          <p:nvPr/>
        </p:nvCxnSpPr>
        <p:spPr>
          <a:xfrm>
            <a:off x="5458323" y="2748101"/>
            <a:ext cx="0" cy="20383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Rovná spojovacia šípka 15"/>
          <p:cNvCxnSpPr/>
          <p:nvPr/>
        </p:nvCxnSpPr>
        <p:spPr>
          <a:xfrm>
            <a:off x="5457457" y="4614861"/>
            <a:ext cx="0" cy="20383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Rovná spojovacia šípka 16"/>
          <p:cNvCxnSpPr/>
          <p:nvPr/>
        </p:nvCxnSpPr>
        <p:spPr>
          <a:xfrm>
            <a:off x="5457457" y="3510862"/>
            <a:ext cx="0" cy="20383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Rovná spojovacia šípka 22"/>
          <p:cNvCxnSpPr/>
          <p:nvPr/>
        </p:nvCxnSpPr>
        <p:spPr bwMode="auto">
          <a:xfrm>
            <a:off x="6743492" y="4184705"/>
            <a:ext cx="1250783" cy="0"/>
          </a:xfrm>
          <a:prstGeom prst="straightConnector1">
            <a:avLst/>
          </a:prstGeom>
          <a:solidFill>
            <a:schemeClr val="accent1"/>
          </a:solidFill>
          <a:ln w="19050"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Rovná spojovacia šípka 28"/>
          <p:cNvCxnSpPr/>
          <p:nvPr/>
        </p:nvCxnSpPr>
        <p:spPr bwMode="auto">
          <a:xfrm flipH="1">
            <a:off x="3628724" y="5280887"/>
            <a:ext cx="712136" cy="0"/>
          </a:xfrm>
          <a:prstGeom prst="straightConnector1">
            <a:avLst/>
          </a:prstGeom>
          <a:solidFill>
            <a:schemeClr val="accent1"/>
          </a:solidFill>
          <a:ln w="19050"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BlokTextu 17"/>
          <p:cNvSpPr txBox="1"/>
          <p:nvPr/>
        </p:nvSpPr>
        <p:spPr>
          <a:xfrm flipH="1" flipV="1">
            <a:off x="10695398" y="6013984"/>
            <a:ext cx="1202076" cy="766959"/>
          </a:xfrm>
          <a:prstGeom prst="rect">
            <a:avLst/>
          </a:prstGeom>
          <a:solidFill>
            <a:schemeClr val="bg1"/>
          </a:solidFill>
        </p:spPr>
        <p:txBody>
          <a:bodyPr wrap="square" rtlCol="0">
            <a:spAutoFit/>
          </a:bodyPr>
          <a:lstStyle/>
          <a:p>
            <a:endParaRPr lang="pl-PL"/>
          </a:p>
        </p:txBody>
      </p:sp>
    </p:spTree>
    <p:extLst>
      <p:ext uri="{BB962C8B-B14F-4D97-AF65-F5344CB8AC3E}">
        <p14:creationId xmlns:p14="http://schemas.microsoft.com/office/powerpoint/2010/main" val="264019655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p:cNvSpPr>
            <a:spLocks noGrp="1"/>
          </p:cNvSpPr>
          <p:nvPr>
            <p:ph type="sldNum" sz="quarter" idx="11"/>
          </p:nvPr>
        </p:nvSpPr>
        <p:spPr/>
        <p:txBody>
          <a:bodyPr/>
          <a:lstStyle/>
          <a:p>
            <a:fld id="{0970407D-EE58-4A0B-824B-1D3AE42DD9CF}" type="slidenum">
              <a:rPr lang="cs-CZ" altLang="cs-CZ" smtClean="0"/>
              <a:pPr/>
              <a:t>119</a:t>
            </a:fld>
            <a:endParaRPr lang="cs-CZ" altLang="cs-CZ" dirty="0"/>
          </a:p>
        </p:txBody>
      </p:sp>
      <p:sp>
        <p:nvSpPr>
          <p:cNvPr id="4" name="Nadpis 3"/>
          <p:cNvSpPr>
            <a:spLocks noGrp="1"/>
          </p:cNvSpPr>
          <p:nvPr>
            <p:ph type="title"/>
          </p:nvPr>
        </p:nvSpPr>
        <p:spPr/>
        <p:txBody>
          <a:bodyPr/>
          <a:lstStyle/>
          <a:p>
            <a:r>
              <a:rPr lang="pl-PL" dirty="0"/>
              <a:t>Task </a:t>
            </a:r>
            <a:r>
              <a:rPr lang="pl-PL" dirty="0" smtClean="0"/>
              <a:t>2: dismissal</a:t>
            </a:r>
            <a:endParaRPr lang="pl-PL" dirty="0"/>
          </a:p>
        </p:txBody>
      </p:sp>
      <p:graphicFrame>
        <p:nvGraphicFramePr>
          <p:cNvPr id="6" name="Zástupný objekt pre obsah 5"/>
          <p:cNvGraphicFramePr>
            <a:graphicFrameLocks noGrp="1"/>
          </p:cNvGraphicFramePr>
          <p:nvPr>
            <p:ph idx="1"/>
          </p:nvPr>
        </p:nvGraphicFramePr>
        <p:xfrm>
          <a:off x="1072006" y="1581651"/>
          <a:ext cx="9804541" cy="3176324"/>
        </p:xfrm>
        <a:graphic>
          <a:graphicData uri="http://schemas.openxmlformats.org/drawingml/2006/table">
            <a:tbl>
              <a:tblPr firstRow="1" firstCol="1" bandRow="1">
                <a:tableStyleId>{9D7B26C5-4107-4FEC-AEDC-1716B250A1EF}</a:tableStyleId>
              </a:tblPr>
              <a:tblGrid>
                <a:gridCol w="3820483">
                  <a:extLst>
                    <a:ext uri="{9D8B030D-6E8A-4147-A177-3AD203B41FA5}">
                      <a16:colId xmlns:a16="http://schemas.microsoft.com/office/drawing/2014/main" val="1397947101"/>
                    </a:ext>
                  </a:extLst>
                </a:gridCol>
                <a:gridCol w="1069390">
                  <a:extLst>
                    <a:ext uri="{9D8B030D-6E8A-4147-A177-3AD203B41FA5}">
                      <a16:colId xmlns:a16="http://schemas.microsoft.com/office/drawing/2014/main" val="1297351340"/>
                    </a:ext>
                  </a:extLst>
                </a:gridCol>
                <a:gridCol w="1832625">
                  <a:extLst>
                    <a:ext uri="{9D8B030D-6E8A-4147-A177-3AD203B41FA5}">
                      <a16:colId xmlns:a16="http://schemas.microsoft.com/office/drawing/2014/main" val="1197306685"/>
                    </a:ext>
                  </a:extLst>
                </a:gridCol>
                <a:gridCol w="1070468">
                  <a:extLst>
                    <a:ext uri="{9D8B030D-6E8A-4147-A177-3AD203B41FA5}">
                      <a16:colId xmlns:a16="http://schemas.microsoft.com/office/drawing/2014/main" val="2251697830"/>
                    </a:ext>
                  </a:extLst>
                </a:gridCol>
                <a:gridCol w="2011575">
                  <a:extLst>
                    <a:ext uri="{9D8B030D-6E8A-4147-A177-3AD203B41FA5}">
                      <a16:colId xmlns:a16="http://schemas.microsoft.com/office/drawing/2014/main" val="3152817335"/>
                    </a:ext>
                  </a:extLst>
                </a:gridCol>
              </a:tblGrid>
              <a:tr h="157316">
                <a:tc gridSpan="5">
                  <a:txBody>
                    <a:bodyPr/>
                    <a:lstStyle/>
                    <a:p>
                      <a:pPr>
                        <a:lnSpc>
                          <a:spcPct val="115000"/>
                        </a:lnSpc>
                        <a:spcAft>
                          <a:spcPts val="0"/>
                        </a:spcAft>
                      </a:pPr>
                      <a:r>
                        <a:rPr lang="en-US" sz="1000">
                          <a:effectLst/>
                        </a:rPr>
                        <a:t>Table 4 Choice of applicant to fire</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28112244"/>
                  </a:ext>
                </a:extLst>
              </a:tr>
              <a:tr h="157316">
                <a:tc>
                  <a:txBody>
                    <a:bodyPr/>
                    <a:lstStyle/>
                    <a:p>
                      <a:pPr>
                        <a:lnSpc>
                          <a:spcPct val="115000"/>
                        </a:lnSpc>
                        <a:spcAft>
                          <a:spcPts val="0"/>
                        </a:spcAft>
                      </a:pPr>
                      <a:r>
                        <a:rPr lang="en-US" sz="10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2">
                  <a:txBody>
                    <a:bodyPr/>
                    <a:lstStyle/>
                    <a:p>
                      <a:pPr marL="180340">
                        <a:lnSpc>
                          <a:spcPct val="115000"/>
                        </a:lnSpc>
                        <a:spcAft>
                          <a:spcPts val="0"/>
                        </a:spcAft>
                      </a:pPr>
                      <a:r>
                        <a:rPr lang="en-US" sz="1000">
                          <a:effectLst/>
                        </a:rPr>
                        <a:t>form A, n = 77</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pl-PL"/>
                    </a:p>
                  </a:txBody>
                  <a:tcPr/>
                </a:tc>
                <a:tc gridSpan="2">
                  <a:txBody>
                    <a:bodyPr/>
                    <a:lstStyle/>
                    <a:p>
                      <a:pPr marL="180975">
                        <a:lnSpc>
                          <a:spcPct val="115000"/>
                        </a:lnSpc>
                        <a:spcAft>
                          <a:spcPts val="0"/>
                        </a:spcAft>
                      </a:pPr>
                      <a:r>
                        <a:rPr lang="en-US" sz="1000">
                          <a:effectLst/>
                        </a:rPr>
                        <a:t>form B, n = 78</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pl-PL"/>
                    </a:p>
                  </a:txBody>
                  <a:tcPr/>
                </a:tc>
                <a:extLst>
                  <a:ext uri="{0D108BD9-81ED-4DB2-BD59-A6C34878D82A}">
                    <a16:rowId xmlns:a16="http://schemas.microsoft.com/office/drawing/2014/main" val="3949223623"/>
                  </a:ext>
                </a:extLst>
              </a:tr>
              <a:tr h="157316">
                <a:tc>
                  <a:txBody>
                    <a:bodyPr/>
                    <a:lstStyle/>
                    <a:p>
                      <a:pPr>
                        <a:lnSpc>
                          <a:spcPct val="115000"/>
                        </a:lnSpc>
                        <a:spcAft>
                          <a:spcPts val="0"/>
                        </a:spcAft>
                      </a:pPr>
                      <a:r>
                        <a:rPr lang="en-US" sz="1000">
                          <a:effectLst/>
                        </a:rPr>
                        <a:t>applicant</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US" sz="1000">
                          <a:effectLst/>
                        </a:rPr>
                        <a:t>sex,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US" sz="1000">
                          <a:effectLst/>
                        </a:rPr>
                        <a:t>reasoning</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US" sz="1000">
                          <a:effectLst/>
                        </a:rPr>
                        <a:t>sex,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US" sz="1000">
                          <a:effectLst/>
                        </a:rPr>
                        <a:t>reasoning</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435016019"/>
                  </a:ext>
                </a:extLst>
              </a:tr>
              <a:tr h="325476">
                <a:tc>
                  <a:txBody>
                    <a:bodyPr/>
                    <a:lstStyle/>
                    <a:p>
                      <a:pPr>
                        <a:lnSpc>
                          <a:spcPct val="115000"/>
                        </a:lnSpc>
                        <a:spcAft>
                          <a:spcPts val="0"/>
                        </a:spcAft>
                      </a:pPr>
                      <a:r>
                        <a:rPr lang="en-US" sz="1000">
                          <a:effectLst/>
                        </a:rPr>
                        <a:t>36, 6 years in Co., almost no absences</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sk-SK" sz="1000">
                          <a:effectLst/>
                        </a:rPr>
                        <a:t>w, 0.0%</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US" sz="10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sk-SK" sz="1000">
                          <a:effectLst/>
                        </a:rPr>
                        <a:t>m, 1.3%</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US" sz="10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952497501"/>
                  </a:ext>
                </a:extLst>
              </a:tr>
              <a:tr h="325476">
                <a:tc>
                  <a:txBody>
                    <a:bodyPr/>
                    <a:lstStyle/>
                    <a:p>
                      <a:pPr>
                        <a:lnSpc>
                          <a:spcPct val="115000"/>
                        </a:lnSpc>
                        <a:spcAft>
                          <a:spcPts val="0"/>
                        </a:spcAft>
                      </a:pPr>
                      <a:r>
                        <a:rPr lang="en-US" sz="1000">
                          <a:effectLst/>
                        </a:rPr>
                        <a:t>37, 7 years in Co., almost no absences</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sk-SK" sz="1000">
                          <a:effectLst/>
                        </a:rPr>
                        <a:t>m, 0.0%</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US" sz="10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sk-SK" sz="1000">
                          <a:effectLst/>
                        </a:rPr>
                        <a:t>w, 0.0%</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US" sz="10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782061734"/>
                  </a:ext>
                </a:extLst>
              </a:tr>
              <a:tr h="493637">
                <a:tc>
                  <a:txBody>
                    <a:bodyPr/>
                    <a:lstStyle/>
                    <a:p>
                      <a:pPr>
                        <a:lnSpc>
                          <a:spcPct val="115000"/>
                        </a:lnSpc>
                        <a:spcAft>
                          <a:spcPts val="0"/>
                        </a:spcAft>
                      </a:pPr>
                      <a:r>
                        <a:rPr lang="en-US" sz="1000">
                          <a:effectLst/>
                        </a:rPr>
                        <a:t>35, 5 years in Co., some absences</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sk-SK" sz="1000">
                          <a:effectLst/>
                        </a:rPr>
                        <a:t>w, 1.3%</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US" sz="10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sk-SK" sz="1000">
                          <a:effectLst/>
                        </a:rPr>
                        <a:t>m, 12.8%</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GB" sz="1000">
                          <a:effectLst/>
                        </a:rPr>
                        <a:t>absences, fewer years in Co., a man, young</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10565232"/>
                  </a:ext>
                </a:extLst>
              </a:tr>
              <a:tr h="157316">
                <a:tc>
                  <a:txBody>
                    <a:bodyPr/>
                    <a:lstStyle/>
                    <a:p>
                      <a:pPr>
                        <a:lnSpc>
                          <a:spcPct val="115000"/>
                        </a:lnSpc>
                        <a:spcAft>
                          <a:spcPts val="0"/>
                        </a:spcAft>
                      </a:pPr>
                      <a:r>
                        <a:rPr lang="en-US" sz="1000">
                          <a:effectLst/>
                        </a:rPr>
                        <a:t>36, 6 years in Co., some absences</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sk-SK" sz="1000">
                          <a:effectLst/>
                        </a:rPr>
                        <a:t>m, 2.6%</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US" sz="10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US" sz="1000">
                          <a:effectLst/>
                        </a:rPr>
                        <a:t>w, 1.3%</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US" sz="10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815529230"/>
                  </a:ext>
                </a:extLst>
              </a:tr>
              <a:tr h="661798">
                <a:tc>
                  <a:txBody>
                    <a:bodyPr/>
                    <a:lstStyle/>
                    <a:p>
                      <a:pPr>
                        <a:lnSpc>
                          <a:spcPct val="115000"/>
                        </a:lnSpc>
                        <a:spcAft>
                          <a:spcPts val="0"/>
                        </a:spcAft>
                      </a:pPr>
                      <a:r>
                        <a:rPr lang="en-US" sz="1000">
                          <a:effectLst/>
                        </a:rPr>
                        <a:t>37, 7 years in Co., frequent absences</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sk-SK" sz="1000">
                          <a:effectLst/>
                        </a:rPr>
                        <a:t>w, 9.1%</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GB" sz="1000">
                          <a:effectLst/>
                        </a:rPr>
                        <a:t>absences</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sk-SK" sz="1000">
                          <a:effectLst/>
                        </a:rPr>
                        <a:t>m, 41.0%</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GB" sz="1000">
                          <a:effectLst/>
                        </a:rPr>
                        <a:t>absences, fewer years in Co., a man (too much absences), young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491366412"/>
                  </a:ext>
                </a:extLst>
              </a:tr>
              <a:tr h="493637">
                <a:tc>
                  <a:txBody>
                    <a:bodyPr/>
                    <a:lstStyle/>
                    <a:p>
                      <a:pPr>
                        <a:lnSpc>
                          <a:spcPct val="115000"/>
                        </a:lnSpc>
                        <a:spcAft>
                          <a:spcPts val="0"/>
                        </a:spcAft>
                      </a:pPr>
                      <a:r>
                        <a:rPr lang="en-US" sz="1000">
                          <a:effectLst/>
                        </a:rPr>
                        <a:t>38, 5 years in Co., frequent absences</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sk-SK" sz="1000">
                          <a:effectLst/>
                        </a:rPr>
                        <a:t>m, 87.0%</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GB" sz="1000">
                          <a:effectLst/>
                        </a:rPr>
                        <a:t>absences, fewer years in Co., a man</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sk-SK" sz="1000">
                          <a:effectLst/>
                        </a:rPr>
                        <a:t>w, 43.6%</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GB" sz="1000">
                          <a:effectLst/>
                        </a:rPr>
                        <a:t>absences, fewer years in Co., young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627506237"/>
                  </a:ext>
                </a:extLst>
              </a:tr>
              <a:tr h="157316">
                <a:tc gridSpan="5">
                  <a:txBody>
                    <a:bodyPr/>
                    <a:lstStyle/>
                    <a:p>
                      <a:pPr>
                        <a:lnSpc>
                          <a:spcPct val="115000"/>
                        </a:lnSpc>
                        <a:spcAft>
                          <a:spcPts val="0"/>
                        </a:spcAft>
                      </a:pPr>
                      <a:r>
                        <a:rPr lang="en-US" sz="1000" dirty="0">
                          <a:effectLst/>
                        </a:rPr>
                        <a:t>Note: w – woman, m – man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3275143658"/>
                  </a:ext>
                </a:extLst>
              </a:tr>
            </a:tbl>
          </a:graphicData>
        </a:graphic>
      </p:graphicFrame>
      <p:sp>
        <p:nvSpPr>
          <p:cNvPr id="7" name="BlokTextu 6"/>
          <p:cNvSpPr txBox="1"/>
          <p:nvPr/>
        </p:nvSpPr>
        <p:spPr>
          <a:xfrm flipH="1" flipV="1">
            <a:off x="10695398" y="6013984"/>
            <a:ext cx="1202076" cy="766959"/>
          </a:xfrm>
          <a:prstGeom prst="rect">
            <a:avLst/>
          </a:prstGeom>
          <a:solidFill>
            <a:schemeClr val="bg1"/>
          </a:solidFill>
        </p:spPr>
        <p:txBody>
          <a:bodyPr wrap="square" rtlCol="0">
            <a:spAutoFit/>
          </a:bodyPr>
          <a:lstStyle/>
          <a:p>
            <a:endParaRPr lang="pl-PL"/>
          </a:p>
        </p:txBody>
      </p:sp>
    </p:spTree>
    <p:extLst>
      <p:ext uri="{BB962C8B-B14F-4D97-AF65-F5344CB8AC3E}">
        <p14:creationId xmlns:p14="http://schemas.microsoft.com/office/powerpoint/2010/main" val="42153868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smtClean="0"/>
              <a:t>Further read</a:t>
            </a:r>
            <a:endParaRPr lang="en-GB" dirty="0"/>
          </a:p>
        </p:txBody>
      </p:sp>
      <p:sp>
        <p:nvSpPr>
          <p:cNvPr id="3" name="Zástupný objekt pre obsah 2"/>
          <p:cNvSpPr>
            <a:spLocks noGrp="1"/>
          </p:cNvSpPr>
          <p:nvPr>
            <p:ph idx="1"/>
          </p:nvPr>
        </p:nvSpPr>
        <p:spPr/>
        <p:txBody>
          <a:bodyPr/>
          <a:lstStyle/>
          <a:p>
            <a:pPr marL="0" indent="0">
              <a:buNone/>
            </a:pPr>
            <a:r>
              <a:rPr lang="pl-PL" dirty="0" smtClean="0"/>
              <a:t>Williams, A. (2020). Why women are poorer than men and what we can do about it?</a:t>
            </a:r>
            <a:endParaRPr lang="en-GB" dirty="0"/>
          </a:p>
        </p:txBody>
      </p:sp>
    </p:spTree>
    <p:extLst>
      <p:ext uri="{BB962C8B-B14F-4D97-AF65-F5344CB8AC3E}">
        <p14:creationId xmlns:p14="http://schemas.microsoft.com/office/powerpoint/2010/main" val="384525211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p:cNvSpPr>
            <a:spLocks noGrp="1"/>
          </p:cNvSpPr>
          <p:nvPr>
            <p:ph type="sldNum" sz="quarter" idx="11"/>
          </p:nvPr>
        </p:nvSpPr>
        <p:spPr/>
        <p:txBody>
          <a:bodyPr/>
          <a:lstStyle/>
          <a:p>
            <a:fld id="{0970407D-EE58-4A0B-824B-1D3AE42DD9CF}" type="slidenum">
              <a:rPr lang="cs-CZ" altLang="cs-CZ" smtClean="0"/>
              <a:pPr/>
              <a:t>120</a:t>
            </a:fld>
            <a:endParaRPr lang="cs-CZ" altLang="cs-CZ" dirty="0"/>
          </a:p>
        </p:txBody>
      </p:sp>
      <p:sp>
        <p:nvSpPr>
          <p:cNvPr id="4" name="Nadpis 3"/>
          <p:cNvSpPr>
            <a:spLocks noGrp="1"/>
          </p:cNvSpPr>
          <p:nvPr>
            <p:ph type="title"/>
          </p:nvPr>
        </p:nvSpPr>
        <p:spPr/>
        <p:txBody>
          <a:bodyPr/>
          <a:lstStyle/>
          <a:p>
            <a:r>
              <a:rPr lang="pl-PL" dirty="0"/>
              <a:t>Task </a:t>
            </a:r>
            <a:r>
              <a:rPr lang="pl-PL" dirty="0" smtClean="0"/>
              <a:t>2: dismissal</a:t>
            </a:r>
            <a:endParaRPr lang="pl-PL" dirty="0"/>
          </a:p>
        </p:txBody>
      </p:sp>
      <p:graphicFrame>
        <p:nvGraphicFramePr>
          <p:cNvPr id="6" name="Zástupný objekt pre obsah 5"/>
          <p:cNvGraphicFramePr>
            <a:graphicFrameLocks noGrp="1"/>
          </p:cNvGraphicFramePr>
          <p:nvPr>
            <p:ph idx="1"/>
          </p:nvPr>
        </p:nvGraphicFramePr>
        <p:xfrm>
          <a:off x="1072006" y="1581651"/>
          <a:ext cx="9804541" cy="3176324"/>
        </p:xfrm>
        <a:graphic>
          <a:graphicData uri="http://schemas.openxmlformats.org/drawingml/2006/table">
            <a:tbl>
              <a:tblPr firstRow="1" firstCol="1" bandRow="1">
                <a:tableStyleId>{9D7B26C5-4107-4FEC-AEDC-1716B250A1EF}</a:tableStyleId>
              </a:tblPr>
              <a:tblGrid>
                <a:gridCol w="3820483">
                  <a:extLst>
                    <a:ext uri="{9D8B030D-6E8A-4147-A177-3AD203B41FA5}">
                      <a16:colId xmlns:a16="http://schemas.microsoft.com/office/drawing/2014/main" val="1397947101"/>
                    </a:ext>
                  </a:extLst>
                </a:gridCol>
                <a:gridCol w="1069390">
                  <a:extLst>
                    <a:ext uri="{9D8B030D-6E8A-4147-A177-3AD203B41FA5}">
                      <a16:colId xmlns:a16="http://schemas.microsoft.com/office/drawing/2014/main" val="1297351340"/>
                    </a:ext>
                  </a:extLst>
                </a:gridCol>
                <a:gridCol w="1832625">
                  <a:extLst>
                    <a:ext uri="{9D8B030D-6E8A-4147-A177-3AD203B41FA5}">
                      <a16:colId xmlns:a16="http://schemas.microsoft.com/office/drawing/2014/main" val="1197306685"/>
                    </a:ext>
                  </a:extLst>
                </a:gridCol>
                <a:gridCol w="1070468">
                  <a:extLst>
                    <a:ext uri="{9D8B030D-6E8A-4147-A177-3AD203B41FA5}">
                      <a16:colId xmlns:a16="http://schemas.microsoft.com/office/drawing/2014/main" val="2251697830"/>
                    </a:ext>
                  </a:extLst>
                </a:gridCol>
                <a:gridCol w="2011575">
                  <a:extLst>
                    <a:ext uri="{9D8B030D-6E8A-4147-A177-3AD203B41FA5}">
                      <a16:colId xmlns:a16="http://schemas.microsoft.com/office/drawing/2014/main" val="3152817335"/>
                    </a:ext>
                  </a:extLst>
                </a:gridCol>
              </a:tblGrid>
              <a:tr h="157316">
                <a:tc gridSpan="5">
                  <a:txBody>
                    <a:bodyPr/>
                    <a:lstStyle/>
                    <a:p>
                      <a:pPr>
                        <a:lnSpc>
                          <a:spcPct val="115000"/>
                        </a:lnSpc>
                        <a:spcAft>
                          <a:spcPts val="0"/>
                        </a:spcAft>
                      </a:pPr>
                      <a:r>
                        <a:rPr lang="en-US" sz="1000">
                          <a:effectLst/>
                        </a:rPr>
                        <a:t>Table 4 Choice of applicant to fire</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28112244"/>
                  </a:ext>
                </a:extLst>
              </a:tr>
              <a:tr h="157316">
                <a:tc>
                  <a:txBody>
                    <a:bodyPr/>
                    <a:lstStyle/>
                    <a:p>
                      <a:pPr>
                        <a:lnSpc>
                          <a:spcPct val="115000"/>
                        </a:lnSpc>
                        <a:spcAft>
                          <a:spcPts val="0"/>
                        </a:spcAft>
                      </a:pPr>
                      <a:r>
                        <a:rPr lang="en-US" sz="10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2">
                  <a:txBody>
                    <a:bodyPr/>
                    <a:lstStyle/>
                    <a:p>
                      <a:pPr marL="180340">
                        <a:lnSpc>
                          <a:spcPct val="115000"/>
                        </a:lnSpc>
                        <a:spcAft>
                          <a:spcPts val="0"/>
                        </a:spcAft>
                      </a:pPr>
                      <a:r>
                        <a:rPr lang="en-US" sz="1000">
                          <a:effectLst/>
                        </a:rPr>
                        <a:t>form A, n = 77</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pl-PL"/>
                    </a:p>
                  </a:txBody>
                  <a:tcPr/>
                </a:tc>
                <a:tc gridSpan="2">
                  <a:txBody>
                    <a:bodyPr/>
                    <a:lstStyle/>
                    <a:p>
                      <a:pPr marL="180975">
                        <a:lnSpc>
                          <a:spcPct val="115000"/>
                        </a:lnSpc>
                        <a:spcAft>
                          <a:spcPts val="0"/>
                        </a:spcAft>
                      </a:pPr>
                      <a:r>
                        <a:rPr lang="en-US" sz="1000">
                          <a:effectLst/>
                        </a:rPr>
                        <a:t>form B, n = 78</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pl-PL"/>
                    </a:p>
                  </a:txBody>
                  <a:tcPr/>
                </a:tc>
                <a:extLst>
                  <a:ext uri="{0D108BD9-81ED-4DB2-BD59-A6C34878D82A}">
                    <a16:rowId xmlns:a16="http://schemas.microsoft.com/office/drawing/2014/main" val="3949223623"/>
                  </a:ext>
                </a:extLst>
              </a:tr>
              <a:tr h="157316">
                <a:tc>
                  <a:txBody>
                    <a:bodyPr/>
                    <a:lstStyle/>
                    <a:p>
                      <a:pPr>
                        <a:lnSpc>
                          <a:spcPct val="115000"/>
                        </a:lnSpc>
                        <a:spcAft>
                          <a:spcPts val="0"/>
                        </a:spcAft>
                      </a:pPr>
                      <a:r>
                        <a:rPr lang="en-US" sz="1000">
                          <a:effectLst/>
                        </a:rPr>
                        <a:t>applicant</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US" sz="1000">
                          <a:effectLst/>
                        </a:rPr>
                        <a:t>sex,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US" sz="1000">
                          <a:effectLst/>
                        </a:rPr>
                        <a:t>reasoning</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US" sz="1000">
                          <a:effectLst/>
                        </a:rPr>
                        <a:t>sex,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US" sz="1000">
                          <a:effectLst/>
                        </a:rPr>
                        <a:t>reasoning</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435016019"/>
                  </a:ext>
                </a:extLst>
              </a:tr>
              <a:tr h="325476">
                <a:tc>
                  <a:txBody>
                    <a:bodyPr/>
                    <a:lstStyle/>
                    <a:p>
                      <a:pPr>
                        <a:lnSpc>
                          <a:spcPct val="115000"/>
                        </a:lnSpc>
                        <a:spcAft>
                          <a:spcPts val="0"/>
                        </a:spcAft>
                      </a:pPr>
                      <a:r>
                        <a:rPr lang="en-US" sz="1000">
                          <a:effectLst/>
                        </a:rPr>
                        <a:t>36, 6 years in Co., almost no absences</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sk-SK" sz="1000">
                          <a:effectLst/>
                        </a:rPr>
                        <a:t>w, 0.0%</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US" sz="10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sk-SK" sz="1000">
                          <a:effectLst/>
                        </a:rPr>
                        <a:t>m, 1.3%</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US" sz="10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952497501"/>
                  </a:ext>
                </a:extLst>
              </a:tr>
              <a:tr h="325476">
                <a:tc>
                  <a:txBody>
                    <a:bodyPr/>
                    <a:lstStyle/>
                    <a:p>
                      <a:pPr>
                        <a:lnSpc>
                          <a:spcPct val="115000"/>
                        </a:lnSpc>
                        <a:spcAft>
                          <a:spcPts val="0"/>
                        </a:spcAft>
                      </a:pPr>
                      <a:r>
                        <a:rPr lang="en-US" sz="1000">
                          <a:effectLst/>
                        </a:rPr>
                        <a:t>37, 7 years in Co., almost no absences</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sk-SK" sz="1000">
                          <a:effectLst/>
                        </a:rPr>
                        <a:t>m, 0.0%</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US" sz="10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sk-SK" sz="1000">
                          <a:effectLst/>
                        </a:rPr>
                        <a:t>w, 0.0%</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US" sz="10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782061734"/>
                  </a:ext>
                </a:extLst>
              </a:tr>
              <a:tr h="493637">
                <a:tc>
                  <a:txBody>
                    <a:bodyPr/>
                    <a:lstStyle/>
                    <a:p>
                      <a:pPr>
                        <a:lnSpc>
                          <a:spcPct val="115000"/>
                        </a:lnSpc>
                        <a:spcAft>
                          <a:spcPts val="0"/>
                        </a:spcAft>
                      </a:pPr>
                      <a:r>
                        <a:rPr lang="en-US" sz="1000">
                          <a:effectLst/>
                        </a:rPr>
                        <a:t>35, 5 years in Co., some absences</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sk-SK" sz="1000">
                          <a:effectLst/>
                        </a:rPr>
                        <a:t>w, 1.3%</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US" sz="10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sk-SK" sz="1000">
                          <a:effectLst/>
                        </a:rPr>
                        <a:t>m, 12.8%</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GB" sz="1000">
                          <a:effectLst/>
                        </a:rPr>
                        <a:t>absences, fewer years in Co., a man, young</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10565232"/>
                  </a:ext>
                </a:extLst>
              </a:tr>
              <a:tr h="157316">
                <a:tc>
                  <a:txBody>
                    <a:bodyPr/>
                    <a:lstStyle/>
                    <a:p>
                      <a:pPr>
                        <a:lnSpc>
                          <a:spcPct val="115000"/>
                        </a:lnSpc>
                        <a:spcAft>
                          <a:spcPts val="0"/>
                        </a:spcAft>
                      </a:pPr>
                      <a:r>
                        <a:rPr lang="en-US" sz="1000">
                          <a:effectLst/>
                        </a:rPr>
                        <a:t>36, 6 years in Co., some absences</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sk-SK" sz="1000">
                          <a:effectLst/>
                        </a:rPr>
                        <a:t>m, 2.6%</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US" sz="10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US" sz="1000">
                          <a:effectLst/>
                        </a:rPr>
                        <a:t>w, 1.3%</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US" sz="10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815529230"/>
                  </a:ext>
                </a:extLst>
              </a:tr>
              <a:tr h="661798">
                <a:tc>
                  <a:txBody>
                    <a:bodyPr/>
                    <a:lstStyle/>
                    <a:p>
                      <a:pPr>
                        <a:lnSpc>
                          <a:spcPct val="115000"/>
                        </a:lnSpc>
                        <a:spcAft>
                          <a:spcPts val="0"/>
                        </a:spcAft>
                      </a:pPr>
                      <a:r>
                        <a:rPr lang="en-US" sz="1000">
                          <a:effectLst/>
                        </a:rPr>
                        <a:t>37, 7 years in Co., frequent absences</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sk-SK" sz="1000">
                          <a:effectLst/>
                        </a:rPr>
                        <a:t>w, 9.1%</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GB" sz="1000">
                          <a:effectLst/>
                        </a:rPr>
                        <a:t>absences</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sk-SK" sz="1000">
                          <a:effectLst/>
                        </a:rPr>
                        <a:t>m, 41.0%</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GB" sz="1000">
                          <a:effectLst/>
                        </a:rPr>
                        <a:t>absences, fewer years in Co., a man (too much absences), young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491366412"/>
                  </a:ext>
                </a:extLst>
              </a:tr>
              <a:tr h="493637">
                <a:tc>
                  <a:txBody>
                    <a:bodyPr/>
                    <a:lstStyle/>
                    <a:p>
                      <a:pPr>
                        <a:lnSpc>
                          <a:spcPct val="115000"/>
                        </a:lnSpc>
                        <a:spcAft>
                          <a:spcPts val="0"/>
                        </a:spcAft>
                      </a:pPr>
                      <a:r>
                        <a:rPr lang="en-US" sz="1000">
                          <a:effectLst/>
                        </a:rPr>
                        <a:t>38, 5 years in Co., frequent absences</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sk-SK" sz="1000">
                          <a:effectLst/>
                        </a:rPr>
                        <a:t>m, 87.0%</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GB" sz="1000">
                          <a:effectLst/>
                        </a:rPr>
                        <a:t>absences, fewer years in Co., a man</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sk-SK" sz="1000">
                          <a:effectLst/>
                        </a:rPr>
                        <a:t>w, 43.6%</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GB" sz="1000">
                          <a:effectLst/>
                        </a:rPr>
                        <a:t>absences, fewer years in Co., young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627506237"/>
                  </a:ext>
                </a:extLst>
              </a:tr>
              <a:tr h="157316">
                <a:tc gridSpan="5">
                  <a:txBody>
                    <a:bodyPr/>
                    <a:lstStyle/>
                    <a:p>
                      <a:pPr>
                        <a:lnSpc>
                          <a:spcPct val="115000"/>
                        </a:lnSpc>
                        <a:spcAft>
                          <a:spcPts val="0"/>
                        </a:spcAft>
                      </a:pPr>
                      <a:r>
                        <a:rPr lang="en-US" sz="1000" dirty="0">
                          <a:effectLst/>
                        </a:rPr>
                        <a:t>Note: w – woman, m – man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3275143658"/>
                  </a:ext>
                </a:extLst>
              </a:tr>
            </a:tbl>
          </a:graphicData>
        </a:graphic>
      </p:graphicFrame>
      <p:sp>
        <p:nvSpPr>
          <p:cNvPr id="5" name="Ovál 4"/>
          <p:cNvSpPr/>
          <p:nvPr/>
        </p:nvSpPr>
        <p:spPr bwMode="auto">
          <a:xfrm>
            <a:off x="4680000" y="3368841"/>
            <a:ext cx="866274" cy="1078030"/>
          </a:xfrm>
          <a:prstGeom prst="ellipse">
            <a:avLst/>
          </a:prstGeom>
          <a:noFill/>
          <a:ln w="22225" cap="flat" cmpd="sng" algn="ctr">
            <a:solidFill>
              <a:srgbClr val="FF0000"/>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2400" b="0" i="0" u="none" strike="noStrike" cap="none" normalizeH="0" baseline="0" smtClean="0">
              <a:ln>
                <a:noFill/>
              </a:ln>
              <a:solidFill>
                <a:schemeClr val="tx1"/>
              </a:solidFill>
              <a:effectLst/>
              <a:latin typeface="Tahoma" pitchFamily="34" charset="0"/>
            </a:endParaRPr>
          </a:p>
        </p:txBody>
      </p:sp>
      <p:sp>
        <p:nvSpPr>
          <p:cNvPr id="7" name="BlokTextu 6"/>
          <p:cNvSpPr txBox="1"/>
          <p:nvPr/>
        </p:nvSpPr>
        <p:spPr>
          <a:xfrm flipH="1" flipV="1">
            <a:off x="10695398" y="6013984"/>
            <a:ext cx="1202076" cy="766959"/>
          </a:xfrm>
          <a:prstGeom prst="rect">
            <a:avLst/>
          </a:prstGeom>
          <a:solidFill>
            <a:schemeClr val="bg1"/>
          </a:solidFill>
        </p:spPr>
        <p:txBody>
          <a:bodyPr wrap="square" rtlCol="0">
            <a:spAutoFit/>
          </a:bodyPr>
          <a:lstStyle/>
          <a:p>
            <a:endParaRPr lang="pl-PL"/>
          </a:p>
        </p:txBody>
      </p:sp>
    </p:spTree>
    <p:extLst>
      <p:ext uri="{BB962C8B-B14F-4D97-AF65-F5344CB8AC3E}">
        <p14:creationId xmlns:p14="http://schemas.microsoft.com/office/powerpoint/2010/main" val="71798776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p:cNvSpPr>
            <a:spLocks noGrp="1"/>
          </p:cNvSpPr>
          <p:nvPr>
            <p:ph type="sldNum" sz="quarter" idx="11"/>
          </p:nvPr>
        </p:nvSpPr>
        <p:spPr/>
        <p:txBody>
          <a:bodyPr/>
          <a:lstStyle/>
          <a:p>
            <a:fld id="{0970407D-EE58-4A0B-824B-1D3AE42DD9CF}" type="slidenum">
              <a:rPr lang="cs-CZ" altLang="cs-CZ" smtClean="0"/>
              <a:pPr/>
              <a:t>121</a:t>
            </a:fld>
            <a:endParaRPr lang="cs-CZ" altLang="cs-CZ" dirty="0"/>
          </a:p>
        </p:txBody>
      </p:sp>
      <p:sp>
        <p:nvSpPr>
          <p:cNvPr id="4" name="Nadpis 3"/>
          <p:cNvSpPr>
            <a:spLocks noGrp="1"/>
          </p:cNvSpPr>
          <p:nvPr>
            <p:ph type="title"/>
          </p:nvPr>
        </p:nvSpPr>
        <p:spPr/>
        <p:txBody>
          <a:bodyPr/>
          <a:lstStyle/>
          <a:p>
            <a:r>
              <a:rPr lang="pl-PL" dirty="0"/>
              <a:t>Task </a:t>
            </a:r>
            <a:r>
              <a:rPr lang="pl-PL" dirty="0" smtClean="0"/>
              <a:t>2: dismissal</a:t>
            </a:r>
            <a:endParaRPr lang="pl-PL" dirty="0"/>
          </a:p>
        </p:txBody>
      </p:sp>
      <p:graphicFrame>
        <p:nvGraphicFramePr>
          <p:cNvPr id="6" name="Zástupný objekt pre obsah 5"/>
          <p:cNvGraphicFramePr>
            <a:graphicFrameLocks noGrp="1"/>
          </p:cNvGraphicFramePr>
          <p:nvPr>
            <p:ph idx="1"/>
          </p:nvPr>
        </p:nvGraphicFramePr>
        <p:xfrm>
          <a:off x="1072006" y="1581651"/>
          <a:ext cx="9804541" cy="3176324"/>
        </p:xfrm>
        <a:graphic>
          <a:graphicData uri="http://schemas.openxmlformats.org/drawingml/2006/table">
            <a:tbl>
              <a:tblPr firstRow="1" firstCol="1" bandRow="1">
                <a:tableStyleId>{9D7B26C5-4107-4FEC-AEDC-1716B250A1EF}</a:tableStyleId>
              </a:tblPr>
              <a:tblGrid>
                <a:gridCol w="3820483">
                  <a:extLst>
                    <a:ext uri="{9D8B030D-6E8A-4147-A177-3AD203B41FA5}">
                      <a16:colId xmlns:a16="http://schemas.microsoft.com/office/drawing/2014/main" val="1397947101"/>
                    </a:ext>
                  </a:extLst>
                </a:gridCol>
                <a:gridCol w="1069390">
                  <a:extLst>
                    <a:ext uri="{9D8B030D-6E8A-4147-A177-3AD203B41FA5}">
                      <a16:colId xmlns:a16="http://schemas.microsoft.com/office/drawing/2014/main" val="1297351340"/>
                    </a:ext>
                  </a:extLst>
                </a:gridCol>
                <a:gridCol w="1832625">
                  <a:extLst>
                    <a:ext uri="{9D8B030D-6E8A-4147-A177-3AD203B41FA5}">
                      <a16:colId xmlns:a16="http://schemas.microsoft.com/office/drawing/2014/main" val="1197306685"/>
                    </a:ext>
                  </a:extLst>
                </a:gridCol>
                <a:gridCol w="1070468">
                  <a:extLst>
                    <a:ext uri="{9D8B030D-6E8A-4147-A177-3AD203B41FA5}">
                      <a16:colId xmlns:a16="http://schemas.microsoft.com/office/drawing/2014/main" val="2251697830"/>
                    </a:ext>
                  </a:extLst>
                </a:gridCol>
                <a:gridCol w="2011575">
                  <a:extLst>
                    <a:ext uri="{9D8B030D-6E8A-4147-A177-3AD203B41FA5}">
                      <a16:colId xmlns:a16="http://schemas.microsoft.com/office/drawing/2014/main" val="3152817335"/>
                    </a:ext>
                  </a:extLst>
                </a:gridCol>
              </a:tblGrid>
              <a:tr h="157316">
                <a:tc gridSpan="5">
                  <a:txBody>
                    <a:bodyPr/>
                    <a:lstStyle/>
                    <a:p>
                      <a:pPr>
                        <a:lnSpc>
                          <a:spcPct val="115000"/>
                        </a:lnSpc>
                        <a:spcAft>
                          <a:spcPts val="0"/>
                        </a:spcAft>
                      </a:pPr>
                      <a:r>
                        <a:rPr lang="en-US" sz="1000">
                          <a:effectLst/>
                        </a:rPr>
                        <a:t>Table 4 Choice of applicant to fire</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28112244"/>
                  </a:ext>
                </a:extLst>
              </a:tr>
              <a:tr h="157316">
                <a:tc>
                  <a:txBody>
                    <a:bodyPr/>
                    <a:lstStyle/>
                    <a:p>
                      <a:pPr>
                        <a:lnSpc>
                          <a:spcPct val="115000"/>
                        </a:lnSpc>
                        <a:spcAft>
                          <a:spcPts val="0"/>
                        </a:spcAft>
                      </a:pPr>
                      <a:r>
                        <a:rPr lang="en-US" sz="10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2">
                  <a:txBody>
                    <a:bodyPr/>
                    <a:lstStyle/>
                    <a:p>
                      <a:pPr marL="180340">
                        <a:lnSpc>
                          <a:spcPct val="115000"/>
                        </a:lnSpc>
                        <a:spcAft>
                          <a:spcPts val="0"/>
                        </a:spcAft>
                      </a:pPr>
                      <a:r>
                        <a:rPr lang="en-US" sz="1000">
                          <a:effectLst/>
                        </a:rPr>
                        <a:t>form A, n = 77</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pl-PL"/>
                    </a:p>
                  </a:txBody>
                  <a:tcPr/>
                </a:tc>
                <a:tc gridSpan="2">
                  <a:txBody>
                    <a:bodyPr/>
                    <a:lstStyle/>
                    <a:p>
                      <a:pPr marL="180975">
                        <a:lnSpc>
                          <a:spcPct val="115000"/>
                        </a:lnSpc>
                        <a:spcAft>
                          <a:spcPts val="0"/>
                        </a:spcAft>
                      </a:pPr>
                      <a:r>
                        <a:rPr lang="en-US" sz="1000">
                          <a:effectLst/>
                        </a:rPr>
                        <a:t>form B, n = 78</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pl-PL"/>
                    </a:p>
                  </a:txBody>
                  <a:tcPr/>
                </a:tc>
                <a:extLst>
                  <a:ext uri="{0D108BD9-81ED-4DB2-BD59-A6C34878D82A}">
                    <a16:rowId xmlns:a16="http://schemas.microsoft.com/office/drawing/2014/main" val="3949223623"/>
                  </a:ext>
                </a:extLst>
              </a:tr>
              <a:tr h="157316">
                <a:tc>
                  <a:txBody>
                    <a:bodyPr/>
                    <a:lstStyle/>
                    <a:p>
                      <a:pPr>
                        <a:lnSpc>
                          <a:spcPct val="115000"/>
                        </a:lnSpc>
                        <a:spcAft>
                          <a:spcPts val="0"/>
                        </a:spcAft>
                      </a:pPr>
                      <a:r>
                        <a:rPr lang="en-US" sz="1000">
                          <a:effectLst/>
                        </a:rPr>
                        <a:t>applicant</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US" sz="1000">
                          <a:effectLst/>
                        </a:rPr>
                        <a:t>sex,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US" sz="1000">
                          <a:effectLst/>
                        </a:rPr>
                        <a:t>reasoning</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US" sz="1000">
                          <a:effectLst/>
                        </a:rPr>
                        <a:t>sex,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US" sz="1000">
                          <a:effectLst/>
                        </a:rPr>
                        <a:t>reasoning</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435016019"/>
                  </a:ext>
                </a:extLst>
              </a:tr>
              <a:tr h="325476">
                <a:tc>
                  <a:txBody>
                    <a:bodyPr/>
                    <a:lstStyle/>
                    <a:p>
                      <a:pPr>
                        <a:lnSpc>
                          <a:spcPct val="115000"/>
                        </a:lnSpc>
                        <a:spcAft>
                          <a:spcPts val="0"/>
                        </a:spcAft>
                      </a:pPr>
                      <a:r>
                        <a:rPr lang="en-US" sz="1000">
                          <a:effectLst/>
                        </a:rPr>
                        <a:t>36, 6 years in Co., almost no absences</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sk-SK" sz="1000">
                          <a:effectLst/>
                        </a:rPr>
                        <a:t>w, 0.0%</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US" sz="10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sk-SK" sz="1000">
                          <a:effectLst/>
                        </a:rPr>
                        <a:t>m, 1.3%</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US" sz="10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952497501"/>
                  </a:ext>
                </a:extLst>
              </a:tr>
              <a:tr h="325476">
                <a:tc>
                  <a:txBody>
                    <a:bodyPr/>
                    <a:lstStyle/>
                    <a:p>
                      <a:pPr>
                        <a:lnSpc>
                          <a:spcPct val="115000"/>
                        </a:lnSpc>
                        <a:spcAft>
                          <a:spcPts val="0"/>
                        </a:spcAft>
                      </a:pPr>
                      <a:r>
                        <a:rPr lang="en-US" sz="1000">
                          <a:effectLst/>
                        </a:rPr>
                        <a:t>37, 7 years in Co., almost no absences</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sk-SK" sz="1000">
                          <a:effectLst/>
                        </a:rPr>
                        <a:t>m, 0.0%</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US" sz="10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sk-SK" sz="1000">
                          <a:effectLst/>
                        </a:rPr>
                        <a:t>w, 0.0%</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US" sz="10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782061734"/>
                  </a:ext>
                </a:extLst>
              </a:tr>
              <a:tr h="493637">
                <a:tc>
                  <a:txBody>
                    <a:bodyPr/>
                    <a:lstStyle/>
                    <a:p>
                      <a:pPr>
                        <a:lnSpc>
                          <a:spcPct val="115000"/>
                        </a:lnSpc>
                        <a:spcAft>
                          <a:spcPts val="0"/>
                        </a:spcAft>
                      </a:pPr>
                      <a:r>
                        <a:rPr lang="en-US" sz="1000">
                          <a:effectLst/>
                        </a:rPr>
                        <a:t>35, 5 years in Co., some absences</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sk-SK" sz="1000">
                          <a:effectLst/>
                        </a:rPr>
                        <a:t>w, 1.3%</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US" sz="10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sk-SK" sz="1000">
                          <a:effectLst/>
                        </a:rPr>
                        <a:t>m, 12.8%</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GB" sz="1000">
                          <a:effectLst/>
                        </a:rPr>
                        <a:t>absences, fewer years in Co., a man, young</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10565232"/>
                  </a:ext>
                </a:extLst>
              </a:tr>
              <a:tr h="157316">
                <a:tc>
                  <a:txBody>
                    <a:bodyPr/>
                    <a:lstStyle/>
                    <a:p>
                      <a:pPr>
                        <a:lnSpc>
                          <a:spcPct val="115000"/>
                        </a:lnSpc>
                        <a:spcAft>
                          <a:spcPts val="0"/>
                        </a:spcAft>
                      </a:pPr>
                      <a:r>
                        <a:rPr lang="en-US" sz="1000">
                          <a:effectLst/>
                        </a:rPr>
                        <a:t>36, 6 years in Co., some absences</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sk-SK" sz="1000">
                          <a:effectLst/>
                        </a:rPr>
                        <a:t>m, 2.6%</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US" sz="10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US" sz="1000">
                          <a:effectLst/>
                        </a:rPr>
                        <a:t>w, 1.3%</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US" sz="10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815529230"/>
                  </a:ext>
                </a:extLst>
              </a:tr>
              <a:tr h="661798">
                <a:tc>
                  <a:txBody>
                    <a:bodyPr/>
                    <a:lstStyle/>
                    <a:p>
                      <a:pPr>
                        <a:lnSpc>
                          <a:spcPct val="115000"/>
                        </a:lnSpc>
                        <a:spcAft>
                          <a:spcPts val="0"/>
                        </a:spcAft>
                      </a:pPr>
                      <a:r>
                        <a:rPr lang="en-US" sz="1000">
                          <a:effectLst/>
                        </a:rPr>
                        <a:t>37, 7 years in Co., frequent absences</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sk-SK" sz="1000">
                          <a:effectLst/>
                        </a:rPr>
                        <a:t>w, 9.1%</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GB" sz="1000">
                          <a:effectLst/>
                        </a:rPr>
                        <a:t>absences</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sk-SK" sz="1000">
                          <a:effectLst/>
                        </a:rPr>
                        <a:t>m, 41.0%</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GB" sz="1000">
                          <a:effectLst/>
                        </a:rPr>
                        <a:t>absences, fewer years in Co., a man (too much absences), young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491366412"/>
                  </a:ext>
                </a:extLst>
              </a:tr>
              <a:tr h="493637">
                <a:tc>
                  <a:txBody>
                    <a:bodyPr/>
                    <a:lstStyle/>
                    <a:p>
                      <a:pPr>
                        <a:lnSpc>
                          <a:spcPct val="115000"/>
                        </a:lnSpc>
                        <a:spcAft>
                          <a:spcPts val="0"/>
                        </a:spcAft>
                      </a:pPr>
                      <a:r>
                        <a:rPr lang="en-US" sz="1000">
                          <a:effectLst/>
                        </a:rPr>
                        <a:t>38, 5 years in Co., frequent absences</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sk-SK" sz="1000">
                          <a:effectLst/>
                        </a:rPr>
                        <a:t>m, 87.0%</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GB" sz="1000">
                          <a:effectLst/>
                        </a:rPr>
                        <a:t>absences, fewer years in Co., a man</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sk-SK" sz="1000" dirty="0">
                          <a:effectLst/>
                        </a:rPr>
                        <a:t>w, 43.6%</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GB" sz="1000">
                          <a:effectLst/>
                        </a:rPr>
                        <a:t>absences, fewer years in Co., young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627506237"/>
                  </a:ext>
                </a:extLst>
              </a:tr>
              <a:tr h="157316">
                <a:tc gridSpan="5">
                  <a:txBody>
                    <a:bodyPr/>
                    <a:lstStyle/>
                    <a:p>
                      <a:pPr>
                        <a:lnSpc>
                          <a:spcPct val="115000"/>
                        </a:lnSpc>
                        <a:spcAft>
                          <a:spcPts val="0"/>
                        </a:spcAft>
                      </a:pPr>
                      <a:r>
                        <a:rPr lang="en-US" sz="1000" dirty="0">
                          <a:effectLst/>
                        </a:rPr>
                        <a:t>Note: w – woman, m – man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3275143658"/>
                  </a:ext>
                </a:extLst>
              </a:tr>
            </a:tbl>
          </a:graphicData>
        </a:graphic>
      </p:graphicFrame>
      <p:sp>
        <p:nvSpPr>
          <p:cNvPr id="5" name="Ovál 4"/>
          <p:cNvSpPr/>
          <p:nvPr/>
        </p:nvSpPr>
        <p:spPr bwMode="auto">
          <a:xfrm>
            <a:off x="4680000" y="3368841"/>
            <a:ext cx="866274" cy="1078030"/>
          </a:xfrm>
          <a:prstGeom prst="ellipse">
            <a:avLst/>
          </a:prstGeom>
          <a:noFill/>
          <a:ln w="22225" cap="flat" cmpd="sng" algn="ctr">
            <a:solidFill>
              <a:srgbClr val="FF0000"/>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2400" b="0" i="0" u="none" strike="noStrike" cap="none" normalizeH="0" baseline="0" smtClean="0">
              <a:ln>
                <a:noFill/>
              </a:ln>
              <a:solidFill>
                <a:schemeClr val="tx1"/>
              </a:solidFill>
              <a:effectLst/>
              <a:latin typeface="Tahoma" pitchFamily="34" charset="0"/>
            </a:endParaRPr>
          </a:p>
        </p:txBody>
      </p:sp>
      <p:sp>
        <p:nvSpPr>
          <p:cNvPr id="7" name="Ovál 6"/>
          <p:cNvSpPr/>
          <p:nvPr/>
        </p:nvSpPr>
        <p:spPr bwMode="auto">
          <a:xfrm>
            <a:off x="7652602" y="3368841"/>
            <a:ext cx="866274" cy="1078030"/>
          </a:xfrm>
          <a:prstGeom prst="ellipse">
            <a:avLst/>
          </a:prstGeom>
          <a:noFill/>
          <a:ln w="22225" cap="flat" cmpd="sng" algn="ctr">
            <a:solidFill>
              <a:srgbClr val="FF0000"/>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2400" b="0" i="0" u="none" strike="noStrike" cap="none" normalizeH="0" baseline="0" smtClean="0">
              <a:ln>
                <a:noFill/>
              </a:ln>
              <a:solidFill>
                <a:schemeClr val="tx1"/>
              </a:solidFill>
              <a:effectLst/>
              <a:latin typeface="Tahoma" pitchFamily="34" charset="0"/>
            </a:endParaRPr>
          </a:p>
        </p:txBody>
      </p:sp>
      <p:sp>
        <p:nvSpPr>
          <p:cNvPr id="8" name="BlokTextu 7"/>
          <p:cNvSpPr txBox="1"/>
          <p:nvPr/>
        </p:nvSpPr>
        <p:spPr>
          <a:xfrm flipH="1" flipV="1">
            <a:off x="10695398" y="6013984"/>
            <a:ext cx="1202076" cy="766959"/>
          </a:xfrm>
          <a:prstGeom prst="rect">
            <a:avLst/>
          </a:prstGeom>
          <a:solidFill>
            <a:schemeClr val="bg1"/>
          </a:solidFill>
        </p:spPr>
        <p:txBody>
          <a:bodyPr wrap="square" rtlCol="0">
            <a:spAutoFit/>
          </a:bodyPr>
          <a:lstStyle/>
          <a:p>
            <a:endParaRPr lang="pl-PL"/>
          </a:p>
        </p:txBody>
      </p:sp>
    </p:spTree>
    <p:extLst>
      <p:ext uri="{BB962C8B-B14F-4D97-AF65-F5344CB8AC3E}">
        <p14:creationId xmlns:p14="http://schemas.microsoft.com/office/powerpoint/2010/main" val="620967963"/>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p:cNvSpPr>
            <a:spLocks noGrp="1"/>
          </p:cNvSpPr>
          <p:nvPr>
            <p:ph type="sldNum" sz="quarter" idx="11"/>
          </p:nvPr>
        </p:nvSpPr>
        <p:spPr/>
        <p:txBody>
          <a:bodyPr/>
          <a:lstStyle/>
          <a:p>
            <a:fld id="{0970407D-EE58-4A0B-824B-1D3AE42DD9CF}" type="slidenum">
              <a:rPr lang="cs-CZ" altLang="cs-CZ" smtClean="0"/>
              <a:pPr/>
              <a:t>122</a:t>
            </a:fld>
            <a:endParaRPr lang="cs-CZ" altLang="cs-CZ" dirty="0"/>
          </a:p>
        </p:txBody>
      </p:sp>
      <p:sp>
        <p:nvSpPr>
          <p:cNvPr id="4" name="Nadpis 3"/>
          <p:cNvSpPr>
            <a:spLocks noGrp="1"/>
          </p:cNvSpPr>
          <p:nvPr>
            <p:ph type="title"/>
          </p:nvPr>
        </p:nvSpPr>
        <p:spPr/>
        <p:txBody>
          <a:bodyPr/>
          <a:lstStyle/>
          <a:p>
            <a:r>
              <a:rPr lang="pl-PL" dirty="0"/>
              <a:t>Task </a:t>
            </a:r>
            <a:r>
              <a:rPr lang="pl-PL" dirty="0" smtClean="0"/>
              <a:t>2: dismissal</a:t>
            </a:r>
            <a:endParaRPr lang="pl-PL" dirty="0"/>
          </a:p>
        </p:txBody>
      </p:sp>
      <p:graphicFrame>
        <p:nvGraphicFramePr>
          <p:cNvPr id="6" name="Zástupný objekt pre obsah 5"/>
          <p:cNvGraphicFramePr>
            <a:graphicFrameLocks noGrp="1"/>
          </p:cNvGraphicFramePr>
          <p:nvPr>
            <p:ph idx="1"/>
          </p:nvPr>
        </p:nvGraphicFramePr>
        <p:xfrm>
          <a:off x="1072006" y="1581651"/>
          <a:ext cx="9804541" cy="3176324"/>
        </p:xfrm>
        <a:graphic>
          <a:graphicData uri="http://schemas.openxmlformats.org/drawingml/2006/table">
            <a:tbl>
              <a:tblPr firstRow="1" firstCol="1" bandRow="1">
                <a:tableStyleId>{9D7B26C5-4107-4FEC-AEDC-1716B250A1EF}</a:tableStyleId>
              </a:tblPr>
              <a:tblGrid>
                <a:gridCol w="3820483">
                  <a:extLst>
                    <a:ext uri="{9D8B030D-6E8A-4147-A177-3AD203B41FA5}">
                      <a16:colId xmlns:a16="http://schemas.microsoft.com/office/drawing/2014/main" val="1397947101"/>
                    </a:ext>
                  </a:extLst>
                </a:gridCol>
                <a:gridCol w="1069390">
                  <a:extLst>
                    <a:ext uri="{9D8B030D-6E8A-4147-A177-3AD203B41FA5}">
                      <a16:colId xmlns:a16="http://schemas.microsoft.com/office/drawing/2014/main" val="1297351340"/>
                    </a:ext>
                  </a:extLst>
                </a:gridCol>
                <a:gridCol w="1832625">
                  <a:extLst>
                    <a:ext uri="{9D8B030D-6E8A-4147-A177-3AD203B41FA5}">
                      <a16:colId xmlns:a16="http://schemas.microsoft.com/office/drawing/2014/main" val="1197306685"/>
                    </a:ext>
                  </a:extLst>
                </a:gridCol>
                <a:gridCol w="1070468">
                  <a:extLst>
                    <a:ext uri="{9D8B030D-6E8A-4147-A177-3AD203B41FA5}">
                      <a16:colId xmlns:a16="http://schemas.microsoft.com/office/drawing/2014/main" val="2251697830"/>
                    </a:ext>
                  </a:extLst>
                </a:gridCol>
                <a:gridCol w="2011575">
                  <a:extLst>
                    <a:ext uri="{9D8B030D-6E8A-4147-A177-3AD203B41FA5}">
                      <a16:colId xmlns:a16="http://schemas.microsoft.com/office/drawing/2014/main" val="3152817335"/>
                    </a:ext>
                  </a:extLst>
                </a:gridCol>
              </a:tblGrid>
              <a:tr h="157316">
                <a:tc gridSpan="5">
                  <a:txBody>
                    <a:bodyPr/>
                    <a:lstStyle/>
                    <a:p>
                      <a:pPr>
                        <a:lnSpc>
                          <a:spcPct val="115000"/>
                        </a:lnSpc>
                        <a:spcAft>
                          <a:spcPts val="0"/>
                        </a:spcAft>
                      </a:pPr>
                      <a:r>
                        <a:rPr lang="en-US" sz="1000">
                          <a:effectLst/>
                        </a:rPr>
                        <a:t>Table 4 Choice of applicant to fire</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28112244"/>
                  </a:ext>
                </a:extLst>
              </a:tr>
              <a:tr h="157316">
                <a:tc>
                  <a:txBody>
                    <a:bodyPr/>
                    <a:lstStyle/>
                    <a:p>
                      <a:pPr>
                        <a:lnSpc>
                          <a:spcPct val="115000"/>
                        </a:lnSpc>
                        <a:spcAft>
                          <a:spcPts val="0"/>
                        </a:spcAft>
                      </a:pPr>
                      <a:r>
                        <a:rPr lang="en-US" sz="10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2">
                  <a:txBody>
                    <a:bodyPr/>
                    <a:lstStyle/>
                    <a:p>
                      <a:pPr marL="180340">
                        <a:lnSpc>
                          <a:spcPct val="115000"/>
                        </a:lnSpc>
                        <a:spcAft>
                          <a:spcPts val="0"/>
                        </a:spcAft>
                      </a:pPr>
                      <a:r>
                        <a:rPr lang="en-US" sz="1000">
                          <a:effectLst/>
                        </a:rPr>
                        <a:t>form A, n = 77</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pl-PL"/>
                    </a:p>
                  </a:txBody>
                  <a:tcPr/>
                </a:tc>
                <a:tc gridSpan="2">
                  <a:txBody>
                    <a:bodyPr/>
                    <a:lstStyle/>
                    <a:p>
                      <a:pPr marL="180975">
                        <a:lnSpc>
                          <a:spcPct val="115000"/>
                        </a:lnSpc>
                        <a:spcAft>
                          <a:spcPts val="0"/>
                        </a:spcAft>
                      </a:pPr>
                      <a:r>
                        <a:rPr lang="en-US" sz="1000">
                          <a:effectLst/>
                        </a:rPr>
                        <a:t>form B, n = 78</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pl-PL"/>
                    </a:p>
                  </a:txBody>
                  <a:tcPr/>
                </a:tc>
                <a:extLst>
                  <a:ext uri="{0D108BD9-81ED-4DB2-BD59-A6C34878D82A}">
                    <a16:rowId xmlns:a16="http://schemas.microsoft.com/office/drawing/2014/main" val="3949223623"/>
                  </a:ext>
                </a:extLst>
              </a:tr>
              <a:tr h="157316">
                <a:tc>
                  <a:txBody>
                    <a:bodyPr/>
                    <a:lstStyle/>
                    <a:p>
                      <a:pPr>
                        <a:lnSpc>
                          <a:spcPct val="115000"/>
                        </a:lnSpc>
                        <a:spcAft>
                          <a:spcPts val="0"/>
                        </a:spcAft>
                      </a:pPr>
                      <a:r>
                        <a:rPr lang="en-US" sz="1000">
                          <a:effectLst/>
                        </a:rPr>
                        <a:t>applicant</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US" sz="1000">
                          <a:effectLst/>
                        </a:rPr>
                        <a:t>sex,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US" sz="1000">
                          <a:effectLst/>
                        </a:rPr>
                        <a:t>reasoning</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US" sz="1000">
                          <a:effectLst/>
                        </a:rPr>
                        <a:t>sex,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US" sz="1000">
                          <a:effectLst/>
                        </a:rPr>
                        <a:t>reasoning</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435016019"/>
                  </a:ext>
                </a:extLst>
              </a:tr>
              <a:tr h="325476">
                <a:tc>
                  <a:txBody>
                    <a:bodyPr/>
                    <a:lstStyle/>
                    <a:p>
                      <a:pPr>
                        <a:lnSpc>
                          <a:spcPct val="115000"/>
                        </a:lnSpc>
                        <a:spcAft>
                          <a:spcPts val="0"/>
                        </a:spcAft>
                      </a:pPr>
                      <a:r>
                        <a:rPr lang="en-US" sz="1000">
                          <a:effectLst/>
                        </a:rPr>
                        <a:t>36, 6 years in Co., almost no absences</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sk-SK" sz="1000">
                          <a:effectLst/>
                        </a:rPr>
                        <a:t>w, 0.0%</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US" sz="10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sk-SK" sz="1000">
                          <a:effectLst/>
                        </a:rPr>
                        <a:t>m, 1.3%</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US" sz="10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952497501"/>
                  </a:ext>
                </a:extLst>
              </a:tr>
              <a:tr h="325476">
                <a:tc>
                  <a:txBody>
                    <a:bodyPr/>
                    <a:lstStyle/>
                    <a:p>
                      <a:pPr>
                        <a:lnSpc>
                          <a:spcPct val="115000"/>
                        </a:lnSpc>
                        <a:spcAft>
                          <a:spcPts val="0"/>
                        </a:spcAft>
                      </a:pPr>
                      <a:r>
                        <a:rPr lang="en-US" sz="1000">
                          <a:effectLst/>
                        </a:rPr>
                        <a:t>37, 7 years in Co., almost no absences</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sk-SK" sz="1000">
                          <a:effectLst/>
                        </a:rPr>
                        <a:t>m, 0.0%</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US" sz="10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sk-SK" sz="1000">
                          <a:effectLst/>
                        </a:rPr>
                        <a:t>w, 0.0%</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US" sz="10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782061734"/>
                  </a:ext>
                </a:extLst>
              </a:tr>
              <a:tr h="493637">
                <a:tc>
                  <a:txBody>
                    <a:bodyPr/>
                    <a:lstStyle/>
                    <a:p>
                      <a:pPr>
                        <a:lnSpc>
                          <a:spcPct val="115000"/>
                        </a:lnSpc>
                        <a:spcAft>
                          <a:spcPts val="0"/>
                        </a:spcAft>
                      </a:pPr>
                      <a:r>
                        <a:rPr lang="en-US" sz="1000">
                          <a:effectLst/>
                        </a:rPr>
                        <a:t>35, 5 years in Co., some absences</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sk-SK" sz="1000">
                          <a:effectLst/>
                        </a:rPr>
                        <a:t>w, 1.3%</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US" sz="10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sk-SK" sz="1000">
                          <a:effectLst/>
                        </a:rPr>
                        <a:t>m, 12.8%</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GB" sz="1000">
                          <a:effectLst/>
                        </a:rPr>
                        <a:t>absences, fewer years in Co., a man, young</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10565232"/>
                  </a:ext>
                </a:extLst>
              </a:tr>
              <a:tr h="157316">
                <a:tc>
                  <a:txBody>
                    <a:bodyPr/>
                    <a:lstStyle/>
                    <a:p>
                      <a:pPr>
                        <a:lnSpc>
                          <a:spcPct val="115000"/>
                        </a:lnSpc>
                        <a:spcAft>
                          <a:spcPts val="0"/>
                        </a:spcAft>
                      </a:pPr>
                      <a:r>
                        <a:rPr lang="en-US" sz="1000">
                          <a:effectLst/>
                        </a:rPr>
                        <a:t>36, 6 years in Co., some absences</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sk-SK" sz="1000">
                          <a:effectLst/>
                        </a:rPr>
                        <a:t>m, 2.6%</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US" sz="10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US" sz="1000">
                          <a:effectLst/>
                        </a:rPr>
                        <a:t>w, 1.3%</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US" sz="10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815529230"/>
                  </a:ext>
                </a:extLst>
              </a:tr>
              <a:tr h="661798">
                <a:tc>
                  <a:txBody>
                    <a:bodyPr/>
                    <a:lstStyle/>
                    <a:p>
                      <a:pPr>
                        <a:lnSpc>
                          <a:spcPct val="115000"/>
                        </a:lnSpc>
                        <a:spcAft>
                          <a:spcPts val="0"/>
                        </a:spcAft>
                      </a:pPr>
                      <a:r>
                        <a:rPr lang="en-US" sz="1000">
                          <a:effectLst/>
                        </a:rPr>
                        <a:t>37, 7 years in Co., frequent absences</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sk-SK" sz="1000">
                          <a:effectLst/>
                        </a:rPr>
                        <a:t>w, 9.1%</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GB" sz="1000">
                          <a:effectLst/>
                        </a:rPr>
                        <a:t>absences</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sk-SK" sz="1000">
                          <a:effectLst/>
                        </a:rPr>
                        <a:t>m, 41.0%</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GB" sz="1000">
                          <a:effectLst/>
                        </a:rPr>
                        <a:t>absences, fewer years in Co., a man (too much absences), young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491366412"/>
                  </a:ext>
                </a:extLst>
              </a:tr>
              <a:tr h="493637">
                <a:tc>
                  <a:txBody>
                    <a:bodyPr/>
                    <a:lstStyle/>
                    <a:p>
                      <a:pPr>
                        <a:lnSpc>
                          <a:spcPct val="115000"/>
                        </a:lnSpc>
                        <a:spcAft>
                          <a:spcPts val="0"/>
                        </a:spcAft>
                      </a:pPr>
                      <a:r>
                        <a:rPr lang="en-US" sz="1000">
                          <a:effectLst/>
                        </a:rPr>
                        <a:t>38, 5 years in Co., frequent absences</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sk-SK" sz="1000">
                          <a:effectLst/>
                        </a:rPr>
                        <a:t>m, 87.0%</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GB" sz="1000">
                          <a:effectLst/>
                        </a:rPr>
                        <a:t>absences, fewer years in Co., a man</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sk-SK" sz="1000" dirty="0">
                          <a:effectLst/>
                        </a:rPr>
                        <a:t>w, 43.6%</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GB" sz="1000">
                          <a:effectLst/>
                        </a:rPr>
                        <a:t>absences, fewer years in Co., young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627506237"/>
                  </a:ext>
                </a:extLst>
              </a:tr>
              <a:tr h="157316">
                <a:tc gridSpan="5">
                  <a:txBody>
                    <a:bodyPr/>
                    <a:lstStyle/>
                    <a:p>
                      <a:pPr>
                        <a:lnSpc>
                          <a:spcPct val="115000"/>
                        </a:lnSpc>
                        <a:spcAft>
                          <a:spcPts val="0"/>
                        </a:spcAft>
                      </a:pPr>
                      <a:r>
                        <a:rPr lang="en-US" sz="1000" dirty="0">
                          <a:effectLst/>
                        </a:rPr>
                        <a:t>Note: w – woman, m – man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3275143658"/>
                  </a:ext>
                </a:extLst>
              </a:tr>
            </a:tbl>
          </a:graphicData>
        </a:graphic>
      </p:graphicFrame>
      <p:sp>
        <p:nvSpPr>
          <p:cNvPr id="5" name="Ovál 4"/>
          <p:cNvSpPr/>
          <p:nvPr/>
        </p:nvSpPr>
        <p:spPr bwMode="auto">
          <a:xfrm>
            <a:off x="4680000" y="3368841"/>
            <a:ext cx="866274" cy="1078030"/>
          </a:xfrm>
          <a:prstGeom prst="ellipse">
            <a:avLst/>
          </a:prstGeom>
          <a:noFill/>
          <a:ln w="22225" cap="flat" cmpd="sng" algn="ctr">
            <a:solidFill>
              <a:srgbClr val="FF0000"/>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2400" b="0" i="0" u="none" strike="noStrike" cap="none" normalizeH="0" baseline="0" smtClean="0">
              <a:ln>
                <a:noFill/>
              </a:ln>
              <a:solidFill>
                <a:schemeClr val="tx1"/>
              </a:solidFill>
              <a:effectLst/>
              <a:latin typeface="Tahoma" pitchFamily="34" charset="0"/>
            </a:endParaRPr>
          </a:p>
        </p:txBody>
      </p:sp>
      <p:sp>
        <p:nvSpPr>
          <p:cNvPr id="7" name="Ovál 6"/>
          <p:cNvSpPr/>
          <p:nvPr/>
        </p:nvSpPr>
        <p:spPr bwMode="auto">
          <a:xfrm>
            <a:off x="7652602" y="3368841"/>
            <a:ext cx="866274" cy="1078030"/>
          </a:xfrm>
          <a:prstGeom prst="ellipse">
            <a:avLst/>
          </a:prstGeom>
          <a:noFill/>
          <a:ln w="22225" cap="flat" cmpd="sng" algn="ctr">
            <a:solidFill>
              <a:srgbClr val="FF0000"/>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2400" b="0" i="0" u="none" strike="noStrike" cap="none" normalizeH="0" baseline="0" smtClean="0">
              <a:ln>
                <a:noFill/>
              </a:ln>
              <a:solidFill>
                <a:schemeClr val="tx1"/>
              </a:solidFill>
              <a:effectLst/>
              <a:latin typeface="Tahoma" pitchFamily="34" charset="0"/>
            </a:endParaRPr>
          </a:p>
        </p:txBody>
      </p:sp>
      <p:cxnSp>
        <p:nvCxnSpPr>
          <p:cNvPr id="9" name="Rovná spojovacia šípka 8"/>
          <p:cNvCxnSpPr/>
          <p:nvPr/>
        </p:nvCxnSpPr>
        <p:spPr bwMode="auto">
          <a:xfrm>
            <a:off x="6051479" y="3780890"/>
            <a:ext cx="1345914" cy="0"/>
          </a:xfrm>
          <a:prstGeom prst="straightConnector1">
            <a:avLst/>
          </a:prstGeom>
          <a:solidFill>
            <a:schemeClr val="accent1"/>
          </a:solidFill>
          <a:ln w="63500" cap="flat" cmpd="sng" algn="ctr">
            <a:solidFill>
              <a:srgbClr val="FF0000"/>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BlokTextu 9"/>
          <p:cNvSpPr txBox="1"/>
          <p:nvPr/>
        </p:nvSpPr>
        <p:spPr>
          <a:xfrm flipH="1" flipV="1">
            <a:off x="10695398" y="6013984"/>
            <a:ext cx="1202076" cy="766959"/>
          </a:xfrm>
          <a:prstGeom prst="rect">
            <a:avLst/>
          </a:prstGeom>
          <a:solidFill>
            <a:schemeClr val="bg1"/>
          </a:solidFill>
        </p:spPr>
        <p:txBody>
          <a:bodyPr wrap="square" rtlCol="0">
            <a:spAutoFit/>
          </a:bodyPr>
          <a:lstStyle/>
          <a:p>
            <a:endParaRPr lang="pl-PL"/>
          </a:p>
        </p:txBody>
      </p:sp>
    </p:spTree>
    <p:extLst>
      <p:ext uri="{BB962C8B-B14F-4D97-AF65-F5344CB8AC3E}">
        <p14:creationId xmlns:p14="http://schemas.microsoft.com/office/powerpoint/2010/main" val="272774543"/>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p:cNvSpPr>
            <a:spLocks noGrp="1"/>
          </p:cNvSpPr>
          <p:nvPr>
            <p:ph type="sldNum" sz="quarter" idx="11"/>
          </p:nvPr>
        </p:nvSpPr>
        <p:spPr/>
        <p:txBody>
          <a:bodyPr/>
          <a:lstStyle/>
          <a:p>
            <a:fld id="{0970407D-EE58-4A0B-824B-1D3AE42DD9CF}" type="slidenum">
              <a:rPr lang="cs-CZ" altLang="cs-CZ" smtClean="0"/>
              <a:pPr/>
              <a:t>123</a:t>
            </a:fld>
            <a:endParaRPr lang="cs-CZ" altLang="cs-CZ" dirty="0"/>
          </a:p>
        </p:txBody>
      </p:sp>
      <p:sp>
        <p:nvSpPr>
          <p:cNvPr id="4" name="Nadpis 3"/>
          <p:cNvSpPr>
            <a:spLocks noGrp="1"/>
          </p:cNvSpPr>
          <p:nvPr>
            <p:ph type="title"/>
          </p:nvPr>
        </p:nvSpPr>
        <p:spPr/>
        <p:txBody>
          <a:bodyPr/>
          <a:lstStyle/>
          <a:p>
            <a:r>
              <a:rPr lang="pl-PL" dirty="0"/>
              <a:t>Task </a:t>
            </a:r>
            <a:r>
              <a:rPr lang="pl-PL" dirty="0" smtClean="0"/>
              <a:t>2: dismissal</a:t>
            </a:r>
            <a:endParaRPr lang="pl-PL" dirty="0"/>
          </a:p>
        </p:txBody>
      </p:sp>
      <p:graphicFrame>
        <p:nvGraphicFramePr>
          <p:cNvPr id="6" name="Zástupný objekt pre obsah 5"/>
          <p:cNvGraphicFramePr>
            <a:graphicFrameLocks noGrp="1"/>
          </p:cNvGraphicFramePr>
          <p:nvPr>
            <p:ph idx="1"/>
          </p:nvPr>
        </p:nvGraphicFramePr>
        <p:xfrm>
          <a:off x="1072006" y="1581651"/>
          <a:ext cx="9804541" cy="3176324"/>
        </p:xfrm>
        <a:graphic>
          <a:graphicData uri="http://schemas.openxmlformats.org/drawingml/2006/table">
            <a:tbl>
              <a:tblPr firstRow="1" firstCol="1" bandRow="1">
                <a:tableStyleId>{9D7B26C5-4107-4FEC-AEDC-1716B250A1EF}</a:tableStyleId>
              </a:tblPr>
              <a:tblGrid>
                <a:gridCol w="3820483">
                  <a:extLst>
                    <a:ext uri="{9D8B030D-6E8A-4147-A177-3AD203B41FA5}">
                      <a16:colId xmlns:a16="http://schemas.microsoft.com/office/drawing/2014/main" val="1397947101"/>
                    </a:ext>
                  </a:extLst>
                </a:gridCol>
                <a:gridCol w="1069390">
                  <a:extLst>
                    <a:ext uri="{9D8B030D-6E8A-4147-A177-3AD203B41FA5}">
                      <a16:colId xmlns:a16="http://schemas.microsoft.com/office/drawing/2014/main" val="1297351340"/>
                    </a:ext>
                  </a:extLst>
                </a:gridCol>
                <a:gridCol w="1832625">
                  <a:extLst>
                    <a:ext uri="{9D8B030D-6E8A-4147-A177-3AD203B41FA5}">
                      <a16:colId xmlns:a16="http://schemas.microsoft.com/office/drawing/2014/main" val="1197306685"/>
                    </a:ext>
                  </a:extLst>
                </a:gridCol>
                <a:gridCol w="1070468">
                  <a:extLst>
                    <a:ext uri="{9D8B030D-6E8A-4147-A177-3AD203B41FA5}">
                      <a16:colId xmlns:a16="http://schemas.microsoft.com/office/drawing/2014/main" val="2251697830"/>
                    </a:ext>
                  </a:extLst>
                </a:gridCol>
                <a:gridCol w="2011575">
                  <a:extLst>
                    <a:ext uri="{9D8B030D-6E8A-4147-A177-3AD203B41FA5}">
                      <a16:colId xmlns:a16="http://schemas.microsoft.com/office/drawing/2014/main" val="3152817335"/>
                    </a:ext>
                  </a:extLst>
                </a:gridCol>
              </a:tblGrid>
              <a:tr h="157316">
                <a:tc gridSpan="5">
                  <a:txBody>
                    <a:bodyPr/>
                    <a:lstStyle/>
                    <a:p>
                      <a:pPr>
                        <a:lnSpc>
                          <a:spcPct val="115000"/>
                        </a:lnSpc>
                        <a:spcAft>
                          <a:spcPts val="0"/>
                        </a:spcAft>
                      </a:pPr>
                      <a:r>
                        <a:rPr lang="en-US" sz="1000">
                          <a:effectLst/>
                        </a:rPr>
                        <a:t>Table 4 Choice of applicant to fire</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28112244"/>
                  </a:ext>
                </a:extLst>
              </a:tr>
              <a:tr h="157316">
                <a:tc>
                  <a:txBody>
                    <a:bodyPr/>
                    <a:lstStyle/>
                    <a:p>
                      <a:pPr>
                        <a:lnSpc>
                          <a:spcPct val="115000"/>
                        </a:lnSpc>
                        <a:spcAft>
                          <a:spcPts val="0"/>
                        </a:spcAft>
                      </a:pPr>
                      <a:r>
                        <a:rPr lang="en-US" sz="10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2">
                  <a:txBody>
                    <a:bodyPr/>
                    <a:lstStyle/>
                    <a:p>
                      <a:pPr marL="180340">
                        <a:lnSpc>
                          <a:spcPct val="115000"/>
                        </a:lnSpc>
                        <a:spcAft>
                          <a:spcPts val="0"/>
                        </a:spcAft>
                      </a:pPr>
                      <a:r>
                        <a:rPr lang="en-US" sz="1000">
                          <a:effectLst/>
                        </a:rPr>
                        <a:t>form A, n = 77</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pl-PL"/>
                    </a:p>
                  </a:txBody>
                  <a:tcPr/>
                </a:tc>
                <a:tc gridSpan="2">
                  <a:txBody>
                    <a:bodyPr/>
                    <a:lstStyle/>
                    <a:p>
                      <a:pPr marL="180975">
                        <a:lnSpc>
                          <a:spcPct val="115000"/>
                        </a:lnSpc>
                        <a:spcAft>
                          <a:spcPts val="0"/>
                        </a:spcAft>
                      </a:pPr>
                      <a:r>
                        <a:rPr lang="en-US" sz="1000">
                          <a:effectLst/>
                        </a:rPr>
                        <a:t>form B, n = 78</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pl-PL"/>
                    </a:p>
                  </a:txBody>
                  <a:tcPr/>
                </a:tc>
                <a:extLst>
                  <a:ext uri="{0D108BD9-81ED-4DB2-BD59-A6C34878D82A}">
                    <a16:rowId xmlns:a16="http://schemas.microsoft.com/office/drawing/2014/main" val="3949223623"/>
                  </a:ext>
                </a:extLst>
              </a:tr>
              <a:tr h="157316">
                <a:tc>
                  <a:txBody>
                    <a:bodyPr/>
                    <a:lstStyle/>
                    <a:p>
                      <a:pPr>
                        <a:lnSpc>
                          <a:spcPct val="115000"/>
                        </a:lnSpc>
                        <a:spcAft>
                          <a:spcPts val="0"/>
                        </a:spcAft>
                      </a:pPr>
                      <a:r>
                        <a:rPr lang="en-US" sz="1000">
                          <a:effectLst/>
                        </a:rPr>
                        <a:t>applicant</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US" sz="1000">
                          <a:effectLst/>
                        </a:rPr>
                        <a:t>sex,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US" sz="1000">
                          <a:effectLst/>
                        </a:rPr>
                        <a:t>reasoning</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US" sz="1000">
                          <a:effectLst/>
                        </a:rPr>
                        <a:t>sex,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US" sz="1000">
                          <a:effectLst/>
                        </a:rPr>
                        <a:t>reasoning</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435016019"/>
                  </a:ext>
                </a:extLst>
              </a:tr>
              <a:tr h="325476">
                <a:tc>
                  <a:txBody>
                    <a:bodyPr/>
                    <a:lstStyle/>
                    <a:p>
                      <a:pPr>
                        <a:lnSpc>
                          <a:spcPct val="115000"/>
                        </a:lnSpc>
                        <a:spcAft>
                          <a:spcPts val="0"/>
                        </a:spcAft>
                      </a:pPr>
                      <a:r>
                        <a:rPr lang="en-US" sz="1000">
                          <a:effectLst/>
                        </a:rPr>
                        <a:t>36, 6 years in Co., almost no absences</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sk-SK" sz="1000">
                          <a:effectLst/>
                        </a:rPr>
                        <a:t>w, 0.0%</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US" sz="10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sk-SK" sz="1000">
                          <a:effectLst/>
                        </a:rPr>
                        <a:t>m, 1.3%</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US" sz="10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952497501"/>
                  </a:ext>
                </a:extLst>
              </a:tr>
              <a:tr h="325476">
                <a:tc>
                  <a:txBody>
                    <a:bodyPr/>
                    <a:lstStyle/>
                    <a:p>
                      <a:pPr>
                        <a:lnSpc>
                          <a:spcPct val="115000"/>
                        </a:lnSpc>
                        <a:spcAft>
                          <a:spcPts val="0"/>
                        </a:spcAft>
                      </a:pPr>
                      <a:r>
                        <a:rPr lang="en-US" sz="1000">
                          <a:effectLst/>
                        </a:rPr>
                        <a:t>37, 7 years in Co., almost no absences</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sk-SK" sz="1000">
                          <a:effectLst/>
                        </a:rPr>
                        <a:t>m, 0.0%</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US" sz="10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sk-SK" sz="1000">
                          <a:effectLst/>
                        </a:rPr>
                        <a:t>w, 0.0%</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US" sz="10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782061734"/>
                  </a:ext>
                </a:extLst>
              </a:tr>
              <a:tr h="493637">
                <a:tc>
                  <a:txBody>
                    <a:bodyPr/>
                    <a:lstStyle/>
                    <a:p>
                      <a:pPr>
                        <a:lnSpc>
                          <a:spcPct val="115000"/>
                        </a:lnSpc>
                        <a:spcAft>
                          <a:spcPts val="0"/>
                        </a:spcAft>
                      </a:pPr>
                      <a:r>
                        <a:rPr lang="en-US" sz="1000">
                          <a:effectLst/>
                        </a:rPr>
                        <a:t>35, 5 years in Co., some absences</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sk-SK" sz="1000">
                          <a:effectLst/>
                        </a:rPr>
                        <a:t>w, 1.3%</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US" sz="10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sk-SK" sz="1000">
                          <a:effectLst/>
                        </a:rPr>
                        <a:t>m, 12.8%</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GB" sz="1000">
                          <a:effectLst/>
                        </a:rPr>
                        <a:t>absences, fewer years in Co., a man, young</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10565232"/>
                  </a:ext>
                </a:extLst>
              </a:tr>
              <a:tr h="157316">
                <a:tc>
                  <a:txBody>
                    <a:bodyPr/>
                    <a:lstStyle/>
                    <a:p>
                      <a:pPr>
                        <a:lnSpc>
                          <a:spcPct val="115000"/>
                        </a:lnSpc>
                        <a:spcAft>
                          <a:spcPts val="0"/>
                        </a:spcAft>
                      </a:pPr>
                      <a:r>
                        <a:rPr lang="en-US" sz="1000">
                          <a:effectLst/>
                        </a:rPr>
                        <a:t>36, 6 years in Co., some absences</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sk-SK" sz="1000">
                          <a:effectLst/>
                        </a:rPr>
                        <a:t>m, 2.6%</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US" sz="10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US" sz="1000">
                          <a:effectLst/>
                        </a:rPr>
                        <a:t>w, 1.3%</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US" sz="10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815529230"/>
                  </a:ext>
                </a:extLst>
              </a:tr>
              <a:tr h="661798">
                <a:tc>
                  <a:txBody>
                    <a:bodyPr/>
                    <a:lstStyle/>
                    <a:p>
                      <a:pPr>
                        <a:lnSpc>
                          <a:spcPct val="115000"/>
                        </a:lnSpc>
                        <a:spcAft>
                          <a:spcPts val="0"/>
                        </a:spcAft>
                      </a:pPr>
                      <a:r>
                        <a:rPr lang="en-US" sz="1000">
                          <a:effectLst/>
                        </a:rPr>
                        <a:t>37, 7 years in Co., frequent absences</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sk-SK" sz="1000">
                          <a:effectLst/>
                        </a:rPr>
                        <a:t>w, 9.1%</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GB" sz="1000">
                          <a:effectLst/>
                        </a:rPr>
                        <a:t>absences</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sk-SK" sz="1000">
                          <a:effectLst/>
                        </a:rPr>
                        <a:t>m, 41.0%</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GB" sz="1000" dirty="0">
                          <a:effectLst/>
                        </a:rPr>
                        <a:t>absences, fewer years in Co., a man (too much absences), young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491366412"/>
                  </a:ext>
                </a:extLst>
              </a:tr>
              <a:tr h="493637">
                <a:tc>
                  <a:txBody>
                    <a:bodyPr/>
                    <a:lstStyle/>
                    <a:p>
                      <a:pPr>
                        <a:lnSpc>
                          <a:spcPct val="115000"/>
                        </a:lnSpc>
                        <a:spcAft>
                          <a:spcPts val="0"/>
                        </a:spcAft>
                      </a:pPr>
                      <a:r>
                        <a:rPr lang="en-US" sz="1000">
                          <a:effectLst/>
                        </a:rPr>
                        <a:t>38, 5 years in Co., frequent absences</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sk-SK" sz="1000">
                          <a:effectLst/>
                        </a:rPr>
                        <a:t>m, 87.0%</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GB" sz="1000">
                          <a:effectLst/>
                        </a:rPr>
                        <a:t>absences, fewer years in Co., a man</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sk-SK" sz="1000" dirty="0">
                          <a:effectLst/>
                        </a:rPr>
                        <a:t>w, 43.6%</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GB" sz="1000">
                          <a:effectLst/>
                        </a:rPr>
                        <a:t>absences, fewer years in Co., young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627506237"/>
                  </a:ext>
                </a:extLst>
              </a:tr>
              <a:tr h="157316">
                <a:tc gridSpan="5">
                  <a:txBody>
                    <a:bodyPr/>
                    <a:lstStyle/>
                    <a:p>
                      <a:pPr>
                        <a:lnSpc>
                          <a:spcPct val="115000"/>
                        </a:lnSpc>
                        <a:spcAft>
                          <a:spcPts val="0"/>
                        </a:spcAft>
                      </a:pPr>
                      <a:r>
                        <a:rPr lang="en-US" sz="1000" dirty="0">
                          <a:effectLst/>
                        </a:rPr>
                        <a:t>Note: w – woman, m – man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3275143658"/>
                  </a:ext>
                </a:extLst>
              </a:tr>
            </a:tbl>
          </a:graphicData>
        </a:graphic>
      </p:graphicFrame>
      <p:sp>
        <p:nvSpPr>
          <p:cNvPr id="8" name="Ovál 7"/>
          <p:cNvSpPr/>
          <p:nvPr/>
        </p:nvSpPr>
        <p:spPr bwMode="auto">
          <a:xfrm>
            <a:off x="5836717" y="4042611"/>
            <a:ext cx="1834618" cy="442762"/>
          </a:xfrm>
          <a:prstGeom prst="ellipse">
            <a:avLst/>
          </a:prstGeom>
          <a:noFill/>
          <a:ln w="19050" cap="flat" cmpd="sng" algn="ctr">
            <a:solidFill>
              <a:srgbClr val="FF0000"/>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2400" b="0" i="0" u="none" strike="noStrike" cap="none" normalizeH="0" baseline="0" smtClean="0">
              <a:ln>
                <a:noFill/>
              </a:ln>
              <a:solidFill>
                <a:schemeClr val="tx1"/>
              </a:solidFill>
              <a:effectLst/>
              <a:latin typeface="Tahoma" pitchFamily="34" charset="0"/>
            </a:endParaRPr>
          </a:p>
        </p:txBody>
      </p:sp>
      <p:sp>
        <p:nvSpPr>
          <p:cNvPr id="9" name="Ovál 8"/>
          <p:cNvSpPr/>
          <p:nvPr/>
        </p:nvSpPr>
        <p:spPr bwMode="auto">
          <a:xfrm>
            <a:off x="8818945" y="3396114"/>
            <a:ext cx="1834618" cy="442762"/>
          </a:xfrm>
          <a:prstGeom prst="ellipse">
            <a:avLst/>
          </a:prstGeom>
          <a:noFill/>
          <a:ln w="19050" cap="flat" cmpd="sng" algn="ctr">
            <a:solidFill>
              <a:srgbClr val="FF0000"/>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2400" b="0" i="0" u="none" strike="noStrike" cap="none" normalizeH="0" baseline="0" smtClean="0">
              <a:ln>
                <a:noFill/>
              </a:ln>
              <a:solidFill>
                <a:schemeClr val="tx1"/>
              </a:solidFill>
              <a:effectLst/>
              <a:latin typeface="Tahoma" pitchFamily="34" charset="0"/>
            </a:endParaRPr>
          </a:p>
        </p:txBody>
      </p:sp>
      <p:sp>
        <p:nvSpPr>
          <p:cNvPr id="10" name="Ovál 9"/>
          <p:cNvSpPr/>
          <p:nvPr/>
        </p:nvSpPr>
        <p:spPr bwMode="auto">
          <a:xfrm>
            <a:off x="8818945" y="2727051"/>
            <a:ext cx="1834618" cy="442762"/>
          </a:xfrm>
          <a:prstGeom prst="ellipse">
            <a:avLst/>
          </a:prstGeom>
          <a:noFill/>
          <a:ln w="19050" cap="flat" cmpd="sng" algn="ctr">
            <a:solidFill>
              <a:srgbClr val="FF0000"/>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2400" b="0" i="0" u="none" strike="noStrike" cap="none" normalizeH="0" baseline="0" smtClean="0">
              <a:ln>
                <a:noFill/>
              </a:ln>
              <a:solidFill>
                <a:schemeClr val="tx1"/>
              </a:solidFill>
              <a:effectLst/>
              <a:latin typeface="Tahoma" pitchFamily="34" charset="0"/>
            </a:endParaRPr>
          </a:p>
        </p:txBody>
      </p:sp>
      <p:sp>
        <p:nvSpPr>
          <p:cNvPr id="11" name="BlokTextu 10"/>
          <p:cNvSpPr txBox="1"/>
          <p:nvPr/>
        </p:nvSpPr>
        <p:spPr>
          <a:xfrm flipH="1" flipV="1">
            <a:off x="10695398" y="6013984"/>
            <a:ext cx="1202076" cy="766959"/>
          </a:xfrm>
          <a:prstGeom prst="rect">
            <a:avLst/>
          </a:prstGeom>
          <a:solidFill>
            <a:schemeClr val="bg1"/>
          </a:solidFill>
        </p:spPr>
        <p:txBody>
          <a:bodyPr wrap="square" rtlCol="0">
            <a:spAutoFit/>
          </a:bodyPr>
          <a:lstStyle/>
          <a:p>
            <a:endParaRPr lang="pl-PL"/>
          </a:p>
        </p:txBody>
      </p:sp>
    </p:spTree>
    <p:extLst>
      <p:ext uri="{BB962C8B-B14F-4D97-AF65-F5344CB8AC3E}">
        <p14:creationId xmlns:p14="http://schemas.microsoft.com/office/powerpoint/2010/main" val="3654703945"/>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p:cNvSpPr>
            <a:spLocks noGrp="1"/>
          </p:cNvSpPr>
          <p:nvPr>
            <p:ph type="sldNum" sz="quarter" idx="11"/>
          </p:nvPr>
        </p:nvSpPr>
        <p:spPr/>
        <p:txBody>
          <a:bodyPr/>
          <a:lstStyle/>
          <a:p>
            <a:fld id="{0970407D-EE58-4A0B-824B-1D3AE42DD9CF}" type="slidenum">
              <a:rPr lang="cs-CZ" altLang="cs-CZ" smtClean="0"/>
              <a:pPr/>
              <a:t>124</a:t>
            </a:fld>
            <a:endParaRPr lang="cs-CZ" altLang="cs-CZ" dirty="0"/>
          </a:p>
        </p:txBody>
      </p:sp>
      <p:sp>
        <p:nvSpPr>
          <p:cNvPr id="4" name="Nadpis 3"/>
          <p:cNvSpPr>
            <a:spLocks noGrp="1"/>
          </p:cNvSpPr>
          <p:nvPr>
            <p:ph type="title"/>
          </p:nvPr>
        </p:nvSpPr>
        <p:spPr/>
        <p:txBody>
          <a:bodyPr/>
          <a:lstStyle/>
          <a:p>
            <a:r>
              <a:rPr lang="pl-PL" dirty="0" smtClean="0"/>
              <a:t>Conclusions</a:t>
            </a:r>
            <a:endParaRPr lang="pl-PL" dirty="0"/>
          </a:p>
        </p:txBody>
      </p:sp>
      <p:sp>
        <p:nvSpPr>
          <p:cNvPr id="5" name="Zástupný objekt pre obsah 4"/>
          <p:cNvSpPr>
            <a:spLocks noGrp="1"/>
          </p:cNvSpPr>
          <p:nvPr>
            <p:ph idx="1"/>
          </p:nvPr>
        </p:nvSpPr>
        <p:spPr>
          <a:xfrm>
            <a:off x="720000" y="1171576"/>
            <a:ext cx="10753200" cy="4911590"/>
          </a:xfrm>
        </p:spPr>
        <p:txBody>
          <a:bodyPr/>
          <a:lstStyle/>
          <a:p>
            <a:endParaRPr lang="pl-PL" dirty="0"/>
          </a:p>
        </p:txBody>
      </p:sp>
      <p:sp>
        <p:nvSpPr>
          <p:cNvPr id="7" name="Textové pole 2"/>
          <p:cNvSpPr txBox="1">
            <a:spLocks noChangeArrowheads="1"/>
          </p:cNvSpPr>
          <p:nvPr/>
        </p:nvSpPr>
        <p:spPr bwMode="auto">
          <a:xfrm>
            <a:off x="5013157" y="1201856"/>
            <a:ext cx="2236170" cy="1087453"/>
          </a:xfrm>
          <a:prstGeom prst="ellipse">
            <a:avLst/>
          </a:prstGeom>
          <a:solidFill>
            <a:srgbClr val="FF0000"/>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Differential </a:t>
            </a:r>
            <a:r>
              <a:rPr lang="pl-PL" dirty="0" smtClean="0">
                <a:effectLst/>
                <a:latin typeface="Calibri" panose="020F0502020204030204" pitchFamily="34" charset="0"/>
                <a:ea typeface="Calibri" panose="020F0502020204030204" pitchFamily="34" charset="0"/>
                <a:cs typeface="Times New Roman" panose="02020603050405020304" pitchFamily="18" charset="0"/>
              </a:rPr>
              <a:t>treatment?</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BlokTextu 7"/>
          <p:cNvSpPr txBox="1"/>
          <p:nvPr/>
        </p:nvSpPr>
        <p:spPr>
          <a:xfrm flipH="1" flipV="1">
            <a:off x="10695398" y="6013984"/>
            <a:ext cx="1202076" cy="766959"/>
          </a:xfrm>
          <a:prstGeom prst="rect">
            <a:avLst/>
          </a:prstGeom>
          <a:solidFill>
            <a:schemeClr val="bg1"/>
          </a:solidFill>
        </p:spPr>
        <p:txBody>
          <a:bodyPr wrap="square" rtlCol="0">
            <a:spAutoFit/>
          </a:bodyPr>
          <a:lstStyle/>
          <a:p>
            <a:endParaRPr lang="pl-PL"/>
          </a:p>
        </p:txBody>
      </p:sp>
    </p:spTree>
    <p:extLst>
      <p:ext uri="{BB962C8B-B14F-4D97-AF65-F5344CB8AC3E}">
        <p14:creationId xmlns:p14="http://schemas.microsoft.com/office/powerpoint/2010/main" val="86649050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p:cNvSpPr>
            <a:spLocks noGrp="1"/>
          </p:cNvSpPr>
          <p:nvPr>
            <p:ph type="sldNum" sz="quarter" idx="11"/>
          </p:nvPr>
        </p:nvSpPr>
        <p:spPr/>
        <p:txBody>
          <a:bodyPr/>
          <a:lstStyle/>
          <a:p>
            <a:fld id="{0970407D-EE58-4A0B-824B-1D3AE42DD9CF}" type="slidenum">
              <a:rPr lang="cs-CZ" altLang="cs-CZ" smtClean="0"/>
              <a:pPr/>
              <a:t>125</a:t>
            </a:fld>
            <a:endParaRPr lang="cs-CZ" altLang="cs-CZ" dirty="0"/>
          </a:p>
        </p:txBody>
      </p:sp>
      <p:sp>
        <p:nvSpPr>
          <p:cNvPr id="4" name="Nadpis 3"/>
          <p:cNvSpPr>
            <a:spLocks noGrp="1"/>
          </p:cNvSpPr>
          <p:nvPr>
            <p:ph type="title"/>
          </p:nvPr>
        </p:nvSpPr>
        <p:spPr/>
        <p:txBody>
          <a:bodyPr/>
          <a:lstStyle/>
          <a:p>
            <a:r>
              <a:rPr lang="pl-PL" dirty="0" smtClean="0"/>
              <a:t>Conclusions</a:t>
            </a:r>
            <a:endParaRPr lang="pl-PL" dirty="0"/>
          </a:p>
        </p:txBody>
      </p:sp>
      <p:sp>
        <p:nvSpPr>
          <p:cNvPr id="5" name="Zástupný objekt pre obsah 4"/>
          <p:cNvSpPr>
            <a:spLocks noGrp="1"/>
          </p:cNvSpPr>
          <p:nvPr>
            <p:ph idx="1"/>
          </p:nvPr>
        </p:nvSpPr>
        <p:spPr>
          <a:xfrm>
            <a:off x="720000" y="1171576"/>
            <a:ext cx="10753200" cy="4911590"/>
          </a:xfrm>
        </p:spPr>
        <p:txBody>
          <a:bodyPr/>
          <a:lstStyle/>
          <a:p>
            <a:endParaRPr lang="pl-PL" dirty="0"/>
          </a:p>
        </p:txBody>
      </p:sp>
      <p:sp>
        <p:nvSpPr>
          <p:cNvPr id="7" name="Textové pole 2"/>
          <p:cNvSpPr txBox="1">
            <a:spLocks noChangeArrowheads="1"/>
          </p:cNvSpPr>
          <p:nvPr/>
        </p:nvSpPr>
        <p:spPr bwMode="auto">
          <a:xfrm>
            <a:off x="5013157" y="1201856"/>
            <a:ext cx="2236170" cy="1087453"/>
          </a:xfrm>
          <a:prstGeom prst="ellipse">
            <a:avLst/>
          </a:prstGeom>
          <a:solidFill>
            <a:srgbClr val="FF0000"/>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Differential </a:t>
            </a:r>
            <a:r>
              <a:rPr lang="pl-PL" dirty="0" smtClean="0">
                <a:effectLst/>
                <a:latin typeface="Calibri" panose="020F0502020204030204" pitchFamily="34" charset="0"/>
                <a:ea typeface="Calibri" panose="020F0502020204030204" pitchFamily="34" charset="0"/>
                <a:cs typeface="Times New Roman" panose="02020603050405020304" pitchFamily="18" charset="0"/>
              </a:rPr>
              <a:t>treatment?</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ové pole 2"/>
          <p:cNvSpPr txBox="1">
            <a:spLocks noChangeArrowheads="1"/>
          </p:cNvSpPr>
          <p:nvPr/>
        </p:nvSpPr>
        <p:spPr bwMode="auto">
          <a:xfrm>
            <a:off x="2502852" y="2089150"/>
            <a:ext cx="1430655" cy="423044"/>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Women</a:t>
            </a:r>
          </a:p>
        </p:txBody>
      </p:sp>
      <p:cxnSp>
        <p:nvCxnSpPr>
          <p:cNvPr id="29" name="Zalomená spojnica 28"/>
          <p:cNvCxnSpPr/>
          <p:nvPr/>
        </p:nvCxnSpPr>
        <p:spPr bwMode="auto">
          <a:xfrm rot="10800000" flipV="1">
            <a:off x="4040188" y="1711877"/>
            <a:ext cx="849447" cy="577432"/>
          </a:xfrm>
          <a:prstGeom prst="bentConnector3">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BlokTextu 8"/>
          <p:cNvSpPr txBox="1"/>
          <p:nvPr/>
        </p:nvSpPr>
        <p:spPr>
          <a:xfrm flipH="1" flipV="1">
            <a:off x="10695398" y="6013984"/>
            <a:ext cx="1202076" cy="766959"/>
          </a:xfrm>
          <a:prstGeom prst="rect">
            <a:avLst/>
          </a:prstGeom>
          <a:solidFill>
            <a:schemeClr val="bg1"/>
          </a:solidFill>
        </p:spPr>
        <p:txBody>
          <a:bodyPr wrap="square" rtlCol="0">
            <a:spAutoFit/>
          </a:bodyPr>
          <a:lstStyle/>
          <a:p>
            <a:endParaRPr lang="pl-PL"/>
          </a:p>
        </p:txBody>
      </p:sp>
    </p:spTree>
    <p:extLst>
      <p:ext uri="{BB962C8B-B14F-4D97-AF65-F5344CB8AC3E}">
        <p14:creationId xmlns:p14="http://schemas.microsoft.com/office/powerpoint/2010/main" val="374551615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p:cNvSpPr>
            <a:spLocks noGrp="1"/>
          </p:cNvSpPr>
          <p:nvPr>
            <p:ph type="sldNum" sz="quarter" idx="11"/>
          </p:nvPr>
        </p:nvSpPr>
        <p:spPr/>
        <p:txBody>
          <a:bodyPr/>
          <a:lstStyle/>
          <a:p>
            <a:fld id="{0970407D-EE58-4A0B-824B-1D3AE42DD9CF}" type="slidenum">
              <a:rPr lang="cs-CZ" altLang="cs-CZ" smtClean="0"/>
              <a:pPr/>
              <a:t>126</a:t>
            </a:fld>
            <a:endParaRPr lang="cs-CZ" altLang="cs-CZ" dirty="0"/>
          </a:p>
        </p:txBody>
      </p:sp>
      <p:sp>
        <p:nvSpPr>
          <p:cNvPr id="4" name="Nadpis 3"/>
          <p:cNvSpPr>
            <a:spLocks noGrp="1"/>
          </p:cNvSpPr>
          <p:nvPr>
            <p:ph type="title"/>
          </p:nvPr>
        </p:nvSpPr>
        <p:spPr/>
        <p:txBody>
          <a:bodyPr/>
          <a:lstStyle/>
          <a:p>
            <a:r>
              <a:rPr lang="pl-PL" dirty="0" smtClean="0"/>
              <a:t>Conclusions</a:t>
            </a:r>
            <a:endParaRPr lang="pl-PL" dirty="0"/>
          </a:p>
        </p:txBody>
      </p:sp>
      <p:sp>
        <p:nvSpPr>
          <p:cNvPr id="5" name="Zástupný objekt pre obsah 4"/>
          <p:cNvSpPr>
            <a:spLocks noGrp="1"/>
          </p:cNvSpPr>
          <p:nvPr>
            <p:ph idx="1"/>
          </p:nvPr>
        </p:nvSpPr>
        <p:spPr>
          <a:xfrm>
            <a:off x="720000" y="1171576"/>
            <a:ext cx="10753200" cy="4911590"/>
          </a:xfrm>
        </p:spPr>
        <p:txBody>
          <a:bodyPr/>
          <a:lstStyle/>
          <a:p>
            <a:endParaRPr lang="pl-PL" dirty="0"/>
          </a:p>
        </p:txBody>
      </p:sp>
      <p:sp>
        <p:nvSpPr>
          <p:cNvPr id="7" name="Textové pole 2"/>
          <p:cNvSpPr txBox="1">
            <a:spLocks noChangeArrowheads="1"/>
          </p:cNvSpPr>
          <p:nvPr/>
        </p:nvSpPr>
        <p:spPr bwMode="auto">
          <a:xfrm>
            <a:off x="5013157" y="1201856"/>
            <a:ext cx="2236170" cy="1087453"/>
          </a:xfrm>
          <a:prstGeom prst="ellipse">
            <a:avLst/>
          </a:prstGeom>
          <a:solidFill>
            <a:srgbClr val="FF0000"/>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Differential </a:t>
            </a:r>
            <a:r>
              <a:rPr lang="pl-PL" dirty="0" smtClean="0">
                <a:effectLst/>
                <a:latin typeface="Calibri" panose="020F0502020204030204" pitchFamily="34" charset="0"/>
                <a:ea typeface="Calibri" panose="020F0502020204030204" pitchFamily="34" charset="0"/>
                <a:cs typeface="Times New Roman" panose="02020603050405020304" pitchFamily="18" charset="0"/>
              </a:rPr>
              <a:t>treatment?</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ové pole 2"/>
          <p:cNvSpPr txBox="1">
            <a:spLocks noChangeArrowheads="1"/>
          </p:cNvSpPr>
          <p:nvPr/>
        </p:nvSpPr>
        <p:spPr bwMode="auto">
          <a:xfrm>
            <a:off x="2502852" y="2089150"/>
            <a:ext cx="1430655" cy="423044"/>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Women</a:t>
            </a:r>
          </a:p>
        </p:txBody>
      </p:sp>
      <p:sp>
        <p:nvSpPr>
          <p:cNvPr id="9" name="Textové pole 2"/>
          <p:cNvSpPr txBox="1">
            <a:spLocks noChangeArrowheads="1"/>
          </p:cNvSpPr>
          <p:nvPr/>
        </p:nvSpPr>
        <p:spPr bwMode="auto">
          <a:xfrm>
            <a:off x="2222255" y="2823641"/>
            <a:ext cx="2011397" cy="821373"/>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GB" dirty="0">
                <a:effectLst/>
                <a:latin typeface="Calibri" panose="020F0502020204030204" pitchFamily="34" charset="0"/>
                <a:ea typeface="Calibri" panose="020F0502020204030204" pitchFamily="34" charset="0"/>
                <a:cs typeface="Times New Roman" panose="02020603050405020304" pitchFamily="18" charset="0"/>
              </a:rPr>
              <a:t>Direct discrimination </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8" name="Rovná spojovacia šípka 17"/>
          <p:cNvCxnSpPr/>
          <p:nvPr/>
        </p:nvCxnSpPr>
        <p:spPr>
          <a:xfrm>
            <a:off x="3227954" y="2549525"/>
            <a:ext cx="0" cy="2463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Zalomená spojnica 28"/>
          <p:cNvCxnSpPr/>
          <p:nvPr/>
        </p:nvCxnSpPr>
        <p:spPr bwMode="auto">
          <a:xfrm rot="10800000" flipV="1">
            <a:off x="4040188" y="1711877"/>
            <a:ext cx="849447" cy="577432"/>
          </a:xfrm>
          <a:prstGeom prst="bentConnector3">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BlokTextu 10"/>
          <p:cNvSpPr txBox="1"/>
          <p:nvPr/>
        </p:nvSpPr>
        <p:spPr>
          <a:xfrm flipH="1" flipV="1">
            <a:off x="10695398" y="6013984"/>
            <a:ext cx="1202076" cy="766959"/>
          </a:xfrm>
          <a:prstGeom prst="rect">
            <a:avLst/>
          </a:prstGeom>
          <a:solidFill>
            <a:schemeClr val="bg1"/>
          </a:solidFill>
        </p:spPr>
        <p:txBody>
          <a:bodyPr wrap="square" rtlCol="0">
            <a:spAutoFit/>
          </a:bodyPr>
          <a:lstStyle/>
          <a:p>
            <a:endParaRPr lang="pl-PL"/>
          </a:p>
        </p:txBody>
      </p:sp>
    </p:spTree>
    <p:extLst>
      <p:ext uri="{BB962C8B-B14F-4D97-AF65-F5344CB8AC3E}">
        <p14:creationId xmlns:p14="http://schemas.microsoft.com/office/powerpoint/2010/main" val="3553990978"/>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p:cNvSpPr>
            <a:spLocks noGrp="1"/>
          </p:cNvSpPr>
          <p:nvPr>
            <p:ph type="sldNum" sz="quarter" idx="11"/>
          </p:nvPr>
        </p:nvSpPr>
        <p:spPr/>
        <p:txBody>
          <a:bodyPr/>
          <a:lstStyle/>
          <a:p>
            <a:fld id="{0970407D-EE58-4A0B-824B-1D3AE42DD9CF}" type="slidenum">
              <a:rPr lang="cs-CZ" altLang="cs-CZ" smtClean="0"/>
              <a:pPr/>
              <a:t>127</a:t>
            </a:fld>
            <a:endParaRPr lang="cs-CZ" altLang="cs-CZ" dirty="0"/>
          </a:p>
        </p:txBody>
      </p:sp>
      <p:sp>
        <p:nvSpPr>
          <p:cNvPr id="4" name="Nadpis 3"/>
          <p:cNvSpPr>
            <a:spLocks noGrp="1"/>
          </p:cNvSpPr>
          <p:nvPr>
            <p:ph type="title"/>
          </p:nvPr>
        </p:nvSpPr>
        <p:spPr/>
        <p:txBody>
          <a:bodyPr/>
          <a:lstStyle/>
          <a:p>
            <a:r>
              <a:rPr lang="pl-PL" dirty="0" smtClean="0"/>
              <a:t>Conclusions</a:t>
            </a:r>
            <a:endParaRPr lang="pl-PL" dirty="0"/>
          </a:p>
        </p:txBody>
      </p:sp>
      <p:sp>
        <p:nvSpPr>
          <p:cNvPr id="5" name="Zástupný objekt pre obsah 4"/>
          <p:cNvSpPr>
            <a:spLocks noGrp="1"/>
          </p:cNvSpPr>
          <p:nvPr>
            <p:ph idx="1"/>
          </p:nvPr>
        </p:nvSpPr>
        <p:spPr>
          <a:xfrm>
            <a:off x="720000" y="1171576"/>
            <a:ext cx="10753200" cy="4911590"/>
          </a:xfrm>
        </p:spPr>
        <p:txBody>
          <a:bodyPr/>
          <a:lstStyle/>
          <a:p>
            <a:endParaRPr lang="pl-PL" dirty="0"/>
          </a:p>
        </p:txBody>
      </p:sp>
      <p:sp>
        <p:nvSpPr>
          <p:cNvPr id="7" name="Textové pole 2"/>
          <p:cNvSpPr txBox="1">
            <a:spLocks noChangeArrowheads="1"/>
          </p:cNvSpPr>
          <p:nvPr/>
        </p:nvSpPr>
        <p:spPr bwMode="auto">
          <a:xfrm>
            <a:off x="5013157" y="1201856"/>
            <a:ext cx="2236170" cy="1087453"/>
          </a:xfrm>
          <a:prstGeom prst="ellipse">
            <a:avLst/>
          </a:prstGeom>
          <a:solidFill>
            <a:srgbClr val="FF0000"/>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Differential </a:t>
            </a:r>
            <a:r>
              <a:rPr lang="pl-PL" dirty="0" smtClean="0">
                <a:effectLst/>
                <a:latin typeface="Calibri" panose="020F0502020204030204" pitchFamily="34" charset="0"/>
                <a:ea typeface="Calibri" panose="020F0502020204030204" pitchFamily="34" charset="0"/>
                <a:cs typeface="Times New Roman" panose="02020603050405020304" pitchFamily="18" charset="0"/>
              </a:rPr>
              <a:t>treatment?</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ové pole 2"/>
          <p:cNvSpPr txBox="1">
            <a:spLocks noChangeArrowheads="1"/>
          </p:cNvSpPr>
          <p:nvPr/>
        </p:nvSpPr>
        <p:spPr bwMode="auto">
          <a:xfrm>
            <a:off x="2502852" y="2089150"/>
            <a:ext cx="1430655" cy="423044"/>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Women</a:t>
            </a:r>
          </a:p>
        </p:txBody>
      </p:sp>
      <p:sp>
        <p:nvSpPr>
          <p:cNvPr id="9" name="Textové pole 2"/>
          <p:cNvSpPr txBox="1">
            <a:spLocks noChangeArrowheads="1"/>
          </p:cNvSpPr>
          <p:nvPr/>
        </p:nvSpPr>
        <p:spPr bwMode="auto">
          <a:xfrm>
            <a:off x="2222255" y="2823641"/>
            <a:ext cx="2011397" cy="821373"/>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GB" dirty="0">
                <a:effectLst/>
                <a:latin typeface="Calibri" panose="020F0502020204030204" pitchFamily="34" charset="0"/>
                <a:ea typeface="Calibri" panose="020F0502020204030204" pitchFamily="34" charset="0"/>
                <a:cs typeface="Times New Roman" panose="02020603050405020304" pitchFamily="18" charset="0"/>
              </a:rPr>
              <a:t>Direct discrimination </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ové pole 2"/>
          <p:cNvSpPr txBox="1">
            <a:spLocks noChangeArrowheads="1"/>
          </p:cNvSpPr>
          <p:nvPr/>
        </p:nvSpPr>
        <p:spPr bwMode="auto">
          <a:xfrm>
            <a:off x="2159214" y="4005628"/>
            <a:ext cx="2137478" cy="516255"/>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Lower wages</a:t>
            </a:r>
          </a:p>
        </p:txBody>
      </p:sp>
      <p:cxnSp>
        <p:nvCxnSpPr>
          <p:cNvPr id="18" name="Rovná spojovacia šípka 17"/>
          <p:cNvCxnSpPr/>
          <p:nvPr/>
        </p:nvCxnSpPr>
        <p:spPr>
          <a:xfrm>
            <a:off x="3227954" y="2549525"/>
            <a:ext cx="0" cy="2463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Rovná spojovacia šípka 18"/>
          <p:cNvCxnSpPr/>
          <p:nvPr/>
        </p:nvCxnSpPr>
        <p:spPr>
          <a:xfrm>
            <a:off x="3218179" y="3705767"/>
            <a:ext cx="0" cy="2463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Zalomená spojnica 28"/>
          <p:cNvCxnSpPr/>
          <p:nvPr/>
        </p:nvCxnSpPr>
        <p:spPr bwMode="auto">
          <a:xfrm rot="10800000" flipV="1">
            <a:off x="4040188" y="1711877"/>
            <a:ext cx="849447" cy="577432"/>
          </a:xfrm>
          <a:prstGeom prst="bentConnector3">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BlokTextu 12"/>
          <p:cNvSpPr txBox="1"/>
          <p:nvPr/>
        </p:nvSpPr>
        <p:spPr>
          <a:xfrm flipH="1" flipV="1">
            <a:off x="10695398" y="6013984"/>
            <a:ext cx="1202076" cy="766959"/>
          </a:xfrm>
          <a:prstGeom prst="rect">
            <a:avLst/>
          </a:prstGeom>
          <a:solidFill>
            <a:schemeClr val="bg1"/>
          </a:solidFill>
        </p:spPr>
        <p:txBody>
          <a:bodyPr wrap="square" rtlCol="0">
            <a:spAutoFit/>
          </a:bodyPr>
          <a:lstStyle/>
          <a:p>
            <a:endParaRPr lang="pl-PL"/>
          </a:p>
        </p:txBody>
      </p:sp>
    </p:spTree>
    <p:extLst>
      <p:ext uri="{BB962C8B-B14F-4D97-AF65-F5344CB8AC3E}">
        <p14:creationId xmlns:p14="http://schemas.microsoft.com/office/powerpoint/2010/main" val="3914066716"/>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p:cNvSpPr>
            <a:spLocks noGrp="1"/>
          </p:cNvSpPr>
          <p:nvPr>
            <p:ph type="sldNum" sz="quarter" idx="11"/>
          </p:nvPr>
        </p:nvSpPr>
        <p:spPr/>
        <p:txBody>
          <a:bodyPr/>
          <a:lstStyle/>
          <a:p>
            <a:fld id="{0970407D-EE58-4A0B-824B-1D3AE42DD9CF}" type="slidenum">
              <a:rPr lang="cs-CZ" altLang="cs-CZ" smtClean="0"/>
              <a:pPr/>
              <a:t>128</a:t>
            </a:fld>
            <a:endParaRPr lang="cs-CZ" altLang="cs-CZ" dirty="0"/>
          </a:p>
        </p:txBody>
      </p:sp>
      <p:sp>
        <p:nvSpPr>
          <p:cNvPr id="4" name="Nadpis 3"/>
          <p:cNvSpPr>
            <a:spLocks noGrp="1"/>
          </p:cNvSpPr>
          <p:nvPr>
            <p:ph type="title"/>
          </p:nvPr>
        </p:nvSpPr>
        <p:spPr/>
        <p:txBody>
          <a:bodyPr/>
          <a:lstStyle/>
          <a:p>
            <a:r>
              <a:rPr lang="pl-PL" dirty="0" smtClean="0"/>
              <a:t>Conclusions</a:t>
            </a:r>
            <a:endParaRPr lang="pl-PL" dirty="0"/>
          </a:p>
        </p:txBody>
      </p:sp>
      <p:sp>
        <p:nvSpPr>
          <p:cNvPr id="5" name="Zástupný objekt pre obsah 4"/>
          <p:cNvSpPr>
            <a:spLocks noGrp="1"/>
          </p:cNvSpPr>
          <p:nvPr>
            <p:ph idx="1"/>
          </p:nvPr>
        </p:nvSpPr>
        <p:spPr>
          <a:xfrm>
            <a:off x="720000" y="1171576"/>
            <a:ext cx="10753200" cy="4911590"/>
          </a:xfrm>
        </p:spPr>
        <p:txBody>
          <a:bodyPr/>
          <a:lstStyle/>
          <a:p>
            <a:endParaRPr lang="pl-PL" dirty="0"/>
          </a:p>
        </p:txBody>
      </p:sp>
      <p:sp>
        <p:nvSpPr>
          <p:cNvPr id="7" name="Textové pole 2"/>
          <p:cNvSpPr txBox="1">
            <a:spLocks noChangeArrowheads="1"/>
          </p:cNvSpPr>
          <p:nvPr/>
        </p:nvSpPr>
        <p:spPr bwMode="auto">
          <a:xfrm>
            <a:off x="5013157" y="1201856"/>
            <a:ext cx="2236170" cy="1087453"/>
          </a:xfrm>
          <a:prstGeom prst="ellipse">
            <a:avLst/>
          </a:prstGeom>
          <a:solidFill>
            <a:srgbClr val="FF0000"/>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Differential </a:t>
            </a:r>
            <a:r>
              <a:rPr lang="pl-PL" dirty="0" smtClean="0">
                <a:effectLst/>
                <a:latin typeface="Calibri" panose="020F0502020204030204" pitchFamily="34" charset="0"/>
                <a:ea typeface="Calibri" panose="020F0502020204030204" pitchFamily="34" charset="0"/>
                <a:cs typeface="Times New Roman" panose="02020603050405020304" pitchFamily="18" charset="0"/>
              </a:rPr>
              <a:t>treatment?</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ové pole 2"/>
          <p:cNvSpPr txBox="1">
            <a:spLocks noChangeArrowheads="1"/>
          </p:cNvSpPr>
          <p:nvPr/>
        </p:nvSpPr>
        <p:spPr bwMode="auto">
          <a:xfrm>
            <a:off x="2502852" y="2089150"/>
            <a:ext cx="1430655" cy="423044"/>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Women</a:t>
            </a:r>
          </a:p>
        </p:txBody>
      </p:sp>
      <p:sp>
        <p:nvSpPr>
          <p:cNvPr id="9" name="Textové pole 2"/>
          <p:cNvSpPr txBox="1">
            <a:spLocks noChangeArrowheads="1"/>
          </p:cNvSpPr>
          <p:nvPr/>
        </p:nvSpPr>
        <p:spPr bwMode="auto">
          <a:xfrm>
            <a:off x="2222255" y="2823641"/>
            <a:ext cx="2011397" cy="821373"/>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GB" dirty="0">
                <a:effectLst/>
                <a:latin typeface="Calibri" panose="020F0502020204030204" pitchFamily="34" charset="0"/>
                <a:ea typeface="Calibri" panose="020F0502020204030204" pitchFamily="34" charset="0"/>
                <a:cs typeface="Times New Roman" panose="02020603050405020304" pitchFamily="18" charset="0"/>
              </a:rPr>
              <a:t>Direct discrimination </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ové pole 2"/>
          <p:cNvSpPr txBox="1">
            <a:spLocks noChangeArrowheads="1"/>
          </p:cNvSpPr>
          <p:nvPr/>
        </p:nvSpPr>
        <p:spPr bwMode="auto">
          <a:xfrm>
            <a:off x="2159214" y="4005628"/>
            <a:ext cx="2137478" cy="516255"/>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Lower wages</a:t>
            </a:r>
          </a:p>
        </p:txBody>
      </p:sp>
      <p:sp>
        <p:nvSpPr>
          <p:cNvPr id="11" name="Textové pole 2"/>
          <p:cNvSpPr txBox="1">
            <a:spLocks noChangeArrowheads="1"/>
          </p:cNvSpPr>
          <p:nvPr/>
        </p:nvSpPr>
        <p:spPr bwMode="auto">
          <a:xfrm>
            <a:off x="8328977" y="2089150"/>
            <a:ext cx="1430655" cy="423045"/>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Men</a:t>
            </a:r>
          </a:p>
        </p:txBody>
      </p:sp>
      <p:cxnSp>
        <p:nvCxnSpPr>
          <p:cNvPr id="18" name="Rovná spojovacia šípka 17"/>
          <p:cNvCxnSpPr/>
          <p:nvPr/>
        </p:nvCxnSpPr>
        <p:spPr>
          <a:xfrm>
            <a:off x="3227954" y="2549525"/>
            <a:ext cx="0" cy="2463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Rovná spojovacia šípka 18"/>
          <p:cNvCxnSpPr/>
          <p:nvPr/>
        </p:nvCxnSpPr>
        <p:spPr>
          <a:xfrm>
            <a:off x="3218179" y="3705767"/>
            <a:ext cx="0" cy="2463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Zalomená spojnica 26"/>
          <p:cNvCxnSpPr/>
          <p:nvPr/>
        </p:nvCxnSpPr>
        <p:spPr bwMode="auto">
          <a:xfrm>
            <a:off x="7392202" y="1745582"/>
            <a:ext cx="866290" cy="543727"/>
          </a:xfrm>
          <a:prstGeom prst="bentConnector3">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Zalomená spojnica 28"/>
          <p:cNvCxnSpPr/>
          <p:nvPr/>
        </p:nvCxnSpPr>
        <p:spPr bwMode="auto">
          <a:xfrm rot="10800000" flipV="1">
            <a:off x="4040188" y="1711877"/>
            <a:ext cx="849447" cy="577432"/>
          </a:xfrm>
          <a:prstGeom prst="bentConnector3">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BlokTextu 14"/>
          <p:cNvSpPr txBox="1"/>
          <p:nvPr/>
        </p:nvSpPr>
        <p:spPr>
          <a:xfrm flipH="1" flipV="1">
            <a:off x="10695398" y="6013984"/>
            <a:ext cx="1202076" cy="766959"/>
          </a:xfrm>
          <a:prstGeom prst="rect">
            <a:avLst/>
          </a:prstGeom>
          <a:solidFill>
            <a:schemeClr val="bg1"/>
          </a:solidFill>
        </p:spPr>
        <p:txBody>
          <a:bodyPr wrap="square" rtlCol="0">
            <a:spAutoFit/>
          </a:bodyPr>
          <a:lstStyle/>
          <a:p>
            <a:endParaRPr lang="pl-PL"/>
          </a:p>
        </p:txBody>
      </p:sp>
    </p:spTree>
    <p:extLst>
      <p:ext uri="{BB962C8B-B14F-4D97-AF65-F5344CB8AC3E}">
        <p14:creationId xmlns:p14="http://schemas.microsoft.com/office/powerpoint/2010/main" val="611119322"/>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p:cNvSpPr>
            <a:spLocks noGrp="1"/>
          </p:cNvSpPr>
          <p:nvPr>
            <p:ph type="sldNum" sz="quarter" idx="11"/>
          </p:nvPr>
        </p:nvSpPr>
        <p:spPr/>
        <p:txBody>
          <a:bodyPr/>
          <a:lstStyle/>
          <a:p>
            <a:fld id="{0970407D-EE58-4A0B-824B-1D3AE42DD9CF}" type="slidenum">
              <a:rPr lang="cs-CZ" altLang="cs-CZ" smtClean="0"/>
              <a:pPr/>
              <a:t>129</a:t>
            </a:fld>
            <a:endParaRPr lang="cs-CZ" altLang="cs-CZ" dirty="0"/>
          </a:p>
        </p:txBody>
      </p:sp>
      <p:sp>
        <p:nvSpPr>
          <p:cNvPr id="4" name="Nadpis 3"/>
          <p:cNvSpPr>
            <a:spLocks noGrp="1"/>
          </p:cNvSpPr>
          <p:nvPr>
            <p:ph type="title"/>
          </p:nvPr>
        </p:nvSpPr>
        <p:spPr/>
        <p:txBody>
          <a:bodyPr/>
          <a:lstStyle/>
          <a:p>
            <a:r>
              <a:rPr lang="pl-PL" dirty="0" smtClean="0"/>
              <a:t>Conclusions</a:t>
            </a:r>
            <a:endParaRPr lang="pl-PL" dirty="0"/>
          </a:p>
        </p:txBody>
      </p:sp>
      <p:sp>
        <p:nvSpPr>
          <p:cNvPr id="5" name="Zástupný objekt pre obsah 4"/>
          <p:cNvSpPr>
            <a:spLocks noGrp="1"/>
          </p:cNvSpPr>
          <p:nvPr>
            <p:ph idx="1"/>
          </p:nvPr>
        </p:nvSpPr>
        <p:spPr>
          <a:xfrm>
            <a:off x="720000" y="1171576"/>
            <a:ext cx="10753200" cy="4911590"/>
          </a:xfrm>
        </p:spPr>
        <p:txBody>
          <a:bodyPr/>
          <a:lstStyle/>
          <a:p>
            <a:endParaRPr lang="pl-PL" dirty="0"/>
          </a:p>
        </p:txBody>
      </p:sp>
      <p:sp>
        <p:nvSpPr>
          <p:cNvPr id="7" name="Textové pole 2"/>
          <p:cNvSpPr txBox="1">
            <a:spLocks noChangeArrowheads="1"/>
          </p:cNvSpPr>
          <p:nvPr/>
        </p:nvSpPr>
        <p:spPr bwMode="auto">
          <a:xfrm>
            <a:off x="5013157" y="1201856"/>
            <a:ext cx="2236170" cy="1087453"/>
          </a:xfrm>
          <a:prstGeom prst="ellipse">
            <a:avLst/>
          </a:prstGeom>
          <a:solidFill>
            <a:srgbClr val="FF0000"/>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Differential </a:t>
            </a:r>
            <a:r>
              <a:rPr lang="pl-PL" dirty="0" smtClean="0">
                <a:effectLst/>
                <a:latin typeface="Calibri" panose="020F0502020204030204" pitchFamily="34" charset="0"/>
                <a:ea typeface="Calibri" panose="020F0502020204030204" pitchFamily="34" charset="0"/>
                <a:cs typeface="Times New Roman" panose="02020603050405020304" pitchFamily="18" charset="0"/>
              </a:rPr>
              <a:t>treatment?</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ové pole 2"/>
          <p:cNvSpPr txBox="1">
            <a:spLocks noChangeArrowheads="1"/>
          </p:cNvSpPr>
          <p:nvPr/>
        </p:nvSpPr>
        <p:spPr bwMode="auto">
          <a:xfrm>
            <a:off x="2502852" y="2089150"/>
            <a:ext cx="1430655" cy="423044"/>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Women</a:t>
            </a:r>
          </a:p>
        </p:txBody>
      </p:sp>
      <p:sp>
        <p:nvSpPr>
          <p:cNvPr id="9" name="Textové pole 2"/>
          <p:cNvSpPr txBox="1">
            <a:spLocks noChangeArrowheads="1"/>
          </p:cNvSpPr>
          <p:nvPr/>
        </p:nvSpPr>
        <p:spPr bwMode="auto">
          <a:xfrm>
            <a:off x="2222255" y="2823641"/>
            <a:ext cx="2011397" cy="821373"/>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GB" dirty="0">
                <a:effectLst/>
                <a:latin typeface="Calibri" panose="020F0502020204030204" pitchFamily="34" charset="0"/>
                <a:ea typeface="Calibri" panose="020F0502020204030204" pitchFamily="34" charset="0"/>
                <a:cs typeface="Times New Roman" panose="02020603050405020304" pitchFamily="18" charset="0"/>
              </a:rPr>
              <a:t>Direct discrimination </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ové pole 2"/>
          <p:cNvSpPr txBox="1">
            <a:spLocks noChangeArrowheads="1"/>
          </p:cNvSpPr>
          <p:nvPr/>
        </p:nvSpPr>
        <p:spPr bwMode="auto">
          <a:xfrm>
            <a:off x="2159214" y="4005628"/>
            <a:ext cx="2137478" cy="516255"/>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Lower wages</a:t>
            </a:r>
          </a:p>
        </p:txBody>
      </p:sp>
      <p:sp>
        <p:nvSpPr>
          <p:cNvPr id="11" name="Textové pole 2"/>
          <p:cNvSpPr txBox="1">
            <a:spLocks noChangeArrowheads="1"/>
          </p:cNvSpPr>
          <p:nvPr/>
        </p:nvSpPr>
        <p:spPr bwMode="auto">
          <a:xfrm>
            <a:off x="8328977" y="2089150"/>
            <a:ext cx="1430655" cy="423045"/>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Men</a:t>
            </a:r>
          </a:p>
        </p:txBody>
      </p:sp>
      <p:sp>
        <p:nvSpPr>
          <p:cNvPr id="12" name="Textové pole 5"/>
          <p:cNvSpPr txBox="1">
            <a:spLocks noChangeArrowheads="1"/>
          </p:cNvSpPr>
          <p:nvPr/>
        </p:nvSpPr>
        <p:spPr bwMode="auto">
          <a:xfrm>
            <a:off x="7929495" y="2859086"/>
            <a:ext cx="2229618" cy="440053"/>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Implicit biases</a:t>
            </a:r>
          </a:p>
        </p:txBody>
      </p:sp>
      <p:cxnSp>
        <p:nvCxnSpPr>
          <p:cNvPr id="18" name="Rovná spojovacia šípka 17"/>
          <p:cNvCxnSpPr/>
          <p:nvPr/>
        </p:nvCxnSpPr>
        <p:spPr>
          <a:xfrm>
            <a:off x="3227954" y="2549525"/>
            <a:ext cx="0" cy="2463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Rovná spojovacia šípka 18"/>
          <p:cNvCxnSpPr/>
          <p:nvPr/>
        </p:nvCxnSpPr>
        <p:spPr>
          <a:xfrm>
            <a:off x="3218179" y="3705767"/>
            <a:ext cx="0" cy="2463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Rovná spojovacia šípka 19"/>
          <p:cNvCxnSpPr/>
          <p:nvPr/>
        </p:nvCxnSpPr>
        <p:spPr>
          <a:xfrm>
            <a:off x="9031485" y="2566987"/>
            <a:ext cx="0" cy="2463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Zalomená spojnica 26"/>
          <p:cNvCxnSpPr/>
          <p:nvPr/>
        </p:nvCxnSpPr>
        <p:spPr bwMode="auto">
          <a:xfrm>
            <a:off x="7392202" y="1745582"/>
            <a:ext cx="866290" cy="543727"/>
          </a:xfrm>
          <a:prstGeom prst="bentConnector3">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Zalomená spojnica 28"/>
          <p:cNvCxnSpPr/>
          <p:nvPr/>
        </p:nvCxnSpPr>
        <p:spPr bwMode="auto">
          <a:xfrm rot="10800000" flipV="1">
            <a:off x="4040188" y="1711877"/>
            <a:ext cx="849447" cy="577432"/>
          </a:xfrm>
          <a:prstGeom prst="bentConnector3">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BlokTextu 16"/>
          <p:cNvSpPr txBox="1"/>
          <p:nvPr/>
        </p:nvSpPr>
        <p:spPr>
          <a:xfrm flipH="1" flipV="1">
            <a:off x="10695398" y="6013984"/>
            <a:ext cx="1202076" cy="766959"/>
          </a:xfrm>
          <a:prstGeom prst="rect">
            <a:avLst/>
          </a:prstGeom>
          <a:solidFill>
            <a:schemeClr val="bg1"/>
          </a:solidFill>
        </p:spPr>
        <p:txBody>
          <a:bodyPr wrap="square" rtlCol="0">
            <a:spAutoFit/>
          </a:bodyPr>
          <a:lstStyle/>
          <a:p>
            <a:endParaRPr lang="pl-PL"/>
          </a:p>
        </p:txBody>
      </p:sp>
    </p:spTree>
    <p:extLst>
      <p:ext uri="{BB962C8B-B14F-4D97-AF65-F5344CB8AC3E}">
        <p14:creationId xmlns:p14="http://schemas.microsoft.com/office/powerpoint/2010/main" val="35858903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nSpc>
                <a:spcPct val="100000"/>
              </a:lnSpc>
            </a:pPr>
            <a:r>
              <a:rPr lang="pl-PL" b="1" dirty="0"/>
              <a:t>Presentation </a:t>
            </a:r>
            <a:r>
              <a:rPr lang="pl-PL" b="1" dirty="0" smtClean="0"/>
              <a:t>tips</a:t>
            </a:r>
            <a:endParaRPr lang="pl-PL" b="1" dirty="0"/>
          </a:p>
        </p:txBody>
      </p:sp>
      <p:sp>
        <p:nvSpPr>
          <p:cNvPr id="3" name="Zástupný objekt pre obsah 2"/>
          <p:cNvSpPr>
            <a:spLocks noGrp="1"/>
          </p:cNvSpPr>
          <p:nvPr>
            <p:ph idx="1"/>
          </p:nvPr>
        </p:nvSpPr>
        <p:spPr/>
        <p:txBody>
          <a:bodyPr>
            <a:normAutofit/>
          </a:bodyPr>
          <a:lstStyle/>
          <a:p>
            <a:pPr>
              <a:lnSpc>
                <a:spcPct val="100000"/>
              </a:lnSpc>
            </a:pPr>
            <a:r>
              <a:rPr lang="pl-PL" b="1" dirty="0" smtClean="0"/>
              <a:t>W</a:t>
            </a:r>
            <a:r>
              <a:rPr lang="en-GB" b="1" dirty="0" err="1" smtClean="0"/>
              <a:t>hich</a:t>
            </a:r>
            <a:r>
              <a:rPr lang="en-GB" b="1" dirty="0" smtClean="0"/>
              <a:t> </a:t>
            </a:r>
            <a:r>
              <a:rPr lang="en-GB" b="1" dirty="0"/>
              <a:t>occupations are female-dominated and which are male-</a:t>
            </a:r>
            <a:r>
              <a:rPr lang="pl-PL" b="1" dirty="0"/>
              <a:t>dominated</a:t>
            </a:r>
            <a:r>
              <a:rPr lang="en-GB" b="1" dirty="0"/>
              <a:t> in your country? </a:t>
            </a:r>
            <a:endParaRPr lang="pl-PL" b="1" dirty="0" smtClean="0"/>
          </a:p>
          <a:p>
            <a:pPr>
              <a:lnSpc>
                <a:spcPct val="100000"/>
              </a:lnSpc>
            </a:pPr>
            <a:r>
              <a:rPr lang="pl-PL" b="1" dirty="0"/>
              <a:t>How occupational seggregation (both vertical and horizontal) contribute to gender wage gap?</a:t>
            </a:r>
          </a:p>
          <a:p>
            <a:pPr>
              <a:lnSpc>
                <a:spcPct val="100000"/>
              </a:lnSpc>
            </a:pPr>
            <a:r>
              <a:rPr lang="en-GB" b="1" dirty="0" smtClean="0"/>
              <a:t>Are </a:t>
            </a:r>
            <a:r>
              <a:rPr lang="en-GB" b="1" dirty="0"/>
              <a:t>the female-dominated jobs less paid?</a:t>
            </a:r>
          </a:p>
          <a:p>
            <a:endParaRPr lang="en-GB" dirty="0"/>
          </a:p>
        </p:txBody>
      </p:sp>
    </p:spTree>
    <p:extLst>
      <p:ext uri="{BB962C8B-B14F-4D97-AF65-F5344CB8AC3E}">
        <p14:creationId xmlns:p14="http://schemas.microsoft.com/office/powerpoint/2010/main" val="200052799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p:cNvSpPr>
            <a:spLocks noGrp="1"/>
          </p:cNvSpPr>
          <p:nvPr>
            <p:ph type="sldNum" sz="quarter" idx="11"/>
          </p:nvPr>
        </p:nvSpPr>
        <p:spPr/>
        <p:txBody>
          <a:bodyPr/>
          <a:lstStyle/>
          <a:p>
            <a:fld id="{0970407D-EE58-4A0B-824B-1D3AE42DD9CF}" type="slidenum">
              <a:rPr lang="cs-CZ" altLang="cs-CZ" smtClean="0"/>
              <a:pPr/>
              <a:t>130</a:t>
            </a:fld>
            <a:endParaRPr lang="cs-CZ" altLang="cs-CZ" dirty="0"/>
          </a:p>
        </p:txBody>
      </p:sp>
      <p:sp>
        <p:nvSpPr>
          <p:cNvPr id="4" name="Nadpis 3"/>
          <p:cNvSpPr>
            <a:spLocks noGrp="1"/>
          </p:cNvSpPr>
          <p:nvPr>
            <p:ph type="title"/>
          </p:nvPr>
        </p:nvSpPr>
        <p:spPr/>
        <p:txBody>
          <a:bodyPr/>
          <a:lstStyle/>
          <a:p>
            <a:r>
              <a:rPr lang="pl-PL" dirty="0" smtClean="0"/>
              <a:t>Conclusions</a:t>
            </a:r>
            <a:endParaRPr lang="pl-PL" dirty="0"/>
          </a:p>
        </p:txBody>
      </p:sp>
      <p:sp>
        <p:nvSpPr>
          <p:cNvPr id="5" name="Zástupný objekt pre obsah 4"/>
          <p:cNvSpPr>
            <a:spLocks noGrp="1"/>
          </p:cNvSpPr>
          <p:nvPr>
            <p:ph idx="1"/>
          </p:nvPr>
        </p:nvSpPr>
        <p:spPr>
          <a:xfrm>
            <a:off x="720000" y="1171576"/>
            <a:ext cx="10753200" cy="4911590"/>
          </a:xfrm>
        </p:spPr>
        <p:txBody>
          <a:bodyPr/>
          <a:lstStyle/>
          <a:p>
            <a:endParaRPr lang="pl-PL" dirty="0"/>
          </a:p>
        </p:txBody>
      </p:sp>
      <p:sp>
        <p:nvSpPr>
          <p:cNvPr id="7" name="Textové pole 2"/>
          <p:cNvSpPr txBox="1">
            <a:spLocks noChangeArrowheads="1"/>
          </p:cNvSpPr>
          <p:nvPr/>
        </p:nvSpPr>
        <p:spPr bwMode="auto">
          <a:xfrm>
            <a:off x="5013157" y="1201856"/>
            <a:ext cx="2236170" cy="1087453"/>
          </a:xfrm>
          <a:prstGeom prst="ellipse">
            <a:avLst/>
          </a:prstGeom>
          <a:solidFill>
            <a:srgbClr val="FF0000"/>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Differential </a:t>
            </a:r>
            <a:r>
              <a:rPr lang="pl-PL" dirty="0" smtClean="0">
                <a:effectLst/>
                <a:latin typeface="Calibri" panose="020F0502020204030204" pitchFamily="34" charset="0"/>
                <a:ea typeface="Calibri" panose="020F0502020204030204" pitchFamily="34" charset="0"/>
                <a:cs typeface="Times New Roman" panose="02020603050405020304" pitchFamily="18" charset="0"/>
              </a:rPr>
              <a:t>treatment?</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ové pole 2"/>
          <p:cNvSpPr txBox="1">
            <a:spLocks noChangeArrowheads="1"/>
          </p:cNvSpPr>
          <p:nvPr/>
        </p:nvSpPr>
        <p:spPr bwMode="auto">
          <a:xfrm>
            <a:off x="2502852" y="2089150"/>
            <a:ext cx="1430655" cy="423044"/>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Women</a:t>
            </a:r>
          </a:p>
        </p:txBody>
      </p:sp>
      <p:sp>
        <p:nvSpPr>
          <p:cNvPr id="9" name="Textové pole 2"/>
          <p:cNvSpPr txBox="1">
            <a:spLocks noChangeArrowheads="1"/>
          </p:cNvSpPr>
          <p:nvPr/>
        </p:nvSpPr>
        <p:spPr bwMode="auto">
          <a:xfrm>
            <a:off x="2222255" y="2823641"/>
            <a:ext cx="2011397" cy="821373"/>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GB" dirty="0">
                <a:effectLst/>
                <a:latin typeface="Calibri" panose="020F0502020204030204" pitchFamily="34" charset="0"/>
                <a:ea typeface="Calibri" panose="020F0502020204030204" pitchFamily="34" charset="0"/>
                <a:cs typeface="Times New Roman" panose="02020603050405020304" pitchFamily="18" charset="0"/>
              </a:rPr>
              <a:t>Direct discrimination </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ové pole 2"/>
          <p:cNvSpPr txBox="1">
            <a:spLocks noChangeArrowheads="1"/>
          </p:cNvSpPr>
          <p:nvPr/>
        </p:nvSpPr>
        <p:spPr bwMode="auto">
          <a:xfrm>
            <a:off x="2159214" y="4005628"/>
            <a:ext cx="2137478" cy="516255"/>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Lower wages</a:t>
            </a:r>
          </a:p>
        </p:txBody>
      </p:sp>
      <p:sp>
        <p:nvSpPr>
          <p:cNvPr id="11" name="Textové pole 2"/>
          <p:cNvSpPr txBox="1">
            <a:spLocks noChangeArrowheads="1"/>
          </p:cNvSpPr>
          <p:nvPr/>
        </p:nvSpPr>
        <p:spPr bwMode="auto">
          <a:xfrm>
            <a:off x="8328977" y="2089150"/>
            <a:ext cx="1430655" cy="423045"/>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Men</a:t>
            </a:r>
          </a:p>
        </p:txBody>
      </p:sp>
      <p:sp>
        <p:nvSpPr>
          <p:cNvPr id="12" name="Textové pole 5"/>
          <p:cNvSpPr txBox="1">
            <a:spLocks noChangeArrowheads="1"/>
          </p:cNvSpPr>
          <p:nvPr/>
        </p:nvSpPr>
        <p:spPr bwMode="auto">
          <a:xfrm>
            <a:off x="7929495" y="2859086"/>
            <a:ext cx="2229618" cy="440053"/>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Implicit biases</a:t>
            </a:r>
          </a:p>
        </p:txBody>
      </p:sp>
      <p:sp>
        <p:nvSpPr>
          <p:cNvPr id="13" name="Textové pole 6"/>
          <p:cNvSpPr txBox="1">
            <a:spLocks noChangeArrowheads="1"/>
          </p:cNvSpPr>
          <p:nvPr/>
        </p:nvSpPr>
        <p:spPr bwMode="auto">
          <a:xfrm>
            <a:off x="7929496" y="3639820"/>
            <a:ext cx="2249790" cy="396125"/>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Backlash effect</a:t>
            </a:r>
          </a:p>
        </p:txBody>
      </p:sp>
      <p:cxnSp>
        <p:nvCxnSpPr>
          <p:cNvPr id="18" name="Rovná spojovacia šípka 17"/>
          <p:cNvCxnSpPr/>
          <p:nvPr/>
        </p:nvCxnSpPr>
        <p:spPr>
          <a:xfrm>
            <a:off x="3227954" y="2549525"/>
            <a:ext cx="0" cy="2463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Rovná spojovacia šípka 18"/>
          <p:cNvCxnSpPr/>
          <p:nvPr/>
        </p:nvCxnSpPr>
        <p:spPr>
          <a:xfrm>
            <a:off x="3218179" y="3705767"/>
            <a:ext cx="0" cy="2463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Rovná spojovacia šípka 19"/>
          <p:cNvCxnSpPr/>
          <p:nvPr/>
        </p:nvCxnSpPr>
        <p:spPr>
          <a:xfrm>
            <a:off x="9031485" y="2566987"/>
            <a:ext cx="0" cy="2463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Rovná spojovacia šípka 20"/>
          <p:cNvCxnSpPr/>
          <p:nvPr/>
        </p:nvCxnSpPr>
        <p:spPr>
          <a:xfrm>
            <a:off x="9034144" y="3332325"/>
            <a:ext cx="0" cy="2463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Zalomená spojnica 26"/>
          <p:cNvCxnSpPr/>
          <p:nvPr/>
        </p:nvCxnSpPr>
        <p:spPr bwMode="auto">
          <a:xfrm>
            <a:off x="7392202" y="1745582"/>
            <a:ext cx="866290" cy="543727"/>
          </a:xfrm>
          <a:prstGeom prst="bentConnector3">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Zalomená spojnica 28"/>
          <p:cNvCxnSpPr/>
          <p:nvPr/>
        </p:nvCxnSpPr>
        <p:spPr bwMode="auto">
          <a:xfrm rot="10800000" flipV="1">
            <a:off x="4040188" y="1711877"/>
            <a:ext cx="849447" cy="577432"/>
          </a:xfrm>
          <a:prstGeom prst="bentConnector3">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BlokTextu 21"/>
          <p:cNvSpPr txBox="1"/>
          <p:nvPr/>
        </p:nvSpPr>
        <p:spPr>
          <a:xfrm flipH="1" flipV="1">
            <a:off x="10695398" y="6013984"/>
            <a:ext cx="1202076" cy="766959"/>
          </a:xfrm>
          <a:prstGeom prst="rect">
            <a:avLst/>
          </a:prstGeom>
          <a:solidFill>
            <a:schemeClr val="bg1"/>
          </a:solidFill>
        </p:spPr>
        <p:txBody>
          <a:bodyPr wrap="square" rtlCol="0">
            <a:spAutoFit/>
          </a:bodyPr>
          <a:lstStyle/>
          <a:p>
            <a:endParaRPr lang="pl-PL"/>
          </a:p>
        </p:txBody>
      </p:sp>
    </p:spTree>
    <p:extLst>
      <p:ext uri="{BB962C8B-B14F-4D97-AF65-F5344CB8AC3E}">
        <p14:creationId xmlns:p14="http://schemas.microsoft.com/office/powerpoint/2010/main" val="3499518032"/>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p:cNvSpPr>
            <a:spLocks noGrp="1"/>
          </p:cNvSpPr>
          <p:nvPr>
            <p:ph type="sldNum" sz="quarter" idx="11"/>
          </p:nvPr>
        </p:nvSpPr>
        <p:spPr/>
        <p:txBody>
          <a:bodyPr/>
          <a:lstStyle/>
          <a:p>
            <a:fld id="{0970407D-EE58-4A0B-824B-1D3AE42DD9CF}" type="slidenum">
              <a:rPr lang="cs-CZ" altLang="cs-CZ" smtClean="0"/>
              <a:pPr/>
              <a:t>131</a:t>
            </a:fld>
            <a:endParaRPr lang="cs-CZ" altLang="cs-CZ" dirty="0"/>
          </a:p>
        </p:txBody>
      </p:sp>
      <p:sp>
        <p:nvSpPr>
          <p:cNvPr id="4" name="Nadpis 3"/>
          <p:cNvSpPr>
            <a:spLocks noGrp="1"/>
          </p:cNvSpPr>
          <p:nvPr>
            <p:ph type="title"/>
          </p:nvPr>
        </p:nvSpPr>
        <p:spPr/>
        <p:txBody>
          <a:bodyPr/>
          <a:lstStyle/>
          <a:p>
            <a:r>
              <a:rPr lang="pl-PL" dirty="0" smtClean="0"/>
              <a:t>Conclusions</a:t>
            </a:r>
            <a:endParaRPr lang="pl-PL" dirty="0"/>
          </a:p>
        </p:txBody>
      </p:sp>
      <p:sp>
        <p:nvSpPr>
          <p:cNvPr id="5" name="Zástupný objekt pre obsah 4"/>
          <p:cNvSpPr>
            <a:spLocks noGrp="1"/>
          </p:cNvSpPr>
          <p:nvPr>
            <p:ph idx="1"/>
          </p:nvPr>
        </p:nvSpPr>
        <p:spPr>
          <a:xfrm>
            <a:off x="720000" y="1171576"/>
            <a:ext cx="10753200" cy="4911590"/>
          </a:xfrm>
        </p:spPr>
        <p:txBody>
          <a:bodyPr/>
          <a:lstStyle/>
          <a:p>
            <a:endParaRPr lang="pl-PL" dirty="0"/>
          </a:p>
        </p:txBody>
      </p:sp>
      <p:sp>
        <p:nvSpPr>
          <p:cNvPr id="7" name="Textové pole 2"/>
          <p:cNvSpPr txBox="1">
            <a:spLocks noChangeArrowheads="1"/>
          </p:cNvSpPr>
          <p:nvPr/>
        </p:nvSpPr>
        <p:spPr bwMode="auto">
          <a:xfrm>
            <a:off x="5013157" y="1201856"/>
            <a:ext cx="2236170" cy="1087453"/>
          </a:xfrm>
          <a:prstGeom prst="ellipse">
            <a:avLst/>
          </a:prstGeom>
          <a:solidFill>
            <a:srgbClr val="FF0000"/>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Differential </a:t>
            </a:r>
            <a:r>
              <a:rPr lang="pl-PL" dirty="0" smtClean="0">
                <a:effectLst/>
                <a:latin typeface="Calibri" panose="020F0502020204030204" pitchFamily="34" charset="0"/>
                <a:ea typeface="Calibri" panose="020F0502020204030204" pitchFamily="34" charset="0"/>
                <a:cs typeface="Times New Roman" panose="02020603050405020304" pitchFamily="18" charset="0"/>
              </a:rPr>
              <a:t>treatment?</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ové pole 2"/>
          <p:cNvSpPr txBox="1">
            <a:spLocks noChangeArrowheads="1"/>
          </p:cNvSpPr>
          <p:nvPr/>
        </p:nvSpPr>
        <p:spPr bwMode="auto">
          <a:xfrm>
            <a:off x="2502852" y="2089150"/>
            <a:ext cx="1430655" cy="423044"/>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Women</a:t>
            </a:r>
          </a:p>
        </p:txBody>
      </p:sp>
      <p:sp>
        <p:nvSpPr>
          <p:cNvPr id="9" name="Textové pole 2"/>
          <p:cNvSpPr txBox="1">
            <a:spLocks noChangeArrowheads="1"/>
          </p:cNvSpPr>
          <p:nvPr/>
        </p:nvSpPr>
        <p:spPr bwMode="auto">
          <a:xfrm>
            <a:off x="2222255" y="2823641"/>
            <a:ext cx="2011397" cy="821373"/>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GB" dirty="0">
                <a:effectLst/>
                <a:latin typeface="Calibri" panose="020F0502020204030204" pitchFamily="34" charset="0"/>
                <a:ea typeface="Calibri" panose="020F0502020204030204" pitchFamily="34" charset="0"/>
                <a:cs typeface="Times New Roman" panose="02020603050405020304" pitchFamily="18" charset="0"/>
              </a:rPr>
              <a:t>Direct discrimination </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ové pole 2"/>
          <p:cNvSpPr txBox="1">
            <a:spLocks noChangeArrowheads="1"/>
          </p:cNvSpPr>
          <p:nvPr/>
        </p:nvSpPr>
        <p:spPr bwMode="auto">
          <a:xfrm>
            <a:off x="2159214" y="4005628"/>
            <a:ext cx="2137478" cy="516255"/>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Lower wages</a:t>
            </a:r>
          </a:p>
        </p:txBody>
      </p:sp>
      <p:sp>
        <p:nvSpPr>
          <p:cNvPr id="11" name="Textové pole 2"/>
          <p:cNvSpPr txBox="1">
            <a:spLocks noChangeArrowheads="1"/>
          </p:cNvSpPr>
          <p:nvPr/>
        </p:nvSpPr>
        <p:spPr bwMode="auto">
          <a:xfrm>
            <a:off x="8328977" y="2089150"/>
            <a:ext cx="1430655" cy="423045"/>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Men</a:t>
            </a:r>
          </a:p>
        </p:txBody>
      </p:sp>
      <p:sp>
        <p:nvSpPr>
          <p:cNvPr id="12" name="Textové pole 5"/>
          <p:cNvSpPr txBox="1">
            <a:spLocks noChangeArrowheads="1"/>
          </p:cNvSpPr>
          <p:nvPr/>
        </p:nvSpPr>
        <p:spPr bwMode="auto">
          <a:xfrm>
            <a:off x="7929495" y="2859086"/>
            <a:ext cx="2229618" cy="440053"/>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Implicit biases</a:t>
            </a:r>
          </a:p>
        </p:txBody>
      </p:sp>
      <p:sp>
        <p:nvSpPr>
          <p:cNvPr id="13" name="Textové pole 6"/>
          <p:cNvSpPr txBox="1">
            <a:spLocks noChangeArrowheads="1"/>
          </p:cNvSpPr>
          <p:nvPr/>
        </p:nvSpPr>
        <p:spPr bwMode="auto">
          <a:xfrm>
            <a:off x="7929496" y="3639820"/>
            <a:ext cx="2249790" cy="396125"/>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Backlash effect</a:t>
            </a:r>
          </a:p>
        </p:txBody>
      </p:sp>
      <p:sp>
        <p:nvSpPr>
          <p:cNvPr id="14" name="Textové pole 7"/>
          <p:cNvSpPr txBox="1">
            <a:spLocks noChangeArrowheads="1"/>
          </p:cNvSpPr>
          <p:nvPr/>
        </p:nvSpPr>
        <p:spPr bwMode="auto">
          <a:xfrm>
            <a:off x="7929495" y="4416873"/>
            <a:ext cx="2249791" cy="440115"/>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Lower likeability</a:t>
            </a:r>
          </a:p>
        </p:txBody>
      </p:sp>
      <p:cxnSp>
        <p:nvCxnSpPr>
          <p:cNvPr id="18" name="Rovná spojovacia šípka 17"/>
          <p:cNvCxnSpPr/>
          <p:nvPr/>
        </p:nvCxnSpPr>
        <p:spPr>
          <a:xfrm>
            <a:off x="3227954" y="2549525"/>
            <a:ext cx="0" cy="2463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Rovná spojovacia šípka 18"/>
          <p:cNvCxnSpPr/>
          <p:nvPr/>
        </p:nvCxnSpPr>
        <p:spPr>
          <a:xfrm>
            <a:off x="3218179" y="3705767"/>
            <a:ext cx="0" cy="2463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Rovná spojovacia šípka 19"/>
          <p:cNvCxnSpPr/>
          <p:nvPr/>
        </p:nvCxnSpPr>
        <p:spPr>
          <a:xfrm>
            <a:off x="9031485" y="2566987"/>
            <a:ext cx="0" cy="2463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Rovná spojovacia šípka 20"/>
          <p:cNvCxnSpPr/>
          <p:nvPr/>
        </p:nvCxnSpPr>
        <p:spPr>
          <a:xfrm>
            <a:off x="9034144" y="3332325"/>
            <a:ext cx="0" cy="2463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Rovná spojovacia šípka 21"/>
          <p:cNvCxnSpPr/>
          <p:nvPr/>
        </p:nvCxnSpPr>
        <p:spPr>
          <a:xfrm>
            <a:off x="9036907" y="4103219"/>
            <a:ext cx="0" cy="2463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Zalomená spojnica 26"/>
          <p:cNvCxnSpPr/>
          <p:nvPr/>
        </p:nvCxnSpPr>
        <p:spPr bwMode="auto">
          <a:xfrm>
            <a:off x="7392202" y="1745582"/>
            <a:ext cx="866290" cy="543727"/>
          </a:xfrm>
          <a:prstGeom prst="bentConnector3">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Zalomená spojnica 28"/>
          <p:cNvCxnSpPr/>
          <p:nvPr/>
        </p:nvCxnSpPr>
        <p:spPr bwMode="auto">
          <a:xfrm rot="10800000" flipV="1">
            <a:off x="4040188" y="1711877"/>
            <a:ext cx="849447" cy="577432"/>
          </a:xfrm>
          <a:prstGeom prst="bentConnector3">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BlokTextu 22"/>
          <p:cNvSpPr txBox="1"/>
          <p:nvPr/>
        </p:nvSpPr>
        <p:spPr>
          <a:xfrm flipH="1" flipV="1">
            <a:off x="10695398" y="6013984"/>
            <a:ext cx="1202076" cy="766959"/>
          </a:xfrm>
          <a:prstGeom prst="rect">
            <a:avLst/>
          </a:prstGeom>
          <a:solidFill>
            <a:schemeClr val="bg1"/>
          </a:solidFill>
        </p:spPr>
        <p:txBody>
          <a:bodyPr wrap="square" rtlCol="0">
            <a:spAutoFit/>
          </a:bodyPr>
          <a:lstStyle/>
          <a:p>
            <a:endParaRPr lang="pl-PL"/>
          </a:p>
        </p:txBody>
      </p:sp>
    </p:spTree>
    <p:extLst>
      <p:ext uri="{BB962C8B-B14F-4D97-AF65-F5344CB8AC3E}">
        <p14:creationId xmlns:p14="http://schemas.microsoft.com/office/powerpoint/2010/main" val="1700702233"/>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p:cNvSpPr>
            <a:spLocks noGrp="1"/>
          </p:cNvSpPr>
          <p:nvPr>
            <p:ph type="sldNum" sz="quarter" idx="11"/>
          </p:nvPr>
        </p:nvSpPr>
        <p:spPr/>
        <p:txBody>
          <a:bodyPr/>
          <a:lstStyle/>
          <a:p>
            <a:fld id="{0970407D-EE58-4A0B-824B-1D3AE42DD9CF}" type="slidenum">
              <a:rPr lang="cs-CZ" altLang="cs-CZ" smtClean="0"/>
              <a:pPr/>
              <a:t>132</a:t>
            </a:fld>
            <a:endParaRPr lang="cs-CZ" altLang="cs-CZ" dirty="0"/>
          </a:p>
        </p:txBody>
      </p:sp>
      <p:sp>
        <p:nvSpPr>
          <p:cNvPr id="4" name="Nadpis 3"/>
          <p:cNvSpPr>
            <a:spLocks noGrp="1"/>
          </p:cNvSpPr>
          <p:nvPr>
            <p:ph type="title"/>
          </p:nvPr>
        </p:nvSpPr>
        <p:spPr/>
        <p:txBody>
          <a:bodyPr/>
          <a:lstStyle/>
          <a:p>
            <a:r>
              <a:rPr lang="pl-PL" dirty="0" smtClean="0"/>
              <a:t>Conclusions</a:t>
            </a:r>
            <a:endParaRPr lang="pl-PL" dirty="0"/>
          </a:p>
        </p:txBody>
      </p:sp>
      <p:sp>
        <p:nvSpPr>
          <p:cNvPr id="5" name="Zástupný objekt pre obsah 4"/>
          <p:cNvSpPr>
            <a:spLocks noGrp="1"/>
          </p:cNvSpPr>
          <p:nvPr>
            <p:ph idx="1"/>
          </p:nvPr>
        </p:nvSpPr>
        <p:spPr>
          <a:xfrm>
            <a:off x="720000" y="1171576"/>
            <a:ext cx="10753200" cy="4911590"/>
          </a:xfrm>
        </p:spPr>
        <p:txBody>
          <a:bodyPr/>
          <a:lstStyle/>
          <a:p>
            <a:endParaRPr lang="pl-PL" dirty="0"/>
          </a:p>
        </p:txBody>
      </p:sp>
      <p:sp>
        <p:nvSpPr>
          <p:cNvPr id="7" name="Textové pole 2"/>
          <p:cNvSpPr txBox="1">
            <a:spLocks noChangeArrowheads="1"/>
          </p:cNvSpPr>
          <p:nvPr/>
        </p:nvSpPr>
        <p:spPr bwMode="auto">
          <a:xfrm>
            <a:off x="5013157" y="1201856"/>
            <a:ext cx="2236170" cy="1087453"/>
          </a:xfrm>
          <a:prstGeom prst="ellipse">
            <a:avLst/>
          </a:prstGeom>
          <a:solidFill>
            <a:srgbClr val="FF0000"/>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Differential </a:t>
            </a:r>
            <a:r>
              <a:rPr lang="pl-PL" dirty="0" smtClean="0">
                <a:effectLst/>
                <a:latin typeface="Calibri" panose="020F0502020204030204" pitchFamily="34" charset="0"/>
                <a:ea typeface="Calibri" panose="020F0502020204030204" pitchFamily="34" charset="0"/>
                <a:cs typeface="Times New Roman" panose="02020603050405020304" pitchFamily="18" charset="0"/>
              </a:rPr>
              <a:t>treatment?</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ové pole 2"/>
          <p:cNvSpPr txBox="1">
            <a:spLocks noChangeArrowheads="1"/>
          </p:cNvSpPr>
          <p:nvPr/>
        </p:nvSpPr>
        <p:spPr bwMode="auto">
          <a:xfrm>
            <a:off x="2502852" y="2089150"/>
            <a:ext cx="1430655" cy="423044"/>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Women</a:t>
            </a:r>
          </a:p>
        </p:txBody>
      </p:sp>
      <p:sp>
        <p:nvSpPr>
          <p:cNvPr id="9" name="Textové pole 2"/>
          <p:cNvSpPr txBox="1">
            <a:spLocks noChangeArrowheads="1"/>
          </p:cNvSpPr>
          <p:nvPr/>
        </p:nvSpPr>
        <p:spPr bwMode="auto">
          <a:xfrm>
            <a:off x="2222255" y="2823641"/>
            <a:ext cx="2011397" cy="821373"/>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GB" dirty="0">
                <a:effectLst/>
                <a:latin typeface="Calibri" panose="020F0502020204030204" pitchFamily="34" charset="0"/>
                <a:ea typeface="Calibri" panose="020F0502020204030204" pitchFamily="34" charset="0"/>
                <a:cs typeface="Times New Roman" panose="02020603050405020304" pitchFamily="18" charset="0"/>
              </a:rPr>
              <a:t>Direct discrimination </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ové pole 2"/>
          <p:cNvSpPr txBox="1">
            <a:spLocks noChangeArrowheads="1"/>
          </p:cNvSpPr>
          <p:nvPr/>
        </p:nvSpPr>
        <p:spPr bwMode="auto">
          <a:xfrm>
            <a:off x="2159214" y="4005628"/>
            <a:ext cx="2137478" cy="516255"/>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Lower wages</a:t>
            </a:r>
          </a:p>
        </p:txBody>
      </p:sp>
      <p:sp>
        <p:nvSpPr>
          <p:cNvPr id="11" name="Textové pole 2"/>
          <p:cNvSpPr txBox="1">
            <a:spLocks noChangeArrowheads="1"/>
          </p:cNvSpPr>
          <p:nvPr/>
        </p:nvSpPr>
        <p:spPr bwMode="auto">
          <a:xfrm>
            <a:off x="8328977" y="2089150"/>
            <a:ext cx="1430655" cy="423045"/>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Men</a:t>
            </a:r>
          </a:p>
        </p:txBody>
      </p:sp>
      <p:sp>
        <p:nvSpPr>
          <p:cNvPr id="12" name="Textové pole 5"/>
          <p:cNvSpPr txBox="1">
            <a:spLocks noChangeArrowheads="1"/>
          </p:cNvSpPr>
          <p:nvPr/>
        </p:nvSpPr>
        <p:spPr bwMode="auto">
          <a:xfrm>
            <a:off x="7929495" y="2859086"/>
            <a:ext cx="2229618" cy="440053"/>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Implicit biases</a:t>
            </a:r>
          </a:p>
        </p:txBody>
      </p:sp>
      <p:sp>
        <p:nvSpPr>
          <p:cNvPr id="13" name="Textové pole 6"/>
          <p:cNvSpPr txBox="1">
            <a:spLocks noChangeArrowheads="1"/>
          </p:cNvSpPr>
          <p:nvPr/>
        </p:nvSpPr>
        <p:spPr bwMode="auto">
          <a:xfrm>
            <a:off x="7929496" y="3639820"/>
            <a:ext cx="2249790" cy="396125"/>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Backlash effect</a:t>
            </a:r>
          </a:p>
        </p:txBody>
      </p:sp>
      <p:sp>
        <p:nvSpPr>
          <p:cNvPr id="14" name="Textové pole 7"/>
          <p:cNvSpPr txBox="1">
            <a:spLocks noChangeArrowheads="1"/>
          </p:cNvSpPr>
          <p:nvPr/>
        </p:nvSpPr>
        <p:spPr bwMode="auto">
          <a:xfrm>
            <a:off x="7929495" y="4416873"/>
            <a:ext cx="2249791" cy="440115"/>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Lower likeability</a:t>
            </a:r>
          </a:p>
        </p:txBody>
      </p:sp>
      <p:sp>
        <p:nvSpPr>
          <p:cNvPr id="15" name="Textové pole 8"/>
          <p:cNvSpPr txBox="1">
            <a:spLocks noChangeArrowheads="1"/>
          </p:cNvSpPr>
          <p:nvPr/>
        </p:nvSpPr>
        <p:spPr bwMode="auto">
          <a:xfrm>
            <a:off x="7892723" y="5240872"/>
            <a:ext cx="2286563" cy="842294"/>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Greater „dismissability”</a:t>
            </a:r>
          </a:p>
        </p:txBody>
      </p:sp>
      <p:cxnSp>
        <p:nvCxnSpPr>
          <p:cNvPr id="18" name="Rovná spojovacia šípka 17"/>
          <p:cNvCxnSpPr/>
          <p:nvPr/>
        </p:nvCxnSpPr>
        <p:spPr>
          <a:xfrm>
            <a:off x="3227954" y="2549525"/>
            <a:ext cx="0" cy="2463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Rovná spojovacia šípka 18"/>
          <p:cNvCxnSpPr/>
          <p:nvPr/>
        </p:nvCxnSpPr>
        <p:spPr>
          <a:xfrm>
            <a:off x="3218179" y="3705767"/>
            <a:ext cx="0" cy="2463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Rovná spojovacia šípka 19"/>
          <p:cNvCxnSpPr/>
          <p:nvPr/>
        </p:nvCxnSpPr>
        <p:spPr>
          <a:xfrm>
            <a:off x="9031485" y="2566987"/>
            <a:ext cx="0" cy="2463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Rovná spojovacia šípka 20"/>
          <p:cNvCxnSpPr/>
          <p:nvPr/>
        </p:nvCxnSpPr>
        <p:spPr>
          <a:xfrm>
            <a:off x="9034144" y="3332325"/>
            <a:ext cx="0" cy="2463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Rovná spojovacia šípka 21"/>
          <p:cNvCxnSpPr/>
          <p:nvPr/>
        </p:nvCxnSpPr>
        <p:spPr>
          <a:xfrm>
            <a:off x="9036907" y="4103219"/>
            <a:ext cx="0" cy="2463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Rovná spojovacia šípka 22"/>
          <p:cNvCxnSpPr/>
          <p:nvPr/>
        </p:nvCxnSpPr>
        <p:spPr>
          <a:xfrm>
            <a:off x="9034030" y="4932238"/>
            <a:ext cx="0" cy="2463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Zalomená spojnica 26"/>
          <p:cNvCxnSpPr/>
          <p:nvPr/>
        </p:nvCxnSpPr>
        <p:spPr bwMode="auto">
          <a:xfrm>
            <a:off x="7392202" y="1745582"/>
            <a:ext cx="866290" cy="543727"/>
          </a:xfrm>
          <a:prstGeom prst="bentConnector3">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Zalomená spojnica 28"/>
          <p:cNvCxnSpPr/>
          <p:nvPr/>
        </p:nvCxnSpPr>
        <p:spPr bwMode="auto">
          <a:xfrm rot="10800000" flipV="1">
            <a:off x="4040188" y="1711877"/>
            <a:ext cx="849447" cy="577432"/>
          </a:xfrm>
          <a:prstGeom prst="bentConnector3">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BlokTextu 23"/>
          <p:cNvSpPr txBox="1"/>
          <p:nvPr/>
        </p:nvSpPr>
        <p:spPr>
          <a:xfrm flipH="1" flipV="1">
            <a:off x="10695398" y="6013984"/>
            <a:ext cx="1202076" cy="766959"/>
          </a:xfrm>
          <a:prstGeom prst="rect">
            <a:avLst/>
          </a:prstGeom>
          <a:solidFill>
            <a:schemeClr val="bg1"/>
          </a:solidFill>
        </p:spPr>
        <p:txBody>
          <a:bodyPr wrap="square" rtlCol="0">
            <a:spAutoFit/>
          </a:bodyPr>
          <a:lstStyle/>
          <a:p>
            <a:endParaRPr lang="pl-PL"/>
          </a:p>
        </p:txBody>
      </p:sp>
    </p:spTree>
    <p:extLst>
      <p:ext uri="{BB962C8B-B14F-4D97-AF65-F5344CB8AC3E}">
        <p14:creationId xmlns:p14="http://schemas.microsoft.com/office/powerpoint/2010/main" val="3998153062"/>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p:cNvSpPr>
            <a:spLocks noGrp="1"/>
          </p:cNvSpPr>
          <p:nvPr>
            <p:ph type="sldNum" sz="quarter" idx="11"/>
          </p:nvPr>
        </p:nvSpPr>
        <p:spPr/>
        <p:txBody>
          <a:bodyPr/>
          <a:lstStyle/>
          <a:p>
            <a:fld id="{0970407D-EE58-4A0B-824B-1D3AE42DD9CF}" type="slidenum">
              <a:rPr lang="cs-CZ" altLang="cs-CZ" smtClean="0"/>
              <a:pPr/>
              <a:t>133</a:t>
            </a:fld>
            <a:endParaRPr lang="cs-CZ" altLang="cs-CZ" dirty="0"/>
          </a:p>
        </p:txBody>
      </p:sp>
      <p:sp>
        <p:nvSpPr>
          <p:cNvPr id="4" name="Nadpis 3"/>
          <p:cNvSpPr>
            <a:spLocks noGrp="1"/>
          </p:cNvSpPr>
          <p:nvPr>
            <p:ph type="title"/>
          </p:nvPr>
        </p:nvSpPr>
        <p:spPr/>
        <p:txBody>
          <a:bodyPr/>
          <a:lstStyle/>
          <a:p>
            <a:r>
              <a:rPr lang="pl-PL" dirty="0" smtClean="0"/>
              <a:t>Conclusions</a:t>
            </a:r>
            <a:endParaRPr lang="pl-PL" dirty="0"/>
          </a:p>
        </p:txBody>
      </p:sp>
      <p:sp>
        <p:nvSpPr>
          <p:cNvPr id="5" name="Zástupný objekt pre obsah 4"/>
          <p:cNvSpPr>
            <a:spLocks noGrp="1"/>
          </p:cNvSpPr>
          <p:nvPr>
            <p:ph idx="1"/>
          </p:nvPr>
        </p:nvSpPr>
        <p:spPr>
          <a:xfrm>
            <a:off x="720000" y="1171576"/>
            <a:ext cx="10753200" cy="4911590"/>
          </a:xfrm>
        </p:spPr>
        <p:txBody>
          <a:bodyPr/>
          <a:lstStyle/>
          <a:p>
            <a:endParaRPr lang="pl-PL" dirty="0"/>
          </a:p>
        </p:txBody>
      </p:sp>
      <p:sp>
        <p:nvSpPr>
          <p:cNvPr id="7" name="Textové pole 2"/>
          <p:cNvSpPr txBox="1">
            <a:spLocks noChangeArrowheads="1"/>
          </p:cNvSpPr>
          <p:nvPr/>
        </p:nvSpPr>
        <p:spPr bwMode="auto">
          <a:xfrm>
            <a:off x="5013157" y="1201856"/>
            <a:ext cx="2236170" cy="1087453"/>
          </a:xfrm>
          <a:prstGeom prst="ellipse">
            <a:avLst/>
          </a:prstGeom>
          <a:solidFill>
            <a:srgbClr val="FF0000"/>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Differential </a:t>
            </a:r>
            <a:r>
              <a:rPr lang="pl-PL" dirty="0" smtClean="0">
                <a:effectLst/>
                <a:latin typeface="Calibri" panose="020F0502020204030204" pitchFamily="34" charset="0"/>
                <a:ea typeface="Calibri" panose="020F0502020204030204" pitchFamily="34" charset="0"/>
                <a:cs typeface="Times New Roman" panose="02020603050405020304" pitchFamily="18" charset="0"/>
              </a:rPr>
              <a:t>treatment?</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ové pole 2"/>
          <p:cNvSpPr txBox="1">
            <a:spLocks noChangeArrowheads="1"/>
          </p:cNvSpPr>
          <p:nvPr/>
        </p:nvSpPr>
        <p:spPr bwMode="auto">
          <a:xfrm>
            <a:off x="2502852" y="2089150"/>
            <a:ext cx="1430655" cy="423044"/>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Women</a:t>
            </a:r>
          </a:p>
        </p:txBody>
      </p:sp>
      <p:sp>
        <p:nvSpPr>
          <p:cNvPr id="9" name="Textové pole 2"/>
          <p:cNvSpPr txBox="1">
            <a:spLocks noChangeArrowheads="1"/>
          </p:cNvSpPr>
          <p:nvPr/>
        </p:nvSpPr>
        <p:spPr bwMode="auto">
          <a:xfrm>
            <a:off x="2222255" y="2823641"/>
            <a:ext cx="2011397" cy="821373"/>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GB" dirty="0">
                <a:effectLst/>
                <a:latin typeface="Calibri" panose="020F0502020204030204" pitchFamily="34" charset="0"/>
                <a:ea typeface="Calibri" panose="020F0502020204030204" pitchFamily="34" charset="0"/>
                <a:cs typeface="Times New Roman" panose="02020603050405020304" pitchFamily="18" charset="0"/>
              </a:rPr>
              <a:t>Direct discrimination </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ové pole 2"/>
          <p:cNvSpPr txBox="1">
            <a:spLocks noChangeArrowheads="1"/>
          </p:cNvSpPr>
          <p:nvPr/>
        </p:nvSpPr>
        <p:spPr bwMode="auto">
          <a:xfrm>
            <a:off x="2159214" y="4005628"/>
            <a:ext cx="2137478" cy="516255"/>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Lower wages</a:t>
            </a:r>
          </a:p>
        </p:txBody>
      </p:sp>
      <p:sp>
        <p:nvSpPr>
          <p:cNvPr id="11" name="Textové pole 2"/>
          <p:cNvSpPr txBox="1">
            <a:spLocks noChangeArrowheads="1"/>
          </p:cNvSpPr>
          <p:nvPr/>
        </p:nvSpPr>
        <p:spPr bwMode="auto">
          <a:xfrm>
            <a:off x="8328977" y="2089150"/>
            <a:ext cx="1430655" cy="423045"/>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Men</a:t>
            </a:r>
          </a:p>
        </p:txBody>
      </p:sp>
      <p:sp>
        <p:nvSpPr>
          <p:cNvPr id="12" name="Textové pole 5"/>
          <p:cNvSpPr txBox="1">
            <a:spLocks noChangeArrowheads="1"/>
          </p:cNvSpPr>
          <p:nvPr/>
        </p:nvSpPr>
        <p:spPr bwMode="auto">
          <a:xfrm>
            <a:off x="7929495" y="2859086"/>
            <a:ext cx="2229618" cy="440053"/>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Implicit biases</a:t>
            </a:r>
          </a:p>
        </p:txBody>
      </p:sp>
      <p:sp>
        <p:nvSpPr>
          <p:cNvPr id="13" name="Textové pole 6"/>
          <p:cNvSpPr txBox="1">
            <a:spLocks noChangeArrowheads="1"/>
          </p:cNvSpPr>
          <p:nvPr/>
        </p:nvSpPr>
        <p:spPr bwMode="auto">
          <a:xfrm>
            <a:off x="7929496" y="3639820"/>
            <a:ext cx="2249790" cy="396125"/>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Backlash effect</a:t>
            </a:r>
          </a:p>
        </p:txBody>
      </p:sp>
      <p:sp>
        <p:nvSpPr>
          <p:cNvPr id="14" name="Textové pole 7"/>
          <p:cNvSpPr txBox="1">
            <a:spLocks noChangeArrowheads="1"/>
          </p:cNvSpPr>
          <p:nvPr/>
        </p:nvSpPr>
        <p:spPr bwMode="auto">
          <a:xfrm>
            <a:off x="7929495" y="4416873"/>
            <a:ext cx="2249791" cy="440115"/>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Lower likeability</a:t>
            </a:r>
          </a:p>
        </p:txBody>
      </p:sp>
      <p:sp>
        <p:nvSpPr>
          <p:cNvPr id="15" name="Textové pole 8"/>
          <p:cNvSpPr txBox="1">
            <a:spLocks noChangeArrowheads="1"/>
          </p:cNvSpPr>
          <p:nvPr/>
        </p:nvSpPr>
        <p:spPr bwMode="auto">
          <a:xfrm>
            <a:off x="7892723" y="5240872"/>
            <a:ext cx="2286563" cy="842294"/>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Greater „dismissability”</a:t>
            </a:r>
          </a:p>
        </p:txBody>
      </p:sp>
      <p:cxnSp>
        <p:nvCxnSpPr>
          <p:cNvPr id="18" name="Rovná spojovacia šípka 17"/>
          <p:cNvCxnSpPr/>
          <p:nvPr/>
        </p:nvCxnSpPr>
        <p:spPr>
          <a:xfrm>
            <a:off x="3227954" y="2549525"/>
            <a:ext cx="0" cy="2463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Rovná spojovacia šípka 18"/>
          <p:cNvCxnSpPr/>
          <p:nvPr/>
        </p:nvCxnSpPr>
        <p:spPr>
          <a:xfrm>
            <a:off x="3218179" y="3705767"/>
            <a:ext cx="0" cy="2463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Rovná spojovacia šípka 19"/>
          <p:cNvCxnSpPr/>
          <p:nvPr/>
        </p:nvCxnSpPr>
        <p:spPr>
          <a:xfrm>
            <a:off x="9031485" y="2566987"/>
            <a:ext cx="0" cy="2463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Rovná spojovacia šípka 20"/>
          <p:cNvCxnSpPr/>
          <p:nvPr/>
        </p:nvCxnSpPr>
        <p:spPr>
          <a:xfrm>
            <a:off x="9034144" y="3332325"/>
            <a:ext cx="0" cy="2463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Rovná spojovacia šípka 21"/>
          <p:cNvCxnSpPr/>
          <p:nvPr/>
        </p:nvCxnSpPr>
        <p:spPr>
          <a:xfrm>
            <a:off x="9036907" y="4103219"/>
            <a:ext cx="0" cy="2463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Rovná spojovacia šípka 22"/>
          <p:cNvCxnSpPr/>
          <p:nvPr/>
        </p:nvCxnSpPr>
        <p:spPr>
          <a:xfrm>
            <a:off x="9034030" y="4932238"/>
            <a:ext cx="0" cy="2463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ové pole 18"/>
          <p:cNvSpPr txBox="1">
            <a:spLocks noChangeArrowheads="1"/>
          </p:cNvSpPr>
          <p:nvPr/>
        </p:nvSpPr>
        <p:spPr bwMode="auto">
          <a:xfrm>
            <a:off x="1145398" y="5222422"/>
            <a:ext cx="4195010" cy="860744"/>
          </a:xfrm>
          <a:prstGeom prst="rect">
            <a:avLst/>
          </a:prstGeom>
          <a:solidFill>
            <a:srgbClr val="FF0000"/>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smtClean="0">
                <a:effectLst/>
                <a:latin typeface="Calibri" panose="020F0502020204030204" pitchFamily="34" charset="0"/>
                <a:ea typeface="Calibri" panose="020F0502020204030204" pitchFamily="34" charset="0"/>
                <a:cs typeface="Times New Roman" panose="02020603050405020304" pitchFamily="18" charset="0"/>
              </a:rPr>
              <a:t>Women’s greater preference for flexibility and part-time work</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7" name="Zalomená spojnica 26"/>
          <p:cNvCxnSpPr/>
          <p:nvPr/>
        </p:nvCxnSpPr>
        <p:spPr bwMode="auto">
          <a:xfrm>
            <a:off x="7392202" y="1745582"/>
            <a:ext cx="866290" cy="543727"/>
          </a:xfrm>
          <a:prstGeom prst="bentConnector3">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Zalomená spojnica 28"/>
          <p:cNvCxnSpPr/>
          <p:nvPr/>
        </p:nvCxnSpPr>
        <p:spPr bwMode="auto">
          <a:xfrm rot="10800000" flipV="1">
            <a:off x="4040188" y="1711877"/>
            <a:ext cx="849447" cy="577432"/>
          </a:xfrm>
          <a:prstGeom prst="bentConnector3">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Rovná spojovacia šípka 31"/>
          <p:cNvCxnSpPr/>
          <p:nvPr/>
        </p:nvCxnSpPr>
        <p:spPr bwMode="auto">
          <a:xfrm flipH="1">
            <a:off x="5422916" y="5630238"/>
            <a:ext cx="2344346" cy="654"/>
          </a:xfrm>
          <a:prstGeom prst="straightConnector1">
            <a:avLst/>
          </a:prstGeom>
          <a:solidFill>
            <a:schemeClr val="accent1"/>
          </a:solidFill>
          <a:ln w="57150" cap="flat" cmpd="sng" algn="ctr">
            <a:solidFill>
              <a:srgbClr val="FF0000"/>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BlokTextu 24"/>
          <p:cNvSpPr txBox="1"/>
          <p:nvPr/>
        </p:nvSpPr>
        <p:spPr>
          <a:xfrm flipH="1" flipV="1">
            <a:off x="10695398" y="6013984"/>
            <a:ext cx="1202076" cy="766959"/>
          </a:xfrm>
          <a:prstGeom prst="rect">
            <a:avLst/>
          </a:prstGeom>
          <a:solidFill>
            <a:schemeClr val="bg1"/>
          </a:solidFill>
        </p:spPr>
        <p:txBody>
          <a:bodyPr wrap="square" rtlCol="0">
            <a:spAutoFit/>
          </a:bodyPr>
          <a:lstStyle/>
          <a:p>
            <a:endParaRPr lang="pl-PL"/>
          </a:p>
        </p:txBody>
      </p:sp>
    </p:spTree>
    <p:extLst>
      <p:ext uri="{BB962C8B-B14F-4D97-AF65-F5344CB8AC3E}">
        <p14:creationId xmlns:p14="http://schemas.microsoft.com/office/powerpoint/2010/main" val="969367096"/>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p:cNvSpPr>
            <a:spLocks noGrp="1"/>
          </p:cNvSpPr>
          <p:nvPr>
            <p:ph type="sldNum" sz="quarter" idx="11"/>
          </p:nvPr>
        </p:nvSpPr>
        <p:spPr/>
        <p:txBody>
          <a:bodyPr/>
          <a:lstStyle/>
          <a:p>
            <a:fld id="{0970407D-EE58-4A0B-824B-1D3AE42DD9CF}" type="slidenum">
              <a:rPr lang="cs-CZ" altLang="cs-CZ" smtClean="0"/>
              <a:pPr/>
              <a:t>134</a:t>
            </a:fld>
            <a:endParaRPr lang="cs-CZ" altLang="cs-CZ" dirty="0"/>
          </a:p>
        </p:txBody>
      </p:sp>
      <p:sp>
        <p:nvSpPr>
          <p:cNvPr id="4" name="Nadpis 3"/>
          <p:cNvSpPr>
            <a:spLocks noGrp="1"/>
          </p:cNvSpPr>
          <p:nvPr>
            <p:ph type="title"/>
          </p:nvPr>
        </p:nvSpPr>
        <p:spPr/>
        <p:txBody>
          <a:bodyPr/>
          <a:lstStyle/>
          <a:p>
            <a:r>
              <a:rPr lang="pl-PL" dirty="0" smtClean="0"/>
              <a:t>Conclusions</a:t>
            </a:r>
            <a:endParaRPr lang="pl-PL" dirty="0"/>
          </a:p>
        </p:txBody>
      </p:sp>
      <p:sp>
        <p:nvSpPr>
          <p:cNvPr id="5" name="Zástupný objekt pre obsah 4"/>
          <p:cNvSpPr>
            <a:spLocks noGrp="1"/>
          </p:cNvSpPr>
          <p:nvPr>
            <p:ph idx="1"/>
          </p:nvPr>
        </p:nvSpPr>
        <p:spPr>
          <a:xfrm>
            <a:off x="720000" y="1171576"/>
            <a:ext cx="10753200" cy="4911590"/>
          </a:xfrm>
        </p:spPr>
        <p:txBody>
          <a:bodyPr/>
          <a:lstStyle/>
          <a:p>
            <a:endParaRPr lang="pl-PL" dirty="0"/>
          </a:p>
        </p:txBody>
      </p:sp>
      <p:sp>
        <p:nvSpPr>
          <p:cNvPr id="7" name="Textové pole 2"/>
          <p:cNvSpPr txBox="1">
            <a:spLocks noChangeArrowheads="1"/>
          </p:cNvSpPr>
          <p:nvPr/>
        </p:nvSpPr>
        <p:spPr bwMode="auto">
          <a:xfrm>
            <a:off x="5013157" y="1201856"/>
            <a:ext cx="2236170" cy="1087453"/>
          </a:xfrm>
          <a:prstGeom prst="ellipse">
            <a:avLst/>
          </a:prstGeom>
          <a:solidFill>
            <a:srgbClr val="FF0000"/>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Differential </a:t>
            </a:r>
            <a:r>
              <a:rPr lang="pl-PL" dirty="0" smtClean="0">
                <a:effectLst/>
                <a:latin typeface="Calibri" panose="020F0502020204030204" pitchFamily="34" charset="0"/>
                <a:ea typeface="Calibri" panose="020F0502020204030204" pitchFamily="34" charset="0"/>
                <a:cs typeface="Times New Roman" panose="02020603050405020304" pitchFamily="18" charset="0"/>
              </a:rPr>
              <a:t>treatment?</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ové pole 2"/>
          <p:cNvSpPr txBox="1">
            <a:spLocks noChangeArrowheads="1"/>
          </p:cNvSpPr>
          <p:nvPr/>
        </p:nvSpPr>
        <p:spPr bwMode="auto">
          <a:xfrm>
            <a:off x="2502852" y="2089150"/>
            <a:ext cx="1430655" cy="423044"/>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Women</a:t>
            </a:r>
          </a:p>
        </p:txBody>
      </p:sp>
      <p:sp>
        <p:nvSpPr>
          <p:cNvPr id="9" name="Textové pole 2"/>
          <p:cNvSpPr txBox="1">
            <a:spLocks noChangeArrowheads="1"/>
          </p:cNvSpPr>
          <p:nvPr/>
        </p:nvSpPr>
        <p:spPr bwMode="auto">
          <a:xfrm>
            <a:off x="2222255" y="2823641"/>
            <a:ext cx="2011397" cy="821373"/>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GB" dirty="0">
                <a:effectLst/>
                <a:latin typeface="Calibri" panose="020F0502020204030204" pitchFamily="34" charset="0"/>
                <a:ea typeface="Calibri" panose="020F0502020204030204" pitchFamily="34" charset="0"/>
                <a:cs typeface="Times New Roman" panose="02020603050405020304" pitchFamily="18" charset="0"/>
              </a:rPr>
              <a:t>Direct discrimination </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ové pole 2"/>
          <p:cNvSpPr txBox="1">
            <a:spLocks noChangeArrowheads="1"/>
          </p:cNvSpPr>
          <p:nvPr/>
        </p:nvSpPr>
        <p:spPr bwMode="auto">
          <a:xfrm>
            <a:off x="2159214" y="4005628"/>
            <a:ext cx="2137478" cy="516255"/>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Lower wages</a:t>
            </a:r>
          </a:p>
        </p:txBody>
      </p:sp>
      <p:sp>
        <p:nvSpPr>
          <p:cNvPr id="11" name="Textové pole 2"/>
          <p:cNvSpPr txBox="1">
            <a:spLocks noChangeArrowheads="1"/>
          </p:cNvSpPr>
          <p:nvPr/>
        </p:nvSpPr>
        <p:spPr bwMode="auto">
          <a:xfrm>
            <a:off x="8328977" y="2089150"/>
            <a:ext cx="1430655" cy="423045"/>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Men</a:t>
            </a:r>
          </a:p>
        </p:txBody>
      </p:sp>
      <p:sp>
        <p:nvSpPr>
          <p:cNvPr id="12" name="Textové pole 5"/>
          <p:cNvSpPr txBox="1">
            <a:spLocks noChangeArrowheads="1"/>
          </p:cNvSpPr>
          <p:nvPr/>
        </p:nvSpPr>
        <p:spPr bwMode="auto">
          <a:xfrm>
            <a:off x="7929495" y="2859086"/>
            <a:ext cx="2229618" cy="440053"/>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Implicit biases</a:t>
            </a:r>
          </a:p>
        </p:txBody>
      </p:sp>
      <p:sp>
        <p:nvSpPr>
          <p:cNvPr id="13" name="Textové pole 6"/>
          <p:cNvSpPr txBox="1">
            <a:spLocks noChangeArrowheads="1"/>
          </p:cNvSpPr>
          <p:nvPr/>
        </p:nvSpPr>
        <p:spPr bwMode="auto">
          <a:xfrm>
            <a:off x="7929496" y="3639820"/>
            <a:ext cx="2249790" cy="396125"/>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Backlash effect</a:t>
            </a:r>
          </a:p>
        </p:txBody>
      </p:sp>
      <p:sp>
        <p:nvSpPr>
          <p:cNvPr id="14" name="Textové pole 7"/>
          <p:cNvSpPr txBox="1">
            <a:spLocks noChangeArrowheads="1"/>
          </p:cNvSpPr>
          <p:nvPr/>
        </p:nvSpPr>
        <p:spPr bwMode="auto">
          <a:xfrm>
            <a:off x="7929495" y="4416873"/>
            <a:ext cx="2249791" cy="440115"/>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Lower likeability</a:t>
            </a:r>
          </a:p>
        </p:txBody>
      </p:sp>
      <p:sp>
        <p:nvSpPr>
          <p:cNvPr id="15" name="Textové pole 8"/>
          <p:cNvSpPr txBox="1">
            <a:spLocks noChangeArrowheads="1"/>
          </p:cNvSpPr>
          <p:nvPr/>
        </p:nvSpPr>
        <p:spPr bwMode="auto">
          <a:xfrm>
            <a:off x="7892723" y="5240872"/>
            <a:ext cx="2286563" cy="842294"/>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Greater „dismissability”</a:t>
            </a:r>
          </a:p>
        </p:txBody>
      </p:sp>
      <p:cxnSp>
        <p:nvCxnSpPr>
          <p:cNvPr id="18" name="Rovná spojovacia šípka 17"/>
          <p:cNvCxnSpPr/>
          <p:nvPr/>
        </p:nvCxnSpPr>
        <p:spPr>
          <a:xfrm>
            <a:off x="3227954" y="2549525"/>
            <a:ext cx="0" cy="2463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Rovná spojovacia šípka 18"/>
          <p:cNvCxnSpPr/>
          <p:nvPr/>
        </p:nvCxnSpPr>
        <p:spPr>
          <a:xfrm>
            <a:off x="3218179" y="3705767"/>
            <a:ext cx="0" cy="2463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Rovná spojovacia šípka 19"/>
          <p:cNvCxnSpPr/>
          <p:nvPr/>
        </p:nvCxnSpPr>
        <p:spPr>
          <a:xfrm>
            <a:off x="9031485" y="2566987"/>
            <a:ext cx="0" cy="2463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Rovná spojovacia šípka 20"/>
          <p:cNvCxnSpPr/>
          <p:nvPr/>
        </p:nvCxnSpPr>
        <p:spPr>
          <a:xfrm>
            <a:off x="9034144" y="3332325"/>
            <a:ext cx="0" cy="2463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Rovná spojovacia šípka 21"/>
          <p:cNvCxnSpPr/>
          <p:nvPr/>
        </p:nvCxnSpPr>
        <p:spPr>
          <a:xfrm>
            <a:off x="9036907" y="4103219"/>
            <a:ext cx="0" cy="2463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Rovná spojovacia šípka 22"/>
          <p:cNvCxnSpPr/>
          <p:nvPr/>
        </p:nvCxnSpPr>
        <p:spPr>
          <a:xfrm>
            <a:off x="9034030" y="4932238"/>
            <a:ext cx="0" cy="2463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ové pole 18"/>
          <p:cNvSpPr txBox="1">
            <a:spLocks noChangeArrowheads="1"/>
          </p:cNvSpPr>
          <p:nvPr/>
        </p:nvSpPr>
        <p:spPr bwMode="auto">
          <a:xfrm>
            <a:off x="1145398" y="5222422"/>
            <a:ext cx="4195010" cy="860744"/>
          </a:xfrm>
          <a:prstGeom prst="rect">
            <a:avLst/>
          </a:prstGeom>
          <a:solidFill>
            <a:srgbClr val="FF0000"/>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smtClean="0">
                <a:effectLst/>
                <a:latin typeface="Calibri" panose="020F0502020204030204" pitchFamily="34" charset="0"/>
                <a:ea typeface="Calibri" panose="020F0502020204030204" pitchFamily="34" charset="0"/>
                <a:cs typeface="Times New Roman" panose="02020603050405020304" pitchFamily="18" charset="0"/>
              </a:rPr>
              <a:t>Women’s greater preference for flexibility and part-time work</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7" name="Zalomená spojnica 26"/>
          <p:cNvCxnSpPr/>
          <p:nvPr/>
        </p:nvCxnSpPr>
        <p:spPr bwMode="auto">
          <a:xfrm>
            <a:off x="7392202" y="1745582"/>
            <a:ext cx="866290" cy="543727"/>
          </a:xfrm>
          <a:prstGeom prst="bentConnector3">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Zalomená spojnica 28"/>
          <p:cNvCxnSpPr/>
          <p:nvPr/>
        </p:nvCxnSpPr>
        <p:spPr bwMode="auto">
          <a:xfrm rot="10800000" flipV="1">
            <a:off x="4040188" y="1711877"/>
            <a:ext cx="849447" cy="577432"/>
          </a:xfrm>
          <a:prstGeom prst="bentConnector3">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Rovná spojovacia šípka 31"/>
          <p:cNvCxnSpPr/>
          <p:nvPr/>
        </p:nvCxnSpPr>
        <p:spPr bwMode="auto">
          <a:xfrm flipH="1">
            <a:off x="5422916" y="5630238"/>
            <a:ext cx="2344346" cy="654"/>
          </a:xfrm>
          <a:prstGeom prst="straightConnector1">
            <a:avLst/>
          </a:prstGeom>
          <a:solidFill>
            <a:schemeClr val="accent1"/>
          </a:solidFill>
          <a:ln w="57150" cap="flat" cmpd="sng" algn="ctr">
            <a:solidFill>
              <a:srgbClr val="FF0000"/>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Rovná spojovacia šípka 33"/>
          <p:cNvCxnSpPr/>
          <p:nvPr/>
        </p:nvCxnSpPr>
        <p:spPr bwMode="auto">
          <a:xfrm flipV="1">
            <a:off x="3227953" y="4625621"/>
            <a:ext cx="0" cy="456644"/>
          </a:xfrm>
          <a:prstGeom prst="straightConnector1">
            <a:avLst/>
          </a:prstGeom>
          <a:solidFill>
            <a:schemeClr val="accent1"/>
          </a:solidFill>
          <a:ln w="63500" cap="flat" cmpd="sng" algn="ctr">
            <a:solidFill>
              <a:srgbClr val="FF0000"/>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BlokTextu 25"/>
          <p:cNvSpPr txBox="1"/>
          <p:nvPr/>
        </p:nvSpPr>
        <p:spPr>
          <a:xfrm flipH="1" flipV="1">
            <a:off x="10695398" y="6013984"/>
            <a:ext cx="1202076" cy="766959"/>
          </a:xfrm>
          <a:prstGeom prst="rect">
            <a:avLst/>
          </a:prstGeom>
          <a:solidFill>
            <a:schemeClr val="bg1"/>
          </a:solidFill>
        </p:spPr>
        <p:txBody>
          <a:bodyPr wrap="square" rtlCol="0">
            <a:spAutoFit/>
          </a:bodyPr>
          <a:lstStyle/>
          <a:p>
            <a:endParaRPr lang="pl-PL"/>
          </a:p>
        </p:txBody>
      </p:sp>
    </p:spTree>
    <p:extLst>
      <p:ext uri="{BB962C8B-B14F-4D97-AF65-F5344CB8AC3E}">
        <p14:creationId xmlns:p14="http://schemas.microsoft.com/office/powerpoint/2010/main" val="442921079"/>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p:cNvSpPr>
            <a:spLocks noGrp="1"/>
          </p:cNvSpPr>
          <p:nvPr>
            <p:ph type="sldNum" sz="quarter" idx="11"/>
          </p:nvPr>
        </p:nvSpPr>
        <p:spPr/>
        <p:txBody>
          <a:bodyPr/>
          <a:lstStyle/>
          <a:p>
            <a:fld id="{0970407D-EE58-4A0B-824B-1D3AE42DD9CF}" type="slidenum">
              <a:rPr lang="cs-CZ" altLang="cs-CZ" smtClean="0"/>
              <a:pPr/>
              <a:t>135</a:t>
            </a:fld>
            <a:endParaRPr lang="cs-CZ" altLang="cs-CZ" dirty="0"/>
          </a:p>
        </p:txBody>
      </p:sp>
      <p:sp>
        <p:nvSpPr>
          <p:cNvPr id="4" name="Nadpis 3"/>
          <p:cNvSpPr>
            <a:spLocks noGrp="1"/>
          </p:cNvSpPr>
          <p:nvPr>
            <p:ph type="title"/>
          </p:nvPr>
        </p:nvSpPr>
        <p:spPr/>
        <p:txBody>
          <a:bodyPr/>
          <a:lstStyle/>
          <a:p>
            <a:r>
              <a:rPr lang="pl-PL" dirty="0" smtClean="0"/>
              <a:t>Conclusions</a:t>
            </a:r>
            <a:endParaRPr lang="pl-PL" dirty="0"/>
          </a:p>
        </p:txBody>
      </p:sp>
      <p:sp>
        <p:nvSpPr>
          <p:cNvPr id="5" name="Zástupný objekt pre obsah 4"/>
          <p:cNvSpPr>
            <a:spLocks noGrp="1"/>
          </p:cNvSpPr>
          <p:nvPr>
            <p:ph idx="1"/>
          </p:nvPr>
        </p:nvSpPr>
        <p:spPr>
          <a:xfrm>
            <a:off x="720000" y="1171576"/>
            <a:ext cx="10753200" cy="4911590"/>
          </a:xfrm>
        </p:spPr>
        <p:txBody>
          <a:bodyPr/>
          <a:lstStyle/>
          <a:p>
            <a:endParaRPr lang="pl-PL" dirty="0"/>
          </a:p>
        </p:txBody>
      </p:sp>
      <p:sp>
        <p:nvSpPr>
          <p:cNvPr id="7" name="Textové pole 2"/>
          <p:cNvSpPr txBox="1">
            <a:spLocks noChangeArrowheads="1"/>
          </p:cNvSpPr>
          <p:nvPr/>
        </p:nvSpPr>
        <p:spPr bwMode="auto">
          <a:xfrm>
            <a:off x="5013157" y="1201856"/>
            <a:ext cx="2236170" cy="1087453"/>
          </a:xfrm>
          <a:prstGeom prst="ellipse">
            <a:avLst/>
          </a:prstGeom>
          <a:solidFill>
            <a:srgbClr val="FF0000"/>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Differential </a:t>
            </a:r>
            <a:r>
              <a:rPr lang="pl-PL" dirty="0" smtClean="0">
                <a:effectLst/>
                <a:latin typeface="Calibri" panose="020F0502020204030204" pitchFamily="34" charset="0"/>
                <a:ea typeface="Calibri" panose="020F0502020204030204" pitchFamily="34" charset="0"/>
                <a:cs typeface="Times New Roman" panose="02020603050405020304" pitchFamily="18" charset="0"/>
              </a:rPr>
              <a:t>treatment?</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ové pole 2"/>
          <p:cNvSpPr txBox="1">
            <a:spLocks noChangeArrowheads="1"/>
          </p:cNvSpPr>
          <p:nvPr/>
        </p:nvSpPr>
        <p:spPr bwMode="auto">
          <a:xfrm>
            <a:off x="2502852" y="2089150"/>
            <a:ext cx="1430655" cy="423044"/>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Women</a:t>
            </a:r>
          </a:p>
        </p:txBody>
      </p:sp>
      <p:sp>
        <p:nvSpPr>
          <p:cNvPr id="9" name="Textové pole 2"/>
          <p:cNvSpPr txBox="1">
            <a:spLocks noChangeArrowheads="1"/>
          </p:cNvSpPr>
          <p:nvPr/>
        </p:nvSpPr>
        <p:spPr bwMode="auto">
          <a:xfrm>
            <a:off x="2222255" y="2823641"/>
            <a:ext cx="2011397" cy="821373"/>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GB" dirty="0">
                <a:effectLst/>
                <a:latin typeface="Calibri" panose="020F0502020204030204" pitchFamily="34" charset="0"/>
                <a:ea typeface="Calibri" panose="020F0502020204030204" pitchFamily="34" charset="0"/>
                <a:cs typeface="Times New Roman" panose="02020603050405020304" pitchFamily="18" charset="0"/>
              </a:rPr>
              <a:t>Direct discrimination </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ové pole 2"/>
          <p:cNvSpPr txBox="1">
            <a:spLocks noChangeArrowheads="1"/>
          </p:cNvSpPr>
          <p:nvPr/>
        </p:nvSpPr>
        <p:spPr bwMode="auto">
          <a:xfrm>
            <a:off x="2159214" y="4005628"/>
            <a:ext cx="2137478" cy="516255"/>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Lower wages</a:t>
            </a:r>
          </a:p>
        </p:txBody>
      </p:sp>
      <p:sp>
        <p:nvSpPr>
          <p:cNvPr id="11" name="Textové pole 2"/>
          <p:cNvSpPr txBox="1">
            <a:spLocks noChangeArrowheads="1"/>
          </p:cNvSpPr>
          <p:nvPr/>
        </p:nvSpPr>
        <p:spPr bwMode="auto">
          <a:xfrm>
            <a:off x="8328977" y="2089150"/>
            <a:ext cx="1430655" cy="423045"/>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Men</a:t>
            </a:r>
          </a:p>
        </p:txBody>
      </p:sp>
      <p:sp>
        <p:nvSpPr>
          <p:cNvPr id="12" name="Textové pole 5"/>
          <p:cNvSpPr txBox="1">
            <a:spLocks noChangeArrowheads="1"/>
          </p:cNvSpPr>
          <p:nvPr/>
        </p:nvSpPr>
        <p:spPr bwMode="auto">
          <a:xfrm>
            <a:off x="7929495" y="2859086"/>
            <a:ext cx="2229618" cy="440053"/>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Implicit biases</a:t>
            </a:r>
          </a:p>
        </p:txBody>
      </p:sp>
      <p:sp>
        <p:nvSpPr>
          <p:cNvPr id="13" name="Textové pole 6"/>
          <p:cNvSpPr txBox="1">
            <a:spLocks noChangeArrowheads="1"/>
          </p:cNvSpPr>
          <p:nvPr/>
        </p:nvSpPr>
        <p:spPr bwMode="auto">
          <a:xfrm>
            <a:off x="7929496" y="3639820"/>
            <a:ext cx="2249790" cy="396125"/>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Backlash effect</a:t>
            </a:r>
          </a:p>
        </p:txBody>
      </p:sp>
      <p:sp>
        <p:nvSpPr>
          <p:cNvPr id="14" name="Textové pole 7"/>
          <p:cNvSpPr txBox="1">
            <a:spLocks noChangeArrowheads="1"/>
          </p:cNvSpPr>
          <p:nvPr/>
        </p:nvSpPr>
        <p:spPr bwMode="auto">
          <a:xfrm>
            <a:off x="7929495" y="4416873"/>
            <a:ext cx="2249791" cy="440115"/>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Lower likeability</a:t>
            </a:r>
          </a:p>
        </p:txBody>
      </p:sp>
      <p:sp>
        <p:nvSpPr>
          <p:cNvPr id="15" name="Textové pole 8"/>
          <p:cNvSpPr txBox="1">
            <a:spLocks noChangeArrowheads="1"/>
          </p:cNvSpPr>
          <p:nvPr/>
        </p:nvSpPr>
        <p:spPr bwMode="auto">
          <a:xfrm>
            <a:off x="7892723" y="5240872"/>
            <a:ext cx="2286563" cy="842294"/>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Greater „dismissability”</a:t>
            </a:r>
          </a:p>
        </p:txBody>
      </p:sp>
      <p:cxnSp>
        <p:nvCxnSpPr>
          <p:cNvPr id="18" name="Rovná spojovacia šípka 17"/>
          <p:cNvCxnSpPr/>
          <p:nvPr/>
        </p:nvCxnSpPr>
        <p:spPr>
          <a:xfrm>
            <a:off x="3227954" y="2549525"/>
            <a:ext cx="0" cy="2463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Rovná spojovacia šípka 18"/>
          <p:cNvCxnSpPr/>
          <p:nvPr/>
        </p:nvCxnSpPr>
        <p:spPr>
          <a:xfrm>
            <a:off x="3218179" y="3705767"/>
            <a:ext cx="0" cy="2463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Rovná spojovacia šípka 19"/>
          <p:cNvCxnSpPr/>
          <p:nvPr/>
        </p:nvCxnSpPr>
        <p:spPr>
          <a:xfrm>
            <a:off x="9031485" y="2566987"/>
            <a:ext cx="0" cy="2463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Rovná spojovacia šípka 20"/>
          <p:cNvCxnSpPr/>
          <p:nvPr/>
        </p:nvCxnSpPr>
        <p:spPr>
          <a:xfrm>
            <a:off x="9034144" y="3332325"/>
            <a:ext cx="0" cy="2463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Rovná spojovacia šípka 21"/>
          <p:cNvCxnSpPr/>
          <p:nvPr/>
        </p:nvCxnSpPr>
        <p:spPr>
          <a:xfrm>
            <a:off x="9036907" y="4103219"/>
            <a:ext cx="0" cy="2463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Rovná spojovacia šípka 22"/>
          <p:cNvCxnSpPr/>
          <p:nvPr/>
        </p:nvCxnSpPr>
        <p:spPr>
          <a:xfrm>
            <a:off x="9034030" y="4932238"/>
            <a:ext cx="0" cy="2463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ové pole 18"/>
          <p:cNvSpPr txBox="1">
            <a:spLocks noChangeArrowheads="1"/>
          </p:cNvSpPr>
          <p:nvPr/>
        </p:nvSpPr>
        <p:spPr bwMode="auto">
          <a:xfrm>
            <a:off x="1145398" y="5222422"/>
            <a:ext cx="4195010" cy="860744"/>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smtClean="0">
                <a:effectLst/>
                <a:latin typeface="Calibri" panose="020F0502020204030204" pitchFamily="34" charset="0"/>
                <a:ea typeface="Calibri" panose="020F0502020204030204" pitchFamily="34" charset="0"/>
                <a:cs typeface="Times New Roman" panose="02020603050405020304" pitchFamily="18" charset="0"/>
              </a:rPr>
              <a:t>Women’s greater preference for flexibility and part-time work</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7" name="Zalomená spojnica 26"/>
          <p:cNvCxnSpPr/>
          <p:nvPr/>
        </p:nvCxnSpPr>
        <p:spPr bwMode="auto">
          <a:xfrm>
            <a:off x="7392202" y="1745582"/>
            <a:ext cx="866290" cy="543727"/>
          </a:xfrm>
          <a:prstGeom prst="bentConnector3">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Zalomená spojnica 28"/>
          <p:cNvCxnSpPr/>
          <p:nvPr/>
        </p:nvCxnSpPr>
        <p:spPr bwMode="auto">
          <a:xfrm rot="10800000" flipV="1">
            <a:off x="4040188" y="1711877"/>
            <a:ext cx="849447" cy="577432"/>
          </a:xfrm>
          <a:prstGeom prst="bentConnector3">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Obdĺžnik 5"/>
          <p:cNvSpPr/>
          <p:nvPr/>
        </p:nvSpPr>
        <p:spPr bwMode="auto">
          <a:xfrm>
            <a:off x="4546284" y="3087629"/>
            <a:ext cx="3133618" cy="1138780"/>
          </a:xfrm>
          <a:prstGeom prst="rect">
            <a:avLst/>
          </a:prstGeom>
          <a:solidFill>
            <a:srgbClr val="FF0000"/>
          </a:solidFill>
          <a:ln w="9525" cap="flat" cmpd="sng" algn="ctr">
            <a:no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pl-PL" sz="2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Less work-life balance</a:t>
            </a:r>
          </a:p>
        </p:txBody>
      </p:sp>
      <p:cxnSp>
        <p:nvCxnSpPr>
          <p:cNvPr id="17" name="Rovná spojovacia šípka 16"/>
          <p:cNvCxnSpPr/>
          <p:nvPr/>
        </p:nvCxnSpPr>
        <p:spPr bwMode="auto">
          <a:xfrm>
            <a:off x="6107204" y="2467590"/>
            <a:ext cx="0" cy="496037"/>
          </a:xfrm>
          <a:prstGeom prst="straightConnector1">
            <a:avLst/>
          </a:prstGeom>
          <a:solidFill>
            <a:schemeClr val="accent1"/>
          </a:solidFill>
          <a:ln w="63500"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BlokTextu 25"/>
          <p:cNvSpPr txBox="1"/>
          <p:nvPr/>
        </p:nvSpPr>
        <p:spPr>
          <a:xfrm flipH="1" flipV="1">
            <a:off x="10695398" y="6013984"/>
            <a:ext cx="1202076" cy="766959"/>
          </a:xfrm>
          <a:prstGeom prst="rect">
            <a:avLst/>
          </a:prstGeom>
          <a:solidFill>
            <a:schemeClr val="bg1"/>
          </a:solidFill>
        </p:spPr>
        <p:txBody>
          <a:bodyPr wrap="square" rtlCol="0">
            <a:spAutoFit/>
          </a:bodyPr>
          <a:lstStyle/>
          <a:p>
            <a:endParaRPr lang="pl-PL"/>
          </a:p>
        </p:txBody>
      </p:sp>
    </p:spTree>
    <p:extLst>
      <p:ext uri="{BB962C8B-B14F-4D97-AF65-F5344CB8AC3E}">
        <p14:creationId xmlns:p14="http://schemas.microsoft.com/office/powerpoint/2010/main" val="247730594"/>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p:cNvSpPr>
            <a:spLocks noGrp="1"/>
          </p:cNvSpPr>
          <p:nvPr>
            <p:ph type="sldNum" sz="quarter" idx="11"/>
          </p:nvPr>
        </p:nvSpPr>
        <p:spPr/>
        <p:txBody>
          <a:bodyPr/>
          <a:lstStyle/>
          <a:p>
            <a:fld id="{0970407D-EE58-4A0B-824B-1D3AE42DD9CF}" type="slidenum">
              <a:rPr lang="cs-CZ" altLang="cs-CZ" smtClean="0"/>
              <a:pPr/>
              <a:t>136</a:t>
            </a:fld>
            <a:endParaRPr lang="cs-CZ" altLang="cs-CZ" dirty="0"/>
          </a:p>
        </p:txBody>
      </p:sp>
      <p:sp>
        <p:nvSpPr>
          <p:cNvPr id="4" name="Nadpis 3"/>
          <p:cNvSpPr>
            <a:spLocks noGrp="1"/>
          </p:cNvSpPr>
          <p:nvPr>
            <p:ph type="title"/>
          </p:nvPr>
        </p:nvSpPr>
        <p:spPr/>
        <p:txBody>
          <a:bodyPr/>
          <a:lstStyle/>
          <a:p>
            <a:r>
              <a:rPr lang="pl-PL" dirty="0" smtClean="0"/>
              <a:t>Conclusions</a:t>
            </a:r>
            <a:endParaRPr lang="pl-PL" dirty="0"/>
          </a:p>
        </p:txBody>
      </p:sp>
      <p:sp>
        <p:nvSpPr>
          <p:cNvPr id="5" name="Zástupný objekt pre obsah 4"/>
          <p:cNvSpPr>
            <a:spLocks noGrp="1"/>
          </p:cNvSpPr>
          <p:nvPr>
            <p:ph idx="1"/>
          </p:nvPr>
        </p:nvSpPr>
        <p:spPr>
          <a:xfrm>
            <a:off x="720000" y="1171576"/>
            <a:ext cx="10753200" cy="4911590"/>
          </a:xfrm>
        </p:spPr>
        <p:txBody>
          <a:bodyPr/>
          <a:lstStyle/>
          <a:p>
            <a:endParaRPr lang="pl-PL" dirty="0"/>
          </a:p>
        </p:txBody>
      </p:sp>
      <p:sp>
        <p:nvSpPr>
          <p:cNvPr id="7" name="Textové pole 2"/>
          <p:cNvSpPr txBox="1">
            <a:spLocks noChangeArrowheads="1"/>
          </p:cNvSpPr>
          <p:nvPr/>
        </p:nvSpPr>
        <p:spPr bwMode="auto">
          <a:xfrm>
            <a:off x="5013157" y="1201856"/>
            <a:ext cx="2236170" cy="1087453"/>
          </a:xfrm>
          <a:prstGeom prst="ellipse">
            <a:avLst/>
          </a:prstGeom>
          <a:solidFill>
            <a:srgbClr val="FF0000"/>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Differential </a:t>
            </a:r>
            <a:r>
              <a:rPr lang="pl-PL" dirty="0" smtClean="0">
                <a:effectLst/>
                <a:latin typeface="Calibri" panose="020F0502020204030204" pitchFamily="34" charset="0"/>
                <a:ea typeface="Calibri" panose="020F0502020204030204" pitchFamily="34" charset="0"/>
                <a:cs typeface="Times New Roman" panose="02020603050405020304" pitchFamily="18" charset="0"/>
              </a:rPr>
              <a:t>treatment?</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ové pole 2"/>
          <p:cNvSpPr txBox="1">
            <a:spLocks noChangeArrowheads="1"/>
          </p:cNvSpPr>
          <p:nvPr/>
        </p:nvSpPr>
        <p:spPr bwMode="auto">
          <a:xfrm>
            <a:off x="2502852" y="2089150"/>
            <a:ext cx="1430655" cy="423044"/>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Women</a:t>
            </a:r>
          </a:p>
        </p:txBody>
      </p:sp>
      <p:sp>
        <p:nvSpPr>
          <p:cNvPr id="9" name="Textové pole 2"/>
          <p:cNvSpPr txBox="1">
            <a:spLocks noChangeArrowheads="1"/>
          </p:cNvSpPr>
          <p:nvPr/>
        </p:nvSpPr>
        <p:spPr bwMode="auto">
          <a:xfrm>
            <a:off x="2222255" y="2823641"/>
            <a:ext cx="2011397" cy="821373"/>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GB" dirty="0">
                <a:effectLst/>
                <a:latin typeface="Calibri" panose="020F0502020204030204" pitchFamily="34" charset="0"/>
                <a:ea typeface="Calibri" panose="020F0502020204030204" pitchFamily="34" charset="0"/>
                <a:cs typeface="Times New Roman" panose="02020603050405020304" pitchFamily="18" charset="0"/>
              </a:rPr>
              <a:t>Direct discrimination </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ové pole 2"/>
          <p:cNvSpPr txBox="1">
            <a:spLocks noChangeArrowheads="1"/>
          </p:cNvSpPr>
          <p:nvPr/>
        </p:nvSpPr>
        <p:spPr bwMode="auto">
          <a:xfrm>
            <a:off x="2159214" y="4005628"/>
            <a:ext cx="2137478" cy="516255"/>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Lower wages</a:t>
            </a:r>
          </a:p>
        </p:txBody>
      </p:sp>
      <p:sp>
        <p:nvSpPr>
          <p:cNvPr id="11" name="Textové pole 2"/>
          <p:cNvSpPr txBox="1">
            <a:spLocks noChangeArrowheads="1"/>
          </p:cNvSpPr>
          <p:nvPr/>
        </p:nvSpPr>
        <p:spPr bwMode="auto">
          <a:xfrm>
            <a:off x="8328977" y="2089150"/>
            <a:ext cx="1430655" cy="423045"/>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Men</a:t>
            </a:r>
          </a:p>
        </p:txBody>
      </p:sp>
      <p:sp>
        <p:nvSpPr>
          <p:cNvPr id="12" name="Textové pole 5"/>
          <p:cNvSpPr txBox="1">
            <a:spLocks noChangeArrowheads="1"/>
          </p:cNvSpPr>
          <p:nvPr/>
        </p:nvSpPr>
        <p:spPr bwMode="auto">
          <a:xfrm>
            <a:off x="7929495" y="2859086"/>
            <a:ext cx="2229618" cy="440053"/>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Implicit biases</a:t>
            </a:r>
          </a:p>
        </p:txBody>
      </p:sp>
      <p:sp>
        <p:nvSpPr>
          <p:cNvPr id="13" name="Textové pole 6"/>
          <p:cNvSpPr txBox="1">
            <a:spLocks noChangeArrowheads="1"/>
          </p:cNvSpPr>
          <p:nvPr/>
        </p:nvSpPr>
        <p:spPr bwMode="auto">
          <a:xfrm>
            <a:off x="7929496" y="3639820"/>
            <a:ext cx="2249790" cy="396125"/>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Backlash effect</a:t>
            </a:r>
          </a:p>
        </p:txBody>
      </p:sp>
      <p:sp>
        <p:nvSpPr>
          <p:cNvPr id="14" name="Textové pole 7"/>
          <p:cNvSpPr txBox="1">
            <a:spLocks noChangeArrowheads="1"/>
          </p:cNvSpPr>
          <p:nvPr/>
        </p:nvSpPr>
        <p:spPr bwMode="auto">
          <a:xfrm>
            <a:off x="7929495" y="4416873"/>
            <a:ext cx="2249791" cy="440115"/>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Lower likeability</a:t>
            </a:r>
          </a:p>
        </p:txBody>
      </p:sp>
      <p:sp>
        <p:nvSpPr>
          <p:cNvPr id="15" name="Textové pole 8"/>
          <p:cNvSpPr txBox="1">
            <a:spLocks noChangeArrowheads="1"/>
          </p:cNvSpPr>
          <p:nvPr/>
        </p:nvSpPr>
        <p:spPr bwMode="auto">
          <a:xfrm>
            <a:off x="7892723" y="5240872"/>
            <a:ext cx="2286563" cy="842294"/>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Greater „dismissability”</a:t>
            </a:r>
          </a:p>
        </p:txBody>
      </p:sp>
      <p:cxnSp>
        <p:nvCxnSpPr>
          <p:cNvPr id="18" name="Rovná spojovacia šípka 17"/>
          <p:cNvCxnSpPr/>
          <p:nvPr/>
        </p:nvCxnSpPr>
        <p:spPr>
          <a:xfrm>
            <a:off x="3227954" y="2549525"/>
            <a:ext cx="0" cy="2463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Rovná spojovacia šípka 18"/>
          <p:cNvCxnSpPr/>
          <p:nvPr/>
        </p:nvCxnSpPr>
        <p:spPr>
          <a:xfrm>
            <a:off x="3218179" y="3705767"/>
            <a:ext cx="0" cy="2463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Rovná spojovacia šípka 19"/>
          <p:cNvCxnSpPr/>
          <p:nvPr/>
        </p:nvCxnSpPr>
        <p:spPr>
          <a:xfrm>
            <a:off x="9031485" y="2566987"/>
            <a:ext cx="0" cy="2463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Rovná spojovacia šípka 20"/>
          <p:cNvCxnSpPr/>
          <p:nvPr/>
        </p:nvCxnSpPr>
        <p:spPr>
          <a:xfrm>
            <a:off x="9034144" y="3332325"/>
            <a:ext cx="0" cy="2463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Rovná spojovacia šípka 21"/>
          <p:cNvCxnSpPr/>
          <p:nvPr/>
        </p:nvCxnSpPr>
        <p:spPr>
          <a:xfrm>
            <a:off x="9036907" y="4103219"/>
            <a:ext cx="0" cy="2463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Rovná spojovacia šípka 22"/>
          <p:cNvCxnSpPr/>
          <p:nvPr/>
        </p:nvCxnSpPr>
        <p:spPr>
          <a:xfrm>
            <a:off x="9034030" y="4932238"/>
            <a:ext cx="0" cy="2463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ové pole 18"/>
          <p:cNvSpPr txBox="1">
            <a:spLocks noChangeArrowheads="1"/>
          </p:cNvSpPr>
          <p:nvPr/>
        </p:nvSpPr>
        <p:spPr bwMode="auto">
          <a:xfrm>
            <a:off x="1145398" y="5222422"/>
            <a:ext cx="4195010" cy="860744"/>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smtClean="0">
                <a:effectLst/>
                <a:latin typeface="Calibri" panose="020F0502020204030204" pitchFamily="34" charset="0"/>
                <a:ea typeface="Calibri" panose="020F0502020204030204" pitchFamily="34" charset="0"/>
                <a:cs typeface="Times New Roman" panose="02020603050405020304" pitchFamily="18" charset="0"/>
              </a:rPr>
              <a:t>Women’s greater preference for flexibility and part-time work</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7" name="Zalomená spojnica 26"/>
          <p:cNvCxnSpPr/>
          <p:nvPr/>
        </p:nvCxnSpPr>
        <p:spPr bwMode="auto">
          <a:xfrm>
            <a:off x="7392202" y="1745582"/>
            <a:ext cx="866290" cy="543727"/>
          </a:xfrm>
          <a:prstGeom prst="bentConnector3">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Zalomená spojnica 28"/>
          <p:cNvCxnSpPr/>
          <p:nvPr/>
        </p:nvCxnSpPr>
        <p:spPr bwMode="auto">
          <a:xfrm rot="10800000" flipV="1">
            <a:off x="4040188" y="1711877"/>
            <a:ext cx="849447" cy="577432"/>
          </a:xfrm>
          <a:prstGeom prst="bentConnector3">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Obdĺžnik 5"/>
          <p:cNvSpPr/>
          <p:nvPr/>
        </p:nvSpPr>
        <p:spPr bwMode="auto">
          <a:xfrm>
            <a:off x="4546284" y="3087629"/>
            <a:ext cx="3133618" cy="1138780"/>
          </a:xfrm>
          <a:prstGeom prst="rect">
            <a:avLst/>
          </a:prstGeom>
          <a:solidFill>
            <a:srgbClr val="FF0000"/>
          </a:solidFill>
          <a:ln w="9525" cap="flat" cmpd="sng" algn="ctr">
            <a:no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pl-PL" sz="2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Less work-life balance</a:t>
            </a:r>
          </a:p>
          <a:p>
            <a:pPr marL="0" marR="0" indent="0" algn="ctr" defTabSz="914400" rtl="0" eaLnBrk="1" fontAlgn="base" latinLnBrk="0" hangingPunct="1">
              <a:lnSpc>
                <a:spcPct val="100000"/>
              </a:lnSpc>
              <a:spcBef>
                <a:spcPct val="0"/>
              </a:spcBef>
              <a:spcAft>
                <a:spcPct val="0"/>
              </a:spcAft>
              <a:buClrTx/>
              <a:buSzTx/>
              <a:buFontTx/>
              <a:buNone/>
              <a:tabLst/>
            </a:pPr>
            <a:r>
              <a:rPr lang="pl-PL" dirty="0" smtClean="0">
                <a:latin typeface="Calibri" panose="020F0502020204030204" pitchFamily="34" charset="0"/>
                <a:cs typeface="Calibri" panose="020F0502020204030204" pitchFamily="34" charset="0"/>
              </a:rPr>
              <a:t>Less wellbeing</a:t>
            </a:r>
          </a:p>
        </p:txBody>
      </p:sp>
      <p:cxnSp>
        <p:nvCxnSpPr>
          <p:cNvPr id="17" name="Rovná spojovacia šípka 16"/>
          <p:cNvCxnSpPr/>
          <p:nvPr/>
        </p:nvCxnSpPr>
        <p:spPr bwMode="auto">
          <a:xfrm>
            <a:off x="6107204" y="2467590"/>
            <a:ext cx="0" cy="496037"/>
          </a:xfrm>
          <a:prstGeom prst="straightConnector1">
            <a:avLst/>
          </a:prstGeom>
          <a:solidFill>
            <a:schemeClr val="accent1"/>
          </a:solidFill>
          <a:ln w="63500"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BlokTextu 25"/>
          <p:cNvSpPr txBox="1"/>
          <p:nvPr/>
        </p:nvSpPr>
        <p:spPr>
          <a:xfrm flipH="1" flipV="1">
            <a:off x="10695398" y="6013984"/>
            <a:ext cx="1202076" cy="766959"/>
          </a:xfrm>
          <a:prstGeom prst="rect">
            <a:avLst/>
          </a:prstGeom>
          <a:solidFill>
            <a:schemeClr val="bg1"/>
          </a:solidFill>
        </p:spPr>
        <p:txBody>
          <a:bodyPr wrap="square" rtlCol="0">
            <a:spAutoFit/>
          </a:bodyPr>
          <a:lstStyle/>
          <a:p>
            <a:endParaRPr lang="pl-PL"/>
          </a:p>
        </p:txBody>
      </p:sp>
    </p:spTree>
    <p:extLst>
      <p:ext uri="{BB962C8B-B14F-4D97-AF65-F5344CB8AC3E}">
        <p14:creationId xmlns:p14="http://schemas.microsoft.com/office/powerpoint/2010/main" val="1297174416"/>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p:cNvSpPr>
            <a:spLocks noGrp="1"/>
          </p:cNvSpPr>
          <p:nvPr>
            <p:ph type="sldNum" sz="quarter" idx="11"/>
          </p:nvPr>
        </p:nvSpPr>
        <p:spPr/>
        <p:txBody>
          <a:bodyPr/>
          <a:lstStyle/>
          <a:p>
            <a:fld id="{0970407D-EE58-4A0B-824B-1D3AE42DD9CF}" type="slidenum">
              <a:rPr lang="cs-CZ" altLang="cs-CZ" smtClean="0"/>
              <a:pPr/>
              <a:t>137</a:t>
            </a:fld>
            <a:endParaRPr lang="cs-CZ" altLang="cs-CZ" dirty="0"/>
          </a:p>
        </p:txBody>
      </p:sp>
      <p:sp>
        <p:nvSpPr>
          <p:cNvPr id="4" name="Nadpis 3"/>
          <p:cNvSpPr>
            <a:spLocks noGrp="1"/>
          </p:cNvSpPr>
          <p:nvPr>
            <p:ph type="title"/>
          </p:nvPr>
        </p:nvSpPr>
        <p:spPr/>
        <p:txBody>
          <a:bodyPr/>
          <a:lstStyle/>
          <a:p>
            <a:r>
              <a:rPr lang="pl-PL" dirty="0" smtClean="0"/>
              <a:t>Conclusions</a:t>
            </a:r>
            <a:endParaRPr lang="pl-PL" dirty="0"/>
          </a:p>
        </p:txBody>
      </p:sp>
      <p:sp>
        <p:nvSpPr>
          <p:cNvPr id="5" name="Zástupný objekt pre obsah 4"/>
          <p:cNvSpPr>
            <a:spLocks noGrp="1"/>
          </p:cNvSpPr>
          <p:nvPr>
            <p:ph idx="1"/>
          </p:nvPr>
        </p:nvSpPr>
        <p:spPr>
          <a:xfrm>
            <a:off x="720000" y="1171576"/>
            <a:ext cx="10753200" cy="4911590"/>
          </a:xfrm>
        </p:spPr>
        <p:txBody>
          <a:bodyPr/>
          <a:lstStyle/>
          <a:p>
            <a:endParaRPr lang="pl-PL" dirty="0"/>
          </a:p>
        </p:txBody>
      </p:sp>
      <p:sp>
        <p:nvSpPr>
          <p:cNvPr id="7" name="Textové pole 2"/>
          <p:cNvSpPr txBox="1">
            <a:spLocks noChangeArrowheads="1"/>
          </p:cNvSpPr>
          <p:nvPr/>
        </p:nvSpPr>
        <p:spPr bwMode="auto">
          <a:xfrm>
            <a:off x="5013157" y="1201856"/>
            <a:ext cx="2236170" cy="1087453"/>
          </a:xfrm>
          <a:prstGeom prst="ellipse">
            <a:avLst/>
          </a:prstGeom>
          <a:solidFill>
            <a:srgbClr val="FF0000"/>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Differential </a:t>
            </a:r>
            <a:r>
              <a:rPr lang="pl-PL" dirty="0" smtClean="0">
                <a:effectLst/>
                <a:latin typeface="Calibri" panose="020F0502020204030204" pitchFamily="34" charset="0"/>
                <a:ea typeface="Calibri" panose="020F0502020204030204" pitchFamily="34" charset="0"/>
                <a:cs typeface="Times New Roman" panose="02020603050405020304" pitchFamily="18" charset="0"/>
              </a:rPr>
              <a:t>treatment?</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ové pole 2"/>
          <p:cNvSpPr txBox="1">
            <a:spLocks noChangeArrowheads="1"/>
          </p:cNvSpPr>
          <p:nvPr/>
        </p:nvSpPr>
        <p:spPr bwMode="auto">
          <a:xfrm>
            <a:off x="2502852" y="2089150"/>
            <a:ext cx="1430655" cy="423044"/>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Women</a:t>
            </a:r>
          </a:p>
        </p:txBody>
      </p:sp>
      <p:sp>
        <p:nvSpPr>
          <p:cNvPr id="9" name="Textové pole 2"/>
          <p:cNvSpPr txBox="1">
            <a:spLocks noChangeArrowheads="1"/>
          </p:cNvSpPr>
          <p:nvPr/>
        </p:nvSpPr>
        <p:spPr bwMode="auto">
          <a:xfrm>
            <a:off x="2222255" y="2823641"/>
            <a:ext cx="2011397" cy="821373"/>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GB" dirty="0">
                <a:effectLst/>
                <a:latin typeface="Calibri" panose="020F0502020204030204" pitchFamily="34" charset="0"/>
                <a:ea typeface="Calibri" panose="020F0502020204030204" pitchFamily="34" charset="0"/>
                <a:cs typeface="Times New Roman" panose="02020603050405020304" pitchFamily="18" charset="0"/>
              </a:rPr>
              <a:t>Direct discrimination </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ové pole 2"/>
          <p:cNvSpPr txBox="1">
            <a:spLocks noChangeArrowheads="1"/>
          </p:cNvSpPr>
          <p:nvPr/>
        </p:nvSpPr>
        <p:spPr bwMode="auto">
          <a:xfrm>
            <a:off x="2159214" y="4005628"/>
            <a:ext cx="2137478" cy="516255"/>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Lower wages</a:t>
            </a:r>
          </a:p>
        </p:txBody>
      </p:sp>
      <p:sp>
        <p:nvSpPr>
          <p:cNvPr id="11" name="Textové pole 2"/>
          <p:cNvSpPr txBox="1">
            <a:spLocks noChangeArrowheads="1"/>
          </p:cNvSpPr>
          <p:nvPr/>
        </p:nvSpPr>
        <p:spPr bwMode="auto">
          <a:xfrm>
            <a:off x="8328977" y="2089150"/>
            <a:ext cx="1430655" cy="423045"/>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Men</a:t>
            </a:r>
          </a:p>
        </p:txBody>
      </p:sp>
      <p:sp>
        <p:nvSpPr>
          <p:cNvPr id="12" name="Textové pole 5"/>
          <p:cNvSpPr txBox="1">
            <a:spLocks noChangeArrowheads="1"/>
          </p:cNvSpPr>
          <p:nvPr/>
        </p:nvSpPr>
        <p:spPr bwMode="auto">
          <a:xfrm>
            <a:off x="7929495" y="2859086"/>
            <a:ext cx="2229618" cy="440053"/>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Implicit biases</a:t>
            </a:r>
          </a:p>
        </p:txBody>
      </p:sp>
      <p:sp>
        <p:nvSpPr>
          <p:cNvPr id="13" name="Textové pole 6"/>
          <p:cNvSpPr txBox="1">
            <a:spLocks noChangeArrowheads="1"/>
          </p:cNvSpPr>
          <p:nvPr/>
        </p:nvSpPr>
        <p:spPr bwMode="auto">
          <a:xfrm>
            <a:off x="7929496" y="3639820"/>
            <a:ext cx="2249790" cy="396125"/>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Backlash effect</a:t>
            </a:r>
          </a:p>
        </p:txBody>
      </p:sp>
      <p:sp>
        <p:nvSpPr>
          <p:cNvPr id="14" name="Textové pole 7"/>
          <p:cNvSpPr txBox="1">
            <a:spLocks noChangeArrowheads="1"/>
          </p:cNvSpPr>
          <p:nvPr/>
        </p:nvSpPr>
        <p:spPr bwMode="auto">
          <a:xfrm>
            <a:off x="7929495" y="4416873"/>
            <a:ext cx="2249791" cy="440115"/>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Lower likeability</a:t>
            </a:r>
          </a:p>
        </p:txBody>
      </p:sp>
      <p:sp>
        <p:nvSpPr>
          <p:cNvPr id="15" name="Textové pole 8"/>
          <p:cNvSpPr txBox="1">
            <a:spLocks noChangeArrowheads="1"/>
          </p:cNvSpPr>
          <p:nvPr/>
        </p:nvSpPr>
        <p:spPr bwMode="auto">
          <a:xfrm>
            <a:off x="7892723" y="5240872"/>
            <a:ext cx="2286563" cy="842294"/>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Greater „dismissability”</a:t>
            </a:r>
          </a:p>
        </p:txBody>
      </p:sp>
      <p:cxnSp>
        <p:nvCxnSpPr>
          <p:cNvPr id="18" name="Rovná spojovacia šípka 17"/>
          <p:cNvCxnSpPr/>
          <p:nvPr/>
        </p:nvCxnSpPr>
        <p:spPr>
          <a:xfrm>
            <a:off x="3227954" y="2549525"/>
            <a:ext cx="0" cy="2463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Rovná spojovacia šípka 18"/>
          <p:cNvCxnSpPr/>
          <p:nvPr/>
        </p:nvCxnSpPr>
        <p:spPr>
          <a:xfrm>
            <a:off x="3218179" y="3705767"/>
            <a:ext cx="0" cy="2463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Rovná spojovacia šípka 19"/>
          <p:cNvCxnSpPr/>
          <p:nvPr/>
        </p:nvCxnSpPr>
        <p:spPr>
          <a:xfrm>
            <a:off x="9031485" y="2566987"/>
            <a:ext cx="0" cy="2463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Rovná spojovacia šípka 20"/>
          <p:cNvCxnSpPr/>
          <p:nvPr/>
        </p:nvCxnSpPr>
        <p:spPr>
          <a:xfrm>
            <a:off x="9034144" y="3332325"/>
            <a:ext cx="0" cy="2463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Rovná spojovacia šípka 21"/>
          <p:cNvCxnSpPr/>
          <p:nvPr/>
        </p:nvCxnSpPr>
        <p:spPr>
          <a:xfrm>
            <a:off x="9036907" y="4103219"/>
            <a:ext cx="0" cy="2463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Rovná spojovacia šípka 22"/>
          <p:cNvCxnSpPr/>
          <p:nvPr/>
        </p:nvCxnSpPr>
        <p:spPr>
          <a:xfrm>
            <a:off x="9034030" y="4932238"/>
            <a:ext cx="0" cy="2463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ové pole 18"/>
          <p:cNvSpPr txBox="1">
            <a:spLocks noChangeArrowheads="1"/>
          </p:cNvSpPr>
          <p:nvPr/>
        </p:nvSpPr>
        <p:spPr bwMode="auto">
          <a:xfrm>
            <a:off x="1145398" y="5222422"/>
            <a:ext cx="4195010" cy="860744"/>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smtClean="0">
                <a:effectLst/>
                <a:latin typeface="Calibri" panose="020F0502020204030204" pitchFamily="34" charset="0"/>
                <a:ea typeface="Calibri" panose="020F0502020204030204" pitchFamily="34" charset="0"/>
                <a:cs typeface="Times New Roman" panose="02020603050405020304" pitchFamily="18" charset="0"/>
              </a:rPr>
              <a:t>Women’s greater preference for flexibility and part-time work</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7" name="Zalomená spojnica 26"/>
          <p:cNvCxnSpPr/>
          <p:nvPr/>
        </p:nvCxnSpPr>
        <p:spPr bwMode="auto">
          <a:xfrm>
            <a:off x="7392202" y="1745582"/>
            <a:ext cx="866290" cy="543727"/>
          </a:xfrm>
          <a:prstGeom prst="bentConnector3">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Zalomená spojnica 28"/>
          <p:cNvCxnSpPr/>
          <p:nvPr/>
        </p:nvCxnSpPr>
        <p:spPr bwMode="auto">
          <a:xfrm rot="10800000" flipV="1">
            <a:off x="4040188" y="1711877"/>
            <a:ext cx="849447" cy="577432"/>
          </a:xfrm>
          <a:prstGeom prst="bentConnector3">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Obdĺžnik 5"/>
          <p:cNvSpPr/>
          <p:nvPr/>
        </p:nvSpPr>
        <p:spPr bwMode="auto">
          <a:xfrm>
            <a:off x="4546284" y="3087629"/>
            <a:ext cx="3133618" cy="1138780"/>
          </a:xfrm>
          <a:prstGeom prst="rect">
            <a:avLst/>
          </a:prstGeom>
          <a:solidFill>
            <a:srgbClr val="FF0000"/>
          </a:solidFill>
          <a:ln w="9525" cap="flat" cmpd="sng" algn="ctr">
            <a:no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pl-PL" sz="2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Less work-life balance</a:t>
            </a:r>
          </a:p>
          <a:p>
            <a:pPr marL="0" marR="0" indent="0" algn="ctr" defTabSz="914400" rtl="0" eaLnBrk="1" fontAlgn="base" latinLnBrk="0" hangingPunct="1">
              <a:lnSpc>
                <a:spcPct val="100000"/>
              </a:lnSpc>
              <a:spcBef>
                <a:spcPct val="0"/>
              </a:spcBef>
              <a:spcAft>
                <a:spcPct val="0"/>
              </a:spcAft>
              <a:buClrTx/>
              <a:buSzTx/>
              <a:buFontTx/>
              <a:buNone/>
              <a:tabLst/>
            </a:pPr>
            <a:r>
              <a:rPr lang="pl-PL" dirty="0" smtClean="0">
                <a:latin typeface="Calibri" panose="020F0502020204030204" pitchFamily="34" charset="0"/>
                <a:cs typeface="Calibri" panose="020F0502020204030204" pitchFamily="34" charset="0"/>
              </a:rPr>
              <a:t>Less wellbeing</a:t>
            </a:r>
          </a:p>
          <a:p>
            <a:pPr marL="0" marR="0" indent="0" algn="ctr" defTabSz="914400" rtl="0" eaLnBrk="1" fontAlgn="base" latinLnBrk="0" hangingPunct="1">
              <a:lnSpc>
                <a:spcPct val="100000"/>
              </a:lnSpc>
              <a:spcBef>
                <a:spcPct val="0"/>
              </a:spcBef>
              <a:spcAft>
                <a:spcPct val="0"/>
              </a:spcAft>
              <a:buClrTx/>
              <a:buSzTx/>
              <a:buFontTx/>
              <a:buNone/>
              <a:tabLst/>
            </a:pPr>
            <a:r>
              <a:rPr kumimoji="0" lang="pl-PL" sz="2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Developmental issues</a:t>
            </a:r>
          </a:p>
        </p:txBody>
      </p:sp>
      <p:cxnSp>
        <p:nvCxnSpPr>
          <p:cNvPr id="17" name="Rovná spojovacia šípka 16"/>
          <p:cNvCxnSpPr/>
          <p:nvPr/>
        </p:nvCxnSpPr>
        <p:spPr bwMode="auto">
          <a:xfrm>
            <a:off x="6107204" y="2467590"/>
            <a:ext cx="0" cy="496037"/>
          </a:xfrm>
          <a:prstGeom prst="straightConnector1">
            <a:avLst/>
          </a:prstGeom>
          <a:solidFill>
            <a:schemeClr val="accent1"/>
          </a:solidFill>
          <a:ln w="63500"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BlokTextu 25"/>
          <p:cNvSpPr txBox="1"/>
          <p:nvPr/>
        </p:nvSpPr>
        <p:spPr>
          <a:xfrm flipH="1" flipV="1">
            <a:off x="10695398" y="6013984"/>
            <a:ext cx="1202076" cy="766959"/>
          </a:xfrm>
          <a:prstGeom prst="rect">
            <a:avLst/>
          </a:prstGeom>
          <a:solidFill>
            <a:schemeClr val="bg1"/>
          </a:solidFill>
        </p:spPr>
        <p:txBody>
          <a:bodyPr wrap="square" rtlCol="0">
            <a:spAutoFit/>
          </a:bodyPr>
          <a:lstStyle/>
          <a:p>
            <a:endParaRPr lang="pl-PL"/>
          </a:p>
        </p:txBody>
      </p:sp>
    </p:spTree>
    <p:extLst>
      <p:ext uri="{BB962C8B-B14F-4D97-AF65-F5344CB8AC3E}">
        <p14:creationId xmlns:p14="http://schemas.microsoft.com/office/powerpoint/2010/main" val="6729404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smtClean="0"/>
              <a:t>So what is </a:t>
            </a:r>
            <a:r>
              <a:rPr lang="pl-PL" i="1" dirty="0" smtClean="0"/>
              <a:t>gender</a:t>
            </a:r>
            <a:r>
              <a:rPr lang="pl-PL" dirty="0" smtClean="0"/>
              <a:t>?</a:t>
            </a:r>
            <a:endParaRPr lang="en-GB" dirty="0"/>
          </a:p>
        </p:txBody>
      </p:sp>
      <p:sp>
        <p:nvSpPr>
          <p:cNvPr id="3" name="Zástupný objekt pre obsah 2"/>
          <p:cNvSpPr>
            <a:spLocks noGrp="1"/>
          </p:cNvSpPr>
          <p:nvPr>
            <p:ph idx="1"/>
          </p:nvPr>
        </p:nvSpPr>
        <p:spPr/>
        <p:txBody>
          <a:bodyPr>
            <a:normAutofit fontScale="92500" lnSpcReduction="20000"/>
          </a:bodyPr>
          <a:lstStyle/>
          <a:p>
            <a:r>
              <a:rPr lang="en-GB" dirty="0"/>
              <a:t>Politically correct term for </a:t>
            </a:r>
            <a:r>
              <a:rPr lang="en-GB" i="1" dirty="0"/>
              <a:t>sex</a:t>
            </a:r>
            <a:r>
              <a:rPr lang="en-GB" dirty="0"/>
              <a:t>?</a:t>
            </a:r>
          </a:p>
          <a:p>
            <a:r>
              <a:rPr lang="en-GB" dirty="0"/>
              <a:t>The term </a:t>
            </a:r>
            <a:r>
              <a:rPr lang="en-GB" i="1" dirty="0"/>
              <a:t>sex </a:t>
            </a:r>
            <a:r>
              <a:rPr lang="en-GB" dirty="0"/>
              <a:t>refers to “biologically determined aspects of men and women’s behaviour, whereas </a:t>
            </a:r>
            <a:r>
              <a:rPr lang="en-GB" i="1" dirty="0"/>
              <a:t>gender </a:t>
            </a:r>
            <a:r>
              <a:rPr lang="en-GB" dirty="0"/>
              <a:t>denotes male-female differences that are shaped by sociocultural factors” (Ashmore &amp; Sewell, 1998, p. 378).</a:t>
            </a:r>
          </a:p>
          <a:p>
            <a:r>
              <a:rPr lang="en-GB" dirty="0"/>
              <a:t>When referring to men and women as members of a social group one should use the term </a:t>
            </a:r>
            <a:r>
              <a:rPr lang="en-GB" i="1" dirty="0"/>
              <a:t>gender</a:t>
            </a:r>
            <a:r>
              <a:rPr lang="en-GB" dirty="0"/>
              <a:t>, while </a:t>
            </a:r>
            <a:r>
              <a:rPr lang="en-GB" i="1" dirty="0"/>
              <a:t>sex </a:t>
            </a:r>
            <a:r>
              <a:rPr lang="en-GB" dirty="0"/>
              <a:t>is more appropriate in contexts where biological differences predominate</a:t>
            </a:r>
            <a:r>
              <a:rPr lang="en-GB" dirty="0" smtClean="0"/>
              <a:t>.</a:t>
            </a:r>
            <a:endParaRPr lang="pl-PL" dirty="0" smtClean="0"/>
          </a:p>
          <a:p>
            <a:pPr>
              <a:lnSpc>
                <a:spcPct val="100000"/>
              </a:lnSpc>
            </a:pPr>
            <a:r>
              <a:rPr lang="en-GB" i="1" dirty="0"/>
              <a:t>Sex characteristics </a:t>
            </a:r>
            <a:r>
              <a:rPr lang="en-GB" dirty="0"/>
              <a:t>are attributes that are directly related to biological features, while </a:t>
            </a:r>
            <a:r>
              <a:rPr lang="en-GB" i="1" dirty="0"/>
              <a:t>gender characteristics </a:t>
            </a:r>
            <a:r>
              <a:rPr lang="en-GB" dirty="0"/>
              <a:t>are those that are culturally associated with a person because of his or her biological sex.</a:t>
            </a:r>
          </a:p>
          <a:p>
            <a:pPr>
              <a:lnSpc>
                <a:spcPct val="100000"/>
              </a:lnSpc>
            </a:pPr>
            <a:r>
              <a:rPr lang="en-GB" dirty="0" smtClean="0"/>
              <a:t>Two </a:t>
            </a:r>
            <a:r>
              <a:rPr lang="en-GB" dirty="0"/>
              <a:t>debates: </a:t>
            </a:r>
            <a:r>
              <a:rPr lang="en-GB" i="1" dirty="0"/>
              <a:t>heredity</a:t>
            </a:r>
            <a:r>
              <a:rPr lang="en-GB" dirty="0"/>
              <a:t> vs. </a:t>
            </a:r>
            <a:r>
              <a:rPr lang="en-GB" i="1" dirty="0"/>
              <a:t>environment</a:t>
            </a:r>
            <a:r>
              <a:rPr lang="en-GB" dirty="0"/>
              <a:t> (</a:t>
            </a:r>
            <a:r>
              <a:rPr lang="en-GB" i="1" dirty="0"/>
              <a:t>nature-nurture</a:t>
            </a:r>
            <a:r>
              <a:rPr lang="en-GB" dirty="0"/>
              <a:t>) and </a:t>
            </a:r>
            <a:r>
              <a:rPr lang="en-GB" i="1" dirty="0"/>
              <a:t>essentialism</a:t>
            </a:r>
            <a:r>
              <a:rPr lang="en-GB" dirty="0"/>
              <a:t> vs. </a:t>
            </a:r>
            <a:r>
              <a:rPr lang="en-GB" i="1" dirty="0"/>
              <a:t>constructivism</a:t>
            </a:r>
          </a:p>
          <a:p>
            <a:endParaRPr lang="en-GB" dirty="0"/>
          </a:p>
          <a:p>
            <a:endParaRPr lang="en-GB" dirty="0"/>
          </a:p>
        </p:txBody>
      </p:sp>
    </p:spTree>
    <p:extLst>
      <p:ext uri="{BB962C8B-B14F-4D97-AF65-F5344CB8AC3E}">
        <p14:creationId xmlns:p14="http://schemas.microsoft.com/office/powerpoint/2010/main" val="2013991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smtClean="0"/>
              <a:t>Economics of gender</a:t>
            </a:r>
            <a:endParaRPr lang="en-GB" dirty="0"/>
          </a:p>
        </p:txBody>
      </p:sp>
      <p:sp>
        <p:nvSpPr>
          <p:cNvPr id="3" name="Zástupný objekt pre obsah 2"/>
          <p:cNvSpPr>
            <a:spLocks noGrp="1"/>
          </p:cNvSpPr>
          <p:nvPr>
            <p:ph idx="1"/>
          </p:nvPr>
        </p:nvSpPr>
        <p:spPr/>
        <p:txBody>
          <a:bodyPr/>
          <a:lstStyle/>
          <a:p>
            <a:pPr marL="252000" lvl="1" algn="just"/>
            <a:r>
              <a:rPr lang="en-GB" sz="2800" dirty="0"/>
              <a:t>Definition: </a:t>
            </a:r>
            <a:r>
              <a:rPr lang="en-GB" sz="2800" dirty="0" smtClean="0"/>
              <a:t>G</a:t>
            </a:r>
            <a:r>
              <a:rPr lang="pl-PL" sz="2800" dirty="0" smtClean="0"/>
              <a:t>ender </a:t>
            </a:r>
            <a:r>
              <a:rPr lang="en-GB" sz="2800" dirty="0" smtClean="0"/>
              <a:t>E</a:t>
            </a:r>
            <a:r>
              <a:rPr lang="pl-PL" sz="2800" smtClean="0"/>
              <a:t>conomics</a:t>
            </a:r>
            <a:r>
              <a:rPr lang="en-GB" sz="2800" smtClean="0"/>
              <a:t> </a:t>
            </a:r>
            <a:r>
              <a:rPr lang="en-GB" sz="2800" dirty="0"/>
              <a:t>is the area in economics that explicitly considers the effects of having two </a:t>
            </a:r>
            <a:r>
              <a:rPr lang="pl-PL" sz="2800" i="1" dirty="0" smtClean="0"/>
              <a:t>sexes</a:t>
            </a:r>
            <a:r>
              <a:rPr lang="en-GB" sz="2800" dirty="0" smtClean="0"/>
              <a:t> </a:t>
            </a:r>
            <a:r>
              <a:rPr lang="en-GB" sz="2800" dirty="0"/>
              <a:t>as they interact in families, firms, and markets.</a:t>
            </a:r>
          </a:p>
          <a:p>
            <a:pPr>
              <a:lnSpc>
                <a:spcPct val="100000"/>
              </a:lnSpc>
            </a:pPr>
            <a:r>
              <a:rPr lang="en-GB" dirty="0"/>
              <a:t>Theoretical models including two sexes;</a:t>
            </a:r>
          </a:p>
          <a:p>
            <a:pPr>
              <a:lnSpc>
                <a:spcPct val="100000"/>
              </a:lnSpc>
            </a:pPr>
            <a:r>
              <a:rPr lang="en-GB" dirty="0"/>
              <a:t>Empirical work addressing differences between the sexes;</a:t>
            </a:r>
          </a:p>
          <a:p>
            <a:pPr marL="252000" lvl="1"/>
            <a:r>
              <a:rPr lang="en-GB" sz="2800" dirty="0"/>
              <a:t>Analysis of policies that affect genders in different ways;</a:t>
            </a:r>
          </a:p>
          <a:p>
            <a:pPr>
              <a:lnSpc>
                <a:spcPct val="100000"/>
              </a:lnSpc>
            </a:pPr>
            <a:r>
              <a:rPr lang="en-GB" dirty="0"/>
              <a:t>The ultimate question: </a:t>
            </a:r>
            <a:r>
              <a:rPr lang="en-GB" b="1" dirty="0"/>
              <a:t>why men and women differ? </a:t>
            </a:r>
            <a:endParaRPr lang="en-GB" dirty="0"/>
          </a:p>
          <a:p>
            <a:endParaRPr lang="en-GB" dirty="0"/>
          </a:p>
        </p:txBody>
      </p:sp>
    </p:spTree>
    <p:extLst>
      <p:ext uri="{BB962C8B-B14F-4D97-AF65-F5344CB8AC3E}">
        <p14:creationId xmlns:p14="http://schemas.microsoft.com/office/powerpoint/2010/main" val="15596707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lvl="1" algn="l" rtl="0">
              <a:lnSpc>
                <a:spcPct val="90000"/>
              </a:lnSpc>
              <a:spcBef>
                <a:spcPct val="0"/>
              </a:spcBef>
            </a:pPr>
            <a:r>
              <a:rPr lang="en-GB" sz="3200" dirty="0" smtClean="0"/>
              <a:t>Answers to the </a:t>
            </a:r>
            <a:r>
              <a:rPr lang="en-GB" sz="3200" b="1" i="1" dirty="0" smtClean="0"/>
              <a:t>why</a:t>
            </a:r>
            <a:r>
              <a:rPr lang="en-GB" sz="3200" i="1" dirty="0" smtClean="0"/>
              <a:t> </a:t>
            </a:r>
            <a:r>
              <a:rPr lang="en-GB" sz="3200" dirty="0" smtClean="0"/>
              <a:t>questions on various level: </a:t>
            </a:r>
            <a:br>
              <a:rPr lang="en-GB" sz="3200" dirty="0" smtClean="0"/>
            </a:br>
            <a:endParaRPr lang="en-GB" dirty="0"/>
          </a:p>
        </p:txBody>
      </p:sp>
      <p:sp>
        <p:nvSpPr>
          <p:cNvPr id="3" name="Zástupný objekt pre obsah 2"/>
          <p:cNvSpPr>
            <a:spLocks noGrp="1"/>
          </p:cNvSpPr>
          <p:nvPr>
            <p:ph idx="1"/>
          </p:nvPr>
        </p:nvSpPr>
        <p:spPr/>
        <p:txBody>
          <a:bodyPr/>
          <a:lstStyle/>
          <a:p>
            <a:pPr marL="252000" lvl="1" algn="just"/>
            <a:r>
              <a:rPr lang="en-GB" sz="3200" dirty="0" smtClean="0"/>
              <a:t>Individual</a:t>
            </a:r>
            <a:r>
              <a:rPr lang="pl-PL" sz="3200" dirty="0" smtClean="0"/>
              <a:t> and biological</a:t>
            </a:r>
          </a:p>
          <a:p>
            <a:pPr marL="252000" lvl="1" algn="just"/>
            <a:r>
              <a:rPr lang="en-GB" sz="3200" dirty="0"/>
              <a:t>Institutional</a:t>
            </a:r>
          </a:p>
          <a:p>
            <a:pPr marL="252000" lvl="1" algn="just"/>
            <a:r>
              <a:rPr lang="en-GB" sz="3200" dirty="0" smtClean="0"/>
              <a:t>Social</a:t>
            </a:r>
            <a:r>
              <a:rPr lang="pl-PL" sz="3200" dirty="0" smtClean="0"/>
              <a:t> and cultural</a:t>
            </a:r>
            <a:endParaRPr lang="en-GB" sz="3200" dirty="0"/>
          </a:p>
          <a:p>
            <a:pPr marL="23400" lvl="1" indent="0" algn="just">
              <a:buNone/>
            </a:pPr>
            <a:endParaRPr lang="en-GB" sz="3200" dirty="0"/>
          </a:p>
          <a:p>
            <a:endParaRPr lang="en-GB" dirty="0"/>
          </a:p>
        </p:txBody>
      </p:sp>
    </p:spTree>
    <p:extLst>
      <p:ext uri="{BB962C8B-B14F-4D97-AF65-F5344CB8AC3E}">
        <p14:creationId xmlns:p14="http://schemas.microsoft.com/office/powerpoint/2010/main" val="25890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smtClean="0"/>
              <a:t>Key conepts</a:t>
            </a:r>
            <a:endParaRPr lang="en-GB" dirty="0"/>
          </a:p>
        </p:txBody>
      </p:sp>
      <p:sp>
        <p:nvSpPr>
          <p:cNvPr id="3" name="Zástupný objekt pre obsah 2"/>
          <p:cNvSpPr>
            <a:spLocks noGrp="1"/>
          </p:cNvSpPr>
          <p:nvPr>
            <p:ph idx="1"/>
          </p:nvPr>
        </p:nvSpPr>
        <p:spPr/>
        <p:txBody>
          <a:bodyPr/>
          <a:lstStyle/>
          <a:p>
            <a:r>
              <a:rPr lang="pl-PL" dirty="0" smtClean="0"/>
              <a:t>Cultural differences</a:t>
            </a:r>
          </a:p>
          <a:p>
            <a:r>
              <a:rPr lang="pl-PL" dirty="0" smtClean="0"/>
              <a:t>Stereotypes</a:t>
            </a:r>
          </a:p>
          <a:p>
            <a:r>
              <a:rPr lang="pl-PL" dirty="0" smtClean="0"/>
              <a:t>Discrimination</a:t>
            </a:r>
          </a:p>
          <a:p>
            <a:r>
              <a:rPr lang="pl-PL" dirty="0" smtClean="0"/>
              <a:t>Backlash</a:t>
            </a:r>
          </a:p>
          <a:p>
            <a:endParaRPr lang="en-GB" dirty="0"/>
          </a:p>
        </p:txBody>
      </p:sp>
    </p:spTree>
    <p:extLst>
      <p:ext uri="{BB962C8B-B14F-4D97-AF65-F5344CB8AC3E}">
        <p14:creationId xmlns:p14="http://schemas.microsoft.com/office/powerpoint/2010/main" val="261448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pl-PL" b="1" dirty="0" smtClean="0">
                <a:solidFill>
                  <a:schemeClr val="accent5">
                    <a:lumMod val="75000"/>
                  </a:schemeClr>
                </a:solidFill>
              </a:rPr>
              <a:t>Focus</a:t>
            </a:r>
            <a:br>
              <a:rPr lang="pl-PL" b="1" dirty="0" smtClean="0">
                <a:solidFill>
                  <a:schemeClr val="accent5">
                    <a:lumMod val="75000"/>
                  </a:schemeClr>
                </a:solidFill>
              </a:rPr>
            </a:br>
            <a:r>
              <a:rPr lang="pl-PL" b="1" dirty="0" smtClean="0">
                <a:solidFill>
                  <a:schemeClr val="accent5">
                    <a:lumMod val="75000"/>
                  </a:schemeClr>
                </a:solidFill>
              </a:rPr>
              <a:t>Why are women underrespresented in science?</a:t>
            </a:r>
            <a:endParaRPr lang="en-GB" b="1" dirty="0">
              <a:solidFill>
                <a:schemeClr val="accent5">
                  <a:lumMod val="75000"/>
                </a:schemeClr>
              </a:solidFill>
            </a:endParaRPr>
          </a:p>
        </p:txBody>
      </p:sp>
      <p:sp>
        <p:nvSpPr>
          <p:cNvPr id="4" name="Zástupný objekt pre obsah 4"/>
          <p:cNvSpPr>
            <a:spLocks noGrp="1"/>
          </p:cNvSpPr>
          <p:nvPr>
            <p:ph idx="1"/>
          </p:nvPr>
        </p:nvSpPr>
        <p:spPr/>
        <p:txBody>
          <a:bodyPr numCol="2" spcCol="360000"/>
          <a:lstStyle/>
          <a:p>
            <a:pPr marL="72000" indent="0" algn="just">
              <a:lnSpc>
                <a:spcPct val="100000"/>
              </a:lnSpc>
              <a:buNone/>
            </a:pPr>
            <a:r>
              <a:rPr lang="en-GB" sz="2000" dirty="0" smtClean="0"/>
              <a:t>There are proportionally fewer women in science and math careers, both in academia and private industry. In early 2005, economist and president of Harvard University Lawrence Summers sparked an enormous public debate over why this is the case. In his comments, Summers indicated that he believed that men are more likely to be on the tails of the bell curve of mathematical ability. Assuming that scientists are would be drawn from the high scorers, this implies that men would outnumber women in the mathematically oriented professions. He also cited the reluctance or inability of women with children to work 80-hour weeks. His focus on innate ability angered a number of women scientists. The women scientists argued that Summers discounted discrimination and social factors in general, including opportunities and encouragement for women to enter scientific careers, instead jumping to a biologically based explanations. Summers apologised publicly, but along with other issues related to his outspokenness, this led to his resignation as Harvard’s president in 2006. (see Jacobsen, 2012)</a:t>
            </a:r>
            <a:endParaRPr lang="en-GB" sz="2000" dirty="0"/>
          </a:p>
        </p:txBody>
      </p:sp>
    </p:spTree>
    <p:extLst>
      <p:ext uri="{BB962C8B-B14F-4D97-AF65-F5344CB8AC3E}">
        <p14:creationId xmlns:p14="http://schemas.microsoft.com/office/powerpoint/2010/main" val="32880489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smtClean="0"/>
              <a:t>Culture, gender and math</a:t>
            </a:r>
            <a:endParaRPr lang="en-GB" dirty="0"/>
          </a:p>
        </p:txBody>
      </p:sp>
      <p:sp>
        <p:nvSpPr>
          <p:cNvPr id="4" name="Zástupný objekt pre obsah 3"/>
          <p:cNvSpPr>
            <a:spLocks noGrp="1"/>
          </p:cNvSpPr>
          <p:nvPr>
            <p:ph sz="half" idx="1"/>
          </p:nvPr>
        </p:nvSpPr>
        <p:spPr/>
        <p:txBody>
          <a:bodyPr/>
          <a:lstStyle/>
          <a:p>
            <a:r>
              <a:rPr lang="pl-PL" dirty="0"/>
              <a:t>Guiso, L., Monte, F., Sapienza, P., &amp; Zingales, L. (2008), Culture, gnder and math, </a:t>
            </a:r>
            <a:r>
              <a:rPr lang="pl-PL" i="1" dirty="0"/>
              <a:t>Science</a:t>
            </a:r>
            <a:r>
              <a:rPr lang="pl-PL" dirty="0"/>
              <a:t>, 320, 1164-1165.</a:t>
            </a:r>
          </a:p>
          <a:p>
            <a:endParaRPr lang="en-GB" dirty="0"/>
          </a:p>
        </p:txBody>
      </p:sp>
      <p:pic>
        <p:nvPicPr>
          <p:cNvPr id="6" name="Zástupný objekt pre obsah 11"/>
          <p:cNvPicPr>
            <a:picLocks noGrp="1" noChangeAspect="1"/>
          </p:cNvPicPr>
          <p:nvPr>
            <p:ph sz="half" idx="2"/>
          </p:nvPr>
        </p:nvPicPr>
        <p:blipFill>
          <a:blip r:embed="rId2"/>
          <a:stretch>
            <a:fillRect/>
          </a:stretch>
        </p:blipFill>
        <p:spPr>
          <a:xfrm>
            <a:off x="6963152" y="365125"/>
            <a:ext cx="4849787" cy="5781965"/>
          </a:xfrm>
          <a:prstGeom prst="rect">
            <a:avLst/>
          </a:prstGeom>
        </p:spPr>
      </p:pic>
    </p:spTree>
    <p:extLst>
      <p:ext uri="{BB962C8B-B14F-4D97-AF65-F5344CB8AC3E}">
        <p14:creationId xmlns:p14="http://schemas.microsoft.com/office/powerpoint/2010/main" val="8436049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smtClean="0"/>
              <a:t>Gender equality index - EU</a:t>
            </a:r>
            <a:endParaRPr lang="en-GB" dirty="0"/>
          </a:p>
        </p:txBody>
      </p:sp>
      <p:pic>
        <p:nvPicPr>
          <p:cNvPr id="5" name="Zástupný objekt pre obsah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2589" y="1573162"/>
            <a:ext cx="10906821" cy="4652963"/>
          </a:xfrm>
        </p:spPr>
      </p:pic>
    </p:spTree>
    <p:extLst>
      <p:ext uri="{BB962C8B-B14F-4D97-AF65-F5344CB8AC3E}">
        <p14:creationId xmlns:p14="http://schemas.microsoft.com/office/powerpoint/2010/main" val="140290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pl-PL" dirty="0" smtClean="0"/>
              <a:t>Anecdotical evidence</a:t>
            </a:r>
            <a:endParaRPr lang="en-GB" dirty="0"/>
          </a:p>
        </p:txBody>
      </p:sp>
      <p:sp>
        <p:nvSpPr>
          <p:cNvPr id="6" name="Zástupný objekt pre obsah 5"/>
          <p:cNvSpPr>
            <a:spLocks noGrp="1"/>
          </p:cNvSpPr>
          <p:nvPr>
            <p:ph idx="1"/>
          </p:nvPr>
        </p:nvSpPr>
        <p:spPr/>
        <p:txBody>
          <a:bodyPr>
            <a:normAutofit fontScale="92500" lnSpcReduction="10000"/>
          </a:bodyPr>
          <a:lstStyle/>
          <a:p>
            <a:endParaRPr lang="pl-PL" dirty="0" smtClean="0"/>
          </a:p>
          <a:p>
            <a:endParaRPr lang="pl-PL" dirty="0"/>
          </a:p>
          <a:p>
            <a:endParaRPr lang="pl-PL" dirty="0" smtClean="0"/>
          </a:p>
          <a:p>
            <a:endParaRPr lang="pl-PL" dirty="0"/>
          </a:p>
          <a:p>
            <a:endParaRPr lang="pl-PL" dirty="0" smtClean="0"/>
          </a:p>
          <a:p>
            <a:endParaRPr lang="pl-PL" dirty="0" smtClean="0"/>
          </a:p>
          <a:p>
            <a:endParaRPr lang="pl-PL" dirty="0"/>
          </a:p>
          <a:p>
            <a:pPr marL="0" indent="0">
              <a:buNone/>
            </a:pPr>
            <a:r>
              <a:rPr lang="en-GB" dirty="0"/>
              <a:t>Shortly after I changed sex, a faculty member was heard to say: Ben Barres gave a great seminar today, but then his work is much better than his sister’s.</a:t>
            </a:r>
          </a:p>
          <a:p>
            <a:pPr algn="r"/>
            <a:r>
              <a:rPr lang="en-GB" dirty="0"/>
              <a:t>Barres, B. (2006). A commentary, </a:t>
            </a:r>
            <a:r>
              <a:rPr lang="en-GB" i="1" dirty="0"/>
              <a:t>Nature</a:t>
            </a:r>
            <a:r>
              <a:rPr lang="en-GB" dirty="0"/>
              <a:t>, 442, 133-136</a:t>
            </a:r>
          </a:p>
          <a:p>
            <a:endParaRPr lang="pl-PL" dirty="0" smtClean="0"/>
          </a:p>
        </p:txBody>
      </p:sp>
      <p:pic>
        <p:nvPicPr>
          <p:cNvPr id="8" name="Obrázok 7"/>
          <p:cNvPicPr>
            <a:picLocks noChangeAspect="1"/>
          </p:cNvPicPr>
          <p:nvPr/>
        </p:nvPicPr>
        <p:blipFill>
          <a:blip r:embed="rId2"/>
          <a:stretch>
            <a:fillRect/>
          </a:stretch>
        </p:blipFill>
        <p:spPr>
          <a:xfrm>
            <a:off x="838200" y="1426529"/>
            <a:ext cx="10515834" cy="3253625"/>
          </a:xfrm>
          <a:prstGeom prst="rect">
            <a:avLst/>
          </a:prstGeom>
        </p:spPr>
      </p:pic>
    </p:spTree>
    <p:extLst>
      <p:ext uri="{BB962C8B-B14F-4D97-AF65-F5344CB8AC3E}">
        <p14:creationId xmlns:p14="http://schemas.microsoft.com/office/powerpoint/2010/main" val="3120372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pl-PL" dirty="0" smtClean="0"/>
              <a:t>Further read</a:t>
            </a:r>
            <a:endParaRPr lang="en-GB" dirty="0"/>
          </a:p>
        </p:txBody>
      </p:sp>
      <p:sp>
        <p:nvSpPr>
          <p:cNvPr id="6" name="Zástupný objekt pre obsah 5"/>
          <p:cNvSpPr>
            <a:spLocks noGrp="1"/>
          </p:cNvSpPr>
          <p:nvPr>
            <p:ph idx="1"/>
          </p:nvPr>
        </p:nvSpPr>
        <p:spPr/>
        <p:txBody>
          <a:bodyPr/>
          <a:lstStyle/>
          <a:p>
            <a:pPr marL="0" indent="0">
              <a:buNone/>
            </a:pPr>
            <a:r>
              <a:rPr lang="en-US" dirty="0" err="1"/>
              <a:t>Maney</a:t>
            </a:r>
            <a:r>
              <a:rPr lang="pl-PL" dirty="0"/>
              <a:t>,</a:t>
            </a:r>
            <a:r>
              <a:rPr lang="en-US" dirty="0"/>
              <a:t> D</a:t>
            </a:r>
            <a:r>
              <a:rPr lang="pl-PL" dirty="0"/>
              <a:t>.</a:t>
            </a:r>
            <a:r>
              <a:rPr lang="en-US" dirty="0"/>
              <a:t>L. 2016</a:t>
            </a:r>
            <a:r>
              <a:rPr lang="pl-PL" dirty="0"/>
              <a:t>.</a:t>
            </a:r>
            <a:r>
              <a:rPr lang="en-US" dirty="0"/>
              <a:t> Perils and</a:t>
            </a:r>
            <a:r>
              <a:rPr lang="pl-PL" dirty="0"/>
              <a:t> </a:t>
            </a:r>
            <a:r>
              <a:rPr lang="en-US" dirty="0"/>
              <a:t>pitfalls of reporting sex differences. Phil.</a:t>
            </a:r>
            <a:r>
              <a:rPr lang="pl-PL" dirty="0"/>
              <a:t> </a:t>
            </a:r>
            <a:r>
              <a:rPr lang="en-US" dirty="0"/>
              <a:t>Trans. R. Soc. B 371: 20150119.</a:t>
            </a:r>
            <a:endParaRPr lang="pl-PL" dirty="0"/>
          </a:p>
        </p:txBody>
      </p:sp>
    </p:spTree>
    <p:extLst>
      <p:ext uri="{BB962C8B-B14F-4D97-AF65-F5344CB8AC3E}">
        <p14:creationId xmlns:p14="http://schemas.microsoft.com/office/powerpoint/2010/main" val="31381639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smtClean="0"/>
              <a:t>Presentation tips</a:t>
            </a:r>
            <a:endParaRPr lang="en-GB" dirty="0"/>
          </a:p>
        </p:txBody>
      </p:sp>
      <p:sp>
        <p:nvSpPr>
          <p:cNvPr id="3" name="Zástupný objekt pre obsah 2"/>
          <p:cNvSpPr>
            <a:spLocks noGrp="1"/>
          </p:cNvSpPr>
          <p:nvPr>
            <p:ph idx="1"/>
          </p:nvPr>
        </p:nvSpPr>
        <p:spPr/>
        <p:txBody>
          <a:bodyPr/>
          <a:lstStyle/>
          <a:p>
            <a:r>
              <a:rPr lang="pl-PL" b="1" dirty="0" smtClean="0"/>
              <a:t>Does reversing the general educational gender gap contribute to closing wage gap? </a:t>
            </a:r>
          </a:p>
          <a:p>
            <a:pPr marL="0" indent="0">
              <a:buNone/>
            </a:pPr>
            <a:endParaRPr lang="pl-PL" b="1" dirty="0" smtClean="0"/>
          </a:p>
          <a:p>
            <a:endParaRPr lang="en-GB" b="1" dirty="0"/>
          </a:p>
          <a:p>
            <a:endParaRPr lang="en-GB" dirty="0"/>
          </a:p>
        </p:txBody>
      </p:sp>
    </p:spTree>
    <p:extLst>
      <p:ext uri="{BB962C8B-B14F-4D97-AF65-F5344CB8AC3E}">
        <p14:creationId xmlns:p14="http://schemas.microsoft.com/office/powerpoint/2010/main" val="1669637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smtClean="0"/>
              <a:t>Cross-culture approach</a:t>
            </a:r>
            <a:br>
              <a:rPr lang="pl-PL" dirty="0" smtClean="0"/>
            </a:br>
            <a:r>
              <a:rPr lang="pl-PL" dirty="0" smtClean="0"/>
              <a:t>Are you WEIRD? </a:t>
            </a:r>
            <a:endParaRPr lang="en-GB" dirty="0"/>
          </a:p>
        </p:txBody>
      </p:sp>
      <p:sp>
        <p:nvSpPr>
          <p:cNvPr id="3" name="Zástupný objekt pre obsah 2"/>
          <p:cNvSpPr>
            <a:spLocks noGrp="1"/>
          </p:cNvSpPr>
          <p:nvPr>
            <p:ph idx="1"/>
          </p:nvPr>
        </p:nvSpPr>
        <p:spPr/>
        <p:txBody>
          <a:bodyPr>
            <a:normAutofit fontScale="85000" lnSpcReduction="10000"/>
          </a:bodyPr>
          <a:lstStyle/>
          <a:p>
            <a:pPr marL="72000" indent="0">
              <a:lnSpc>
                <a:spcPct val="100000"/>
              </a:lnSpc>
              <a:buNone/>
            </a:pPr>
            <a:r>
              <a:rPr lang="pl-PL" dirty="0"/>
              <a:t>Gneezy, Leonard, &amp; List (2009) </a:t>
            </a:r>
          </a:p>
          <a:p>
            <a:pPr>
              <a:lnSpc>
                <a:spcPct val="100000"/>
              </a:lnSpc>
            </a:pPr>
            <a:r>
              <a:rPr lang="pl-PL" dirty="0"/>
              <a:t>Used </a:t>
            </a:r>
            <a:r>
              <a:rPr lang="en-US" dirty="0"/>
              <a:t>a controlled experiment to explore whether there are gender differences</a:t>
            </a:r>
            <a:r>
              <a:rPr lang="pl-PL" dirty="0"/>
              <a:t> </a:t>
            </a:r>
            <a:r>
              <a:rPr lang="en-US" dirty="0"/>
              <a:t>in selecting into</a:t>
            </a:r>
            <a:r>
              <a:rPr lang="pl-PL" dirty="0"/>
              <a:t> </a:t>
            </a:r>
            <a:r>
              <a:rPr lang="en-US" dirty="0"/>
              <a:t>competitive environments across distinct societies: the </a:t>
            </a:r>
            <a:r>
              <a:rPr lang="en-US" dirty="0" err="1"/>
              <a:t>Maasai</a:t>
            </a:r>
            <a:r>
              <a:rPr lang="pl-PL" dirty="0"/>
              <a:t> </a:t>
            </a:r>
            <a:r>
              <a:rPr lang="en-US" dirty="0"/>
              <a:t>in Tanzania and the Khasi in India. </a:t>
            </a:r>
            <a:endParaRPr lang="pl-PL" dirty="0"/>
          </a:p>
          <a:p>
            <a:pPr>
              <a:lnSpc>
                <a:spcPct val="100000"/>
              </a:lnSpc>
            </a:pPr>
            <a:r>
              <a:rPr lang="pl-PL" dirty="0"/>
              <a:t>T</a:t>
            </a:r>
            <a:r>
              <a:rPr lang="en-US" dirty="0"/>
              <a:t>he</a:t>
            </a:r>
            <a:r>
              <a:rPr lang="pl-PL" dirty="0"/>
              <a:t> </a:t>
            </a:r>
            <a:r>
              <a:rPr lang="en-US" dirty="0" err="1"/>
              <a:t>Maasai</a:t>
            </a:r>
            <a:r>
              <a:rPr lang="en-US" dirty="0"/>
              <a:t> represent </a:t>
            </a:r>
            <a:r>
              <a:rPr lang="pl-PL" dirty="0"/>
              <a:t>an </a:t>
            </a:r>
            <a:r>
              <a:rPr lang="en-US" dirty="0"/>
              <a:t>example of a patriarchal society, whereas the Khasi are</a:t>
            </a:r>
            <a:r>
              <a:rPr lang="pl-PL" dirty="0"/>
              <a:t> </a:t>
            </a:r>
            <a:r>
              <a:rPr lang="en-US" dirty="0"/>
              <a:t>matrilineal. </a:t>
            </a:r>
            <a:endParaRPr lang="pl-PL" dirty="0"/>
          </a:p>
          <a:p>
            <a:pPr>
              <a:lnSpc>
                <a:spcPct val="100000"/>
              </a:lnSpc>
            </a:pPr>
            <a:r>
              <a:rPr lang="en-US" dirty="0"/>
              <a:t>Similar to the extant evidence drawn from experiments executed in Western cultures, </a:t>
            </a:r>
            <a:r>
              <a:rPr lang="en-US" dirty="0" err="1"/>
              <a:t>Maasai</a:t>
            </a:r>
            <a:r>
              <a:rPr lang="en-US" dirty="0"/>
              <a:t> men opt to compete at roughly twice the rate as </a:t>
            </a:r>
            <a:r>
              <a:rPr lang="en-US" dirty="0" err="1"/>
              <a:t>Maasai</a:t>
            </a:r>
            <a:r>
              <a:rPr lang="en-US" dirty="0"/>
              <a:t> women.</a:t>
            </a:r>
            <a:r>
              <a:rPr lang="pl-PL" dirty="0"/>
              <a:t> </a:t>
            </a:r>
          </a:p>
          <a:p>
            <a:pPr>
              <a:lnSpc>
                <a:spcPct val="100000"/>
              </a:lnSpc>
            </a:pPr>
            <a:r>
              <a:rPr lang="en-US" dirty="0"/>
              <a:t>Interestingly, this result is reversed among the Khasi</a:t>
            </a:r>
            <a:r>
              <a:rPr lang="pl-PL" dirty="0"/>
              <a:t>: </a:t>
            </a:r>
            <a:r>
              <a:rPr lang="en-US" dirty="0"/>
              <a:t>women choose the competitive environment more often than Khasi men, and even choose to compete weakly</a:t>
            </a:r>
            <a:r>
              <a:rPr lang="pl-PL" dirty="0"/>
              <a:t> </a:t>
            </a:r>
            <a:r>
              <a:rPr lang="en-US" dirty="0"/>
              <a:t>more often than </a:t>
            </a:r>
            <a:r>
              <a:rPr lang="en-US" dirty="0" err="1"/>
              <a:t>Maasai</a:t>
            </a:r>
            <a:r>
              <a:rPr lang="en-US" dirty="0"/>
              <a:t> men.</a:t>
            </a:r>
            <a:endParaRPr lang="pl-PL" dirty="0"/>
          </a:p>
          <a:p>
            <a:endParaRPr lang="en-GB" dirty="0"/>
          </a:p>
        </p:txBody>
      </p:sp>
    </p:spTree>
    <p:extLst>
      <p:ext uri="{BB962C8B-B14F-4D97-AF65-F5344CB8AC3E}">
        <p14:creationId xmlns:p14="http://schemas.microsoft.com/office/powerpoint/2010/main" val="24300462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a:t>Cross-culture approach</a:t>
            </a:r>
            <a:br>
              <a:rPr lang="pl-PL" dirty="0"/>
            </a:br>
            <a:r>
              <a:rPr lang="pl-PL" dirty="0"/>
              <a:t>Are you WEIRD? </a:t>
            </a:r>
            <a:endParaRPr lang="en-GB" dirty="0"/>
          </a:p>
        </p:txBody>
      </p:sp>
      <p:sp>
        <p:nvSpPr>
          <p:cNvPr id="3" name="Zástupný objekt pre obsah 2"/>
          <p:cNvSpPr>
            <a:spLocks noGrp="1"/>
          </p:cNvSpPr>
          <p:nvPr>
            <p:ph idx="1"/>
          </p:nvPr>
        </p:nvSpPr>
        <p:spPr/>
        <p:txBody>
          <a:bodyPr>
            <a:normAutofit fontScale="85000" lnSpcReduction="10000"/>
          </a:bodyPr>
          <a:lstStyle/>
          <a:p>
            <a:pPr marL="72000" indent="0">
              <a:lnSpc>
                <a:spcPct val="100000"/>
              </a:lnSpc>
              <a:buNone/>
            </a:pPr>
            <a:r>
              <a:rPr lang="en-GB" dirty="0" err="1"/>
              <a:t>Finucane</a:t>
            </a:r>
            <a:r>
              <a:rPr lang="en-GB" dirty="0"/>
              <a:t> et al. (2000) </a:t>
            </a:r>
            <a:endParaRPr lang="pl-PL" dirty="0"/>
          </a:p>
          <a:p>
            <a:pPr>
              <a:lnSpc>
                <a:spcPct val="100000"/>
              </a:lnSpc>
            </a:pPr>
            <a:r>
              <a:rPr lang="en-GB" dirty="0" smtClean="0"/>
              <a:t>Data </a:t>
            </a:r>
            <a:r>
              <a:rPr lang="en-GB" dirty="0"/>
              <a:t>collected as part of a national telephone survey designed to test hypotheses about risk perceptions over a range of hazards. The survey contained questions about worldviews, trust, and a range of demographic  variables.</a:t>
            </a:r>
          </a:p>
          <a:p>
            <a:pPr>
              <a:lnSpc>
                <a:spcPct val="100000"/>
              </a:lnSpc>
            </a:pPr>
            <a:r>
              <a:rPr lang="en-GB" dirty="0"/>
              <a:t>All  respondents  were  asked  to  consider  health  and  safety  risks  `to  you  and  your  family'  and  to  indicate whether there is almost no risk, slight risk, moderate risk, or high risk from each of 13 hazardous activities and technologies (for example, blood transfusions; motor vehicles; nuclear power plants; vaccines) and safety risks from 19 hazards for `the American public</a:t>
            </a:r>
            <a:r>
              <a:rPr lang="en-GB" dirty="0" smtClean="0"/>
              <a:t>’.</a:t>
            </a:r>
            <a:endParaRPr lang="pl-PL" dirty="0" smtClean="0"/>
          </a:p>
          <a:p>
            <a:pPr>
              <a:lnSpc>
                <a:spcPct val="100000"/>
              </a:lnSpc>
            </a:pPr>
            <a:r>
              <a:rPr lang="pl-PL" dirty="0"/>
              <a:t>C</a:t>
            </a:r>
            <a:r>
              <a:rPr lang="en-GB" dirty="0" err="1"/>
              <a:t>laimed</a:t>
            </a:r>
            <a:r>
              <a:rPr lang="en-GB" dirty="0"/>
              <a:t> that  there  are  no  universal  gender  differences,  there  is  only  a  “white  male  effect”. </a:t>
            </a:r>
          </a:p>
          <a:p>
            <a:pPr>
              <a:lnSpc>
                <a:spcPct val="100000"/>
              </a:lnSpc>
            </a:pPr>
            <a:endParaRPr lang="en-GB" dirty="0"/>
          </a:p>
          <a:p>
            <a:endParaRPr lang="en-GB" dirty="0"/>
          </a:p>
        </p:txBody>
      </p:sp>
    </p:spTree>
    <p:extLst>
      <p:ext uri="{BB962C8B-B14F-4D97-AF65-F5344CB8AC3E}">
        <p14:creationId xmlns:p14="http://schemas.microsoft.com/office/powerpoint/2010/main" val="37559703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smtClean="0"/>
              <a:t>Eurobarometer on stereotypes</a:t>
            </a:r>
            <a:endParaRPr lang="en-GB" dirty="0"/>
          </a:p>
        </p:txBody>
      </p:sp>
      <p:pic>
        <p:nvPicPr>
          <p:cNvPr id="4" name="Zástupný objekt pre obsah 3"/>
          <p:cNvPicPr>
            <a:picLocks noGrp="1" noChangeAspect="1"/>
          </p:cNvPicPr>
          <p:nvPr>
            <p:ph idx="1"/>
          </p:nvPr>
        </p:nvPicPr>
        <p:blipFill>
          <a:blip r:embed="rId2"/>
          <a:stretch>
            <a:fillRect/>
          </a:stretch>
        </p:blipFill>
        <p:spPr>
          <a:xfrm>
            <a:off x="838200" y="1428747"/>
            <a:ext cx="10515600" cy="2126163"/>
          </a:xfrm>
          <a:prstGeom prst="rect">
            <a:avLst/>
          </a:prstGeom>
        </p:spPr>
      </p:pic>
      <p:pic>
        <p:nvPicPr>
          <p:cNvPr id="3" name="Obrázok 2"/>
          <p:cNvPicPr>
            <a:picLocks noChangeAspect="1"/>
          </p:cNvPicPr>
          <p:nvPr/>
        </p:nvPicPr>
        <p:blipFill>
          <a:blip r:embed="rId3"/>
          <a:stretch>
            <a:fillRect/>
          </a:stretch>
        </p:blipFill>
        <p:spPr>
          <a:xfrm>
            <a:off x="1048400" y="3559951"/>
            <a:ext cx="10633493" cy="2157681"/>
          </a:xfrm>
          <a:prstGeom prst="rect">
            <a:avLst/>
          </a:prstGeom>
        </p:spPr>
      </p:pic>
    </p:spTree>
    <p:extLst>
      <p:ext uri="{BB962C8B-B14F-4D97-AF65-F5344CB8AC3E}">
        <p14:creationId xmlns:p14="http://schemas.microsoft.com/office/powerpoint/2010/main" val="41290239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smtClean="0"/>
              <a:t>Further read</a:t>
            </a:r>
            <a:endParaRPr lang="en-GB" dirty="0"/>
          </a:p>
        </p:txBody>
      </p:sp>
      <p:sp>
        <p:nvSpPr>
          <p:cNvPr id="3" name="Zástupný objekt pre obsah 2"/>
          <p:cNvSpPr>
            <a:spLocks noGrp="1"/>
          </p:cNvSpPr>
          <p:nvPr>
            <p:ph idx="1"/>
          </p:nvPr>
        </p:nvSpPr>
        <p:spPr/>
        <p:txBody>
          <a:bodyPr/>
          <a:lstStyle/>
          <a:p>
            <a:pPr marL="0" indent="0">
              <a:buNone/>
            </a:pPr>
            <a:r>
              <a:rPr lang="pl-PL" dirty="0" smtClean="0"/>
              <a:t>Henrich, J. (2020). </a:t>
            </a:r>
            <a:r>
              <a:rPr lang="pl-PL" i="1" dirty="0" smtClean="0"/>
              <a:t>The WEIRDest people in the world</a:t>
            </a:r>
            <a:r>
              <a:rPr lang="pl-PL" dirty="0" smtClean="0"/>
              <a:t>: </a:t>
            </a:r>
            <a:r>
              <a:rPr lang="pl-PL" i="1" dirty="0" smtClean="0"/>
              <a:t>How the West became psychologically perculiar and particularly prosperous?</a:t>
            </a:r>
          </a:p>
          <a:p>
            <a:pPr marL="0" indent="0">
              <a:buNone/>
            </a:pPr>
            <a:r>
              <a:rPr lang="pl-PL" dirty="0" smtClean="0"/>
              <a:t>Henrich, J., et al. (2010). The weirdest people in the world? </a:t>
            </a:r>
            <a:r>
              <a:rPr lang="pl-PL" i="1" dirty="0" smtClean="0"/>
              <a:t>Behavioural and brain sciences</a:t>
            </a:r>
            <a:r>
              <a:rPr lang="pl-PL" dirty="0" smtClean="0"/>
              <a:t>, vol. 33, pp. 61-83. doi:</a:t>
            </a:r>
            <a:r>
              <a:rPr lang="en-GB" dirty="0" smtClean="0"/>
              <a:t>10.1017/S0140525X0999152X </a:t>
            </a:r>
            <a:endParaRPr lang="pl-PL" dirty="0" smtClean="0"/>
          </a:p>
          <a:p>
            <a:pPr marL="0" indent="0">
              <a:buNone/>
            </a:pPr>
            <a:r>
              <a:rPr lang="pl-PL" dirty="0"/>
              <a:t>Cukrowska-Torzewska, E. &amp; Lovasz, A. (2019). </a:t>
            </a:r>
            <a:r>
              <a:rPr lang="en-GB" dirty="0"/>
              <a:t>The role of parenthood in shaping the gender wage gap  –  A comparative analysis of 26 </a:t>
            </a:r>
            <a:r>
              <a:rPr lang="pl-PL" dirty="0"/>
              <a:t>E</a:t>
            </a:r>
            <a:r>
              <a:rPr lang="en-GB" dirty="0" err="1"/>
              <a:t>uropean</a:t>
            </a:r>
            <a:r>
              <a:rPr lang="en-GB" dirty="0"/>
              <a:t> countries</a:t>
            </a:r>
            <a:endParaRPr lang="pl-PL" dirty="0"/>
          </a:p>
          <a:p>
            <a:pPr marL="0" indent="0">
              <a:buNone/>
            </a:pPr>
            <a:endParaRPr lang="pl-PL" dirty="0" smtClean="0"/>
          </a:p>
        </p:txBody>
      </p:sp>
    </p:spTree>
    <p:extLst>
      <p:ext uri="{BB962C8B-B14F-4D97-AF65-F5344CB8AC3E}">
        <p14:creationId xmlns:p14="http://schemas.microsoft.com/office/powerpoint/2010/main" val="34058130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smtClean="0"/>
              <a:t>Discrimination</a:t>
            </a:r>
            <a:endParaRPr lang="en-GB" dirty="0"/>
          </a:p>
        </p:txBody>
      </p:sp>
      <p:sp>
        <p:nvSpPr>
          <p:cNvPr id="3" name="Zástupný objekt pre obsah 2"/>
          <p:cNvSpPr>
            <a:spLocks noGrp="1"/>
          </p:cNvSpPr>
          <p:nvPr>
            <p:ph idx="1"/>
          </p:nvPr>
        </p:nvSpPr>
        <p:spPr/>
        <p:txBody>
          <a:bodyPr/>
          <a:lstStyle/>
          <a:p>
            <a:pPr marL="0" indent="0">
              <a:buNone/>
            </a:pPr>
            <a:r>
              <a:rPr lang="pl-PL" dirty="0" smtClean="0"/>
              <a:t>Discrimination = „</a:t>
            </a:r>
            <a:r>
              <a:rPr lang="en-GB" dirty="0" smtClean="0"/>
              <a:t>the </a:t>
            </a:r>
            <a:r>
              <a:rPr lang="en-GB" dirty="0"/>
              <a:t>valuation in the market place of personal characteristics of the worker that are unrelated to worker productivity</a:t>
            </a:r>
            <a:r>
              <a:rPr lang="en-GB" dirty="0" smtClean="0"/>
              <a:t>”</a:t>
            </a:r>
            <a:endParaRPr lang="pl-PL" dirty="0" smtClean="0"/>
          </a:p>
          <a:p>
            <a:pPr marL="0" indent="0">
              <a:buNone/>
            </a:pPr>
            <a:endParaRPr lang="pl-PL" dirty="0" smtClean="0"/>
          </a:p>
          <a:p>
            <a:pPr marL="0" indent="0">
              <a:buNone/>
            </a:pPr>
            <a:r>
              <a:rPr lang="pl-PL" dirty="0" smtClean="0"/>
              <a:t>Statistical discrimination = imperfect productivity information → use of statistic information/stereotypes to evaluate a person (judging by belonging to a group rather than individual competences and skills)</a:t>
            </a:r>
            <a:endParaRPr lang="en-GB" dirty="0"/>
          </a:p>
        </p:txBody>
      </p:sp>
    </p:spTree>
    <p:extLst>
      <p:ext uri="{BB962C8B-B14F-4D97-AF65-F5344CB8AC3E}">
        <p14:creationId xmlns:p14="http://schemas.microsoft.com/office/powerpoint/2010/main" val="58360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smtClean="0"/>
              <a:t>Understanding statistics</a:t>
            </a:r>
            <a:endParaRPr lang="en-GB" dirty="0"/>
          </a:p>
        </p:txBody>
      </p:sp>
      <p:sp>
        <p:nvSpPr>
          <p:cNvPr id="8" name="Zástupný objekt pre obsah 7"/>
          <p:cNvSpPr>
            <a:spLocks noGrp="1"/>
          </p:cNvSpPr>
          <p:nvPr>
            <p:ph sz="half" idx="1"/>
          </p:nvPr>
        </p:nvSpPr>
        <p:spPr/>
        <p:txBody>
          <a:bodyPr>
            <a:normAutofit/>
          </a:bodyPr>
          <a:lstStyle/>
          <a:p>
            <a:r>
              <a:rPr lang="pl-PL" i="1" dirty="0"/>
              <a:t>d</a:t>
            </a:r>
            <a:r>
              <a:rPr lang="pl-PL" dirty="0"/>
              <a:t>=.2 (small), </a:t>
            </a:r>
            <a:r>
              <a:rPr lang="pl-PL" i="1" dirty="0"/>
              <a:t>d</a:t>
            </a:r>
            <a:r>
              <a:rPr lang="pl-PL" dirty="0"/>
              <a:t>=.5 (medium), </a:t>
            </a:r>
            <a:r>
              <a:rPr lang="pl-PL" i="1" dirty="0"/>
              <a:t>d</a:t>
            </a:r>
            <a:r>
              <a:rPr lang="pl-PL" dirty="0"/>
              <a:t>=.8 (large)</a:t>
            </a:r>
          </a:p>
          <a:p>
            <a:r>
              <a:rPr lang="pl-PL" dirty="0"/>
              <a:t>https://sexdifference.org/</a:t>
            </a:r>
          </a:p>
          <a:p>
            <a:endParaRPr lang="en-GB" dirty="0"/>
          </a:p>
        </p:txBody>
      </p:sp>
      <p:sp>
        <p:nvSpPr>
          <p:cNvPr id="9" name="Zástupný objekt pre obsah 8"/>
          <p:cNvSpPr>
            <a:spLocks noGrp="1"/>
          </p:cNvSpPr>
          <p:nvPr>
            <p:ph sz="half" idx="2"/>
          </p:nvPr>
        </p:nvSpPr>
        <p:spPr/>
        <p:txBody>
          <a:bodyPr>
            <a:normAutofit/>
          </a:bodyPr>
          <a:lstStyle/>
          <a:p>
            <a:endParaRPr lang="pl-PL" dirty="0" smtClean="0"/>
          </a:p>
          <a:p>
            <a:endParaRPr lang="pl-PL" dirty="0"/>
          </a:p>
          <a:p>
            <a:endParaRPr lang="pl-PL" dirty="0" smtClean="0"/>
          </a:p>
          <a:p>
            <a:endParaRPr lang="pl-PL" dirty="0"/>
          </a:p>
          <a:p>
            <a:endParaRPr lang="pl-PL" dirty="0" smtClean="0"/>
          </a:p>
          <a:p>
            <a:endParaRPr lang="pl-PL" dirty="0"/>
          </a:p>
          <a:p>
            <a:pPr marL="0" indent="0">
              <a:buNone/>
            </a:pPr>
            <a:endParaRPr lang="en-GB" dirty="0"/>
          </a:p>
        </p:txBody>
      </p:sp>
      <p:pic>
        <p:nvPicPr>
          <p:cNvPr id="11" name="Zástupný objekt pre obsah 5"/>
          <p:cNvPicPr>
            <a:picLocks noChangeAspect="1"/>
          </p:cNvPicPr>
          <p:nvPr/>
        </p:nvPicPr>
        <p:blipFill>
          <a:blip r:embed="rId2"/>
          <a:stretch>
            <a:fillRect/>
          </a:stretch>
        </p:blipFill>
        <p:spPr>
          <a:xfrm>
            <a:off x="6172200" y="1406014"/>
            <a:ext cx="5728709" cy="2703436"/>
          </a:xfrm>
          <a:prstGeom prst="rect">
            <a:avLst/>
          </a:prstGeom>
        </p:spPr>
      </p:pic>
    </p:spTree>
    <p:extLst>
      <p:ext uri="{BB962C8B-B14F-4D97-AF65-F5344CB8AC3E}">
        <p14:creationId xmlns:p14="http://schemas.microsoft.com/office/powerpoint/2010/main" val="7010524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smtClean="0"/>
              <a:t>Discrimination</a:t>
            </a:r>
            <a:endParaRPr lang="en-GB" dirty="0"/>
          </a:p>
        </p:txBody>
      </p:sp>
      <p:sp>
        <p:nvSpPr>
          <p:cNvPr id="3" name="Zástupný objekt pre obsah 2"/>
          <p:cNvSpPr>
            <a:spLocks noGrp="1"/>
          </p:cNvSpPr>
          <p:nvPr>
            <p:ph sz="half" idx="1"/>
          </p:nvPr>
        </p:nvSpPr>
        <p:spPr/>
        <p:txBody>
          <a:bodyPr>
            <a:normAutofit fontScale="92500"/>
          </a:bodyPr>
          <a:lstStyle/>
          <a:p>
            <a:pPr marL="0" indent="0">
              <a:buNone/>
            </a:pPr>
            <a:r>
              <a:rPr lang="pl-PL" dirty="0" smtClean="0"/>
              <a:t>Discrimination = „</a:t>
            </a:r>
            <a:r>
              <a:rPr lang="en-GB" dirty="0" smtClean="0"/>
              <a:t>the </a:t>
            </a:r>
            <a:r>
              <a:rPr lang="en-GB" dirty="0"/>
              <a:t>valuation in the market place of personal characteristics of the worker that are unrelated to worker productivity</a:t>
            </a:r>
            <a:r>
              <a:rPr lang="en-GB" dirty="0" smtClean="0"/>
              <a:t>”</a:t>
            </a:r>
            <a:endParaRPr lang="pl-PL" dirty="0" smtClean="0"/>
          </a:p>
          <a:p>
            <a:pPr marL="0" indent="0">
              <a:buNone/>
            </a:pPr>
            <a:endParaRPr lang="pl-PL" dirty="0" smtClean="0"/>
          </a:p>
          <a:p>
            <a:pPr marL="0" indent="0">
              <a:buNone/>
            </a:pPr>
            <a:r>
              <a:rPr lang="pl-PL" dirty="0" smtClean="0"/>
              <a:t>Statistical discrimination = imperfect productivity information → use of statistic information/stereotypes to evaluate a person (judging by belonging to a group rather than individual competences and skills)</a:t>
            </a:r>
            <a:endParaRPr lang="en-GB" dirty="0"/>
          </a:p>
        </p:txBody>
      </p:sp>
      <p:pic>
        <p:nvPicPr>
          <p:cNvPr id="5" name="Zástupný objekt pre obsah 5"/>
          <p:cNvPicPr>
            <a:picLocks noGrp="1" noChangeAspect="1"/>
          </p:cNvPicPr>
          <p:nvPr>
            <p:ph sz="half" idx="2"/>
          </p:nvPr>
        </p:nvPicPr>
        <p:blipFill>
          <a:blip r:embed="rId2"/>
          <a:stretch>
            <a:fillRect/>
          </a:stretch>
        </p:blipFill>
        <p:spPr>
          <a:xfrm>
            <a:off x="6096000" y="1690688"/>
            <a:ext cx="5154178" cy="2432309"/>
          </a:xfrm>
          <a:prstGeom prst="rect">
            <a:avLst/>
          </a:prstGeom>
        </p:spPr>
      </p:pic>
    </p:spTree>
    <p:extLst>
      <p:ext uri="{BB962C8B-B14F-4D97-AF65-F5344CB8AC3E}">
        <p14:creationId xmlns:p14="http://schemas.microsoft.com/office/powerpoint/2010/main" val="8705993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smtClean="0"/>
              <a:t>Gender equality index - CR</a:t>
            </a:r>
            <a:endParaRPr lang="en-GB" dirty="0"/>
          </a:p>
        </p:txBody>
      </p:sp>
      <p:pic>
        <p:nvPicPr>
          <p:cNvPr id="4" name="Zástupný objekt pre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802" y="1337186"/>
            <a:ext cx="11932396" cy="5099476"/>
          </a:xfrm>
        </p:spPr>
      </p:pic>
    </p:spTree>
    <p:extLst>
      <p:ext uri="{BB962C8B-B14F-4D97-AF65-F5344CB8AC3E}">
        <p14:creationId xmlns:p14="http://schemas.microsoft.com/office/powerpoint/2010/main" val="134807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smtClean="0"/>
              <a:t>Further read</a:t>
            </a:r>
            <a:endParaRPr lang="en-GB" dirty="0"/>
          </a:p>
        </p:txBody>
      </p:sp>
      <p:sp>
        <p:nvSpPr>
          <p:cNvPr id="3" name="Zástupný objekt pre obsah 2"/>
          <p:cNvSpPr>
            <a:spLocks noGrp="1"/>
          </p:cNvSpPr>
          <p:nvPr>
            <p:ph idx="1"/>
          </p:nvPr>
        </p:nvSpPr>
        <p:spPr/>
        <p:txBody>
          <a:bodyPr/>
          <a:lstStyle/>
          <a:p>
            <a:pPr marL="0" indent="0">
              <a:buNone/>
            </a:pPr>
            <a:r>
              <a:rPr lang="pl-PL" dirty="0" smtClean="0"/>
              <a:t>Arrow, K. (1973). The theory of discrimination. In: </a:t>
            </a:r>
            <a:r>
              <a:rPr lang="en-GB" dirty="0"/>
              <a:t>O. </a:t>
            </a:r>
            <a:r>
              <a:rPr lang="en-GB" dirty="0" err="1"/>
              <a:t>Ashenfelter</a:t>
            </a:r>
            <a:r>
              <a:rPr lang="en-GB" dirty="0"/>
              <a:t> and A. Rees (eds.), </a:t>
            </a:r>
            <a:r>
              <a:rPr lang="en-GB" i="1" dirty="0"/>
              <a:t>Discrimination in </a:t>
            </a:r>
            <a:r>
              <a:rPr lang="en-GB" i="1" dirty="0" err="1"/>
              <a:t>Labor</a:t>
            </a:r>
            <a:r>
              <a:rPr lang="en-GB" i="1" dirty="0"/>
              <a:t> Markets</a:t>
            </a:r>
            <a:r>
              <a:rPr lang="en-GB" dirty="0"/>
              <a:t>, Princeton, NJ: Princeton University Press.</a:t>
            </a:r>
            <a:endParaRPr lang="pl-PL" dirty="0" smtClean="0"/>
          </a:p>
          <a:p>
            <a:pPr marL="0" indent="0">
              <a:buNone/>
            </a:pPr>
            <a:r>
              <a:rPr lang="pl-PL" dirty="0" smtClean="0"/>
              <a:t>Phelps, E. (1972). </a:t>
            </a:r>
            <a:r>
              <a:rPr lang="en-GB" i="1" dirty="0"/>
              <a:t>"</a:t>
            </a:r>
            <a:r>
              <a:rPr lang="en-GB" dirty="0"/>
              <a:t>The Statistical Theory of Racism and Sexism"</a:t>
            </a:r>
            <a:r>
              <a:rPr lang="en-GB" i="1" dirty="0"/>
              <a:t>. American Economic Review. </a:t>
            </a:r>
            <a:r>
              <a:rPr lang="en-GB" dirty="0"/>
              <a:t>62 (4): 659–661.</a:t>
            </a:r>
          </a:p>
          <a:p>
            <a:endParaRPr lang="en-GB" dirty="0"/>
          </a:p>
        </p:txBody>
      </p:sp>
    </p:spTree>
    <p:extLst>
      <p:ext uri="{BB962C8B-B14F-4D97-AF65-F5344CB8AC3E}">
        <p14:creationId xmlns:p14="http://schemas.microsoft.com/office/powerpoint/2010/main" val="32088842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smtClean="0"/>
              <a:t>Stereotypes</a:t>
            </a:r>
            <a:endParaRPr lang="en-GB" dirty="0"/>
          </a:p>
        </p:txBody>
      </p:sp>
      <p:sp>
        <p:nvSpPr>
          <p:cNvPr id="3" name="Zástupný objekt pre obsah 2"/>
          <p:cNvSpPr>
            <a:spLocks noGrp="1"/>
          </p:cNvSpPr>
          <p:nvPr>
            <p:ph idx="1"/>
          </p:nvPr>
        </p:nvSpPr>
        <p:spPr/>
        <p:txBody>
          <a:bodyPr/>
          <a:lstStyle/>
          <a:p>
            <a:r>
              <a:rPr lang="pl-PL" dirty="0" smtClean="0"/>
              <a:t>Gender stereotypes = reflections of observed behaviour</a:t>
            </a:r>
          </a:p>
          <a:p>
            <a:r>
              <a:rPr lang="pl-PL" dirty="0" smtClean="0"/>
              <a:t>May be biased or incorrect</a:t>
            </a:r>
          </a:p>
          <a:p>
            <a:r>
              <a:rPr lang="pl-PL" dirty="0" smtClean="0"/>
              <a:t>Two </a:t>
            </a:r>
            <a:r>
              <a:rPr lang="pl-PL" dirty="0"/>
              <a:t>types of stereotypes: descriptive and prescriptive</a:t>
            </a:r>
          </a:p>
          <a:p>
            <a:endParaRPr lang="en-GB" dirty="0"/>
          </a:p>
        </p:txBody>
      </p:sp>
    </p:spTree>
    <p:extLst>
      <p:ext uri="{BB962C8B-B14F-4D97-AF65-F5344CB8AC3E}">
        <p14:creationId xmlns:p14="http://schemas.microsoft.com/office/powerpoint/2010/main" val="32744636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Gender stereotypes</a:t>
            </a:r>
            <a:r>
              <a:rPr lang="pl-PL" dirty="0"/>
              <a:t> and</a:t>
            </a:r>
            <a:r>
              <a:rPr lang="en-GB" dirty="0"/>
              <a:t> </a:t>
            </a:r>
            <a:r>
              <a:rPr lang="en-GB" dirty="0" smtClean="0"/>
              <a:t>identity</a:t>
            </a:r>
            <a:endParaRPr lang="en-GB" dirty="0"/>
          </a:p>
        </p:txBody>
      </p:sp>
      <p:sp>
        <p:nvSpPr>
          <p:cNvPr id="3" name="Zástupný objekt pre obsah 2"/>
          <p:cNvSpPr>
            <a:spLocks noGrp="1"/>
          </p:cNvSpPr>
          <p:nvPr>
            <p:ph idx="1"/>
          </p:nvPr>
        </p:nvSpPr>
        <p:spPr/>
        <p:txBody>
          <a:bodyPr>
            <a:normAutofit/>
          </a:bodyPr>
          <a:lstStyle/>
          <a:p>
            <a:r>
              <a:rPr lang="pl-PL" dirty="0" smtClean="0"/>
              <a:t>M</a:t>
            </a:r>
            <a:r>
              <a:rPr lang="en-GB" dirty="0" err="1" smtClean="0"/>
              <a:t>en</a:t>
            </a:r>
            <a:r>
              <a:rPr lang="en-GB" dirty="0" smtClean="0"/>
              <a:t> </a:t>
            </a:r>
            <a:r>
              <a:rPr lang="en-GB" dirty="0"/>
              <a:t>and women are socialised </a:t>
            </a:r>
            <a:r>
              <a:rPr lang="en-GB" dirty="0" smtClean="0"/>
              <a:t>to</a:t>
            </a:r>
            <a:r>
              <a:rPr lang="pl-PL" dirty="0" smtClean="0"/>
              <a:t> </a:t>
            </a:r>
            <a:r>
              <a:rPr lang="en-GB" dirty="0" smtClean="0"/>
              <a:t>different roles</a:t>
            </a:r>
            <a:r>
              <a:rPr lang="en-GB" dirty="0"/>
              <a:t>. </a:t>
            </a:r>
            <a:endParaRPr lang="pl-PL" dirty="0" smtClean="0"/>
          </a:p>
          <a:p>
            <a:r>
              <a:rPr lang="en-GB" dirty="0" smtClean="0"/>
              <a:t>Speciﬁcally</a:t>
            </a:r>
            <a:r>
              <a:rPr lang="en-GB" dirty="0"/>
              <a:t>, already at an early stage of development, boys and </a:t>
            </a:r>
            <a:r>
              <a:rPr lang="en-GB" dirty="0" smtClean="0"/>
              <a:t>girls</a:t>
            </a:r>
            <a:r>
              <a:rPr lang="pl-PL" dirty="0" smtClean="0"/>
              <a:t> </a:t>
            </a:r>
            <a:r>
              <a:rPr lang="en-GB" dirty="0" smtClean="0"/>
              <a:t>learn </a:t>
            </a:r>
            <a:r>
              <a:rPr lang="en-GB" dirty="0"/>
              <a:t>gender-appropriate activities and behaviours (</a:t>
            </a:r>
            <a:r>
              <a:rPr lang="en-GB" dirty="0" err="1"/>
              <a:t>Eagly</a:t>
            </a:r>
            <a:r>
              <a:rPr lang="en-GB" dirty="0"/>
              <a:t>, 1987). </a:t>
            </a:r>
            <a:endParaRPr lang="pl-PL" dirty="0" smtClean="0"/>
          </a:p>
          <a:p>
            <a:r>
              <a:rPr lang="en-GB" dirty="0" smtClean="0"/>
              <a:t>Boys </a:t>
            </a:r>
            <a:r>
              <a:rPr lang="en-GB" dirty="0"/>
              <a:t>are socialised to </a:t>
            </a:r>
            <a:r>
              <a:rPr lang="en-GB" dirty="0" smtClean="0"/>
              <a:t>be</a:t>
            </a:r>
            <a:r>
              <a:rPr lang="pl-PL" dirty="0" smtClean="0"/>
              <a:t> </a:t>
            </a:r>
            <a:r>
              <a:rPr lang="en-GB" dirty="0" smtClean="0"/>
              <a:t>masculine </a:t>
            </a:r>
            <a:r>
              <a:rPr lang="en-GB" dirty="0"/>
              <a:t>(instrumental or agentic) and to develop traits such as aggression, </a:t>
            </a:r>
            <a:r>
              <a:rPr lang="en-GB" dirty="0" smtClean="0"/>
              <a:t>independence,</a:t>
            </a:r>
            <a:r>
              <a:rPr lang="pl-PL" dirty="0" smtClean="0"/>
              <a:t> </a:t>
            </a:r>
            <a:r>
              <a:rPr lang="en-GB" dirty="0" smtClean="0"/>
              <a:t>ambition </a:t>
            </a:r>
            <a:r>
              <a:rPr lang="en-GB" dirty="0"/>
              <a:t>and rationality. </a:t>
            </a:r>
            <a:endParaRPr lang="pl-PL" dirty="0" smtClean="0"/>
          </a:p>
          <a:p>
            <a:r>
              <a:rPr lang="en-GB" dirty="0" smtClean="0"/>
              <a:t>Girls </a:t>
            </a:r>
            <a:r>
              <a:rPr lang="en-GB" dirty="0"/>
              <a:t>are praised for being feminine (expressive or communal) </a:t>
            </a:r>
            <a:r>
              <a:rPr lang="en-GB" dirty="0" smtClean="0"/>
              <a:t>and</a:t>
            </a:r>
            <a:r>
              <a:rPr lang="pl-PL" dirty="0" smtClean="0"/>
              <a:t> </a:t>
            </a:r>
            <a:r>
              <a:rPr lang="en-GB" dirty="0" smtClean="0"/>
              <a:t>encouraged </a:t>
            </a:r>
            <a:r>
              <a:rPr lang="en-GB" dirty="0"/>
              <a:t>to be warm, caring, emotional and socially-oriented (</a:t>
            </a:r>
            <a:r>
              <a:rPr lang="en-GB" dirty="0" err="1"/>
              <a:t>Bem</a:t>
            </a:r>
            <a:r>
              <a:rPr lang="en-GB" dirty="0"/>
              <a:t>, 1974). </a:t>
            </a:r>
            <a:endParaRPr lang="pl-PL" dirty="0" smtClean="0"/>
          </a:p>
        </p:txBody>
      </p:sp>
    </p:spTree>
    <p:extLst>
      <p:ext uri="{BB962C8B-B14F-4D97-AF65-F5344CB8AC3E}">
        <p14:creationId xmlns:p14="http://schemas.microsoft.com/office/powerpoint/2010/main" val="39332154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Gender stereotypes</a:t>
            </a:r>
            <a:r>
              <a:rPr lang="pl-PL" dirty="0"/>
              <a:t> and</a:t>
            </a:r>
            <a:r>
              <a:rPr lang="en-GB" dirty="0"/>
              <a:t> </a:t>
            </a:r>
            <a:r>
              <a:rPr lang="en-GB" dirty="0" smtClean="0"/>
              <a:t>identity</a:t>
            </a:r>
            <a:endParaRPr lang="en-GB" dirty="0"/>
          </a:p>
        </p:txBody>
      </p:sp>
      <p:sp>
        <p:nvSpPr>
          <p:cNvPr id="3" name="Zástupný objekt pre obsah 2"/>
          <p:cNvSpPr>
            <a:spLocks noGrp="1"/>
          </p:cNvSpPr>
          <p:nvPr>
            <p:ph idx="1"/>
          </p:nvPr>
        </p:nvSpPr>
        <p:spPr/>
        <p:txBody>
          <a:bodyPr>
            <a:normAutofit fontScale="92500" lnSpcReduction="10000"/>
          </a:bodyPr>
          <a:lstStyle/>
          <a:p>
            <a:r>
              <a:rPr lang="en-GB" dirty="0"/>
              <a:t>Consequently,</a:t>
            </a:r>
            <a:r>
              <a:rPr lang="pl-PL" dirty="0"/>
              <a:t> </a:t>
            </a:r>
            <a:r>
              <a:rPr lang="en-GB" dirty="0"/>
              <a:t>occupations </a:t>
            </a:r>
            <a:r>
              <a:rPr lang="en-GB" dirty="0" smtClean="0"/>
              <a:t>are </a:t>
            </a:r>
            <a:r>
              <a:rPr lang="en-GB" dirty="0"/>
              <a:t>not gender-neutral either, with some being</a:t>
            </a:r>
            <a:r>
              <a:rPr lang="pl-PL" dirty="0"/>
              <a:t> </a:t>
            </a:r>
            <a:r>
              <a:rPr lang="en-GB" dirty="0"/>
              <a:t>considered appropriate for men and some reserved almost exclusively for women. </a:t>
            </a:r>
            <a:endParaRPr lang="pl-PL" dirty="0" smtClean="0"/>
          </a:p>
          <a:p>
            <a:r>
              <a:rPr lang="en-GB" dirty="0" smtClean="0"/>
              <a:t>Gender</a:t>
            </a:r>
            <a:r>
              <a:rPr lang="pl-PL" dirty="0" smtClean="0"/>
              <a:t> </a:t>
            </a:r>
            <a:r>
              <a:rPr lang="en-GB" dirty="0"/>
              <a:t>stereotypes can, thus, distort individuals ’ preferences for </a:t>
            </a:r>
            <a:r>
              <a:rPr lang="en-GB" dirty="0" smtClean="0"/>
              <a:t>occupations.</a:t>
            </a:r>
            <a:endParaRPr lang="pl-PL" dirty="0" smtClean="0"/>
          </a:p>
          <a:p>
            <a:r>
              <a:rPr lang="en-GB" dirty="0" smtClean="0"/>
              <a:t>Congruence </a:t>
            </a:r>
            <a:r>
              <a:rPr lang="en-GB" dirty="0"/>
              <a:t>theory (</a:t>
            </a:r>
            <a:r>
              <a:rPr lang="en-GB" dirty="0" err="1"/>
              <a:t>Eagly</a:t>
            </a:r>
            <a:r>
              <a:rPr lang="en-GB" dirty="0"/>
              <a:t> and </a:t>
            </a:r>
            <a:r>
              <a:rPr lang="en-GB" dirty="0" err="1"/>
              <a:t>Karau</a:t>
            </a:r>
            <a:r>
              <a:rPr lang="en-GB" dirty="0"/>
              <a:t>, 2002) further explains that </a:t>
            </a:r>
            <a:r>
              <a:rPr lang="en-GB" dirty="0" smtClean="0"/>
              <a:t>the</a:t>
            </a:r>
            <a:r>
              <a:rPr lang="pl-PL" dirty="0" smtClean="0"/>
              <a:t> </a:t>
            </a:r>
            <a:r>
              <a:rPr lang="en-GB" dirty="0" smtClean="0"/>
              <a:t>preferences </a:t>
            </a:r>
            <a:r>
              <a:rPr lang="en-GB" dirty="0"/>
              <a:t>are likely to be distorted because of the biases against adopting masculine </a:t>
            </a:r>
            <a:r>
              <a:rPr lang="en-GB" dirty="0" smtClean="0"/>
              <a:t>roles</a:t>
            </a:r>
            <a:r>
              <a:rPr lang="pl-PL" dirty="0" smtClean="0"/>
              <a:t> </a:t>
            </a:r>
            <a:r>
              <a:rPr lang="en-GB" dirty="0" smtClean="0"/>
              <a:t>by </a:t>
            </a:r>
            <a:r>
              <a:rPr lang="en-GB" dirty="0"/>
              <a:t>individuals with predominantly feminine characteristics (and vice versa). </a:t>
            </a:r>
            <a:endParaRPr lang="pl-PL" dirty="0" smtClean="0"/>
          </a:p>
          <a:p>
            <a:r>
              <a:rPr lang="en-GB" dirty="0" smtClean="0"/>
              <a:t>Consequently,</a:t>
            </a:r>
            <a:r>
              <a:rPr lang="pl-PL" dirty="0" smtClean="0"/>
              <a:t> </a:t>
            </a:r>
            <a:r>
              <a:rPr lang="en-GB" dirty="0" smtClean="0"/>
              <a:t>individuals </a:t>
            </a:r>
            <a:r>
              <a:rPr lang="en-GB" dirty="0"/>
              <a:t>who perceive themselves as incongruent with the gendered notion </a:t>
            </a:r>
            <a:r>
              <a:rPr lang="en-GB" dirty="0" smtClean="0"/>
              <a:t>of</a:t>
            </a:r>
            <a:r>
              <a:rPr lang="pl-PL" dirty="0" smtClean="0"/>
              <a:t> a given job</a:t>
            </a:r>
            <a:r>
              <a:rPr lang="en-GB" dirty="0" smtClean="0"/>
              <a:t> </a:t>
            </a:r>
            <a:r>
              <a:rPr lang="en-GB" dirty="0"/>
              <a:t>are likely to feel discouraged from pursuing </a:t>
            </a:r>
            <a:r>
              <a:rPr lang="pl-PL" dirty="0" smtClean="0"/>
              <a:t>it</a:t>
            </a:r>
            <a:r>
              <a:rPr lang="en-GB" dirty="0" smtClean="0"/>
              <a:t> </a:t>
            </a:r>
            <a:r>
              <a:rPr lang="en-GB" dirty="0"/>
              <a:t>as a </a:t>
            </a:r>
            <a:r>
              <a:rPr lang="en-GB" dirty="0" smtClean="0"/>
              <a:t>potential</a:t>
            </a:r>
            <a:r>
              <a:rPr lang="pl-PL" dirty="0" smtClean="0"/>
              <a:t> </a:t>
            </a:r>
            <a:r>
              <a:rPr lang="en-GB" dirty="0" smtClean="0"/>
              <a:t>career</a:t>
            </a:r>
            <a:r>
              <a:rPr lang="en-GB" dirty="0"/>
              <a:t>. </a:t>
            </a:r>
          </a:p>
          <a:p>
            <a:endParaRPr lang="en-GB" dirty="0"/>
          </a:p>
        </p:txBody>
      </p:sp>
    </p:spTree>
    <p:extLst>
      <p:ext uri="{BB962C8B-B14F-4D97-AF65-F5344CB8AC3E}">
        <p14:creationId xmlns:p14="http://schemas.microsoft.com/office/powerpoint/2010/main" val="4601496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smtClean="0"/>
              <a:t>Backlash</a:t>
            </a:r>
            <a:endParaRPr lang="en-GB" dirty="0"/>
          </a:p>
        </p:txBody>
      </p:sp>
      <p:sp>
        <p:nvSpPr>
          <p:cNvPr id="3" name="Zástupný objekt pre obsah 2"/>
          <p:cNvSpPr>
            <a:spLocks noGrp="1"/>
          </p:cNvSpPr>
          <p:nvPr>
            <p:ph idx="1"/>
          </p:nvPr>
        </p:nvSpPr>
        <p:spPr/>
        <p:txBody>
          <a:bodyPr/>
          <a:lstStyle/>
          <a:p>
            <a:r>
              <a:rPr lang="pl-PL" dirty="0" smtClean="0"/>
              <a:t>Backlash = a strong negative reaction </a:t>
            </a:r>
          </a:p>
          <a:p>
            <a:r>
              <a:rPr lang="pl-PL" dirty="0" smtClean="0"/>
              <a:t>In the gender context = </a:t>
            </a:r>
            <a:r>
              <a:rPr lang="en-GB" dirty="0"/>
              <a:t>social </a:t>
            </a:r>
            <a:r>
              <a:rPr lang="en-GB" dirty="0" smtClean="0"/>
              <a:t>desirability</a:t>
            </a:r>
            <a:r>
              <a:rPr lang="pl-PL" dirty="0" smtClean="0"/>
              <a:t> (expectations)</a:t>
            </a:r>
            <a:r>
              <a:rPr lang="en-GB" dirty="0" smtClean="0"/>
              <a:t> </a:t>
            </a:r>
            <a:r>
              <a:rPr lang="en-GB" dirty="0"/>
              <a:t>of behaviour increases when it is consistent with prescriptions applicable to one’s </a:t>
            </a:r>
            <a:r>
              <a:rPr lang="en-GB" dirty="0" smtClean="0"/>
              <a:t>gender</a:t>
            </a:r>
            <a:r>
              <a:rPr lang="pl-PL" dirty="0" smtClean="0"/>
              <a:t>;</a:t>
            </a:r>
          </a:p>
          <a:p>
            <a:r>
              <a:rPr lang="pl-PL" dirty="0" smtClean="0"/>
              <a:t>I</a:t>
            </a:r>
            <a:r>
              <a:rPr lang="en-GB" dirty="0" err="1" smtClean="0"/>
              <a:t>ndividuals</a:t>
            </a:r>
            <a:r>
              <a:rPr lang="en-GB" dirty="0" smtClean="0"/>
              <a:t> </a:t>
            </a:r>
            <a:r>
              <a:rPr lang="en-GB" dirty="0"/>
              <a:t>are likely to be penalized for non-conforming behaviour—i.e., inconsistent with gender-relevant prescriptive </a:t>
            </a:r>
            <a:r>
              <a:rPr lang="en-GB" dirty="0" smtClean="0"/>
              <a:t>norms</a:t>
            </a:r>
            <a:endParaRPr lang="pl-PL" dirty="0" smtClean="0"/>
          </a:p>
          <a:p>
            <a:r>
              <a:rPr lang="pl-PL" dirty="0" smtClean="0"/>
              <a:t>Often r</a:t>
            </a:r>
            <a:r>
              <a:rPr lang="en-GB" dirty="0" smtClean="0"/>
              <a:t>elated </a:t>
            </a:r>
            <a:r>
              <a:rPr lang="en-GB" dirty="0"/>
              <a:t>to a trade-off faced by women: they may be perceived as either competent or </a:t>
            </a:r>
            <a:r>
              <a:rPr lang="en-GB" dirty="0" smtClean="0"/>
              <a:t>likeable</a:t>
            </a:r>
            <a:endParaRPr lang="pl-PL" dirty="0" smtClean="0"/>
          </a:p>
          <a:p>
            <a:r>
              <a:rPr lang="pl-PL" dirty="0" smtClean="0"/>
              <a:t>Trade-off: </a:t>
            </a:r>
            <a:r>
              <a:rPr lang="en-GB" dirty="0" smtClean="0"/>
              <a:t>maintaining identity </a:t>
            </a:r>
            <a:r>
              <a:rPr lang="en-GB" dirty="0"/>
              <a:t>or pursuing a career </a:t>
            </a:r>
          </a:p>
        </p:txBody>
      </p:sp>
    </p:spTree>
    <p:extLst>
      <p:ext uri="{BB962C8B-B14F-4D97-AF65-F5344CB8AC3E}">
        <p14:creationId xmlns:p14="http://schemas.microsoft.com/office/powerpoint/2010/main" val="287480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smtClean="0"/>
              <a:t>Further read</a:t>
            </a:r>
            <a:endParaRPr lang="en-GB" dirty="0"/>
          </a:p>
        </p:txBody>
      </p:sp>
      <p:sp>
        <p:nvSpPr>
          <p:cNvPr id="3" name="Zástupný objekt pre obsah 2"/>
          <p:cNvSpPr>
            <a:spLocks noGrp="1"/>
          </p:cNvSpPr>
          <p:nvPr>
            <p:ph idx="1"/>
          </p:nvPr>
        </p:nvSpPr>
        <p:spPr/>
        <p:txBody>
          <a:bodyPr>
            <a:normAutofit/>
          </a:bodyPr>
          <a:lstStyle/>
          <a:p>
            <a:pPr marL="0" indent="0">
              <a:buNone/>
            </a:pPr>
            <a:r>
              <a:rPr lang="pl-PL" dirty="0"/>
              <a:t>Akerlof, G. &amp; Kranton, R. (2010). </a:t>
            </a:r>
            <a:r>
              <a:rPr lang="pl-PL" i="1" dirty="0"/>
              <a:t>Identity Economics</a:t>
            </a:r>
            <a:r>
              <a:rPr lang="pl-PL" dirty="0"/>
              <a:t>. Princeton University Press</a:t>
            </a:r>
            <a:r>
              <a:rPr lang="pl-PL" dirty="0" smtClean="0"/>
              <a:t>.</a:t>
            </a:r>
          </a:p>
          <a:p>
            <a:pPr marL="0" indent="0">
              <a:buNone/>
            </a:pPr>
            <a:r>
              <a:rPr lang="en-GB" dirty="0" err="1"/>
              <a:t>Eagly</a:t>
            </a:r>
            <a:r>
              <a:rPr lang="en-GB" dirty="0"/>
              <a:t>, A.H. (1987), Sex Differences in Social </a:t>
            </a:r>
            <a:r>
              <a:rPr lang="en-GB" dirty="0" smtClean="0"/>
              <a:t>Behaviour: </a:t>
            </a:r>
            <a:r>
              <a:rPr lang="en-GB" dirty="0"/>
              <a:t>A Social-Role Interpretation, Lawrence </a:t>
            </a:r>
            <a:r>
              <a:rPr lang="en-GB" dirty="0" smtClean="0"/>
              <a:t>Erlbaum,</a:t>
            </a:r>
            <a:r>
              <a:rPr lang="pl-PL" dirty="0" smtClean="0"/>
              <a:t> </a:t>
            </a:r>
            <a:r>
              <a:rPr lang="en-GB" dirty="0" smtClean="0"/>
              <a:t>London.</a:t>
            </a:r>
            <a:endParaRPr lang="pl-PL" dirty="0" smtClean="0"/>
          </a:p>
          <a:p>
            <a:pPr marL="0" indent="0">
              <a:buNone/>
            </a:pPr>
            <a:r>
              <a:rPr lang="en-GB" dirty="0" err="1"/>
              <a:t>Eagly</a:t>
            </a:r>
            <a:r>
              <a:rPr lang="en-GB" dirty="0"/>
              <a:t>, A.H. and </a:t>
            </a:r>
            <a:r>
              <a:rPr lang="en-GB" dirty="0" err="1"/>
              <a:t>Karau</a:t>
            </a:r>
            <a:r>
              <a:rPr lang="en-GB" dirty="0"/>
              <a:t>, </a:t>
            </a:r>
            <a:r>
              <a:rPr lang="en-GB" dirty="0" err="1"/>
              <a:t>S.J</a:t>
            </a:r>
            <a:r>
              <a:rPr lang="en-GB" dirty="0"/>
              <a:t>. (2002), </a:t>
            </a:r>
            <a:r>
              <a:rPr lang="en-GB" dirty="0" smtClean="0"/>
              <a:t>Role </a:t>
            </a:r>
            <a:r>
              <a:rPr lang="en-GB" dirty="0"/>
              <a:t>congruity theory of prejudice toward female </a:t>
            </a:r>
            <a:r>
              <a:rPr lang="en-GB" dirty="0" smtClean="0"/>
              <a:t>leaders,</a:t>
            </a:r>
            <a:r>
              <a:rPr lang="pl-PL" dirty="0" smtClean="0"/>
              <a:t> </a:t>
            </a:r>
            <a:r>
              <a:rPr lang="en-GB" i="1" dirty="0" smtClean="0"/>
              <a:t>Psychological </a:t>
            </a:r>
            <a:r>
              <a:rPr lang="en-GB" i="1" dirty="0"/>
              <a:t>Review</a:t>
            </a:r>
            <a:r>
              <a:rPr lang="en-GB" dirty="0" smtClean="0"/>
              <a:t>, 109</a:t>
            </a:r>
            <a:r>
              <a:rPr lang="pl-PL" dirty="0" smtClean="0"/>
              <a:t>(</a:t>
            </a:r>
            <a:r>
              <a:rPr lang="en-GB" dirty="0" smtClean="0"/>
              <a:t>3</a:t>
            </a:r>
            <a:r>
              <a:rPr lang="pl-PL" dirty="0" smtClean="0"/>
              <a:t>)</a:t>
            </a:r>
            <a:r>
              <a:rPr lang="en-GB" dirty="0" smtClean="0"/>
              <a:t>, </a:t>
            </a:r>
            <a:r>
              <a:rPr lang="en-GB" dirty="0"/>
              <a:t>pp. 573-598</a:t>
            </a:r>
            <a:r>
              <a:rPr lang="en-GB" dirty="0" smtClean="0"/>
              <a:t>.</a:t>
            </a:r>
            <a:endParaRPr lang="pl-PL" dirty="0" smtClean="0"/>
          </a:p>
          <a:p>
            <a:pPr marL="0" indent="0">
              <a:buNone/>
            </a:pPr>
            <a:r>
              <a:rPr lang="en-GB" dirty="0" err="1"/>
              <a:t>Eagly</a:t>
            </a:r>
            <a:r>
              <a:rPr lang="en-GB" dirty="0"/>
              <a:t>, A.H. and Steffen, </a:t>
            </a:r>
            <a:r>
              <a:rPr lang="en-GB" dirty="0" err="1"/>
              <a:t>V.J</a:t>
            </a:r>
            <a:r>
              <a:rPr lang="en-GB" dirty="0"/>
              <a:t>. (1984), </a:t>
            </a:r>
            <a:r>
              <a:rPr lang="en-GB" dirty="0" smtClean="0"/>
              <a:t>Gender </a:t>
            </a:r>
            <a:r>
              <a:rPr lang="en-GB" dirty="0"/>
              <a:t>stereotypes stem from the distribution of women and </a:t>
            </a:r>
            <a:r>
              <a:rPr lang="en-GB" dirty="0" smtClean="0"/>
              <a:t>men</a:t>
            </a:r>
            <a:r>
              <a:rPr lang="pl-PL" dirty="0" smtClean="0"/>
              <a:t> </a:t>
            </a:r>
            <a:r>
              <a:rPr lang="en-GB" dirty="0" smtClean="0"/>
              <a:t>into </a:t>
            </a:r>
            <a:r>
              <a:rPr lang="en-GB" dirty="0"/>
              <a:t>social </a:t>
            </a:r>
            <a:r>
              <a:rPr lang="en-GB" dirty="0" smtClean="0"/>
              <a:t>roles, </a:t>
            </a:r>
            <a:r>
              <a:rPr lang="en-GB" i="1" dirty="0"/>
              <a:t>Journal of Personality and Social </a:t>
            </a:r>
            <a:r>
              <a:rPr lang="en-GB" i="1" dirty="0" smtClean="0"/>
              <a:t>Psychology</a:t>
            </a:r>
            <a:r>
              <a:rPr lang="en-GB" dirty="0" smtClean="0"/>
              <a:t>, 46</a:t>
            </a:r>
            <a:r>
              <a:rPr lang="pl-PL" dirty="0" smtClean="0"/>
              <a:t>(</a:t>
            </a:r>
            <a:r>
              <a:rPr lang="en-GB" dirty="0" smtClean="0"/>
              <a:t>4</a:t>
            </a:r>
            <a:r>
              <a:rPr lang="pl-PL" dirty="0" smtClean="0"/>
              <a:t>),</a:t>
            </a:r>
            <a:r>
              <a:rPr lang="en-GB" dirty="0" smtClean="0"/>
              <a:t> </a:t>
            </a:r>
            <a:r>
              <a:rPr lang="en-GB" dirty="0"/>
              <a:t>pp. 735-754.</a:t>
            </a:r>
            <a:endParaRPr lang="pl-PL" dirty="0"/>
          </a:p>
          <a:p>
            <a:endParaRPr lang="en-GB" dirty="0"/>
          </a:p>
        </p:txBody>
      </p:sp>
    </p:spTree>
    <p:extLst>
      <p:ext uri="{BB962C8B-B14F-4D97-AF65-F5344CB8AC3E}">
        <p14:creationId xmlns:p14="http://schemas.microsoft.com/office/powerpoint/2010/main" val="9988912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smtClean="0"/>
              <a:t>Presentation tips</a:t>
            </a:r>
            <a:endParaRPr lang="en-GB" dirty="0"/>
          </a:p>
        </p:txBody>
      </p:sp>
      <p:sp>
        <p:nvSpPr>
          <p:cNvPr id="3" name="Zástupný objekt pre obsah 2"/>
          <p:cNvSpPr>
            <a:spLocks noGrp="1"/>
          </p:cNvSpPr>
          <p:nvPr>
            <p:ph idx="1"/>
          </p:nvPr>
        </p:nvSpPr>
        <p:spPr/>
        <p:txBody>
          <a:bodyPr/>
          <a:lstStyle/>
          <a:p>
            <a:r>
              <a:rPr lang="pl-PL" b="1" dirty="0" smtClean="0"/>
              <a:t>How gender stereotypes contribute to gender gaps across countries?</a:t>
            </a:r>
          </a:p>
          <a:p>
            <a:r>
              <a:rPr lang="pl-PL" b="1" dirty="0" smtClean="0"/>
              <a:t>How strongly are gender stereotypes associated with labour market outcomes in your country?</a:t>
            </a:r>
          </a:p>
          <a:p>
            <a:pPr marL="0" indent="0">
              <a:buNone/>
            </a:pPr>
            <a:endParaRPr lang="pl-PL" b="1" dirty="0" smtClean="0"/>
          </a:p>
          <a:p>
            <a:endParaRPr lang="en-GB" b="1" dirty="0"/>
          </a:p>
          <a:p>
            <a:endParaRPr lang="en-GB" dirty="0"/>
          </a:p>
        </p:txBody>
      </p:sp>
    </p:spTree>
    <p:extLst>
      <p:ext uri="{BB962C8B-B14F-4D97-AF65-F5344CB8AC3E}">
        <p14:creationId xmlns:p14="http://schemas.microsoft.com/office/powerpoint/2010/main" val="40699237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smtClean="0"/>
              <a:t>Case study - entrepreneurship</a:t>
            </a:r>
            <a:endParaRPr lang="pl-PL" dirty="0"/>
          </a:p>
        </p:txBody>
      </p:sp>
      <p:sp>
        <p:nvSpPr>
          <p:cNvPr id="6" name="BlokTextu 5"/>
          <p:cNvSpPr txBox="1"/>
          <p:nvPr/>
        </p:nvSpPr>
        <p:spPr>
          <a:xfrm>
            <a:off x="4630993" y="1690688"/>
            <a:ext cx="2930013" cy="923330"/>
          </a:xfrm>
          <a:prstGeom prst="rect">
            <a:avLst/>
          </a:prstGeom>
          <a:solidFill>
            <a:srgbClr val="002060"/>
          </a:solidFill>
        </p:spPr>
        <p:txBody>
          <a:bodyPr wrap="square" rtlCol="0">
            <a:spAutoFit/>
          </a:bodyPr>
          <a:lstStyle/>
          <a:p>
            <a:pPr algn="ctr"/>
            <a:r>
              <a:rPr lang="en-GB" dirty="0">
                <a:solidFill>
                  <a:schemeClr val="bg1"/>
                </a:solidFill>
              </a:rPr>
              <a:t>Entrepreneurs impact </a:t>
            </a:r>
            <a:r>
              <a:rPr lang="pl-PL" dirty="0" smtClean="0">
                <a:solidFill>
                  <a:schemeClr val="bg1"/>
                </a:solidFill>
              </a:rPr>
              <a:t>positively </a:t>
            </a:r>
            <a:r>
              <a:rPr lang="en-GB" dirty="0" smtClean="0">
                <a:solidFill>
                  <a:schemeClr val="bg1"/>
                </a:solidFill>
              </a:rPr>
              <a:t>economics</a:t>
            </a:r>
            <a:r>
              <a:rPr lang="en-GB" dirty="0">
                <a:solidFill>
                  <a:schemeClr val="bg1"/>
                </a:solidFill>
              </a:rPr>
              <a:t>, poverty and development</a:t>
            </a:r>
            <a:endParaRPr lang="pl-PL" dirty="0">
              <a:solidFill>
                <a:schemeClr val="bg1"/>
              </a:solidFill>
            </a:endParaRPr>
          </a:p>
        </p:txBody>
      </p:sp>
    </p:spTree>
    <p:extLst>
      <p:ext uri="{BB962C8B-B14F-4D97-AF65-F5344CB8AC3E}">
        <p14:creationId xmlns:p14="http://schemas.microsoft.com/office/powerpoint/2010/main" val="32620160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smtClean="0"/>
              <a:t>Gender and EI</a:t>
            </a:r>
            <a:endParaRPr lang="pl-PL" dirty="0"/>
          </a:p>
        </p:txBody>
      </p:sp>
      <p:sp>
        <p:nvSpPr>
          <p:cNvPr id="6" name="BlokTextu 5"/>
          <p:cNvSpPr txBox="1"/>
          <p:nvPr/>
        </p:nvSpPr>
        <p:spPr>
          <a:xfrm>
            <a:off x="4630993" y="1690688"/>
            <a:ext cx="2930013" cy="923330"/>
          </a:xfrm>
          <a:prstGeom prst="rect">
            <a:avLst/>
          </a:prstGeom>
          <a:solidFill>
            <a:srgbClr val="002060"/>
          </a:solidFill>
        </p:spPr>
        <p:txBody>
          <a:bodyPr wrap="square" rtlCol="0">
            <a:spAutoFit/>
          </a:bodyPr>
          <a:lstStyle/>
          <a:p>
            <a:pPr algn="ctr"/>
            <a:r>
              <a:rPr lang="en-GB" dirty="0">
                <a:solidFill>
                  <a:schemeClr val="bg1"/>
                </a:solidFill>
              </a:rPr>
              <a:t>Entrepreneurs impact </a:t>
            </a:r>
            <a:r>
              <a:rPr lang="pl-PL" dirty="0" smtClean="0">
                <a:solidFill>
                  <a:schemeClr val="bg1"/>
                </a:solidFill>
              </a:rPr>
              <a:t>positively </a:t>
            </a:r>
            <a:r>
              <a:rPr lang="en-GB" dirty="0" smtClean="0">
                <a:solidFill>
                  <a:schemeClr val="bg1"/>
                </a:solidFill>
              </a:rPr>
              <a:t>economics</a:t>
            </a:r>
            <a:r>
              <a:rPr lang="en-GB" dirty="0">
                <a:solidFill>
                  <a:schemeClr val="bg1"/>
                </a:solidFill>
              </a:rPr>
              <a:t>, poverty and development</a:t>
            </a:r>
            <a:endParaRPr lang="pl-PL" dirty="0">
              <a:solidFill>
                <a:schemeClr val="bg1"/>
              </a:solidFill>
            </a:endParaRPr>
          </a:p>
        </p:txBody>
      </p:sp>
      <p:sp>
        <p:nvSpPr>
          <p:cNvPr id="7" name="BlokTextu 6"/>
          <p:cNvSpPr txBox="1"/>
          <p:nvPr/>
        </p:nvSpPr>
        <p:spPr>
          <a:xfrm>
            <a:off x="8691715" y="1798539"/>
            <a:ext cx="2662084" cy="646331"/>
          </a:xfrm>
          <a:prstGeom prst="rect">
            <a:avLst/>
          </a:prstGeom>
          <a:solidFill>
            <a:schemeClr val="bg1">
              <a:lumMod val="65000"/>
            </a:schemeClr>
          </a:solidFill>
        </p:spPr>
        <p:txBody>
          <a:bodyPr wrap="square" rtlCol="0">
            <a:spAutoFit/>
          </a:bodyPr>
          <a:lstStyle/>
          <a:p>
            <a:pPr algn="ctr"/>
            <a:r>
              <a:rPr lang="pl-PL" dirty="0"/>
              <a:t>Attractive alternative for formal employment </a:t>
            </a:r>
          </a:p>
        </p:txBody>
      </p:sp>
      <p:cxnSp>
        <p:nvCxnSpPr>
          <p:cNvPr id="15" name="Rovná spojovacia šípka 14"/>
          <p:cNvCxnSpPr/>
          <p:nvPr/>
        </p:nvCxnSpPr>
        <p:spPr>
          <a:xfrm>
            <a:off x="7817964" y="2121705"/>
            <a:ext cx="698090"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38798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smtClean="0"/>
              <a:t>Gender and EI</a:t>
            </a:r>
            <a:endParaRPr lang="pl-PL" dirty="0"/>
          </a:p>
        </p:txBody>
      </p:sp>
      <p:sp>
        <p:nvSpPr>
          <p:cNvPr id="6" name="BlokTextu 5"/>
          <p:cNvSpPr txBox="1"/>
          <p:nvPr/>
        </p:nvSpPr>
        <p:spPr>
          <a:xfrm>
            <a:off x="4630993" y="1690688"/>
            <a:ext cx="2930013" cy="923330"/>
          </a:xfrm>
          <a:prstGeom prst="rect">
            <a:avLst/>
          </a:prstGeom>
          <a:solidFill>
            <a:srgbClr val="002060"/>
          </a:solidFill>
        </p:spPr>
        <p:txBody>
          <a:bodyPr wrap="square" rtlCol="0">
            <a:spAutoFit/>
          </a:bodyPr>
          <a:lstStyle/>
          <a:p>
            <a:pPr algn="ctr"/>
            <a:r>
              <a:rPr lang="en-GB" dirty="0">
                <a:solidFill>
                  <a:schemeClr val="bg1"/>
                </a:solidFill>
              </a:rPr>
              <a:t>Entrepreneurs impact </a:t>
            </a:r>
            <a:r>
              <a:rPr lang="pl-PL" dirty="0" smtClean="0">
                <a:solidFill>
                  <a:schemeClr val="bg1"/>
                </a:solidFill>
              </a:rPr>
              <a:t>positively </a:t>
            </a:r>
            <a:r>
              <a:rPr lang="en-GB" dirty="0" smtClean="0">
                <a:solidFill>
                  <a:schemeClr val="bg1"/>
                </a:solidFill>
              </a:rPr>
              <a:t>economics</a:t>
            </a:r>
            <a:r>
              <a:rPr lang="en-GB" dirty="0">
                <a:solidFill>
                  <a:schemeClr val="bg1"/>
                </a:solidFill>
              </a:rPr>
              <a:t>, poverty and development</a:t>
            </a:r>
            <a:endParaRPr lang="pl-PL" dirty="0">
              <a:solidFill>
                <a:schemeClr val="bg1"/>
              </a:solidFill>
            </a:endParaRPr>
          </a:p>
        </p:txBody>
      </p:sp>
      <p:sp>
        <p:nvSpPr>
          <p:cNvPr id="7" name="BlokTextu 6"/>
          <p:cNvSpPr txBox="1"/>
          <p:nvPr/>
        </p:nvSpPr>
        <p:spPr>
          <a:xfrm>
            <a:off x="8691715" y="1798539"/>
            <a:ext cx="2662084" cy="646331"/>
          </a:xfrm>
          <a:prstGeom prst="rect">
            <a:avLst/>
          </a:prstGeom>
          <a:solidFill>
            <a:schemeClr val="bg1">
              <a:lumMod val="65000"/>
            </a:schemeClr>
          </a:solidFill>
        </p:spPr>
        <p:txBody>
          <a:bodyPr wrap="square" rtlCol="0">
            <a:spAutoFit/>
          </a:bodyPr>
          <a:lstStyle/>
          <a:p>
            <a:pPr algn="ctr"/>
            <a:r>
              <a:rPr lang="pl-PL" dirty="0"/>
              <a:t>Attractive alternative for formal employment </a:t>
            </a:r>
          </a:p>
        </p:txBody>
      </p:sp>
      <p:sp>
        <p:nvSpPr>
          <p:cNvPr id="8" name="BlokTextu 7"/>
          <p:cNvSpPr txBox="1"/>
          <p:nvPr/>
        </p:nvSpPr>
        <p:spPr>
          <a:xfrm>
            <a:off x="8691715" y="3200439"/>
            <a:ext cx="2662084" cy="369332"/>
          </a:xfrm>
          <a:prstGeom prst="rect">
            <a:avLst/>
          </a:prstGeom>
          <a:solidFill>
            <a:schemeClr val="bg1">
              <a:lumMod val="65000"/>
            </a:schemeClr>
          </a:solidFill>
        </p:spPr>
        <p:txBody>
          <a:bodyPr wrap="square" rtlCol="0">
            <a:spAutoFit/>
          </a:bodyPr>
          <a:lstStyle/>
          <a:p>
            <a:pPr algn="ctr"/>
            <a:r>
              <a:rPr lang="pl-PL" dirty="0" smtClean="0"/>
              <a:t>For women?</a:t>
            </a:r>
            <a:endParaRPr lang="pl-PL" dirty="0"/>
          </a:p>
        </p:txBody>
      </p:sp>
      <p:cxnSp>
        <p:nvCxnSpPr>
          <p:cNvPr id="15" name="Rovná spojovacia šípka 14"/>
          <p:cNvCxnSpPr/>
          <p:nvPr/>
        </p:nvCxnSpPr>
        <p:spPr>
          <a:xfrm>
            <a:off x="7817964" y="2121705"/>
            <a:ext cx="698090"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Rovná spojovacia šípka 15"/>
          <p:cNvCxnSpPr/>
          <p:nvPr/>
        </p:nvCxnSpPr>
        <p:spPr>
          <a:xfrm>
            <a:off x="10019999" y="2518089"/>
            <a:ext cx="2758" cy="615403"/>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39890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smtClean="0"/>
              <a:t>CR vs EU</a:t>
            </a:r>
            <a:endParaRPr lang="en-GB" dirty="0"/>
          </a:p>
        </p:txBody>
      </p:sp>
      <p:pic>
        <p:nvPicPr>
          <p:cNvPr id="5" name="Zástupný objekt pre obsah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5096" y="1825625"/>
            <a:ext cx="10181808" cy="4351338"/>
          </a:xfrm>
        </p:spPr>
      </p:pic>
    </p:spTree>
    <p:extLst>
      <p:ext uri="{BB962C8B-B14F-4D97-AF65-F5344CB8AC3E}">
        <p14:creationId xmlns:p14="http://schemas.microsoft.com/office/powerpoint/2010/main" val="6573999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smtClean="0"/>
              <a:t>Gender and EI</a:t>
            </a:r>
            <a:endParaRPr lang="pl-PL" dirty="0"/>
          </a:p>
        </p:txBody>
      </p:sp>
      <p:sp>
        <p:nvSpPr>
          <p:cNvPr id="6" name="BlokTextu 5"/>
          <p:cNvSpPr txBox="1"/>
          <p:nvPr/>
        </p:nvSpPr>
        <p:spPr>
          <a:xfrm>
            <a:off x="4630993" y="1690688"/>
            <a:ext cx="2930013" cy="923330"/>
          </a:xfrm>
          <a:prstGeom prst="rect">
            <a:avLst/>
          </a:prstGeom>
          <a:solidFill>
            <a:srgbClr val="002060"/>
          </a:solidFill>
        </p:spPr>
        <p:txBody>
          <a:bodyPr wrap="square" rtlCol="0">
            <a:spAutoFit/>
          </a:bodyPr>
          <a:lstStyle/>
          <a:p>
            <a:pPr algn="ctr"/>
            <a:r>
              <a:rPr lang="en-GB" dirty="0">
                <a:solidFill>
                  <a:schemeClr val="bg1"/>
                </a:solidFill>
              </a:rPr>
              <a:t>Entrepreneurs impact </a:t>
            </a:r>
            <a:r>
              <a:rPr lang="pl-PL" dirty="0" smtClean="0">
                <a:solidFill>
                  <a:schemeClr val="bg1"/>
                </a:solidFill>
              </a:rPr>
              <a:t>positively </a:t>
            </a:r>
            <a:r>
              <a:rPr lang="en-GB" dirty="0" smtClean="0">
                <a:solidFill>
                  <a:schemeClr val="bg1"/>
                </a:solidFill>
              </a:rPr>
              <a:t>economics</a:t>
            </a:r>
            <a:r>
              <a:rPr lang="en-GB" dirty="0">
                <a:solidFill>
                  <a:schemeClr val="bg1"/>
                </a:solidFill>
              </a:rPr>
              <a:t>, poverty and development</a:t>
            </a:r>
            <a:endParaRPr lang="pl-PL" dirty="0">
              <a:solidFill>
                <a:schemeClr val="bg1"/>
              </a:solidFill>
            </a:endParaRPr>
          </a:p>
        </p:txBody>
      </p:sp>
      <p:sp>
        <p:nvSpPr>
          <p:cNvPr id="7" name="BlokTextu 6"/>
          <p:cNvSpPr txBox="1"/>
          <p:nvPr/>
        </p:nvSpPr>
        <p:spPr>
          <a:xfrm>
            <a:off x="8691715" y="1798539"/>
            <a:ext cx="2662084" cy="646331"/>
          </a:xfrm>
          <a:prstGeom prst="rect">
            <a:avLst/>
          </a:prstGeom>
          <a:solidFill>
            <a:schemeClr val="bg1">
              <a:lumMod val="65000"/>
            </a:schemeClr>
          </a:solidFill>
        </p:spPr>
        <p:txBody>
          <a:bodyPr wrap="square" rtlCol="0">
            <a:spAutoFit/>
          </a:bodyPr>
          <a:lstStyle/>
          <a:p>
            <a:pPr algn="ctr"/>
            <a:r>
              <a:rPr lang="pl-PL" dirty="0"/>
              <a:t>Attractive alternative for formal employment </a:t>
            </a:r>
          </a:p>
        </p:txBody>
      </p:sp>
      <p:sp>
        <p:nvSpPr>
          <p:cNvPr id="8" name="BlokTextu 7"/>
          <p:cNvSpPr txBox="1"/>
          <p:nvPr/>
        </p:nvSpPr>
        <p:spPr>
          <a:xfrm>
            <a:off x="8691715" y="3200439"/>
            <a:ext cx="2662084" cy="369332"/>
          </a:xfrm>
          <a:prstGeom prst="rect">
            <a:avLst/>
          </a:prstGeom>
          <a:solidFill>
            <a:schemeClr val="bg1">
              <a:lumMod val="65000"/>
            </a:schemeClr>
          </a:solidFill>
        </p:spPr>
        <p:txBody>
          <a:bodyPr wrap="square" rtlCol="0">
            <a:spAutoFit/>
          </a:bodyPr>
          <a:lstStyle/>
          <a:p>
            <a:pPr algn="ctr"/>
            <a:r>
              <a:rPr lang="pl-PL" dirty="0" smtClean="0"/>
              <a:t>For women?</a:t>
            </a:r>
            <a:endParaRPr lang="pl-PL" dirty="0"/>
          </a:p>
        </p:txBody>
      </p:sp>
      <p:sp>
        <p:nvSpPr>
          <p:cNvPr id="9" name="BlokTextu 8"/>
          <p:cNvSpPr txBox="1"/>
          <p:nvPr/>
        </p:nvSpPr>
        <p:spPr>
          <a:xfrm>
            <a:off x="4764957" y="3939581"/>
            <a:ext cx="2662084" cy="1298377"/>
          </a:xfrm>
          <a:prstGeom prst="ellipse">
            <a:avLst/>
          </a:prstGeom>
          <a:solidFill>
            <a:srgbClr val="C00000"/>
          </a:solidFill>
        </p:spPr>
        <p:txBody>
          <a:bodyPr wrap="square" rtlCol="0">
            <a:spAutoFit/>
          </a:bodyPr>
          <a:lstStyle/>
          <a:p>
            <a:pPr algn="ctr"/>
            <a:r>
              <a:rPr lang="pl-PL" b="1" dirty="0">
                <a:solidFill>
                  <a:schemeClr val="bg1"/>
                </a:solidFill>
              </a:rPr>
              <a:t>Why there are so few female entrerepreneurs?</a:t>
            </a:r>
            <a:endParaRPr lang="pl-PL" dirty="0">
              <a:solidFill>
                <a:schemeClr val="bg1"/>
              </a:solidFill>
            </a:endParaRPr>
          </a:p>
        </p:txBody>
      </p:sp>
      <p:cxnSp>
        <p:nvCxnSpPr>
          <p:cNvPr id="15" name="Rovná spojovacia šípka 14"/>
          <p:cNvCxnSpPr/>
          <p:nvPr/>
        </p:nvCxnSpPr>
        <p:spPr>
          <a:xfrm>
            <a:off x="7817964" y="2121705"/>
            <a:ext cx="698090"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Rovná spojovacia šípka 15"/>
          <p:cNvCxnSpPr/>
          <p:nvPr/>
        </p:nvCxnSpPr>
        <p:spPr>
          <a:xfrm>
            <a:off x="10019999" y="2518089"/>
            <a:ext cx="2758" cy="615403"/>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Rovná spojovacia šípka 19"/>
          <p:cNvCxnSpPr/>
          <p:nvPr/>
        </p:nvCxnSpPr>
        <p:spPr>
          <a:xfrm>
            <a:off x="6095999" y="2825790"/>
            <a:ext cx="0" cy="909869"/>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Rovná spojovacia šípka 21"/>
          <p:cNvCxnSpPr/>
          <p:nvPr/>
        </p:nvCxnSpPr>
        <p:spPr>
          <a:xfrm flipH="1">
            <a:off x="7427041" y="3385105"/>
            <a:ext cx="1089013" cy="754182"/>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76403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smtClean="0"/>
              <a:t>Gender and EI</a:t>
            </a:r>
            <a:endParaRPr lang="pl-PL" dirty="0"/>
          </a:p>
        </p:txBody>
      </p:sp>
      <p:sp>
        <p:nvSpPr>
          <p:cNvPr id="6" name="BlokTextu 5"/>
          <p:cNvSpPr txBox="1"/>
          <p:nvPr/>
        </p:nvSpPr>
        <p:spPr>
          <a:xfrm>
            <a:off x="4630993" y="1690688"/>
            <a:ext cx="2930013" cy="923330"/>
          </a:xfrm>
          <a:prstGeom prst="rect">
            <a:avLst/>
          </a:prstGeom>
          <a:solidFill>
            <a:srgbClr val="002060"/>
          </a:solidFill>
        </p:spPr>
        <p:txBody>
          <a:bodyPr wrap="square" rtlCol="0">
            <a:spAutoFit/>
          </a:bodyPr>
          <a:lstStyle/>
          <a:p>
            <a:pPr algn="ctr"/>
            <a:r>
              <a:rPr lang="en-GB" dirty="0">
                <a:solidFill>
                  <a:schemeClr val="bg1"/>
                </a:solidFill>
              </a:rPr>
              <a:t>Entrepreneurs impact </a:t>
            </a:r>
            <a:r>
              <a:rPr lang="pl-PL" dirty="0" smtClean="0">
                <a:solidFill>
                  <a:schemeClr val="bg1"/>
                </a:solidFill>
              </a:rPr>
              <a:t>positively </a:t>
            </a:r>
            <a:r>
              <a:rPr lang="en-GB" dirty="0" smtClean="0">
                <a:solidFill>
                  <a:schemeClr val="bg1"/>
                </a:solidFill>
              </a:rPr>
              <a:t>economics</a:t>
            </a:r>
            <a:r>
              <a:rPr lang="en-GB" dirty="0">
                <a:solidFill>
                  <a:schemeClr val="bg1"/>
                </a:solidFill>
              </a:rPr>
              <a:t>, poverty and development</a:t>
            </a:r>
            <a:endParaRPr lang="pl-PL" dirty="0">
              <a:solidFill>
                <a:schemeClr val="bg1"/>
              </a:solidFill>
            </a:endParaRPr>
          </a:p>
        </p:txBody>
      </p:sp>
      <p:sp>
        <p:nvSpPr>
          <p:cNvPr id="7" name="BlokTextu 6"/>
          <p:cNvSpPr txBox="1"/>
          <p:nvPr/>
        </p:nvSpPr>
        <p:spPr>
          <a:xfrm>
            <a:off x="8691715" y="1798539"/>
            <a:ext cx="2662084" cy="646331"/>
          </a:xfrm>
          <a:prstGeom prst="rect">
            <a:avLst/>
          </a:prstGeom>
          <a:solidFill>
            <a:schemeClr val="bg1">
              <a:lumMod val="65000"/>
            </a:schemeClr>
          </a:solidFill>
        </p:spPr>
        <p:txBody>
          <a:bodyPr wrap="square" rtlCol="0">
            <a:spAutoFit/>
          </a:bodyPr>
          <a:lstStyle/>
          <a:p>
            <a:pPr algn="ctr"/>
            <a:r>
              <a:rPr lang="pl-PL" dirty="0"/>
              <a:t>Attractive alternative for formal employment </a:t>
            </a:r>
          </a:p>
        </p:txBody>
      </p:sp>
      <p:sp>
        <p:nvSpPr>
          <p:cNvPr id="8" name="BlokTextu 7"/>
          <p:cNvSpPr txBox="1"/>
          <p:nvPr/>
        </p:nvSpPr>
        <p:spPr>
          <a:xfrm>
            <a:off x="8691715" y="3200439"/>
            <a:ext cx="2662084" cy="369332"/>
          </a:xfrm>
          <a:prstGeom prst="rect">
            <a:avLst/>
          </a:prstGeom>
          <a:solidFill>
            <a:schemeClr val="bg1">
              <a:lumMod val="65000"/>
            </a:schemeClr>
          </a:solidFill>
        </p:spPr>
        <p:txBody>
          <a:bodyPr wrap="square" rtlCol="0">
            <a:spAutoFit/>
          </a:bodyPr>
          <a:lstStyle/>
          <a:p>
            <a:pPr algn="ctr"/>
            <a:r>
              <a:rPr lang="pl-PL" dirty="0" smtClean="0"/>
              <a:t>For women?</a:t>
            </a:r>
            <a:endParaRPr lang="pl-PL" dirty="0"/>
          </a:p>
        </p:txBody>
      </p:sp>
      <p:sp>
        <p:nvSpPr>
          <p:cNvPr id="9" name="BlokTextu 8"/>
          <p:cNvSpPr txBox="1"/>
          <p:nvPr/>
        </p:nvSpPr>
        <p:spPr>
          <a:xfrm>
            <a:off x="4764957" y="3939581"/>
            <a:ext cx="2662084" cy="1298377"/>
          </a:xfrm>
          <a:prstGeom prst="ellipse">
            <a:avLst/>
          </a:prstGeom>
          <a:solidFill>
            <a:schemeClr val="bg1">
              <a:lumMod val="65000"/>
            </a:schemeClr>
          </a:solidFill>
        </p:spPr>
        <p:txBody>
          <a:bodyPr wrap="square" rtlCol="0">
            <a:spAutoFit/>
          </a:bodyPr>
          <a:lstStyle/>
          <a:p>
            <a:pPr algn="ctr"/>
            <a:r>
              <a:rPr lang="pl-PL" b="1" dirty="0"/>
              <a:t>Why there are so few female entrerepreneurs?</a:t>
            </a:r>
            <a:endParaRPr lang="pl-PL" dirty="0"/>
          </a:p>
        </p:txBody>
      </p:sp>
      <p:cxnSp>
        <p:nvCxnSpPr>
          <p:cNvPr id="15" name="Rovná spojovacia šípka 14"/>
          <p:cNvCxnSpPr/>
          <p:nvPr/>
        </p:nvCxnSpPr>
        <p:spPr>
          <a:xfrm>
            <a:off x="7817964" y="2121705"/>
            <a:ext cx="698090"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Rovná spojovacia šípka 15"/>
          <p:cNvCxnSpPr/>
          <p:nvPr/>
        </p:nvCxnSpPr>
        <p:spPr>
          <a:xfrm>
            <a:off x="10019999" y="2518089"/>
            <a:ext cx="2758" cy="615403"/>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Rovná spojovacia šípka 19"/>
          <p:cNvCxnSpPr/>
          <p:nvPr/>
        </p:nvCxnSpPr>
        <p:spPr>
          <a:xfrm>
            <a:off x="6095999" y="2825790"/>
            <a:ext cx="0" cy="909869"/>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Rovná spojovacia šípka 21"/>
          <p:cNvCxnSpPr/>
          <p:nvPr/>
        </p:nvCxnSpPr>
        <p:spPr>
          <a:xfrm flipH="1">
            <a:off x="7427041" y="3385105"/>
            <a:ext cx="1089013" cy="754182"/>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BlokTextu 2"/>
          <p:cNvSpPr txBox="1"/>
          <p:nvPr/>
        </p:nvSpPr>
        <p:spPr>
          <a:xfrm>
            <a:off x="1246837" y="4139287"/>
            <a:ext cx="2429107" cy="923330"/>
          </a:xfrm>
          <a:prstGeom prst="rect">
            <a:avLst/>
          </a:prstGeom>
          <a:solidFill>
            <a:srgbClr val="C00000"/>
          </a:solidFill>
        </p:spPr>
        <p:txBody>
          <a:bodyPr wrap="square" rtlCol="0">
            <a:spAutoFit/>
          </a:bodyPr>
          <a:lstStyle/>
          <a:p>
            <a:pPr algn="ctr"/>
            <a:r>
              <a:rPr lang="pl-PL" b="1" dirty="0" smtClean="0">
                <a:solidFill>
                  <a:schemeClr val="bg1"/>
                </a:solidFill>
              </a:rPr>
              <a:t>The key role of entrepreneurial intentions</a:t>
            </a:r>
            <a:endParaRPr lang="pl-PL" b="1" dirty="0">
              <a:solidFill>
                <a:schemeClr val="bg1"/>
              </a:solidFill>
            </a:endParaRPr>
          </a:p>
        </p:txBody>
      </p:sp>
      <p:cxnSp>
        <p:nvCxnSpPr>
          <p:cNvPr id="14" name="Rovná spojovacia šípka 13"/>
          <p:cNvCxnSpPr/>
          <p:nvPr/>
        </p:nvCxnSpPr>
        <p:spPr>
          <a:xfrm>
            <a:off x="3932903" y="4588769"/>
            <a:ext cx="698090"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22153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smtClean="0"/>
              <a:t>Sample &amp; procedure</a:t>
            </a:r>
            <a:endParaRPr lang="pl-PL" dirty="0"/>
          </a:p>
        </p:txBody>
      </p:sp>
    </p:spTree>
    <p:extLst>
      <p:ext uri="{BB962C8B-B14F-4D97-AF65-F5344CB8AC3E}">
        <p14:creationId xmlns:p14="http://schemas.microsoft.com/office/powerpoint/2010/main" val="39162659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smtClean="0"/>
              <a:t>Sample &amp; procedure</a:t>
            </a:r>
            <a:endParaRPr lang="pl-PL" dirty="0"/>
          </a:p>
        </p:txBody>
      </p:sp>
      <p:sp>
        <p:nvSpPr>
          <p:cNvPr id="3" name="BlokTextu 2"/>
          <p:cNvSpPr txBox="1"/>
          <p:nvPr/>
        </p:nvSpPr>
        <p:spPr>
          <a:xfrm>
            <a:off x="959005" y="1690688"/>
            <a:ext cx="3679902" cy="923330"/>
          </a:xfrm>
          <a:prstGeom prst="rect">
            <a:avLst/>
          </a:prstGeom>
          <a:solidFill>
            <a:schemeClr val="bg1">
              <a:lumMod val="65000"/>
            </a:schemeClr>
          </a:solidFill>
        </p:spPr>
        <p:txBody>
          <a:bodyPr wrap="square" rtlCol="0">
            <a:spAutoFit/>
          </a:bodyPr>
          <a:lstStyle/>
          <a:p>
            <a:r>
              <a:rPr lang="en-US" dirty="0" smtClean="0"/>
              <a:t>The survey respondents were 552</a:t>
            </a:r>
            <a:r>
              <a:rPr lang="pl-PL" dirty="0" smtClean="0"/>
              <a:t> </a:t>
            </a:r>
            <a:r>
              <a:rPr lang="en-US" dirty="0" smtClean="0"/>
              <a:t>Slovaks (49.5% women) aged 19 to 65, who were not entrepreneurs.</a:t>
            </a:r>
            <a:endParaRPr lang="pl-PL" dirty="0"/>
          </a:p>
        </p:txBody>
      </p:sp>
    </p:spTree>
    <p:extLst>
      <p:ext uri="{BB962C8B-B14F-4D97-AF65-F5344CB8AC3E}">
        <p14:creationId xmlns:p14="http://schemas.microsoft.com/office/powerpoint/2010/main" val="11401141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smtClean="0"/>
              <a:t>Sample &amp; procedure</a:t>
            </a:r>
            <a:endParaRPr lang="pl-PL" dirty="0"/>
          </a:p>
        </p:txBody>
      </p:sp>
      <p:sp>
        <p:nvSpPr>
          <p:cNvPr id="3" name="BlokTextu 2"/>
          <p:cNvSpPr txBox="1"/>
          <p:nvPr/>
        </p:nvSpPr>
        <p:spPr>
          <a:xfrm>
            <a:off x="959005" y="1690688"/>
            <a:ext cx="3679902" cy="923330"/>
          </a:xfrm>
          <a:prstGeom prst="rect">
            <a:avLst/>
          </a:prstGeom>
          <a:solidFill>
            <a:schemeClr val="bg1">
              <a:lumMod val="65000"/>
            </a:schemeClr>
          </a:solidFill>
        </p:spPr>
        <p:txBody>
          <a:bodyPr wrap="square" rtlCol="0">
            <a:spAutoFit/>
          </a:bodyPr>
          <a:lstStyle/>
          <a:p>
            <a:r>
              <a:rPr lang="en-US" dirty="0" smtClean="0"/>
              <a:t>The survey respondents were 552</a:t>
            </a:r>
            <a:r>
              <a:rPr lang="pl-PL" dirty="0" smtClean="0"/>
              <a:t> </a:t>
            </a:r>
            <a:r>
              <a:rPr lang="en-US" dirty="0" smtClean="0"/>
              <a:t>Slovaks (49.5% women) aged 19 to 65, who were not entrepreneurs.</a:t>
            </a:r>
            <a:endParaRPr lang="pl-PL" dirty="0"/>
          </a:p>
        </p:txBody>
      </p:sp>
      <p:sp>
        <p:nvSpPr>
          <p:cNvPr id="7" name="Obdĺžnik 6"/>
          <p:cNvSpPr/>
          <p:nvPr/>
        </p:nvSpPr>
        <p:spPr>
          <a:xfrm>
            <a:off x="3311912" y="3192466"/>
            <a:ext cx="6096000" cy="369332"/>
          </a:xfrm>
          <a:prstGeom prst="rect">
            <a:avLst/>
          </a:prstGeom>
          <a:solidFill>
            <a:schemeClr val="bg1">
              <a:lumMod val="65000"/>
            </a:schemeClr>
          </a:solidFill>
        </p:spPr>
        <p:txBody>
          <a:bodyPr>
            <a:spAutoFit/>
          </a:bodyPr>
          <a:lstStyle/>
          <a:p>
            <a:r>
              <a:rPr lang="en-GB" dirty="0" smtClean="0"/>
              <a:t>Recruited through an external participant recruitment agency.</a:t>
            </a:r>
            <a:endParaRPr lang="en-GB" dirty="0"/>
          </a:p>
        </p:txBody>
      </p:sp>
    </p:spTree>
    <p:extLst>
      <p:ext uri="{BB962C8B-B14F-4D97-AF65-F5344CB8AC3E}">
        <p14:creationId xmlns:p14="http://schemas.microsoft.com/office/powerpoint/2010/main" val="34641613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smtClean="0"/>
              <a:t>Sample &amp; procedure</a:t>
            </a:r>
            <a:endParaRPr lang="pl-PL" dirty="0"/>
          </a:p>
        </p:txBody>
      </p:sp>
      <p:sp>
        <p:nvSpPr>
          <p:cNvPr id="3" name="BlokTextu 2"/>
          <p:cNvSpPr txBox="1"/>
          <p:nvPr/>
        </p:nvSpPr>
        <p:spPr>
          <a:xfrm>
            <a:off x="959005" y="1690688"/>
            <a:ext cx="3679902" cy="923330"/>
          </a:xfrm>
          <a:prstGeom prst="rect">
            <a:avLst/>
          </a:prstGeom>
          <a:solidFill>
            <a:schemeClr val="bg1">
              <a:lumMod val="65000"/>
            </a:schemeClr>
          </a:solidFill>
        </p:spPr>
        <p:txBody>
          <a:bodyPr wrap="square" rtlCol="0">
            <a:spAutoFit/>
          </a:bodyPr>
          <a:lstStyle/>
          <a:p>
            <a:r>
              <a:rPr lang="en-US" dirty="0" smtClean="0"/>
              <a:t>The survey respondents were 552</a:t>
            </a:r>
            <a:r>
              <a:rPr lang="pl-PL" dirty="0" smtClean="0"/>
              <a:t> </a:t>
            </a:r>
            <a:r>
              <a:rPr lang="en-US" dirty="0" smtClean="0"/>
              <a:t>Slovaks (49.5% women) aged 19 to 65, who were not entrepreneurs.</a:t>
            </a:r>
            <a:endParaRPr lang="pl-PL" dirty="0"/>
          </a:p>
        </p:txBody>
      </p:sp>
      <p:sp>
        <p:nvSpPr>
          <p:cNvPr id="6" name="Obdĺžnik 5"/>
          <p:cNvSpPr/>
          <p:nvPr/>
        </p:nvSpPr>
        <p:spPr>
          <a:xfrm>
            <a:off x="5850194" y="4331926"/>
            <a:ext cx="6096000" cy="646331"/>
          </a:xfrm>
          <a:prstGeom prst="rect">
            <a:avLst/>
          </a:prstGeom>
          <a:solidFill>
            <a:schemeClr val="bg1">
              <a:lumMod val="65000"/>
            </a:schemeClr>
          </a:solidFill>
        </p:spPr>
        <p:txBody>
          <a:bodyPr>
            <a:spAutoFit/>
          </a:bodyPr>
          <a:lstStyle/>
          <a:p>
            <a:r>
              <a:rPr lang="en-GB" dirty="0" smtClean="0"/>
              <a:t>Representative of the general population in terms of gender and age.</a:t>
            </a:r>
            <a:endParaRPr lang="en-GB" dirty="0"/>
          </a:p>
        </p:txBody>
      </p:sp>
      <p:sp>
        <p:nvSpPr>
          <p:cNvPr id="7" name="Obdĺžnik 6"/>
          <p:cNvSpPr/>
          <p:nvPr/>
        </p:nvSpPr>
        <p:spPr>
          <a:xfrm>
            <a:off x="3311912" y="3192466"/>
            <a:ext cx="6096000" cy="369332"/>
          </a:xfrm>
          <a:prstGeom prst="rect">
            <a:avLst/>
          </a:prstGeom>
          <a:solidFill>
            <a:schemeClr val="bg1">
              <a:lumMod val="65000"/>
            </a:schemeClr>
          </a:solidFill>
        </p:spPr>
        <p:txBody>
          <a:bodyPr>
            <a:spAutoFit/>
          </a:bodyPr>
          <a:lstStyle/>
          <a:p>
            <a:r>
              <a:rPr lang="en-GB" dirty="0" smtClean="0"/>
              <a:t>Recruited through an external participant recruitment agency.</a:t>
            </a:r>
            <a:endParaRPr lang="en-GB" dirty="0"/>
          </a:p>
        </p:txBody>
      </p:sp>
    </p:spTree>
    <p:extLst>
      <p:ext uri="{BB962C8B-B14F-4D97-AF65-F5344CB8AC3E}">
        <p14:creationId xmlns:p14="http://schemas.microsoft.com/office/powerpoint/2010/main" val="1729295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smtClean="0"/>
              <a:t>Results in brief</a:t>
            </a:r>
            <a:endParaRPr lang="pl-PL" dirty="0"/>
          </a:p>
        </p:txBody>
      </p:sp>
      <p:pic>
        <p:nvPicPr>
          <p:cNvPr id="3" name="Obrázok 2"/>
          <p:cNvPicPr>
            <a:picLocks noChangeAspect="1"/>
          </p:cNvPicPr>
          <p:nvPr/>
        </p:nvPicPr>
        <p:blipFill>
          <a:blip r:embed="rId2"/>
          <a:stretch>
            <a:fillRect/>
          </a:stretch>
        </p:blipFill>
        <p:spPr>
          <a:xfrm>
            <a:off x="838200" y="1584508"/>
            <a:ext cx="4659351" cy="3145652"/>
          </a:xfrm>
          <a:prstGeom prst="rect">
            <a:avLst/>
          </a:prstGeom>
        </p:spPr>
      </p:pic>
      <p:pic>
        <p:nvPicPr>
          <p:cNvPr id="6" name="Obrázok 5"/>
          <p:cNvPicPr>
            <a:picLocks noChangeAspect="1"/>
          </p:cNvPicPr>
          <p:nvPr/>
        </p:nvPicPr>
        <p:blipFill>
          <a:blip r:embed="rId3"/>
          <a:stretch>
            <a:fillRect/>
          </a:stretch>
        </p:blipFill>
        <p:spPr>
          <a:xfrm>
            <a:off x="592333" y="4604152"/>
            <a:ext cx="1219202" cy="1072898"/>
          </a:xfrm>
          <a:prstGeom prst="rect">
            <a:avLst/>
          </a:prstGeom>
        </p:spPr>
      </p:pic>
    </p:spTree>
    <p:extLst>
      <p:ext uri="{BB962C8B-B14F-4D97-AF65-F5344CB8AC3E}">
        <p14:creationId xmlns:p14="http://schemas.microsoft.com/office/powerpoint/2010/main" val="6671971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smtClean="0"/>
              <a:t>Results in brief</a:t>
            </a:r>
            <a:endParaRPr lang="pl-PL" dirty="0"/>
          </a:p>
        </p:txBody>
      </p:sp>
      <p:pic>
        <p:nvPicPr>
          <p:cNvPr id="3" name="Obrázok 2"/>
          <p:cNvPicPr>
            <a:picLocks noChangeAspect="1"/>
          </p:cNvPicPr>
          <p:nvPr/>
        </p:nvPicPr>
        <p:blipFill>
          <a:blip r:embed="rId2"/>
          <a:stretch>
            <a:fillRect/>
          </a:stretch>
        </p:blipFill>
        <p:spPr>
          <a:xfrm>
            <a:off x="838200" y="1584508"/>
            <a:ext cx="4659351" cy="3145652"/>
          </a:xfrm>
          <a:prstGeom prst="rect">
            <a:avLst/>
          </a:prstGeom>
        </p:spPr>
      </p:pic>
      <p:pic>
        <p:nvPicPr>
          <p:cNvPr id="6" name="Obrázok 5"/>
          <p:cNvPicPr>
            <a:picLocks noChangeAspect="1"/>
          </p:cNvPicPr>
          <p:nvPr/>
        </p:nvPicPr>
        <p:blipFill>
          <a:blip r:embed="rId3"/>
          <a:stretch>
            <a:fillRect/>
          </a:stretch>
        </p:blipFill>
        <p:spPr>
          <a:xfrm>
            <a:off x="592333" y="4604152"/>
            <a:ext cx="1219202" cy="1072898"/>
          </a:xfrm>
          <a:prstGeom prst="rect">
            <a:avLst/>
          </a:prstGeom>
        </p:spPr>
      </p:pic>
      <p:pic>
        <p:nvPicPr>
          <p:cNvPr id="7" name="Obrázok 6"/>
          <p:cNvPicPr>
            <a:picLocks noChangeAspect="1"/>
          </p:cNvPicPr>
          <p:nvPr/>
        </p:nvPicPr>
        <p:blipFill>
          <a:blip r:embed="rId4"/>
          <a:stretch>
            <a:fillRect/>
          </a:stretch>
        </p:blipFill>
        <p:spPr>
          <a:xfrm>
            <a:off x="6010507" y="1690688"/>
            <a:ext cx="4210515" cy="2829112"/>
          </a:xfrm>
          <a:prstGeom prst="rect">
            <a:avLst/>
          </a:prstGeom>
        </p:spPr>
      </p:pic>
      <p:pic>
        <p:nvPicPr>
          <p:cNvPr id="8" name="Obrázok 7"/>
          <p:cNvPicPr>
            <a:picLocks noChangeAspect="1"/>
          </p:cNvPicPr>
          <p:nvPr/>
        </p:nvPicPr>
        <p:blipFill>
          <a:blip r:embed="rId5"/>
          <a:stretch>
            <a:fillRect/>
          </a:stretch>
        </p:blipFill>
        <p:spPr>
          <a:xfrm>
            <a:off x="9841445" y="4515661"/>
            <a:ext cx="1075946" cy="935738"/>
          </a:xfrm>
          <a:prstGeom prst="rect">
            <a:avLst/>
          </a:prstGeom>
        </p:spPr>
      </p:pic>
    </p:spTree>
    <p:extLst>
      <p:ext uri="{BB962C8B-B14F-4D97-AF65-F5344CB8AC3E}">
        <p14:creationId xmlns:p14="http://schemas.microsoft.com/office/powerpoint/2010/main" val="7840145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smtClean="0"/>
              <a:t>Results in brief</a:t>
            </a:r>
            <a:endParaRPr lang="pl-PL" dirty="0"/>
          </a:p>
        </p:txBody>
      </p:sp>
      <p:pic>
        <p:nvPicPr>
          <p:cNvPr id="9" name="Obrázok 8"/>
          <p:cNvPicPr>
            <a:picLocks noChangeAspect="1"/>
          </p:cNvPicPr>
          <p:nvPr/>
        </p:nvPicPr>
        <p:blipFill>
          <a:blip r:embed="rId2"/>
          <a:stretch>
            <a:fillRect/>
          </a:stretch>
        </p:blipFill>
        <p:spPr>
          <a:xfrm>
            <a:off x="1188048" y="1690688"/>
            <a:ext cx="4487923" cy="3231554"/>
          </a:xfrm>
          <a:prstGeom prst="rect">
            <a:avLst/>
          </a:prstGeom>
        </p:spPr>
      </p:pic>
      <p:pic>
        <p:nvPicPr>
          <p:cNvPr id="12" name="Obrázok 11"/>
          <p:cNvPicPr>
            <a:picLocks noChangeAspect="1"/>
          </p:cNvPicPr>
          <p:nvPr/>
        </p:nvPicPr>
        <p:blipFill>
          <a:blip r:embed="rId3"/>
          <a:stretch>
            <a:fillRect/>
          </a:stretch>
        </p:blipFill>
        <p:spPr>
          <a:xfrm>
            <a:off x="471956" y="4206309"/>
            <a:ext cx="1167386" cy="1103378"/>
          </a:xfrm>
          <a:prstGeom prst="rect">
            <a:avLst/>
          </a:prstGeom>
        </p:spPr>
      </p:pic>
    </p:spTree>
    <p:extLst>
      <p:ext uri="{BB962C8B-B14F-4D97-AF65-F5344CB8AC3E}">
        <p14:creationId xmlns:p14="http://schemas.microsoft.com/office/powerpoint/2010/main" val="177237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smtClean="0"/>
              <a:t>Results in brief</a:t>
            </a:r>
            <a:endParaRPr lang="pl-PL" dirty="0"/>
          </a:p>
        </p:txBody>
      </p:sp>
      <p:pic>
        <p:nvPicPr>
          <p:cNvPr id="9" name="Obrázok 8"/>
          <p:cNvPicPr>
            <a:picLocks noChangeAspect="1"/>
          </p:cNvPicPr>
          <p:nvPr/>
        </p:nvPicPr>
        <p:blipFill>
          <a:blip r:embed="rId2"/>
          <a:stretch>
            <a:fillRect/>
          </a:stretch>
        </p:blipFill>
        <p:spPr>
          <a:xfrm>
            <a:off x="1188048" y="1690688"/>
            <a:ext cx="4487923" cy="3231554"/>
          </a:xfrm>
          <a:prstGeom prst="rect">
            <a:avLst/>
          </a:prstGeom>
        </p:spPr>
      </p:pic>
      <p:pic>
        <p:nvPicPr>
          <p:cNvPr id="10" name="Obrázok 9"/>
          <p:cNvPicPr>
            <a:picLocks noChangeAspect="1"/>
          </p:cNvPicPr>
          <p:nvPr/>
        </p:nvPicPr>
        <p:blipFill>
          <a:blip r:embed="rId3"/>
          <a:stretch>
            <a:fillRect/>
          </a:stretch>
        </p:blipFill>
        <p:spPr>
          <a:xfrm>
            <a:off x="6400800" y="1690688"/>
            <a:ext cx="4119897" cy="3138696"/>
          </a:xfrm>
          <a:prstGeom prst="rect">
            <a:avLst/>
          </a:prstGeom>
        </p:spPr>
      </p:pic>
      <p:pic>
        <p:nvPicPr>
          <p:cNvPr id="11" name="Obrázok 10"/>
          <p:cNvPicPr>
            <a:picLocks noChangeAspect="1"/>
          </p:cNvPicPr>
          <p:nvPr/>
        </p:nvPicPr>
        <p:blipFill>
          <a:blip r:embed="rId4"/>
          <a:stretch>
            <a:fillRect/>
          </a:stretch>
        </p:blipFill>
        <p:spPr>
          <a:xfrm>
            <a:off x="10186414" y="4184913"/>
            <a:ext cx="1167386" cy="1103378"/>
          </a:xfrm>
          <a:prstGeom prst="rect">
            <a:avLst/>
          </a:prstGeom>
        </p:spPr>
      </p:pic>
      <p:pic>
        <p:nvPicPr>
          <p:cNvPr id="12" name="Obrázok 11"/>
          <p:cNvPicPr>
            <a:picLocks noChangeAspect="1"/>
          </p:cNvPicPr>
          <p:nvPr/>
        </p:nvPicPr>
        <p:blipFill>
          <a:blip r:embed="rId5"/>
          <a:stretch>
            <a:fillRect/>
          </a:stretch>
        </p:blipFill>
        <p:spPr>
          <a:xfrm>
            <a:off x="471956" y="4206309"/>
            <a:ext cx="1167386" cy="1103378"/>
          </a:xfrm>
          <a:prstGeom prst="rect">
            <a:avLst/>
          </a:prstGeom>
        </p:spPr>
      </p:pic>
    </p:spTree>
    <p:extLst>
      <p:ext uri="{BB962C8B-B14F-4D97-AF65-F5344CB8AC3E}">
        <p14:creationId xmlns:p14="http://schemas.microsoft.com/office/powerpoint/2010/main" val="12722357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smtClean="0"/>
              <a:t>Work</a:t>
            </a:r>
            <a:endParaRPr lang="en-GB" dirty="0"/>
          </a:p>
        </p:txBody>
      </p:sp>
      <p:pic>
        <p:nvPicPr>
          <p:cNvPr id="4" name="Zástupný objekt pre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90688"/>
            <a:ext cx="4924425" cy="3505200"/>
          </a:xfrm>
        </p:spPr>
      </p:pic>
      <p:pic>
        <p:nvPicPr>
          <p:cNvPr id="5" name="Obrázo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8051" y="365125"/>
            <a:ext cx="4924425" cy="5638800"/>
          </a:xfrm>
          <a:prstGeom prst="rect">
            <a:avLst/>
          </a:prstGeom>
        </p:spPr>
      </p:pic>
    </p:spTree>
    <p:extLst>
      <p:ext uri="{BB962C8B-B14F-4D97-AF65-F5344CB8AC3E}">
        <p14:creationId xmlns:p14="http://schemas.microsoft.com/office/powerpoint/2010/main" val="3146722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ok 2"/>
          <p:cNvPicPr>
            <a:picLocks noChangeAspect="1"/>
          </p:cNvPicPr>
          <p:nvPr/>
        </p:nvPicPr>
        <p:blipFill>
          <a:blip r:embed="rId2"/>
          <a:stretch>
            <a:fillRect/>
          </a:stretch>
        </p:blipFill>
        <p:spPr>
          <a:xfrm>
            <a:off x="3445727" y="898173"/>
            <a:ext cx="8214193" cy="5450892"/>
          </a:xfrm>
          <a:prstGeom prst="rect">
            <a:avLst/>
          </a:prstGeom>
        </p:spPr>
      </p:pic>
      <p:sp>
        <p:nvSpPr>
          <p:cNvPr id="2" name="Nadpis 1"/>
          <p:cNvSpPr>
            <a:spLocks noGrp="1"/>
          </p:cNvSpPr>
          <p:nvPr>
            <p:ph type="title"/>
          </p:nvPr>
        </p:nvSpPr>
        <p:spPr/>
        <p:txBody>
          <a:bodyPr/>
          <a:lstStyle/>
          <a:p>
            <a:r>
              <a:rPr lang="pl-PL" dirty="0" smtClean="0"/>
              <a:t>Results in brief</a:t>
            </a:r>
            <a:endParaRPr lang="pl-PL" dirty="0"/>
          </a:p>
        </p:txBody>
      </p:sp>
      <p:pic>
        <p:nvPicPr>
          <p:cNvPr id="6" name="Obrázok 5"/>
          <p:cNvPicPr>
            <a:picLocks noChangeAspect="1"/>
          </p:cNvPicPr>
          <p:nvPr/>
        </p:nvPicPr>
        <p:blipFill>
          <a:blip r:embed="rId3"/>
          <a:stretch>
            <a:fillRect/>
          </a:stretch>
        </p:blipFill>
        <p:spPr>
          <a:xfrm>
            <a:off x="838199" y="1671019"/>
            <a:ext cx="2406805" cy="4135906"/>
          </a:xfrm>
          <a:prstGeom prst="rect">
            <a:avLst/>
          </a:prstGeom>
        </p:spPr>
      </p:pic>
      <p:pic>
        <p:nvPicPr>
          <p:cNvPr id="7" name="Obrázok 6"/>
          <p:cNvPicPr>
            <a:picLocks noChangeAspect="1"/>
          </p:cNvPicPr>
          <p:nvPr/>
        </p:nvPicPr>
        <p:blipFill>
          <a:blip r:embed="rId4"/>
          <a:stretch>
            <a:fillRect/>
          </a:stretch>
        </p:blipFill>
        <p:spPr>
          <a:xfrm>
            <a:off x="3005249" y="5267264"/>
            <a:ext cx="4114417" cy="923061"/>
          </a:xfrm>
          <a:prstGeom prst="rect">
            <a:avLst/>
          </a:prstGeom>
        </p:spPr>
      </p:pic>
      <p:sp>
        <p:nvSpPr>
          <p:cNvPr id="8" name="BlokTextu 7"/>
          <p:cNvSpPr txBox="1"/>
          <p:nvPr/>
        </p:nvSpPr>
        <p:spPr>
          <a:xfrm>
            <a:off x="7119667" y="4750420"/>
            <a:ext cx="2388485" cy="1598645"/>
          </a:xfrm>
          <a:prstGeom prst="rect">
            <a:avLst/>
          </a:prstGeom>
          <a:solidFill>
            <a:schemeClr val="bg1"/>
          </a:solidFill>
          <a:ln>
            <a:solidFill>
              <a:schemeClr val="bg1"/>
            </a:solidFill>
          </a:ln>
        </p:spPr>
        <p:txBody>
          <a:bodyPr wrap="square" rtlCol="0">
            <a:spAutoFit/>
          </a:bodyPr>
          <a:lstStyle/>
          <a:p>
            <a:endParaRPr lang="pl-PL" dirty="0"/>
          </a:p>
        </p:txBody>
      </p:sp>
    </p:spTree>
    <p:extLst>
      <p:ext uri="{BB962C8B-B14F-4D97-AF65-F5344CB8AC3E}">
        <p14:creationId xmlns:p14="http://schemas.microsoft.com/office/powerpoint/2010/main" val="30348936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ok 2"/>
          <p:cNvPicPr>
            <a:picLocks noChangeAspect="1"/>
          </p:cNvPicPr>
          <p:nvPr/>
        </p:nvPicPr>
        <p:blipFill>
          <a:blip r:embed="rId2"/>
          <a:stretch>
            <a:fillRect/>
          </a:stretch>
        </p:blipFill>
        <p:spPr>
          <a:xfrm>
            <a:off x="3445727" y="898173"/>
            <a:ext cx="8214193" cy="5450892"/>
          </a:xfrm>
          <a:prstGeom prst="rect">
            <a:avLst/>
          </a:prstGeom>
        </p:spPr>
      </p:pic>
      <p:sp>
        <p:nvSpPr>
          <p:cNvPr id="2" name="Nadpis 1"/>
          <p:cNvSpPr>
            <a:spLocks noGrp="1"/>
          </p:cNvSpPr>
          <p:nvPr>
            <p:ph type="title"/>
          </p:nvPr>
        </p:nvSpPr>
        <p:spPr/>
        <p:txBody>
          <a:bodyPr/>
          <a:lstStyle/>
          <a:p>
            <a:r>
              <a:rPr lang="pl-PL" dirty="0" smtClean="0"/>
              <a:t>Results in brief</a:t>
            </a:r>
            <a:endParaRPr lang="pl-PL" dirty="0"/>
          </a:p>
        </p:txBody>
      </p:sp>
      <p:pic>
        <p:nvPicPr>
          <p:cNvPr id="6" name="Obrázok 5"/>
          <p:cNvPicPr>
            <a:picLocks noChangeAspect="1"/>
          </p:cNvPicPr>
          <p:nvPr/>
        </p:nvPicPr>
        <p:blipFill>
          <a:blip r:embed="rId3"/>
          <a:stretch>
            <a:fillRect/>
          </a:stretch>
        </p:blipFill>
        <p:spPr>
          <a:xfrm>
            <a:off x="838199" y="1671019"/>
            <a:ext cx="2406805" cy="4135906"/>
          </a:xfrm>
          <a:prstGeom prst="rect">
            <a:avLst/>
          </a:prstGeom>
        </p:spPr>
      </p:pic>
      <p:pic>
        <p:nvPicPr>
          <p:cNvPr id="7" name="Obrázok 6"/>
          <p:cNvPicPr>
            <a:picLocks noChangeAspect="1"/>
          </p:cNvPicPr>
          <p:nvPr/>
        </p:nvPicPr>
        <p:blipFill>
          <a:blip r:embed="rId4"/>
          <a:stretch>
            <a:fillRect/>
          </a:stretch>
        </p:blipFill>
        <p:spPr>
          <a:xfrm>
            <a:off x="3005249" y="5267264"/>
            <a:ext cx="4114417" cy="923061"/>
          </a:xfrm>
          <a:prstGeom prst="rect">
            <a:avLst/>
          </a:prstGeom>
        </p:spPr>
      </p:pic>
    </p:spTree>
    <p:extLst>
      <p:ext uri="{BB962C8B-B14F-4D97-AF65-F5344CB8AC3E}">
        <p14:creationId xmlns:p14="http://schemas.microsoft.com/office/powerpoint/2010/main" val="38873224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smtClean="0"/>
              <a:t>Further read</a:t>
            </a:r>
            <a:endParaRPr lang="en-GB" dirty="0"/>
          </a:p>
        </p:txBody>
      </p:sp>
      <p:sp>
        <p:nvSpPr>
          <p:cNvPr id="3" name="Zástupný objekt pre obsah 2"/>
          <p:cNvSpPr>
            <a:spLocks noGrp="1"/>
          </p:cNvSpPr>
          <p:nvPr>
            <p:ph idx="1"/>
          </p:nvPr>
        </p:nvSpPr>
        <p:spPr/>
        <p:txBody>
          <a:bodyPr>
            <a:normAutofit/>
          </a:bodyPr>
          <a:lstStyle/>
          <a:p>
            <a:pPr marL="0" indent="0">
              <a:buNone/>
            </a:pPr>
            <a:r>
              <a:rPr lang="en-GB" dirty="0" smtClean="0"/>
              <a:t>Rudman, L. A. &amp; Glick, P. (2001). Prescriptive Gender Stereotypes and Backlash Toward Agentic Women. </a:t>
            </a:r>
            <a:r>
              <a:rPr lang="en-GB" i="1" dirty="0" smtClean="0"/>
              <a:t>Journal of Social Issues</a:t>
            </a:r>
            <a:r>
              <a:rPr lang="en-GB" dirty="0" smtClean="0"/>
              <a:t>, </a:t>
            </a:r>
            <a:r>
              <a:rPr lang="en-GB" i="1" dirty="0" smtClean="0"/>
              <a:t>57</a:t>
            </a:r>
            <a:r>
              <a:rPr lang="en-GB" dirty="0" smtClean="0"/>
              <a:t>(4), 743–762.</a:t>
            </a:r>
          </a:p>
          <a:p>
            <a:pPr marL="0" indent="0">
              <a:buNone/>
            </a:pPr>
            <a:r>
              <a:rPr lang="en-GB" dirty="0" smtClean="0"/>
              <a:t>Rudman, L. A. &amp; </a:t>
            </a:r>
            <a:r>
              <a:rPr lang="en-GB" dirty="0" err="1" smtClean="0"/>
              <a:t>Mescher</a:t>
            </a:r>
            <a:r>
              <a:rPr lang="en-GB" dirty="0" smtClean="0"/>
              <a:t>, K. (2013). Penalizing Men Who Request a Family Leave: Is Flexibility Stigma a Femininity Stigma? </a:t>
            </a:r>
            <a:r>
              <a:rPr lang="en-GB" i="1" dirty="0" smtClean="0"/>
              <a:t>Journal of Social Issues</a:t>
            </a:r>
            <a:r>
              <a:rPr lang="en-GB" dirty="0" smtClean="0"/>
              <a:t>, </a:t>
            </a:r>
            <a:r>
              <a:rPr lang="en-GB" i="1" dirty="0" smtClean="0"/>
              <a:t>69</a:t>
            </a:r>
            <a:r>
              <a:rPr lang="en-GB" dirty="0" smtClean="0"/>
              <a:t>(2), 322–340.</a:t>
            </a:r>
          </a:p>
          <a:p>
            <a:pPr marL="0" indent="0">
              <a:buNone/>
            </a:pPr>
            <a:r>
              <a:rPr lang="en-GB" dirty="0" smtClean="0"/>
              <a:t>Rudman, L. A., Moss-</a:t>
            </a:r>
            <a:r>
              <a:rPr lang="pl-PL" dirty="0" smtClean="0"/>
              <a:t>R</a:t>
            </a:r>
            <a:r>
              <a:rPr lang="en-GB" dirty="0" err="1" smtClean="0"/>
              <a:t>acusin</a:t>
            </a:r>
            <a:r>
              <a:rPr lang="en-GB" dirty="0" smtClean="0"/>
              <a:t>, C. A., Phelan, J. E. &amp; </a:t>
            </a:r>
            <a:r>
              <a:rPr lang="en-GB" dirty="0" err="1" smtClean="0"/>
              <a:t>Nauts</a:t>
            </a:r>
            <a:r>
              <a:rPr lang="en-GB" dirty="0" smtClean="0"/>
              <a:t>, S. (2012). Status incongruity and backlash effects: Defending the gender hierarchy motivates prejudice against female leaders. </a:t>
            </a:r>
            <a:r>
              <a:rPr lang="en-GB" i="1" dirty="0" smtClean="0"/>
              <a:t>Journal of Experimental Social Psychology</a:t>
            </a:r>
            <a:r>
              <a:rPr lang="en-GB" dirty="0" smtClean="0"/>
              <a:t>, </a:t>
            </a:r>
            <a:r>
              <a:rPr lang="en-GB" i="1" dirty="0" smtClean="0"/>
              <a:t>48</a:t>
            </a:r>
            <a:r>
              <a:rPr lang="en-GB" dirty="0" smtClean="0"/>
              <a:t>(1), 165–179. </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40257451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smtClean="0"/>
              <a:t>Gender biases in starting a business</a:t>
            </a:r>
            <a:endParaRPr lang="en-GB" dirty="0"/>
          </a:p>
        </p:txBody>
      </p:sp>
    </p:spTree>
    <p:extLst>
      <p:ext uri="{BB962C8B-B14F-4D97-AF65-F5344CB8AC3E}">
        <p14:creationId xmlns:p14="http://schemas.microsoft.com/office/powerpoint/2010/main" val="354803252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smtClean="0"/>
              <a:t>Business plans evaluation</a:t>
            </a:r>
            <a:endParaRPr lang="en-GB" dirty="0"/>
          </a:p>
        </p:txBody>
      </p:sp>
      <p:sp>
        <p:nvSpPr>
          <p:cNvPr id="4" name="BlokTextu 3"/>
          <p:cNvSpPr txBox="1"/>
          <p:nvPr/>
        </p:nvSpPr>
        <p:spPr>
          <a:xfrm>
            <a:off x="380143" y="1520575"/>
            <a:ext cx="3287731" cy="923330"/>
          </a:xfrm>
          <a:prstGeom prst="rect">
            <a:avLst/>
          </a:prstGeom>
          <a:solidFill>
            <a:srgbClr val="C00000"/>
          </a:solidFill>
        </p:spPr>
        <p:txBody>
          <a:bodyPr wrap="square" rtlCol="0">
            <a:spAutoFit/>
          </a:bodyPr>
          <a:lstStyle/>
          <a:p>
            <a:pPr algn="ctr"/>
            <a:r>
              <a:rPr lang="pl-PL" b="1" dirty="0" smtClean="0">
                <a:solidFill>
                  <a:schemeClr val="bg1"/>
                </a:solidFill>
              </a:rPr>
              <a:t>Do evaluators assess men’s and women’s business plans differently?</a:t>
            </a:r>
            <a:endParaRPr lang="en-GB" b="1" dirty="0">
              <a:solidFill>
                <a:schemeClr val="bg1"/>
              </a:solidFill>
            </a:endParaRPr>
          </a:p>
        </p:txBody>
      </p:sp>
    </p:spTree>
    <p:extLst>
      <p:ext uri="{BB962C8B-B14F-4D97-AF65-F5344CB8AC3E}">
        <p14:creationId xmlns:p14="http://schemas.microsoft.com/office/powerpoint/2010/main" val="24645330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smtClean="0"/>
              <a:t>Business plans evaluation</a:t>
            </a:r>
            <a:endParaRPr lang="en-GB" dirty="0"/>
          </a:p>
        </p:txBody>
      </p:sp>
      <p:sp>
        <p:nvSpPr>
          <p:cNvPr id="4" name="BlokTextu 3"/>
          <p:cNvSpPr txBox="1"/>
          <p:nvPr/>
        </p:nvSpPr>
        <p:spPr>
          <a:xfrm>
            <a:off x="380143" y="1520575"/>
            <a:ext cx="3287731" cy="923330"/>
          </a:xfrm>
          <a:prstGeom prst="rect">
            <a:avLst/>
          </a:prstGeom>
          <a:solidFill>
            <a:srgbClr val="C00000"/>
          </a:solidFill>
        </p:spPr>
        <p:txBody>
          <a:bodyPr wrap="square" rtlCol="0">
            <a:spAutoFit/>
          </a:bodyPr>
          <a:lstStyle/>
          <a:p>
            <a:pPr algn="ctr"/>
            <a:r>
              <a:rPr lang="pl-PL" b="1" dirty="0" smtClean="0">
                <a:solidFill>
                  <a:schemeClr val="bg1"/>
                </a:solidFill>
              </a:rPr>
              <a:t>Do evaluators assess men’s and women’s business plans differently?</a:t>
            </a:r>
            <a:endParaRPr lang="en-GB" b="1" dirty="0">
              <a:solidFill>
                <a:schemeClr val="bg1"/>
              </a:solidFill>
            </a:endParaRPr>
          </a:p>
        </p:txBody>
      </p:sp>
      <p:sp>
        <p:nvSpPr>
          <p:cNvPr id="5" name="BlokTextu 4"/>
          <p:cNvSpPr txBox="1"/>
          <p:nvPr/>
        </p:nvSpPr>
        <p:spPr>
          <a:xfrm>
            <a:off x="4923461" y="1797574"/>
            <a:ext cx="2198670" cy="369332"/>
          </a:xfrm>
          <a:prstGeom prst="rect">
            <a:avLst/>
          </a:prstGeom>
          <a:solidFill>
            <a:schemeClr val="bg1">
              <a:lumMod val="75000"/>
            </a:schemeClr>
          </a:solidFill>
        </p:spPr>
        <p:txBody>
          <a:bodyPr wrap="square" rtlCol="0">
            <a:spAutoFit/>
          </a:bodyPr>
          <a:lstStyle/>
          <a:p>
            <a:r>
              <a:rPr lang="pl-PL" dirty="0" smtClean="0"/>
              <a:t>N=498 entrepreneurs</a:t>
            </a:r>
            <a:endParaRPr lang="en-GB" dirty="0"/>
          </a:p>
        </p:txBody>
      </p:sp>
      <p:cxnSp>
        <p:nvCxnSpPr>
          <p:cNvPr id="10" name="Rovná spojovacia šípka 9"/>
          <p:cNvCxnSpPr/>
          <p:nvPr/>
        </p:nvCxnSpPr>
        <p:spPr>
          <a:xfrm>
            <a:off x="3811712" y="1982240"/>
            <a:ext cx="963631"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144518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smtClean="0"/>
              <a:t>Business plans evaluation</a:t>
            </a:r>
            <a:endParaRPr lang="en-GB" dirty="0"/>
          </a:p>
        </p:txBody>
      </p:sp>
      <p:sp>
        <p:nvSpPr>
          <p:cNvPr id="4" name="BlokTextu 3"/>
          <p:cNvSpPr txBox="1"/>
          <p:nvPr/>
        </p:nvSpPr>
        <p:spPr>
          <a:xfrm>
            <a:off x="380143" y="1520575"/>
            <a:ext cx="3287731" cy="923330"/>
          </a:xfrm>
          <a:prstGeom prst="rect">
            <a:avLst/>
          </a:prstGeom>
          <a:solidFill>
            <a:srgbClr val="C00000"/>
          </a:solidFill>
        </p:spPr>
        <p:txBody>
          <a:bodyPr wrap="square" rtlCol="0">
            <a:spAutoFit/>
          </a:bodyPr>
          <a:lstStyle/>
          <a:p>
            <a:pPr algn="ctr"/>
            <a:r>
              <a:rPr lang="pl-PL" b="1" dirty="0" smtClean="0">
                <a:solidFill>
                  <a:schemeClr val="bg1"/>
                </a:solidFill>
              </a:rPr>
              <a:t>Do evaluators assess men’s and women’s business plans differently?</a:t>
            </a:r>
            <a:endParaRPr lang="en-GB" b="1" dirty="0">
              <a:solidFill>
                <a:schemeClr val="bg1"/>
              </a:solidFill>
            </a:endParaRPr>
          </a:p>
        </p:txBody>
      </p:sp>
      <p:sp>
        <p:nvSpPr>
          <p:cNvPr id="5" name="BlokTextu 4"/>
          <p:cNvSpPr txBox="1"/>
          <p:nvPr/>
        </p:nvSpPr>
        <p:spPr>
          <a:xfrm>
            <a:off x="4923461" y="1797574"/>
            <a:ext cx="2198670" cy="369332"/>
          </a:xfrm>
          <a:prstGeom prst="rect">
            <a:avLst/>
          </a:prstGeom>
          <a:solidFill>
            <a:schemeClr val="bg1">
              <a:lumMod val="75000"/>
            </a:schemeClr>
          </a:solidFill>
        </p:spPr>
        <p:txBody>
          <a:bodyPr wrap="square" rtlCol="0">
            <a:spAutoFit/>
          </a:bodyPr>
          <a:lstStyle/>
          <a:p>
            <a:r>
              <a:rPr lang="pl-PL" dirty="0" smtClean="0"/>
              <a:t>N=498 entrepreneurs</a:t>
            </a:r>
            <a:endParaRPr lang="en-GB" dirty="0"/>
          </a:p>
        </p:txBody>
      </p:sp>
      <p:sp>
        <p:nvSpPr>
          <p:cNvPr id="6" name="BlokTextu 5"/>
          <p:cNvSpPr txBox="1"/>
          <p:nvPr/>
        </p:nvSpPr>
        <p:spPr>
          <a:xfrm>
            <a:off x="8377718" y="479151"/>
            <a:ext cx="2976082" cy="1264980"/>
          </a:xfrm>
          <a:prstGeom prst="cloud">
            <a:avLst/>
          </a:prstGeom>
          <a:solidFill>
            <a:srgbClr val="002060"/>
          </a:solidFill>
        </p:spPr>
        <p:txBody>
          <a:bodyPr wrap="square" rtlCol="0">
            <a:spAutoFit/>
          </a:bodyPr>
          <a:lstStyle/>
          <a:p>
            <a:pPr algn="ctr"/>
            <a:r>
              <a:rPr lang="pl-PL" sz="1600" b="1" dirty="0" smtClean="0">
                <a:solidFill>
                  <a:schemeClr val="bg1"/>
                </a:solidFill>
              </a:rPr>
              <a:t>Entrepreneurs often become evaluators in BP pitch contests </a:t>
            </a:r>
            <a:endParaRPr lang="en-GB" sz="1600" b="1" dirty="0">
              <a:solidFill>
                <a:schemeClr val="bg1"/>
              </a:solidFill>
            </a:endParaRPr>
          </a:p>
        </p:txBody>
      </p:sp>
      <p:cxnSp>
        <p:nvCxnSpPr>
          <p:cNvPr id="8" name="Rovná spojovacia šípka 7"/>
          <p:cNvCxnSpPr/>
          <p:nvPr/>
        </p:nvCxnSpPr>
        <p:spPr>
          <a:xfrm flipH="1">
            <a:off x="6298058" y="1089061"/>
            <a:ext cx="1931542" cy="601627"/>
          </a:xfrm>
          <a:prstGeom prst="straightConnector1">
            <a:avLst/>
          </a:prstGeom>
          <a:ln w="635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 name="Rovná spojovacia šípka 9"/>
          <p:cNvCxnSpPr/>
          <p:nvPr/>
        </p:nvCxnSpPr>
        <p:spPr>
          <a:xfrm>
            <a:off x="3811712" y="1982240"/>
            <a:ext cx="963631"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795232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smtClean="0"/>
              <a:t>Business plans evaluation</a:t>
            </a:r>
            <a:endParaRPr lang="en-GB" dirty="0"/>
          </a:p>
        </p:txBody>
      </p:sp>
      <p:sp>
        <p:nvSpPr>
          <p:cNvPr id="4" name="BlokTextu 3"/>
          <p:cNvSpPr txBox="1"/>
          <p:nvPr/>
        </p:nvSpPr>
        <p:spPr>
          <a:xfrm>
            <a:off x="380143" y="1520575"/>
            <a:ext cx="3287731" cy="923330"/>
          </a:xfrm>
          <a:prstGeom prst="rect">
            <a:avLst/>
          </a:prstGeom>
          <a:solidFill>
            <a:srgbClr val="C00000"/>
          </a:solidFill>
        </p:spPr>
        <p:txBody>
          <a:bodyPr wrap="square" rtlCol="0">
            <a:spAutoFit/>
          </a:bodyPr>
          <a:lstStyle/>
          <a:p>
            <a:pPr algn="ctr"/>
            <a:r>
              <a:rPr lang="pl-PL" b="1" dirty="0" smtClean="0">
                <a:solidFill>
                  <a:schemeClr val="bg1"/>
                </a:solidFill>
              </a:rPr>
              <a:t>Do evaluators assess men’s and women’s business plans differently?</a:t>
            </a:r>
            <a:endParaRPr lang="en-GB" b="1" dirty="0">
              <a:solidFill>
                <a:schemeClr val="bg1"/>
              </a:solidFill>
            </a:endParaRPr>
          </a:p>
        </p:txBody>
      </p:sp>
      <p:sp>
        <p:nvSpPr>
          <p:cNvPr id="5" name="BlokTextu 4"/>
          <p:cNvSpPr txBox="1"/>
          <p:nvPr/>
        </p:nvSpPr>
        <p:spPr>
          <a:xfrm>
            <a:off x="4923461" y="1797574"/>
            <a:ext cx="2198670" cy="369332"/>
          </a:xfrm>
          <a:prstGeom prst="rect">
            <a:avLst/>
          </a:prstGeom>
          <a:solidFill>
            <a:schemeClr val="bg1">
              <a:lumMod val="75000"/>
            </a:schemeClr>
          </a:solidFill>
        </p:spPr>
        <p:txBody>
          <a:bodyPr wrap="square" rtlCol="0">
            <a:spAutoFit/>
          </a:bodyPr>
          <a:lstStyle/>
          <a:p>
            <a:r>
              <a:rPr lang="pl-PL" dirty="0" smtClean="0"/>
              <a:t>N=498 entrepreneurs</a:t>
            </a:r>
            <a:endParaRPr lang="en-GB" dirty="0"/>
          </a:p>
        </p:txBody>
      </p:sp>
      <p:sp>
        <p:nvSpPr>
          <p:cNvPr id="6" name="BlokTextu 5"/>
          <p:cNvSpPr txBox="1"/>
          <p:nvPr/>
        </p:nvSpPr>
        <p:spPr>
          <a:xfrm>
            <a:off x="8377718" y="479151"/>
            <a:ext cx="2976082" cy="1264980"/>
          </a:xfrm>
          <a:prstGeom prst="cloud">
            <a:avLst/>
          </a:prstGeom>
          <a:solidFill>
            <a:srgbClr val="002060"/>
          </a:solidFill>
        </p:spPr>
        <p:txBody>
          <a:bodyPr wrap="square" rtlCol="0">
            <a:spAutoFit/>
          </a:bodyPr>
          <a:lstStyle/>
          <a:p>
            <a:pPr algn="ctr"/>
            <a:r>
              <a:rPr lang="pl-PL" sz="1600" b="1" dirty="0" smtClean="0">
                <a:solidFill>
                  <a:schemeClr val="bg1"/>
                </a:solidFill>
              </a:rPr>
              <a:t>Entrepreneurs often become evaluators in BP pitch contests </a:t>
            </a:r>
            <a:endParaRPr lang="en-GB" sz="1600" b="1" dirty="0">
              <a:solidFill>
                <a:schemeClr val="bg1"/>
              </a:solidFill>
            </a:endParaRPr>
          </a:p>
        </p:txBody>
      </p:sp>
      <p:cxnSp>
        <p:nvCxnSpPr>
          <p:cNvPr id="8" name="Rovná spojovacia šípka 7"/>
          <p:cNvCxnSpPr/>
          <p:nvPr/>
        </p:nvCxnSpPr>
        <p:spPr>
          <a:xfrm flipH="1">
            <a:off x="6298058" y="1089061"/>
            <a:ext cx="1931542" cy="601627"/>
          </a:xfrm>
          <a:prstGeom prst="straightConnector1">
            <a:avLst/>
          </a:prstGeom>
          <a:ln w="635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 name="Rovná spojovacia šípka 9"/>
          <p:cNvCxnSpPr/>
          <p:nvPr/>
        </p:nvCxnSpPr>
        <p:spPr>
          <a:xfrm>
            <a:off x="3811712" y="1982240"/>
            <a:ext cx="963631"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BlokTextu 10"/>
          <p:cNvSpPr txBox="1"/>
          <p:nvPr/>
        </p:nvSpPr>
        <p:spPr>
          <a:xfrm>
            <a:off x="4496548" y="2603378"/>
            <a:ext cx="3052495" cy="923330"/>
          </a:xfrm>
          <a:prstGeom prst="rect">
            <a:avLst/>
          </a:prstGeom>
          <a:solidFill>
            <a:srgbClr val="002060"/>
          </a:solidFill>
        </p:spPr>
        <p:txBody>
          <a:bodyPr wrap="square" rtlCol="0">
            <a:spAutoFit/>
          </a:bodyPr>
          <a:lstStyle/>
          <a:p>
            <a:pPr algn="ctr"/>
            <a:r>
              <a:rPr lang="pl-PL" dirty="0" smtClean="0">
                <a:solidFill>
                  <a:schemeClr val="bg1"/>
                </a:solidFill>
              </a:rPr>
              <a:t>3 BP: (i) </a:t>
            </a:r>
            <a:r>
              <a:rPr lang="en-GB" dirty="0" smtClean="0">
                <a:solidFill>
                  <a:schemeClr val="bg1"/>
                </a:solidFill>
              </a:rPr>
              <a:t>cosmetics </a:t>
            </a:r>
            <a:r>
              <a:rPr lang="en-GB" dirty="0">
                <a:solidFill>
                  <a:schemeClr val="bg1"/>
                </a:solidFill>
              </a:rPr>
              <a:t>production,  </a:t>
            </a:r>
            <a:endParaRPr lang="pl-PL" dirty="0" smtClean="0">
              <a:solidFill>
                <a:schemeClr val="bg1"/>
              </a:solidFill>
            </a:endParaRPr>
          </a:p>
          <a:p>
            <a:pPr algn="ctr"/>
            <a:r>
              <a:rPr lang="pl-PL" dirty="0" smtClean="0">
                <a:solidFill>
                  <a:schemeClr val="bg1"/>
                </a:solidFill>
              </a:rPr>
              <a:t>(ii) </a:t>
            </a:r>
            <a:r>
              <a:rPr lang="en-GB" dirty="0" smtClean="0">
                <a:solidFill>
                  <a:schemeClr val="bg1"/>
                </a:solidFill>
              </a:rPr>
              <a:t>services </a:t>
            </a:r>
            <a:r>
              <a:rPr lang="en-GB" dirty="0">
                <a:solidFill>
                  <a:schemeClr val="bg1"/>
                </a:solidFill>
              </a:rPr>
              <a:t>provision and </a:t>
            </a:r>
            <a:endParaRPr lang="pl-PL" dirty="0" smtClean="0">
              <a:solidFill>
                <a:schemeClr val="bg1"/>
              </a:solidFill>
            </a:endParaRPr>
          </a:p>
          <a:p>
            <a:pPr algn="ctr"/>
            <a:r>
              <a:rPr lang="pl-PL" dirty="0" smtClean="0">
                <a:solidFill>
                  <a:schemeClr val="bg1"/>
                </a:solidFill>
              </a:rPr>
              <a:t>(iii) </a:t>
            </a:r>
            <a:r>
              <a:rPr lang="en-GB" dirty="0" smtClean="0">
                <a:solidFill>
                  <a:schemeClr val="bg1"/>
                </a:solidFill>
              </a:rPr>
              <a:t>software </a:t>
            </a:r>
            <a:r>
              <a:rPr lang="en-GB" dirty="0">
                <a:solidFill>
                  <a:schemeClr val="bg1"/>
                </a:solidFill>
              </a:rPr>
              <a:t>development</a:t>
            </a:r>
          </a:p>
        </p:txBody>
      </p:sp>
      <p:cxnSp>
        <p:nvCxnSpPr>
          <p:cNvPr id="23" name="Rovná spojovacia šípka 22"/>
          <p:cNvCxnSpPr/>
          <p:nvPr/>
        </p:nvCxnSpPr>
        <p:spPr>
          <a:xfrm>
            <a:off x="6022795" y="2267259"/>
            <a:ext cx="1" cy="266669"/>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772158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smtClean="0"/>
              <a:t>Business plans evaluation</a:t>
            </a:r>
            <a:endParaRPr lang="en-GB" dirty="0"/>
          </a:p>
        </p:txBody>
      </p:sp>
      <p:sp>
        <p:nvSpPr>
          <p:cNvPr id="4" name="BlokTextu 3"/>
          <p:cNvSpPr txBox="1"/>
          <p:nvPr/>
        </p:nvSpPr>
        <p:spPr>
          <a:xfrm>
            <a:off x="380143" y="1520575"/>
            <a:ext cx="3287731" cy="923330"/>
          </a:xfrm>
          <a:prstGeom prst="rect">
            <a:avLst/>
          </a:prstGeom>
          <a:solidFill>
            <a:srgbClr val="C00000"/>
          </a:solidFill>
        </p:spPr>
        <p:txBody>
          <a:bodyPr wrap="square" rtlCol="0">
            <a:spAutoFit/>
          </a:bodyPr>
          <a:lstStyle/>
          <a:p>
            <a:pPr algn="ctr"/>
            <a:r>
              <a:rPr lang="pl-PL" b="1" dirty="0" smtClean="0">
                <a:solidFill>
                  <a:schemeClr val="bg1"/>
                </a:solidFill>
              </a:rPr>
              <a:t>Do evaluators assess men’s and women’s business plans differently?</a:t>
            </a:r>
            <a:endParaRPr lang="en-GB" b="1" dirty="0">
              <a:solidFill>
                <a:schemeClr val="bg1"/>
              </a:solidFill>
            </a:endParaRPr>
          </a:p>
        </p:txBody>
      </p:sp>
      <p:sp>
        <p:nvSpPr>
          <p:cNvPr id="5" name="BlokTextu 4"/>
          <p:cNvSpPr txBox="1"/>
          <p:nvPr/>
        </p:nvSpPr>
        <p:spPr>
          <a:xfrm>
            <a:off x="4923461" y="1797574"/>
            <a:ext cx="2198670" cy="369332"/>
          </a:xfrm>
          <a:prstGeom prst="rect">
            <a:avLst/>
          </a:prstGeom>
          <a:solidFill>
            <a:schemeClr val="bg1">
              <a:lumMod val="75000"/>
            </a:schemeClr>
          </a:solidFill>
        </p:spPr>
        <p:txBody>
          <a:bodyPr wrap="square" rtlCol="0">
            <a:spAutoFit/>
          </a:bodyPr>
          <a:lstStyle/>
          <a:p>
            <a:r>
              <a:rPr lang="pl-PL" dirty="0" smtClean="0"/>
              <a:t>N=498 entrepreneurs</a:t>
            </a:r>
            <a:endParaRPr lang="en-GB" dirty="0"/>
          </a:p>
        </p:txBody>
      </p:sp>
      <p:sp>
        <p:nvSpPr>
          <p:cNvPr id="6" name="BlokTextu 5"/>
          <p:cNvSpPr txBox="1"/>
          <p:nvPr/>
        </p:nvSpPr>
        <p:spPr>
          <a:xfrm>
            <a:off x="8377718" y="479151"/>
            <a:ext cx="2976082" cy="1264980"/>
          </a:xfrm>
          <a:prstGeom prst="cloud">
            <a:avLst/>
          </a:prstGeom>
          <a:solidFill>
            <a:srgbClr val="002060"/>
          </a:solidFill>
        </p:spPr>
        <p:txBody>
          <a:bodyPr wrap="square" rtlCol="0">
            <a:spAutoFit/>
          </a:bodyPr>
          <a:lstStyle/>
          <a:p>
            <a:pPr algn="ctr"/>
            <a:r>
              <a:rPr lang="pl-PL" sz="1600" b="1" dirty="0" smtClean="0">
                <a:solidFill>
                  <a:schemeClr val="bg1"/>
                </a:solidFill>
              </a:rPr>
              <a:t>Entrepreneurs often become evaluators in BP pitch contests </a:t>
            </a:r>
            <a:endParaRPr lang="en-GB" sz="1600" b="1" dirty="0">
              <a:solidFill>
                <a:schemeClr val="bg1"/>
              </a:solidFill>
            </a:endParaRPr>
          </a:p>
        </p:txBody>
      </p:sp>
      <p:cxnSp>
        <p:nvCxnSpPr>
          <p:cNvPr id="8" name="Rovná spojovacia šípka 7"/>
          <p:cNvCxnSpPr/>
          <p:nvPr/>
        </p:nvCxnSpPr>
        <p:spPr>
          <a:xfrm flipH="1">
            <a:off x="6298058" y="1089061"/>
            <a:ext cx="1931542" cy="601627"/>
          </a:xfrm>
          <a:prstGeom prst="straightConnector1">
            <a:avLst/>
          </a:prstGeom>
          <a:ln w="635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 name="Rovná spojovacia šípka 9"/>
          <p:cNvCxnSpPr/>
          <p:nvPr/>
        </p:nvCxnSpPr>
        <p:spPr>
          <a:xfrm>
            <a:off x="3811712" y="1982240"/>
            <a:ext cx="963631"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BlokTextu 10"/>
          <p:cNvSpPr txBox="1"/>
          <p:nvPr/>
        </p:nvSpPr>
        <p:spPr>
          <a:xfrm>
            <a:off x="4496548" y="2603378"/>
            <a:ext cx="3052495" cy="923330"/>
          </a:xfrm>
          <a:prstGeom prst="rect">
            <a:avLst/>
          </a:prstGeom>
          <a:solidFill>
            <a:schemeClr val="bg1">
              <a:lumMod val="75000"/>
            </a:schemeClr>
          </a:solidFill>
        </p:spPr>
        <p:txBody>
          <a:bodyPr wrap="square" rtlCol="0">
            <a:spAutoFit/>
          </a:bodyPr>
          <a:lstStyle/>
          <a:p>
            <a:pPr algn="ctr"/>
            <a:r>
              <a:rPr lang="pl-PL" dirty="0" smtClean="0"/>
              <a:t>3 BP: (i) </a:t>
            </a:r>
            <a:r>
              <a:rPr lang="en-GB" dirty="0" smtClean="0"/>
              <a:t>cosmetics </a:t>
            </a:r>
            <a:r>
              <a:rPr lang="en-GB" dirty="0"/>
              <a:t>production,  </a:t>
            </a:r>
            <a:endParaRPr lang="pl-PL" dirty="0" smtClean="0"/>
          </a:p>
          <a:p>
            <a:pPr algn="ctr"/>
            <a:r>
              <a:rPr lang="pl-PL" dirty="0" smtClean="0"/>
              <a:t>(ii) </a:t>
            </a:r>
            <a:r>
              <a:rPr lang="en-GB" dirty="0" smtClean="0"/>
              <a:t>services </a:t>
            </a:r>
            <a:r>
              <a:rPr lang="en-GB" dirty="0"/>
              <a:t>provision and </a:t>
            </a:r>
            <a:endParaRPr lang="pl-PL" dirty="0" smtClean="0"/>
          </a:p>
          <a:p>
            <a:pPr algn="ctr"/>
            <a:r>
              <a:rPr lang="pl-PL" dirty="0" smtClean="0"/>
              <a:t>(iii) </a:t>
            </a:r>
            <a:r>
              <a:rPr lang="en-GB" dirty="0" smtClean="0"/>
              <a:t>software </a:t>
            </a:r>
            <a:r>
              <a:rPr lang="en-GB" dirty="0"/>
              <a:t>development</a:t>
            </a:r>
          </a:p>
        </p:txBody>
      </p:sp>
      <p:sp>
        <p:nvSpPr>
          <p:cNvPr id="12" name="BlokTextu 11"/>
          <p:cNvSpPr txBox="1"/>
          <p:nvPr/>
        </p:nvSpPr>
        <p:spPr>
          <a:xfrm>
            <a:off x="8729044" y="2418712"/>
            <a:ext cx="3052495" cy="646331"/>
          </a:xfrm>
          <a:prstGeom prst="rect">
            <a:avLst/>
          </a:prstGeom>
          <a:solidFill>
            <a:srgbClr val="002060"/>
          </a:solidFill>
        </p:spPr>
        <p:txBody>
          <a:bodyPr wrap="square" rtlCol="0">
            <a:spAutoFit/>
          </a:bodyPr>
          <a:lstStyle/>
          <a:p>
            <a:pPr algn="ctr"/>
            <a:r>
              <a:rPr lang="pl-PL" dirty="0" smtClean="0">
                <a:solidFill>
                  <a:schemeClr val="bg1"/>
                </a:solidFill>
              </a:rPr>
              <a:t>All 3 BP presented as </a:t>
            </a:r>
            <a:r>
              <a:rPr lang="pl-PL" b="1" dirty="0" smtClean="0">
                <a:solidFill>
                  <a:schemeClr val="bg1"/>
                </a:solidFill>
              </a:rPr>
              <a:t>either</a:t>
            </a:r>
            <a:r>
              <a:rPr lang="pl-PL" dirty="0" smtClean="0">
                <a:solidFill>
                  <a:schemeClr val="bg1"/>
                </a:solidFill>
              </a:rPr>
              <a:t> </a:t>
            </a:r>
            <a:r>
              <a:rPr lang="pl-PL" u="sng" dirty="0" smtClean="0">
                <a:solidFill>
                  <a:schemeClr val="bg1"/>
                </a:solidFill>
              </a:rPr>
              <a:t>male</a:t>
            </a:r>
            <a:r>
              <a:rPr lang="pl-PL" dirty="0" smtClean="0">
                <a:solidFill>
                  <a:schemeClr val="bg1"/>
                </a:solidFill>
              </a:rPr>
              <a:t> </a:t>
            </a:r>
            <a:r>
              <a:rPr lang="pl-PL" b="1" dirty="0" smtClean="0">
                <a:solidFill>
                  <a:schemeClr val="bg1"/>
                </a:solidFill>
              </a:rPr>
              <a:t>or</a:t>
            </a:r>
            <a:r>
              <a:rPr lang="pl-PL" dirty="0" smtClean="0">
                <a:solidFill>
                  <a:schemeClr val="bg1"/>
                </a:solidFill>
              </a:rPr>
              <a:t> </a:t>
            </a:r>
            <a:r>
              <a:rPr lang="pl-PL" u="sng" dirty="0" smtClean="0">
                <a:solidFill>
                  <a:schemeClr val="bg1"/>
                </a:solidFill>
              </a:rPr>
              <a:t>female</a:t>
            </a:r>
            <a:endParaRPr lang="en-GB" u="sng" dirty="0">
              <a:solidFill>
                <a:schemeClr val="bg1"/>
              </a:solidFill>
            </a:endParaRPr>
          </a:p>
        </p:txBody>
      </p:sp>
      <p:cxnSp>
        <p:nvCxnSpPr>
          <p:cNvPr id="21" name="Rovná spojovacia šípka 20"/>
          <p:cNvCxnSpPr/>
          <p:nvPr/>
        </p:nvCxnSpPr>
        <p:spPr>
          <a:xfrm>
            <a:off x="7708739" y="2778023"/>
            <a:ext cx="860609"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Rovná spojovacia šípka 22"/>
          <p:cNvCxnSpPr/>
          <p:nvPr/>
        </p:nvCxnSpPr>
        <p:spPr>
          <a:xfrm>
            <a:off x="6022795" y="2267259"/>
            <a:ext cx="1" cy="266669"/>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390875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smtClean="0"/>
              <a:t>Business plans evaluation</a:t>
            </a:r>
            <a:endParaRPr lang="en-GB" dirty="0"/>
          </a:p>
        </p:txBody>
      </p:sp>
      <p:sp>
        <p:nvSpPr>
          <p:cNvPr id="4" name="BlokTextu 3"/>
          <p:cNvSpPr txBox="1"/>
          <p:nvPr/>
        </p:nvSpPr>
        <p:spPr>
          <a:xfrm>
            <a:off x="380143" y="1520575"/>
            <a:ext cx="3287731" cy="923330"/>
          </a:xfrm>
          <a:prstGeom prst="rect">
            <a:avLst/>
          </a:prstGeom>
          <a:solidFill>
            <a:srgbClr val="C00000"/>
          </a:solidFill>
        </p:spPr>
        <p:txBody>
          <a:bodyPr wrap="square" rtlCol="0">
            <a:spAutoFit/>
          </a:bodyPr>
          <a:lstStyle/>
          <a:p>
            <a:pPr algn="ctr"/>
            <a:r>
              <a:rPr lang="pl-PL" b="1" dirty="0" smtClean="0">
                <a:solidFill>
                  <a:schemeClr val="bg1"/>
                </a:solidFill>
              </a:rPr>
              <a:t>Do evaluators assess men’s and women’s business plans differently?</a:t>
            </a:r>
            <a:endParaRPr lang="en-GB" b="1" dirty="0">
              <a:solidFill>
                <a:schemeClr val="bg1"/>
              </a:solidFill>
            </a:endParaRPr>
          </a:p>
        </p:txBody>
      </p:sp>
      <p:sp>
        <p:nvSpPr>
          <p:cNvPr id="5" name="BlokTextu 4"/>
          <p:cNvSpPr txBox="1"/>
          <p:nvPr/>
        </p:nvSpPr>
        <p:spPr>
          <a:xfrm>
            <a:off x="4923461" y="1797574"/>
            <a:ext cx="2198670" cy="369332"/>
          </a:xfrm>
          <a:prstGeom prst="rect">
            <a:avLst/>
          </a:prstGeom>
          <a:solidFill>
            <a:schemeClr val="bg1">
              <a:lumMod val="75000"/>
            </a:schemeClr>
          </a:solidFill>
        </p:spPr>
        <p:txBody>
          <a:bodyPr wrap="square" rtlCol="0">
            <a:spAutoFit/>
          </a:bodyPr>
          <a:lstStyle/>
          <a:p>
            <a:r>
              <a:rPr lang="pl-PL" dirty="0" smtClean="0"/>
              <a:t>N=498 entrepreneurs</a:t>
            </a:r>
            <a:endParaRPr lang="en-GB" dirty="0"/>
          </a:p>
        </p:txBody>
      </p:sp>
      <p:sp>
        <p:nvSpPr>
          <p:cNvPr id="6" name="BlokTextu 5"/>
          <p:cNvSpPr txBox="1"/>
          <p:nvPr/>
        </p:nvSpPr>
        <p:spPr>
          <a:xfrm>
            <a:off x="8377718" y="479151"/>
            <a:ext cx="2976082" cy="1264980"/>
          </a:xfrm>
          <a:prstGeom prst="cloud">
            <a:avLst/>
          </a:prstGeom>
          <a:solidFill>
            <a:srgbClr val="002060"/>
          </a:solidFill>
        </p:spPr>
        <p:txBody>
          <a:bodyPr wrap="square" rtlCol="0">
            <a:spAutoFit/>
          </a:bodyPr>
          <a:lstStyle/>
          <a:p>
            <a:pPr algn="ctr"/>
            <a:r>
              <a:rPr lang="pl-PL" sz="1600" b="1" dirty="0" smtClean="0">
                <a:solidFill>
                  <a:schemeClr val="bg1"/>
                </a:solidFill>
              </a:rPr>
              <a:t>Entrepreneurs often become evaluators in BP pitch contests </a:t>
            </a:r>
            <a:endParaRPr lang="en-GB" sz="1600" b="1" dirty="0">
              <a:solidFill>
                <a:schemeClr val="bg1"/>
              </a:solidFill>
            </a:endParaRPr>
          </a:p>
        </p:txBody>
      </p:sp>
      <p:cxnSp>
        <p:nvCxnSpPr>
          <p:cNvPr id="8" name="Rovná spojovacia šípka 7"/>
          <p:cNvCxnSpPr/>
          <p:nvPr/>
        </p:nvCxnSpPr>
        <p:spPr>
          <a:xfrm flipH="1">
            <a:off x="6298058" y="1089061"/>
            <a:ext cx="1931542" cy="601627"/>
          </a:xfrm>
          <a:prstGeom prst="straightConnector1">
            <a:avLst/>
          </a:prstGeom>
          <a:ln w="635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 name="Rovná spojovacia šípka 9"/>
          <p:cNvCxnSpPr/>
          <p:nvPr/>
        </p:nvCxnSpPr>
        <p:spPr>
          <a:xfrm>
            <a:off x="3811712" y="1982240"/>
            <a:ext cx="963631"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BlokTextu 10"/>
          <p:cNvSpPr txBox="1"/>
          <p:nvPr/>
        </p:nvSpPr>
        <p:spPr>
          <a:xfrm>
            <a:off x="4496548" y="2603378"/>
            <a:ext cx="3052495" cy="923330"/>
          </a:xfrm>
          <a:prstGeom prst="rect">
            <a:avLst/>
          </a:prstGeom>
          <a:solidFill>
            <a:schemeClr val="bg1">
              <a:lumMod val="75000"/>
            </a:schemeClr>
          </a:solidFill>
        </p:spPr>
        <p:txBody>
          <a:bodyPr wrap="square" rtlCol="0">
            <a:spAutoFit/>
          </a:bodyPr>
          <a:lstStyle/>
          <a:p>
            <a:pPr algn="ctr"/>
            <a:r>
              <a:rPr lang="pl-PL" dirty="0" smtClean="0"/>
              <a:t>3 BP: (i) </a:t>
            </a:r>
            <a:r>
              <a:rPr lang="en-GB" dirty="0" smtClean="0"/>
              <a:t>cosmetics </a:t>
            </a:r>
            <a:r>
              <a:rPr lang="en-GB" dirty="0"/>
              <a:t>production,  </a:t>
            </a:r>
            <a:endParaRPr lang="pl-PL" dirty="0" smtClean="0"/>
          </a:p>
          <a:p>
            <a:pPr algn="ctr"/>
            <a:r>
              <a:rPr lang="pl-PL" dirty="0" smtClean="0"/>
              <a:t>(ii) </a:t>
            </a:r>
            <a:r>
              <a:rPr lang="en-GB" dirty="0" smtClean="0"/>
              <a:t>services </a:t>
            </a:r>
            <a:r>
              <a:rPr lang="en-GB" dirty="0"/>
              <a:t>provision and </a:t>
            </a:r>
            <a:endParaRPr lang="pl-PL" dirty="0" smtClean="0"/>
          </a:p>
          <a:p>
            <a:pPr algn="ctr"/>
            <a:r>
              <a:rPr lang="pl-PL" dirty="0" smtClean="0"/>
              <a:t>(iii) </a:t>
            </a:r>
            <a:r>
              <a:rPr lang="en-GB" dirty="0" smtClean="0"/>
              <a:t>software </a:t>
            </a:r>
            <a:r>
              <a:rPr lang="en-GB" dirty="0"/>
              <a:t>development</a:t>
            </a:r>
          </a:p>
        </p:txBody>
      </p:sp>
      <p:sp>
        <p:nvSpPr>
          <p:cNvPr id="12" name="BlokTextu 11"/>
          <p:cNvSpPr txBox="1"/>
          <p:nvPr/>
        </p:nvSpPr>
        <p:spPr>
          <a:xfrm>
            <a:off x="8729044" y="2418712"/>
            <a:ext cx="3052495" cy="646331"/>
          </a:xfrm>
          <a:prstGeom prst="rect">
            <a:avLst/>
          </a:prstGeom>
          <a:solidFill>
            <a:schemeClr val="bg1">
              <a:lumMod val="75000"/>
            </a:schemeClr>
          </a:solidFill>
        </p:spPr>
        <p:txBody>
          <a:bodyPr wrap="square" rtlCol="0">
            <a:spAutoFit/>
          </a:bodyPr>
          <a:lstStyle/>
          <a:p>
            <a:pPr algn="ctr"/>
            <a:r>
              <a:rPr lang="pl-PL" dirty="0" smtClean="0"/>
              <a:t>All 3 BP presented as </a:t>
            </a:r>
            <a:r>
              <a:rPr lang="pl-PL" b="1" dirty="0" smtClean="0"/>
              <a:t>either</a:t>
            </a:r>
            <a:r>
              <a:rPr lang="pl-PL" dirty="0" smtClean="0"/>
              <a:t> </a:t>
            </a:r>
            <a:r>
              <a:rPr lang="pl-PL" u="sng" dirty="0" smtClean="0"/>
              <a:t>male</a:t>
            </a:r>
            <a:r>
              <a:rPr lang="pl-PL" dirty="0" smtClean="0"/>
              <a:t> </a:t>
            </a:r>
            <a:r>
              <a:rPr lang="pl-PL" b="1" dirty="0" smtClean="0"/>
              <a:t>or</a:t>
            </a:r>
            <a:r>
              <a:rPr lang="pl-PL" dirty="0" smtClean="0"/>
              <a:t> </a:t>
            </a:r>
            <a:r>
              <a:rPr lang="pl-PL" u="sng" dirty="0" smtClean="0"/>
              <a:t>female</a:t>
            </a:r>
            <a:endParaRPr lang="en-GB" u="sng" dirty="0"/>
          </a:p>
        </p:txBody>
      </p:sp>
      <p:sp>
        <p:nvSpPr>
          <p:cNvPr id="16" name="BlokTextu 15"/>
          <p:cNvSpPr txBox="1"/>
          <p:nvPr/>
        </p:nvSpPr>
        <p:spPr>
          <a:xfrm>
            <a:off x="3811712" y="4147845"/>
            <a:ext cx="4566006" cy="646331"/>
          </a:xfrm>
          <a:prstGeom prst="rect">
            <a:avLst/>
          </a:prstGeom>
          <a:solidFill>
            <a:srgbClr val="002060"/>
          </a:solidFill>
        </p:spPr>
        <p:txBody>
          <a:bodyPr wrap="square" rtlCol="0">
            <a:spAutoFit/>
          </a:bodyPr>
          <a:lstStyle/>
          <a:p>
            <a:r>
              <a:rPr lang="pl-PL" dirty="0" smtClean="0">
                <a:solidFill>
                  <a:schemeClr val="bg1"/>
                </a:solidFill>
              </a:rPr>
              <a:t>A</a:t>
            </a:r>
            <a:r>
              <a:rPr lang="en-GB" dirty="0" err="1" smtClean="0">
                <a:solidFill>
                  <a:schemeClr val="bg1"/>
                </a:solidFill>
              </a:rPr>
              <a:t>pplicants</a:t>
            </a:r>
            <a:r>
              <a:rPr lang="en-GB" dirty="0">
                <a:solidFill>
                  <a:schemeClr val="bg1"/>
                </a:solidFill>
              </a:rPr>
              <a:t>’ </a:t>
            </a:r>
            <a:r>
              <a:rPr lang="en-GB" b="1" dirty="0" smtClean="0">
                <a:solidFill>
                  <a:schemeClr val="bg1"/>
                </a:solidFill>
              </a:rPr>
              <a:t>competence</a:t>
            </a:r>
            <a:r>
              <a:rPr lang="en-GB" dirty="0">
                <a:solidFill>
                  <a:schemeClr val="bg1"/>
                </a:solidFill>
              </a:rPr>
              <a:t>, </a:t>
            </a:r>
            <a:r>
              <a:rPr lang="en-GB" b="1" dirty="0">
                <a:solidFill>
                  <a:schemeClr val="bg1"/>
                </a:solidFill>
              </a:rPr>
              <a:t>likeability</a:t>
            </a:r>
            <a:r>
              <a:rPr lang="en-GB" dirty="0">
                <a:solidFill>
                  <a:schemeClr val="bg1"/>
                </a:solidFill>
              </a:rPr>
              <a:t>, and the </a:t>
            </a:r>
            <a:r>
              <a:rPr lang="en-GB" b="1" dirty="0">
                <a:solidFill>
                  <a:schemeClr val="bg1"/>
                </a:solidFill>
              </a:rPr>
              <a:t>ability to succeed </a:t>
            </a:r>
            <a:r>
              <a:rPr lang="en-GB" dirty="0">
                <a:solidFill>
                  <a:schemeClr val="bg1"/>
                </a:solidFill>
              </a:rPr>
              <a:t>in business. </a:t>
            </a:r>
            <a:endParaRPr lang="pl-PL" dirty="0" smtClean="0">
              <a:solidFill>
                <a:schemeClr val="bg1"/>
              </a:solidFill>
            </a:endParaRPr>
          </a:p>
        </p:txBody>
      </p:sp>
      <p:cxnSp>
        <p:nvCxnSpPr>
          <p:cNvPr id="21" name="Rovná spojovacia šípka 20"/>
          <p:cNvCxnSpPr/>
          <p:nvPr/>
        </p:nvCxnSpPr>
        <p:spPr>
          <a:xfrm>
            <a:off x="7708739" y="2778023"/>
            <a:ext cx="860609"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Rovná spojovacia šípka 22"/>
          <p:cNvCxnSpPr/>
          <p:nvPr/>
        </p:nvCxnSpPr>
        <p:spPr>
          <a:xfrm>
            <a:off x="6022795" y="2267259"/>
            <a:ext cx="1" cy="266669"/>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Rovná spojovacia šípka 23"/>
          <p:cNvCxnSpPr/>
          <p:nvPr/>
        </p:nvCxnSpPr>
        <p:spPr>
          <a:xfrm flipH="1">
            <a:off x="6015499" y="3631008"/>
            <a:ext cx="7296" cy="412536"/>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98888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smtClean="0"/>
              <a:t>Time</a:t>
            </a:r>
            <a:endParaRPr lang="en-GB" dirty="0"/>
          </a:p>
        </p:txBody>
      </p:sp>
      <p:pic>
        <p:nvPicPr>
          <p:cNvPr id="4" name="Zástupný objekt pre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4834" y="2337927"/>
            <a:ext cx="4924425" cy="3676650"/>
          </a:xfrm>
        </p:spPr>
      </p:pic>
      <p:pic>
        <p:nvPicPr>
          <p:cNvPr id="5" name="Obrázo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9375" y="2128377"/>
            <a:ext cx="4924425" cy="4095750"/>
          </a:xfrm>
          <a:prstGeom prst="rect">
            <a:avLst/>
          </a:prstGeom>
        </p:spPr>
      </p:pic>
    </p:spTree>
    <p:extLst>
      <p:ext uri="{BB962C8B-B14F-4D97-AF65-F5344CB8AC3E}">
        <p14:creationId xmlns:p14="http://schemas.microsoft.com/office/powerpoint/2010/main" val="997079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smtClean="0"/>
              <a:t>Business plans evaluation</a:t>
            </a:r>
            <a:endParaRPr lang="en-GB" dirty="0"/>
          </a:p>
        </p:txBody>
      </p:sp>
      <p:sp>
        <p:nvSpPr>
          <p:cNvPr id="4" name="BlokTextu 3"/>
          <p:cNvSpPr txBox="1"/>
          <p:nvPr/>
        </p:nvSpPr>
        <p:spPr>
          <a:xfrm>
            <a:off x="380143" y="1520575"/>
            <a:ext cx="3287731" cy="923330"/>
          </a:xfrm>
          <a:prstGeom prst="rect">
            <a:avLst/>
          </a:prstGeom>
          <a:solidFill>
            <a:srgbClr val="C00000"/>
          </a:solidFill>
        </p:spPr>
        <p:txBody>
          <a:bodyPr wrap="square" rtlCol="0">
            <a:spAutoFit/>
          </a:bodyPr>
          <a:lstStyle/>
          <a:p>
            <a:pPr algn="ctr"/>
            <a:r>
              <a:rPr lang="pl-PL" b="1" dirty="0" smtClean="0">
                <a:solidFill>
                  <a:schemeClr val="bg1"/>
                </a:solidFill>
              </a:rPr>
              <a:t>Do evaluators assess men’s and women’s business plans differently?</a:t>
            </a:r>
            <a:endParaRPr lang="en-GB" b="1" dirty="0">
              <a:solidFill>
                <a:schemeClr val="bg1"/>
              </a:solidFill>
            </a:endParaRPr>
          </a:p>
        </p:txBody>
      </p:sp>
      <p:sp>
        <p:nvSpPr>
          <p:cNvPr id="5" name="BlokTextu 4"/>
          <p:cNvSpPr txBox="1"/>
          <p:nvPr/>
        </p:nvSpPr>
        <p:spPr>
          <a:xfrm>
            <a:off x="4923461" y="1797574"/>
            <a:ext cx="2198670" cy="369332"/>
          </a:xfrm>
          <a:prstGeom prst="rect">
            <a:avLst/>
          </a:prstGeom>
          <a:solidFill>
            <a:schemeClr val="bg1">
              <a:lumMod val="75000"/>
            </a:schemeClr>
          </a:solidFill>
        </p:spPr>
        <p:txBody>
          <a:bodyPr wrap="square" rtlCol="0">
            <a:spAutoFit/>
          </a:bodyPr>
          <a:lstStyle/>
          <a:p>
            <a:r>
              <a:rPr lang="pl-PL" dirty="0" smtClean="0"/>
              <a:t>N=498 entrepreneurs</a:t>
            </a:r>
            <a:endParaRPr lang="en-GB" dirty="0"/>
          </a:p>
        </p:txBody>
      </p:sp>
      <p:sp>
        <p:nvSpPr>
          <p:cNvPr id="6" name="BlokTextu 5"/>
          <p:cNvSpPr txBox="1"/>
          <p:nvPr/>
        </p:nvSpPr>
        <p:spPr>
          <a:xfrm>
            <a:off x="8377718" y="479151"/>
            <a:ext cx="2976082" cy="1264980"/>
          </a:xfrm>
          <a:prstGeom prst="cloud">
            <a:avLst/>
          </a:prstGeom>
          <a:solidFill>
            <a:srgbClr val="002060"/>
          </a:solidFill>
        </p:spPr>
        <p:txBody>
          <a:bodyPr wrap="square" rtlCol="0">
            <a:spAutoFit/>
          </a:bodyPr>
          <a:lstStyle/>
          <a:p>
            <a:pPr algn="ctr"/>
            <a:r>
              <a:rPr lang="pl-PL" sz="1600" b="1" dirty="0" smtClean="0">
                <a:solidFill>
                  <a:schemeClr val="bg1"/>
                </a:solidFill>
              </a:rPr>
              <a:t>Entrepreneurs often become evaluators in BP pitch contests </a:t>
            </a:r>
            <a:endParaRPr lang="en-GB" sz="1600" b="1" dirty="0">
              <a:solidFill>
                <a:schemeClr val="bg1"/>
              </a:solidFill>
            </a:endParaRPr>
          </a:p>
        </p:txBody>
      </p:sp>
      <p:cxnSp>
        <p:nvCxnSpPr>
          <p:cNvPr id="8" name="Rovná spojovacia šípka 7"/>
          <p:cNvCxnSpPr/>
          <p:nvPr/>
        </p:nvCxnSpPr>
        <p:spPr>
          <a:xfrm flipH="1">
            <a:off x="6298058" y="1089061"/>
            <a:ext cx="1931542" cy="601627"/>
          </a:xfrm>
          <a:prstGeom prst="straightConnector1">
            <a:avLst/>
          </a:prstGeom>
          <a:ln w="635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 name="Rovná spojovacia šípka 9"/>
          <p:cNvCxnSpPr/>
          <p:nvPr/>
        </p:nvCxnSpPr>
        <p:spPr>
          <a:xfrm>
            <a:off x="3811712" y="1982240"/>
            <a:ext cx="963631"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BlokTextu 10"/>
          <p:cNvSpPr txBox="1"/>
          <p:nvPr/>
        </p:nvSpPr>
        <p:spPr>
          <a:xfrm>
            <a:off x="4496548" y="2603378"/>
            <a:ext cx="3052495" cy="923330"/>
          </a:xfrm>
          <a:prstGeom prst="rect">
            <a:avLst/>
          </a:prstGeom>
          <a:solidFill>
            <a:schemeClr val="bg1">
              <a:lumMod val="75000"/>
            </a:schemeClr>
          </a:solidFill>
        </p:spPr>
        <p:txBody>
          <a:bodyPr wrap="square" rtlCol="0">
            <a:spAutoFit/>
          </a:bodyPr>
          <a:lstStyle/>
          <a:p>
            <a:pPr algn="ctr"/>
            <a:r>
              <a:rPr lang="pl-PL" dirty="0" smtClean="0"/>
              <a:t>3 BP: (i) </a:t>
            </a:r>
            <a:r>
              <a:rPr lang="en-GB" dirty="0" smtClean="0"/>
              <a:t>cosmetics </a:t>
            </a:r>
            <a:r>
              <a:rPr lang="en-GB" dirty="0"/>
              <a:t>production,  </a:t>
            </a:r>
            <a:endParaRPr lang="pl-PL" dirty="0" smtClean="0"/>
          </a:p>
          <a:p>
            <a:pPr algn="ctr"/>
            <a:r>
              <a:rPr lang="pl-PL" dirty="0" smtClean="0"/>
              <a:t>(ii) </a:t>
            </a:r>
            <a:r>
              <a:rPr lang="en-GB" dirty="0" smtClean="0"/>
              <a:t>services </a:t>
            </a:r>
            <a:r>
              <a:rPr lang="en-GB" dirty="0"/>
              <a:t>provision and </a:t>
            </a:r>
            <a:endParaRPr lang="pl-PL" dirty="0" smtClean="0"/>
          </a:p>
          <a:p>
            <a:pPr algn="ctr"/>
            <a:r>
              <a:rPr lang="pl-PL" dirty="0" smtClean="0"/>
              <a:t>(iii) </a:t>
            </a:r>
            <a:r>
              <a:rPr lang="en-GB" dirty="0" smtClean="0"/>
              <a:t>software </a:t>
            </a:r>
            <a:r>
              <a:rPr lang="en-GB" dirty="0"/>
              <a:t>development</a:t>
            </a:r>
          </a:p>
        </p:txBody>
      </p:sp>
      <p:sp>
        <p:nvSpPr>
          <p:cNvPr id="12" name="BlokTextu 11"/>
          <p:cNvSpPr txBox="1"/>
          <p:nvPr/>
        </p:nvSpPr>
        <p:spPr>
          <a:xfrm>
            <a:off x="8729044" y="2418712"/>
            <a:ext cx="3052495" cy="646331"/>
          </a:xfrm>
          <a:prstGeom prst="rect">
            <a:avLst/>
          </a:prstGeom>
          <a:solidFill>
            <a:schemeClr val="bg1">
              <a:lumMod val="75000"/>
            </a:schemeClr>
          </a:solidFill>
        </p:spPr>
        <p:txBody>
          <a:bodyPr wrap="square" rtlCol="0">
            <a:spAutoFit/>
          </a:bodyPr>
          <a:lstStyle/>
          <a:p>
            <a:pPr algn="ctr"/>
            <a:r>
              <a:rPr lang="pl-PL" dirty="0" smtClean="0"/>
              <a:t>All 3 BP presented as </a:t>
            </a:r>
            <a:r>
              <a:rPr lang="pl-PL" b="1" dirty="0" smtClean="0"/>
              <a:t>either</a:t>
            </a:r>
            <a:r>
              <a:rPr lang="pl-PL" dirty="0" smtClean="0"/>
              <a:t> </a:t>
            </a:r>
            <a:r>
              <a:rPr lang="pl-PL" u="sng" dirty="0" smtClean="0"/>
              <a:t>male</a:t>
            </a:r>
            <a:r>
              <a:rPr lang="pl-PL" dirty="0" smtClean="0"/>
              <a:t> </a:t>
            </a:r>
            <a:r>
              <a:rPr lang="pl-PL" b="1" dirty="0" smtClean="0"/>
              <a:t>or</a:t>
            </a:r>
            <a:r>
              <a:rPr lang="pl-PL" dirty="0" smtClean="0"/>
              <a:t> </a:t>
            </a:r>
            <a:r>
              <a:rPr lang="pl-PL" u="sng" dirty="0" smtClean="0"/>
              <a:t>female</a:t>
            </a:r>
            <a:endParaRPr lang="en-GB" u="sng" dirty="0"/>
          </a:p>
        </p:txBody>
      </p:sp>
      <p:sp>
        <p:nvSpPr>
          <p:cNvPr id="16" name="BlokTextu 15"/>
          <p:cNvSpPr txBox="1"/>
          <p:nvPr/>
        </p:nvSpPr>
        <p:spPr>
          <a:xfrm>
            <a:off x="3811712" y="4147845"/>
            <a:ext cx="4566006" cy="646331"/>
          </a:xfrm>
          <a:prstGeom prst="rect">
            <a:avLst/>
          </a:prstGeom>
          <a:solidFill>
            <a:schemeClr val="bg1">
              <a:lumMod val="75000"/>
            </a:schemeClr>
          </a:solidFill>
        </p:spPr>
        <p:txBody>
          <a:bodyPr wrap="square" rtlCol="0">
            <a:spAutoFit/>
          </a:bodyPr>
          <a:lstStyle/>
          <a:p>
            <a:r>
              <a:rPr lang="pl-PL" dirty="0" smtClean="0"/>
              <a:t>A</a:t>
            </a:r>
            <a:r>
              <a:rPr lang="en-GB" dirty="0" err="1" smtClean="0"/>
              <a:t>pplicants</a:t>
            </a:r>
            <a:r>
              <a:rPr lang="en-GB" dirty="0"/>
              <a:t>’ </a:t>
            </a:r>
            <a:r>
              <a:rPr lang="en-GB" b="1" dirty="0" smtClean="0"/>
              <a:t>competence</a:t>
            </a:r>
            <a:r>
              <a:rPr lang="en-GB" dirty="0"/>
              <a:t>, </a:t>
            </a:r>
            <a:r>
              <a:rPr lang="en-GB" b="1" dirty="0"/>
              <a:t>likeability</a:t>
            </a:r>
            <a:r>
              <a:rPr lang="en-GB" dirty="0"/>
              <a:t>, and the </a:t>
            </a:r>
            <a:r>
              <a:rPr lang="en-GB" b="1" dirty="0"/>
              <a:t>ability to succeed </a:t>
            </a:r>
            <a:r>
              <a:rPr lang="en-GB" dirty="0"/>
              <a:t>in business. </a:t>
            </a:r>
            <a:endParaRPr lang="pl-PL" dirty="0" smtClean="0"/>
          </a:p>
        </p:txBody>
      </p:sp>
      <p:sp>
        <p:nvSpPr>
          <p:cNvPr id="17" name="BlokTextu 16"/>
          <p:cNvSpPr txBox="1"/>
          <p:nvPr/>
        </p:nvSpPr>
        <p:spPr>
          <a:xfrm>
            <a:off x="3705188" y="5397227"/>
            <a:ext cx="4635213" cy="1200329"/>
          </a:xfrm>
          <a:prstGeom prst="rect">
            <a:avLst/>
          </a:prstGeom>
          <a:solidFill>
            <a:srgbClr val="002060"/>
          </a:solidFill>
        </p:spPr>
        <p:txBody>
          <a:bodyPr wrap="square" rtlCol="0">
            <a:spAutoFit/>
          </a:bodyPr>
          <a:lstStyle/>
          <a:p>
            <a:r>
              <a:rPr lang="en-GB" dirty="0" smtClean="0">
                <a:solidFill>
                  <a:schemeClr val="bg1"/>
                </a:solidFill>
              </a:rPr>
              <a:t>Evaluators </a:t>
            </a:r>
            <a:r>
              <a:rPr lang="en-GB" dirty="0">
                <a:solidFill>
                  <a:schemeClr val="bg1"/>
                </a:solidFill>
              </a:rPr>
              <a:t>indicated also </a:t>
            </a:r>
            <a:r>
              <a:rPr lang="en-GB" b="1" dirty="0">
                <a:solidFill>
                  <a:schemeClr val="bg1"/>
                </a:solidFill>
              </a:rPr>
              <a:t>success </a:t>
            </a:r>
            <a:r>
              <a:rPr lang="en-GB" b="1" dirty="0" smtClean="0">
                <a:solidFill>
                  <a:schemeClr val="bg1"/>
                </a:solidFill>
              </a:rPr>
              <a:t>chances </a:t>
            </a:r>
            <a:r>
              <a:rPr lang="en-GB" dirty="0">
                <a:solidFill>
                  <a:schemeClr val="bg1"/>
                </a:solidFill>
              </a:rPr>
              <a:t>of each plan, the </a:t>
            </a:r>
            <a:r>
              <a:rPr lang="en-GB" b="1" dirty="0">
                <a:solidFill>
                  <a:schemeClr val="bg1"/>
                </a:solidFill>
              </a:rPr>
              <a:t>amount</a:t>
            </a:r>
            <a:r>
              <a:rPr lang="en-GB" dirty="0">
                <a:solidFill>
                  <a:schemeClr val="bg1"/>
                </a:solidFill>
              </a:rPr>
              <a:t> they would be willing to invest in each of the start-ups, and </a:t>
            </a:r>
            <a:r>
              <a:rPr lang="en-GB" b="1" dirty="0" smtClean="0">
                <a:solidFill>
                  <a:schemeClr val="bg1"/>
                </a:solidFill>
              </a:rPr>
              <a:t>selected</a:t>
            </a:r>
            <a:r>
              <a:rPr lang="en-GB" dirty="0" smtClean="0">
                <a:solidFill>
                  <a:schemeClr val="bg1"/>
                </a:solidFill>
              </a:rPr>
              <a:t>  </a:t>
            </a:r>
            <a:r>
              <a:rPr lang="en-GB" b="1" dirty="0">
                <a:solidFill>
                  <a:schemeClr val="bg1"/>
                </a:solidFill>
              </a:rPr>
              <a:t>the  most  prospective  </a:t>
            </a:r>
            <a:r>
              <a:rPr lang="en-GB" dirty="0">
                <a:solidFill>
                  <a:schemeClr val="bg1"/>
                </a:solidFill>
              </a:rPr>
              <a:t>applicant</a:t>
            </a:r>
          </a:p>
        </p:txBody>
      </p:sp>
      <p:cxnSp>
        <p:nvCxnSpPr>
          <p:cNvPr id="21" name="Rovná spojovacia šípka 20"/>
          <p:cNvCxnSpPr/>
          <p:nvPr/>
        </p:nvCxnSpPr>
        <p:spPr>
          <a:xfrm>
            <a:off x="7708739" y="2778023"/>
            <a:ext cx="860609"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Rovná spojovacia šípka 22"/>
          <p:cNvCxnSpPr/>
          <p:nvPr/>
        </p:nvCxnSpPr>
        <p:spPr>
          <a:xfrm>
            <a:off x="6022795" y="2267259"/>
            <a:ext cx="1" cy="266669"/>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Rovná spojovacia šípka 23"/>
          <p:cNvCxnSpPr/>
          <p:nvPr/>
        </p:nvCxnSpPr>
        <p:spPr>
          <a:xfrm flipH="1">
            <a:off x="6015499" y="3631008"/>
            <a:ext cx="7296" cy="412536"/>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Rovná spojovacia šípka 25"/>
          <p:cNvCxnSpPr/>
          <p:nvPr/>
        </p:nvCxnSpPr>
        <p:spPr>
          <a:xfrm flipH="1">
            <a:off x="6008203" y="4822645"/>
            <a:ext cx="7296" cy="412536"/>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187298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p:cNvPicPr>
            <a:picLocks noChangeAspect="1"/>
          </p:cNvPicPr>
          <p:nvPr/>
        </p:nvPicPr>
        <p:blipFill>
          <a:blip r:embed="rId2"/>
          <a:stretch>
            <a:fillRect/>
          </a:stretch>
        </p:blipFill>
        <p:spPr>
          <a:xfrm>
            <a:off x="3057905" y="248047"/>
            <a:ext cx="6076190" cy="6361905"/>
          </a:xfrm>
          <a:prstGeom prst="rect">
            <a:avLst/>
          </a:prstGeom>
        </p:spPr>
      </p:pic>
    </p:spTree>
    <p:extLst>
      <p:ext uri="{BB962C8B-B14F-4D97-AF65-F5344CB8AC3E}">
        <p14:creationId xmlns:p14="http://schemas.microsoft.com/office/powerpoint/2010/main" val="371900211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ok 2"/>
          <p:cNvPicPr>
            <a:picLocks noChangeAspect="1"/>
          </p:cNvPicPr>
          <p:nvPr/>
        </p:nvPicPr>
        <p:blipFill>
          <a:blip r:embed="rId2"/>
          <a:stretch>
            <a:fillRect/>
          </a:stretch>
        </p:blipFill>
        <p:spPr>
          <a:xfrm>
            <a:off x="3048381" y="243285"/>
            <a:ext cx="6095238" cy="6371429"/>
          </a:xfrm>
          <a:prstGeom prst="rect">
            <a:avLst/>
          </a:prstGeom>
        </p:spPr>
      </p:pic>
    </p:spTree>
    <p:extLst>
      <p:ext uri="{BB962C8B-B14F-4D97-AF65-F5344CB8AC3E}">
        <p14:creationId xmlns:p14="http://schemas.microsoft.com/office/powerpoint/2010/main" val="70077579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p:cNvPicPr>
            <a:picLocks noChangeAspect="1"/>
          </p:cNvPicPr>
          <p:nvPr/>
        </p:nvPicPr>
        <p:blipFill>
          <a:blip r:embed="rId2"/>
          <a:stretch>
            <a:fillRect/>
          </a:stretch>
        </p:blipFill>
        <p:spPr>
          <a:xfrm>
            <a:off x="3048381" y="200428"/>
            <a:ext cx="6095238" cy="6457143"/>
          </a:xfrm>
          <a:prstGeom prst="rect">
            <a:avLst/>
          </a:prstGeom>
        </p:spPr>
      </p:pic>
    </p:spTree>
    <p:extLst>
      <p:ext uri="{BB962C8B-B14F-4D97-AF65-F5344CB8AC3E}">
        <p14:creationId xmlns:p14="http://schemas.microsoft.com/office/powerpoint/2010/main" val="74869831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smtClean="0"/>
              <a:t>Results</a:t>
            </a:r>
            <a:endParaRPr lang="en-GB" dirty="0"/>
          </a:p>
        </p:txBody>
      </p:sp>
      <p:pic>
        <p:nvPicPr>
          <p:cNvPr id="3" name="Obrázok 2"/>
          <p:cNvPicPr>
            <a:picLocks noChangeAspect="1"/>
          </p:cNvPicPr>
          <p:nvPr/>
        </p:nvPicPr>
        <p:blipFill>
          <a:blip r:embed="rId2"/>
          <a:stretch>
            <a:fillRect/>
          </a:stretch>
        </p:blipFill>
        <p:spPr>
          <a:xfrm>
            <a:off x="3819646" y="756954"/>
            <a:ext cx="7882360" cy="5743471"/>
          </a:xfrm>
          <a:prstGeom prst="rect">
            <a:avLst/>
          </a:prstGeom>
        </p:spPr>
      </p:pic>
    </p:spTree>
    <p:extLst>
      <p:ext uri="{BB962C8B-B14F-4D97-AF65-F5344CB8AC3E}">
        <p14:creationId xmlns:p14="http://schemas.microsoft.com/office/powerpoint/2010/main" val="186648558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smtClean="0"/>
              <a:t>Results</a:t>
            </a:r>
            <a:endParaRPr lang="en-GB" dirty="0"/>
          </a:p>
        </p:txBody>
      </p:sp>
      <p:pic>
        <p:nvPicPr>
          <p:cNvPr id="3" name="Obrázok 2"/>
          <p:cNvPicPr>
            <a:picLocks noChangeAspect="1"/>
          </p:cNvPicPr>
          <p:nvPr/>
        </p:nvPicPr>
        <p:blipFill>
          <a:blip r:embed="rId2"/>
          <a:stretch>
            <a:fillRect/>
          </a:stretch>
        </p:blipFill>
        <p:spPr>
          <a:xfrm>
            <a:off x="3819646" y="756954"/>
            <a:ext cx="7882360" cy="5743471"/>
          </a:xfrm>
          <a:prstGeom prst="rect">
            <a:avLst/>
          </a:prstGeom>
        </p:spPr>
      </p:pic>
      <p:sp>
        <p:nvSpPr>
          <p:cNvPr id="4" name="BlokTextu 3"/>
          <p:cNvSpPr txBox="1"/>
          <p:nvPr/>
        </p:nvSpPr>
        <p:spPr>
          <a:xfrm>
            <a:off x="9587695" y="347500"/>
            <a:ext cx="2569580" cy="646331"/>
          </a:xfrm>
          <a:prstGeom prst="rect">
            <a:avLst/>
          </a:prstGeom>
          <a:solidFill>
            <a:srgbClr val="002060"/>
          </a:solidFill>
        </p:spPr>
        <p:txBody>
          <a:bodyPr wrap="square" rtlCol="0">
            <a:spAutoFit/>
          </a:bodyPr>
          <a:lstStyle/>
          <a:p>
            <a:pPr algn="ctr"/>
            <a:r>
              <a:rPr lang="pl-PL" b="1" dirty="0" smtClean="0">
                <a:solidFill>
                  <a:schemeClr val="bg1"/>
                </a:solidFill>
              </a:rPr>
              <a:t>More positive assessment of women</a:t>
            </a:r>
            <a:endParaRPr lang="en-GB" b="1" dirty="0">
              <a:solidFill>
                <a:schemeClr val="bg1"/>
              </a:solidFill>
            </a:endParaRPr>
          </a:p>
        </p:txBody>
      </p:sp>
      <p:cxnSp>
        <p:nvCxnSpPr>
          <p:cNvPr id="6" name="Rovná spojovacia šípka 5"/>
          <p:cNvCxnSpPr/>
          <p:nvPr/>
        </p:nvCxnSpPr>
        <p:spPr>
          <a:xfrm flipH="1">
            <a:off x="8981954" y="756954"/>
            <a:ext cx="520861" cy="747755"/>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901088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smtClean="0"/>
              <a:t>Results</a:t>
            </a:r>
            <a:endParaRPr lang="en-GB" dirty="0"/>
          </a:p>
        </p:txBody>
      </p:sp>
      <p:pic>
        <p:nvPicPr>
          <p:cNvPr id="3" name="Obrázok 2"/>
          <p:cNvPicPr>
            <a:picLocks noChangeAspect="1"/>
          </p:cNvPicPr>
          <p:nvPr/>
        </p:nvPicPr>
        <p:blipFill>
          <a:blip r:embed="rId2"/>
          <a:stretch>
            <a:fillRect/>
          </a:stretch>
        </p:blipFill>
        <p:spPr>
          <a:xfrm>
            <a:off x="3819646" y="756954"/>
            <a:ext cx="7882360" cy="5743471"/>
          </a:xfrm>
          <a:prstGeom prst="rect">
            <a:avLst/>
          </a:prstGeom>
        </p:spPr>
      </p:pic>
      <p:sp>
        <p:nvSpPr>
          <p:cNvPr id="4" name="BlokTextu 3"/>
          <p:cNvSpPr txBox="1"/>
          <p:nvPr/>
        </p:nvSpPr>
        <p:spPr>
          <a:xfrm>
            <a:off x="9587695" y="347500"/>
            <a:ext cx="2569580" cy="646331"/>
          </a:xfrm>
          <a:prstGeom prst="rect">
            <a:avLst/>
          </a:prstGeom>
          <a:solidFill>
            <a:srgbClr val="002060"/>
          </a:solidFill>
        </p:spPr>
        <p:txBody>
          <a:bodyPr wrap="square" rtlCol="0">
            <a:spAutoFit/>
          </a:bodyPr>
          <a:lstStyle/>
          <a:p>
            <a:pPr algn="ctr"/>
            <a:r>
              <a:rPr lang="pl-PL" b="1" dirty="0" smtClean="0">
                <a:solidFill>
                  <a:schemeClr val="bg1"/>
                </a:solidFill>
              </a:rPr>
              <a:t>More positive assessment of women</a:t>
            </a:r>
            <a:endParaRPr lang="en-GB" b="1" dirty="0">
              <a:solidFill>
                <a:schemeClr val="bg1"/>
              </a:solidFill>
            </a:endParaRPr>
          </a:p>
        </p:txBody>
      </p:sp>
      <p:cxnSp>
        <p:nvCxnSpPr>
          <p:cNvPr id="6" name="Rovná spojovacia šípka 5"/>
          <p:cNvCxnSpPr/>
          <p:nvPr/>
        </p:nvCxnSpPr>
        <p:spPr>
          <a:xfrm flipH="1">
            <a:off x="8981954" y="756954"/>
            <a:ext cx="520861" cy="747755"/>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BlokTextu 6"/>
          <p:cNvSpPr txBox="1"/>
          <p:nvPr/>
        </p:nvSpPr>
        <p:spPr>
          <a:xfrm>
            <a:off x="2534856" y="4770958"/>
            <a:ext cx="2569580" cy="646331"/>
          </a:xfrm>
          <a:prstGeom prst="rect">
            <a:avLst/>
          </a:prstGeom>
          <a:solidFill>
            <a:srgbClr val="C00000"/>
          </a:solidFill>
        </p:spPr>
        <p:txBody>
          <a:bodyPr wrap="square" rtlCol="0">
            <a:spAutoFit/>
          </a:bodyPr>
          <a:lstStyle/>
          <a:p>
            <a:pPr algn="ctr"/>
            <a:r>
              <a:rPr lang="pl-PL" b="1" dirty="0" smtClean="0">
                <a:solidFill>
                  <a:schemeClr val="bg1"/>
                </a:solidFill>
              </a:rPr>
              <a:t>More positive assessment of men</a:t>
            </a:r>
            <a:endParaRPr lang="en-GB" b="1" dirty="0">
              <a:solidFill>
                <a:schemeClr val="bg1"/>
              </a:solidFill>
            </a:endParaRPr>
          </a:p>
        </p:txBody>
      </p:sp>
      <p:cxnSp>
        <p:nvCxnSpPr>
          <p:cNvPr id="9" name="Rovná spojovacia šípka 8"/>
          <p:cNvCxnSpPr/>
          <p:nvPr/>
        </p:nvCxnSpPr>
        <p:spPr>
          <a:xfrm flipV="1">
            <a:off x="5023413" y="4317357"/>
            <a:ext cx="1435260" cy="34724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67979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smtClean="0"/>
              <a:t>Results</a:t>
            </a:r>
            <a:endParaRPr lang="en-GB" dirty="0"/>
          </a:p>
        </p:txBody>
      </p:sp>
      <p:pic>
        <p:nvPicPr>
          <p:cNvPr id="3" name="Obrázok 2"/>
          <p:cNvPicPr>
            <a:picLocks noChangeAspect="1"/>
          </p:cNvPicPr>
          <p:nvPr/>
        </p:nvPicPr>
        <p:blipFill>
          <a:blip r:embed="rId2"/>
          <a:stretch>
            <a:fillRect/>
          </a:stretch>
        </p:blipFill>
        <p:spPr>
          <a:xfrm>
            <a:off x="3819646" y="756954"/>
            <a:ext cx="7882360" cy="5743471"/>
          </a:xfrm>
          <a:prstGeom prst="rect">
            <a:avLst/>
          </a:prstGeom>
        </p:spPr>
      </p:pic>
      <p:sp>
        <p:nvSpPr>
          <p:cNvPr id="4" name="BlokTextu 3"/>
          <p:cNvSpPr txBox="1"/>
          <p:nvPr/>
        </p:nvSpPr>
        <p:spPr>
          <a:xfrm>
            <a:off x="9587695" y="347500"/>
            <a:ext cx="2569580" cy="646331"/>
          </a:xfrm>
          <a:prstGeom prst="rect">
            <a:avLst/>
          </a:prstGeom>
          <a:solidFill>
            <a:srgbClr val="002060"/>
          </a:solidFill>
        </p:spPr>
        <p:txBody>
          <a:bodyPr wrap="square" rtlCol="0">
            <a:spAutoFit/>
          </a:bodyPr>
          <a:lstStyle/>
          <a:p>
            <a:pPr algn="ctr"/>
            <a:r>
              <a:rPr lang="pl-PL" b="1" dirty="0" smtClean="0">
                <a:solidFill>
                  <a:schemeClr val="bg1"/>
                </a:solidFill>
              </a:rPr>
              <a:t>More positive assessment of women</a:t>
            </a:r>
            <a:endParaRPr lang="en-GB" b="1" dirty="0">
              <a:solidFill>
                <a:schemeClr val="bg1"/>
              </a:solidFill>
            </a:endParaRPr>
          </a:p>
        </p:txBody>
      </p:sp>
      <p:cxnSp>
        <p:nvCxnSpPr>
          <p:cNvPr id="6" name="Rovná spojovacia šípka 5"/>
          <p:cNvCxnSpPr/>
          <p:nvPr/>
        </p:nvCxnSpPr>
        <p:spPr>
          <a:xfrm flipH="1">
            <a:off x="8981954" y="756954"/>
            <a:ext cx="520861" cy="747755"/>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BlokTextu 6"/>
          <p:cNvSpPr txBox="1"/>
          <p:nvPr/>
        </p:nvSpPr>
        <p:spPr>
          <a:xfrm>
            <a:off x="2534856" y="4770958"/>
            <a:ext cx="2569580" cy="646331"/>
          </a:xfrm>
          <a:prstGeom prst="rect">
            <a:avLst/>
          </a:prstGeom>
          <a:solidFill>
            <a:srgbClr val="C00000"/>
          </a:solidFill>
        </p:spPr>
        <p:txBody>
          <a:bodyPr wrap="square" rtlCol="0">
            <a:spAutoFit/>
          </a:bodyPr>
          <a:lstStyle/>
          <a:p>
            <a:pPr algn="ctr"/>
            <a:r>
              <a:rPr lang="pl-PL" b="1" dirty="0" smtClean="0">
                <a:solidFill>
                  <a:schemeClr val="bg1"/>
                </a:solidFill>
              </a:rPr>
              <a:t>More positive assessment of men</a:t>
            </a:r>
            <a:endParaRPr lang="en-GB" b="1" dirty="0">
              <a:solidFill>
                <a:schemeClr val="bg1"/>
              </a:solidFill>
            </a:endParaRPr>
          </a:p>
        </p:txBody>
      </p:sp>
      <p:cxnSp>
        <p:nvCxnSpPr>
          <p:cNvPr id="9" name="Rovná spojovacia šípka 8"/>
          <p:cNvCxnSpPr/>
          <p:nvPr/>
        </p:nvCxnSpPr>
        <p:spPr>
          <a:xfrm flipV="1">
            <a:off x="5023413" y="4317357"/>
            <a:ext cx="1435260" cy="34724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BlokTextu 4"/>
          <p:cNvSpPr txBox="1"/>
          <p:nvPr/>
        </p:nvSpPr>
        <p:spPr>
          <a:xfrm>
            <a:off x="8858490" y="5335929"/>
            <a:ext cx="2495310" cy="450240"/>
          </a:xfrm>
          <a:prstGeom prst="ellipse">
            <a:avLst/>
          </a:prstGeom>
          <a:noFill/>
          <a:ln w="63500">
            <a:solidFill>
              <a:srgbClr val="C00000"/>
            </a:solidFill>
          </a:ln>
        </p:spPr>
        <p:txBody>
          <a:bodyPr wrap="square" rtlCol="0">
            <a:spAutoFit/>
          </a:bodyPr>
          <a:lstStyle/>
          <a:p>
            <a:endParaRPr lang="en-GB" dirty="0"/>
          </a:p>
        </p:txBody>
      </p:sp>
    </p:spTree>
    <p:extLst>
      <p:ext uri="{BB962C8B-B14F-4D97-AF65-F5344CB8AC3E}">
        <p14:creationId xmlns:p14="http://schemas.microsoft.com/office/powerpoint/2010/main" val="414873082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smtClean="0"/>
              <a:t>Results</a:t>
            </a:r>
            <a:endParaRPr lang="en-GB" dirty="0"/>
          </a:p>
        </p:txBody>
      </p:sp>
      <p:pic>
        <p:nvPicPr>
          <p:cNvPr id="3" name="Obrázok 2"/>
          <p:cNvPicPr>
            <a:picLocks noChangeAspect="1"/>
          </p:cNvPicPr>
          <p:nvPr/>
        </p:nvPicPr>
        <p:blipFill>
          <a:blip r:embed="rId2"/>
          <a:stretch>
            <a:fillRect/>
          </a:stretch>
        </p:blipFill>
        <p:spPr>
          <a:xfrm>
            <a:off x="3562218" y="365125"/>
            <a:ext cx="7873570" cy="5898413"/>
          </a:xfrm>
          <a:prstGeom prst="rect">
            <a:avLst/>
          </a:prstGeom>
        </p:spPr>
      </p:pic>
    </p:spTree>
    <p:extLst>
      <p:ext uri="{BB962C8B-B14F-4D97-AF65-F5344CB8AC3E}">
        <p14:creationId xmlns:p14="http://schemas.microsoft.com/office/powerpoint/2010/main" val="324349516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smtClean="0"/>
              <a:t>Results</a:t>
            </a:r>
            <a:endParaRPr lang="en-GB" dirty="0"/>
          </a:p>
        </p:txBody>
      </p:sp>
      <p:pic>
        <p:nvPicPr>
          <p:cNvPr id="3" name="Obrázok 2"/>
          <p:cNvPicPr>
            <a:picLocks noChangeAspect="1"/>
          </p:cNvPicPr>
          <p:nvPr/>
        </p:nvPicPr>
        <p:blipFill>
          <a:blip r:embed="rId2"/>
          <a:stretch>
            <a:fillRect/>
          </a:stretch>
        </p:blipFill>
        <p:spPr>
          <a:xfrm>
            <a:off x="3562218" y="365125"/>
            <a:ext cx="7873570" cy="5898413"/>
          </a:xfrm>
          <a:prstGeom prst="rect">
            <a:avLst/>
          </a:prstGeom>
        </p:spPr>
      </p:pic>
      <p:sp>
        <p:nvSpPr>
          <p:cNvPr id="4" name="BlokTextu 3"/>
          <p:cNvSpPr txBox="1"/>
          <p:nvPr/>
        </p:nvSpPr>
        <p:spPr>
          <a:xfrm>
            <a:off x="127321" y="3136738"/>
            <a:ext cx="5382229" cy="1477328"/>
          </a:xfrm>
          <a:prstGeom prst="rect">
            <a:avLst/>
          </a:prstGeom>
          <a:solidFill>
            <a:srgbClr val="C00000"/>
          </a:solidFill>
        </p:spPr>
        <p:txBody>
          <a:bodyPr wrap="square" rtlCol="0">
            <a:spAutoFit/>
          </a:bodyPr>
          <a:lstStyle/>
          <a:p>
            <a:pPr algn="just"/>
            <a:r>
              <a:rPr lang="pl-PL" b="1" dirty="0" smtClean="0">
                <a:solidFill>
                  <a:schemeClr val="bg1"/>
                </a:solidFill>
              </a:rPr>
              <a:t>Male</a:t>
            </a:r>
            <a:r>
              <a:rPr lang="en-GB" b="1" dirty="0" smtClean="0">
                <a:solidFill>
                  <a:schemeClr val="bg1"/>
                </a:solidFill>
              </a:rPr>
              <a:t> </a:t>
            </a:r>
            <a:r>
              <a:rPr lang="en-GB" b="1" dirty="0">
                <a:solidFill>
                  <a:schemeClr val="bg1"/>
                </a:solidFill>
              </a:rPr>
              <a:t>evaluators give lower evaluations on average </a:t>
            </a:r>
            <a:r>
              <a:rPr lang="en-GB" b="1" dirty="0" smtClean="0">
                <a:solidFill>
                  <a:schemeClr val="bg1"/>
                </a:solidFill>
              </a:rPr>
              <a:t>than </a:t>
            </a:r>
            <a:r>
              <a:rPr lang="en-GB" b="1" dirty="0">
                <a:solidFill>
                  <a:schemeClr val="bg1"/>
                </a:solidFill>
              </a:rPr>
              <a:t>women evaluators, but no differences are </a:t>
            </a:r>
            <a:r>
              <a:rPr lang="pl-PL" b="1" dirty="0" smtClean="0">
                <a:solidFill>
                  <a:schemeClr val="bg1"/>
                </a:solidFill>
              </a:rPr>
              <a:t> c</a:t>
            </a:r>
            <a:r>
              <a:rPr lang="en-GB" b="1" dirty="0" err="1" smtClean="0">
                <a:solidFill>
                  <a:schemeClr val="bg1"/>
                </a:solidFill>
              </a:rPr>
              <a:t>onfirmed</a:t>
            </a:r>
            <a:r>
              <a:rPr lang="en-GB" b="1" dirty="0" smtClean="0">
                <a:solidFill>
                  <a:schemeClr val="bg1"/>
                </a:solidFill>
              </a:rPr>
              <a:t> </a:t>
            </a:r>
            <a:r>
              <a:rPr lang="en-GB" b="1" dirty="0">
                <a:solidFill>
                  <a:schemeClr val="bg1"/>
                </a:solidFill>
              </a:rPr>
              <a:t>when men assess </a:t>
            </a:r>
            <a:r>
              <a:rPr lang="pl-PL" b="1" dirty="0" smtClean="0">
                <a:solidFill>
                  <a:schemeClr val="bg1"/>
                </a:solidFill>
              </a:rPr>
              <a:t>female</a:t>
            </a:r>
            <a:r>
              <a:rPr lang="en-GB" b="1" dirty="0" smtClean="0">
                <a:solidFill>
                  <a:schemeClr val="bg1"/>
                </a:solidFill>
              </a:rPr>
              <a:t> </a:t>
            </a:r>
            <a:r>
              <a:rPr lang="en-GB" b="1" dirty="0">
                <a:solidFill>
                  <a:schemeClr val="bg1"/>
                </a:solidFill>
              </a:rPr>
              <a:t>applicants </a:t>
            </a:r>
            <a:r>
              <a:rPr lang="en-GB" b="1" dirty="0" smtClean="0">
                <a:solidFill>
                  <a:schemeClr val="bg1"/>
                </a:solidFill>
              </a:rPr>
              <a:t>or </a:t>
            </a:r>
            <a:r>
              <a:rPr lang="en-GB" b="1" dirty="0">
                <a:solidFill>
                  <a:schemeClr val="bg1"/>
                </a:solidFill>
              </a:rPr>
              <a:t>when evaluators assess applicants of same sex (i.e., the interaction effects are not significant). </a:t>
            </a:r>
          </a:p>
        </p:txBody>
      </p:sp>
      <p:cxnSp>
        <p:nvCxnSpPr>
          <p:cNvPr id="6" name="Rovná spojovacia šípka 5"/>
          <p:cNvCxnSpPr/>
          <p:nvPr/>
        </p:nvCxnSpPr>
        <p:spPr>
          <a:xfrm flipV="1">
            <a:off x="1759352" y="2071868"/>
            <a:ext cx="1632030" cy="856527"/>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38720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smtClean="0"/>
              <a:t>Education</a:t>
            </a:r>
            <a:endParaRPr lang="en-GB" dirty="0"/>
          </a:p>
        </p:txBody>
      </p:sp>
      <p:pic>
        <p:nvPicPr>
          <p:cNvPr id="4" name="Zástupný objekt pre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29375" y="1987371"/>
            <a:ext cx="4924425" cy="2390775"/>
          </a:xfrm>
        </p:spPr>
      </p:pic>
      <p:pic>
        <p:nvPicPr>
          <p:cNvPr id="5" name="Obrázo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987371"/>
            <a:ext cx="4924425" cy="3505200"/>
          </a:xfrm>
          <a:prstGeom prst="rect">
            <a:avLst/>
          </a:prstGeom>
        </p:spPr>
      </p:pic>
    </p:spTree>
    <p:extLst>
      <p:ext uri="{BB962C8B-B14F-4D97-AF65-F5344CB8AC3E}">
        <p14:creationId xmlns:p14="http://schemas.microsoft.com/office/powerpoint/2010/main" val="155066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smtClean="0"/>
              <a:t>Results</a:t>
            </a:r>
            <a:endParaRPr lang="en-GB" dirty="0"/>
          </a:p>
        </p:txBody>
      </p:sp>
      <p:pic>
        <p:nvPicPr>
          <p:cNvPr id="3" name="Obrázok 2"/>
          <p:cNvPicPr>
            <a:picLocks noChangeAspect="1"/>
          </p:cNvPicPr>
          <p:nvPr/>
        </p:nvPicPr>
        <p:blipFill>
          <a:blip r:embed="rId2"/>
          <a:stretch>
            <a:fillRect/>
          </a:stretch>
        </p:blipFill>
        <p:spPr>
          <a:xfrm>
            <a:off x="3562218" y="365125"/>
            <a:ext cx="7873570" cy="5898413"/>
          </a:xfrm>
          <a:prstGeom prst="rect">
            <a:avLst/>
          </a:prstGeom>
        </p:spPr>
      </p:pic>
      <p:sp>
        <p:nvSpPr>
          <p:cNvPr id="4" name="BlokTextu 3"/>
          <p:cNvSpPr txBox="1"/>
          <p:nvPr/>
        </p:nvSpPr>
        <p:spPr>
          <a:xfrm>
            <a:off x="127320" y="2905245"/>
            <a:ext cx="6192457" cy="1477328"/>
          </a:xfrm>
          <a:prstGeom prst="rect">
            <a:avLst/>
          </a:prstGeom>
          <a:solidFill>
            <a:srgbClr val="C00000"/>
          </a:solidFill>
        </p:spPr>
        <p:txBody>
          <a:bodyPr wrap="square" rtlCol="0">
            <a:spAutoFit/>
          </a:bodyPr>
          <a:lstStyle/>
          <a:p>
            <a:pPr algn="just"/>
            <a:r>
              <a:rPr lang="en-GB" b="1" dirty="0">
                <a:solidFill>
                  <a:schemeClr val="bg1"/>
                </a:solidFill>
              </a:rPr>
              <a:t> Our results indicate </a:t>
            </a:r>
            <a:r>
              <a:rPr lang="en-GB" b="1" dirty="0" smtClean="0">
                <a:solidFill>
                  <a:schemeClr val="bg1"/>
                </a:solidFill>
              </a:rPr>
              <a:t>that </a:t>
            </a:r>
            <a:r>
              <a:rPr lang="en-GB" b="1" dirty="0">
                <a:solidFill>
                  <a:schemeClr val="bg1"/>
                </a:solidFill>
              </a:rPr>
              <a:t>masculine evaluators give higher assessments on average but negative interaction terms </a:t>
            </a:r>
            <a:r>
              <a:rPr lang="en-GB" b="1" dirty="0" smtClean="0">
                <a:solidFill>
                  <a:schemeClr val="bg1"/>
                </a:solidFill>
              </a:rPr>
              <a:t>imply </a:t>
            </a:r>
            <a:r>
              <a:rPr lang="en-GB" b="1" dirty="0">
                <a:solidFill>
                  <a:schemeClr val="bg1"/>
                </a:solidFill>
              </a:rPr>
              <a:t>that masculine evaluators are harsher to women applicants in terms of start-up success, </a:t>
            </a:r>
            <a:r>
              <a:rPr lang="en-GB" b="1" dirty="0" smtClean="0">
                <a:solidFill>
                  <a:schemeClr val="bg1"/>
                </a:solidFill>
              </a:rPr>
              <a:t>invested  </a:t>
            </a:r>
            <a:r>
              <a:rPr lang="en-GB" b="1" dirty="0">
                <a:solidFill>
                  <a:schemeClr val="bg1"/>
                </a:solidFill>
              </a:rPr>
              <a:t>amount,  competence,  and  likeability. </a:t>
            </a:r>
          </a:p>
        </p:txBody>
      </p:sp>
      <p:cxnSp>
        <p:nvCxnSpPr>
          <p:cNvPr id="7" name="Rovná spojovacia šípka 6"/>
          <p:cNvCxnSpPr/>
          <p:nvPr/>
        </p:nvCxnSpPr>
        <p:spPr>
          <a:xfrm>
            <a:off x="2222339" y="4485167"/>
            <a:ext cx="1169043" cy="850762"/>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417211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smtClean="0"/>
              <a:t>Results</a:t>
            </a:r>
            <a:endParaRPr lang="en-GB" dirty="0"/>
          </a:p>
        </p:txBody>
      </p:sp>
      <p:pic>
        <p:nvPicPr>
          <p:cNvPr id="3" name="Obrázok 2"/>
          <p:cNvPicPr>
            <a:picLocks noChangeAspect="1"/>
          </p:cNvPicPr>
          <p:nvPr/>
        </p:nvPicPr>
        <p:blipFill>
          <a:blip r:embed="rId2"/>
          <a:stretch>
            <a:fillRect/>
          </a:stretch>
        </p:blipFill>
        <p:spPr>
          <a:xfrm>
            <a:off x="3357064" y="1349948"/>
            <a:ext cx="8657458" cy="5039277"/>
          </a:xfrm>
          <a:prstGeom prst="rect">
            <a:avLst/>
          </a:prstGeom>
        </p:spPr>
      </p:pic>
    </p:spTree>
    <p:extLst>
      <p:ext uri="{BB962C8B-B14F-4D97-AF65-F5344CB8AC3E}">
        <p14:creationId xmlns:p14="http://schemas.microsoft.com/office/powerpoint/2010/main" val="3357441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smtClean="0"/>
              <a:t>Results</a:t>
            </a:r>
            <a:endParaRPr lang="en-GB" dirty="0"/>
          </a:p>
        </p:txBody>
      </p:sp>
      <p:pic>
        <p:nvPicPr>
          <p:cNvPr id="3" name="Obrázok 2"/>
          <p:cNvPicPr>
            <a:picLocks noChangeAspect="1"/>
          </p:cNvPicPr>
          <p:nvPr/>
        </p:nvPicPr>
        <p:blipFill>
          <a:blip r:embed="rId2"/>
          <a:stretch>
            <a:fillRect/>
          </a:stretch>
        </p:blipFill>
        <p:spPr>
          <a:xfrm>
            <a:off x="3357064" y="1349948"/>
            <a:ext cx="8657458" cy="5039277"/>
          </a:xfrm>
          <a:prstGeom prst="rect">
            <a:avLst/>
          </a:prstGeom>
        </p:spPr>
      </p:pic>
      <p:sp>
        <p:nvSpPr>
          <p:cNvPr id="4" name="BlokTextu 3"/>
          <p:cNvSpPr txBox="1"/>
          <p:nvPr/>
        </p:nvSpPr>
        <p:spPr>
          <a:xfrm>
            <a:off x="190017" y="5046563"/>
            <a:ext cx="7634468" cy="1477328"/>
          </a:xfrm>
          <a:prstGeom prst="rect">
            <a:avLst/>
          </a:prstGeom>
          <a:solidFill>
            <a:srgbClr val="C00000"/>
          </a:solidFill>
          <a:ln>
            <a:noFill/>
          </a:ln>
        </p:spPr>
        <p:txBody>
          <a:bodyPr wrap="square" rtlCol="0">
            <a:spAutoFit/>
          </a:bodyPr>
          <a:lstStyle/>
          <a:p>
            <a:r>
              <a:rPr lang="en-GB" b="1" dirty="0">
                <a:solidFill>
                  <a:schemeClr val="bg1"/>
                </a:solidFill>
              </a:rPr>
              <a:t>The woman applicant in IT sector has 2.6 times lower probability </a:t>
            </a:r>
            <a:r>
              <a:rPr lang="en-GB" b="1" dirty="0" smtClean="0">
                <a:solidFill>
                  <a:schemeClr val="bg1"/>
                </a:solidFill>
              </a:rPr>
              <a:t>(</a:t>
            </a:r>
            <a:r>
              <a:rPr lang="en-GB" b="1" dirty="0">
                <a:solidFill>
                  <a:schemeClr val="bg1"/>
                </a:solidFill>
              </a:rPr>
              <a:t>odds ratio of 0.38) to be selected as the most prospective applicant in the situation when the </a:t>
            </a:r>
            <a:r>
              <a:rPr lang="en-GB" b="1" dirty="0" smtClean="0">
                <a:solidFill>
                  <a:schemeClr val="bg1"/>
                </a:solidFill>
              </a:rPr>
              <a:t>start-up </a:t>
            </a:r>
            <a:r>
              <a:rPr lang="en-GB" b="1" dirty="0">
                <a:solidFill>
                  <a:schemeClr val="bg1"/>
                </a:solidFill>
              </a:rPr>
              <a:t>is submitted by a woman applicant and evaluated by a man. This result points to the </a:t>
            </a:r>
            <a:r>
              <a:rPr lang="en-GB" b="1" dirty="0" smtClean="0">
                <a:solidFill>
                  <a:schemeClr val="bg1"/>
                </a:solidFill>
              </a:rPr>
              <a:t>stereotype </a:t>
            </a:r>
            <a:r>
              <a:rPr lang="en-GB" b="1" dirty="0">
                <a:solidFill>
                  <a:schemeClr val="bg1"/>
                </a:solidFill>
              </a:rPr>
              <a:t>thinking of men about the potential success of women in different fields</a:t>
            </a:r>
          </a:p>
        </p:txBody>
      </p:sp>
      <p:cxnSp>
        <p:nvCxnSpPr>
          <p:cNvPr id="6" name="Rovná spojovacia šípka 5"/>
          <p:cNvCxnSpPr/>
          <p:nvPr/>
        </p:nvCxnSpPr>
        <p:spPr>
          <a:xfrm flipV="1">
            <a:off x="1597306" y="4710896"/>
            <a:ext cx="1863524" cy="243069"/>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163986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smtClean="0"/>
              <a:t>Results and conclusions</a:t>
            </a:r>
            <a:endParaRPr lang="en-GB" dirty="0"/>
          </a:p>
        </p:txBody>
      </p:sp>
    </p:spTree>
    <p:extLst>
      <p:ext uri="{BB962C8B-B14F-4D97-AF65-F5344CB8AC3E}">
        <p14:creationId xmlns:p14="http://schemas.microsoft.com/office/powerpoint/2010/main" val="177081682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a:t>Results and conclusions</a:t>
            </a:r>
            <a:endParaRPr lang="en-GB" dirty="0"/>
          </a:p>
        </p:txBody>
      </p:sp>
      <p:sp>
        <p:nvSpPr>
          <p:cNvPr id="3" name="BlokTextu 2"/>
          <p:cNvSpPr txBox="1"/>
          <p:nvPr/>
        </p:nvSpPr>
        <p:spPr>
          <a:xfrm>
            <a:off x="659755" y="1365211"/>
            <a:ext cx="4224759" cy="923330"/>
          </a:xfrm>
          <a:prstGeom prst="rect">
            <a:avLst/>
          </a:prstGeom>
          <a:solidFill>
            <a:srgbClr val="002060"/>
          </a:solidFill>
        </p:spPr>
        <p:txBody>
          <a:bodyPr wrap="square" rtlCol="0">
            <a:spAutoFit/>
          </a:bodyPr>
          <a:lstStyle/>
          <a:p>
            <a:r>
              <a:rPr lang="pl-PL" dirty="0" smtClean="0">
                <a:solidFill>
                  <a:schemeClr val="bg1"/>
                </a:solidFill>
              </a:rPr>
              <a:t>1: B</a:t>
            </a:r>
            <a:r>
              <a:rPr lang="en-GB" dirty="0" err="1" smtClean="0">
                <a:solidFill>
                  <a:schemeClr val="bg1"/>
                </a:solidFill>
              </a:rPr>
              <a:t>usiness</a:t>
            </a:r>
            <a:r>
              <a:rPr lang="en-GB" dirty="0" smtClean="0">
                <a:solidFill>
                  <a:schemeClr val="bg1"/>
                </a:solidFill>
              </a:rPr>
              <a:t>  </a:t>
            </a:r>
            <a:r>
              <a:rPr lang="en-GB" dirty="0">
                <a:solidFill>
                  <a:schemeClr val="bg1"/>
                </a:solidFill>
              </a:rPr>
              <a:t>plans  written  by  women  are  assessed  more  negatively  in  sectors  stereotypically </a:t>
            </a:r>
            <a:r>
              <a:rPr lang="en-GB" dirty="0" smtClean="0">
                <a:solidFill>
                  <a:schemeClr val="bg1"/>
                </a:solidFill>
              </a:rPr>
              <a:t>associated </a:t>
            </a:r>
            <a:r>
              <a:rPr lang="en-GB" dirty="0">
                <a:solidFill>
                  <a:schemeClr val="bg1"/>
                </a:solidFill>
              </a:rPr>
              <a:t>with </a:t>
            </a:r>
            <a:r>
              <a:rPr lang="en-GB" dirty="0" smtClean="0">
                <a:solidFill>
                  <a:schemeClr val="bg1"/>
                </a:solidFill>
              </a:rPr>
              <a:t>men</a:t>
            </a:r>
            <a:r>
              <a:rPr lang="pl-PL" dirty="0">
                <a:solidFill>
                  <a:schemeClr val="bg1"/>
                </a:solidFill>
              </a:rPr>
              <a:t>.</a:t>
            </a:r>
            <a:endParaRPr lang="en-GB" dirty="0">
              <a:solidFill>
                <a:schemeClr val="bg1"/>
              </a:solidFill>
            </a:endParaRPr>
          </a:p>
        </p:txBody>
      </p:sp>
    </p:spTree>
    <p:extLst>
      <p:ext uri="{BB962C8B-B14F-4D97-AF65-F5344CB8AC3E}">
        <p14:creationId xmlns:p14="http://schemas.microsoft.com/office/powerpoint/2010/main" val="130407196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a:t>Results and conclusions</a:t>
            </a:r>
            <a:endParaRPr lang="en-GB" dirty="0"/>
          </a:p>
        </p:txBody>
      </p:sp>
      <p:sp>
        <p:nvSpPr>
          <p:cNvPr id="3" name="BlokTextu 2"/>
          <p:cNvSpPr txBox="1"/>
          <p:nvPr/>
        </p:nvSpPr>
        <p:spPr>
          <a:xfrm>
            <a:off x="659755" y="1365211"/>
            <a:ext cx="4224759" cy="923330"/>
          </a:xfrm>
          <a:prstGeom prst="rect">
            <a:avLst/>
          </a:prstGeom>
          <a:solidFill>
            <a:schemeClr val="bg1">
              <a:lumMod val="75000"/>
            </a:schemeClr>
          </a:solidFill>
        </p:spPr>
        <p:txBody>
          <a:bodyPr wrap="square" rtlCol="0">
            <a:spAutoFit/>
          </a:bodyPr>
          <a:lstStyle/>
          <a:p>
            <a:r>
              <a:rPr lang="pl-PL" dirty="0" smtClean="0"/>
              <a:t>1: B</a:t>
            </a:r>
            <a:r>
              <a:rPr lang="en-GB" dirty="0" err="1" smtClean="0"/>
              <a:t>usiness</a:t>
            </a:r>
            <a:r>
              <a:rPr lang="en-GB" dirty="0" smtClean="0"/>
              <a:t>  </a:t>
            </a:r>
            <a:r>
              <a:rPr lang="en-GB" dirty="0"/>
              <a:t>plans  written  by  women  are  assessed  more  negatively  in  sectors  stereotypically </a:t>
            </a:r>
            <a:r>
              <a:rPr lang="en-GB" dirty="0" smtClean="0"/>
              <a:t>associated </a:t>
            </a:r>
            <a:r>
              <a:rPr lang="en-GB" dirty="0"/>
              <a:t>with </a:t>
            </a:r>
            <a:r>
              <a:rPr lang="en-GB" dirty="0" smtClean="0"/>
              <a:t>men</a:t>
            </a:r>
            <a:r>
              <a:rPr lang="pl-PL" dirty="0"/>
              <a:t>.</a:t>
            </a:r>
            <a:endParaRPr lang="en-GB" dirty="0"/>
          </a:p>
        </p:txBody>
      </p:sp>
      <p:sp>
        <p:nvSpPr>
          <p:cNvPr id="4" name="BlokTextu 3"/>
          <p:cNvSpPr txBox="1"/>
          <p:nvPr/>
        </p:nvSpPr>
        <p:spPr>
          <a:xfrm>
            <a:off x="6764439" y="1088212"/>
            <a:ext cx="4051139" cy="1477328"/>
          </a:xfrm>
          <a:prstGeom prst="rect">
            <a:avLst/>
          </a:prstGeom>
          <a:solidFill>
            <a:srgbClr val="C00000"/>
          </a:solidFill>
        </p:spPr>
        <p:txBody>
          <a:bodyPr wrap="square" rtlCol="0">
            <a:spAutoFit/>
          </a:bodyPr>
          <a:lstStyle/>
          <a:p>
            <a:r>
              <a:rPr lang="pl-PL" b="1" dirty="0" smtClean="0">
                <a:solidFill>
                  <a:schemeClr val="bg1"/>
                </a:solidFill>
              </a:rPr>
              <a:t>T</a:t>
            </a:r>
            <a:r>
              <a:rPr lang="en-GB" b="1" dirty="0" smtClean="0">
                <a:solidFill>
                  <a:schemeClr val="bg1"/>
                </a:solidFill>
              </a:rPr>
              <a:t>he </a:t>
            </a:r>
            <a:r>
              <a:rPr lang="en-GB" b="1" dirty="0">
                <a:solidFill>
                  <a:schemeClr val="bg1"/>
                </a:solidFill>
              </a:rPr>
              <a:t>study corroborates the view that from early phase of  the business </a:t>
            </a:r>
            <a:r>
              <a:rPr lang="en-GB" b="1" dirty="0" smtClean="0">
                <a:solidFill>
                  <a:schemeClr val="bg1"/>
                </a:solidFill>
              </a:rPr>
              <a:t>creation </a:t>
            </a:r>
            <a:r>
              <a:rPr lang="en-GB" b="1" dirty="0">
                <a:solidFill>
                  <a:schemeClr val="bg1"/>
                </a:solidFill>
              </a:rPr>
              <a:t>women may be </a:t>
            </a:r>
            <a:r>
              <a:rPr lang="en-GB" b="1" dirty="0" smtClean="0">
                <a:solidFill>
                  <a:schemeClr val="bg1"/>
                </a:solidFill>
              </a:rPr>
              <a:t>disadvantaged </a:t>
            </a:r>
            <a:r>
              <a:rPr lang="en-GB" b="1" dirty="0">
                <a:solidFill>
                  <a:schemeClr val="bg1"/>
                </a:solidFill>
              </a:rPr>
              <a:t>when aspiring to become an entrepreneur</a:t>
            </a:r>
          </a:p>
        </p:txBody>
      </p:sp>
      <p:cxnSp>
        <p:nvCxnSpPr>
          <p:cNvPr id="17" name="Rovná spojovacia šípka 16"/>
          <p:cNvCxnSpPr/>
          <p:nvPr/>
        </p:nvCxnSpPr>
        <p:spPr>
          <a:xfrm>
            <a:off x="5185457" y="1826876"/>
            <a:ext cx="1400537"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436734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a:t>Results and conclusions</a:t>
            </a:r>
            <a:endParaRPr lang="en-GB" dirty="0"/>
          </a:p>
        </p:txBody>
      </p:sp>
      <p:sp>
        <p:nvSpPr>
          <p:cNvPr id="3" name="BlokTextu 2"/>
          <p:cNvSpPr txBox="1"/>
          <p:nvPr/>
        </p:nvSpPr>
        <p:spPr>
          <a:xfrm>
            <a:off x="659755" y="1365211"/>
            <a:ext cx="4224759" cy="923330"/>
          </a:xfrm>
          <a:prstGeom prst="rect">
            <a:avLst/>
          </a:prstGeom>
          <a:solidFill>
            <a:schemeClr val="bg1">
              <a:lumMod val="75000"/>
            </a:schemeClr>
          </a:solidFill>
        </p:spPr>
        <p:txBody>
          <a:bodyPr wrap="square" rtlCol="0">
            <a:spAutoFit/>
          </a:bodyPr>
          <a:lstStyle/>
          <a:p>
            <a:r>
              <a:rPr lang="pl-PL" dirty="0" smtClean="0"/>
              <a:t>1: B</a:t>
            </a:r>
            <a:r>
              <a:rPr lang="en-GB" dirty="0" err="1" smtClean="0"/>
              <a:t>usiness</a:t>
            </a:r>
            <a:r>
              <a:rPr lang="en-GB" dirty="0" smtClean="0"/>
              <a:t>  </a:t>
            </a:r>
            <a:r>
              <a:rPr lang="en-GB" dirty="0"/>
              <a:t>plans  written  by  women  are  assessed  more  negatively  in  sectors  stereotypically </a:t>
            </a:r>
            <a:r>
              <a:rPr lang="en-GB" dirty="0" smtClean="0"/>
              <a:t>associated </a:t>
            </a:r>
            <a:r>
              <a:rPr lang="en-GB" dirty="0"/>
              <a:t>with </a:t>
            </a:r>
            <a:r>
              <a:rPr lang="en-GB" dirty="0" smtClean="0"/>
              <a:t>men</a:t>
            </a:r>
            <a:r>
              <a:rPr lang="pl-PL" dirty="0"/>
              <a:t>.</a:t>
            </a:r>
            <a:endParaRPr lang="en-GB" dirty="0"/>
          </a:p>
        </p:txBody>
      </p:sp>
      <p:sp>
        <p:nvSpPr>
          <p:cNvPr id="4" name="BlokTextu 3"/>
          <p:cNvSpPr txBox="1"/>
          <p:nvPr/>
        </p:nvSpPr>
        <p:spPr>
          <a:xfrm>
            <a:off x="6764439" y="1088212"/>
            <a:ext cx="4051139" cy="1477328"/>
          </a:xfrm>
          <a:prstGeom prst="rect">
            <a:avLst/>
          </a:prstGeom>
          <a:solidFill>
            <a:schemeClr val="bg1">
              <a:lumMod val="75000"/>
            </a:schemeClr>
          </a:solidFill>
        </p:spPr>
        <p:txBody>
          <a:bodyPr wrap="square" rtlCol="0">
            <a:spAutoFit/>
          </a:bodyPr>
          <a:lstStyle/>
          <a:p>
            <a:r>
              <a:rPr lang="pl-PL" dirty="0" smtClean="0"/>
              <a:t>T</a:t>
            </a:r>
            <a:r>
              <a:rPr lang="en-GB" dirty="0" smtClean="0"/>
              <a:t>he </a:t>
            </a:r>
            <a:r>
              <a:rPr lang="en-GB" dirty="0"/>
              <a:t>study corroborates the view that from early phase of  the business </a:t>
            </a:r>
            <a:r>
              <a:rPr lang="en-GB" dirty="0" smtClean="0"/>
              <a:t>creation </a:t>
            </a:r>
            <a:r>
              <a:rPr lang="en-GB" dirty="0"/>
              <a:t>women may be </a:t>
            </a:r>
            <a:r>
              <a:rPr lang="en-GB" dirty="0" smtClean="0"/>
              <a:t>disadvantaged </a:t>
            </a:r>
            <a:r>
              <a:rPr lang="en-GB" dirty="0"/>
              <a:t>when aspiring to become an entrepreneur</a:t>
            </a:r>
          </a:p>
        </p:txBody>
      </p:sp>
      <p:sp>
        <p:nvSpPr>
          <p:cNvPr id="6" name="BlokTextu 5"/>
          <p:cNvSpPr txBox="1"/>
          <p:nvPr/>
        </p:nvSpPr>
        <p:spPr>
          <a:xfrm>
            <a:off x="659754" y="3284400"/>
            <a:ext cx="4051139" cy="646331"/>
          </a:xfrm>
          <a:prstGeom prst="rect">
            <a:avLst/>
          </a:prstGeom>
          <a:solidFill>
            <a:srgbClr val="002060"/>
          </a:solidFill>
        </p:spPr>
        <p:txBody>
          <a:bodyPr wrap="square" rtlCol="0">
            <a:spAutoFit/>
          </a:bodyPr>
          <a:lstStyle/>
          <a:p>
            <a:r>
              <a:rPr lang="pl-PL" dirty="0" smtClean="0">
                <a:solidFill>
                  <a:schemeClr val="bg1"/>
                </a:solidFill>
              </a:rPr>
              <a:t>2: The </a:t>
            </a:r>
            <a:r>
              <a:rPr lang="en-GB" dirty="0" smtClean="0">
                <a:solidFill>
                  <a:schemeClr val="bg1"/>
                </a:solidFill>
              </a:rPr>
              <a:t>evaluators</a:t>
            </a:r>
            <a:r>
              <a:rPr lang="en-GB" dirty="0">
                <a:solidFill>
                  <a:schemeClr val="bg1"/>
                </a:solidFill>
              </a:rPr>
              <a:t>’ masculinity </a:t>
            </a:r>
            <a:r>
              <a:rPr lang="pl-PL" dirty="0" smtClean="0">
                <a:solidFill>
                  <a:schemeClr val="bg1"/>
                </a:solidFill>
              </a:rPr>
              <a:t> </a:t>
            </a:r>
            <a:r>
              <a:rPr lang="en-GB" dirty="0" smtClean="0">
                <a:solidFill>
                  <a:schemeClr val="bg1"/>
                </a:solidFill>
              </a:rPr>
              <a:t>may </a:t>
            </a:r>
            <a:r>
              <a:rPr lang="en-GB" dirty="0">
                <a:solidFill>
                  <a:schemeClr val="bg1"/>
                </a:solidFill>
              </a:rPr>
              <a:t>have an adverse effect on the </a:t>
            </a:r>
            <a:r>
              <a:rPr lang="en-GB" dirty="0" smtClean="0">
                <a:solidFill>
                  <a:schemeClr val="bg1"/>
                </a:solidFill>
              </a:rPr>
              <a:t>evaluation</a:t>
            </a:r>
            <a:r>
              <a:rPr lang="pl-PL" dirty="0" smtClean="0">
                <a:solidFill>
                  <a:schemeClr val="bg1"/>
                </a:solidFill>
              </a:rPr>
              <a:t>.</a:t>
            </a:r>
            <a:r>
              <a:rPr lang="en-GB" dirty="0" smtClean="0">
                <a:solidFill>
                  <a:schemeClr val="bg1"/>
                </a:solidFill>
              </a:rPr>
              <a:t> </a:t>
            </a:r>
            <a:endParaRPr lang="en-GB" dirty="0">
              <a:solidFill>
                <a:schemeClr val="bg1"/>
              </a:solidFill>
            </a:endParaRPr>
          </a:p>
        </p:txBody>
      </p:sp>
      <p:cxnSp>
        <p:nvCxnSpPr>
          <p:cNvPr id="17" name="Rovná spojovacia šípka 16"/>
          <p:cNvCxnSpPr/>
          <p:nvPr/>
        </p:nvCxnSpPr>
        <p:spPr>
          <a:xfrm>
            <a:off x="5185457" y="1826876"/>
            <a:ext cx="1400537"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282428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a:t>Results and conclusions</a:t>
            </a:r>
            <a:endParaRPr lang="en-GB" dirty="0"/>
          </a:p>
        </p:txBody>
      </p:sp>
      <p:sp>
        <p:nvSpPr>
          <p:cNvPr id="3" name="BlokTextu 2"/>
          <p:cNvSpPr txBox="1"/>
          <p:nvPr/>
        </p:nvSpPr>
        <p:spPr>
          <a:xfrm>
            <a:off x="659755" y="1365211"/>
            <a:ext cx="4224759" cy="923330"/>
          </a:xfrm>
          <a:prstGeom prst="rect">
            <a:avLst/>
          </a:prstGeom>
          <a:solidFill>
            <a:schemeClr val="bg1">
              <a:lumMod val="75000"/>
            </a:schemeClr>
          </a:solidFill>
        </p:spPr>
        <p:txBody>
          <a:bodyPr wrap="square" rtlCol="0">
            <a:spAutoFit/>
          </a:bodyPr>
          <a:lstStyle/>
          <a:p>
            <a:r>
              <a:rPr lang="pl-PL" dirty="0" smtClean="0"/>
              <a:t>1: B</a:t>
            </a:r>
            <a:r>
              <a:rPr lang="en-GB" dirty="0" err="1" smtClean="0"/>
              <a:t>usiness</a:t>
            </a:r>
            <a:r>
              <a:rPr lang="en-GB" dirty="0" smtClean="0"/>
              <a:t>  </a:t>
            </a:r>
            <a:r>
              <a:rPr lang="en-GB" dirty="0"/>
              <a:t>plans  written  by  women  are  assessed  more  negatively  in  sectors  stereotypically </a:t>
            </a:r>
            <a:r>
              <a:rPr lang="en-GB" dirty="0" smtClean="0"/>
              <a:t>associated </a:t>
            </a:r>
            <a:r>
              <a:rPr lang="en-GB" dirty="0"/>
              <a:t>with </a:t>
            </a:r>
            <a:r>
              <a:rPr lang="en-GB" dirty="0" smtClean="0"/>
              <a:t>men</a:t>
            </a:r>
            <a:r>
              <a:rPr lang="pl-PL" dirty="0"/>
              <a:t>.</a:t>
            </a:r>
            <a:endParaRPr lang="en-GB" dirty="0"/>
          </a:p>
        </p:txBody>
      </p:sp>
      <p:sp>
        <p:nvSpPr>
          <p:cNvPr id="4" name="BlokTextu 3"/>
          <p:cNvSpPr txBox="1"/>
          <p:nvPr/>
        </p:nvSpPr>
        <p:spPr>
          <a:xfrm>
            <a:off x="6764439" y="1088212"/>
            <a:ext cx="4051139" cy="1477328"/>
          </a:xfrm>
          <a:prstGeom prst="rect">
            <a:avLst/>
          </a:prstGeom>
          <a:solidFill>
            <a:schemeClr val="bg1">
              <a:lumMod val="75000"/>
            </a:schemeClr>
          </a:solidFill>
        </p:spPr>
        <p:txBody>
          <a:bodyPr wrap="square" rtlCol="0">
            <a:spAutoFit/>
          </a:bodyPr>
          <a:lstStyle/>
          <a:p>
            <a:r>
              <a:rPr lang="pl-PL" dirty="0" smtClean="0"/>
              <a:t>T</a:t>
            </a:r>
            <a:r>
              <a:rPr lang="en-GB" dirty="0" smtClean="0"/>
              <a:t>he </a:t>
            </a:r>
            <a:r>
              <a:rPr lang="en-GB" dirty="0"/>
              <a:t>study corroborates the view that from early phase of  the business </a:t>
            </a:r>
            <a:r>
              <a:rPr lang="en-GB" dirty="0" smtClean="0"/>
              <a:t>creation </a:t>
            </a:r>
            <a:r>
              <a:rPr lang="en-GB" dirty="0"/>
              <a:t>women may be </a:t>
            </a:r>
            <a:r>
              <a:rPr lang="en-GB" dirty="0" smtClean="0"/>
              <a:t>disadvantaged </a:t>
            </a:r>
            <a:r>
              <a:rPr lang="en-GB" dirty="0"/>
              <a:t>when aspiring to become an entrepreneur</a:t>
            </a:r>
          </a:p>
        </p:txBody>
      </p:sp>
      <p:sp>
        <p:nvSpPr>
          <p:cNvPr id="6" name="BlokTextu 5"/>
          <p:cNvSpPr txBox="1"/>
          <p:nvPr/>
        </p:nvSpPr>
        <p:spPr>
          <a:xfrm>
            <a:off x="659754" y="3284400"/>
            <a:ext cx="4051139" cy="646331"/>
          </a:xfrm>
          <a:prstGeom prst="rect">
            <a:avLst/>
          </a:prstGeom>
          <a:solidFill>
            <a:schemeClr val="bg1">
              <a:lumMod val="75000"/>
            </a:schemeClr>
          </a:solidFill>
        </p:spPr>
        <p:txBody>
          <a:bodyPr wrap="square" rtlCol="0">
            <a:spAutoFit/>
          </a:bodyPr>
          <a:lstStyle/>
          <a:p>
            <a:r>
              <a:rPr lang="pl-PL" dirty="0" smtClean="0"/>
              <a:t>2: The </a:t>
            </a:r>
            <a:r>
              <a:rPr lang="en-GB" dirty="0" smtClean="0"/>
              <a:t>evaluators</a:t>
            </a:r>
            <a:r>
              <a:rPr lang="en-GB" dirty="0"/>
              <a:t>’ masculinity </a:t>
            </a:r>
            <a:r>
              <a:rPr lang="pl-PL" dirty="0" smtClean="0"/>
              <a:t> </a:t>
            </a:r>
            <a:r>
              <a:rPr lang="en-GB" dirty="0" smtClean="0"/>
              <a:t>may </a:t>
            </a:r>
            <a:r>
              <a:rPr lang="en-GB" dirty="0"/>
              <a:t>have an adverse effect on the </a:t>
            </a:r>
            <a:r>
              <a:rPr lang="en-GB" dirty="0" smtClean="0"/>
              <a:t>evaluation</a:t>
            </a:r>
            <a:r>
              <a:rPr lang="pl-PL" dirty="0" smtClean="0"/>
              <a:t>.</a:t>
            </a:r>
            <a:r>
              <a:rPr lang="en-GB" dirty="0" smtClean="0"/>
              <a:t> </a:t>
            </a:r>
            <a:endParaRPr lang="en-GB" dirty="0"/>
          </a:p>
        </p:txBody>
      </p:sp>
      <p:sp>
        <p:nvSpPr>
          <p:cNvPr id="8" name="BlokTextu 7"/>
          <p:cNvSpPr txBox="1"/>
          <p:nvPr/>
        </p:nvSpPr>
        <p:spPr>
          <a:xfrm>
            <a:off x="6749970" y="3284400"/>
            <a:ext cx="4431174" cy="923330"/>
          </a:xfrm>
          <a:prstGeom prst="rect">
            <a:avLst/>
          </a:prstGeom>
          <a:solidFill>
            <a:srgbClr val="C00000"/>
          </a:solidFill>
        </p:spPr>
        <p:txBody>
          <a:bodyPr wrap="square" rtlCol="0">
            <a:spAutoFit/>
          </a:bodyPr>
          <a:lstStyle/>
          <a:p>
            <a:r>
              <a:rPr lang="pl-PL" b="1" dirty="0" smtClean="0">
                <a:solidFill>
                  <a:schemeClr val="bg1"/>
                </a:solidFill>
              </a:rPr>
              <a:t>C</a:t>
            </a:r>
            <a:r>
              <a:rPr lang="en-GB" b="1" dirty="0" err="1" smtClean="0">
                <a:solidFill>
                  <a:schemeClr val="bg1"/>
                </a:solidFill>
              </a:rPr>
              <a:t>ulture</a:t>
            </a:r>
            <a:r>
              <a:rPr lang="en-GB" b="1" dirty="0" smtClean="0">
                <a:solidFill>
                  <a:schemeClr val="bg1"/>
                </a:solidFill>
              </a:rPr>
              <a:t>-specific </a:t>
            </a:r>
            <a:r>
              <a:rPr lang="en-GB" b="1" dirty="0">
                <a:solidFill>
                  <a:schemeClr val="bg1"/>
                </a:solidFill>
              </a:rPr>
              <a:t>barriers that could slow </a:t>
            </a:r>
          </a:p>
          <a:p>
            <a:r>
              <a:rPr lang="en-GB" b="1" dirty="0">
                <a:solidFill>
                  <a:schemeClr val="bg1"/>
                </a:solidFill>
              </a:rPr>
              <a:t>down women’s progress in </a:t>
            </a:r>
            <a:r>
              <a:rPr lang="en-GB" b="1" dirty="0" smtClean="0">
                <a:solidFill>
                  <a:schemeClr val="bg1"/>
                </a:solidFill>
              </a:rPr>
              <a:t>entrepreneurship</a:t>
            </a:r>
            <a:r>
              <a:rPr lang="en-GB" b="1" dirty="0">
                <a:solidFill>
                  <a:schemeClr val="bg1"/>
                </a:solidFill>
              </a:rPr>
              <a:t>. </a:t>
            </a:r>
          </a:p>
        </p:txBody>
      </p:sp>
      <p:cxnSp>
        <p:nvCxnSpPr>
          <p:cNvPr id="16" name="Rovná spojovacia šípka 15"/>
          <p:cNvCxnSpPr/>
          <p:nvPr/>
        </p:nvCxnSpPr>
        <p:spPr>
          <a:xfrm>
            <a:off x="5185457" y="3607565"/>
            <a:ext cx="1400537"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Rovná spojovacia šípka 16"/>
          <p:cNvCxnSpPr/>
          <p:nvPr/>
        </p:nvCxnSpPr>
        <p:spPr>
          <a:xfrm>
            <a:off x="5185457" y="1826876"/>
            <a:ext cx="1400537"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020377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a:t>Results and conclusions</a:t>
            </a:r>
            <a:endParaRPr lang="en-GB" dirty="0"/>
          </a:p>
        </p:txBody>
      </p:sp>
      <p:sp>
        <p:nvSpPr>
          <p:cNvPr id="3" name="BlokTextu 2"/>
          <p:cNvSpPr txBox="1"/>
          <p:nvPr/>
        </p:nvSpPr>
        <p:spPr>
          <a:xfrm>
            <a:off x="659755" y="1365211"/>
            <a:ext cx="4224759" cy="923330"/>
          </a:xfrm>
          <a:prstGeom prst="rect">
            <a:avLst/>
          </a:prstGeom>
          <a:solidFill>
            <a:schemeClr val="bg1">
              <a:lumMod val="75000"/>
            </a:schemeClr>
          </a:solidFill>
        </p:spPr>
        <p:txBody>
          <a:bodyPr wrap="square" rtlCol="0">
            <a:spAutoFit/>
          </a:bodyPr>
          <a:lstStyle/>
          <a:p>
            <a:r>
              <a:rPr lang="pl-PL" dirty="0" smtClean="0"/>
              <a:t>1: B</a:t>
            </a:r>
            <a:r>
              <a:rPr lang="en-GB" dirty="0" err="1" smtClean="0"/>
              <a:t>usiness</a:t>
            </a:r>
            <a:r>
              <a:rPr lang="en-GB" dirty="0" smtClean="0"/>
              <a:t>  </a:t>
            </a:r>
            <a:r>
              <a:rPr lang="en-GB" dirty="0"/>
              <a:t>plans  written  by  women  are  assessed  more  negatively  in  sectors  stereotypically </a:t>
            </a:r>
            <a:r>
              <a:rPr lang="en-GB" dirty="0" smtClean="0"/>
              <a:t>associated </a:t>
            </a:r>
            <a:r>
              <a:rPr lang="en-GB" dirty="0"/>
              <a:t>with </a:t>
            </a:r>
            <a:r>
              <a:rPr lang="en-GB" dirty="0" smtClean="0"/>
              <a:t>men</a:t>
            </a:r>
            <a:r>
              <a:rPr lang="pl-PL" dirty="0"/>
              <a:t>.</a:t>
            </a:r>
            <a:endParaRPr lang="en-GB" dirty="0"/>
          </a:p>
        </p:txBody>
      </p:sp>
      <p:sp>
        <p:nvSpPr>
          <p:cNvPr id="4" name="BlokTextu 3"/>
          <p:cNvSpPr txBox="1"/>
          <p:nvPr/>
        </p:nvSpPr>
        <p:spPr>
          <a:xfrm>
            <a:off x="6764439" y="1088212"/>
            <a:ext cx="4051139" cy="1477328"/>
          </a:xfrm>
          <a:prstGeom prst="rect">
            <a:avLst/>
          </a:prstGeom>
          <a:solidFill>
            <a:schemeClr val="bg1">
              <a:lumMod val="75000"/>
            </a:schemeClr>
          </a:solidFill>
        </p:spPr>
        <p:txBody>
          <a:bodyPr wrap="square" rtlCol="0">
            <a:spAutoFit/>
          </a:bodyPr>
          <a:lstStyle/>
          <a:p>
            <a:r>
              <a:rPr lang="pl-PL" dirty="0" smtClean="0"/>
              <a:t>T</a:t>
            </a:r>
            <a:r>
              <a:rPr lang="en-GB" dirty="0" smtClean="0"/>
              <a:t>he </a:t>
            </a:r>
            <a:r>
              <a:rPr lang="en-GB" dirty="0"/>
              <a:t>study corroborates the view that from early phase of  the business </a:t>
            </a:r>
            <a:r>
              <a:rPr lang="en-GB" dirty="0" smtClean="0"/>
              <a:t>creation </a:t>
            </a:r>
            <a:r>
              <a:rPr lang="en-GB" dirty="0"/>
              <a:t>women may be </a:t>
            </a:r>
            <a:r>
              <a:rPr lang="en-GB" dirty="0" smtClean="0"/>
              <a:t>disadvantaged </a:t>
            </a:r>
            <a:r>
              <a:rPr lang="en-GB" dirty="0"/>
              <a:t>when aspiring to become an entrepreneur</a:t>
            </a:r>
          </a:p>
        </p:txBody>
      </p:sp>
      <p:sp>
        <p:nvSpPr>
          <p:cNvPr id="6" name="BlokTextu 5"/>
          <p:cNvSpPr txBox="1"/>
          <p:nvPr/>
        </p:nvSpPr>
        <p:spPr>
          <a:xfrm>
            <a:off x="659754" y="3284400"/>
            <a:ext cx="4051139" cy="646331"/>
          </a:xfrm>
          <a:prstGeom prst="rect">
            <a:avLst/>
          </a:prstGeom>
          <a:solidFill>
            <a:schemeClr val="bg1">
              <a:lumMod val="75000"/>
            </a:schemeClr>
          </a:solidFill>
        </p:spPr>
        <p:txBody>
          <a:bodyPr wrap="square" rtlCol="0">
            <a:spAutoFit/>
          </a:bodyPr>
          <a:lstStyle/>
          <a:p>
            <a:r>
              <a:rPr lang="pl-PL" dirty="0" smtClean="0"/>
              <a:t>2: The </a:t>
            </a:r>
            <a:r>
              <a:rPr lang="en-GB" dirty="0" smtClean="0"/>
              <a:t>evaluators</a:t>
            </a:r>
            <a:r>
              <a:rPr lang="en-GB" dirty="0"/>
              <a:t>’ masculinity </a:t>
            </a:r>
            <a:r>
              <a:rPr lang="pl-PL" dirty="0" smtClean="0"/>
              <a:t> </a:t>
            </a:r>
            <a:r>
              <a:rPr lang="en-GB" dirty="0" smtClean="0"/>
              <a:t>may </a:t>
            </a:r>
            <a:r>
              <a:rPr lang="en-GB" dirty="0"/>
              <a:t>have an adverse effect on the </a:t>
            </a:r>
            <a:r>
              <a:rPr lang="en-GB" dirty="0" smtClean="0"/>
              <a:t>evaluation</a:t>
            </a:r>
            <a:r>
              <a:rPr lang="pl-PL" dirty="0" smtClean="0"/>
              <a:t>.</a:t>
            </a:r>
            <a:r>
              <a:rPr lang="en-GB" dirty="0" smtClean="0"/>
              <a:t> </a:t>
            </a:r>
            <a:endParaRPr lang="en-GB" dirty="0"/>
          </a:p>
        </p:txBody>
      </p:sp>
      <p:sp>
        <p:nvSpPr>
          <p:cNvPr id="8" name="BlokTextu 7"/>
          <p:cNvSpPr txBox="1"/>
          <p:nvPr/>
        </p:nvSpPr>
        <p:spPr>
          <a:xfrm>
            <a:off x="6749970" y="3284400"/>
            <a:ext cx="4431174" cy="646331"/>
          </a:xfrm>
          <a:prstGeom prst="rect">
            <a:avLst/>
          </a:prstGeom>
          <a:solidFill>
            <a:schemeClr val="bg1">
              <a:lumMod val="75000"/>
            </a:schemeClr>
          </a:solidFill>
        </p:spPr>
        <p:txBody>
          <a:bodyPr wrap="square" rtlCol="0">
            <a:spAutoFit/>
          </a:bodyPr>
          <a:lstStyle/>
          <a:p>
            <a:r>
              <a:rPr lang="pl-PL" dirty="0" smtClean="0"/>
              <a:t>C</a:t>
            </a:r>
            <a:r>
              <a:rPr lang="en-GB" dirty="0" err="1" smtClean="0"/>
              <a:t>ulture</a:t>
            </a:r>
            <a:r>
              <a:rPr lang="en-GB" dirty="0" smtClean="0"/>
              <a:t>-specific </a:t>
            </a:r>
            <a:r>
              <a:rPr lang="en-GB" dirty="0"/>
              <a:t>barriers that could slow </a:t>
            </a:r>
          </a:p>
          <a:p>
            <a:r>
              <a:rPr lang="en-GB" dirty="0"/>
              <a:t>down women’s progress in </a:t>
            </a:r>
            <a:r>
              <a:rPr lang="en-GB" dirty="0" smtClean="0"/>
              <a:t>entrepreneurship</a:t>
            </a:r>
            <a:r>
              <a:rPr lang="en-GB" dirty="0"/>
              <a:t>. </a:t>
            </a:r>
          </a:p>
        </p:txBody>
      </p:sp>
      <p:sp>
        <p:nvSpPr>
          <p:cNvPr id="9" name="BlokTextu 8"/>
          <p:cNvSpPr txBox="1"/>
          <p:nvPr/>
        </p:nvSpPr>
        <p:spPr>
          <a:xfrm>
            <a:off x="659754" y="4858306"/>
            <a:ext cx="4224760" cy="646331"/>
          </a:xfrm>
          <a:prstGeom prst="rect">
            <a:avLst/>
          </a:prstGeom>
          <a:solidFill>
            <a:srgbClr val="002060"/>
          </a:solidFill>
        </p:spPr>
        <p:txBody>
          <a:bodyPr wrap="square" rtlCol="0">
            <a:spAutoFit/>
          </a:bodyPr>
          <a:lstStyle/>
          <a:p>
            <a:r>
              <a:rPr lang="pl-PL" dirty="0" smtClean="0">
                <a:solidFill>
                  <a:schemeClr val="bg1"/>
                </a:solidFill>
              </a:rPr>
              <a:t>3: F</a:t>
            </a:r>
            <a:r>
              <a:rPr lang="en-GB" dirty="0" err="1" smtClean="0">
                <a:solidFill>
                  <a:schemeClr val="bg1"/>
                </a:solidFill>
              </a:rPr>
              <a:t>emale</a:t>
            </a:r>
            <a:r>
              <a:rPr lang="en-GB" dirty="0" smtClean="0">
                <a:solidFill>
                  <a:schemeClr val="bg1"/>
                </a:solidFill>
              </a:rPr>
              <a:t> </a:t>
            </a:r>
            <a:r>
              <a:rPr lang="en-GB" dirty="0">
                <a:solidFill>
                  <a:schemeClr val="bg1"/>
                </a:solidFill>
              </a:rPr>
              <a:t>evaluators </a:t>
            </a:r>
            <a:r>
              <a:rPr lang="en-GB" dirty="0" smtClean="0">
                <a:solidFill>
                  <a:schemeClr val="bg1"/>
                </a:solidFill>
              </a:rPr>
              <a:t>described  </a:t>
            </a:r>
            <a:r>
              <a:rPr lang="en-GB" dirty="0">
                <a:solidFill>
                  <a:schemeClr val="bg1"/>
                </a:solidFill>
              </a:rPr>
              <a:t>themselves  as  more  masculine  than  men</a:t>
            </a:r>
          </a:p>
        </p:txBody>
      </p:sp>
      <p:cxnSp>
        <p:nvCxnSpPr>
          <p:cNvPr id="16" name="Rovná spojovacia šípka 15"/>
          <p:cNvCxnSpPr/>
          <p:nvPr/>
        </p:nvCxnSpPr>
        <p:spPr>
          <a:xfrm>
            <a:off x="5185457" y="3607565"/>
            <a:ext cx="1400537"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Rovná spojovacia šípka 16"/>
          <p:cNvCxnSpPr/>
          <p:nvPr/>
        </p:nvCxnSpPr>
        <p:spPr>
          <a:xfrm>
            <a:off x="5185457" y="1826876"/>
            <a:ext cx="1400537"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72329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a:t>Results and conclusions</a:t>
            </a:r>
            <a:endParaRPr lang="en-GB" dirty="0"/>
          </a:p>
        </p:txBody>
      </p:sp>
      <p:sp>
        <p:nvSpPr>
          <p:cNvPr id="3" name="BlokTextu 2"/>
          <p:cNvSpPr txBox="1"/>
          <p:nvPr/>
        </p:nvSpPr>
        <p:spPr>
          <a:xfrm>
            <a:off x="659755" y="1365211"/>
            <a:ext cx="4224759" cy="923330"/>
          </a:xfrm>
          <a:prstGeom prst="rect">
            <a:avLst/>
          </a:prstGeom>
          <a:solidFill>
            <a:schemeClr val="bg1">
              <a:lumMod val="75000"/>
            </a:schemeClr>
          </a:solidFill>
        </p:spPr>
        <p:txBody>
          <a:bodyPr wrap="square" rtlCol="0">
            <a:spAutoFit/>
          </a:bodyPr>
          <a:lstStyle/>
          <a:p>
            <a:r>
              <a:rPr lang="pl-PL" dirty="0" smtClean="0"/>
              <a:t>1: B</a:t>
            </a:r>
            <a:r>
              <a:rPr lang="en-GB" dirty="0" err="1" smtClean="0"/>
              <a:t>usiness</a:t>
            </a:r>
            <a:r>
              <a:rPr lang="en-GB" dirty="0" smtClean="0"/>
              <a:t>  </a:t>
            </a:r>
            <a:r>
              <a:rPr lang="en-GB" dirty="0"/>
              <a:t>plans  written  by  women  are  assessed  more  negatively  in  sectors  stereotypically </a:t>
            </a:r>
            <a:r>
              <a:rPr lang="en-GB" dirty="0" smtClean="0"/>
              <a:t>associated </a:t>
            </a:r>
            <a:r>
              <a:rPr lang="en-GB" dirty="0"/>
              <a:t>with </a:t>
            </a:r>
            <a:r>
              <a:rPr lang="en-GB" dirty="0" smtClean="0"/>
              <a:t>men</a:t>
            </a:r>
            <a:r>
              <a:rPr lang="pl-PL" dirty="0"/>
              <a:t>.</a:t>
            </a:r>
            <a:endParaRPr lang="en-GB" dirty="0"/>
          </a:p>
        </p:txBody>
      </p:sp>
      <p:sp>
        <p:nvSpPr>
          <p:cNvPr id="4" name="BlokTextu 3"/>
          <p:cNvSpPr txBox="1"/>
          <p:nvPr/>
        </p:nvSpPr>
        <p:spPr>
          <a:xfrm>
            <a:off x="6764439" y="1088212"/>
            <a:ext cx="4051139" cy="1477328"/>
          </a:xfrm>
          <a:prstGeom prst="rect">
            <a:avLst/>
          </a:prstGeom>
          <a:solidFill>
            <a:schemeClr val="bg1">
              <a:lumMod val="75000"/>
            </a:schemeClr>
          </a:solidFill>
        </p:spPr>
        <p:txBody>
          <a:bodyPr wrap="square" rtlCol="0">
            <a:spAutoFit/>
          </a:bodyPr>
          <a:lstStyle/>
          <a:p>
            <a:r>
              <a:rPr lang="pl-PL" dirty="0" smtClean="0"/>
              <a:t>T</a:t>
            </a:r>
            <a:r>
              <a:rPr lang="en-GB" dirty="0" smtClean="0"/>
              <a:t>he </a:t>
            </a:r>
            <a:r>
              <a:rPr lang="en-GB" dirty="0"/>
              <a:t>study corroborates the view that from early phase of  the business </a:t>
            </a:r>
            <a:r>
              <a:rPr lang="en-GB" dirty="0" smtClean="0"/>
              <a:t>creation </a:t>
            </a:r>
            <a:r>
              <a:rPr lang="en-GB" dirty="0"/>
              <a:t>women may be </a:t>
            </a:r>
            <a:r>
              <a:rPr lang="en-GB" dirty="0" smtClean="0"/>
              <a:t>disadvantaged </a:t>
            </a:r>
            <a:r>
              <a:rPr lang="en-GB" dirty="0"/>
              <a:t>when aspiring to become an entrepreneur</a:t>
            </a:r>
          </a:p>
        </p:txBody>
      </p:sp>
      <p:sp>
        <p:nvSpPr>
          <p:cNvPr id="6" name="BlokTextu 5"/>
          <p:cNvSpPr txBox="1"/>
          <p:nvPr/>
        </p:nvSpPr>
        <p:spPr>
          <a:xfrm>
            <a:off x="659754" y="3284400"/>
            <a:ext cx="4051139" cy="646331"/>
          </a:xfrm>
          <a:prstGeom prst="rect">
            <a:avLst/>
          </a:prstGeom>
          <a:solidFill>
            <a:schemeClr val="bg1">
              <a:lumMod val="75000"/>
            </a:schemeClr>
          </a:solidFill>
        </p:spPr>
        <p:txBody>
          <a:bodyPr wrap="square" rtlCol="0">
            <a:spAutoFit/>
          </a:bodyPr>
          <a:lstStyle/>
          <a:p>
            <a:r>
              <a:rPr lang="pl-PL" dirty="0" smtClean="0"/>
              <a:t>2: The </a:t>
            </a:r>
            <a:r>
              <a:rPr lang="en-GB" dirty="0" smtClean="0"/>
              <a:t>evaluators</a:t>
            </a:r>
            <a:r>
              <a:rPr lang="en-GB" dirty="0"/>
              <a:t>’ masculinity </a:t>
            </a:r>
            <a:r>
              <a:rPr lang="pl-PL" dirty="0" smtClean="0"/>
              <a:t> </a:t>
            </a:r>
            <a:r>
              <a:rPr lang="en-GB" dirty="0" smtClean="0"/>
              <a:t>may </a:t>
            </a:r>
            <a:r>
              <a:rPr lang="en-GB" dirty="0"/>
              <a:t>have an adverse effect on the </a:t>
            </a:r>
            <a:r>
              <a:rPr lang="en-GB" dirty="0" smtClean="0"/>
              <a:t>evaluation</a:t>
            </a:r>
            <a:r>
              <a:rPr lang="pl-PL" dirty="0" smtClean="0"/>
              <a:t>.</a:t>
            </a:r>
            <a:r>
              <a:rPr lang="en-GB" dirty="0" smtClean="0"/>
              <a:t> </a:t>
            </a:r>
            <a:endParaRPr lang="en-GB" dirty="0"/>
          </a:p>
        </p:txBody>
      </p:sp>
      <p:sp>
        <p:nvSpPr>
          <p:cNvPr id="8" name="BlokTextu 7"/>
          <p:cNvSpPr txBox="1"/>
          <p:nvPr/>
        </p:nvSpPr>
        <p:spPr>
          <a:xfrm>
            <a:off x="6749970" y="3284400"/>
            <a:ext cx="4431174" cy="646331"/>
          </a:xfrm>
          <a:prstGeom prst="rect">
            <a:avLst/>
          </a:prstGeom>
          <a:solidFill>
            <a:schemeClr val="bg1">
              <a:lumMod val="75000"/>
            </a:schemeClr>
          </a:solidFill>
        </p:spPr>
        <p:txBody>
          <a:bodyPr wrap="square" rtlCol="0">
            <a:spAutoFit/>
          </a:bodyPr>
          <a:lstStyle/>
          <a:p>
            <a:r>
              <a:rPr lang="pl-PL" dirty="0" smtClean="0"/>
              <a:t>C</a:t>
            </a:r>
            <a:r>
              <a:rPr lang="en-GB" dirty="0" err="1" smtClean="0"/>
              <a:t>ulture</a:t>
            </a:r>
            <a:r>
              <a:rPr lang="en-GB" dirty="0" smtClean="0"/>
              <a:t>-specific </a:t>
            </a:r>
            <a:r>
              <a:rPr lang="en-GB" dirty="0"/>
              <a:t>barriers that could slow </a:t>
            </a:r>
          </a:p>
          <a:p>
            <a:r>
              <a:rPr lang="en-GB" dirty="0"/>
              <a:t>down women’s progress in </a:t>
            </a:r>
            <a:r>
              <a:rPr lang="en-GB" dirty="0" smtClean="0"/>
              <a:t>entrepreneurship</a:t>
            </a:r>
            <a:r>
              <a:rPr lang="en-GB" dirty="0"/>
              <a:t>. </a:t>
            </a:r>
          </a:p>
        </p:txBody>
      </p:sp>
      <p:sp>
        <p:nvSpPr>
          <p:cNvPr id="9" name="BlokTextu 8"/>
          <p:cNvSpPr txBox="1"/>
          <p:nvPr/>
        </p:nvSpPr>
        <p:spPr>
          <a:xfrm>
            <a:off x="659754" y="4858306"/>
            <a:ext cx="4224760" cy="646331"/>
          </a:xfrm>
          <a:prstGeom prst="rect">
            <a:avLst/>
          </a:prstGeom>
          <a:solidFill>
            <a:schemeClr val="bg1">
              <a:lumMod val="75000"/>
            </a:schemeClr>
          </a:solidFill>
        </p:spPr>
        <p:txBody>
          <a:bodyPr wrap="square" rtlCol="0">
            <a:spAutoFit/>
          </a:bodyPr>
          <a:lstStyle/>
          <a:p>
            <a:r>
              <a:rPr lang="pl-PL" dirty="0" smtClean="0"/>
              <a:t>3: F</a:t>
            </a:r>
            <a:r>
              <a:rPr lang="en-GB" dirty="0" err="1" smtClean="0"/>
              <a:t>emale</a:t>
            </a:r>
            <a:r>
              <a:rPr lang="en-GB" dirty="0" smtClean="0"/>
              <a:t> </a:t>
            </a:r>
            <a:r>
              <a:rPr lang="en-GB" dirty="0"/>
              <a:t>evaluators </a:t>
            </a:r>
            <a:r>
              <a:rPr lang="en-GB" dirty="0" smtClean="0"/>
              <a:t>described  </a:t>
            </a:r>
            <a:r>
              <a:rPr lang="en-GB" dirty="0"/>
              <a:t>themselves  as  more  masculine  than  men</a:t>
            </a:r>
          </a:p>
        </p:txBody>
      </p:sp>
      <p:sp>
        <p:nvSpPr>
          <p:cNvPr id="11" name="BlokTextu 10"/>
          <p:cNvSpPr txBox="1"/>
          <p:nvPr/>
        </p:nvSpPr>
        <p:spPr>
          <a:xfrm>
            <a:off x="6749970" y="4719806"/>
            <a:ext cx="4917311" cy="923330"/>
          </a:xfrm>
          <a:prstGeom prst="rect">
            <a:avLst/>
          </a:prstGeom>
          <a:solidFill>
            <a:srgbClr val="C00000"/>
          </a:solidFill>
        </p:spPr>
        <p:txBody>
          <a:bodyPr wrap="square" rtlCol="0">
            <a:spAutoFit/>
          </a:bodyPr>
          <a:lstStyle/>
          <a:p>
            <a:pPr algn="just"/>
            <a:r>
              <a:rPr lang="pl-PL" b="1" dirty="0" smtClean="0">
                <a:solidFill>
                  <a:schemeClr val="bg1"/>
                </a:solidFill>
              </a:rPr>
              <a:t>H</a:t>
            </a:r>
            <a:r>
              <a:rPr lang="en-GB" b="1" dirty="0" err="1" smtClean="0">
                <a:solidFill>
                  <a:schemeClr val="bg1"/>
                </a:solidFill>
              </a:rPr>
              <a:t>yper</a:t>
            </a:r>
            <a:r>
              <a:rPr lang="en-GB" b="1" dirty="0" smtClean="0">
                <a:solidFill>
                  <a:schemeClr val="bg1"/>
                </a:solidFill>
              </a:rPr>
              <a:t>-masculine </a:t>
            </a:r>
            <a:r>
              <a:rPr lang="en-GB" b="1" dirty="0">
                <a:solidFill>
                  <a:schemeClr val="bg1"/>
                </a:solidFill>
              </a:rPr>
              <a:t>stereotypes about successful entrepreneurs  may lead to self-selection of potential </a:t>
            </a:r>
            <a:r>
              <a:rPr lang="en-GB" b="1" dirty="0" smtClean="0">
                <a:solidFill>
                  <a:schemeClr val="bg1"/>
                </a:solidFill>
              </a:rPr>
              <a:t>female entrepreneurs. </a:t>
            </a:r>
            <a:endParaRPr lang="en-GB" b="1" dirty="0">
              <a:solidFill>
                <a:schemeClr val="bg1"/>
              </a:solidFill>
            </a:endParaRPr>
          </a:p>
        </p:txBody>
      </p:sp>
      <p:cxnSp>
        <p:nvCxnSpPr>
          <p:cNvPr id="15" name="Rovná spojovacia šípka 14"/>
          <p:cNvCxnSpPr/>
          <p:nvPr/>
        </p:nvCxnSpPr>
        <p:spPr>
          <a:xfrm>
            <a:off x="5185458" y="5181471"/>
            <a:ext cx="1400537"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Rovná spojovacia šípka 15"/>
          <p:cNvCxnSpPr/>
          <p:nvPr/>
        </p:nvCxnSpPr>
        <p:spPr>
          <a:xfrm>
            <a:off x="5185457" y="3607565"/>
            <a:ext cx="1400537"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Rovná spojovacia šípka 16"/>
          <p:cNvCxnSpPr/>
          <p:nvPr/>
        </p:nvCxnSpPr>
        <p:spPr>
          <a:xfrm>
            <a:off x="5185457" y="1826876"/>
            <a:ext cx="1400537"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91907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720000" y="682930"/>
            <a:ext cx="10753200" cy="451576"/>
          </a:xfrm>
        </p:spPr>
        <p:txBody>
          <a:bodyPr>
            <a:normAutofit fontScale="90000"/>
          </a:bodyPr>
          <a:lstStyle/>
          <a:p>
            <a:r>
              <a:rPr lang="pl-PL" dirty="0" smtClean="0"/>
              <a:t>Important concepts</a:t>
            </a:r>
            <a:endParaRPr lang="en-GB" dirty="0"/>
          </a:p>
        </p:txBody>
      </p:sp>
      <p:sp>
        <p:nvSpPr>
          <p:cNvPr id="5" name="Zástupný objekt pre obsah 4"/>
          <p:cNvSpPr>
            <a:spLocks noGrp="1"/>
          </p:cNvSpPr>
          <p:nvPr>
            <p:ph idx="1"/>
          </p:nvPr>
        </p:nvSpPr>
        <p:spPr/>
        <p:txBody>
          <a:bodyPr>
            <a:normAutofit/>
          </a:bodyPr>
          <a:lstStyle/>
          <a:p>
            <a:pPr>
              <a:lnSpc>
                <a:spcPct val="100000"/>
              </a:lnSpc>
            </a:pPr>
            <a:r>
              <a:rPr lang="en-GB" b="1" dirty="0" smtClean="0"/>
              <a:t>Glass ceiling</a:t>
            </a:r>
            <a:endParaRPr lang="en-GB" dirty="0" smtClean="0"/>
          </a:p>
          <a:p>
            <a:pPr>
              <a:lnSpc>
                <a:spcPct val="100000"/>
              </a:lnSpc>
            </a:pPr>
            <a:r>
              <a:rPr lang="en-GB" b="1" dirty="0" smtClean="0"/>
              <a:t>Sticky floor</a:t>
            </a:r>
            <a:endParaRPr lang="pl-PL" b="1" dirty="0" smtClean="0"/>
          </a:p>
          <a:p>
            <a:pPr>
              <a:lnSpc>
                <a:spcPct val="100000"/>
              </a:lnSpc>
            </a:pPr>
            <a:r>
              <a:rPr lang="en-GB" b="1" dirty="0" smtClean="0"/>
              <a:t>Glass escalator</a:t>
            </a:r>
            <a:endParaRPr lang="en-GB" dirty="0" smtClean="0"/>
          </a:p>
          <a:p>
            <a:pPr>
              <a:lnSpc>
                <a:spcPct val="100000"/>
              </a:lnSpc>
            </a:pPr>
            <a:r>
              <a:rPr lang="en-GB" b="1" dirty="0" smtClean="0"/>
              <a:t>Matilda effect</a:t>
            </a:r>
            <a:endParaRPr lang="pl-PL" b="1" dirty="0" smtClean="0"/>
          </a:p>
          <a:p>
            <a:pPr>
              <a:lnSpc>
                <a:spcPct val="100000"/>
              </a:lnSpc>
            </a:pPr>
            <a:r>
              <a:rPr lang="en-GB" b="1" dirty="0" smtClean="0"/>
              <a:t>Motherhood penalty</a:t>
            </a:r>
            <a:endParaRPr lang="en-GB" dirty="0"/>
          </a:p>
          <a:p>
            <a:pPr>
              <a:lnSpc>
                <a:spcPct val="100000"/>
              </a:lnSpc>
            </a:pPr>
            <a:endParaRPr lang="en-GB" dirty="0" smtClean="0"/>
          </a:p>
          <a:p>
            <a:pPr>
              <a:lnSpc>
                <a:spcPct val="100000"/>
              </a:lnSpc>
            </a:pPr>
            <a:endParaRPr lang="en-GB" dirty="0"/>
          </a:p>
        </p:txBody>
      </p:sp>
      <p:sp>
        <p:nvSpPr>
          <p:cNvPr id="6" name="BlokTextu 5"/>
          <p:cNvSpPr txBox="1"/>
          <p:nvPr/>
        </p:nvSpPr>
        <p:spPr>
          <a:xfrm>
            <a:off x="10646979" y="5973716"/>
            <a:ext cx="1334813" cy="831559"/>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150098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smtClean="0"/>
              <a:t>Take-home message</a:t>
            </a:r>
            <a:endParaRPr lang="en-GB" dirty="0"/>
          </a:p>
        </p:txBody>
      </p:sp>
      <p:sp>
        <p:nvSpPr>
          <p:cNvPr id="12" name="BlokTextu 11"/>
          <p:cNvSpPr txBox="1"/>
          <p:nvPr/>
        </p:nvSpPr>
        <p:spPr>
          <a:xfrm>
            <a:off x="1918502" y="1690688"/>
            <a:ext cx="7896830" cy="2677656"/>
          </a:xfrm>
          <a:prstGeom prst="rect">
            <a:avLst/>
          </a:prstGeom>
          <a:solidFill>
            <a:srgbClr val="002060"/>
          </a:solidFill>
        </p:spPr>
        <p:txBody>
          <a:bodyPr wrap="square" rtlCol="0">
            <a:spAutoFit/>
          </a:bodyPr>
          <a:lstStyle/>
          <a:p>
            <a:pPr algn="just"/>
            <a:r>
              <a:rPr lang="pl-PL" sz="2400" b="1" dirty="0" smtClean="0">
                <a:solidFill>
                  <a:schemeClr val="bg1"/>
                </a:solidFill>
              </a:rPr>
              <a:t>C</a:t>
            </a:r>
            <a:r>
              <a:rPr lang="en-GB" sz="2400" b="1" dirty="0" err="1" smtClean="0">
                <a:solidFill>
                  <a:schemeClr val="bg1"/>
                </a:solidFill>
              </a:rPr>
              <a:t>aution</a:t>
            </a:r>
            <a:r>
              <a:rPr lang="en-GB" sz="2400" b="1" dirty="0" smtClean="0">
                <a:solidFill>
                  <a:schemeClr val="bg1"/>
                </a:solidFill>
              </a:rPr>
              <a:t> </a:t>
            </a:r>
            <a:r>
              <a:rPr lang="en-GB" sz="2400" b="1" dirty="0">
                <a:solidFill>
                  <a:schemeClr val="bg1"/>
                </a:solidFill>
              </a:rPr>
              <a:t>is advised </a:t>
            </a:r>
            <a:r>
              <a:rPr lang="en-GB" sz="2400" b="1" dirty="0" smtClean="0">
                <a:solidFill>
                  <a:schemeClr val="bg1"/>
                </a:solidFill>
              </a:rPr>
              <a:t>when </a:t>
            </a:r>
            <a:r>
              <a:rPr lang="en-GB" sz="2400" b="1" dirty="0">
                <a:solidFill>
                  <a:schemeClr val="bg1"/>
                </a:solidFill>
              </a:rPr>
              <a:t>recommending to increase the number of female evaluators of business plans in pitch </a:t>
            </a:r>
            <a:r>
              <a:rPr lang="pl-PL" sz="2400" b="1" dirty="0" smtClean="0">
                <a:solidFill>
                  <a:schemeClr val="bg1"/>
                </a:solidFill>
              </a:rPr>
              <a:t> </a:t>
            </a:r>
            <a:r>
              <a:rPr lang="en-GB" sz="2400" b="1" dirty="0" smtClean="0">
                <a:solidFill>
                  <a:schemeClr val="bg1"/>
                </a:solidFill>
              </a:rPr>
              <a:t>competitions</a:t>
            </a:r>
            <a:r>
              <a:rPr lang="en-GB" sz="2400" b="1" dirty="0">
                <a:solidFill>
                  <a:schemeClr val="bg1"/>
                </a:solidFill>
              </a:rPr>
              <a:t>. If women who get involved in entrepreneurship are excessively masculine and </a:t>
            </a:r>
            <a:r>
              <a:rPr lang="en-GB" sz="2400" b="1" dirty="0" smtClean="0">
                <a:solidFill>
                  <a:schemeClr val="bg1"/>
                </a:solidFill>
              </a:rPr>
              <a:t>masculinity </a:t>
            </a:r>
            <a:r>
              <a:rPr lang="en-GB" sz="2400" b="1" dirty="0">
                <a:solidFill>
                  <a:schemeClr val="bg1"/>
                </a:solidFill>
              </a:rPr>
              <a:t>is associated with less favourable evaluation of potential female entrepreneurs, such </a:t>
            </a:r>
            <a:r>
              <a:rPr lang="en-GB" sz="2400" b="1" dirty="0" smtClean="0">
                <a:solidFill>
                  <a:schemeClr val="bg1"/>
                </a:solidFill>
              </a:rPr>
              <a:t>policies </a:t>
            </a:r>
            <a:r>
              <a:rPr lang="en-GB" sz="2400" b="1" dirty="0">
                <a:solidFill>
                  <a:schemeClr val="bg1"/>
                </a:solidFill>
              </a:rPr>
              <a:t>could backfire against women putting them in more disadvantaged position.</a:t>
            </a:r>
          </a:p>
        </p:txBody>
      </p:sp>
    </p:spTree>
    <p:extLst>
      <p:ext uri="{BB962C8B-B14F-4D97-AF65-F5344CB8AC3E}">
        <p14:creationId xmlns:p14="http://schemas.microsoft.com/office/powerpoint/2010/main" val="113812014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a:t>Case study – discrimination &amp; backlash</a:t>
            </a:r>
            <a:endParaRPr lang="en-GB" dirty="0"/>
          </a:p>
        </p:txBody>
      </p:sp>
      <p:sp>
        <p:nvSpPr>
          <p:cNvPr id="3" name="Zástupný objekt pre obsah 2"/>
          <p:cNvSpPr>
            <a:spLocks noGrp="1"/>
          </p:cNvSpPr>
          <p:nvPr>
            <p:ph idx="1"/>
          </p:nvPr>
        </p:nvSpPr>
        <p:spPr/>
        <p:txBody>
          <a:bodyPr/>
          <a:lstStyle/>
          <a:p>
            <a:endParaRPr lang="en-GB"/>
          </a:p>
        </p:txBody>
      </p:sp>
    </p:spTree>
    <p:extLst>
      <p:ext uri="{BB962C8B-B14F-4D97-AF65-F5344CB8AC3E}">
        <p14:creationId xmlns:p14="http://schemas.microsoft.com/office/powerpoint/2010/main" val="132216658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p:cNvSpPr>
            <a:spLocks noGrp="1"/>
          </p:cNvSpPr>
          <p:nvPr>
            <p:ph type="sldNum" sz="quarter" idx="11"/>
          </p:nvPr>
        </p:nvSpPr>
        <p:spPr/>
        <p:txBody>
          <a:bodyPr/>
          <a:lstStyle/>
          <a:p>
            <a:fld id="{0970407D-EE58-4A0B-824B-1D3AE42DD9CF}" type="slidenum">
              <a:rPr lang="cs-CZ" altLang="cs-CZ" smtClean="0"/>
              <a:pPr/>
              <a:t>82</a:t>
            </a:fld>
            <a:endParaRPr lang="cs-CZ" altLang="cs-CZ" dirty="0"/>
          </a:p>
        </p:txBody>
      </p:sp>
      <p:sp>
        <p:nvSpPr>
          <p:cNvPr id="4" name="Nadpis 3"/>
          <p:cNvSpPr>
            <a:spLocks noGrp="1"/>
          </p:cNvSpPr>
          <p:nvPr>
            <p:ph type="title"/>
          </p:nvPr>
        </p:nvSpPr>
        <p:spPr/>
        <p:txBody>
          <a:bodyPr/>
          <a:lstStyle/>
          <a:p>
            <a:r>
              <a:rPr lang="pl-PL" dirty="0" smtClean="0"/>
              <a:t>Case study – discrimination &amp; backlash</a:t>
            </a:r>
            <a:endParaRPr lang="pl-PL" dirty="0"/>
          </a:p>
        </p:txBody>
      </p:sp>
      <p:sp>
        <p:nvSpPr>
          <p:cNvPr id="17" name="Zástupný objekt pre obsah 16"/>
          <p:cNvSpPr>
            <a:spLocks noGrp="1"/>
          </p:cNvSpPr>
          <p:nvPr>
            <p:ph idx="1"/>
          </p:nvPr>
        </p:nvSpPr>
        <p:spPr/>
        <p:txBody>
          <a:bodyPr/>
          <a:lstStyle/>
          <a:p>
            <a:endParaRPr lang="pl-PL" dirty="0"/>
          </a:p>
        </p:txBody>
      </p:sp>
      <p:sp>
        <p:nvSpPr>
          <p:cNvPr id="21" name="Textové pole 2"/>
          <p:cNvSpPr txBox="1">
            <a:spLocks noChangeArrowheads="1"/>
          </p:cNvSpPr>
          <p:nvPr/>
        </p:nvSpPr>
        <p:spPr bwMode="auto">
          <a:xfrm>
            <a:off x="1312729" y="2085690"/>
            <a:ext cx="2114267" cy="1551945"/>
          </a:xfrm>
          <a:prstGeom prst="ellipse">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sz="2000" dirty="0">
                <a:effectLst/>
                <a:latin typeface="Calibri" panose="020F0502020204030204" pitchFamily="34" charset="0"/>
                <a:ea typeface="Calibri" panose="020F0502020204030204" pitchFamily="34" charset="0"/>
                <a:cs typeface="Times New Roman" panose="02020603050405020304" pitchFamily="18" charset="0"/>
              </a:rPr>
              <a:t>Is there differential treatment?</a:t>
            </a:r>
          </a:p>
        </p:txBody>
      </p:sp>
      <p:sp>
        <p:nvSpPr>
          <p:cNvPr id="7" name="BlokTextu 6"/>
          <p:cNvSpPr txBox="1"/>
          <p:nvPr/>
        </p:nvSpPr>
        <p:spPr>
          <a:xfrm flipH="1" flipV="1">
            <a:off x="10695398" y="6013984"/>
            <a:ext cx="1202076" cy="766959"/>
          </a:xfrm>
          <a:prstGeom prst="rect">
            <a:avLst/>
          </a:prstGeom>
          <a:solidFill>
            <a:schemeClr val="bg1"/>
          </a:solidFill>
        </p:spPr>
        <p:txBody>
          <a:bodyPr wrap="square" rtlCol="0">
            <a:spAutoFit/>
          </a:bodyPr>
          <a:lstStyle/>
          <a:p>
            <a:endParaRPr lang="pl-PL"/>
          </a:p>
        </p:txBody>
      </p:sp>
    </p:spTree>
    <p:extLst>
      <p:ext uri="{BB962C8B-B14F-4D97-AF65-F5344CB8AC3E}">
        <p14:creationId xmlns:p14="http://schemas.microsoft.com/office/powerpoint/2010/main" val="133163634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p:cNvSpPr>
            <a:spLocks noGrp="1"/>
          </p:cNvSpPr>
          <p:nvPr>
            <p:ph type="sldNum" sz="quarter" idx="11"/>
          </p:nvPr>
        </p:nvSpPr>
        <p:spPr/>
        <p:txBody>
          <a:bodyPr/>
          <a:lstStyle/>
          <a:p>
            <a:fld id="{0970407D-EE58-4A0B-824B-1D3AE42DD9CF}" type="slidenum">
              <a:rPr lang="cs-CZ" altLang="cs-CZ" smtClean="0"/>
              <a:pPr/>
              <a:t>83</a:t>
            </a:fld>
            <a:endParaRPr lang="cs-CZ" altLang="cs-CZ" dirty="0"/>
          </a:p>
        </p:txBody>
      </p:sp>
      <p:sp>
        <p:nvSpPr>
          <p:cNvPr id="4" name="Nadpis 3"/>
          <p:cNvSpPr>
            <a:spLocks noGrp="1"/>
          </p:cNvSpPr>
          <p:nvPr>
            <p:ph type="title"/>
          </p:nvPr>
        </p:nvSpPr>
        <p:spPr/>
        <p:txBody>
          <a:bodyPr/>
          <a:lstStyle/>
          <a:p>
            <a:r>
              <a:rPr lang="pl-PL" dirty="0"/>
              <a:t>Case study – discrimination &amp; backlash</a:t>
            </a:r>
          </a:p>
        </p:txBody>
      </p:sp>
      <p:sp>
        <p:nvSpPr>
          <p:cNvPr id="17" name="Zástupný objekt pre obsah 16"/>
          <p:cNvSpPr>
            <a:spLocks noGrp="1"/>
          </p:cNvSpPr>
          <p:nvPr>
            <p:ph idx="1"/>
          </p:nvPr>
        </p:nvSpPr>
        <p:spPr/>
        <p:txBody>
          <a:bodyPr/>
          <a:lstStyle/>
          <a:p>
            <a:endParaRPr lang="pl-PL" dirty="0"/>
          </a:p>
        </p:txBody>
      </p:sp>
      <p:sp>
        <p:nvSpPr>
          <p:cNvPr id="21" name="Textové pole 2"/>
          <p:cNvSpPr txBox="1">
            <a:spLocks noChangeArrowheads="1"/>
          </p:cNvSpPr>
          <p:nvPr/>
        </p:nvSpPr>
        <p:spPr bwMode="auto">
          <a:xfrm>
            <a:off x="1312729" y="2085690"/>
            <a:ext cx="2114267" cy="1551945"/>
          </a:xfrm>
          <a:prstGeom prst="ellipse">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sz="2000" dirty="0">
                <a:effectLst/>
                <a:latin typeface="Calibri" panose="020F0502020204030204" pitchFamily="34" charset="0"/>
                <a:ea typeface="Calibri" panose="020F0502020204030204" pitchFamily="34" charset="0"/>
                <a:cs typeface="Times New Roman" panose="02020603050405020304" pitchFamily="18" charset="0"/>
              </a:rPr>
              <a:t>Is there differential treatment?</a:t>
            </a:r>
          </a:p>
        </p:txBody>
      </p:sp>
      <p:sp>
        <p:nvSpPr>
          <p:cNvPr id="22" name="Textové pole 2"/>
          <p:cNvSpPr txBox="1">
            <a:spLocks noChangeArrowheads="1"/>
          </p:cNvSpPr>
          <p:nvPr/>
        </p:nvSpPr>
        <p:spPr bwMode="auto">
          <a:xfrm>
            <a:off x="4502479" y="2252673"/>
            <a:ext cx="2034352" cy="1217977"/>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Sample</a:t>
            </a:r>
          </a:p>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155 HR managers</a:t>
            </a:r>
          </a:p>
        </p:txBody>
      </p:sp>
      <p:cxnSp>
        <p:nvCxnSpPr>
          <p:cNvPr id="6" name="Rovná spojovacia šípka 5"/>
          <p:cNvCxnSpPr/>
          <p:nvPr/>
        </p:nvCxnSpPr>
        <p:spPr bwMode="auto">
          <a:xfrm>
            <a:off x="3627413" y="2839694"/>
            <a:ext cx="726510" cy="0"/>
          </a:xfrm>
          <a:prstGeom prst="straightConnector1">
            <a:avLst/>
          </a:prstGeom>
          <a:solidFill>
            <a:schemeClr val="accent1"/>
          </a:solidFill>
          <a:ln w="19050"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BlokTextu 8"/>
          <p:cNvSpPr txBox="1"/>
          <p:nvPr/>
        </p:nvSpPr>
        <p:spPr>
          <a:xfrm flipH="1" flipV="1">
            <a:off x="10695398" y="6013984"/>
            <a:ext cx="1202076" cy="766959"/>
          </a:xfrm>
          <a:prstGeom prst="rect">
            <a:avLst/>
          </a:prstGeom>
          <a:solidFill>
            <a:schemeClr val="bg1"/>
          </a:solidFill>
        </p:spPr>
        <p:txBody>
          <a:bodyPr wrap="square" rtlCol="0">
            <a:spAutoFit/>
          </a:bodyPr>
          <a:lstStyle/>
          <a:p>
            <a:endParaRPr lang="pl-PL"/>
          </a:p>
        </p:txBody>
      </p:sp>
    </p:spTree>
    <p:extLst>
      <p:ext uri="{BB962C8B-B14F-4D97-AF65-F5344CB8AC3E}">
        <p14:creationId xmlns:p14="http://schemas.microsoft.com/office/powerpoint/2010/main" val="192303821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p:cNvSpPr>
            <a:spLocks noGrp="1"/>
          </p:cNvSpPr>
          <p:nvPr>
            <p:ph type="sldNum" sz="quarter" idx="11"/>
          </p:nvPr>
        </p:nvSpPr>
        <p:spPr/>
        <p:txBody>
          <a:bodyPr/>
          <a:lstStyle/>
          <a:p>
            <a:fld id="{0970407D-EE58-4A0B-824B-1D3AE42DD9CF}" type="slidenum">
              <a:rPr lang="cs-CZ" altLang="cs-CZ" smtClean="0"/>
              <a:pPr/>
              <a:t>84</a:t>
            </a:fld>
            <a:endParaRPr lang="cs-CZ" altLang="cs-CZ" dirty="0"/>
          </a:p>
        </p:txBody>
      </p:sp>
      <p:sp>
        <p:nvSpPr>
          <p:cNvPr id="4" name="Nadpis 3"/>
          <p:cNvSpPr>
            <a:spLocks noGrp="1"/>
          </p:cNvSpPr>
          <p:nvPr>
            <p:ph type="title"/>
          </p:nvPr>
        </p:nvSpPr>
        <p:spPr/>
        <p:txBody>
          <a:bodyPr/>
          <a:lstStyle/>
          <a:p>
            <a:r>
              <a:rPr lang="pl-PL" dirty="0"/>
              <a:t>Case study – discrimination &amp; backlash</a:t>
            </a:r>
          </a:p>
        </p:txBody>
      </p:sp>
      <p:sp>
        <p:nvSpPr>
          <p:cNvPr id="17" name="Zástupný objekt pre obsah 16"/>
          <p:cNvSpPr>
            <a:spLocks noGrp="1"/>
          </p:cNvSpPr>
          <p:nvPr>
            <p:ph idx="1"/>
          </p:nvPr>
        </p:nvSpPr>
        <p:spPr/>
        <p:txBody>
          <a:bodyPr/>
          <a:lstStyle/>
          <a:p>
            <a:endParaRPr lang="pl-PL" dirty="0"/>
          </a:p>
        </p:txBody>
      </p:sp>
      <p:sp>
        <p:nvSpPr>
          <p:cNvPr id="21" name="Textové pole 2"/>
          <p:cNvSpPr txBox="1">
            <a:spLocks noChangeArrowheads="1"/>
          </p:cNvSpPr>
          <p:nvPr/>
        </p:nvSpPr>
        <p:spPr bwMode="auto">
          <a:xfrm>
            <a:off x="1312729" y="2085690"/>
            <a:ext cx="2114267" cy="1551945"/>
          </a:xfrm>
          <a:prstGeom prst="ellipse">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sz="2000" dirty="0">
                <a:effectLst/>
                <a:latin typeface="Calibri" panose="020F0502020204030204" pitchFamily="34" charset="0"/>
                <a:ea typeface="Calibri" panose="020F0502020204030204" pitchFamily="34" charset="0"/>
                <a:cs typeface="Times New Roman" panose="02020603050405020304" pitchFamily="18" charset="0"/>
              </a:rPr>
              <a:t>Is there differential treatment?</a:t>
            </a:r>
          </a:p>
        </p:txBody>
      </p:sp>
      <p:sp>
        <p:nvSpPr>
          <p:cNvPr id="22" name="Textové pole 2"/>
          <p:cNvSpPr txBox="1">
            <a:spLocks noChangeArrowheads="1"/>
          </p:cNvSpPr>
          <p:nvPr/>
        </p:nvSpPr>
        <p:spPr bwMode="auto">
          <a:xfrm>
            <a:off x="4502479" y="2252673"/>
            <a:ext cx="2034352" cy="1217977"/>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Sample</a:t>
            </a:r>
          </a:p>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155 HR managers</a:t>
            </a:r>
          </a:p>
        </p:txBody>
      </p:sp>
      <p:sp>
        <p:nvSpPr>
          <p:cNvPr id="23" name="Textové pole 2"/>
          <p:cNvSpPr txBox="1">
            <a:spLocks noChangeArrowheads="1"/>
          </p:cNvSpPr>
          <p:nvPr/>
        </p:nvSpPr>
        <p:spPr bwMode="auto">
          <a:xfrm>
            <a:off x="7732620" y="2356812"/>
            <a:ext cx="1656395" cy="965765"/>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Two critical stages</a:t>
            </a:r>
          </a:p>
        </p:txBody>
      </p:sp>
      <p:cxnSp>
        <p:nvCxnSpPr>
          <p:cNvPr id="6" name="Rovná spojovacia šípka 5"/>
          <p:cNvCxnSpPr/>
          <p:nvPr/>
        </p:nvCxnSpPr>
        <p:spPr bwMode="auto">
          <a:xfrm>
            <a:off x="3627413" y="2839694"/>
            <a:ext cx="726510" cy="0"/>
          </a:xfrm>
          <a:prstGeom prst="straightConnector1">
            <a:avLst/>
          </a:prstGeom>
          <a:solidFill>
            <a:schemeClr val="accent1"/>
          </a:solidFill>
          <a:ln w="19050"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Rovná spojovacia šípka 17"/>
          <p:cNvCxnSpPr/>
          <p:nvPr/>
        </p:nvCxnSpPr>
        <p:spPr bwMode="auto">
          <a:xfrm>
            <a:off x="6755269" y="2839694"/>
            <a:ext cx="726510" cy="0"/>
          </a:xfrm>
          <a:prstGeom prst="straightConnector1">
            <a:avLst/>
          </a:prstGeom>
          <a:solidFill>
            <a:schemeClr val="accent1"/>
          </a:solidFill>
          <a:ln w="19050"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BlokTextu 10"/>
          <p:cNvSpPr txBox="1"/>
          <p:nvPr/>
        </p:nvSpPr>
        <p:spPr>
          <a:xfrm flipH="1" flipV="1">
            <a:off x="10695398" y="6013984"/>
            <a:ext cx="1202076" cy="766959"/>
          </a:xfrm>
          <a:prstGeom prst="rect">
            <a:avLst/>
          </a:prstGeom>
          <a:solidFill>
            <a:schemeClr val="bg1"/>
          </a:solidFill>
        </p:spPr>
        <p:txBody>
          <a:bodyPr wrap="square" rtlCol="0">
            <a:spAutoFit/>
          </a:bodyPr>
          <a:lstStyle/>
          <a:p>
            <a:endParaRPr lang="pl-PL"/>
          </a:p>
        </p:txBody>
      </p:sp>
    </p:spTree>
    <p:extLst>
      <p:ext uri="{BB962C8B-B14F-4D97-AF65-F5344CB8AC3E}">
        <p14:creationId xmlns:p14="http://schemas.microsoft.com/office/powerpoint/2010/main" val="98169485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p:cNvSpPr>
            <a:spLocks noGrp="1"/>
          </p:cNvSpPr>
          <p:nvPr>
            <p:ph type="sldNum" sz="quarter" idx="11"/>
          </p:nvPr>
        </p:nvSpPr>
        <p:spPr/>
        <p:txBody>
          <a:bodyPr/>
          <a:lstStyle/>
          <a:p>
            <a:fld id="{0970407D-EE58-4A0B-824B-1D3AE42DD9CF}" type="slidenum">
              <a:rPr lang="cs-CZ" altLang="cs-CZ" smtClean="0"/>
              <a:pPr/>
              <a:t>85</a:t>
            </a:fld>
            <a:endParaRPr lang="cs-CZ" altLang="cs-CZ" dirty="0"/>
          </a:p>
        </p:txBody>
      </p:sp>
      <p:sp>
        <p:nvSpPr>
          <p:cNvPr id="4" name="Nadpis 3"/>
          <p:cNvSpPr>
            <a:spLocks noGrp="1"/>
          </p:cNvSpPr>
          <p:nvPr>
            <p:ph type="title"/>
          </p:nvPr>
        </p:nvSpPr>
        <p:spPr/>
        <p:txBody>
          <a:bodyPr/>
          <a:lstStyle/>
          <a:p>
            <a:r>
              <a:rPr lang="pl-PL" dirty="0"/>
              <a:t>Case study – discrimination &amp; backlash</a:t>
            </a:r>
          </a:p>
        </p:txBody>
      </p:sp>
      <p:sp>
        <p:nvSpPr>
          <p:cNvPr id="17" name="Zástupný objekt pre obsah 16"/>
          <p:cNvSpPr>
            <a:spLocks noGrp="1"/>
          </p:cNvSpPr>
          <p:nvPr>
            <p:ph idx="1"/>
          </p:nvPr>
        </p:nvSpPr>
        <p:spPr/>
        <p:txBody>
          <a:bodyPr/>
          <a:lstStyle/>
          <a:p>
            <a:endParaRPr lang="pl-PL" dirty="0"/>
          </a:p>
        </p:txBody>
      </p:sp>
      <p:sp>
        <p:nvSpPr>
          <p:cNvPr id="21" name="Textové pole 2"/>
          <p:cNvSpPr txBox="1">
            <a:spLocks noChangeArrowheads="1"/>
          </p:cNvSpPr>
          <p:nvPr/>
        </p:nvSpPr>
        <p:spPr bwMode="auto">
          <a:xfrm>
            <a:off x="1312729" y="2085690"/>
            <a:ext cx="2114267" cy="1551945"/>
          </a:xfrm>
          <a:prstGeom prst="ellipse">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sz="2000" dirty="0">
                <a:effectLst/>
                <a:latin typeface="Calibri" panose="020F0502020204030204" pitchFamily="34" charset="0"/>
                <a:ea typeface="Calibri" panose="020F0502020204030204" pitchFamily="34" charset="0"/>
                <a:cs typeface="Times New Roman" panose="02020603050405020304" pitchFamily="18" charset="0"/>
              </a:rPr>
              <a:t>Is there differential treatment?</a:t>
            </a:r>
          </a:p>
        </p:txBody>
      </p:sp>
      <p:sp>
        <p:nvSpPr>
          <p:cNvPr id="22" name="Textové pole 2"/>
          <p:cNvSpPr txBox="1">
            <a:spLocks noChangeArrowheads="1"/>
          </p:cNvSpPr>
          <p:nvPr/>
        </p:nvSpPr>
        <p:spPr bwMode="auto">
          <a:xfrm>
            <a:off x="4502479" y="2252673"/>
            <a:ext cx="2034352" cy="1217977"/>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Sample</a:t>
            </a:r>
          </a:p>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155 HR managers</a:t>
            </a:r>
          </a:p>
        </p:txBody>
      </p:sp>
      <p:sp>
        <p:nvSpPr>
          <p:cNvPr id="23" name="Textové pole 2"/>
          <p:cNvSpPr txBox="1">
            <a:spLocks noChangeArrowheads="1"/>
          </p:cNvSpPr>
          <p:nvPr/>
        </p:nvSpPr>
        <p:spPr bwMode="auto">
          <a:xfrm>
            <a:off x="7732620" y="2356812"/>
            <a:ext cx="1656395" cy="965765"/>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Two critical stages</a:t>
            </a:r>
          </a:p>
        </p:txBody>
      </p:sp>
      <p:sp>
        <p:nvSpPr>
          <p:cNvPr id="24" name="Textové pole 3"/>
          <p:cNvSpPr txBox="1">
            <a:spLocks noChangeArrowheads="1"/>
          </p:cNvSpPr>
          <p:nvPr/>
        </p:nvSpPr>
        <p:spPr bwMode="auto">
          <a:xfrm>
            <a:off x="6363222" y="4199404"/>
            <a:ext cx="1770230" cy="547960"/>
          </a:xfrm>
          <a:prstGeom prst="rect">
            <a:avLst/>
          </a:prstGeom>
          <a:solidFill>
            <a:srgbClr val="FF0000"/>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recruitment</a:t>
            </a:r>
          </a:p>
        </p:txBody>
      </p:sp>
      <p:cxnSp>
        <p:nvCxnSpPr>
          <p:cNvPr id="27" name="Rovná spojovacia šípka 26"/>
          <p:cNvCxnSpPr/>
          <p:nvPr/>
        </p:nvCxnSpPr>
        <p:spPr>
          <a:xfrm flipH="1">
            <a:off x="7413712" y="3475222"/>
            <a:ext cx="637815" cy="57610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Rovná spojovacia šípka 5"/>
          <p:cNvCxnSpPr/>
          <p:nvPr/>
        </p:nvCxnSpPr>
        <p:spPr bwMode="auto">
          <a:xfrm>
            <a:off x="3627413" y="2839694"/>
            <a:ext cx="726510" cy="0"/>
          </a:xfrm>
          <a:prstGeom prst="straightConnector1">
            <a:avLst/>
          </a:prstGeom>
          <a:solidFill>
            <a:schemeClr val="accent1"/>
          </a:solidFill>
          <a:ln w="19050"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Rovná spojovacia šípka 17"/>
          <p:cNvCxnSpPr/>
          <p:nvPr/>
        </p:nvCxnSpPr>
        <p:spPr bwMode="auto">
          <a:xfrm>
            <a:off x="6755269" y="2839694"/>
            <a:ext cx="726510" cy="0"/>
          </a:xfrm>
          <a:prstGeom prst="straightConnector1">
            <a:avLst/>
          </a:prstGeom>
          <a:solidFill>
            <a:schemeClr val="accent1"/>
          </a:solidFill>
          <a:ln w="19050"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BlokTextu 12"/>
          <p:cNvSpPr txBox="1"/>
          <p:nvPr/>
        </p:nvSpPr>
        <p:spPr>
          <a:xfrm flipH="1" flipV="1">
            <a:off x="10695398" y="6013984"/>
            <a:ext cx="1202076" cy="766959"/>
          </a:xfrm>
          <a:prstGeom prst="rect">
            <a:avLst/>
          </a:prstGeom>
          <a:solidFill>
            <a:schemeClr val="bg1"/>
          </a:solidFill>
        </p:spPr>
        <p:txBody>
          <a:bodyPr wrap="square" rtlCol="0">
            <a:spAutoFit/>
          </a:bodyPr>
          <a:lstStyle/>
          <a:p>
            <a:endParaRPr lang="pl-PL"/>
          </a:p>
        </p:txBody>
      </p:sp>
    </p:spTree>
    <p:extLst>
      <p:ext uri="{BB962C8B-B14F-4D97-AF65-F5344CB8AC3E}">
        <p14:creationId xmlns:p14="http://schemas.microsoft.com/office/powerpoint/2010/main" val="190961370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p:cNvSpPr>
            <a:spLocks noGrp="1"/>
          </p:cNvSpPr>
          <p:nvPr>
            <p:ph type="sldNum" sz="quarter" idx="11"/>
          </p:nvPr>
        </p:nvSpPr>
        <p:spPr/>
        <p:txBody>
          <a:bodyPr/>
          <a:lstStyle/>
          <a:p>
            <a:fld id="{0970407D-EE58-4A0B-824B-1D3AE42DD9CF}" type="slidenum">
              <a:rPr lang="cs-CZ" altLang="cs-CZ" smtClean="0"/>
              <a:pPr/>
              <a:t>86</a:t>
            </a:fld>
            <a:endParaRPr lang="cs-CZ" altLang="cs-CZ" dirty="0"/>
          </a:p>
        </p:txBody>
      </p:sp>
      <p:sp>
        <p:nvSpPr>
          <p:cNvPr id="4" name="Nadpis 3"/>
          <p:cNvSpPr>
            <a:spLocks noGrp="1"/>
          </p:cNvSpPr>
          <p:nvPr>
            <p:ph type="title"/>
          </p:nvPr>
        </p:nvSpPr>
        <p:spPr/>
        <p:txBody>
          <a:bodyPr/>
          <a:lstStyle/>
          <a:p>
            <a:r>
              <a:rPr lang="pl-PL" dirty="0"/>
              <a:t>Case study – discrimination &amp; backlash</a:t>
            </a:r>
          </a:p>
        </p:txBody>
      </p:sp>
      <p:sp>
        <p:nvSpPr>
          <p:cNvPr id="17" name="Zástupný objekt pre obsah 16"/>
          <p:cNvSpPr>
            <a:spLocks noGrp="1"/>
          </p:cNvSpPr>
          <p:nvPr>
            <p:ph idx="1"/>
          </p:nvPr>
        </p:nvSpPr>
        <p:spPr/>
        <p:txBody>
          <a:bodyPr/>
          <a:lstStyle/>
          <a:p>
            <a:endParaRPr lang="pl-PL" dirty="0"/>
          </a:p>
        </p:txBody>
      </p:sp>
      <p:sp>
        <p:nvSpPr>
          <p:cNvPr id="21" name="Textové pole 2"/>
          <p:cNvSpPr txBox="1">
            <a:spLocks noChangeArrowheads="1"/>
          </p:cNvSpPr>
          <p:nvPr/>
        </p:nvSpPr>
        <p:spPr bwMode="auto">
          <a:xfrm>
            <a:off x="1312729" y="2085690"/>
            <a:ext cx="2114267" cy="1551945"/>
          </a:xfrm>
          <a:prstGeom prst="ellipse">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sz="2000" dirty="0">
                <a:effectLst/>
                <a:latin typeface="Calibri" panose="020F0502020204030204" pitchFamily="34" charset="0"/>
                <a:ea typeface="Calibri" panose="020F0502020204030204" pitchFamily="34" charset="0"/>
                <a:cs typeface="Times New Roman" panose="02020603050405020304" pitchFamily="18" charset="0"/>
              </a:rPr>
              <a:t>Is there differential treatment?</a:t>
            </a:r>
          </a:p>
        </p:txBody>
      </p:sp>
      <p:sp>
        <p:nvSpPr>
          <p:cNvPr id="22" name="Textové pole 2"/>
          <p:cNvSpPr txBox="1">
            <a:spLocks noChangeArrowheads="1"/>
          </p:cNvSpPr>
          <p:nvPr/>
        </p:nvSpPr>
        <p:spPr bwMode="auto">
          <a:xfrm>
            <a:off x="4502479" y="2252673"/>
            <a:ext cx="2034352" cy="1217977"/>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Sample</a:t>
            </a:r>
          </a:p>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155 HR managers</a:t>
            </a:r>
          </a:p>
        </p:txBody>
      </p:sp>
      <p:sp>
        <p:nvSpPr>
          <p:cNvPr id="23" name="Textové pole 2"/>
          <p:cNvSpPr txBox="1">
            <a:spLocks noChangeArrowheads="1"/>
          </p:cNvSpPr>
          <p:nvPr/>
        </p:nvSpPr>
        <p:spPr bwMode="auto">
          <a:xfrm>
            <a:off x="7732620" y="2356812"/>
            <a:ext cx="1656395" cy="965765"/>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Two critical stages</a:t>
            </a:r>
          </a:p>
        </p:txBody>
      </p:sp>
      <p:sp>
        <p:nvSpPr>
          <p:cNvPr id="24" name="Textové pole 3"/>
          <p:cNvSpPr txBox="1">
            <a:spLocks noChangeArrowheads="1"/>
          </p:cNvSpPr>
          <p:nvPr/>
        </p:nvSpPr>
        <p:spPr bwMode="auto">
          <a:xfrm>
            <a:off x="6363222" y="4199404"/>
            <a:ext cx="1770230" cy="547960"/>
          </a:xfrm>
          <a:prstGeom prst="rect">
            <a:avLst/>
          </a:prstGeom>
          <a:solidFill>
            <a:srgbClr val="FF0000"/>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recruitment</a:t>
            </a:r>
          </a:p>
        </p:txBody>
      </p:sp>
      <p:sp>
        <p:nvSpPr>
          <p:cNvPr id="25" name="Textové pole 4"/>
          <p:cNvSpPr txBox="1">
            <a:spLocks noChangeArrowheads="1"/>
          </p:cNvSpPr>
          <p:nvPr/>
        </p:nvSpPr>
        <p:spPr bwMode="auto">
          <a:xfrm>
            <a:off x="9040762" y="4199404"/>
            <a:ext cx="1756674" cy="547960"/>
          </a:xfrm>
          <a:prstGeom prst="rect">
            <a:avLst/>
          </a:prstGeom>
          <a:solidFill>
            <a:srgbClr val="FF0000"/>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dismissal</a:t>
            </a:r>
          </a:p>
        </p:txBody>
      </p:sp>
      <p:cxnSp>
        <p:nvCxnSpPr>
          <p:cNvPr id="27" name="Rovná spojovacia šípka 26"/>
          <p:cNvCxnSpPr/>
          <p:nvPr/>
        </p:nvCxnSpPr>
        <p:spPr>
          <a:xfrm flipH="1">
            <a:off x="7413712" y="3475222"/>
            <a:ext cx="637815" cy="57610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Rovná spojovacia šípka 27"/>
          <p:cNvCxnSpPr/>
          <p:nvPr/>
        </p:nvCxnSpPr>
        <p:spPr>
          <a:xfrm>
            <a:off x="9040762" y="3495675"/>
            <a:ext cx="679435" cy="55565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Rovná spojovacia šípka 5"/>
          <p:cNvCxnSpPr/>
          <p:nvPr/>
        </p:nvCxnSpPr>
        <p:spPr bwMode="auto">
          <a:xfrm>
            <a:off x="3627413" y="2839694"/>
            <a:ext cx="726510" cy="0"/>
          </a:xfrm>
          <a:prstGeom prst="straightConnector1">
            <a:avLst/>
          </a:prstGeom>
          <a:solidFill>
            <a:schemeClr val="accent1"/>
          </a:solidFill>
          <a:ln w="19050"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Rovná spojovacia šípka 17"/>
          <p:cNvCxnSpPr/>
          <p:nvPr/>
        </p:nvCxnSpPr>
        <p:spPr bwMode="auto">
          <a:xfrm>
            <a:off x="6755269" y="2839694"/>
            <a:ext cx="726510" cy="0"/>
          </a:xfrm>
          <a:prstGeom prst="straightConnector1">
            <a:avLst/>
          </a:prstGeom>
          <a:solidFill>
            <a:schemeClr val="accent1"/>
          </a:solidFill>
          <a:ln w="19050"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BlokTextu 14"/>
          <p:cNvSpPr txBox="1"/>
          <p:nvPr/>
        </p:nvSpPr>
        <p:spPr>
          <a:xfrm flipH="1" flipV="1">
            <a:off x="10695398" y="6013984"/>
            <a:ext cx="1202076" cy="766959"/>
          </a:xfrm>
          <a:prstGeom prst="rect">
            <a:avLst/>
          </a:prstGeom>
          <a:solidFill>
            <a:schemeClr val="bg1"/>
          </a:solidFill>
        </p:spPr>
        <p:txBody>
          <a:bodyPr wrap="square" rtlCol="0">
            <a:spAutoFit/>
          </a:bodyPr>
          <a:lstStyle/>
          <a:p>
            <a:endParaRPr lang="pl-PL"/>
          </a:p>
        </p:txBody>
      </p:sp>
    </p:spTree>
    <p:extLst>
      <p:ext uri="{BB962C8B-B14F-4D97-AF65-F5344CB8AC3E}">
        <p14:creationId xmlns:p14="http://schemas.microsoft.com/office/powerpoint/2010/main" val="114795645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p:cNvSpPr>
            <a:spLocks noGrp="1"/>
          </p:cNvSpPr>
          <p:nvPr>
            <p:ph type="sldNum" sz="quarter" idx="11"/>
          </p:nvPr>
        </p:nvSpPr>
        <p:spPr/>
        <p:txBody>
          <a:bodyPr/>
          <a:lstStyle/>
          <a:p>
            <a:fld id="{0970407D-EE58-4A0B-824B-1D3AE42DD9CF}" type="slidenum">
              <a:rPr lang="cs-CZ" altLang="cs-CZ" smtClean="0"/>
              <a:pPr/>
              <a:t>87</a:t>
            </a:fld>
            <a:endParaRPr lang="cs-CZ" altLang="cs-CZ" dirty="0"/>
          </a:p>
        </p:txBody>
      </p:sp>
      <p:sp>
        <p:nvSpPr>
          <p:cNvPr id="4" name="Nadpis 3"/>
          <p:cNvSpPr>
            <a:spLocks noGrp="1"/>
          </p:cNvSpPr>
          <p:nvPr>
            <p:ph type="title"/>
          </p:nvPr>
        </p:nvSpPr>
        <p:spPr/>
        <p:txBody>
          <a:bodyPr/>
          <a:lstStyle/>
          <a:p>
            <a:r>
              <a:rPr lang="pl-PL" dirty="0"/>
              <a:t>Case study – discrimination &amp; backlash</a:t>
            </a:r>
          </a:p>
        </p:txBody>
      </p:sp>
      <p:sp>
        <p:nvSpPr>
          <p:cNvPr id="17" name="Zástupný objekt pre obsah 16"/>
          <p:cNvSpPr>
            <a:spLocks noGrp="1"/>
          </p:cNvSpPr>
          <p:nvPr>
            <p:ph idx="1"/>
          </p:nvPr>
        </p:nvSpPr>
        <p:spPr/>
        <p:txBody>
          <a:bodyPr/>
          <a:lstStyle/>
          <a:p>
            <a:endParaRPr lang="pl-PL" dirty="0"/>
          </a:p>
        </p:txBody>
      </p:sp>
      <p:sp>
        <p:nvSpPr>
          <p:cNvPr id="21" name="Textové pole 2"/>
          <p:cNvSpPr txBox="1">
            <a:spLocks noChangeArrowheads="1"/>
          </p:cNvSpPr>
          <p:nvPr/>
        </p:nvSpPr>
        <p:spPr bwMode="auto">
          <a:xfrm>
            <a:off x="1312729" y="2085690"/>
            <a:ext cx="2114267" cy="1551945"/>
          </a:xfrm>
          <a:prstGeom prst="ellipse">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sz="2000" dirty="0">
                <a:effectLst/>
                <a:latin typeface="Calibri" panose="020F0502020204030204" pitchFamily="34" charset="0"/>
                <a:ea typeface="Calibri" panose="020F0502020204030204" pitchFamily="34" charset="0"/>
                <a:cs typeface="Times New Roman" panose="02020603050405020304" pitchFamily="18" charset="0"/>
              </a:rPr>
              <a:t>Is there differential treatment?</a:t>
            </a:r>
          </a:p>
        </p:txBody>
      </p:sp>
      <p:sp>
        <p:nvSpPr>
          <p:cNvPr id="22" name="Textové pole 2"/>
          <p:cNvSpPr txBox="1">
            <a:spLocks noChangeArrowheads="1"/>
          </p:cNvSpPr>
          <p:nvPr/>
        </p:nvSpPr>
        <p:spPr bwMode="auto">
          <a:xfrm>
            <a:off x="4502479" y="2252673"/>
            <a:ext cx="2034352" cy="1217977"/>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Sample</a:t>
            </a:r>
          </a:p>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155 HR managers</a:t>
            </a:r>
          </a:p>
        </p:txBody>
      </p:sp>
      <p:sp>
        <p:nvSpPr>
          <p:cNvPr id="23" name="Textové pole 2"/>
          <p:cNvSpPr txBox="1">
            <a:spLocks noChangeArrowheads="1"/>
          </p:cNvSpPr>
          <p:nvPr/>
        </p:nvSpPr>
        <p:spPr bwMode="auto">
          <a:xfrm>
            <a:off x="7732620" y="2356812"/>
            <a:ext cx="1656395" cy="965765"/>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Two critical stages</a:t>
            </a:r>
          </a:p>
        </p:txBody>
      </p:sp>
      <p:sp>
        <p:nvSpPr>
          <p:cNvPr id="24" name="Textové pole 3"/>
          <p:cNvSpPr txBox="1">
            <a:spLocks noChangeArrowheads="1"/>
          </p:cNvSpPr>
          <p:nvPr/>
        </p:nvSpPr>
        <p:spPr bwMode="auto">
          <a:xfrm>
            <a:off x="6363222" y="4199404"/>
            <a:ext cx="1770230" cy="547960"/>
          </a:xfrm>
          <a:prstGeom prst="rect">
            <a:avLst/>
          </a:prstGeom>
          <a:solidFill>
            <a:srgbClr val="FF0000"/>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recruitment</a:t>
            </a:r>
          </a:p>
        </p:txBody>
      </p:sp>
      <p:sp>
        <p:nvSpPr>
          <p:cNvPr id="25" name="Textové pole 4"/>
          <p:cNvSpPr txBox="1">
            <a:spLocks noChangeArrowheads="1"/>
          </p:cNvSpPr>
          <p:nvPr/>
        </p:nvSpPr>
        <p:spPr bwMode="auto">
          <a:xfrm>
            <a:off x="9040762" y="4199404"/>
            <a:ext cx="1756674" cy="547960"/>
          </a:xfrm>
          <a:prstGeom prst="rect">
            <a:avLst/>
          </a:prstGeom>
          <a:solidFill>
            <a:srgbClr val="FF0000"/>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dismissal</a:t>
            </a:r>
          </a:p>
        </p:txBody>
      </p:sp>
      <p:cxnSp>
        <p:nvCxnSpPr>
          <p:cNvPr id="27" name="Rovná spojovacia šípka 26"/>
          <p:cNvCxnSpPr/>
          <p:nvPr/>
        </p:nvCxnSpPr>
        <p:spPr>
          <a:xfrm flipH="1">
            <a:off x="7413712" y="3475222"/>
            <a:ext cx="637815" cy="57610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Rovná spojovacia šípka 27"/>
          <p:cNvCxnSpPr/>
          <p:nvPr/>
        </p:nvCxnSpPr>
        <p:spPr>
          <a:xfrm>
            <a:off x="9040762" y="3495675"/>
            <a:ext cx="679435" cy="55565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Rovná spojovacia šípka 5"/>
          <p:cNvCxnSpPr/>
          <p:nvPr/>
        </p:nvCxnSpPr>
        <p:spPr bwMode="auto">
          <a:xfrm>
            <a:off x="3627413" y="2839694"/>
            <a:ext cx="726510" cy="0"/>
          </a:xfrm>
          <a:prstGeom prst="straightConnector1">
            <a:avLst/>
          </a:prstGeom>
          <a:solidFill>
            <a:schemeClr val="accent1"/>
          </a:solidFill>
          <a:ln w="19050"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Rovná spojovacia šípka 17"/>
          <p:cNvCxnSpPr/>
          <p:nvPr/>
        </p:nvCxnSpPr>
        <p:spPr bwMode="auto">
          <a:xfrm>
            <a:off x="6755269" y="2839694"/>
            <a:ext cx="726510" cy="0"/>
          </a:xfrm>
          <a:prstGeom prst="straightConnector1">
            <a:avLst/>
          </a:prstGeom>
          <a:solidFill>
            <a:schemeClr val="accent1"/>
          </a:solidFill>
          <a:ln w="19050"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BlokTextu 14"/>
          <p:cNvSpPr txBox="1"/>
          <p:nvPr/>
        </p:nvSpPr>
        <p:spPr>
          <a:xfrm flipH="1" flipV="1">
            <a:off x="10695398" y="6013984"/>
            <a:ext cx="1202076" cy="766959"/>
          </a:xfrm>
          <a:prstGeom prst="rect">
            <a:avLst/>
          </a:prstGeom>
          <a:solidFill>
            <a:schemeClr val="bg1"/>
          </a:solidFill>
        </p:spPr>
        <p:txBody>
          <a:bodyPr wrap="square" rtlCol="0">
            <a:spAutoFit/>
          </a:bodyPr>
          <a:lstStyle/>
          <a:p>
            <a:endParaRPr lang="pl-PL"/>
          </a:p>
        </p:txBody>
      </p:sp>
    </p:spTree>
    <p:extLst>
      <p:ext uri="{BB962C8B-B14F-4D97-AF65-F5344CB8AC3E}">
        <p14:creationId xmlns:p14="http://schemas.microsoft.com/office/powerpoint/2010/main" val="406940440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p:cNvSpPr>
            <a:spLocks noGrp="1"/>
          </p:cNvSpPr>
          <p:nvPr>
            <p:ph type="sldNum" sz="quarter" idx="11"/>
          </p:nvPr>
        </p:nvSpPr>
        <p:spPr/>
        <p:txBody>
          <a:bodyPr/>
          <a:lstStyle/>
          <a:p>
            <a:fld id="{0970407D-EE58-4A0B-824B-1D3AE42DD9CF}" type="slidenum">
              <a:rPr lang="cs-CZ" altLang="cs-CZ" smtClean="0"/>
              <a:pPr/>
              <a:t>88</a:t>
            </a:fld>
            <a:endParaRPr lang="cs-CZ" altLang="cs-CZ" dirty="0"/>
          </a:p>
        </p:txBody>
      </p:sp>
      <p:sp>
        <p:nvSpPr>
          <p:cNvPr id="4" name="Nadpis 3"/>
          <p:cNvSpPr>
            <a:spLocks noGrp="1"/>
          </p:cNvSpPr>
          <p:nvPr>
            <p:ph type="title"/>
          </p:nvPr>
        </p:nvSpPr>
        <p:spPr/>
        <p:txBody>
          <a:bodyPr/>
          <a:lstStyle/>
          <a:p>
            <a:r>
              <a:rPr lang="pl-PL" dirty="0" smtClean="0"/>
              <a:t>Study design – vignette study</a:t>
            </a:r>
            <a:endParaRPr lang="pl-PL" dirty="0"/>
          </a:p>
        </p:txBody>
      </p:sp>
      <p:sp>
        <p:nvSpPr>
          <p:cNvPr id="5" name="Zástupný objekt pre obsah 4"/>
          <p:cNvSpPr>
            <a:spLocks noGrp="1"/>
          </p:cNvSpPr>
          <p:nvPr>
            <p:ph idx="1"/>
          </p:nvPr>
        </p:nvSpPr>
        <p:spPr/>
        <p:txBody>
          <a:bodyPr/>
          <a:lstStyle/>
          <a:p>
            <a:endParaRPr lang="pl-PL" dirty="0"/>
          </a:p>
        </p:txBody>
      </p:sp>
      <p:sp>
        <p:nvSpPr>
          <p:cNvPr id="7" name="Textové pole 18"/>
          <p:cNvSpPr txBox="1">
            <a:spLocks noChangeArrowheads="1"/>
          </p:cNvSpPr>
          <p:nvPr/>
        </p:nvSpPr>
        <p:spPr bwMode="auto">
          <a:xfrm>
            <a:off x="5092778" y="1960407"/>
            <a:ext cx="2007644" cy="907093"/>
          </a:xfrm>
          <a:prstGeom prst="rect">
            <a:avLst/>
          </a:prstGeom>
          <a:solidFill>
            <a:srgbClr val="FF0000"/>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Two critical stages</a:t>
            </a:r>
          </a:p>
        </p:txBody>
      </p:sp>
      <p:sp>
        <p:nvSpPr>
          <p:cNvPr id="8" name="BlokTextu 7"/>
          <p:cNvSpPr txBox="1"/>
          <p:nvPr/>
        </p:nvSpPr>
        <p:spPr>
          <a:xfrm flipH="1" flipV="1">
            <a:off x="10695398" y="6013984"/>
            <a:ext cx="1202076" cy="766959"/>
          </a:xfrm>
          <a:prstGeom prst="rect">
            <a:avLst/>
          </a:prstGeom>
          <a:solidFill>
            <a:schemeClr val="bg1"/>
          </a:solidFill>
        </p:spPr>
        <p:txBody>
          <a:bodyPr wrap="square" rtlCol="0">
            <a:spAutoFit/>
          </a:bodyPr>
          <a:lstStyle/>
          <a:p>
            <a:endParaRPr lang="pl-PL"/>
          </a:p>
        </p:txBody>
      </p:sp>
    </p:spTree>
    <p:extLst>
      <p:ext uri="{BB962C8B-B14F-4D97-AF65-F5344CB8AC3E}">
        <p14:creationId xmlns:p14="http://schemas.microsoft.com/office/powerpoint/2010/main" val="72146680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p:cNvSpPr>
            <a:spLocks noGrp="1"/>
          </p:cNvSpPr>
          <p:nvPr>
            <p:ph type="sldNum" sz="quarter" idx="11"/>
          </p:nvPr>
        </p:nvSpPr>
        <p:spPr/>
        <p:txBody>
          <a:bodyPr/>
          <a:lstStyle/>
          <a:p>
            <a:fld id="{0970407D-EE58-4A0B-824B-1D3AE42DD9CF}" type="slidenum">
              <a:rPr lang="cs-CZ" altLang="cs-CZ" smtClean="0"/>
              <a:pPr/>
              <a:t>89</a:t>
            </a:fld>
            <a:endParaRPr lang="cs-CZ" altLang="cs-CZ" dirty="0"/>
          </a:p>
        </p:txBody>
      </p:sp>
      <p:sp>
        <p:nvSpPr>
          <p:cNvPr id="4" name="Nadpis 3"/>
          <p:cNvSpPr>
            <a:spLocks noGrp="1"/>
          </p:cNvSpPr>
          <p:nvPr>
            <p:ph type="title"/>
          </p:nvPr>
        </p:nvSpPr>
        <p:spPr/>
        <p:txBody>
          <a:bodyPr/>
          <a:lstStyle/>
          <a:p>
            <a:r>
              <a:rPr lang="pl-PL" dirty="0" smtClean="0"/>
              <a:t>Study design – vignette study</a:t>
            </a:r>
            <a:endParaRPr lang="pl-PL" dirty="0"/>
          </a:p>
        </p:txBody>
      </p:sp>
      <p:sp>
        <p:nvSpPr>
          <p:cNvPr id="5" name="Zástupný objekt pre obsah 4"/>
          <p:cNvSpPr>
            <a:spLocks noGrp="1"/>
          </p:cNvSpPr>
          <p:nvPr>
            <p:ph idx="1"/>
          </p:nvPr>
        </p:nvSpPr>
        <p:spPr/>
        <p:txBody>
          <a:bodyPr/>
          <a:lstStyle/>
          <a:p>
            <a:endParaRPr lang="pl-PL" dirty="0"/>
          </a:p>
        </p:txBody>
      </p:sp>
      <p:sp>
        <p:nvSpPr>
          <p:cNvPr id="7" name="Textové pole 18"/>
          <p:cNvSpPr txBox="1">
            <a:spLocks noChangeArrowheads="1"/>
          </p:cNvSpPr>
          <p:nvPr/>
        </p:nvSpPr>
        <p:spPr bwMode="auto">
          <a:xfrm>
            <a:off x="5092778" y="1960407"/>
            <a:ext cx="2007644" cy="907093"/>
          </a:xfrm>
          <a:prstGeom prst="rect">
            <a:avLst/>
          </a:prstGeom>
          <a:solidFill>
            <a:srgbClr val="FF0000"/>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Two critical stages</a:t>
            </a:r>
          </a:p>
        </p:txBody>
      </p:sp>
      <p:sp>
        <p:nvSpPr>
          <p:cNvPr id="8" name="Textové pole 19"/>
          <p:cNvSpPr txBox="1">
            <a:spLocks noChangeArrowheads="1"/>
          </p:cNvSpPr>
          <p:nvPr/>
        </p:nvSpPr>
        <p:spPr bwMode="auto">
          <a:xfrm>
            <a:off x="3308652" y="3462549"/>
            <a:ext cx="1784126" cy="480938"/>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recruitment</a:t>
            </a:r>
          </a:p>
        </p:txBody>
      </p:sp>
      <p:cxnSp>
        <p:nvCxnSpPr>
          <p:cNvPr id="10" name="Rovná spojovacia šípka 9"/>
          <p:cNvCxnSpPr/>
          <p:nvPr/>
        </p:nvCxnSpPr>
        <p:spPr>
          <a:xfrm flipH="1">
            <a:off x="4781550" y="2936821"/>
            <a:ext cx="768350" cy="4826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ové pole 23"/>
          <p:cNvSpPr txBox="1">
            <a:spLocks noChangeArrowheads="1"/>
          </p:cNvSpPr>
          <p:nvPr/>
        </p:nvSpPr>
        <p:spPr bwMode="auto">
          <a:xfrm>
            <a:off x="3308652" y="4494756"/>
            <a:ext cx="1784126" cy="427973"/>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Task 1</a:t>
            </a:r>
          </a:p>
        </p:txBody>
      </p:sp>
      <p:cxnSp>
        <p:nvCxnSpPr>
          <p:cNvPr id="14" name="Rovná spojovacia šípka 13"/>
          <p:cNvCxnSpPr/>
          <p:nvPr/>
        </p:nvCxnSpPr>
        <p:spPr>
          <a:xfrm flipH="1">
            <a:off x="4193262" y="3968539"/>
            <a:ext cx="2957" cy="49389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BlokTextu 10"/>
          <p:cNvSpPr txBox="1"/>
          <p:nvPr/>
        </p:nvSpPr>
        <p:spPr>
          <a:xfrm flipH="1" flipV="1">
            <a:off x="10695398" y="6013984"/>
            <a:ext cx="1202076" cy="766959"/>
          </a:xfrm>
          <a:prstGeom prst="rect">
            <a:avLst/>
          </a:prstGeom>
          <a:solidFill>
            <a:schemeClr val="bg1"/>
          </a:solidFill>
        </p:spPr>
        <p:txBody>
          <a:bodyPr wrap="square" rtlCol="0">
            <a:spAutoFit/>
          </a:bodyPr>
          <a:lstStyle/>
          <a:p>
            <a:endParaRPr lang="pl-PL"/>
          </a:p>
        </p:txBody>
      </p:sp>
    </p:spTree>
    <p:extLst>
      <p:ext uri="{BB962C8B-B14F-4D97-AF65-F5344CB8AC3E}">
        <p14:creationId xmlns:p14="http://schemas.microsoft.com/office/powerpoint/2010/main" val="7095437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720000" y="682930"/>
            <a:ext cx="10753200" cy="451576"/>
          </a:xfrm>
        </p:spPr>
        <p:txBody>
          <a:bodyPr>
            <a:normAutofit fontScale="90000"/>
          </a:bodyPr>
          <a:lstStyle/>
          <a:p>
            <a:r>
              <a:rPr lang="pl-PL" dirty="0" smtClean="0"/>
              <a:t>Important concepts</a:t>
            </a:r>
            <a:endParaRPr lang="en-GB" dirty="0"/>
          </a:p>
        </p:txBody>
      </p:sp>
      <p:sp>
        <p:nvSpPr>
          <p:cNvPr id="5" name="Zástupný objekt pre obsah 4"/>
          <p:cNvSpPr>
            <a:spLocks noGrp="1"/>
          </p:cNvSpPr>
          <p:nvPr>
            <p:ph idx="1"/>
          </p:nvPr>
        </p:nvSpPr>
        <p:spPr/>
        <p:txBody>
          <a:bodyPr>
            <a:normAutofit fontScale="92500" lnSpcReduction="20000"/>
          </a:bodyPr>
          <a:lstStyle/>
          <a:p>
            <a:pPr>
              <a:lnSpc>
                <a:spcPct val="100000"/>
              </a:lnSpc>
            </a:pPr>
            <a:r>
              <a:rPr lang="en-GB" b="1" dirty="0" smtClean="0"/>
              <a:t>Glass ceiling: </a:t>
            </a:r>
            <a:r>
              <a:rPr lang="en-GB" dirty="0" smtClean="0"/>
              <a:t>a metaphorical barrier preventing women from advancing in a work hierarchy.</a:t>
            </a:r>
          </a:p>
          <a:p>
            <a:pPr>
              <a:lnSpc>
                <a:spcPct val="100000"/>
              </a:lnSpc>
            </a:pPr>
            <a:r>
              <a:rPr lang="en-GB" b="1" dirty="0" smtClean="0"/>
              <a:t>Sticky floor: </a:t>
            </a:r>
            <a:r>
              <a:rPr lang="en-GB" dirty="0" smtClean="0"/>
              <a:t>a metaphor indicating that women tend to occupy lower-paid occupations with lower mobility potential.</a:t>
            </a:r>
          </a:p>
          <a:p>
            <a:pPr>
              <a:lnSpc>
                <a:spcPct val="100000"/>
              </a:lnSpc>
            </a:pPr>
            <a:r>
              <a:rPr lang="en-GB" b="1" dirty="0" smtClean="0"/>
              <a:t>Glass escalator: </a:t>
            </a:r>
            <a:r>
              <a:rPr lang="en-GB" dirty="0" smtClean="0"/>
              <a:t>in female-dominated occupations, men tend to advance faster that women. A premium for being a man in a female-dominated field.</a:t>
            </a:r>
          </a:p>
          <a:p>
            <a:pPr>
              <a:lnSpc>
                <a:spcPct val="100000"/>
              </a:lnSpc>
            </a:pPr>
            <a:r>
              <a:rPr lang="en-GB" b="1" dirty="0" smtClean="0"/>
              <a:t>Matilda effect: </a:t>
            </a:r>
            <a:r>
              <a:rPr lang="en-GB" dirty="0" smtClean="0"/>
              <a:t>attributing female scientific achievements to their male peers (e.g., </a:t>
            </a:r>
            <a:r>
              <a:rPr lang="en-GB" dirty="0" err="1" smtClean="0"/>
              <a:t>Skłodowska</a:t>
            </a:r>
            <a:r>
              <a:rPr lang="en-GB" dirty="0" smtClean="0"/>
              <a:t>-Curie, Rosalind Franklin).</a:t>
            </a:r>
            <a:endParaRPr lang="pl-PL" dirty="0" smtClean="0"/>
          </a:p>
          <a:p>
            <a:pPr>
              <a:lnSpc>
                <a:spcPct val="100000"/>
              </a:lnSpc>
            </a:pPr>
            <a:r>
              <a:rPr lang="en-GB" b="1" dirty="0"/>
              <a:t>Motherhood penalty: </a:t>
            </a:r>
            <a:r>
              <a:rPr lang="en-GB" dirty="0"/>
              <a:t>percentage wage decrease after every child born by a woman. The larger the drop, the more incline women are not to come back to work.</a:t>
            </a:r>
          </a:p>
          <a:p>
            <a:pPr>
              <a:lnSpc>
                <a:spcPct val="100000"/>
              </a:lnSpc>
            </a:pPr>
            <a:endParaRPr lang="en-GB" dirty="0" smtClean="0"/>
          </a:p>
          <a:p>
            <a:pPr>
              <a:lnSpc>
                <a:spcPct val="100000"/>
              </a:lnSpc>
            </a:pPr>
            <a:endParaRPr lang="en-GB" dirty="0"/>
          </a:p>
        </p:txBody>
      </p:sp>
      <p:sp>
        <p:nvSpPr>
          <p:cNvPr id="6" name="BlokTextu 5"/>
          <p:cNvSpPr txBox="1"/>
          <p:nvPr/>
        </p:nvSpPr>
        <p:spPr>
          <a:xfrm>
            <a:off x="10646979" y="5973716"/>
            <a:ext cx="1334813" cy="831559"/>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305214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p:cNvSpPr>
            <a:spLocks noGrp="1"/>
          </p:cNvSpPr>
          <p:nvPr>
            <p:ph type="sldNum" sz="quarter" idx="11"/>
          </p:nvPr>
        </p:nvSpPr>
        <p:spPr/>
        <p:txBody>
          <a:bodyPr/>
          <a:lstStyle/>
          <a:p>
            <a:fld id="{0970407D-EE58-4A0B-824B-1D3AE42DD9CF}" type="slidenum">
              <a:rPr lang="cs-CZ" altLang="cs-CZ" smtClean="0"/>
              <a:pPr/>
              <a:t>90</a:t>
            </a:fld>
            <a:endParaRPr lang="cs-CZ" altLang="cs-CZ" dirty="0"/>
          </a:p>
        </p:txBody>
      </p:sp>
      <p:sp>
        <p:nvSpPr>
          <p:cNvPr id="4" name="Nadpis 3"/>
          <p:cNvSpPr>
            <a:spLocks noGrp="1"/>
          </p:cNvSpPr>
          <p:nvPr>
            <p:ph type="title"/>
          </p:nvPr>
        </p:nvSpPr>
        <p:spPr/>
        <p:txBody>
          <a:bodyPr/>
          <a:lstStyle/>
          <a:p>
            <a:r>
              <a:rPr lang="pl-PL" dirty="0" smtClean="0"/>
              <a:t>Study design – vignette study</a:t>
            </a:r>
            <a:endParaRPr lang="pl-PL" dirty="0"/>
          </a:p>
        </p:txBody>
      </p:sp>
      <p:sp>
        <p:nvSpPr>
          <p:cNvPr id="5" name="Zástupný objekt pre obsah 4"/>
          <p:cNvSpPr>
            <a:spLocks noGrp="1"/>
          </p:cNvSpPr>
          <p:nvPr>
            <p:ph idx="1"/>
          </p:nvPr>
        </p:nvSpPr>
        <p:spPr/>
        <p:txBody>
          <a:bodyPr/>
          <a:lstStyle/>
          <a:p>
            <a:endParaRPr lang="pl-PL" dirty="0"/>
          </a:p>
        </p:txBody>
      </p:sp>
      <p:sp>
        <p:nvSpPr>
          <p:cNvPr id="7" name="Textové pole 18"/>
          <p:cNvSpPr txBox="1">
            <a:spLocks noChangeArrowheads="1"/>
          </p:cNvSpPr>
          <p:nvPr/>
        </p:nvSpPr>
        <p:spPr bwMode="auto">
          <a:xfrm>
            <a:off x="5092778" y="1960407"/>
            <a:ext cx="2007644" cy="907093"/>
          </a:xfrm>
          <a:prstGeom prst="rect">
            <a:avLst/>
          </a:prstGeom>
          <a:solidFill>
            <a:srgbClr val="FF0000"/>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Two critical stages</a:t>
            </a:r>
          </a:p>
        </p:txBody>
      </p:sp>
      <p:sp>
        <p:nvSpPr>
          <p:cNvPr id="8" name="Textové pole 19"/>
          <p:cNvSpPr txBox="1">
            <a:spLocks noChangeArrowheads="1"/>
          </p:cNvSpPr>
          <p:nvPr/>
        </p:nvSpPr>
        <p:spPr bwMode="auto">
          <a:xfrm>
            <a:off x="3308652" y="3462549"/>
            <a:ext cx="1784126" cy="480938"/>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recruitment</a:t>
            </a:r>
          </a:p>
        </p:txBody>
      </p:sp>
      <p:sp>
        <p:nvSpPr>
          <p:cNvPr id="9" name="Textové pole 20"/>
          <p:cNvSpPr txBox="1">
            <a:spLocks noChangeArrowheads="1"/>
          </p:cNvSpPr>
          <p:nvPr/>
        </p:nvSpPr>
        <p:spPr bwMode="auto">
          <a:xfrm>
            <a:off x="7020968" y="3467100"/>
            <a:ext cx="1759298" cy="476387"/>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dismissal</a:t>
            </a:r>
          </a:p>
        </p:txBody>
      </p:sp>
      <p:cxnSp>
        <p:nvCxnSpPr>
          <p:cNvPr id="10" name="Rovná spojovacia šípka 9"/>
          <p:cNvCxnSpPr/>
          <p:nvPr/>
        </p:nvCxnSpPr>
        <p:spPr>
          <a:xfrm flipH="1">
            <a:off x="4781550" y="2936821"/>
            <a:ext cx="768350" cy="4826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Rovná spojovacia šípka 10"/>
          <p:cNvCxnSpPr/>
          <p:nvPr/>
        </p:nvCxnSpPr>
        <p:spPr>
          <a:xfrm>
            <a:off x="6613525" y="2952887"/>
            <a:ext cx="628650" cy="4826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ové pole 23"/>
          <p:cNvSpPr txBox="1">
            <a:spLocks noChangeArrowheads="1"/>
          </p:cNvSpPr>
          <p:nvPr/>
        </p:nvSpPr>
        <p:spPr bwMode="auto">
          <a:xfrm>
            <a:off x="3308652" y="4494756"/>
            <a:ext cx="1784126" cy="427973"/>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Task 1</a:t>
            </a:r>
          </a:p>
        </p:txBody>
      </p:sp>
      <p:sp>
        <p:nvSpPr>
          <p:cNvPr id="13" name="Textové pole 24"/>
          <p:cNvSpPr txBox="1">
            <a:spLocks noChangeArrowheads="1"/>
          </p:cNvSpPr>
          <p:nvPr/>
        </p:nvSpPr>
        <p:spPr bwMode="auto">
          <a:xfrm>
            <a:off x="7020968" y="4453315"/>
            <a:ext cx="1759297" cy="469414"/>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Task 2</a:t>
            </a:r>
          </a:p>
        </p:txBody>
      </p:sp>
      <p:cxnSp>
        <p:nvCxnSpPr>
          <p:cNvPr id="14" name="Rovná spojovacia šípka 13"/>
          <p:cNvCxnSpPr/>
          <p:nvPr/>
        </p:nvCxnSpPr>
        <p:spPr>
          <a:xfrm flipH="1">
            <a:off x="4193262" y="3968539"/>
            <a:ext cx="2957" cy="49389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Rovná spojovacia šípka 14"/>
          <p:cNvCxnSpPr/>
          <p:nvPr/>
        </p:nvCxnSpPr>
        <p:spPr>
          <a:xfrm flipH="1">
            <a:off x="7898704" y="3968539"/>
            <a:ext cx="5219" cy="46884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BlokTextu 15"/>
          <p:cNvSpPr txBox="1"/>
          <p:nvPr/>
        </p:nvSpPr>
        <p:spPr>
          <a:xfrm flipH="1" flipV="1">
            <a:off x="10695398" y="6013984"/>
            <a:ext cx="1202076" cy="766959"/>
          </a:xfrm>
          <a:prstGeom prst="rect">
            <a:avLst/>
          </a:prstGeom>
          <a:solidFill>
            <a:schemeClr val="bg1"/>
          </a:solidFill>
        </p:spPr>
        <p:txBody>
          <a:bodyPr wrap="square" rtlCol="0">
            <a:spAutoFit/>
          </a:bodyPr>
          <a:lstStyle/>
          <a:p>
            <a:endParaRPr lang="pl-PL"/>
          </a:p>
        </p:txBody>
      </p:sp>
    </p:spTree>
    <p:extLst>
      <p:ext uri="{BB962C8B-B14F-4D97-AF65-F5344CB8AC3E}">
        <p14:creationId xmlns:p14="http://schemas.microsoft.com/office/powerpoint/2010/main" val="389037275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p:cNvSpPr>
            <a:spLocks noGrp="1"/>
          </p:cNvSpPr>
          <p:nvPr>
            <p:ph type="sldNum" sz="quarter" idx="11"/>
          </p:nvPr>
        </p:nvSpPr>
        <p:spPr/>
        <p:txBody>
          <a:bodyPr/>
          <a:lstStyle/>
          <a:p>
            <a:fld id="{0970407D-EE58-4A0B-824B-1D3AE42DD9CF}" type="slidenum">
              <a:rPr lang="cs-CZ" altLang="cs-CZ" smtClean="0"/>
              <a:pPr/>
              <a:t>91</a:t>
            </a:fld>
            <a:endParaRPr lang="cs-CZ" altLang="cs-CZ" dirty="0"/>
          </a:p>
        </p:txBody>
      </p:sp>
      <p:sp>
        <p:nvSpPr>
          <p:cNvPr id="4" name="Nadpis 3"/>
          <p:cNvSpPr>
            <a:spLocks noGrp="1"/>
          </p:cNvSpPr>
          <p:nvPr>
            <p:ph type="title"/>
          </p:nvPr>
        </p:nvSpPr>
        <p:spPr/>
        <p:txBody>
          <a:bodyPr/>
          <a:lstStyle/>
          <a:p>
            <a:r>
              <a:rPr lang="pl-PL" dirty="0" smtClean="0"/>
              <a:t>Sample</a:t>
            </a:r>
            <a:endParaRPr lang="pl-PL" dirty="0"/>
          </a:p>
        </p:txBody>
      </p:sp>
      <p:sp>
        <p:nvSpPr>
          <p:cNvPr id="5" name="Zástupný objekt pre obsah 4"/>
          <p:cNvSpPr>
            <a:spLocks noGrp="1"/>
          </p:cNvSpPr>
          <p:nvPr>
            <p:ph idx="1"/>
          </p:nvPr>
        </p:nvSpPr>
        <p:spPr/>
        <p:txBody>
          <a:bodyPr/>
          <a:lstStyle/>
          <a:p>
            <a:pPr algn="ctr"/>
            <a:endParaRPr lang="pl-PL" dirty="0"/>
          </a:p>
        </p:txBody>
      </p:sp>
      <p:sp>
        <p:nvSpPr>
          <p:cNvPr id="7" name="Textové pole 2"/>
          <p:cNvSpPr txBox="1">
            <a:spLocks noChangeArrowheads="1"/>
          </p:cNvSpPr>
          <p:nvPr/>
        </p:nvSpPr>
        <p:spPr bwMode="auto">
          <a:xfrm>
            <a:off x="3444658" y="2209800"/>
            <a:ext cx="1987767" cy="1259840"/>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Sample</a:t>
            </a:r>
          </a:p>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155 HR managers</a:t>
            </a:r>
          </a:p>
        </p:txBody>
      </p:sp>
      <p:sp>
        <p:nvSpPr>
          <p:cNvPr id="8" name="BlokTextu 7"/>
          <p:cNvSpPr txBox="1"/>
          <p:nvPr/>
        </p:nvSpPr>
        <p:spPr>
          <a:xfrm flipH="1" flipV="1">
            <a:off x="10695398" y="6013984"/>
            <a:ext cx="1202076" cy="766959"/>
          </a:xfrm>
          <a:prstGeom prst="rect">
            <a:avLst/>
          </a:prstGeom>
          <a:solidFill>
            <a:schemeClr val="bg1"/>
          </a:solidFill>
        </p:spPr>
        <p:txBody>
          <a:bodyPr wrap="square" rtlCol="0">
            <a:spAutoFit/>
          </a:bodyPr>
          <a:lstStyle/>
          <a:p>
            <a:endParaRPr lang="pl-PL"/>
          </a:p>
        </p:txBody>
      </p:sp>
    </p:spTree>
    <p:extLst>
      <p:ext uri="{BB962C8B-B14F-4D97-AF65-F5344CB8AC3E}">
        <p14:creationId xmlns:p14="http://schemas.microsoft.com/office/powerpoint/2010/main" val="272658416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p:cNvSpPr>
            <a:spLocks noGrp="1"/>
          </p:cNvSpPr>
          <p:nvPr>
            <p:ph type="sldNum" sz="quarter" idx="11"/>
          </p:nvPr>
        </p:nvSpPr>
        <p:spPr/>
        <p:txBody>
          <a:bodyPr/>
          <a:lstStyle/>
          <a:p>
            <a:fld id="{0970407D-EE58-4A0B-824B-1D3AE42DD9CF}" type="slidenum">
              <a:rPr lang="cs-CZ" altLang="cs-CZ" smtClean="0"/>
              <a:pPr/>
              <a:t>92</a:t>
            </a:fld>
            <a:endParaRPr lang="cs-CZ" altLang="cs-CZ" dirty="0"/>
          </a:p>
        </p:txBody>
      </p:sp>
      <p:sp>
        <p:nvSpPr>
          <p:cNvPr id="4" name="Nadpis 3"/>
          <p:cNvSpPr>
            <a:spLocks noGrp="1"/>
          </p:cNvSpPr>
          <p:nvPr>
            <p:ph type="title"/>
          </p:nvPr>
        </p:nvSpPr>
        <p:spPr/>
        <p:txBody>
          <a:bodyPr/>
          <a:lstStyle/>
          <a:p>
            <a:r>
              <a:rPr lang="pl-PL" dirty="0" smtClean="0"/>
              <a:t>Sample</a:t>
            </a:r>
            <a:endParaRPr lang="pl-PL" dirty="0"/>
          </a:p>
        </p:txBody>
      </p:sp>
      <p:sp>
        <p:nvSpPr>
          <p:cNvPr id="5" name="Zástupný objekt pre obsah 4"/>
          <p:cNvSpPr>
            <a:spLocks noGrp="1"/>
          </p:cNvSpPr>
          <p:nvPr>
            <p:ph idx="1"/>
          </p:nvPr>
        </p:nvSpPr>
        <p:spPr/>
        <p:txBody>
          <a:bodyPr/>
          <a:lstStyle/>
          <a:p>
            <a:pPr algn="ctr"/>
            <a:endParaRPr lang="pl-PL" dirty="0"/>
          </a:p>
        </p:txBody>
      </p:sp>
      <p:sp>
        <p:nvSpPr>
          <p:cNvPr id="7" name="Textové pole 2"/>
          <p:cNvSpPr txBox="1">
            <a:spLocks noChangeArrowheads="1"/>
          </p:cNvSpPr>
          <p:nvPr/>
        </p:nvSpPr>
        <p:spPr bwMode="auto">
          <a:xfrm>
            <a:off x="3444658" y="2209800"/>
            <a:ext cx="1987767" cy="1259840"/>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Sample</a:t>
            </a:r>
          </a:p>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155 HR managers</a:t>
            </a:r>
          </a:p>
        </p:txBody>
      </p:sp>
      <p:sp>
        <p:nvSpPr>
          <p:cNvPr id="10" name="Textové pole 2"/>
          <p:cNvSpPr txBox="1">
            <a:spLocks noChangeArrowheads="1"/>
          </p:cNvSpPr>
          <p:nvPr/>
        </p:nvSpPr>
        <p:spPr bwMode="auto">
          <a:xfrm>
            <a:off x="6096600" y="2226317"/>
            <a:ext cx="4035252" cy="886445"/>
          </a:xfrm>
          <a:prstGeom prst="rect">
            <a:avLst/>
          </a:prstGeom>
          <a:solidFill>
            <a:srgbClr val="FF0000"/>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Selection criterion:</a:t>
            </a:r>
          </a:p>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Experience in HR processes</a:t>
            </a:r>
          </a:p>
        </p:txBody>
      </p:sp>
      <p:cxnSp>
        <p:nvCxnSpPr>
          <p:cNvPr id="11" name="Rovná spojovacia šípka 10"/>
          <p:cNvCxnSpPr/>
          <p:nvPr/>
        </p:nvCxnSpPr>
        <p:spPr>
          <a:xfrm>
            <a:off x="5476875" y="2669540"/>
            <a:ext cx="508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BlokTextu 8"/>
          <p:cNvSpPr txBox="1"/>
          <p:nvPr/>
        </p:nvSpPr>
        <p:spPr>
          <a:xfrm flipH="1" flipV="1">
            <a:off x="10695398" y="6013984"/>
            <a:ext cx="1202076" cy="766959"/>
          </a:xfrm>
          <a:prstGeom prst="rect">
            <a:avLst/>
          </a:prstGeom>
          <a:solidFill>
            <a:schemeClr val="bg1"/>
          </a:solidFill>
        </p:spPr>
        <p:txBody>
          <a:bodyPr wrap="square" rtlCol="0">
            <a:spAutoFit/>
          </a:bodyPr>
          <a:lstStyle/>
          <a:p>
            <a:endParaRPr lang="pl-PL"/>
          </a:p>
        </p:txBody>
      </p:sp>
    </p:spTree>
    <p:extLst>
      <p:ext uri="{BB962C8B-B14F-4D97-AF65-F5344CB8AC3E}">
        <p14:creationId xmlns:p14="http://schemas.microsoft.com/office/powerpoint/2010/main" val="154750172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p:cNvSpPr>
            <a:spLocks noGrp="1"/>
          </p:cNvSpPr>
          <p:nvPr>
            <p:ph type="sldNum" sz="quarter" idx="11"/>
          </p:nvPr>
        </p:nvSpPr>
        <p:spPr/>
        <p:txBody>
          <a:bodyPr/>
          <a:lstStyle/>
          <a:p>
            <a:fld id="{0970407D-EE58-4A0B-824B-1D3AE42DD9CF}" type="slidenum">
              <a:rPr lang="cs-CZ" altLang="cs-CZ" smtClean="0"/>
              <a:pPr/>
              <a:t>93</a:t>
            </a:fld>
            <a:endParaRPr lang="cs-CZ" altLang="cs-CZ" dirty="0"/>
          </a:p>
        </p:txBody>
      </p:sp>
      <p:sp>
        <p:nvSpPr>
          <p:cNvPr id="4" name="Nadpis 3"/>
          <p:cNvSpPr>
            <a:spLocks noGrp="1"/>
          </p:cNvSpPr>
          <p:nvPr>
            <p:ph type="title"/>
          </p:nvPr>
        </p:nvSpPr>
        <p:spPr/>
        <p:txBody>
          <a:bodyPr/>
          <a:lstStyle/>
          <a:p>
            <a:r>
              <a:rPr lang="pl-PL" dirty="0" smtClean="0"/>
              <a:t>Sample</a:t>
            </a:r>
            <a:endParaRPr lang="pl-PL" dirty="0"/>
          </a:p>
        </p:txBody>
      </p:sp>
      <p:sp>
        <p:nvSpPr>
          <p:cNvPr id="5" name="Zástupný objekt pre obsah 4"/>
          <p:cNvSpPr>
            <a:spLocks noGrp="1"/>
          </p:cNvSpPr>
          <p:nvPr>
            <p:ph idx="1"/>
          </p:nvPr>
        </p:nvSpPr>
        <p:spPr/>
        <p:txBody>
          <a:bodyPr/>
          <a:lstStyle/>
          <a:p>
            <a:pPr algn="ctr"/>
            <a:endParaRPr lang="pl-PL" dirty="0"/>
          </a:p>
        </p:txBody>
      </p:sp>
      <p:sp>
        <p:nvSpPr>
          <p:cNvPr id="7" name="Textové pole 2"/>
          <p:cNvSpPr txBox="1">
            <a:spLocks noChangeArrowheads="1"/>
          </p:cNvSpPr>
          <p:nvPr/>
        </p:nvSpPr>
        <p:spPr bwMode="auto">
          <a:xfrm>
            <a:off x="3444658" y="2209800"/>
            <a:ext cx="1987767" cy="1259840"/>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Sample</a:t>
            </a:r>
          </a:p>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155 HR managers</a:t>
            </a:r>
          </a:p>
        </p:txBody>
      </p:sp>
      <p:sp>
        <p:nvSpPr>
          <p:cNvPr id="8" name="Textové pole 2"/>
          <p:cNvSpPr txBox="1">
            <a:spLocks noChangeArrowheads="1"/>
          </p:cNvSpPr>
          <p:nvPr/>
        </p:nvSpPr>
        <p:spPr bwMode="auto">
          <a:xfrm>
            <a:off x="3299085" y="4003061"/>
            <a:ext cx="2278911" cy="521932"/>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97 female</a:t>
            </a:r>
          </a:p>
        </p:txBody>
      </p:sp>
      <p:sp>
        <p:nvSpPr>
          <p:cNvPr id="10" name="Textové pole 2"/>
          <p:cNvSpPr txBox="1">
            <a:spLocks noChangeArrowheads="1"/>
          </p:cNvSpPr>
          <p:nvPr/>
        </p:nvSpPr>
        <p:spPr bwMode="auto">
          <a:xfrm>
            <a:off x="6096600" y="2226317"/>
            <a:ext cx="4035252" cy="886445"/>
          </a:xfrm>
          <a:prstGeom prst="rect">
            <a:avLst/>
          </a:prstGeom>
          <a:solidFill>
            <a:srgbClr val="FF0000"/>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Selection criterion:</a:t>
            </a:r>
          </a:p>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Experience in HR processes</a:t>
            </a:r>
          </a:p>
        </p:txBody>
      </p:sp>
      <p:cxnSp>
        <p:nvCxnSpPr>
          <p:cNvPr id="11" name="Rovná spojovacia šípka 10"/>
          <p:cNvCxnSpPr/>
          <p:nvPr/>
        </p:nvCxnSpPr>
        <p:spPr>
          <a:xfrm>
            <a:off x="5476875" y="2669540"/>
            <a:ext cx="508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Rovná spojovacia šípka 11"/>
          <p:cNvCxnSpPr/>
          <p:nvPr/>
        </p:nvCxnSpPr>
        <p:spPr>
          <a:xfrm>
            <a:off x="4438541" y="3594396"/>
            <a:ext cx="0" cy="3048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BlokTextu 12"/>
          <p:cNvSpPr txBox="1"/>
          <p:nvPr/>
        </p:nvSpPr>
        <p:spPr>
          <a:xfrm flipH="1" flipV="1">
            <a:off x="10695398" y="6013984"/>
            <a:ext cx="1202076" cy="766959"/>
          </a:xfrm>
          <a:prstGeom prst="rect">
            <a:avLst/>
          </a:prstGeom>
          <a:solidFill>
            <a:schemeClr val="bg1"/>
          </a:solidFill>
        </p:spPr>
        <p:txBody>
          <a:bodyPr wrap="square" rtlCol="0">
            <a:spAutoFit/>
          </a:bodyPr>
          <a:lstStyle/>
          <a:p>
            <a:endParaRPr lang="pl-PL"/>
          </a:p>
        </p:txBody>
      </p:sp>
    </p:spTree>
    <p:extLst>
      <p:ext uri="{BB962C8B-B14F-4D97-AF65-F5344CB8AC3E}">
        <p14:creationId xmlns:p14="http://schemas.microsoft.com/office/powerpoint/2010/main" val="86732783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p:cNvSpPr>
            <a:spLocks noGrp="1"/>
          </p:cNvSpPr>
          <p:nvPr>
            <p:ph type="sldNum" sz="quarter" idx="11"/>
          </p:nvPr>
        </p:nvSpPr>
        <p:spPr/>
        <p:txBody>
          <a:bodyPr/>
          <a:lstStyle/>
          <a:p>
            <a:fld id="{0970407D-EE58-4A0B-824B-1D3AE42DD9CF}" type="slidenum">
              <a:rPr lang="cs-CZ" altLang="cs-CZ" smtClean="0"/>
              <a:pPr/>
              <a:t>94</a:t>
            </a:fld>
            <a:endParaRPr lang="cs-CZ" altLang="cs-CZ" dirty="0"/>
          </a:p>
        </p:txBody>
      </p:sp>
      <p:sp>
        <p:nvSpPr>
          <p:cNvPr id="4" name="Nadpis 3"/>
          <p:cNvSpPr>
            <a:spLocks noGrp="1"/>
          </p:cNvSpPr>
          <p:nvPr>
            <p:ph type="title"/>
          </p:nvPr>
        </p:nvSpPr>
        <p:spPr/>
        <p:txBody>
          <a:bodyPr/>
          <a:lstStyle/>
          <a:p>
            <a:r>
              <a:rPr lang="pl-PL" dirty="0" smtClean="0"/>
              <a:t>Sample</a:t>
            </a:r>
            <a:endParaRPr lang="pl-PL" dirty="0"/>
          </a:p>
        </p:txBody>
      </p:sp>
      <p:sp>
        <p:nvSpPr>
          <p:cNvPr id="5" name="Zástupný objekt pre obsah 4"/>
          <p:cNvSpPr>
            <a:spLocks noGrp="1"/>
          </p:cNvSpPr>
          <p:nvPr>
            <p:ph idx="1"/>
          </p:nvPr>
        </p:nvSpPr>
        <p:spPr/>
        <p:txBody>
          <a:bodyPr/>
          <a:lstStyle/>
          <a:p>
            <a:pPr algn="ctr"/>
            <a:endParaRPr lang="pl-PL" dirty="0"/>
          </a:p>
        </p:txBody>
      </p:sp>
      <p:sp>
        <p:nvSpPr>
          <p:cNvPr id="7" name="Textové pole 2"/>
          <p:cNvSpPr txBox="1">
            <a:spLocks noChangeArrowheads="1"/>
          </p:cNvSpPr>
          <p:nvPr/>
        </p:nvSpPr>
        <p:spPr bwMode="auto">
          <a:xfrm>
            <a:off x="3444658" y="2209800"/>
            <a:ext cx="1987767" cy="1259840"/>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Sample</a:t>
            </a:r>
          </a:p>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155 HR managers</a:t>
            </a:r>
          </a:p>
        </p:txBody>
      </p:sp>
      <p:sp>
        <p:nvSpPr>
          <p:cNvPr id="8" name="Textové pole 2"/>
          <p:cNvSpPr txBox="1">
            <a:spLocks noChangeArrowheads="1"/>
          </p:cNvSpPr>
          <p:nvPr/>
        </p:nvSpPr>
        <p:spPr bwMode="auto">
          <a:xfrm>
            <a:off x="3299085" y="4003061"/>
            <a:ext cx="2278911" cy="521932"/>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97 female</a:t>
            </a:r>
          </a:p>
        </p:txBody>
      </p:sp>
      <p:sp>
        <p:nvSpPr>
          <p:cNvPr id="9" name="Textové pole 2"/>
          <p:cNvSpPr txBox="1">
            <a:spLocks noChangeArrowheads="1"/>
          </p:cNvSpPr>
          <p:nvPr/>
        </p:nvSpPr>
        <p:spPr bwMode="auto">
          <a:xfrm>
            <a:off x="2492656" y="5106053"/>
            <a:ext cx="3891768" cy="504267"/>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GB" i="1" dirty="0">
                <a:effectLst/>
                <a:latin typeface="Calibri" panose="020F0502020204030204" pitchFamily="34" charset="0"/>
                <a:ea typeface="Calibri" panose="020F0502020204030204" pitchFamily="34" charset="0"/>
                <a:cs typeface="Calibri" panose="020F0502020204030204" pitchFamily="34" charset="0"/>
              </a:rPr>
              <a:t>M</a:t>
            </a:r>
            <a:r>
              <a:rPr lang="en-GB" i="1" baseline="-25000" dirty="0">
                <a:effectLst/>
                <a:latin typeface="Calibri" panose="020F0502020204030204" pitchFamily="34" charset="0"/>
                <a:ea typeface="Calibri" panose="020F0502020204030204" pitchFamily="34" charset="0"/>
                <a:cs typeface="Calibri" panose="020F0502020204030204" pitchFamily="34" charset="0"/>
              </a:rPr>
              <a:t>age</a:t>
            </a:r>
            <a:r>
              <a:rPr lang="en-GB" dirty="0">
                <a:effectLst/>
                <a:latin typeface="Calibri" panose="020F0502020204030204" pitchFamily="34" charset="0"/>
                <a:ea typeface="Calibri" panose="020F0502020204030204" pitchFamily="34" charset="0"/>
                <a:cs typeface="Calibri" panose="020F0502020204030204" pitchFamily="34" charset="0"/>
              </a:rPr>
              <a:t> = 41.48, </a:t>
            </a:r>
            <a:r>
              <a:rPr lang="en-GB" i="1" dirty="0" err="1">
                <a:effectLst/>
                <a:latin typeface="Calibri" panose="020F0502020204030204" pitchFamily="34" charset="0"/>
                <a:ea typeface="Calibri" panose="020F0502020204030204" pitchFamily="34" charset="0"/>
                <a:cs typeface="Calibri" panose="020F0502020204030204" pitchFamily="34" charset="0"/>
              </a:rPr>
              <a:t>SD</a:t>
            </a:r>
            <a:r>
              <a:rPr lang="en-GB" i="1" baseline="-25000" dirty="0" err="1">
                <a:effectLst/>
                <a:latin typeface="Calibri" panose="020F0502020204030204" pitchFamily="34" charset="0"/>
                <a:ea typeface="Calibri" panose="020F0502020204030204" pitchFamily="34" charset="0"/>
                <a:cs typeface="Calibri" panose="020F0502020204030204" pitchFamily="34" charset="0"/>
              </a:rPr>
              <a:t>age</a:t>
            </a:r>
            <a:r>
              <a:rPr lang="en-GB" dirty="0">
                <a:effectLst/>
                <a:latin typeface="Calibri" panose="020F0502020204030204" pitchFamily="34" charset="0"/>
                <a:ea typeface="Calibri" panose="020F0502020204030204" pitchFamily="34" charset="0"/>
                <a:cs typeface="Calibri" panose="020F0502020204030204" pitchFamily="34" charset="0"/>
              </a:rPr>
              <a:t> = 9.57</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ové pole 2"/>
          <p:cNvSpPr txBox="1">
            <a:spLocks noChangeArrowheads="1"/>
          </p:cNvSpPr>
          <p:nvPr/>
        </p:nvSpPr>
        <p:spPr bwMode="auto">
          <a:xfrm>
            <a:off x="6096600" y="2226317"/>
            <a:ext cx="4035252" cy="886445"/>
          </a:xfrm>
          <a:prstGeom prst="rect">
            <a:avLst/>
          </a:prstGeom>
          <a:solidFill>
            <a:srgbClr val="FF0000"/>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Selection criterion:</a:t>
            </a:r>
          </a:p>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Experience in HR processes</a:t>
            </a:r>
          </a:p>
        </p:txBody>
      </p:sp>
      <p:cxnSp>
        <p:nvCxnSpPr>
          <p:cNvPr id="11" name="Rovná spojovacia šípka 10"/>
          <p:cNvCxnSpPr/>
          <p:nvPr/>
        </p:nvCxnSpPr>
        <p:spPr>
          <a:xfrm>
            <a:off x="5476875" y="2669540"/>
            <a:ext cx="508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Rovná spojovacia šípka 11"/>
          <p:cNvCxnSpPr/>
          <p:nvPr/>
        </p:nvCxnSpPr>
        <p:spPr>
          <a:xfrm>
            <a:off x="4438541" y="3594396"/>
            <a:ext cx="0" cy="3048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Rovná spojovacia šípka 12"/>
          <p:cNvCxnSpPr/>
          <p:nvPr/>
        </p:nvCxnSpPr>
        <p:spPr>
          <a:xfrm>
            <a:off x="4429754" y="4671007"/>
            <a:ext cx="0" cy="3048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BlokTextu 13"/>
          <p:cNvSpPr txBox="1"/>
          <p:nvPr/>
        </p:nvSpPr>
        <p:spPr>
          <a:xfrm flipH="1" flipV="1">
            <a:off x="10695398" y="6013984"/>
            <a:ext cx="1202076" cy="766959"/>
          </a:xfrm>
          <a:prstGeom prst="rect">
            <a:avLst/>
          </a:prstGeom>
          <a:solidFill>
            <a:schemeClr val="bg1"/>
          </a:solidFill>
        </p:spPr>
        <p:txBody>
          <a:bodyPr wrap="square" rtlCol="0">
            <a:spAutoFit/>
          </a:bodyPr>
          <a:lstStyle/>
          <a:p>
            <a:endParaRPr lang="pl-PL"/>
          </a:p>
        </p:txBody>
      </p:sp>
    </p:spTree>
    <p:extLst>
      <p:ext uri="{BB962C8B-B14F-4D97-AF65-F5344CB8AC3E}">
        <p14:creationId xmlns:p14="http://schemas.microsoft.com/office/powerpoint/2010/main" val="24817574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p:cNvSpPr>
            <a:spLocks noGrp="1"/>
          </p:cNvSpPr>
          <p:nvPr>
            <p:ph type="sldNum" sz="quarter" idx="11"/>
          </p:nvPr>
        </p:nvSpPr>
        <p:spPr/>
        <p:txBody>
          <a:bodyPr/>
          <a:lstStyle/>
          <a:p>
            <a:fld id="{0970407D-EE58-4A0B-824B-1D3AE42DD9CF}" type="slidenum">
              <a:rPr lang="cs-CZ" altLang="cs-CZ" smtClean="0"/>
              <a:pPr/>
              <a:t>95</a:t>
            </a:fld>
            <a:endParaRPr lang="cs-CZ" altLang="cs-CZ" dirty="0"/>
          </a:p>
        </p:txBody>
      </p:sp>
      <p:sp>
        <p:nvSpPr>
          <p:cNvPr id="4" name="Nadpis 3"/>
          <p:cNvSpPr>
            <a:spLocks noGrp="1"/>
          </p:cNvSpPr>
          <p:nvPr>
            <p:ph type="title"/>
          </p:nvPr>
        </p:nvSpPr>
        <p:spPr/>
        <p:txBody>
          <a:bodyPr/>
          <a:lstStyle/>
          <a:p>
            <a:r>
              <a:rPr lang="pl-PL" dirty="0" smtClean="0"/>
              <a:t>Task 1: recruitment</a:t>
            </a:r>
            <a:endParaRPr lang="pl-PL" dirty="0"/>
          </a:p>
        </p:txBody>
      </p:sp>
      <p:sp>
        <p:nvSpPr>
          <p:cNvPr id="5" name="Zástupný objekt pre obsah 4"/>
          <p:cNvSpPr>
            <a:spLocks noGrp="1"/>
          </p:cNvSpPr>
          <p:nvPr>
            <p:ph idx="1"/>
          </p:nvPr>
        </p:nvSpPr>
        <p:spPr>
          <a:xfrm>
            <a:off x="720000" y="1302707"/>
            <a:ext cx="10753200" cy="4925293"/>
          </a:xfrm>
        </p:spPr>
        <p:txBody>
          <a:bodyPr/>
          <a:lstStyle/>
          <a:p>
            <a:endParaRPr lang="pl-PL" dirty="0"/>
          </a:p>
        </p:txBody>
      </p:sp>
      <p:sp>
        <p:nvSpPr>
          <p:cNvPr id="6" name="Textové pole 37"/>
          <p:cNvSpPr txBox="1">
            <a:spLocks noChangeArrowheads="1"/>
          </p:cNvSpPr>
          <p:nvPr/>
        </p:nvSpPr>
        <p:spPr bwMode="auto">
          <a:xfrm>
            <a:off x="5055200" y="1435305"/>
            <a:ext cx="2082800" cy="927374"/>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155 HR managers</a:t>
            </a:r>
          </a:p>
        </p:txBody>
      </p:sp>
      <p:sp>
        <p:nvSpPr>
          <p:cNvPr id="7" name="BlokTextu 6"/>
          <p:cNvSpPr txBox="1"/>
          <p:nvPr/>
        </p:nvSpPr>
        <p:spPr>
          <a:xfrm flipH="1" flipV="1">
            <a:off x="10695398" y="6013984"/>
            <a:ext cx="1202076" cy="766959"/>
          </a:xfrm>
          <a:prstGeom prst="rect">
            <a:avLst/>
          </a:prstGeom>
          <a:solidFill>
            <a:schemeClr val="bg1"/>
          </a:solidFill>
        </p:spPr>
        <p:txBody>
          <a:bodyPr wrap="square" rtlCol="0">
            <a:spAutoFit/>
          </a:bodyPr>
          <a:lstStyle/>
          <a:p>
            <a:endParaRPr lang="pl-PL"/>
          </a:p>
        </p:txBody>
      </p:sp>
    </p:spTree>
    <p:extLst>
      <p:ext uri="{BB962C8B-B14F-4D97-AF65-F5344CB8AC3E}">
        <p14:creationId xmlns:p14="http://schemas.microsoft.com/office/powerpoint/2010/main" val="209831971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p:cNvSpPr>
            <a:spLocks noGrp="1"/>
          </p:cNvSpPr>
          <p:nvPr>
            <p:ph type="sldNum" sz="quarter" idx="11"/>
          </p:nvPr>
        </p:nvSpPr>
        <p:spPr/>
        <p:txBody>
          <a:bodyPr/>
          <a:lstStyle/>
          <a:p>
            <a:fld id="{0970407D-EE58-4A0B-824B-1D3AE42DD9CF}" type="slidenum">
              <a:rPr lang="cs-CZ" altLang="cs-CZ" smtClean="0"/>
              <a:pPr/>
              <a:t>96</a:t>
            </a:fld>
            <a:endParaRPr lang="cs-CZ" altLang="cs-CZ" dirty="0"/>
          </a:p>
        </p:txBody>
      </p:sp>
      <p:sp>
        <p:nvSpPr>
          <p:cNvPr id="4" name="Nadpis 3"/>
          <p:cNvSpPr>
            <a:spLocks noGrp="1"/>
          </p:cNvSpPr>
          <p:nvPr>
            <p:ph type="title"/>
          </p:nvPr>
        </p:nvSpPr>
        <p:spPr/>
        <p:txBody>
          <a:bodyPr/>
          <a:lstStyle/>
          <a:p>
            <a:r>
              <a:rPr lang="pl-PL" dirty="0"/>
              <a:t>Task </a:t>
            </a:r>
            <a:r>
              <a:rPr lang="pl-PL" dirty="0" smtClean="0"/>
              <a:t>1: recruitment</a:t>
            </a:r>
            <a:endParaRPr lang="pl-PL" dirty="0"/>
          </a:p>
        </p:txBody>
      </p:sp>
      <p:sp>
        <p:nvSpPr>
          <p:cNvPr id="5" name="Zástupný objekt pre obsah 4"/>
          <p:cNvSpPr>
            <a:spLocks noGrp="1"/>
          </p:cNvSpPr>
          <p:nvPr>
            <p:ph idx="1"/>
          </p:nvPr>
        </p:nvSpPr>
        <p:spPr>
          <a:xfrm>
            <a:off x="720000" y="1302707"/>
            <a:ext cx="10753200" cy="4925293"/>
          </a:xfrm>
        </p:spPr>
        <p:txBody>
          <a:bodyPr/>
          <a:lstStyle/>
          <a:p>
            <a:endParaRPr lang="pl-PL" dirty="0"/>
          </a:p>
        </p:txBody>
      </p:sp>
      <p:sp>
        <p:nvSpPr>
          <p:cNvPr id="6" name="Textové pole 37"/>
          <p:cNvSpPr txBox="1">
            <a:spLocks noChangeArrowheads="1"/>
          </p:cNvSpPr>
          <p:nvPr/>
        </p:nvSpPr>
        <p:spPr bwMode="auto">
          <a:xfrm>
            <a:off x="5055200" y="1435305"/>
            <a:ext cx="2082800" cy="927374"/>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155 HR managers</a:t>
            </a:r>
          </a:p>
        </p:txBody>
      </p:sp>
      <p:sp>
        <p:nvSpPr>
          <p:cNvPr id="23" name="Obdĺžnik 22"/>
          <p:cNvSpPr/>
          <p:nvPr/>
        </p:nvSpPr>
        <p:spPr bwMode="auto">
          <a:xfrm>
            <a:off x="1463061" y="1642086"/>
            <a:ext cx="2849078" cy="495860"/>
          </a:xfrm>
          <a:prstGeom prst="rect">
            <a:avLst/>
          </a:prstGeom>
          <a:solidFill>
            <a:srgbClr val="FF0000"/>
          </a:solidFill>
          <a:ln w="9525" cap="flat" cmpd="sng" algn="ctr">
            <a:no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pl-PL" sz="2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Cover story</a:t>
            </a:r>
          </a:p>
        </p:txBody>
      </p:sp>
      <p:cxnSp>
        <p:nvCxnSpPr>
          <p:cNvPr id="25" name="Rovná spojovacia šípka 24"/>
          <p:cNvCxnSpPr/>
          <p:nvPr/>
        </p:nvCxnSpPr>
        <p:spPr bwMode="auto">
          <a:xfrm flipH="1">
            <a:off x="4360264" y="1890016"/>
            <a:ext cx="625621" cy="0"/>
          </a:xfrm>
          <a:prstGeom prst="straightConnector1">
            <a:avLst/>
          </a:prstGeom>
          <a:solidFill>
            <a:schemeClr val="accent1"/>
          </a:solidFill>
          <a:ln w="19050"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BlokTextu 8"/>
          <p:cNvSpPr txBox="1"/>
          <p:nvPr/>
        </p:nvSpPr>
        <p:spPr>
          <a:xfrm flipH="1" flipV="1">
            <a:off x="10695398" y="6013984"/>
            <a:ext cx="1202076" cy="766959"/>
          </a:xfrm>
          <a:prstGeom prst="rect">
            <a:avLst/>
          </a:prstGeom>
          <a:solidFill>
            <a:schemeClr val="bg1"/>
          </a:solidFill>
        </p:spPr>
        <p:txBody>
          <a:bodyPr wrap="square" rtlCol="0">
            <a:spAutoFit/>
          </a:bodyPr>
          <a:lstStyle/>
          <a:p>
            <a:endParaRPr lang="pl-PL"/>
          </a:p>
        </p:txBody>
      </p:sp>
    </p:spTree>
    <p:extLst>
      <p:ext uri="{BB962C8B-B14F-4D97-AF65-F5344CB8AC3E}">
        <p14:creationId xmlns:p14="http://schemas.microsoft.com/office/powerpoint/2010/main" val="146974193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p:cNvSpPr>
            <a:spLocks noGrp="1"/>
          </p:cNvSpPr>
          <p:nvPr>
            <p:ph type="sldNum" sz="quarter" idx="11"/>
          </p:nvPr>
        </p:nvSpPr>
        <p:spPr/>
        <p:txBody>
          <a:bodyPr/>
          <a:lstStyle/>
          <a:p>
            <a:fld id="{0970407D-EE58-4A0B-824B-1D3AE42DD9CF}" type="slidenum">
              <a:rPr lang="cs-CZ" altLang="cs-CZ" smtClean="0"/>
              <a:pPr/>
              <a:t>97</a:t>
            </a:fld>
            <a:endParaRPr lang="cs-CZ" altLang="cs-CZ" dirty="0"/>
          </a:p>
        </p:txBody>
      </p:sp>
      <p:sp>
        <p:nvSpPr>
          <p:cNvPr id="4" name="Nadpis 3"/>
          <p:cNvSpPr>
            <a:spLocks noGrp="1"/>
          </p:cNvSpPr>
          <p:nvPr>
            <p:ph type="title"/>
          </p:nvPr>
        </p:nvSpPr>
        <p:spPr/>
        <p:txBody>
          <a:bodyPr/>
          <a:lstStyle/>
          <a:p>
            <a:r>
              <a:rPr lang="pl-PL" dirty="0"/>
              <a:t>Task </a:t>
            </a:r>
            <a:r>
              <a:rPr lang="pl-PL" dirty="0" smtClean="0"/>
              <a:t>1: recruitment</a:t>
            </a:r>
            <a:endParaRPr lang="pl-PL" dirty="0"/>
          </a:p>
        </p:txBody>
      </p:sp>
      <p:sp>
        <p:nvSpPr>
          <p:cNvPr id="5" name="Zástupný objekt pre obsah 4"/>
          <p:cNvSpPr>
            <a:spLocks noGrp="1"/>
          </p:cNvSpPr>
          <p:nvPr>
            <p:ph idx="1"/>
          </p:nvPr>
        </p:nvSpPr>
        <p:spPr>
          <a:xfrm>
            <a:off x="720000" y="1302707"/>
            <a:ext cx="10753200" cy="4925293"/>
          </a:xfrm>
        </p:spPr>
        <p:txBody>
          <a:bodyPr/>
          <a:lstStyle/>
          <a:p>
            <a:endParaRPr lang="pl-PL" dirty="0"/>
          </a:p>
        </p:txBody>
      </p:sp>
      <p:sp>
        <p:nvSpPr>
          <p:cNvPr id="6" name="Textové pole 37"/>
          <p:cNvSpPr txBox="1">
            <a:spLocks noChangeArrowheads="1"/>
          </p:cNvSpPr>
          <p:nvPr/>
        </p:nvSpPr>
        <p:spPr bwMode="auto">
          <a:xfrm>
            <a:off x="5055200" y="1435305"/>
            <a:ext cx="2082800" cy="927374"/>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155 HR managers</a:t>
            </a:r>
          </a:p>
        </p:txBody>
      </p:sp>
      <p:sp>
        <p:nvSpPr>
          <p:cNvPr id="17" name="BlokTextu 16"/>
          <p:cNvSpPr txBox="1"/>
          <p:nvPr/>
        </p:nvSpPr>
        <p:spPr>
          <a:xfrm>
            <a:off x="7915848" y="1473805"/>
            <a:ext cx="3398693" cy="830997"/>
          </a:xfrm>
          <a:prstGeom prst="rect">
            <a:avLst/>
          </a:prstGeom>
          <a:solidFill>
            <a:srgbClr val="FF0000"/>
          </a:solidFill>
        </p:spPr>
        <p:txBody>
          <a:bodyPr wrap="square" rtlCol="0">
            <a:spAutoFit/>
          </a:bodyPr>
          <a:lstStyle/>
          <a:p>
            <a:pPr algn="ctr"/>
            <a:r>
              <a:rPr lang="pl-PL" dirty="0" smtClean="0">
                <a:latin typeface="Calibri" panose="020F0502020204030204" pitchFamily="34" charset="0"/>
                <a:cs typeface="Calibri" panose="020F0502020204030204" pitchFamily="34" charset="0"/>
              </a:rPr>
              <a:t>Regional sales manager in a winery</a:t>
            </a:r>
            <a:endParaRPr lang="pl-PL" dirty="0">
              <a:latin typeface="Calibri" panose="020F0502020204030204" pitchFamily="34" charset="0"/>
              <a:cs typeface="Calibri" panose="020F0502020204030204" pitchFamily="34" charset="0"/>
            </a:endParaRPr>
          </a:p>
        </p:txBody>
      </p:sp>
      <p:cxnSp>
        <p:nvCxnSpPr>
          <p:cNvPr id="21" name="Rovná spojovacia šípka 20"/>
          <p:cNvCxnSpPr/>
          <p:nvPr/>
        </p:nvCxnSpPr>
        <p:spPr bwMode="auto">
          <a:xfrm>
            <a:off x="7213600" y="1898992"/>
            <a:ext cx="670242" cy="0"/>
          </a:xfrm>
          <a:prstGeom prst="straightConnector1">
            <a:avLst/>
          </a:prstGeom>
          <a:solidFill>
            <a:schemeClr val="accent1"/>
          </a:solidFill>
          <a:ln w="19050"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Obdĺžnik 22"/>
          <p:cNvSpPr/>
          <p:nvPr/>
        </p:nvSpPr>
        <p:spPr bwMode="auto">
          <a:xfrm>
            <a:off x="1463061" y="1642086"/>
            <a:ext cx="2849078" cy="495860"/>
          </a:xfrm>
          <a:prstGeom prst="rect">
            <a:avLst/>
          </a:prstGeom>
          <a:solidFill>
            <a:schemeClr val="bg1">
              <a:lumMod val="75000"/>
            </a:schemeClr>
          </a:solidFill>
          <a:ln w="9525" cap="flat" cmpd="sng" algn="ctr">
            <a:no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pl-PL" sz="2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Cover story</a:t>
            </a:r>
          </a:p>
        </p:txBody>
      </p:sp>
      <p:cxnSp>
        <p:nvCxnSpPr>
          <p:cNvPr id="25" name="Rovná spojovacia šípka 24"/>
          <p:cNvCxnSpPr/>
          <p:nvPr/>
        </p:nvCxnSpPr>
        <p:spPr bwMode="auto">
          <a:xfrm flipH="1">
            <a:off x="4360264" y="1890016"/>
            <a:ext cx="625621" cy="0"/>
          </a:xfrm>
          <a:prstGeom prst="straightConnector1">
            <a:avLst/>
          </a:prstGeom>
          <a:solidFill>
            <a:schemeClr val="accent1"/>
          </a:solidFill>
          <a:ln w="19050"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BlokTextu 10"/>
          <p:cNvSpPr txBox="1"/>
          <p:nvPr/>
        </p:nvSpPr>
        <p:spPr>
          <a:xfrm flipH="1" flipV="1">
            <a:off x="10695398" y="6013984"/>
            <a:ext cx="1202076" cy="766959"/>
          </a:xfrm>
          <a:prstGeom prst="rect">
            <a:avLst/>
          </a:prstGeom>
          <a:solidFill>
            <a:schemeClr val="bg1"/>
          </a:solidFill>
        </p:spPr>
        <p:txBody>
          <a:bodyPr wrap="square" rtlCol="0">
            <a:spAutoFit/>
          </a:bodyPr>
          <a:lstStyle/>
          <a:p>
            <a:endParaRPr lang="pl-PL"/>
          </a:p>
        </p:txBody>
      </p:sp>
    </p:spTree>
    <p:extLst>
      <p:ext uri="{BB962C8B-B14F-4D97-AF65-F5344CB8AC3E}">
        <p14:creationId xmlns:p14="http://schemas.microsoft.com/office/powerpoint/2010/main" val="174270691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p:cNvSpPr>
            <a:spLocks noGrp="1"/>
          </p:cNvSpPr>
          <p:nvPr>
            <p:ph type="sldNum" sz="quarter" idx="11"/>
          </p:nvPr>
        </p:nvSpPr>
        <p:spPr/>
        <p:txBody>
          <a:bodyPr/>
          <a:lstStyle/>
          <a:p>
            <a:fld id="{0970407D-EE58-4A0B-824B-1D3AE42DD9CF}" type="slidenum">
              <a:rPr lang="cs-CZ" altLang="cs-CZ" smtClean="0"/>
              <a:pPr/>
              <a:t>98</a:t>
            </a:fld>
            <a:endParaRPr lang="cs-CZ" altLang="cs-CZ" dirty="0"/>
          </a:p>
        </p:txBody>
      </p:sp>
      <p:sp>
        <p:nvSpPr>
          <p:cNvPr id="4" name="Nadpis 3"/>
          <p:cNvSpPr>
            <a:spLocks noGrp="1"/>
          </p:cNvSpPr>
          <p:nvPr>
            <p:ph type="title"/>
          </p:nvPr>
        </p:nvSpPr>
        <p:spPr/>
        <p:txBody>
          <a:bodyPr/>
          <a:lstStyle/>
          <a:p>
            <a:r>
              <a:rPr lang="pl-PL" dirty="0"/>
              <a:t>Task </a:t>
            </a:r>
            <a:r>
              <a:rPr lang="pl-PL" dirty="0" smtClean="0"/>
              <a:t>1: recruitment</a:t>
            </a:r>
            <a:endParaRPr lang="pl-PL" dirty="0"/>
          </a:p>
        </p:txBody>
      </p:sp>
      <p:sp>
        <p:nvSpPr>
          <p:cNvPr id="5" name="Zástupný objekt pre obsah 4"/>
          <p:cNvSpPr>
            <a:spLocks noGrp="1"/>
          </p:cNvSpPr>
          <p:nvPr>
            <p:ph idx="1"/>
          </p:nvPr>
        </p:nvSpPr>
        <p:spPr>
          <a:xfrm>
            <a:off x="720000" y="1302707"/>
            <a:ext cx="10753200" cy="4925293"/>
          </a:xfrm>
        </p:spPr>
        <p:txBody>
          <a:bodyPr/>
          <a:lstStyle/>
          <a:p>
            <a:endParaRPr lang="pl-PL" dirty="0"/>
          </a:p>
        </p:txBody>
      </p:sp>
      <p:sp>
        <p:nvSpPr>
          <p:cNvPr id="6" name="Textové pole 37"/>
          <p:cNvSpPr txBox="1">
            <a:spLocks noChangeArrowheads="1"/>
          </p:cNvSpPr>
          <p:nvPr/>
        </p:nvSpPr>
        <p:spPr bwMode="auto">
          <a:xfrm>
            <a:off x="5055200" y="1435305"/>
            <a:ext cx="2082800" cy="927374"/>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155 HR managers</a:t>
            </a:r>
          </a:p>
        </p:txBody>
      </p:sp>
      <p:sp>
        <p:nvSpPr>
          <p:cNvPr id="7" name="Textové pole 38"/>
          <p:cNvSpPr txBox="1">
            <a:spLocks noChangeArrowheads="1"/>
          </p:cNvSpPr>
          <p:nvPr/>
        </p:nvSpPr>
        <p:spPr bwMode="auto">
          <a:xfrm>
            <a:off x="5165320" y="2693051"/>
            <a:ext cx="1824059" cy="510219"/>
          </a:xfrm>
          <a:prstGeom prst="rect">
            <a:avLst/>
          </a:prstGeom>
          <a:solidFill>
            <a:srgbClr val="FF0000"/>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Split sample</a:t>
            </a:r>
          </a:p>
        </p:txBody>
      </p:sp>
      <p:cxnSp>
        <p:nvCxnSpPr>
          <p:cNvPr id="12" name="Rovná spojovacia šípka 11"/>
          <p:cNvCxnSpPr/>
          <p:nvPr/>
        </p:nvCxnSpPr>
        <p:spPr>
          <a:xfrm>
            <a:off x="6086475" y="2401344"/>
            <a:ext cx="0" cy="26035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BlokTextu 16"/>
          <p:cNvSpPr txBox="1"/>
          <p:nvPr/>
        </p:nvSpPr>
        <p:spPr>
          <a:xfrm>
            <a:off x="7915848" y="1473805"/>
            <a:ext cx="3398693" cy="830997"/>
          </a:xfrm>
          <a:prstGeom prst="rect">
            <a:avLst/>
          </a:prstGeom>
          <a:solidFill>
            <a:schemeClr val="bg1">
              <a:lumMod val="75000"/>
            </a:schemeClr>
          </a:solidFill>
        </p:spPr>
        <p:txBody>
          <a:bodyPr wrap="square" rtlCol="0">
            <a:spAutoFit/>
          </a:bodyPr>
          <a:lstStyle/>
          <a:p>
            <a:pPr algn="ctr"/>
            <a:r>
              <a:rPr lang="pl-PL" dirty="0" smtClean="0">
                <a:latin typeface="Calibri" panose="020F0502020204030204" pitchFamily="34" charset="0"/>
                <a:cs typeface="Calibri" panose="020F0502020204030204" pitchFamily="34" charset="0"/>
              </a:rPr>
              <a:t>Regional sales manager in a winery</a:t>
            </a:r>
            <a:endParaRPr lang="pl-PL" dirty="0">
              <a:latin typeface="Calibri" panose="020F0502020204030204" pitchFamily="34" charset="0"/>
              <a:cs typeface="Calibri" panose="020F0502020204030204" pitchFamily="34" charset="0"/>
            </a:endParaRPr>
          </a:p>
        </p:txBody>
      </p:sp>
      <p:cxnSp>
        <p:nvCxnSpPr>
          <p:cNvPr id="21" name="Rovná spojovacia šípka 20"/>
          <p:cNvCxnSpPr/>
          <p:nvPr/>
        </p:nvCxnSpPr>
        <p:spPr bwMode="auto">
          <a:xfrm>
            <a:off x="7213600" y="1898992"/>
            <a:ext cx="670242" cy="0"/>
          </a:xfrm>
          <a:prstGeom prst="straightConnector1">
            <a:avLst/>
          </a:prstGeom>
          <a:solidFill>
            <a:schemeClr val="accent1"/>
          </a:solidFill>
          <a:ln w="19050"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Obdĺžnik 22"/>
          <p:cNvSpPr/>
          <p:nvPr/>
        </p:nvSpPr>
        <p:spPr bwMode="auto">
          <a:xfrm>
            <a:off x="1463061" y="1642086"/>
            <a:ext cx="2849078" cy="495860"/>
          </a:xfrm>
          <a:prstGeom prst="rect">
            <a:avLst/>
          </a:prstGeom>
          <a:solidFill>
            <a:schemeClr val="bg1">
              <a:lumMod val="75000"/>
            </a:schemeClr>
          </a:solidFill>
          <a:ln w="9525" cap="flat" cmpd="sng" algn="ctr">
            <a:no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pl-PL" sz="2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Cover story</a:t>
            </a:r>
          </a:p>
        </p:txBody>
      </p:sp>
      <p:cxnSp>
        <p:nvCxnSpPr>
          <p:cNvPr id="25" name="Rovná spojovacia šípka 24"/>
          <p:cNvCxnSpPr/>
          <p:nvPr/>
        </p:nvCxnSpPr>
        <p:spPr bwMode="auto">
          <a:xfrm flipH="1">
            <a:off x="4360264" y="1890016"/>
            <a:ext cx="625621" cy="0"/>
          </a:xfrm>
          <a:prstGeom prst="straightConnector1">
            <a:avLst/>
          </a:prstGeom>
          <a:solidFill>
            <a:schemeClr val="accent1"/>
          </a:solidFill>
          <a:ln w="19050"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BlokTextu 12"/>
          <p:cNvSpPr txBox="1"/>
          <p:nvPr/>
        </p:nvSpPr>
        <p:spPr>
          <a:xfrm flipH="1" flipV="1">
            <a:off x="10695398" y="6013984"/>
            <a:ext cx="1202076" cy="766959"/>
          </a:xfrm>
          <a:prstGeom prst="rect">
            <a:avLst/>
          </a:prstGeom>
          <a:solidFill>
            <a:schemeClr val="bg1"/>
          </a:solidFill>
        </p:spPr>
        <p:txBody>
          <a:bodyPr wrap="square" rtlCol="0">
            <a:spAutoFit/>
          </a:bodyPr>
          <a:lstStyle/>
          <a:p>
            <a:endParaRPr lang="pl-PL"/>
          </a:p>
        </p:txBody>
      </p:sp>
    </p:spTree>
    <p:extLst>
      <p:ext uri="{BB962C8B-B14F-4D97-AF65-F5344CB8AC3E}">
        <p14:creationId xmlns:p14="http://schemas.microsoft.com/office/powerpoint/2010/main" val="272403304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p:cNvSpPr>
            <a:spLocks noGrp="1"/>
          </p:cNvSpPr>
          <p:nvPr>
            <p:ph type="sldNum" sz="quarter" idx="11"/>
          </p:nvPr>
        </p:nvSpPr>
        <p:spPr/>
        <p:txBody>
          <a:bodyPr/>
          <a:lstStyle/>
          <a:p>
            <a:fld id="{0970407D-EE58-4A0B-824B-1D3AE42DD9CF}" type="slidenum">
              <a:rPr lang="cs-CZ" altLang="cs-CZ" smtClean="0"/>
              <a:pPr/>
              <a:t>99</a:t>
            </a:fld>
            <a:endParaRPr lang="cs-CZ" altLang="cs-CZ" dirty="0"/>
          </a:p>
        </p:txBody>
      </p:sp>
      <p:sp>
        <p:nvSpPr>
          <p:cNvPr id="4" name="Nadpis 3"/>
          <p:cNvSpPr>
            <a:spLocks noGrp="1"/>
          </p:cNvSpPr>
          <p:nvPr>
            <p:ph type="title"/>
          </p:nvPr>
        </p:nvSpPr>
        <p:spPr/>
        <p:txBody>
          <a:bodyPr/>
          <a:lstStyle/>
          <a:p>
            <a:r>
              <a:rPr lang="pl-PL" dirty="0"/>
              <a:t>Task </a:t>
            </a:r>
            <a:r>
              <a:rPr lang="pl-PL" dirty="0" smtClean="0"/>
              <a:t>1: recruitment</a:t>
            </a:r>
            <a:endParaRPr lang="pl-PL" dirty="0"/>
          </a:p>
        </p:txBody>
      </p:sp>
      <p:sp>
        <p:nvSpPr>
          <p:cNvPr id="5" name="Zástupný objekt pre obsah 4"/>
          <p:cNvSpPr>
            <a:spLocks noGrp="1"/>
          </p:cNvSpPr>
          <p:nvPr>
            <p:ph idx="1"/>
          </p:nvPr>
        </p:nvSpPr>
        <p:spPr>
          <a:xfrm>
            <a:off x="720000" y="1302707"/>
            <a:ext cx="10753200" cy="4925293"/>
          </a:xfrm>
        </p:spPr>
        <p:txBody>
          <a:bodyPr/>
          <a:lstStyle/>
          <a:p>
            <a:endParaRPr lang="pl-PL" dirty="0"/>
          </a:p>
        </p:txBody>
      </p:sp>
      <p:sp>
        <p:nvSpPr>
          <p:cNvPr id="6" name="Textové pole 37"/>
          <p:cNvSpPr txBox="1">
            <a:spLocks noChangeArrowheads="1"/>
          </p:cNvSpPr>
          <p:nvPr/>
        </p:nvSpPr>
        <p:spPr bwMode="auto">
          <a:xfrm>
            <a:off x="5055200" y="1435305"/>
            <a:ext cx="2082800" cy="927374"/>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155 HR managers</a:t>
            </a:r>
          </a:p>
        </p:txBody>
      </p:sp>
      <p:sp>
        <p:nvSpPr>
          <p:cNvPr id="7" name="Textové pole 38"/>
          <p:cNvSpPr txBox="1">
            <a:spLocks noChangeArrowheads="1"/>
          </p:cNvSpPr>
          <p:nvPr/>
        </p:nvSpPr>
        <p:spPr bwMode="auto">
          <a:xfrm>
            <a:off x="5174945" y="2693051"/>
            <a:ext cx="1824059" cy="510219"/>
          </a:xfrm>
          <a:prstGeom prst="rect">
            <a:avLst/>
          </a:prstGeom>
          <a:solidFill>
            <a:srgbClr val="FF0000"/>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Split sample</a:t>
            </a:r>
          </a:p>
        </p:txBody>
      </p:sp>
      <p:sp>
        <p:nvSpPr>
          <p:cNvPr id="8" name="Textové pole 39"/>
          <p:cNvSpPr txBox="1">
            <a:spLocks noChangeArrowheads="1"/>
          </p:cNvSpPr>
          <p:nvPr/>
        </p:nvSpPr>
        <p:spPr bwMode="auto">
          <a:xfrm>
            <a:off x="3489584" y="3714961"/>
            <a:ext cx="1894786" cy="451244"/>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3 female CVs</a:t>
            </a:r>
          </a:p>
        </p:txBody>
      </p:sp>
      <p:sp>
        <p:nvSpPr>
          <p:cNvPr id="9" name="Textové pole 40"/>
          <p:cNvSpPr txBox="1">
            <a:spLocks noChangeArrowheads="1"/>
          </p:cNvSpPr>
          <p:nvPr/>
        </p:nvSpPr>
        <p:spPr bwMode="auto">
          <a:xfrm>
            <a:off x="6935864" y="3678640"/>
            <a:ext cx="1704136" cy="476546"/>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pl-PL" dirty="0">
                <a:effectLst/>
                <a:latin typeface="Calibri" panose="020F0502020204030204" pitchFamily="34" charset="0"/>
                <a:ea typeface="Calibri" panose="020F0502020204030204" pitchFamily="34" charset="0"/>
                <a:cs typeface="Times New Roman" panose="02020603050405020304" pitchFamily="18" charset="0"/>
              </a:rPr>
              <a:t>3 male CVs</a:t>
            </a:r>
          </a:p>
          <a:p>
            <a:pPr algn="ctr">
              <a:lnSpc>
                <a:spcPct val="107000"/>
              </a:lnSpc>
              <a:spcAft>
                <a:spcPts val="0"/>
              </a:spcAft>
            </a:pPr>
            <a:r>
              <a:rPr lang="pl-PL" sz="1100" dirty="0">
                <a:effectLst/>
                <a:latin typeface="Calibri" panose="020F0502020204030204" pitchFamily="34" charset="0"/>
                <a:ea typeface="Calibri" panose="020F0502020204030204" pitchFamily="34" charset="0"/>
                <a:cs typeface="Times New Roman" panose="02020603050405020304" pitchFamily="18" charset="0"/>
              </a:rPr>
              <a:t> </a:t>
            </a:r>
          </a:p>
        </p:txBody>
      </p:sp>
      <p:cxnSp>
        <p:nvCxnSpPr>
          <p:cNvPr id="12" name="Rovná spojovacia šípka 11"/>
          <p:cNvCxnSpPr/>
          <p:nvPr/>
        </p:nvCxnSpPr>
        <p:spPr>
          <a:xfrm>
            <a:off x="6086475" y="2401344"/>
            <a:ext cx="0" cy="26035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Rovná spojovacia šípka 14"/>
          <p:cNvCxnSpPr/>
          <p:nvPr/>
        </p:nvCxnSpPr>
        <p:spPr>
          <a:xfrm flipH="1">
            <a:off x="4753575" y="3298080"/>
            <a:ext cx="603250" cy="28575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Rovná spojovacia šípka 15"/>
          <p:cNvCxnSpPr/>
          <p:nvPr/>
        </p:nvCxnSpPr>
        <p:spPr>
          <a:xfrm>
            <a:off x="6713354" y="3298080"/>
            <a:ext cx="590550" cy="28575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BlokTextu 16"/>
          <p:cNvSpPr txBox="1"/>
          <p:nvPr/>
        </p:nvSpPr>
        <p:spPr>
          <a:xfrm>
            <a:off x="7915848" y="1473805"/>
            <a:ext cx="3398693" cy="830997"/>
          </a:xfrm>
          <a:prstGeom prst="rect">
            <a:avLst/>
          </a:prstGeom>
          <a:solidFill>
            <a:schemeClr val="bg1">
              <a:lumMod val="75000"/>
            </a:schemeClr>
          </a:solidFill>
        </p:spPr>
        <p:txBody>
          <a:bodyPr wrap="square" rtlCol="0">
            <a:spAutoFit/>
          </a:bodyPr>
          <a:lstStyle/>
          <a:p>
            <a:pPr algn="ctr"/>
            <a:r>
              <a:rPr lang="pl-PL" dirty="0" smtClean="0">
                <a:latin typeface="Calibri" panose="020F0502020204030204" pitchFamily="34" charset="0"/>
                <a:cs typeface="Calibri" panose="020F0502020204030204" pitchFamily="34" charset="0"/>
              </a:rPr>
              <a:t>Regional sales manager in a winery</a:t>
            </a:r>
            <a:endParaRPr lang="pl-PL" dirty="0">
              <a:latin typeface="Calibri" panose="020F0502020204030204" pitchFamily="34" charset="0"/>
              <a:cs typeface="Calibri" panose="020F0502020204030204" pitchFamily="34" charset="0"/>
            </a:endParaRPr>
          </a:p>
        </p:txBody>
      </p:sp>
      <p:cxnSp>
        <p:nvCxnSpPr>
          <p:cNvPr id="21" name="Rovná spojovacia šípka 20"/>
          <p:cNvCxnSpPr/>
          <p:nvPr/>
        </p:nvCxnSpPr>
        <p:spPr bwMode="auto">
          <a:xfrm>
            <a:off x="7213600" y="1898992"/>
            <a:ext cx="670242" cy="0"/>
          </a:xfrm>
          <a:prstGeom prst="straightConnector1">
            <a:avLst/>
          </a:prstGeom>
          <a:solidFill>
            <a:schemeClr val="accent1"/>
          </a:solidFill>
          <a:ln w="19050"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Obdĺžnik 22"/>
          <p:cNvSpPr/>
          <p:nvPr/>
        </p:nvSpPr>
        <p:spPr bwMode="auto">
          <a:xfrm>
            <a:off x="1463061" y="1642086"/>
            <a:ext cx="2849078" cy="495860"/>
          </a:xfrm>
          <a:prstGeom prst="rect">
            <a:avLst/>
          </a:prstGeom>
          <a:solidFill>
            <a:schemeClr val="bg1">
              <a:lumMod val="75000"/>
            </a:schemeClr>
          </a:solidFill>
          <a:ln w="9525" cap="flat" cmpd="sng" algn="ctr">
            <a:no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pl-PL" sz="2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Cover story</a:t>
            </a:r>
          </a:p>
        </p:txBody>
      </p:sp>
      <p:cxnSp>
        <p:nvCxnSpPr>
          <p:cNvPr id="25" name="Rovná spojovacia šípka 24"/>
          <p:cNvCxnSpPr/>
          <p:nvPr/>
        </p:nvCxnSpPr>
        <p:spPr bwMode="auto">
          <a:xfrm flipH="1">
            <a:off x="4360264" y="1890016"/>
            <a:ext cx="625621" cy="0"/>
          </a:xfrm>
          <a:prstGeom prst="straightConnector1">
            <a:avLst/>
          </a:prstGeom>
          <a:solidFill>
            <a:schemeClr val="accent1"/>
          </a:solidFill>
          <a:ln w="19050"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BlokTextu 17"/>
          <p:cNvSpPr txBox="1"/>
          <p:nvPr/>
        </p:nvSpPr>
        <p:spPr>
          <a:xfrm flipH="1" flipV="1">
            <a:off x="10695398" y="6013984"/>
            <a:ext cx="1202076" cy="766959"/>
          </a:xfrm>
          <a:prstGeom prst="rect">
            <a:avLst/>
          </a:prstGeom>
          <a:solidFill>
            <a:schemeClr val="bg1"/>
          </a:solidFill>
        </p:spPr>
        <p:txBody>
          <a:bodyPr wrap="square" rtlCol="0">
            <a:spAutoFit/>
          </a:bodyPr>
          <a:lstStyle/>
          <a:p>
            <a:endParaRPr lang="pl-PL"/>
          </a:p>
        </p:txBody>
      </p:sp>
    </p:spTree>
    <p:extLst>
      <p:ext uri="{BB962C8B-B14F-4D97-AF65-F5344CB8AC3E}">
        <p14:creationId xmlns:p14="http://schemas.microsoft.com/office/powerpoint/2010/main" val="3520680909"/>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364</TotalTime>
  <Words>7763</Words>
  <Application>Microsoft Office PowerPoint</Application>
  <PresentationFormat>Širokouhlá</PresentationFormat>
  <Paragraphs>1213</Paragraphs>
  <Slides>137</Slides>
  <Notes>14</Notes>
  <HiddenSlides>0</HiddenSlides>
  <MMClips>0</MMClips>
  <ScaleCrop>false</ScaleCrop>
  <HeadingPairs>
    <vt:vector size="6" baseType="variant">
      <vt:variant>
        <vt:lpstr>Použité písma</vt:lpstr>
      </vt:variant>
      <vt:variant>
        <vt:i4>5</vt:i4>
      </vt:variant>
      <vt:variant>
        <vt:lpstr>Motív</vt:lpstr>
      </vt:variant>
      <vt:variant>
        <vt:i4>1</vt:i4>
      </vt:variant>
      <vt:variant>
        <vt:lpstr>Nadpisy snímok</vt:lpstr>
      </vt:variant>
      <vt:variant>
        <vt:i4>137</vt:i4>
      </vt:variant>
    </vt:vector>
  </HeadingPairs>
  <TitlesOfParts>
    <vt:vector size="143" baseType="lpstr">
      <vt:lpstr>Arial</vt:lpstr>
      <vt:lpstr>Calibri</vt:lpstr>
      <vt:lpstr>Calibri Light</vt:lpstr>
      <vt:lpstr>Tahoma</vt:lpstr>
      <vt:lpstr>Times New Roman</vt:lpstr>
      <vt:lpstr>Motív balíka Office</vt:lpstr>
      <vt:lpstr>Cultural and social factors contributing to gender gaps in the labour market</vt:lpstr>
      <vt:lpstr>Gender equality index - EU</vt:lpstr>
      <vt:lpstr>Gender equality index - CR</vt:lpstr>
      <vt:lpstr>CR vs EU</vt:lpstr>
      <vt:lpstr>Work</vt:lpstr>
      <vt:lpstr>Time</vt:lpstr>
      <vt:lpstr>Education</vt:lpstr>
      <vt:lpstr>Important concepts</vt:lpstr>
      <vt:lpstr>Important concepts</vt:lpstr>
      <vt:lpstr>Presentation tips</vt:lpstr>
      <vt:lpstr>A not-so-funny game</vt:lpstr>
      <vt:lpstr>Further read</vt:lpstr>
      <vt:lpstr>Presentation tips</vt:lpstr>
      <vt:lpstr>So what is gender?</vt:lpstr>
      <vt:lpstr>Economics of gender</vt:lpstr>
      <vt:lpstr>Answers to the why questions on various level:  </vt:lpstr>
      <vt:lpstr>Key conepts</vt:lpstr>
      <vt:lpstr>Focus Why are women underrespresented in science?</vt:lpstr>
      <vt:lpstr>Culture, gender and math</vt:lpstr>
      <vt:lpstr>Anecdotical evidence</vt:lpstr>
      <vt:lpstr>Further read</vt:lpstr>
      <vt:lpstr>Presentation tips</vt:lpstr>
      <vt:lpstr>Cross-culture approach Are you WEIRD? </vt:lpstr>
      <vt:lpstr>Cross-culture approach Are you WEIRD? </vt:lpstr>
      <vt:lpstr>Eurobarometer on stereotypes</vt:lpstr>
      <vt:lpstr>Further read</vt:lpstr>
      <vt:lpstr>Discrimination</vt:lpstr>
      <vt:lpstr>Understanding statistics</vt:lpstr>
      <vt:lpstr>Discrimination</vt:lpstr>
      <vt:lpstr>Further read</vt:lpstr>
      <vt:lpstr>Stereotypes</vt:lpstr>
      <vt:lpstr>Gender stereotypes and identity</vt:lpstr>
      <vt:lpstr>Gender stereotypes and identity</vt:lpstr>
      <vt:lpstr>Backlash</vt:lpstr>
      <vt:lpstr>Further read</vt:lpstr>
      <vt:lpstr>Presentation tips</vt:lpstr>
      <vt:lpstr>Case study - entrepreneurship</vt:lpstr>
      <vt:lpstr>Gender and EI</vt:lpstr>
      <vt:lpstr>Gender and EI</vt:lpstr>
      <vt:lpstr>Gender and EI</vt:lpstr>
      <vt:lpstr>Gender and EI</vt:lpstr>
      <vt:lpstr>Sample &amp; procedure</vt:lpstr>
      <vt:lpstr>Sample &amp; procedure</vt:lpstr>
      <vt:lpstr>Sample &amp; procedure</vt:lpstr>
      <vt:lpstr>Sample &amp; procedure</vt:lpstr>
      <vt:lpstr>Results in brief</vt:lpstr>
      <vt:lpstr>Results in brief</vt:lpstr>
      <vt:lpstr>Results in brief</vt:lpstr>
      <vt:lpstr>Results in brief</vt:lpstr>
      <vt:lpstr>Results in brief</vt:lpstr>
      <vt:lpstr>Results in brief</vt:lpstr>
      <vt:lpstr>Further read</vt:lpstr>
      <vt:lpstr>Gender biases in starting a business</vt:lpstr>
      <vt:lpstr>Business plans evaluation</vt:lpstr>
      <vt:lpstr>Business plans evaluation</vt:lpstr>
      <vt:lpstr>Business plans evaluation</vt:lpstr>
      <vt:lpstr>Business plans evaluation</vt:lpstr>
      <vt:lpstr>Business plans evaluation</vt:lpstr>
      <vt:lpstr>Business plans evaluation</vt:lpstr>
      <vt:lpstr>Business plans evaluation</vt:lpstr>
      <vt:lpstr>Prezentácia programu PowerPoint</vt:lpstr>
      <vt:lpstr>Prezentácia programu PowerPoint</vt:lpstr>
      <vt:lpstr>Prezentácia programu PowerPoint</vt:lpstr>
      <vt:lpstr>Results</vt:lpstr>
      <vt:lpstr>Results</vt:lpstr>
      <vt:lpstr>Results</vt:lpstr>
      <vt:lpstr>Results</vt:lpstr>
      <vt:lpstr>Results</vt:lpstr>
      <vt:lpstr>Results</vt:lpstr>
      <vt:lpstr>Results</vt:lpstr>
      <vt:lpstr>Results</vt:lpstr>
      <vt:lpstr>Results</vt:lpstr>
      <vt:lpstr>Results and conclusions</vt:lpstr>
      <vt:lpstr>Results and conclusions</vt:lpstr>
      <vt:lpstr>Results and conclusions</vt:lpstr>
      <vt:lpstr>Results and conclusions</vt:lpstr>
      <vt:lpstr>Results and conclusions</vt:lpstr>
      <vt:lpstr>Results and conclusions</vt:lpstr>
      <vt:lpstr>Results and conclusions</vt:lpstr>
      <vt:lpstr>Take-home message</vt:lpstr>
      <vt:lpstr>Case study – discrimination &amp; backlash</vt:lpstr>
      <vt:lpstr>Case study – discrimination &amp; backlash</vt:lpstr>
      <vt:lpstr>Case study – discrimination &amp; backlash</vt:lpstr>
      <vt:lpstr>Case study – discrimination &amp; backlash</vt:lpstr>
      <vt:lpstr>Case study – discrimination &amp; backlash</vt:lpstr>
      <vt:lpstr>Case study – discrimination &amp; backlash</vt:lpstr>
      <vt:lpstr>Case study – discrimination &amp; backlash</vt:lpstr>
      <vt:lpstr>Study design – vignette study</vt:lpstr>
      <vt:lpstr>Study design – vignette study</vt:lpstr>
      <vt:lpstr>Study design – vignette study</vt:lpstr>
      <vt:lpstr>Sample</vt:lpstr>
      <vt:lpstr>Sample</vt:lpstr>
      <vt:lpstr>Sample</vt:lpstr>
      <vt:lpstr>Sample</vt:lpstr>
      <vt:lpstr>Task 1: recruitment</vt:lpstr>
      <vt:lpstr>Task 1: recruitment</vt:lpstr>
      <vt:lpstr>Task 1: recruitment</vt:lpstr>
      <vt:lpstr>Task 1: recruitment</vt:lpstr>
      <vt:lpstr>Task 1: recruitment</vt:lpstr>
      <vt:lpstr>Task 1: recruitment</vt:lpstr>
      <vt:lpstr>Task 1: instrument</vt:lpstr>
      <vt:lpstr>Task 1: instrument</vt:lpstr>
      <vt:lpstr>Task 1: instrument</vt:lpstr>
      <vt:lpstr>Task 1: instrument</vt:lpstr>
      <vt:lpstr>Task 1: questionnaire</vt:lpstr>
      <vt:lpstr>Task 1: results</vt:lpstr>
      <vt:lpstr>Task 1: results</vt:lpstr>
      <vt:lpstr>Task 1: results</vt:lpstr>
      <vt:lpstr>Task 1: results</vt:lpstr>
      <vt:lpstr>Task 1: results</vt:lpstr>
      <vt:lpstr>Task 1: results</vt:lpstr>
      <vt:lpstr>Task 1: results</vt:lpstr>
      <vt:lpstr>Task 2: dismissal</vt:lpstr>
      <vt:lpstr>Task 2: dismissal</vt:lpstr>
      <vt:lpstr>Task 2: dismissal</vt:lpstr>
      <vt:lpstr>Task 2: dismissal</vt:lpstr>
      <vt:lpstr>Task 2: dismissal</vt:lpstr>
      <vt:lpstr>Task 2: dismissal</vt:lpstr>
      <vt:lpstr>Task 2: dismissal</vt:lpstr>
      <vt:lpstr>Task 2: dismissal</vt:lpstr>
      <vt:lpstr>Task 2: dismissal</vt:lpstr>
      <vt:lpstr>Task 2: dismissal</vt:lpstr>
      <vt:lpstr>Task 2: dismissal</vt:lpstr>
      <vt:lpstr>Conclusions</vt:lpstr>
      <vt:lpstr>Conclusions</vt:lpstr>
      <vt:lpstr>Conclusions</vt:lpstr>
      <vt:lpstr>Conclusions</vt:lpstr>
      <vt:lpstr>Conclusions</vt:lpstr>
      <vt:lpstr>Conclusions</vt:lpstr>
      <vt:lpstr>Conclusions</vt:lpstr>
      <vt:lpstr>Conclusions</vt:lpstr>
      <vt:lpstr>Conclusions</vt:lpstr>
      <vt:lpstr>Conclusions</vt:lpstr>
      <vt:lpstr>Conclusions</vt:lpstr>
      <vt:lpstr>Conclusions</vt:lpstr>
      <vt:lpstr>Conclusions</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Cultural and social factors contributing to gender gaps in the labour market</dc:title>
  <dc:creator>Lena</dc:creator>
  <cp:lastModifiedBy>Lena</cp:lastModifiedBy>
  <cp:revision>65</cp:revision>
  <dcterms:created xsi:type="dcterms:W3CDTF">2023-02-25T08:23:14Z</dcterms:created>
  <dcterms:modified xsi:type="dcterms:W3CDTF">2024-03-08T09:52:02Z</dcterms:modified>
</cp:coreProperties>
</file>