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6" r:id="rId2"/>
    <p:sldId id="412" r:id="rId3"/>
    <p:sldId id="413" r:id="rId4"/>
    <p:sldId id="414" r:id="rId5"/>
    <p:sldId id="416" r:id="rId6"/>
    <p:sldId id="415" r:id="rId7"/>
    <p:sldId id="417" r:id="rId8"/>
    <p:sldId id="418" r:id="rId9"/>
    <p:sldId id="419" r:id="rId10"/>
    <p:sldId id="420" r:id="rId11"/>
    <p:sldId id="421" r:id="rId12"/>
    <p:sldId id="422" r:id="rId13"/>
    <p:sldId id="423" r:id="rId14"/>
    <p:sldId id="424" r:id="rId15"/>
    <p:sldId id="425" r:id="rId16"/>
    <p:sldId id="426" r:id="rId17"/>
    <p:sldId id="427" r:id="rId18"/>
    <p:sldId id="428" r:id="rId19"/>
    <p:sldId id="429" r:id="rId20"/>
    <p:sldId id="430" r:id="rId21"/>
    <p:sldId id="431" r:id="rId22"/>
    <p:sldId id="432" r:id="rId23"/>
    <p:sldId id="433" r:id="rId24"/>
    <p:sldId id="434" r:id="rId25"/>
    <p:sldId id="435" r:id="rId26"/>
    <p:sldId id="436" r:id="rId27"/>
    <p:sldId id="437" r:id="rId28"/>
    <p:sldId id="438" r:id="rId29"/>
    <p:sldId id="439" r:id="rId30"/>
    <p:sldId id="440" r:id="rId31"/>
    <p:sldId id="441" r:id="rId32"/>
    <p:sldId id="442" r:id="rId33"/>
    <p:sldId id="443" r:id="rId34"/>
    <p:sldId id="457" r:id="rId35"/>
    <p:sldId id="444" r:id="rId36"/>
    <p:sldId id="445" r:id="rId37"/>
    <p:sldId id="446" r:id="rId38"/>
    <p:sldId id="447" r:id="rId39"/>
    <p:sldId id="448" r:id="rId40"/>
    <p:sldId id="449" r:id="rId41"/>
    <p:sldId id="450" r:id="rId42"/>
    <p:sldId id="451" r:id="rId43"/>
    <p:sldId id="458" r:id="rId44"/>
    <p:sldId id="454" r:id="rId45"/>
    <p:sldId id="452" r:id="rId46"/>
    <p:sldId id="455" r:id="rId47"/>
    <p:sldId id="459" r:id="rId48"/>
    <p:sldId id="456" r:id="rId49"/>
    <p:sldId id="460" r:id="rId50"/>
    <p:sldId id="453" r:id="rId51"/>
    <p:sldId id="323" r:id="rId5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C0C0C0"/>
    <a:srgbClr val="969696"/>
    <a:srgbClr val="EAEAEA"/>
    <a:srgbClr val="A8E0D9"/>
    <a:srgbClr val="E6E67E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50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1203BA-8BC0-45C3-9EAC-7167B2C3CBC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460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C1C29-3C33-4D51-B563-FF08A6036B2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89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2DEE7-BE69-4D2F-BCFC-0F28570B918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630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0E7EB-B325-4E28-9357-2844181F82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662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DDCB1-2583-4BA0-A525-DB93A9CE00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131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9C08DF-E6D2-459D-AC1D-6A619745BB2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8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4D0DA-3627-4865-B044-8EDE986CFFE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209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FD489D-79FA-48CB-AA46-B3C40E22E17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64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E8A20-99C1-4B6C-87FE-C51AB7D4E01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028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9C08DF-E6D2-459D-AC1D-6A619745BB2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21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1FD33-9F2B-4FB5-BA23-17B7C616948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410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9D78D0C-FE69-4A25-B87B-521F05EEA78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91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7C80CD-1838-421B-94C1-5017F08AF6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372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E9C08DF-E6D2-459D-AC1D-6A619745BB2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543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ukopova@econ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81075"/>
            <a:ext cx="6481092" cy="1470025"/>
          </a:xfrm>
        </p:spPr>
        <p:txBody>
          <a:bodyPr/>
          <a:lstStyle/>
          <a:p>
            <a:pPr eaLnBrk="1" hangingPunct="1"/>
            <a:r>
              <a:rPr lang="cs-CZ" dirty="0"/>
              <a:t>Přednáška č. 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141663"/>
            <a:ext cx="5716488" cy="2951162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sz="3200" dirty="0"/>
              <a:t>Analýza nákladů a přínosů</a:t>
            </a:r>
          </a:p>
          <a:p>
            <a:pPr eaLnBrk="1" hangingPunct="1"/>
            <a:r>
              <a:rPr lang="cs-CZ" sz="3200" dirty="0" err="1"/>
              <a:t>Cost</a:t>
            </a:r>
            <a:r>
              <a:rPr lang="cs-CZ" sz="3200" dirty="0"/>
              <a:t> Benefit </a:t>
            </a:r>
            <a:r>
              <a:rPr lang="cs-CZ" sz="3200" dirty="0" err="1"/>
              <a:t>Analysis</a:t>
            </a:r>
            <a:r>
              <a:rPr lang="cs-CZ" sz="3200" dirty="0"/>
              <a:t> (CBA)</a:t>
            </a:r>
          </a:p>
          <a:p>
            <a:pPr algn="r" eaLnBrk="1" hangingPunct="1"/>
            <a:endParaRPr lang="cs-CZ" sz="2000" dirty="0"/>
          </a:p>
          <a:p>
            <a:pPr algn="r" eaLnBrk="1" hangingPunct="1"/>
            <a:endParaRPr lang="cs-CZ" sz="2000" dirty="0"/>
          </a:p>
          <a:p>
            <a:pPr algn="r" eaLnBrk="1" hangingPunct="1"/>
            <a:r>
              <a:rPr lang="cs-CZ" sz="2000" dirty="0"/>
              <a:t>Jana Soukopová</a:t>
            </a:r>
          </a:p>
          <a:p>
            <a:pPr algn="r" eaLnBrk="1" hangingPunct="1"/>
            <a:r>
              <a:rPr lang="cs-CZ" sz="2000" dirty="0">
                <a:hlinkClick r:id="rId2"/>
              </a:rPr>
              <a:t>soukopova@econ.muni.cz</a:t>
            </a: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Kritérium hodnocení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09598" y="2160590"/>
            <a:ext cx="6770713" cy="3880773"/>
          </a:xfrm>
        </p:spPr>
        <p:txBody>
          <a:bodyPr/>
          <a:lstStyle/>
          <a:p>
            <a:pPr eaLnBrk="1" hangingPunct="1"/>
            <a:endParaRPr lang="cs-CZ" sz="2800" b="1" dirty="0"/>
          </a:p>
          <a:p>
            <a:pPr eaLnBrk="1" hangingPunct="1">
              <a:buFont typeface="Wingdings" pitchFamily="2" charset="2"/>
              <a:buNone/>
            </a:pPr>
            <a:r>
              <a:rPr lang="cs-CZ" sz="2800" b="1" dirty="0"/>
              <a:t>		Kritérium	    Interpretace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i="1" dirty="0"/>
              <a:t>		 B/C</a:t>
            </a:r>
            <a:r>
              <a:rPr lang="cs-CZ" sz="2800" dirty="0"/>
              <a:t> ≥ 1 	    projekt je přijatelný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i="1" dirty="0"/>
              <a:t>  		 B/C &lt; </a:t>
            </a:r>
            <a:r>
              <a:rPr lang="cs-CZ" sz="2800" dirty="0"/>
              <a:t>1 </a:t>
            </a:r>
            <a:r>
              <a:rPr lang="cs-CZ" sz="2800" i="1" dirty="0"/>
              <a:t>  	    </a:t>
            </a:r>
            <a:r>
              <a:rPr lang="cs-CZ" sz="2800" dirty="0"/>
              <a:t>projekt není přijatelný</a:t>
            </a:r>
          </a:p>
          <a:p>
            <a:pPr eaLnBrk="1" hangingPunct="1">
              <a:buFont typeface="Wingdings" pitchFamily="2" charset="2"/>
              <a:buNone/>
            </a:pPr>
            <a:endParaRPr lang="cs-CZ" sz="2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Postup hodnocení a výběru při CBA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/>
              <a:t>Krok 1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/>
              <a:t>	Určí se výše nákladů a přínosů na projekt v peněžních jednotkách za použití různých metod podle zaměření projektu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/>
              <a:t>Krok 2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/>
              <a:t>	Zvolí se kritérium nebo kritéria hodnocení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/>
              <a:t>	(NPV, B/C, DN, Ri, IRR).</a:t>
            </a:r>
            <a:endParaRPr lang="cs-CZ" sz="2200" b="1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/>
              <a:t>Krok 3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/>
              <a:t>	Projekty se seřadí podle výsledných hodnot ukazatelů.</a:t>
            </a:r>
            <a:endParaRPr lang="cs-CZ" sz="2200" b="1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/>
              <a:t>Krok 4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/>
              <a:t>	Vybere se nejlepší projekt či skupina projektů</a:t>
            </a:r>
            <a:r>
              <a:rPr lang="cs-CZ" sz="1600"/>
              <a:t>	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Nedostatky CBA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2132855"/>
            <a:ext cx="6984578" cy="3834557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dirty="0"/>
              <a:t>problém ocenění užitků (přínosů) a nákladů,</a:t>
            </a:r>
          </a:p>
          <a:p>
            <a:pPr eaLnBrk="1" hangingPunct="1"/>
            <a:r>
              <a:rPr lang="cs-CZ" sz="2400" dirty="0"/>
              <a:t>problém zahrnutí faktoru času (problematika diskontní sazby).</a:t>
            </a:r>
          </a:p>
          <a:p>
            <a:pPr eaLnBrk="1" hangingPunct="1"/>
            <a:r>
              <a:rPr lang="cs-CZ" sz="2400" dirty="0"/>
              <a:t>problém výběru vhodného kritéria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Problém ocenění nákladů a přínosů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822959" y="2276872"/>
            <a:ext cx="7543801" cy="3592222"/>
          </a:xfrm>
        </p:spPr>
        <p:txBody>
          <a:bodyPr/>
          <a:lstStyle/>
          <a:p>
            <a:pPr algn="just" eaLnBrk="1" hangingPunct="1"/>
            <a:r>
              <a:rPr lang="cs-CZ" sz="2800" dirty="0"/>
              <a:t>Jedno ze </a:t>
            </a:r>
            <a:r>
              <a:rPr lang="cs-CZ" sz="2800" b="1" dirty="0"/>
              <a:t>kritických</a:t>
            </a:r>
            <a:r>
              <a:rPr lang="cs-CZ" sz="2800" dirty="0"/>
              <a:t> míst při použití téměř všech nákladově-výstupových metod!! </a:t>
            </a:r>
          </a:p>
          <a:p>
            <a:pPr algn="just" eaLnBrk="1" hangingPunct="1"/>
            <a:r>
              <a:rPr lang="cs-CZ" sz="2800" dirty="0"/>
              <a:t>Lze zmírnit metodikou ocenění nákladů a přínosů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Metodika ocenění nákladů a přínosů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09598" y="2160590"/>
            <a:ext cx="6410673" cy="388077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sz="2400" b="1" dirty="0"/>
              <a:t>Krok 1</a:t>
            </a:r>
            <a:r>
              <a:rPr lang="cs-CZ" sz="2400" dirty="0"/>
              <a:t>	</a:t>
            </a:r>
            <a:r>
              <a:rPr lang="cs-CZ" sz="2400" b="1" dirty="0"/>
              <a:t>Identifikace</a:t>
            </a:r>
            <a:r>
              <a:rPr lang="cs-CZ" sz="2400" dirty="0"/>
              <a:t> nákladů a přínosů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/>
              <a:t>Krok 2</a:t>
            </a:r>
            <a:r>
              <a:rPr lang="cs-CZ" sz="2400" dirty="0"/>
              <a:t>	</a:t>
            </a:r>
            <a:r>
              <a:rPr lang="cs-CZ" sz="2400" b="1" dirty="0"/>
              <a:t>Kontrola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/>
              <a:t>Krok 3</a:t>
            </a:r>
            <a:r>
              <a:rPr lang="cs-CZ" sz="2400" dirty="0"/>
              <a:t>	U nákladů a přínosů, které nejsou 			vyjádřeny v peněžních jednotkách 			(vzhledem k obtížnosti ocenění) 			     zohlednění </a:t>
            </a:r>
            <a:r>
              <a:rPr lang="cs-CZ" sz="2400" b="1" dirty="0"/>
              <a:t>přípustných</a:t>
            </a:r>
            <a:r>
              <a:rPr lang="cs-CZ" sz="2400" dirty="0"/>
              <a:t> </a:t>
            </a:r>
            <a:r>
              <a:rPr lang="cs-CZ" sz="2400" b="1" dirty="0"/>
              <a:t>podmínek</a:t>
            </a:r>
            <a:r>
              <a:rPr lang="cs-CZ" b="1" dirty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/>
              <a:t>Krok 4	Ocenění </a:t>
            </a:r>
            <a:r>
              <a:rPr lang="cs-CZ" sz="2400" dirty="0"/>
              <a:t>netržních nákladů a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/>
              <a:t>               přínosů za pomoci </a:t>
            </a:r>
            <a:r>
              <a:rPr lang="cs-CZ" sz="2400" b="1" dirty="0"/>
              <a:t>vhodné metody</a:t>
            </a: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Identifikace nákladů a přínosů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1628775" cy="4267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600" b="1"/>
              <a:t>				</a:t>
            </a:r>
            <a:endParaRPr lang="cs-CZ" sz="2600"/>
          </a:p>
        </p:txBody>
      </p:sp>
      <p:graphicFrame>
        <p:nvGraphicFramePr>
          <p:cNvPr id="166916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76332490"/>
              </p:ext>
            </p:extLst>
          </p:nvPr>
        </p:nvGraphicFramePr>
        <p:xfrm>
          <a:off x="377389" y="1874391"/>
          <a:ext cx="8011034" cy="3895501"/>
        </p:xfrm>
        <a:graphic>
          <a:graphicData uri="http://schemas.openxmlformats.org/drawingml/2006/table">
            <a:tbl>
              <a:tblPr/>
              <a:tblGrid>
                <a:gridCol w="140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0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117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Přínosy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935">
                <a:tc rowSpan="4"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Přímé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Netržní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Netržní statky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Výdaje na výrobní </a:t>
                      </a:r>
                    </a:p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faktory a jiné vstupy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93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Časové zisky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93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Ušetřené lidské životy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Finanční náklady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64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Tržní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Prodané výrobky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 projektu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935">
                <a:tc rowSpan="3"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Nepřímé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Netržní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Pozitivní externality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Negativní externality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11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Tržní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Explicitní redistribuce </a:t>
                      </a:r>
                    </a:p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důchodů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Tytéž proměnné </a:t>
                      </a:r>
                    </a:p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hodnocené záporně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73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Implicitní redistribuce </a:t>
                      </a:r>
                    </a:p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důchodů v případě </a:t>
                      </a:r>
                    </a:p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strukturál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projektů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Identifikace nákladů a přínosů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/>
              <a:t>podle subjektu, kterého se dotýkají</a:t>
            </a:r>
            <a:r>
              <a:rPr lang="cs-CZ" sz="1700"/>
              <a:t>:</a:t>
            </a:r>
            <a:endParaRPr lang="cs-CZ" altLang="zh-CN" sz="1700"/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/>
              <a:t>státu (dopady na státní rozpočet),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/>
              <a:t>municipální sféry (obcí, svazků obcí, krajů),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/>
              <a:t>podnikatelských subjektů,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/>
              <a:t>ostatních organizací (spolků, NNO, profesních sdružení apod.),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/>
              <a:t>obyvatel (domácností).</a:t>
            </a:r>
            <a:endParaRPr lang="cs-CZ" altLang="zh-CN" sz="1600" b="1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zh-CN" sz="1700" b="1"/>
              <a:t>podle fází projektu, do kterého časově spadají</a:t>
            </a:r>
            <a:r>
              <a:rPr lang="cs-CZ" altLang="zh-CN" sz="1700"/>
              <a:t>: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/>
              <a:t>předinvestiční fáze (nesmí být do hodnocení zahrnuty),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/>
              <a:t>investiční (výstavbové) fáze,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/>
              <a:t>provozní fáze a popř. poprovozní fáze.</a:t>
            </a:r>
            <a:endParaRPr lang="cs-CZ" altLang="zh-CN" sz="1600" b="1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zh-CN" sz="1700" b="1"/>
              <a:t>podle věcné povahy</a:t>
            </a:r>
            <a:r>
              <a:rPr lang="cs-CZ" altLang="zh-CN" sz="1700"/>
              <a:t>: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/>
              <a:t>hmotné, nehmotné a finanční povahy.</a:t>
            </a:r>
            <a:r>
              <a:rPr lang="cs-CZ" altLang="zh-CN" sz="1500"/>
              <a:t> </a:t>
            </a:r>
            <a:endParaRPr lang="cs-CZ" altLang="zh-CN" sz="1500" b="1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zh-CN" sz="1700" b="1"/>
              <a:t>podle schopnosti vyjádřit v kvantitativních jednotkách</a:t>
            </a:r>
            <a:r>
              <a:rPr lang="cs-CZ" altLang="zh-CN" sz="1700"/>
              <a:t>: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/>
              <a:t>kvantifikovatelné a nekvantifikovatelné</a:t>
            </a:r>
            <a:r>
              <a:rPr lang="cs-CZ" altLang="zh-CN" sz="1500"/>
              <a:t> </a:t>
            </a:r>
            <a:endParaRPr lang="cs-CZ" altLang="zh-CN" sz="1500" b="1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zh-CN" sz="1700" b="1"/>
              <a:t>podle jednoznačnosti příčinné souvislosti s investičním projektem</a:t>
            </a:r>
            <a:r>
              <a:rPr lang="cs-CZ" altLang="zh-CN" sz="1700"/>
              <a:t>: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/>
              <a:t>přímo a nepřímo (indukovaně) plynoucí z projektu.</a:t>
            </a:r>
            <a:endParaRPr lang="cs-CZ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Kontrola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34399" y="2348880"/>
            <a:ext cx="6347714" cy="308868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sz="2600" dirty="0"/>
              <a:t>zda některý z přínosů konkrétního subjektu není zároveň nákladem jiného subjektu a pokud tomu tak je, že jsou oba zahrnuty do analýzy;</a:t>
            </a:r>
          </a:p>
          <a:p>
            <a:pPr eaLnBrk="1" hangingPunct="1"/>
            <a:r>
              <a:rPr lang="cs-CZ" sz="2600" dirty="0"/>
              <a:t>nedošlo k neoprávněnému duplicitnímu zahrnutí nákladů (přínosů) ;</a:t>
            </a:r>
          </a:p>
          <a:p>
            <a:pPr eaLnBrk="1" hangingPunct="1"/>
            <a:r>
              <a:rPr lang="cs-CZ" sz="2600" dirty="0"/>
              <a:t>odhady výše a struktury všech nákladů (přínosů) jsou v souladu s identickou nulovou resp. investiční variantou.</a:t>
            </a:r>
          </a:p>
          <a:p>
            <a:pPr eaLnBrk="1" hangingPunct="1"/>
            <a:endParaRPr lang="cs-CZ" sz="2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Přípustné podmínky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598" y="2276872"/>
            <a:ext cx="6347714" cy="3232701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sz="2800" dirty="0"/>
              <a:t>Přínosy (náklady) je nutné ocenit pokud:</a:t>
            </a:r>
          </a:p>
          <a:p>
            <a:pPr eaLnBrk="1" hangingPunct="1"/>
            <a:r>
              <a:rPr lang="cs-CZ" sz="2800" dirty="0"/>
              <a:t>se tím zvýší kvalita našeho rozhodování;</a:t>
            </a:r>
          </a:p>
          <a:p>
            <a:pPr eaLnBrk="1" hangingPunct="1"/>
            <a:r>
              <a:rPr lang="cs-CZ" sz="2800" dirty="0"/>
              <a:t>je pravděpodobné, že shromáždění dalších dodatečných informací o netržních položkách změní výsledek analýzy;</a:t>
            </a:r>
          </a:p>
          <a:p>
            <a:pPr eaLnBrk="1" hangingPunct="1"/>
            <a:r>
              <a:rPr lang="cs-CZ" sz="2800" dirty="0"/>
              <a:t>můžeme si dovolit vynaložit náklady potřebné k získání dodatečných informací.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Vhodné metody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582958" y="2276872"/>
            <a:ext cx="6347714" cy="3232701"/>
          </a:xfrm>
        </p:spPr>
        <p:txBody>
          <a:bodyPr/>
          <a:lstStyle/>
          <a:p>
            <a:pPr eaLnBrk="1" hangingPunct="1"/>
            <a:r>
              <a:rPr lang="cs-CZ" sz="2400" dirty="0"/>
              <a:t>Mimotržní metody oceňování</a:t>
            </a:r>
            <a:r>
              <a:rPr lang="cs-CZ" dirty="0"/>
              <a:t> </a:t>
            </a:r>
          </a:p>
          <a:p>
            <a:pPr lvl="1"/>
            <a:r>
              <a:rPr lang="cs-CZ" sz="2000" dirty="0"/>
              <a:t>preferenční</a:t>
            </a:r>
          </a:p>
          <a:p>
            <a:pPr lvl="1"/>
            <a:r>
              <a:rPr lang="cs-CZ" sz="2000" dirty="0"/>
              <a:t>nepreferenční</a:t>
            </a:r>
          </a:p>
          <a:p>
            <a:pPr eaLnBrk="1" hangingPunct="1"/>
            <a:r>
              <a:rPr lang="cs-CZ" sz="2400" dirty="0"/>
              <a:t>Náhražkové trhy</a:t>
            </a:r>
          </a:p>
          <a:p>
            <a:pPr eaLnBrk="1" hangingPunct="1"/>
            <a:r>
              <a:rPr lang="cs-CZ" sz="2400" dirty="0"/>
              <a:t>Stínové ceny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Analýza nákladů a přínosů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2276872"/>
            <a:ext cx="7173614" cy="3744516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800" dirty="0"/>
              <a:t>angl. </a:t>
            </a:r>
            <a:r>
              <a:rPr lang="cs-CZ" sz="2800" dirty="0" err="1"/>
              <a:t>Cost</a:t>
            </a:r>
            <a:r>
              <a:rPr lang="cs-CZ" sz="2800" dirty="0"/>
              <a:t>-benefit </a:t>
            </a:r>
            <a:r>
              <a:rPr lang="cs-CZ" sz="2800" dirty="0" err="1"/>
              <a:t>Analysis</a:t>
            </a:r>
            <a:r>
              <a:rPr lang="cs-CZ" sz="2800" dirty="0"/>
              <a:t> (CBA)</a:t>
            </a:r>
          </a:p>
          <a:p>
            <a:pPr eaLnBrk="1" hangingPunct="1">
              <a:buFont typeface="Wingdings" pitchFamily="2" charset="2"/>
              <a:buNone/>
            </a:pPr>
            <a:endParaRPr lang="cs-CZ" sz="1600" b="1" dirty="0"/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/>
              <a:t>Definice</a:t>
            </a:r>
          </a:p>
          <a:p>
            <a:pPr lvl="1" eaLnBrk="1" hangingPunct="1"/>
            <a:r>
              <a:rPr lang="cs-CZ" dirty="0"/>
              <a:t>analytický rámec pro vyhodnocování investičních projektů ve vládním sektoru</a:t>
            </a:r>
          </a:p>
          <a:p>
            <a:pPr lvl="1" eaLnBrk="1" hangingPunct="1"/>
            <a:r>
              <a:rPr lang="cs-CZ" dirty="0"/>
              <a:t>metodický postup, který svým průběhem postupně zodpovídá základní otázku: </a:t>
            </a:r>
            <a:r>
              <a:rPr lang="cs-CZ" i="1" dirty="0"/>
              <a:t>Co komu realizace investičního projektu přináší a co komu bere?</a:t>
            </a: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Problém stanovení diskontní sazby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22959" y="2132856"/>
            <a:ext cx="7543801" cy="3736238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/>
              <a:t>Problém zahrnutí faktoru času je možné vyřešit diskontováním oceněných nákladů a přínosů na současnou hodnotu pomocí diskontní sazby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Diskontní sazba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2132856"/>
            <a:ext cx="6347714" cy="3232701"/>
          </a:xfrm>
        </p:spPr>
        <p:txBody>
          <a:bodyPr/>
          <a:lstStyle/>
          <a:p>
            <a:pPr eaLnBrk="1" hangingPunct="1"/>
            <a:r>
              <a:rPr lang="cs-CZ" sz="2800" dirty="0"/>
              <a:t>Definice</a:t>
            </a:r>
          </a:p>
          <a:p>
            <a:pPr lvl="1" eaLnBrk="1" hangingPunct="1"/>
            <a:r>
              <a:rPr lang="cs-CZ" sz="2400" dirty="0"/>
              <a:t>Teoreticky - nejlepší možný výnos alternativní investice k investici posuzované se stejným rizikem. </a:t>
            </a:r>
          </a:p>
          <a:p>
            <a:pPr eaLnBrk="1" hangingPunct="1"/>
            <a:r>
              <a:rPr lang="cs-CZ" sz="2800" dirty="0"/>
              <a:t>Společenská diskontní sazba</a:t>
            </a:r>
          </a:p>
          <a:p>
            <a:pPr lvl="1" eaLnBrk="1" hangingPunct="1"/>
            <a:r>
              <a:rPr lang="cs-CZ" sz="2400" dirty="0"/>
              <a:t>Diskontní sazba používaná vládou.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Výše diskontní sazby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09599" y="2060848"/>
            <a:ext cx="6347714" cy="352073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500" dirty="0"/>
              <a:t>Daná mírou zhodnocení využívaných zdrojů v případě jejich použití v soukromém sektoru. </a:t>
            </a:r>
          </a:p>
          <a:p>
            <a:pPr eaLnBrk="1" hangingPunct="1">
              <a:lnSpc>
                <a:spcPct val="90000"/>
              </a:lnSpc>
            </a:pPr>
            <a:r>
              <a:rPr lang="cs-CZ" sz="2500" dirty="0"/>
              <a:t>Velmi diskutovaná zvláště v případech dlouhodobých VP (desetiletí a více)</a:t>
            </a:r>
          </a:p>
          <a:p>
            <a:pPr eaLnBrk="1" hangingPunct="1">
              <a:lnSpc>
                <a:spcPct val="90000"/>
              </a:lnSpc>
            </a:pPr>
            <a:r>
              <a:rPr lang="cs-CZ" sz="2500" dirty="0"/>
              <a:t>Nízká diskontní sazba nejvíce ovlivní VP, přinášející přínosy v dlouhém časovém období.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Přístupy ke stanovení diskontní sazby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eaLnBrk="1" hangingPunct="1">
              <a:lnSpc>
                <a:spcPct val="90000"/>
              </a:lnSpc>
              <a:buSzPct val="100000"/>
              <a:buFont typeface="Wingdings" pitchFamily="2" charset="2"/>
              <a:buAutoNum type="arabicPeriod"/>
            </a:pPr>
            <a:r>
              <a:rPr lang="cs-CZ" sz="2600" dirty="0"/>
              <a:t>Užití </a:t>
            </a:r>
            <a:r>
              <a:rPr lang="cs-CZ" sz="2600" b="1" dirty="0"/>
              <a:t>společenské funkce blahobytu</a:t>
            </a:r>
            <a:r>
              <a:rPr lang="cs-CZ" sz="2600" dirty="0"/>
              <a:t> k ohodnocení přínosů a ztrát různých generací.</a:t>
            </a:r>
            <a:br>
              <a:rPr lang="cs-CZ" sz="2600" dirty="0"/>
            </a:br>
            <a:r>
              <a:rPr lang="cs-CZ" sz="2000" i="1" dirty="0"/>
              <a:t>„</a:t>
            </a:r>
            <a:r>
              <a:rPr lang="en-US" sz="2000" i="1" dirty="0"/>
              <a:t>a reflection of a society's relative valuation on today's well-being versus well-being in the future</a:t>
            </a:r>
            <a:r>
              <a:rPr lang="cs-CZ" sz="2000" i="1" dirty="0"/>
              <a:t>“</a:t>
            </a:r>
            <a:br>
              <a:rPr lang="cs-CZ" sz="2000" i="1" dirty="0"/>
            </a:br>
            <a:endParaRPr lang="cs-CZ" sz="2000" i="1" dirty="0"/>
          </a:p>
          <a:p>
            <a:pPr marL="571500" indent="-571500" algn="just" eaLnBrk="1" hangingPunct="1">
              <a:lnSpc>
                <a:spcPct val="90000"/>
              </a:lnSpc>
              <a:buSzPct val="100000"/>
              <a:buFont typeface="Wingdings" pitchFamily="2" charset="2"/>
              <a:buAutoNum type="arabicPeriod"/>
            </a:pPr>
            <a:r>
              <a:rPr lang="cs-CZ" sz="2600" dirty="0"/>
              <a:t>Použití </a:t>
            </a:r>
            <a:r>
              <a:rPr lang="cs-CZ" sz="2600" b="1" dirty="0"/>
              <a:t>vlastní společenské diskontní sazby</a:t>
            </a:r>
            <a:r>
              <a:rPr lang="cs-CZ" sz="2600" dirty="0"/>
              <a:t>. </a:t>
            </a:r>
          </a:p>
          <a:p>
            <a:pPr marL="966788" lvl="1" indent="-495300" algn="just" eaLnBrk="1" hangingPunct="1">
              <a:lnSpc>
                <a:spcPct val="90000"/>
              </a:lnSpc>
              <a:buFont typeface="Wingdings" pitchFamily="2" charset="2"/>
              <a:buChar char="o"/>
            </a:pPr>
            <a:r>
              <a:rPr lang="cs-CZ" sz="2200" dirty="0"/>
              <a:t>V současné době je obvyklé, že diskontní sazbu stanovuje</a:t>
            </a:r>
            <a:r>
              <a:rPr lang="cs-CZ" sz="2200" b="1" dirty="0"/>
              <a:t> </a:t>
            </a:r>
            <a:r>
              <a:rPr lang="cs-CZ" sz="2200" dirty="0"/>
              <a:t>poskytovatel dotace s tím, že tato sazba může být průběžně aktualizována.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Nominální a reálná diskontní sazba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/>
              <a:t>Zohledňuje vliv inflace</a:t>
            </a:r>
          </a:p>
          <a:p>
            <a:pPr eaLnBrk="1" hangingPunct="1">
              <a:lnSpc>
                <a:spcPct val="90000"/>
              </a:lnSpc>
            </a:pPr>
            <a:endParaRPr lang="cs-CZ" dirty="0"/>
          </a:p>
          <a:p>
            <a:pPr eaLnBrk="1" hangingPunct="1">
              <a:lnSpc>
                <a:spcPct val="90000"/>
              </a:lnSpc>
            </a:pPr>
            <a:endParaRPr lang="cs-CZ" dirty="0"/>
          </a:p>
          <a:p>
            <a:pPr eaLnBrk="1" hangingPunct="1">
              <a:lnSpc>
                <a:spcPct val="90000"/>
              </a:lnSpc>
            </a:pPr>
            <a:endParaRPr lang="cs-CZ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Kde 		</a:t>
            </a:r>
            <a:r>
              <a:rPr lang="cs-CZ" sz="2800" i="1" dirty="0" err="1"/>
              <a:t>Rr</a:t>
            </a:r>
            <a:r>
              <a:rPr lang="cs-CZ" sz="2800" i="1" dirty="0"/>
              <a:t> 	</a:t>
            </a:r>
            <a:r>
              <a:rPr lang="cs-CZ" sz="2800" dirty="0"/>
              <a:t>je reálná diskontní sazba,</a:t>
            </a:r>
            <a:endParaRPr lang="cs-CZ" sz="2800" i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i="1" dirty="0"/>
              <a:t>				</a:t>
            </a:r>
            <a:r>
              <a:rPr lang="cs-CZ" sz="2800" i="1" dirty="0" err="1"/>
              <a:t>Nr</a:t>
            </a:r>
            <a:r>
              <a:rPr lang="cs-CZ" sz="2800" dirty="0"/>
              <a:t>	je nominální diskontní sazba.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i="1" dirty="0"/>
              <a:t>			I</a:t>
            </a:r>
            <a:r>
              <a:rPr lang="cs-CZ" sz="2800" i="1" baseline="-25000" dirty="0"/>
              <a:t>E</a:t>
            </a:r>
            <a:r>
              <a:rPr lang="cs-CZ" sz="2800" i="1" dirty="0"/>
              <a:t> 	</a:t>
            </a:r>
            <a:r>
              <a:rPr lang="cs-CZ" sz="2800" dirty="0"/>
              <a:t>je inflační koeficient od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				období 0	(základní období)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 				do období </a:t>
            </a:r>
            <a:r>
              <a:rPr lang="cs-CZ" sz="2800" i="1" dirty="0"/>
              <a:t>t.</a:t>
            </a:r>
            <a:r>
              <a:rPr lang="cs-CZ" sz="2800" dirty="0"/>
              <a:t> 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820395"/>
              </p:ext>
            </p:extLst>
          </p:nvPr>
        </p:nvGraphicFramePr>
        <p:xfrm>
          <a:off x="2627784" y="2420888"/>
          <a:ext cx="3024187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0" name="Rovnice" r:id="rId3" imgW="1079032" imgH="431613" progId="Equation.3">
                  <p:embed/>
                </p:oleObj>
              </mc:Choice>
              <mc:Fallback>
                <p:oleObj name="Rovnice" r:id="rId3" imgW="1079032" imgH="4316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420888"/>
                        <a:ext cx="3024187" cy="120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Problém výběru vhodného kritéria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326437" cy="4267200"/>
          </a:xfrm>
        </p:spPr>
        <p:txBody>
          <a:bodyPr/>
          <a:lstStyle/>
          <a:p>
            <a:pPr eaLnBrk="1" hangingPunct="1"/>
            <a:endParaRPr lang="cs-CZ" sz="2600"/>
          </a:p>
          <a:p>
            <a:pPr eaLnBrk="1" hangingPunct="1"/>
            <a:endParaRPr lang="cs-CZ" sz="2600"/>
          </a:p>
          <a:p>
            <a:pPr eaLnBrk="1" hangingPunct="1"/>
            <a:endParaRPr lang="cs-CZ" sz="2600"/>
          </a:p>
        </p:txBody>
      </p:sp>
      <p:graphicFrame>
        <p:nvGraphicFramePr>
          <p:cNvPr id="177156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33295605"/>
              </p:ext>
            </p:extLst>
          </p:nvPr>
        </p:nvGraphicFramePr>
        <p:xfrm>
          <a:off x="566738" y="2420888"/>
          <a:ext cx="7992889" cy="2073275"/>
        </p:xfrm>
        <a:graphic>
          <a:graphicData uri="http://schemas.openxmlformats.org/drawingml/2006/table">
            <a:tbl>
              <a:tblPr/>
              <a:tblGrid>
                <a:gridCol w="1061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7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5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30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5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415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125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(C)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Přínosy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(B)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B/C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Pořadí</a:t>
                      </a:r>
                    </a:p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projektů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NPV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Pořadí </a:t>
                      </a:r>
                    </a:p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projektů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34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34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34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Porovnání ukazatelů hodnocení</a:t>
            </a:r>
          </a:p>
        </p:txBody>
      </p:sp>
      <p:graphicFrame>
        <p:nvGraphicFramePr>
          <p:cNvPr id="178179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458689817"/>
              </p:ext>
            </p:extLst>
          </p:nvPr>
        </p:nvGraphicFramePr>
        <p:xfrm>
          <a:off x="323528" y="1916832"/>
          <a:ext cx="8135938" cy="4206240"/>
        </p:xfrm>
        <a:graphic>
          <a:graphicData uri="http://schemas.openxmlformats.org/drawingml/2006/table">
            <a:tbl>
              <a:tblPr/>
              <a:tblGrid>
                <a:gridCol w="2808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424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Vlastnosti ukazatele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B/C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NPV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IRR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DN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prostá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DN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reálná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4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Uvažuje časovou</a:t>
                      </a:r>
                    </a:p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hodnotu peněz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0866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Uvažuje všechny</a:t>
                      </a:r>
                    </a:p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relevantní hotovostní</a:t>
                      </a:r>
                    </a:p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toky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4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Závislost na odhadu</a:t>
                      </a:r>
                    </a:p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diskontní sazby r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4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Závislost na odhadu</a:t>
                      </a:r>
                    </a:p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hotovostních toků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614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Vlastnost </a:t>
                      </a:r>
                      <a:r>
                        <a:rPr kumimoji="0" 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aditivity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Metodika EU (2014)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988840"/>
            <a:ext cx="6347714" cy="4032448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/>
              <a:t>Postup CBA</a:t>
            </a:r>
          </a:p>
          <a:p>
            <a:pPr marL="914400" lvl="1" indent="-457200" eaLnBrk="1" hangingPunct="1">
              <a:buSzPct val="100000"/>
              <a:buFont typeface="+mj-lt"/>
              <a:buAutoNum type="arabicPeriod"/>
            </a:pPr>
            <a:r>
              <a:rPr lang="cs-CZ" sz="2400" i="1" dirty="0"/>
              <a:t>Analýza souvislostí – popis kontextu </a:t>
            </a:r>
          </a:p>
          <a:p>
            <a:pPr marL="914400" lvl="1" indent="-457200" eaLnBrk="1" hangingPunct="1">
              <a:buSzPct val="100000"/>
              <a:buFont typeface="+mj-lt"/>
              <a:buAutoNum type="arabicPeriod"/>
            </a:pPr>
            <a:r>
              <a:rPr lang="cs-CZ" sz="2400" i="1" dirty="0"/>
              <a:t>Definice cílů </a:t>
            </a:r>
          </a:p>
          <a:p>
            <a:pPr marL="914400" lvl="1" indent="-457200" eaLnBrk="1" hangingPunct="1">
              <a:buSzPct val="100000"/>
              <a:buFont typeface="+mj-lt"/>
              <a:buAutoNum type="arabicPeriod"/>
            </a:pPr>
            <a:r>
              <a:rPr lang="cs-CZ" sz="2400" i="1" dirty="0"/>
              <a:t>Identifikace projektu</a:t>
            </a: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cs-CZ" sz="2400" i="1" dirty="0"/>
              <a:t>Technická proveditelnost a environmentální udržitelnost</a:t>
            </a: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cs-CZ" sz="2400" i="1" dirty="0"/>
              <a:t>Finanční analýza</a:t>
            </a:r>
          </a:p>
          <a:p>
            <a:pPr marL="914400" lvl="1" indent="-457200" eaLnBrk="1" hangingPunct="1">
              <a:buSzPct val="100000"/>
              <a:buFont typeface="+mj-lt"/>
              <a:buAutoNum type="arabicPeriod"/>
            </a:pPr>
            <a:r>
              <a:rPr lang="cs-CZ" sz="2400" i="1" dirty="0"/>
              <a:t>Ekonomická analýza</a:t>
            </a:r>
          </a:p>
          <a:p>
            <a:pPr marL="914400" lvl="1" indent="-457200" eaLnBrk="1" hangingPunct="1">
              <a:buSzPct val="100000"/>
              <a:buFont typeface="+mj-lt"/>
              <a:buAutoNum type="arabicPeriod"/>
            </a:pPr>
            <a:r>
              <a:rPr lang="cs-CZ" sz="2400" i="1" dirty="0"/>
              <a:t>Analýza rizik</a:t>
            </a:r>
          </a:p>
          <a:p>
            <a:pPr marL="457200" lvl="1" indent="0" eaLnBrk="1" hangingPunct="1">
              <a:buNone/>
            </a:pPr>
            <a:r>
              <a:rPr lang="cs-CZ" sz="2400" dirty="0"/>
              <a:t>(obrázek str. 8 </a:t>
            </a:r>
            <a:r>
              <a:rPr lang="cs-CZ" sz="2400" dirty="0" err="1"/>
              <a:t>Guide</a:t>
            </a:r>
            <a:r>
              <a:rPr lang="cs-CZ" sz="2400" dirty="0"/>
              <a:t>, str. 19 </a:t>
            </a:r>
            <a:r>
              <a:rPr lang="cs-CZ" sz="2400" dirty="0" err="1"/>
              <a:t>Guide</a:t>
            </a:r>
            <a:r>
              <a:rPr lang="cs-CZ" sz="2400" dirty="0"/>
              <a:t> CZ)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Analýza (popis) souvislostí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09599" y="1988840"/>
            <a:ext cx="6347714" cy="4052523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Porozumění </a:t>
            </a:r>
            <a:r>
              <a:rPr lang="cs-CZ" dirty="0" err="1"/>
              <a:t>socio</a:t>
            </a:r>
            <a:r>
              <a:rPr lang="cs-CZ" dirty="0"/>
              <a:t>-ekonomickým souvislostem země a regionu ve kterých bude projekt implementován (demografie, růst HDP, pracovně-právní podmínky, nezaměstnanost aj.)</a:t>
            </a:r>
          </a:p>
          <a:p>
            <a:pPr eaLnBrk="1" hangingPunct="1"/>
            <a:r>
              <a:rPr lang="cs-CZ" dirty="0"/>
              <a:t>Politické a institucionální aspekty (strategické plány, aj.)</a:t>
            </a:r>
          </a:p>
          <a:p>
            <a:pPr eaLnBrk="1" hangingPunct="1"/>
            <a:r>
              <a:rPr lang="cs-CZ" dirty="0"/>
              <a:t>Existující infrastruktura pro poskytování služeb (operační náklady, poplatky a daně placené uživateli aj.)</a:t>
            </a:r>
          </a:p>
          <a:p>
            <a:pPr eaLnBrk="1" hangingPunct="1"/>
            <a:r>
              <a:rPr lang="cs-CZ" dirty="0"/>
              <a:t>Další informace a statistiky relevantní projektu </a:t>
            </a:r>
            <a:br>
              <a:rPr lang="cs-CZ" dirty="0"/>
            </a:br>
            <a:r>
              <a:rPr lang="cs-CZ" dirty="0"/>
              <a:t>(environmentální, aj.)</a:t>
            </a:r>
          </a:p>
          <a:p>
            <a:pPr eaLnBrk="1" hangingPunct="1"/>
            <a:r>
              <a:rPr lang="cs-CZ" dirty="0"/>
              <a:t>Očekávání obyvatel.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Stanovení cílů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09599" y="1916832"/>
            <a:ext cx="6347714" cy="4124531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dirty="0"/>
              <a:t>Základní požadavky pro cíle:</a:t>
            </a:r>
            <a:endParaRPr lang="cs-CZ" sz="2800" b="1" dirty="0"/>
          </a:p>
          <a:p>
            <a:pPr lvl="1" eaLnBrk="1" hangingPunct="1">
              <a:lnSpc>
                <a:spcPct val="80000"/>
              </a:lnSpc>
            </a:pPr>
            <a:r>
              <a:rPr lang="cs-CZ" sz="2000" b="1" dirty="0"/>
              <a:t>předmětnost cílů</a:t>
            </a:r>
            <a:r>
              <a:rPr lang="cs-CZ" sz="2000" dirty="0"/>
              <a:t>, tedy to, aby cíle byly odvozeny od očekávání veřejných projektů, od jejich užitků,</a:t>
            </a:r>
            <a:endParaRPr lang="cs-CZ" sz="2000" b="1" dirty="0"/>
          </a:p>
          <a:p>
            <a:pPr lvl="1" eaLnBrk="1" hangingPunct="1">
              <a:lnSpc>
                <a:spcPct val="80000"/>
              </a:lnSpc>
            </a:pPr>
            <a:r>
              <a:rPr lang="cs-CZ" sz="2000" b="1" dirty="0"/>
              <a:t>verifikovatelnost cílů</a:t>
            </a:r>
            <a:r>
              <a:rPr lang="cs-CZ" sz="2000" i="1" dirty="0"/>
              <a:t>,</a:t>
            </a:r>
            <a:r>
              <a:rPr lang="cs-CZ" sz="2000" dirty="0"/>
              <a:t> která umožní zjistit, zda na konci sledovaného období bylo cíle dosaženo, </a:t>
            </a:r>
            <a:endParaRPr lang="cs-CZ" sz="2000" b="1" dirty="0"/>
          </a:p>
          <a:p>
            <a:pPr lvl="1" eaLnBrk="1" hangingPunct="1">
              <a:lnSpc>
                <a:spcPct val="80000"/>
              </a:lnSpc>
            </a:pPr>
            <a:r>
              <a:rPr lang="cs-CZ" sz="2000" b="1" dirty="0"/>
              <a:t>reálnost cílů</a:t>
            </a:r>
            <a:r>
              <a:rPr lang="cs-CZ" sz="2000" dirty="0"/>
              <a:t>, tedy zda jsou splnitelné,</a:t>
            </a:r>
            <a:endParaRPr lang="cs-CZ" sz="2000" b="1" dirty="0"/>
          </a:p>
          <a:p>
            <a:pPr lvl="1" eaLnBrk="1" hangingPunct="1">
              <a:lnSpc>
                <a:spcPct val="80000"/>
              </a:lnSpc>
            </a:pPr>
            <a:r>
              <a:rPr lang="cs-CZ" sz="2000" b="1" dirty="0"/>
              <a:t>konzistentnost cílů</a:t>
            </a:r>
            <a:r>
              <a:rPr lang="cs-CZ" sz="2000" i="1" dirty="0"/>
              <a:t>,</a:t>
            </a:r>
            <a:r>
              <a:rPr lang="cs-CZ" sz="2000" dirty="0"/>
              <a:t> tedy jejich vzájemná návaznost,</a:t>
            </a:r>
            <a:endParaRPr lang="cs-CZ" sz="2000" b="1" dirty="0"/>
          </a:p>
          <a:p>
            <a:pPr lvl="1" eaLnBrk="1" hangingPunct="1">
              <a:lnSpc>
                <a:spcPct val="80000"/>
              </a:lnSpc>
            </a:pPr>
            <a:r>
              <a:rPr lang="cs-CZ" sz="2000" b="1" dirty="0" err="1"/>
              <a:t>kvantifikovatelnost</a:t>
            </a:r>
            <a:r>
              <a:rPr lang="cs-CZ" sz="2000" b="1" dirty="0"/>
              <a:t> cílů</a:t>
            </a:r>
            <a:r>
              <a:rPr lang="cs-CZ" sz="2000" i="1" dirty="0"/>
              <a:t>,</a:t>
            </a:r>
            <a:r>
              <a:rPr lang="cs-CZ" sz="2000" dirty="0"/>
              <a:t> zaručující, že přímo v zadání cíle jsou uváděny měrné jednotky umožňující měřit v jakém množství (kolik), v jaké kvalitě (jaké charakteristiky), v jakých termínech (kdy) a s jakými náklady byly cíle splněny a </a:t>
            </a:r>
            <a:endParaRPr lang="cs-CZ" sz="2000" b="1" dirty="0"/>
          </a:p>
          <a:p>
            <a:pPr lvl="1" eaLnBrk="1" hangingPunct="1">
              <a:lnSpc>
                <a:spcPct val="80000"/>
              </a:lnSpc>
            </a:pPr>
            <a:r>
              <a:rPr lang="cs-CZ" sz="2000" b="1" dirty="0"/>
              <a:t>zda cíle pokrývají dané potřeby</a:t>
            </a:r>
            <a:r>
              <a:rPr lang="cs-CZ" sz="20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Základní rys CBA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22959" y="2204864"/>
            <a:ext cx="7543801" cy="3664230"/>
          </a:xfrm>
        </p:spPr>
        <p:txBody>
          <a:bodyPr/>
          <a:lstStyle/>
          <a:p>
            <a:pPr eaLnBrk="1" hangingPunct="1"/>
            <a:r>
              <a:rPr lang="cs-CZ" dirty="0"/>
              <a:t>náklady a přínosy (vstupy a výstupy) vždy oceňuje v </a:t>
            </a:r>
            <a:r>
              <a:rPr lang="cs-CZ" b="1" dirty="0"/>
              <a:t>peněžních jednotkách</a:t>
            </a:r>
          </a:p>
          <a:p>
            <a:pPr eaLnBrk="1" hangingPunct="1">
              <a:buFont typeface="Wingdings" pitchFamily="2" charset="2"/>
              <a:buNone/>
            </a:pPr>
            <a:endParaRPr lang="cs-CZ" sz="2800" b="1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Nastavení cílů v souvislosti s metodikou EU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NAVÍC DŮLEŽITÉ, ZVAŽOVAT KONSISTENTNOST CÍLŮ S LEGISLATIVOU EU I ČR</a:t>
            </a:r>
          </a:p>
          <a:p>
            <a:pPr eaLnBrk="1" hangingPunct="1"/>
            <a:r>
              <a:rPr lang="cs-CZ" dirty="0"/>
              <a:t>ABY CÍLE BYLY V KONSISTENCI S EU A NÁRODNÍ POLITIKOU V DANÉ OBLASTI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Identifikace projektu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100"/>
              <a:t>Projekt je definován souborem technických, organizačních, marketingových a finančních řešení, které tvoří logicky provázaný funkční celek, který má určitý dopad na socioekonomickou situaci určitých členů společnosti. </a:t>
            </a:r>
          </a:p>
          <a:p>
            <a:pPr eaLnBrk="1" hangingPunct="1">
              <a:lnSpc>
                <a:spcPct val="90000"/>
              </a:lnSpc>
            </a:pPr>
            <a:r>
              <a:rPr lang="cs-CZ" sz="2100"/>
              <a:t>Z hlediska investičního pak můžeme na projekt pohlížet jako na určité aktivum, které si pořizujeme proto, aby nám přinášelo užitek. Již jsme jednoznačně řekli, že k tomu, abychom se mohli rozhodnout o smysluplnosti realizace projektu, musíme znát důsledky jeho přijetí.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Identifikace projektu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dirty="0"/>
              <a:t>Při identifikaci projektu je nutné zvažovat:</a:t>
            </a:r>
          </a:p>
          <a:p>
            <a:pPr lvl="1" eaLnBrk="1" hangingPunct="1"/>
            <a:r>
              <a:rPr lang="cs-CZ" sz="2400" dirty="0"/>
              <a:t>Investiční variantu</a:t>
            </a:r>
          </a:p>
          <a:p>
            <a:pPr lvl="1" eaLnBrk="1" hangingPunct="1"/>
            <a:r>
              <a:rPr lang="cs-CZ" sz="2400" dirty="0"/>
              <a:t>Nulovou variantu</a:t>
            </a:r>
          </a:p>
          <a:p>
            <a:pPr lvl="1" eaLnBrk="1" hangingPunct="1"/>
            <a:endParaRPr lang="cs-CZ" sz="2400" dirty="0"/>
          </a:p>
          <a:p>
            <a:pPr lvl="1" eaLnBrk="1" hangingPunct="1"/>
            <a:r>
              <a:rPr lang="cs-CZ" sz="2400" dirty="0"/>
              <a:t>Kdo je zodpovědný za implementaci projektu!!</a:t>
            </a:r>
          </a:p>
          <a:p>
            <a:pPr lvl="1" eaLnBrk="1" hangingPunct="1"/>
            <a:r>
              <a:rPr lang="cs-CZ" sz="2400" dirty="0"/>
              <a:t>Kdo jsou koneční příjemci výstupů (beneficenti)</a:t>
            </a:r>
          </a:p>
          <a:p>
            <a:pPr lvl="1" eaLnBrk="1" hangingPunct="1"/>
            <a:r>
              <a:rPr lang="cs-CZ" sz="2400" dirty="0"/>
              <a:t>Kdo jsou </a:t>
            </a:r>
            <a:r>
              <a:rPr lang="cs-CZ" sz="2400" dirty="0" err="1"/>
              <a:t>stakeholdeři</a:t>
            </a:r>
            <a:r>
              <a:rPr lang="cs-CZ" sz="2400" dirty="0"/>
              <a:t>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dirty="0"/>
              <a:t>Technická proveditelnost a environmentální udržitelnost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Analýza poptávky</a:t>
            </a:r>
          </a:p>
          <a:p>
            <a:r>
              <a:rPr lang="cs-CZ" dirty="0"/>
              <a:t>Analýza možností</a:t>
            </a:r>
          </a:p>
          <a:p>
            <a:r>
              <a:rPr lang="cs-CZ" dirty="0"/>
              <a:t>Otázky změny životního prostředí a klimatu</a:t>
            </a:r>
          </a:p>
          <a:p>
            <a:r>
              <a:rPr lang="cs-CZ" dirty="0"/>
              <a:t>Technické řešení, odhad nákladů, harmonogram implementace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Referenční hodnota pro r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847" y="2060848"/>
            <a:ext cx="782002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12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Finanční analýza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000" dirty="0"/>
              <a:t>Hlavním účelem finanční analýzy je výpočet ukazatelů finanční výkonnosti projektu.</a:t>
            </a:r>
          </a:p>
          <a:p>
            <a:pPr eaLnBrk="1" hangingPunct="1"/>
            <a:r>
              <a:rPr lang="cs-CZ" sz="2000" dirty="0"/>
              <a:t>K posouzení finanční návratnosti projektu můžeme využít standardně finanční čistou současnou hodnotu (</a:t>
            </a:r>
            <a:r>
              <a:rPr lang="cs-CZ" sz="2000" dirty="0" err="1"/>
              <a:t>Financial</a:t>
            </a:r>
            <a:r>
              <a:rPr lang="cs-CZ" sz="2000" dirty="0"/>
              <a:t> Net </a:t>
            </a:r>
            <a:r>
              <a:rPr lang="cs-CZ" sz="2000" dirty="0" err="1"/>
              <a:t>Present</a:t>
            </a:r>
            <a:r>
              <a:rPr lang="cs-CZ" sz="2000" dirty="0"/>
              <a:t> </a:t>
            </a:r>
            <a:r>
              <a:rPr lang="cs-CZ" sz="2000" dirty="0" err="1"/>
              <a:t>Value</a:t>
            </a:r>
            <a:r>
              <a:rPr lang="cs-CZ" sz="2000" dirty="0"/>
              <a:t> – FNPV) a finanční vnitřní výnosové procento (</a:t>
            </a:r>
            <a:r>
              <a:rPr lang="cs-CZ" sz="2000" dirty="0" err="1"/>
              <a:t>Financial</a:t>
            </a:r>
            <a:r>
              <a:rPr lang="cs-CZ" sz="2000" dirty="0"/>
              <a:t> </a:t>
            </a:r>
            <a:r>
              <a:rPr lang="cs-CZ" sz="2000" dirty="0" err="1"/>
              <a:t>Internal</a:t>
            </a:r>
            <a:r>
              <a:rPr lang="cs-CZ" sz="2000" dirty="0"/>
              <a:t> </a:t>
            </a:r>
            <a:r>
              <a:rPr lang="cs-CZ" sz="2000" dirty="0" err="1"/>
              <a:t>Rate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Return – FRR) a to ve formách výnosnosti projektu (FRR(C), resp. FNPV(C)) a výnosnosti kapitálu (FRR(K) , resp. FNPV(K)).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528" y="4149080"/>
            <a:ext cx="5941931" cy="2560689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Finanční analýza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600" dirty="0"/>
              <a:t>Finanční analýza prováděná v rámci analýzy nákladů a přínosů velkého projektu, která má být poskytnuta Komisi, by se měla zejména zaměřit na:</a:t>
            </a:r>
          </a:p>
          <a:p>
            <a:pPr lvl="1" eaLnBrk="1" hangingPunct="1"/>
            <a:r>
              <a:rPr lang="cs-CZ" sz="2200" dirty="0"/>
              <a:t>zhodnocení </a:t>
            </a:r>
            <a:r>
              <a:rPr lang="cs-CZ" sz="2200" b="1" dirty="0"/>
              <a:t>finanční ziskovosti investice </a:t>
            </a:r>
            <a:r>
              <a:rPr lang="cs-CZ" sz="2200" dirty="0"/>
              <a:t>a vlastního (státního) kapitálu,</a:t>
            </a:r>
          </a:p>
          <a:p>
            <a:pPr lvl="1" eaLnBrk="1" hangingPunct="1"/>
            <a:r>
              <a:rPr lang="cs-CZ" sz="2200" dirty="0"/>
              <a:t>stanovení vhodného (maximálního) </a:t>
            </a:r>
            <a:r>
              <a:rPr lang="cs-CZ" sz="2200" b="1" dirty="0"/>
              <a:t>příspěvku z fondů,</a:t>
            </a:r>
          </a:p>
          <a:p>
            <a:pPr lvl="1" eaLnBrk="1" hangingPunct="1"/>
            <a:r>
              <a:rPr lang="cs-CZ" sz="2200" dirty="0"/>
              <a:t>kontrolu </a:t>
            </a:r>
            <a:r>
              <a:rPr lang="cs-CZ" sz="2200" b="1" dirty="0"/>
              <a:t>finanční udržitelnosti </a:t>
            </a:r>
            <a:r>
              <a:rPr lang="cs-CZ" sz="2200" dirty="0"/>
              <a:t>projektu.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Výše dotace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/>
              <a:t>Výše grantu EU se stanovuje v </a:t>
            </a:r>
            <a:r>
              <a:rPr lang="cs-CZ"/>
              <a:t>souladu s článkem 55. </a:t>
            </a:r>
          </a:p>
          <a:p>
            <a:pPr eaLnBrk="1" hangingPunct="1"/>
            <a:r>
              <a:rPr lang="cs-CZ"/>
              <a:t>Je nutné řádně zohlednit příjmy projektu tak, aby se příspěvek z fondů upravil v závislosti na hrubém rozpětí samofinancování a aby nedošlo k nadměrnému financování. </a:t>
            </a:r>
          </a:p>
          <a:p>
            <a:pPr eaLnBrk="1" hangingPunct="1"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Finanční udržitelnost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09599" y="2060848"/>
            <a:ext cx="6347714" cy="337671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000" b="1" dirty="0"/>
              <a:t>Finanční udržitelnost </a:t>
            </a:r>
            <a:r>
              <a:rPr lang="cs-CZ" sz="2000" dirty="0"/>
              <a:t>projektu by se měla posuzovat kontrolou toho, že kumulované (nediskontované) čisté peněžní toky jsou po celé uvažované referenční období kladné.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Čisté peněžní toky pro tyto účely by měly zohledňovat investiční náklady, veškeré finanční zdroje (státní i EU) a čisté příjmy. 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Zbytková hodnota se zde nezohledňuje, nejsou-li aktiva v posledním roce uvažované analýzy skutečně zlikvidována.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Ekonomická analýza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400" dirty="0"/>
              <a:t>Důvodem ekonomického hodnocení je skutečnost, že vstupy do projektu by měly být oceněny náklady příležitosti a výstupy z projektu ochotou spotřebitelů platit.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8001000" cy="1008063"/>
          </a:xfrm>
        </p:spPr>
        <p:txBody>
          <a:bodyPr/>
          <a:lstStyle/>
          <a:p>
            <a:pPr eaLnBrk="1" hangingPunct="1"/>
            <a:r>
              <a:rPr lang="cs-CZ"/>
              <a:t>Náklady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04863"/>
            <a:ext cx="6407943" cy="3921299"/>
          </a:xfrm>
        </p:spPr>
        <p:txBody>
          <a:bodyPr/>
          <a:lstStyle/>
          <a:p>
            <a:pPr marL="571500" indent="-571500" eaLnBrk="1" hangingPunct="1"/>
            <a:r>
              <a:rPr lang="cs-CZ" sz="2800" dirty="0"/>
              <a:t>v pojetí CBA souhrnem </a:t>
            </a:r>
            <a:r>
              <a:rPr lang="cs-CZ" sz="2800" b="1" dirty="0"/>
              <a:t>peněžních výdajů</a:t>
            </a:r>
            <a:r>
              <a:rPr lang="cs-CZ" sz="2800" dirty="0"/>
              <a:t> a </a:t>
            </a:r>
            <a:r>
              <a:rPr lang="cs-CZ" sz="2800" b="1" dirty="0"/>
              <a:t>nepeněžních prvků</a:t>
            </a:r>
            <a:r>
              <a:rPr lang="cs-CZ" sz="2800" dirty="0"/>
              <a:t> nutných k využití různých zdrojů pro získání specifického produktu. 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6347713" cy="73116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1. Krok ekonomické analýzy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916832"/>
            <a:ext cx="6129728" cy="352073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600" dirty="0"/>
              <a:t>Výchozím bodem ekonomické analýzy jsou peněžní toky používané ve finanční analýze. Při určování ukazatelů hospodářské výkonnosti je třeba provést určité úpravy.</a:t>
            </a:r>
          </a:p>
          <a:p>
            <a:pPr lvl="1" eaLnBrk="1" hangingPunct="1"/>
            <a:r>
              <a:rPr lang="cs-CZ" sz="2200" b="1" i="1" dirty="0"/>
              <a:t>Daňové opravy: </a:t>
            </a:r>
            <a:r>
              <a:rPr lang="cs-CZ" sz="2200" dirty="0"/>
              <a:t>je nutné odečíst nepřímé daně (např. DPH), subvence a čisté převody (např. platby na sociální zabezpečení). Do cen by však měly být započteny přímé daně. Měly by být také zahrnuty konkrétní nepřímé daně nebo subvence, pokud mají představovat opravu v důsledku externalit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6347713" cy="73116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2. Krok ekonomické analýzy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888582" y="1988840"/>
            <a:ext cx="6347714" cy="4536504"/>
          </a:xfrm>
        </p:spPr>
        <p:txBody>
          <a:bodyPr/>
          <a:lstStyle/>
          <a:p>
            <a:pPr lvl="1" eaLnBrk="1" hangingPunct="1"/>
            <a:r>
              <a:rPr lang="cs-CZ" sz="2200" b="1" i="1" dirty="0"/>
              <a:t>Opravy v důsledku externalit: </a:t>
            </a:r>
            <a:r>
              <a:rPr lang="cs-CZ" sz="2200" dirty="0"/>
              <a:t>mohou se objevit některé dopady, které se z projektu rozšíří na další hospodářské subjekty bez jakýchkoliv náhrad. Tyto účinky mohou být záporné (nová silnice zvyšující úrovně znečištění) nebo kladné (nová železnice snižující dopravní zácpy na souběžných silničních komunikacích). </a:t>
            </a:r>
          </a:p>
          <a:p>
            <a:pPr lvl="2" eaLnBrk="1" hangingPunct="1"/>
            <a:r>
              <a:rPr lang="cs-CZ" sz="1900" dirty="0"/>
              <a:t>Jelikož externality jsou definovány jako benefity nebo náklady bez peněžní náhrady, nejsou obsaženy ve finanční analýze, a musejí být proto odhadnuty a oceněny v analýze ekonomické.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6347713" cy="73116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3. Krok ekonomické analýzy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844824"/>
            <a:ext cx="8424936" cy="4248472"/>
          </a:xfrm>
        </p:spPr>
        <p:txBody>
          <a:bodyPr/>
          <a:lstStyle/>
          <a:p>
            <a:pPr lvl="1" eaLnBrk="1" hangingPunct="1"/>
            <a:r>
              <a:rPr lang="cs-CZ" sz="2200" b="1" i="1" dirty="0"/>
              <a:t>Od cen tržních k cenám stínovým:     </a:t>
            </a:r>
            <a:r>
              <a:rPr lang="cs-CZ" sz="2200" dirty="0"/>
              <a:t>kromě zkreslení způsobeného daněmi nebo externalitami mohou vzdálit ceny od rovnováhy konkurenceschopného (tj. efektivního) trhu i další faktory: systémy monopolů, obchodní překážky, regulace práce, neúplné informace atd. Ve všech takových případech jsou sledované tržní (tj. finanční) ceny zavádějící, a je proto třeba místo nich použít ceny účetní (stínové).</a:t>
            </a:r>
          </a:p>
          <a:p>
            <a:pPr marL="201168" lvl="1" indent="0" eaLnBrk="1" hangingPunct="1">
              <a:buNone/>
            </a:pPr>
            <a:r>
              <a:rPr lang="cs-CZ" sz="2200" dirty="0"/>
              <a:t>Příčiny deformace trhu:</a:t>
            </a:r>
          </a:p>
          <a:p>
            <a:pPr lvl="1" eaLnBrk="1" hangingPunct="1"/>
            <a:r>
              <a:rPr lang="cs-CZ" sz="2200" dirty="0"/>
              <a:t>neefektivní trhy, nebo monopol či kartel,</a:t>
            </a:r>
          </a:p>
          <a:p>
            <a:pPr lvl="1" eaLnBrk="1" hangingPunct="1"/>
            <a:r>
              <a:rPr lang="cs-CZ" sz="2200" dirty="0"/>
              <a:t>tarify neodrážejí náklady obětované příležitosti,</a:t>
            </a:r>
          </a:p>
          <a:p>
            <a:pPr lvl="1" eaLnBrk="1" hangingPunct="1"/>
            <a:r>
              <a:rPr lang="cs-CZ" sz="2200" dirty="0"/>
              <a:t>některé ceny jsou předmětem fiskálních odvodů (cla, DPH, spotřební daně, DPFO aj.)</a:t>
            </a:r>
          </a:p>
          <a:p>
            <a:pPr lvl="1" eaLnBrk="1" hangingPunct="1"/>
            <a:r>
              <a:rPr lang="cs-CZ" sz="2200" dirty="0"/>
              <a:t>neexistující trhy pro některé jevy (úspora času),</a:t>
            </a:r>
          </a:p>
          <a:p>
            <a:pPr lvl="1" eaLnBrk="1" hangingPunct="1">
              <a:buFont typeface="Wingdings" pitchFamily="2" charset="2"/>
              <a:buNone/>
            </a:pPr>
            <a:endParaRPr lang="cs-CZ" sz="22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b="1" dirty="0"/>
              <a:t>Fiskální korekce</a:t>
            </a:r>
          </a:p>
          <a:p>
            <a:pPr lvl="2"/>
            <a:r>
              <a:rPr lang="cs-CZ" sz="1800" dirty="0"/>
              <a:t>Ceny za vstupy a výstupy je třeba uplatňovat bez DPH</a:t>
            </a:r>
          </a:p>
          <a:p>
            <a:pPr lvl="2"/>
            <a:r>
              <a:rPr lang="cs-CZ" sz="1800" dirty="0"/>
              <a:t>Ceny vstupů je třeba uplatňovat po odečtu přímých a nepřímých daní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Konverze z tržních na stínové ceny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Vyhodnocení netržních dopadů a korekce o exter</a:t>
            </a:r>
            <a:r>
              <a:rPr lang="cs-CZ" dirty="0"/>
              <a:t>nality</a:t>
            </a:r>
          </a:p>
        </p:txBody>
      </p:sp>
    </p:spTree>
    <p:extLst>
      <p:ext uri="{BB962C8B-B14F-4D97-AF65-F5344CB8AC3E}">
        <p14:creationId xmlns:p14="http://schemas.microsoft.com/office/powerpoint/2010/main" val="18524472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87152"/>
          </a:xfrm>
        </p:spPr>
        <p:txBody>
          <a:bodyPr>
            <a:normAutofit fontScale="90000"/>
          </a:bodyPr>
          <a:lstStyle/>
          <a:p>
            <a:r>
              <a:rPr lang="cs-CZ" dirty="0"/>
              <a:t>Od cen tržních k cen stínovým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1988840"/>
            <a:ext cx="7418785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4588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6347713" cy="1019200"/>
          </a:xfrm>
        </p:spPr>
        <p:txBody>
          <a:bodyPr/>
          <a:lstStyle/>
          <a:p>
            <a:pPr eaLnBrk="1" hangingPunct="1"/>
            <a:r>
              <a:rPr lang="cs-CZ" dirty="0"/>
              <a:t>Analýza rizik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752600"/>
            <a:ext cx="7812162" cy="4556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/>
              <a:t>Analýza citlivosti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Analýza rizik – kvalitativní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Analýza rizik a pravděpodobnosti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Prevence rizik a zmírňování</a:t>
            </a:r>
            <a:endParaRPr lang="cs-CZ" sz="23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6347713" cy="1019200"/>
          </a:xfrm>
        </p:spPr>
        <p:txBody>
          <a:bodyPr/>
          <a:lstStyle/>
          <a:p>
            <a:pPr eaLnBrk="1" hangingPunct="1"/>
            <a:r>
              <a:rPr lang="cs-CZ" dirty="0"/>
              <a:t>Analýza citlivosti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844824"/>
            <a:ext cx="8001000" cy="4463901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b="1" dirty="0"/>
              <a:t>Analýza citlivosti </a:t>
            </a:r>
            <a:r>
              <a:rPr lang="cs-CZ" sz="2400" dirty="0"/>
              <a:t>se</a:t>
            </a:r>
            <a:r>
              <a:rPr lang="cs-CZ" sz="2400" b="1" i="1" dirty="0"/>
              <a:t> </a:t>
            </a:r>
            <a:r>
              <a:rPr lang="cs-CZ" sz="2400" dirty="0"/>
              <a:t>zaměřuje se na zjištění </a:t>
            </a:r>
            <a:r>
              <a:rPr lang="cs-CZ" sz="2400" b="1" dirty="0"/>
              <a:t>kritických proměnných projektu</a:t>
            </a:r>
            <a:r>
              <a:rPr lang="cs-CZ" sz="2400" dirty="0"/>
              <a:t>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/>
              <a:t>Provádí se tak, že se proměnné projektu postupně mění o určité procento a sledují se následné změny ukazatelů finanční i hospodářské výkonnosti. Z proměnných by se měla měnit vždy pouze jedna a ostatní parametry by měly zůstat neměnné.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/>
              <a:t>Návod pak doporučuje za „kritické“ považovat ty proměnné, u nichž změna o 1 % (kladná či záporná) způsobuje odpovídající změnu základní hodnoty NPV o 5 %. Je však možné přijmout odlišná kritéria. Jaká procentní změna by měla za následek NPV = 0</a:t>
            </a:r>
          </a:p>
        </p:txBody>
      </p:sp>
    </p:spTree>
    <p:extLst>
      <p:ext uri="{BB962C8B-B14F-4D97-AF65-F5344CB8AC3E}">
        <p14:creationId xmlns:p14="http://schemas.microsoft.com/office/powerpoint/2010/main" val="27500497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485" y="2204864"/>
            <a:ext cx="78867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9000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6347713" cy="1019200"/>
          </a:xfrm>
        </p:spPr>
        <p:txBody>
          <a:bodyPr/>
          <a:lstStyle/>
          <a:p>
            <a:pPr eaLnBrk="1" hangingPunct="1"/>
            <a:r>
              <a:rPr lang="cs-CZ" dirty="0"/>
              <a:t>Analýza rizik - kvalitativní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916832"/>
            <a:ext cx="8001000" cy="439189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400" dirty="0"/>
              <a:t>Seznam nežádoucích situací, kterým je projekt vystaven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Matice rizik pro každou nežádoucí situaci s uvedením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Možné příčiny vzniku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Propojení s analýzou citlivosti (v případě potřeby)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Negativní dopady vzniklé v rámci projektu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Úrovně pravděpodobnosti výskytu a závažnosti dopadu (seřazeny)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Úroveň rizika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Výklad matice rizik včetně posuzování přijatelné míry rizika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Popis opatření pro zmírnění a/nebo prevenci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79900111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692696"/>
            <a:ext cx="8330926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275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Přínosy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22959" y="2132856"/>
            <a:ext cx="7543801" cy="3736238"/>
          </a:xfrm>
        </p:spPr>
        <p:txBody>
          <a:bodyPr/>
          <a:lstStyle/>
          <a:p>
            <a:pPr eaLnBrk="1" hangingPunct="1"/>
            <a:r>
              <a:rPr lang="cs-CZ" sz="2800" dirty="0"/>
              <a:t>v pojetí CBA souhrnem uspokojení (užitků) jednotlivců, skupiny jednotlivců či komunity, které projekt generuje. Mohou mít primárně peněžní i nepeněžní formu.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6266657" cy="94719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Analýza rizik a pravděpodobnosti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4846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600" b="1" dirty="0"/>
              <a:t>Analýza rizik</a:t>
            </a:r>
            <a:r>
              <a:rPr lang="cs-CZ" sz="2600" dirty="0"/>
              <a:t> je posouzení dopadu daných procentních změn určité proměnné na výkonnostní ukazatele projektu nevypovídá o pravděpodobnosti toho, že taková změna nastane (pomocí </a:t>
            </a:r>
            <a:r>
              <a:rPr lang="cs-CZ" sz="2600"/>
              <a:t>metody Monte Carlo). </a:t>
            </a:r>
            <a:endParaRPr lang="cs-CZ" sz="2600" dirty="0"/>
          </a:p>
          <a:p>
            <a:pPr lvl="1" eaLnBrk="1" hangingPunct="1">
              <a:lnSpc>
                <a:spcPct val="90000"/>
              </a:lnSpc>
            </a:pPr>
            <a:r>
              <a:rPr lang="cs-CZ" sz="2200" dirty="0"/>
              <a:t>Když se kritickým proměnným přidělí vhodné rozdělení pravděpodobnosti, lze odhadnout rozdělení pravděpodobnosti finančních a hospodářských ukazatelů výkonnosti.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/>
              <a:t>To analytikovi umožní poskytnout zajímavé statistické údaje o výkonnostních ukazatelích projektu: očekávanou hodnotu, standardní odchylku, variační koeficient atd.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/>
          </a:p>
          <a:p>
            <a:pPr eaLnBrk="1" hangingPunct="1"/>
            <a:endParaRPr lang="cs-CZ"/>
          </a:p>
          <a:p>
            <a:pPr eaLnBrk="1" hangingPunct="1"/>
            <a:endParaRPr lang="cs-CZ"/>
          </a:p>
          <a:p>
            <a:pPr algn="ctr" eaLnBrk="1" hangingPunct="1">
              <a:buFont typeface="Wingdings" pitchFamily="2" charset="2"/>
              <a:buNone/>
            </a:pPr>
            <a:r>
              <a:rPr lang="cs-CZ">
                <a:solidFill>
                  <a:schemeClr val="accent2"/>
                </a:solidFill>
              </a:rPr>
              <a:t>Děkuji za pozornost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1400"/>
              <a:t>To je dnes vše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4000">
                <a:sym typeface="Wingdings" pitchFamily="2" charset="2"/>
              </a:rPr>
              <a:t></a:t>
            </a:r>
            <a:endParaRPr lang="cs-CZ" sz="4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Nepeněžní prvky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22959" y="2276872"/>
            <a:ext cx="7543801" cy="3592222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/>
              <a:t>Mezi nepeněžní prvky lze zahrnout:</a:t>
            </a:r>
          </a:p>
          <a:p>
            <a:pPr lvl="1" eaLnBrk="1" hangingPunct="1"/>
            <a:r>
              <a:rPr lang="cs-CZ" sz="2400" dirty="0"/>
              <a:t>omezení plynoucí ze státních regulačních opatření, </a:t>
            </a:r>
          </a:p>
          <a:p>
            <a:pPr lvl="1" eaLnBrk="1" hangingPunct="1"/>
            <a:r>
              <a:rPr lang="cs-CZ" sz="2400" dirty="0"/>
              <a:t>škody pociťované jinými subjekty, </a:t>
            </a:r>
          </a:p>
          <a:p>
            <a:pPr lvl="1" eaLnBrk="1" hangingPunct="1"/>
            <a:r>
              <a:rPr lang="cs-CZ" sz="2400" dirty="0"/>
              <a:t>znehodnocení životního prostředí, </a:t>
            </a:r>
          </a:p>
          <a:p>
            <a:pPr lvl="1" eaLnBrk="1" hangingPunct="1"/>
            <a:r>
              <a:rPr lang="cs-CZ" sz="2400" dirty="0"/>
              <a:t>negativní externality a </a:t>
            </a:r>
          </a:p>
          <a:p>
            <a:pPr lvl="1" eaLnBrk="1" hangingPunct="1"/>
            <a:r>
              <a:rPr lang="cs-CZ" sz="2400" dirty="0"/>
              <a:t>“náklady příležitosti”, které označují výhody plynoucí z alternativního použití týchž zdrojů. 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Formy CBA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80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/>
              <a:t>2 formy CBA:</a:t>
            </a:r>
          </a:p>
          <a:p>
            <a:pPr marL="966788" lvl="1" indent="-495300" eaLnBrk="1" hangingPunct="1">
              <a:buFont typeface="Wingdings" pitchFamily="2" charset="2"/>
              <a:buAutoNum type="arabicPeriod"/>
            </a:pPr>
            <a:r>
              <a:rPr lang="cs-CZ" sz="2500" b="1"/>
              <a:t>imanentní</a:t>
            </a:r>
            <a:r>
              <a:rPr lang="cs-CZ" sz="2500"/>
              <a:t> </a:t>
            </a:r>
            <a:r>
              <a:rPr lang="cs-CZ" sz="2500" b="1"/>
              <a:t>(vlastní)</a:t>
            </a:r>
            <a:r>
              <a:rPr lang="cs-CZ" sz="2500"/>
              <a:t> </a:t>
            </a:r>
            <a:r>
              <a:rPr lang="cs-CZ" sz="2500" b="1"/>
              <a:t>forma CBA</a:t>
            </a:r>
            <a:r>
              <a:rPr lang="cs-CZ" sz="2500"/>
              <a:t>, kde se náklady i přínosy vztahují pouze k dané investiční akci. </a:t>
            </a:r>
          </a:p>
          <a:p>
            <a:pPr marL="966788" lvl="1" indent="-495300" eaLnBrk="1" hangingPunct="1">
              <a:buFont typeface="Wingdings" pitchFamily="2" charset="2"/>
              <a:buAutoNum type="arabicPeriod"/>
            </a:pPr>
            <a:r>
              <a:rPr lang="cs-CZ" sz="2500" b="1"/>
              <a:t>společenská</a:t>
            </a:r>
            <a:r>
              <a:rPr lang="cs-CZ" sz="2500"/>
              <a:t> </a:t>
            </a:r>
            <a:r>
              <a:rPr lang="cs-CZ" sz="2500" b="1"/>
              <a:t>forma CBA</a:t>
            </a:r>
            <a:r>
              <a:rPr lang="cs-CZ" sz="2500"/>
              <a:t>, kde jsou uvažovány veškeré přínosy a náklady bez ohledu na to, kdo je jejich adresátem.</a:t>
            </a:r>
            <a:r>
              <a:rPr lang="cs-CZ" sz="2400"/>
              <a:t> </a:t>
            </a:r>
          </a:p>
          <a:p>
            <a:pPr marL="966788" lvl="1" indent="-495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Kritéria hodnocení CBA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/>
              <a:t>NPV ≥0</a:t>
            </a:r>
          </a:p>
          <a:p>
            <a:pPr eaLnBrk="1" hangingPunct="1"/>
            <a:r>
              <a:rPr lang="cs-CZ" sz="3200"/>
              <a:t>IRR </a:t>
            </a:r>
            <a:r>
              <a:rPr lang="cs-CZ"/>
              <a:t>≥r</a:t>
            </a:r>
            <a:endParaRPr lang="cs-CZ" sz="3200"/>
          </a:p>
          <a:p>
            <a:pPr eaLnBrk="1" hangingPunct="1"/>
            <a:r>
              <a:rPr lang="cs-CZ" sz="3200"/>
              <a:t>Ri </a:t>
            </a:r>
            <a:r>
              <a:rPr lang="cs-CZ"/>
              <a:t>≥0 </a:t>
            </a:r>
            <a:endParaRPr lang="cs-CZ" sz="3200"/>
          </a:p>
          <a:p>
            <a:pPr eaLnBrk="1" hangingPunct="1"/>
            <a:r>
              <a:rPr lang="cs-CZ" sz="3200"/>
              <a:t>DN </a:t>
            </a:r>
            <a:r>
              <a:rPr lang="cs-CZ"/>
              <a:t>≤ DŽ</a:t>
            </a:r>
            <a:endParaRPr lang="cs-CZ" sz="3200"/>
          </a:p>
          <a:p>
            <a:pPr lvl="1" eaLnBrk="1" hangingPunct="1"/>
            <a:r>
              <a:rPr lang="cs-CZ" sz="2400"/>
              <a:t>prostá</a:t>
            </a:r>
          </a:p>
          <a:p>
            <a:pPr lvl="1" eaLnBrk="1" hangingPunct="1"/>
            <a:r>
              <a:rPr lang="cs-CZ" sz="2400"/>
              <a:t>reálná</a:t>
            </a:r>
          </a:p>
          <a:p>
            <a:pPr eaLnBrk="1" hangingPunct="1"/>
            <a:r>
              <a:rPr lang="cs-CZ" sz="3200"/>
              <a:t>B/C </a:t>
            </a:r>
            <a:r>
              <a:rPr lang="cs-CZ"/>
              <a:t>≥1 </a:t>
            </a:r>
            <a:endParaRPr lang="cs-CZ" sz="3200"/>
          </a:p>
          <a:p>
            <a:pPr eaLnBrk="1" hangingPunct="1">
              <a:buFont typeface="Wingdings" pitchFamily="2" charset="2"/>
              <a:buNone/>
            </a:pPr>
            <a:endParaRPr lang="cs-CZ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179513"/>
          </a:xfrm>
        </p:spPr>
        <p:txBody>
          <a:bodyPr/>
          <a:lstStyle/>
          <a:p>
            <a:pPr eaLnBrk="1" hangingPunct="1"/>
            <a:r>
              <a:rPr lang="cs-CZ"/>
              <a:t>Konstrukce ukazatele B/C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dirty="0"/>
              <a:t>ukazatel B/C je definován vztahem:</a:t>
            </a:r>
            <a:endParaRPr lang="cs-CZ" sz="2200" b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/>
              <a:t>		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200" b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2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2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2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dirty="0"/>
              <a:t>Kde	</a:t>
            </a:r>
            <a:r>
              <a:rPr lang="cs-CZ" sz="2100" i="1" dirty="0" err="1"/>
              <a:t>B</a:t>
            </a:r>
            <a:r>
              <a:rPr lang="cs-CZ" sz="2100" i="1" baseline="-25000" dirty="0" err="1"/>
              <a:t>t</a:t>
            </a:r>
            <a:r>
              <a:rPr lang="cs-CZ" sz="2100" dirty="0"/>
              <a:t>	je přínos v období </a:t>
            </a:r>
            <a:r>
              <a:rPr lang="cs-CZ" sz="2100" i="1" dirty="0"/>
              <a:t>t,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dirty="0"/>
              <a:t>			</a:t>
            </a:r>
            <a:r>
              <a:rPr lang="cs-CZ" sz="2100" i="1" dirty="0" err="1"/>
              <a:t>C</a:t>
            </a:r>
            <a:r>
              <a:rPr lang="cs-CZ" sz="2100" i="1" baseline="-25000" dirty="0" err="1"/>
              <a:t>t</a:t>
            </a:r>
            <a:r>
              <a:rPr lang="cs-CZ" sz="2100" dirty="0"/>
              <a:t>	je náklad v období </a:t>
            </a:r>
            <a:r>
              <a:rPr lang="cs-CZ" sz="2100" i="1" dirty="0"/>
              <a:t>t,</a:t>
            </a:r>
            <a:r>
              <a:rPr lang="cs-CZ" sz="2100" dirty="0"/>
              <a:t> </a:t>
            </a:r>
            <a:endParaRPr lang="cs-CZ" sz="2100" i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dirty="0"/>
              <a:t>			t</a:t>
            </a:r>
            <a:r>
              <a:rPr lang="cs-CZ" sz="2100" dirty="0"/>
              <a:t>	je dané časové období,</a:t>
            </a:r>
            <a:endParaRPr lang="cs-CZ" sz="2100" i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dirty="0"/>
              <a:t>			n</a:t>
            </a:r>
            <a:r>
              <a:rPr lang="cs-CZ" sz="2100" dirty="0"/>
              <a:t>	je konečný časový horizont, kdy projekt 	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dirty="0"/>
              <a:t>                 završí svou ekonomickou životnost.</a:t>
            </a:r>
            <a:r>
              <a:rPr lang="cs-CZ" sz="2200" dirty="0"/>
              <a:t>	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229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66109"/>
              </p:ext>
            </p:extLst>
          </p:nvPr>
        </p:nvGraphicFramePr>
        <p:xfrm>
          <a:off x="3044825" y="2636838"/>
          <a:ext cx="2273300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Rovnica" r:id="rId3" imgW="850680" imgH="444240" progId="Equation.3">
                  <p:embed/>
                </p:oleObj>
              </mc:Choice>
              <mc:Fallback>
                <p:oleObj name="Rovnica" r:id="rId3" imgW="850680" imgH="4442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4825" y="2636838"/>
                        <a:ext cx="2273300" cy="119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2012</TotalTime>
  <Words>2377</Words>
  <Application>Microsoft Office PowerPoint</Application>
  <PresentationFormat>Předvádění na obrazovce (4:3)</PresentationFormat>
  <Paragraphs>363</Paragraphs>
  <Slides>51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51</vt:i4>
      </vt:variant>
    </vt:vector>
  </HeadingPairs>
  <TitlesOfParts>
    <vt:vector size="58" baseType="lpstr">
      <vt:lpstr>Arial</vt:lpstr>
      <vt:lpstr>Calibri</vt:lpstr>
      <vt:lpstr>Calibri Light</vt:lpstr>
      <vt:lpstr>Wingdings</vt:lpstr>
      <vt:lpstr>Retrospektiva</vt:lpstr>
      <vt:lpstr>Rovnica</vt:lpstr>
      <vt:lpstr>Rovnice</vt:lpstr>
      <vt:lpstr>Přednáška č. 4</vt:lpstr>
      <vt:lpstr>Analýza nákladů a přínosů</vt:lpstr>
      <vt:lpstr>Základní rys CBA</vt:lpstr>
      <vt:lpstr>Náklady</vt:lpstr>
      <vt:lpstr>Přínosy</vt:lpstr>
      <vt:lpstr>Nepeněžní prvky</vt:lpstr>
      <vt:lpstr>Formy CBA</vt:lpstr>
      <vt:lpstr>Kritéria hodnocení CBA</vt:lpstr>
      <vt:lpstr>Konstrukce ukazatele B/C</vt:lpstr>
      <vt:lpstr>Kritérium hodnocení</vt:lpstr>
      <vt:lpstr>Postup hodnocení a výběru při CBA</vt:lpstr>
      <vt:lpstr>Nedostatky CBA</vt:lpstr>
      <vt:lpstr>Problém ocenění nákladů a přínosů</vt:lpstr>
      <vt:lpstr>Metodika ocenění nákladů a přínosů</vt:lpstr>
      <vt:lpstr>Identifikace nákladů a přínosů</vt:lpstr>
      <vt:lpstr>Identifikace nákladů a přínosů</vt:lpstr>
      <vt:lpstr>Kontrola</vt:lpstr>
      <vt:lpstr>Přípustné podmínky</vt:lpstr>
      <vt:lpstr>Vhodné metody</vt:lpstr>
      <vt:lpstr>Problém stanovení diskontní sazby</vt:lpstr>
      <vt:lpstr>Diskontní sazba</vt:lpstr>
      <vt:lpstr>Výše diskontní sazby</vt:lpstr>
      <vt:lpstr>Přístupy ke stanovení diskontní sazby</vt:lpstr>
      <vt:lpstr>Nominální a reálná diskontní sazba</vt:lpstr>
      <vt:lpstr>Problém výběru vhodného kritéria</vt:lpstr>
      <vt:lpstr>Porovnání ukazatelů hodnocení</vt:lpstr>
      <vt:lpstr>Metodika EU (2014)</vt:lpstr>
      <vt:lpstr>Analýza (popis) souvislostí</vt:lpstr>
      <vt:lpstr>Stanovení cílů</vt:lpstr>
      <vt:lpstr>Nastavení cílů v souvislosti s metodikou EU</vt:lpstr>
      <vt:lpstr>Identifikace projektu</vt:lpstr>
      <vt:lpstr>Identifikace projektu</vt:lpstr>
      <vt:lpstr>Technická proveditelnost a environmentální udržitelnost</vt:lpstr>
      <vt:lpstr>Referenční hodnota pro r</vt:lpstr>
      <vt:lpstr>Finanční analýza</vt:lpstr>
      <vt:lpstr>Finanční analýza</vt:lpstr>
      <vt:lpstr>Výše dotace</vt:lpstr>
      <vt:lpstr>Finanční udržitelnost</vt:lpstr>
      <vt:lpstr>Ekonomická analýza</vt:lpstr>
      <vt:lpstr>1. Krok ekonomické analýzy</vt:lpstr>
      <vt:lpstr>2. Krok ekonomické analýzy</vt:lpstr>
      <vt:lpstr>3. Krok ekonomické analýzy</vt:lpstr>
      <vt:lpstr>Postup </vt:lpstr>
      <vt:lpstr>Od cen tržních k cen stínovým</vt:lpstr>
      <vt:lpstr>Analýza rizik</vt:lpstr>
      <vt:lpstr>Analýza citlivosti</vt:lpstr>
      <vt:lpstr>Příklad</vt:lpstr>
      <vt:lpstr>Analýza rizik - kvalitativní</vt:lpstr>
      <vt:lpstr>Prezentace aplikace PowerPoint</vt:lpstr>
      <vt:lpstr>Analýza rizik a pravděpodobnosti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hodnocení veřejných projektů</dc:title>
  <dc:creator>Jana</dc:creator>
  <cp:lastModifiedBy>Jana Soukopová</cp:lastModifiedBy>
  <cp:revision>47</cp:revision>
  <dcterms:created xsi:type="dcterms:W3CDTF">2006-09-10T14:17:29Z</dcterms:created>
  <dcterms:modified xsi:type="dcterms:W3CDTF">2023-03-13T09:35:03Z</dcterms:modified>
</cp:coreProperties>
</file>