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4"/>
  </p:sldMasterIdLst>
  <p:sldIdLst>
    <p:sldId id="256" r:id="rId5"/>
    <p:sldId id="412" r:id="rId6"/>
    <p:sldId id="466" r:id="rId7"/>
    <p:sldId id="413" r:id="rId8"/>
    <p:sldId id="414" r:id="rId9"/>
    <p:sldId id="416" r:id="rId10"/>
    <p:sldId id="415" r:id="rId11"/>
    <p:sldId id="417" r:id="rId12"/>
    <p:sldId id="418" r:id="rId13"/>
    <p:sldId id="419" r:id="rId14"/>
    <p:sldId id="420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73" r:id="rId29"/>
    <p:sldId id="435" r:id="rId30"/>
    <p:sldId id="436" r:id="rId31"/>
    <p:sldId id="462" r:id="rId32"/>
    <p:sldId id="491" r:id="rId33"/>
    <p:sldId id="461" r:id="rId34"/>
    <p:sldId id="437" r:id="rId35"/>
    <p:sldId id="467" r:id="rId36"/>
    <p:sldId id="464" r:id="rId37"/>
    <p:sldId id="463" r:id="rId38"/>
    <p:sldId id="465" r:id="rId39"/>
    <p:sldId id="438" r:id="rId40"/>
    <p:sldId id="468" r:id="rId41"/>
    <p:sldId id="469" r:id="rId42"/>
    <p:sldId id="470" r:id="rId43"/>
    <p:sldId id="471" r:id="rId44"/>
    <p:sldId id="472" r:id="rId45"/>
    <p:sldId id="439" r:id="rId46"/>
    <p:sldId id="441" r:id="rId47"/>
    <p:sldId id="442" r:id="rId48"/>
    <p:sldId id="443" r:id="rId49"/>
    <p:sldId id="457" r:id="rId50"/>
    <p:sldId id="444" r:id="rId51"/>
    <p:sldId id="445" r:id="rId52"/>
    <p:sldId id="475" r:id="rId53"/>
    <p:sldId id="474" r:id="rId54"/>
    <p:sldId id="476" r:id="rId55"/>
    <p:sldId id="477" r:id="rId56"/>
    <p:sldId id="478" r:id="rId57"/>
    <p:sldId id="479" r:id="rId58"/>
    <p:sldId id="480" r:id="rId59"/>
    <p:sldId id="481" r:id="rId60"/>
    <p:sldId id="447" r:id="rId61"/>
    <p:sldId id="448" r:id="rId62"/>
    <p:sldId id="482" r:id="rId63"/>
    <p:sldId id="483" r:id="rId64"/>
    <p:sldId id="484" r:id="rId65"/>
    <p:sldId id="449" r:id="rId66"/>
    <p:sldId id="458" r:id="rId67"/>
    <p:sldId id="485" r:id="rId68"/>
    <p:sldId id="452" r:id="rId69"/>
    <p:sldId id="455" r:id="rId70"/>
    <p:sldId id="459" r:id="rId71"/>
    <p:sldId id="488" r:id="rId72"/>
    <p:sldId id="456" r:id="rId73"/>
    <p:sldId id="489" r:id="rId74"/>
    <p:sldId id="490" r:id="rId75"/>
    <p:sldId id="460" r:id="rId76"/>
    <p:sldId id="453" r:id="rId77"/>
    <p:sldId id="486" r:id="rId78"/>
    <p:sldId id="487" r:id="rId79"/>
    <p:sldId id="323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C0C0C0"/>
    <a:srgbClr val="969696"/>
    <a:srgbClr val="EAEAEA"/>
    <a:srgbClr val="A8E0D9"/>
    <a:srgbClr val="E6E67E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CB782-1737-418D-9099-6ED1372259A3}" v="1" dt="2024-03-19T12:58:22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0" autoAdjust="0"/>
  </p:normalViewPr>
  <p:slideViewPr>
    <p:cSldViewPr>
      <p:cViewPr varScale="1">
        <p:scale>
          <a:sx n="105" d="100"/>
          <a:sy n="105" d="100"/>
        </p:scale>
        <p:origin x="10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Soukopová" userId="1756d68e-3925-4303-a440-becee927dcbb" providerId="ADAL" clId="{D37CB782-1737-418D-9099-6ED1372259A3}"/>
    <pc:docChg chg="undo custSel addSld modSld sldOrd">
      <pc:chgData name="Jana Soukopová" userId="1756d68e-3925-4303-a440-becee927dcbb" providerId="ADAL" clId="{D37CB782-1737-418D-9099-6ED1372259A3}" dt="2024-03-19T13:05:34.308" v="145" actId="26606"/>
      <pc:docMkLst>
        <pc:docMk/>
      </pc:docMkLst>
      <pc:sldChg chg="modSp mod">
        <pc:chgData name="Jana Soukopová" userId="1756d68e-3925-4303-a440-becee927dcbb" providerId="ADAL" clId="{D37CB782-1737-418D-9099-6ED1372259A3}" dt="2024-03-19T12:57:08.960" v="62" actId="20577"/>
        <pc:sldMkLst>
          <pc:docMk/>
          <pc:sldMk cId="0" sldId="452"/>
        </pc:sldMkLst>
        <pc:spChg chg="mod">
          <ac:chgData name="Jana Soukopová" userId="1756d68e-3925-4303-a440-becee927dcbb" providerId="ADAL" clId="{D37CB782-1737-418D-9099-6ED1372259A3}" dt="2024-03-19T12:57:08.960" v="62" actId="20577"/>
          <ac:spMkLst>
            <pc:docMk/>
            <pc:sldMk cId="0" sldId="452"/>
            <ac:spMk id="46083" creationId="{00000000-0000-0000-0000-000000000000}"/>
          </ac:spMkLst>
        </pc:spChg>
      </pc:sldChg>
      <pc:sldChg chg="modSp mod">
        <pc:chgData name="Jana Soukopová" userId="1756d68e-3925-4303-a440-becee927dcbb" providerId="ADAL" clId="{D37CB782-1737-418D-9099-6ED1372259A3}" dt="2024-03-19T12:59:51.367" v="88" actId="113"/>
        <pc:sldMkLst>
          <pc:docMk/>
          <pc:sldMk cId="2750049719" sldId="455"/>
        </pc:sldMkLst>
        <pc:spChg chg="mod">
          <ac:chgData name="Jana Soukopová" userId="1756d68e-3925-4303-a440-becee927dcbb" providerId="ADAL" clId="{D37CB782-1737-418D-9099-6ED1372259A3}" dt="2024-03-19T12:59:51.367" v="88" actId="113"/>
          <ac:spMkLst>
            <pc:docMk/>
            <pc:sldMk cId="2750049719" sldId="455"/>
            <ac:spMk id="46083" creationId="{00000000-0000-0000-0000-000000000000}"/>
          </ac:spMkLst>
        </pc:spChg>
      </pc:sldChg>
      <pc:sldChg chg="ord">
        <pc:chgData name="Jana Soukopová" userId="1756d68e-3925-4303-a440-becee927dcbb" providerId="ADAL" clId="{D37CB782-1737-418D-9099-6ED1372259A3}" dt="2024-03-19T13:01:03.814" v="135"/>
        <pc:sldMkLst>
          <pc:docMk/>
          <pc:sldMk cId="1331900066" sldId="459"/>
        </pc:sldMkLst>
      </pc:sldChg>
      <pc:sldChg chg="addSp delSp modSp mod">
        <pc:chgData name="Jana Soukopová" userId="1756d68e-3925-4303-a440-becee927dcbb" providerId="ADAL" clId="{D37CB782-1737-418D-9099-6ED1372259A3}" dt="2024-03-19T13:05:25.501" v="142" actId="26606"/>
        <pc:sldMkLst>
          <pc:docMk/>
          <pc:sldMk cId="3637992531" sldId="461"/>
        </pc:sldMkLst>
        <pc:spChg chg="del">
          <ac:chgData name="Jana Soukopová" userId="1756d68e-3925-4303-a440-becee927dcbb" providerId="ADAL" clId="{D37CB782-1737-418D-9099-6ED1372259A3}" dt="2024-03-19T13:05:25.501" v="142" actId="26606"/>
          <ac:spMkLst>
            <pc:docMk/>
            <pc:sldMk cId="3637992531" sldId="461"/>
            <ac:spMk id="34" creationId="{C2579DAE-C141-48DB-810E-C070C300819E}"/>
          </ac:spMkLst>
        </pc:spChg>
        <pc:spChg chg="del">
          <ac:chgData name="Jana Soukopová" userId="1756d68e-3925-4303-a440-becee927dcbb" providerId="ADAL" clId="{D37CB782-1737-418D-9099-6ED1372259A3}" dt="2024-03-19T13:05:25.501" v="142" actId="26606"/>
          <ac:spMkLst>
            <pc:docMk/>
            <pc:sldMk cId="3637992531" sldId="461"/>
            <ac:spMk id="36" creationId="{02FD90C3-6350-4D5B-9738-6E94EDF30F74}"/>
          </ac:spMkLst>
        </pc:spChg>
        <pc:spChg chg="del">
          <ac:chgData name="Jana Soukopová" userId="1756d68e-3925-4303-a440-becee927dcbb" providerId="ADAL" clId="{D37CB782-1737-418D-9099-6ED1372259A3}" dt="2024-03-19T13:05:25.501" v="142" actId="26606"/>
          <ac:spMkLst>
            <pc:docMk/>
            <pc:sldMk cId="3637992531" sldId="461"/>
            <ac:spMk id="38" creationId="{41497DE5-0939-4D1D-9350-0C5E1B209C68}"/>
          </ac:spMkLst>
        </pc:spChg>
        <pc:spChg chg="del">
          <ac:chgData name="Jana Soukopová" userId="1756d68e-3925-4303-a440-becee927dcbb" providerId="ADAL" clId="{D37CB782-1737-418D-9099-6ED1372259A3}" dt="2024-03-19T13:05:25.501" v="142" actId="26606"/>
          <ac:spMkLst>
            <pc:docMk/>
            <pc:sldMk cId="3637992531" sldId="461"/>
            <ac:spMk id="40" creationId="{5CCC70ED-6C63-4537-B7EB-51990D6C0A6F}"/>
          </ac:spMkLst>
        </pc:spChg>
        <pc:spChg chg="del">
          <ac:chgData name="Jana Soukopová" userId="1756d68e-3925-4303-a440-becee927dcbb" providerId="ADAL" clId="{D37CB782-1737-418D-9099-6ED1372259A3}" dt="2024-03-19T13:05:25.501" v="142" actId="26606"/>
          <ac:spMkLst>
            <pc:docMk/>
            <pc:sldMk cId="3637992531" sldId="461"/>
            <ac:spMk id="42" creationId="{B76E24C1-2968-40DC-A36E-F6B85F0F0752}"/>
          </ac:spMkLst>
        </pc:spChg>
        <pc:spChg chg="add">
          <ac:chgData name="Jana Soukopová" userId="1756d68e-3925-4303-a440-becee927dcbb" providerId="ADAL" clId="{D37CB782-1737-418D-9099-6ED1372259A3}" dt="2024-03-19T13:05:25.501" v="142" actId="26606"/>
          <ac:spMkLst>
            <pc:docMk/>
            <pc:sldMk cId="3637992531" sldId="461"/>
            <ac:spMk id="47" creationId="{AE1AF813-2D2F-4B78-9216-388AF161EDAA}"/>
          </ac:spMkLst>
        </pc:spChg>
        <pc:spChg chg="add">
          <ac:chgData name="Jana Soukopová" userId="1756d68e-3925-4303-a440-becee927dcbb" providerId="ADAL" clId="{D37CB782-1737-418D-9099-6ED1372259A3}" dt="2024-03-19T13:05:25.501" v="142" actId="26606"/>
          <ac:spMkLst>
            <pc:docMk/>
            <pc:sldMk cId="3637992531" sldId="461"/>
            <ac:spMk id="49" creationId="{C47181D2-95D5-4439-9BDF-14D4FDC7BD80}"/>
          </ac:spMkLst>
        </pc:spChg>
        <pc:picChg chg="mod">
          <ac:chgData name="Jana Soukopová" userId="1756d68e-3925-4303-a440-becee927dcbb" providerId="ADAL" clId="{D37CB782-1737-418D-9099-6ED1372259A3}" dt="2024-03-19T13:05:25.501" v="142" actId="26606"/>
          <ac:picMkLst>
            <pc:docMk/>
            <pc:sldMk cId="3637992531" sldId="461"/>
            <ac:picMk id="4" creationId="{B9DF732E-EFC9-4815-2101-BBA5F04E5F21}"/>
          </ac:picMkLst>
        </pc:picChg>
      </pc:sldChg>
      <pc:sldChg chg="addSp delSp modSp mod">
        <pc:chgData name="Jana Soukopová" userId="1756d68e-3925-4303-a440-becee927dcbb" providerId="ADAL" clId="{D37CB782-1737-418D-9099-6ED1372259A3}" dt="2024-03-19T13:05:34.308" v="145" actId="26606"/>
        <pc:sldMkLst>
          <pc:docMk/>
          <pc:sldMk cId="2746924742" sldId="467"/>
        </pc:sldMkLst>
        <pc:spChg chg="add del">
          <ac:chgData name="Jana Soukopová" userId="1756d68e-3925-4303-a440-becee927dcbb" providerId="ADAL" clId="{D37CB782-1737-418D-9099-6ED1372259A3}" dt="2024-03-19T13:05:34.308" v="145" actId="26606"/>
          <ac:spMkLst>
            <pc:docMk/>
            <pc:sldMk cId="2746924742" sldId="467"/>
            <ac:spMk id="10" creationId="{C2579DAE-C141-48DB-810E-C070C300819E}"/>
          </ac:spMkLst>
        </pc:spChg>
        <pc:spChg chg="add del">
          <ac:chgData name="Jana Soukopová" userId="1756d68e-3925-4303-a440-becee927dcbb" providerId="ADAL" clId="{D37CB782-1737-418D-9099-6ED1372259A3}" dt="2024-03-19T13:05:34.308" v="145" actId="26606"/>
          <ac:spMkLst>
            <pc:docMk/>
            <pc:sldMk cId="2746924742" sldId="467"/>
            <ac:spMk id="12" creationId="{02FD90C3-6350-4D5B-9738-6E94EDF30F74}"/>
          </ac:spMkLst>
        </pc:spChg>
        <pc:spChg chg="add del">
          <ac:chgData name="Jana Soukopová" userId="1756d68e-3925-4303-a440-becee927dcbb" providerId="ADAL" clId="{D37CB782-1737-418D-9099-6ED1372259A3}" dt="2024-03-19T13:05:34.308" v="145" actId="26606"/>
          <ac:spMkLst>
            <pc:docMk/>
            <pc:sldMk cId="2746924742" sldId="467"/>
            <ac:spMk id="18" creationId="{B76E24C1-2968-40DC-A36E-F6B85F0F0752}"/>
          </ac:spMkLst>
        </pc:spChg>
        <pc:spChg chg="add del">
          <ac:chgData name="Jana Soukopová" userId="1756d68e-3925-4303-a440-becee927dcbb" providerId="ADAL" clId="{D37CB782-1737-418D-9099-6ED1372259A3}" dt="2024-03-19T13:05:34.308" v="145" actId="26606"/>
          <ac:spMkLst>
            <pc:docMk/>
            <pc:sldMk cId="2746924742" sldId="467"/>
            <ac:spMk id="19" creationId="{41497DE5-0939-4D1D-9350-0C5E1B209C68}"/>
          </ac:spMkLst>
        </pc:spChg>
        <pc:spChg chg="add del">
          <ac:chgData name="Jana Soukopová" userId="1756d68e-3925-4303-a440-becee927dcbb" providerId="ADAL" clId="{D37CB782-1737-418D-9099-6ED1372259A3}" dt="2024-03-19T13:05:34.308" v="145" actId="26606"/>
          <ac:spMkLst>
            <pc:docMk/>
            <pc:sldMk cId="2746924742" sldId="467"/>
            <ac:spMk id="20" creationId="{5CCC70ED-6C63-4537-B7EB-51990D6C0A6F}"/>
          </ac:spMkLst>
        </pc:spChg>
        <pc:spChg chg="add del">
          <ac:chgData name="Jana Soukopová" userId="1756d68e-3925-4303-a440-becee927dcbb" providerId="ADAL" clId="{D37CB782-1737-418D-9099-6ED1372259A3}" dt="2024-03-19T13:05:34.292" v="144" actId="26606"/>
          <ac:spMkLst>
            <pc:docMk/>
            <pc:sldMk cId="2746924742" sldId="467"/>
            <ac:spMk id="25" creationId="{C2579DAE-C141-48DB-810E-C070C300819E}"/>
          </ac:spMkLst>
        </pc:spChg>
        <pc:spChg chg="add del">
          <ac:chgData name="Jana Soukopová" userId="1756d68e-3925-4303-a440-becee927dcbb" providerId="ADAL" clId="{D37CB782-1737-418D-9099-6ED1372259A3}" dt="2024-03-19T13:05:34.292" v="144" actId="26606"/>
          <ac:spMkLst>
            <pc:docMk/>
            <pc:sldMk cId="2746924742" sldId="467"/>
            <ac:spMk id="27" creationId="{02FD90C3-6350-4D5B-9738-6E94EDF30F74}"/>
          </ac:spMkLst>
        </pc:spChg>
        <pc:spChg chg="add">
          <ac:chgData name="Jana Soukopová" userId="1756d68e-3925-4303-a440-becee927dcbb" providerId="ADAL" clId="{D37CB782-1737-418D-9099-6ED1372259A3}" dt="2024-03-19T13:05:34.308" v="145" actId="26606"/>
          <ac:spMkLst>
            <pc:docMk/>
            <pc:sldMk cId="2746924742" sldId="467"/>
            <ac:spMk id="29" creationId="{41497DE5-0939-4D1D-9350-0C5E1B209C68}"/>
          </ac:spMkLst>
        </pc:spChg>
        <pc:spChg chg="add">
          <ac:chgData name="Jana Soukopová" userId="1756d68e-3925-4303-a440-becee927dcbb" providerId="ADAL" clId="{D37CB782-1737-418D-9099-6ED1372259A3}" dt="2024-03-19T13:05:34.308" v="145" actId="26606"/>
          <ac:spMkLst>
            <pc:docMk/>
            <pc:sldMk cId="2746924742" sldId="467"/>
            <ac:spMk id="30" creationId="{C2579DAE-C141-48DB-810E-C070C300819E}"/>
          </ac:spMkLst>
        </pc:spChg>
        <pc:spChg chg="add">
          <ac:chgData name="Jana Soukopová" userId="1756d68e-3925-4303-a440-becee927dcbb" providerId="ADAL" clId="{D37CB782-1737-418D-9099-6ED1372259A3}" dt="2024-03-19T13:05:34.308" v="145" actId="26606"/>
          <ac:spMkLst>
            <pc:docMk/>
            <pc:sldMk cId="2746924742" sldId="467"/>
            <ac:spMk id="31" creationId="{5CCC70ED-6C63-4537-B7EB-51990D6C0A6F}"/>
          </ac:spMkLst>
        </pc:spChg>
        <pc:spChg chg="add">
          <ac:chgData name="Jana Soukopová" userId="1756d68e-3925-4303-a440-becee927dcbb" providerId="ADAL" clId="{D37CB782-1737-418D-9099-6ED1372259A3}" dt="2024-03-19T13:05:34.308" v="145" actId="26606"/>
          <ac:spMkLst>
            <pc:docMk/>
            <pc:sldMk cId="2746924742" sldId="467"/>
            <ac:spMk id="32" creationId="{02FD90C3-6350-4D5B-9738-6E94EDF30F74}"/>
          </ac:spMkLst>
        </pc:spChg>
        <pc:spChg chg="add">
          <ac:chgData name="Jana Soukopová" userId="1756d68e-3925-4303-a440-becee927dcbb" providerId="ADAL" clId="{D37CB782-1737-418D-9099-6ED1372259A3}" dt="2024-03-19T13:05:34.308" v="145" actId="26606"/>
          <ac:spMkLst>
            <pc:docMk/>
            <pc:sldMk cId="2746924742" sldId="467"/>
            <ac:spMk id="33" creationId="{B76E24C1-2968-40DC-A36E-F6B85F0F0752}"/>
          </ac:spMkLst>
        </pc:spChg>
        <pc:picChg chg="mod">
          <ac:chgData name="Jana Soukopová" userId="1756d68e-3925-4303-a440-becee927dcbb" providerId="ADAL" clId="{D37CB782-1737-418D-9099-6ED1372259A3}" dt="2024-03-19T13:05:34.308" v="145" actId="26606"/>
          <ac:picMkLst>
            <pc:docMk/>
            <pc:sldMk cId="2746924742" sldId="467"/>
            <ac:picMk id="5" creationId="{C608EA92-2189-6906-CD8A-50A6C9CFCF56}"/>
          </ac:picMkLst>
        </pc:picChg>
      </pc:sldChg>
      <pc:sldChg chg="addSp new mod">
        <pc:chgData name="Jana Soukopová" userId="1756d68e-3925-4303-a440-becee927dcbb" providerId="ADAL" clId="{D37CB782-1737-418D-9099-6ED1372259A3}" dt="2024-03-19T12:54:48.399" v="1" actId="22"/>
        <pc:sldMkLst>
          <pc:docMk/>
          <pc:sldMk cId="2587174063" sldId="485"/>
        </pc:sldMkLst>
        <pc:picChg chg="add">
          <ac:chgData name="Jana Soukopová" userId="1756d68e-3925-4303-a440-becee927dcbb" providerId="ADAL" clId="{D37CB782-1737-418D-9099-6ED1372259A3}" dt="2024-03-19T12:54:48.399" v="1" actId="22"/>
          <ac:picMkLst>
            <pc:docMk/>
            <pc:sldMk cId="2587174063" sldId="485"/>
            <ac:picMk id="3" creationId="{FCFE7081-03B0-59B3-E7A5-326F352176BF}"/>
          </ac:picMkLst>
        </pc:picChg>
      </pc:sldChg>
      <pc:sldChg chg="add">
        <pc:chgData name="Jana Soukopová" userId="1756d68e-3925-4303-a440-becee927dcbb" providerId="ADAL" clId="{D37CB782-1737-418D-9099-6ED1372259A3}" dt="2024-03-19T12:58:22.392" v="64"/>
        <pc:sldMkLst>
          <pc:docMk/>
          <pc:sldMk cId="1996677160" sldId="486"/>
        </pc:sldMkLst>
      </pc:sldChg>
      <pc:sldChg chg="delSp add setBg delDesignElem">
        <pc:chgData name="Jana Soukopová" userId="1756d68e-3925-4303-a440-becee927dcbb" providerId="ADAL" clId="{D37CB782-1737-418D-9099-6ED1372259A3}" dt="2024-03-19T12:58:22.392" v="64"/>
        <pc:sldMkLst>
          <pc:docMk/>
          <pc:sldMk cId="370896803" sldId="487"/>
        </pc:sldMkLst>
        <pc:spChg chg="del">
          <ac:chgData name="Jana Soukopová" userId="1756d68e-3925-4303-a440-becee927dcbb" providerId="ADAL" clId="{D37CB782-1737-418D-9099-6ED1372259A3}" dt="2024-03-19T12:58:22.392" v="64"/>
          <ac:spMkLst>
            <pc:docMk/>
            <pc:sldMk cId="370896803" sldId="487"/>
            <ac:spMk id="20" creationId="{C2579DAE-C141-48DB-810E-C070C300819E}"/>
          </ac:spMkLst>
        </pc:spChg>
        <pc:spChg chg="del">
          <ac:chgData name="Jana Soukopová" userId="1756d68e-3925-4303-a440-becee927dcbb" providerId="ADAL" clId="{D37CB782-1737-418D-9099-6ED1372259A3}" dt="2024-03-19T12:58:22.392" v="64"/>
          <ac:spMkLst>
            <pc:docMk/>
            <pc:sldMk cId="370896803" sldId="487"/>
            <ac:spMk id="21" creationId="{02FD90C3-6350-4D5B-9738-6E94EDF30F74}"/>
          </ac:spMkLst>
        </pc:spChg>
      </pc:sldChg>
      <pc:sldChg chg="addSp delSp modSp new mod setBg">
        <pc:chgData name="Jana Soukopová" userId="1756d68e-3925-4303-a440-becee927dcbb" providerId="ADAL" clId="{D37CB782-1737-418D-9099-6ED1372259A3}" dt="2024-03-19T13:00:51.253" v="133" actId="14100"/>
        <pc:sldMkLst>
          <pc:docMk/>
          <pc:sldMk cId="900237649" sldId="488"/>
        </pc:sldMkLst>
        <pc:spChg chg="mod">
          <ac:chgData name="Jana Soukopová" userId="1756d68e-3925-4303-a440-becee927dcbb" providerId="ADAL" clId="{D37CB782-1737-418D-9099-6ED1372259A3}" dt="2024-03-19T13:00:44.720" v="131" actId="255"/>
          <ac:spMkLst>
            <pc:docMk/>
            <pc:sldMk cId="900237649" sldId="488"/>
            <ac:spMk id="2" creationId="{7804D900-7FFE-D73C-4B61-A829879D003E}"/>
          </ac:spMkLst>
        </pc:spChg>
        <pc:spChg chg="del">
          <ac:chgData name="Jana Soukopová" userId="1756d68e-3925-4303-a440-becee927dcbb" providerId="ADAL" clId="{D37CB782-1737-418D-9099-6ED1372259A3}" dt="2024-03-19T13:00:22.928" v="128" actId="22"/>
          <ac:spMkLst>
            <pc:docMk/>
            <pc:sldMk cId="900237649" sldId="488"/>
            <ac:spMk id="3" creationId="{8CCC374C-E1F1-7A3B-CCB5-144A0AD7F376}"/>
          </ac:spMkLst>
        </pc:spChg>
        <pc:spChg chg="add">
          <ac:chgData name="Jana Soukopová" userId="1756d68e-3925-4303-a440-becee927dcbb" providerId="ADAL" clId="{D37CB782-1737-418D-9099-6ED1372259A3}" dt="2024-03-19T13:00:28.015" v="129" actId="26606"/>
          <ac:spMkLst>
            <pc:docMk/>
            <pc:sldMk cId="900237649" sldId="488"/>
            <ac:spMk id="10" creationId="{4E4490D0-3672-446A-AC12-B4830333BDDD}"/>
          </ac:spMkLst>
        </pc:spChg>
        <pc:spChg chg="add">
          <ac:chgData name="Jana Soukopová" userId="1756d68e-3925-4303-a440-becee927dcbb" providerId="ADAL" clId="{D37CB782-1737-418D-9099-6ED1372259A3}" dt="2024-03-19T13:00:28.015" v="129" actId="26606"/>
          <ac:spMkLst>
            <pc:docMk/>
            <pc:sldMk cId="900237649" sldId="488"/>
            <ac:spMk id="12" creationId="{39CB82C2-DF65-4EC1-8280-F201D50F570B}"/>
          </ac:spMkLst>
        </pc:spChg>
        <pc:spChg chg="add">
          <ac:chgData name="Jana Soukopová" userId="1756d68e-3925-4303-a440-becee927dcbb" providerId="ADAL" clId="{D37CB782-1737-418D-9099-6ED1372259A3}" dt="2024-03-19T13:00:28.015" v="129" actId="26606"/>
          <ac:spMkLst>
            <pc:docMk/>
            <pc:sldMk cId="900237649" sldId="488"/>
            <ac:spMk id="16" creationId="{EB1836F0-F9E0-4D93-9BDD-7EEC6EA05F7B}"/>
          </ac:spMkLst>
        </pc:spChg>
        <pc:spChg chg="add">
          <ac:chgData name="Jana Soukopová" userId="1756d68e-3925-4303-a440-becee927dcbb" providerId="ADAL" clId="{D37CB782-1737-418D-9099-6ED1372259A3}" dt="2024-03-19T13:00:28.015" v="129" actId="26606"/>
          <ac:spMkLst>
            <pc:docMk/>
            <pc:sldMk cId="900237649" sldId="488"/>
            <ac:spMk id="20" creationId="{6D2F28D1-82F9-40FE-935C-85ECF7660D2D}"/>
          </ac:spMkLst>
        </pc:spChg>
        <pc:spChg chg="add">
          <ac:chgData name="Jana Soukopová" userId="1756d68e-3925-4303-a440-becee927dcbb" providerId="ADAL" clId="{D37CB782-1737-418D-9099-6ED1372259A3}" dt="2024-03-19T13:00:28.015" v="129" actId="26606"/>
          <ac:spMkLst>
            <pc:docMk/>
            <pc:sldMk cId="900237649" sldId="488"/>
            <ac:spMk id="22" creationId="{4B670E93-2F53-48FC-AB6C-E99E22D17F31}"/>
          </ac:spMkLst>
        </pc:spChg>
        <pc:picChg chg="add mod ord">
          <ac:chgData name="Jana Soukopová" userId="1756d68e-3925-4303-a440-becee927dcbb" providerId="ADAL" clId="{D37CB782-1737-418D-9099-6ED1372259A3}" dt="2024-03-19T13:00:51.253" v="133" actId="14100"/>
          <ac:picMkLst>
            <pc:docMk/>
            <pc:sldMk cId="900237649" sldId="488"/>
            <ac:picMk id="5" creationId="{FACDB1D2-BB45-A5CF-E748-85519501C40B}"/>
          </ac:picMkLst>
        </pc:picChg>
        <pc:cxnChg chg="add">
          <ac:chgData name="Jana Soukopová" userId="1756d68e-3925-4303-a440-becee927dcbb" providerId="ADAL" clId="{D37CB782-1737-418D-9099-6ED1372259A3}" dt="2024-03-19T13:00:28.015" v="129" actId="26606"/>
          <ac:cxnSpMkLst>
            <pc:docMk/>
            <pc:sldMk cId="900237649" sldId="488"/>
            <ac:cxnSpMk id="14" creationId="{7E1D4427-852B-4B37-8E76-0E9F1810BA2A}"/>
          </ac:cxnSpMkLst>
        </pc:cxnChg>
        <pc:cxnChg chg="add">
          <ac:chgData name="Jana Soukopová" userId="1756d68e-3925-4303-a440-becee927dcbb" providerId="ADAL" clId="{D37CB782-1737-418D-9099-6ED1372259A3}" dt="2024-03-19T13:00:28.015" v="129" actId="26606"/>
          <ac:cxnSpMkLst>
            <pc:docMk/>
            <pc:sldMk cId="900237649" sldId="488"/>
            <ac:cxnSpMk id="18" creationId="{7A49EFD3-A806-4D59-99F1-AA9AFAE4EF71}"/>
          </ac:cxnSpMkLst>
        </pc:cxnChg>
      </pc:sldChg>
      <pc:sldChg chg="addSp new mod">
        <pc:chgData name="Jana Soukopová" userId="1756d68e-3925-4303-a440-becee927dcbb" providerId="ADAL" clId="{D37CB782-1737-418D-9099-6ED1372259A3}" dt="2024-03-19T13:02:21.726" v="137" actId="22"/>
        <pc:sldMkLst>
          <pc:docMk/>
          <pc:sldMk cId="1416613734" sldId="489"/>
        </pc:sldMkLst>
        <pc:picChg chg="add">
          <ac:chgData name="Jana Soukopová" userId="1756d68e-3925-4303-a440-becee927dcbb" providerId="ADAL" clId="{D37CB782-1737-418D-9099-6ED1372259A3}" dt="2024-03-19T13:02:21.726" v="137" actId="22"/>
          <ac:picMkLst>
            <pc:docMk/>
            <pc:sldMk cId="1416613734" sldId="489"/>
            <ac:picMk id="3" creationId="{7DBEB195-F23C-EAF7-D397-D558C8F69D3B}"/>
          </ac:picMkLst>
        </pc:picChg>
      </pc:sldChg>
      <pc:sldChg chg="addSp new mod">
        <pc:chgData name="Jana Soukopová" userId="1756d68e-3925-4303-a440-becee927dcbb" providerId="ADAL" clId="{D37CB782-1737-418D-9099-6ED1372259A3}" dt="2024-03-19T13:03:31.256" v="139" actId="22"/>
        <pc:sldMkLst>
          <pc:docMk/>
          <pc:sldMk cId="2740064041" sldId="490"/>
        </pc:sldMkLst>
        <pc:picChg chg="add">
          <ac:chgData name="Jana Soukopová" userId="1756d68e-3925-4303-a440-becee927dcbb" providerId="ADAL" clId="{D37CB782-1737-418D-9099-6ED1372259A3}" dt="2024-03-19T13:03:31.256" v="139" actId="22"/>
          <ac:picMkLst>
            <pc:docMk/>
            <pc:sldMk cId="2740064041" sldId="490"/>
            <ac:picMk id="3" creationId="{80B4EF38-4A4E-4D20-1914-7A5E2328FE44}"/>
          </ac:picMkLst>
        </pc:picChg>
      </pc:sldChg>
      <pc:sldChg chg="addSp new mod">
        <pc:chgData name="Jana Soukopová" userId="1756d68e-3925-4303-a440-becee927dcbb" providerId="ADAL" clId="{D37CB782-1737-418D-9099-6ED1372259A3}" dt="2024-03-19T13:05:14.850" v="141" actId="22"/>
        <pc:sldMkLst>
          <pc:docMk/>
          <pc:sldMk cId="1255936042" sldId="491"/>
        </pc:sldMkLst>
        <pc:picChg chg="add">
          <ac:chgData name="Jana Soukopová" userId="1756d68e-3925-4303-a440-becee927dcbb" providerId="ADAL" clId="{D37CB782-1737-418D-9099-6ED1372259A3}" dt="2024-03-19T13:05:14.850" v="141" actId="22"/>
          <ac:picMkLst>
            <pc:docMk/>
            <pc:sldMk cId="1255936042" sldId="491"/>
            <ac:picMk id="3" creationId="{A5B67785-4D9A-1E04-514C-41E2B821415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08A9E-4D13-4DE2-AE63-DAC173EF821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C0992A2-8650-4D48-BA06-A86BED09A913}">
      <dgm:prSet/>
      <dgm:spPr/>
      <dgm:t>
        <a:bodyPr/>
        <a:lstStyle/>
        <a:p>
          <a:r>
            <a:rPr lang="cs-CZ"/>
            <a:t>Analýza poptávky</a:t>
          </a:r>
          <a:endParaRPr lang="en-US"/>
        </a:p>
      </dgm:t>
    </dgm:pt>
    <dgm:pt modelId="{3E06E802-CE70-4E43-B0BD-734337E2127E}" type="parTrans" cxnId="{E0495235-1FA6-4744-980F-086CD59CF521}">
      <dgm:prSet/>
      <dgm:spPr/>
      <dgm:t>
        <a:bodyPr/>
        <a:lstStyle/>
        <a:p>
          <a:endParaRPr lang="en-US"/>
        </a:p>
      </dgm:t>
    </dgm:pt>
    <dgm:pt modelId="{BB8C28EA-7615-42F4-9A04-0AA5715EF77B}" type="sibTrans" cxnId="{E0495235-1FA6-4744-980F-086CD59CF521}">
      <dgm:prSet/>
      <dgm:spPr/>
      <dgm:t>
        <a:bodyPr/>
        <a:lstStyle/>
        <a:p>
          <a:endParaRPr lang="en-US"/>
        </a:p>
      </dgm:t>
    </dgm:pt>
    <dgm:pt modelId="{1D3C1281-6D69-41F0-8872-0D24E1B69E87}">
      <dgm:prSet/>
      <dgm:spPr/>
      <dgm:t>
        <a:bodyPr/>
        <a:lstStyle/>
        <a:p>
          <a:r>
            <a:rPr lang="cs-CZ"/>
            <a:t>Analýza možností</a:t>
          </a:r>
          <a:endParaRPr lang="en-US"/>
        </a:p>
      </dgm:t>
    </dgm:pt>
    <dgm:pt modelId="{A7442308-5D69-4683-B524-82EA284FF80D}" type="parTrans" cxnId="{36364EAC-9437-4569-BEB1-003CD8C7BA4B}">
      <dgm:prSet/>
      <dgm:spPr/>
      <dgm:t>
        <a:bodyPr/>
        <a:lstStyle/>
        <a:p>
          <a:endParaRPr lang="en-US"/>
        </a:p>
      </dgm:t>
    </dgm:pt>
    <dgm:pt modelId="{9C193497-0583-4A9C-B70B-EFC5A367B69B}" type="sibTrans" cxnId="{36364EAC-9437-4569-BEB1-003CD8C7BA4B}">
      <dgm:prSet/>
      <dgm:spPr/>
      <dgm:t>
        <a:bodyPr/>
        <a:lstStyle/>
        <a:p>
          <a:endParaRPr lang="en-US"/>
        </a:p>
      </dgm:t>
    </dgm:pt>
    <dgm:pt modelId="{A6256C8B-DEC4-4E17-9821-5D6FAC9A77AD}">
      <dgm:prSet/>
      <dgm:spPr/>
      <dgm:t>
        <a:bodyPr/>
        <a:lstStyle/>
        <a:p>
          <a:r>
            <a:rPr lang="cs-CZ"/>
            <a:t>Otázky změny životního prostředí a klimatu</a:t>
          </a:r>
          <a:endParaRPr lang="en-US"/>
        </a:p>
      </dgm:t>
    </dgm:pt>
    <dgm:pt modelId="{1278D55B-9F3B-499B-A428-F08D1E5248D5}" type="parTrans" cxnId="{BAFF71C7-F681-49F1-94CB-221AF48501CF}">
      <dgm:prSet/>
      <dgm:spPr/>
      <dgm:t>
        <a:bodyPr/>
        <a:lstStyle/>
        <a:p>
          <a:endParaRPr lang="en-US"/>
        </a:p>
      </dgm:t>
    </dgm:pt>
    <dgm:pt modelId="{46B0CF30-A88E-4FE6-A8B5-A28D2E3D985F}" type="sibTrans" cxnId="{BAFF71C7-F681-49F1-94CB-221AF48501CF}">
      <dgm:prSet/>
      <dgm:spPr/>
      <dgm:t>
        <a:bodyPr/>
        <a:lstStyle/>
        <a:p>
          <a:endParaRPr lang="en-US"/>
        </a:p>
      </dgm:t>
    </dgm:pt>
    <dgm:pt modelId="{9892D8DA-739A-4D34-956A-EEC3E892E9B7}">
      <dgm:prSet/>
      <dgm:spPr/>
      <dgm:t>
        <a:bodyPr/>
        <a:lstStyle/>
        <a:p>
          <a:r>
            <a:rPr lang="cs-CZ"/>
            <a:t>Technické řešení, odhad nákladů, harmonogram implementace</a:t>
          </a:r>
          <a:endParaRPr lang="en-US"/>
        </a:p>
      </dgm:t>
    </dgm:pt>
    <dgm:pt modelId="{92895840-C575-4192-AA03-9D52A5D265C1}" type="parTrans" cxnId="{221EA53C-4A57-4446-9B77-BE834A3A1B2E}">
      <dgm:prSet/>
      <dgm:spPr/>
      <dgm:t>
        <a:bodyPr/>
        <a:lstStyle/>
        <a:p>
          <a:endParaRPr lang="en-US"/>
        </a:p>
      </dgm:t>
    </dgm:pt>
    <dgm:pt modelId="{744C1A12-D601-4740-B85F-5BD7169DD80F}" type="sibTrans" cxnId="{221EA53C-4A57-4446-9B77-BE834A3A1B2E}">
      <dgm:prSet/>
      <dgm:spPr/>
      <dgm:t>
        <a:bodyPr/>
        <a:lstStyle/>
        <a:p>
          <a:endParaRPr lang="en-US"/>
        </a:p>
      </dgm:t>
    </dgm:pt>
    <dgm:pt modelId="{8922995D-2A8B-4555-B2CC-B34FDE959F27}" type="pres">
      <dgm:prSet presAssocID="{E2C08A9E-4D13-4DE2-AE63-DAC173EF8217}" presName="root" presStyleCnt="0">
        <dgm:presLayoutVars>
          <dgm:dir/>
          <dgm:resizeHandles val="exact"/>
        </dgm:presLayoutVars>
      </dgm:prSet>
      <dgm:spPr/>
    </dgm:pt>
    <dgm:pt modelId="{EAFB17D5-B9A7-4EDA-B876-D0C559EC7885}" type="pres">
      <dgm:prSet presAssocID="{DC0992A2-8650-4D48-BA06-A86BED09A913}" presName="compNode" presStyleCnt="0"/>
      <dgm:spPr/>
    </dgm:pt>
    <dgm:pt modelId="{85C0E860-8BB6-42D9-930B-E2509FA67D01}" type="pres">
      <dgm:prSet presAssocID="{DC0992A2-8650-4D48-BA06-A86BED09A913}" presName="bgRect" presStyleLbl="bgShp" presStyleIdx="0" presStyleCnt="4"/>
      <dgm:spPr/>
    </dgm:pt>
    <dgm:pt modelId="{A50A48D8-A691-4A48-86EE-31064CA2F59A}" type="pres">
      <dgm:prSet presAssocID="{DC0992A2-8650-4D48-BA06-A86BED09A91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2C83346-C346-4424-BF2D-75EBD63C83D9}" type="pres">
      <dgm:prSet presAssocID="{DC0992A2-8650-4D48-BA06-A86BED09A913}" presName="spaceRect" presStyleCnt="0"/>
      <dgm:spPr/>
    </dgm:pt>
    <dgm:pt modelId="{5EDB13B1-B0C8-4FC0-A757-1F0CD950FEDF}" type="pres">
      <dgm:prSet presAssocID="{DC0992A2-8650-4D48-BA06-A86BED09A913}" presName="parTx" presStyleLbl="revTx" presStyleIdx="0" presStyleCnt="4">
        <dgm:presLayoutVars>
          <dgm:chMax val="0"/>
          <dgm:chPref val="0"/>
        </dgm:presLayoutVars>
      </dgm:prSet>
      <dgm:spPr/>
    </dgm:pt>
    <dgm:pt modelId="{C0B75B68-2296-4B48-BA88-15A201A54436}" type="pres">
      <dgm:prSet presAssocID="{BB8C28EA-7615-42F4-9A04-0AA5715EF77B}" presName="sibTrans" presStyleCnt="0"/>
      <dgm:spPr/>
    </dgm:pt>
    <dgm:pt modelId="{4A28AFE6-3912-4886-A5FC-D3E455200FB1}" type="pres">
      <dgm:prSet presAssocID="{1D3C1281-6D69-41F0-8872-0D24E1B69E87}" presName="compNode" presStyleCnt="0"/>
      <dgm:spPr/>
    </dgm:pt>
    <dgm:pt modelId="{0E1A1804-22D9-4A39-8C9C-68D06B9EEE77}" type="pres">
      <dgm:prSet presAssocID="{1D3C1281-6D69-41F0-8872-0D24E1B69E87}" presName="bgRect" presStyleLbl="bgShp" presStyleIdx="1" presStyleCnt="4"/>
      <dgm:spPr/>
    </dgm:pt>
    <dgm:pt modelId="{2001C018-84B8-46B6-91CA-C860E4F04F68}" type="pres">
      <dgm:prSet presAssocID="{1D3C1281-6D69-41F0-8872-0D24E1B69E8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746D4AA3-9E82-4ECD-A055-A0E6D625C86C}" type="pres">
      <dgm:prSet presAssocID="{1D3C1281-6D69-41F0-8872-0D24E1B69E87}" presName="spaceRect" presStyleCnt="0"/>
      <dgm:spPr/>
    </dgm:pt>
    <dgm:pt modelId="{0E974BF8-6CC8-437E-A7D9-FF49DD9ED026}" type="pres">
      <dgm:prSet presAssocID="{1D3C1281-6D69-41F0-8872-0D24E1B69E87}" presName="parTx" presStyleLbl="revTx" presStyleIdx="1" presStyleCnt="4">
        <dgm:presLayoutVars>
          <dgm:chMax val="0"/>
          <dgm:chPref val="0"/>
        </dgm:presLayoutVars>
      </dgm:prSet>
      <dgm:spPr/>
    </dgm:pt>
    <dgm:pt modelId="{0B768140-CEC5-428E-9EF1-2E6211413EF0}" type="pres">
      <dgm:prSet presAssocID="{9C193497-0583-4A9C-B70B-EFC5A367B69B}" presName="sibTrans" presStyleCnt="0"/>
      <dgm:spPr/>
    </dgm:pt>
    <dgm:pt modelId="{C107F394-2FCA-4EB3-94D3-1EF04969C2E9}" type="pres">
      <dgm:prSet presAssocID="{A6256C8B-DEC4-4E17-9821-5D6FAC9A77AD}" presName="compNode" presStyleCnt="0"/>
      <dgm:spPr/>
    </dgm:pt>
    <dgm:pt modelId="{3DCD4CB5-E4E8-4D95-8F84-A29F20B16323}" type="pres">
      <dgm:prSet presAssocID="{A6256C8B-DEC4-4E17-9821-5D6FAC9A77AD}" presName="bgRect" presStyleLbl="bgShp" presStyleIdx="2" presStyleCnt="4"/>
      <dgm:spPr/>
    </dgm:pt>
    <dgm:pt modelId="{5223E9F7-5838-4AEB-A86C-92354ED38CBD}" type="pres">
      <dgm:prSet presAssocID="{A6256C8B-DEC4-4E17-9821-5D6FAC9A77A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55FA396-CF50-468F-A96D-683A0E06F6F5}" type="pres">
      <dgm:prSet presAssocID="{A6256C8B-DEC4-4E17-9821-5D6FAC9A77AD}" presName="spaceRect" presStyleCnt="0"/>
      <dgm:spPr/>
    </dgm:pt>
    <dgm:pt modelId="{ABD21D78-0880-4351-B9BF-DB31EC20CF34}" type="pres">
      <dgm:prSet presAssocID="{A6256C8B-DEC4-4E17-9821-5D6FAC9A77AD}" presName="parTx" presStyleLbl="revTx" presStyleIdx="2" presStyleCnt="4">
        <dgm:presLayoutVars>
          <dgm:chMax val="0"/>
          <dgm:chPref val="0"/>
        </dgm:presLayoutVars>
      </dgm:prSet>
      <dgm:spPr/>
    </dgm:pt>
    <dgm:pt modelId="{FF142CC8-6A52-45F0-B384-3B9B2D13C92F}" type="pres">
      <dgm:prSet presAssocID="{46B0CF30-A88E-4FE6-A8B5-A28D2E3D985F}" presName="sibTrans" presStyleCnt="0"/>
      <dgm:spPr/>
    </dgm:pt>
    <dgm:pt modelId="{C99C3416-B7E9-4927-A087-9313A5428AFB}" type="pres">
      <dgm:prSet presAssocID="{9892D8DA-739A-4D34-956A-EEC3E892E9B7}" presName="compNode" presStyleCnt="0"/>
      <dgm:spPr/>
    </dgm:pt>
    <dgm:pt modelId="{A1D2C220-F1F3-4504-91CD-A27407E30402}" type="pres">
      <dgm:prSet presAssocID="{9892D8DA-739A-4D34-956A-EEC3E892E9B7}" presName="bgRect" presStyleLbl="bgShp" presStyleIdx="3" presStyleCnt="4"/>
      <dgm:spPr/>
    </dgm:pt>
    <dgm:pt modelId="{1C34AC2A-A853-4627-AC60-80963F89D5F1}" type="pres">
      <dgm:prSet presAssocID="{9892D8DA-739A-4D34-956A-EEC3E892E9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lkulačka"/>
        </a:ext>
      </dgm:extLst>
    </dgm:pt>
    <dgm:pt modelId="{083D2D69-26DC-4F4B-8634-E508C002E0E2}" type="pres">
      <dgm:prSet presAssocID="{9892D8DA-739A-4D34-956A-EEC3E892E9B7}" presName="spaceRect" presStyleCnt="0"/>
      <dgm:spPr/>
    </dgm:pt>
    <dgm:pt modelId="{E59CADD6-E44A-47F0-8D84-CC53376DD81E}" type="pres">
      <dgm:prSet presAssocID="{9892D8DA-739A-4D34-956A-EEC3E892E9B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F4F9D28-166A-4CA3-A95B-0E9517008495}" type="presOf" srcId="{DC0992A2-8650-4D48-BA06-A86BED09A913}" destId="{5EDB13B1-B0C8-4FC0-A757-1F0CD950FEDF}" srcOrd="0" destOrd="0" presId="urn:microsoft.com/office/officeart/2018/2/layout/IconVerticalSolidList"/>
    <dgm:cxn modelId="{E0495235-1FA6-4744-980F-086CD59CF521}" srcId="{E2C08A9E-4D13-4DE2-AE63-DAC173EF8217}" destId="{DC0992A2-8650-4D48-BA06-A86BED09A913}" srcOrd="0" destOrd="0" parTransId="{3E06E802-CE70-4E43-B0BD-734337E2127E}" sibTransId="{BB8C28EA-7615-42F4-9A04-0AA5715EF77B}"/>
    <dgm:cxn modelId="{221EA53C-4A57-4446-9B77-BE834A3A1B2E}" srcId="{E2C08A9E-4D13-4DE2-AE63-DAC173EF8217}" destId="{9892D8DA-739A-4D34-956A-EEC3E892E9B7}" srcOrd="3" destOrd="0" parTransId="{92895840-C575-4192-AA03-9D52A5D265C1}" sibTransId="{744C1A12-D601-4740-B85F-5BD7169DD80F}"/>
    <dgm:cxn modelId="{24F1CC3C-C5FD-4A5F-816B-E2795FD8AF7F}" type="presOf" srcId="{E2C08A9E-4D13-4DE2-AE63-DAC173EF8217}" destId="{8922995D-2A8B-4555-B2CC-B34FDE959F27}" srcOrd="0" destOrd="0" presId="urn:microsoft.com/office/officeart/2018/2/layout/IconVerticalSolidList"/>
    <dgm:cxn modelId="{28070165-F2D8-4F24-A62C-1ABEE8282BFA}" type="presOf" srcId="{1D3C1281-6D69-41F0-8872-0D24E1B69E87}" destId="{0E974BF8-6CC8-437E-A7D9-FF49DD9ED026}" srcOrd="0" destOrd="0" presId="urn:microsoft.com/office/officeart/2018/2/layout/IconVerticalSolidList"/>
    <dgm:cxn modelId="{C07EA95A-0AE2-4164-8C3B-B0097C79BD96}" type="presOf" srcId="{9892D8DA-739A-4D34-956A-EEC3E892E9B7}" destId="{E59CADD6-E44A-47F0-8D84-CC53376DD81E}" srcOrd="0" destOrd="0" presId="urn:microsoft.com/office/officeart/2018/2/layout/IconVerticalSolidList"/>
    <dgm:cxn modelId="{36364EAC-9437-4569-BEB1-003CD8C7BA4B}" srcId="{E2C08A9E-4D13-4DE2-AE63-DAC173EF8217}" destId="{1D3C1281-6D69-41F0-8872-0D24E1B69E87}" srcOrd="1" destOrd="0" parTransId="{A7442308-5D69-4683-B524-82EA284FF80D}" sibTransId="{9C193497-0583-4A9C-B70B-EFC5A367B69B}"/>
    <dgm:cxn modelId="{BAFF71C7-F681-49F1-94CB-221AF48501CF}" srcId="{E2C08A9E-4D13-4DE2-AE63-DAC173EF8217}" destId="{A6256C8B-DEC4-4E17-9821-5D6FAC9A77AD}" srcOrd="2" destOrd="0" parTransId="{1278D55B-9F3B-499B-A428-F08D1E5248D5}" sibTransId="{46B0CF30-A88E-4FE6-A8B5-A28D2E3D985F}"/>
    <dgm:cxn modelId="{AE3694F6-1C33-4593-B4EF-46AE39CD1383}" type="presOf" srcId="{A6256C8B-DEC4-4E17-9821-5D6FAC9A77AD}" destId="{ABD21D78-0880-4351-B9BF-DB31EC20CF34}" srcOrd="0" destOrd="0" presId="urn:microsoft.com/office/officeart/2018/2/layout/IconVerticalSolidList"/>
    <dgm:cxn modelId="{EC20F0FA-D4E9-464D-BEDD-44A88B0D61DC}" type="presParOf" srcId="{8922995D-2A8B-4555-B2CC-B34FDE959F27}" destId="{EAFB17D5-B9A7-4EDA-B876-D0C559EC7885}" srcOrd="0" destOrd="0" presId="urn:microsoft.com/office/officeart/2018/2/layout/IconVerticalSolidList"/>
    <dgm:cxn modelId="{56C3B857-C615-40C2-A04B-78F0E1F932F1}" type="presParOf" srcId="{EAFB17D5-B9A7-4EDA-B876-D0C559EC7885}" destId="{85C0E860-8BB6-42D9-930B-E2509FA67D01}" srcOrd="0" destOrd="0" presId="urn:microsoft.com/office/officeart/2018/2/layout/IconVerticalSolidList"/>
    <dgm:cxn modelId="{E8B49FBD-C69C-4677-A645-E01359695487}" type="presParOf" srcId="{EAFB17D5-B9A7-4EDA-B876-D0C559EC7885}" destId="{A50A48D8-A691-4A48-86EE-31064CA2F59A}" srcOrd="1" destOrd="0" presId="urn:microsoft.com/office/officeart/2018/2/layout/IconVerticalSolidList"/>
    <dgm:cxn modelId="{37B5F993-1C9C-4E27-B3DD-93C354EDAD33}" type="presParOf" srcId="{EAFB17D5-B9A7-4EDA-B876-D0C559EC7885}" destId="{22C83346-C346-4424-BF2D-75EBD63C83D9}" srcOrd="2" destOrd="0" presId="urn:microsoft.com/office/officeart/2018/2/layout/IconVerticalSolidList"/>
    <dgm:cxn modelId="{D2B325B5-6ED4-43FA-AADE-54F70120E63F}" type="presParOf" srcId="{EAFB17D5-B9A7-4EDA-B876-D0C559EC7885}" destId="{5EDB13B1-B0C8-4FC0-A757-1F0CD950FEDF}" srcOrd="3" destOrd="0" presId="urn:microsoft.com/office/officeart/2018/2/layout/IconVerticalSolidList"/>
    <dgm:cxn modelId="{BBF0B75B-A253-4EDC-937B-01436367CBA9}" type="presParOf" srcId="{8922995D-2A8B-4555-B2CC-B34FDE959F27}" destId="{C0B75B68-2296-4B48-BA88-15A201A54436}" srcOrd="1" destOrd="0" presId="urn:microsoft.com/office/officeart/2018/2/layout/IconVerticalSolidList"/>
    <dgm:cxn modelId="{D23FB076-C526-4CC0-94DB-F72CD96698E2}" type="presParOf" srcId="{8922995D-2A8B-4555-B2CC-B34FDE959F27}" destId="{4A28AFE6-3912-4886-A5FC-D3E455200FB1}" srcOrd="2" destOrd="0" presId="urn:microsoft.com/office/officeart/2018/2/layout/IconVerticalSolidList"/>
    <dgm:cxn modelId="{4CD84BD5-6C4E-4E96-9C5B-CF2EA400496E}" type="presParOf" srcId="{4A28AFE6-3912-4886-A5FC-D3E455200FB1}" destId="{0E1A1804-22D9-4A39-8C9C-68D06B9EEE77}" srcOrd="0" destOrd="0" presId="urn:microsoft.com/office/officeart/2018/2/layout/IconVerticalSolidList"/>
    <dgm:cxn modelId="{2BD40202-CAEE-4110-8780-91D4C03A7CAE}" type="presParOf" srcId="{4A28AFE6-3912-4886-A5FC-D3E455200FB1}" destId="{2001C018-84B8-46B6-91CA-C860E4F04F68}" srcOrd="1" destOrd="0" presId="urn:microsoft.com/office/officeart/2018/2/layout/IconVerticalSolidList"/>
    <dgm:cxn modelId="{C4DDA437-8CB1-4F7B-8708-F8B1C65D50A8}" type="presParOf" srcId="{4A28AFE6-3912-4886-A5FC-D3E455200FB1}" destId="{746D4AA3-9E82-4ECD-A055-A0E6D625C86C}" srcOrd="2" destOrd="0" presId="urn:microsoft.com/office/officeart/2018/2/layout/IconVerticalSolidList"/>
    <dgm:cxn modelId="{6E078084-9F40-4F34-9232-87344418B8C4}" type="presParOf" srcId="{4A28AFE6-3912-4886-A5FC-D3E455200FB1}" destId="{0E974BF8-6CC8-437E-A7D9-FF49DD9ED026}" srcOrd="3" destOrd="0" presId="urn:microsoft.com/office/officeart/2018/2/layout/IconVerticalSolidList"/>
    <dgm:cxn modelId="{002B376C-B7B9-47A7-82F5-CF925AC08326}" type="presParOf" srcId="{8922995D-2A8B-4555-B2CC-B34FDE959F27}" destId="{0B768140-CEC5-428E-9EF1-2E6211413EF0}" srcOrd="3" destOrd="0" presId="urn:microsoft.com/office/officeart/2018/2/layout/IconVerticalSolidList"/>
    <dgm:cxn modelId="{15C1D5ED-3AFF-4074-B98A-51ABBADED80C}" type="presParOf" srcId="{8922995D-2A8B-4555-B2CC-B34FDE959F27}" destId="{C107F394-2FCA-4EB3-94D3-1EF04969C2E9}" srcOrd="4" destOrd="0" presId="urn:microsoft.com/office/officeart/2018/2/layout/IconVerticalSolidList"/>
    <dgm:cxn modelId="{4956A0BF-24C8-4B53-86DE-83ED990F56FD}" type="presParOf" srcId="{C107F394-2FCA-4EB3-94D3-1EF04969C2E9}" destId="{3DCD4CB5-E4E8-4D95-8F84-A29F20B16323}" srcOrd="0" destOrd="0" presId="urn:microsoft.com/office/officeart/2018/2/layout/IconVerticalSolidList"/>
    <dgm:cxn modelId="{DD4B9E3B-86AD-42A2-A316-2436662C81A3}" type="presParOf" srcId="{C107F394-2FCA-4EB3-94D3-1EF04969C2E9}" destId="{5223E9F7-5838-4AEB-A86C-92354ED38CBD}" srcOrd="1" destOrd="0" presId="urn:microsoft.com/office/officeart/2018/2/layout/IconVerticalSolidList"/>
    <dgm:cxn modelId="{2CF670BF-08EC-40AD-9877-8B796BC04043}" type="presParOf" srcId="{C107F394-2FCA-4EB3-94D3-1EF04969C2E9}" destId="{455FA396-CF50-468F-A96D-683A0E06F6F5}" srcOrd="2" destOrd="0" presId="urn:microsoft.com/office/officeart/2018/2/layout/IconVerticalSolidList"/>
    <dgm:cxn modelId="{E592D8EF-06DB-496A-A32F-0C77C28106FB}" type="presParOf" srcId="{C107F394-2FCA-4EB3-94D3-1EF04969C2E9}" destId="{ABD21D78-0880-4351-B9BF-DB31EC20CF34}" srcOrd="3" destOrd="0" presId="urn:microsoft.com/office/officeart/2018/2/layout/IconVerticalSolidList"/>
    <dgm:cxn modelId="{56C51AB6-09AF-42D2-9507-35977566DD0F}" type="presParOf" srcId="{8922995D-2A8B-4555-B2CC-B34FDE959F27}" destId="{FF142CC8-6A52-45F0-B384-3B9B2D13C92F}" srcOrd="5" destOrd="0" presId="urn:microsoft.com/office/officeart/2018/2/layout/IconVerticalSolidList"/>
    <dgm:cxn modelId="{54119366-754A-47EF-86D1-6635D9828080}" type="presParOf" srcId="{8922995D-2A8B-4555-B2CC-B34FDE959F27}" destId="{C99C3416-B7E9-4927-A087-9313A5428AFB}" srcOrd="6" destOrd="0" presId="urn:microsoft.com/office/officeart/2018/2/layout/IconVerticalSolidList"/>
    <dgm:cxn modelId="{000CF058-EC36-4341-8E65-CB5817680C2D}" type="presParOf" srcId="{C99C3416-B7E9-4927-A087-9313A5428AFB}" destId="{A1D2C220-F1F3-4504-91CD-A27407E30402}" srcOrd="0" destOrd="0" presId="urn:microsoft.com/office/officeart/2018/2/layout/IconVerticalSolidList"/>
    <dgm:cxn modelId="{BCE87D53-FA90-4797-A31C-0C86D95C9E4C}" type="presParOf" srcId="{C99C3416-B7E9-4927-A087-9313A5428AFB}" destId="{1C34AC2A-A853-4627-AC60-80963F89D5F1}" srcOrd="1" destOrd="0" presId="urn:microsoft.com/office/officeart/2018/2/layout/IconVerticalSolidList"/>
    <dgm:cxn modelId="{6C780354-6085-4550-974B-BD97759CEA73}" type="presParOf" srcId="{C99C3416-B7E9-4927-A087-9313A5428AFB}" destId="{083D2D69-26DC-4F4B-8634-E508C002E0E2}" srcOrd="2" destOrd="0" presId="urn:microsoft.com/office/officeart/2018/2/layout/IconVerticalSolidList"/>
    <dgm:cxn modelId="{0F725922-EF8F-449A-9BFD-10FAA89C6D4B}" type="presParOf" srcId="{C99C3416-B7E9-4927-A087-9313A5428AFB}" destId="{E59CADD6-E44A-47F0-8D84-CC53376DD8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0E860-8BB6-42D9-930B-E2509FA67D01}">
      <dsp:nvSpPr>
        <dsp:cNvPr id="0" name=""/>
        <dsp:cNvSpPr/>
      </dsp:nvSpPr>
      <dsp:spPr>
        <a:xfrm>
          <a:off x="0" y="2344"/>
          <a:ext cx="5098256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0A48D8-A691-4A48-86EE-31064CA2F59A}">
      <dsp:nvSpPr>
        <dsp:cNvPr id="0" name=""/>
        <dsp:cNvSpPr/>
      </dsp:nvSpPr>
      <dsp:spPr>
        <a:xfrm>
          <a:off x="359511" y="269750"/>
          <a:ext cx="653657" cy="653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B13B1-B0C8-4FC0-A757-1F0CD950FEDF}">
      <dsp:nvSpPr>
        <dsp:cNvPr id="0" name=""/>
        <dsp:cNvSpPr/>
      </dsp:nvSpPr>
      <dsp:spPr>
        <a:xfrm>
          <a:off x="1372680" y="2344"/>
          <a:ext cx="3725575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Analýza poptávky</a:t>
          </a:r>
          <a:endParaRPr lang="en-US" sz="2200" kern="1200"/>
        </a:p>
      </dsp:txBody>
      <dsp:txXfrm>
        <a:off x="1372680" y="2344"/>
        <a:ext cx="3725575" cy="1188467"/>
      </dsp:txXfrm>
    </dsp:sp>
    <dsp:sp modelId="{0E1A1804-22D9-4A39-8C9C-68D06B9EEE77}">
      <dsp:nvSpPr>
        <dsp:cNvPr id="0" name=""/>
        <dsp:cNvSpPr/>
      </dsp:nvSpPr>
      <dsp:spPr>
        <a:xfrm>
          <a:off x="0" y="1487929"/>
          <a:ext cx="5098256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1C018-84B8-46B6-91CA-C860E4F04F68}">
      <dsp:nvSpPr>
        <dsp:cNvPr id="0" name=""/>
        <dsp:cNvSpPr/>
      </dsp:nvSpPr>
      <dsp:spPr>
        <a:xfrm>
          <a:off x="359511" y="1755334"/>
          <a:ext cx="653657" cy="653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74BF8-6CC8-437E-A7D9-FF49DD9ED026}">
      <dsp:nvSpPr>
        <dsp:cNvPr id="0" name=""/>
        <dsp:cNvSpPr/>
      </dsp:nvSpPr>
      <dsp:spPr>
        <a:xfrm>
          <a:off x="1372680" y="1487929"/>
          <a:ext cx="3725575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Analýza možností</a:t>
          </a:r>
          <a:endParaRPr lang="en-US" sz="2200" kern="1200"/>
        </a:p>
      </dsp:txBody>
      <dsp:txXfrm>
        <a:off x="1372680" y="1487929"/>
        <a:ext cx="3725575" cy="1188467"/>
      </dsp:txXfrm>
    </dsp:sp>
    <dsp:sp modelId="{3DCD4CB5-E4E8-4D95-8F84-A29F20B16323}">
      <dsp:nvSpPr>
        <dsp:cNvPr id="0" name=""/>
        <dsp:cNvSpPr/>
      </dsp:nvSpPr>
      <dsp:spPr>
        <a:xfrm>
          <a:off x="0" y="2973514"/>
          <a:ext cx="5098256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3E9F7-5838-4AEB-A86C-92354ED38CBD}">
      <dsp:nvSpPr>
        <dsp:cNvPr id="0" name=""/>
        <dsp:cNvSpPr/>
      </dsp:nvSpPr>
      <dsp:spPr>
        <a:xfrm>
          <a:off x="359511" y="3240919"/>
          <a:ext cx="653657" cy="653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21D78-0880-4351-B9BF-DB31EC20CF34}">
      <dsp:nvSpPr>
        <dsp:cNvPr id="0" name=""/>
        <dsp:cNvSpPr/>
      </dsp:nvSpPr>
      <dsp:spPr>
        <a:xfrm>
          <a:off x="1372680" y="2973514"/>
          <a:ext cx="3725575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Otázky změny životního prostředí a klimatu</a:t>
          </a:r>
          <a:endParaRPr lang="en-US" sz="2200" kern="1200"/>
        </a:p>
      </dsp:txBody>
      <dsp:txXfrm>
        <a:off x="1372680" y="2973514"/>
        <a:ext cx="3725575" cy="1188467"/>
      </dsp:txXfrm>
    </dsp:sp>
    <dsp:sp modelId="{A1D2C220-F1F3-4504-91CD-A27407E30402}">
      <dsp:nvSpPr>
        <dsp:cNvPr id="0" name=""/>
        <dsp:cNvSpPr/>
      </dsp:nvSpPr>
      <dsp:spPr>
        <a:xfrm>
          <a:off x="0" y="4459099"/>
          <a:ext cx="5098256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4AC2A-A853-4627-AC60-80963F89D5F1}">
      <dsp:nvSpPr>
        <dsp:cNvPr id="0" name=""/>
        <dsp:cNvSpPr/>
      </dsp:nvSpPr>
      <dsp:spPr>
        <a:xfrm>
          <a:off x="359511" y="4726504"/>
          <a:ext cx="653657" cy="653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CADD6-E44A-47F0-8D84-CC53376DD81E}">
      <dsp:nvSpPr>
        <dsp:cNvPr id="0" name=""/>
        <dsp:cNvSpPr/>
      </dsp:nvSpPr>
      <dsp:spPr>
        <a:xfrm>
          <a:off x="1372680" y="4459099"/>
          <a:ext cx="3725575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Technické řešení, odhad nákladů, harmonogram implementace</a:t>
          </a:r>
          <a:endParaRPr lang="en-US" sz="2200" kern="1200"/>
        </a:p>
      </dsp:txBody>
      <dsp:txXfrm>
        <a:off x="1372680" y="4459099"/>
        <a:ext cx="3725575" cy="1188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203BA-8BC0-45C3-9EAC-7167B2C3CB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46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C1C29-3C33-4D51-B563-FF08A6036B2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89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2DEE7-BE69-4D2F-BCFC-0F28570B918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630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E7EB-B325-4E28-9357-2844181F82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662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DDCB1-2583-4BA0-A525-DB93A9CE00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13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C08DF-E6D2-459D-AC1D-6A619745BB2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8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4D0DA-3627-4865-B044-8EDE986CFFE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20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D489D-79FA-48CB-AA46-B3C40E22E17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64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E8A20-99C1-4B6C-87FE-C51AB7D4E01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02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C08DF-E6D2-459D-AC1D-6A619745BB2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21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1FD33-9F2B-4FB5-BA23-17B7C616948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41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9D78D0C-FE69-4A25-B87B-521F05EEA78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1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C80CD-1838-421B-94C1-5017F08AF61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37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9C08DF-E6D2-459D-AC1D-6A619745BB2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43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oukopova@econ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6481092" cy="1470025"/>
          </a:xfrm>
        </p:spPr>
        <p:txBody>
          <a:bodyPr/>
          <a:lstStyle/>
          <a:p>
            <a:pPr eaLnBrk="1" hangingPunct="1"/>
            <a:r>
              <a:rPr lang="cs-CZ" dirty="0"/>
              <a:t>Přednáška č. 4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141663"/>
            <a:ext cx="5716488" cy="295116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sz="3200" dirty="0"/>
              <a:t>Analýza nákladů a přínosů</a:t>
            </a:r>
          </a:p>
          <a:p>
            <a:pPr eaLnBrk="1" hangingPunct="1"/>
            <a:r>
              <a:rPr lang="cs-CZ" sz="3200" dirty="0" err="1"/>
              <a:t>Cost</a:t>
            </a:r>
            <a:r>
              <a:rPr lang="cs-CZ" sz="3200" dirty="0"/>
              <a:t> Benefit </a:t>
            </a:r>
            <a:r>
              <a:rPr lang="cs-CZ" sz="3200" dirty="0" err="1"/>
              <a:t>Analysis</a:t>
            </a:r>
            <a:r>
              <a:rPr lang="cs-CZ" sz="3200" dirty="0"/>
              <a:t> (CBA)</a:t>
            </a:r>
          </a:p>
          <a:p>
            <a:pPr algn="r" eaLnBrk="1" hangingPunct="1"/>
            <a:endParaRPr lang="cs-CZ" sz="2000" dirty="0"/>
          </a:p>
          <a:p>
            <a:pPr algn="r" eaLnBrk="1" hangingPunct="1"/>
            <a:endParaRPr lang="cs-CZ" sz="2000" dirty="0"/>
          </a:p>
          <a:p>
            <a:pPr algn="r" eaLnBrk="1" hangingPunct="1"/>
            <a:r>
              <a:rPr lang="cs-CZ" sz="2000" dirty="0"/>
              <a:t>Jana Soukopová</a:t>
            </a:r>
          </a:p>
          <a:p>
            <a:pPr algn="r" eaLnBrk="1" hangingPunct="1"/>
            <a:r>
              <a:rPr lang="cs-CZ" sz="2000" dirty="0">
                <a:hlinkClick r:id="rId2"/>
              </a:rPr>
              <a:t>soukopova@econ.muni.cz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179513"/>
          </a:xfrm>
        </p:spPr>
        <p:txBody>
          <a:bodyPr/>
          <a:lstStyle/>
          <a:p>
            <a:pPr eaLnBrk="1" hangingPunct="1"/>
            <a:r>
              <a:rPr lang="cs-CZ"/>
              <a:t>Konstrukce ukazatele B/C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844675"/>
            <a:ext cx="7715200" cy="42814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dirty="0"/>
              <a:t>ukazatel B/C je definován vztahem:</a:t>
            </a:r>
            <a:endParaRPr lang="cs-CZ" sz="22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b="1" dirty="0"/>
              <a:t>		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2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/>
              <a:t>Kde	</a:t>
            </a:r>
            <a:r>
              <a:rPr lang="cs-CZ" sz="2100" i="1" dirty="0" err="1"/>
              <a:t>B</a:t>
            </a:r>
            <a:r>
              <a:rPr lang="cs-CZ" sz="2100" i="1" baseline="-25000" dirty="0" err="1"/>
              <a:t>t</a:t>
            </a:r>
            <a:r>
              <a:rPr lang="cs-CZ" sz="2100" dirty="0"/>
              <a:t>	je přínos v období </a:t>
            </a:r>
            <a:r>
              <a:rPr lang="cs-CZ" sz="2100" i="1" dirty="0"/>
              <a:t>t,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100" i="1" dirty="0"/>
              <a:t>			</a:t>
            </a:r>
            <a:r>
              <a:rPr lang="cs-CZ" sz="2100" i="1" dirty="0" err="1"/>
              <a:t>C</a:t>
            </a:r>
            <a:r>
              <a:rPr lang="cs-CZ" sz="2100" i="1" baseline="-25000" dirty="0" err="1"/>
              <a:t>t</a:t>
            </a:r>
            <a:r>
              <a:rPr lang="cs-CZ" sz="2100" dirty="0"/>
              <a:t>	je náklad v období </a:t>
            </a:r>
            <a:r>
              <a:rPr lang="cs-CZ" sz="2100" i="1" dirty="0"/>
              <a:t>t,</a:t>
            </a:r>
            <a:r>
              <a:rPr lang="cs-CZ" sz="2100" dirty="0"/>
              <a:t> </a:t>
            </a:r>
            <a:endParaRPr lang="cs-CZ" sz="2100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100" i="1" dirty="0"/>
              <a:t>			t</a:t>
            </a:r>
            <a:r>
              <a:rPr lang="cs-CZ" sz="2100" dirty="0"/>
              <a:t>	je dané časové období,</a:t>
            </a:r>
            <a:endParaRPr lang="cs-CZ" sz="2100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100" i="1" dirty="0"/>
              <a:t>			n</a:t>
            </a:r>
            <a:r>
              <a:rPr lang="cs-CZ" sz="2100" dirty="0"/>
              <a:t>	je konečný časový horizont, kdy projekt 			                 završí svou ekonomickou životnost.</a:t>
            </a:r>
            <a:r>
              <a:rPr lang="cs-CZ" sz="2200" dirty="0"/>
              <a:t>	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66109"/>
              </p:ext>
            </p:extLst>
          </p:nvPr>
        </p:nvGraphicFramePr>
        <p:xfrm>
          <a:off x="3044825" y="2636838"/>
          <a:ext cx="2273300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850680" imgH="444240" progId="Equation.3">
                  <p:embed/>
                </p:oleObj>
              </mc:Choice>
              <mc:Fallback>
                <p:oleObj name="Rovnica" r:id="rId2" imgW="850680" imgH="444240" progId="Equation.3">
                  <p:embed/>
                  <p:pic>
                    <p:nvPicPr>
                      <p:cNvPr id="122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2636838"/>
                        <a:ext cx="2273300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Kritérium hodnocení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2160590"/>
            <a:ext cx="6770713" cy="3880773"/>
          </a:xfrm>
        </p:spPr>
        <p:txBody>
          <a:bodyPr/>
          <a:lstStyle/>
          <a:p>
            <a:pPr eaLnBrk="1" hangingPunct="1"/>
            <a:endParaRPr lang="cs-CZ" sz="2800" b="1" dirty="0"/>
          </a:p>
          <a:p>
            <a:pPr eaLnBrk="1" hangingPunct="1">
              <a:buFont typeface="Wingdings" pitchFamily="2" charset="2"/>
              <a:buNone/>
            </a:pPr>
            <a:r>
              <a:rPr lang="cs-CZ" sz="2800" b="1" dirty="0"/>
              <a:t>		Kritérium	    Interpretace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i="1" dirty="0"/>
              <a:t>		 B/C</a:t>
            </a:r>
            <a:r>
              <a:rPr lang="cs-CZ" sz="2800" dirty="0"/>
              <a:t> ≥ 1 	    projekt je přijatelný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i="1" dirty="0"/>
              <a:t>  	 B/C &lt; </a:t>
            </a:r>
            <a:r>
              <a:rPr lang="cs-CZ" sz="2800" dirty="0"/>
              <a:t>1 </a:t>
            </a:r>
            <a:r>
              <a:rPr lang="cs-CZ" sz="2800" i="1" dirty="0"/>
              <a:t>  	    </a:t>
            </a:r>
            <a:r>
              <a:rPr lang="cs-CZ" sz="2800" dirty="0"/>
              <a:t>projekt není přijatelný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Nedostatky CBA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132855"/>
            <a:ext cx="6552728" cy="3834557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dirty="0"/>
              <a:t>problém ocenění užitků (přínosů) a nákladů,</a:t>
            </a:r>
          </a:p>
          <a:p>
            <a:pPr eaLnBrk="1" hangingPunct="1"/>
            <a:r>
              <a:rPr lang="cs-CZ" sz="2400" dirty="0"/>
              <a:t>problém zahrnutí faktoru času (problematika diskontní sazby).</a:t>
            </a:r>
          </a:p>
          <a:p>
            <a:pPr eaLnBrk="1" hangingPunct="1"/>
            <a:r>
              <a:rPr lang="cs-CZ" sz="2400" dirty="0"/>
              <a:t>problém výběru vhodného kritéria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/>
              <a:t>Problém ocenění nákladů a přínosů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276872"/>
            <a:ext cx="7543801" cy="3592222"/>
          </a:xfrm>
        </p:spPr>
        <p:txBody>
          <a:bodyPr/>
          <a:lstStyle/>
          <a:p>
            <a:pPr algn="just" eaLnBrk="1" hangingPunct="1"/>
            <a:r>
              <a:rPr lang="cs-CZ" sz="2800" dirty="0"/>
              <a:t>Jedno ze </a:t>
            </a:r>
            <a:r>
              <a:rPr lang="cs-CZ" sz="2800" b="1" dirty="0"/>
              <a:t>kritických</a:t>
            </a:r>
            <a:r>
              <a:rPr lang="cs-CZ" sz="2800" dirty="0"/>
              <a:t> míst při použití téměř všech nákladově-výstupových metod!! </a:t>
            </a:r>
          </a:p>
          <a:p>
            <a:pPr algn="just" eaLnBrk="1" hangingPunct="1"/>
            <a:r>
              <a:rPr lang="cs-CZ" sz="2800" dirty="0"/>
              <a:t>Lze zmírnit metodikou ocenění nákladů a přínosů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/>
              <a:t>Metodika ocenění nákladů a přínosů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160590"/>
            <a:ext cx="7056784" cy="388077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400" b="1" dirty="0"/>
              <a:t>Krok 1</a:t>
            </a:r>
            <a:r>
              <a:rPr lang="cs-CZ" sz="2400" dirty="0"/>
              <a:t>	</a:t>
            </a:r>
            <a:r>
              <a:rPr lang="cs-CZ" sz="2400" b="1" dirty="0"/>
              <a:t>Identifikace</a:t>
            </a:r>
            <a:r>
              <a:rPr lang="cs-CZ" sz="2400" dirty="0"/>
              <a:t> nákladů a přínosů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b="1" dirty="0"/>
              <a:t>Krok 2</a:t>
            </a:r>
            <a:r>
              <a:rPr lang="cs-CZ" sz="2400" dirty="0"/>
              <a:t>	</a:t>
            </a:r>
            <a:r>
              <a:rPr lang="cs-CZ" sz="2400" b="1" dirty="0"/>
              <a:t>Kontrola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b="1" dirty="0"/>
              <a:t>Krok 3</a:t>
            </a:r>
            <a:r>
              <a:rPr lang="cs-CZ" sz="2400" dirty="0"/>
              <a:t>	U nákladů a přínosů, které nejsou 			vyjádřeny v peněžních jednotkách 			(vzhledem k obtížnosti ocenění) 			     zohlednění </a:t>
            </a:r>
            <a:r>
              <a:rPr lang="cs-CZ" sz="2400" b="1" dirty="0"/>
              <a:t>přípustných</a:t>
            </a:r>
            <a:r>
              <a:rPr lang="cs-CZ" sz="2400" dirty="0"/>
              <a:t> </a:t>
            </a:r>
            <a:r>
              <a:rPr lang="cs-CZ" sz="2400" b="1" dirty="0"/>
              <a:t>podmínek</a:t>
            </a:r>
            <a:r>
              <a:rPr lang="cs-CZ" b="1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b="1" dirty="0"/>
              <a:t>Krok 4	Ocenění </a:t>
            </a:r>
            <a:r>
              <a:rPr lang="cs-CZ" sz="2400" dirty="0"/>
              <a:t>netržních nákladů a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/>
              <a:t>               přínosů za pomoci </a:t>
            </a:r>
            <a:r>
              <a:rPr lang="cs-CZ" sz="2400" b="1" dirty="0"/>
              <a:t>vhodné metody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Identifikace nákladů a přínosů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1628775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600" b="1"/>
              <a:t>				</a:t>
            </a:r>
            <a:endParaRPr lang="cs-CZ" sz="2600"/>
          </a:p>
        </p:txBody>
      </p:sp>
      <p:graphicFrame>
        <p:nvGraphicFramePr>
          <p:cNvPr id="166916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6332490"/>
              </p:ext>
            </p:extLst>
          </p:nvPr>
        </p:nvGraphicFramePr>
        <p:xfrm>
          <a:off x="377389" y="1874391"/>
          <a:ext cx="8011034" cy="3895501"/>
        </p:xfrm>
        <a:graphic>
          <a:graphicData uri="http://schemas.openxmlformats.org/drawingml/2006/table">
            <a:tbl>
              <a:tblPr/>
              <a:tblGrid>
                <a:gridCol w="140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0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179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Přínosy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Náklady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35">
                <a:tc rowSpan="4"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Přímé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Netržní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Netržní statky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Výdaje na výrobní </a:t>
                      </a:r>
                    </a:p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faktory a jiné vstupy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Časové zisky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Ušetřené lidské životy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Finanční náklady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64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Tržní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Prodané výrobky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Náklady projektu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35">
                <a:tc rowSpan="3"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Nepřímé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Netržní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Pozitivní externality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Negativní externality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1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Tržní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Explicitní redistribuce </a:t>
                      </a:r>
                    </a:p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důchodů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Tytéž proměnné </a:t>
                      </a:r>
                    </a:p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hodnocené záporně</a:t>
                      </a: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73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Implicitní redistribuce </a:t>
                      </a:r>
                    </a:p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důchodů v případě </a:t>
                      </a:r>
                    </a:p>
                    <a:p>
                      <a:pPr marL="469900" marR="0" lvl="0" indent="-469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strukturál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projektů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Identifikace nákladů a přínosů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845734"/>
            <a:ext cx="7395160" cy="4023360"/>
          </a:xfrm>
        </p:spPr>
        <p:txBody>
          <a:bodyPr>
            <a:normAutofit fontScale="92500" lnSpcReduction="20000"/>
          </a:bodyPr>
          <a:lstStyle/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700" b="1" dirty="0"/>
              <a:t>podle subjektu, kterého se dotýkají</a:t>
            </a:r>
            <a:r>
              <a:rPr lang="cs-CZ" sz="1700" dirty="0"/>
              <a:t>:</a:t>
            </a:r>
            <a:endParaRPr lang="cs-CZ" altLang="zh-CN" sz="1700" dirty="0"/>
          </a:p>
          <a:p>
            <a:pPr marL="966788" lvl="1" indent="-495300" eaLnBrk="1" hangingPunct="1">
              <a:lnSpc>
                <a:spcPct val="80000"/>
              </a:lnSpc>
            </a:pPr>
            <a:r>
              <a:rPr lang="cs-CZ" altLang="zh-CN" sz="1600" dirty="0"/>
              <a:t>státu (dopady na státní rozpočet),</a:t>
            </a:r>
          </a:p>
          <a:p>
            <a:pPr marL="966788" lvl="1" indent="-495300" eaLnBrk="1" hangingPunct="1">
              <a:lnSpc>
                <a:spcPct val="80000"/>
              </a:lnSpc>
            </a:pPr>
            <a:r>
              <a:rPr lang="cs-CZ" altLang="zh-CN" sz="1600" dirty="0"/>
              <a:t>municipální sféry (obcí, svazků obcí, krajů),</a:t>
            </a:r>
          </a:p>
          <a:p>
            <a:pPr marL="966788" lvl="1" indent="-495300" eaLnBrk="1" hangingPunct="1">
              <a:lnSpc>
                <a:spcPct val="80000"/>
              </a:lnSpc>
            </a:pPr>
            <a:r>
              <a:rPr lang="cs-CZ" altLang="zh-CN" sz="1600" dirty="0"/>
              <a:t>podnikatelských subjektů,</a:t>
            </a:r>
          </a:p>
          <a:p>
            <a:pPr marL="966788" lvl="1" indent="-495300" eaLnBrk="1" hangingPunct="1">
              <a:lnSpc>
                <a:spcPct val="80000"/>
              </a:lnSpc>
            </a:pPr>
            <a:r>
              <a:rPr lang="cs-CZ" altLang="zh-CN" sz="1600" dirty="0"/>
              <a:t>ostatních organizací (spolků, NNO, profesních sdružení apod.),</a:t>
            </a:r>
          </a:p>
          <a:p>
            <a:pPr marL="966788" lvl="1" indent="-495300" eaLnBrk="1" hangingPunct="1">
              <a:lnSpc>
                <a:spcPct val="80000"/>
              </a:lnSpc>
            </a:pPr>
            <a:r>
              <a:rPr lang="cs-CZ" altLang="zh-CN" sz="1600" dirty="0"/>
              <a:t>obyvatel (domácností).</a:t>
            </a:r>
            <a:endParaRPr lang="cs-CZ" altLang="zh-CN" sz="1600" b="1" dirty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zh-CN" sz="1700" b="1" dirty="0"/>
              <a:t>podle fází projektu, do kterého časově spadají</a:t>
            </a:r>
            <a:r>
              <a:rPr lang="cs-CZ" altLang="zh-CN" sz="1700" dirty="0"/>
              <a:t>:</a:t>
            </a:r>
          </a:p>
          <a:p>
            <a:pPr marL="966788" lvl="1" indent="-495300" eaLnBrk="1" hangingPunct="1">
              <a:lnSpc>
                <a:spcPct val="80000"/>
              </a:lnSpc>
            </a:pPr>
            <a:r>
              <a:rPr lang="cs-CZ" altLang="zh-CN" sz="1600" dirty="0"/>
              <a:t>předinvestiční fáze (nesmí být do hodnocení zahrnuty),</a:t>
            </a:r>
          </a:p>
          <a:p>
            <a:pPr marL="966788" lvl="1" indent="-495300" eaLnBrk="1" hangingPunct="1">
              <a:lnSpc>
                <a:spcPct val="80000"/>
              </a:lnSpc>
            </a:pPr>
            <a:r>
              <a:rPr lang="cs-CZ" altLang="zh-CN" sz="1600" dirty="0"/>
              <a:t>investiční (výstavbové) fáze,</a:t>
            </a:r>
          </a:p>
          <a:p>
            <a:pPr marL="966788" lvl="1" indent="-495300" eaLnBrk="1" hangingPunct="1">
              <a:lnSpc>
                <a:spcPct val="80000"/>
              </a:lnSpc>
            </a:pPr>
            <a:r>
              <a:rPr lang="cs-CZ" altLang="zh-CN" sz="1600" dirty="0"/>
              <a:t>provozní fáze a popř. </a:t>
            </a:r>
            <a:r>
              <a:rPr lang="cs-CZ" altLang="zh-CN" sz="1600" dirty="0" err="1"/>
              <a:t>poprovozní</a:t>
            </a:r>
            <a:r>
              <a:rPr lang="cs-CZ" altLang="zh-CN" sz="1600" dirty="0"/>
              <a:t> fáze.</a:t>
            </a:r>
            <a:endParaRPr lang="cs-CZ" altLang="zh-CN" sz="1600" b="1" dirty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zh-CN" sz="1700" b="1" dirty="0"/>
              <a:t>podle věcné povahy</a:t>
            </a:r>
            <a:r>
              <a:rPr lang="cs-CZ" altLang="zh-CN" sz="1700" dirty="0"/>
              <a:t>:</a:t>
            </a:r>
          </a:p>
          <a:p>
            <a:pPr marL="966788" lvl="1" indent="-495300" eaLnBrk="1" hangingPunct="1">
              <a:lnSpc>
                <a:spcPct val="80000"/>
              </a:lnSpc>
            </a:pPr>
            <a:r>
              <a:rPr lang="cs-CZ" altLang="zh-CN" sz="1600" dirty="0"/>
              <a:t>hmotné, nehmotné a finanční povahy.</a:t>
            </a:r>
            <a:r>
              <a:rPr lang="cs-CZ" altLang="zh-CN" sz="1500" dirty="0"/>
              <a:t> </a:t>
            </a:r>
            <a:endParaRPr lang="cs-CZ" altLang="zh-CN" sz="1500" b="1" dirty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zh-CN" sz="1700" b="1" dirty="0"/>
              <a:t>podle schopnosti vyjádřit v kvantitativních jednotkách</a:t>
            </a:r>
            <a:r>
              <a:rPr lang="cs-CZ" altLang="zh-CN" sz="1700" dirty="0"/>
              <a:t>:</a:t>
            </a:r>
          </a:p>
          <a:p>
            <a:pPr marL="966788" lvl="1" indent="-495300" eaLnBrk="1" hangingPunct="1">
              <a:lnSpc>
                <a:spcPct val="80000"/>
              </a:lnSpc>
            </a:pPr>
            <a:r>
              <a:rPr lang="cs-CZ" altLang="zh-CN" sz="1600" dirty="0"/>
              <a:t>kvantifikovatelné a nekvantifikovatelné</a:t>
            </a:r>
            <a:r>
              <a:rPr lang="cs-CZ" altLang="zh-CN" sz="1500" dirty="0"/>
              <a:t> </a:t>
            </a:r>
            <a:endParaRPr lang="cs-CZ" altLang="zh-CN" sz="1500" b="1" dirty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zh-CN" sz="1700" b="1" dirty="0"/>
              <a:t>podle jednoznačnosti příčinné souvislosti s investičním projektem</a:t>
            </a:r>
            <a:r>
              <a:rPr lang="cs-CZ" altLang="zh-CN" sz="1700" dirty="0"/>
              <a:t>:</a:t>
            </a:r>
          </a:p>
          <a:p>
            <a:pPr marL="966788" lvl="1" indent="-495300" eaLnBrk="1" hangingPunct="1">
              <a:lnSpc>
                <a:spcPct val="80000"/>
              </a:lnSpc>
            </a:pPr>
            <a:r>
              <a:rPr lang="cs-CZ" altLang="zh-CN" sz="1600" dirty="0"/>
              <a:t>přímo a nepřímo (</a:t>
            </a:r>
            <a:r>
              <a:rPr lang="cs-CZ" altLang="zh-CN" sz="1600" dirty="0" err="1"/>
              <a:t>indukovaně</a:t>
            </a:r>
            <a:r>
              <a:rPr lang="cs-CZ" altLang="zh-CN" sz="1600" dirty="0"/>
              <a:t>) plynoucí z projektu.</a:t>
            </a:r>
            <a:endParaRPr lang="cs-CZ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Kontrola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2132856"/>
            <a:ext cx="6347714" cy="308868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sz="2600" dirty="0"/>
              <a:t>zda některý z přínosů konkrétního subjektu není zároveň nákladem jiného subjektu a pokud tomu tak je, že jsou oba zahrnuty do analýzy;</a:t>
            </a:r>
          </a:p>
          <a:p>
            <a:pPr eaLnBrk="1" hangingPunct="1"/>
            <a:r>
              <a:rPr lang="cs-CZ" sz="2600" dirty="0"/>
              <a:t>nedošlo k neoprávněnému duplicitnímu zahrnutí nákladů (přínosů) ;</a:t>
            </a:r>
          </a:p>
          <a:p>
            <a:pPr eaLnBrk="1" hangingPunct="1"/>
            <a:r>
              <a:rPr lang="cs-CZ" sz="2600" dirty="0"/>
              <a:t>odhady výše a struktury všech nákladů (přínosů) jsou v souladu s identickou nulovou resp. investiční variantou.</a:t>
            </a:r>
          </a:p>
          <a:p>
            <a:pPr eaLnBrk="1" hangingPunct="1"/>
            <a:endParaRPr lang="cs-CZ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86604"/>
            <a:ext cx="8115240" cy="1450757"/>
          </a:xfrm>
        </p:spPr>
        <p:txBody>
          <a:bodyPr/>
          <a:lstStyle/>
          <a:p>
            <a:pPr marL="432000" eaLnBrk="1" hangingPunct="1"/>
            <a:r>
              <a:rPr lang="cs-CZ" dirty="0"/>
              <a:t>Přípustné podmínky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2276872"/>
            <a:ext cx="7277432" cy="3232701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400" dirty="0"/>
              <a:t>Přínosy (náklady) je nutné ocenit pokud:</a:t>
            </a:r>
          </a:p>
          <a:p>
            <a:pPr indent="-432000" eaLnBrk="1" hangingPunct="1">
              <a:buFont typeface="Wingdings" panose="05000000000000000000" pitchFamily="2" charset="2"/>
              <a:buChar char="q"/>
            </a:pPr>
            <a:r>
              <a:rPr lang="cs-CZ" sz="2400" dirty="0"/>
              <a:t>se tím zvýší kvalita našeho rozhodování;</a:t>
            </a:r>
          </a:p>
          <a:p>
            <a:pPr marL="432000" indent="-432000"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je pravděpodobné, že shromáždění dalších dodatečných informací o netržních položkách změní výsledek analýzy;</a:t>
            </a:r>
          </a:p>
          <a:p>
            <a:pPr marL="432000" indent="-432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můžeme si dovolit vynaložit náklady potřebné k získání dodatečných informací.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Vhodné metody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2276872"/>
            <a:ext cx="6107712" cy="3232701"/>
          </a:xfrm>
        </p:spPr>
        <p:txBody>
          <a:bodyPr/>
          <a:lstStyle/>
          <a:p>
            <a:pPr eaLnBrk="1" hangingPunct="1"/>
            <a:r>
              <a:rPr lang="cs-CZ" sz="2400" dirty="0"/>
              <a:t>Mimotržní metody oceňování</a:t>
            </a:r>
            <a:r>
              <a:rPr lang="cs-CZ" dirty="0"/>
              <a:t> </a:t>
            </a:r>
          </a:p>
          <a:p>
            <a:pPr lvl="1"/>
            <a:r>
              <a:rPr lang="cs-CZ" sz="2000" dirty="0"/>
              <a:t>preferenční</a:t>
            </a:r>
          </a:p>
          <a:p>
            <a:pPr lvl="1"/>
            <a:r>
              <a:rPr lang="cs-CZ" sz="2000" dirty="0"/>
              <a:t>nepreferenční</a:t>
            </a:r>
          </a:p>
          <a:p>
            <a:pPr eaLnBrk="1" hangingPunct="1"/>
            <a:r>
              <a:rPr lang="cs-CZ" sz="2400" dirty="0"/>
              <a:t>Náhražkové trhy</a:t>
            </a:r>
          </a:p>
          <a:p>
            <a:pPr eaLnBrk="1" hangingPunct="1"/>
            <a:r>
              <a:rPr lang="cs-CZ" sz="2400" dirty="0"/>
              <a:t>Stínové ceny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Analýza nákladů a přínosů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2276872"/>
            <a:ext cx="7173614" cy="374451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800" dirty="0"/>
              <a:t>angl. </a:t>
            </a:r>
            <a:r>
              <a:rPr lang="cs-CZ" sz="2800" dirty="0" err="1"/>
              <a:t>Cost</a:t>
            </a:r>
            <a:r>
              <a:rPr lang="cs-CZ" sz="2800" dirty="0"/>
              <a:t>-benefit </a:t>
            </a:r>
            <a:r>
              <a:rPr lang="cs-CZ" sz="2800" dirty="0" err="1"/>
              <a:t>Analysis</a:t>
            </a:r>
            <a:r>
              <a:rPr lang="cs-CZ" sz="2800" dirty="0"/>
              <a:t> (CBA)</a:t>
            </a:r>
          </a:p>
          <a:p>
            <a:pPr eaLnBrk="1" hangingPunct="1">
              <a:buFont typeface="Wingdings" pitchFamily="2" charset="2"/>
              <a:buNone/>
            </a:pPr>
            <a:endParaRPr lang="cs-CZ" sz="1600" b="1" dirty="0"/>
          </a:p>
          <a:p>
            <a:pPr eaLnBrk="1" hangingPunct="1">
              <a:buFont typeface="Wingdings" pitchFamily="2" charset="2"/>
              <a:buNone/>
            </a:pPr>
            <a:r>
              <a:rPr lang="cs-CZ" sz="2400" b="1" dirty="0"/>
              <a:t>Definice</a:t>
            </a:r>
          </a:p>
          <a:p>
            <a:pPr lvl="1" eaLnBrk="1" hangingPunct="1"/>
            <a:r>
              <a:rPr lang="cs-CZ" dirty="0"/>
              <a:t>analytický rámec pro vyhodnocování investičních projektů ve vládním sektoru</a:t>
            </a:r>
          </a:p>
          <a:p>
            <a:pPr lvl="1" eaLnBrk="1" hangingPunct="1"/>
            <a:r>
              <a:rPr lang="cs-CZ" dirty="0"/>
              <a:t>metodický postup, který svým průběhem postupně zodpovídá základní otázku: </a:t>
            </a:r>
            <a:r>
              <a:rPr lang="cs-CZ" i="1" dirty="0"/>
              <a:t>Co komu realizace investičního projektu přináší a co komu bere?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/>
              <a:t>Problém stanovení diskontní sazby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132856"/>
            <a:ext cx="7543801" cy="373623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dirty="0"/>
              <a:t>Problém zahrnutí faktoru času je možné vyřešit diskontováním oceněných nákladů a přínosů na současnou hodnotu pomocí diskontní sazby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Diskontní sazba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132856"/>
            <a:ext cx="6347714" cy="3232701"/>
          </a:xfrm>
        </p:spPr>
        <p:txBody>
          <a:bodyPr/>
          <a:lstStyle/>
          <a:p>
            <a:pPr eaLnBrk="1" hangingPunct="1"/>
            <a:r>
              <a:rPr lang="cs-CZ" sz="2800" dirty="0"/>
              <a:t>Definice</a:t>
            </a:r>
          </a:p>
          <a:p>
            <a:pPr lvl="1" eaLnBrk="1" hangingPunct="1"/>
            <a:r>
              <a:rPr lang="cs-CZ" sz="2400" dirty="0"/>
              <a:t>Teoreticky - nejlepší možný výnos alternativní investice k investici posuzované se stejným rizikem. </a:t>
            </a:r>
          </a:p>
          <a:p>
            <a:pPr eaLnBrk="1" hangingPunct="1"/>
            <a:r>
              <a:rPr lang="cs-CZ" sz="2800" dirty="0"/>
              <a:t>Společenská diskontní sazba</a:t>
            </a:r>
          </a:p>
          <a:p>
            <a:pPr lvl="1" eaLnBrk="1" hangingPunct="1"/>
            <a:r>
              <a:rPr lang="cs-CZ" sz="2400" dirty="0"/>
              <a:t>Diskontní sazba používaná vládou.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Výše diskontní sazby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060848"/>
            <a:ext cx="6134353" cy="35207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500" dirty="0"/>
              <a:t>Daná mírou zhodnocení využívaných zdrojů v případě jejich použití v soukromém sektoru. </a:t>
            </a:r>
          </a:p>
          <a:p>
            <a:pPr eaLnBrk="1" hangingPunct="1">
              <a:lnSpc>
                <a:spcPct val="90000"/>
              </a:lnSpc>
            </a:pPr>
            <a:r>
              <a:rPr lang="cs-CZ" sz="2500" dirty="0"/>
              <a:t>Velmi diskutovaná zvláště v případech dlouhodobých VP (desetiletí a více)</a:t>
            </a:r>
          </a:p>
          <a:p>
            <a:pPr eaLnBrk="1" hangingPunct="1">
              <a:lnSpc>
                <a:spcPct val="90000"/>
              </a:lnSpc>
            </a:pPr>
            <a:r>
              <a:rPr lang="cs-CZ" sz="2500" dirty="0"/>
              <a:t>Nízká diskontní sazba nejvíce ovlivní VP, přinášející přínosy v dlouhém časovém období.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/>
              <a:t>Přístupy ke stanovení diskontní sazby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eaLnBrk="1" hangingPunct="1">
              <a:lnSpc>
                <a:spcPct val="90000"/>
              </a:lnSpc>
              <a:buSzPct val="100000"/>
              <a:buFont typeface="Wingdings" pitchFamily="2" charset="2"/>
              <a:buAutoNum type="arabicPeriod"/>
            </a:pPr>
            <a:r>
              <a:rPr lang="cs-CZ" sz="2600" dirty="0"/>
              <a:t>Užití </a:t>
            </a:r>
            <a:r>
              <a:rPr lang="cs-CZ" sz="2600" b="1" dirty="0"/>
              <a:t>společenské funkce blahobytu</a:t>
            </a:r>
            <a:r>
              <a:rPr lang="cs-CZ" sz="2600" dirty="0"/>
              <a:t> k ohodnocení přínosů a ztrát různých generací.</a:t>
            </a:r>
            <a:br>
              <a:rPr lang="cs-CZ" sz="2600" dirty="0"/>
            </a:br>
            <a:r>
              <a:rPr lang="cs-CZ" sz="2000" i="1" dirty="0"/>
              <a:t>„</a:t>
            </a:r>
            <a:r>
              <a:rPr lang="en-US" sz="2000" i="1" dirty="0"/>
              <a:t>a reflection of a society's relative valuation on today's well-being versus well-being in the future</a:t>
            </a:r>
            <a:r>
              <a:rPr lang="cs-CZ" sz="2000" i="1" dirty="0"/>
              <a:t>“</a:t>
            </a:r>
            <a:br>
              <a:rPr lang="cs-CZ" sz="2000" i="1" dirty="0"/>
            </a:br>
            <a:endParaRPr lang="cs-CZ" sz="2000" i="1" dirty="0"/>
          </a:p>
          <a:p>
            <a:pPr marL="571500" indent="-571500" algn="just" eaLnBrk="1" hangingPunct="1">
              <a:lnSpc>
                <a:spcPct val="90000"/>
              </a:lnSpc>
              <a:buSzPct val="100000"/>
              <a:buFont typeface="Wingdings" pitchFamily="2" charset="2"/>
              <a:buAutoNum type="arabicPeriod"/>
            </a:pPr>
            <a:r>
              <a:rPr lang="cs-CZ" sz="2600" dirty="0"/>
              <a:t>Použití </a:t>
            </a:r>
            <a:r>
              <a:rPr lang="cs-CZ" sz="2600" b="1" dirty="0"/>
              <a:t>vlastní společenské diskontní sazby</a:t>
            </a:r>
            <a:r>
              <a:rPr lang="cs-CZ" sz="2600" dirty="0"/>
              <a:t>. </a:t>
            </a:r>
          </a:p>
          <a:p>
            <a:pPr marL="966788" lvl="1" indent="-495300" algn="just" eaLnBrk="1" hangingPunct="1">
              <a:lnSpc>
                <a:spcPct val="90000"/>
              </a:lnSpc>
              <a:buFont typeface="Wingdings" pitchFamily="2" charset="2"/>
              <a:buChar char="o"/>
            </a:pPr>
            <a:r>
              <a:rPr lang="cs-CZ" sz="2200" dirty="0"/>
              <a:t>V současné době je obvyklé, že diskontní sazbu stanovuje</a:t>
            </a:r>
            <a:r>
              <a:rPr lang="cs-CZ" sz="2200" b="1" dirty="0"/>
              <a:t> </a:t>
            </a:r>
            <a:r>
              <a:rPr lang="cs-CZ" sz="2200" dirty="0"/>
              <a:t>poskytovatel dotace s tím, že tato sazba může být průběžně aktualizována.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/>
              <a:t>Nominální a reálná diskontní sazba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800" dirty="0"/>
              <a:t>Zohledňuje vliv inflace</a:t>
            </a:r>
          </a:p>
          <a:p>
            <a:pPr eaLnBrk="1" hangingPunct="1">
              <a:lnSpc>
                <a:spcPct val="90000"/>
              </a:lnSpc>
            </a:pPr>
            <a:endParaRPr lang="cs-CZ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/>
              <a:t>Kde 		</a:t>
            </a:r>
            <a:r>
              <a:rPr lang="cs-CZ" sz="2800" i="1" dirty="0" err="1"/>
              <a:t>Rr</a:t>
            </a:r>
            <a:r>
              <a:rPr lang="cs-CZ" sz="2800" i="1" dirty="0"/>
              <a:t> 	</a:t>
            </a:r>
            <a:r>
              <a:rPr lang="cs-CZ" sz="2800" dirty="0"/>
              <a:t>je reálná diskontní sazba,</a:t>
            </a:r>
            <a:endParaRPr lang="cs-CZ" sz="2800" i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i="1" dirty="0"/>
              <a:t>				</a:t>
            </a:r>
            <a:r>
              <a:rPr lang="cs-CZ" sz="2800" i="1" dirty="0" err="1"/>
              <a:t>Nr</a:t>
            </a:r>
            <a:r>
              <a:rPr lang="cs-CZ" sz="2800" dirty="0"/>
              <a:t>	je nominální diskontní sazba.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i="1" dirty="0"/>
              <a:t>			I</a:t>
            </a:r>
            <a:r>
              <a:rPr lang="cs-CZ" sz="2800" i="1" baseline="-25000" dirty="0"/>
              <a:t>E</a:t>
            </a:r>
            <a:r>
              <a:rPr lang="cs-CZ" sz="2800" i="1" dirty="0"/>
              <a:t> 	</a:t>
            </a:r>
            <a:r>
              <a:rPr lang="cs-CZ" sz="2800" dirty="0"/>
              <a:t>je inflační koeficient od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/>
              <a:t>				období 0	(základní období)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/>
              <a:t> 				do období </a:t>
            </a:r>
            <a:r>
              <a:rPr lang="cs-CZ" sz="2800" i="1" dirty="0"/>
              <a:t>t.</a:t>
            </a:r>
            <a:r>
              <a:rPr lang="cs-CZ" sz="2800" dirty="0"/>
              <a:t>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820395"/>
              </p:ext>
            </p:extLst>
          </p:nvPr>
        </p:nvGraphicFramePr>
        <p:xfrm>
          <a:off x="2627784" y="2420888"/>
          <a:ext cx="302418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079032" imgH="431613" progId="Equation.3">
                  <p:embed/>
                </p:oleObj>
              </mc:Choice>
              <mc:Fallback>
                <p:oleObj name="Rovnice" r:id="rId2" imgW="1079032" imgH="431613" progId="Equation.3">
                  <p:embed/>
                  <p:pic>
                    <p:nvPicPr>
                      <p:cNvPr id="27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420888"/>
                        <a:ext cx="3024187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9DD97-749B-86D1-8DB3-2CD088F6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Diskontní sazby v CBA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91237-1DD2-3191-F27D-D553D9FB2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Finanční analýza 4 %</a:t>
            </a:r>
          </a:p>
          <a:p>
            <a:r>
              <a:rPr lang="cs-CZ" dirty="0"/>
              <a:t>Ekonomická analýza 4,5 %</a:t>
            </a:r>
          </a:p>
        </p:txBody>
      </p:sp>
    </p:spTree>
    <p:extLst>
      <p:ext uri="{BB962C8B-B14F-4D97-AF65-F5344CB8AC3E}">
        <p14:creationId xmlns:p14="http://schemas.microsoft.com/office/powerpoint/2010/main" val="394998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/>
              <a:t>Problém výběru vhodného kritéria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326437" cy="4267200"/>
          </a:xfrm>
        </p:spPr>
        <p:txBody>
          <a:bodyPr/>
          <a:lstStyle/>
          <a:p>
            <a:pPr eaLnBrk="1" hangingPunct="1"/>
            <a:endParaRPr lang="cs-CZ" sz="2600"/>
          </a:p>
          <a:p>
            <a:pPr eaLnBrk="1" hangingPunct="1"/>
            <a:endParaRPr lang="cs-CZ" sz="2600"/>
          </a:p>
          <a:p>
            <a:pPr eaLnBrk="1" hangingPunct="1"/>
            <a:endParaRPr lang="cs-CZ" sz="2600"/>
          </a:p>
        </p:txBody>
      </p:sp>
      <p:graphicFrame>
        <p:nvGraphicFramePr>
          <p:cNvPr id="177156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3295605"/>
              </p:ext>
            </p:extLst>
          </p:nvPr>
        </p:nvGraphicFramePr>
        <p:xfrm>
          <a:off x="566738" y="2420888"/>
          <a:ext cx="7992889" cy="2073275"/>
        </p:xfrm>
        <a:graphic>
          <a:graphicData uri="http://schemas.openxmlformats.org/drawingml/2006/table">
            <a:tbl>
              <a:tblPr/>
              <a:tblGrid>
                <a:gridCol w="1061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255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Projekt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Náklady </a:t>
                      </a:r>
                    </a:p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(C)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Přínosy </a:t>
                      </a:r>
                    </a:p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(B)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B/C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Pořadí</a:t>
                      </a:r>
                    </a:p>
                    <a:p>
                      <a:pPr marL="469900" marR="0" lvl="0" indent="-469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projektů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NPV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Pořadí </a:t>
                      </a:r>
                    </a:p>
                    <a:p>
                      <a:pPr marL="469900" marR="0" lvl="0" indent="-469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projektů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4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4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4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Porovnání ukazatelů hodnocení</a:t>
            </a:r>
          </a:p>
        </p:txBody>
      </p:sp>
      <p:graphicFrame>
        <p:nvGraphicFramePr>
          <p:cNvPr id="17817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58689817"/>
              </p:ext>
            </p:extLst>
          </p:nvPr>
        </p:nvGraphicFramePr>
        <p:xfrm>
          <a:off x="323528" y="1916832"/>
          <a:ext cx="8135938" cy="4206240"/>
        </p:xfrm>
        <a:graphic>
          <a:graphicData uri="http://schemas.openxmlformats.org/drawingml/2006/table">
            <a:tbl>
              <a:tblPr/>
              <a:tblGrid>
                <a:gridCol w="280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424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Vlastnosti ukazatele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B/C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NPV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IRR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DN </a:t>
                      </a:r>
                    </a:p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prostá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DN </a:t>
                      </a:r>
                    </a:p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reálná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24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Uvažuje časovou</a:t>
                      </a:r>
                    </a:p>
                    <a:p>
                      <a:pPr marL="469900" marR="0" lvl="0" indent="-469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hodnotu peněz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866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Uvažuje všechny</a:t>
                      </a:r>
                    </a:p>
                    <a:p>
                      <a:pPr marL="469900" marR="0" lvl="0" indent="-469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relevantní hotovostní</a:t>
                      </a:r>
                    </a:p>
                    <a:p>
                      <a:pPr marL="469900" marR="0" lvl="0" indent="-469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toky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24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Závislost na odhadu</a:t>
                      </a:r>
                    </a:p>
                    <a:p>
                      <a:pPr marL="469900" marR="0" lvl="0" indent="-469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diskontní sazby r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24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Závislost na odhadu</a:t>
                      </a:r>
                    </a:p>
                    <a:p>
                      <a:pPr marL="469900" marR="0" lvl="0" indent="-469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hotovostních toků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61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Vlastnost </a:t>
                      </a: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aditivity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E0706-29D5-6FE3-C562-8399753E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CBA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B0752-4552-0888-ECE9-1F2DA4FF4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REGULATION (EU) 2021/1060 OF THE EUROPEAN PARLIAMENT</a:t>
            </a:r>
          </a:p>
          <a:p>
            <a:r>
              <a:rPr lang="en-US" dirty="0">
                <a:highlight>
                  <a:srgbClr val="C0C0C0"/>
                </a:highlight>
              </a:rPr>
              <a:t>AND OF THE COUNCIL</a:t>
            </a:r>
            <a:endParaRPr lang="cs-CZ" dirty="0">
              <a:highlight>
                <a:srgbClr val="C0C0C0"/>
              </a:highlight>
            </a:endParaRPr>
          </a:p>
          <a:p>
            <a:r>
              <a:rPr lang="en-US" dirty="0"/>
              <a:t>Art. 73.2, CPR</a:t>
            </a:r>
          </a:p>
          <a:p>
            <a:r>
              <a:rPr lang="en-US" dirty="0"/>
              <a:t>In selecting operations, the managing authority shall: ...</a:t>
            </a:r>
          </a:p>
          <a:p>
            <a:r>
              <a:rPr lang="en-US" dirty="0"/>
              <a:t>(c) ensure that selected operations present the best relationship between the amount of support, the</a:t>
            </a:r>
            <a:r>
              <a:rPr lang="cs-CZ" dirty="0"/>
              <a:t> </a:t>
            </a:r>
            <a:r>
              <a:rPr lang="en-US" dirty="0"/>
              <a:t>activities undertaken and the achievement of objectives;</a:t>
            </a:r>
          </a:p>
          <a:p>
            <a:r>
              <a:rPr lang="en-US" dirty="0"/>
              <a:t>(d) verify that the beneficiary has the necessary financial resources and mechanisms to cover operation</a:t>
            </a:r>
            <a:r>
              <a:rPr lang="cs-CZ" dirty="0"/>
              <a:t> </a:t>
            </a:r>
            <a:r>
              <a:rPr lang="en-US" dirty="0"/>
              <a:t>and maintenance costs for operations comprising investment in infrastructure or productive investment,</a:t>
            </a:r>
            <a:r>
              <a:rPr lang="cs-CZ" dirty="0"/>
              <a:t> </a:t>
            </a:r>
            <a:r>
              <a:rPr lang="en-US" dirty="0"/>
              <a:t>so as to ensure their financial sustainability;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282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5B67785-4D9A-1E04-514C-41E2B8214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" y="1066470"/>
            <a:ext cx="9116697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3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116D444-27A8-60CB-1A29-5758A8DD9C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53263" y="908720"/>
            <a:ext cx="7637473" cy="449867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CBA je analytický nástroj používaný k posouzení ekonomických výhod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nebo nevýhod investičního rozhodnutí kvantifikací změny blahobytu,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které lze přičíst jeho provádění.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100" dirty="0">
              <a:solidFill>
                <a:srgbClr val="1F1F1F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Klade si za cíl vyčíslit všechny přínosy a náklady pro společnost v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peněžním vyjádření. Tyto zahrnují ekonomické, sociální a environmentální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dopady.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100" dirty="0">
              <a:solidFill>
                <a:srgbClr val="1F1F1F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Jednalo se o </a:t>
            </a:r>
            <a:r>
              <a:rPr kumimoji="0" lang="cs-CZ" altLang="cs-CZ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povinný nástroj v programovém období 2014–2020 </a:t>
            </a:r>
            <a:r>
              <a:rPr kumimoji="0" lang="cs-CZ" altLang="cs-CZ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pro hlavní obory projekty financované Evropským fondem pro regionální rozvoj nebo  Fondem soudržnosti a je </a:t>
            </a:r>
            <a:r>
              <a:rPr kumimoji="0" lang="cs-CZ" altLang="cs-CZ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dobrovolným nástrojem v letech 2021–2027 </a:t>
            </a:r>
            <a:r>
              <a:rPr kumimoji="0" lang="cs-CZ" altLang="cs-CZ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programového období s nezbytnými kontextovými úpravami.</a:t>
            </a: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87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DF732E-EFC9-4815-2101-BBA5F04E5F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5"/>
          <a:stretch/>
        </p:blipFill>
        <p:spPr bwMode="auto">
          <a:xfrm>
            <a:off x="482600" y="643467"/>
            <a:ext cx="8178799" cy="505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7992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Metodika EU (2014-2020)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88840"/>
            <a:ext cx="6347714" cy="403244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dirty="0"/>
              <a:t>Postup CBA</a:t>
            </a:r>
          </a:p>
          <a:p>
            <a:pPr marL="914400" lvl="1" indent="-457200" eaLnBrk="1" hangingPunct="1">
              <a:buSzPct val="100000"/>
              <a:buFont typeface="+mj-lt"/>
              <a:buAutoNum type="arabicPeriod"/>
            </a:pPr>
            <a:r>
              <a:rPr lang="cs-CZ" sz="2400" i="1" dirty="0"/>
              <a:t>Analýza souvislostí – popis kontextu </a:t>
            </a:r>
          </a:p>
          <a:p>
            <a:pPr marL="914400" lvl="1" indent="-457200" eaLnBrk="1" hangingPunct="1">
              <a:buSzPct val="100000"/>
              <a:buFont typeface="+mj-lt"/>
              <a:buAutoNum type="arabicPeriod"/>
            </a:pPr>
            <a:r>
              <a:rPr lang="cs-CZ" sz="2400" i="1" dirty="0"/>
              <a:t>Definice cílů </a:t>
            </a:r>
          </a:p>
          <a:p>
            <a:pPr marL="914400" lvl="1" indent="-457200" eaLnBrk="1" hangingPunct="1">
              <a:buSzPct val="100000"/>
              <a:buFont typeface="+mj-lt"/>
              <a:buAutoNum type="arabicPeriod"/>
            </a:pPr>
            <a:r>
              <a:rPr lang="cs-CZ" sz="2400" i="1" dirty="0"/>
              <a:t>Identifikace projektu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cs-CZ" sz="2400" i="1" dirty="0"/>
              <a:t>Technická proveditelnost a environmentální udržitelnost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cs-CZ" sz="2400" i="1" dirty="0"/>
              <a:t>Finanční analýza</a:t>
            </a:r>
          </a:p>
          <a:p>
            <a:pPr marL="914400" lvl="1" indent="-457200" eaLnBrk="1" hangingPunct="1">
              <a:buSzPct val="100000"/>
              <a:buFont typeface="+mj-lt"/>
              <a:buAutoNum type="arabicPeriod"/>
            </a:pPr>
            <a:r>
              <a:rPr lang="cs-CZ" sz="2400" i="1" dirty="0"/>
              <a:t>Ekonomická analýza</a:t>
            </a:r>
          </a:p>
          <a:p>
            <a:pPr marL="914400" lvl="1" indent="-457200" eaLnBrk="1" hangingPunct="1">
              <a:buSzPct val="100000"/>
              <a:buFont typeface="+mj-lt"/>
              <a:buAutoNum type="arabicPeriod"/>
            </a:pPr>
            <a:r>
              <a:rPr lang="cs-CZ" sz="2400" i="1" dirty="0"/>
              <a:t>Analýza rizik</a:t>
            </a:r>
          </a:p>
          <a:p>
            <a:pPr marL="457200" lvl="1" indent="0" eaLnBrk="1" hangingPunct="1">
              <a:buNone/>
            </a:pPr>
            <a:r>
              <a:rPr lang="cs-CZ" sz="2400" dirty="0"/>
              <a:t>(obrázek str. 8 </a:t>
            </a:r>
            <a:r>
              <a:rPr lang="cs-CZ" sz="2400" dirty="0" err="1"/>
              <a:t>Guide</a:t>
            </a:r>
            <a:r>
              <a:rPr lang="cs-CZ" sz="2400" dirty="0"/>
              <a:t>, str. 19 </a:t>
            </a:r>
            <a:r>
              <a:rPr lang="cs-CZ" sz="2400" dirty="0" err="1"/>
              <a:t>Guide</a:t>
            </a:r>
            <a:r>
              <a:rPr lang="cs-CZ" sz="2400" dirty="0"/>
              <a:t> CZ)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4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C608EA92-2189-6906-CD8A-50A6C9CFC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780" y="905933"/>
            <a:ext cx="2910442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24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300225-10DF-0A03-4195-F6344A8CE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FD81B9-8D9A-637D-0275-36ED08556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55108"/>
            <a:ext cx="8784976" cy="534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14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A6FCFC-CAC4-BA30-F9FB-F967C3A49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459676"/>
            <a:ext cx="8640960" cy="54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28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605FF7-8DC2-FA16-E52F-50A4FD13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EU (2021-2027)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8971C5-3458-34B1-6800-A850C1DE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88000" indent="-288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Analýza možností a proveditelnosti</a:t>
            </a:r>
          </a:p>
          <a:p>
            <a:pPr marL="292608" lvl="1" indent="0">
              <a:lnSpc>
                <a:spcPct val="100000"/>
              </a:lnSpc>
              <a:buNone/>
            </a:pPr>
            <a:r>
              <a:rPr lang="cs-CZ" dirty="0"/>
              <a:t>Jaká jsou klíčová data potřebná k vyhodnocení projektu? Jak my může dosáhnout cíle? Jaké jsou proveditelné alternativy? Které z těchto alternativ je </a:t>
            </a:r>
            <a:r>
              <a:rPr lang="cs-CZ" sz="2000" dirty="0"/>
              <a:t>nejlepší</a:t>
            </a:r>
            <a:r>
              <a:rPr lang="cs-CZ" dirty="0"/>
              <a:t>?</a:t>
            </a:r>
            <a:endParaRPr lang="en-US" dirty="0"/>
          </a:p>
          <a:p>
            <a:pPr marL="288000" indent="-288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Finanční analýza</a:t>
            </a:r>
          </a:p>
          <a:p>
            <a:pPr marL="292608" lvl="1" indent="0">
              <a:lnSpc>
                <a:spcPct val="100000"/>
              </a:lnSpc>
              <a:buNone/>
            </a:pPr>
            <a:r>
              <a:rPr lang="cs-CZ" dirty="0"/>
              <a:t>Kolik finančních prostředků je potřeba k realizaci zvolené varianty? Jaká je míra spolufinancování EU?</a:t>
            </a:r>
            <a:endParaRPr lang="cs-CZ" b="1" dirty="0"/>
          </a:p>
          <a:p>
            <a:pPr marL="288000" indent="-288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Ekonomická analýza</a:t>
            </a:r>
          </a:p>
          <a:p>
            <a:pPr marL="292608" lvl="1" indent="0">
              <a:lnSpc>
                <a:spcPct val="100000"/>
              </a:lnSpc>
              <a:buNone/>
            </a:pPr>
            <a:r>
              <a:rPr lang="cs-CZ" dirty="0"/>
              <a:t>Jaký je dopad na oblast, kde bude projekt realizován?</a:t>
            </a:r>
            <a:endParaRPr lang="cs-CZ" b="1" dirty="0"/>
          </a:p>
          <a:p>
            <a:pPr marL="288000" indent="-288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/>
              <a:t>Analýza rizika</a:t>
            </a:r>
          </a:p>
          <a:p>
            <a:pPr marL="292608" lvl="1" indent="0">
              <a:lnSpc>
                <a:spcPct val="100000"/>
              </a:lnSpc>
              <a:buNone/>
            </a:pPr>
            <a:r>
              <a:rPr lang="cs-CZ" dirty="0"/>
              <a:t>Jak můžeme dělat prognózy v časovém horizontu projektu? Je možné učinit projekt finančně robustnějším a ekonomicky žádoucím?</a:t>
            </a:r>
            <a:endParaRPr lang="cs-CZ" b="1" dirty="0"/>
          </a:p>
          <a:p>
            <a:pPr marL="285750" indent="-285750"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903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Analýza možností a proveditelnosti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988840"/>
            <a:ext cx="7853497" cy="4052523"/>
          </a:xfrm>
        </p:spPr>
        <p:txBody>
          <a:bodyPr>
            <a:normAutofit/>
          </a:bodyPr>
          <a:lstStyle/>
          <a:p>
            <a:pPr marL="252000" indent="-288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/>
              <a:t>Jaká jsou klíčová data potřebná k vyhodnocení projektu? </a:t>
            </a:r>
          </a:p>
          <a:p>
            <a:pPr marL="252000" indent="-288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/>
              <a:t>Lze cíle dosáhnout pomocí různé možnosti? </a:t>
            </a:r>
          </a:p>
          <a:p>
            <a:pPr marL="252000" indent="-288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/>
              <a:t>Existuje nějaké omezení, které může ohrozit implementaci projektu? </a:t>
            </a:r>
          </a:p>
          <a:p>
            <a:pPr marL="252000" indent="-288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/>
              <a:t>Jaká jsou klíčová data potřebná k vyhodnocení projektu? Lze cíle dosáhnout pomocí různé možnosti? Existuje nějaké omezení, které může projekt ohrozit? implementace? Jaká je nejlepší proveditelná varianta </a:t>
            </a:r>
            <a:r>
              <a:rPr lang="cs-CZ" dirty="0" err="1"/>
              <a:t>projektu?Jaká</a:t>
            </a:r>
            <a:r>
              <a:rPr lang="cs-CZ" dirty="0"/>
              <a:t> je nejlepší proveditelná varianta projektu?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Analýza možností a proveditelnosti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988840"/>
            <a:ext cx="7853497" cy="4052523"/>
          </a:xfrm>
        </p:spPr>
        <p:txBody>
          <a:bodyPr>
            <a:normAutofit/>
          </a:bodyPr>
          <a:lstStyle/>
          <a:p>
            <a:pPr marL="421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3200" dirty="0"/>
              <a:t>Makroekonomický a sektorový kontext</a:t>
            </a:r>
          </a:p>
          <a:p>
            <a:pPr marL="421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3200" dirty="0"/>
              <a:t>Identifikace možností</a:t>
            </a:r>
          </a:p>
          <a:p>
            <a:pPr marL="421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3200" dirty="0"/>
              <a:t>Analýza proveditelnosti</a:t>
            </a:r>
          </a:p>
          <a:p>
            <a:pPr marL="421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3200" dirty="0"/>
              <a:t>Výběr možnosti</a:t>
            </a:r>
          </a:p>
        </p:txBody>
      </p:sp>
    </p:spTree>
    <p:extLst>
      <p:ext uri="{BB962C8B-B14F-4D97-AF65-F5344CB8AC3E}">
        <p14:creationId xmlns:p14="http://schemas.microsoft.com/office/powerpoint/2010/main" val="4011107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313D9-9E1C-000B-1797-B207B85C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Krok – Makroekonomický a sektorový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EE2408-0516-E301-746F-82CB88131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4824"/>
            <a:ext cx="7781489" cy="4392488"/>
          </a:xfrm>
        </p:spPr>
        <p:txBody>
          <a:bodyPr/>
          <a:lstStyle/>
          <a:p>
            <a:r>
              <a:rPr lang="cs-CZ" dirty="0"/>
              <a:t>Jeho cílem je identifikovat scénář, ve kterém bude projekt realizován.</a:t>
            </a:r>
          </a:p>
          <a:p>
            <a:r>
              <a:rPr lang="cs-CZ" dirty="0"/>
              <a:t>Tato analýza je zaměřena zejména na sběr informací potřebných k předpovědi poptávky po projektové zboží zaměřením na:</a:t>
            </a:r>
          </a:p>
          <a:p>
            <a:endParaRPr lang="cs-CZ" dirty="0"/>
          </a:p>
          <a:p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POPTÁVKU PO ZBOŽÍ A SLUŽBÁCH		NABÍDKU ZBOŽÍ A SLUŽEB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SOUVISEJÍCÍCH S PROJEKTEM		SOUVISEJÍCÍCH S PROJEKTEM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4B0C517C-7836-FC66-1F6C-66D9EB347B74}"/>
              </a:ext>
            </a:extLst>
          </p:cNvPr>
          <p:cNvCxnSpPr/>
          <p:nvPr/>
        </p:nvCxnSpPr>
        <p:spPr>
          <a:xfrm>
            <a:off x="1547664" y="3296491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684275D-5562-6A08-B685-C04001F115B6}"/>
              </a:ext>
            </a:extLst>
          </p:cNvPr>
          <p:cNvCxnSpPr/>
          <p:nvPr/>
        </p:nvCxnSpPr>
        <p:spPr>
          <a:xfrm>
            <a:off x="1547664" y="328498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18160FC-2694-CFAF-E7CC-E270C285912E}"/>
              </a:ext>
            </a:extLst>
          </p:cNvPr>
          <p:cNvCxnSpPr/>
          <p:nvPr/>
        </p:nvCxnSpPr>
        <p:spPr>
          <a:xfrm>
            <a:off x="7236296" y="3296491"/>
            <a:ext cx="0" cy="420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B7C94E0-5785-4104-E125-1A1E9B8C10D6}"/>
              </a:ext>
            </a:extLst>
          </p:cNvPr>
          <p:cNvCxnSpPr/>
          <p:nvPr/>
        </p:nvCxnSpPr>
        <p:spPr>
          <a:xfrm>
            <a:off x="4211960" y="2996952"/>
            <a:ext cx="0" cy="299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59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32A76-CAA9-9941-026D-1CE552F3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Krok – Identifikace možností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B579DE-AB1D-48D2-968F-242962A4D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Cíl: Zaměřuje se na identifikaci investičních alternativ spolu s jejich klíčovými vlastnostmi. K tomu zásadní informace je identifikace poptávky vyvolané každou alternativou.</a:t>
            </a:r>
          </a:p>
          <a:p>
            <a:endParaRPr lang="cs-CZ" dirty="0"/>
          </a:p>
          <a:p>
            <a:r>
              <a:rPr lang="cs-CZ" dirty="0"/>
              <a:t>Vždy by měly být </a:t>
            </a:r>
            <a:r>
              <a:rPr lang="cs-CZ" b="1" dirty="0"/>
              <a:t>nejméně dvě možnosti.</a:t>
            </a:r>
          </a:p>
          <a:p>
            <a:pPr marL="749808" lvl="1" indent="-457200">
              <a:buFont typeface="+mj-lt"/>
              <a:buAutoNum type="arabicPeriod"/>
            </a:pPr>
            <a:r>
              <a:rPr lang="cs-CZ" dirty="0"/>
              <a:t>MOŽNOST UDĚLAT MINIMUM</a:t>
            </a:r>
          </a:p>
          <a:p>
            <a:pPr marL="749808" lvl="1" indent="-457200">
              <a:buFont typeface="+mj-lt"/>
              <a:buAutoNum type="arabicPeriod"/>
            </a:pPr>
            <a:r>
              <a:rPr lang="cs-CZ" dirty="0"/>
              <a:t>MOŽNOST UDĚLAT NĚCO</a:t>
            </a:r>
          </a:p>
          <a:p>
            <a:pPr marL="658368" lvl="3" indent="0">
              <a:buNone/>
            </a:pPr>
            <a:r>
              <a:rPr lang="cs-CZ" sz="1600" dirty="0"/>
              <a:t>Zvážit nejdůležitější projektové proměnné:</a:t>
            </a:r>
          </a:p>
          <a:p>
            <a:pPr marL="1126998" lvl="4" indent="-285750"/>
            <a:r>
              <a:rPr lang="cs-CZ" sz="1600" b="1" dirty="0"/>
              <a:t>Technologie</a:t>
            </a:r>
          </a:p>
          <a:p>
            <a:pPr marL="1126998" lvl="4" indent="-285750"/>
            <a:r>
              <a:rPr lang="cs-CZ" sz="1600" b="1" dirty="0"/>
              <a:t>Velikost a načasování</a:t>
            </a:r>
          </a:p>
          <a:p>
            <a:pPr marL="1126998" lvl="4" indent="-285750"/>
            <a:r>
              <a:rPr lang="cs-CZ" sz="1600" b="1" dirty="0"/>
              <a:t>Umístění </a:t>
            </a:r>
          </a:p>
        </p:txBody>
      </p:sp>
    </p:spTree>
    <p:extLst>
      <p:ext uri="{BB962C8B-B14F-4D97-AF65-F5344CB8AC3E}">
        <p14:creationId xmlns:p14="http://schemas.microsoft.com/office/powerpoint/2010/main" val="112420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Základní rys CBA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204864"/>
            <a:ext cx="7543801" cy="3664230"/>
          </a:xfrm>
        </p:spPr>
        <p:txBody>
          <a:bodyPr/>
          <a:lstStyle/>
          <a:p>
            <a:pPr eaLnBrk="1" hangingPunct="1"/>
            <a:r>
              <a:rPr lang="cs-CZ" sz="2800" dirty="0"/>
              <a:t>náklady a přínosy (vstupy a výstupy) vždy oceňuje v </a:t>
            </a:r>
            <a:r>
              <a:rPr lang="cs-CZ" sz="2800" b="1" dirty="0"/>
              <a:t>peněžních jednotkách</a:t>
            </a:r>
          </a:p>
          <a:p>
            <a:pPr eaLnBrk="1" hangingPunct="1">
              <a:buFont typeface="Wingdings" pitchFamily="2" charset="2"/>
              <a:buNone/>
            </a:pPr>
            <a:endParaRPr lang="cs-CZ" sz="2800" b="1" dirty="0"/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BF2FF-D36F-DCC9-BC94-4ADC0299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Krok – Analýza proveditelnosti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39B955-5602-C16B-B935-819B7F082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132810"/>
            <a:ext cx="8532440" cy="43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27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36F3D-1FF7-6C90-3AC8-23A9FDE7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Krok – Výběr možnosti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EDDF63-A2F9-155A-2F8E-441342DF7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7543800" cy="424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289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6" name="Rectangle 32775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8" name="Rectangle 32777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sz="3100">
                <a:solidFill>
                  <a:srgbClr val="FFFFFF"/>
                </a:solidFill>
              </a:rPr>
              <a:t>Stanovení cílů</a:t>
            </a:r>
          </a:p>
        </p:txBody>
      </p:sp>
      <p:sp>
        <p:nvSpPr>
          <p:cNvPr id="32780" name="Rectangle 32779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/>
              <a:t>Základní požadavky pro cíle:</a:t>
            </a:r>
            <a:endParaRPr lang="cs-CZ" b="1"/>
          </a:p>
          <a:p>
            <a:pPr lvl="1" eaLnBrk="1" hangingPunct="1"/>
            <a:r>
              <a:rPr lang="cs-CZ" b="1"/>
              <a:t>předmětnost cílů</a:t>
            </a:r>
            <a:r>
              <a:rPr lang="cs-CZ"/>
              <a:t>, tedy to, aby cíle byly odvozeny od očekávání veřejných projektů, od jejich užitků,</a:t>
            </a:r>
            <a:endParaRPr lang="cs-CZ" b="1"/>
          </a:p>
          <a:p>
            <a:pPr lvl="1" eaLnBrk="1" hangingPunct="1"/>
            <a:r>
              <a:rPr lang="cs-CZ" b="1"/>
              <a:t>verifikovatelnost cílů</a:t>
            </a:r>
            <a:r>
              <a:rPr lang="cs-CZ" i="1"/>
              <a:t>,</a:t>
            </a:r>
            <a:r>
              <a:rPr lang="cs-CZ"/>
              <a:t> která umožní zjistit, zda na konci sledovaného období bylo cíle dosaženo, </a:t>
            </a:r>
            <a:endParaRPr lang="cs-CZ" b="1"/>
          </a:p>
          <a:p>
            <a:pPr lvl="1" eaLnBrk="1" hangingPunct="1"/>
            <a:r>
              <a:rPr lang="cs-CZ" b="1"/>
              <a:t>reálnost cílů</a:t>
            </a:r>
            <a:r>
              <a:rPr lang="cs-CZ"/>
              <a:t>, tedy zda jsou splnitelné,</a:t>
            </a:r>
            <a:endParaRPr lang="cs-CZ" b="1"/>
          </a:p>
          <a:p>
            <a:pPr lvl="1" eaLnBrk="1" hangingPunct="1"/>
            <a:r>
              <a:rPr lang="cs-CZ" b="1"/>
              <a:t>konzistentnost cílů</a:t>
            </a:r>
            <a:r>
              <a:rPr lang="cs-CZ" i="1"/>
              <a:t>,</a:t>
            </a:r>
            <a:r>
              <a:rPr lang="cs-CZ"/>
              <a:t> tedy jejich vzájemná návaznost,</a:t>
            </a:r>
            <a:endParaRPr lang="cs-CZ" b="1"/>
          </a:p>
          <a:p>
            <a:pPr lvl="1" eaLnBrk="1" hangingPunct="1"/>
            <a:r>
              <a:rPr lang="cs-CZ" b="1" err="1"/>
              <a:t>kvantifikovatelnost</a:t>
            </a:r>
            <a:r>
              <a:rPr lang="cs-CZ" b="1"/>
              <a:t> cílů</a:t>
            </a:r>
            <a:r>
              <a:rPr lang="cs-CZ" i="1"/>
              <a:t>,</a:t>
            </a:r>
            <a:r>
              <a:rPr lang="cs-CZ"/>
              <a:t> zaručující, že přímo v zadání cíle jsou uváděny měrné jednotky umožňující měřit v jakém množství (kolik), v jaké kvalitě (jaké charakteristiky), v jakých termínech (kdy) a s jakými náklady byly cíle splněny a </a:t>
            </a:r>
            <a:endParaRPr lang="cs-CZ" b="1"/>
          </a:p>
          <a:p>
            <a:pPr lvl="1" eaLnBrk="1" hangingPunct="1"/>
            <a:r>
              <a:rPr lang="cs-CZ" b="1"/>
              <a:t>zda cíle pokrývají dané potřeby</a:t>
            </a:r>
            <a:r>
              <a:rPr lang="cs-CZ"/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4" name="Rectangle 3482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6" name="Rectangle 3482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sz="3100">
                <a:solidFill>
                  <a:srgbClr val="FFFFFF"/>
                </a:solidFill>
              </a:rPr>
              <a:t>Identifikace projektu</a:t>
            </a:r>
          </a:p>
        </p:txBody>
      </p:sp>
      <p:sp>
        <p:nvSpPr>
          <p:cNvPr id="34828" name="Rectangle 3482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/>
              <a:t>Projekt je definován souborem technických, organizačních, marketingových a finančních řešení, které tvoří logicky provázaný funkční celek, který má určitý dopad na socioekonomickou situaci určitých členů společnosti. </a:t>
            </a:r>
          </a:p>
          <a:p>
            <a:pPr eaLnBrk="1" hangingPunct="1"/>
            <a:r>
              <a:rPr lang="cs-CZ"/>
              <a:t>Z hlediska investičního pak můžeme na projekt pohlížet jako na určité aktivum, které si pořizujeme proto, aby nám přinášelo užitek. Již jsme jednoznačně řekli, že k tomu, abychom se mohli rozhodnout o smysluplnosti realizace projektu, musíme znát důsledky jeho přijetí.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8" name="Rectangle 3584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0" name="Rectangle 3584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sz="3100">
                <a:solidFill>
                  <a:srgbClr val="FFFFFF"/>
                </a:solidFill>
              </a:rPr>
              <a:t>Identifikace projektu</a:t>
            </a:r>
          </a:p>
        </p:txBody>
      </p:sp>
      <p:sp>
        <p:nvSpPr>
          <p:cNvPr id="35852" name="Rectangle 3585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/>
              <a:t>Při identifikaci projektu je nutné zvažovat:</a:t>
            </a:r>
          </a:p>
          <a:p>
            <a:pPr lvl="1" eaLnBrk="1" hangingPunct="1"/>
            <a:r>
              <a:rPr lang="cs-CZ"/>
              <a:t>Investiční variantu</a:t>
            </a:r>
          </a:p>
          <a:p>
            <a:pPr lvl="1" eaLnBrk="1" hangingPunct="1"/>
            <a:r>
              <a:rPr lang="cs-CZ"/>
              <a:t>Nulovou variantu</a:t>
            </a:r>
          </a:p>
          <a:p>
            <a:pPr lvl="1" eaLnBrk="1" hangingPunct="1"/>
            <a:endParaRPr lang="cs-CZ"/>
          </a:p>
          <a:p>
            <a:pPr lvl="1" eaLnBrk="1" hangingPunct="1"/>
            <a:r>
              <a:rPr lang="cs-CZ"/>
              <a:t>Kdo je zodpovědný za implementaci projektu!!</a:t>
            </a:r>
          </a:p>
          <a:p>
            <a:pPr lvl="1" eaLnBrk="1" hangingPunct="1"/>
            <a:r>
              <a:rPr lang="cs-CZ"/>
              <a:t>Kdo jsou koneční příjemci výstupů (beneficenti)</a:t>
            </a:r>
          </a:p>
          <a:p>
            <a:pPr lvl="1" eaLnBrk="1" hangingPunct="1"/>
            <a:r>
              <a:rPr lang="cs-CZ"/>
              <a:t>Kdo jsou </a:t>
            </a:r>
            <a:r>
              <a:rPr lang="cs-CZ" err="1"/>
              <a:t>stakeholdeři</a:t>
            </a:r>
            <a:r>
              <a:rPr lang="cs-CZ"/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3" name="Rectangle 36872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5" name="Rectangle 36874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sz="2600">
                <a:solidFill>
                  <a:srgbClr val="FFFFFF"/>
                </a:solidFill>
              </a:rPr>
              <a:t>Technická proveditelnost a environmentální udržitelnost</a:t>
            </a:r>
          </a:p>
        </p:txBody>
      </p:sp>
      <p:sp>
        <p:nvSpPr>
          <p:cNvPr id="36877" name="Rectangle 36876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36869" name="Rectangle 3">
            <a:extLst>
              <a:ext uri="{FF2B5EF4-FFF2-40B4-BE49-F238E27FC236}">
                <a16:creationId xmlns:a16="http://schemas.microsoft.com/office/drawing/2014/main" id="{6E2FE358-2DC7-1AD1-8B20-A0B26BD9C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80102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Referenční hodnota pro 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47" y="2060848"/>
            <a:ext cx="78200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1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Finanční analýza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000" dirty="0"/>
              <a:t>Hlavním účelem finanční analýzy </a:t>
            </a:r>
            <a:r>
              <a:rPr lang="cs-CZ" dirty="0"/>
              <a:t>je zodpovědět následující otázky:</a:t>
            </a:r>
          </a:p>
          <a:p>
            <a:pPr marL="749808" lvl="1" indent="-457200">
              <a:buFont typeface="+mj-lt"/>
              <a:buAutoNum type="arabicPeriod"/>
            </a:pPr>
            <a:r>
              <a:rPr lang="cs-CZ" dirty="0"/>
              <a:t>Kolik zdrojů je potřeba, aby byl projekt realizován?</a:t>
            </a:r>
          </a:p>
          <a:p>
            <a:pPr marL="749808" lvl="1" indent="-457200">
              <a:buFont typeface="+mj-lt"/>
              <a:buAutoNum type="arabicPeriod"/>
            </a:pPr>
            <a:r>
              <a:rPr lang="cs-CZ" dirty="0"/>
              <a:t>Jaký bude příspěvek EU a případné půjčky potřebné k realizaci projektu?</a:t>
            </a:r>
          </a:p>
          <a:p>
            <a:pPr eaLnBrk="1" hangingPunct="1"/>
            <a:r>
              <a:rPr lang="cs-CZ" sz="2000" dirty="0"/>
              <a:t>K posouzení finanční návratnosti projektu můžeme využít standardně finanční čistou současnou hodnotu (</a:t>
            </a:r>
            <a:r>
              <a:rPr lang="cs-CZ" sz="2000" dirty="0" err="1"/>
              <a:t>Financial</a:t>
            </a:r>
            <a:r>
              <a:rPr lang="cs-CZ" sz="2000" dirty="0"/>
              <a:t> Net </a:t>
            </a:r>
            <a:r>
              <a:rPr lang="cs-CZ" sz="2000" dirty="0" err="1"/>
              <a:t>Present</a:t>
            </a:r>
            <a:r>
              <a:rPr lang="cs-CZ" sz="2000" dirty="0"/>
              <a:t> </a:t>
            </a:r>
            <a:r>
              <a:rPr lang="cs-CZ" sz="2000" dirty="0" err="1"/>
              <a:t>Value</a:t>
            </a:r>
            <a:r>
              <a:rPr lang="cs-CZ" sz="2000" dirty="0"/>
              <a:t> – FNPV) a finanční vnitřní výnosové procento (</a:t>
            </a:r>
            <a:r>
              <a:rPr lang="cs-CZ" sz="2000" dirty="0" err="1"/>
              <a:t>Financial</a:t>
            </a:r>
            <a:r>
              <a:rPr lang="cs-CZ" sz="2000" dirty="0"/>
              <a:t> </a:t>
            </a:r>
            <a:r>
              <a:rPr lang="cs-CZ" sz="2000" dirty="0" err="1"/>
              <a:t>Internal</a:t>
            </a:r>
            <a:r>
              <a:rPr lang="cs-CZ" sz="2000" dirty="0"/>
              <a:t> </a:t>
            </a:r>
            <a:r>
              <a:rPr lang="cs-CZ" sz="2000" dirty="0" err="1"/>
              <a:t>Rate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Return – FRR) a to ve formách výnosnosti projektu (FRR(C), resp. FNPV(C)) a výnosnosti kapitálu (FRR(K) , resp. FNPV(K)).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Finanční analýza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600" dirty="0"/>
              <a:t>Finanční analýza prováděná v rámci analýzy nákladů a přínosů velkého projektu, která má být poskytnuta Komisi, by se měla zejména zaměřit na:</a:t>
            </a:r>
          </a:p>
          <a:p>
            <a:pPr lvl="1" eaLnBrk="1" hangingPunct="1"/>
            <a:r>
              <a:rPr lang="cs-CZ" sz="2200" dirty="0"/>
              <a:t>zhodnocení </a:t>
            </a:r>
            <a:r>
              <a:rPr lang="cs-CZ" sz="2200" b="1" dirty="0"/>
              <a:t>finanční ziskovosti investice </a:t>
            </a:r>
            <a:r>
              <a:rPr lang="cs-CZ" sz="2200" dirty="0"/>
              <a:t>a vlastního (státního) kapitálu,</a:t>
            </a:r>
          </a:p>
          <a:p>
            <a:pPr lvl="1" eaLnBrk="1" hangingPunct="1"/>
            <a:r>
              <a:rPr lang="cs-CZ" sz="2200" dirty="0"/>
              <a:t>stanovení vhodného (maximálního) </a:t>
            </a:r>
            <a:r>
              <a:rPr lang="cs-CZ" sz="2200" b="1" dirty="0"/>
              <a:t>příspěvku z fondů,</a:t>
            </a:r>
          </a:p>
          <a:p>
            <a:pPr lvl="1" eaLnBrk="1" hangingPunct="1"/>
            <a:r>
              <a:rPr lang="cs-CZ" sz="2200" dirty="0"/>
              <a:t>kontrolu </a:t>
            </a:r>
            <a:r>
              <a:rPr lang="cs-CZ" sz="2200" b="1" dirty="0"/>
              <a:t>finanční udržitelnosti </a:t>
            </a:r>
            <a:r>
              <a:rPr lang="cs-CZ" sz="2200" dirty="0"/>
              <a:t>projektu.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89763D6-F026-DA10-1452-E4582F1E7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7" y="836712"/>
            <a:ext cx="8511639" cy="4896544"/>
          </a:xfrm>
        </p:spPr>
      </p:pic>
    </p:spTree>
    <p:extLst>
      <p:ext uri="{BB962C8B-B14F-4D97-AF65-F5344CB8AC3E}">
        <p14:creationId xmlns:p14="http://schemas.microsoft.com/office/powerpoint/2010/main" val="98911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001000" cy="1008063"/>
          </a:xfrm>
        </p:spPr>
        <p:txBody>
          <a:bodyPr/>
          <a:lstStyle/>
          <a:p>
            <a:pPr eaLnBrk="1" hangingPunct="1"/>
            <a:r>
              <a:rPr lang="cs-CZ"/>
              <a:t>Náklady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4863"/>
            <a:ext cx="6407943" cy="3921299"/>
          </a:xfrm>
        </p:spPr>
        <p:txBody>
          <a:bodyPr/>
          <a:lstStyle/>
          <a:p>
            <a:pPr marL="571500" indent="-571500" eaLnBrk="1" hangingPunct="1"/>
            <a:r>
              <a:rPr lang="cs-CZ" sz="2800" dirty="0"/>
              <a:t>v pojetí CBA souhrnem </a:t>
            </a:r>
            <a:r>
              <a:rPr lang="cs-CZ" sz="2800" b="1" dirty="0"/>
              <a:t>peněžních výdajů</a:t>
            </a:r>
            <a:r>
              <a:rPr lang="cs-CZ" sz="2800" dirty="0"/>
              <a:t> a </a:t>
            </a:r>
            <a:r>
              <a:rPr lang="cs-CZ" sz="2800" b="1" dirty="0"/>
              <a:t>nepeněžních prvků</a:t>
            </a:r>
            <a:r>
              <a:rPr lang="cs-CZ" sz="2800" dirty="0"/>
              <a:t> nutných k využití různých zdrojů pro získání specifického produktu. 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B5758CB-F06D-7BE9-A78E-F5E0607DF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48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274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80FEFAF-50C4-7102-C828-E701372B7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533"/>
            <a:ext cx="9144000" cy="5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6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89C4FDE-6DEE-1EFA-7ED9-97114FE2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581"/>
            <a:ext cx="9144000" cy="51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395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F377E4C-6CD3-28ED-CAEA-2338838D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217"/>
            <a:ext cx="9144000" cy="592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142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55D8FFB-9D28-94CF-12A2-519C5462B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155"/>
            <a:ext cx="9144000" cy="608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109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AD50E81-7C48-BFF7-6123-B3C69A854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139"/>
            <a:ext cx="9144000" cy="61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937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87DBB7-77CC-52CA-9658-F987D6D54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887"/>
            <a:ext cx="9144000" cy="51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690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Finanční udržitelnost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71599" y="2060848"/>
            <a:ext cx="7395161" cy="337671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000" b="1" dirty="0"/>
              <a:t>Finanční udržitelnost </a:t>
            </a:r>
            <a:r>
              <a:rPr lang="cs-CZ" sz="2000" dirty="0"/>
              <a:t>projektu by se měla posuzovat kontrolou toho, že kumulované (nediskontované) čisté peněžní toky jsou po celé uvažované referenční období kladné.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/>
              <a:t>Čisté peněžní toky pro tyto účely by měly zohledňovat investiční náklady, veškeré finanční zdroje (státní i EU) a čisté příjmy. 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/>
              <a:t>Zbytková hodnota se zde nezohledňuje, nejsou-li aktiva v posledním roce uvažované analýzy skutečně zlikvidována.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Ekonomická analýza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400" dirty="0"/>
              <a:t>Důvodem ekonomického hodnocení je skutečnost, že vstupy do projektu by měly být oceněny náklady příležitosti a výstupy z projektu ochotou spotřebitelů platit.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E47E53F-5C67-0B32-D13E-4F4DF7C5B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911"/>
            <a:ext cx="9144000" cy="52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7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Přínosy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132856"/>
            <a:ext cx="7543801" cy="3736238"/>
          </a:xfrm>
        </p:spPr>
        <p:txBody>
          <a:bodyPr/>
          <a:lstStyle/>
          <a:p>
            <a:pPr eaLnBrk="1" hangingPunct="1"/>
            <a:r>
              <a:rPr lang="cs-CZ" sz="2800" dirty="0"/>
              <a:t>v pojetí CBA souhrnem </a:t>
            </a:r>
            <a:r>
              <a:rPr lang="cs-CZ" sz="2800" b="1" dirty="0"/>
              <a:t>uspokojení (užitků) </a:t>
            </a:r>
            <a:r>
              <a:rPr lang="cs-CZ" sz="2800" dirty="0"/>
              <a:t>jednotlivců, skupiny jednotlivců či komunity, které projekt generuje. Mohou mít primárně peněžní i nepeněžní formu.</a:t>
            </a:r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07C4E32-F734-52FD-FA5B-9DED7C0BA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513"/>
            <a:ext cx="9144000" cy="522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313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E36C16-A62A-ECD0-F693-0804E63A2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955"/>
            <a:ext cx="9144000" cy="53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492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/>
              <a:t>1. Fiskální korekce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916832"/>
            <a:ext cx="6129728" cy="352073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600" dirty="0"/>
              <a:t>Výchozím bodem ekonomické analýzy jsou peněžní toky používané ve finanční analýze. Při určování ukazatelů hospodářské výkonnosti je třeba provést určité úpravy.</a:t>
            </a:r>
          </a:p>
          <a:p>
            <a:pPr lvl="1" eaLnBrk="1" hangingPunct="1"/>
            <a:r>
              <a:rPr lang="cs-CZ" sz="2200" b="1" i="1" dirty="0"/>
              <a:t>Daňové opravy: </a:t>
            </a:r>
            <a:r>
              <a:rPr lang="cs-CZ" sz="2200" dirty="0"/>
              <a:t>je nutné odečíst nepřímé daně (např. DPH), subvence a čisté převody (např. platby na sociální zabezpečení). Do cen by však měly být započteny přímé daně. Měly by být také zahrnuty konkrétní nepřímé daně nebo subvence, pokud mají představovat opravu v důsledku externalit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b="1" dirty="0"/>
              <a:t>Fiskální korekce</a:t>
            </a:r>
          </a:p>
          <a:p>
            <a:pPr lvl="2"/>
            <a:r>
              <a:rPr lang="cs-CZ" sz="1800" dirty="0"/>
              <a:t>Ceny za vstupy a výstupy je třeba uplatňovat bez DPH</a:t>
            </a:r>
          </a:p>
          <a:p>
            <a:pPr lvl="2"/>
            <a:r>
              <a:rPr lang="cs-CZ" sz="1800" dirty="0"/>
              <a:t>Ceny vstupů je třeba uplatňovat po odečtu přímých a nepřímých daní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Vyhodnocení netržních dopadů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4472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CFE7081-03B0-59B3-E7A5-326F35217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83" y="785443"/>
            <a:ext cx="8116433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740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1019200"/>
          </a:xfrm>
        </p:spPr>
        <p:txBody>
          <a:bodyPr/>
          <a:lstStyle/>
          <a:p>
            <a:pPr eaLnBrk="1" hangingPunct="1"/>
            <a:r>
              <a:rPr lang="cs-CZ" dirty="0"/>
              <a:t>Analýza rizik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52600"/>
            <a:ext cx="7812162" cy="4556125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cs-CZ" sz="2400" dirty="0"/>
              <a:t>Analýza citlivosti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cs-CZ" sz="2400" dirty="0"/>
              <a:t>Rozdělení pravděpodobnosti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cs-CZ" sz="2400" dirty="0"/>
              <a:t>Kalkulace očekávaných hodnot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1019200"/>
          </a:xfrm>
        </p:spPr>
        <p:txBody>
          <a:bodyPr/>
          <a:lstStyle/>
          <a:p>
            <a:pPr eaLnBrk="1" hangingPunct="1"/>
            <a:r>
              <a:rPr lang="cs-CZ" dirty="0"/>
              <a:t>Analýza citlivosti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844824"/>
            <a:ext cx="8001000" cy="446390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b="1" dirty="0"/>
              <a:t>Analýza citlivosti </a:t>
            </a:r>
            <a:r>
              <a:rPr lang="cs-CZ" sz="2400" dirty="0"/>
              <a:t>se</a:t>
            </a:r>
            <a:r>
              <a:rPr lang="cs-CZ" sz="2400" b="1" i="1" dirty="0"/>
              <a:t> </a:t>
            </a:r>
            <a:r>
              <a:rPr lang="cs-CZ" sz="2400" dirty="0"/>
              <a:t>zaměřuje se na zjištění </a:t>
            </a:r>
            <a:r>
              <a:rPr lang="cs-CZ" sz="2400" b="1" dirty="0"/>
              <a:t>kritických proměnných projektu</a:t>
            </a:r>
            <a:r>
              <a:rPr lang="cs-CZ" sz="2400" dirty="0"/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300" dirty="0"/>
              <a:t>Provádí se tak, že se proměnné projektu postupně mění o určité procento a sledují se následné změny ukazatelů finanční i hospodářské výkonnosti. Z proměnných by se měla měnit vždy pouze jedna a ostatní parametry by měly zůstat neměnné.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300" b="1" dirty="0"/>
              <a:t>Návod pak doporučuje za „kritické“ považovat ty proměnné, u nichž změna o 1 % (kladná či záporná) způsobuje odpovídající změnu základní hodnoty NPV o 5 %. Nebo pokud změna o 1 % (kladná či záporná) způsobuje odpovídající změnu základní hodnoty IRR o 1 %. </a:t>
            </a:r>
          </a:p>
        </p:txBody>
      </p:sp>
    </p:spTree>
    <p:extLst>
      <p:ext uri="{BB962C8B-B14F-4D97-AF65-F5344CB8AC3E}">
        <p14:creationId xmlns:p14="http://schemas.microsoft.com/office/powerpoint/2010/main" val="27500497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5" y="2204864"/>
            <a:ext cx="78867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000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04D900-7FFE-D73C-4B61-A829879D0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1" y="639097"/>
            <a:ext cx="379727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Rozdělení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pravděpodobnosti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ACDB1D2-BB45-A5CF-E748-85519501C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498" y="332661"/>
            <a:ext cx="4050575" cy="59081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2376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1019200"/>
          </a:xfrm>
        </p:spPr>
        <p:txBody>
          <a:bodyPr/>
          <a:lstStyle/>
          <a:p>
            <a:pPr eaLnBrk="1" hangingPunct="1"/>
            <a:r>
              <a:rPr lang="cs-CZ" dirty="0"/>
              <a:t>Analýza rizik - kvalitativní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916832"/>
            <a:ext cx="8001000" cy="439189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Seznam nežádoucích situací, kterým je projekt vystaven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Matice rizik pro každou nežádoucí situaci s uvedením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sz="2000" dirty="0"/>
              <a:t>Možné příčiny vzniku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sz="2000" dirty="0"/>
              <a:t>Propojení s analýzou citlivosti (v případě potřeby)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sz="2000" dirty="0"/>
              <a:t>Negativní dopady vzniklé v rámci projektu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sz="2000" dirty="0"/>
              <a:t>Úrovně pravděpodobnosti výskytu a závažnosti dopadu (seřazeny)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sz="2000" dirty="0"/>
              <a:t>Úroveň rizika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Výklad matice rizik včetně posuzování přijatelné míry rizika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Popis opatření pro zmírnění a/nebo prevenci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79900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Nepeněžní prvky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276872"/>
            <a:ext cx="7543801" cy="35922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dirty="0"/>
              <a:t>Mezi nepeněžní prvky lze zahrnout:</a:t>
            </a:r>
          </a:p>
          <a:p>
            <a:pPr lvl="1" eaLnBrk="1" hangingPunct="1"/>
            <a:r>
              <a:rPr lang="cs-CZ" sz="2400" dirty="0"/>
              <a:t>omezení plynoucí ze státních regulačních opatření, </a:t>
            </a:r>
          </a:p>
          <a:p>
            <a:pPr lvl="1" eaLnBrk="1" hangingPunct="1"/>
            <a:r>
              <a:rPr lang="cs-CZ" sz="2400" dirty="0"/>
              <a:t>škody pociťované jinými subjekty, </a:t>
            </a:r>
          </a:p>
          <a:p>
            <a:pPr lvl="1" eaLnBrk="1" hangingPunct="1"/>
            <a:r>
              <a:rPr lang="cs-CZ" sz="2400" dirty="0"/>
              <a:t>znehodnocení životního prostředí, </a:t>
            </a:r>
          </a:p>
          <a:p>
            <a:pPr lvl="1" eaLnBrk="1" hangingPunct="1"/>
            <a:r>
              <a:rPr lang="cs-CZ" sz="2400" dirty="0"/>
              <a:t>negativní externality a </a:t>
            </a:r>
          </a:p>
          <a:p>
            <a:pPr lvl="1" eaLnBrk="1" hangingPunct="1"/>
            <a:r>
              <a:rPr lang="cs-CZ" sz="2400" dirty="0"/>
              <a:t>“náklady příležitosti”, které označují výhody plynoucí z alternativního použití týchž zdrojů. </a:t>
            </a:r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DBEB195-F23C-EAF7-D397-D558C8F69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94" y="704470"/>
            <a:ext cx="7783011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137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0B4EF38-4A4E-4D20-1914-7A5E2328F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62" y="761628"/>
            <a:ext cx="8421275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640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33092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758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266657" cy="9471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/>
              <a:t>Analýza rizik a pravděpodobnosti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8001000" cy="44846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600" b="1" dirty="0"/>
              <a:t>Analýza rizik</a:t>
            </a:r>
            <a:r>
              <a:rPr lang="cs-CZ" sz="2600" dirty="0"/>
              <a:t> je posouzení dopadu daných procentních změn určité proměnné na výkonnostní ukazatele projektu nevypovídá o pravděpodobnosti toho, že taková změna nastane (pomocí </a:t>
            </a:r>
            <a:r>
              <a:rPr lang="cs-CZ" sz="2600"/>
              <a:t>metody Monte Carlo). </a:t>
            </a:r>
            <a:endParaRPr lang="cs-CZ" sz="2600" dirty="0"/>
          </a:p>
          <a:p>
            <a:pPr lvl="1" eaLnBrk="1" hangingPunct="1">
              <a:lnSpc>
                <a:spcPct val="90000"/>
              </a:lnSpc>
            </a:pPr>
            <a:r>
              <a:rPr lang="cs-CZ" sz="2200" dirty="0"/>
              <a:t>Když se kritickým proměnným přidělí vhodné rozdělení pravděpodobnosti, lze odhadnout rozdělení pravděpodobnosti finančních a hospodářských ukazatelů výkonnosti.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/>
              <a:t>To analytikovi umožní poskytnout zajímavé statistické údaje o výkonnostních ukazatelích projektu: očekávanou hodnotu, standardní odchylku, variační koeficient atd.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300225-10DF-0A03-4195-F6344A8CE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FD81B9-8D9A-637D-0275-36ED08556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55108"/>
            <a:ext cx="8784976" cy="534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771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A6FCFC-CAC4-BA30-F9FB-F967C3A49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459676"/>
            <a:ext cx="8640960" cy="54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68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/>
          </a:p>
          <a:p>
            <a:pPr eaLnBrk="1" hangingPunct="1"/>
            <a:endParaRPr lang="cs-CZ"/>
          </a:p>
          <a:p>
            <a:pPr eaLnBrk="1" hangingPunct="1"/>
            <a:endParaRPr lang="cs-CZ"/>
          </a:p>
          <a:p>
            <a:pPr algn="ctr" eaLnBrk="1" hangingPunct="1">
              <a:buFont typeface="Wingdings" pitchFamily="2" charset="2"/>
              <a:buNone/>
            </a:pPr>
            <a:r>
              <a:rPr lang="cs-CZ">
                <a:solidFill>
                  <a:schemeClr val="accent2"/>
                </a:solidFill>
              </a:rPr>
              <a:t>Děkuji za pozornost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1400"/>
              <a:t>To je dnes vše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000">
                <a:sym typeface="Wingdings" pitchFamily="2" charset="2"/>
              </a:rPr>
              <a:t></a:t>
            </a:r>
            <a:endParaRPr lang="cs-CZ"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/>
              <a:t>Formy CBA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80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2 formy CBA:</a:t>
            </a:r>
          </a:p>
          <a:p>
            <a:pPr marL="966788" lvl="1" indent="-495300" eaLnBrk="1" hangingPunct="1">
              <a:buFont typeface="Wingdings" pitchFamily="2" charset="2"/>
              <a:buAutoNum type="arabicPeriod"/>
            </a:pPr>
            <a:r>
              <a:rPr lang="cs-CZ" sz="2500" b="1"/>
              <a:t>imanentní</a:t>
            </a:r>
            <a:r>
              <a:rPr lang="cs-CZ" sz="2500"/>
              <a:t> </a:t>
            </a:r>
            <a:r>
              <a:rPr lang="cs-CZ" sz="2500" b="1"/>
              <a:t>(vlastní)</a:t>
            </a:r>
            <a:r>
              <a:rPr lang="cs-CZ" sz="2500"/>
              <a:t> </a:t>
            </a:r>
            <a:r>
              <a:rPr lang="cs-CZ" sz="2500" b="1"/>
              <a:t>forma CBA</a:t>
            </a:r>
            <a:r>
              <a:rPr lang="cs-CZ" sz="2500"/>
              <a:t>, kde se náklady i přínosy vztahují pouze k dané investiční akci. </a:t>
            </a:r>
          </a:p>
          <a:p>
            <a:pPr marL="966788" lvl="1" indent="-495300" eaLnBrk="1" hangingPunct="1">
              <a:buFont typeface="Wingdings" pitchFamily="2" charset="2"/>
              <a:buAutoNum type="arabicPeriod"/>
            </a:pPr>
            <a:r>
              <a:rPr lang="cs-CZ" sz="2500" b="1"/>
              <a:t>společenská</a:t>
            </a:r>
            <a:r>
              <a:rPr lang="cs-CZ" sz="2500"/>
              <a:t> </a:t>
            </a:r>
            <a:r>
              <a:rPr lang="cs-CZ" sz="2500" b="1"/>
              <a:t>forma CBA</a:t>
            </a:r>
            <a:r>
              <a:rPr lang="cs-CZ" sz="2500"/>
              <a:t>, kde jsou uvažovány veškeré přínosy a náklady bez ohledu na to, kdo je jejich adresátem.</a:t>
            </a:r>
            <a:r>
              <a:rPr lang="cs-CZ" sz="2400"/>
              <a:t> </a:t>
            </a:r>
          </a:p>
          <a:p>
            <a:pPr marL="966788" lvl="1" indent="-4953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10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Kritéria hodnocení CBA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/>
              <a:t>NPV ≥0</a:t>
            </a:r>
          </a:p>
          <a:p>
            <a:pPr eaLnBrk="1" hangingPunct="1"/>
            <a:r>
              <a:rPr lang="cs-CZ" sz="3200"/>
              <a:t>IRR </a:t>
            </a:r>
            <a:r>
              <a:rPr lang="cs-CZ"/>
              <a:t>≥r</a:t>
            </a:r>
            <a:endParaRPr lang="cs-CZ" sz="3200"/>
          </a:p>
          <a:p>
            <a:pPr eaLnBrk="1" hangingPunct="1"/>
            <a:r>
              <a:rPr lang="cs-CZ" sz="3200"/>
              <a:t>Ri </a:t>
            </a:r>
            <a:r>
              <a:rPr lang="cs-CZ"/>
              <a:t>≥0 </a:t>
            </a:r>
            <a:endParaRPr lang="cs-CZ" sz="3200"/>
          </a:p>
          <a:p>
            <a:pPr eaLnBrk="1" hangingPunct="1"/>
            <a:r>
              <a:rPr lang="cs-CZ" sz="3200"/>
              <a:t>DN </a:t>
            </a:r>
            <a:r>
              <a:rPr lang="cs-CZ"/>
              <a:t>≤ DŽ</a:t>
            </a:r>
            <a:endParaRPr lang="cs-CZ" sz="3200"/>
          </a:p>
          <a:p>
            <a:pPr lvl="1" eaLnBrk="1" hangingPunct="1"/>
            <a:r>
              <a:rPr lang="cs-CZ" sz="2400"/>
              <a:t>prostá</a:t>
            </a:r>
          </a:p>
          <a:p>
            <a:pPr lvl="1" eaLnBrk="1" hangingPunct="1"/>
            <a:r>
              <a:rPr lang="cs-CZ" sz="2400"/>
              <a:t>reálná</a:t>
            </a:r>
          </a:p>
          <a:p>
            <a:pPr eaLnBrk="1" hangingPunct="1"/>
            <a:r>
              <a:rPr lang="cs-CZ" sz="3200"/>
              <a:t>B/C </a:t>
            </a:r>
            <a:r>
              <a:rPr lang="cs-CZ"/>
              <a:t>≥1 </a:t>
            </a:r>
            <a:endParaRPr lang="cs-CZ" sz="3200"/>
          </a:p>
          <a:p>
            <a:pPr eaLnBrk="1" hangingPunct="1">
              <a:buFont typeface="Wingdings" pitchFamily="2" charset="2"/>
              <a:buNone/>
            </a:pPr>
            <a:endParaRPr lang="cs-CZ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631CC0CF30C345AD430EC63C1C5EB8" ma:contentTypeVersion="18" ma:contentTypeDescription="Vytvoří nový dokument" ma:contentTypeScope="" ma:versionID="9ff9863d9c2222b94a057b610b576956">
  <xsd:schema xmlns:xsd="http://www.w3.org/2001/XMLSchema" xmlns:xs="http://www.w3.org/2001/XMLSchema" xmlns:p="http://schemas.microsoft.com/office/2006/metadata/properties" xmlns:ns3="d3ac8b05-f0de-44c7-aa97-e832e0da59c3" xmlns:ns4="001eca9e-2c20-4326-a382-18140cf84bab" targetNamespace="http://schemas.microsoft.com/office/2006/metadata/properties" ma:root="true" ma:fieldsID="eeab182e5af454e1e324528804f91848" ns3:_="" ns4:_="">
    <xsd:import namespace="d3ac8b05-f0de-44c7-aa97-e832e0da59c3"/>
    <xsd:import namespace="001eca9e-2c20-4326-a382-18140cf84b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ac8b05-f0de-44c7-aa97-e832e0da59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eca9e-2c20-4326-a382-18140cf84b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3ac8b05-f0de-44c7-aa97-e832e0da59c3" xsi:nil="true"/>
  </documentManagement>
</p:properties>
</file>

<file path=customXml/itemProps1.xml><?xml version="1.0" encoding="utf-8"?>
<ds:datastoreItem xmlns:ds="http://schemas.openxmlformats.org/officeDocument/2006/customXml" ds:itemID="{D6AFE49E-74FF-46F3-A95B-54112E0433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ac8b05-f0de-44c7-aa97-e832e0da59c3"/>
    <ds:schemaRef ds:uri="001eca9e-2c20-4326-a382-18140cf84b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4F37F4-A99C-4B77-91C0-F5DD557E6D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F704E2-03B0-4042-950D-DE907D894F9E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001eca9e-2c20-4326-a382-18140cf84bab"/>
    <ds:schemaRef ds:uri="http://schemas.microsoft.com/office/infopath/2007/PartnerControls"/>
    <ds:schemaRef ds:uri="d3ac8b05-f0de-44c7-aa97-e832e0da59c3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2137</TotalTime>
  <Words>2448</Words>
  <Application>Microsoft Office PowerPoint</Application>
  <PresentationFormat>Předvádění na obrazovce (4:3)</PresentationFormat>
  <Paragraphs>387</Paragraphs>
  <Slides>76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76</vt:i4>
      </vt:variant>
    </vt:vector>
  </HeadingPairs>
  <TitlesOfParts>
    <vt:vector size="84" baseType="lpstr">
      <vt:lpstr>Arial</vt:lpstr>
      <vt:lpstr>Calibri</vt:lpstr>
      <vt:lpstr>Calibri Light</vt:lpstr>
      <vt:lpstr>inherit</vt:lpstr>
      <vt:lpstr>Wingdings</vt:lpstr>
      <vt:lpstr>Retrospektiva</vt:lpstr>
      <vt:lpstr>Rovnica</vt:lpstr>
      <vt:lpstr>Rovnice</vt:lpstr>
      <vt:lpstr>Přednáška č. 4</vt:lpstr>
      <vt:lpstr>Analýza nákladů a přínosů</vt:lpstr>
      <vt:lpstr>Prezentace aplikace PowerPoint</vt:lpstr>
      <vt:lpstr>Základní rys CBA</vt:lpstr>
      <vt:lpstr>Náklady</vt:lpstr>
      <vt:lpstr>Přínosy</vt:lpstr>
      <vt:lpstr>Nepeněžní prvky</vt:lpstr>
      <vt:lpstr>Formy CBA</vt:lpstr>
      <vt:lpstr>Kritéria hodnocení CBA</vt:lpstr>
      <vt:lpstr>Konstrukce ukazatele B/C</vt:lpstr>
      <vt:lpstr>Kritérium hodnocení</vt:lpstr>
      <vt:lpstr>Nedostatky CBA</vt:lpstr>
      <vt:lpstr>Problém ocenění nákladů a přínosů</vt:lpstr>
      <vt:lpstr>Metodika ocenění nákladů a přínosů</vt:lpstr>
      <vt:lpstr>Identifikace nákladů a přínosů</vt:lpstr>
      <vt:lpstr>Identifikace nákladů a přínosů</vt:lpstr>
      <vt:lpstr>Kontrola</vt:lpstr>
      <vt:lpstr>Přípustné podmínky</vt:lpstr>
      <vt:lpstr>Vhodné metody</vt:lpstr>
      <vt:lpstr>Problém stanovení diskontní sazby</vt:lpstr>
      <vt:lpstr>Diskontní sazba</vt:lpstr>
      <vt:lpstr>Výše diskontní sazby</vt:lpstr>
      <vt:lpstr>Přístupy ke stanovení diskontní sazby</vt:lpstr>
      <vt:lpstr>Nominální a reálná diskontní sazba</vt:lpstr>
      <vt:lpstr>Diskontní sazby v CBA</vt:lpstr>
      <vt:lpstr>Problém výběru vhodného kritéria</vt:lpstr>
      <vt:lpstr>Porovnání ukazatelů hodnocení</vt:lpstr>
      <vt:lpstr>CBA v praxi</vt:lpstr>
      <vt:lpstr>Prezentace aplikace PowerPoint</vt:lpstr>
      <vt:lpstr>Prezentace aplikace PowerPoint</vt:lpstr>
      <vt:lpstr>Metodika EU (2014-2020)</vt:lpstr>
      <vt:lpstr>Prezentace aplikace PowerPoint</vt:lpstr>
      <vt:lpstr>Prezentace aplikace PowerPoint</vt:lpstr>
      <vt:lpstr>Prezentace aplikace PowerPoint</vt:lpstr>
      <vt:lpstr>Metodika EU (2021-2027)</vt:lpstr>
      <vt:lpstr>Analýza možností a proveditelnosti</vt:lpstr>
      <vt:lpstr>Analýza možností a proveditelnosti</vt:lpstr>
      <vt:lpstr>1. Krok – Makroekonomický a sektorový kontext</vt:lpstr>
      <vt:lpstr>2. Krok – Identifikace možností</vt:lpstr>
      <vt:lpstr>3. Krok – Analýza proveditelnosti </vt:lpstr>
      <vt:lpstr>4. Krok – Výběr možnosti</vt:lpstr>
      <vt:lpstr>Stanovení cílů</vt:lpstr>
      <vt:lpstr>Identifikace projektu</vt:lpstr>
      <vt:lpstr>Identifikace projektu</vt:lpstr>
      <vt:lpstr>Technická proveditelnost a environmentální udržitelnost</vt:lpstr>
      <vt:lpstr>Referenční hodnota pro r</vt:lpstr>
      <vt:lpstr>Finanční analýza</vt:lpstr>
      <vt:lpstr>Finanční analýza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Finanční udržitelnost</vt:lpstr>
      <vt:lpstr>Ekonomická analýza</vt:lpstr>
      <vt:lpstr>Prezentace aplikace PowerPoint</vt:lpstr>
      <vt:lpstr>Prezentace aplikace PowerPoint</vt:lpstr>
      <vt:lpstr>Prezentace aplikace PowerPoint</vt:lpstr>
      <vt:lpstr>1. Fiskální korekce</vt:lpstr>
      <vt:lpstr>Postup </vt:lpstr>
      <vt:lpstr>Prezentace aplikace PowerPoint</vt:lpstr>
      <vt:lpstr>Analýza rizik</vt:lpstr>
      <vt:lpstr>Analýza citlivosti</vt:lpstr>
      <vt:lpstr>Příklad</vt:lpstr>
      <vt:lpstr>Rozdělení pravděpodobnosti</vt:lpstr>
      <vt:lpstr>Analýza rizik - kvalitativní</vt:lpstr>
      <vt:lpstr>Prezentace aplikace PowerPoint</vt:lpstr>
      <vt:lpstr>Prezentace aplikace PowerPoint</vt:lpstr>
      <vt:lpstr>Prezentace aplikace PowerPoint</vt:lpstr>
      <vt:lpstr>Analýza rizik a pravděpodobnosti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hodnocení veřejných projektů</dc:title>
  <dc:creator>Jana</dc:creator>
  <cp:lastModifiedBy>Jana Soukopová</cp:lastModifiedBy>
  <cp:revision>48</cp:revision>
  <dcterms:created xsi:type="dcterms:W3CDTF">2006-09-10T14:17:29Z</dcterms:created>
  <dcterms:modified xsi:type="dcterms:W3CDTF">2024-03-19T13:05:40Z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0x01010066631CC0CF30C345AD430EC63C1C5EB8</vt:lpwstr>
  </property>
</Properties>
</file>