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0" r:id="rId4"/>
    <p:sldId id="272" r:id="rId5"/>
    <p:sldId id="264" r:id="rId6"/>
    <p:sldId id="265" r:id="rId7"/>
    <p:sldId id="273" r:id="rId8"/>
    <p:sldId id="271" r:id="rId9"/>
    <p:sldId id="274" r:id="rId10"/>
    <p:sldId id="27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07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00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62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57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4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668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629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53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7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71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F3FD4-F68A-4593-AA5F-5DD03B781276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10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(ne)psát ZP, aneb co je taky (ne)možné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99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74F14-C6DB-350E-3F69-68C751A24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rady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231FE0-4919-EE5B-4A0E-70222893D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Konzultujte pravidelně se svým vedoucím, dohodněte si termíny a </a:t>
            </a:r>
            <a:r>
              <a:rPr lang="cs-CZ"/>
              <a:t>ty dodržujte!!!</a:t>
            </a:r>
            <a:endParaRPr lang="cs-CZ" dirty="0"/>
          </a:p>
          <a:p>
            <a:r>
              <a:rPr lang="cs-CZ" dirty="0"/>
              <a:t>Nenechávejte vše na poslední chvíli!!!</a:t>
            </a:r>
          </a:p>
          <a:p>
            <a:r>
              <a:rPr lang="cs-CZ" dirty="0"/>
              <a:t>Nebojte se ptát!!!</a:t>
            </a:r>
          </a:p>
        </p:txBody>
      </p:sp>
    </p:spTree>
    <p:extLst>
      <p:ext uri="{BB962C8B-B14F-4D97-AF65-F5344CB8AC3E}">
        <p14:creationId xmlns:p14="http://schemas.microsoft.com/office/powerpoint/2010/main" val="2315866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Wikipedie není odborný zdroj vhodný do ZP, populární články nejsou odborné zdroje, tak v ZP na ekonomická témata je taky moc nedoporučuji…</a:t>
            </a:r>
          </a:p>
          <a:p>
            <a:r>
              <a:rPr lang="cs-CZ" dirty="0"/>
              <a:t>Takže co ano?</a:t>
            </a:r>
          </a:p>
          <a:p>
            <a:pPr lvl="1"/>
            <a:r>
              <a:rPr lang="cs-CZ" dirty="0"/>
              <a:t>Monografie a odborné knihy (i zahraniční)</a:t>
            </a:r>
          </a:p>
          <a:p>
            <a:pPr lvl="1"/>
            <a:r>
              <a:rPr lang="cs-CZ" dirty="0"/>
              <a:t>Odborné články (skutečně odborné, prosím) – máme tu řadu databází, odborných časopisů, atd.</a:t>
            </a:r>
          </a:p>
          <a:p>
            <a:pPr lvl="1"/>
            <a:r>
              <a:rPr lang="cs-CZ" dirty="0"/>
              <a:t>Internetové zdroje (zde skutečně, ale skutečně odborné)</a:t>
            </a:r>
          </a:p>
          <a:p>
            <a:pPr lvl="1"/>
            <a:r>
              <a:rPr lang="cs-CZ" dirty="0"/>
              <a:t>Právní předpisy (aktuální) vč. komentářů</a:t>
            </a:r>
          </a:p>
          <a:p>
            <a:pPr lvl="1"/>
            <a:r>
              <a:rPr lang="cs-CZ" dirty="0"/>
              <a:t>ASPI, atd.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67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dostupných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Závěrečná práce musí mít analytickou část – pokud je založena na konkrétních datech - interní data podniků, bank, pojišťoven, atd., musíte mít jasno, že data budou k dispozici – dohoda s vlastníky, managementem, hlavním účetním, data jsou v databázi, volně přístupná, atd.</a:t>
            </a:r>
          </a:p>
          <a:p>
            <a:r>
              <a:rPr lang="cs-CZ" dirty="0"/>
              <a:t>Nebudou-li, nesplníte cíl a máte problém….</a:t>
            </a:r>
          </a:p>
        </p:txBody>
      </p:sp>
    </p:spTree>
    <p:extLst>
      <p:ext uri="{BB962C8B-B14F-4D97-AF65-F5344CB8AC3E}">
        <p14:creationId xmlns:p14="http://schemas.microsoft.com/office/powerpoint/2010/main" val="538992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5F2E3-ED4E-B837-0BA4-4AEB31556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F15AF9-3C60-D858-2B4F-6ABF56D8F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Stále jej mějte na očích, je nutno jej splnit!!!</a:t>
            </a:r>
          </a:p>
          <a:p>
            <a:r>
              <a:rPr lang="cs-CZ" dirty="0"/>
              <a:t>Nesmíte „uletět“ zcela jinam!</a:t>
            </a:r>
          </a:p>
          <a:p>
            <a:r>
              <a:rPr lang="cs-CZ" dirty="0"/>
              <a:t>Struktura práce má od začátku až do konce směřovat k naplnění cíle, pokud se něco cíle netýká, nepište o tom, je to zhola zbytečné</a:t>
            </a:r>
          </a:p>
          <a:p>
            <a:r>
              <a:rPr lang="cs-CZ" dirty="0"/>
              <a:t>Cíl musí být dostatečně konkrétní a splnitelný v doporučeném rozsahu ZP, tedy cca 30 stran. Nelze řešit teoreticky „převratná“ témata, ty vyžadují tisíce stran…</a:t>
            </a:r>
          </a:p>
        </p:txBody>
      </p:sp>
    </p:spTree>
    <p:extLst>
      <p:ext uri="{BB962C8B-B14F-4D97-AF65-F5344CB8AC3E}">
        <p14:creationId xmlns:p14="http://schemas.microsoft.com/office/powerpoint/2010/main" val="146291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nadpisu (pod)kapitol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Nadpis má čtenáři říct, o čem kapitola odborně pojednává…takže o čem pojednávají asi tyto kapitoly? Ano – o ničem!!!</a:t>
            </a:r>
          </a:p>
          <a:p>
            <a:pPr lvl="1"/>
            <a:r>
              <a:rPr lang="cs-CZ" b="1" dirty="0"/>
              <a:t>1.1.1. Minulost</a:t>
            </a:r>
          </a:p>
          <a:p>
            <a:pPr lvl="1"/>
            <a:r>
              <a:rPr lang="cs-CZ" b="1" dirty="0"/>
              <a:t>1.1.2. Právo</a:t>
            </a:r>
          </a:p>
          <a:p>
            <a:pPr lvl="1"/>
            <a:r>
              <a:rPr lang="cs-CZ" b="1" dirty="0"/>
              <a:t>1.3.2. Socialismus</a:t>
            </a:r>
          </a:p>
          <a:p>
            <a:pPr lvl="1"/>
            <a:r>
              <a:rPr lang="cs-CZ" b="1" dirty="0"/>
              <a:t>2.2.2. Výhled</a:t>
            </a:r>
          </a:p>
          <a:p>
            <a:pPr lvl="1"/>
            <a:r>
              <a:rPr lang="cs-CZ" b="1" dirty="0"/>
              <a:t>3.4.3. Líh</a:t>
            </a:r>
          </a:p>
          <a:p>
            <a:pPr marL="457200" lvl="1" indent="0">
              <a:buNone/>
            </a:pPr>
            <a:endParaRPr lang="cs-CZ" b="1" dirty="0"/>
          </a:p>
          <a:p>
            <a:pPr lvl="1"/>
            <a:endParaRPr lang="cs-CZ" b="1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141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Kolik (pod)kapitol je tak akorát?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ZP má mít cca 30 – 35 stran textu, takže skutečně takto??? </a:t>
            </a:r>
          </a:p>
          <a:p>
            <a:pPr lvl="1"/>
            <a:r>
              <a:rPr lang="cs-CZ" dirty="0"/>
              <a:t>1. Vývoj spotřebních daní v ČR</a:t>
            </a:r>
          </a:p>
          <a:p>
            <a:pPr lvl="2"/>
            <a:r>
              <a:rPr lang="cs-CZ" dirty="0"/>
              <a:t>1.1. Roky 1990 – 1998</a:t>
            </a:r>
          </a:p>
          <a:p>
            <a:pPr lvl="3"/>
            <a:r>
              <a:rPr lang="cs-CZ" dirty="0"/>
              <a:t>1.1.1. Vývoj spotřební daně z piva v tomto období</a:t>
            </a:r>
          </a:p>
          <a:p>
            <a:pPr lvl="4"/>
            <a:r>
              <a:rPr lang="cs-CZ" dirty="0"/>
              <a:t>1.1.1.1. Změny v dani z piva v tomto období</a:t>
            </a:r>
          </a:p>
          <a:p>
            <a:pPr lvl="5"/>
            <a:r>
              <a:rPr lang="cs-CZ" dirty="0"/>
              <a:t>1.1.1.1. Osvobození od daně z piva</a:t>
            </a:r>
          </a:p>
          <a:p>
            <a:pPr lvl="6"/>
            <a:r>
              <a:rPr lang="cs-CZ" dirty="0"/>
              <a:t>1.1.1.1.1. Výjimky z osvobození</a:t>
            </a:r>
          </a:p>
          <a:p>
            <a:pPr lvl="7"/>
            <a:r>
              <a:rPr lang="cs-CZ" dirty="0"/>
              <a:t>1.1.1.1.1.1. Podmíněné osvobození</a:t>
            </a:r>
          </a:p>
          <a:p>
            <a:r>
              <a:rPr lang="cs-CZ" dirty="0"/>
              <a:t>To vše na cca 2 stranách textu…..takže ideálně max. 3 úrovně nadpisů!</a:t>
            </a:r>
          </a:p>
        </p:txBody>
      </p:sp>
    </p:spTree>
    <p:extLst>
      <p:ext uri="{BB962C8B-B14F-4D97-AF65-F5344CB8AC3E}">
        <p14:creationId xmlns:p14="http://schemas.microsoft.com/office/powerpoint/2010/main" val="3763533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36861F-69FD-D36A-5174-8A2DFD141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 gramatika je důležitá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46B199-E07E-AE48-C144-B6846A28C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Hlavně text </a:t>
            </a:r>
            <a:r>
              <a:rPr lang="cs-CZ"/>
              <a:t>po sobě </a:t>
            </a:r>
            <a:r>
              <a:rPr lang="cs-CZ" dirty="0"/>
              <a:t>čtěte, je fakt otřesné poslat text s pravopisnými chybami, nesrozumitelnými větami, chybějícími slovy…</a:t>
            </a:r>
          </a:p>
        </p:txBody>
      </p:sp>
    </p:spTree>
    <p:extLst>
      <p:ext uri="{BB962C8B-B14F-4D97-AF65-F5344CB8AC3E}">
        <p14:creationId xmlns:p14="http://schemas.microsoft.com/office/powerpoint/2010/main" val="593416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 toho plyne?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 toho plyne, že než něco vedoucímu pošlete, tak si to po sobě přečtete!</a:t>
            </a:r>
          </a:p>
          <a:p>
            <a:r>
              <a:rPr lang="cs-CZ" dirty="0"/>
              <a:t>Pokud jste dysgrafik či jiný </a:t>
            </a:r>
            <a:r>
              <a:rPr lang="cs-CZ" dirty="0" err="1"/>
              <a:t>dys</a:t>
            </a:r>
            <a:r>
              <a:rPr lang="cs-CZ" dirty="0"/>
              <a:t>…, tak to necháte přečíst někoho jiného (ideálně tedy někoho bez </a:t>
            </a:r>
            <a:r>
              <a:rPr lang="cs-CZ" dirty="0" err="1"/>
              <a:t>dys</a:t>
            </a:r>
            <a:r>
              <a:rPr lang="cs-CZ" dirty="0"/>
              <a:t>…)</a:t>
            </a:r>
          </a:p>
          <a:p>
            <a:r>
              <a:rPr lang="cs-CZ" dirty="0"/>
              <a:t>A co když to pošlete v podobném stavu?</a:t>
            </a:r>
          </a:p>
          <a:p>
            <a:pPr lvl="1"/>
            <a:r>
              <a:rPr lang="cs-CZ" dirty="0"/>
              <a:t>Nejspíš nedostanete zápočet</a:t>
            </a:r>
          </a:p>
          <a:p>
            <a:pPr lvl="1"/>
            <a:r>
              <a:rPr lang="cs-CZ" dirty="0"/>
              <a:t>A když už ho dostanete, tak práci neobhájíte pro formální nedostatky</a:t>
            </a:r>
          </a:p>
          <a:p>
            <a:pPr lvl="1"/>
            <a:r>
              <a:rPr lang="cs-CZ" dirty="0"/>
              <a:t>A když ji náhodou obhájíte, tak v tomto stavu bude nadosmrti viset v </a:t>
            </a:r>
            <a:r>
              <a:rPr lang="cs-CZ" dirty="0" err="1"/>
              <a:t>isu</a:t>
            </a:r>
            <a:r>
              <a:rPr lang="cs-CZ" dirty="0"/>
              <a:t>, kdokoliv si ji může najít (třeba zaměstnavatel potenciální?) a vy budete za blbce už navždy….a dobře vám tak.</a:t>
            </a:r>
          </a:p>
        </p:txBody>
      </p:sp>
    </p:spTree>
    <p:extLst>
      <p:ext uri="{BB962C8B-B14F-4D97-AF65-F5344CB8AC3E}">
        <p14:creationId xmlns:p14="http://schemas.microsoft.com/office/powerpoint/2010/main" val="2876095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B9126-A3C4-40CF-5615-7B26CBA2F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Kam se podívat na náležitosti?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9C8C9-0F98-F3D7-D467-4C2DACD69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https://www.econ.muni.cz/studenti/manual-studenta/zaverecna-prace</a:t>
            </a:r>
          </a:p>
        </p:txBody>
      </p:sp>
    </p:spTree>
    <p:extLst>
      <p:ext uri="{BB962C8B-B14F-4D97-AF65-F5344CB8AC3E}">
        <p14:creationId xmlns:p14="http://schemas.microsoft.com/office/powerpoint/2010/main" val="14766446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545</Words>
  <Application>Microsoft Office PowerPoint</Application>
  <PresentationFormat>Předvádění na obrazovce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Jak (ne)psát ZP, aneb co je taky (ne)možné</vt:lpstr>
      <vt:lpstr>Odborné zdroje</vt:lpstr>
      <vt:lpstr>Význam dostupných dat</vt:lpstr>
      <vt:lpstr>Cíl práce</vt:lpstr>
      <vt:lpstr>Význam nadpisu (pod)kapitol</vt:lpstr>
      <vt:lpstr>Kolik (pod)kapitol je tak akorát?</vt:lpstr>
      <vt:lpstr>I gramatika je důležitá</vt:lpstr>
      <vt:lpstr>Co z toho plyne?</vt:lpstr>
      <vt:lpstr>Kam se podívat na náležitosti?</vt:lpstr>
      <vt:lpstr>Závěrečné rady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(ne)psát BP a DP aneb co je taky (ne)možné</dc:title>
  <dc:creator>admin</dc:creator>
  <cp:lastModifiedBy>Petr Valouch</cp:lastModifiedBy>
  <cp:revision>24</cp:revision>
  <dcterms:created xsi:type="dcterms:W3CDTF">2014-01-31T15:43:22Z</dcterms:created>
  <dcterms:modified xsi:type="dcterms:W3CDTF">2022-11-28T13:00:08Z</dcterms:modified>
</cp:coreProperties>
</file>