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8"/>
  </p:notesMasterIdLst>
  <p:sldIdLst>
    <p:sldId id="256" r:id="rId2"/>
    <p:sldId id="362" r:id="rId3"/>
    <p:sldId id="358" r:id="rId4"/>
    <p:sldId id="261" r:id="rId5"/>
    <p:sldId id="263" r:id="rId6"/>
    <p:sldId id="262" r:id="rId7"/>
    <p:sldId id="363" r:id="rId8"/>
    <p:sldId id="361" r:id="rId9"/>
    <p:sldId id="264" r:id="rId10"/>
    <p:sldId id="356" r:id="rId11"/>
    <p:sldId id="322" r:id="rId12"/>
    <p:sldId id="344" r:id="rId13"/>
    <p:sldId id="364" r:id="rId14"/>
    <p:sldId id="259" r:id="rId15"/>
    <p:sldId id="258" r:id="rId16"/>
    <p:sldId id="279" r:id="rId17"/>
    <p:sldId id="321" r:id="rId18"/>
    <p:sldId id="267" r:id="rId19"/>
    <p:sldId id="368" r:id="rId20"/>
    <p:sldId id="365" r:id="rId21"/>
    <p:sldId id="285" r:id="rId22"/>
    <p:sldId id="286" r:id="rId23"/>
    <p:sldId id="360" r:id="rId24"/>
    <p:sldId id="346" r:id="rId25"/>
    <p:sldId id="272" r:id="rId26"/>
    <p:sldId id="273" r:id="rId27"/>
    <p:sldId id="282" r:id="rId28"/>
    <p:sldId id="283" r:id="rId29"/>
    <p:sldId id="284" r:id="rId30"/>
    <p:sldId id="278" r:id="rId31"/>
    <p:sldId id="353" r:id="rId32"/>
    <p:sldId id="357" r:id="rId33"/>
    <p:sldId id="366" r:id="rId34"/>
    <p:sldId id="359" r:id="rId35"/>
    <p:sldId id="293" r:id="rId36"/>
    <p:sldId id="295" r:id="rId37"/>
    <p:sldId id="334" r:id="rId38"/>
    <p:sldId id="338" r:id="rId39"/>
    <p:sldId id="369" r:id="rId40"/>
    <p:sldId id="325" r:id="rId41"/>
    <p:sldId id="327" r:id="rId42"/>
    <p:sldId id="328" r:id="rId43"/>
    <p:sldId id="330" r:id="rId44"/>
    <p:sldId id="347" r:id="rId45"/>
    <p:sldId id="367" r:id="rId46"/>
    <p:sldId id="317" r:id="rId47"/>
  </p:sldIdLst>
  <p:sldSz cx="9144000" cy="6858000" type="screen4x3"/>
  <p:notesSz cx="6797675" cy="9926638"/>
  <p:custDataLst>
    <p:tags r:id="rId49"/>
  </p:custDataLst>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77513" autoAdjust="0"/>
  </p:normalViewPr>
  <p:slideViewPr>
    <p:cSldViewPr>
      <p:cViewPr varScale="1">
        <p:scale>
          <a:sx n="87" d="100"/>
          <a:sy n="87" d="100"/>
        </p:scale>
        <p:origin x="2160"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 Švandová" userId="a08a9d5a-4b6c-4a58-83f4-d41f596116fa" providerId="ADAL" clId="{0AAD3675-1E3B-42B0-873B-CF2DEC823797}"/>
    <pc:docChg chg="custSel addSld delSld modSld sldOrd">
      <pc:chgData name="Eva Švandová" userId="a08a9d5a-4b6c-4a58-83f4-d41f596116fa" providerId="ADAL" clId="{0AAD3675-1E3B-42B0-873B-CF2DEC823797}" dt="2025-02-18T05:33:23.170" v="1217" actId="1076"/>
      <pc:docMkLst>
        <pc:docMk/>
      </pc:docMkLst>
      <pc:sldChg chg="modSp">
        <pc:chgData name="Eva Švandová" userId="a08a9d5a-4b6c-4a58-83f4-d41f596116fa" providerId="ADAL" clId="{0AAD3675-1E3B-42B0-873B-CF2DEC823797}" dt="2025-02-18T04:54:25.617" v="23" actId="113"/>
        <pc:sldMkLst>
          <pc:docMk/>
          <pc:sldMk cId="2093099308" sldId="258"/>
        </pc:sldMkLst>
        <pc:spChg chg="mod">
          <ac:chgData name="Eva Švandová" userId="a08a9d5a-4b6c-4a58-83f4-d41f596116fa" providerId="ADAL" clId="{0AAD3675-1E3B-42B0-873B-CF2DEC823797}" dt="2025-02-18T04:54:25.617" v="23" actId="113"/>
          <ac:spMkLst>
            <pc:docMk/>
            <pc:sldMk cId="2093099308" sldId="258"/>
            <ac:spMk id="3075" creationId="{00000000-0000-0000-0000-000000000000}"/>
          </ac:spMkLst>
        </pc:spChg>
      </pc:sldChg>
      <pc:sldChg chg="modSp">
        <pc:chgData name="Eva Švandová" userId="a08a9d5a-4b6c-4a58-83f4-d41f596116fa" providerId="ADAL" clId="{0AAD3675-1E3B-42B0-873B-CF2DEC823797}" dt="2025-02-18T04:54:49.804" v="24" actId="1076"/>
        <pc:sldMkLst>
          <pc:docMk/>
          <pc:sldMk cId="1905555134" sldId="279"/>
        </pc:sldMkLst>
        <pc:picChg chg="mod">
          <ac:chgData name="Eva Švandová" userId="a08a9d5a-4b6c-4a58-83f4-d41f596116fa" providerId="ADAL" clId="{0AAD3675-1E3B-42B0-873B-CF2DEC823797}" dt="2025-02-18T04:54:49.804" v="24" actId="1076"/>
          <ac:picMkLst>
            <pc:docMk/>
            <pc:sldMk cId="1905555134" sldId="279"/>
            <ac:picMk id="4" creationId="{30C1479B-C75C-6C9E-6E61-C01EBFD3038D}"/>
          </ac:picMkLst>
        </pc:picChg>
      </pc:sldChg>
      <pc:sldChg chg="modNotesTx">
        <pc:chgData name="Eva Švandová" userId="a08a9d5a-4b6c-4a58-83f4-d41f596116fa" providerId="ADAL" clId="{0AAD3675-1E3B-42B0-873B-CF2DEC823797}" dt="2025-02-18T05:32:40.924" v="1210" actId="20577"/>
        <pc:sldMkLst>
          <pc:docMk/>
          <pc:sldMk cId="1398549411" sldId="285"/>
        </pc:sldMkLst>
      </pc:sldChg>
      <pc:sldChg chg="modSp ord">
        <pc:chgData name="Eva Švandová" userId="a08a9d5a-4b6c-4a58-83f4-d41f596116fa" providerId="ADAL" clId="{0AAD3675-1E3B-42B0-873B-CF2DEC823797}" dt="2025-02-18T05:19:00.322" v="451" actId="27636"/>
        <pc:sldMkLst>
          <pc:docMk/>
          <pc:sldMk cId="2152573544" sldId="286"/>
        </pc:sldMkLst>
        <pc:spChg chg="mod">
          <ac:chgData name="Eva Švandová" userId="a08a9d5a-4b6c-4a58-83f4-d41f596116fa" providerId="ADAL" clId="{0AAD3675-1E3B-42B0-873B-CF2DEC823797}" dt="2025-02-18T05:19:00.322" v="451" actId="27636"/>
          <ac:spMkLst>
            <pc:docMk/>
            <pc:sldMk cId="2152573544" sldId="286"/>
            <ac:spMk id="25603" creationId="{00000000-0000-0000-0000-000000000000}"/>
          </ac:spMkLst>
        </pc:spChg>
      </pc:sldChg>
      <pc:sldChg chg="modSp">
        <pc:chgData name="Eva Švandová" userId="a08a9d5a-4b6c-4a58-83f4-d41f596116fa" providerId="ADAL" clId="{0AAD3675-1E3B-42B0-873B-CF2DEC823797}" dt="2025-02-18T04:56:03.210" v="25" actId="20577"/>
        <pc:sldMkLst>
          <pc:docMk/>
          <pc:sldMk cId="1746896835" sldId="321"/>
        </pc:sldMkLst>
        <pc:spChg chg="mod">
          <ac:chgData name="Eva Švandová" userId="a08a9d5a-4b6c-4a58-83f4-d41f596116fa" providerId="ADAL" clId="{0AAD3675-1E3B-42B0-873B-CF2DEC823797}" dt="2025-02-18T04:56:03.210" v="25" actId="20577"/>
          <ac:spMkLst>
            <pc:docMk/>
            <pc:sldMk cId="1746896835" sldId="321"/>
            <ac:spMk id="6147" creationId="{00000000-0000-0000-0000-000000000000}"/>
          </ac:spMkLst>
        </pc:spChg>
      </pc:sldChg>
      <pc:sldChg chg="addSp delSp modSp">
        <pc:chgData name="Eva Švandová" userId="a08a9d5a-4b6c-4a58-83f4-d41f596116fa" providerId="ADAL" clId="{0AAD3675-1E3B-42B0-873B-CF2DEC823797}" dt="2025-02-18T05:33:23.170" v="1217" actId="1076"/>
        <pc:sldMkLst>
          <pc:docMk/>
          <pc:sldMk cId="2425805345" sldId="360"/>
        </pc:sldMkLst>
        <pc:picChg chg="add mod">
          <ac:chgData name="Eva Švandová" userId="a08a9d5a-4b6c-4a58-83f4-d41f596116fa" providerId="ADAL" clId="{0AAD3675-1E3B-42B0-873B-CF2DEC823797}" dt="2025-02-18T05:33:23.170" v="1217" actId="1076"/>
          <ac:picMkLst>
            <pc:docMk/>
            <pc:sldMk cId="2425805345" sldId="360"/>
            <ac:picMk id="2" creationId="{DC89C0AE-A1E2-4D49-A596-C44A18D8E7A9}"/>
          </ac:picMkLst>
        </pc:picChg>
        <pc:picChg chg="mod">
          <ac:chgData name="Eva Švandová" userId="a08a9d5a-4b6c-4a58-83f4-d41f596116fa" providerId="ADAL" clId="{0AAD3675-1E3B-42B0-873B-CF2DEC823797}" dt="2025-02-18T05:33:12.489" v="1212" actId="14100"/>
          <ac:picMkLst>
            <pc:docMk/>
            <pc:sldMk cId="2425805345" sldId="360"/>
            <ac:picMk id="5" creationId="{00032E7D-7C2A-4E79-BB9A-D9E49C0D2E02}"/>
          </ac:picMkLst>
        </pc:picChg>
        <pc:picChg chg="del">
          <ac:chgData name="Eva Švandová" userId="a08a9d5a-4b6c-4a58-83f4-d41f596116fa" providerId="ADAL" clId="{0AAD3675-1E3B-42B0-873B-CF2DEC823797}" dt="2025-02-18T05:11:36.970" v="26" actId="478"/>
          <ac:picMkLst>
            <pc:docMk/>
            <pc:sldMk cId="2425805345" sldId="360"/>
            <ac:picMk id="7" creationId="{4D2C0DD9-95E7-4FDA-975C-9C35F5AE439E}"/>
          </ac:picMkLst>
        </pc:picChg>
      </pc:sldChg>
      <pc:sldChg chg="addSp delSp modSp">
        <pc:chgData name="Eva Švandová" userId="a08a9d5a-4b6c-4a58-83f4-d41f596116fa" providerId="ADAL" clId="{0AAD3675-1E3B-42B0-873B-CF2DEC823797}" dt="2025-02-18T04:36:34.390" v="15" actId="1076"/>
        <pc:sldMkLst>
          <pc:docMk/>
          <pc:sldMk cId="139228974" sldId="361"/>
        </pc:sldMkLst>
        <pc:graphicFrameChg chg="add del mod">
          <ac:chgData name="Eva Švandová" userId="a08a9d5a-4b6c-4a58-83f4-d41f596116fa" providerId="ADAL" clId="{0AAD3675-1E3B-42B0-873B-CF2DEC823797}" dt="2025-02-18T04:35:37.225" v="8" actId="478"/>
          <ac:graphicFrameMkLst>
            <pc:docMk/>
            <pc:sldMk cId="139228974" sldId="361"/>
            <ac:graphicFrameMk id="5" creationId="{A6F04A85-895D-40F4-9534-C2A20997E5E5}"/>
          </ac:graphicFrameMkLst>
        </pc:graphicFrameChg>
        <pc:picChg chg="add mod">
          <ac:chgData name="Eva Švandová" userId="a08a9d5a-4b6c-4a58-83f4-d41f596116fa" providerId="ADAL" clId="{0AAD3675-1E3B-42B0-873B-CF2DEC823797}" dt="2025-02-18T04:32:54.964" v="6" actId="1076"/>
          <ac:picMkLst>
            <pc:docMk/>
            <pc:sldMk cId="139228974" sldId="361"/>
            <ac:picMk id="4" creationId="{79CBBFE8-CD24-49FD-8B93-CC4C356D92B8}"/>
          </ac:picMkLst>
        </pc:picChg>
        <pc:picChg chg="add mod">
          <ac:chgData name="Eva Švandová" userId="a08a9d5a-4b6c-4a58-83f4-d41f596116fa" providerId="ADAL" clId="{0AAD3675-1E3B-42B0-873B-CF2DEC823797}" dt="2025-02-18T04:36:34.390" v="15" actId="1076"/>
          <ac:picMkLst>
            <pc:docMk/>
            <pc:sldMk cId="139228974" sldId="361"/>
            <ac:picMk id="6" creationId="{F289D3B2-A1A1-48E4-A4A0-CD9EC3789560}"/>
          </ac:picMkLst>
        </pc:picChg>
      </pc:sldChg>
      <pc:sldChg chg="ord">
        <pc:chgData name="Eva Švandová" userId="a08a9d5a-4b6c-4a58-83f4-d41f596116fa" providerId="ADAL" clId="{0AAD3675-1E3B-42B0-873B-CF2DEC823797}" dt="2025-02-18T04:39:02.707" v="16"/>
        <pc:sldMkLst>
          <pc:docMk/>
          <pc:sldMk cId="4184468377" sldId="363"/>
        </pc:sldMkLst>
      </pc:sldChg>
      <pc:sldChg chg="add del">
        <pc:chgData name="Eva Švandová" userId="a08a9d5a-4b6c-4a58-83f4-d41f596116fa" providerId="ADAL" clId="{0AAD3675-1E3B-42B0-873B-CF2DEC823797}" dt="2025-02-18T04:32:11.799" v="1"/>
        <pc:sldMkLst>
          <pc:docMk/>
          <pc:sldMk cId="1619563043" sldId="37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Se&#353;it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cs-CZ"/>
              <a:t>GDP</a:t>
            </a:r>
            <a:r>
              <a:rPr lang="cs-CZ" baseline="0"/>
              <a:t> 2014</a:t>
            </a:r>
            <a:endParaRPr lang="cs-CZ"/>
          </a:p>
        </c:rich>
      </c:tx>
      <c:layout>
        <c:manualLayout>
          <c:xMode val="edge"/>
          <c:yMode val="edge"/>
          <c:x val="0.44855871276959947"/>
          <c:y val="6.481481481481481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531261490864366E-2"/>
          <c:y val="0.19486111111111112"/>
          <c:w val="0.90697401955190382"/>
          <c:h val="0.52606153397491984"/>
        </c:manualLayout>
      </c:layout>
      <c:barChart>
        <c:barDir val="col"/>
        <c:grouping val="clustered"/>
        <c:varyColors val="0"/>
        <c:ser>
          <c:idx val="0"/>
          <c:order val="0"/>
          <c:spPr>
            <a:solidFill>
              <a:schemeClr val="accent1"/>
            </a:solidFill>
            <a:ln>
              <a:noFill/>
            </a:ln>
            <a:effectLst/>
          </c:spPr>
          <c:invertIfNegative val="0"/>
          <c:cat>
            <c:strRef>
              <c:f>List2!$A$1:$A$28</c:f>
              <c:strCache>
                <c:ptCount val="28"/>
                <c:pt idx="0">
                  <c:v> Malta</c:v>
                </c:pt>
                <c:pt idx="1">
                  <c:v> Romania</c:v>
                </c:pt>
                <c:pt idx="2">
                  <c:v> Cyprus</c:v>
                </c:pt>
                <c:pt idx="3">
                  <c:v> Estonia</c:v>
                </c:pt>
                <c:pt idx="4">
                  <c:v> Latvia</c:v>
                </c:pt>
                <c:pt idx="5">
                  <c:v> Lithuania</c:v>
                </c:pt>
                <c:pt idx="6">
                  <c:v> Slovenia</c:v>
                </c:pt>
                <c:pt idx="7">
                  <c:v> Bulgaria</c:v>
                </c:pt>
                <c:pt idx="8">
                  <c:v> Croatia</c:v>
                </c:pt>
                <c:pt idx="9">
                  <c:v> Luxembourg</c:v>
                </c:pt>
                <c:pt idx="10">
                  <c:v> Slovakia</c:v>
                </c:pt>
                <c:pt idx="11">
                  <c:v> Hungary</c:v>
                </c:pt>
                <c:pt idx="12">
                  <c:v> Czech Republic</c:v>
                </c:pt>
                <c:pt idx="13">
                  <c:v> Portugal</c:v>
                </c:pt>
                <c:pt idx="14">
                  <c:v> Greece</c:v>
                </c:pt>
                <c:pt idx="15">
                  <c:v> Ireland</c:v>
                </c:pt>
                <c:pt idx="16">
                  <c:v> Finland</c:v>
                </c:pt>
                <c:pt idx="17">
                  <c:v> Denmark</c:v>
                </c:pt>
                <c:pt idx="18">
                  <c:v> Austria</c:v>
                </c:pt>
                <c:pt idx="19">
                  <c:v> Belgium</c:v>
                </c:pt>
                <c:pt idx="20">
                  <c:v> Poland</c:v>
                </c:pt>
                <c:pt idx="21">
                  <c:v> Sweden</c:v>
                </c:pt>
                <c:pt idx="22">
                  <c:v> Netherlands</c:v>
                </c:pt>
                <c:pt idx="23">
                  <c:v> Spain</c:v>
                </c:pt>
                <c:pt idx="24">
                  <c:v> Italy</c:v>
                </c:pt>
                <c:pt idx="25">
                  <c:v> France</c:v>
                </c:pt>
                <c:pt idx="26">
                  <c:v> United Kingdom</c:v>
                </c:pt>
                <c:pt idx="27">
                  <c:v> Germany</c:v>
                </c:pt>
              </c:strCache>
            </c:strRef>
          </c:cat>
          <c:val>
            <c:numRef>
              <c:f>List2!$B$1:$B$28</c:f>
              <c:numCache>
                <c:formatCode>General</c:formatCode>
                <c:ptCount val="28"/>
                <c:pt idx="0">
                  <c:v>8106</c:v>
                </c:pt>
                <c:pt idx="1">
                  <c:v>15023</c:v>
                </c:pt>
                <c:pt idx="2">
                  <c:v>17394</c:v>
                </c:pt>
                <c:pt idx="3">
                  <c:v>19963</c:v>
                </c:pt>
                <c:pt idx="4">
                  <c:v>23581</c:v>
                </c:pt>
                <c:pt idx="5">
                  <c:v>36444</c:v>
                </c:pt>
                <c:pt idx="6">
                  <c:v>37303</c:v>
                </c:pt>
                <c:pt idx="7">
                  <c:v>42751</c:v>
                </c:pt>
                <c:pt idx="8">
                  <c:v>43085</c:v>
                </c:pt>
                <c:pt idx="9">
                  <c:v>48898</c:v>
                </c:pt>
                <c:pt idx="10">
                  <c:v>75561</c:v>
                </c:pt>
                <c:pt idx="11">
                  <c:v>104239</c:v>
                </c:pt>
                <c:pt idx="12">
                  <c:v>154739</c:v>
                </c:pt>
                <c:pt idx="13">
                  <c:v>173446</c:v>
                </c:pt>
                <c:pt idx="14">
                  <c:v>177559</c:v>
                </c:pt>
                <c:pt idx="15">
                  <c:v>189046</c:v>
                </c:pt>
                <c:pt idx="16">
                  <c:v>205178</c:v>
                </c:pt>
                <c:pt idx="17">
                  <c:v>260582</c:v>
                </c:pt>
                <c:pt idx="18">
                  <c:v>329296</c:v>
                </c:pt>
                <c:pt idx="19">
                  <c:v>400643</c:v>
                </c:pt>
                <c:pt idx="20">
                  <c:v>410845</c:v>
                </c:pt>
                <c:pt idx="21">
                  <c:v>430642</c:v>
                </c:pt>
                <c:pt idx="22">
                  <c:v>677779</c:v>
                </c:pt>
                <c:pt idx="23">
                  <c:v>1041160</c:v>
                </c:pt>
                <c:pt idx="24">
                  <c:v>1613859</c:v>
                </c:pt>
                <c:pt idx="25">
                  <c:v>2183631</c:v>
                </c:pt>
                <c:pt idx="26">
                  <c:v>2253311</c:v>
                </c:pt>
                <c:pt idx="27">
                  <c:v>3026600</c:v>
                </c:pt>
              </c:numCache>
            </c:numRef>
          </c:val>
          <c:extLst>
            <c:ext xmlns:c16="http://schemas.microsoft.com/office/drawing/2014/chart" uri="{C3380CC4-5D6E-409C-BE32-E72D297353CC}">
              <c16:uniqueId val="{00000000-36FF-488C-91D6-F415E88BFCC7}"/>
            </c:ext>
          </c:extLst>
        </c:ser>
        <c:dLbls>
          <c:showLegendKey val="0"/>
          <c:showVal val="0"/>
          <c:showCatName val="0"/>
          <c:showSerName val="0"/>
          <c:showPercent val="0"/>
          <c:showBubbleSize val="0"/>
        </c:dLbls>
        <c:gapWidth val="219"/>
        <c:overlap val="-27"/>
        <c:axId val="488891776"/>
        <c:axId val="488899392"/>
      </c:barChart>
      <c:catAx>
        <c:axId val="488891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8899392"/>
        <c:crosses val="autoZero"/>
        <c:auto val="1"/>
        <c:lblAlgn val="ctr"/>
        <c:lblOffset val="100"/>
        <c:noMultiLvlLbl val="0"/>
      </c:catAx>
      <c:valAx>
        <c:axId val="48889939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8891776"/>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D2BB1D18-18E1-41D0-ACEF-8858E7786DB4}" type="datetimeFigureOut">
              <a:rPr lang="cs-CZ" smtClean="0"/>
              <a:t>18.02.2025</a:t>
            </a:fld>
            <a:endParaRPr lang="cs-CZ"/>
          </a:p>
        </p:txBody>
      </p:sp>
      <p:sp>
        <p:nvSpPr>
          <p:cNvPr id="4" name="Zástupný symbol pro obrázek snímku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9BE1C6BE-2D5C-46DE-A236-7F3659C295D7}" type="slidenum">
              <a:rPr lang="cs-CZ" smtClean="0"/>
              <a:t>‹#›</a:t>
            </a:fld>
            <a:endParaRPr lang="cs-CZ"/>
          </a:p>
        </p:txBody>
      </p:sp>
    </p:spTree>
    <p:extLst>
      <p:ext uri="{BB962C8B-B14F-4D97-AF65-F5344CB8AC3E}">
        <p14:creationId xmlns:p14="http://schemas.microsoft.com/office/powerpoint/2010/main" val="3055459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n.wikipedia.org/wiki/World_Bank"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s://en.wikipedia.org/wiki/Weighted_average" TargetMode="External"/><Relationship Id="rId4" Type="http://schemas.openxmlformats.org/officeDocument/2006/relationships/hyperlink" Target="https://en.wikipedia.org/wiki/Logistics_Performance_Index#cite_note-2"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epravo.cz/top/clanky/mozne-dopady-nemeckeho-zakona-o-nalezite-peci-v-dodavatelskych-retezcich-na-ceske-obchodni-spolecnosti-116117.html#_ftn3"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BE1C6BE-2D5C-46DE-A236-7F3659C295D7}" type="slidenum">
              <a:rPr lang="cs-CZ" smtClean="0"/>
              <a:t>5</a:t>
            </a:fld>
            <a:endParaRPr lang="cs-CZ"/>
          </a:p>
        </p:txBody>
      </p:sp>
    </p:spTree>
    <p:extLst>
      <p:ext uri="{BB962C8B-B14F-4D97-AF65-F5344CB8AC3E}">
        <p14:creationId xmlns:p14="http://schemas.microsoft.com/office/powerpoint/2010/main" val="4203720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Rozhodování v rámci jednotlivých činností ovlivňuje výši jednotlivých nákladů</a:t>
            </a:r>
          </a:p>
        </p:txBody>
      </p:sp>
      <p:sp>
        <p:nvSpPr>
          <p:cNvPr id="4" name="Zástupný symbol pro číslo snímku 3"/>
          <p:cNvSpPr>
            <a:spLocks noGrp="1"/>
          </p:cNvSpPr>
          <p:nvPr>
            <p:ph type="sldNum" sz="quarter" idx="5"/>
          </p:nvPr>
        </p:nvSpPr>
        <p:spPr/>
        <p:txBody>
          <a:bodyPr/>
          <a:lstStyle/>
          <a:p>
            <a:fld id="{9BE1C6BE-2D5C-46DE-A236-7F3659C295D7}" type="slidenum">
              <a:rPr lang="cs-CZ" smtClean="0"/>
              <a:t>23</a:t>
            </a:fld>
            <a:endParaRPr lang="cs-CZ"/>
          </a:p>
        </p:txBody>
      </p:sp>
    </p:spTree>
    <p:extLst>
      <p:ext uri="{BB962C8B-B14F-4D97-AF65-F5344CB8AC3E}">
        <p14:creationId xmlns:p14="http://schemas.microsoft.com/office/powerpoint/2010/main" val="2337634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Hodnota produktů, hustota produktů</a:t>
            </a:r>
          </a:p>
        </p:txBody>
      </p:sp>
      <p:sp>
        <p:nvSpPr>
          <p:cNvPr id="4" name="Zástupný symbol pro číslo snímku 3"/>
          <p:cNvSpPr>
            <a:spLocks noGrp="1"/>
          </p:cNvSpPr>
          <p:nvPr>
            <p:ph type="sldNum" sz="quarter" idx="5"/>
          </p:nvPr>
        </p:nvSpPr>
        <p:spPr/>
        <p:txBody>
          <a:bodyPr/>
          <a:lstStyle/>
          <a:p>
            <a:fld id="{9BE1C6BE-2D5C-46DE-A236-7F3659C295D7}" type="slidenum">
              <a:rPr lang="cs-CZ" smtClean="0"/>
              <a:t>24</a:t>
            </a:fld>
            <a:endParaRPr lang="cs-CZ"/>
          </a:p>
        </p:txBody>
      </p:sp>
    </p:spTree>
    <p:extLst>
      <p:ext uri="{BB962C8B-B14F-4D97-AF65-F5344CB8AC3E}">
        <p14:creationId xmlns:p14="http://schemas.microsoft.com/office/powerpoint/2010/main" val="2477550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xfrm>
            <a:off x="917575" y="744538"/>
            <a:ext cx="4962525" cy="3722687"/>
          </a:xfrm>
          <a:ln/>
        </p:spPr>
      </p:sp>
      <p:sp>
        <p:nvSpPr>
          <p:cNvPr id="141315" name="Rectangle 3"/>
          <p:cNvSpPr>
            <a:spLocks noGrp="1" noChangeArrowheads="1"/>
          </p:cNvSpPr>
          <p:nvPr>
            <p:ph type="body" idx="1"/>
          </p:nvPr>
        </p:nvSpPr>
        <p:spPr>
          <a:xfrm>
            <a:off x="679768" y="4715153"/>
            <a:ext cx="5438140" cy="4466987"/>
          </a:xfrm>
        </p:spPr>
        <p:txBody>
          <a:bodyPr/>
          <a:lstStyle/>
          <a:p>
            <a:r>
              <a:rPr lang="cs-CZ" dirty="0"/>
              <a:t>Cena? </a:t>
            </a:r>
            <a:r>
              <a:rPr lang="en-US" sz="2400" dirty="0"/>
              <a:t>Carrier pricing</a:t>
            </a:r>
          </a:p>
          <a:p>
            <a:pPr lvl="1"/>
            <a:r>
              <a:rPr lang="en-US" sz="2400" dirty="0"/>
              <a:t>Generally, since the larger the shipment, the cheaper the transportation rate, shipment sizes should be tailored to the carrier’s vehicle capacity where possible.</a:t>
            </a:r>
          </a:p>
          <a:p>
            <a:r>
              <a:rPr lang="en-US" sz="2400" dirty="0"/>
              <a:t>Matching schedules</a:t>
            </a:r>
          </a:p>
          <a:p>
            <a:pPr lvl="1"/>
            <a:r>
              <a:rPr lang="en-US" sz="2400" dirty="0"/>
              <a:t>Quantity discounts should be tied to carrier quantity discounts.</a:t>
            </a:r>
          </a:p>
          <a:p>
            <a:r>
              <a:rPr lang="en-US" sz="2400" dirty="0"/>
              <a:t>Volume relationships</a:t>
            </a:r>
          </a:p>
          <a:p>
            <a:pPr lvl="1"/>
            <a:r>
              <a:rPr lang="en-US" sz="2400" dirty="0"/>
              <a:t>Volumes sold will affect inventory requirements.</a:t>
            </a:r>
            <a:endParaRPr lang="cs-CZ" sz="2400" dirty="0"/>
          </a:p>
          <a:p>
            <a:pPr>
              <a:lnSpc>
                <a:spcPct val="80000"/>
              </a:lnSpc>
            </a:pPr>
            <a:r>
              <a:rPr lang="cs-CZ" sz="2400" dirty="0"/>
              <a:t>Produkt - </a:t>
            </a:r>
            <a:r>
              <a:rPr lang="en-US" sz="2400" dirty="0"/>
              <a:t>Consumer packaging</a:t>
            </a:r>
          </a:p>
          <a:p>
            <a:pPr lvl="1">
              <a:lnSpc>
                <a:spcPct val="80000"/>
              </a:lnSpc>
            </a:pPr>
            <a:r>
              <a:rPr lang="en-US" sz="2400" dirty="0"/>
              <a:t>Generally, since the size, shape, weight and other physical characteristics of the product impact on its storage, transportation and handling, the logistics managers should be included in any decisions regarding these product traits.</a:t>
            </a:r>
          </a:p>
          <a:p>
            <a:pPr lvl="1">
              <a:lnSpc>
                <a:spcPct val="80000"/>
              </a:lnSpc>
            </a:pPr>
            <a:r>
              <a:rPr lang="en-US" sz="2400" dirty="0"/>
              <a:t>A minor correction in any of the above could conceivably cost (or save) millions of dollars in logistical costs.</a:t>
            </a:r>
          </a:p>
          <a:p>
            <a:pPr lvl="1">
              <a:lnSpc>
                <a:spcPct val="80000"/>
              </a:lnSpc>
            </a:pPr>
            <a:r>
              <a:rPr lang="en-US" sz="2400" dirty="0"/>
              <a:t>Logistics costs are not necessarily paramount, but they need to be considered in the decision making process.  </a:t>
            </a:r>
          </a:p>
          <a:p>
            <a:pPr lvl="1"/>
            <a:r>
              <a:rPr lang="cs-CZ" dirty="0" err="1"/>
              <a:t>Promotion</a:t>
            </a:r>
            <a:endParaRPr lang="cs-CZ" dirty="0"/>
          </a:p>
          <a:p>
            <a:r>
              <a:rPr lang="cs-CZ" dirty="0" err="1"/>
              <a:t>Promotion</a:t>
            </a:r>
            <a:endParaRPr lang="cs-CZ" dirty="0"/>
          </a:p>
          <a:p>
            <a:r>
              <a:rPr lang="en-US" sz="2400" dirty="0"/>
              <a:t>Push versus pull</a:t>
            </a:r>
          </a:p>
          <a:p>
            <a:pPr lvl="1"/>
            <a:r>
              <a:rPr lang="en-US" sz="2400" dirty="0"/>
              <a:t>The most important factor is that the logistics division is aware of any changes in demand patterns so that it can plan for any consequences.</a:t>
            </a:r>
          </a:p>
          <a:p>
            <a:pPr lvl="1"/>
            <a:r>
              <a:rPr lang="en-US" sz="2400" dirty="0"/>
              <a:t>Pull strategies tend to be more erratic.</a:t>
            </a:r>
          </a:p>
          <a:p>
            <a:pPr lvl="1"/>
            <a:r>
              <a:rPr lang="en-US" sz="2400" dirty="0"/>
              <a:t>Push strategies tend to more predictable.</a:t>
            </a:r>
          </a:p>
          <a:p>
            <a:r>
              <a:rPr lang="en-US" sz="2400" dirty="0"/>
              <a:t>Channel competition</a:t>
            </a:r>
          </a:p>
          <a:p>
            <a:pPr lvl="1"/>
            <a:r>
              <a:rPr lang="en-US" sz="2400" dirty="0"/>
              <a:t>The more popular a product, the easier it is to persuade channel members to promote your product.</a:t>
            </a:r>
            <a:endParaRPr lang="cs-CZ" sz="2400" dirty="0"/>
          </a:p>
          <a:p>
            <a:pPr lvl="1"/>
            <a:endParaRPr lang="cs-CZ" sz="2400" dirty="0"/>
          </a:p>
          <a:p>
            <a:pPr lvl="1"/>
            <a:endParaRPr lang="cs-CZ" sz="2400" dirty="0"/>
          </a:p>
          <a:p>
            <a:pPr lvl="1"/>
            <a:r>
              <a:rPr lang="cs-CZ" sz="2400" dirty="0" err="1"/>
              <a:t>Distribution</a:t>
            </a:r>
            <a:endParaRPr lang="cs-CZ" sz="2400" dirty="0"/>
          </a:p>
          <a:p>
            <a:pPr>
              <a:lnSpc>
                <a:spcPct val="90000"/>
              </a:lnSpc>
            </a:pPr>
            <a:r>
              <a:rPr lang="en-US" sz="2400" dirty="0"/>
              <a:t>Wholesalers</a:t>
            </a:r>
          </a:p>
          <a:p>
            <a:pPr lvl="1">
              <a:lnSpc>
                <a:spcPct val="90000"/>
              </a:lnSpc>
            </a:pPr>
            <a:r>
              <a:rPr lang="en-US" sz="2400" dirty="0"/>
              <a:t>Generally, since wholesalers are combining purchases for multiple retailers, the shipment sizes tend to be larger and the number of transactions that have to be processed are fewer, with the result that logistics costs are smaller. </a:t>
            </a:r>
          </a:p>
          <a:p>
            <a:pPr>
              <a:lnSpc>
                <a:spcPct val="90000"/>
              </a:lnSpc>
            </a:pPr>
            <a:r>
              <a:rPr lang="en-US" sz="2400" dirty="0"/>
              <a:t>Retailers</a:t>
            </a:r>
          </a:p>
          <a:p>
            <a:pPr lvl="1">
              <a:lnSpc>
                <a:spcPct val="90000"/>
              </a:lnSpc>
            </a:pPr>
            <a:r>
              <a:rPr lang="en-US" sz="2400" dirty="0"/>
              <a:t>With the exception of very large retailers who act more like wholesalers, smaller sales are the norm. These generally cost more for transportation and order processing. </a:t>
            </a:r>
          </a:p>
          <a:p>
            <a:pPr lvl="1"/>
            <a:endParaRPr lang="en-US" sz="2400" dirty="0"/>
          </a:p>
          <a:p>
            <a:endParaRPr lang="cs-CZ" dirty="0"/>
          </a:p>
        </p:txBody>
      </p:sp>
    </p:spTree>
    <p:extLst>
      <p:ext uri="{BB962C8B-B14F-4D97-AF65-F5344CB8AC3E}">
        <p14:creationId xmlns:p14="http://schemas.microsoft.com/office/powerpoint/2010/main" val="951234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xfrm>
            <a:off x="917575" y="744538"/>
            <a:ext cx="4962525" cy="3722687"/>
          </a:xfrm>
          <a:ln/>
        </p:spPr>
      </p:sp>
      <p:sp>
        <p:nvSpPr>
          <p:cNvPr id="151555" name="Rectangle 3"/>
          <p:cNvSpPr>
            <a:spLocks noGrp="1" noChangeArrowheads="1"/>
          </p:cNvSpPr>
          <p:nvPr>
            <p:ph type="body" idx="1"/>
          </p:nvPr>
        </p:nvSpPr>
        <p:spPr>
          <a:xfrm>
            <a:off x="679768" y="4715153"/>
            <a:ext cx="5438140" cy="4466987"/>
          </a:xfrm>
        </p:spPr>
        <p:txBody>
          <a:bodyPr/>
          <a:lstStyle/>
          <a:p>
            <a:r>
              <a:rPr lang="en-US" sz="2400" b="1" dirty="0"/>
              <a:t>Manufacturing</a:t>
            </a:r>
            <a:r>
              <a:rPr lang="en-US" sz="2400" dirty="0"/>
              <a:t> and marketing are probably the two most important internal, functional interfaces with logistics.</a:t>
            </a:r>
            <a:endParaRPr lang="cs-CZ" sz="2400" dirty="0"/>
          </a:p>
          <a:p>
            <a:r>
              <a:rPr lang="cs-CZ" sz="2400" b="1" dirty="0"/>
              <a:t>Finance</a:t>
            </a:r>
            <a:r>
              <a:rPr lang="cs-CZ" sz="2400" dirty="0"/>
              <a:t> – snaha maximalizovat cashflow x </a:t>
            </a:r>
            <a:r>
              <a:rPr lang="cs-CZ" sz="2400" dirty="0" err="1"/>
              <a:t>logistiika</a:t>
            </a:r>
            <a:r>
              <a:rPr lang="cs-CZ" sz="2400" dirty="0"/>
              <a:t> – minimalizace SKU</a:t>
            </a:r>
            <a:endParaRPr lang="en-US" sz="2400" dirty="0"/>
          </a:p>
          <a:p>
            <a:r>
              <a:rPr lang="en-US" sz="2400" dirty="0"/>
              <a:t>Logistics can have a major impact on return on assets and return on investment</a:t>
            </a:r>
            <a:r>
              <a:rPr lang="cs-CZ" sz="2400" dirty="0"/>
              <a:t> (rozhodování o investicích)</a:t>
            </a:r>
            <a:endParaRPr lang="en-US" sz="2400" dirty="0"/>
          </a:p>
          <a:p>
            <a:pPr lvl="1"/>
            <a:r>
              <a:rPr lang="en-US" sz="2400" dirty="0"/>
              <a:t>Logistics costs reported by cost systems measure supply chain trade-offs and performance.</a:t>
            </a:r>
          </a:p>
          <a:p>
            <a:endParaRPr lang="cs-CZ" dirty="0"/>
          </a:p>
        </p:txBody>
      </p:sp>
    </p:spTree>
    <p:extLst>
      <p:ext uri="{BB962C8B-B14F-4D97-AF65-F5344CB8AC3E}">
        <p14:creationId xmlns:p14="http://schemas.microsoft.com/office/powerpoint/2010/main" val="1572657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Snaha posunout </a:t>
            </a:r>
            <a:r>
              <a:rPr lang="cs-CZ" dirty="0" err="1"/>
              <a:t>iso</a:t>
            </a:r>
            <a:r>
              <a:rPr lang="cs-CZ" dirty="0"/>
              <a:t>-křivku ROI doprava. Posun po křivce – stejné ROI</a:t>
            </a:r>
          </a:p>
          <a:p>
            <a:r>
              <a:rPr lang="cs-CZ" dirty="0"/>
              <a:t>Logistika jako významný nositel uživatel fixních aktiv – jakých? Skaldy, distribuční centra, vozy, informační systémy</a:t>
            </a:r>
          </a:p>
          <a:p>
            <a:r>
              <a:rPr lang="cs-CZ" dirty="0"/>
              <a:t>Rozhodování je ovlivněno požadavkem na zisk, CF a ROI (</a:t>
            </a:r>
            <a:r>
              <a:rPr lang="cs-CZ" dirty="0" err="1"/>
              <a:t>Chritopher</a:t>
            </a:r>
            <a:r>
              <a:rPr lang="cs-CZ" dirty="0"/>
              <a:t>, 2011, str.59</a:t>
            </a:r>
          </a:p>
        </p:txBody>
      </p:sp>
      <p:sp>
        <p:nvSpPr>
          <p:cNvPr id="4" name="Zástupný symbol pro číslo snímku 3"/>
          <p:cNvSpPr>
            <a:spLocks noGrp="1"/>
          </p:cNvSpPr>
          <p:nvPr>
            <p:ph type="sldNum" sz="quarter" idx="5"/>
          </p:nvPr>
        </p:nvSpPr>
        <p:spPr/>
        <p:txBody>
          <a:bodyPr/>
          <a:lstStyle/>
          <a:p>
            <a:fld id="{9BE1C6BE-2D5C-46DE-A236-7F3659C295D7}" type="slidenum">
              <a:rPr lang="cs-CZ" smtClean="0"/>
              <a:t>31</a:t>
            </a:fld>
            <a:endParaRPr lang="cs-CZ"/>
          </a:p>
        </p:txBody>
      </p:sp>
    </p:spTree>
    <p:extLst>
      <p:ext uri="{BB962C8B-B14F-4D97-AF65-F5344CB8AC3E}">
        <p14:creationId xmlns:p14="http://schemas.microsoft.com/office/powerpoint/2010/main" val="3722786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effectLst/>
                <a:latin typeface="Times New Roman" panose="02020603050405020304" pitchFamily="18" charset="0"/>
              </a:rPr>
              <a:t>Logistics can have a variety of different impacts on an organization’s financial performance.</a:t>
            </a:r>
            <a:br>
              <a:rPr lang="en-US" dirty="0"/>
            </a:br>
            <a:r>
              <a:rPr lang="en-US" dirty="0">
                <a:effectLst/>
                <a:latin typeface="Times New Roman" panose="02020603050405020304" pitchFamily="18" charset="0"/>
              </a:rPr>
              <a:t>Logistics has traditionally been seen as an operational necessity that cannot be avoided; however,</a:t>
            </a:r>
            <a:br>
              <a:rPr lang="en-US" dirty="0"/>
            </a:br>
            <a:r>
              <a:rPr lang="en-US" dirty="0">
                <a:effectLst/>
                <a:latin typeface="Times New Roman" panose="02020603050405020304" pitchFamily="18" charset="0"/>
              </a:rPr>
              <a:t>a good logistics operation can also offer opportunities for improving financial performance.</a:t>
            </a:r>
            <a:endParaRPr lang="en-US" dirty="0">
              <a:effectLst/>
            </a:endParaRPr>
          </a:p>
          <a:p>
            <a:r>
              <a:rPr lang="en-US" dirty="0">
                <a:effectLst/>
                <a:latin typeface="Arial" panose="020B0604020202020204" pitchFamily="34" charset="0"/>
              </a:rPr>
              <a:t>integrated Logistics and the supply Chain 23</a:t>
            </a:r>
            <a:br>
              <a:rPr lang="en-US" dirty="0"/>
            </a:br>
            <a:r>
              <a:rPr lang="en-US" dirty="0">
                <a:effectLst/>
                <a:latin typeface="Times New Roman" panose="02020603050405020304" pitchFamily="18" charset="0"/>
              </a:rPr>
              <a:t>For many companies, a key measure of success is the return on investment (ROI): the ratio</a:t>
            </a:r>
            <a:br>
              <a:rPr lang="en-US" dirty="0"/>
            </a:br>
            <a:r>
              <a:rPr lang="en-US" dirty="0">
                <a:effectLst/>
                <a:latin typeface="Times New Roman" panose="02020603050405020304" pitchFamily="18" charset="0"/>
              </a:rPr>
              <a:t>between the net profit and the capital employed in the business. For improved business</a:t>
            </a:r>
            <a:br>
              <a:rPr lang="en-US" dirty="0"/>
            </a:br>
            <a:r>
              <a:rPr lang="en-US" dirty="0">
                <a:effectLst/>
                <a:latin typeface="Times New Roman" panose="02020603050405020304" pitchFamily="18" charset="0"/>
              </a:rPr>
              <a:t>performance, this ratio needs to be shifted to increase profits and reduce capital employed.</a:t>
            </a:r>
            <a:br>
              <a:rPr lang="en-US" dirty="0"/>
            </a:br>
            <a:r>
              <a:rPr lang="en-US" dirty="0">
                <a:effectLst/>
                <a:latin typeface="Times New Roman" panose="02020603050405020304" pitchFamily="18" charset="0"/>
              </a:rPr>
              <a:t>There are many different ways in which logistics can have both a positive and a negative</a:t>
            </a:r>
            <a:br>
              <a:rPr lang="en-US" dirty="0"/>
            </a:br>
            <a:r>
              <a:rPr lang="en-US" dirty="0">
                <a:effectLst/>
                <a:latin typeface="Times New Roman" panose="02020603050405020304" pitchFamily="18" charset="0"/>
              </a:rPr>
              <a:t>impact on the ROI. These are outlined in Figure 2.6. This shows ROI as the key ratio of profit</a:t>
            </a:r>
            <a:br>
              <a:rPr lang="en-US" dirty="0"/>
            </a:br>
            <a:r>
              <a:rPr lang="en-US" dirty="0">
                <a:effectLst/>
                <a:latin typeface="Times New Roman" panose="02020603050405020304" pitchFamily="18" charset="0"/>
              </a:rPr>
              <a:t>and capital employed, with the main elements broken down further as sales revenue less cost</a:t>
            </a:r>
            <a:br>
              <a:rPr lang="en-US" dirty="0"/>
            </a:br>
            <a:r>
              <a:rPr lang="en-US" dirty="0">
                <a:effectLst/>
                <a:latin typeface="Times New Roman" panose="02020603050405020304" pitchFamily="18" charset="0"/>
              </a:rPr>
              <a:t>(representing profit) and inventory plus cash and receivables plus fixed assets (representing</a:t>
            </a:r>
            <a:br>
              <a:rPr lang="en-US" dirty="0"/>
            </a:br>
            <a:r>
              <a:rPr lang="en-US" dirty="0">
                <a:effectLst/>
                <a:latin typeface="Times New Roman" panose="02020603050405020304" pitchFamily="18" charset="0"/>
              </a:rPr>
              <a:t>capital employed)</a:t>
            </a:r>
            <a:endParaRPr lang="cs-CZ"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Times New Roman" panose="02020603050405020304" pitchFamily="18" charset="0"/>
              </a:rPr>
              <a:t>Profit can be enhanced through increased sales, and sales benefit from the provision of high</a:t>
            </a:r>
            <a:br>
              <a:rPr lang="en-US" dirty="0"/>
            </a:br>
            <a:r>
              <a:rPr lang="en-US" dirty="0">
                <a:effectLst/>
                <a:latin typeface="Times New Roman" panose="02020603050405020304" pitchFamily="18" charset="0"/>
              </a:rPr>
              <a:t>and consistent service levels. One of the aims of many service level agreements is to try to</a:t>
            </a:r>
            <a:br>
              <a:rPr lang="en-US" dirty="0"/>
            </a:br>
            <a:r>
              <a:rPr lang="en-US" dirty="0">
                <a:effectLst/>
                <a:latin typeface="Times New Roman" panose="02020603050405020304" pitchFamily="18" charset="0"/>
              </a:rPr>
              <a:t>achieve OTIF (on time in full) deliveries – a key objective of many logistics systems. On the</a:t>
            </a:r>
            <a:br>
              <a:rPr lang="en-US" dirty="0"/>
            </a:br>
            <a:r>
              <a:rPr lang="en-US" dirty="0">
                <a:effectLst/>
                <a:latin typeface="Times New Roman" panose="02020603050405020304" pitchFamily="18" charset="0"/>
              </a:rPr>
              <a:t>other hand, costs can be minimized through efficient logistics operations. There are a number</a:t>
            </a:r>
            <a:br>
              <a:rPr lang="en-US" dirty="0"/>
            </a:br>
            <a:r>
              <a:rPr lang="en-US" dirty="0">
                <a:effectLst/>
                <a:latin typeface="Times New Roman" panose="02020603050405020304" pitchFamily="18" charset="0"/>
              </a:rPr>
              <a:t>of ways that this might happen, including:</a:t>
            </a:r>
            <a:br>
              <a:rPr lang="en-US" dirty="0"/>
            </a:br>
            <a:r>
              <a:rPr lang="en-US" dirty="0">
                <a:effectLst/>
                <a:latin typeface="Arial" panose="020B0604020202020204" pitchFamily="34" charset="0"/>
              </a:rPr>
              <a:t>• </a:t>
            </a:r>
            <a:r>
              <a:rPr lang="en-US" dirty="0">
                <a:effectLst/>
                <a:latin typeface="Times New Roman" panose="02020603050405020304" pitchFamily="18" charset="0"/>
              </a:rPr>
              <a:t>more efficient transport, thus reducing transport costs;</a:t>
            </a:r>
            <a:br>
              <a:rPr lang="en-US" dirty="0"/>
            </a:br>
            <a:r>
              <a:rPr lang="en-US" dirty="0">
                <a:effectLst/>
                <a:latin typeface="Arial" panose="020B0604020202020204" pitchFamily="34" charset="0"/>
              </a:rPr>
              <a:t>• </a:t>
            </a:r>
            <a:r>
              <a:rPr lang="en-US" dirty="0">
                <a:effectLst/>
                <a:latin typeface="Times New Roman" panose="02020603050405020304" pitchFamily="18" charset="0"/>
              </a:rPr>
              <a:t>better storage leading to reduced storage costs;</a:t>
            </a:r>
            <a:br>
              <a:rPr lang="en-US" dirty="0"/>
            </a:br>
            <a:r>
              <a:rPr lang="en-US" dirty="0">
                <a:effectLst/>
                <a:latin typeface="Arial" panose="020B0604020202020204" pitchFamily="34" charset="0"/>
              </a:rPr>
              <a:t>• </a:t>
            </a:r>
            <a:r>
              <a:rPr lang="en-US" dirty="0">
                <a:effectLst/>
                <a:latin typeface="Times New Roman" panose="02020603050405020304" pitchFamily="18" charset="0"/>
              </a:rPr>
              <a:t>reduced inventory holding leading to less cash being tied up in inventory;</a:t>
            </a:r>
            <a:br>
              <a:rPr lang="en-US" dirty="0"/>
            </a:br>
            <a:r>
              <a:rPr lang="en-US" dirty="0">
                <a:effectLst/>
                <a:latin typeface="Arial" panose="020B0604020202020204" pitchFamily="34" charset="0"/>
              </a:rPr>
              <a:t>• </a:t>
            </a:r>
            <a:r>
              <a:rPr lang="en-US" dirty="0">
                <a:effectLst/>
                <a:latin typeface="Times New Roman" panose="02020603050405020304" pitchFamily="18" charset="0"/>
              </a:rPr>
              <a:t>improved </a:t>
            </a:r>
            <a:r>
              <a:rPr lang="en-US" dirty="0" err="1">
                <a:effectLst/>
                <a:latin typeface="Times New Roman" panose="02020603050405020304" pitchFamily="18" charset="0"/>
              </a:rPr>
              <a:t>labour</a:t>
            </a:r>
            <a:r>
              <a:rPr lang="en-US" dirty="0">
                <a:effectLst/>
                <a:latin typeface="Times New Roman" panose="02020603050405020304" pitchFamily="18" charset="0"/>
              </a:rPr>
              <a:t> efficiency, thus reducing costs.</a:t>
            </a:r>
            <a:endParaRPr lang="en-US" dirty="0">
              <a:effectLst/>
            </a:endParaRPr>
          </a:p>
          <a:p>
            <a:endParaRPr lang="cs-CZ" dirty="0"/>
          </a:p>
        </p:txBody>
      </p:sp>
      <p:sp>
        <p:nvSpPr>
          <p:cNvPr id="4" name="Zástupný symbol pro číslo snímku 3"/>
          <p:cNvSpPr>
            <a:spLocks noGrp="1"/>
          </p:cNvSpPr>
          <p:nvPr>
            <p:ph type="sldNum" sz="quarter" idx="5"/>
          </p:nvPr>
        </p:nvSpPr>
        <p:spPr/>
        <p:txBody>
          <a:bodyPr/>
          <a:lstStyle/>
          <a:p>
            <a:fld id="{9BE1C6BE-2D5C-46DE-A236-7F3659C295D7}" type="slidenum">
              <a:rPr lang="cs-CZ" smtClean="0"/>
              <a:t>32</a:t>
            </a:fld>
            <a:endParaRPr lang="cs-CZ"/>
          </a:p>
        </p:txBody>
      </p:sp>
    </p:spTree>
    <p:extLst>
      <p:ext uri="{BB962C8B-B14F-4D97-AF65-F5344CB8AC3E}">
        <p14:creationId xmlns:p14="http://schemas.microsoft.com/office/powerpoint/2010/main" val="714928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You may not be aware of this, but in 1981, when interest rates were high and before U.S. companies started implementing lean practices, logistics costs as a percentage of GDP were 16.2%</a:t>
            </a:r>
            <a:endParaRPr lang="cs-CZ" dirty="0"/>
          </a:p>
          <a:p>
            <a:r>
              <a:rPr lang="en-US" dirty="0"/>
              <a:t>At that time, inventory carrying costs were 8.3% of GDP. Transportation costs were about 7.3% of GDP. Administration made up the difference. How have logistics costs changed since the 1980s?</a:t>
            </a:r>
            <a:r>
              <a:rPr lang="cs-CZ" dirty="0"/>
              <a:t> V 9 </a:t>
            </a:r>
            <a:r>
              <a:rPr lang="cs-CZ" dirty="0" err="1"/>
              <a:t>tých</a:t>
            </a:r>
            <a:r>
              <a:rPr lang="cs-CZ" dirty="0"/>
              <a:t> letech bylo zkrouhnuto na polovinu u </a:t>
            </a:r>
            <a:r>
              <a:rPr lang="cs-CZ" dirty="0" err="1"/>
              <a:t>carrying</a:t>
            </a:r>
            <a:r>
              <a:rPr lang="cs-CZ" dirty="0"/>
              <a:t> </a:t>
            </a:r>
            <a:r>
              <a:rPr lang="cs-CZ" dirty="0" err="1"/>
              <a:t>cost</a:t>
            </a:r>
            <a:r>
              <a:rPr lang="cs-CZ" dirty="0"/>
              <a:t> na 4%Transportation byly 6</a:t>
            </a:r>
          </a:p>
          <a:p>
            <a:endParaRPr lang="cs-CZ" dirty="0"/>
          </a:p>
          <a:p>
            <a:r>
              <a:rPr lang="en-US" dirty="0"/>
              <a:t>Over the past few years, logistics costs have remained in the mid 7% range until surging by 11.4% in 2018 because of rising prices as a result of robust economic growth and strong demand for logistics services.</a:t>
            </a:r>
            <a:endParaRPr lang="cs-CZ" dirty="0"/>
          </a:p>
        </p:txBody>
      </p:sp>
      <p:sp>
        <p:nvSpPr>
          <p:cNvPr id="4" name="Zástupný symbol pro číslo snímku 3"/>
          <p:cNvSpPr>
            <a:spLocks noGrp="1"/>
          </p:cNvSpPr>
          <p:nvPr>
            <p:ph type="sldNum" sz="quarter" idx="5"/>
          </p:nvPr>
        </p:nvSpPr>
        <p:spPr/>
        <p:txBody>
          <a:bodyPr/>
          <a:lstStyle/>
          <a:p>
            <a:fld id="{9BE1C6BE-2D5C-46DE-A236-7F3659C295D7}" type="slidenum">
              <a:rPr lang="cs-CZ" smtClean="0"/>
              <a:t>33</a:t>
            </a:fld>
            <a:endParaRPr lang="cs-CZ"/>
          </a:p>
        </p:txBody>
      </p:sp>
    </p:spTree>
    <p:extLst>
      <p:ext uri="{BB962C8B-B14F-4D97-AF65-F5344CB8AC3E}">
        <p14:creationId xmlns:p14="http://schemas.microsoft.com/office/powerpoint/2010/main" val="3609637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9</a:t>
            </a:r>
          </a:p>
        </p:txBody>
      </p:sp>
      <p:sp>
        <p:nvSpPr>
          <p:cNvPr id="4" name="Zástupný symbol pro číslo snímku 3"/>
          <p:cNvSpPr>
            <a:spLocks noGrp="1"/>
          </p:cNvSpPr>
          <p:nvPr>
            <p:ph type="sldNum" sz="quarter" idx="5"/>
          </p:nvPr>
        </p:nvSpPr>
        <p:spPr/>
        <p:txBody>
          <a:bodyPr/>
          <a:lstStyle/>
          <a:p>
            <a:fld id="{9BE1C6BE-2D5C-46DE-A236-7F3659C295D7}" type="slidenum">
              <a:rPr lang="cs-CZ" smtClean="0"/>
              <a:t>34</a:t>
            </a:fld>
            <a:endParaRPr lang="cs-CZ"/>
          </a:p>
        </p:txBody>
      </p:sp>
    </p:spTree>
    <p:extLst>
      <p:ext uri="{BB962C8B-B14F-4D97-AF65-F5344CB8AC3E}">
        <p14:creationId xmlns:p14="http://schemas.microsoft.com/office/powerpoint/2010/main" val="286586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xfrm>
            <a:off x="917575" y="744538"/>
            <a:ext cx="4962525" cy="3722687"/>
          </a:xfrm>
          <a:ln/>
        </p:spPr>
      </p:sp>
      <p:sp>
        <p:nvSpPr>
          <p:cNvPr id="122883" name="Rectangle 3"/>
          <p:cNvSpPr>
            <a:spLocks noGrp="1" noChangeArrowheads="1"/>
          </p:cNvSpPr>
          <p:nvPr>
            <p:ph type="body" idx="1"/>
          </p:nvPr>
        </p:nvSpPr>
        <p:spPr>
          <a:xfrm>
            <a:off x="679768" y="4715153"/>
            <a:ext cx="5438140" cy="4466987"/>
          </a:xfrm>
        </p:spPr>
        <p:txBody>
          <a:bodyPr/>
          <a:lstStyle/>
          <a:p>
            <a:endParaRPr lang="cs-CZ"/>
          </a:p>
        </p:txBody>
      </p:sp>
    </p:spTree>
    <p:extLst>
      <p:ext uri="{BB962C8B-B14F-4D97-AF65-F5344CB8AC3E}">
        <p14:creationId xmlns:p14="http://schemas.microsoft.com/office/powerpoint/2010/main" val="493829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effectLst/>
                <a:latin typeface="Times New Roman" panose="02020603050405020304" pitchFamily="18" charset="0"/>
              </a:rPr>
              <a:t>In the year 2014 for the first time the overall transaction volume of logistics increased above € 1,000 bn. and from then on rose steadily to the most recent figure.</a:t>
            </a:r>
            <a:endParaRPr lang="cs-CZ" dirty="0"/>
          </a:p>
        </p:txBody>
      </p:sp>
      <p:sp>
        <p:nvSpPr>
          <p:cNvPr id="4" name="Zástupný symbol pro číslo snímku 3"/>
          <p:cNvSpPr>
            <a:spLocks noGrp="1"/>
          </p:cNvSpPr>
          <p:nvPr>
            <p:ph type="sldNum" sz="quarter" idx="5"/>
          </p:nvPr>
        </p:nvSpPr>
        <p:spPr/>
        <p:txBody>
          <a:bodyPr/>
          <a:lstStyle/>
          <a:p>
            <a:fld id="{9BE1C6BE-2D5C-46DE-A236-7F3659C295D7}" type="slidenum">
              <a:rPr lang="cs-CZ" smtClean="0"/>
              <a:t>37</a:t>
            </a:fld>
            <a:endParaRPr lang="cs-CZ"/>
          </a:p>
        </p:txBody>
      </p:sp>
    </p:spTree>
    <p:extLst>
      <p:ext uri="{BB962C8B-B14F-4D97-AF65-F5344CB8AC3E}">
        <p14:creationId xmlns:p14="http://schemas.microsoft.com/office/powerpoint/2010/main" val="811088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BE1C6BE-2D5C-46DE-A236-7F3659C295D7}" type="slidenum">
              <a:rPr lang="cs-CZ" smtClean="0"/>
              <a:t>6</a:t>
            </a:fld>
            <a:endParaRPr lang="cs-CZ"/>
          </a:p>
        </p:txBody>
      </p:sp>
    </p:spTree>
    <p:extLst>
      <p:ext uri="{BB962C8B-B14F-4D97-AF65-F5344CB8AC3E}">
        <p14:creationId xmlns:p14="http://schemas.microsoft.com/office/powerpoint/2010/main" val="356292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err="1"/>
              <a:t>Royal</a:t>
            </a:r>
            <a:r>
              <a:rPr lang="cs-CZ" dirty="0"/>
              <a:t> mail, GLS </a:t>
            </a:r>
            <a:r>
              <a:rPr lang="cs-CZ" dirty="0" err="1"/>
              <a:t>service</a:t>
            </a:r>
            <a:r>
              <a:rPr lang="cs-CZ" dirty="0"/>
              <a:t> </a:t>
            </a:r>
            <a:r>
              <a:rPr lang="cs-CZ" sz="1200" b="1" dirty="0"/>
              <a:t>Top 10 </a:t>
            </a:r>
            <a:r>
              <a:rPr lang="cs-CZ" sz="1200" b="1" dirty="0" err="1"/>
              <a:t>European</a:t>
            </a:r>
            <a:r>
              <a:rPr lang="cs-CZ" sz="1200" b="1" dirty="0"/>
              <a:t> E-</a:t>
            </a:r>
            <a:r>
              <a:rPr lang="cs-CZ" sz="1200" b="1" dirty="0" err="1"/>
              <a:t>commerce</a:t>
            </a:r>
            <a:r>
              <a:rPr lang="cs-CZ" sz="1200" b="1" dirty="0"/>
              <a:t> </a:t>
            </a:r>
            <a:r>
              <a:rPr lang="cs-CZ" sz="1200" b="1" dirty="0" err="1"/>
              <a:t>Logistics</a:t>
            </a:r>
            <a:r>
              <a:rPr lang="cs-CZ" sz="1200" b="1" dirty="0"/>
              <a:t> </a:t>
            </a:r>
            <a:r>
              <a:rPr lang="cs-CZ" sz="1200" b="1" dirty="0" err="1"/>
              <a:t>Companies</a:t>
            </a:r>
            <a:r>
              <a:rPr lang="cs-CZ" sz="1200" b="1" dirty="0"/>
              <a:t>, 2021</a:t>
            </a:r>
            <a:endParaRPr lang="cs-CZ" dirty="0"/>
          </a:p>
          <a:p>
            <a:endParaRPr lang="cs-CZ" dirty="0"/>
          </a:p>
        </p:txBody>
      </p:sp>
      <p:sp>
        <p:nvSpPr>
          <p:cNvPr id="4" name="Zástupný symbol pro číslo snímku 3"/>
          <p:cNvSpPr>
            <a:spLocks noGrp="1"/>
          </p:cNvSpPr>
          <p:nvPr>
            <p:ph type="sldNum" sz="quarter" idx="5"/>
          </p:nvPr>
        </p:nvSpPr>
        <p:spPr/>
        <p:txBody>
          <a:bodyPr/>
          <a:lstStyle/>
          <a:p>
            <a:fld id="{9BE1C6BE-2D5C-46DE-A236-7F3659C295D7}" type="slidenum">
              <a:rPr lang="cs-CZ" smtClean="0"/>
              <a:t>38</a:t>
            </a:fld>
            <a:endParaRPr lang="cs-CZ"/>
          </a:p>
        </p:txBody>
      </p:sp>
    </p:spTree>
    <p:extLst>
      <p:ext uri="{BB962C8B-B14F-4D97-AF65-F5344CB8AC3E}">
        <p14:creationId xmlns:p14="http://schemas.microsoft.com/office/powerpoint/2010/main" val="2068792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Other</a:t>
            </a:r>
            <a:r>
              <a:rPr lang="cs-CZ" dirty="0"/>
              <a:t> </a:t>
            </a:r>
            <a:r>
              <a:rPr lang="cs-CZ" dirty="0" err="1"/>
              <a:t>important</a:t>
            </a:r>
            <a:r>
              <a:rPr lang="cs-CZ" dirty="0"/>
              <a:t> </a:t>
            </a:r>
            <a:r>
              <a:rPr lang="cs-CZ" dirty="0" err="1"/>
              <a:t>companies</a:t>
            </a:r>
            <a:r>
              <a:rPr lang="cs-CZ" dirty="0"/>
              <a:t> </a:t>
            </a:r>
            <a:r>
              <a:rPr lang="cs-CZ" dirty="0" err="1"/>
              <a:t>include</a:t>
            </a:r>
            <a:r>
              <a:rPr lang="cs-CZ" dirty="0"/>
              <a:t> C.H Robinson, </a:t>
            </a:r>
            <a:r>
              <a:rPr lang="cs-CZ" dirty="0" err="1"/>
              <a:t>Dachser</a:t>
            </a:r>
            <a:r>
              <a:rPr lang="cs-CZ" dirty="0"/>
              <a:t>, </a:t>
            </a:r>
            <a:r>
              <a:rPr lang="cs-CZ" dirty="0" err="1"/>
              <a:t>Expeditors</a:t>
            </a:r>
            <a:r>
              <a:rPr lang="cs-CZ" dirty="0"/>
              <a:t> International, FedEx, </a:t>
            </a:r>
            <a:r>
              <a:rPr lang="cs-CZ" dirty="0" err="1"/>
              <a:t>Hapag</a:t>
            </a:r>
            <a:r>
              <a:rPr lang="cs-CZ" dirty="0"/>
              <a:t>-Lloyd, </a:t>
            </a:r>
            <a:r>
              <a:rPr lang="cs-CZ" dirty="0" err="1"/>
              <a:t>Mainfreight</a:t>
            </a:r>
            <a:r>
              <a:rPr lang="cs-CZ" dirty="0"/>
              <a:t>, United Parcel Service</a:t>
            </a:r>
            <a:br>
              <a:rPr lang="cs-CZ" dirty="0"/>
            </a:br>
            <a:r>
              <a:rPr lang="cs-CZ" dirty="0"/>
              <a:t>Source: https://www.mordorintelligence.com/industry-reports/european-freight-logistics-market</a:t>
            </a:r>
            <a:br>
              <a:rPr lang="cs-CZ" dirty="0"/>
            </a:br>
            <a:endParaRPr lang="cs-CZ" dirty="0"/>
          </a:p>
        </p:txBody>
      </p:sp>
      <p:sp>
        <p:nvSpPr>
          <p:cNvPr id="4" name="Zástupný symbol pro číslo snímku 3"/>
          <p:cNvSpPr>
            <a:spLocks noGrp="1"/>
          </p:cNvSpPr>
          <p:nvPr>
            <p:ph type="sldNum" sz="quarter" idx="5"/>
          </p:nvPr>
        </p:nvSpPr>
        <p:spPr/>
        <p:txBody>
          <a:bodyPr/>
          <a:lstStyle/>
          <a:p>
            <a:fld id="{9BE1C6BE-2D5C-46DE-A236-7F3659C295D7}" type="slidenum">
              <a:rPr lang="cs-CZ" smtClean="0"/>
              <a:t>39</a:t>
            </a:fld>
            <a:endParaRPr lang="cs-CZ"/>
          </a:p>
        </p:txBody>
      </p:sp>
    </p:spTree>
    <p:extLst>
      <p:ext uri="{BB962C8B-B14F-4D97-AF65-F5344CB8AC3E}">
        <p14:creationId xmlns:p14="http://schemas.microsoft.com/office/powerpoint/2010/main" val="3530925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hlinkClick r:id="rId3" tooltip="World Bank"/>
              </a:rPr>
              <a:t>World Bank</a:t>
            </a:r>
            <a:r>
              <a:rPr lang="en-US" dirty="0"/>
              <a:t> to help countries identify the challenges and opportunities they face in their performance on trade logistics and what they can do to improve their performance.</a:t>
            </a:r>
            <a:r>
              <a:rPr lang="en-US" baseline="30000" dirty="0">
                <a:hlinkClick r:id="rId4"/>
              </a:rPr>
              <a:t>[2]</a:t>
            </a:r>
            <a:r>
              <a:rPr lang="en-US" dirty="0"/>
              <a:t> It is the </a:t>
            </a:r>
            <a:r>
              <a:rPr lang="en-US" dirty="0">
                <a:hlinkClick r:id="rId5" tooltip="Weighted average"/>
              </a:rPr>
              <a:t>weighted average</a:t>
            </a:r>
            <a:r>
              <a:rPr lang="en-US" dirty="0"/>
              <a:t> of the country scores on six key dimensions: customs performance, infrastructure quality, ease of arranging shipments, logistics services quality, consignments tracking and tracing and timeliness of shipments.</a:t>
            </a:r>
            <a:endParaRPr lang="cs-CZ" dirty="0"/>
          </a:p>
        </p:txBody>
      </p:sp>
      <p:sp>
        <p:nvSpPr>
          <p:cNvPr id="4" name="Zástupný symbol pro číslo snímku 3"/>
          <p:cNvSpPr>
            <a:spLocks noGrp="1"/>
          </p:cNvSpPr>
          <p:nvPr>
            <p:ph type="sldNum" sz="quarter" idx="5"/>
          </p:nvPr>
        </p:nvSpPr>
        <p:spPr/>
        <p:txBody>
          <a:bodyPr/>
          <a:lstStyle/>
          <a:p>
            <a:fld id="{9BE1C6BE-2D5C-46DE-A236-7F3659C295D7}" type="slidenum">
              <a:rPr lang="cs-CZ" smtClean="0"/>
              <a:t>41</a:t>
            </a:fld>
            <a:endParaRPr lang="cs-CZ"/>
          </a:p>
        </p:txBody>
      </p:sp>
    </p:spTree>
    <p:extLst>
      <p:ext uri="{BB962C8B-B14F-4D97-AF65-F5344CB8AC3E}">
        <p14:creationId xmlns:p14="http://schemas.microsoft.com/office/powerpoint/2010/main" val="11895866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Results</a:t>
            </a:r>
            <a:r>
              <a:rPr lang="cs-CZ" dirty="0"/>
              <a:t> in 2010 </a:t>
            </a:r>
            <a:r>
              <a:rPr lang="en-US" dirty="0"/>
              <a:t>Countries  with  </a:t>
            </a:r>
            <a:r>
              <a:rPr lang="en-US" dirty="0">
                <a:solidFill>
                  <a:srgbClr val="C00000"/>
                </a:solidFill>
              </a:rPr>
              <a:t>low  LPI  </a:t>
            </a:r>
            <a:r>
              <a:rPr lang="en-US" dirty="0"/>
              <a:t>scores  tend  to  have </a:t>
            </a:r>
            <a:r>
              <a:rPr lang="en-US" dirty="0">
                <a:solidFill>
                  <a:srgbClr val="C00000"/>
                </a:solidFill>
              </a:rPr>
              <a:t>higher average times to import or export.</a:t>
            </a:r>
            <a:r>
              <a:rPr lang="cs-CZ" dirty="0"/>
              <a:t> </a:t>
            </a:r>
            <a:r>
              <a:rPr lang="en-US" dirty="0"/>
              <a:t>Efficient  border  management  and  coordination  of  the  various  agencies  involved  in  border  clearance  is  </a:t>
            </a:r>
            <a:r>
              <a:rPr lang="en-US" dirty="0" err="1"/>
              <a:t>increas</a:t>
            </a:r>
            <a:r>
              <a:rPr lang="cs-CZ" dirty="0"/>
              <a:t>i</a:t>
            </a:r>
            <a:r>
              <a:rPr lang="en-US" dirty="0" err="1"/>
              <a:t>ngly</a:t>
            </a:r>
            <a:r>
              <a:rPr lang="en-US" dirty="0"/>
              <a:t>  important. </a:t>
            </a:r>
            <a:endParaRPr lang="cs-CZ" dirty="0"/>
          </a:p>
          <a:p>
            <a:r>
              <a:rPr lang="en-US" dirty="0">
                <a:solidFill>
                  <a:srgbClr val="C00000"/>
                </a:solidFill>
              </a:rPr>
              <a:t>Information  technology  infrastructure is widely available and widely used for</a:t>
            </a:r>
            <a:r>
              <a:rPr lang="cs-CZ" dirty="0">
                <a:solidFill>
                  <a:srgbClr val="C00000"/>
                </a:solidFill>
              </a:rPr>
              <a:t> </a:t>
            </a:r>
            <a:r>
              <a:rPr lang="en-US" dirty="0">
                <a:solidFill>
                  <a:srgbClr val="C00000"/>
                </a:solidFill>
              </a:rPr>
              <a:t>trade  processing,  even  in  low-income</a:t>
            </a:r>
            <a:r>
              <a:rPr lang="cs-CZ" dirty="0">
                <a:solidFill>
                  <a:srgbClr val="C00000"/>
                </a:solidFill>
              </a:rPr>
              <a:t> </a:t>
            </a:r>
            <a:r>
              <a:rPr lang="en-US" dirty="0">
                <a:solidFill>
                  <a:srgbClr val="C00000"/>
                </a:solidFill>
              </a:rPr>
              <a:t>countries.  </a:t>
            </a:r>
            <a:r>
              <a:rPr lang="en-US" dirty="0"/>
              <a:t>Countries  in  the  intermediate  range  of  logistics  performance tend to be relatively more impacted by the quality and availability of physical infrastructure  (ports  or  roads).  </a:t>
            </a:r>
            <a:r>
              <a:rPr lang="en-US" dirty="0">
                <a:solidFill>
                  <a:srgbClr val="C00000"/>
                </a:solidFill>
              </a:rPr>
              <a:t>Rail services receive very low scores almost everywhere</a:t>
            </a:r>
            <a:r>
              <a:rPr lang="en-US" dirty="0"/>
              <a:t>.</a:t>
            </a:r>
            <a:endParaRPr lang="cs-CZ" dirty="0"/>
          </a:p>
          <a:p>
            <a:r>
              <a:rPr lang="en-US" dirty="0"/>
              <a:t>The “logistics gap” persists</a:t>
            </a:r>
            <a:r>
              <a:rPr lang="cs-CZ" dirty="0"/>
              <a:t>: </a:t>
            </a:r>
            <a:r>
              <a:rPr lang="en-US" dirty="0"/>
              <a:t>LPI  scores  are  on  average  about  45  percent higher for high-income countries than for low-income countries</a:t>
            </a:r>
            <a:endParaRPr lang="cs-CZ" dirty="0"/>
          </a:p>
          <a:p>
            <a:endParaRPr lang="cs-CZ" dirty="0"/>
          </a:p>
        </p:txBody>
      </p:sp>
      <p:sp>
        <p:nvSpPr>
          <p:cNvPr id="4" name="Zástupný symbol pro číslo snímku 3"/>
          <p:cNvSpPr>
            <a:spLocks noGrp="1"/>
          </p:cNvSpPr>
          <p:nvPr>
            <p:ph type="sldNum" sz="quarter" idx="5"/>
          </p:nvPr>
        </p:nvSpPr>
        <p:spPr/>
        <p:txBody>
          <a:bodyPr/>
          <a:lstStyle/>
          <a:p>
            <a:fld id="{9BE1C6BE-2D5C-46DE-A236-7F3659C295D7}" type="slidenum">
              <a:rPr lang="cs-CZ" smtClean="0"/>
              <a:t>42</a:t>
            </a:fld>
            <a:endParaRPr lang="cs-CZ"/>
          </a:p>
        </p:txBody>
      </p:sp>
    </p:spTree>
    <p:extLst>
      <p:ext uri="{BB962C8B-B14F-4D97-AF65-F5344CB8AC3E}">
        <p14:creationId xmlns:p14="http://schemas.microsoft.com/office/powerpoint/2010/main" val="2900206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effectLst/>
                <a:latin typeface="Times New Roman" panose="02020603050405020304" pitchFamily="18" charset="0"/>
              </a:rPr>
              <a:t>The bottom 10 countries in the ranking are mostly low-income and lower-middle-income countries in Africa or isolated areas (table 1.2). These are either fragile economies affected by armed conflict, natural disasters, and political unrest or landlocked countries naturally </a:t>
            </a:r>
            <a:r>
              <a:rPr lang="en-US" dirty="0" err="1">
                <a:effectLst/>
                <a:latin typeface="Times New Roman" panose="02020603050405020304" pitchFamily="18" charset="0"/>
              </a:rPr>
              <a:t>chal-lenged</a:t>
            </a:r>
            <a:r>
              <a:rPr lang="en-US" dirty="0">
                <a:effectLst/>
                <a:latin typeface="Times New Roman" panose="02020603050405020304" pitchFamily="18" charset="0"/>
              </a:rPr>
              <a:t> by geography or economies of scale in connecting to global supply chains.</a:t>
            </a:r>
            <a:endParaRPr lang="cs-CZ" dirty="0">
              <a:effectLst/>
              <a:latin typeface="Times New Roman" panose="02020603050405020304" pitchFamily="18" charset="0"/>
            </a:endParaRPr>
          </a:p>
          <a:p>
            <a:r>
              <a:rPr lang="en-US" dirty="0"/>
              <a:t> the efficiency of customs </a:t>
            </a:r>
          </a:p>
          <a:p>
            <a:r>
              <a:rPr lang="en-US" dirty="0"/>
              <a:t>and border management clearance, the quality of trade </a:t>
            </a:r>
          </a:p>
          <a:p>
            <a:r>
              <a:rPr lang="en-US" dirty="0"/>
              <a:t>and transport infrastructure, the ease of arranging </a:t>
            </a:r>
          </a:p>
          <a:p>
            <a:r>
              <a:rPr lang="en-US" dirty="0"/>
              <a:t>competitively priced shipments, the competence and </a:t>
            </a:r>
          </a:p>
          <a:p>
            <a:r>
              <a:rPr lang="en-US" dirty="0"/>
              <a:t>quality of logistics services, the ability to track and trace </a:t>
            </a:r>
          </a:p>
          <a:p>
            <a:r>
              <a:rPr lang="en-US" dirty="0"/>
              <a:t>consignments, and the frequency of on-time deliveries. </a:t>
            </a:r>
            <a:endParaRPr lang="cs-CZ" dirty="0"/>
          </a:p>
        </p:txBody>
      </p:sp>
      <p:sp>
        <p:nvSpPr>
          <p:cNvPr id="4" name="Zástupný symbol pro číslo snímku 3"/>
          <p:cNvSpPr>
            <a:spLocks noGrp="1"/>
          </p:cNvSpPr>
          <p:nvPr>
            <p:ph type="sldNum" sz="quarter" idx="5"/>
          </p:nvPr>
        </p:nvSpPr>
        <p:spPr/>
        <p:txBody>
          <a:bodyPr/>
          <a:lstStyle/>
          <a:p>
            <a:fld id="{9BE1C6BE-2D5C-46DE-A236-7F3659C295D7}" type="slidenum">
              <a:rPr lang="cs-CZ" smtClean="0"/>
              <a:t>44</a:t>
            </a:fld>
            <a:endParaRPr lang="cs-CZ"/>
          </a:p>
        </p:txBody>
      </p:sp>
    </p:spTree>
    <p:extLst>
      <p:ext uri="{BB962C8B-B14F-4D97-AF65-F5344CB8AC3E}">
        <p14:creationId xmlns:p14="http://schemas.microsoft.com/office/powerpoint/2010/main" val="3959769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effectLst/>
              </a:rPr>
              <a:t>ochrana lidských a sociálních práv, jakož i vybraných složek životního prostředí v rámci globálních dodavatelských řetězců, které mají své ústředí, hlavní sídlo anebo hlavní pobočku na území Spolkové republiky Německo a jež naplňují stanovená kritéria celkového počtu zaměstnanců. půjde v tomto směru nejen o přímé dopady na dceřiné společnosti, ale i o dopady na jinak „nezávislé“ české společnosti, které jsou do příslušného dodavatelského řetězce zapojeny z titulu svého postavení přímého či nepřímého dodavatele.       Není omezeno odvětvím, i dodavatele služeb apod. </a:t>
            </a:r>
          </a:p>
          <a:p>
            <a:r>
              <a:rPr lang="cs-CZ" dirty="0">
                <a:effectLst/>
              </a:rPr>
              <a:t>Dodavatelský řetě</a:t>
            </a:r>
            <a:r>
              <a:rPr lang="cs-CZ" dirty="0"/>
              <a:t>zec</a:t>
            </a:r>
            <a:r>
              <a:rPr lang="cs-CZ" dirty="0">
                <a:hlinkClick r:id="rId3"/>
              </a:rPr>
              <a:t>[3]</a:t>
            </a:r>
            <a:r>
              <a:rPr lang="cs-CZ" dirty="0"/>
              <a:t> je </a:t>
            </a:r>
            <a:r>
              <a:rPr lang="cs-CZ" dirty="0">
                <a:effectLst/>
              </a:rPr>
              <a:t>přitom v zákoně vymezen jako globální řetězec, který se vztahuje na všechny výrobky (zboží) a služby podniku, a zahrnuje přitom všechny činnosti, postupy a procesy probíhající na území Spolkové republiky Německo a v zahraničí, jež jsou potřebné k výrobě zboží nebo poskytování služeb. Pro upřesnění zákon dokonce tuto definici dále precizuje formulací, že dodavatelský řetězec zahrnuje vše „od těžby surovin až po dodání zboží nebo poskytnutí služby konečnému zákazníkovi“.    </a:t>
            </a:r>
          </a:p>
          <a:p>
            <a:r>
              <a:rPr lang="cs-CZ" dirty="0">
                <a:effectLst/>
              </a:rPr>
              <a:t>ochrana lidských práv (včetně sociálních) a vybraných aspektů životního prostředí v rámci dodavatelských řetězců, a to formou řízení a minimalizace lidskoprávních a environmentálních rizik. </a:t>
            </a:r>
          </a:p>
          <a:p>
            <a:pPr algn="just"/>
            <a:r>
              <a:rPr lang="cs-CZ" dirty="0">
                <a:effectLst/>
              </a:rPr>
              <a:t>Na tomto místě je třeba poukázat na skutečnost, že povinnosti náležité péče podle </a:t>
            </a:r>
            <a:r>
              <a:rPr lang="cs-CZ" dirty="0" err="1">
                <a:effectLst/>
              </a:rPr>
              <a:t>LkSG</a:t>
            </a:r>
            <a:r>
              <a:rPr lang="cs-CZ" dirty="0">
                <a:effectLst/>
              </a:rPr>
              <a:t> zahrnují celou řadu dílčích povinností, a to konkrétně povinnost:</a:t>
            </a:r>
          </a:p>
          <a:p>
            <a:pPr algn="just">
              <a:buFont typeface="Arial" panose="020B0604020202020204" pitchFamily="34" charset="0"/>
              <a:buChar char="•"/>
            </a:pPr>
            <a:r>
              <a:rPr lang="cs-CZ" dirty="0">
                <a:effectLst/>
              </a:rPr>
              <a:t>vytvoření systému rizik (</a:t>
            </a:r>
            <a:r>
              <a:rPr lang="cs-CZ" i="1" dirty="0" err="1">
                <a:effectLst/>
              </a:rPr>
              <a:t>Risikomanagement</a:t>
            </a:r>
            <a:r>
              <a:rPr lang="cs-CZ" dirty="0">
                <a:effectLst/>
              </a:rPr>
              <a:t>)</a:t>
            </a:r>
          </a:p>
          <a:p>
            <a:pPr algn="just">
              <a:buFont typeface="Arial" panose="020B0604020202020204" pitchFamily="34" charset="0"/>
              <a:buChar char="•"/>
            </a:pPr>
            <a:r>
              <a:rPr lang="cs-CZ" dirty="0">
                <a:effectLst/>
              </a:rPr>
              <a:t>stanovení vnitropodnikové příslušnosti a odpovědnosti </a:t>
            </a:r>
          </a:p>
          <a:p>
            <a:pPr algn="just">
              <a:buFont typeface="Arial" panose="020B0604020202020204" pitchFamily="34" charset="0"/>
              <a:buChar char="•"/>
            </a:pPr>
            <a:r>
              <a:rPr lang="cs-CZ" dirty="0">
                <a:effectLst/>
              </a:rPr>
              <a:t>provádění pravidelných analýz rizik (</a:t>
            </a:r>
            <a:r>
              <a:rPr lang="cs-CZ" i="1" dirty="0" err="1">
                <a:effectLst/>
              </a:rPr>
              <a:t>Risikoanalyse</a:t>
            </a:r>
            <a:r>
              <a:rPr lang="cs-CZ" dirty="0">
                <a:effectLst/>
              </a:rPr>
              <a:t>)</a:t>
            </a:r>
          </a:p>
          <a:p>
            <a:pPr algn="just">
              <a:buFont typeface="Arial" panose="020B0604020202020204" pitchFamily="34" charset="0"/>
              <a:buChar char="•"/>
            </a:pPr>
            <a:r>
              <a:rPr lang="cs-CZ" dirty="0">
                <a:effectLst/>
              </a:rPr>
              <a:t>vydání prohlášení o zásadách (</a:t>
            </a:r>
            <a:r>
              <a:rPr lang="cs-CZ" i="1" dirty="0" err="1">
                <a:effectLst/>
              </a:rPr>
              <a:t>Grundsatzerklärung</a:t>
            </a:r>
            <a:r>
              <a:rPr lang="cs-CZ" dirty="0">
                <a:effectLst/>
              </a:rPr>
              <a:t>)</a:t>
            </a:r>
          </a:p>
          <a:p>
            <a:pPr algn="just">
              <a:buFont typeface="Arial" panose="020B0604020202020204" pitchFamily="34" charset="0"/>
              <a:buChar char="•"/>
            </a:pPr>
            <a:r>
              <a:rPr lang="cs-CZ" dirty="0">
                <a:effectLst/>
              </a:rPr>
              <a:t>zavedení preventivních opatření ve vlastní podnikatelské činnosti a vůči přímým dodavatelům</a:t>
            </a:r>
          </a:p>
          <a:p>
            <a:pPr algn="just">
              <a:buFont typeface="Arial" panose="020B0604020202020204" pitchFamily="34" charset="0"/>
              <a:buChar char="•"/>
            </a:pPr>
            <a:r>
              <a:rPr lang="cs-CZ" dirty="0">
                <a:effectLst/>
              </a:rPr>
              <a:t>přijímání opatření k nápravě </a:t>
            </a:r>
          </a:p>
          <a:p>
            <a:pPr algn="just">
              <a:buFont typeface="Arial" panose="020B0604020202020204" pitchFamily="34" charset="0"/>
              <a:buChar char="•"/>
            </a:pPr>
            <a:r>
              <a:rPr lang="cs-CZ" dirty="0">
                <a:effectLst/>
              </a:rPr>
              <a:t>zřízení postupu pro podání stížností (</a:t>
            </a:r>
            <a:r>
              <a:rPr lang="cs-CZ" i="1" dirty="0" err="1">
                <a:effectLst/>
              </a:rPr>
              <a:t>Beschwerdeverfahren</a:t>
            </a:r>
            <a:r>
              <a:rPr lang="cs-CZ" dirty="0">
                <a:effectLst/>
              </a:rPr>
              <a:t>)  </a:t>
            </a:r>
          </a:p>
          <a:p>
            <a:pPr algn="just">
              <a:buFont typeface="Arial" panose="020B0604020202020204" pitchFamily="34" charset="0"/>
              <a:buChar char="•"/>
            </a:pPr>
            <a:r>
              <a:rPr lang="cs-CZ" dirty="0">
                <a:effectLst/>
              </a:rPr>
              <a:t>uplatňování povinností náležité péče ve vztahu k rizikům u nepřímých dodavatelů </a:t>
            </a:r>
          </a:p>
          <a:p>
            <a:pPr algn="just">
              <a:buFont typeface="Arial" panose="020B0604020202020204" pitchFamily="34" charset="0"/>
              <a:buChar char="•"/>
            </a:pPr>
            <a:r>
              <a:rPr lang="cs-CZ" dirty="0">
                <a:effectLst/>
              </a:rPr>
              <a:t>vedení příslušné dokumentace</a:t>
            </a:r>
          </a:p>
          <a:p>
            <a:pPr algn="just">
              <a:buFont typeface="Arial" panose="020B0604020202020204" pitchFamily="34" charset="0"/>
              <a:buChar char="•"/>
            </a:pPr>
            <a:r>
              <a:rPr lang="cs-CZ" dirty="0">
                <a:effectLst/>
              </a:rPr>
              <a:t>podávání pravidelné výroční Zprávy o plnění povinností náležité péče (</a:t>
            </a:r>
            <a:r>
              <a:rPr lang="cs-CZ" i="1" dirty="0" err="1">
                <a:effectLst/>
              </a:rPr>
              <a:t>Bericht</a:t>
            </a:r>
            <a:r>
              <a:rPr lang="cs-CZ" i="1" dirty="0">
                <a:effectLst/>
              </a:rPr>
              <a:t> </a:t>
            </a:r>
            <a:r>
              <a:rPr lang="cs-CZ" i="1" dirty="0" err="1">
                <a:effectLst/>
              </a:rPr>
              <a:t>über</a:t>
            </a:r>
            <a:r>
              <a:rPr lang="cs-CZ" i="1" dirty="0">
                <a:effectLst/>
              </a:rPr>
              <a:t> </a:t>
            </a:r>
            <a:r>
              <a:rPr lang="cs-CZ" i="1" dirty="0" err="1">
                <a:effectLst/>
              </a:rPr>
              <a:t>die</a:t>
            </a:r>
            <a:r>
              <a:rPr lang="cs-CZ" i="1" dirty="0">
                <a:effectLst/>
              </a:rPr>
              <a:t> </a:t>
            </a:r>
            <a:r>
              <a:rPr lang="cs-CZ" i="1" dirty="0" err="1">
                <a:effectLst/>
              </a:rPr>
              <a:t>Erfüllung</a:t>
            </a:r>
            <a:r>
              <a:rPr lang="cs-CZ" i="1" dirty="0">
                <a:effectLst/>
              </a:rPr>
              <a:t> der </a:t>
            </a:r>
            <a:r>
              <a:rPr lang="cs-CZ" i="1" dirty="0" err="1">
                <a:effectLst/>
              </a:rPr>
              <a:t>Sorgfaltspflichten</a:t>
            </a:r>
            <a:r>
              <a:rPr lang="cs-CZ" dirty="0">
                <a:effectLst/>
              </a:rPr>
              <a:t>).  </a:t>
            </a:r>
          </a:p>
          <a:p>
            <a:endParaRPr lang="cs-CZ" dirty="0"/>
          </a:p>
        </p:txBody>
      </p:sp>
      <p:sp>
        <p:nvSpPr>
          <p:cNvPr id="4" name="Zástupný symbol pro číslo snímku 3"/>
          <p:cNvSpPr>
            <a:spLocks noGrp="1"/>
          </p:cNvSpPr>
          <p:nvPr>
            <p:ph type="sldNum" sz="quarter" idx="5"/>
          </p:nvPr>
        </p:nvSpPr>
        <p:spPr/>
        <p:txBody>
          <a:bodyPr/>
          <a:lstStyle/>
          <a:p>
            <a:fld id="{9BE1C6BE-2D5C-46DE-A236-7F3659C295D7}" type="slidenum">
              <a:rPr lang="cs-CZ" smtClean="0"/>
              <a:t>45</a:t>
            </a:fld>
            <a:endParaRPr lang="cs-CZ"/>
          </a:p>
        </p:txBody>
      </p:sp>
    </p:spTree>
    <p:extLst>
      <p:ext uri="{BB962C8B-B14F-4D97-AF65-F5344CB8AC3E}">
        <p14:creationId xmlns:p14="http://schemas.microsoft.com/office/powerpoint/2010/main" val="277850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BE1C6BE-2D5C-46DE-A236-7F3659C295D7}" type="slidenum">
              <a:rPr lang="cs-CZ" smtClean="0"/>
              <a:t>10</a:t>
            </a:fld>
            <a:endParaRPr lang="cs-CZ"/>
          </a:p>
        </p:txBody>
      </p:sp>
    </p:spTree>
    <p:extLst>
      <p:ext uri="{BB962C8B-B14F-4D97-AF65-F5344CB8AC3E}">
        <p14:creationId xmlns:p14="http://schemas.microsoft.com/office/powerpoint/2010/main" val="800672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BE1C6BE-2D5C-46DE-A236-7F3659C295D7}" type="slidenum">
              <a:rPr lang="cs-CZ" smtClean="0"/>
              <a:t>11</a:t>
            </a:fld>
            <a:endParaRPr lang="cs-CZ"/>
          </a:p>
        </p:txBody>
      </p:sp>
    </p:spTree>
    <p:extLst>
      <p:ext uri="{BB962C8B-B14F-4D97-AF65-F5344CB8AC3E}">
        <p14:creationId xmlns:p14="http://schemas.microsoft.com/office/powerpoint/2010/main" val="1355978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Logistics is a part of the supply chain — but it isn’t the supply chain itself. […] Logistics, on the other hand, is the process of planning, implementing and controlling the flow and storage of goods. Hence, it is mainly about movement and transportation of products as well as management of inventory and warehousing. Logistics activities include transportation management, inventory management, order fulfillment, packaging and distribution of goods and services. The goal of logistics is to ensure that the right product will be in the right place at the right time in the most cost-efficient way based on customers’ needs.”</a:t>
            </a:r>
            <a:endParaRPr lang="cs-CZ" dirty="0"/>
          </a:p>
        </p:txBody>
      </p:sp>
      <p:sp>
        <p:nvSpPr>
          <p:cNvPr id="4" name="Zástupný symbol pro číslo snímku 3"/>
          <p:cNvSpPr>
            <a:spLocks noGrp="1"/>
          </p:cNvSpPr>
          <p:nvPr>
            <p:ph type="sldNum" sz="quarter" idx="5"/>
          </p:nvPr>
        </p:nvSpPr>
        <p:spPr/>
        <p:txBody>
          <a:bodyPr/>
          <a:lstStyle/>
          <a:p>
            <a:fld id="{9BE1C6BE-2D5C-46DE-A236-7F3659C295D7}" type="slidenum">
              <a:rPr lang="cs-CZ" smtClean="0"/>
              <a:t>14</a:t>
            </a:fld>
            <a:endParaRPr lang="cs-CZ"/>
          </a:p>
        </p:txBody>
      </p:sp>
    </p:spTree>
    <p:extLst>
      <p:ext uri="{BB962C8B-B14F-4D97-AF65-F5344CB8AC3E}">
        <p14:creationId xmlns:p14="http://schemas.microsoft.com/office/powerpoint/2010/main" val="729154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Logistické řízení (logistika) je proces plánování, realizace a kontroly efektivního a výkonného </a:t>
            </a:r>
          </a:p>
          <a:p>
            <a:r>
              <a:rPr lang="cs-CZ" dirty="0"/>
              <a:t>toku a skladování zboží (materiálů, polotovarů, hotových výrobků), služeb a s nimi spojených </a:t>
            </a:r>
          </a:p>
          <a:p>
            <a:r>
              <a:rPr lang="cs-CZ" dirty="0"/>
              <a:t>informací z místa vzniku do místa spotřeby za účelem uspokojení požadavků zákazníků. </a:t>
            </a:r>
          </a:p>
          <a:p>
            <a:endParaRPr lang="cs-CZ" dirty="0"/>
          </a:p>
          <a:p>
            <a:r>
              <a:rPr lang="cs-CZ" dirty="0"/>
              <a:t>Uvedená organizace považuje logistické řízení za součást řízení dodavatelského řetězce </a:t>
            </a:r>
          </a:p>
          <a:p>
            <a:r>
              <a:rPr lang="cs-CZ" dirty="0"/>
              <a:t>(</a:t>
            </a:r>
            <a:r>
              <a:rPr lang="cs-CZ" dirty="0" err="1"/>
              <a:t>supply</a:t>
            </a:r>
            <a:r>
              <a:rPr lang="cs-CZ" dirty="0"/>
              <a:t> </a:t>
            </a:r>
            <a:r>
              <a:rPr lang="cs-CZ" dirty="0" err="1"/>
              <a:t>chain</a:t>
            </a:r>
            <a:r>
              <a:rPr lang="cs-CZ" dirty="0"/>
              <a:t> management), které vymezuje následujícím způsobem: </a:t>
            </a:r>
          </a:p>
          <a:p>
            <a:endParaRPr lang="cs-CZ" dirty="0"/>
          </a:p>
          <a:p>
            <a:r>
              <a:rPr lang="cs-CZ" dirty="0"/>
              <a:t> Řízení dodavatelského řetězce zahrnuje plánování a řízení všech činností spojených s </a:t>
            </a:r>
          </a:p>
          <a:p>
            <a:r>
              <a:rPr lang="cs-CZ" dirty="0"/>
              <a:t>opatřováním zdrojů, jejich zpracováním a všechny činnosti logistického řízení. Podstatné je, </a:t>
            </a:r>
          </a:p>
          <a:p>
            <a:r>
              <a:rPr lang="cs-CZ" dirty="0"/>
              <a:t>že obsahuje rovněž koordinaci a spolupráci s partnery v řetězci, kterými mohou být </a:t>
            </a:r>
          </a:p>
          <a:p>
            <a:r>
              <a:rPr lang="cs-CZ" dirty="0"/>
              <a:t>dodavatelé, prostředníci, poskytovatelé logistických služeb a zákazníci. Řízení </a:t>
            </a:r>
          </a:p>
          <a:p>
            <a:r>
              <a:rPr lang="cs-CZ" dirty="0"/>
              <a:t>dodavatelského řetězce v podstatě integruje řízení dodávek a poptávky uvnitř a napříč </a:t>
            </a:r>
          </a:p>
          <a:p>
            <a:r>
              <a:rPr lang="cs-CZ" dirty="0"/>
              <a:t>společnostmi. </a:t>
            </a:r>
          </a:p>
        </p:txBody>
      </p:sp>
      <p:sp>
        <p:nvSpPr>
          <p:cNvPr id="4" name="Zástupný symbol pro číslo snímku 3"/>
          <p:cNvSpPr>
            <a:spLocks noGrp="1"/>
          </p:cNvSpPr>
          <p:nvPr>
            <p:ph type="sldNum" sz="quarter" idx="5"/>
          </p:nvPr>
        </p:nvSpPr>
        <p:spPr/>
        <p:txBody>
          <a:bodyPr/>
          <a:lstStyle/>
          <a:p>
            <a:fld id="{9BE1C6BE-2D5C-46DE-A236-7F3659C295D7}" type="slidenum">
              <a:rPr lang="cs-CZ" smtClean="0"/>
              <a:t>15</a:t>
            </a:fld>
            <a:endParaRPr lang="cs-CZ"/>
          </a:p>
        </p:txBody>
      </p:sp>
    </p:spTree>
    <p:extLst>
      <p:ext uri="{BB962C8B-B14F-4D97-AF65-F5344CB8AC3E}">
        <p14:creationId xmlns:p14="http://schemas.microsoft.com/office/powerpoint/2010/main" val="1140758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every product that reaches an end user represents the cumulative effort of multiple</a:t>
            </a:r>
          </a:p>
          <a:p>
            <a:r>
              <a:rPr lang="en-US" dirty="0"/>
              <a:t>organizations. And secondly, organizations have to pay attention to what is happening outside</a:t>
            </a:r>
          </a:p>
          <a:p>
            <a:r>
              <a:rPr lang="en-US" dirty="0"/>
              <a:t>their “four walls” and manage the entire chain of activities that ultimately delivers products to</a:t>
            </a:r>
          </a:p>
          <a:p>
            <a:r>
              <a:rPr lang="en-US" dirty="0"/>
              <a:t>the final customer in order to maximize profits.</a:t>
            </a:r>
            <a:endParaRPr lang="cs-CZ" dirty="0"/>
          </a:p>
        </p:txBody>
      </p:sp>
      <p:sp>
        <p:nvSpPr>
          <p:cNvPr id="4" name="Zástupný symbol pro číslo snímku 3"/>
          <p:cNvSpPr>
            <a:spLocks noGrp="1"/>
          </p:cNvSpPr>
          <p:nvPr>
            <p:ph type="sldNum" sz="quarter" idx="5"/>
          </p:nvPr>
        </p:nvSpPr>
        <p:spPr/>
        <p:txBody>
          <a:bodyPr/>
          <a:lstStyle/>
          <a:p>
            <a:fld id="{9BE1C6BE-2D5C-46DE-A236-7F3659C295D7}" type="slidenum">
              <a:rPr lang="cs-CZ" smtClean="0"/>
              <a:t>17</a:t>
            </a:fld>
            <a:endParaRPr lang="cs-CZ"/>
          </a:p>
        </p:txBody>
      </p:sp>
    </p:spTree>
    <p:extLst>
      <p:ext uri="{BB962C8B-B14F-4D97-AF65-F5344CB8AC3E}">
        <p14:creationId xmlns:p14="http://schemas.microsoft.com/office/powerpoint/2010/main" val="1534986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Je třeba vnímat integraci logistiky do celopodnikového systému z pohledu tvorby hodnoty pro zákazníka : 1) </a:t>
            </a:r>
            <a:r>
              <a:rPr lang="cs-CZ" dirty="0" err="1"/>
              <a:t>Economic</a:t>
            </a:r>
            <a:r>
              <a:rPr lang="cs-CZ" dirty="0"/>
              <a:t> </a:t>
            </a:r>
            <a:r>
              <a:rPr lang="cs-CZ" dirty="0" err="1"/>
              <a:t>value</a:t>
            </a:r>
            <a:r>
              <a:rPr lang="cs-CZ" dirty="0"/>
              <a:t>: díky možnost ovlivňovat náklady – maximální využití fixního kapitálu, úspory z rozsahu, maximalizovat </a:t>
            </a:r>
            <a:r>
              <a:rPr lang="cs-CZ" dirty="0" err="1"/>
              <a:t>efficiency</a:t>
            </a:r>
            <a:r>
              <a:rPr lang="cs-CZ" dirty="0"/>
              <a:t>, </a:t>
            </a:r>
            <a:r>
              <a:rPr lang="cs-CZ" dirty="0" err="1"/>
              <a:t>minimul</a:t>
            </a:r>
            <a:r>
              <a:rPr lang="cs-CZ" dirty="0"/>
              <a:t> </a:t>
            </a:r>
            <a:r>
              <a:rPr lang="cs-CZ" dirty="0" err="1"/>
              <a:t>total</a:t>
            </a:r>
            <a:r>
              <a:rPr lang="cs-CZ" dirty="0"/>
              <a:t> </a:t>
            </a:r>
            <a:r>
              <a:rPr lang="cs-CZ" dirty="0" err="1"/>
              <a:t>costs</a:t>
            </a:r>
            <a:r>
              <a:rPr lang="cs-CZ" dirty="0"/>
              <a:t> – zákazníkovi nabídnout požadovanou kvalitu za nízkou cenu</a:t>
            </a:r>
          </a:p>
          <a:p>
            <a:r>
              <a:rPr lang="cs-CZ" dirty="0"/>
              <a:t>2. Tržní hodnota – nabízet atraktivní sortiment, v pravý čas a na pravém místě aby byla dosažena efektivnost, efektivnost z rozsahu – na více místech – různá místa prodeje – zákazníkovi nabídnout vhodný produkt</a:t>
            </a:r>
          </a:p>
          <a:p>
            <a:r>
              <a:rPr lang="cs-CZ" dirty="0"/>
              <a:t>3. Relevance znamená vytvořit produkt, který bude zajímavý pro daný segment – zákazník získává unikátní produkt s unikátními službami</a:t>
            </a:r>
          </a:p>
        </p:txBody>
      </p:sp>
      <p:sp>
        <p:nvSpPr>
          <p:cNvPr id="4" name="Zástupný symbol pro číslo snímku 3"/>
          <p:cNvSpPr>
            <a:spLocks noGrp="1"/>
          </p:cNvSpPr>
          <p:nvPr>
            <p:ph type="sldNum" sz="quarter" idx="5"/>
          </p:nvPr>
        </p:nvSpPr>
        <p:spPr/>
        <p:txBody>
          <a:bodyPr/>
          <a:lstStyle/>
          <a:p>
            <a:fld id="{9BE1C6BE-2D5C-46DE-A236-7F3659C295D7}" type="slidenum">
              <a:rPr lang="cs-CZ" smtClean="0"/>
              <a:t>18</a:t>
            </a:fld>
            <a:endParaRPr lang="cs-CZ"/>
          </a:p>
        </p:txBody>
      </p:sp>
    </p:spTree>
    <p:extLst>
      <p:ext uri="{BB962C8B-B14F-4D97-AF65-F5344CB8AC3E}">
        <p14:creationId xmlns:p14="http://schemas.microsoft.com/office/powerpoint/2010/main" val="3910453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Zákazznický</a:t>
            </a:r>
            <a:r>
              <a:rPr lang="cs-CZ" dirty="0"/>
              <a:t> servis – i poprodejní náklady spojné s vrácením </a:t>
            </a:r>
            <a:r>
              <a:rPr lang="cs-CZ" dirty="0" err="1"/>
              <a:t>zvoží</a:t>
            </a:r>
            <a:r>
              <a:rPr lang="cs-CZ" dirty="0"/>
              <a:t>, musí vyzvednout </a:t>
            </a:r>
            <a:r>
              <a:rPr lang="cs-CZ" dirty="0" err="1"/>
              <a:t>atd</a:t>
            </a:r>
            <a:r>
              <a:rPr lang="cs-CZ" dirty="0"/>
              <a:t>…- zpětný tok, mohou dosahovat až 9ti násobku nákladů směrem od výrobce k nám zpět k výrobci, manipulace s </a:t>
            </a:r>
            <a:r>
              <a:rPr lang="cs-CZ" dirty="0" err="1"/>
              <a:t>maým</a:t>
            </a:r>
            <a:r>
              <a:rPr lang="cs-CZ" dirty="0"/>
              <a:t> množstvím, takže relativně vysoké náklady vznikají</a:t>
            </a:r>
          </a:p>
          <a:p>
            <a:r>
              <a:rPr lang="cs-CZ" dirty="0"/>
              <a:t>Přepravní - Jsou </a:t>
            </a:r>
            <a:r>
              <a:rPr lang="cs-CZ" dirty="0" err="1"/>
              <a:t>ovlivneny</a:t>
            </a:r>
            <a:r>
              <a:rPr lang="cs-CZ" dirty="0"/>
              <a:t> velikostí objednávky, hmotností, přepravcem, vzdáleností, místo </a:t>
            </a:r>
            <a:r>
              <a:rPr lang="cs-CZ" dirty="0" err="1"/>
              <a:t>původupřesun</a:t>
            </a:r>
            <a:r>
              <a:rPr lang="cs-CZ" dirty="0"/>
              <a:t> s místa vzniku do místa spotřeby, největší samostatná nákladová položka</a:t>
            </a:r>
          </a:p>
          <a:p>
            <a:r>
              <a:rPr lang="cs-CZ" dirty="0" err="1"/>
              <a:t>Nákaldy</a:t>
            </a:r>
            <a:r>
              <a:rPr lang="cs-CZ" dirty="0"/>
              <a:t> na udržování zásob – kapitálové, náklady na pořízení, skladovací, náklady na likvidaci zastaralého, procentně náklady na udržování zásob představují </a:t>
            </a:r>
            <a:r>
              <a:rPr lang="cs-CZ" dirty="0" err="1"/>
              <a:t>zhrba</a:t>
            </a:r>
            <a:r>
              <a:rPr lang="cs-CZ" dirty="0"/>
              <a:t> 18-30 % hodnoty zásob (pojištění, správa </a:t>
            </a:r>
            <a:r>
              <a:rPr lang="cs-CZ" dirty="0" err="1"/>
              <a:t>ksladu</a:t>
            </a:r>
            <a:r>
              <a:rPr lang="cs-CZ" dirty="0"/>
              <a:t>, skladování odpisy, doprava a </a:t>
            </a:r>
            <a:r>
              <a:rPr lang="cs-CZ" dirty="0" err="1"/>
              <a:t>maniulace</a:t>
            </a:r>
            <a:r>
              <a:rPr lang="cs-CZ" dirty="0"/>
              <a:t>, ztráta rozbití, stárnutí, vázaný kapitál)</a:t>
            </a:r>
          </a:p>
        </p:txBody>
      </p:sp>
      <p:sp>
        <p:nvSpPr>
          <p:cNvPr id="4" name="Zástupný symbol pro číslo snímku 3"/>
          <p:cNvSpPr>
            <a:spLocks noGrp="1"/>
          </p:cNvSpPr>
          <p:nvPr>
            <p:ph type="sldNum" sz="quarter" idx="5"/>
          </p:nvPr>
        </p:nvSpPr>
        <p:spPr/>
        <p:txBody>
          <a:bodyPr/>
          <a:lstStyle/>
          <a:p>
            <a:fld id="{9BE1C6BE-2D5C-46DE-A236-7F3659C295D7}" type="slidenum">
              <a:rPr lang="cs-CZ" smtClean="0"/>
              <a:t>21</a:t>
            </a:fld>
            <a:endParaRPr lang="cs-CZ"/>
          </a:p>
        </p:txBody>
      </p:sp>
    </p:spTree>
    <p:extLst>
      <p:ext uri="{BB962C8B-B14F-4D97-AF65-F5344CB8AC3E}">
        <p14:creationId xmlns:p14="http://schemas.microsoft.com/office/powerpoint/2010/main" val="17437044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endParaRPr lang="cs-CZ"/>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2FA87EB7-7CD9-441B-B005-A7A68FAD3928}" type="slidenum">
              <a:rPr lang="cs-CZ" smtClean="0"/>
              <a:t>‹#›</a:t>
            </a:fld>
            <a:endParaRPr lang="cs-CZ"/>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298876" y="2900365"/>
            <a:ext cx="8521200" cy="1171580"/>
          </a:xfrm>
        </p:spPr>
        <p:txBody>
          <a:bodyPr anchor="t"/>
          <a:lstStyle>
            <a:lvl1pPr algn="l">
              <a:lnSpc>
                <a:spcPts val="4399"/>
              </a:lnSpc>
              <a:defRPr sz="4399"/>
            </a:lvl1pPr>
          </a:lstStyle>
          <a:p>
            <a:r>
              <a:rPr lang="cs-CZ"/>
              <a:t>Kliknutím lze upravit styl.</a:t>
            </a:r>
            <a:endParaRPr lang="cs-CZ" dirty="0"/>
          </a:p>
        </p:txBody>
      </p:sp>
      <p:sp>
        <p:nvSpPr>
          <p:cNvPr id="8" name="Podnadpis 2"/>
          <p:cNvSpPr>
            <a:spLocks noGrp="1"/>
          </p:cNvSpPr>
          <p:nvPr>
            <p:ph type="subTitle" idx="1"/>
          </p:nvPr>
        </p:nvSpPr>
        <p:spPr>
          <a:xfrm>
            <a:off x="298876" y="4116406"/>
            <a:ext cx="8521200" cy="698497"/>
          </a:xfrm>
        </p:spPr>
        <p:txBody>
          <a:bodyPr anchor="t"/>
          <a:lstStyle>
            <a:lvl1pPr marL="0" indent="0" algn="l">
              <a:buNone/>
              <a:defRPr lang="cs-CZ" sz="2400" b="0" dirty="0">
                <a:solidFill>
                  <a:schemeClr val="tx1"/>
                </a:solidFill>
                <a:latin typeface="+mj-lt"/>
                <a:ea typeface="+mj-ea"/>
                <a:cs typeface="+mj-cs"/>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cs-CZ"/>
              <a:t>Kliknutím můžete upravit styl předlohy.</a:t>
            </a:r>
            <a:endParaRPr lang="cs-CZ" dirty="0"/>
          </a:p>
        </p:txBody>
      </p:sp>
      <p:pic>
        <p:nvPicPr>
          <p:cNvPr id="11" name="Grafický objekt 5">
            <a:extLst>
              <a:ext uri="{FF2B5EF4-FFF2-40B4-BE49-F238E27FC236}">
                <a16:creationId xmlns:a16="http://schemas.microsoft.com/office/drawing/2014/main" id="{D6FB5EA9-F874-4F06-97A8-C555AC1A0C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0500" y="414003"/>
            <a:ext cx="2350392" cy="671411"/>
          </a:xfrm>
          <a:prstGeom prst="rect">
            <a:avLst/>
          </a:prstGeom>
        </p:spPr>
      </p:pic>
    </p:spTree>
    <p:extLst>
      <p:ext uri="{BB962C8B-B14F-4D97-AF65-F5344CB8AC3E}">
        <p14:creationId xmlns:p14="http://schemas.microsoft.com/office/powerpoint/2010/main" val="3819546836"/>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p:nvPr>
        </p:nvSpPr>
        <p:spPr>
          <a:xfrm>
            <a:off x="540000" y="718716"/>
            <a:ext cx="3915001" cy="3204001"/>
          </a:xfrm>
        </p:spPr>
        <p:txBody>
          <a:bodyPr/>
          <a:lstStyle/>
          <a:p>
            <a:pPr lvl="0"/>
            <a:r>
              <a:rPr lang="cs-CZ"/>
              <a:t>Po kliknutí můžete upravovat styly textu v předloze.</a:t>
            </a:r>
          </a:p>
        </p:txBody>
      </p:sp>
      <p:sp>
        <p:nvSpPr>
          <p:cNvPr id="2" name="Zástupný symbol pro zápatí 1"/>
          <p:cNvSpPr>
            <a:spLocks noGrp="1"/>
          </p:cNvSpPr>
          <p:nvPr>
            <p:ph type="ftr" sz="quarter" idx="10"/>
          </p:nvPr>
        </p:nvSpPr>
        <p:spPr/>
        <p:txBody>
          <a:bodyPr/>
          <a:lstStyle>
            <a:lvl1pPr>
              <a:defRPr/>
            </a:lvl1pPr>
          </a:lstStyle>
          <a:p>
            <a:endParaRPr lang="cs-CZ"/>
          </a:p>
        </p:txBody>
      </p:sp>
      <p:sp>
        <p:nvSpPr>
          <p:cNvPr id="3" name="Zástupný symbol pro číslo snímku 2"/>
          <p:cNvSpPr>
            <a:spLocks noGrp="1"/>
          </p:cNvSpPr>
          <p:nvPr>
            <p:ph type="sldNum" sz="quarter" idx="11"/>
          </p:nvPr>
        </p:nvSpPr>
        <p:spPr/>
        <p:txBody>
          <a:bodyPr/>
          <a:lstStyle>
            <a:lvl1pPr>
              <a:defRPr/>
            </a:lvl1pPr>
          </a:lstStyle>
          <a:p>
            <a:fld id="{2FA87EB7-7CD9-441B-B005-A7A68FAD3928}" type="slidenum">
              <a:rPr lang="cs-CZ" smtClean="0"/>
              <a:t>‹#›</a:t>
            </a:fld>
            <a:endParaRPr lang="cs-CZ"/>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p:nvPr>
        </p:nvSpPr>
        <p:spPr>
          <a:xfrm>
            <a:off x="539999" y="4500000"/>
            <a:ext cx="3915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Po kliknutí můžete upravovat styly textu v předloze.</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p:nvPr>
        </p:nvSpPr>
        <p:spPr>
          <a:xfrm>
            <a:off x="540543" y="4068000"/>
            <a:ext cx="3915000" cy="360000"/>
          </a:xfrm>
        </p:spPr>
        <p:txBody>
          <a:bodyPr/>
          <a:lstStyle>
            <a:lvl1pPr>
              <a:lnSpc>
                <a:spcPts val="1100"/>
              </a:lnSpc>
              <a:defRPr sz="900" b="1"/>
            </a:lvl1pPr>
          </a:lstStyle>
          <a:p>
            <a:pPr lvl="0"/>
            <a:r>
              <a:rPr lang="cs-CZ"/>
              <a:t>Po kliknutí můžete upravovat styly textu v předloze.</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p:nvPr>
        </p:nvSpPr>
        <p:spPr>
          <a:xfrm>
            <a:off x="4688459" y="4500000"/>
            <a:ext cx="3915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Po kliknutí můžete upravovat styly textu v předloze.</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p:nvPr>
        </p:nvSpPr>
        <p:spPr>
          <a:xfrm>
            <a:off x="4689003" y="4068000"/>
            <a:ext cx="3915000" cy="360000"/>
          </a:xfrm>
        </p:spPr>
        <p:txBody>
          <a:bodyPr/>
          <a:lstStyle>
            <a:lvl1pPr>
              <a:lnSpc>
                <a:spcPts val="1100"/>
              </a:lnSpc>
              <a:defRPr sz="900" b="1"/>
            </a:lvl1pPr>
          </a:lstStyle>
          <a:p>
            <a:pPr lvl="0"/>
            <a:r>
              <a:rPr lang="cs-CZ"/>
              <a:t>Po kliknutí můžete upravovat styly textu v předloze.</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p:nvPr>
        </p:nvSpPr>
        <p:spPr>
          <a:xfrm>
            <a:off x="4688460" y="718716"/>
            <a:ext cx="3915001" cy="3204001"/>
          </a:xfrm>
        </p:spPr>
        <p:txBody>
          <a:bodyPr/>
          <a:lstStyle/>
          <a:p>
            <a:pPr lvl="0"/>
            <a:r>
              <a:rPr lang="cs-CZ"/>
              <a:t>Po kliknutí můžete upravovat styly textu v předloze.</a:t>
            </a:r>
          </a:p>
        </p:txBody>
      </p:sp>
      <p:pic>
        <p:nvPicPr>
          <p:cNvPr id="16" name="Grafický objekt 5">
            <a:extLst>
              <a:ext uri="{FF2B5EF4-FFF2-40B4-BE49-F238E27FC236}">
                <a16:creationId xmlns:a16="http://schemas.microsoft.com/office/drawing/2014/main" id="{D6FB5EA9-F874-4F06-97A8-C555AC1A0C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05980" y="6129338"/>
            <a:ext cx="1127520" cy="322087"/>
          </a:xfrm>
          <a:prstGeom prst="rect">
            <a:avLst/>
          </a:prstGeom>
        </p:spPr>
      </p:pic>
    </p:spTree>
    <p:extLst>
      <p:ext uri="{BB962C8B-B14F-4D97-AF65-F5344CB8AC3E}">
        <p14:creationId xmlns:p14="http://schemas.microsoft.com/office/powerpoint/2010/main" val="1416432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rázdný snímek">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endParaRPr lang="cs-CZ"/>
          </a:p>
        </p:txBody>
      </p:sp>
      <p:sp>
        <p:nvSpPr>
          <p:cNvPr id="3" name="Zástupný symbol pro číslo snímku 2"/>
          <p:cNvSpPr>
            <a:spLocks noGrp="1"/>
          </p:cNvSpPr>
          <p:nvPr>
            <p:ph type="sldNum" sz="quarter" idx="11"/>
          </p:nvPr>
        </p:nvSpPr>
        <p:spPr/>
        <p:txBody>
          <a:bodyPr/>
          <a:lstStyle>
            <a:lvl1pPr>
              <a:defRPr/>
            </a:lvl1pPr>
          </a:lstStyle>
          <a:p>
            <a:fld id="{2FA87EB7-7CD9-441B-B005-A7A68FAD3928}" type="slidenum">
              <a:rPr lang="cs-CZ" smtClean="0"/>
              <a:t>‹#›</a:t>
            </a:fld>
            <a:endParaRPr lang="cs-CZ"/>
          </a:p>
        </p:txBody>
      </p:sp>
      <p:pic>
        <p:nvPicPr>
          <p:cNvPr id="5" name="Grafický objekt 5">
            <a:extLst>
              <a:ext uri="{FF2B5EF4-FFF2-40B4-BE49-F238E27FC236}">
                <a16:creationId xmlns:a16="http://schemas.microsoft.com/office/drawing/2014/main" id="{D6FB5EA9-F874-4F06-97A8-C555AC1A0C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05980" y="6129338"/>
            <a:ext cx="1127520" cy="322087"/>
          </a:xfrm>
          <a:prstGeom prst="rect">
            <a:avLst/>
          </a:prstGeom>
        </p:spPr>
      </p:pic>
    </p:spTree>
    <p:extLst>
      <p:ext uri="{BB962C8B-B14F-4D97-AF65-F5344CB8AC3E}">
        <p14:creationId xmlns:p14="http://schemas.microsoft.com/office/powerpoint/2010/main" val="2271681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nverzní snímek s obrázkem">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540000" y="6228000"/>
            <a:ext cx="5940000" cy="252000"/>
          </a:xfrm>
        </p:spPr>
        <p:txBody>
          <a:bodyPr/>
          <a:lstStyle>
            <a:lvl1pPr>
              <a:defRPr>
                <a:solidFill>
                  <a:schemeClr val="bg1"/>
                </a:solidFill>
              </a:defRPr>
            </a:lvl1pPr>
          </a:lstStyle>
          <a:p>
            <a:endParaRPr lang="cs-CZ"/>
          </a:p>
        </p:txBody>
      </p:sp>
      <p:sp>
        <p:nvSpPr>
          <p:cNvPr id="5" name="Zástupný symbol pro číslo snímku 2"/>
          <p:cNvSpPr>
            <a:spLocks noGrp="1"/>
          </p:cNvSpPr>
          <p:nvPr>
            <p:ph type="sldNum" sz="quarter" idx="11"/>
          </p:nvPr>
        </p:nvSpPr>
        <p:spPr>
          <a:xfrm>
            <a:off x="310502" y="6228000"/>
            <a:ext cx="189000" cy="252000"/>
          </a:xfrm>
        </p:spPr>
        <p:txBody>
          <a:bodyPr/>
          <a:lstStyle>
            <a:lvl1pPr>
              <a:defRPr>
                <a:solidFill>
                  <a:schemeClr val="bg1"/>
                </a:solidFill>
              </a:defRPr>
            </a:lvl1pPr>
          </a:lstStyle>
          <a:p>
            <a:fld id="{2FA87EB7-7CD9-441B-B005-A7A68FAD3928}" type="slidenum">
              <a:rPr lang="cs-CZ" smtClean="0"/>
              <a:t>‹#›</a:t>
            </a:fld>
            <a:endParaRPr lang="cs-CZ"/>
          </a:p>
        </p:txBody>
      </p:sp>
      <p:sp>
        <p:nvSpPr>
          <p:cNvPr id="8" name="Zástupný symbol pro obrázek 7"/>
          <p:cNvSpPr>
            <a:spLocks noGrp="1"/>
          </p:cNvSpPr>
          <p:nvPr>
            <p:ph type="pic" sz="quarter" idx="12"/>
          </p:nvPr>
        </p:nvSpPr>
        <p:spPr>
          <a:xfrm>
            <a:off x="0" y="1"/>
            <a:ext cx="9144000" cy="5842000"/>
          </a:xfrm>
        </p:spPr>
        <p:txBody>
          <a:bodyPr anchor="ctr"/>
          <a:lstStyle>
            <a:lvl1pPr algn="ctr">
              <a:defRPr>
                <a:solidFill>
                  <a:schemeClr val="bg1"/>
                </a:solidFill>
              </a:defRPr>
            </a:lvl1pPr>
          </a:lstStyle>
          <a:p>
            <a:r>
              <a:rPr lang="cs-CZ"/>
              <a:t>Kliknutím na ikonu přidáte obrázek.</a:t>
            </a:r>
            <a:endParaRPr lang="cs-CZ" dirty="0"/>
          </a:p>
        </p:txBody>
      </p:sp>
      <p:pic>
        <p:nvPicPr>
          <p:cNvPr id="10" name="Grafický objekt 5">
            <a:extLst>
              <a:ext uri="{FF2B5EF4-FFF2-40B4-BE49-F238E27FC236}">
                <a16:creationId xmlns:a16="http://schemas.microsoft.com/office/drawing/2014/main" id="{D6FB5EA9-F874-4F06-97A8-C555AC1A0C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06731" y="6129339"/>
            <a:ext cx="1126771" cy="321862"/>
          </a:xfrm>
          <a:prstGeom prst="rect">
            <a:avLst/>
          </a:prstGeom>
        </p:spPr>
      </p:pic>
    </p:spTree>
    <p:extLst>
      <p:ext uri="{BB962C8B-B14F-4D97-AF65-F5344CB8AC3E}">
        <p14:creationId xmlns:p14="http://schemas.microsoft.com/office/powerpoint/2010/main" val="663176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nímek MUNI 2">
    <p:spTree>
      <p:nvGrpSpPr>
        <p:cNvPr id="1" name=""/>
        <p:cNvGrpSpPr/>
        <p:nvPr/>
      </p:nvGrpSpPr>
      <p:grpSpPr>
        <a:xfrm>
          <a:off x="0" y="0"/>
          <a:ext cx="0" cy="0"/>
          <a:chOff x="0" y="0"/>
          <a:chExt cx="0" cy="0"/>
        </a:xfrm>
      </p:grpSpPr>
      <p:sp>
        <p:nvSpPr>
          <p:cNvPr id="3" name="Zástupný symbol pro zápatí 1"/>
          <p:cNvSpPr>
            <a:spLocks noGrp="1"/>
          </p:cNvSpPr>
          <p:nvPr>
            <p:ph type="ftr" sz="quarter" idx="10"/>
          </p:nvPr>
        </p:nvSpPr>
        <p:spPr>
          <a:xfrm>
            <a:off x="540000" y="6228000"/>
            <a:ext cx="5940000" cy="252000"/>
          </a:xfrm>
        </p:spPr>
        <p:txBody>
          <a:bodyPr/>
          <a:lstStyle>
            <a:lvl1pPr>
              <a:defRPr>
                <a:solidFill>
                  <a:srgbClr val="0000DC"/>
                </a:solidFill>
              </a:defRPr>
            </a:lvl1pPr>
          </a:lstStyle>
          <a:p>
            <a:endParaRPr lang="cs-CZ"/>
          </a:p>
        </p:txBody>
      </p:sp>
      <p:sp>
        <p:nvSpPr>
          <p:cNvPr id="5" name="Zástupný symbol pro číslo snímku 2"/>
          <p:cNvSpPr>
            <a:spLocks noGrp="1"/>
          </p:cNvSpPr>
          <p:nvPr>
            <p:ph type="sldNum" sz="quarter" idx="11"/>
          </p:nvPr>
        </p:nvSpPr>
        <p:spPr>
          <a:xfrm>
            <a:off x="310502" y="6228000"/>
            <a:ext cx="189000" cy="252000"/>
          </a:xfrm>
        </p:spPr>
        <p:txBody>
          <a:bodyPr/>
          <a:lstStyle>
            <a:lvl1pPr>
              <a:defRPr>
                <a:solidFill>
                  <a:srgbClr val="0000DC"/>
                </a:solidFill>
              </a:defRPr>
            </a:lvl1pPr>
          </a:lstStyle>
          <a:p>
            <a:fld id="{2FA87EB7-7CD9-441B-B005-A7A68FAD3928}" type="slidenum">
              <a:rPr lang="cs-CZ" smtClean="0"/>
              <a:t>‹#›</a:t>
            </a:fld>
            <a:endParaRPr lang="cs-CZ"/>
          </a:p>
        </p:txBody>
      </p:sp>
      <p:pic>
        <p:nvPicPr>
          <p:cNvPr id="7" name="Grafický objekt 5">
            <a:extLst>
              <a:ext uri="{FF2B5EF4-FFF2-40B4-BE49-F238E27FC236}">
                <a16:creationId xmlns:a16="http://schemas.microsoft.com/office/drawing/2014/main" id="{D6FB5EA9-F874-4F06-97A8-C555AC1A0C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33443" y="2477312"/>
            <a:ext cx="5671279" cy="1620000"/>
          </a:xfrm>
          <a:prstGeom prst="rect">
            <a:avLst/>
          </a:prstGeom>
        </p:spPr>
      </p:pic>
    </p:spTree>
    <p:extLst>
      <p:ext uri="{BB962C8B-B14F-4D97-AF65-F5344CB8AC3E}">
        <p14:creationId xmlns:p14="http://schemas.microsoft.com/office/powerpoint/2010/main" val="4222513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nímek MUNI">
    <p:spTree>
      <p:nvGrpSpPr>
        <p:cNvPr id="1" name=""/>
        <p:cNvGrpSpPr/>
        <p:nvPr/>
      </p:nvGrpSpPr>
      <p:grpSpPr>
        <a:xfrm>
          <a:off x="0" y="0"/>
          <a:ext cx="0" cy="0"/>
          <a:chOff x="0" y="0"/>
          <a:chExt cx="0" cy="0"/>
        </a:xfrm>
      </p:grpSpPr>
      <p:sp>
        <p:nvSpPr>
          <p:cNvPr id="3" name="Zástupný symbol pro zápatí 1">
            <a:extLst>
              <a:ext uri="{FF2B5EF4-FFF2-40B4-BE49-F238E27FC236}">
                <a16:creationId xmlns:a16="http://schemas.microsoft.com/office/drawing/2014/main" id="{A7784FCF-CA63-43D5-9F7A-283B5FF3D23A}"/>
              </a:ext>
            </a:extLst>
          </p:cNvPr>
          <p:cNvSpPr>
            <a:spLocks noGrp="1"/>
          </p:cNvSpPr>
          <p:nvPr>
            <p:ph type="ftr" sz="quarter" idx="10"/>
          </p:nvPr>
        </p:nvSpPr>
        <p:spPr>
          <a:xfrm>
            <a:off x="540000" y="6228000"/>
            <a:ext cx="5940000" cy="252000"/>
          </a:xfrm>
        </p:spPr>
        <p:txBody>
          <a:bodyPr/>
          <a:lstStyle>
            <a:lvl1pPr>
              <a:defRPr>
                <a:solidFill>
                  <a:srgbClr val="0000DC"/>
                </a:solidFill>
              </a:defRPr>
            </a:lvl1pPr>
          </a:lstStyle>
          <a:p>
            <a:endParaRPr lang="cs-CZ"/>
          </a:p>
        </p:txBody>
      </p:sp>
      <p:sp>
        <p:nvSpPr>
          <p:cNvPr id="5" name="Zástupný symbol pro číslo snímku 2">
            <a:extLst>
              <a:ext uri="{FF2B5EF4-FFF2-40B4-BE49-F238E27FC236}">
                <a16:creationId xmlns:a16="http://schemas.microsoft.com/office/drawing/2014/main" id="{657C0906-8176-4053-9581-FB903F818F7F}"/>
              </a:ext>
            </a:extLst>
          </p:cNvPr>
          <p:cNvSpPr>
            <a:spLocks noGrp="1"/>
          </p:cNvSpPr>
          <p:nvPr>
            <p:ph type="sldNum" sz="quarter" idx="11"/>
          </p:nvPr>
        </p:nvSpPr>
        <p:spPr>
          <a:xfrm>
            <a:off x="310502" y="6228000"/>
            <a:ext cx="189000" cy="252000"/>
          </a:xfrm>
        </p:spPr>
        <p:txBody>
          <a:bodyPr/>
          <a:lstStyle>
            <a:lvl1pPr>
              <a:defRPr>
                <a:solidFill>
                  <a:srgbClr val="0000DC"/>
                </a:solidFill>
              </a:defRPr>
            </a:lvl1pPr>
          </a:lstStyle>
          <a:p>
            <a:fld id="{2FA87EB7-7CD9-441B-B005-A7A68FAD3928}" type="slidenum">
              <a:rPr lang="cs-CZ" smtClean="0"/>
              <a:t>‹#›</a:t>
            </a:fld>
            <a:endParaRPr lang="cs-CZ"/>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824" y="2434289"/>
            <a:ext cx="7186746" cy="1863554"/>
          </a:xfrm>
          <a:prstGeom prst="rect">
            <a:avLst/>
          </a:prstGeom>
        </p:spPr>
      </p:pic>
    </p:spTree>
    <p:extLst>
      <p:ext uri="{BB962C8B-B14F-4D97-AF65-F5344CB8AC3E}">
        <p14:creationId xmlns:p14="http://schemas.microsoft.com/office/powerpoint/2010/main" val="1175325841"/>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632DC741-D25C-440D-A022-018034F601C2}" type="datetimeFigureOut">
              <a:rPr lang="cs-CZ" smtClean="0"/>
              <a:t>18.02.2025</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FA87EB7-7CD9-441B-B005-A7A68FAD3928}" type="slidenum">
              <a:rPr lang="cs-CZ" smtClean="0"/>
              <a:t>‹#›</a:t>
            </a:fld>
            <a:endParaRPr lang="cs-CZ"/>
          </a:p>
        </p:txBody>
      </p:sp>
    </p:spTree>
    <p:extLst>
      <p:ext uri="{BB962C8B-B14F-4D97-AF65-F5344CB8AC3E}">
        <p14:creationId xmlns:p14="http://schemas.microsoft.com/office/powerpoint/2010/main" val="1384086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228600"/>
            <a:ext cx="8229600" cy="914400"/>
          </a:xfrm>
        </p:spPr>
        <p:txBody>
          <a:bodyPr/>
          <a:lstStyle/>
          <a:p>
            <a:r>
              <a:rPr kumimoji="0" lang="cs-CZ"/>
              <a:t>Kliknutím lze upravit styl.</a:t>
            </a:r>
            <a:endParaRPr kumimoji="0" lang="en-US"/>
          </a:p>
        </p:txBody>
      </p:sp>
      <p:sp>
        <p:nvSpPr>
          <p:cNvPr id="3" name="Zástupný symbol pro datum 2"/>
          <p:cNvSpPr>
            <a:spLocks noGrp="1"/>
          </p:cNvSpPr>
          <p:nvPr>
            <p:ph type="dt" sz="half" idx="10"/>
          </p:nvPr>
        </p:nvSpPr>
        <p:spPr/>
        <p:txBody>
          <a:bodyPr/>
          <a:lstStyle/>
          <a:p>
            <a:fld id="{632DC741-D25C-440D-A022-018034F601C2}" type="datetimeFigureOut">
              <a:rPr lang="cs-CZ" smtClean="0"/>
              <a:t>18.02.2025</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FA87EB7-7CD9-441B-B005-A7A68FAD3928}" type="slidenum">
              <a:rPr lang="cs-CZ" smtClean="0"/>
              <a:t>‹#›</a:t>
            </a:fld>
            <a:endParaRPr lang="cs-CZ"/>
          </a:p>
        </p:txBody>
      </p:sp>
    </p:spTree>
    <p:extLst>
      <p:ext uri="{BB962C8B-B14F-4D97-AF65-F5344CB8AC3E}">
        <p14:creationId xmlns:p14="http://schemas.microsoft.com/office/powerpoint/2010/main" val="2060360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28600"/>
            <a:ext cx="8229600" cy="914400"/>
          </a:xfrm>
        </p:spPr>
        <p:txBody>
          <a:bodyPr/>
          <a:lstStyle/>
          <a:p>
            <a:r>
              <a:rPr kumimoji="0" lang="cs-CZ"/>
              <a:t>Kliknutím lze upravit styl.</a:t>
            </a:r>
            <a:endParaRPr kumimoji="0" lang="en-US"/>
          </a:p>
        </p:txBody>
      </p:sp>
      <p:sp>
        <p:nvSpPr>
          <p:cNvPr id="5" name="Zástupný symbol pro datum 4"/>
          <p:cNvSpPr>
            <a:spLocks noGrp="1"/>
          </p:cNvSpPr>
          <p:nvPr>
            <p:ph type="dt" sz="half" idx="10"/>
          </p:nvPr>
        </p:nvSpPr>
        <p:spPr/>
        <p:txBody>
          <a:bodyPr/>
          <a:lstStyle/>
          <a:p>
            <a:fld id="{632DC741-D25C-440D-A022-018034F601C2}" type="datetimeFigureOut">
              <a:rPr lang="cs-CZ" smtClean="0"/>
              <a:t>18.02.2025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FA87EB7-7CD9-441B-B005-A7A68FAD3928}" type="slidenum">
              <a:rPr lang="cs-CZ" smtClean="0"/>
              <a:t>‹#›</a:t>
            </a:fld>
            <a:endParaRPr lang="cs-CZ"/>
          </a:p>
        </p:txBody>
      </p:sp>
      <p:sp>
        <p:nvSpPr>
          <p:cNvPr id="9" name="Zástupný symbol pro obsah 8"/>
          <p:cNvSpPr>
            <a:spLocks noGrp="1"/>
          </p:cNvSpPr>
          <p:nvPr>
            <p:ph sz="quarter" idx="1"/>
          </p:nvPr>
        </p:nvSpPr>
        <p:spPr>
          <a:xfrm>
            <a:off x="457200" y="1219200"/>
            <a:ext cx="4041648" cy="4937760"/>
          </a:xfrm>
        </p:spPr>
        <p:txBody>
          <a:bodyPr/>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11" name="Zástupný symbol pro obsah 10"/>
          <p:cNvSpPr>
            <a:spLocks noGrp="1"/>
          </p:cNvSpPr>
          <p:nvPr>
            <p:ph sz="quarter" idx="2"/>
          </p:nvPr>
        </p:nvSpPr>
        <p:spPr>
          <a:xfrm>
            <a:off x="4632198" y="1216152"/>
            <a:ext cx="4041648" cy="4937760"/>
          </a:xfrm>
        </p:spPr>
        <p:txBody>
          <a:bodyPr/>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Tree>
    <p:extLst>
      <p:ext uri="{BB962C8B-B14F-4D97-AF65-F5344CB8AC3E}">
        <p14:creationId xmlns:p14="http://schemas.microsoft.com/office/powerpoint/2010/main" val="3180124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540000" y="6228000"/>
            <a:ext cx="5940000" cy="252000"/>
          </a:xfrm>
        </p:spPr>
        <p:txBody>
          <a:bodyPr/>
          <a:lstStyle>
            <a:lvl1pPr>
              <a:defRPr sz="1200"/>
            </a:lvl1pPr>
          </a:lstStyle>
          <a:p>
            <a:endParaRPr lang="cs-CZ"/>
          </a:p>
        </p:txBody>
      </p:sp>
      <p:sp>
        <p:nvSpPr>
          <p:cNvPr id="5" name="Zástupný symbol pro číslo snímku 4"/>
          <p:cNvSpPr>
            <a:spLocks noGrp="1"/>
          </p:cNvSpPr>
          <p:nvPr>
            <p:ph type="sldNum" sz="quarter" idx="11"/>
          </p:nvPr>
        </p:nvSpPr>
        <p:spPr/>
        <p:txBody>
          <a:bodyPr/>
          <a:lstStyle>
            <a:lvl1pPr>
              <a:defRPr/>
            </a:lvl1pPr>
          </a:lstStyle>
          <a:p>
            <a:fld id="{2FA87EB7-7CD9-441B-B005-A7A68FAD3928}" type="slidenum">
              <a:rPr lang="cs-CZ" smtClean="0"/>
              <a:t>‹#›</a:t>
            </a:fld>
            <a:endParaRPr lang="cs-CZ"/>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sp>
        <p:nvSpPr>
          <p:cNvPr id="7" name="Zástupný symbol pro obsah 2"/>
          <p:cNvSpPr>
            <a:spLocks noGrp="1"/>
          </p:cNvSpPr>
          <p:nvPr>
            <p:ph idx="1"/>
          </p:nvPr>
        </p:nvSpPr>
        <p:spPr>
          <a:xfrm>
            <a:off x="540002" y="1692002"/>
            <a:ext cx="8064900" cy="4139998"/>
          </a:xfrm>
          <a:prstGeom prst="rect">
            <a:avLst/>
          </a:prstGeom>
        </p:spPr>
        <p:txBody>
          <a:bodyPr/>
          <a:lstStyle>
            <a:lvl1pPr marL="251950" indent="-179964">
              <a:lnSpc>
                <a:spcPct val="150000"/>
              </a:lnSpc>
              <a:buClr>
                <a:schemeClr val="tx2"/>
              </a:buClr>
              <a:buSzPct val="100000"/>
              <a:buFont typeface="Arial" panose="020B0604020202020204" pitchFamily="34" charset="0"/>
              <a:buChar char="̶"/>
              <a:defRPr b="0"/>
            </a:lvl1pPr>
            <a:lvl2pPr marL="503899" indent="-179964">
              <a:lnSpc>
                <a:spcPct val="100000"/>
              </a:lnSpc>
              <a:buClr>
                <a:schemeClr val="tx2"/>
              </a:buClr>
              <a:buFont typeface="Arial" panose="020B0604020202020204" pitchFamily="34" charset="0"/>
              <a:buChar char="̶"/>
              <a:defRPr sz="2000"/>
            </a:lvl2pPr>
            <a:lvl3pPr marL="914217" indent="0">
              <a:buNone/>
              <a:defRPr/>
            </a:lvl3pPr>
          </a:lstStyle>
          <a:p>
            <a:pPr lvl="0"/>
            <a:r>
              <a:rPr lang="cs-CZ"/>
              <a:t>Po kliknutí můžete upravovat styly textu v předloze.</a:t>
            </a:r>
          </a:p>
          <a:p>
            <a:pPr lvl="1"/>
            <a:r>
              <a:rPr lang="cs-CZ"/>
              <a:t>Druhá úroveň</a:t>
            </a:r>
          </a:p>
          <a:p>
            <a:pPr lvl="2"/>
            <a:r>
              <a:rPr lang="cs-CZ"/>
              <a:t>Třetí úroveň</a:t>
            </a:r>
          </a:p>
        </p:txBody>
      </p:sp>
      <p:pic>
        <p:nvPicPr>
          <p:cNvPr id="10" name="Grafický objekt 5">
            <a:extLst>
              <a:ext uri="{FF2B5EF4-FFF2-40B4-BE49-F238E27FC236}">
                <a16:creationId xmlns:a16="http://schemas.microsoft.com/office/drawing/2014/main" id="{D6FB5EA9-F874-4F06-97A8-C555AC1A0C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05980" y="6129338"/>
            <a:ext cx="1127520" cy="322087"/>
          </a:xfrm>
          <a:prstGeom prst="rect">
            <a:avLst/>
          </a:prstGeom>
        </p:spPr>
      </p:pic>
    </p:spTree>
    <p:extLst>
      <p:ext uri="{BB962C8B-B14F-4D97-AF65-F5344CB8AC3E}">
        <p14:creationId xmlns:p14="http://schemas.microsoft.com/office/powerpoint/2010/main" val="4030983582"/>
      </p:ext>
    </p:extLst>
  </p:cSld>
  <p:clrMapOvr>
    <a:masterClrMapping/>
  </p:clrMapOvr>
  <p:extLst>
    <p:ext uri="{DCECCB84-F9BA-43D5-87BE-67443E8EF086}">
      <p15:sldGuideLst xmlns:p15="http://schemas.microsoft.com/office/powerpoint/2012/main">
        <p15:guide id="1" orient="horz" pos="3997">
          <p15:clr>
            <a:srgbClr val="FBAE40"/>
          </p15:clr>
        </p15:guide>
        <p15:guide id="2" pos="43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Úvodní snímek – inverzní">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endParaRPr lang="cs-CZ"/>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2FA87EB7-7CD9-441B-B005-A7A68FAD3928}" type="slidenum">
              <a:rPr lang="cs-CZ" smtClean="0"/>
              <a:t>‹#›</a:t>
            </a:fld>
            <a:endParaRPr lang="cs-CZ"/>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298876" y="2900365"/>
            <a:ext cx="8521200" cy="1171580"/>
          </a:xfrm>
        </p:spPr>
        <p:txBody>
          <a:bodyPr anchor="t"/>
          <a:lstStyle>
            <a:lvl1pPr algn="l">
              <a:lnSpc>
                <a:spcPts val="4399"/>
              </a:lnSpc>
              <a:defRPr sz="4399">
                <a:solidFill>
                  <a:schemeClr val="bg1"/>
                </a:solidFill>
              </a:defRPr>
            </a:lvl1pPr>
          </a:lstStyle>
          <a:p>
            <a:r>
              <a:rPr lang="cs-CZ"/>
              <a:t>Kliknutím lze upravit styl.</a:t>
            </a:r>
            <a:endParaRPr lang="cs-CZ" dirty="0"/>
          </a:p>
        </p:txBody>
      </p:sp>
      <p:sp>
        <p:nvSpPr>
          <p:cNvPr id="8" name="Podnadpis 2"/>
          <p:cNvSpPr>
            <a:spLocks noGrp="1"/>
          </p:cNvSpPr>
          <p:nvPr>
            <p:ph type="subTitle" idx="1"/>
          </p:nvPr>
        </p:nvSpPr>
        <p:spPr>
          <a:xfrm>
            <a:off x="298876" y="4116406"/>
            <a:ext cx="8521200" cy="698497"/>
          </a:xfrm>
        </p:spPr>
        <p:txBody>
          <a:bodyPr anchor="t"/>
          <a:lstStyle>
            <a:lvl1pPr marL="0" indent="0" algn="l">
              <a:buNone/>
              <a:defRPr lang="cs-CZ" sz="2400" b="0" dirty="0">
                <a:solidFill>
                  <a:schemeClr val="bg1"/>
                </a:solidFill>
                <a:latin typeface="+mj-lt"/>
                <a:ea typeface="+mj-ea"/>
                <a:cs typeface="+mj-cs"/>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cs-CZ"/>
              <a:t>Kliknutím můžete upravit styl předlohy.</a:t>
            </a:r>
            <a:endParaRPr lang="cs-CZ" dirty="0"/>
          </a:p>
        </p:txBody>
      </p:sp>
      <p:pic>
        <p:nvPicPr>
          <p:cNvPr id="11" name="Grafický objekt 5">
            <a:extLst>
              <a:ext uri="{FF2B5EF4-FFF2-40B4-BE49-F238E27FC236}">
                <a16:creationId xmlns:a16="http://schemas.microsoft.com/office/drawing/2014/main" id="{D6FB5EA9-F874-4F06-97A8-C555AC1A0C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0500" y="414003"/>
            <a:ext cx="2350469" cy="671411"/>
          </a:xfrm>
          <a:prstGeom prst="rect">
            <a:avLst/>
          </a:prstGeom>
        </p:spPr>
      </p:pic>
    </p:spTree>
    <p:extLst>
      <p:ext uri="{BB962C8B-B14F-4D97-AF65-F5344CB8AC3E}">
        <p14:creationId xmlns:p14="http://schemas.microsoft.com/office/powerpoint/2010/main" val="458864785"/>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Nadpis, pod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540002" y="1692002"/>
            <a:ext cx="8064900" cy="4139998"/>
          </a:xfrm>
          <a:prstGeom prst="rect">
            <a:avLst/>
          </a:prstGeom>
        </p:spPr>
        <p:txBody>
          <a:bodyPr/>
          <a:lstStyle>
            <a:lvl1pPr marL="251950" indent="-179964">
              <a:lnSpc>
                <a:spcPct val="150000"/>
              </a:lnSpc>
              <a:buClr>
                <a:schemeClr val="tx2"/>
              </a:buClr>
              <a:buSzPct val="100000"/>
              <a:buFont typeface="Arial" panose="020B0604020202020204" pitchFamily="34" charset="0"/>
              <a:buChar char="̶"/>
              <a:defRPr b="0"/>
            </a:lvl1pPr>
            <a:lvl2pPr marL="503899" indent="-179964">
              <a:lnSpc>
                <a:spcPct val="100000"/>
              </a:lnSpc>
              <a:buClr>
                <a:schemeClr val="tx2"/>
              </a:buClr>
              <a:buFont typeface="Arial" panose="020B0604020202020204" pitchFamily="34" charset="0"/>
              <a:buChar char="̶"/>
              <a:defRPr sz="2000"/>
            </a:lvl2pPr>
            <a:lvl3pPr marL="914217" indent="0">
              <a:buNone/>
              <a:defRPr/>
            </a:lvl3pPr>
          </a:lstStyle>
          <a:p>
            <a:pPr lvl="0"/>
            <a:r>
              <a:rPr lang="cs-CZ"/>
              <a:t>Po kliknutí můžete upravovat styly textu v předloze.</a:t>
            </a:r>
          </a:p>
          <a:p>
            <a:pPr lvl="1"/>
            <a:r>
              <a:rPr lang="cs-CZ"/>
              <a:t>Druhá úroveň</a:t>
            </a:r>
          </a:p>
          <a:p>
            <a:pPr lvl="2"/>
            <a:r>
              <a:rPr lang="cs-CZ"/>
              <a:t>Třetí úroveň</a:t>
            </a:r>
          </a:p>
        </p:txBody>
      </p:sp>
      <p:sp>
        <p:nvSpPr>
          <p:cNvPr id="4" name="Zástupný symbol pro zápatí 3"/>
          <p:cNvSpPr>
            <a:spLocks noGrp="1"/>
          </p:cNvSpPr>
          <p:nvPr>
            <p:ph type="ftr" sz="quarter" idx="10"/>
          </p:nvPr>
        </p:nvSpPr>
        <p:spPr/>
        <p:txBody>
          <a:bodyPr/>
          <a:lstStyle>
            <a:lvl1pPr>
              <a:defRPr sz="1200"/>
            </a:lvl1pPr>
          </a:lstStyle>
          <a:p>
            <a:endParaRPr lang="cs-CZ"/>
          </a:p>
        </p:txBody>
      </p:sp>
      <p:sp>
        <p:nvSpPr>
          <p:cNvPr id="5" name="Zástupný symbol pro číslo snímku 4"/>
          <p:cNvSpPr>
            <a:spLocks noGrp="1"/>
          </p:cNvSpPr>
          <p:nvPr>
            <p:ph type="sldNum" sz="quarter" idx="11"/>
          </p:nvPr>
        </p:nvSpPr>
        <p:spPr/>
        <p:txBody>
          <a:bodyPr/>
          <a:lstStyle>
            <a:lvl1pPr>
              <a:defRPr/>
            </a:lvl1pPr>
          </a:lstStyle>
          <a:p>
            <a:fld id="{2FA87EB7-7CD9-441B-B005-A7A68FAD3928}" type="slidenum">
              <a:rPr lang="cs-CZ" smtClean="0"/>
              <a:t>‹#›</a:t>
            </a:fld>
            <a:endParaRPr lang="cs-CZ"/>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540544" y="1296001"/>
            <a:ext cx="8064104" cy="271576"/>
          </a:xfrm>
        </p:spPr>
        <p:txBody>
          <a:bodyPr lIns="0" tIns="0" rIns="0" bIns="0">
            <a:noAutofit/>
          </a:bodyPr>
          <a:lstStyle>
            <a:lvl1pPr algn="l">
              <a:lnSpc>
                <a:spcPts val="2300"/>
              </a:lnSpc>
              <a:defRPr sz="2000" b="0">
                <a:solidFill>
                  <a:schemeClr val="tx2"/>
                </a:solidFill>
              </a:defRPr>
            </a:lvl1pPr>
          </a:lstStyle>
          <a:p>
            <a:pPr lvl="0"/>
            <a:r>
              <a:rPr lang="cs-CZ"/>
              <a:t>Po kliknutí můžete upravovat styly textu v předloze.</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p>
        </p:txBody>
      </p:sp>
      <p:pic>
        <p:nvPicPr>
          <p:cNvPr id="8" name="Grafický objekt 5">
            <a:extLst>
              <a:ext uri="{FF2B5EF4-FFF2-40B4-BE49-F238E27FC236}">
                <a16:creationId xmlns:a16="http://schemas.microsoft.com/office/drawing/2014/main" id="{D6FB5EA9-F874-4F06-97A8-C555AC1A0C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05980" y="6129338"/>
            <a:ext cx="1127520" cy="322087"/>
          </a:xfrm>
          <a:prstGeom prst="rect">
            <a:avLst/>
          </a:prstGeom>
        </p:spPr>
      </p:pic>
    </p:spTree>
    <p:extLst>
      <p:ext uri="{BB962C8B-B14F-4D97-AF65-F5344CB8AC3E}">
        <p14:creationId xmlns:p14="http://schemas.microsoft.com/office/powerpoint/2010/main" val="2139548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endParaRPr lang="cs-CZ"/>
          </a:p>
        </p:txBody>
      </p:sp>
      <p:sp>
        <p:nvSpPr>
          <p:cNvPr id="3" name="Zástupný symbol pro číslo snímku 2"/>
          <p:cNvSpPr>
            <a:spLocks noGrp="1"/>
          </p:cNvSpPr>
          <p:nvPr>
            <p:ph type="sldNum" sz="quarter" idx="11"/>
          </p:nvPr>
        </p:nvSpPr>
        <p:spPr/>
        <p:txBody>
          <a:bodyPr/>
          <a:lstStyle>
            <a:lvl1pPr>
              <a:defRPr/>
            </a:lvl1pPr>
          </a:lstStyle>
          <a:p>
            <a:fld id="{2FA87EB7-7CD9-441B-B005-A7A68FAD3928}" type="slidenum">
              <a:rPr lang="cs-CZ" smtClean="0"/>
              <a:t>‹#›</a:t>
            </a:fld>
            <a:endParaRPr lang="cs-CZ"/>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p:nvPr>
        </p:nvSpPr>
        <p:spPr>
          <a:xfrm>
            <a:off x="540544" y="1296001"/>
            <a:ext cx="3915000" cy="271576"/>
          </a:xfrm>
        </p:spPr>
        <p:txBody>
          <a:bodyPr lIns="0" tIns="0" rIns="0" bIns="0">
            <a:noAutofit/>
          </a:bodyPr>
          <a:lstStyle>
            <a:lvl1pPr algn="l">
              <a:lnSpc>
                <a:spcPts val="2300"/>
              </a:lnSpc>
              <a:defRPr sz="2000" b="0">
                <a:solidFill>
                  <a:schemeClr val="tx2"/>
                </a:solidFill>
              </a:defRPr>
            </a:lvl1pPr>
          </a:lstStyle>
          <a:p>
            <a:pPr lvl="0"/>
            <a:r>
              <a:rPr lang="cs-CZ"/>
              <a:t>Po kliknutí můžete upravovat styly textu v předloze.</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540002" y="720000"/>
            <a:ext cx="8064900" cy="451576"/>
          </a:xfrm>
        </p:spPr>
        <p:txBody>
          <a:bodyPr/>
          <a:lstStyle/>
          <a:p>
            <a:r>
              <a:rPr lang="cs-CZ"/>
              <a:t>Kliknutím lze upravit styl.</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p:nvPr>
        </p:nvSpPr>
        <p:spPr>
          <a:xfrm>
            <a:off x="4688459" y="1290515"/>
            <a:ext cx="3915000" cy="271576"/>
          </a:xfrm>
        </p:spPr>
        <p:txBody>
          <a:bodyPr lIns="0" tIns="0" rIns="0" bIns="0">
            <a:noAutofit/>
          </a:bodyPr>
          <a:lstStyle>
            <a:lvl1pPr algn="l">
              <a:lnSpc>
                <a:spcPts val="2300"/>
              </a:lnSpc>
              <a:defRPr sz="2000" b="0">
                <a:solidFill>
                  <a:schemeClr val="tx2"/>
                </a:solidFill>
              </a:defRPr>
            </a:lvl1pPr>
          </a:lstStyle>
          <a:p>
            <a:pPr lvl="0"/>
            <a:r>
              <a:rPr lang="cs-CZ"/>
              <a:t>Po kliknutí můžete upravovat styly textu v předloze.</a:t>
            </a:r>
          </a:p>
        </p:txBody>
      </p:sp>
      <p:sp>
        <p:nvSpPr>
          <p:cNvPr id="22" name="Zástupný symbol pro obsah 2"/>
          <p:cNvSpPr>
            <a:spLocks noGrp="1"/>
          </p:cNvSpPr>
          <p:nvPr>
            <p:ph idx="1"/>
          </p:nvPr>
        </p:nvSpPr>
        <p:spPr>
          <a:xfrm>
            <a:off x="540001" y="1692001"/>
            <a:ext cx="3914998" cy="4140000"/>
          </a:xfrm>
          <a:prstGeom prst="rect">
            <a:avLst/>
          </a:prstGeom>
        </p:spPr>
        <p:txBody>
          <a:bodyPr/>
          <a:lstStyle>
            <a:lvl1pPr marL="251950" indent="-179964">
              <a:lnSpc>
                <a:spcPct val="150000"/>
              </a:lnSpc>
              <a:buClr>
                <a:schemeClr val="tx2"/>
              </a:buClr>
              <a:buSzPct val="100000"/>
              <a:buFont typeface="Arial" panose="020B0604020202020204" pitchFamily="34" charset="0"/>
              <a:buChar char="̶"/>
              <a:defRPr b="0"/>
            </a:lvl1pPr>
            <a:lvl2pPr marL="503899" indent="-179964">
              <a:lnSpc>
                <a:spcPct val="100000"/>
              </a:lnSpc>
              <a:buClr>
                <a:schemeClr val="tx2"/>
              </a:buClr>
              <a:buFont typeface="Arial" panose="020B0604020202020204" pitchFamily="34" charset="0"/>
              <a:buChar char="̶"/>
              <a:defRPr sz="2000"/>
            </a:lvl2pPr>
            <a:lvl3pPr marL="914217" indent="0">
              <a:buNone/>
              <a:defRPr/>
            </a:lvl3pPr>
          </a:lstStyle>
          <a:p>
            <a:pPr lvl="0"/>
            <a:r>
              <a:rPr lang="cs-CZ"/>
              <a:t>Po kliknutí můžete upravovat styly textu v předloze.</a:t>
            </a:r>
          </a:p>
          <a:p>
            <a:pPr lvl="1"/>
            <a:r>
              <a:rPr lang="cs-CZ"/>
              <a:t>Druhá úroveň</a:t>
            </a:r>
          </a:p>
          <a:p>
            <a:pPr lvl="2"/>
            <a:r>
              <a:rPr lang="cs-CZ"/>
              <a:t>Třetí úroveň</a:t>
            </a:r>
          </a:p>
        </p:txBody>
      </p:sp>
      <p:sp>
        <p:nvSpPr>
          <p:cNvPr id="23" name="Zástupný symbol pro obsah 2"/>
          <p:cNvSpPr>
            <a:spLocks noGrp="1"/>
          </p:cNvSpPr>
          <p:nvPr>
            <p:ph idx="28"/>
          </p:nvPr>
        </p:nvSpPr>
        <p:spPr>
          <a:xfrm>
            <a:off x="4688460" y="1690271"/>
            <a:ext cx="3914998" cy="4140000"/>
          </a:xfrm>
          <a:prstGeom prst="rect">
            <a:avLst/>
          </a:prstGeom>
        </p:spPr>
        <p:txBody>
          <a:bodyPr/>
          <a:lstStyle>
            <a:lvl1pPr marL="251950" indent="-179964">
              <a:lnSpc>
                <a:spcPct val="150000"/>
              </a:lnSpc>
              <a:buClr>
                <a:schemeClr val="tx2"/>
              </a:buClr>
              <a:buSzPct val="100000"/>
              <a:buFont typeface="Arial" panose="020B0604020202020204" pitchFamily="34" charset="0"/>
              <a:buChar char="̶"/>
              <a:defRPr b="0"/>
            </a:lvl1pPr>
            <a:lvl2pPr marL="503899" indent="-179964">
              <a:lnSpc>
                <a:spcPct val="100000"/>
              </a:lnSpc>
              <a:buClr>
                <a:schemeClr val="tx2"/>
              </a:buClr>
              <a:buFont typeface="Arial" panose="020B0604020202020204" pitchFamily="34" charset="0"/>
              <a:buChar char="̶"/>
              <a:defRPr sz="2000"/>
            </a:lvl2pPr>
            <a:lvl3pPr marL="914217" indent="0">
              <a:buNone/>
              <a:defRPr/>
            </a:lvl3pPr>
          </a:lstStyle>
          <a:p>
            <a:pPr lvl="0"/>
            <a:r>
              <a:rPr lang="cs-CZ"/>
              <a:t>Po kliknutí můžete upravovat styly textu v předloze.</a:t>
            </a:r>
          </a:p>
          <a:p>
            <a:pPr lvl="1"/>
            <a:r>
              <a:rPr lang="cs-CZ"/>
              <a:t>Druhá úroveň</a:t>
            </a:r>
          </a:p>
          <a:p>
            <a:pPr lvl="2"/>
            <a:r>
              <a:rPr lang="cs-CZ"/>
              <a:t>Třetí úroveň</a:t>
            </a:r>
          </a:p>
        </p:txBody>
      </p:sp>
      <p:pic>
        <p:nvPicPr>
          <p:cNvPr id="10" name="Grafický objekt 5">
            <a:extLst>
              <a:ext uri="{FF2B5EF4-FFF2-40B4-BE49-F238E27FC236}">
                <a16:creationId xmlns:a16="http://schemas.microsoft.com/office/drawing/2014/main" id="{D6FB5EA9-F874-4F06-97A8-C555AC1A0C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05980" y="6129338"/>
            <a:ext cx="1127520" cy="322087"/>
          </a:xfrm>
          <a:prstGeom prst="rect">
            <a:avLst/>
          </a:prstGeom>
        </p:spPr>
      </p:pic>
    </p:spTree>
    <p:extLst>
      <p:ext uri="{BB962C8B-B14F-4D97-AF65-F5344CB8AC3E}">
        <p14:creationId xmlns:p14="http://schemas.microsoft.com/office/powerpoint/2010/main" val="2276339206"/>
      </p:ext>
    </p:extLst>
  </p:cSld>
  <p:clrMapOvr>
    <a:masterClrMapping/>
  </p:clrMapOvr>
  <p:extLst>
    <p:ext uri="{DCECCB84-F9BA-43D5-87BE-67443E8EF086}">
      <p15:sldGuideLst xmlns:p15="http://schemas.microsoft.com/office/powerpoint/2012/main">
        <p15:guide id="1" orient="horz" pos="2886">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Nadpis, obsah a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539355" y="1695078"/>
            <a:ext cx="3913809" cy="3896711"/>
          </a:xfrm>
        </p:spPr>
        <p:txBody>
          <a:bodyPr/>
          <a:lstStyle/>
          <a:p>
            <a:pPr lvl="0"/>
            <a:r>
              <a:rPr lang="cs-CZ"/>
              <a:t>Po kliknutí můžete upravovat styly textu v předloze.</a:t>
            </a:r>
          </a:p>
        </p:txBody>
      </p:sp>
      <p:sp>
        <p:nvSpPr>
          <p:cNvPr id="2" name="Zástupný symbol pro zápatí 1"/>
          <p:cNvSpPr>
            <a:spLocks noGrp="1"/>
          </p:cNvSpPr>
          <p:nvPr>
            <p:ph type="ftr" sz="quarter" idx="10"/>
          </p:nvPr>
        </p:nvSpPr>
        <p:spPr/>
        <p:txBody>
          <a:bodyPr/>
          <a:lstStyle>
            <a:lvl1pPr>
              <a:defRPr/>
            </a:lvl1pPr>
          </a:lstStyle>
          <a:p>
            <a:endParaRPr lang="cs-CZ"/>
          </a:p>
        </p:txBody>
      </p:sp>
      <p:sp>
        <p:nvSpPr>
          <p:cNvPr id="3" name="Zástupný symbol pro číslo snímku 2"/>
          <p:cNvSpPr>
            <a:spLocks noGrp="1"/>
          </p:cNvSpPr>
          <p:nvPr>
            <p:ph type="sldNum" sz="quarter" idx="11"/>
          </p:nvPr>
        </p:nvSpPr>
        <p:spPr/>
        <p:txBody>
          <a:bodyPr/>
          <a:lstStyle>
            <a:lvl1pPr>
              <a:defRPr/>
            </a:lvl1pPr>
          </a:lstStyle>
          <a:p>
            <a:fld id="{2FA87EB7-7CD9-441B-B005-A7A68FAD3928}" type="slidenum">
              <a:rPr lang="cs-CZ" smtClean="0"/>
              <a:t>‹#›</a:t>
            </a:fld>
            <a:endParaRPr lang="cs-CZ"/>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a:t>Kliknutím lze upravit styl.</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540544" y="5599670"/>
            <a:ext cx="3913809" cy="216000"/>
          </a:xfrm>
        </p:spPr>
        <p:txBody>
          <a:bodyPr anchor="ctr"/>
          <a:lstStyle>
            <a:lvl1pPr>
              <a:lnSpc>
                <a:spcPts val="1100"/>
              </a:lnSpc>
              <a:defRPr sz="1000" b="0" i="0"/>
            </a:lvl1pPr>
          </a:lstStyle>
          <a:p>
            <a:pPr lvl="0"/>
            <a:r>
              <a:rPr lang="cs-CZ"/>
              <a:t>Po kliknutí můžete upravovat styly textu v předloze.</a:t>
            </a:r>
          </a:p>
        </p:txBody>
      </p:sp>
      <p:sp>
        <p:nvSpPr>
          <p:cNvPr id="12" name="Zástupný symbol pro obsah 2"/>
          <p:cNvSpPr>
            <a:spLocks noGrp="1"/>
          </p:cNvSpPr>
          <p:nvPr>
            <p:ph idx="28"/>
          </p:nvPr>
        </p:nvSpPr>
        <p:spPr>
          <a:xfrm>
            <a:off x="4688460" y="1667024"/>
            <a:ext cx="3914998" cy="4140000"/>
          </a:xfrm>
          <a:prstGeom prst="rect">
            <a:avLst/>
          </a:prstGeom>
        </p:spPr>
        <p:txBody>
          <a:bodyPr/>
          <a:lstStyle>
            <a:lvl1pPr marL="251950" indent="-179964">
              <a:lnSpc>
                <a:spcPct val="150000"/>
              </a:lnSpc>
              <a:buClr>
                <a:schemeClr val="tx2"/>
              </a:buClr>
              <a:buSzPct val="100000"/>
              <a:buFont typeface="Arial" panose="020B0604020202020204" pitchFamily="34" charset="0"/>
              <a:buChar char="̶"/>
              <a:defRPr sz="2000" b="0"/>
            </a:lvl1pPr>
            <a:lvl2pPr marL="503899" indent="-179964">
              <a:lnSpc>
                <a:spcPct val="100000"/>
              </a:lnSpc>
              <a:buClr>
                <a:schemeClr val="tx2"/>
              </a:buClr>
              <a:buFont typeface="Arial" panose="020B0604020202020204" pitchFamily="34" charset="0"/>
              <a:buChar char="̶"/>
              <a:defRPr sz="1600"/>
            </a:lvl2pPr>
            <a:lvl3pPr marL="914217" indent="0">
              <a:buNone/>
              <a:defRPr/>
            </a:lvl3pPr>
          </a:lstStyle>
          <a:p>
            <a:pPr lvl="0"/>
            <a:r>
              <a:rPr lang="cs-CZ"/>
              <a:t>Po kliknutí můžete upravovat styly textu v předloze.</a:t>
            </a:r>
          </a:p>
          <a:p>
            <a:pPr lvl="1"/>
            <a:r>
              <a:rPr lang="cs-CZ"/>
              <a:t>Druhá úroveň</a:t>
            </a:r>
          </a:p>
          <a:p>
            <a:pPr lvl="2"/>
            <a:r>
              <a:rPr lang="cs-CZ"/>
              <a:t>Třetí úroveň</a:t>
            </a:r>
          </a:p>
        </p:txBody>
      </p:sp>
      <p:pic>
        <p:nvPicPr>
          <p:cNvPr id="10" name="Grafický objekt 5">
            <a:extLst>
              <a:ext uri="{FF2B5EF4-FFF2-40B4-BE49-F238E27FC236}">
                <a16:creationId xmlns:a16="http://schemas.microsoft.com/office/drawing/2014/main" id="{D6FB5EA9-F874-4F06-97A8-C555AC1A0C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05980" y="6129338"/>
            <a:ext cx="1127520" cy="322087"/>
          </a:xfrm>
          <a:prstGeom prst="rect">
            <a:avLst/>
          </a:prstGeom>
        </p:spPr>
      </p:pic>
    </p:spTree>
    <p:extLst>
      <p:ext uri="{BB962C8B-B14F-4D97-AF65-F5344CB8AC3E}">
        <p14:creationId xmlns:p14="http://schemas.microsoft.com/office/powerpoint/2010/main" val="1038954712"/>
      </p:ext>
    </p:extLst>
  </p:cSld>
  <p:clrMapOvr>
    <a:masterClrMapping/>
  </p:clrMapOvr>
  <p:extLst>
    <p:ext uri="{DCECCB84-F9BA-43D5-87BE-67443E8EF086}">
      <p15:sldGuideLst xmlns:p15="http://schemas.microsoft.com/office/powerpoint/2012/main">
        <p15:guide id="1" orient="horz" pos="3657">
          <p15:clr>
            <a:srgbClr val="FBAE40"/>
          </p15:clr>
        </p15:guide>
        <p15:guide id="2" pos="724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p:nvPr>
        </p:nvSpPr>
        <p:spPr>
          <a:xfrm>
            <a:off x="3330002" y="1692006"/>
            <a:ext cx="2483644" cy="2230711"/>
          </a:xfrm>
        </p:spPr>
        <p:txBody>
          <a:bodyPr/>
          <a:lstStyle/>
          <a:p>
            <a:pPr lvl="0"/>
            <a:r>
              <a:rPr lang="cs-CZ"/>
              <a:t>Po kliknutí můžete upravovat styly textu v předloze.</a:t>
            </a:r>
          </a:p>
        </p:txBody>
      </p:sp>
      <p:sp>
        <p:nvSpPr>
          <p:cNvPr id="2" name="Zástupný symbol pro zápatí 1"/>
          <p:cNvSpPr>
            <a:spLocks noGrp="1"/>
          </p:cNvSpPr>
          <p:nvPr>
            <p:ph type="ftr" sz="quarter" idx="10"/>
          </p:nvPr>
        </p:nvSpPr>
        <p:spPr/>
        <p:txBody>
          <a:bodyPr/>
          <a:lstStyle>
            <a:lvl1pPr>
              <a:defRPr/>
            </a:lvl1pPr>
          </a:lstStyle>
          <a:p>
            <a:endParaRPr lang="cs-CZ"/>
          </a:p>
        </p:txBody>
      </p:sp>
      <p:sp>
        <p:nvSpPr>
          <p:cNvPr id="3" name="Zástupný symbol pro číslo snímku 2"/>
          <p:cNvSpPr>
            <a:spLocks noGrp="1"/>
          </p:cNvSpPr>
          <p:nvPr>
            <p:ph type="sldNum" sz="quarter" idx="11"/>
          </p:nvPr>
        </p:nvSpPr>
        <p:spPr/>
        <p:txBody>
          <a:bodyPr/>
          <a:lstStyle>
            <a:lvl1pPr>
              <a:defRPr/>
            </a:lvl1pPr>
          </a:lstStyle>
          <a:p>
            <a:fld id="{2FA87EB7-7CD9-441B-B005-A7A68FAD3928}" type="slidenum">
              <a:rPr lang="cs-CZ" smtClean="0"/>
              <a:t>‹#›</a:t>
            </a:fld>
            <a:endParaRPr lang="cs-CZ"/>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p:nvPr>
        </p:nvSpPr>
        <p:spPr>
          <a:xfrm>
            <a:off x="540001" y="4414271"/>
            <a:ext cx="2484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Po kliknutí můžete upravovat styly textu v předloze.</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p:nvPr>
        </p:nvSpPr>
        <p:spPr>
          <a:xfrm>
            <a:off x="3330002" y="4414271"/>
            <a:ext cx="2484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Po kliknutí můžete upravovat styly textu v předloze.</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p:nvPr>
        </p:nvSpPr>
        <p:spPr>
          <a:xfrm>
            <a:off x="6120901" y="4414270"/>
            <a:ext cx="2484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Po kliknutí můžete upravovat styly textu v předloze.</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p:nvPr>
        </p:nvSpPr>
        <p:spPr>
          <a:xfrm>
            <a:off x="540545" y="4025136"/>
            <a:ext cx="2483644" cy="216000"/>
          </a:xfrm>
        </p:spPr>
        <p:txBody>
          <a:bodyPr anchor="ctr"/>
          <a:lstStyle>
            <a:lvl1pPr>
              <a:lnSpc>
                <a:spcPts val="1100"/>
              </a:lnSpc>
              <a:defRPr sz="1000" b="0"/>
            </a:lvl1pPr>
          </a:lstStyle>
          <a:p>
            <a:pPr lvl="0"/>
            <a:r>
              <a:rPr lang="cs-CZ"/>
              <a:t>Po kliknutí můžete upravovat styly textu v předloze.</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p:nvPr>
        </p:nvSpPr>
        <p:spPr>
          <a:xfrm>
            <a:off x="3330358" y="4025136"/>
            <a:ext cx="2483644" cy="216000"/>
          </a:xfrm>
        </p:spPr>
        <p:txBody>
          <a:bodyPr anchor="ctr"/>
          <a:lstStyle>
            <a:lvl1pPr>
              <a:lnSpc>
                <a:spcPts val="1100"/>
              </a:lnSpc>
              <a:defRPr sz="1000" b="0"/>
            </a:lvl1pPr>
          </a:lstStyle>
          <a:p>
            <a:pPr lvl="0"/>
            <a:r>
              <a:rPr lang="cs-CZ"/>
              <a:t>Po kliknutí můžete upravovat styly textu v předloze.</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p:nvPr>
        </p:nvSpPr>
        <p:spPr>
          <a:xfrm>
            <a:off x="6121078" y="4025136"/>
            <a:ext cx="2483644" cy="216000"/>
          </a:xfrm>
        </p:spPr>
        <p:txBody>
          <a:bodyPr anchor="ctr"/>
          <a:lstStyle>
            <a:lvl1pPr>
              <a:lnSpc>
                <a:spcPts val="1100"/>
              </a:lnSpc>
              <a:defRPr sz="1000" b="0"/>
            </a:lvl1pPr>
          </a:lstStyle>
          <a:p>
            <a:pPr lvl="0"/>
            <a:r>
              <a:rPr lang="cs-CZ"/>
              <a:t>Po kliknutí můžete upravovat styly textu v předloze.</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p:nvPr>
        </p:nvSpPr>
        <p:spPr>
          <a:xfrm>
            <a:off x="540001" y="1692006"/>
            <a:ext cx="2483644" cy="2230711"/>
          </a:xfrm>
        </p:spPr>
        <p:txBody>
          <a:bodyPr/>
          <a:lstStyle/>
          <a:p>
            <a:pPr lvl="0"/>
            <a:r>
              <a:rPr lang="cs-CZ"/>
              <a:t>Po kliknutí můžete upravovat styly textu v předloze.</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p:nvPr>
        </p:nvSpPr>
        <p:spPr>
          <a:xfrm>
            <a:off x="6120003" y="1692006"/>
            <a:ext cx="2483644" cy="2230711"/>
          </a:xfrm>
        </p:spPr>
        <p:txBody>
          <a:bodyPr/>
          <a:lstStyle/>
          <a:p>
            <a:pPr lvl="0"/>
            <a:r>
              <a:rPr lang="cs-CZ"/>
              <a:t>Po kliknutí můžete upravovat styly textu v předloze.</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540544" y="1296001"/>
            <a:ext cx="8064104" cy="271576"/>
          </a:xfrm>
        </p:spPr>
        <p:txBody>
          <a:bodyPr lIns="0" tIns="0" rIns="0" bIns="0">
            <a:noAutofit/>
          </a:bodyPr>
          <a:lstStyle>
            <a:lvl1pPr algn="l">
              <a:lnSpc>
                <a:spcPts val="2300"/>
              </a:lnSpc>
              <a:defRPr sz="2000" b="0">
                <a:solidFill>
                  <a:schemeClr val="tx2"/>
                </a:solidFill>
              </a:defRPr>
            </a:lvl1pPr>
          </a:lstStyle>
          <a:p>
            <a:pPr lvl="0"/>
            <a:r>
              <a:rPr lang="cs-CZ"/>
              <a:t>Po kliknutí můžete upravovat styly textu v předloze.</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p:nvPr>
        </p:nvSpPr>
        <p:spPr>
          <a:xfrm>
            <a:off x="540002" y="720000"/>
            <a:ext cx="8064900" cy="451576"/>
          </a:xfrm>
        </p:spPr>
        <p:txBody>
          <a:bodyPr/>
          <a:lstStyle/>
          <a:p>
            <a:r>
              <a:rPr lang="cs-CZ"/>
              <a:t>Kliknutím lze upravit styl.</a:t>
            </a:r>
          </a:p>
        </p:txBody>
      </p:sp>
      <p:pic>
        <p:nvPicPr>
          <p:cNvPr id="22" name="Grafický objekt 5">
            <a:extLst>
              <a:ext uri="{FF2B5EF4-FFF2-40B4-BE49-F238E27FC236}">
                <a16:creationId xmlns:a16="http://schemas.microsoft.com/office/drawing/2014/main" id="{D6FB5EA9-F874-4F06-97A8-C555AC1A0C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05980" y="6129338"/>
            <a:ext cx="1127520" cy="322087"/>
          </a:xfrm>
          <a:prstGeom prst="rect">
            <a:avLst/>
          </a:prstGeom>
        </p:spPr>
      </p:pic>
    </p:spTree>
    <p:extLst>
      <p:ext uri="{BB962C8B-B14F-4D97-AF65-F5344CB8AC3E}">
        <p14:creationId xmlns:p14="http://schemas.microsoft.com/office/powerpoint/2010/main" val="3904518742"/>
      </p:ext>
    </p:extLst>
  </p:cSld>
  <p:clrMapOvr>
    <a:masterClrMapping/>
  </p:clrMapOvr>
  <p:extLst>
    <p:ext uri="{DCECCB84-F9BA-43D5-87BE-67443E8EF086}">
      <p15:sldGuideLst xmlns:p15="http://schemas.microsoft.com/office/powerpoint/2012/main">
        <p15:guide id="1" orient="horz" pos="1049">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Obsah a text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endParaRPr lang="cs-CZ"/>
          </a:p>
        </p:txBody>
      </p:sp>
      <p:sp>
        <p:nvSpPr>
          <p:cNvPr id="3" name="Zástupný symbol pro číslo snímku 2"/>
          <p:cNvSpPr>
            <a:spLocks noGrp="1"/>
          </p:cNvSpPr>
          <p:nvPr>
            <p:ph type="sldNum" sz="quarter" idx="11"/>
          </p:nvPr>
        </p:nvSpPr>
        <p:spPr/>
        <p:txBody>
          <a:bodyPr/>
          <a:lstStyle>
            <a:lvl1pPr>
              <a:defRPr/>
            </a:lvl1pPr>
          </a:lstStyle>
          <a:p>
            <a:fld id="{2FA87EB7-7CD9-441B-B005-A7A68FAD3928}" type="slidenum">
              <a:rPr lang="cs-CZ" smtClean="0"/>
              <a:t>‹#›</a:t>
            </a:fld>
            <a:endParaRPr lang="cs-CZ"/>
          </a:p>
        </p:txBody>
      </p:sp>
      <p:sp>
        <p:nvSpPr>
          <p:cNvPr id="14" name="Zástupný symbol pro obsah 2"/>
          <p:cNvSpPr>
            <a:spLocks noGrp="1"/>
          </p:cNvSpPr>
          <p:nvPr>
            <p:ph idx="1"/>
          </p:nvPr>
        </p:nvSpPr>
        <p:spPr>
          <a:xfrm>
            <a:off x="4704159" y="692150"/>
            <a:ext cx="3900741" cy="5139850"/>
          </a:xfrm>
          <a:prstGeom prst="rect">
            <a:avLst/>
          </a:prstGeom>
        </p:spPr>
        <p:txBody>
          <a:bodyPr/>
          <a:lstStyle>
            <a:lvl1pPr marL="251950" indent="-179964">
              <a:lnSpc>
                <a:spcPct val="150000"/>
              </a:lnSpc>
              <a:buClr>
                <a:schemeClr val="tx2"/>
              </a:buClr>
              <a:buSzPct val="100000"/>
              <a:buFont typeface="Arial" panose="020B0604020202020204" pitchFamily="34" charset="0"/>
              <a:buChar char="̶"/>
              <a:defRPr sz="2000" b="0"/>
            </a:lvl1pPr>
            <a:lvl2pPr marL="503899" indent="-179964">
              <a:lnSpc>
                <a:spcPct val="100000"/>
              </a:lnSpc>
              <a:buClr>
                <a:schemeClr val="tx2"/>
              </a:buClr>
              <a:buFont typeface="Arial" panose="020B0604020202020204" pitchFamily="34" charset="0"/>
              <a:buChar char="̶"/>
              <a:defRPr sz="1600"/>
            </a:lvl2pPr>
            <a:lvl3pPr marL="914217" indent="0">
              <a:buNone/>
              <a:defRPr/>
            </a:lvl3pPr>
          </a:lstStyle>
          <a:p>
            <a:pPr lvl="0"/>
            <a:r>
              <a:rPr lang="cs-CZ"/>
              <a:t>Po kliknutí můžete upravovat styly textu v předloze.</a:t>
            </a:r>
          </a:p>
          <a:p>
            <a:pPr lvl="1"/>
            <a:r>
              <a:rPr lang="cs-CZ"/>
              <a:t>Druhá úroveň</a:t>
            </a:r>
          </a:p>
          <a:p>
            <a:pPr lvl="2"/>
            <a:r>
              <a:rPr lang="cs-CZ"/>
              <a:t>Třetí úroveň</a:t>
            </a:r>
          </a:p>
        </p:txBody>
      </p:sp>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539355" y="692154"/>
            <a:ext cx="3913809" cy="4899635"/>
          </a:xfrm>
        </p:spPr>
        <p:txBody>
          <a:bodyPr/>
          <a:lstStyle/>
          <a:p>
            <a:pPr lvl="0"/>
            <a:r>
              <a:rPr lang="cs-CZ"/>
              <a:t>Po kliknutí můžete upravovat styly textu v předloze.</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540544" y="5599670"/>
            <a:ext cx="3913809" cy="216000"/>
          </a:xfrm>
        </p:spPr>
        <p:txBody>
          <a:bodyPr anchor="ctr"/>
          <a:lstStyle>
            <a:lvl1pPr>
              <a:lnSpc>
                <a:spcPts val="1100"/>
              </a:lnSpc>
              <a:defRPr sz="1000" b="0" i="0"/>
            </a:lvl1pPr>
          </a:lstStyle>
          <a:p>
            <a:pPr lvl="0"/>
            <a:r>
              <a:rPr lang="cs-CZ"/>
              <a:t>Po kliknutí můžete upravovat styly textu v předloze.</a:t>
            </a:r>
          </a:p>
        </p:txBody>
      </p:sp>
      <p:pic>
        <p:nvPicPr>
          <p:cNvPr id="8" name="Grafický objekt 5">
            <a:extLst>
              <a:ext uri="{FF2B5EF4-FFF2-40B4-BE49-F238E27FC236}">
                <a16:creationId xmlns:a16="http://schemas.microsoft.com/office/drawing/2014/main" id="{D6FB5EA9-F874-4F06-97A8-C555AC1A0C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05980" y="6129338"/>
            <a:ext cx="1127520" cy="322087"/>
          </a:xfrm>
          <a:prstGeom prst="rect">
            <a:avLst/>
          </a:prstGeom>
        </p:spPr>
      </p:pic>
    </p:spTree>
    <p:extLst>
      <p:ext uri="{BB962C8B-B14F-4D97-AF65-F5344CB8AC3E}">
        <p14:creationId xmlns:p14="http://schemas.microsoft.com/office/powerpoint/2010/main" val="2591912320"/>
      </p:ext>
    </p:extLst>
  </p:cSld>
  <p:clrMapOvr>
    <a:masterClrMapping/>
  </p:clrMapOvr>
  <p:extLst>
    <p:ext uri="{DCECCB84-F9BA-43D5-87BE-67443E8EF086}">
      <p15:sldGuideLst xmlns:p15="http://schemas.microsoft.com/office/powerpoint/2012/main">
        <p15:guide id="1" orient="horz" pos="3158">
          <p15:clr>
            <a:srgbClr val="FBAE40"/>
          </p15:clr>
        </p15:guide>
        <p15:guide id="2" pos="43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bsah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endParaRPr lang="cs-CZ"/>
          </a:p>
        </p:txBody>
      </p:sp>
      <p:sp>
        <p:nvSpPr>
          <p:cNvPr id="3" name="Zástupný symbol pro číslo snímku 2"/>
          <p:cNvSpPr>
            <a:spLocks noGrp="1"/>
          </p:cNvSpPr>
          <p:nvPr>
            <p:ph type="sldNum" sz="quarter" idx="11"/>
          </p:nvPr>
        </p:nvSpPr>
        <p:spPr/>
        <p:txBody>
          <a:bodyPr/>
          <a:lstStyle>
            <a:lvl1pPr>
              <a:defRPr/>
            </a:lvl1pPr>
          </a:lstStyle>
          <a:p>
            <a:fld id="{2FA87EB7-7CD9-441B-B005-A7A68FAD3928}" type="slidenum">
              <a:rPr lang="cs-CZ" smtClean="0"/>
              <a:t>‹#›</a:t>
            </a:fld>
            <a:endParaRPr lang="cs-CZ"/>
          </a:p>
        </p:txBody>
      </p:sp>
      <p:sp>
        <p:nvSpPr>
          <p:cNvPr id="10" name="Zástupný symbol pro obsah 2"/>
          <p:cNvSpPr>
            <a:spLocks noGrp="1"/>
          </p:cNvSpPr>
          <p:nvPr>
            <p:ph idx="1"/>
          </p:nvPr>
        </p:nvSpPr>
        <p:spPr>
          <a:xfrm>
            <a:off x="540002" y="692150"/>
            <a:ext cx="8064900" cy="5139850"/>
          </a:xfrm>
          <a:prstGeom prst="rect">
            <a:avLst/>
          </a:prstGeom>
        </p:spPr>
        <p:txBody>
          <a:bodyPr/>
          <a:lstStyle>
            <a:lvl1pPr marL="251950" indent="-179964">
              <a:lnSpc>
                <a:spcPct val="150000"/>
              </a:lnSpc>
              <a:buClr>
                <a:schemeClr val="tx2"/>
              </a:buClr>
              <a:buSzPct val="100000"/>
              <a:buFont typeface="Arial" panose="020B0604020202020204" pitchFamily="34" charset="0"/>
              <a:buChar char="̶"/>
              <a:defRPr b="0"/>
            </a:lvl1pPr>
            <a:lvl2pPr marL="503899" indent="-179964">
              <a:lnSpc>
                <a:spcPct val="100000"/>
              </a:lnSpc>
              <a:buClr>
                <a:schemeClr val="tx2"/>
              </a:buClr>
              <a:buFont typeface="Arial" panose="020B0604020202020204" pitchFamily="34" charset="0"/>
              <a:buChar char="̶"/>
              <a:defRPr sz="2000"/>
            </a:lvl2pPr>
            <a:lvl3pPr marL="914217" indent="0">
              <a:buNone/>
              <a:defRPr/>
            </a:lvl3pPr>
          </a:lstStyle>
          <a:p>
            <a:pPr lvl="0"/>
            <a:r>
              <a:rPr lang="cs-CZ"/>
              <a:t>Po kliknutí můžete upravovat styly textu v předloze.</a:t>
            </a:r>
          </a:p>
          <a:p>
            <a:pPr lvl="1"/>
            <a:r>
              <a:rPr lang="cs-CZ"/>
              <a:t>Druhá úroveň</a:t>
            </a:r>
          </a:p>
          <a:p>
            <a:pPr lvl="2"/>
            <a:r>
              <a:rPr lang="cs-CZ"/>
              <a:t>Třetí úroveň</a:t>
            </a:r>
          </a:p>
        </p:txBody>
      </p:sp>
      <p:pic>
        <p:nvPicPr>
          <p:cNvPr id="6" name="Grafický objekt 5">
            <a:extLst>
              <a:ext uri="{FF2B5EF4-FFF2-40B4-BE49-F238E27FC236}">
                <a16:creationId xmlns:a16="http://schemas.microsoft.com/office/drawing/2014/main" id="{D6FB5EA9-F874-4F06-97A8-C555AC1A0C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05980" y="6129338"/>
            <a:ext cx="1127520" cy="322087"/>
          </a:xfrm>
          <a:prstGeom prst="rect">
            <a:avLst/>
          </a:prstGeom>
        </p:spPr>
      </p:pic>
    </p:spTree>
    <p:extLst>
      <p:ext uri="{BB962C8B-B14F-4D97-AF65-F5344CB8AC3E}">
        <p14:creationId xmlns:p14="http://schemas.microsoft.com/office/powerpoint/2010/main" val="1937438793"/>
      </p:ext>
    </p:extLst>
  </p:cSld>
  <p:clrMapOvr>
    <a:masterClrMapping/>
  </p:clrMapOvr>
  <p:extLst>
    <p:ext uri="{DCECCB84-F9BA-43D5-87BE-67443E8EF086}">
      <p15:sldGuideLst xmlns:p15="http://schemas.microsoft.com/office/powerpoint/2012/main">
        <p15:guide id="1" orient="horz" pos="436">
          <p15:clr>
            <a:srgbClr val="FBAE40"/>
          </p15:clr>
        </p15:guide>
        <p15:guide id="2" pos="43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19000"/>
            <a:lum/>
          </a:blip>
          <a:srcRect/>
          <a:stretch>
            <a:fillRect l="-6000" r="-6000"/>
          </a:stretch>
        </a:blip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540000" y="6228000"/>
            <a:ext cx="594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endParaRPr lang="cs-CZ"/>
          </a:p>
        </p:txBody>
      </p:sp>
      <p:sp>
        <p:nvSpPr>
          <p:cNvPr id="64530" name="Rectangle 18"/>
          <p:cNvSpPr>
            <a:spLocks noGrp="1" noChangeArrowheads="1"/>
          </p:cNvSpPr>
          <p:nvPr>
            <p:ph type="sldNum" sz="quarter" idx="4"/>
          </p:nvPr>
        </p:nvSpPr>
        <p:spPr bwMode="auto">
          <a:xfrm>
            <a:off x="310502" y="6228000"/>
            <a:ext cx="189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2FA87EB7-7CD9-441B-B005-A7A68FAD3928}" type="slidenum">
              <a:rPr lang="cs-CZ" smtClean="0"/>
              <a:t>‹#›</a:t>
            </a:fld>
            <a:endParaRPr lang="cs-CZ"/>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540002" y="720000"/>
            <a:ext cx="8064900" cy="451576"/>
          </a:xfrm>
          <a:prstGeom prst="rect">
            <a:avLst/>
          </a:prstGeom>
        </p:spPr>
        <p:txBody>
          <a:bodyPr vert="horz" lIns="0" tIns="0" rIns="0" bIns="0" rtlCol="0" anchor="t" anchorCtr="0">
            <a:noAutofit/>
          </a:bodyPr>
          <a:lstStyle/>
          <a:p>
            <a:r>
              <a:rPr lang="cs-CZ" dirty="0"/>
              <a:t>Kliknutím lze upravit styl.</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539101" y="1872000"/>
            <a:ext cx="8064900" cy="3960000"/>
          </a:xfrm>
          <a:prstGeom prst="rect">
            <a:avLst/>
          </a:prstGeom>
        </p:spPr>
        <p:txBody>
          <a:bodyPr vert="horz" lIns="0" tIns="0" rIns="0" bIns="0" rtlCol="0">
            <a:noAutofit/>
          </a:bodyPr>
          <a:lstStyle/>
          <a:p>
            <a:pPr lvl="0"/>
            <a:r>
              <a:rPr lang="cs-CZ" dirty="0"/>
              <a:t>Upravte styly předlohy textu</a:t>
            </a:r>
          </a:p>
        </p:txBody>
      </p:sp>
    </p:spTree>
    <p:extLst>
      <p:ext uri="{BB962C8B-B14F-4D97-AF65-F5344CB8AC3E}">
        <p14:creationId xmlns:p14="http://schemas.microsoft.com/office/powerpoint/2010/main" val="42544517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rtl="0" eaLnBrk="1" fontAlgn="base" hangingPunct="1">
        <a:lnSpc>
          <a:spcPts val="3999"/>
        </a:lnSpc>
        <a:spcBef>
          <a:spcPct val="0"/>
        </a:spcBef>
        <a:spcAft>
          <a:spcPct val="0"/>
        </a:spcAft>
        <a:defRPr sz="3999"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109" algn="l" rtl="0" eaLnBrk="1" fontAlgn="base" hangingPunct="1">
        <a:spcBef>
          <a:spcPct val="0"/>
        </a:spcBef>
        <a:spcAft>
          <a:spcPct val="0"/>
        </a:spcAft>
        <a:defRPr sz="2400" b="1">
          <a:solidFill>
            <a:srgbClr val="00287D"/>
          </a:solidFill>
          <a:latin typeface="Tahoma" pitchFamily="34" charset="0"/>
        </a:defRPr>
      </a:lvl6pPr>
      <a:lvl7pPr marL="914217" algn="l" rtl="0" eaLnBrk="1" fontAlgn="base" hangingPunct="1">
        <a:spcBef>
          <a:spcPct val="0"/>
        </a:spcBef>
        <a:spcAft>
          <a:spcPct val="0"/>
        </a:spcAft>
        <a:defRPr sz="2400" b="1">
          <a:solidFill>
            <a:srgbClr val="00287D"/>
          </a:solidFill>
          <a:latin typeface="Tahoma" pitchFamily="34" charset="0"/>
        </a:defRPr>
      </a:lvl7pPr>
      <a:lvl8pPr marL="1371326" algn="l" rtl="0" eaLnBrk="1" fontAlgn="base" hangingPunct="1">
        <a:spcBef>
          <a:spcPct val="0"/>
        </a:spcBef>
        <a:spcAft>
          <a:spcPct val="0"/>
        </a:spcAft>
        <a:defRPr sz="2400" b="1">
          <a:solidFill>
            <a:srgbClr val="00287D"/>
          </a:solidFill>
          <a:latin typeface="Tahoma" pitchFamily="34" charset="0"/>
        </a:defRPr>
      </a:lvl8pPr>
      <a:lvl9pPr marL="1828434"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799"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217"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326"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434"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097" indent="-228554" algn="l" rtl="0" eaLnBrk="1" fontAlgn="base" hangingPunct="1">
        <a:spcBef>
          <a:spcPct val="20000"/>
        </a:spcBef>
        <a:spcAft>
          <a:spcPct val="0"/>
        </a:spcAft>
        <a:buClr>
          <a:schemeClr val="accent1"/>
        </a:buClr>
        <a:buFont typeface="Wingdings" pitchFamily="2" charset="2"/>
        <a:buBlip>
          <a:blip r:embed="rId20"/>
        </a:buBlip>
        <a:defRPr>
          <a:solidFill>
            <a:schemeClr val="tx1"/>
          </a:solidFill>
          <a:latin typeface="+mn-lt"/>
        </a:defRPr>
      </a:lvl6pPr>
      <a:lvl7pPr marL="2742651"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19976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6868"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p15:clr>
            <a:srgbClr val="F26B43"/>
          </p15:clr>
        </p15:guide>
        <p15:guide id="2" pos="43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slide" Target="slide27.xml"/><Relationship Id="rId7" Type="http://schemas.openxmlformats.org/officeDocument/2006/relationships/image" Target="../media/image29.w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slide" Target="slide32.xml"/><Relationship Id="rId5" Type="http://schemas.openxmlformats.org/officeDocument/2006/relationships/slide" Target="slide31.xml"/><Relationship Id="rId4" Type="http://schemas.openxmlformats.org/officeDocument/2006/relationships/slide" Target="slide28.xml"/><Relationship Id="rId9" Type="http://schemas.openxmlformats.org/officeDocument/2006/relationships/image" Target="../media/image31.wmf"/></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0.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chart" Target="../charts/chart1.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pPr algn="ctr"/>
            <a:r>
              <a:rPr lang="cs-CZ" sz="2400" dirty="0"/>
              <a:t>Vymezení logistiky a SCM, logistika v nákladovém kontextu, problémy logistiky</a:t>
            </a:r>
            <a:br>
              <a:rPr lang="cs-CZ" sz="2400" dirty="0"/>
            </a:br>
            <a:br>
              <a:rPr lang="cs-CZ" sz="2400" dirty="0"/>
            </a:br>
            <a:endParaRPr lang="cs-CZ" sz="2400" dirty="0"/>
          </a:p>
        </p:txBody>
      </p:sp>
      <p:sp>
        <p:nvSpPr>
          <p:cNvPr id="3" name="Podnadpis 2"/>
          <p:cNvSpPr>
            <a:spLocks noGrp="1"/>
          </p:cNvSpPr>
          <p:nvPr>
            <p:ph type="subTitle" idx="1"/>
          </p:nvPr>
        </p:nvSpPr>
        <p:spPr>
          <a:xfrm>
            <a:off x="298876" y="4941168"/>
            <a:ext cx="8521200" cy="698497"/>
          </a:xfrm>
        </p:spPr>
        <p:txBody>
          <a:bodyPr vert="horz" lIns="91440" tIns="45720" rIns="91440" bIns="45720" anchor="t">
            <a:normAutofit/>
          </a:bodyPr>
          <a:lstStyle/>
          <a:p>
            <a:r>
              <a:rPr lang="cs-CZ" dirty="0"/>
              <a:t>LSCM_jaro202</a:t>
            </a:r>
            <a:r>
              <a:rPr lang="en-US" dirty="0"/>
              <a:t>5</a:t>
            </a:r>
            <a:endParaRPr lang="cs-CZ" dirty="0"/>
          </a:p>
        </p:txBody>
      </p:sp>
    </p:spTree>
    <p:extLst>
      <p:ext uri="{BB962C8B-B14F-4D97-AF65-F5344CB8AC3E}">
        <p14:creationId xmlns:p14="http://schemas.microsoft.com/office/powerpoint/2010/main" val="2125506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7EF33D-AA39-4B13-B499-FE7E3E55F9B0}"/>
              </a:ext>
            </a:extLst>
          </p:cNvPr>
          <p:cNvSpPr>
            <a:spLocks noGrp="1"/>
          </p:cNvSpPr>
          <p:nvPr>
            <p:ph type="title"/>
          </p:nvPr>
        </p:nvSpPr>
        <p:spPr/>
        <p:txBody>
          <a:bodyPr/>
          <a:lstStyle/>
          <a:p>
            <a:r>
              <a:rPr lang="cs-CZ" dirty="0"/>
              <a:t>Prvky logistického řetězce</a:t>
            </a:r>
          </a:p>
        </p:txBody>
      </p:sp>
      <p:pic>
        <p:nvPicPr>
          <p:cNvPr id="4" name="Obrázek 3">
            <a:extLst>
              <a:ext uri="{FF2B5EF4-FFF2-40B4-BE49-F238E27FC236}">
                <a16:creationId xmlns:a16="http://schemas.microsoft.com/office/drawing/2014/main" id="{8EBC5C31-AF3F-4510-9E4B-61A2E8A16503}"/>
              </a:ext>
            </a:extLst>
          </p:cNvPr>
          <p:cNvPicPr>
            <a:picLocks noChangeAspect="1"/>
          </p:cNvPicPr>
          <p:nvPr/>
        </p:nvPicPr>
        <p:blipFill rotWithShape="1">
          <a:blip r:embed="rId3"/>
          <a:srcRect t="5677" b="5815"/>
          <a:stretch/>
        </p:blipFill>
        <p:spPr>
          <a:xfrm>
            <a:off x="259891" y="1772816"/>
            <a:ext cx="8624217" cy="3660836"/>
          </a:xfrm>
          <a:prstGeom prst="rect">
            <a:avLst/>
          </a:prstGeom>
        </p:spPr>
      </p:pic>
    </p:spTree>
    <p:extLst>
      <p:ext uri="{BB962C8B-B14F-4D97-AF65-F5344CB8AC3E}">
        <p14:creationId xmlns:p14="http://schemas.microsoft.com/office/powerpoint/2010/main" val="2877053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539750" y="1412776"/>
            <a:ext cx="7766050" cy="5108674"/>
            <a:chOff x="336" y="240"/>
            <a:chExt cx="5184" cy="3888"/>
          </a:xfrm>
        </p:grpSpPr>
        <p:sp>
          <p:nvSpPr>
            <p:cNvPr id="7173" name="Rectangle 3"/>
            <p:cNvSpPr>
              <a:spLocks noChangeArrowheads="1"/>
            </p:cNvSpPr>
            <p:nvPr/>
          </p:nvSpPr>
          <p:spPr bwMode="auto">
            <a:xfrm>
              <a:off x="336" y="240"/>
              <a:ext cx="5184" cy="3888"/>
            </a:xfrm>
            <a:prstGeom prst="rect">
              <a:avLst/>
            </a:prstGeom>
            <a:solidFill>
              <a:schemeClr val="accent1"/>
            </a:solidFill>
            <a:ln w="25400" algn="ctr">
              <a:solidFill>
                <a:schemeClr val="tx1"/>
              </a:solidFill>
              <a:miter lim="800000"/>
              <a:headEnd/>
              <a:tailEnd/>
            </a:ln>
            <a:effectLst>
              <a:outerShdw dist="35921" dir="2700000" algn="ctr" rotWithShape="0">
                <a:srgbClr val="808080"/>
              </a:outerShdw>
            </a:effectLst>
          </p:spPr>
          <p:txBody>
            <a:bodyPr anchor="ctr">
              <a:spAutoFit/>
            </a:bodyPr>
            <a:lstStyle/>
            <a:p>
              <a:endParaRPr lang="cs-CZ"/>
            </a:p>
          </p:txBody>
        </p:sp>
        <p:pic>
          <p:nvPicPr>
            <p:cNvPr id="717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 y="336"/>
              <a:ext cx="4848" cy="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71" name="Rectangle 5"/>
          <p:cNvSpPr>
            <a:spLocks noGrp="1" noChangeArrowheads="1"/>
          </p:cNvSpPr>
          <p:nvPr>
            <p:ph type="title"/>
          </p:nvPr>
        </p:nvSpPr>
        <p:spPr/>
        <p:txBody>
          <a:bodyPr/>
          <a:lstStyle/>
          <a:p>
            <a:pPr eaLnBrk="1" hangingPunct="1"/>
            <a:r>
              <a:rPr lang="cs-CZ" sz="4000" dirty="0"/>
              <a:t>Logistický řetězec jako síť</a:t>
            </a:r>
            <a:endParaRPr lang="en-US" sz="4000" dirty="0"/>
          </a:p>
        </p:txBody>
      </p:sp>
      <p:sp>
        <p:nvSpPr>
          <p:cNvPr id="7172" name="Text Box 6"/>
          <p:cNvSpPr txBox="1">
            <a:spLocks noChangeArrowheads="1"/>
          </p:cNvSpPr>
          <p:nvPr/>
        </p:nvSpPr>
        <p:spPr bwMode="auto">
          <a:xfrm>
            <a:off x="539750" y="6521450"/>
            <a:ext cx="1933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1600"/>
              <a:t>Source: John Wiley</a:t>
            </a:r>
          </a:p>
        </p:txBody>
      </p:sp>
    </p:spTree>
    <p:extLst>
      <p:ext uri="{BB962C8B-B14F-4D97-AF65-F5344CB8AC3E}">
        <p14:creationId xmlns:p14="http://schemas.microsoft.com/office/powerpoint/2010/main" val="82078408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347AAB-CE93-463B-8578-5077558BE9F1}"/>
              </a:ext>
            </a:extLst>
          </p:cNvPr>
          <p:cNvSpPr>
            <a:spLocks noGrp="1"/>
          </p:cNvSpPr>
          <p:nvPr>
            <p:ph type="title"/>
          </p:nvPr>
        </p:nvSpPr>
        <p:spPr/>
        <p:txBody>
          <a:bodyPr/>
          <a:lstStyle/>
          <a:p>
            <a:r>
              <a:rPr lang="cs-CZ" dirty="0"/>
              <a:t>Síť v případě výroby čokolády</a:t>
            </a:r>
          </a:p>
        </p:txBody>
      </p:sp>
      <p:pic>
        <p:nvPicPr>
          <p:cNvPr id="5" name="Zástupný obsah 4">
            <a:extLst>
              <a:ext uri="{FF2B5EF4-FFF2-40B4-BE49-F238E27FC236}">
                <a16:creationId xmlns:a16="http://schemas.microsoft.com/office/drawing/2014/main" id="{7CCF0156-A4FB-41C9-8D04-3416EB29D82D}"/>
              </a:ext>
            </a:extLst>
          </p:cNvPr>
          <p:cNvPicPr>
            <a:picLocks noGrp="1" noChangeAspect="1"/>
          </p:cNvPicPr>
          <p:nvPr>
            <p:ph idx="1"/>
          </p:nvPr>
        </p:nvPicPr>
        <p:blipFill>
          <a:blip r:embed="rId2"/>
          <a:stretch>
            <a:fillRect/>
          </a:stretch>
        </p:blipFill>
        <p:spPr>
          <a:xfrm>
            <a:off x="1384491" y="1692275"/>
            <a:ext cx="6375017" cy="4140200"/>
          </a:xfrm>
        </p:spPr>
      </p:pic>
    </p:spTree>
    <p:extLst>
      <p:ext uri="{BB962C8B-B14F-4D97-AF65-F5344CB8AC3E}">
        <p14:creationId xmlns:p14="http://schemas.microsoft.com/office/powerpoint/2010/main" val="3163990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FDA114D5-A085-56BF-B22B-57ED0A04F353}"/>
              </a:ext>
            </a:extLst>
          </p:cNvPr>
          <p:cNvPicPr>
            <a:picLocks noChangeAspect="1"/>
          </p:cNvPicPr>
          <p:nvPr/>
        </p:nvPicPr>
        <p:blipFill rotWithShape="1">
          <a:blip r:embed="rId2">
            <a:grayscl/>
            <a:alphaModFix amt="70000"/>
          </a:blip>
          <a:srcRect t="5677" b="5815"/>
          <a:stretch/>
        </p:blipFill>
        <p:spPr>
          <a:xfrm>
            <a:off x="259891" y="1772816"/>
            <a:ext cx="8624217" cy="3660836"/>
          </a:xfrm>
          <a:prstGeom prst="rect">
            <a:avLst/>
          </a:prstGeom>
        </p:spPr>
      </p:pic>
      <p:sp>
        <p:nvSpPr>
          <p:cNvPr id="2" name="Nadpis 1">
            <a:extLst>
              <a:ext uri="{FF2B5EF4-FFF2-40B4-BE49-F238E27FC236}">
                <a16:creationId xmlns:a16="http://schemas.microsoft.com/office/drawing/2014/main" id="{D6AB2DFF-5A0B-18CC-D610-1E4537360EE4}"/>
              </a:ext>
            </a:extLst>
          </p:cNvPr>
          <p:cNvSpPr>
            <a:spLocks noGrp="1"/>
          </p:cNvSpPr>
          <p:nvPr>
            <p:ph type="title"/>
          </p:nvPr>
        </p:nvSpPr>
        <p:spPr>
          <a:xfrm>
            <a:off x="2339752" y="2852936"/>
            <a:ext cx="8064900" cy="451576"/>
          </a:xfrm>
        </p:spPr>
        <p:txBody>
          <a:bodyPr/>
          <a:lstStyle/>
          <a:p>
            <a:r>
              <a:rPr lang="cs-CZ" dirty="0"/>
              <a:t>Co je podstatou SCM?</a:t>
            </a:r>
          </a:p>
        </p:txBody>
      </p:sp>
    </p:spTree>
    <p:extLst>
      <p:ext uri="{BB962C8B-B14F-4D97-AF65-F5344CB8AC3E}">
        <p14:creationId xmlns:p14="http://schemas.microsoft.com/office/powerpoint/2010/main" val="1579028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title"/>
          </p:nvPr>
        </p:nvSpPr>
        <p:spPr/>
        <p:txBody>
          <a:bodyPr/>
          <a:lstStyle/>
          <a:p>
            <a:pPr eaLnBrk="1" hangingPunct="1"/>
            <a:r>
              <a:rPr lang="cs-CZ" sz="1800" b="1" dirty="0"/>
              <a:t>Supply </a:t>
            </a:r>
            <a:r>
              <a:rPr lang="cs-CZ" sz="1800" b="1" dirty="0" err="1"/>
              <a:t>Chain</a:t>
            </a:r>
            <a:r>
              <a:rPr lang="cs-CZ" sz="1800" b="1" dirty="0"/>
              <a:t> Management (SCM) as </a:t>
            </a:r>
            <a:r>
              <a:rPr lang="cs-CZ" sz="1800" b="1" dirty="0" err="1"/>
              <a:t>defined</a:t>
            </a:r>
            <a:r>
              <a:rPr lang="cs-CZ" sz="1800" b="1" dirty="0"/>
              <a:t> by </a:t>
            </a:r>
            <a:r>
              <a:rPr lang="cs-CZ" sz="1800" b="1" dirty="0" err="1"/>
              <a:t>the</a:t>
            </a:r>
            <a:r>
              <a:rPr lang="cs-CZ" sz="1800" b="1" dirty="0"/>
              <a:t> </a:t>
            </a:r>
            <a:r>
              <a:rPr lang="cs-CZ" sz="1800" b="1" dirty="0" err="1"/>
              <a:t>Council</a:t>
            </a:r>
            <a:r>
              <a:rPr lang="cs-CZ" sz="1800" b="1" dirty="0"/>
              <a:t> </a:t>
            </a:r>
            <a:r>
              <a:rPr lang="cs-CZ" sz="1800" b="1" dirty="0" err="1"/>
              <a:t>of</a:t>
            </a:r>
            <a:r>
              <a:rPr lang="cs-CZ" sz="1800" b="1" dirty="0"/>
              <a:t> Supply </a:t>
            </a:r>
            <a:r>
              <a:rPr lang="cs-CZ" sz="1800" b="1" dirty="0" err="1"/>
              <a:t>Chain</a:t>
            </a:r>
            <a:r>
              <a:rPr lang="cs-CZ" sz="1800" b="1" dirty="0"/>
              <a:t> Management </a:t>
            </a:r>
            <a:r>
              <a:rPr lang="cs-CZ" sz="1800" b="1" dirty="0" err="1"/>
              <a:t>Professionals</a:t>
            </a:r>
            <a:r>
              <a:rPr lang="cs-CZ" sz="1800" b="1" dirty="0"/>
              <a:t> (CSCMP)</a:t>
            </a:r>
            <a:r>
              <a:rPr lang="cs-CZ" sz="1800" dirty="0"/>
              <a:t>:</a:t>
            </a:r>
          </a:p>
        </p:txBody>
      </p:sp>
      <p:sp>
        <p:nvSpPr>
          <p:cNvPr id="5123" name="Rectangle 5"/>
          <p:cNvSpPr>
            <a:spLocks noGrp="1" noChangeArrowheads="1"/>
          </p:cNvSpPr>
          <p:nvPr>
            <p:ph idx="1"/>
          </p:nvPr>
        </p:nvSpPr>
        <p:spPr/>
        <p:txBody>
          <a:bodyPr/>
          <a:lstStyle/>
          <a:p>
            <a:pPr eaLnBrk="1" hangingPunct="1">
              <a:lnSpc>
                <a:spcPct val="90000"/>
              </a:lnSpc>
              <a:buFontTx/>
              <a:buNone/>
            </a:pPr>
            <a:r>
              <a:rPr lang="cs-CZ" sz="2800" dirty="0"/>
              <a:t>"Supply </a:t>
            </a:r>
            <a:r>
              <a:rPr lang="cs-CZ" sz="2800" dirty="0" err="1"/>
              <a:t>Chain</a:t>
            </a:r>
            <a:r>
              <a:rPr lang="cs-CZ" sz="2800" dirty="0"/>
              <a:t> Management </a:t>
            </a:r>
            <a:r>
              <a:rPr lang="cs-CZ" sz="2800" dirty="0" err="1"/>
              <a:t>encompasses</a:t>
            </a:r>
            <a:r>
              <a:rPr lang="cs-CZ" sz="2800" dirty="0"/>
              <a:t> </a:t>
            </a:r>
            <a:r>
              <a:rPr lang="cs-CZ" sz="2800" dirty="0" err="1"/>
              <a:t>the</a:t>
            </a:r>
            <a:r>
              <a:rPr lang="cs-CZ" sz="2800" dirty="0"/>
              <a:t> </a:t>
            </a:r>
            <a:r>
              <a:rPr lang="cs-CZ" sz="2800" b="1" dirty="0" err="1"/>
              <a:t>planning</a:t>
            </a:r>
            <a:r>
              <a:rPr lang="cs-CZ" sz="2800" dirty="0"/>
              <a:t> and </a:t>
            </a:r>
            <a:r>
              <a:rPr lang="cs-CZ" sz="2800" b="1" dirty="0"/>
              <a:t>management</a:t>
            </a:r>
            <a:r>
              <a:rPr lang="cs-CZ" sz="2800" dirty="0"/>
              <a:t> </a:t>
            </a:r>
            <a:r>
              <a:rPr lang="cs-CZ" sz="2800" dirty="0" err="1"/>
              <a:t>of</a:t>
            </a:r>
            <a:r>
              <a:rPr lang="cs-CZ" sz="2800" dirty="0"/>
              <a:t> </a:t>
            </a:r>
            <a:r>
              <a:rPr lang="cs-CZ" sz="2800" dirty="0" err="1"/>
              <a:t>all</a:t>
            </a:r>
            <a:r>
              <a:rPr lang="cs-CZ" sz="2800" dirty="0"/>
              <a:t> </a:t>
            </a:r>
            <a:r>
              <a:rPr lang="cs-CZ" sz="2800" dirty="0" err="1"/>
              <a:t>activities</a:t>
            </a:r>
            <a:r>
              <a:rPr lang="cs-CZ" sz="2800" dirty="0"/>
              <a:t> </a:t>
            </a:r>
            <a:r>
              <a:rPr lang="cs-CZ" sz="2800" dirty="0" err="1"/>
              <a:t>involved</a:t>
            </a:r>
            <a:r>
              <a:rPr lang="cs-CZ" sz="2800" dirty="0"/>
              <a:t> in </a:t>
            </a:r>
            <a:r>
              <a:rPr lang="cs-CZ" sz="2800" b="1" dirty="0" err="1"/>
              <a:t>sourcing</a:t>
            </a:r>
            <a:r>
              <a:rPr lang="cs-CZ" sz="2800" dirty="0"/>
              <a:t> and </a:t>
            </a:r>
            <a:r>
              <a:rPr lang="cs-CZ" sz="2800" b="1" dirty="0" err="1"/>
              <a:t>procurement</a:t>
            </a:r>
            <a:r>
              <a:rPr lang="cs-CZ" sz="2800" dirty="0"/>
              <a:t>, </a:t>
            </a:r>
            <a:r>
              <a:rPr lang="cs-CZ" sz="2800" b="1" dirty="0" err="1"/>
              <a:t>conversion</a:t>
            </a:r>
            <a:r>
              <a:rPr lang="cs-CZ" sz="2800" b="1" dirty="0"/>
              <a:t>,</a:t>
            </a:r>
            <a:r>
              <a:rPr lang="cs-CZ" sz="2800" dirty="0"/>
              <a:t> and </a:t>
            </a:r>
            <a:r>
              <a:rPr lang="cs-CZ" sz="2800" dirty="0" err="1"/>
              <a:t>all</a:t>
            </a:r>
            <a:r>
              <a:rPr lang="cs-CZ" sz="2800" dirty="0"/>
              <a:t> </a:t>
            </a:r>
            <a:r>
              <a:rPr lang="cs-CZ" sz="2800" dirty="0" err="1"/>
              <a:t>logistics</a:t>
            </a:r>
            <a:r>
              <a:rPr lang="cs-CZ" sz="2800" dirty="0"/>
              <a:t> management </a:t>
            </a:r>
            <a:r>
              <a:rPr lang="cs-CZ" sz="2800" dirty="0" err="1"/>
              <a:t>activities</a:t>
            </a:r>
            <a:r>
              <a:rPr lang="cs-CZ" sz="2800" dirty="0"/>
              <a:t>. </a:t>
            </a:r>
            <a:r>
              <a:rPr lang="cs-CZ" sz="2800" dirty="0" err="1"/>
              <a:t>Importantly</a:t>
            </a:r>
            <a:r>
              <a:rPr lang="cs-CZ" sz="2800" dirty="0"/>
              <a:t>, </a:t>
            </a:r>
            <a:r>
              <a:rPr lang="cs-CZ" sz="2800" dirty="0" err="1"/>
              <a:t>it</a:t>
            </a:r>
            <a:r>
              <a:rPr lang="cs-CZ" sz="2800" dirty="0"/>
              <a:t> </a:t>
            </a:r>
            <a:r>
              <a:rPr lang="cs-CZ" sz="2800" dirty="0" err="1"/>
              <a:t>also</a:t>
            </a:r>
            <a:r>
              <a:rPr lang="cs-CZ" sz="2800" dirty="0"/>
              <a:t> </a:t>
            </a:r>
            <a:r>
              <a:rPr lang="cs-CZ" sz="2800" dirty="0" err="1"/>
              <a:t>includes</a:t>
            </a:r>
            <a:r>
              <a:rPr lang="cs-CZ" sz="2800" dirty="0"/>
              <a:t> </a:t>
            </a:r>
            <a:r>
              <a:rPr lang="cs-CZ" sz="2800" b="1" dirty="0" err="1"/>
              <a:t>coordination</a:t>
            </a:r>
            <a:r>
              <a:rPr lang="cs-CZ" sz="2800" b="1" dirty="0"/>
              <a:t> and </a:t>
            </a:r>
            <a:r>
              <a:rPr lang="cs-CZ" sz="2800" b="1" dirty="0" err="1"/>
              <a:t>collaboration</a:t>
            </a:r>
            <a:r>
              <a:rPr lang="cs-CZ" sz="2800" b="1" dirty="0"/>
              <a:t> </a:t>
            </a:r>
            <a:r>
              <a:rPr lang="cs-CZ" sz="2800" dirty="0" err="1"/>
              <a:t>with</a:t>
            </a:r>
            <a:r>
              <a:rPr lang="cs-CZ" sz="2800" dirty="0"/>
              <a:t> </a:t>
            </a:r>
            <a:r>
              <a:rPr lang="cs-CZ" sz="2800" dirty="0" err="1"/>
              <a:t>channel</a:t>
            </a:r>
            <a:r>
              <a:rPr lang="cs-CZ" sz="2800" dirty="0"/>
              <a:t> </a:t>
            </a:r>
            <a:r>
              <a:rPr lang="cs-CZ" sz="2800" dirty="0" err="1"/>
              <a:t>partners</a:t>
            </a:r>
            <a:r>
              <a:rPr lang="cs-CZ" sz="2800" dirty="0"/>
              <a:t>, </a:t>
            </a:r>
            <a:r>
              <a:rPr lang="cs-CZ" sz="2800" dirty="0" err="1"/>
              <a:t>which</a:t>
            </a:r>
            <a:r>
              <a:rPr lang="cs-CZ" sz="2800" dirty="0"/>
              <a:t> </a:t>
            </a:r>
            <a:r>
              <a:rPr lang="cs-CZ" sz="2800" dirty="0" err="1"/>
              <a:t>can</a:t>
            </a:r>
            <a:r>
              <a:rPr lang="cs-CZ" sz="2800" dirty="0"/>
              <a:t> </a:t>
            </a:r>
            <a:r>
              <a:rPr lang="cs-CZ" sz="2800" dirty="0" err="1"/>
              <a:t>be</a:t>
            </a:r>
            <a:r>
              <a:rPr lang="cs-CZ" sz="2800" dirty="0"/>
              <a:t> </a:t>
            </a:r>
            <a:r>
              <a:rPr lang="cs-CZ" sz="2800" dirty="0" err="1"/>
              <a:t>suppliers</a:t>
            </a:r>
            <a:r>
              <a:rPr lang="cs-CZ" sz="2800" dirty="0"/>
              <a:t>, </a:t>
            </a:r>
            <a:r>
              <a:rPr lang="cs-CZ" sz="2800" dirty="0" err="1"/>
              <a:t>intermediaries</a:t>
            </a:r>
            <a:r>
              <a:rPr lang="cs-CZ" sz="2800" dirty="0"/>
              <a:t>, </a:t>
            </a:r>
            <a:r>
              <a:rPr lang="cs-CZ" sz="2800" dirty="0" err="1"/>
              <a:t>third</a:t>
            </a:r>
            <a:r>
              <a:rPr lang="cs-CZ" sz="2800" dirty="0"/>
              <a:t>-party </a:t>
            </a:r>
            <a:r>
              <a:rPr lang="cs-CZ" sz="2800" dirty="0" err="1"/>
              <a:t>service</a:t>
            </a:r>
            <a:r>
              <a:rPr lang="cs-CZ" sz="2800" dirty="0"/>
              <a:t> </a:t>
            </a:r>
            <a:r>
              <a:rPr lang="cs-CZ" sz="2800" dirty="0" err="1"/>
              <a:t>providers</a:t>
            </a:r>
            <a:r>
              <a:rPr lang="cs-CZ" sz="2800" dirty="0"/>
              <a:t>, and </a:t>
            </a:r>
            <a:r>
              <a:rPr lang="cs-CZ" sz="2800" dirty="0" err="1"/>
              <a:t>customers</a:t>
            </a:r>
            <a:r>
              <a:rPr lang="cs-CZ" sz="2800" dirty="0"/>
              <a:t>.</a:t>
            </a:r>
          </a:p>
          <a:p>
            <a:pPr eaLnBrk="1" hangingPunct="1">
              <a:lnSpc>
                <a:spcPct val="90000"/>
              </a:lnSpc>
              <a:buFontTx/>
              <a:buNone/>
            </a:pPr>
            <a:r>
              <a:rPr lang="cs-CZ" sz="2800" b="1" dirty="0"/>
              <a:t>In </a:t>
            </a:r>
            <a:r>
              <a:rPr lang="cs-CZ" sz="2800" b="1" dirty="0" err="1"/>
              <a:t>essence</a:t>
            </a:r>
            <a:r>
              <a:rPr lang="cs-CZ" sz="2800" b="1" dirty="0"/>
              <a:t>, </a:t>
            </a:r>
            <a:r>
              <a:rPr lang="cs-CZ" sz="2800" b="1" dirty="0" err="1"/>
              <a:t>supply</a:t>
            </a:r>
            <a:r>
              <a:rPr lang="cs-CZ" sz="2800" b="1" dirty="0"/>
              <a:t> </a:t>
            </a:r>
            <a:r>
              <a:rPr lang="cs-CZ" sz="2800" b="1" dirty="0" err="1"/>
              <a:t>chain</a:t>
            </a:r>
            <a:r>
              <a:rPr lang="cs-CZ" sz="2800" b="1" dirty="0"/>
              <a:t> management </a:t>
            </a:r>
            <a:r>
              <a:rPr lang="cs-CZ" sz="2800" b="1" dirty="0" err="1"/>
              <a:t>integrates</a:t>
            </a:r>
            <a:r>
              <a:rPr lang="cs-CZ" sz="2800" b="1" dirty="0"/>
              <a:t> </a:t>
            </a:r>
            <a:r>
              <a:rPr lang="cs-CZ" sz="2800" b="1" dirty="0" err="1"/>
              <a:t>supply</a:t>
            </a:r>
            <a:r>
              <a:rPr lang="cs-CZ" sz="2800" b="1" dirty="0"/>
              <a:t> and </a:t>
            </a:r>
            <a:r>
              <a:rPr lang="cs-CZ" sz="2800" b="1" dirty="0" err="1"/>
              <a:t>demand</a:t>
            </a:r>
            <a:r>
              <a:rPr lang="cs-CZ" sz="2800" b="1" dirty="0"/>
              <a:t> management </a:t>
            </a:r>
            <a:r>
              <a:rPr lang="cs-CZ" sz="2800" b="1" dirty="0" err="1"/>
              <a:t>within</a:t>
            </a:r>
            <a:r>
              <a:rPr lang="cs-CZ" sz="2800" b="1" dirty="0"/>
              <a:t> and </a:t>
            </a:r>
            <a:r>
              <a:rPr lang="cs-CZ" sz="2800" b="1" dirty="0" err="1"/>
              <a:t>across</a:t>
            </a:r>
            <a:r>
              <a:rPr lang="cs-CZ" sz="2800" b="1" dirty="0"/>
              <a:t> </a:t>
            </a:r>
            <a:r>
              <a:rPr lang="cs-CZ" sz="2800" b="1" dirty="0" err="1"/>
              <a:t>companies</a:t>
            </a:r>
            <a:r>
              <a:rPr lang="cs-CZ" sz="2800" dirty="0"/>
              <a:t>..."</a:t>
            </a:r>
          </a:p>
        </p:txBody>
      </p:sp>
    </p:spTree>
    <p:extLst>
      <p:ext uri="{BB962C8B-B14F-4D97-AF65-F5344CB8AC3E}">
        <p14:creationId xmlns:p14="http://schemas.microsoft.com/office/powerpoint/2010/main" val="3429385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cs-CZ" sz="2400" b="1"/>
              <a:t>Logistics Management</a:t>
            </a:r>
            <a:r>
              <a:rPr lang="cs-CZ" sz="2400"/>
              <a:t>: As defined by the Council of Supply Chain Management Professionals (CSCMP):</a:t>
            </a:r>
          </a:p>
        </p:txBody>
      </p:sp>
      <p:sp>
        <p:nvSpPr>
          <p:cNvPr id="3075" name="Rectangle 3"/>
          <p:cNvSpPr>
            <a:spLocks noGrp="1" noChangeArrowheads="1"/>
          </p:cNvSpPr>
          <p:nvPr>
            <p:ph idx="1"/>
          </p:nvPr>
        </p:nvSpPr>
        <p:spPr/>
        <p:txBody>
          <a:bodyPr>
            <a:normAutofit fontScale="62500" lnSpcReduction="20000"/>
          </a:bodyPr>
          <a:lstStyle/>
          <a:p>
            <a:pPr marL="0" indent="0" eaLnBrk="1" hangingPunct="1">
              <a:buFontTx/>
              <a:buNone/>
            </a:pPr>
            <a:r>
              <a:rPr lang="cs-CZ" dirty="0"/>
              <a:t>"</a:t>
            </a:r>
            <a:r>
              <a:rPr lang="cs-CZ" dirty="0" err="1"/>
              <a:t>Logistics</a:t>
            </a:r>
            <a:r>
              <a:rPr lang="cs-CZ" dirty="0"/>
              <a:t> management </a:t>
            </a:r>
            <a:r>
              <a:rPr lang="cs-CZ" b="1" dirty="0" err="1"/>
              <a:t>is</a:t>
            </a:r>
            <a:r>
              <a:rPr lang="cs-CZ" b="1" dirty="0"/>
              <a:t> </a:t>
            </a:r>
            <a:r>
              <a:rPr lang="cs-CZ" b="1" dirty="0" err="1"/>
              <a:t>that</a:t>
            </a:r>
            <a:r>
              <a:rPr lang="cs-CZ" b="1" dirty="0"/>
              <a:t> part </a:t>
            </a:r>
            <a:r>
              <a:rPr lang="cs-CZ" b="1" dirty="0" err="1"/>
              <a:t>of</a:t>
            </a:r>
            <a:r>
              <a:rPr lang="cs-CZ" b="1" dirty="0"/>
              <a:t> </a:t>
            </a:r>
            <a:r>
              <a:rPr lang="cs-CZ" b="1" dirty="0" err="1"/>
              <a:t>supply</a:t>
            </a:r>
            <a:r>
              <a:rPr lang="cs-CZ" b="1" dirty="0"/>
              <a:t> </a:t>
            </a:r>
            <a:r>
              <a:rPr lang="cs-CZ" b="1" dirty="0" err="1"/>
              <a:t>chain</a:t>
            </a:r>
            <a:r>
              <a:rPr lang="cs-CZ" b="1" dirty="0"/>
              <a:t> management </a:t>
            </a:r>
            <a:r>
              <a:rPr lang="cs-CZ" dirty="0" err="1"/>
              <a:t>that</a:t>
            </a:r>
            <a:r>
              <a:rPr lang="cs-CZ" dirty="0"/>
              <a:t> </a:t>
            </a:r>
            <a:r>
              <a:rPr lang="cs-CZ" dirty="0" err="1"/>
              <a:t>plans</a:t>
            </a:r>
            <a:r>
              <a:rPr lang="cs-CZ" dirty="0"/>
              <a:t>, </a:t>
            </a:r>
            <a:r>
              <a:rPr lang="cs-CZ" dirty="0" err="1"/>
              <a:t>implements</a:t>
            </a:r>
            <a:r>
              <a:rPr lang="cs-CZ" dirty="0"/>
              <a:t>, and </a:t>
            </a:r>
            <a:r>
              <a:rPr lang="cs-CZ" dirty="0" err="1"/>
              <a:t>controls</a:t>
            </a:r>
            <a:r>
              <a:rPr lang="cs-CZ" dirty="0"/>
              <a:t> </a:t>
            </a:r>
            <a:r>
              <a:rPr lang="cs-CZ" dirty="0" err="1"/>
              <a:t>the</a:t>
            </a:r>
            <a:r>
              <a:rPr lang="cs-CZ" dirty="0"/>
              <a:t> </a:t>
            </a:r>
            <a:r>
              <a:rPr lang="cs-CZ" dirty="0" err="1"/>
              <a:t>efficient</a:t>
            </a:r>
            <a:r>
              <a:rPr lang="cs-CZ" dirty="0"/>
              <a:t>, </a:t>
            </a:r>
            <a:r>
              <a:rPr lang="cs-CZ" dirty="0" err="1"/>
              <a:t>effective</a:t>
            </a:r>
            <a:r>
              <a:rPr lang="cs-CZ" dirty="0"/>
              <a:t> forward and reverse </a:t>
            </a:r>
            <a:r>
              <a:rPr lang="cs-CZ" dirty="0" err="1"/>
              <a:t>flow</a:t>
            </a:r>
            <a:r>
              <a:rPr lang="cs-CZ" dirty="0"/>
              <a:t> and </a:t>
            </a:r>
            <a:r>
              <a:rPr lang="cs-CZ" dirty="0" err="1"/>
              <a:t>storage</a:t>
            </a:r>
            <a:r>
              <a:rPr lang="cs-CZ" dirty="0"/>
              <a:t> </a:t>
            </a:r>
            <a:r>
              <a:rPr lang="cs-CZ" dirty="0" err="1"/>
              <a:t>of</a:t>
            </a:r>
            <a:r>
              <a:rPr lang="cs-CZ" dirty="0"/>
              <a:t> </a:t>
            </a:r>
            <a:r>
              <a:rPr lang="cs-CZ" dirty="0" err="1"/>
              <a:t>goods</a:t>
            </a:r>
            <a:r>
              <a:rPr lang="cs-CZ" dirty="0"/>
              <a:t>, </a:t>
            </a:r>
            <a:r>
              <a:rPr lang="cs-CZ" dirty="0" err="1"/>
              <a:t>services</a:t>
            </a:r>
            <a:r>
              <a:rPr lang="cs-CZ" dirty="0"/>
              <a:t>, and </a:t>
            </a:r>
            <a:r>
              <a:rPr lang="cs-CZ" dirty="0" err="1"/>
              <a:t>related</a:t>
            </a:r>
            <a:r>
              <a:rPr lang="cs-CZ" dirty="0"/>
              <a:t> </a:t>
            </a:r>
            <a:r>
              <a:rPr lang="cs-CZ" dirty="0" err="1"/>
              <a:t>information</a:t>
            </a:r>
            <a:r>
              <a:rPr lang="cs-CZ" dirty="0"/>
              <a:t> </a:t>
            </a:r>
            <a:r>
              <a:rPr lang="cs-CZ" dirty="0" err="1"/>
              <a:t>between</a:t>
            </a:r>
            <a:r>
              <a:rPr lang="cs-CZ" dirty="0"/>
              <a:t> </a:t>
            </a:r>
            <a:r>
              <a:rPr lang="cs-CZ" dirty="0" err="1"/>
              <a:t>the</a:t>
            </a:r>
            <a:r>
              <a:rPr lang="cs-CZ" dirty="0"/>
              <a:t> point </a:t>
            </a:r>
            <a:r>
              <a:rPr lang="cs-CZ" dirty="0" err="1"/>
              <a:t>of</a:t>
            </a:r>
            <a:r>
              <a:rPr lang="cs-CZ" dirty="0"/>
              <a:t> </a:t>
            </a:r>
            <a:r>
              <a:rPr lang="cs-CZ" dirty="0" err="1"/>
              <a:t>origin</a:t>
            </a:r>
            <a:r>
              <a:rPr lang="cs-CZ" dirty="0"/>
              <a:t> and </a:t>
            </a:r>
            <a:r>
              <a:rPr lang="cs-CZ" dirty="0" err="1"/>
              <a:t>the</a:t>
            </a:r>
            <a:r>
              <a:rPr lang="cs-CZ" dirty="0"/>
              <a:t> point </a:t>
            </a:r>
            <a:r>
              <a:rPr lang="cs-CZ" dirty="0" err="1"/>
              <a:t>of</a:t>
            </a:r>
            <a:r>
              <a:rPr lang="cs-CZ" dirty="0"/>
              <a:t> </a:t>
            </a:r>
            <a:r>
              <a:rPr lang="cs-CZ" dirty="0" err="1"/>
              <a:t>consumption</a:t>
            </a:r>
            <a:r>
              <a:rPr lang="cs-CZ" dirty="0"/>
              <a:t> in </a:t>
            </a:r>
            <a:r>
              <a:rPr lang="cs-CZ" dirty="0" err="1"/>
              <a:t>order</a:t>
            </a:r>
            <a:r>
              <a:rPr lang="cs-CZ" dirty="0"/>
              <a:t> to </a:t>
            </a:r>
            <a:r>
              <a:rPr lang="cs-CZ" dirty="0" err="1"/>
              <a:t>meet</a:t>
            </a:r>
            <a:r>
              <a:rPr lang="cs-CZ" dirty="0"/>
              <a:t> </a:t>
            </a:r>
            <a:r>
              <a:rPr lang="cs-CZ" dirty="0" err="1"/>
              <a:t>customers</a:t>
            </a:r>
            <a:r>
              <a:rPr lang="cs-CZ" dirty="0"/>
              <a:t>' </a:t>
            </a:r>
            <a:r>
              <a:rPr lang="cs-CZ" dirty="0" err="1"/>
              <a:t>requirements</a:t>
            </a:r>
            <a:r>
              <a:rPr lang="cs-CZ" dirty="0"/>
              <a:t>….</a:t>
            </a:r>
          </a:p>
          <a:p>
            <a:pPr marL="0" indent="0" eaLnBrk="1" hangingPunct="1">
              <a:buFontTx/>
              <a:buNone/>
            </a:pPr>
            <a:endParaRPr lang="cs-CZ" dirty="0"/>
          </a:p>
          <a:p>
            <a:pPr marL="0" indent="0">
              <a:buNone/>
            </a:pPr>
            <a:r>
              <a:rPr lang="en-US" dirty="0">
                <a:effectLst/>
                <a:latin typeface="Arial" panose="020B0604020202020204" pitchFamily="34" charset="0"/>
              </a:rPr>
              <a:t>LOGISTICS is the function responsible for the flow of materials from suppliers into an </a:t>
            </a:r>
            <a:r>
              <a:rPr lang="en-US" dirty="0" err="1">
                <a:effectLst/>
                <a:latin typeface="Arial" panose="020B0604020202020204" pitchFamily="34" charset="0"/>
              </a:rPr>
              <a:t>organisation</a:t>
            </a:r>
            <a:r>
              <a:rPr lang="en-US" dirty="0">
                <a:effectLst/>
                <a:latin typeface="Arial" panose="020B0604020202020204" pitchFamily="34" charset="0"/>
              </a:rPr>
              <a:t>, </a:t>
            </a:r>
            <a:r>
              <a:rPr lang="en-US" b="1" dirty="0">
                <a:effectLst/>
                <a:latin typeface="Arial" panose="020B0604020202020204" pitchFamily="34" charset="0"/>
              </a:rPr>
              <a:t>through operations </a:t>
            </a:r>
            <a:r>
              <a:rPr lang="en-US" dirty="0">
                <a:effectLst/>
                <a:latin typeface="Arial" panose="020B0604020202020204" pitchFamily="34" charset="0"/>
              </a:rPr>
              <a:t>within the </a:t>
            </a:r>
            <a:r>
              <a:rPr lang="en-US" dirty="0" err="1">
                <a:effectLst/>
                <a:latin typeface="Arial" panose="020B0604020202020204" pitchFamily="34" charset="0"/>
              </a:rPr>
              <a:t>organisation</a:t>
            </a:r>
            <a:r>
              <a:rPr lang="en-US" dirty="0">
                <a:effectLst/>
                <a:latin typeface="Arial" panose="020B0604020202020204" pitchFamily="34" charset="0"/>
              </a:rPr>
              <a:t>, and then out to</a:t>
            </a:r>
            <a:r>
              <a:rPr lang="cs-CZ" dirty="0">
                <a:effectLst/>
                <a:latin typeface="Arial" panose="020B0604020202020204" pitchFamily="34" charset="0"/>
              </a:rPr>
              <a:t> </a:t>
            </a:r>
            <a:r>
              <a:rPr lang="en-US" dirty="0">
                <a:effectLst/>
                <a:latin typeface="Arial" panose="020B0604020202020204" pitchFamily="34" charset="0"/>
              </a:rPr>
              <a:t>customers. </a:t>
            </a:r>
            <a:endParaRPr lang="cs-CZ" dirty="0">
              <a:effectLst/>
              <a:latin typeface="Arial" panose="020B0604020202020204" pitchFamily="34" charset="0"/>
            </a:endParaRPr>
          </a:p>
          <a:p>
            <a:pPr marL="0" indent="0">
              <a:buNone/>
            </a:pPr>
            <a:endParaRPr lang="cs-CZ" dirty="0">
              <a:latin typeface="Arial" panose="020B0604020202020204" pitchFamily="34" charset="0"/>
            </a:endParaRPr>
          </a:p>
          <a:p>
            <a:pPr marL="0" indent="0">
              <a:buNone/>
            </a:pPr>
            <a:r>
              <a:rPr lang="cs-CZ" b="1" dirty="0"/>
              <a:t>- </a:t>
            </a:r>
            <a:r>
              <a:rPr lang="en-US" b="1" dirty="0"/>
              <a:t>mainly about movement and transportation of products as well as management of inventory and warehousing</a:t>
            </a:r>
            <a:endParaRPr lang="cs-CZ" b="1" dirty="0">
              <a:effectLst/>
              <a:latin typeface="Arial" panose="020B0604020202020204" pitchFamily="34" charset="0"/>
            </a:endParaRPr>
          </a:p>
          <a:p>
            <a:pPr marL="0" indent="0" eaLnBrk="1" hangingPunct="1">
              <a:buFontTx/>
              <a:buNone/>
            </a:pPr>
            <a:endParaRPr lang="cs-CZ" dirty="0"/>
          </a:p>
          <a:p>
            <a:pPr marL="0" indent="0" eaLnBrk="1" hangingPunct="1">
              <a:buFontTx/>
              <a:buNone/>
            </a:pPr>
            <a:endParaRPr lang="cs-CZ" dirty="0">
              <a:effectLst/>
              <a:latin typeface="Arial" panose="020B0604020202020204" pitchFamily="34" charset="0"/>
            </a:endParaRPr>
          </a:p>
          <a:p>
            <a:pPr marL="0" indent="0" eaLnBrk="1" hangingPunct="1">
              <a:buFontTx/>
              <a:buNone/>
            </a:pPr>
            <a:endParaRPr lang="cs-CZ" dirty="0">
              <a:latin typeface="Arial" panose="020B0604020202020204" pitchFamily="34" charset="0"/>
            </a:endParaRPr>
          </a:p>
        </p:txBody>
      </p:sp>
    </p:spTree>
    <p:extLst>
      <p:ext uri="{BB962C8B-B14F-4D97-AF65-F5344CB8AC3E}">
        <p14:creationId xmlns:p14="http://schemas.microsoft.com/office/powerpoint/2010/main" val="2093099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28600"/>
            <a:ext cx="8229600" cy="581808"/>
          </a:xfrm>
        </p:spPr>
        <p:txBody>
          <a:bodyPr>
            <a:normAutofit/>
          </a:bodyPr>
          <a:lstStyle/>
          <a:p>
            <a:r>
              <a:rPr lang="cs-CZ" dirty="0"/>
              <a:t> Klíčové logistické činnosti</a:t>
            </a:r>
          </a:p>
        </p:txBody>
      </p:sp>
      <p:sp>
        <p:nvSpPr>
          <p:cNvPr id="11268" name="Rectangle 4"/>
          <p:cNvSpPr>
            <a:spLocks noGrp="1" noChangeArrowheads="1"/>
          </p:cNvSpPr>
          <p:nvPr>
            <p:ph sz="quarter" idx="1"/>
          </p:nvPr>
        </p:nvSpPr>
        <p:spPr>
          <a:xfrm>
            <a:off x="429681" y="814394"/>
            <a:ext cx="4054602" cy="466112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ormAutofit/>
          </a:bodyPr>
          <a:lstStyle/>
          <a:p>
            <a:pPr marL="457200" indent="-457200">
              <a:lnSpc>
                <a:spcPct val="90000"/>
              </a:lnSpc>
              <a:buFont typeface="Wingdings" panose="05000000000000000000" pitchFamily="2" charset="2"/>
              <a:buChar char="ü"/>
            </a:pPr>
            <a:r>
              <a:rPr lang="cs-CZ" sz="2000" dirty="0">
                <a:solidFill>
                  <a:schemeClr val="accent2"/>
                </a:solidFill>
              </a:rPr>
              <a:t>Zákaznický servis</a:t>
            </a:r>
            <a:endParaRPr lang="en-US" sz="2000" dirty="0">
              <a:solidFill>
                <a:schemeClr val="accent2"/>
              </a:solidFill>
            </a:endParaRPr>
          </a:p>
          <a:p>
            <a:pPr marL="457200" indent="-457200">
              <a:lnSpc>
                <a:spcPct val="90000"/>
              </a:lnSpc>
              <a:buFont typeface="Wingdings" panose="05000000000000000000" pitchFamily="2" charset="2"/>
              <a:buChar char="ü"/>
            </a:pPr>
            <a:r>
              <a:rPr lang="cs-CZ" sz="2000" dirty="0"/>
              <a:t>Prognózování / plánování poptávky</a:t>
            </a:r>
            <a:endParaRPr lang="en-US" sz="2000" dirty="0"/>
          </a:p>
          <a:p>
            <a:pPr marL="457200" indent="-457200">
              <a:lnSpc>
                <a:spcPct val="90000"/>
              </a:lnSpc>
              <a:buFont typeface="Wingdings" panose="05000000000000000000" pitchFamily="2" charset="2"/>
              <a:buChar char="ü"/>
            </a:pPr>
            <a:r>
              <a:rPr lang="cs-CZ" sz="2000" b="1" dirty="0"/>
              <a:t>Řízení stavu zásob</a:t>
            </a:r>
            <a:endParaRPr lang="en-US" sz="2000" b="1" dirty="0"/>
          </a:p>
          <a:p>
            <a:pPr marL="457200" indent="-457200">
              <a:lnSpc>
                <a:spcPct val="90000"/>
              </a:lnSpc>
              <a:buFont typeface="Wingdings" panose="05000000000000000000" pitchFamily="2" charset="2"/>
              <a:buChar char="ü"/>
            </a:pPr>
            <a:r>
              <a:rPr lang="cs-CZ" sz="2000" dirty="0"/>
              <a:t>Logistická komunikace</a:t>
            </a:r>
            <a:endParaRPr lang="en-US" sz="2000" dirty="0"/>
          </a:p>
          <a:p>
            <a:pPr marL="457200" indent="-457200">
              <a:lnSpc>
                <a:spcPct val="90000"/>
              </a:lnSpc>
              <a:buFont typeface="Wingdings" panose="05000000000000000000" pitchFamily="2" charset="2"/>
              <a:buChar char="ü"/>
            </a:pPr>
            <a:r>
              <a:rPr lang="cs-CZ" sz="2000" dirty="0"/>
              <a:t>Manipulace s materiálem</a:t>
            </a:r>
            <a:endParaRPr lang="en-US" sz="2000" dirty="0"/>
          </a:p>
          <a:p>
            <a:pPr marL="457200" indent="-457200">
              <a:lnSpc>
                <a:spcPct val="90000"/>
              </a:lnSpc>
              <a:buFont typeface="Wingdings" panose="05000000000000000000" pitchFamily="2" charset="2"/>
              <a:buChar char="ü"/>
            </a:pPr>
            <a:r>
              <a:rPr lang="cs-CZ" sz="2000" dirty="0"/>
              <a:t>Vyřizování objednávek</a:t>
            </a:r>
            <a:endParaRPr lang="en-US" sz="2000" dirty="0"/>
          </a:p>
          <a:p>
            <a:pPr marL="457200" indent="-457200">
              <a:lnSpc>
                <a:spcPct val="90000"/>
              </a:lnSpc>
              <a:buFont typeface="Wingdings" panose="05000000000000000000" pitchFamily="2" charset="2"/>
              <a:buChar char="ü"/>
            </a:pPr>
            <a:r>
              <a:rPr lang="cs-CZ" sz="2000" b="1" dirty="0"/>
              <a:t>Balení</a:t>
            </a:r>
            <a:endParaRPr lang="en-US" sz="2000" b="1" dirty="0"/>
          </a:p>
        </p:txBody>
      </p:sp>
      <p:sp>
        <p:nvSpPr>
          <p:cNvPr id="3" name="Zástupný symbol pro obsah 2"/>
          <p:cNvSpPr>
            <a:spLocks noGrp="1"/>
          </p:cNvSpPr>
          <p:nvPr>
            <p:ph sz="quarter" idx="2"/>
          </p:nvPr>
        </p:nvSpPr>
        <p:spPr>
          <a:xfrm>
            <a:off x="4511802" y="814394"/>
            <a:ext cx="4054602" cy="4661120"/>
          </a:xfrm>
        </p:spPr>
        <p:txBody>
          <a:bodyPr/>
          <a:lstStyle/>
          <a:p>
            <a:pPr marL="457200" indent="-457200">
              <a:buFont typeface="Wingdings" panose="05000000000000000000" pitchFamily="2" charset="2"/>
              <a:buChar char="ü"/>
            </a:pPr>
            <a:r>
              <a:rPr lang="cs-CZ" sz="2000" dirty="0"/>
              <a:t>Podpora servisu a náhradní díly</a:t>
            </a:r>
          </a:p>
          <a:p>
            <a:pPr marL="457200" indent="-457200">
              <a:buFont typeface="Wingdings" panose="05000000000000000000" pitchFamily="2" charset="2"/>
              <a:buChar char="ü"/>
            </a:pPr>
            <a:r>
              <a:rPr lang="cs-CZ" sz="2000" dirty="0"/>
              <a:t>Stanovení místa výroby a skladování</a:t>
            </a:r>
          </a:p>
          <a:p>
            <a:pPr marL="457200" indent="-457200">
              <a:buFont typeface="Wingdings" panose="05000000000000000000" pitchFamily="2" charset="2"/>
              <a:buChar char="ü"/>
            </a:pPr>
            <a:r>
              <a:rPr lang="cs-CZ" sz="2000" b="1" dirty="0"/>
              <a:t>Pořizování/nákup</a:t>
            </a:r>
          </a:p>
          <a:p>
            <a:pPr marL="457200" indent="-457200">
              <a:buFont typeface="Wingdings" panose="05000000000000000000" pitchFamily="2" charset="2"/>
              <a:buChar char="ü"/>
            </a:pPr>
            <a:r>
              <a:rPr lang="cs-CZ" sz="2000" dirty="0"/>
              <a:t>Manipulace s vráceným zbožím</a:t>
            </a:r>
          </a:p>
          <a:p>
            <a:pPr marL="457200" indent="-457200">
              <a:buFont typeface="Wingdings" panose="05000000000000000000" pitchFamily="2" charset="2"/>
              <a:buChar char="ü"/>
            </a:pPr>
            <a:r>
              <a:rPr lang="cs-CZ" sz="2000" b="1" dirty="0"/>
              <a:t>Zpětná logistika</a:t>
            </a:r>
          </a:p>
          <a:p>
            <a:pPr marL="457200" indent="-457200">
              <a:buFont typeface="Wingdings" panose="05000000000000000000" pitchFamily="2" charset="2"/>
              <a:buChar char="ü"/>
            </a:pPr>
            <a:r>
              <a:rPr lang="cs-CZ" sz="2000" b="1" dirty="0"/>
              <a:t>Doprava a přeprava</a:t>
            </a:r>
          </a:p>
          <a:p>
            <a:pPr marL="457200" indent="-457200">
              <a:buFont typeface="Wingdings" panose="05000000000000000000" pitchFamily="2" charset="2"/>
              <a:buChar char="ü"/>
            </a:pPr>
            <a:r>
              <a:rPr lang="cs-CZ" sz="2000" b="1" dirty="0"/>
              <a:t>Skladování</a:t>
            </a:r>
          </a:p>
        </p:txBody>
      </p:sp>
      <p:pic>
        <p:nvPicPr>
          <p:cNvPr id="4" name="Obrázek 3">
            <a:extLst>
              <a:ext uri="{FF2B5EF4-FFF2-40B4-BE49-F238E27FC236}">
                <a16:creationId xmlns:a16="http://schemas.microsoft.com/office/drawing/2014/main" id="{30C1479B-C75C-6C9E-6E61-C01EBFD3038D}"/>
              </a:ext>
            </a:extLst>
          </p:cNvPr>
          <p:cNvPicPr>
            <a:picLocks noChangeAspect="1"/>
          </p:cNvPicPr>
          <p:nvPr/>
        </p:nvPicPr>
        <p:blipFill rotWithShape="1">
          <a:blip r:embed="rId2"/>
          <a:srcRect l="12200" t="38187" r="61025" b="28738"/>
          <a:stretch/>
        </p:blipFill>
        <p:spPr>
          <a:xfrm>
            <a:off x="1475656" y="3591585"/>
            <a:ext cx="5472608" cy="3037815"/>
          </a:xfrm>
          <a:prstGeom prst="rect">
            <a:avLst/>
          </a:prstGeom>
        </p:spPr>
      </p:pic>
    </p:spTree>
    <p:extLst>
      <p:ext uri="{BB962C8B-B14F-4D97-AF65-F5344CB8AC3E}">
        <p14:creationId xmlns:p14="http://schemas.microsoft.com/office/powerpoint/2010/main" val="1905555134"/>
      </p:ext>
    </p:extLst>
  </p:cSld>
  <p:clrMapOvr>
    <a:masterClrMapping/>
  </p:clrMapOvr>
  <p:transition>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6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6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26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26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26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cs-CZ" dirty="0"/>
              <a:t>Hodnota jako perspektiva SCM</a:t>
            </a:r>
            <a:endParaRPr lang="en-US" dirty="0"/>
          </a:p>
        </p:txBody>
      </p:sp>
      <p:sp>
        <p:nvSpPr>
          <p:cNvPr id="6147" name="Rectangle 3"/>
          <p:cNvSpPr>
            <a:spLocks noGrp="1" noChangeArrowheads="1"/>
          </p:cNvSpPr>
          <p:nvPr>
            <p:ph idx="1"/>
          </p:nvPr>
        </p:nvSpPr>
        <p:spPr/>
        <p:txBody>
          <a:bodyPr/>
          <a:lstStyle/>
          <a:p>
            <a:pPr eaLnBrk="1" hangingPunct="1">
              <a:lnSpc>
                <a:spcPct val="90000"/>
              </a:lnSpc>
            </a:pPr>
            <a:r>
              <a:rPr lang="cs-CZ" sz="2800" dirty="0"/>
              <a:t>Hodnotový řetězec</a:t>
            </a:r>
            <a:endParaRPr lang="en-US" sz="2800" dirty="0"/>
          </a:p>
          <a:p>
            <a:pPr lvl="1" eaLnBrk="1" hangingPunct="1">
              <a:lnSpc>
                <a:spcPct val="90000"/>
              </a:lnSpc>
            </a:pPr>
            <a:r>
              <a:rPr lang="en-US" sz="2400" dirty="0"/>
              <a:t>every step from raw materials to the eventual end user</a:t>
            </a:r>
          </a:p>
          <a:p>
            <a:pPr lvl="1" eaLnBrk="1" hangingPunct="1">
              <a:lnSpc>
                <a:spcPct val="90000"/>
              </a:lnSpc>
            </a:pPr>
            <a:r>
              <a:rPr lang="en-US" sz="2400" dirty="0"/>
              <a:t>ultimate goal is delivery of maximum value to the end user</a:t>
            </a:r>
          </a:p>
          <a:p>
            <a:pPr eaLnBrk="1" hangingPunct="1">
              <a:lnSpc>
                <a:spcPct val="90000"/>
              </a:lnSpc>
            </a:pPr>
            <a:r>
              <a:rPr lang="en-US" sz="2800" dirty="0"/>
              <a:t>Supply chain</a:t>
            </a:r>
          </a:p>
          <a:p>
            <a:pPr lvl="1" eaLnBrk="1" hangingPunct="1">
              <a:lnSpc>
                <a:spcPct val="90000"/>
              </a:lnSpc>
            </a:pPr>
            <a:r>
              <a:rPr lang="en-US" sz="2400" dirty="0"/>
              <a:t>activities that get raw materials and subassemblies into  manufacturing operation</a:t>
            </a:r>
          </a:p>
          <a:p>
            <a:pPr eaLnBrk="1" hangingPunct="1">
              <a:lnSpc>
                <a:spcPct val="90000"/>
              </a:lnSpc>
            </a:pPr>
            <a:r>
              <a:rPr lang="en-US" sz="2800" dirty="0"/>
              <a:t>Terms are used interchangeably</a:t>
            </a:r>
            <a:endParaRPr lang="cs-CZ" sz="2800" dirty="0"/>
          </a:p>
          <a:p>
            <a:pPr lvl="1">
              <a:lnSpc>
                <a:spcPct val="90000"/>
              </a:lnSpc>
            </a:pPr>
            <a:r>
              <a:rPr lang="en-US" sz="2000" dirty="0">
                <a:effectLst/>
                <a:latin typeface="Arial" panose="020B0604020202020204" pitchFamily="34" charset="0"/>
              </a:rPr>
              <a:t>A supply chain is a network of partners who collectively convert a basic commodity (upstream) into a finished product (downstream) that is valued by end-customers, and who manage returns at each stage (</a:t>
            </a:r>
            <a:r>
              <a:rPr lang="en-US" sz="2000" dirty="0" err="1">
                <a:effectLst/>
                <a:latin typeface="Arial" panose="020B0604020202020204" pitchFamily="34" charset="0"/>
              </a:rPr>
              <a:t>Harisson</a:t>
            </a:r>
            <a:r>
              <a:rPr lang="en-US" sz="2000" dirty="0">
                <a:effectLst/>
                <a:latin typeface="Arial" panose="020B0604020202020204" pitchFamily="34" charset="0"/>
              </a:rPr>
              <a:t> et al, 2014</a:t>
            </a:r>
            <a:endParaRPr lang="en-US" sz="2500" dirty="0"/>
          </a:p>
        </p:txBody>
      </p:sp>
    </p:spTree>
    <p:extLst>
      <p:ext uri="{BB962C8B-B14F-4D97-AF65-F5344CB8AC3E}">
        <p14:creationId xmlns:p14="http://schemas.microsoft.com/office/powerpoint/2010/main" val="174689683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normAutofit fontScale="90000"/>
          </a:bodyPr>
          <a:lstStyle/>
          <a:p>
            <a:r>
              <a:rPr lang="en-US" dirty="0"/>
              <a:t>Add values to product/services</a:t>
            </a:r>
          </a:p>
        </p:txBody>
      </p:sp>
      <p:sp>
        <p:nvSpPr>
          <p:cNvPr id="113667" name="Rectangle 3"/>
          <p:cNvSpPr>
            <a:spLocks noGrp="1" noChangeArrowheads="1"/>
          </p:cNvSpPr>
          <p:nvPr>
            <p:ph idx="1"/>
          </p:nvPr>
        </p:nvSpPr>
        <p:spPr>
          <a:xfrm>
            <a:off x="395536" y="1305698"/>
            <a:ext cx="4896544" cy="2160239"/>
          </a:xfrm>
        </p:spPr>
        <p:txBody>
          <a:bodyPr>
            <a:normAutofit fontScale="85000" lnSpcReduction="20000"/>
          </a:bodyPr>
          <a:lstStyle/>
          <a:p>
            <a:pPr marL="457200" indent="-457200">
              <a:lnSpc>
                <a:spcPct val="90000"/>
              </a:lnSpc>
            </a:pPr>
            <a:endParaRPr lang="en-US" dirty="0"/>
          </a:p>
          <a:p>
            <a:pPr marL="457200" indent="-457200">
              <a:lnSpc>
                <a:spcPct val="90000"/>
              </a:lnSpc>
            </a:pPr>
            <a:r>
              <a:rPr lang="en-US" dirty="0"/>
              <a:t>Also referred to as the seven </a:t>
            </a:r>
            <a:r>
              <a:rPr lang="en-US" dirty="0">
                <a:solidFill>
                  <a:schemeClr val="tx2"/>
                </a:solidFill>
              </a:rPr>
              <a:t>Rs</a:t>
            </a:r>
            <a:r>
              <a:rPr lang="en-US" dirty="0"/>
              <a:t> --- </a:t>
            </a:r>
            <a:r>
              <a:rPr lang="en-US" dirty="0">
                <a:solidFill>
                  <a:schemeClr val="tx2"/>
                </a:solidFill>
              </a:rPr>
              <a:t>R</a:t>
            </a:r>
            <a:r>
              <a:rPr lang="en-US" dirty="0"/>
              <a:t>ight product, </a:t>
            </a:r>
            <a:r>
              <a:rPr lang="en-US" dirty="0">
                <a:solidFill>
                  <a:schemeClr val="tx2"/>
                </a:solidFill>
              </a:rPr>
              <a:t>R</a:t>
            </a:r>
            <a:r>
              <a:rPr lang="en-US" dirty="0"/>
              <a:t>ight quantity, </a:t>
            </a:r>
            <a:r>
              <a:rPr lang="en-US" dirty="0">
                <a:solidFill>
                  <a:schemeClr val="tx2"/>
                </a:solidFill>
              </a:rPr>
              <a:t>R</a:t>
            </a:r>
            <a:r>
              <a:rPr lang="en-US" dirty="0"/>
              <a:t>ight condition, </a:t>
            </a:r>
            <a:r>
              <a:rPr lang="en-US" dirty="0">
                <a:solidFill>
                  <a:schemeClr val="tx2"/>
                </a:solidFill>
              </a:rPr>
              <a:t>R</a:t>
            </a:r>
            <a:r>
              <a:rPr lang="en-US" dirty="0"/>
              <a:t>ight place, </a:t>
            </a:r>
            <a:r>
              <a:rPr lang="en-US" dirty="0">
                <a:solidFill>
                  <a:schemeClr val="tx2"/>
                </a:solidFill>
              </a:rPr>
              <a:t>R</a:t>
            </a:r>
            <a:r>
              <a:rPr lang="en-US" dirty="0"/>
              <a:t>ight time, </a:t>
            </a:r>
            <a:r>
              <a:rPr lang="en-US" dirty="0">
                <a:solidFill>
                  <a:schemeClr val="tx2"/>
                </a:solidFill>
              </a:rPr>
              <a:t>R</a:t>
            </a:r>
            <a:r>
              <a:rPr lang="en-US" dirty="0"/>
              <a:t>ight customer, and </a:t>
            </a:r>
            <a:r>
              <a:rPr lang="en-US" dirty="0">
                <a:solidFill>
                  <a:schemeClr val="tx2"/>
                </a:solidFill>
              </a:rPr>
              <a:t>R</a:t>
            </a:r>
            <a:r>
              <a:rPr lang="en-US" dirty="0"/>
              <a:t>ight cost.</a:t>
            </a:r>
            <a:endParaRPr lang="cs-CZ" dirty="0"/>
          </a:p>
          <a:p>
            <a:pPr marL="457200" indent="-457200">
              <a:lnSpc>
                <a:spcPct val="90000"/>
              </a:lnSpc>
            </a:pPr>
            <a:r>
              <a:rPr lang="cs-CZ" dirty="0" err="1"/>
              <a:t>Bowersox</a:t>
            </a:r>
            <a:r>
              <a:rPr lang="cs-CZ" dirty="0"/>
              <a:t> definuje následující hodnoty tvořené pro zákazníky</a:t>
            </a:r>
          </a:p>
          <a:p>
            <a:pPr marL="457200" indent="-457200">
              <a:lnSpc>
                <a:spcPct val="90000"/>
              </a:lnSpc>
            </a:pPr>
            <a:endParaRPr lang="en-US" dirty="0"/>
          </a:p>
          <a:p>
            <a:pPr marL="0" indent="0">
              <a:lnSpc>
                <a:spcPct val="90000"/>
              </a:lnSpc>
              <a:buNone/>
            </a:pPr>
            <a:endParaRPr lang="en-US" dirty="0"/>
          </a:p>
        </p:txBody>
      </p:sp>
      <p:pic>
        <p:nvPicPr>
          <p:cNvPr id="3" name="Obrázek 2">
            <a:extLst>
              <a:ext uri="{FF2B5EF4-FFF2-40B4-BE49-F238E27FC236}">
                <a16:creationId xmlns:a16="http://schemas.microsoft.com/office/drawing/2014/main" id="{308F0692-3879-43E8-8E46-AB61C310A459}"/>
              </a:ext>
            </a:extLst>
          </p:cNvPr>
          <p:cNvPicPr>
            <a:picLocks noChangeAspect="1"/>
          </p:cNvPicPr>
          <p:nvPr/>
        </p:nvPicPr>
        <p:blipFill>
          <a:blip r:embed="rId3"/>
          <a:stretch>
            <a:fillRect/>
          </a:stretch>
        </p:blipFill>
        <p:spPr>
          <a:xfrm>
            <a:off x="0" y="3573016"/>
            <a:ext cx="9171335" cy="2376264"/>
          </a:xfrm>
          <a:prstGeom prst="rect">
            <a:avLst/>
          </a:prstGeom>
        </p:spPr>
      </p:pic>
      <p:pic>
        <p:nvPicPr>
          <p:cNvPr id="4" name="Obrázek 3" descr="Obsah obrázku text, snímek obrazovky, diagram, design&#10;&#10;Popis byl vytvořen automaticky">
            <a:extLst>
              <a:ext uri="{FF2B5EF4-FFF2-40B4-BE49-F238E27FC236}">
                <a16:creationId xmlns:a16="http://schemas.microsoft.com/office/drawing/2014/main" id="{124FEE3C-B046-8EE3-7602-68F4B7F6DF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64" t="8399" r="19675" b="5900"/>
          <a:stretch/>
        </p:blipFill>
        <p:spPr>
          <a:xfrm>
            <a:off x="5580112" y="1171576"/>
            <a:ext cx="2581453" cy="2315388"/>
          </a:xfrm>
          <a:prstGeom prst="rect">
            <a:avLst/>
          </a:prstGeom>
        </p:spPr>
      </p:pic>
    </p:spTree>
    <p:extLst>
      <p:ext uri="{BB962C8B-B14F-4D97-AF65-F5344CB8AC3E}">
        <p14:creationId xmlns:p14="http://schemas.microsoft.com/office/powerpoint/2010/main" val="186773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29AD3A-4D17-B2F2-8631-76149AA69866}"/>
              </a:ext>
            </a:extLst>
          </p:cNvPr>
          <p:cNvSpPr>
            <a:spLocks noGrp="1"/>
          </p:cNvSpPr>
          <p:nvPr>
            <p:ph type="title"/>
          </p:nvPr>
        </p:nvSpPr>
        <p:spPr>
          <a:xfrm>
            <a:off x="540002" y="720000"/>
            <a:ext cx="8064900" cy="451576"/>
          </a:xfrm>
        </p:spPr>
        <p:txBody>
          <a:bodyPr anchor="t">
            <a:normAutofit/>
          </a:bodyPr>
          <a:lstStyle/>
          <a:p>
            <a:r>
              <a:rPr lang="cs-CZ" sz="2200"/>
              <a:t>SCM </a:t>
            </a:r>
            <a:r>
              <a:rPr lang="cs-CZ" sz="2200" err="1"/>
              <a:t>process</a:t>
            </a:r>
            <a:r>
              <a:rPr lang="cs-CZ" sz="2200"/>
              <a:t> map</a:t>
            </a:r>
          </a:p>
        </p:txBody>
      </p:sp>
      <p:pic>
        <p:nvPicPr>
          <p:cNvPr id="5" name="Obrázek 4">
            <a:extLst>
              <a:ext uri="{FF2B5EF4-FFF2-40B4-BE49-F238E27FC236}">
                <a16:creationId xmlns:a16="http://schemas.microsoft.com/office/drawing/2014/main" id="{838E7369-F541-9219-5E8F-93EF3E818B3F}"/>
              </a:ext>
            </a:extLst>
          </p:cNvPr>
          <p:cNvPicPr>
            <a:picLocks noChangeAspect="1"/>
          </p:cNvPicPr>
          <p:nvPr/>
        </p:nvPicPr>
        <p:blipFill>
          <a:blip r:embed="rId2"/>
          <a:stretch>
            <a:fillRect/>
          </a:stretch>
        </p:blipFill>
        <p:spPr>
          <a:xfrm>
            <a:off x="876024" y="1692002"/>
            <a:ext cx="7392855" cy="4139998"/>
          </a:xfrm>
          <a:prstGeom prst="rect">
            <a:avLst/>
          </a:prstGeom>
          <a:noFill/>
        </p:spPr>
      </p:pic>
    </p:spTree>
    <p:extLst>
      <p:ext uri="{BB962C8B-B14F-4D97-AF65-F5344CB8AC3E}">
        <p14:creationId xmlns:p14="http://schemas.microsoft.com/office/powerpoint/2010/main" val="2924879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1597EA-9D8F-0192-0137-E4CAFAF50FB1}"/>
              </a:ext>
            </a:extLst>
          </p:cNvPr>
          <p:cNvSpPr>
            <a:spLocks noGrp="1"/>
          </p:cNvSpPr>
          <p:nvPr>
            <p:ph type="title"/>
          </p:nvPr>
        </p:nvSpPr>
        <p:spPr>
          <a:xfrm>
            <a:off x="827584" y="2276872"/>
            <a:ext cx="8064446" cy="1412856"/>
          </a:xfrm>
        </p:spPr>
        <p:txBody>
          <a:bodyPr/>
          <a:lstStyle/>
          <a:p>
            <a:pPr algn="ctr"/>
            <a:r>
              <a:rPr lang="cs-CZ" dirty="0"/>
              <a:t>Kdy si nejvíce všímáme logistiky?</a:t>
            </a:r>
            <a:br>
              <a:rPr lang="cs-CZ" dirty="0"/>
            </a:br>
            <a:endParaRPr lang="cs-CZ" dirty="0"/>
          </a:p>
        </p:txBody>
      </p:sp>
    </p:spTree>
    <p:extLst>
      <p:ext uri="{BB962C8B-B14F-4D97-AF65-F5344CB8AC3E}">
        <p14:creationId xmlns:p14="http://schemas.microsoft.com/office/powerpoint/2010/main" val="1592181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C9C1CC-E641-908F-9A52-C1C9A97C0AAD}"/>
              </a:ext>
            </a:extLst>
          </p:cNvPr>
          <p:cNvSpPr>
            <a:spLocks noGrp="1"/>
          </p:cNvSpPr>
          <p:nvPr>
            <p:ph type="title"/>
          </p:nvPr>
        </p:nvSpPr>
        <p:spPr>
          <a:xfrm>
            <a:off x="755576" y="2762502"/>
            <a:ext cx="8229600" cy="914400"/>
          </a:xfrm>
        </p:spPr>
        <p:txBody>
          <a:bodyPr/>
          <a:lstStyle/>
          <a:p>
            <a:r>
              <a:rPr lang="cs-CZ" dirty="0"/>
              <a:t>Co si představit pod náklady na logistiku?</a:t>
            </a:r>
          </a:p>
        </p:txBody>
      </p:sp>
    </p:spTree>
    <p:extLst>
      <p:ext uri="{BB962C8B-B14F-4D97-AF65-F5344CB8AC3E}">
        <p14:creationId xmlns:p14="http://schemas.microsoft.com/office/powerpoint/2010/main" val="568129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Vztahy logistických činností a logistických nákladů</a:t>
            </a:r>
          </a:p>
        </p:txBody>
      </p:sp>
      <p:sp>
        <p:nvSpPr>
          <p:cNvPr id="12295" name="Rectangle 7"/>
          <p:cNvSpPr>
            <a:spLocks noGrp="1" noChangeArrowheads="1"/>
          </p:cNvSpPr>
          <p:nvPr>
            <p:ph idx="1"/>
          </p:nvPr>
        </p:nvSpPr>
        <p:spPr>
          <a:xfrm>
            <a:off x="467544" y="1976951"/>
            <a:ext cx="8064900" cy="4139998"/>
          </a:xfrm>
          <a:noFill/>
          <a:ln w="12700">
            <a:solidFill>
              <a:srgbClr val="00279F"/>
            </a:solidFill>
            <a:miter lim="800000"/>
            <a:headEnd/>
            <a:tailEnd/>
          </a:ln>
        </p:spPr>
        <p:txBody>
          <a:bodyPr lIns="90488" tIns="44450" rIns="90488" bIns="44450"/>
          <a:lstStyle/>
          <a:p>
            <a:pPr>
              <a:lnSpc>
                <a:spcPct val="80000"/>
              </a:lnSpc>
            </a:pPr>
            <a:r>
              <a:rPr lang="cs-CZ" sz="2400" dirty="0">
                <a:solidFill>
                  <a:srgbClr val="00279F"/>
                </a:solidFill>
              </a:rPr>
              <a:t>Náklady z nedostatečné úrovně zákaznického servisu (ztráta prodejních příležitostí)</a:t>
            </a:r>
            <a:endParaRPr lang="en-US" sz="2400" dirty="0">
              <a:solidFill>
                <a:srgbClr val="00279F"/>
              </a:solidFill>
            </a:endParaRPr>
          </a:p>
          <a:p>
            <a:pPr>
              <a:lnSpc>
                <a:spcPct val="80000"/>
              </a:lnSpc>
            </a:pPr>
            <a:r>
              <a:rPr lang="cs-CZ" sz="2400" dirty="0">
                <a:solidFill>
                  <a:srgbClr val="00279F"/>
                </a:solidFill>
              </a:rPr>
              <a:t>Přepravní náklady</a:t>
            </a:r>
            <a:endParaRPr lang="en-US" sz="2400" dirty="0">
              <a:solidFill>
                <a:srgbClr val="00279F"/>
              </a:solidFill>
            </a:endParaRPr>
          </a:p>
          <a:p>
            <a:pPr>
              <a:lnSpc>
                <a:spcPct val="80000"/>
              </a:lnSpc>
            </a:pPr>
            <a:r>
              <a:rPr lang="cs-CZ" sz="2400" dirty="0">
                <a:solidFill>
                  <a:srgbClr val="00279F"/>
                </a:solidFill>
              </a:rPr>
              <a:t>Skladovací náklady (změna počtu nebo umístění skladů)</a:t>
            </a:r>
            <a:endParaRPr lang="en-US" sz="2400" dirty="0">
              <a:solidFill>
                <a:srgbClr val="00279F"/>
              </a:solidFill>
            </a:endParaRPr>
          </a:p>
          <a:p>
            <a:pPr>
              <a:lnSpc>
                <a:spcPct val="80000"/>
              </a:lnSpc>
            </a:pPr>
            <a:r>
              <a:rPr lang="cs-CZ" sz="2400" dirty="0">
                <a:solidFill>
                  <a:srgbClr val="00279F"/>
                </a:solidFill>
              </a:rPr>
              <a:t>Náklady na vyřízení objednávky a informační systém</a:t>
            </a:r>
            <a:endParaRPr lang="en-US" sz="2400" dirty="0">
              <a:solidFill>
                <a:srgbClr val="00279F"/>
              </a:solidFill>
            </a:endParaRPr>
          </a:p>
          <a:p>
            <a:pPr>
              <a:lnSpc>
                <a:spcPct val="80000"/>
              </a:lnSpc>
            </a:pPr>
            <a:r>
              <a:rPr lang="cs-CZ" sz="2400" dirty="0">
                <a:solidFill>
                  <a:srgbClr val="00279F"/>
                </a:solidFill>
              </a:rPr>
              <a:t>Množstevní náklady (spojené se změnami v nakupovaných množstvích a se změnami ve výrobě)</a:t>
            </a:r>
          </a:p>
          <a:p>
            <a:pPr lvl="1">
              <a:lnSpc>
                <a:spcPct val="80000"/>
              </a:lnSpc>
            </a:pPr>
            <a:r>
              <a:rPr lang="cs-CZ" sz="2000" dirty="0">
                <a:solidFill>
                  <a:srgbClr val="00279F"/>
                </a:solidFill>
              </a:rPr>
              <a:t>Přípravné náklady</a:t>
            </a:r>
          </a:p>
          <a:p>
            <a:pPr lvl="1">
              <a:lnSpc>
                <a:spcPct val="80000"/>
              </a:lnSpc>
            </a:pPr>
            <a:r>
              <a:rPr lang="cs-CZ" sz="2000" dirty="0">
                <a:solidFill>
                  <a:srgbClr val="00279F"/>
                </a:solidFill>
              </a:rPr>
              <a:t>Ztráty kapacity</a:t>
            </a:r>
          </a:p>
          <a:p>
            <a:pPr lvl="1">
              <a:lnSpc>
                <a:spcPct val="80000"/>
              </a:lnSpc>
            </a:pPr>
            <a:r>
              <a:rPr lang="cs-CZ" sz="2000" dirty="0">
                <a:solidFill>
                  <a:srgbClr val="00279F"/>
                </a:solidFill>
              </a:rPr>
              <a:t>manipulace s matriálem</a:t>
            </a:r>
          </a:p>
          <a:p>
            <a:pPr lvl="1">
              <a:lnSpc>
                <a:spcPct val="80000"/>
              </a:lnSpc>
            </a:pPr>
            <a:r>
              <a:rPr lang="cs-CZ" sz="2000" dirty="0">
                <a:solidFill>
                  <a:srgbClr val="00279F"/>
                </a:solidFill>
              </a:rPr>
              <a:t>cenové rozdíly</a:t>
            </a:r>
          </a:p>
          <a:p>
            <a:pPr lvl="1">
              <a:lnSpc>
                <a:spcPct val="80000"/>
              </a:lnSpc>
            </a:pPr>
            <a:r>
              <a:rPr lang="cs-CZ" sz="2000" dirty="0">
                <a:solidFill>
                  <a:srgbClr val="00279F"/>
                </a:solidFill>
              </a:rPr>
              <a:t>náklady na objednávky</a:t>
            </a:r>
            <a:endParaRPr lang="en-US" sz="2000" dirty="0">
              <a:solidFill>
                <a:srgbClr val="00279F"/>
              </a:solidFill>
            </a:endParaRPr>
          </a:p>
          <a:p>
            <a:pPr>
              <a:lnSpc>
                <a:spcPct val="80000"/>
              </a:lnSpc>
            </a:pPr>
            <a:r>
              <a:rPr lang="cs-CZ" sz="2400" dirty="0">
                <a:solidFill>
                  <a:srgbClr val="00279F"/>
                </a:solidFill>
              </a:rPr>
              <a:t>Náklady na udržování zásob (kapitálové, služby, skladování, rizika)</a:t>
            </a:r>
            <a:endParaRPr lang="en-US" sz="2400" dirty="0">
              <a:solidFill>
                <a:srgbClr val="00279F"/>
              </a:solidFill>
            </a:endParaRPr>
          </a:p>
        </p:txBody>
      </p:sp>
    </p:spTree>
    <p:extLst>
      <p:ext uri="{BB962C8B-B14F-4D97-AF65-F5344CB8AC3E}">
        <p14:creationId xmlns:p14="http://schemas.microsoft.com/office/powerpoint/2010/main" val="1398549411"/>
      </p:ext>
    </p:extLst>
  </p:cSld>
  <p:clrMapOvr>
    <a:masterClrMapping/>
  </p:clrMapOvr>
  <p:transition>
    <p:strips/>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cs-CZ"/>
              <a:t>Koncept celkových nákladů</a:t>
            </a:r>
            <a:endParaRPr lang="en-US"/>
          </a:p>
        </p:txBody>
      </p:sp>
      <p:sp>
        <p:nvSpPr>
          <p:cNvPr id="25603" name="Rectangle 3"/>
          <p:cNvSpPr>
            <a:spLocks noGrp="1" noChangeArrowheads="1"/>
          </p:cNvSpPr>
          <p:nvPr>
            <p:ph idx="1"/>
          </p:nvPr>
        </p:nvSpPr>
        <p:spPr/>
        <p:txBody>
          <a:bodyPr>
            <a:normAutofit fontScale="77500" lnSpcReduction="20000"/>
          </a:bodyPr>
          <a:lstStyle/>
          <a:p>
            <a:r>
              <a:rPr lang="cs-CZ" dirty="0"/>
              <a:t>Cílem organizace by mělo být, spíše než izolované sledování jednotlivých činností, snižování celkových nákladů na logistické činnosti jako celku. (TCO)</a:t>
            </a:r>
          </a:p>
          <a:p>
            <a:r>
              <a:rPr lang="cs-CZ" dirty="0"/>
              <a:t>Nárůst v jedné oblasti nákladů může vyvolat pokles v jiné oblasti nákladů, vlivem změny vstupních veličin způsobených snížením nákladů v jedné z oblastí</a:t>
            </a:r>
          </a:p>
          <a:p>
            <a:r>
              <a:rPr lang="cs-CZ" dirty="0"/>
              <a:t>Logistika s minimem celkových nákladů je stav při dosažení požadované úrovně zákaznického servisu s minimem součtu vše nákladů</a:t>
            </a:r>
            <a:endParaRPr lang="en-US" dirty="0"/>
          </a:p>
        </p:txBody>
      </p:sp>
    </p:spTree>
    <p:extLst>
      <p:ext uri="{BB962C8B-B14F-4D97-AF65-F5344CB8AC3E}">
        <p14:creationId xmlns:p14="http://schemas.microsoft.com/office/powerpoint/2010/main" val="21525735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00032E7D-7C2A-4E79-BB9A-D9E49C0D2E0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9552" y="764705"/>
            <a:ext cx="3816424" cy="3942390"/>
          </a:xfrm>
        </p:spPr>
      </p:pic>
      <p:pic>
        <p:nvPicPr>
          <p:cNvPr id="2" name="Obrázek 1">
            <a:extLst>
              <a:ext uri="{FF2B5EF4-FFF2-40B4-BE49-F238E27FC236}">
                <a16:creationId xmlns:a16="http://schemas.microsoft.com/office/drawing/2014/main" id="{DC89C0AE-A1E2-4D49-A596-C44A18D8E7A9}"/>
              </a:ext>
            </a:extLst>
          </p:cNvPr>
          <p:cNvPicPr>
            <a:picLocks noChangeAspect="1"/>
          </p:cNvPicPr>
          <p:nvPr/>
        </p:nvPicPr>
        <p:blipFill>
          <a:blip r:embed="rId4"/>
          <a:stretch>
            <a:fillRect/>
          </a:stretch>
        </p:blipFill>
        <p:spPr>
          <a:xfrm>
            <a:off x="4407583" y="1052736"/>
            <a:ext cx="4736417" cy="3096344"/>
          </a:xfrm>
          <a:prstGeom prst="rect">
            <a:avLst/>
          </a:prstGeom>
        </p:spPr>
      </p:pic>
    </p:spTree>
    <p:extLst>
      <p:ext uri="{BB962C8B-B14F-4D97-AF65-F5344CB8AC3E}">
        <p14:creationId xmlns:p14="http://schemas.microsoft.com/office/powerpoint/2010/main" val="2425805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523438-4B40-4910-9604-75708F2CC430}"/>
              </a:ext>
            </a:extLst>
          </p:cNvPr>
          <p:cNvSpPr>
            <a:spLocks noGrp="1"/>
          </p:cNvSpPr>
          <p:nvPr>
            <p:ph type="title"/>
          </p:nvPr>
        </p:nvSpPr>
        <p:spPr/>
        <p:txBody>
          <a:bodyPr/>
          <a:lstStyle/>
          <a:p>
            <a:endParaRPr lang="cs-CZ"/>
          </a:p>
        </p:txBody>
      </p:sp>
      <p:pic>
        <p:nvPicPr>
          <p:cNvPr id="5" name="Obrázek 4">
            <a:extLst>
              <a:ext uri="{FF2B5EF4-FFF2-40B4-BE49-F238E27FC236}">
                <a16:creationId xmlns:a16="http://schemas.microsoft.com/office/drawing/2014/main" id="{03F24B91-AF47-4B3C-B84E-95334AD97EB0}"/>
              </a:ext>
            </a:extLst>
          </p:cNvPr>
          <p:cNvPicPr>
            <a:picLocks noChangeAspect="1"/>
          </p:cNvPicPr>
          <p:nvPr/>
        </p:nvPicPr>
        <p:blipFill rotWithShape="1">
          <a:blip r:embed="rId3"/>
          <a:srcRect r="3232"/>
          <a:stretch/>
        </p:blipFill>
        <p:spPr>
          <a:xfrm>
            <a:off x="52098" y="0"/>
            <a:ext cx="5619750" cy="4388781"/>
          </a:xfrm>
          <a:prstGeom prst="rect">
            <a:avLst/>
          </a:prstGeom>
        </p:spPr>
      </p:pic>
      <p:pic>
        <p:nvPicPr>
          <p:cNvPr id="6" name="Obrázek 5">
            <a:extLst>
              <a:ext uri="{FF2B5EF4-FFF2-40B4-BE49-F238E27FC236}">
                <a16:creationId xmlns:a16="http://schemas.microsoft.com/office/drawing/2014/main" id="{FD3D1D0C-0861-46E1-AD11-7DF21CE1B99C}"/>
              </a:ext>
            </a:extLst>
          </p:cNvPr>
          <p:cNvPicPr>
            <a:picLocks noChangeAspect="1"/>
          </p:cNvPicPr>
          <p:nvPr/>
        </p:nvPicPr>
        <p:blipFill>
          <a:blip r:embed="rId4"/>
          <a:stretch>
            <a:fillRect/>
          </a:stretch>
        </p:blipFill>
        <p:spPr>
          <a:xfrm>
            <a:off x="144656" y="4276407"/>
            <a:ext cx="3384376" cy="2571274"/>
          </a:xfrm>
          <a:prstGeom prst="rect">
            <a:avLst/>
          </a:prstGeom>
        </p:spPr>
      </p:pic>
      <p:pic>
        <p:nvPicPr>
          <p:cNvPr id="8" name="Obrázek 7">
            <a:extLst>
              <a:ext uri="{FF2B5EF4-FFF2-40B4-BE49-F238E27FC236}">
                <a16:creationId xmlns:a16="http://schemas.microsoft.com/office/drawing/2014/main" id="{337B3EF4-ADD7-4753-80D4-E80CC8A98005}"/>
              </a:ext>
            </a:extLst>
          </p:cNvPr>
          <p:cNvPicPr>
            <a:picLocks noChangeAspect="1"/>
          </p:cNvPicPr>
          <p:nvPr/>
        </p:nvPicPr>
        <p:blipFill>
          <a:blip r:embed="rId5"/>
          <a:stretch>
            <a:fillRect/>
          </a:stretch>
        </p:blipFill>
        <p:spPr>
          <a:xfrm>
            <a:off x="3851920" y="3823144"/>
            <a:ext cx="3639855" cy="2571274"/>
          </a:xfrm>
          <a:prstGeom prst="rect">
            <a:avLst/>
          </a:prstGeom>
        </p:spPr>
      </p:pic>
      <p:pic>
        <p:nvPicPr>
          <p:cNvPr id="10" name="Zástupný obsah 9">
            <a:extLst>
              <a:ext uri="{FF2B5EF4-FFF2-40B4-BE49-F238E27FC236}">
                <a16:creationId xmlns:a16="http://schemas.microsoft.com/office/drawing/2014/main" id="{DF605BD5-D226-4ECE-AEC2-CF82A7B3A348}"/>
              </a:ext>
            </a:extLst>
          </p:cNvPr>
          <p:cNvPicPr>
            <a:picLocks noGrp="1" noChangeAspect="1"/>
          </p:cNvPicPr>
          <p:nvPr>
            <p:ph idx="1"/>
          </p:nvPr>
        </p:nvPicPr>
        <p:blipFill>
          <a:blip r:embed="rId6"/>
          <a:stretch>
            <a:fillRect/>
          </a:stretch>
        </p:blipFill>
        <p:spPr>
          <a:xfrm>
            <a:off x="3655623" y="764465"/>
            <a:ext cx="4032448" cy="2886932"/>
          </a:xfrm>
        </p:spPr>
      </p:pic>
    </p:spTree>
    <p:extLst>
      <p:ext uri="{BB962C8B-B14F-4D97-AF65-F5344CB8AC3E}">
        <p14:creationId xmlns:p14="http://schemas.microsoft.com/office/powerpoint/2010/main" val="6193485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96" name="Group 56"/>
          <p:cNvGrpSpPr>
            <a:grpSpLocks/>
          </p:cNvGrpSpPr>
          <p:nvPr/>
        </p:nvGrpSpPr>
        <p:grpSpPr bwMode="auto">
          <a:xfrm>
            <a:off x="923926" y="1557338"/>
            <a:ext cx="7921625" cy="4876800"/>
            <a:chOff x="582" y="981"/>
            <a:chExt cx="4990" cy="3072"/>
          </a:xfrm>
        </p:grpSpPr>
        <p:sp>
          <p:nvSpPr>
            <p:cNvPr id="10245" name="Rectangle 5"/>
            <p:cNvSpPr>
              <a:spLocks noChangeArrowheads="1"/>
            </p:cNvSpPr>
            <p:nvPr/>
          </p:nvSpPr>
          <p:spPr bwMode="auto">
            <a:xfrm>
              <a:off x="2610" y="2015"/>
              <a:ext cx="1068" cy="382"/>
            </a:xfrm>
            <a:prstGeom prst="rect">
              <a:avLst/>
            </a:prstGeom>
            <a:solidFill>
              <a:schemeClr val="accent2">
                <a:lumMod val="60000"/>
                <a:lumOff val="40000"/>
              </a:schemeClr>
            </a:solidFill>
            <a:ln w="12700">
              <a:solidFill>
                <a:srgbClr val="00279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lnSpc>
                  <a:spcPct val="80000"/>
                </a:lnSpc>
                <a:spcBef>
                  <a:spcPct val="50000"/>
                </a:spcBef>
              </a:pPr>
              <a:r>
                <a:rPr lang="cs-CZ" sz="1400" b="1">
                  <a:solidFill>
                    <a:srgbClr val="00279F"/>
                  </a:solidFill>
                </a:rPr>
                <a:t>Místo/úroveň zákaznického servisu</a:t>
              </a:r>
              <a:endParaRPr lang="en-US" sz="1400" b="1">
                <a:solidFill>
                  <a:srgbClr val="00279F"/>
                </a:solidFill>
              </a:endParaRPr>
            </a:p>
          </p:txBody>
        </p:sp>
        <p:sp>
          <p:nvSpPr>
            <p:cNvPr id="10246" name="Rectangle 6"/>
            <p:cNvSpPr>
              <a:spLocks noChangeArrowheads="1"/>
            </p:cNvSpPr>
            <p:nvPr/>
          </p:nvSpPr>
          <p:spPr bwMode="auto">
            <a:xfrm>
              <a:off x="2610" y="983"/>
              <a:ext cx="1056" cy="382"/>
            </a:xfrm>
            <a:prstGeom prst="rect">
              <a:avLst/>
            </a:prstGeom>
            <a:solidFill>
              <a:srgbClr val="C1CEFF"/>
            </a:solidFill>
            <a:ln w="12700">
              <a:solidFill>
                <a:srgbClr val="00279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lnSpc>
                  <a:spcPct val="80000"/>
                </a:lnSpc>
                <a:spcBef>
                  <a:spcPct val="50000"/>
                </a:spcBef>
              </a:pPr>
              <a:br>
                <a:rPr lang="en-US" sz="1400" b="1">
                  <a:solidFill>
                    <a:srgbClr val="00279F"/>
                  </a:solidFill>
                </a:rPr>
              </a:br>
              <a:r>
                <a:rPr lang="cs-CZ" sz="1400" b="1">
                  <a:solidFill>
                    <a:srgbClr val="00279F"/>
                  </a:solidFill>
                </a:rPr>
                <a:t>Produkt</a:t>
              </a:r>
              <a:br>
                <a:rPr lang="en-US" sz="1400" b="1">
                  <a:solidFill>
                    <a:srgbClr val="00279F"/>
                  </a:solidFill>
                </a:rPr>
              </a:br>
              <a:endParaRPr lang="en-US" sz="1400" b="1">
                <a:solidFill>
                  <a:srgbClr val="00279F"/>
                </a:solidFill>
              </a:endParaRPr>
            </a:p>
          </p:txBody>
        </p:sp>
        <p:sp>
          <p:nvSpPr>
            <p:cNvPr id="10247" name="Rectangle 7"/>
            <p:cNvSpPr>
              <a:spLocks noChangeArrowheads="1"/>
            </p:cNvSpPr>
            <p:nvPr/>
          </p:nvSpPr>
          <p:spPr bwMode="auto">
            <a:xfrm>
              <a:off x="4374" y="1475"/>
              <a:ext cx="1056" cy="382"/>
            </a:xfrm>
            <a:prstGeom prst="rect">
              <a:avLst/>
            </a:prstGeom>
            <a:solidFill>
              <a:srgbClr val="C1CEFF"/>
            </a:solidFill>
            <a:ln w="12700">
              <a:solidFill>
                <a:srgbClr val="00279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lnSpc>
                  <a:spcPct val="80000"/>
                </a:lnSpc>
                <a:spcBef>
                  <a:spcPct val="50000"/>
                </a:spcBef>
              </a:pPr>
              <a:br>
                <a:rPr lang="en-US" sz="1400" b="1">
                  <a:solidFill>
                    <a:srgbClr val="00279F"/>
                  </a:solidFill>
                </a:rPr>
              </a:br>
              <a:r>
                <a:rPr lang="cs-CZ" sz="1400" b="1">
                  <a:solidFill>
                    <a:srgbClr val="00279F"/>
                  </a:solidFill>
                </a:rPr>
                <a:t>Propagace</a:t>
              </a:r>
              <a:br>
                <a:rPr lang="en-US" sz="1400" b="1">
                  <a:solidFill>
                    <a:srgbClr val="00279F"/>
                  </a:solidFill>
                </a:rPr>
              </a:br>
              <a:endParaRPr lang="en-US" sz="1400" b="1">
                <a:solidFill>
                  <a:srgbClr val="00279F"/>
                </a:solidFill>
              </a:endParaRPr>
            </a:p>
          </p:txBody>
        </p:sp>
        <p:sp>
          <p:nvSpPr>
            <p:cNvPr id="10248" name="Rectangle 8"/>
            <p:cNvSpPr>
              <a:spLocks noChangeArrowheads="1"/>
            </p:cNvSpPr>
            <p:nvPr/>
          </p:nvSpPr>
          <p:spPr bwMode="auto">
            <a:xfrm>
              <a:off x="906" y="1475"/>
              <a:ext cx="1044" cy="382"/>
            </a:xfrm>
            <a:prstGeom prst="rect">
              <a:avLst/>
            </a:prstGeom>
            <a:solidFill>
              <a:srgbClr val="C1CEFF"/>
            </a:solidFill>
            <a:ln w="12700">
              <a:solidFill>
                <a:srgbClr val="00279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lnSpc>
                  <a:spcPct val="80000"/>
                </a:lnSpc>
                <a:spcBef>
                  <a:spcPct val="50000"/>
                </a:spcBef>
              </a:pPr>
              <a:br>
                <a:rPr lang="en-US" sz="1400" b="1" dirty="0">
                  <a:solidFill>
                    <a:srgbClr val="00279F"/>
                  </a:solidFill>
                </a:rPr>
              </a:br>
              <a:r>
                <a:rPr lang="cs-CZ" sz="1400" b="1" dirty="0">
                  <a:solidFill>
                    <a:srgbClr val="00279F"/>
                  </a:solidFill>
                </a:rPr>
                <a:t>Cena</a:t>
              </a:r>
              <a:br>
                <a:rPr lang="en-US" sz="1400" b="1" dirty="0">
                  <a:solidFill>
                    <a:srgbClr val="00279F"/>
                  </a:solidFill>
                </a:rPr>
              </a:br>
              <a:endParaRPr lang="en-US" sz="1400" b="1" dirty="0">
                <a:solidFill>
                  <a:srgbClr val="00279F"/>
                </a:solidFill>
              </a:endParaRPr>
            </a:p>
          </p:txBody>
        </p:sp>
        <p:sp>
          <p:nvSpPr>
            <p:cNvPr id="10249" name="Rectangle 9"/>
            <p:cNvSpPr>
              <a:spLocks noChangeArrowheads="1"/>
            </p:cNvSpPr>
            <p:nvPr/>
          </p:nvSpPr>
          <p:spPr bwMode="auto">
            <a:xfrm>
              <a:off x="2610" y="3671"/>
              <a:ext cx="1056" cy="382"/>
            </a:xfrm>
            <a:prstGeom prst="rect">
              <a:avLst/>
            </a:prstGeom>
            <a:solidFill>
              <a:srgbClr val="C1CEFF"/>
            </a:solidFill>
            <a:ln w="12700">
              <a:solidFill>
                <a:srgbClr val="00279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lnSpc>
                  <a:spcPct val="80000"/>
                </a:lnSpc>
                <a:spcBef>
                  <a:spcPct val="50000"/>
                </a:spcBef>
              </a:pPr>
              <a:r>
                <a:rPr lang="cs-CZ" sz="1400" b="1">
                  <a:solidFill>
                    <a:srgbClr val="00279F"/>
                  </a:solidFill>
                </a:rPr>
                <a:t>Náklady na vyřizování objednávek.</a:t>
              </a:r>
              <a:endParaRPr lang="en-US" sz="1400" b="1">
                <a:solidFill>
                  <a:srgbClr val="00279F"/>
                </a:solidFill>
              </a:endParaRPr>
            </a:p>
          </p:txBody>
        </p:sp>
        <p:sp>
          <p:nvSpPr>
            <p:cNvPr id="10250" name="Rectangle 10"/>
            <p:cNvSpPr>
              <a:spLocks noChangeArrowheads="1"/>
            </p:cNvSpPr>
            <p:nvPr/>
          </p:nvSpPr>
          <p:spPr bwMode="auto">
            <a:xfrm>
              <a:off x="4359" y="3263"/>
              <a:ext cx="1068" cy="274"/>
            </a:xfrm>
            <a:prstGeom prst="rect">
              <a:avLst/>
            </a:prstGeom>
            <a:solidFill>
              <a:srgbClr val="C1CEFF"/>
            </a:solidFill>
            <a:ln w="12700">
              <a:solidFill>
                <a:srgbClr val="00279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lnSpc>
                  <a:spcPct val="80000"/>
                </a:lnSpc>
                <a:spcBef>
                  <a:spcPct val="50000"/>
                </a:spcBef>
              </a:pPr>
              <a:r>
                <a:rPr lang="en-US" sz="1400" b="1">
                  <a:solidFill>
                    <a:srgbClr val="00279F"/>
                  </a:solidFill>
                </a:rPr>
                <a:t> </a:t>
              </a:r>
              <a:r>
                <a:rPr lang="cs-CZ" sz="1400" b="1">
                  <a:solidFill>
                    <a:srgbClr val="00279F"/>
                  </a:solidFill>
                </a:rPr>
                <a:t>Skladovací náklady</a:t>
              </a:r>
              <a:endParaRPr lang="en-US" sz="1400" b="1">
                <a:solidFill>
                  <a:srgbClr val="00279F"/>
                </a:solidFill>
              </a:endParaRPr>
            </a:p>
          </p:txBody>
        </p:sp>
        <p:sp>
          <p:nvSpPr>
            <p:cNvPr id="10251" name="Rectangle 11"/>
            <p:cNvSpPr>
              <a:spLocks noChangeArrowheads="1"/>
            </p:cNvSpPr>
            <p:nvPr/>
          </p:nvSpPr>
          <p:spPr bwMode="auto">
            <a:xfrm>
              <a:off x="4359" y="2495"/>
              <a:ext cx="1068" cy="274"/>
            </a:xfrm>
            <a:prstGeom prst="rect">
              <a:avLst/>
            </a:prstGeom>
            <a:solidFill>
              <a:srgbClr val="C1CEFF"/>
            </a:solidFill>
            <a:ln w="12700">
              <a:solidFill>
                <a:srgbClr val="00279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lnSpc>
                  <a:spcPct val="80000"/>
                </a:lnSpc>
                <a:spcBef>
                  <a:spcPct val="50000"/>
                </a:spcBef>
              </a:pPr>
              <a:r>
                <a:rPr lang="en-US" sz="1400" b="1">
                  <a:solidFill>
                    <a:srgbClr val="00279F"/>
                  </a:solidFill>
                </a:rPr>
                <a:t> </a:t>
              </a:r>
              <a:r>
                <a:rPr lang="cs-CZ" sz="1400" b="1">
                  <a:solidFill>
                    <a:srgbClr val="00279F"/>
                  </a:solidFill>
                </a:rPr>
                <a:t>Přepravní náklady</a:t>
              </a:r>
              <a:r>
                <a:rPr lang="en-US" sz="1400" b="1">
                  <a:solidFill>
                    <a:srgbClr val="00279F"/>
                  </a:solidFill>
                </a:rPr>
                <a:t> </a:t>
              </a:r>
            </a:p>
          </p:txBody>
        </p:sp>
        <p:sp>
          <p:nvSpPr>
            <p:cNvPr id="10252" name="Rectangle 12"/>
            <p:cNvSpPr>
              <a:spLocks noChangeArrowheads="1"/>
            </p:cNvSpPr>
            <p:nvPr/>
          </p:nvSpPr>
          <p:spPr bwMode="auto">
            <a:xfrm>
              <a:off x="906" y="2507"/>
              <a:ext cx="1068" cy="274"/>
            </a:xfrm>
            <a:prstGeom prst="rect">
              <a:avLst/>
            </a:prstGeom>
            <a:solidFill>
              <a:srgbClr val="C1CEFF"/>
            </a:solidFill>
            <a:ln w="12700">
              <a:solidFill>
                <a:srgbClr val="00279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lnSpc>
                  <a:spcPct val="80000"/>
                </a:lnSpc>
                <a:spcBef>
                  <a:spcPct val="50000"/>
                </a:spcBef>
              </a:pPr>
              <a:r>
                <a:rPr lang="cs-CZ" sz="1400" b="1" dirty="0">
                  <a:solidFill>
                    <a:srgbClr val="00279F"/>
                  </a:solidFill>
                </a:rPr>
                <a:t>Náklady na udržování zásob</a:t>
              </a:r>
              <a:r>
                <a:rPr lang="en-US" sz="1400" b="1" dirty="0">
                  <a:solidFill>
                    <a:srgbClr val="00279F"/>
                  </a:solidFill>
                </a:rPr>
                <a:t> </a:t>
              </a:r>
            </a:p>
          </p:txBody>
        </p:sp>
        <p:sp>
          <p:nvSpPr>
            <p:cNvPr id="10253" name="Rectangle 13"/>
            <p:cNvSpPr>
              <a:spLocks noChangeArrowheads="1"/>
            </p:cNvSpPr>
            <p:nvPr/>
          </p:nvSpPr>
          <p:spPr bwMode="auto">
            <a:xfrm>
              <a:off x="903" y="3263"/>
              <a:ext cx="1068" cy="274"/>
            </a:xfrm>
            <a:prstGeom prst="rect">
              <a:avLst/>
            </a:prstGeom>
            <a:solidFill>
              <a:srgbClr val="C1CEFF"/>
            </a:solidFill>
            <a:ln w="12700">
              <a:solidFill>
                <a:srgbClr val="00279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lnSpc>
                  <a:spcPct val="80000"/>
                </a:lnSpc>
                <a:spcBef>
                  <a:spcPct val="50000"/>
                </a:spcBef>
              </a:pPr>
              <a:r>
                <a:rPr lang="cs-CZ" sz="1400" b="1">
                  <a:solidFill>
                    <a:srgbClr val="00279F"/>
                  </a:solidFill>
                </a:rPr>
                <a:t>Množstevní náklady</a:t>
              </a:r>
              <a:endParaRPr lang="en-US" sz="1400" b="1">
                <a:solidFill>
                  <a:srgbClr val="00279F"/>
                </a:solidFill>
              </a:endParaRPr>
            </a:p>
          </p:txBody>
        </p:sp>
        <p:sp>
          <p:nvSpPr>
            <p:cNvPr id="10254" name="Line 14"/>
            <p:cNvSpPr>
              <a:spLocks noChangeShapeType="1"/>
            </p:cNvSpPr>
            <p:nvPr/>
          </p:nvSpPr>
          <p:spPr bwMode="auto">
            <a:xfrm>
              <a:off x="3141" y="1374"/>
              <a:ext cx="0" cy="628"/>
            </a:xfrm>
            <a:prstGeom prst="line">
              <a:avLst/>
            </a:prstGeom>
            <a:noFill/>
            <a:ln w="12700">
              <a:solidFill>
                <a:srgbClr val="00279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400"/>
            </a:p>
          </p:txBody>
        </p:sp>
        <p:sp>
          <p:nvSpPr>
            <p:cNvPr id="10255" name="Line 15"/>
            <p:cNvSpPr>
              <a:spLocks noChangeShapeType="1"/>
            </p:cNvSpPr>
            <p:nvPr/>
          </p:nvSpPr>
          <p:spPr bwMode="auto">
            <a:xfrm>
              <a:off x="3141" y="2430"/>
              <a:ext cx="0" cy="1240"/>
            </a:xfrm>
            <a:prstGeom prst="line">
              <a:avLst/>
            </a:prstGeom>
            <a:noFill/>
            <a:ln w="12700">
              <a:solidFill>
                <a:srgbClr val="00279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400"/>
            </a:p>
          </p:txBody>
        </p:sp>
        <p:sp>
          <p:nvSpPr>
            <p:cNvPr id="10256" name="Line 16"/>
            <p:cNvSpPr>
              <a:spLocks noChangeShapeType="1"/>
            </p:cNvSpPr>
            <p:nvPr/>
          </p:nvSpPr>
          <p:spPr bwMode="auto">
            <a:xfrm>
              <a:off x="1957" y="1670"/>
              <a:ext cx="2416" cy="0"/>
            </a:xfrm>
            <a:prstGeom prst="line">
              <a:avLst/>
            </a:prstGeom>
            <a:noFill/>
            <a:ln w="12700">
              <a:solidFill>
                <a:srgbClr val="00279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400"/>
            </a:p>
          </p:txBody>
        </p:sp>
        <p:sp>
          <p:nvSpPr>
            <p:cNvPr id="10257" name="Line 17"/>
            <p:cNvSpPr>
              <a:spLocks noChangeShapeType="1"/>
            </p:cNvSpPr>
            <p:nvPr/>
          </p:nvSpPr>
          <p:spPr bwMode="auto">
            <a:xfrm>
              <a:off x="1981" y="2630"/>
              <a:ext cx="2374" cy="0"/>
            </a:xfrm>
            <a:prstGeom prst="line">
              <a:avLst/>
            </a:prstGeom>
            <a:noFill/>
            <a:ln w="12700">
              <a:solidFill>
                <a:srgbClr val="00279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400"/>
            </a:p>
          </p:txBody>
        </p:sp>
        <p:sp>
          <p:nvSpPr>
            <p:cNvPr id="10258" name="Line 18"/>
            <p:cNvSpPr>
              <a:spLocks noChangeShapeType="1"/>
            </p:cNvSpPr>
            <p:nvPr/>
          </p:nvSpPr>
          <p:spPr bwMode="auto">
            <a:xfrm>
              <a:off x="1975" y="3458"/>
              <a:ext cx="2380" cy="0"/>
            </a:xfrm>
            <a:prstGeom prst="line">
              <a:avLst/>
            </a:prstGeom>
            <a:noFill/>
            <a:ln w="12700">
              <a:solidFill>
                <a:srgbClr val="00279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400"/>
            </a:p>
          </p:txBody>
        </p:sp>
        <p:sp>
          <p:nvSpPr>
            <p:cNvPr id="10259" name="Line 19"/>
            <p:cNvSpPr>
              <a:spLocks noChangeShapeType="1"/>
            </p:cNvSpPr>
            <p:nvPr/>
          </p:nvSpPr>
          <p:spPr bwMode="auto">
            <a:xfrm>
              <a:off x="1431" y="2808"/>
              <a:ext cx="0" cy="454"/>
            </a:xfrm>
            <a:prstGeom prst="line">
              <a:avLst/>
            </a:prstGeom>
            <a:noFill/>
            <a:ln w="12700">
              <a:solidFill>
                <a:srgbClr val="00279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400"/>
            </a:p>
          </p:txBody>
        </p:sp>
        <p:sp>
          <p:nvSpPr>
            <p:cNvPr id="10260" name="Line 20"/>
            <p:cNvSpPr>
              <a:spLocks noChangeShapeType="1"/>
            </p:cNvSpPr>
            <p:nvPr/>
          </p:nvSpPr>
          <p:spPr bwMode="auto">
            <a:xfrm>
              <a:off x="4899" y="2808"/>
              <a:ext cx="0" cy="454"/>
            </a:xfrm>
            <a:prstGeom prst="line">
              <a:avLst/>
            </a:prstGeom>
            <a:noFill/>
            <a:ln w="12700">
              <a:solidFill>
                <a:srgbClr val="00279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400"/>
            </a:p>
          </p:txBody>
        </p:sp>
        <p:sp>
          <p:nvSpPr>
            <p:cNvPr id="10261" name="Line 21"/>
            <p:cNvSpPr>
              <a:spLocks noChangeShapeType="1"/>
            </p:cNvSpPr>
            <p:nvPr/>
          </p:nvSpPr>
          <p:spPr bwMode="auto">
            <a:xfrm flipH="1" flipV="1">
              <a:off x="1973" y="2674"/>
              <a:ext cx="2390" cy="740"/>
            </a:xfrm>
            <a:prstGeom prst="line">
              <a:avLst/>
            </a:prstGeom>
            <a:noFill/>
            <a:ln w="12700">
              <a:solidFill>
                <a:srgbClr val="00279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400"/>
            </a:p>
          </p:txBody>
        </p:sp>
        <p:sp>
          <p:nvSpPr>
            <p:cNvPr id="10262" name="Line 22"/>
            <p:cNvSpPr>
              <a:spLocks noChangeShapeType="1"/>
            </p:cNvSpPr>
            <p:nvPr/>
          </p:nvSpPr>
          <p:spPr bwMode="auto">
            <a:xfrm flipV="1">
              <a:off x="1975" y="2674"/>
              <a:ext cx="2380" cy="746"/>
            </a:xfrm>
            <a:prstGeom prst="line">
              <a:avLst/>
            </a:prstGeom>
            <a:noFill/>
            <a:ln w="12700">
              <a:solidFill>
                <a:srgbClr val="00279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400"/>
            </a:p>
          </p:txBody>
        </p:sp>
        <p:sp>
          <p:nvSpPr>
            <p:cNvPr id="10263" name="Line 23"/>
            <p:cNvSpPr>
              <a:spLocks noChangeShapeType="1"/>
            </p:cNvSpPr>
            <p:nvPr/>
          </p:nvSpPr>
          <p:spPr bwMode="auto">
            <a:xfrm flipV="1">
              <a:off x="3169" y="2728"/>
              <a:ext cx="1186" cy="944"/>
            </a:xfrm>
            <a:prstGeom prst="line">
              <a:avLst/>
            </a:prstGeom>
            <a:noFill/>
            <a:ln w="12700">
              <a:solidFill>
                <a:srgbClr val="00279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400"/>
            </a:p>
          </p:txBody>
        </p:sp>
        <p:sp>
          <p:nvSpPr>
            <p:cNvPr id="10264" name="Line 24"/>
            <p:cNvSpPr>
              <a:spLocks noChangeShapeType="1"/>
            </p:cNvSpPr>
            <p:nvPr/>
          </p:nvSpPr>
          <p:spPr bwMode="auto">
            <a:xfrm flipH="1" flipV="1">
              <a:off x="1973" y="2728"/>
              <a:ext cx="1142" cy="944"/>
            </a:xfrm>
            <a:prstGeom prst="line">
              <a:avLst/>
            </a:prstGeom>
            <a:noFill/>
            <a:ln w="12700">
              <a:solidFill>
                <a:srgbClr val="00279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400"/>
            </a:p>
          </p:txBody>
        </p:sp>
        <p:sp>
          <p:nvSpPr>
            <p:cNvPr id="10265" name="Line 25"/>
            <p:cNvSpPr>
              <a:spLocks noChangeShapeType="1"/>
            </p:cNvSpPr>
            <p:nvPr/>
          </p:nvSpPr>
          <p:spPr bwMode="auto">
            <a:xfrm flipH="1">
              <a:off x="1967" y="2436"/>
              <a:ext cx="1148" cy="928"/>
            </a:xfrm>
            <a:prstGeom prst="line">
              <a:avLst/>
            </a:prstGeom>
            <a:noFill/>
            <a:ln w="12700">
              <a:solidFill>
                <a:srgbClr val="00279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400"/>
            </a:p>
          </p:txBody>
        </p:sp>
        <p:sp>
          <p:nvSpPr>
            <p:cNvPr id="10266" name="Line 26"/>
            <p:cNvSpPr>
              <a:spLocks noChangeShapeType="1"/>
            </p:cNvSpPr>
            <p:nvPr/>
          </p:nvSpPr>
          <p:spPr bwMode="auto">
            <a:xfrm>
              <a:off x="3175" y="2430"/>
              <a:ext cx="1186" cy="934"/>
            </a:xfrm>
            <a:prstGeom prst="line">
              <a:avLst/>
            </a:prstGeom>
            <a:noFill/>
            <a:ln w="12700">
              <a:solidFill>
                <a:srgbClr val="00279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400"/>
            </a:p>
          </p:txBody>
        </p:sp>
        <p:sp>
          <p:nvSpPr>
            <p:cNvPr id="10267" name="Line 27"/>
            <p:cNvSpPr>
              <a:spLocks noChangeShapeType="1"/>
            </p:cNvSpPr>
            <p:nvPr/>
          </p:nvSpPr>
          <p:spPr bwMode="auto">
            <a:xfrm flipH="1" flipV="1">
              <a:off x="1973" y="3514"/>
              <a:ext cx="1046" cy="158"/>
            </a:xfrm>
            <a:prstGeom prst="line">
              <a:avLst/>
            </a:prstGeom>
            <a:noFill/>
            <a:ln w="12700">
              <a:solidFill>
                <a:srgbClr val="00279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400"/>
            </a:p>
          </p:txBody>
        </p:sp>
        <p:sp>
          <p:nvSpPr>
            <p:cNvPr id="10268" name="Line 28"/>
            <p:cNvSpPr>
              <a:spLocks noChangeShapeType="1"/>
            </p:cNvSpPr>
            <p:nvPr/>
          </p:nvSpPr>
          <p:spPr bwMode="auto">
            <a:xfrm flipV="1">
              <a:off x="3271" y="3514"/>
              <a:ext cx="1084" cy="158"/>
            </a:xfrm>
            <a:prstGeom prst="line">
              <a:avLst/>
            </a:prstGeom>
            <a:noFill/>
            <a:ln w="12700">
              <a:solidFill>
                <a:srgbClr val="00279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400"/>
            </a:p>
          </p:txBody>
        </p:sp>
        <p:sp>
          <p:nvSpPr>
            <p:cNvPr id="10269" name="Line 29"/>
            <p:cNvSpPr>
              <a:spLocks noChangeShapeType="1"/>
            </p:cNvSpPr>
            <p:nvPr/>
          </p:nvSpPr>
          <p:spPr bwMode="auto">
            <a:xfrm flipH="1">
              <a:off x="1973" y="2430"/>
              <a:ext cx="1028" cy="136"/>
            </a:xfrm>
            <a:prstGeom prst="line">
              <a:avLst/>
            </a:prstGeom>
            <a:noFill/>
            <a:ln w="12700">
              <a:solidFill>
                <a:srgbClr val="00279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400"/>
            </a:p>
          </p:txBody>
        </p:sp>
        <p:sp>
          <p:nvSpPr>
            <p:cNvPr id="10270" name="Line 30"/>
            <p:cNvSpPr>
              <a:spLocks noChangeShapeType="1"/>
            </p:cNvSpPr>
            <p:nvPr/>
          </p:nvSpPr>
          <p:spPr bwMode="auto">
            <a:xfrm>
              <a:off x="3289" y="2430"/>
              <a:ext cx="1066" cy="136"/>
            </a:xfrm>
            <a:prstGeom prst="line">
              <a:avLst/>
            </a:prstGeom>
            <a:noFill/>
            <a:ln w="12700">
              <a:solidFill>
                <a:srgbClr val="00279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400"/>
            </a:p>
          </p:txBody>
        </p:sp>
        <p:sp>
          <p:nvSpPr>
            <p:cNvPr id="10271" name="Line 31"/>
            <p:cNvSpPr>
              <a:spLocks noChangeShapeType="1"/>
            </p:cNvSpPr>
            <p:nvPr/>
          </p:nvSpPr>
          <p:spPr bwMode="auto">
            <a:xfrm flipH="1" flipV="1">
              <a:off x="1949" y="1726"/>
              <a:ext cx="1166" cy="290"/>
            </a:xfrm>
            <a:prstGeom prst="line">
              <a:avLst/>
            </a:prstGeom>
            <a:noFill/>
            <a:ln w="12700">
              <a:solidFill>
                <a:srgbClr val="00279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400"/>
            </a:p>
          </p:txBody>
        </p:sp>
        <p:sp>
          <p:nvSpPr>
            <p:cNvPr id="10272" name="Line 32"/>
            <p:cNvSpPr>
              <a:spLocks noChangeShapeType="1"/>
            </p:cNvSpPr>
            <p:nvPr/>
          </p:nvSpPr>
          <p:spPr bwMode="auto">
            <a:xfrm flipH="1" flipV="1">
              <a:off x="3179" y="1390"/>
              <a:ext cx="1202" cy="224"/>
            </a:xfrm>
            <a:prstGeom prst="line">
              <a:avLst/>
            </a:prstGeom>
            <a:noFill/>
            <a:ln w="12700">
              <a:solidFill>
                <a:srgbClr val="00279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400"/>
            </a:p>
          </p:txBody>
        </p:sp>
        <p:sp>
          <p:nvSpPr>
            <p:cNvPr id="10273" name="Line 33"/>
            <p:cNvSpPr>
              <a:spLocks noChangeShapeType="1"/>
            </p:cNvSpPr>
            <p:nvPr/>
          </p:nvSpPr>
          <p:spPr bwMode="auto">
            <a:xfrm flipV="1">
              <a:off x="3181" y="1720"/>
              <a:ext cx="1186" cy="296"/>
            </a:xfrm>
            <a:prstGeom prst="line">
              <a:avLst/>
            </a:prstGeom>
            <a:noFill/>
            <a:ln w="12700">
              <a:solidFill>
                <a:srgbClr val="00279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400"/>
            </a:p>
          </p:txBody>
        </p:sp>
        <p:sp>
          <p:nvSpPr>
            <p:cNvPr id="10274" name="Line 34"/>
            <p:cNvSpPr>
              <a:spLocks noChangeShapeType="1"/>
            </p:cNvSpPr>
            <p:nvPr/>
          </p:nvSpPr>
          <p:spPr bwMode="auto">
            <a:xfrm flipV="1">
              <a:off x="1957" y="1390"/>
              <a:ext cx="1144" cy="224"/>
            </a:xfrm>
            <a:prstGeom prst="line">
              <a:avLst/>
            </a:prstGeom>
            <a:noFill/>
            <a:ln w="12700">
              <a:solidFill>
                <a:srgbClr val="00279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400"/>
            </a:p>
          </p:txBody>
        </p:sp>
        <p:grpSp>
          <p:nvGrpSpPr>
            <p:cNvPr id="10282" name="Group 42"/>
            <p:cNvGrpSpPr>
              <a:grpSpLocks/>
            </p:cNvGrpSpPr>
            <p:nvPr/>
          </p:nvGrpSpPr>
          <p:grpSpPr bwMode="auto">
            <a:xfrm>
              <a:off x="741" y="2019"/>
              <a:ext cx="201" cy="1992"/>
              <a:chOff x="732" y="2017"/>
              <a:chExt cx="201" cy="1992"/>
            </a:xfrm>
          </p:grpSpPr>
          <p:sp>
            <p:nvSpPr>
              <p:cNvPr id="10275" name="Arc 35"/>
              <p:cNvSpPr>
                <a:spLocks/>
              </p:cNvSpPr>
              <p:nvPr/>
            </p:nvSpPr>
            <p:spPr bwMode="auto">
              <a:xfrm>
                <a:off x="836" y="2017"/>
                <a:ext cx="97" cy="89"/>
              </a:xfrm>
              <a:custGeom>
                <a:avLst/>
                <a:gdLst>
                  <a:gd name="G0" fmla="+- 21600 0 0"/>
                  <a:gd name="G1" fmla="+- 21599 0 0"/>
                  <a:gd name="G2" fmla="+- 21600 0 0"/>
                  <a:gd name="T0" fmla="*/ 0 w 21600"/>
                  <a:gd name="T1" fmla="*/ 21599 h 21599"/>
                  <a:gd name="T2" fmla="*/ 21376 w 21600"/>
                  <a:gd name="T3" fmla="*/ 0 h 21599"/>
                  <a:gd name="T4" fmla="*/ 21600 w 21600"/>
                  <a:gd name="T5" fmla="*/ 21599 h 21599"/>
                </a:gdLst>
                <a:ahLst/>
                <a:cxnLst>
                  <a:cxn ang="0">
                    <a:pos x="T0" y="T1"/>
                  </a:cxn>
                  <a:cxn ang="0">
                    <a:pos x="T2" y="T3"/>
                  </a:cxn>
                  <a:cxn ang="0">
                    <a:pos x="T4" y="T5"/>
                  </a:cxn>
                </a:cxnLst>
                <a:rect l="0" t="0" r="r" b="b"/>
                <a:pathLst>
                  <a:path w="21600" h="21599" fill="none" extrusionOk="0">
                    <a:moveTo>
                      <a:pt x="0" y="21599"/>
                    </a:moveTo>
                    <a:cubicBezTo>
                      <a:pt x="0" y="9757"/>
                      <a:pt x="9534" y="122"/>
                      <a:pt x="21376" y="0"/>
                    </a:cubicBezTo>
                  </a:path>
                  <a:path w="21600" h="21599" stroke="0" extrusionOk="0">
                    <a:moveTo>
                      <a:pt x="0" y="21599"/>
                    </a:moveTo>
                    <a:cubicBezTo>
                      <a:pt x="0" y="9757"/>
                      <a:pt x="9534" y="122"/>
                      <a:pt x="21376" y="0"/>
                    </a:cubicBezTo>
                    <a:lnTo>
                      <a:pt x="21600" y="21599"/>
                    </a:lnTo>
                    <a:close/>
                  </a:path>
                </a:pathLst>
              </a:custGeom>
              <a:noFill/>
              <a:ln w="12700" cap="rnd">
                <a:solidFill>
                  <a:srgbClr val="00279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400"/>
              </a:p>
            </p:txBody>
          </p:sp>
          <p:sp>
            <p:nvSpPr>
              <p:cNvPr id="10276" name="Arc 36"/>
              <p:cNvSpPr>
                <a:spLocks/>
              </p:cNvSpPr>
              <p:nvPr/>
            </p:nvSpPr>
            <p:spPr bwMode="auto">
              <a:xfrm rot="10800000">
                <a:off x="833" y="3920"/>
                <a:ext cx="98" cy="89"/>
              </a:xfrm>
              <a:custGeom>
                <a:avLst/>
                <a:gdLst>
                  <a:gd name="G0" fmla="+- 224 0 0"/>
                  <a:gd name="G1" fmla="+- 21600 0 0"/>
                  <a:gd name="G2" fmla="+- 21600 0 0"/>
                  <a:gd name="T0" fmla="*/ 0 w 21824"/>
                  <a:gd name="T1" fmla="*/ 1 h 21600"/>
                  <a:gd name="T2" fmla="*/ 21824 w 21824"/>
                  <a:gd name="T3" fmla="*/ 21600 h 21600"/>
                  <a:gd name="T4" fmla="*/ 224 w 21824"/>
                  <a:gd name="T5" fmla="*/ 21600 h 21600"/>
                </a:gdLst>
                <a:ahLst/>
                <a:cxnLst>
                  <a:cxn ang="0">
                    <a:pos x="T0" y="T1"/>
                  </a:cxn>
                  <a:cxn ang="0">
                    <a:pos x="T2" y="T3"/>
                  </a:cxn>
                  <a:cxn ang="0">
                    <a:pos x="T4" y="T5"/>
                  </a:cxn>
                </a:cxnLst>
                <a:rect l="0" t="0" r="r" b="b"/>
                <a:pathLst>
                  <a:path w="21824" h="21600" fill="none" extrusionOk="0">
                    <a:moveTo>
                      <a:pt x="0" y="1"/>
                    </a:moveTo>
                    <a:cubicBezTo>
                      <a:pt x="74" y="0"/>
                      <a:pt x="149" y="-1"/>
                      <a:pt x="224" y="0"/>
                    </a:cubicBezTo>
                    <a:cubicBezTo>
                      <a:pt x="12153" y="0"/>
                      <a:pt x="21824" y="9670"/>
                      <a:pt x="21824" y="21600"/>
                    </a:cubicBezTo>
                  </a:path>
                  <a:path w="21824" h="21600" stroke="0" extrusionOk="0">
                    <a:moveTo>
                      <a:pt x="0" y="1"/>
                    </a:moveTo>
                    <a:cubicBezTo>
                      <a:pt x="74" y="0"/>
                      <a:pt x="149" y="-1"/>
                      <a:pt x="224" y="0"/>
                    </a:cubicBezTo>
                    <a:cubicBezTo>
                      <a:pt x="12153" y="0"/>
                      <a:pt x="21824" y="9670"/>
                      <a:pt x="21824" y="21600"/>
                    </a:cubicBezTo>
                    <a:lnTo>
                      <a:pt x="224" y="21600"/>
                    </a:lnTo>
                    <a:close/>
                  </a:path>
                </a:pathLst>
              </a:custGeom>
              <a:noFill/>
              <a:ln w="12700" cap="rnd">
                <a:solidFill>
                  <a:srgbClr val="00279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400"/>
              </a:p>
            </p:txBody>
          </p:sp>
          <p:sp>
            <p:nvSpPr>
              <p:cNvPr id="10277" name="Line 37"/>
              <p:cNvSpPr>
                <a:spLocks noChangeShapeType="1"/>
              </p:cNvSpPr>
              <p:nvPr/>
            </p:nvSpPr>
            <p:spPr bwMode="auto">
              <a:xfrm>
                <a:off x="828" y="2104"/>
                <a:ext cx="5" cy="810"/>
              </a:xfrm>
              <a:prstGeom prst="line">
                <a:avLst/>
              </a:prstGeom>
              <a:noFill/>
              <a:ln w="12700">
                <a:solidFill>
                  <a:srgbClr val="00279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400"/>
              </a:p>
            </p:txBody>
          </p:sp>
          <p:sp>
            <p:nvSpPr>
              <p:cNvPr id="10278" name="Line 38"/>
              <p:cNvSpPr>
                <a:spLocks noChangeShapeType="1"/>
              </p:cNvSpPr>
              <p:nvPr/>
            </p:nvSpPr>
            <p:spPr bwMode="auto">
              <a:xfrm flipH="1">
                <a:off x="824" y="3088"/>
                <a:ext cx="13" cy="821"/>
              </a:xfrm>
              <a:prstGeom prst="line">
                <a:avLst/>
              </a:prstGeom>
              <a:noFill/>
              <a:ln w="12700">
                <a:solidFill>
                  <a:srgbClr val="00279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400"/>
              </a:p>
            </p:txBody>
          </p:sp>
          <p:grpSp>
            <p:nvGrpSpPr>
              <p:cNvPr id="10281" name="Group 41"/>
              <p:cNvGrpSpPr>
                <a:grpSpLocks/>
              </p:cNvGrpSpPr>
              <p:nvPr/>
            </p:nvGrpSpPr>
            <p:grpSpPr bwMode="auto">
              <a:xfrm>
                <a:off x="732" y="2915"/>
                <a:ext cx="102" cy="178"/>
                <a:chOff x="732" y="2915"/>
                <a:chExt cx="102" cy="178"/>
              </a:xfrm>
            </p:grpSpPr>
            <p:sp>
              <p:nvSpPr>
                <p:cNvPr id="10279" name="Arc 39"/>
                <p:cNvSpPr>
                  <a:spLocks/>
                </p:cNvSpPr>
                <p:nvPr/>
              </p:nvSpPr>
              <p:spPr bwMode="auto">
                <a:xfrm rot="10800000">
                  <a:off x="737" y="2915"/>
                  <a:ext cx="97" cy="89"/>
                </a:xfrm>
                <a:custGeom>
                  <a:avLst/>
                  <a:gdLst>
                    <a:gd name="G0" fmla="+- 21600 0 0"/>
                    <a:gd name="G1" fmla="+- 21599 0 0"/>
                    <a:gd name="G2" fmla="+- 21600 0 0"/>
                    <a:gd name="T0" fmla="*/ 0 w 21600"/>
                    <a:gd name="T1" fmla="*/ 21599 h 21599"/>
                    <a:gd name="T2" fmla="*/ 21376 w 21600"/>
                    <a:gd name="T3" fmla="*/ 0 h 21599"/>
                    <a:gd name="T4" fmla="*/ 21600 w 21600"/>
                    <a:gd name="T5" fmla="*/ 21599 h 21599"/>
                  </a:gdLst>
                  <a:ahLst/>
                  <a:cxnLst>
                    <a:cxn ang="0">
                      <a:pos x="T0" y="T1"/>
                    </a:cxn>
                    <a:cxn ang="0">
                      <a:pos x="T2" y="T3"/>
                    </a:cxn>
                    <a:cxn ang="0">
                      <a:pos x="T4" y="T5"/>
                    </a:cxn>
                  </a:cxnLst>
                  <a:rect l="0" t="0" r="r" b="b"/>
                  <a:pathLst>
                    <a:path w="21600" h="21599" fill="none" extrusionOk="0">
                      <a:moveTo>
                        <a:pt x="0" y="21599"/>
                      </a:moveTo>
                      <a:cubicBezTo>
                        <a:pt x="0" y="9757"/>
                        <a:pt x="9534" y="122"/>
                        <a:pt x="21376" y="0"/>
                      </a:cubicBezTo>
                    </a:path>
                    <a:path w="21600" h="21599" stroke="0" extrusionOk="0">
                      <a:moveTo>
                        <a:pt x="0" y="21599"/>
                      </a:moveTo>
                      <a:cubicBezTo>
                        <a:pt x="0" y="9757"/>
                        <a:pt x="9534" y="122"/>
                        <a:pt x="21376" y="0"/>
                      </a:cubicBezTo>
                      <a:lnTo>
                        <a:pt x="21600" y="21599"/>
                      </a:lnTo>
                      <a:close/>
                    </a:path>
                  </a:pathLst>
                </a:custGeom>
                <a:noFill/>
                <a:ln w="12700" cap="rnd">
                  <a:solidFill>
                    <a:srgbClr val="00279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400"/>
                </a:p>
              </p:txBody>
            </p:sp>
            <p:sp>
              <p:nvSpPr>
                <p:cNvPr id="10280" name="Arc 40"/>
                <p:cNvSpPr>
                  <a:spLocks/>
                </p:cNvSpPr>
                <p:nvPr/>
              </p:nvSpPr>
              <p:spPr bwMode="auto">
                <a:xfrm>
                  <a:off x="732" y="3004"/>
                  <a:ext cx="98" cy="89"/>
                </a:xfrm>
                <a:custGeom>
                  <a:avLst/>
                  <a:gdLst>
                    <a:gd name="G0" fmla="+- 224 0 0"/>
                    <a:gd name="G1" fmla="+- 21600 0 0"/>
                    <a:gd name="G2" fmla="+- 21600 0 0"/>
                    <a:gd name="T0" fmla="*/ 0 w 21824"/>
                    <a:gd name="T1" fmla="*/ 1 h 21600"/>
                    <a:gd name="T2" fmla="*/ 21824 w 21824"/>
                    <a:gd name="T3" fmla="*/ 21600 h 21600"/>
                    <a:gd name="T4" fmla="*/ 224 w 21824"/>
                    <a:gd name="T5" fmla="*/ 21600 h 21600"/>
                  </a:gdLst>
                  <a:ahLst/>
                  <a:cxnLst>
                    <a:cxn ang="0">
                      <a:pos x="T0" y="T1"/>
                    </a:cxn>
                    <a:cxn ang="0">
                      <a:pos x="T2" y="T3"/>
                    </a:cxn>
                    <a:cxn ang="0">
                      <a:pos x="T4" y="T5"/>
                    </a:cxn>
                  </a:cxnLst>
                  <a:rect l="0" t="0" r="r" b="b"/>
                  <a:pathLst>
                    <a:path w="21824" h="21600" fill="none" extrusionOk="0">
                      <a:moveTo>
                        <a:pt x="0" y="1"/>
                      </a:moveTo>
                      <a:cubicBezTo>
                        <a:pt x="74" y="0"/>
                        <a:pt x="149" y="-1"/>
                        <a:pt x="224" y="0"/>
                      </a:cubicBezTo>
                      <a:cubicBezTo>
                        <a:pt x="12153" y="0"/>
                        <a:pt x="21824" y="9670"/>
                        <a:pt x="21824" y="21600"/>
                      </a:cubicBezTo>
                    </a:path>
                    <a:path w="21824" h="21600" stroke="0" extrusionOk="0">
                      <a:moveTo>
                        <a:pt x="0" y="1"/>
                      </a:moveTo>
                      <a:cubicBezTo>
                        <a:pt x="74" y="0"/>
                        <a:pt x="149" y="-1"/>
                        <a:pt x="224" y="0"/>
                      </a:cubicBezTo>
                      <a:cubicBezTo>
                        <a:pt x="12153" y="0"/>
                        <a:pt x="21824" y="9670"/>
                        <a:pt x="21824" y="21600"/>
                      </a:cubicBezTo>
                      <a:lnTo>
                        <a:pt x="224" y="21600"/>
                      </a:lnTo>
                      <a:close/>
                    </a:path>
                  </a:pathLst>
                </a:custGeom>
                <a:noFill/>
                <a:ln w="12700" cap="rnd">
                  <a:solidFill>
                    <a:srgbClr val="00279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400"/>
                </a:p>
              </p:txBody>
            </p:sp>
          </p:grpSp>
        </p:grpSp>
        <p:sp>
          <p:nvSpPr>
            <p:cNvPr id="10283" name="Rectangle 43"/>
            <p:cNvSpPr>
              <a:spLocks noChangeArrowheads="1"/>
            </p:cNvSpPr>
            <p:nvPr/>
          </p:nvSpPr>
          <p:spPr bwMode="auto">
            <a:xfrm rot="16200000">
              <a:off x="341" y="2936"/>
              <a:ext cx="67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spcBef>
                  <a:spcPct val="50000"/>
                </a:spcBef>
              </a:pPr>
              <a:r>
                <a:rPr lang="en-US" sz="1400">
                  <a:solidFill>
                    <a:srgbClr val="00279F"/>
                  </a:solidFill>
                </a:rPr>
                <a:t>LOGISTI</a:t>
              </a:r>
              <a:r>
                <a:rPr lang="cs-CZ" sz="1400">
                  <a:solidFill>
                    <a:srgbClr val="00279F"/>
                  </a:solidFill>
                </a:rPr>
                <a:t>KA</a:t>
              </a:r>
              <a:endParaRPr lang="en-US" sz="1400">
                <a:solidFill>
                  <a:srgbClr val="00279F"/>
                </a:solidFill>
              </a:endParaRPr>
            </a:p>
          </p:txBody>
        </p:sp>
        <p:grpSp>
          <p:nvGrpSpPr>
            <p:cNvPr id="10291" name="Group 51"/>
            <p:cNvGrpSpPr>
              <a:grpSpLocks/>
            </p:cNvGrpSpPr>
            <p:nvPr/>
          </p:nvGrpSpPr>
          <p:grpSpPr bwMode="auto">
            <a:xfrm>
              <a:off x="5379" y="981"/>
              <a:ext cx="193" cy="1440"/>
              <a:chOff x="5370" y="979"/>
              <a:chExt cx="193" cy="1440"/>
            </a:xfrm>
          </p:grpSpPr>
          <p:sp>
            <p:nvSpPr>
              <p:cNvPr id="10284" name="Arc 44"/>
              <p:cNvSpPr>
                <a:spLocks/>
              </p:cNvSpPr>
              <p:nvPr/>
            </p:nvSpPr>
            <p:spPr bwMode="auto">
              <a:xfrm>
                <a:off x="5370" y="979"/>
                <a:ext cx="93" cy="63"/>
              </a:xfrm>
              <a:custGeom>
                <a:avLst/>
                <a:gdLst>
                  <a:gd name="G0" fmla="+- 235 0 0"/>
                  <a:gd name="G1" fmla="+- 21600 0 0"/>
                  <a:gd name="G2" fmla="+- 21600 0 0"/>
                  <a:gd name="T0" fmla="*/ 0 w 21835"/>
                  <a:gd name="T1" fmla="*/ 1 h 21600"/>
                  <a:gd name="T2" fmla="*/ 21835 w 21835"/>
                  <a:gd name="T3" fmla="*/ 21600 h 21600"/>
                  <a:gd name="T4" fmla="*/ 235 w 21835"/>
                  <a:gd name="T5" fmla="*/ 21600 h 21600"/>
                </a:gdLst>
                <a:ahLst/>
                <a:cxnLst>
                  <a:cxn ang="0">
                    <a:pos x="T0" y="T1"/>
                  </a:cxn>
                  <a:cxn ang="0">
                    <a:pos x="T2" y="T3"/>
                  </a:cxn>
                  <a:cxn ang="0">
                    <a:pos x="T4" y="T5"/>
                  </a:cxn>
                </a:cxnLst>
                <a:rect l="0" t="0" r="r" b="b"/>
                <a:pathLst>
                  <a:path w="21835" h="21600" fill="none" extrusionOk="0">
                    <a:moveTo>
                      <a:pt x="0" y="1"/>
                    </a:moveTo>
                    <a:cubicBezTo>
                      <a:pt x="78" y="0"/>
                      <a:pt x="156" y="-1"/>
                      <a:pt x="235" y="0"/>
                    </a:cubicBezTo>
                    <a:cubicBezTo>
                      <a:pt x="12164" y="0"/>
                      <a:pt x="21835" y="9670"/>
                      <a:pt x="21835" y="21600"/>
                    </a:cubicBezTo>
                  </a:path>
                  <a:path w="21835" h="21600" stroke="0" extrusionOk="0">
                    <a:moveTo>
                      <a:pt x="0" y="1"/>
                    </a:moveTo>
                    <a:cubicBezTo>
                      <a:pt x="78" y="0"/>
                      <a:pt x="156" y="-1"/>
                      <a:pt x="235" y="0"/>
                    </a:cubicBezTo>
                    <a:cubicBezTo>
                      <a:pt x="12164" y="0"/>
                      <a:pt x="21835" y="9670"/>
                      <a:pt x="21835" y="21600"/>
                    </a:cubicBezTo>
                    <a:lnTo>
                      <a:pt x="235" y="21600"/>
                    </a:lnTo>
                    <a:close/>
                  </a:path>
                </a:pathLst>
              </a:custGeom>
              <a:noFill/>
              <a:ln w="12700" cap="rnd">
                <a:solidFill>
                  <a:srgbClr val="00279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400"/>
              </a:p>
            </p:txBody>
          </p:sp>
          <p:sp>
            <p:nvSpPr>
              <p:cNvPr id="10285" name="Arc 45"/>
              <p:cNvSpPr>
                <a:spLocks/>
              </p:cNvSpPr>
              <p:nvPr/>
            </p:nvSpPr>
            <p:spPr bwMode="auto">
              <a:xfrm rot="10800000">
                <a:off x="5374" y="2356"/>
                <a:ext cx="92" cy="63"/>
              </a:xfrm>
              <a:custGeom>
                <a:avLst/>
                <a:gdLst>
                  <a:gd name="G0" fmla="+- 21600 0 0"/>
                  <a:gd name="G1" fmla="+- 21599 0 0"/>
                  <a:gd name="G2" fmla="+- 21600 0 0"/>
                  <a:gd name="T0" fmla="*/ 0 w 21600"/>
                  <a:gd name="T1" fmla="*/ 21599 h 21599"/>
                  <a:gd name="T2" fmla="*/ 21365 w 21600"/>
                  <a:gd name="T3" fmla="*/ 0 h 21599"/>
                  <a:gd name="T4" fmla="*/ 21600 w 21600"/>
                  <a:gd name="T5" fmla="*/ 21599 h 21599"/>
                </a:gdLst>
                <a:ahLst/>
                <a:cxnLst>
                  <a:cxn ang="0">
                    <a:pos x="T0" y="T1"/>
                  </a:cxn>
                  <a:cxn ang="0">
                    <a:pos x="T2" y="T3"/>
                  </a:cxn>
                  <a:cxn ang="0">
                    <a:pos x="T4" y="T5"/>
                  </a:cxn>
                </a:cxnLst>
                <a:rect l="0" t="0" r="r" b="b"/>
                <a:pathLst>
                  <a:path w="21600" h="21599" fill="none" extrusionOk="0">
                    <a:moveTo>
                      <a:pt x="0" y="21599"/>
                    </a:moveTo>
                    <a:cubicBezTo>
                      <a:pt x="0" y="9761"/>
                      <a:pt x="9528" y="129"/>
                      <a:pt x="21365" y="0"/>
                    </a:cubicBezTo>
                  </a:path>
                  <a:path w="21600" h="21599" stroke="0" extrusionOk="0">
                    <a:moveTo>
                      <a:pt x="0" y="21599"/>
                    </a:moveTo>
                    <a:cubicBezTo>
                      <a:pt x="0" y="9761"/>
                      <a:pt x="9528" y="129"/>
                      <a:pt x="21365" y="0"/>
                    </a:cubicBezTo>
                    <a:lnTo>
                      <a:pt x="21600" y="21599"/>
                    </a:lnTo>
                    <a:close/>
                  </a:path>
                </a:pathLst>
              </a:custGeom>
              <a:noFill/>
              <a:ln w="12700" cap="rnd">
                <a:solidFill>
                  <a:srgbClr val="00279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400"/>
              </a:p>
            </p:txBody>
          </p:sp>
          <p:sp>
            <p:nvSpPr>
              <p:cNvPr id="10286" name="Line 46"/>
              <p:cNvSpPr>
                <a:spLocks noChangeShapeType="1"/>
              </p:cNvSpPr>
              <p:nvPr/>
            </p:nvSpPr>
            <p:spPr bwMode="auto">
              <a:xfrm flipH="1">
                <a:off x="5462" y="1042"/>
                <a:ext cx="12" cy="583"/>
              </a:xfrm>
              <a:prstGeom prst="line">
                <a:avLst/>
              </a:prstGeom>
              <a:noFill/>
              <a:ln w="12700">
                <a:solidFill>
                  <a:srgbClr val="00279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400"/>
              </a:p>
            </p:txBody>
          </p:sp>
          <p:sp>
            <p:nvSpPr>
              <p:cNvPr id="10287" name="Line 47"/>
              <p:cNvSpPr>
                <a:spLocks noChangeShapeType="1"/>
              </p:cNvSpPr>
              <p:nvPr/>
            </p:nvSpPr>
            <p:spPr bwMode="auto">
              <a:xfrm>
                <a:off x="5466" y="1753"/>
                <a:ext cx="4" cy="592"/>
              </a:xfrm>
              <a:prstGeom prst="line">
                <a:avLst/>
              </a:prstGeom>
              <a:noFill/>
              <a:ln w="12700">
                <a:solidFill>
                  <a:srgbClr val="00279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400"/>
              </a:p>
            </p:txBody>
          </p:sp>
          <p:grpSp>
            <p:nvGrpSpPr>
              <p:cNvPr id="10290" name="Group 50"/>
              <p:cNvGrpSpPr>
                <a:grpSpLocks/>
              </p:cNvGrpSpPr>
              <p:nvPr/>
            </p:nvGrpSpPr>
            <p:grpSpPr bwMode="auto">
              <a:xfrm>
                <a:off x="5465" y="1629"/>
                <a:ext cx="98" cy="128"/>
                <a:chOff x="5465" y="1629"/>
                <a:chExt cx="98" cy="128"/>
              </a:xfrm>
            </p:grpSpPr>
            <p:sp>
              <p:nvSpPr>
                <p:cNvPr id="10288" name="Arc 48"/>
                <p:cNvSpPr>
                  <a:spLocks/>
                </p:cNvSpPr>
                <p:nvPr/>
              </p:nvSpPr>
              <p:spPr bwMode="auto">
                <a:xfrm rot="10800000">
                  <a:off x="5465" y="1629"/>
                  <a:ext cx="93" cy="63"/>
                </a:xfrm>
                <a:custGeom>
                  <a:avLst/>
                  <a:gdLst>
                    <a:gd name="G0" fmla="+- 235 0 0"/>
                    <a:gd name="G1" fmla="+- 21600 0 0"/>
                    <a:gd name="G2" fmla="+- 21600 0 0"/>
                    <a:gd name="T0" fmla="*/ 0 w 21835"/>
                    <a:gd name="T1" fmla="*/ 1 h 21600"/>
                    <a:gd name="T2" fmla="*/ 21835 w 21835"/>
                    <a:gd name="T3" fmla="*/ 21600 h 21600"/>
                    <a:gd name="T4" fmla="*/ 235 w 21835"/>
                    <a:gd name="T5" fmla="*/ 21600 h 21600"/>
                  </a:gdLst>
                  <a:ahLst/>
                  <a:cxnLst>
                    <a:cxn ang="0">
                      <a:pos x="T0" y="T1"/>
                    </a:cxn>
                    <a:cxn ang="0">
                      <a:pos x="T2" y="T3"/>
                    </a:cxn>
                    <a:cxn ang="0">
                      <a:pos x="T4" y="T5"/>
                    </a:cxn>
                  </a:cxnLst>
                  <a:rect l="0" t="0" r="r" b="b"/>
                  <a:pathLst>
                    <a:path w="21835" h="21600" fill="none" extrusionOk="0">
                      <a:moveTo>
                        <a:pt x="0" y="1"/>
                      </a:moveTo>
                      <a:cubicBezTo>
                        <a:pt x="78" y="0"/>
                        <a:pt x="156" y="-1"/>
                        <a:pt x="235" y="0"/>
                      </a:cubicBezTo>
                      <a:cubicBezTo>
                        <a:pt x="12164" y="0"/>
                        <a:pt x="21835" y="9670"/>
                        <a:pt x="21835" y="21600"/>
                      </a:cubicBezTo>
                    </a:path>
                    <a:path w="21835" h="21600" stroke="0" extrusionOk="0">
                      <a:moveTo>
                        <a:pt x="0" y="1"/>
                      </a:moveTo>
                      <a:cubicBezTo>
                        <a:pt x="78" y="0"/>
                        <a:pt x="156" y="-1"/>
                        <a:pt x="235" y="0"/>
                      </a:cubicBezTo>
                      <a:cubicBezTo>
                        <a:pt x="12164" y="0"/>
                        <a:pt x="21835" y="9670"/>
                        <a:pt x="21835" y="21600"/>
                      </a:cubicBezTo>
                      <a:lnTo>
                        <a:pt x="235" y="21600"/>
                      </a:lnTo>
                      <a:close/>
                    </a:path>
                  </a:pathLst>
                </a:custGeom>
                <a:noFill/>
                <a:ln w="12700" cap="rnd">
                  <a:solidFill>
                    <a:srgbClr val="00279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400"/>
                </a:p>
              </p:txBody>
            </p:sp>
            <p:sp>
              <p:nvSpPr>
                <p:cNvPr id="10289" name="Arc 49"/>
                <p:cNvSpPr>
                  <a:spLocks/>
                </p:cNvSpPr>
                <p:nvPr/>
              </p:nvSpPr>
              <p:spPr bwMode="auto">
                <a:xfrm>
                  <a:off x="5471" y="1694"/>
                  <a:ext cx="92" cy="63"/>
                </a:xfrm>
                <a:custGeom>
                  <a:avLst/>
                  <a:gdLst>
                    <a:gd name="G0" fmla="+- 21597 0 0"/>
                    <a:gd name="G1" fmla="+- 21599 0 0"/>
                    <a:gd name="G2" fmla="+- 21600 0 0"/>
                    <a:gd name="T0" fmla="*/ 0 w 21597"/>
                    <a:gd name="T1" fmla="*/ 21259 h 21599"/>
                    <a:gd name="T2" fmla="*/ 21364 w 21597"/>
                    <a:gd name="T3" fmla="*/ 0 h 21599"/>
                    <a:gd name="T4" fmla="*/ 21597 w 21597"/>
                    <a:gd name="T5" fmla="*/ 21599 h 21599"/>
                  </a:gdLst>
                  <a:ahLst/>
                  <a:cxnLst>
                    <a:cxn ang="0">
                      <a:pos x="T0" y="T1"/>
                    </a:cxn>
                    <a:cxn ang="0">
                      <a:pos x="T2" y="T3"/>
                    </a:cxn>
                    <a:cxn ang="0">
                      <a:pos x="T4" y="T5"/>
                    </a:cxn>
                  </a:cxnLst>
                  <a:rect l="0" t="0" r="r" b="b"/>
                  <a:pathLst>
                    <a:path w="21597" h="21599" fill="none" extrusionOk="0">
                      <a:moveTo>
                        <a:pt x="-1" y="21258"/>
                      </a:moveTo>
                      <a:cubicBezTo>
                        <a:pt x="183" y="9554"/>
                        <a:pt x="9658" y="126"/>
                        <a:pt x="21364" y="0"/>
                      </a:cubicBezTo>
                    </a:path>
                    <a:path w="21597" h="21599" stroke="0" extrusionOk="0">
                      <a:moveTo>
                        <a:pt x="-1" y="21258"/>
                      </a:moveTo>
                      <a:cubicBezTo>
                        <a:pt x="183" y="9554"/>
                        <a:pt x="9658" y="126"/>
                        <a:pt x="21364" y="0"/>
                      </a:cubicBezTo>
                      <a:lnTo>
                        <a:pt x="21597" y="21599"/>
                      </a:lnTo>
                      <a:close/>
                    </a:path>
                  </a:pathLst>
                </a:custGeom>
                <a:noFill/>
                <a:ln w="12700" cap="rnd">
                  <a:solidFill>
                    <a:srgbClr val="00279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400"/>
                </a:p>
              </p:txBody>
            </p:sp>
          </p:grpSp>
        </p:grpSp>
      </p:grpSp>
      <p:sp>
        <p:nvSpPr>
          <p:cNvPr id="10292" name="Rectangle 52"/>
          <p:cNvSpPr>
            <a:spLocks noChangeArrowheads="1"/>
          </p:cNvSpPr>
          <p:nvPr/>
        </p:nvSpPr>
        <p:spPr bwMode="auto">
          <a:xfrm rot="16200000">
            <a:off x="8128001" y="2492375"/>
            <a:ext cx="1668462"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sz="1800">
                <a:solidFill>
                  <a:srgbClr val="00279F"/>
                </a:solidFill>
              </a:rPr>
              <a:t>MARKETING</a:t>
            </a:r>
          </a:p>
        </p:txBody>
      </p:sp>
      <p:sp>
        <p:nvSpPr>
          <p:cNvPr id="10293" name="Rectangle 53"/>
          <p:cNvSpPr>
            <a:spLocks noChangeArrowheads="1"/>
          </p:cNvSpPr>
          <p:nvPr/>
        </p:nvSpPr>
        <p:spPr bwMode="auto">
          <a:xfrm>
            <a:off x="2606675" y="6524625"/>
            <a:ext cx="6537325" cy="333375"/>
          </a:xfrm>
          <a:prstGeom prst="rect">
            <a:avLst/>
          </a:prstGeom>
          <a:solidFill>
            <a:srgbClr val="FFFFF5"/>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r">
              <a:lnSpc>
                <a:spcPct val="80000"/>
              </a:lnSpc>
              <a:spcBef>
                <a:spcPct val="50000"/>
              </a:spcBef>
            </a:pPr>
            <a:r>
              <a:rPr lang="en-US" sz="1000">
                <a:solidFill>
                  <a:srgbClr val="CECECE"/>
                </a:solidFill>
              </a:rPr>
              <a:t>Source: Adapted from Douglas M. Lambert, </a:t>
            </a:r>
            <a:r>
              <a:rPr lang="en-US" sz="1000" i="1">
                <a:solidFill>
                  <a:srgbClr val="CECECE"/>
                </a:solidFill>
              </a:rPr>
              <a:t>The Development of an Inventory Costing Methodology: A Study of the Costs Associated with Holding Inventory </a:t>
            </a:r>
            <a:r>
              <a:rPr lang="en-US" sz="1000">
                <a:solidFill>
                  <a:srgbClr val="CECECE"/>
                </a:solidFill>
              </a:rPr>
              <a:t>(Chicago, IL: National Council of Physical Distribution Management, 1976), p. 7.</a:t>
            </a:r>
          </a:p>
        </p:txBody>
      </p:sp>
      <p:sp>
        <p:nvSpPr>
          <p:cNvPr id="2" name="Nadpis 1"/>
          <p:cNvSpPr>
            <a:spLocks noGrp="1"/>
          </p:cNvSpPr>
          <p:nvPr>
            <p:ph type="title"/>
          </p:nvPr>
        </p:nvSpPr>
        <p:spPr>
          <a:xfrm>
            <a:off x="539550" y="347664"/>
            <a:ext cx="8064900" cy="451576"/>
          </a:xfrm>
        </p:spPr>
        <p:txBody>
          <a:bodyPr>
            <a:normAutofit fontScale="90000"/>
          </a:bodyPr>
          <a:lstStyle/>
          <a:p>
            <a:r>
              <a:rPr lang="cs-CZ" dirty="0"/>
              <a:t>Nákladové vazby mezi zákl. složkami marketingu a logistiky</a:t>
            </a:r>
          </a:p>
        </p:txBody>
      </p:sp>
    </p:spTree>
    <p:extLst>
      <p:ext uri="{BB962C8B-B14F-4D97-AF65-F5344CB8AC3E}">
        <p14:creationId xmlns:p14="http://schemas.microsoft.com/office/powerpoint/2010/main" val="263926280"/>
      </p:ext>
    </p:extLst>
  </p:cSld>
  <p:clrMapOvr>
    <a:masterClrMapping/>
  </p:clrMapOvr>
  <p:transition>
    <p:strips/>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normAutofit fontScale="90000"/>
          </a:bodyPr>
          <a:lstStyle/>
          <a:p>
            <a:r>
              <a:rPr lang="en-US" sz="3600" dirty="0"/>
              <a:t>Logistics Interfaces with Marketing</a:t>
            </a:r>
            <a:br>
              <a:rPr lang="en-US" sz="3600" dirty="0"/>
            </a:br>
            <a:endParaRPr lang="en-US" sz="3600" dirty="0"/>
          </a:p>
        </p:txBody>
      </p:sp>
      <p:sp>
        <p:nvSpPr>
          <p:cNvPr id="140291" name="Rectangle 3"/>
          <p:cNvSpPr>
            <a:spLocks noGrp="1" noChangeArrowheads="1"/>
          </p:cNvSpPr>
          <p:nvPr>
            <p:ph idx="1"/>
          </p:nvPr>
        </p:nvSpPr>
        <p:spPr/>
        <p:txBody>
          <a:bodyPr/>
          <a:lstStyle/>
          <a:p>
            <a:pPr marL="533400" indent="-533400"/>
            <a:r>
              <a:rPr lang="en-US"/>
              <a:t>The Marketing Mix – Four Ps</a:t>
            </a:r>
          </a:p>
          <a:p>
            <a:pPr marL="990600" lvl="1" indent="-533400">
              <a:buFont typeface="Wingdings" pitchFamily="2" charset="2"/>
              <a:buNone/>
            </a:pPr>
            <a:r>
              <a:rPr lang="en-US"/>
              <a:t>(i)  </a:t>
            </a:r>
            <a:r>
              <a:rPr lang="en-US">
                <a:hlinkClick r:id="rId3" action="ppaction://hlinksldjump"/>
              </a:rPr>
              <a:t>Price</a:t>
            </a:r>
            <a:endParaRPr lang="en-US"/>
          </a:p>
          <a:p>
            <a:pPr marL="990600" lvl="1" indent="-533400">
              <a:buFont typeface="Wingdings" pitchFamily="2" charset="2"/>
              <a:buNone/>
            </a:pPr>
            <a:r>
              <a:rPr lang="en-US"/>
              <a:t>(ii) </a:t>
            </a:r>
            <a:r>
              <a:rPr lang="en-US">
                <a:hlinkClick r:id="rId4" action="ppaction://hlinksldjump"/>
              </a:rPr>
              <a:t>Product</a:t>
            </a:r>
            <a:endParaRPr lang="en-US"/>
          </a:p>
          <a:p>
            <a:pPr marL="990600" lvl="1" indent="-533400">
              <a:buFont typeface="Wingdings" pitchFamily="2" charset="2"/>
              <a:buNone/>
            </a:pPr>
            <a:r>
              <a:rPr lang="en-US"/>
              <a:t>(iii) </a:t>
            </a:r>
            <a:r>
              <a:rPr lang="en-US">
                <a:hlinkClick r:id="rId5" action="ppaction://hlinksldjump"/>
              </a:rPr>
              <a:t>Promotion</a:t>
            </a:r>
            <a:endParaRPr lang="en-US"/>
          </a:p>
          <a:p>
            <a:pPr marL="990600" lvl="1" indent="-533400">
              <a:buFont typeface="Wingdings" pitchFamily="2" charset="2"/>
              <a:buNone/>
            </a:pPr>
            <a:r>
              <a:rPr lang="en-US"/>
              <a:t>(iv) </a:t>
            </a:r>
            <a:r>
              <a:rPr lang="en-US">
                <a:hlinkClick r:id="rId6" action="ppaction://hlinksldjump"/>
              </a:rPr>
              <a:t>Place</a:t>
            </a:r>
            <a:endParaRPr lang="en-US"/>
          </a:p>
        </p:txBody>
      </p:sp>
      <p:pic>
        <p:nvPicPr>
          <p:cNvPr id="140292" name="Picture 4" descr="BD05333_[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9200" y="3200400"/>
            <a:ext cx="2784475" cy="30432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j0298581[1]">
            <a:extLst>
              <a:ext uri="{FF2B5EF4-FFF2-40B4-BE49-F238E27FC236}">
                <a16:creationId xmlns:a16="http://schemas.microsoft.com/office/drawing/2014/main" id="{543664C6-52AE-03C2-BB0F-64A109299BF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37623" y="4568076"/>
            <a:ext cx="1555750" cy="17843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BD10476_[1]">
            <a:extLst>
              <a:ext uri="{FF2B5EF4-FFF2-40B4-BE49-F238E27FC236}">
                <a16:creationId xmlns:a16="http://schemas.microsoft.com/office/drawing/2014/main" id="{600B318E-41D0-1268-1B10-81CD09A8147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45776" y="2941157"/>
            <a:ext cx="1627187" cy="181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5018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690563"/>
            <a:ext cx="8439150" cy="547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44906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 y="1152525"/>
            <a:ext cx="8477250" cy="455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6120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823913"/>
            <a:ext cx="8401050" cy="52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5346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D4001E-99D6-40E9-B4C7-D1D772E30AFF}"/>
              </a:ext>
            </a:extLst>
          </p:cNvPr>
          <p:cNvSpPr>
            <a:spLocks noGrp="1"/>
          </p:cNvSpPr>
          <p:nvPr>
            <p:ph type="title"/>
          </p:nvPr>
        </p:nvSpPr>
        <p:spPr/>
        <p:txBody>
          <a:bodyPr/>
          <a:lstStyle/>
          <a:p>
            <a:r>
              <a:rPr lang="cs-CZ" dirty="0"/>
              <a:t>Logistika v běžném životě</a:t>
            </a:r>
          </a:p>
        </p:txBody>
      </p:sp>
      <p:pic>
        <p:nvPicPr>
          <p:cNvPr id="4" name="Obrázek 3">
            <a:extLst>
              <a:ext uri="{FF2B5EF4-FFF2-40B4-BE49-F238E27FC236}">
                <a16:creationId xmlns:a16="http://schemas.microsoft.com/office/drawing/2014/main" id="{6B1E465F-D854-4489-B800-7AE7FE12F982}"/>
              </a:ext>
            </a:extLst>
          </p:cNvPr>
          <p:cNvPicPr>
            <a:picLocks noChangeAspect="1"/>
          </p:cNvPicPr>
          <p:nvPr/>
        </p:nvPicPr>
        <p:blipFill>
          <a:blip r:embed="rId2"/>
          <a:stretch>
            <a:fillRect/>
          </a:stretch>
        </p:blipFill>
        <p:spPr>
          <a:xfrm>
            <a:off x="301382" y="1340768"/>
            <a:ext cx="8541236" cy="5230821"/>
          </a:xfrm>
          <a:prstGeom prst="rect">
            <a:avLst/>
          </a:prstGeom>
        </p:spPr>
      </p:pic>
      <p:pic>
        <p:nvPicPr>
          <p:cNvPr id="5" name="Obrázek 4" descr="Automobily v zaseknutých dopravních">
            <a:extLst>
              <a:ext uri="{FF2B5EF4-FFF2-40B4-BE49-F238E27FC236}">
                <a16:creationId xmlns:a16="http://schemas.microsoft.com/office/drawing/2014/main" id="{F03ED782-0789-45AE-87CB-4422E94CAE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502" y="1250408"/>
            <a:ext cx="2293361" cy="1488709"/>
          </a:xfrm>
          <a:prstGeom prst="rect">
            <a:avLst/>
          </a:prstGeom>
        </p:spPr>
      </p:pic>
    </p:spTree>
    <p:extLst>
      <p:ext uri="{BB962C8B-B14F-4D97-AF65-F5344CB8AC3E}">
        <p14:creationId xmlns:p14="http://schemas.microsoft.com/office/powerpoint/2010/main" val="4154396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1331640" y="1916832"/>
            <a:ext cx="6840760" cy="432048"/>
          </a:xfrm>
        </p:spPr>
        <p:txBody>
          <a:bodyPr>
            <a:normAutofit fontScale="90000"/>
          </a:bodyPr>
          <a:lstStyle/>
          <a:p>
            <a:r>
              <a:rPr lang="cs-CZ" dirty="0"/>
              <a:t>Jaké části podniku logistika ovlivňuje?</a:t>
            </a:r>
            <a:endParaRPr lang="en-US" dirty="0"/>
          </a:p>
        </p:txBody>
      </p:sp>
      <p:pic>
        <p:nvPicPr>
          <p:cNvPr id="3" name="Obrázek 2">
            <a:extLst>
              <a:ext uri="{FF2B5EF4-FFF2-40B4-BE49-F238E27FC236}">
                <a16:creationId xmlns:a16="http://schemas.microsoft.com/office/drawing/2014/main" id="{87C2DBEB-8F64-AF7B-CEF0-85FB4AE0F986}"/>
              </a:ext>
            </a:extLst>
          </p:cNvPr>
          <p:cNvPicPr>
            <a:picLocks noChangeAspect="1"/>
          </p:cNvPicPr>
          <p:nvPr/>
        </p:nvPicPr>
        <p:blipFill>
          <a:blip r:embed="rId3">
            <a:alphaModFix amt="50000"/>
          </a:blip>
          <a:stretch>
            <a:fillRect/>
          </a:stretch>
        </p:blipFill>
        <p:spPr>
          <a:xfrm>
            <a:off x="1619672" y="3362446"/>
            <a:ext cx="5236031" cy="2645445"/>
          </a:xfrm>
          <a:prstGeom prst="rect">
            <a:avLst/>
          </a:prstGeom>
        </p:spPr>
      </p:pic>
    </p:spTree>
    <p:extLst>
      <p:ext uri="{BB962C8B-B14F-4D97-AF65-F5344CB8AC3E}">
        <p14:creationId xmlns:p14="http://schemas.microsoft.com/office/powerpoint/2010/main" val="3567025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A02623-1245-4597-A666-035226E44B02}"/>
              </a:ext>
            </a:extLst>
          </p:cNvPr>
          <p:cNvSpPr>
            <a:spLocks noGrp="1"/>
          </p:cNvSpPr>
          <p:nvPr>
            <p:ph type="title"/>
          </p:nvPr>
        </p:nvSpPr>
        <p:spPr/>
        <p:txBody>
          <a:bodyPr>
            <a:normAutofit fontScale="90000"/>
          </a:bodyPr>
          <a:lstStyle/>
          <a:p>
            <a:r>
              <a:rPr lang="cs-CZ" dirty="0"/>
              <a:t>Dopad na finanční výkonnost</a:t>
            </a:r>
          </a:p>
        </p:txBody>
      </p:sp>
      <p:pic>
        <p:nvPicPr>
          <p:cNvPr id="7" name="Obrázek 6">
            <a:extLst>
              <a:ext uri="{FF2B5EF4-FFF2-40B4-BE49-F238E27FC236}">
                <a16:creationId xmlns:a16="http://schemas.microsoft.com/office/drawing/2014/main" id="{A4B85FDC-B88B-430C-ABC1-F7801E1476FB}"/>
              </a:ext>
            </a:extLst>
          </p:cNvPr>
          <p:cNvPicPr>
            <a:picLocks noChangeAspect="1"/>
          </p:cNvPicPr>
          <p:nvPr/>
        </p:nvPicPr>
        <p:blipFill>
          <a:blip r:embed="rId3"/>
          <a:stretch>
            <a:fillRect/>
          </a:stretch>
        </p:blipFill>
        <p:spPr>
          <a:xfrm>
            <a:off x="4872239" y="2564905"/>
            <a:ext cx="4157291" cy="3168352"/>
          </a:xfrm>
          <a:prstGeom prst="rect">
            <a:avLst/>
          </a:prstGeom>
        </p:spPr>
      </p:pic>
      <p:pic>
        <p:nvPicPr>
          <p:cNvPr id="6" name="Obrázek 5">
            <a:extLst>
              <a:ext uri="{FF2B5EF4-FFF2-40B4-BE49-F238E27FC236}">
                <a16:creationId xmlns:a16="http://schemas.microsoft.com/office/drawing/2014/main" id="{353C3C1A-A15E-418F-A797-25FA21DE18A5}"/>
              </a:ext>
            </a:extLst>
          </p:cNvPr>
          <p:cNvPicPr>
            <a:picLocks noChangeAspect="1"/>
          </p:cNvPicPr>
          <p:nvPr/>
        </p:nvPicPr>
        <p:blipFill>
          <a:blip r:embed="rId4"/>
          <a:stretch>
            <a:fillRect/>
          </a:stretch>
        </p:blipFill>
        <p:spPr>
          <a:xfrm>
            <a:off x="121490" y="2599681"/>
            <a:ext cx="4685992" cy="3070324"/>
          </a:xfrm>
          <a:prstGeom prst="rect">
            <a:avLst/>
          </a:prstGeom>
        </p:spPr>
      </p:pic>
    </p:spTree>
    <p:extLst>
      <p:ext uri="{BB962C8B-B14F-4D97-AF65-F5344CB8AC3E}">
        <p14:creationId xmlns:p14="http://schemas.microsoft.com/office/powerpoint/2010/main" val="1584331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4B1958-7637-4434-88F5-3B9E2DB44C53}"/>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B9C3E8E9-EE56-49A6-ACFF-1287935BADBD}"/>
              </a:ext>
            </a:extLst>
          </p:cNvPr>
          <p:cNvSpPr>
            <a:spLocks noGrp="1"/>
          </p:cNvSpPr>
          <p:nvPr>
            <p:ph idx="1"/>
          </p:nvPr>
        </p:nvSpPr>
        <p:spPr/>
        <p:txBody>
          <a:bodyPr/>
          <a:lstStyle/>
          <a:p>
            <a:endParaRPr lang="cs-CZ"/>
          </a:p>
        </p:txBody>
      </p:sp>
      <p:pic>
        <p:nvPicPr>
          <p:cNvPr id="5" name="Obrázek 4">
            <a:extLst>
              <a:ext uri="{FF2B5EF4-FFF2-40B4-BE49-F238E27FC236}">
                <a16:creationId xmlns:a16="http://schemas.microsoft.com/office/drawing/2014/main" id="{9F8F4F9B-04A2-4EDB-ADBC-631CA781A9C6}"/>
              </a:ext>
            </a:extLst>
          </p:cNvPr>
          <p:cNvPicPr>
            <a:picLocks noChangeAspect="1"/>
          </p:cNvPicPr>
          <p:nvPr/>
        </p:nvPicPr>
        <p:blipFill>
          <a:blip r:embed="rId3"/>
          <a:stretch>
            <a:fillRect/>
          </a:stretch>
        </p:blipFill>
        <p:spPr>
          <a:xfrm>
            <a:off x="1362075" y="1285875"/>
            <a:ext cx="6419850" cy="4286250"/>
          </a:xfrm>
          <a:prstGeom prst="rect">
            <a:avLst/>
          </a:prstGeom>
        </p:spPr>
      </p:pic>
    </p:spTree>
    <p:extLst>
      <p:ext uri="{BB962C8B-B14F-4D97-AF65-F5344CB8AC3E}">
        <p14:creationId xmlns:p14="http://schemas.microsoft.com/office/powerpoint/2010/main" val="4524619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860C9466-C30F-BD38-A6FB-E3A453E0963D}"/>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Effect>
                      <a14:saturation sat="0"/>
                    </a14:imgEffect>
                  </a14:imgLayer>
                </a14:imgProps>
              </a:ext>
            </a:extLst>
          </a:blip>
          <a:stretch>
            <a:fillRect/>
          </a:stretch>
        </p:blipFill>
        <p:spPr>
          <a:xfrm>
            <a:off x="4572000" y="1772816"/>
            <a:ext cx="4293000" cy="2736304"/>
          </a:xfrm>
          <a:prstGeom prst="rect">
            <a:avLst/>
          </a:prstGeom>
        </p:spPr>
      </p:pic>
      <p:sp>
        <p:nvSpPr>
          <p:cNvPr id="2" name="Nadpis 1">
            <a:extLst>
              <a:ext uri="{FF2B5EF4-FFF2-40B4-BE49-F238E27FC236}">
                <a16:creationId xmlns:a16="http://schemas.microsoft.com/office/drawing/2014/main" id="{8D6C18F3-70DD-B3D2-FE62-6DADCB6AA5F9}"/>
              </a:ext>
            </a:extLst>
          </p:cNvPr>
          <p:cNvSpPr>
            <a:spLocks noGrp="1"/>
          </p:cNvSpPr>
          <p:nvPr>
            <p:ph type="title"/>
          </p:nvPr>
        </p:nvSpPr>
        <p:spPr>
          <a:xfrm>
            <a:off x="899592" y="1052736"/>
            <a:ext cx="8064900" cy="451576"/>
          </a:xfrm>
        </p:spPr>
        <p:txBody>
          <a:bodyPr/>
          <a:lstStyle/>
          <a:p>
            <a:r>
              <a:rPr lang="pl-PL" dirty="0"/>
              <a:t>Logistics costs  MACRO VIEW</a:t>
            </a:r>
            <a:endParaRPr lang="cs-CZ" dirty="0"/>
          </a:p>
        </p:txBody>
      </p:sp>
      <p:pic>
        <p:nvPicPr>
          <p:cNvPr id="4" name="Picture 2" descr="http://cerasis.com/wp-content/uploads/2015/07/state-of-logistics-report-cost-of-logistics-as-percent-of-GDP.jpg">
            <a:extLst>
              <a:ext uri="{FF2B5EF4-FFF2-40B4-BE49-F238E27FC236}">
                <a16:creationId xmlns:a16="http://schemas.microsoft.com/office/drawing/2014/main" id="{905D2B70-53DC-32FD-7C1E-E84EA64B47C0}"/>
              </a:ext>
            </a:extLst>
          </p:cNvPr>
          <p:cNvPicPr>
            <a:picLocks noChangeAspect="1" noChangeArrowheads="1"/>
          </p:cNvPicPr>
          <p:nvPr/>
        </p:nvPicPr>
        <p:blipFill>
          <a:blip r:embed="rId5">
            <a:alphaModFix amt="3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79512" y="1647931"/>
            <a:ext cx="4255436" cy="3276687"/>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D91EC8AF-4500-1C56-7DB1-7355677BF739}"/>
              </a:ext>
            </a:extLst>
          </p:cNvPr>
          <p:cNvSpPr txBox="1"/>
          <p:nvPr/>
        </p:nvSpPr>
        <p:spPr>
          <a:xfrm>
            <a:off x="5580112" y="4581128"/>
            <a:ext cx="3384376" cy="1569660"/>
          </a:xfrm>
          <a:prstGeom prst="rect">
            <a:avLst/>
          </a:prstGeom>
          <a:noFill/>
        </p:spPr>
        <p:txBody>
          <a:bodyPr wrap="square">
            <a:spAutoFit/>
          </a:bodyPr>
          <a:lstStyle/>
          <a:p>
            <a:r>
              <a:rPr lang="cs-CZ" dirty="0">
                <a:solidFill>
                  <a:schemeClr val="accent1">
                    <a:lumMod val="75000"/>
                  </a:schemeClr>
                </a:solidFill>
              </a:rPr>
              <a:t>Jaké logistické náklady jsou podle vás nejvýznamnější z pohledu HDP?</a:t>
            </a:r>
          </a:p>
        </p:txBody>
      </p:sp>
      <p:pic>
        <p:nvPicPr>
          <p:cNvPr id="9" name="Obrázek 8" descr="Obsah obrázku snímek obrazovky, text, Barevnost, design&#10;&#10;Popis byl vytvořen automaticky">
            <a:extLst>
              <a:ext uri="{FF2B5EF4-FFF2-40B4-BE49-F238E27FC236}">
                <a16:creationId xmlns:a16="http://schemas.microsoft.com/office/drawing/2014/main" id="{60ADC85A-2DC2-56A1-85C2-EB6959ED5B3D}"/>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24134" y="4509120"/>
            <a:ext cx="5317903" cy="2287309"/>
          </a:xfrm>
          <a:prstGeom prst="rect">
            <a:avLst/>
          </a:prstGeom>
        </p:spPr>
      </p:pic>
    </p:spTree>
    <p:extLst>
      <p:ext uri="{BB962C8B-B14F-4D97-AF65-F5344CB8AC3E}">
        <p14:creationId xmlns:p14="http://schemas.microsoft.com/office/powerpoint/2010/main" val="8028813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325DE4-23F6-4D22-85F2-37C0C5718C6A}"/>
              </a:ext>
            </a:extLst>
          </p:cNvPr>
          <p:cNvSpPr>
            <a:spLocks noGrp="1"/>
          </p:cNvSpPr>
          <p:nvPr>
            <p:ph type="title"/>
          </p:nvPr>
        </p:nvSpPr>
        <p:spPr/>
        <p:txBody>
          <a:bodyPr>
            <a:normAutofit fontScale="90000"/>
          </a:bodyPr>
          <a:lstStyle/>
          <a:p>
            <a:r>
              <a:rPr lang="cs-CZ" sz="2800" dirty="0"/>
              <a:t>Jaký je podíl jednotlivých druhů logistických nákladů na celkových logistických nákladech? (Armstrong and </a:t>
            </a:r>
            <a:r>
              <a:rPr lang="cs-CZ" sz="2800" dirty="0" err="1"/>
              <a:t>Associates</a:t>
            </a:r>
            <a:r>
              <a:rPr lang="cs-CZ" sz="2800" dirty="0"/>
              <a:t>, 2018)</a:t>
            </a:r>
          </a:p>
        </p:txBody>
      </p:sp>
      <p:pic>
        <p:nvPicPr>
          <p:cNvPr id="8" name="Obrázek 7">
            <a:extLst>
              <a:ext uri="{FF2B5EF4-FFF2-40B4-BE49-F238E27FC236}">
                <a16:creationId xmlns:a16="http://schemas.microsoft.com/office/drawing/2014/main" id="{B5039D08-B904-4492-8622-12A2CEE3E0C3}"/>
              </a:ext>
            </a:extLst>
          </p:cNvPr>
          <p:cNvPicPr>
            <a:picLocks noChangeAspect="1"/>
          </p:cNvPicPr>
          <p:nvPr/>
        </p:nvPicPr>
        <p:blipFill>
          <a:blip r:embed="rId3"/>
          <a:stretch>
            <a:fillRect/>
          </a:stretch>
        </p:blipFill>
        <p:spPr>
          <a:xfrm>
            <a:off x="251668" y="2348880"/>
            <a:ext cx="8640664" cy="4061112"/>
          </a:xfrm>
          <a:prstGeom prst="rect">
            <a:avLst/>
          </a:prstGeom>
        </p:spPr>
      </p:pic>
    </p:spTree>
    <p:extLst>
      <p:ext uri="{BB962C8B-B14F-4D97-AF65-F5344CB8AC3E}">
        <p14:creationId xmlns:p14="http://schemas.microsoft.com/office/powerpoint/2010/main" val="18522700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9550"/>
            <a:ext cx="9144000" cy="6438900"/>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43FAE854-E463-5F70-3458-6ABEB8980919}"/>
              </a:ext>
            </a:extLst>
          </p:cNvPr>
          <p:cNvPicPr>
            <a:picLocks noChangeAspect="1"/>
          </p:cNvPicPr>
          <p:nvPr/>
        </p:nvPicPr>
        <p:blipFill>
          <a:blip r:embed="rId3"/>
          <a:stretch>
            <a:fillRect/>
          </a:stretch>
        </p:blipFill>
        <p:spPr>
          <a:xfrm>
            <a:off x="5436096" y="1844824"/>
            <a:ext cx="2697017" cy="1199006"/>
          </a:xfrm>
          <a:prstGeom prst="rect">
            <a:avLst/>
          </a:prstGeom>
        </p:spPr>
      </p:pic>
    </p:spTree>
    <p:extLst>
      <p:ext uri="{BB962C8B-B14F-4D97-AF65-F5344CB8AC3E}">
        <p14:creationId xmlns:p14="http://schemas.microsoft.com/office/powerpoint/2010/main" val="809705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normAutofit fontScale="90000"/>
          </a:bodyPr>
          <a:lstStyle/>
          <a:p>
            <a:r>
              <a:rPr lang="en-US"/>
              <a:t>Figure 2-4: </a:t>
            </a:r>
            <a:br>
              <a:rPr lang="en-US"/>
            </a:br>
            <a:r>
              <a:rPr lang="en-US" i="1"/>
              <a:t>Inventory Sales Ratio</a:t>
            </a:r>
          </a:p>
        </p:txBody>
      </p:sp>
      <p:pic>
        <p:nvPicPr>
          <p:cNvPr id="121859" name="Picture 3" descr="coy0204"/>
          <p:cNvPicPr>
            <a:picLocks noGrp="1" noChangeAspect="1" noChangeArrowheads="1"/>
          </p:cNvPicPr>
          <p:nvPr>
            <p:ph idx="1"/>
          </p:nvPr>
        </p:nvPicPr>
        <p:blipFill>
          <a:blip r:embed="rId3">
            <a:lum bright="-42000" contrast="60000"/>
            <a:extLst>
              <a:ext uri="{28A0092B-C50C-407E-A947-70E740481C1C}">
                <a14:useLocalDpi xmlns:a14="http://schemas.microsoft.com/office/drawing/2010/main" val="0"/>
              </a:ext>
            </a:extLst>
          </a:blip>
          <a:srcRect/>
          <a:stretch>
            <a:fillRect/>
          </a:stretch>
        </p:blipFill>
        <p:spPr>
          <a:xfrm>
            <a:off x="540002" y="2204864"/>
            <a:ext cx="6696075" cy="297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948563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Obrázek 3"/>
          <p:cNvPicPr>
            <a:picLocks noChangeAspect="1"/>
          </p:cNvPicPr>
          <p:nvPr/>
        </p:nvPicPr>
        <p:blipFill>
          <a:blip r:embed="rId3"/>
          <a:stretch>
            <a:fillRect/>
          </a:stretch>
        </p:blipFill>
        <p:spPr>
          <a:xfrm>
            <a:off x="10687" y="19919"/>
            <a:ext cx="9122626" cy="4698934"/>
          </a:xfrm>
          <a:prstGeom prst="rect">
            <a:avLst/>
          </a:prstGeom>
        </p:spPr>
      </p:pic>
      <p:graphicFrame>
        <p:nvGraphicFramePr>
          <p:cNvPr id="6" name="Graf 5"/>
          <p:cNvGraphicFramePr>
            <a:graphicFrameLocks/>
          </p:cNvGraphicFramePr>
          <p:nvPr>
            <p:extLst>
              <p:ext uri="{D42A27DB-BD31-4B8C-83A1-F6EECF244321}">
                <p14:modId xmlns:p14="http://schemas.microsoft.com/office/powerpoint/2010/main" val="1678826944"/>
              </p:ext>
            </p:extLst>
          </p:nvPr>
        </p:nvGraphicFramePr>
        <p:xfrm>
          <a:off x="1246613" y="4114800"/>
          <a:ext cx="7886700" cy="2743200"/>
        </p:xfrm>
        <a:graphic>
          <a:graphicData uri="http://schemas.openxmlformats.org/drawingml/2006/chart">
            <c:chart xmlns:c="http://schemas.openxmlformats.org/drawingml/2006/chart" xmlns:r="http://schemas.openxmlformats.org/officeDocument/2006/relationships" r:id="rId4"/>
          </a:graphicData>
        </a:graphic>
      </p:graphicFrame>
      <p:pic>
        <p:nvPicPr>
          <p:cNvPr id="5" name="Obrázek 4">
            <a:extLst>
              <a:ext uri="{FF2B5EF4-FFF2-40B4-BE49-F238E27FC236}">
                <a16:creationId xmlns:a16="http://schemas.microsoft.com/office/drawing/2014/main" id="{4115340F-26BA-41B3-8CCD-204E4BCA1443}"/>
              </a:ext>
            </a:extLst>
          </p:cNvPr>
          <p:cNvPicPr>
            <a:picLocks noChangeAspect="1"/>
          </p:cNvPicPr>
          <p:nvPr/>
        </p:nvPicPr>
        <p:blipFill>
          <a:blip r:embed="rId5"/>
          <a:stretch>
            <a:fillRect/>
          </a:stretch>
        </p:blipFill>
        <p:spPr>
          <a:xfrm>
            <a:off x="2411760" y="4124038"/>
            <a:ext cx="6143625" cy="2524125"/>
          </a:xfrm>
          <a:prstGeom prst="rect">
            <a:avLst/>
          </a:prstGeom>
        </p:spPr>
      </p:pic>
    </p:spTree>
    <p:extLst>
      <p:ext uri="{BB962C8B-B14F-4D97-AF65-F5344CB8AC3E}">
        <p14:creationId xmlns:p14="http://schemas.microsoft.com/office/powerpoint/2010/main" val="21062104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24522" y="33833"/>
            <a:ext cx="8064900" cy="1522959"/>
          </a:xfrm>
        </p:spPr>
        <p:txBody>
          <a:bodyPr/>
          <a:lstStyle/>
          <a:p>
            <a:br>
              <a:rPr lang="cs-CZ" sz="4000" dirty="0"/>
            </a:br>
            <a:br>
              <a:rPr lang="cs-CZ" sz="4000" b="1" dirty="0"/>
            </a:br>
            <a:r>
              <a:rPr lang="cs-CZ" sz="4000" dirty="0"/>
              <a:t>DHL </a:t>
            </a:r>
            <a:r>
              <a:rPr lang="cs-CZ" sz="4000" dirty="0" err="1"/>
              <a:t>is</a:t>
            </a:r>
            <a:r>
              <a:rPr lang="cs-CZ" sz="4000" dirty="0"/>
              <a:t> </a:t>
            </a:r>
            <a:r>
              <a:rPr lang="cs-CZ" sz="4000" dirty="0" err="1"/>
              <a:t>world-wide</a:t>
            </a:r>
            <a:r>
              <a:rPr lang="cs-CZ" sz="4000" dirty="0"/>
              <a:t> leader in e-</a:t>
            </a:r>
            <a:r>
              <a:rPr lang="cs-CZ" sz="4000" dirty="0" err="1"/>
              <a:t>commerce</a:t>
            </a:r>
            <a:endParaRPr lang="cs-CZ" sz="4000" dirty="0"/>
          </a:p>
        </p:txBody>
      </p:sp>
      <p:pic>
        <p:nvPicPr>
          <p:cNvPr id="7" name="Zástupný obsah 6" descr="Obsah obrázku text, žlutá, silnice, exteriér&#10;&#10;Popis byl vytvořen automaticky">
            <a:extLst>
              <a:ext uri="{FF2B5EF4-FFF2-40B4-BE49-F238E27FC236}">
                <a16:creationId xmlns:a16="http://schemas.microsoft.com/office/drawing/2014/main" id="{A7ADF152-5CD7-5680-C238-73D2DB35919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5536" y="1934136"/>
            <a:ext cx="2431054" cy="1368152"/>
          </a:xfrm>
        </p:spPr>
      </p:pic>
      <p:pic>
        <p:nvPicPr>
          <p:cNvPr id="13" name="Obrázek 12" descr="Obsah obrázku text, exteriér, doprava, zaparkované&#10;&#10;Popis byl vytvořen automaticky">
            <a:extLst>
              <a:ext uri="{FF2B5EF4-FFF2-40B4-BE49-F238E27FC236}">
                <a16:creationId xmlns:a16="http://schemas.microsoft.com/office/drawing/2014/main" id="{815786FF-EC0F-58BB-C532-3DFFB6B11F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9832" y="1873482"/>
            <a:ext cx="2432270" cy="1368152"/>
          </a:xfrm>
          <a:prstGeom prst="rect">
            <a:avLst/>
          </a:prstGeom>
        </p:spPr>
      </p:pic>
      <p:pic>
        <p:nvPicPr>
          <p:cNvPr id="15" name="Obrázek 14" descr="Obsah obrázku text, obloha, silnice, planina&#10;&#10;Popis byl vytvořen automaticky">
            <a:extLst>
              <a:ext uri="{FF2B5EF4-FFF2-40B4-BE49-F238E27FC236}">
                <a16:creationId xmlns:a16="http://schemas.microsoft.com/office/drawing/2014/main" id="{B524AC2C-29FD-08D3-9080-EC4A0DF59C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1008" y="1873482"/>
            <a:ext cx="2434704" cy="1368153"/>
          </a:xfrm>
          <a:prstGeom prst="rect">
            <a:avLst/>
          </a:prstGeom>
        </p:spPr>
      </p:pic>
      <p:pic>
        <p:nvPicPr>
          <p:cNvPr id="17" name="Obrázek 16" descr="Obsah obrázku text, exteriér, budova, obloha&#10;&#10;Popis byl vytvořen automaticky">
            <a:extLst>
              <a:ext uri="{FF2B5EF4-FFF2-40B4-BE49-F238E27FC236}">
                <a16:creationId xmlns:a16="http://schemas.microsoft.com/office/drawing/2014/main" id="{7D28BEF7-F534-CF9D-0028-08A2DA690F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3006" y="3675114"/>
            <a:ext cx="2503441" cy="1406779"/>
          </a:xfrm>
          <a:prstGeom prst="rect">
            <a:avLst/>
          </a:prstGeom>
        </p:spPr>
      </p:pic>
      <p:pic>
        <p:nvPicPr>
          <p:cNvPr id="21" name="Obrázek 20">
            <a:extLst>
              <a:ext uri="{FF2B5EF4-FFF2-40B4-BE49-F238E27FC236}">
                <a16:creationId xmlns:a16="http://schemas.microsoft.com/office/drawing/2014/main" id="{2A37AF48-1E58-67C8-A625-4BD8929008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63888" y="3616366"/>
            <a:ext cx="3110527" cy="2834373"/>
          </a:xfrm>
          <a:prstGeom prst="rect">
            <a:avLst/>
          </a:prstGeom>
        </p:spPr>
      </p:pic>
    </p:spTree>
    <p:extLst>
      <p:ext uri="{BB962C8B-B14F-4D97-AF65-F5344CB8AC3E}">
        <p14:creationId xmlns:p14="http://schemas.microsoft.com/office/powerpoint/2010/main" val="16901120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31F6FE-234A-485B-1106-B16E3072E44C}"/>
              </a:ext>
            </a:extLst>
          </p:cNvPr>
          <p:cNvSpPr>
            <a:spLocks noGrp="1"/>
          </p:cNvSpPr>
          <p:nvPr>
            <p:ph type="title"/>
          </p:nvPr>
        </p:nvSpPr>
        <p:spPr/>
        <p:txBody>
          <a:bodyPr/>
          <a:lstStyle/>
          <a:p>
            <a:endParaRPr lang="cs-CZ"/>
          </a:p>
        </p:txBody>
      </p:sp>
      <p:pic>
        <p:nvPicPr>
          <p:cNvPr id="5" name="Obrázek 4">
            <a:extLst>
              <a:ext uri="{FF2B5EF4-FFF2-40B4-BE49-F238E27FC236}">
                <a16:creationId xmlns:a16="http://schemas.microsoft.com/office/drawing/2014/main" id="{E8CFEC34-79BC-C6D0-EA0B-4EED1BAEBB77}"/>
              </a:ext>
            </a:extLst>
          </p:cNvPr>
          <p:cNvPicPr>
            <a:picLocks noChangeAspect="1"/>
          </p:cNvPicPr>
          <p:nvPr/>
        </p:nvPicPr>
        <p:blipFill>
          <a:blip r:embed="rId3"/>
          <a:stretch>
            <a:fillRect/>
          </a:stretch>
        </p:blipFill>
        <p:spPr>
          <a:xfrm>
            <a:off x="133350" y="1409700"/>
            <a:ext cx="8471552" cy="3854011"/>
          </a:xfrm>
          <a:prstGeom prst="rect">
            <a:avLst/>
          </a:prstGeom>
        </p:spPr>
      </p:pic>
    </p:spTree>
    <p:extLst>
      <p:ext uri="{BB962C8B-B14F-4D97-AF65-F5344CB8AC3E}">
        <p14:creationId xmlns:p14="http://schemas.microsoft.com/office/powerpoint/2010/main" val="2289970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Text Box 3"/>
          <p:cNvSpPr txBox="1">
            <a:spLocks noChangeArrowheads="1"/>
          </p:cNvSpPr>
          <p:nvPr/>
        </p:nvSpPr>
        <p:spPr bwMode="auto">
          <a:xfrm>
            <a:off x="457200" y="1066800"/>
            <a:ext cx="83820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cs-CZ" dirty="0">
              <a:cs typeface="Arial" charset="0"/>
            </a:endParaRPr>
          </a:p>
          <a:p>
            <a:pPr eaLnBrk="1" hangingPunct="1">
              <a:spcBef>
                <a:spcPct val="50000"/>
              </a:spcBef>
            </a:pPr>
            <a:endParaRPr lang="cs-CZ" dirty="0">
              <a:cs typeface="Arial" charset="0"/>
            </a:endParaRPr>
          </a:p>
        </p:txBody>
      </p:sp>
      <p:sp>
        <p:nvSpPr>
          <p:cNvPr id="162821" name="Text Box 5"/>
          <p:cNvSpPr txBox="1">
            <a:spLocks noChangeArrowheads="1"/>
          </p:cNvSpPr>
          <p:nvPr/>
        </p:nvSpPr>
        <p:spPr bwMode="auto">
          <a:xfrm>
            <a:off x="2667000" y="47244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endParaRPr lang="cs-CZ" sz="1800">
              <a:cs typeface="Arial" charset="0"/>
            </a:endParaRPr>
          </a:p>
        </p:txBody>
      </p:sp>
      <p:sp>
        <p:nvSpPr>
          <p:cNvPr id="3" name="Nadpis 2"/>
          <p:cNvSpPr>
            <a:spLocks noGrp="1"/>
          </p:cNvSpPr>
          <p:nvPr>
            <p:ph type="title"/>
          </p:nvPr>
        </p:nvSpPr>
        <p:spPr/>
        <p:txBody>
          <a:bodyPr>
            <a:normAutofit fontScale="90000"/>
          </a:bodyPr>
          <a:lstStyle/>
          <a:p>
            <a:r>
              <a:rPr lang="cs-CZ" dirty="0"/>
              <a:t>K tomu malý příklad</a:t>
            </a:r>
          </a:p>
        </p:txBody>
      </p:sp>
      <p:sp>
        <p:nvSpPr>
          <p:cNvPr id="4" name="Zástupný symbol pro obsah 3"/>
          <p:cNvSpPr>
            <a:spLocks noGrp="1"/>
          </p:cNvSpPr>
          <p:nvPr>
            <p:ph idx="1"/>
          </p:nvPr>
        </p:nvSpPr>
        <p:spPr>
          <a:xfrm>
            <a:off x="488033" y="1340768"/>
            <a:ext cx="8229600" cy="4937760"/>
          </a:xfrm>
        </p:spPr>
        <p:txBody>
          <a:bodyPr>
            <a:normAutofit fontScale="62500" lnSpcReduction="20000"/>
          </a:bodyPr>
          <a:lstStyle/>
          <a:p>
            <a:pPr marL="0" indent="0">
              <a:buNone/>
            </a:pPr>
            <a:r>
              <a:rPr lang="cs-CZ" dirty="0"/>
              <a:t>Rozhlížejte se ve svém prostředí v tuto chvíli tak dlouho dokud neuvidíte nějaký světelný zdroj ( žárovku, zářivku nebo něco podobného ). Otázka pro Vás zní „Jakou dobu vyžaduje tento světelný zdroj ( v evropském průměru ), než jsou svezeny jeho části na jedno místo, než je zdroj vyroben, zabalen, opět rozbalen, zamontován a než se tam, kde nyní nachází, poprvé rozsvítí ?“</a:t>
            </a:r>
          </a:p>
          <a:p>
            <a:pPr marL="0" indent="0">
              <a:buNone/>
            </a:pPr>
            <a:endParaRPr lang="cs-CZ" dirty="0"/>
          </a:p>
          <a:p>
            <a:pPr marL="0" indent="0">
              <a:buNone/>
            </a:pPr>
            <a:r>
              <a:rPr lang="cs-CZ" dirty="0"/>
              <a:t>Trvalo to :</a:t>
            </a:r>
          </a:p>
          <a:p>
            <a:r>
              <a:rPr lang="cs-CZ" dirty="0"/>
              <a:t>a) 50 minut ?</a:t>
            </a:r>
          </a:p>
          <a:p>
            <a:r>
              <a:rPr lang="cs-CZ" dirty="0"/>
              <a:t>b) 22 hodin ?</a:t>
            </a:r>
          </a:p>
          <a:p>
            <a:r>
              <a:rPr lang="cs-CZ" dirty="0"/>
              <a:t>c) 5 měsíců 29 dní ?</a:t>
            </a:r>
          </a:p>
          <a:p>
            <a:r>
              <a:rPr lang="cs-CZ" dirty="0"/>
              <a:t>d) 6 měsíců ?</a:t>
            </a:r>
          </a:p>
          <a:p>
            <a:endParaRPr lang="cs-CZ" dirty="0"/>
          </a:p>
          <a:p>
            <a:pPr marL="0" indent="0">
              <a:buNone/>
            </a:pPr>
            <a:r>
              <a:rPr lang="cs-CZ" sz="1700" dirty="0">
                <a:cs typeface="Arial" charset="0"/>
              </a:rPr>
              <a:t>z pramene: VOLVO</a:t>
            </a:r>
            <a:endParaRPr lang="cs-CZ" sz="1500" dirty="0"/>
          </a:p>
        </p:txBody>
      </p:sp>
    </p:spTree>
    <p:extLst>
      <p:ext uri="{BB962C8B-B14F-4D97-AF65-F5344CB8AC3E}">
        <p14:creationId xmlns:p14="http://schemas.microsoft.com/office/powerpoint/2010/main" val="14969209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0" y="326260"/>
            <a:ext cx="8064900" cy="451576"/>
          </a:xfrm>
        </p:spPr>
        <p:txBody>
          <a:bodyPr>
            <a:normAutofit fontScale="90000"/>
          </a:bodyPr>
          <a:lstStyle/>
          <a:p>
            <a:r>
              <a:rPr lang="en-US" dirty="0"/>
              <a:t>Factors Affecting National Logistics Costs</a:t>
            </a:r>
            <a:endParaRPr lang="cs-CZ" dirty="0"/>
          </a:p>
        </p:txBody>
      </p:sp>
      <p:sp>
        <p:nvSpPr>
          <p:cNvPr id="7" name="TextovéPole 6"/>
          <p:cNvSpPr txBox="1"/>
          <p:nvPr/>
        </p:nvSpPr>
        <p:spPr>
          <a:xfrm>
            <a:off x="467544" y="1268761"/>
            <a:ext cx="5328592" cy="5262979"/>
          </a:xfrm>
          <a:prstGeom prst="rect">
            <a:avLst/>
          </a:prstGeom>
          <a:noFill/>
        </p:spPr>
        <p:txBody>
          <a:bodyPr wrap="square" rtlCol="0">
            <a:spAutoFit/>
          </a:bodyPr>
          <a:lstStyle/>
          <a:p>
            <a:pPr marL="271463" indent="-271463"/>
            <a:r>
              <a:rPr lang="cs-CZ" sz="1200" b="1" dirty="0" err="1"/>
              <a:t>Geographical</a:t>
            </a:r>
            <a:r>
              <a:rPr lang="cs-CZ" sz="1200" b="1" dirty="0"/>
              <a:t> </a:t>
            </a:r>
            <a:r>
              <a:rPr lang="cs-CZ" sz="1200" b="1" dirty="0" err="1"/>
              <a:t>situation</a:t>
            </a:r>
            <a:r>
              <a:rPr lang="cs-CZ" sz="1200" dirty="0"/>
              <a:t>. </a:t>
            </a:r>
            <a:r>
              <a:rPr lang="cs-CZ" sz="1200" dirty="0" err="1"/>
              <a:t>Usually</a:t>
            </a:r>
            <a:r>
              <a:rPr lang="cs-CZ" sz="1200" dirty="0"/>
              <a:t>, </a:t>
            </a:r>
            <a:r>
              <a:rPr lang="cs-CZ" sz="1200" dirty="0" err="1"/>
              <a:t>countries</a:t>
            </a:r>
            <a:r>
              <a:rPr lang="cs-CZ" sz="1200" dirty="0"/>
              <a:t> </a:t>
            </a:r>
            <a:r>
              <a:rPr lang="cs-CZ" sz="1200" dirty="0" err="1"/>
              <a:t>that</a:t>
            </a:r>
            <a:r>
              <a:rPr lang="cs-CZ" sz="1200" dirty="0"/>
              <a:t> are </a:t>
            </a:r>
            <a:r>
              <a:rPr lang="cs-CZ" sz="1200" dirty="0" err="1"/>
              <a:t>close</a:t>
            </a:r>
            <a:r>
              <a:rPr lang="cs-CZ" sz="1200" dirty="0"/>
              <a:t> to </a:t>
            </a:r>
            <a:r>
              <a:rPr lang="cs-CZ" sz="1200" dirty="0" err="1"/>
              <a:t>ports</a:t>
            </a:r>
            <a:r>
              <a:rPr lang="cs-CZ" sz="1200" dirty="0"/>
              <a:t>, </a:t>
            </a:r>
            <a:r>
              <a:rPr lang="cs-CZ" sz="1200" dirty="0" err="1"/>
              <a:t>airports</a:t>
            </a:r>
            <a:r>
              <a:rPr lang="cs-CZ" sz="1200" dirty="0"/>
              <a:t>, </a:t>
            </a:r>
            <a:r>
              <a:rPr lang="cs-CZ" sz="1200" dirty="0" err="1"/>
              <a:t>economic</a:t>
            </a:r>
            <a:r>
              <a:rPr lang="cs-CZ" sz="1200" dirty="0"/>
              <a:t> </a:t>
            </a:r>
            <a:r>
              <a:rPr lang="cs-CZ" sz="1200" dirty="0" err="1"/>
              <a:t>hubs</a:t>
            </a:r>
            <a:r>
              <a:rPr lang="cs-CZ" sz="1200" dirty="0"/>
              <a:t> and </a:t>
            </a:r>
            <a:r>
              <a:rPr lang="cs-CZ" sz="1200" dirty="0" err="1"/>
              <a:t>logistically</a:t>
            </a:r>
            <a:r>
              <a:rPr lang="cs-CZ" sz="1200" dirty="0"/>
              <a:t> </a:t>
            </a:r>
            <a:r>
              <a:rPr lang="cs-CZ" sz="1200" dirty="0" err="1"/>
              <a:t>developed</a:t>
            </a:r>
            <a:r>
              <a:rPr lang="cs-CZ" sz="1200" dirty="0"/>
              <a:t> </a:t>
            </a:r>
            <a:r>
              <a:rPr lang="cs-CZ" sz="1200" dirty="0" err="1"/>
              <a:t>countries</a:t>
            </a:r>
            <a:r>
              <a:rPr lang="cs-CZ" sz="1200" dirty="0"/>
              <a:t> </a:t>
            </a:r>
            <a:r>
              <a:rPr lang="cs-CZ" sz="1200" dirty="0" err="1"/>
              <a:t>have</a:t>
            </a:r>
            <a:r>
              <a:rPr lang="cs-CZ" sz="1200" dirty="0"/>
              <a:t> </a:t>
            </a:r>
            <a:r>
              <a:rPr lang="cs-CZ" sz="1200" dirty="0" err="1"/>
              <a:t>better</a:t>
            </a:r>
            <a:r>
              <a:rPr lang="cs-CZ" sz="1200" dirty="0"/>
              <a:t> </a:t>
            </a:r>
            <a:r>
              <a:rPr lang="cs-CZ" sz="1200" dirty="0" err="1"/>
              <a:t>logistics</a:t>
            </a:r>
            <a:r>
              <a:rPr lang="cs-CZ" sz="1200" dirty="0"/>
              <a:t> </a:t>
            </a:r>
            <a:r>
              <a:rPr lang="cs-CZ" sz="1200" dirty="0" err="1"/>
              <a:t>systems</a:t>
            </a:r>
            <a:r>
              <a:rPr lang="cs-CZ" sz="1200" dirty="0"/>
              <a:t> </a:t>
            </a:r>
            <a:r>
              <a:rPr lang="cs-CZ" sz="1200" dirty="0" err="1"/>
              <a:t>with</a:t>
            </a:r>
            <a:r>
              <a:rPr lang="cs-CZ" sz="1200" dirty="0"/>
              <a:t> </a:t>
            </a:r>
            <a:r>
              <a:rPr lang="cs-CZ" sz="1200" dirty="0" err="1"/>
              <a:t>lower</a:t>
            </a:r>
            <a:r>
              <a:rPr lang="cs-CZ" sz="1200" dirty="0"/>
              <a:t> </a:t>
            </a:r>
            <a:r>
              <a:rPr lang="cs-CZ" sz="1200" dirty="0" err="1"/>
              <a:t>logistics</a:t>
            </a:r>
            <a:r>
              <a:rPr lang="cs-CZ" sz="1200" dirty="0"/>
              <a:t> </a:t>
            </a:r>
            <a:r>
              <a:rPr lang="cs-CZ" sz="1200" dirty="0" err="1"/>
              <a:t>costs</a:t>
            </a:r>
            <a:r>
              <a:rPr lang="cs-CZ" sz="1200" dirty="0"/>
              <a:t>. </a:t>
            </a:r>
          </a:p>
          <a:p>
            <a:pPr marL="271463" indent="-271463"/>
            <a:r>
              <a:rPr lang="cs-CZ" sz="1200" b="1" dirty="0" err="1"/>
              <a:t>Logistics</a:t>
            </a:r>
            <a:r>
              <a:rPr lang="cs-CZ" sz="1200" b="1" dirty="0"/>
              <a:t> </a:t>
            </a:r>
            <a:r>
              <a:rPr lang="cs-CZ" sz="1200" b="1" dirty="0" err="1"/>
              <a:t>infrastructures</a:t>
            </a:r>
            <a:r>
              <a:rPr lang="cs-CZ" sz="1200" dirty="0"/>
              <a:t>. </a:t>
            </a:r>
            <a:r>
              <a:rPr lang="cs-CZ" sz="1200" dirty="0" err="1"/>
              <a:t>Distribution</a:t>
            </a:r>
            <a:r>
              <a:rPr lang="cs-CZ" sz="1200" dirty="0"/>
              <a:t> network and </a:t>
            </a:r>
            <a:r>
              <a:rPr lang="cs-CZ" sz="1200" dirty="0" err="1"/>
              <a:t>communication</a:t>
            </a:r>
            <a:r>
              <a:rPr lang="cs-CZ" sz="1200" dirty="0"/>
              <a:t> network are </a:t>
            </a:r>
            <a:r>
              <a:rPr lang="cs-CZ" sz="1200" dirty="0" err="1"/>
              <a:t>important</a:t>
            </a:r>
            <a:r>
              <a:rPr lang="cs-CZ" sz="1200" dirty="0"/>
              <a:t> </a:t>
            </a:r>
            <a:r>
              <a:rPr lang="cs-CZ" sz="1200" dirty="0" err="1"/>
              <a:t>components</a:t>
            </a:r>
            <a:r>
              <a:rPr lang="cs-CZ" sz="1200" dirty="0"/>
              <a:t> </a:t>
            </a:r>
            <a:r>
              <a:rPr lang="cs-CZ" sz="1200" dirty="0" err="1"/>
              <a:t>of</a:t>
            </a:r>
            <a:r>
              <a:rPr lang="cs-CZ" sz="1200" dirty="0"/>
              <a:t> </a:t>
            </a:r>
            <a:r>
              <a:rPr lang="cs-CZ" sz="1200" dirty="0" err="1"/>
              <a:t>this</a:t>
            </a:r>
            <a:r>
              <a:rPr lang="cs-CZ" sz="1200" dirty="0"/>
              <a:t> part.</a:t>
            </a:r>
          </a:p>
          <a:p>
            <a:pPr marL="271463" indent="-271463"/>
            <a:r>
              <a:rPr lang="cs-CZ" sz="1200" b="1" dirty="0" err="1"/>
              <a:t>Human</a:t>
            </a:r>
            <a:r>
              <a:rPr lang="cs-CZ" sz="1200" b="1" dirty="0"/>
              <a:t> </a:t>
            </a:r>
            <a:r>
              <a:rPr lang="cs-CZ" sz="1200" b="1" dirty="0" err="1"/>
              <a:t>resource</a:t>
            </a:r>
            <a:r>
              <a:rPr lang="cs-CZ" sz="1200" dirty="0"/>
              <a:t>. </a:t>
            </a:r>
            <a:r>
              <a:rPr lang="cs-CZ" sz="1200" dirty="0" err="1"/>
              <a:t>It</a:t>
            </a:r>
            <a:r>
              <a:rPr lang="cs-CZ" sz="1200" dirty="0"/>
              <a:t> </a:t>
            </a:r>
            <a:r>
              <a:rPr lang="cs-CZ" sz="1200" dirty="0" err="1"/>
              <a:t>is</a:t>
            </a:r>
            <a:r>
              <a:rPr lang="cs-CZ" sz="1200" dirty="0"/>
              <a:t> </a:t>
            </a:r>
            <a:r>
              <a:rPr lang="cs-CZ" sz="1200" dirty="0" err="1"/>
              <a:t>interesting</a:t>
            </a:r>
            <a:r>
              <a:rPr lang="cs-CZ" sz="1200" dirty="0"/>
              <a:t> to </a:t>
            </a:r>
            <a:r>
              <a:rPr lang="cs-CZ" sz="1200" dirty="0" err="1"/>
              <a:t>know</a:t>
            </a:r>
            <a:r>
              <a:rPr lang="cs-CZ" sz="1200" dirty="0"/>
              <a:t> </a:t>
            </a:r>
            <a:r>
              <a:rPr lang="cs-CZ" sz="1200" dirty="0" err="1"/>
              <a:t>that</a:t>
            </a:r>
            <a:r>
              <a:rPr lang="cs-CZ" sz="1200" dirty="0"/>
              <a:t> </a:t>
            </a:r>
            <a:r>
              <a:rPr lang="cs-CZ" sz="1200" dirty="0" err="1"/>
              <a:t>one</a:t>
            </a:r>
            <a:r>
              <a:rPr lang="cs-CZ" sz="1200" dirty="0"/>
              <a:t> </a:t>
            </a:r>
            <a:r>
              <a:rPr lang="cs-CZ" sz="1200" dirty="0" err="1"/>
              <a:t>of</a:t>
            </a:r>
            <a:r>
              <a:rPr lang="cs-CZ" sz="1200" dirty="0"/>
              <a:t> </a:t>
            </a:r>
            <a:r>
              <a:rPr lang="cs-CZ" sz="1200" dirty="0" err="1"/>
              <a:t>the</a:t>
            </a:r>
            <a:r>
              <a:rPr lang="cs-CZ" sz="1200" dirty="0"/>
              <a:t> </a:t>
            </a:r>
            <a:r>
              <a:rPr lang="cs-CZ" sz="1200" dirty="0" err="1"/>
              <a:t>factors</a:t>
            </a:r>
            <a:r>
              <a:rPr lang="cs-CZ" sz="1200" dirty="0"/>
              <a:t> </a:t>
            </a:r>
            <a:r>
              <a:rPr lang="cs-CZ" sz="1200" dirty="0" err="1"/>
              <a:t>which</a:t>
            </a:r>
            <a:r>
              <a:rPr lang="cs-CZ" sz="1200" dirty="0"/>
              <a:t> led to </a:t>
            </a:r>
            <a:r>
              <a:rPr lang="cs-CZ" sz="1200" dirty="0" err="1"/>
              <a:t>increasing</a:t>
            </a:r>
            <a:r>
              <a:rPr lang="cs-CZ" sz="1200" dirty="0"/>
              <a:t> </a:t>
            </a:r>
            <a:r>
              <a:rPr lang="cs-CZ" sz="1200" dirty="0" err="1"/>
              <a:t>logistics</a:t>
            </a:r>
            <a:r>
              <a:rPr lang="cs-CZ" sz="1200" dirty="0"/>
              <a:t> </a:t>
            </a:r>
            <a:r>
              <a:rPr lang="cs-CZ" sz="1200" dirty="0" err="1"/>
              <a:t>costs</a:t>
            </a:r>
            <a:r>
              <a:rPr lang="cs-CZ" sz="1200" dirty="0"/>
              <a:t> in USA in 2005 </a:t>
            </a:r>
            <a:r>
              <a:rPr lang="cs-CZ" sz="1200" dirty="0" err="1"/>
              <a:t>was</a:t>
            </a:r>
            <a:r>
              <a:rPr lang="cs-CZ" sz="1200" dirty="0"/>
              <a:t> </a:t>
            </a:r>
            <a:r>
              <a:rPr lang="cs-CZ" sz="1200" dirty="0" err="1"/>
              <a:t>lack</a:t>
            </a:r>
            <a:r>
              <a:rPr lang="cs-CZ" sz="1200" dirty="0"/>
              <a:t> </a:t>
            </a:r>
            <a:r>
              <a:rPr lang="cs-CZ" sz="1200" dirty="0" err="1"/>
              <a:t>of</a:t>
            </a:r>
            <a:r>
              <a:rPr lang="cs-CZ" sz="1200" dirty="0"/>
              <a:t> </a:t>
            </a:r>
            <a:r>
              <a:rPr lang="cs-CZ" sz="1200" dirty="0" err="1"/>
              <a:t>vehicle</a:t>
            </a:r>
            <a:r>
              <a:rPr lang="cs-CZ" sz="1200" dirty="0"/>
              <a:t> driver (</a:t>
            </a:r>
            <a:r>
              <a:rPr lang="cs-CZ" sz="1200" dirty="0" err="1"/>
              <a:t>Cooke</a:t>
            </a:r>
            <a:r>
              <a:rPr lang="cs-CZ" sz="1200" dirty="0"/>
              <a:t> 2006).</a:t>
            </a:r>
          </a:p>
          <a:p>
            <a:pPr marL="271463" indent="-271463"/>
            <a:r>
              <a:rPr lang="cs-CZ" sz="1200" b="1" dirty="0" err="1"/>
              <a:t>Administration</a:t>
            </a:r>
            <a:r>
              <a:rPr lang="cs-CZ" sz="1200" dirty="0"/>
              <a:t>. In most </a:t>
            </a:r>
            <a:r>
              <a:rPr lang="cs-CZ" sz="1200" dirty="0" err="1"/>
              <a:t>methods</a:t>
            </a:r>
            <a:r>
              <a:rPr lang="cs-CZ" sz="1200" dirty="0"/>
              <a:t> for </a:t>
            </a:r>
            <a:r>
              <a:rPr lang="cs-CZ" sz="1200" dirty="0" err="1"/>
              <a:t>estimating</a:t>
            </a:r>
            <a:r>
              <a:rPr lang="cs-CZ" sz="1200" dirty="0"/>
              <a:t> </a:t>
            </a:r>
            <a:r>
              <a:rPr lang="cs-CZ" sz="1200" dirty="0" err="1"/>
              <a:t>national</a:t>
            </a:r>
            <a:r>
              <a:rPr lang="cs-CZ" sz="1200" dirty="0"/>
              <a:t> </a:t>
            </a:r>
            <a:r>
              <a:rPr lang="cs-CZ" sz="1200" dirty="0" err="1"/>
              <a:t>logistics</a:t>
            </a:r>
            <a:r>
              <a:rPr lang="cs-CZ" sz="1200" dirty="0"/>
              <a:t> </a:t>
            </a:r>
            <a:r>
              <a:rPr lang="cs-CZ" sz="1200" dirty="0" err="1"/>
              <a:t>costs</a:t>
            </a:r>
            <a:r>
              <a:rPr lang="cs-CZ" sz="1200" dirty="0"/>
              <a:t>, </a:t>
            </a:r>
            <a:r>
              <a:rPr lang="cs-CZ" sz="1200" dirty="0" err="1"/>
              <a:t>share</a:t>
            </a:r>
            <a:r>
              <a:rPr lang="cs-CZ" sz="1200" dirty="0"/>
              <a:t> </a:t>
            </a:r>
            <a:r>
              <a:rPr lang="cs-CZ" sz="1200" dirty="0" err="1"/>
              <a:t>of</a:t>
            </a:r>
            <a:r>
              <a:rPr lang="cs-CZ" sz="1200" dirty="0"/>
              <a:t> </a:t>
            </a:r>
            <a:r>
              <a:rPr lang="cs-CZ" sz="1200" dirty="0" err="1"/>
              <a:t>administration</a:t>
            </a:r>
            <a:r>
              <a:rPr lang="cs-CZ" sz="1200" dirty="0"/>
              <a:t> </a:t>
            </a:r>
            <a:r>
              <a:rPr lang="cs-CZ" sz="1200" dirty="0" err="1"/>
              <a:t>costs</a:t>
            </a:r>
            <a:r>
              <a:rPr lang="cs-CZ" sz="1200" dirty="0"/>
              <a:t> </a:t>
            </a:r>
            <a:r>
              <a:rPr lang="cs-CZ" sz="1200" dirty="0" err="1"/>
              <a:t>is</a:t>
            </a:r>
            <a:r>
              <a:rPr lang="cs-CZ" sz="1200" dirty="0"/>
              <a:t> </a:t>
            </a:r>
            <a:r>
              <a:rPr lang="cs-CZ" sz="1200" dirty="0" err="1"/>
              <a:t>assumed</a:t>
            </a:r>
            <a:r>
              <a:rPr lang="cs-CZ" sz="1200" dirty="0"/>
              <a:t> to </a:t>
            </a:r>
            <a:r>
              <a:rPr lang="cs-CZ" sz="1200" dirty="0" err="1"/>
              <a:t>be</a:t>
            </a:r>
            <a:r>
              <a:rPr lang="cs-CZ" sz="1200" dirty="0"/>
              <a:t> 4% </a:t>
            </a:r>
            <a:r>
              <a:rPr lang="cs-CZ" sz="1200" dirty="0" err="1"/>
              <a:t>of</a:t>
            </a:r>
            <a:r>
              <a:rPr lang="cs-CZ" sz="1200" dirty="0"/>
              <a:t> </a:t>
            </a:r>
            <a:r>
              <a:rPr lang="cs-CZ" sz="1200" dirty="0" err="1"/>
              <a:t>total</a:t>
            </a:r>
            <a:r>
              <a:rPr lang="cs-CZ" sz="1200" dirty="0"/>
              <a:t> </a:t>
            </a:r>
            <a:r>
              <a:rPr lang="cs-CZ" sz="1200" dirty="0" err="1"/>
              <a:t>costs</a:t>
            </a:r>
            <a:r>
              <a:rPr lang="cs-CZ" sz="1200" dirty="0"/>
              <a:t>. But </a:t>
            </a:r>
            <a:r>
              <a:rPr lang="cs-CZ" sz="1200" dirty="0" err="1"/>
              <a:t>actually</a:t>
            </a:r>
            <a:r>
              <a:rPr lang="cs-CZ" sz="1200" dirty="0"/>
              <a:t>, </a:t>
            </a:r>
            <a:r>
              <a:rPr lang="cs-CZ" sz="1200" dirty="0" err="1"/>
              <a:t>this</a:t>
            </a:r>
            <a:r>
              <a:rPr lang="cs-CZ" sz="1200" dirty="0"/>
              <a:t> 4% has a </a:t>
            </a:r>
            <a:r>
              <a:rPr lang="cs-CZ" sz="1200" dirty="0" err="1"/>
              <a:t>significant</a:t>
            </a:r>
            <a:r>
              <a:rPr lang="cs-CZ" sz="1200" dirty="0"/>
              <a:t> </a:t>
            </a:r>
            <a:r>
              <a:rPr lang="cs-CZ" sz="1200" dirty="0" err="1"/>
              <a:t>effect</a:t>
            </a:r>
            <a:r>
              <a:rPr lang="cs-CZ" sz="1200" dirty="0"/>
              <a:t> on </a:t>
            </a:r>
            <a:r>
              <a:rPr lang="cs-CZ" sz="1200" dirty="0" err="1"/>
              <a:t>the</a:t>
            </a:r>
            <a:r>
              <a:rPr lang="cs-CZ" sz="1200" dirty="0"/>
              <a:t> </a:t>
            </a:r>
            <a:r>
              <a:rPr lang="cs-CZ" sz="1200" dirty="0" err="1"/>
              <a:t>remaining</a:t>
            </a:r>
            <a:r>
              <a:rPr lang="cs-CZ" sz="1200" dirty="0"/>
              <a:t> 96%. </a:t>
            </a:r>
          </a:p>
          <a:p>
            <a:pPr marL="271463" indent="-271463"/>
            <a:r>
              <a:rPr lang="cs-CZ" sz="1200" b="1" dirty="0"/>
              <a:t>Technology</a:t>
            </a:r>
            <a:r>
              <a:rPr lang="cs-CZ" sz="1200" dirty="0"/>
              <a:t>. </a:t>
            </a:r>
            <a:r>
              <a:rPr lang="cs-CZ" sz="1200" dirty="0" err="1"/>
              <a:t>Researchers</a:t>
            </a:r>
            <a:r>
              <a:rPr lang="cs-CZ" sz="1200" dirty="0"/>
              <a:t> </a:t>
            </a:r>
            <a:r>
              <a:rPr lang="cs-CZ" sz="1200" dirty="0" err="1"/>
              <a:t>believe</a:t>
            </a:r>
            <a:r>
              <a:rPr lang="cs-CZ" sz="1200" dirty="0"/>
              <a:t> </a:t>
            </a:r>
            <a:r>
              <a:rPr lang="cs-CZ" sz="1200" dirty="0" err="1"/>
              <a:t>that</a:t>
            </a:r>
            <a:r>
              <a:rPr lang="cs-CZ" sz="1200" dirty="0"/>
              <a:t> </a:t>
            </a:r>
            <a:r>
              <a:rPr lang="cs-CZ" sz="1200" dirty="0" err="1"/>
              <a:t>development</a:t>
            </a:r>
            <a:r>
              <a:rPr lang="cs-CZ" sz="1200" dirty="0"/>
              <a:t> in </a:t>
            </a:r>
            <a:r>
              <a:rPr lang="cs-CZ" sz="1200" dirty="0" err="1"/>
              <a:t>ICT</a:t>
            </a:r>
            <a:r>
              <a:rPr lang="cs-CZ" sz="1200" dirty="0"/>
              <a:t> </a:t>
            </a:r>
            <a:r>
              <a:rPr lang="cs-CZ" sz="1200" dirty="0" err="1"/>
              <a:t>is</a:t>
            </a:r>
            <a:r>
              <a:rPr lang="cs-CZ" sz="1200" dirty="0"/>
              <a:t> </a:t>
            </a:r>
            <a:r>
              <a:rPr lang="cs-CZ" sz="1200" dirty="0" err="1"/>
              <a:t>one</a:t>
            </a:r>
            <a:r>
              <a:rPr lang="cs-CZ" sz="1200" dirty="0"/>
              <a:t> </a:t>
            </a:r>
            <a:r>
              <a:rPr lang="cs-CZ" sz="1200" dirty="0" err="1"/>
              <a:t>of</a:t>
            </a:r>
            <a:r>
              <a:rPr lang="cs-CZ" sz="1200" dirty="0"/>
              <a:t> </a:t>
            </a:r>
            <a:r>
              <a:rPr lang="cs-CZ" sz="1200" dirty="0" err="1"/>
              <a:t>the</a:t>
            </a:r>
            <a:r>
              <a:rPr lang="cs-CZ" sz="1200" dirty="0"/>
              <a:t> </a:t>
            </a:r>
            <a:r>
              <a:rPr lang="cs-CZ" sz="1200" dirty="0" err="1"/>
              <a:t>reasons</a:t>
            </a:r>
            <a:r>
              <a:rPr lang="cs-CZ" sz="1200" dirty="0"/>
              <a:t> for </a:t>
            </a:r>
            <a:r>
              <a:rPr lang="cs-CZ" sz="1200" dirty="0" err="1"/>
              <a:t>reducing</a:t>
            </a:r>
            <a:r>
              <a:rPr lang="cs-CZ" sz="1200" dirty="0"/>
              <a:t> trend </a:t>
            </a:r>
            <a:r>
              <a:rPr lang="cs-CZ" sz="1200" dirty="0" err="1"/>
              <a:t>of</a:t>
            </a:r>
            <a:r>
              <a:rPr lang="cs-CZ" sz="1200" dirty="0"/>
              <a:t> </a:t>
            </a:r>
            <a:r>
              <a:rPr lang="cs-CZ" sz="1200" dirty="0" err="1"/>
              <a:t>logistics</a:t>
            </a:r>
            <a:r>
              <a:rPr lang="cs-CZ" sz="1200" dirty="0"/>
              <a:t> </a:t>
            </a:r>
            <a:r>
              <a:rPr lang="cs-CZ" sz="1200" dirty="0" err="1"/>
              <a:t>costs</a:t>
            </a:r>
            <a:r>
              <a:rPr lang="cs-CZ" sz="1200" dirty="0"/>
              <a:t> in past </a:t>
            </a:r>
            <a:r>
              <a:rPr lang="cs-CZ" sz="1200" dirty="0" err="1"/>
              <a:t>decades</a:t>
            </a:r>
            <a:r>
              <a:rPr lang="cs-CZ" sz="1200" dirty="0"/>
              <a:t>. </a:t>
            </a:r>
            <a:r>
              <a:rPr lang="cs-CZ" sz="1200" dirty="0" err="1"/>
              <a:t>They</a:t>
            </a:r>
            <a:r>
              <a:rPr lang="cs-CZ" sz="1200" dirty="0"/>
              <a:t> </a:t>
            </a:r>
            <a:r>
              <a:rPr lang="cs-CZ" sz="1200" dirty="0" err="1"/>
              <a:t>also</a:t>
            </a:r>
            <a:r>
              <a:rPr lang="cs-CZ" sz="1200" dirty="0"/>
              <a:t> </a:t>
            </a:r>
            <a:r>
              <a:rPr lang="cs-CZ" sz="1200" dirty="0" err="1"/>
              <a:t>believe</a:t>
            </a:r>
            <a:r>
              <a:rPr lang="cs-CZ" sz="1200" dirty="0"/>
              <a:t> </a:t>
            </a:r>
            <a:r>
              <a:rPr lang="cs-CZ" sz="1200" dirty="0" err="1"/>
              <a:t>that</a:t>
            </a:r>
            <a:r>
              <a:rPr lang="cs-CZ" sz="1200" dirty="0"/>
              <a:t> </a:t>
            </a:r>
            <a:r>
              <a:rPr lang="cs-CZ" sz="1200" dirty="0" err="1"/>
              <a:t>there</a:t>
            </a:r>
            <a:r>
              <a:rPr lang="cs-CZ" sz="1200" dirty="0"/>
              <a:t> </a:t>
            </a:r>
            <a:r>
              <a:rPr lang="cs-CZ" sz="1200" dirty="0" err="1"/>
              <a:t>is</a:t>
            </a:r>
            <a:r>
              <a:rPr lang="cs-CZ" sz="1200" dirty="0"/>
              <a:t> </a:t>
            </a:r>
            <a:r>
              <a:rPr lang="cs-CZ" sz="1200" dirty="0" err="1"/>
              <a:t>still</a:t>
            </a:r>
            <a:r>
              <a:rPr lang="cs-CZ" sz="1200" dirty="0"/>
              <a:t> </a:t>
            </a:r>
            <a:r>
              <a:rPr lang="cs-CZ" sz="1200" dirty="0" err="1"/>
              <a:t>greater</a:t>
            </a:r>
            <a:r>
              <a:rPr lang="cs-CZ" sz="1200" dirty="0"/>
              <a:t> </a:t>
            </a:r>
            <a:r>
              <a:rPr lang="cs-CZ" sz="1200" dirty="0" err="1"/>
              <a:t>potentiality</a:t>
            </a:r>
            <a:r>
              <a:rPr lang="cs-CZ" sz="1200" dirty="0"/>
              <a:t> in technology to </a:t>
            </a:r>
            <a:r>
              <a:rPr lang="cs-CZ" sz="1200" dirty="0" err="1"/>
              <a:t>further</a:t>
            </a:r>
            <a:r>
              <a:rPr lang="cs-CZ" sz="1200" dirty="0"/>
              <a:t> </a:t>
            </a:r>
            <a:r>
              <a:rPr lang="cs-CZ" sz="1200" dirty="0" err="1"/>
              <a:t>reduce</a:t>
            </a:r>
            <a:r>
              <a:rPr lang="cs-CZ" sz="1200" dirty="0"/>
              <a:t> </a:t>
            </a:r>
            <a:r>
              <a:rPr lang="cs-CZ" sz="1200" dirty="0" err="1"/>
              <a:t>cost</a:t>
            </a:r>
            <a:r>
              <a:rPr lang="cs-CZ" sz="1200" dirty="0"/>
              <a:t> in </a:t>
            </a:r>
            <a:r>
              <a:rPr lang="cs-CZ" sz="1200" dirty="0" err="1"/>
              <a:t>future</a:t>
            </a:r>
            <a:r>
              <a:rPr lang="cs-CZ" sz="1200" dirty="0"/>
              <a:t>.</a:t>
            </a:r>
          </a:p>
          <a:p>
            <a:pPr marL="271463" indent="-271463"/>
            <a:r>
              <a:rPr lang="cs-CZ" sz="1200" b="1" dirty="0" err="1"/>
              <a:t>Political</a:t>
            </a:r>
            <a:r>
              <a:rPr lang="cs-CZ" sz="1200" b="1" dirty="0"/>
              <a:t> and </a:t>
            </a:r>
            <a:r>
              <a:rPr lang="cs-CZ" sz="1200" b="1" dirty="0" err="1"/>
              <a:t>economical</a:t>
            </a:r>
            <a:r>
              <a:rPr lang="cs-CZ" sz="1200" b="1" dirty="0"/>
              <a:t> stability</a:t>
            </a:r>
            <a:r>
              <a:rPr lang="cs-CZ" sz="1200" dirty="0"/>
              <a:t>. </a:t>
            </a:r>
            <a:r>
              <a:rPr lang="cs-CZ" sz="1200" dirty="0" err="1"/>
              <a:t>This</a:t>
            </a:r>
            <a:r>
              <a:rPr lang="cs-CZ" sz="1200" dirty="0"/>
              <a:t> </a:t>
            </a:r>
            <a:r>
              <a:rPr lang="cs-CZ" sz="1200" dirty="0" err="1"/>
              <a:t>factor</a:t>
            </a:r>
            <a:r>
              <a:rPr lang="cs-CZ" sz="1200" dirty="0"/>
              <a:t> </a:t>
            </a:r>
            <a:r>
              <a:rPr lang="cs-CZ" sz="1200" dirty="0" err="1"/>
              <a:t>can</a:t>
            </a:r>
            <a:r>
              <a:rPr lang="cs-CZ" sz="1200" dirty="0"/>
              <a:t> </a:t>
            </a:r>
            <a:r>
              <a:rPr lang="cs-CZ" sz="1200" dirty="0" err="1"/>
              <a:t>reduce</a:t>
            </a:r>
            <a:r>
              <a:rPr lang="cs-CZ" sz="1200" dirty="0"/>
              <a:t> </a:t>
            </a:r>
            <a:r>
              <a:rPr lang="cs-CZ" sz="1200" dirty="0" err="1"/>
              <a:t>or</a:t>
            </a:r>
            <a:r>
              <a:rPr lang="cs-CZ" sz="1200" dirty="0"/>
              <a:t> </a:t>
            </a:r>
            <a:r>
              <a:rPr lang="cs-CZ" sz="1200" dirty="0" err="1"/>
              <a:t>increase</a:t>
            </a:r>
            <a:r>
              <a:rPr lang="cs-CZ" sz="1200" dirty="0"/>
              <a:t> </a:t>
            </a:r>
            <a:r>
              <a:rPr lang="cs-CZ" sz="1200" dirty="0" err="1"/>
              <a:t>the</a:t>
            </a:r>
            <a:r>
              <a:rPr lang="cs-CZ" sz="1200" dirty="0"/>
              <a:t> </a:t>
            </a:r>
            <a:r>
              <a:rPr lang="cs-CZ" sz="1200" dirty="0" err="1"/>
              <a:t>risks</a:t>
            </a:r>
            <a:r>
              <a:rPr lang="cs-CZ" sz="1200" dirty="0"/>
              <a:t> and </a:t>
            </a:r>
            <a:r>
              <a:rPr lang="cs-CZ" sz="1200" dirty="0" err="1"/>
              <a:t>affect</a:t>
            </a:r>
            <a:r>
              <a:rPr lang="cs-CZ" sz="1200" dirty="0"/>
              <a:t> </a:t>
            </a:r>
            <a:r>
              <a:rPr lang="cs-CZ" sz="1200" dirty="0" err="1"/>
              <a:t>the</a:t>
            </a:r>
            <a:r>
              <a:rPr lang="cs-CZ" sz="1200" dirty="0"/>
              <a:t> </a:t>
            </a:r>
            <a:r>
              <a:rPr lang="cs-CZ" sz="1200" dirty="0" err="1"/>
              <a:t>insurance</a:t>
            </a:r>
            <a:r>
              <a:rPr lang="cs-CZ" sz="1200" dirty="0"/>
              <a:t> </a:t>
            </a:r>
            <a:r>
              <a:rPr lang="cs-CZ" sz="1200" dirty="0" err="1"/>
              <a:t>costs</a:t>
            </a:r>
            <a:r>
              <a:rPr lang="cs-CZ" sz="1200" dirty="0"/>
              <a:t>. In </a:t>
            </a:r>
            <a:r>
              <a:rPr lang="cs-CZ" sz="1200" dirty="0" err="1"/>
              <a:t>addition</a:t>
            </a:r>
            <a:r>
              <a:rPr lang="cs-CZ" sz="1200" dirty="0"/>
              <a:t>, </a:t>
            </a:r>
            <a:r>
              <a:rPr lang="cs-CZ" sz="1200" dirty="0" err="1"/>
              <a:t>political</a:t>
            </a:r>
            <a:r>
              <a:rPr lang="cs-CZ" sz="1200" dirty="0"/>
              <a:t> and </a:t>
            </a:r>
            <a:r>
              <a:rPr lang="cs-CZ" sz="1200" dirty="0" err="1"/>
              <a:t>economical</a:t>
            </a:r>
            <a:r>
              <a:rPr lang="cs-CZ" sz="1200" dirty="0"/>
              <a:t> stability </a:t>
            </a:r>
            <a:r>
              <a:rPr lang="cs-CZ" sz="1200" dirty="0" err="1"/>
              <a:t>can</a:t>
            </a:r>
            <a:r>
              <a:rPr lang="cs-CZ" sz="1200" dirty="0"/>
              <a:t> play </a:t>
            </a:r>
            <a:r>
              <a:rPr lang="cs-CZ" sz="1200" dirty="0" err="1"/>
              <a:t>an</a:t>
            </a:r>
            <a:r>
              <a:rPr lang="cs-CZ" sz="1200" dirty="0"/>
              <a:t> </a:t>
            </a:r>
            <a:r>
              <a:rPr lang="cs-CZ" sz="1200" dirty="0" err="1"/>
              <a:t>important</a:t>
            </a:r>
            <a:r>
              <a:rPr lang="cs-CZ" sz="1200" dirty="0"/>
              <a:t> role in </a:t>
            </a:r>
            <a:r>
              <a:rPr lang="cs-CZ" sz="1200" dirty="0" err="1"/>
              <a:t>attracting</a:t>
            </a:r>
            <a:r>
              <a:rPr lang="cs-CZ" sz="1200" dirty="0"/>
              <a:t> </a:t>
            </a:r>
            <a:r>
              <a:rPr lang="cs-CZ" sz="1200" dirty="0" err="1"/>
              <a:t>investment</a:t>
            </a:r>
            <a:r>
              <a:rPr lang="cs-CZ" sz="1200" dirty="0"/>
              <a:t> in </a:t>
            </a:r>
            <a:r>
              <a:rPr lang="cs-CZ" sz="1200" dirty="0" err="1"/>
              <a:t>national</a:t>
            </a:r>
            <a:r>
              <a:rPr lang="cs-CZ" sz="1200" dirty="0"/>
              <a:t> </a:t>
            </a:r>
            <a:r>
              <a:rPr lang="cs-CZ" sz="1200" dirty="0" err="1"/>
              <a:t>logistics</a:t>
            </a:r>
            <a:r>
              <a:rPr lang="cs-CZ" sz="1200" dirty="0"/>
              <a:t> </a:t>
            </a:r>
            <a:r>
              <a:rPr lang="cs-CZ" sz="1200" dirty="0" err="1"/>
              <a:t>activities</a:t>
            </a:r>
            <a:r>
              <a:rPr lang="cs-CZ" sz="1200" dirty="0"/>
              <a:t>. </a:t>
            </a:r>
          </a:p>
          <a:p>
            <a:pPr marL="271463" indent="-271463"/>
            <a:r>
              <a:rPr lang="cs-CZ" sz="1200" b="1" dirty="0"/>
              <a:t>Business </a:t>
            </a:r>
            <a:r>
              <a:rPr lang="cs-CZ" sz="1200" b="1" dirty="0" err="1"/>
              <a:t>legal</a:t>
            </a:r>
            <a:r>
              <a:rPr lang="cs-CZ" sz="1200" b="1" dirty="0"/>
              <a:t> </a:t>
            </a:r>
            <a:r>
              <a:rPr lang="cs-CZ" sz="1200" b="1" dirty="0" err="1"/>
              <a:t>rules</a:t>
            </a:r>
            <a:r>
              <a:rPr lang="cs-CZ" sz="1200" dirty="0"/>
              <a:t>. </a:t>
            </a:r>
            <a:r>
              <a:rPr lang="cs-CZ" sz="1200" dirty="0" err="1"/>
              <a:t>Customs</a:t>
            </a:r>
            <a:r>
              <a:rPr lang="cs-CZ" sz="1200" dirty="0"/>
              <a:t>, </a:t>
            </a:r>
            <a:r>
              <a:rPr lang="cs-CZ" sz="1200" dirty="0" err="1"/>
              <a:t>taxes</a:t>
            </a:r>
            <a:r>
              <a:rPr lang="cs-CZ" sz="1200" dirty="0"/>
              <a:t> and </a:t>
            </a:r>
            <a:r>
              <a:rPr lang="cs-CZ" sz="1200" dirty="0" err="1"/>
              <a:t>insurance</a:t>
            </a:r>
            <a:r>
              <a:rPr lang="cs-CZ" sz="1200" dirty="0"/>
              <a:t> </a:t>
            </a:r>
            <a:r>
              <a:rPr lang="cs-CZ" sz="1200" dirty="0" err="1"/>
              <a:t>laws</a:t>
            </a:r>
            <a:r>
              <a:rPr lang="cs-CZ" sz="1200" dirty="0"/>
              <a:t> are </a:t>
            </a:r>
            <a:r>
              <a:rPr lang="cs-CZ" sz="1200" dirty="0" err="1"/>
              <a:t>components</a:t>
            </a:r>
            <a:r>
              <a:rPr lang="cs-CZ" sz="1200" dirty="0"/>
              <a:t> </a:t>
            </a:r>
            <a:r>
              <a:rPr lang="cs-CZ" sz="1200" dirty="0" err="1"/>
              <a:t>of</a:t>
            </a:r>
            <a:r>
              <a:rPr lang="cs-CZ" sz="1200" dirty="0"/>
              <a:t> </a:t>
            </a:r>
            <a:r>
              <a:rPr lang="cs-CZ" sz="1200" dirty="0" err="1"/>
              <a:t>this</a:t>
            </a:r>
            <a:r>
              <a:rPr lang="cs-CZ" sz="1200" dirty="0"/>
              <a:t> part. </a:t>
            </a:r>
            <a:r>
              <a:rPr lang="cs-CZ" sz="1200" dirty="0" err="1"/>
              <a:t>Compatibility</a:t>
            </a:r>
            <a:r>
              <a:rPr lang="cs-CZ" sz="1200" dirty="0"/>
              <a:t> </a:t>
            </a:r>
            <a:r>
              <a:rPr lang="cs-CZ" sz="1200" dirty="0" err="1"/>
              <a:t>of</a:t>
            </a:r>
            <a:r>
              <a:rPr lang="cs-CZ" sz="1200" dirty="0"/>
              <a:t> these </a:t>
            </a:r>
            <a:r>
              <a:rPr lang="cs-CZ" sz="1200" dirty="0" err="1"/>
              <a:t>rules</a:t>
            </a:r>
            <a:r>
              <a:rPr lang="cs-CZ" sz="1200" dirty="0"/>
              <a:t> </a:t>
            </a:r>
            <a:r>
              <a:rPr lang="cs-CZ" sz="1200" dirty="0" err="1"/>
              <a:t>with</a:t>
            </a:r>
            <a:r>
              <a:rPr lang="cs-CZ" sz="1200" dirty="0"/>
              <a:t> </a:t>
            </a:r>
            <a:r>
              <a:rPr lang="cs-CZ" sz="1200" dirty="0" err="1"/>
              <a:t>logistics</a:t>
            </a:r>
            <a:r>
              <a:rPr lang="cs-CZ" sz="1200" dirty="0"/>
              <a:t> </a:t>
            </a:r>
            <a:r>
              <a:rPr lang="cs-CZ" sz="1200" dirty="0" err="1"/>
              <a:t>processes</a:t>
            </a:r>
            <a:r>
              <a:rPr lang="cs-CZ" sz="1200" dirty="0"/>
              <a:t> and </a:t>
            </a:r>
            <a:r>
              <a:rPr lang="cs-CZ" sz="1200" dirty="0" err="1"/>
              <a:t>activities</a:t>
            </a:r>
            <a:r>
              <a:rPr lang="cs-CZ" sz="1200" dirty="0"/>
              <a:t> </a:t>
            </a:r>
            <a:r>
              <a:rPr lang="cs-CZ" sz="1200" dirty="0" err="1"/>
              <a:t>could</a:t>
            </a:r>
            <a:r>
              <a:rPr lang="cs-CZ" sz="1200" dirty="0"/>
              <a:t> </a:t>
            </a:r>
            <a:r>
              <a:rPr lang="cs-CZ" sz="1200" dirty="0" err="1"/>
              <a:t>affect</a:t>
            </a:r>
            <a:r>
              <a:rPr lang="cs-CZ" sz="1200" dirty="0"/>
              <a:t> </a:t>
            </a:r>
            <a:r>
              <a:rPr lang="cs-CZ" sz="1200" dirty="0" err="1"/>
              <a:t>logistics</a:t>
            </a:r>
            <a:r>
              <a:rPr lang="cs-CZ" sz="1200" dirty="0"/>
              <a:t> </a:t>
            </a:r>
            <a:r>
              <a:rPr lang="cs-CZ" sz="1200" dirty="0" err="1"/>
              <a:t>costs</a:t>
            </a:r>
            <a:r>
              <a:rPr lang="cs-CZ" sz="1200" dirty="0"/>
              <a:t>.</a:t>
            </a:r>
          </a:p>
          <a:p>
            <a:pPr marL="271463" indent="-271463"/>
            <a:r>
              <a:rPr lang="cs-CZ" sz="1200" b="1" dirty="0" err="1"/>
              <a:t>Rate</a:t>
            </a:r>
            <a:r>
              <a:rPr lang="cs-CZ" sz="1200" b="1" dirty="0"/>
              <a:t> </a:t>
            </a:r>
            <a:r>
              <a:rPr lang="cs-CZ" sz="1200" b="1" dirty="0" err="1"/>
              <a:t>of</a:t>
            </a:r>
            <a:r>
              <a:rPr lang="cs-CZ" sz="1200" b="1" dirty="0"/>
              <a:t> </a:t>
            </a:r>
            <a:r>
              <a:rPr lang="cs-CZ" sz="1200" b="1" dirty="0" err="1"/>
              <a:t>interest</a:t>
            </a:r>
            <a:r>
              <a:rPr lang="cs-CZ" sz="1200" dirty="0"/>
              <a:t>. </a:t>
            </a:r>
            <a:r>
              <a:rPr lang="cs-CZ" sz="1200" dirty="0" err="1"/>
              <a:t>This</a:t>
            </a:r>
            <a:r>
              <a:rPr lang="cs-CZ" sz="1200" dirty="0"/>
              <a:t> </a:t>
            </a:r>
            <a:r>
              <a:rPr lang="cs-CZ" sz="1200" dirty="0" err="1"/>
              <a:t>factor</a:t>
            </a:r>
            <a:r>
              <a:rPr lang="cs-CZ" sz="1200" dirty="0"/>
              <a:t> </a:t>
            </a:r>
            <a:r>
              <a:rPr lang="cs-CZ" sz="1200" dirty="0" err="1"/>
              <a:t>is</a:t>
            </a:r>
            <a:r>
              <a:rPr lang="cs-CZ" sz="1200" dirty="0"/>
              <a:t> more </a:t>
            </a:r>
            <a:r>
              <a:rPr lang="cs-CZ" sz="1200" dirty="0" err="1"/>
              <a:t>important</a:t>
            </a:r>
            <a:r>
              <a:rPr lang="cs-CZ" sz="1200" dirty="0"/>
              <a:t> in </a:t>
            </a:r>
            <a:r>
              <a:rPr lang="cs-CZ" sz="1200" dirty="0" err="1"/>
              <a:t>inventory</a:t>
            </a:r>
            <a:r>
              <a:rPr lang="cs-CZ" sz="1200" dirty="0"/>
              <a:t> </a:t>
            </a:r>
            <a:r>
              <a:rPr lang="cs-CZ" sz="1200" dirty="0" err="1"/>
              <a:t>costs</a:t>
            </a:r>
            <a:r>
              <a:rPr lang="cs-CZ" sz="1200" dirty="0"/>
              <a:t> </a:t>
            </a:r>
            <a:r>
              <a:rPr lang="cs-CZ" sz="1200" dirty="0" err="1"/>
              <a:t>because</a:t>
            </a:r>
            <a:r>
              <a:rPr lang="cs-CZ" sz="1200" dirty="0"/>
              <a:t> </a:t>
            </a:r>
            <a:r>
              <a:rPr lang="cs-CZ" sz="1200" dirty="0" err="1"/>
              <a:t>of</a:t>
            </a:r>
            <a:r>
              <a:rPr lang="cs-CZ" sz="1200" dirty="0"/>
              <a:t> direct </a:t>
            </a:r>
            <a:r>
              <a:rPr lang="cs-CZ" sz="1200" dirty="0" err="1"/>
              <a:t>relation</a:t>
            </a:r>
            <a:r>
              <a:rPr lang="cs-CZ" sz="1200" dirty="0"/>
              <a:t> </a:t>
            </a:r>
            <a:r>
              <a:rPr lang="cs-CZ" sz="1200" dirty="0" err="1"/>
              <a:t>between</a:t>
            </a:r>
            <a:r>
              <a:rPr lang="cs-CZ" sz="1200" dirty="0"/>
              <a:t> </a:t>
            </a:r>
            <a:r>
              <a:rPr lang="cs-CZ" sz="1200" dirty="0" err="1"/>
              <a:t>them</a:t>
            </a:r>
            <a:r>
              <a:rPr lang="cs-CZ" sz="1200" dirty="0"/>
              <a:t>. </a:t>
            </a:r>
          </a:p>
          <a:p>
            <a:pPr marL="271463" indent="-271463"/>
            <a:r>
              <a:rPr lang="cs-CZ" sz="1200" b="1" dirty="0" err="1"/>
              <a:t>Energy</a:t>
            </a:r>
            <a:r>
              <a:rPr lang="cs-CZ" sz="1200" b="1" dirty="0"/>
              <a:t> </a:t>
            </a:r>
            <a:r>
              <a:rPr lang="cs-CZ" sz="1200" b="1" dirty="0" err="1"/>
              <a:t>price</a:t>
            </a:r>
            <a:r>
              <a:rPr lang="cs-CZ" sz="1200" dirty="0"/>
              <a:t>. </a:t>
            </a:r>
            <a:r>
              <a:rPr lang="cs-CZ" sz="1200" dirty="0" err="1"/>
              <a:t>increase</a:t>
            </a:r>
            <a:r>
              <a:rPr lang="cs-CZ" sz="1200" dirty="0"/>
              <a:t> </a:t>
            </a:r>
            <a:r>
              <a:rPr lang="cs-CZ" sz="1200" dirty="0" err="1"/>
              <a:t>especially</a:t>
            </a:r>
            <a:r>
              <a:rPr lang="cs-CZ" sz="1200" dirty="0"/>
              <a:t> in </a:t>
            </a:r>
            <a:r>
              <a:rPr lang="cs-CZ" sz="1200" dirty="0" err="1"/>
              <a:t>fuel</a:t>
            </a:r>
            <a:r>
              <a:rPr lang="cs-CZ" sz="1200" dirty="0"/>
              <a:t> </a:t>
            </a:r>
            <a:r>
              <a:rPr lang="cs-CZ" sz="1200" dirty="0" err="1"/>
              <a:t>prices</a:t>
            </a:r>
            <a:r>
              <a:rPr lang="cs-CZ" sz="1200" dirty="0"/>
              <a:t> </a:t>
            </a:r>
            <a:r>
              <a:rPr lang="cs-CZ" sz="1200" dirty="0" err="1"/>
              <a:t>that</a:t>
            </a:r>
            <a:r>
              <a:rPr lang="cs-CZ" sz="1200" dirty="0"/>
              <a:t> </a:t>
            </a:r>
            <a:r>
              <a:rPr lang="cs-CZ" sz="1200" dirty="0" err="1"/>
              <a:t>is</a:t>
            </a:r>
            <a:r>
              <a:rPr lang="cs-CZ" sz="1200" dirty="0"/>
              <a:t> </a:t>
            </a:r>
            <a:r>
              <a:rPr lang="cs-CZ" sz="1200" dirty="0" err="1"/>
              <a:t>used</a:t>
            </a:r>
            <a:r>
              <a:rPr lang="cs-CZ" sz="1200" dirty="0"/>
              <a:t> in </a:t>
            </a:r>
            <a:r>
              <a:rPr lang="cs-CZ" sz="1200" dirty="0" err="1"/>
              <a:t>logistics</a:t>
            </a:r>
            <a:r>
              <a:rPr lang="cs-CZ" sz="1200" dirty="0"/>
              <a:t> </a:t>
            </a:r>
            <a:r>
              <a:rPr lang="cs-CZ" sz="1200" dirty="0" err="1"/>
              <a:t>activities</a:t>
            </a:r>
            <a:r>
              <a:rPr lang="cs-CZ" sz="1200" dirty="0"/>
              <a:t> </a:t>
            </a:r>
            <a:r>
              <a:rPr lang="cs-CZ" sz="1200" dirty="0" err="1"/>
              <a:t>makes</a:t>
            </a:r>
            <a:r>
              <a:rPr lang="cs-CZ" sz="1200" dirty="0"/>
              <a:t> </a:t>
            </a:r>
            <a:r>
              <a:rPr lang="cs-CZ" sz="1200" dirty="0" err="1"/>
              <a:t>inflation</a:t>
            </a:r>
            <a:r>
              <a:rPr lang="cs-CZ" sz="1200" dirty="0"/>
              <a:t> in </a:t>
            </a:r>
            <a:r>
              <a:rPr lang="cs-CZ" sz="1200" dirty="0" err="1"/>
              <a:t>logistics</a:t>
            </a:r>
            <a:r>
              <a:rPr lang="cs-CZ" sz="1200" dirty="0"/>
              <a:t> </a:t>
            </a:r>
            <a:r>
              <a:rPr lang="cs-CZ" sz="1200" dirty="0" err="1"/>
              <a:t>costs</a:t>
            </a:r>
            <a:r>
              <a:rPr lang="cs-CZ" sz="1200" dirty="0"/>
              <a:t>, </a:t>
            </a:r>
            <a:r>
              <a:rPr lang="cs-CZ" sz="1200" dirty="0" err="1"/>
              <a:t>especially</a:t>
            </a:r>
            <a:r>
              <a:rPr lang="cs-CZ" sz="1200" dirty="0"/>
              <a:t> in </a:t>
            </a:r>
            <a:r>
              <a:rPr lang="cs-CZ" sz="1200" dirty="0" err="1"/>
              <a:t>transportation</a:t>
            </a:r>
            <a:r>
              <a:rPr lang="cs-CZ" sz="1200" dirty="0"/>
              <a:t> </a:t>
            </a:r>
            <a:r>
              <a:rPr lang="cs-CZ" sz="1200" dirty="0" err="1"/>
              <a:t>because</a:t>
            </a:r>
            <a:r>
              <a:rPr lang="cs-CZ" sz="1200" dirty="0"/>
              <a:t> </a:t>
            </a:r>
            <a:r>
              <a:rPr lang="cs-CZ" sz="1200" dirty="0" err="1"/>
              <a:t>of</a:t>
            </a:r>
            <a:r>
              <a:rPr lang="cs-CZ" sz="1200" dirty="0"/>
              <a:t> </a:t>
            </a:r>
            <a:r>
              <a:rPr lang="cs-CZ" sz="1200" dirty="0" err="1"/>
              <a:t>nature</a:t>
            </a:r>
            <a:r>
              <a:rPr lang="cs-CZ" sz="1200" dirty="0"/>
              <a:t> </a:t>
            </a:r>
            <a:r>
              <a:rPr lang="cs-CZ" sz="1200" dirty="0" err="1"/>
              <a:t>of</a:t>
            </a:r>
            <a:r>
              <a:rPr lang="cs-CZ" sz="1200" dirty="0"/>
              <a:t> </a:t>
            </a:r>
            <a:r>
              <a:rPr lang="cs-CZ" sz="1200" dirty="0" err="1"/>
              <a:t>its</a:t>
            </a:r>
            <a:r>
              <a:rPr lang="cs-CZ" sz="1200" dirty="0"/>
              <a:t> </a:t>
            </a:r>
            <a:r>
              <a:rPr lang="cs-CZ" sz="1200" dirty="0" err="1"/>
              <a:t>related</a:t>
            </a:r>
            <a:r>
              <a:rPr lang="cs-CZ" sz="1200" dirty="0"/>
              <a:t> </a:t>
            </a:r>
            <a:r>
              <a:rPr lang="cs-CZ" sz="1200" dirty="0" err="1"/>
              <a:t>activities</a:t>
            </a:r>
            <a:r>
              <a:rPr lang="cs-CZ" sz="1200" dirty="0"/>
              <a:t>.</a:t>
            </a:r>
          </a:p>
          <a:p>
            <a:endParaRPr lang="cs-CZ" sz="1200" dirty="0"/>
          </a:p>
        </p:txBody>
      </p:sp>
      <p:pic>
        <p:nvPicPr>
          <p:cNvPr id="3" name="Obrázek 2">
            <a:extLst>
              <a:ext uri="{FF2B5EF4-FFF2-40B4-BE49-F238E27FC236}">
                <a16:creationId xmlns:a16="http://schemas.microsoft.com/office/drawing/2014/main" id="{87A53833-48E8-2417-4B5B-FAA645363C9F}"/>
              </a:ext>
            </a:extLst>
          </p:cNvPr>
          <p:cNvPicPr>
            <a:picLocks noChangeAspect="1"/>
          </p:cNvPicPr>
          <p:nvPr/>
        </p:nvPicPr>
        <p:blipFill>
          <a:blip r:embed="rId2"/>
          <a:stretch>
            <a:fillRect/>
          </a:stretch>
        </p:blipFill>
        <p:spPr>
          <a:xfrm>
            <a:off x="5940152" y="2560259"/>
            <a:ext cx="2872236" cy="1356544"/>
          </a:xfrm>
          <a:prstGeom prst="rect">
            <a:avLst/>
          </a:prstGeom>
        </p:spPr>
      </p:pic>
    </p:spTree>
    <p:extLst>
      <p:ext uri="{BB962C8B-B14F-4D97-AF65-F5344CB8AC3E}">
        <p14:creationId xmlns:p14="http://schemas.microsoft.com/office/powerpoint/2010/main" val="27072199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US" sz="2800" dirty="0"/>
              <a:t>Logistics Performance Index ranking</a:t>
            </a:r>
            <a:endParaRPr lang="cs-CZ" sz="2800" dirty="0"/>
          </a:p>
        </p:txBody>
      </p:sp>
      <p:sp>
        <p:nvSpPr>
          <p:cNvPr id="3" name="Zástupný symbol pro obsah 2"/>
          <p:cNvSpPr>
            <a:spLocks noGrp="1"/>
          </p:cNvSpPr>
          <p:nvPr>
            <p:ph idx="1"/>
          </p:nvPr>
        </p:nvSpPr>
        <p:spPr>
          <a:xfrm>
            <a:off x="457200" y="1600200"/>
            <a:ext cx="8229600" cy="4637112"/>
          </a:xfrm>
        </p:spPr>
        <p:txBody>
          <a:bodyPr>
            <a:normAutofit fontScale="62500" lnSpcReduction="20000"/>
          </a:bodyPr>
          <a:lstStyle/>
          <a:p>
            <a:r>
              <a:rPr lang="en-US" dirty="0"/>
              <a:t>The  </a:t>
            </a:r>
            <a:r>
              <a:rPr lang="en-US" dirty="0" err="1"/>
              <a:t>LPI</a:t>
            </a:r>
            <a:r>
              <a:rPr lang="en-US" dirty="0"/>
              <a:t>  is  a multidimensional  assessment  of  logistics  performance,  rated  on  a  scale  from  one  (worst)  to  five (best). It uses more than 5,000 individual country assessments  made  by  nearly  1,000  international freight forwarders to compare the trade logistics pro-files of 155 countries.</a:t>
            </a:r>
            <a:endParaRPr lang="cs-CZ" dirty="0"/>
          </a:p>
          <a:p>
            <a:r>
              <a:rPr lang="cs-CZ" dirty="0">
                <a:solidFill>
                  <a:srgbClr val="C00000"/>
                </a:solidFill>
              </a:rPr>
              <a:t>B</a:t>
            </a:r>
            <a:r>
              <a:rPr lang="en-US" dirty="0" err="1">
                <a:solidFill>
                  <a:srgbClr val="C00000"/>
                </a:solidFill>
              </a:rPr>
              <a:t>etter</a:t>
            </a:r>
            <a:r>
              <a:rPr lang="en-US" dirty="0">
                <a:solidFill>
                  <a:srgbClr val="C00000"/>
                </a:solidFill>
              </a:rPr>
              <a:t> logistics performance is strongly</a:t>
            </a:r>
            <a:r>
              <a:rPr lang="cs-CZ" dirty="0">
                <a:solidFill>
                  <a:srgbClr val="C00000"/>
                </a:solidFill>
              </a:rPr>
              <a:t> </a:t>
            </a:r>
            <a:r>
              <a:rPr lang="en-US" dirty="0">
                <a:solidFill>
                  <a:srgbClr val="C00000"/>
                </a:solidFill>
              </a:rPr>
              <a:t>associated with trade expansion, export diversification,  ability  to  attract  foreign  direct  investments, and economic growth. In other words, trade logistics matter.</a:t>
            </a:r>
            <a:endParaRPr lang="cs-CZ" dirty="0">
              <a:solidFill>
                <a:srgbClr val="C00000"/>
              </a:solidFill>
            </a:endParaRPr>
          </a:p>
          <a:p>
            <a:r>
              <a:rPr lang="cs-CZ" dirty="0"/>
              <a:t>T</a:t>
            </a:r>
            <a:r>
              <a:rPr lang="en-US" dirty="0"/>
              <a:t>he most important aspects of the current logistics environment:</a:t>
            </a:r>
          </a:p>
          <a:p>
            <a:pPr lvl="1"/>
            <a:r>
              <a:rPr lang="en-US" dirty="0"/>
              <a:t>Efficiency of the customs clearance process. </a:t>
            </a:r>
            <a:endParaRPr lang="cs-CZ" dirty="0"/>
          </a:p>
          <a:p>
            <a:pPr lvl="1"/>
            <a:r>
              <a:rPr lang="en-US" dirty="0"/>
              <a:t>Quality of trade and transport-related infrastructure.	</a:t>
            </a:r>
          </a:p>
          <a:p>
            <a:pPr lvl="1"/>
            <a:r>
              <a:rPr lang="en-US" dirty="0"/>
              <a:t>Ease of arranging competitively priced shipments.	</a:t>
            </a:r>
          </a:p>
          <a:p>
            <a:pPr lvl="1"/>
            <a:r>
              <a:rPr lang="en-US" dirty="0"/>
              <a:t>Competence and quality of logistics services. </a:t>
            </a:r>
          </a:p>
          <a:p>
            <a:pPr lvl="1"/>
            <a:r>
              <a:rPr lang="en-US" dirty="0"/>
              <a:t>Ability to track and trace consignments. </a:t>
            </a:r>
          </a:p>
          <a:p>
            <a:pPr lvl="1"/>
            <a:r>
              <a:rPr lang="en-US" dirty="0"/>
              <a:t>Frequency with which shipments reach the consignee within the scheduled or expected time.</a:t>
            </a:r>
            <a:endParaRPr lang="cs-CZ" dirty="0"/>
          </a:p>
          <a:p>
            <a:pPr lvl="1"/>
            <a:r>
              <a:rPr lang="cs-CZ" i="1" dirty="0"/>
              <a:t>Nezohledňuje zásoby</a:t>
            </a:r>
          </a:p>
        </p:txBody>
      </p:sp>
      <p:pic>
        <p:nvPicPr>
          <p:cNvPr id="6" name="Obrázek 5">
            <a:extLst>
              <a:ext uri="{FF2B5EF4-FFF2-40B4-BE49-F238E27FC236}">
                <a16:creationId xmlns:a16="http://schemas.microsoft.com/office/drawing/2014/main" id="{E1121B46-4862-4A94-A060-82FDBA616B3B}"/>
              </a:ext>
            </a:extLst>
          </p:cNvPr>
          <p:cNvPicPr>
            <a:picLocks noChangeAspect="1"/>
          </p:cNvPicPr>
          <p:nvPr/>
        </p:nvPicPr>
        <p:blipFill>
          <a:blip r:embed="rId3"/>
          <a:stretch>
            <a:fillRect/>
          </a:stretch>
        </p:blipFill>
        <p:spPr>
          <a:xfrm>
            <a:off x="6732239" y="3918756"/>
            <a:ext cx="378391" cy="230324"/>
          </a:xfrm>
          <a:prstGeom prst="rect">
            <a:avLst/>
          </a:prstGeom>
        </p:spPr>
      </p:pic>
      <p:pic>
        <p:nvPicPr>
          <p:cNvPr id="7" name="Obrázek 6">
            <a:extLst>
              <a:ext uri="{FF2B5EF4-FFF2-40B4-BE49-F238E27FC236}">
                <a16:creationId xmlns:a16="http://schemas.microsoft.com/office/drawing/2014/main" id="{9F792435-A65E-4759-A2E6-D15A98400DDD}"/>
              </a:ext>
            </a:extLst>
          </p:cNvPr>
          <p:cNvPicPr>
            <a:picLocks noChangeAspect="1"/>
          </p:cNvPicPr>
          <p:nvPr/>
        </p:nvPicPr>
        <p:blipFill>
          <a:blip r:embed="rId4"/>
          <a:stretch>
            <a:fillRect/>
          </a:stretch>
        </p:blipFill>
        <p:spPr>
          <a:xfrm>
            <a:off x="7308303" y="3918756"/>
            <a:ext cx="378391" cy="230324"/>
          </a:xfrm>
          <a:prstGeom prst="rect">
            <a:avLst/>
          </a:prstGeom>
        </p:spPr>
      </p:pic>
    </p:spTree>
    <p:extLst>
      <p:ext uri="{BB962C8B-B14F-4D97-AF65-F5344CB8AC3E}">
        <p14:creationId xmlns:p14="http://schemas.microsoft.com/office/powerpoint/2010/main" val="12601430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US" dirty="0"/>
              <a:t>LPI ranking and scores 201</a:t>
            </a:r>
            <a:r>
              <a:rPr lang="cs-CZ" dirty="0"/>
              <a:t>8: </a:t>
            </a:r>
            <a:r>
              <a:rPr lang="cs-CZ" dirty="0" err="1"/>
              <a:t>results</a:t>
            </a:r>
            <a:endParaRPr lang="cs-CZ" dirty="0"/>
          </a:p>
        </p:txBody>
      </p:sp>
      <p:sp>
        <p:nvSpPr>
          <p:cNvPr id="3" name="Zástupný symbol pro obsah 2"/>
          <p:cNvSpPr>
            <a:spLocks noGrp="1"/>
          </p:cNvSpPr>
          <p:nvPr>
            <p:ph idx="1"/>
          </p:nvPr>
        </p:nvSpPr>
        <p:spPr>
          <a:xfrm>
            <a:off x="540002" y="1692002"/>
            <a:ext cx="8064900" cy="4833342"/>
          </a:xfrm>
        </p:spPr>
        <p:txBody>
          <a:bodyPr>
            <a:normAutofit fontScale="40000" lnSpcReduction="20000"/>
          </a:bodyPr>
          <a:lstStyle/>
          <a:p>
            <a:r>
              <a:rPr lang="en-US" dirty="0">
                <a:effectLst/>
                <a:latin typeface="Times New Roman" panose="02020603050405020304" pitchFamily="18" charset="0"/>
              </a:rPr>
              <a:t>disparities remain between</a:t>
            </a:r>
            <a:r>
              <a:rPr lang="cs-CZ" dirty="0">
                <a:effectLst/>
                <a:latin typeface="Times New Roman" panose="02020603050405020304" pitchFamily="18" charset="0"/>
              </a:rPr>
              <a:t> </a:t>
            </a:r>
            <a:r>
              <a:rPr lang="en-US" dirty="0">
                <a:effectLst/>
                <a:latin typeface="Times New Roman" panose="02020603050405020304" pitchFamily="18" charset="0"/>
              </a:rPr>
              <a:t>the top performers and many developing countries. </a:t>
            </a:r>
            <a:endParaRPr lang="cs-CZ" dirty="0">
              <a:effectLst/>
              <a:latin typeface="Times New Roman" panose="02020603050405020304" pitchFamily="18" charset="0"/>
            </a:endParaRPr>
          </a:p>
          <a:p>
            <a:r>
              <a:rPr lang="en-US" dirty="0">
                <a:effectLst/>
                <a:latin typeface="Times New Roman" panose="02020603050405020304" pitchFamily="18" charset="0"/>
              </a:rPr>
              <a:t>Identified</a:t>
            </a:r>
            <a:r>
              <a:rPr lang="cs-CZ" dirty="0">
                <a:effectLst/>
                <a:latin typeface="Times New Roman" panose="02020603050405020304" pitchFamily="18" charset="0"/>
              </a:rPr>
              <a:t> </a:t>
            </a:r>
            <a:r>
              <a:rPr lang="en-US" dirty="0">
                <a:effectLst/>
                <a:latin typeface="Times New Roman" panose="02020603050405020304" pitchFamily="18" charset="0"/>
              </a:rPr>
              <a:t>eight megatrends likely to drive the future of</a:t>
            </a:r>
            <a:r>
              <a:rPr lang="cs-CZ" dirty="0">
                <a:effectLst/>
                <a:latin typeface="Times New Roman" panose="02020603050405020304" pitchFamily="18" charset="0"/>
              </a:rPr>
              <a:t> </a:t>
            </a:r>
            <a:r>
              <a:rPr lang="en-US" dirty="0">
                <a:effectLst/>
                <a:latin typeface="Times New Roman" panose="02020603050405020304" pitchFamily="18" charset="0"/>
              </a:rPr>
              <a:t>logistics:</a:t>
            </a:r>
            <a:br>
              <a:rPr lang="en-US" dirty="0"/>
            </a:br>
            <a:r>
              <a:rPr lang="en-US" dirty="0">
                <a:effectLst/>
                <a:latin typeface="Times New Roman" panose="02020603050405020304" pitchFamily="18" charset="0"/>
              </a:rPr>
              <a:t>1. Logistics skill shortages.</a:t>
            </a:r>
            <a:br>
              <a:rPr lang="en-US" dirty="0"/>
            </a:br>
            <a:r>
              <a:rPr lang="en-US" dirty="0">
                <a:effectLst/>
                <a:latin typeface="Times New Roman" panose="02020603050405020304" pitchFamily="18" charset="0"/>
              </a:rPr>
              <a:t>2. Restructuring global value chains.</a:t>
            </a:r>
            <a:br>
              <a:rPr lang="en-US" dirty="0"/>
            </a:br>
            <a:r>
              <a:rPr lang="en-US" dirty="0">
                <a:effectLst/>
                <a:latin typeface="Times New Roman" panose="02020603050405020304" pitchFamily="18" charset="0"/>
              </a:rPr>
              <a:t>3. Supply risk and recovery (resilience).</a:t>
            </a:r>
            <a:br>
              <a:rPr lang="en-US" dirty="0"/>
            </a:br>
            <a:r>
              <a:rPr lang="en-US" dirty="0">
                <a:effectLst/>
                <a:latin typeface="Times New Roman" panose="02020603050405020304" pitchFamily="18" charset="0"/>
              </a:rPr>
              <a:t>4. Digital transformation of supply chains.</a:t>
            </a:r>
            <a:br>
              <a:rPr lang="en-US" dirty="0"/>
            </a:br>
            <a:r>
              <a:rPr lang="en-US" dirty="0">
                <a:effectLst/>
                <a:latin typeface="Times New Roman" panose="02020603050405020304" pitchFamily="18" charset="0"/>
              </a:rPr>
              <a:t>5. Sustainability of supply chains.</a:t>
            </a:r>
            <a:br>
              <a:rPr lang="en-US" dirty="0"/>
            </a:br>
            <a:r>
              <a:rPr lang="en-US" dirty="0">
                <a:effectLst/>
                <a:latin typeface="Times New Roman" panose="02020603050405020304" pitchFamily="18" charset="0"/>
              </a:rPr>
              <a:t>6. E-commerce driving demand chains.</a:t>
            </a:r>
            <a:br>
              <a:rPr lang="en-US" dirty="0"/>
            </a:br>
            <a:r>
              <a:rPr lang="en-US" dirty="0">
                <a:effectLst/>
                <a:latin typeface="Times New Roman" panose="02020603050405020304" pitchFamily="18" charset="0"/>
              </a:rPr>
              <a:t>7. Logistics property and infrastructure.</a:t>
            </a:r>
            <a:br>
              <a:rPr lang="en-US" dirty="0"/>
            </a:br>
            <a:r>
              <a:rPr lang="en-US" dirty="0">
                <a:effectLst/>
                <a:latin typeface="Times New Roman" panose="02020603050405020304" pitchFamily="18" charset="0"/>
              </a:rPr>
              <a:t>8. Collaborative business models.</a:t>
            </a:r>
            <a:endParaRPr lang="cs-CZ" dirty="0">
              <a:effectLst/>
              <a:latin typeface="Times New Roman" panose="02020603050405020304" pitchFamily="18" charset="0"/>
            </a:endParaRPr>
          </a:p>
          <a:p>
            <a:r>
              <a:rPr lang="en-US" dirty="0">
                <a:effectLst/>
                <a:latin typeface="Times New Roman" panose="02020603050405020304" pitchFamily="18" charset="0"/>
              </a:rPr>
              <a:t>Respondents in</a:t>
            </a:r>
            <a:r>
              <a:rPr lang="en-US" dirty="0">
                <a:solidFill>
                  <a:srgbClr val="FF0000"/>
                </a:solidFill>
                <a:effectLst/>
                <a:latin typeface="Times New Roman" panose="02020603050405020304" pitchFamily="18" charset="0"/>
              </a:rPr>
              <a:t> developing countries </a:t>
            </a:r>
            <a:r>
              <a:rPr lang="en-US" dirty="0">
                <a:effectLst/>
                <a:latin typeface="Times New Roman" panose="02020603050405020304" pitchFamily="18" charset="0"/>
              </a:rPr>
              <a:t>see</a:t>
            </a:r>
            <a:r>
              <a:rPr lang="cs-CZ" dirty="0">
                <a:effectLst/>
                <a:latin typeface="Times New Roman" panose="02020603050405020304" pitchFamily="18" charset="0"/>
              </a:rPr>
              <a:t> </a:t>
            </a:r>
            <a:r>
              <a:rPr lang="en-US" dirty="0">
                <a:effectLst/>
                <a:latin typeface="Times New Roman" panose="02020603050405020304" pitchFamily="18" charset="0"/>
              </a:rPr>
              <a:t>the most severe skill </a:t>
            </a:r>
            <a:r>
              <a:rPr lang="en-US" dirty="0">
                <a:solidFill>
                  <a:srgbClr val="FF0000"/>
                </a:solidFill>
                <a:effectLst/>
                <a:latin typeface="Times New Roman" panose="02020603050405020304" pitchFamily="18" charset="0"/>
              </a:rPr>
              <a:t>shortage at the managerial</a:t>
            </a:r>
            <a:r>
              <a:rPr lang="cs-CZ" dirty="0">
                <a:solidFill>
                  <a:srgbClr val="FF0000"/>
                </a:solidFill>
                <a:effectLst/>
                <a:latin typeface="Times New Roman" panose="02020603050405020304" pitchFamily="18" charset="0"/>
              </a:rPr>
              <a:t> </a:t>
            </a:r>
            <a:r>
              <a:rPr lang="en-US" dirty="0">
                <a:solidFill>
                  <a:srgbClr val="FF0000"/>
                </a:solidFill>
                <a:effectLst/>
                <a:latin typeface="Times New Roman" panose="02020603050405020304" pitchFamily="18" charset="0"/>
              </a:rPr>
              <a:t>level</a:t>
            </a:r>
            <a:r>
              <a:rPr lang="en-US" dirty="0">
                <a:effectLst/>
                <a:latin typeface="Times New Roman" panose="02020603050405020304" pitchFamily="18" charset="0"/>
              </a:rPr>
              <a:t>—for example, in filling senior supply chain</a:t>
            </a:r>
            <a:r>
              <a:rPr lang="cs-CZ" dirty="0">
                <a:effectLst/>
                <a:latin typeface="Times New Roman" panose="02020603050405020304" pitchFamily="18" charset="0"/>
              </a:rPr>
              <a:t> </a:t>
            </a:r>
            <a:r>
              <a:rPr lang="en-US" dirty="0">
                <a:effectLst/>
                <a:latin typeface="Times New Roman" panose="02020603050405020304" pitchFamily="18" charset="0"/>
              </a:rPr>
              <a:t>management positions. In </a:t>
            </a:r>
            <a:r>
              <a:rPr lang="en-US" dirty="0">
                <a:solidFill>
                  <a:srgbClr val="FF0000"/>
                </a:solidFill>
                <a:effectLst/>
                <a:latin typeface="Times New Roman" panose="02020603050405020304" pitchFamily="18" charset="0"/>
              </a:rPr>
              <a:t>developed countries</a:t>
            </a:r>
            <a:r>
              <a:rPr lang="en-US" dirty="0">
                <a:effectLst/>
                <a:latin typeface="Times New Roman" panose="02020603050405020304" pitchFamily="18" charset="0"/>
              </a:rPr>
              <a:t>,</a:t>
            </a:r>
            <a:r>
              <a:rPr lang="cs-CZ" dirty="0">
                <a:effectLst/>
                <a:latin typeface="Times New Roman" panose="02020603050405020304" pitchFamily="18" charset="0"/>
              </a:rPr>
              <a:t> </a:t>
            </a:r>
            <a:r>
              <a:rPr lang="en-US" dirty="0">
                <a:effectLst/>
                <a:latin typeface="Times New Roman" panose="02020603050405020304" pitchFamily="18" charset="0"/>
              </a:rPr>
              <a:t>the most severe shortage is for a </a:t>
            </a:r>
            <a:r>
              <a:rPr lang="en-US" dirty="0">
                <a:solidFill>
                  <a:srgbClr val="FF0000"/>
                </a:solidFill>
                <a:effectLst/>
                <a:latin typeface="Times New Roman" panose="02020603050405020304" pitchFamily="18" charset="0"/>
              </a:rPr>
              <a:t>qualified blue-collar workforce</a:t>
            </a:r>
            <a:r>
              <a:rPr lang="en-US" dirty="0">
                <a:effectLst/>
                <a:latin typeface="Times New Roman" panose="02020603050405020304" pitchFamily="18" charset="0"/>
              </a:rPr>
              <a:t>, such as truck drivers</a:t>
            </a:r>
            <a:endParaRPr lang="cs-CZ" dirty="0">
              <a:effectLst/>
              <a:latin typeface="Times New Roman" panose="02020603050405020304" pitchFamily="18" charset="0"/>
            </a:endParaRPr>
          </a:p>
          <a:p>
            <a:r>
              <a:rPr lang="en-US" dirty="0">
                <a:effectLst/>
                <a:latin typeface="Times New Roman" panose="02020603050405020304" pitchFamily="18" charset="0"/>
              </a:rPr>
              <a:t>Commerce and production have been disrupted by natural events and man-made</a:t>
            </a:r>
            <a:r>
              <a:rPr lang="cs-CZ" dirty="0">
                <a:effectLst/>
                <a:latin typeface="Times New Roman" panose="02020603050405020304" pitchFamily="18" charset="0"/>
              </a:rPr>
              <a:t> </a:t>
            </a:r>
            <a:r>
              <a:rPr lang="en-US" dirty="0">
                <a:effectLst/>
                <a:latin typeface="Times New Roman" panose="02020603050405020304" pitchFamily="18" charset="0"/>
              </a:rPr>
              <a:t>disasters, such as civil wars or, recently, cyber-disasters.</a:t>
            </a:r>
            <a:endParaRPr lang="cs-CZ" dirty="0">
              <a:effectLst/>
              <a:latin typeface="Times New Roman" panose="02020603050405020304" pitchFamily="18" charset="0"/>
            </a:endParaRPr>
          </a:p>
          <a:p>
            <a:r>
              <a:rPr lang="en-US" dirty="0">
                <a:effectLst/>
                <a:latin typeface="Times New Roman" panose="02020603050405020304" pitchFamily="18" charset="0"/>
              </a:rPr>
              <a:t>Environmentally friendly supply chains</a:t>
            </a:r>
            <a:r>
              <a:rPr lang="cs-CZ" dirty="0">
                <a:effectLst/>
                <a:latin typeface="Times New Roman" panose="02020603050405020304" pitchFamily="18" charset="0"/>
              </a:rPr>
              <a:t> </a:t>
            </a:r>
            <a:r>
              <a:rPr lang="en-US" dirty="0">
                <a:effectLst/>
                <a:latin typeface="Times New Roman" panose="02020603050405020304" pitchFamily="18" charset="0"/>
              </a:rPr>
              <a:t>are associated with higher logistics performance</a:t>
            </a:r>
            <a:endParaRPr lang="cs-CZ" dirty="0"/>
          </a:p>
          <a:p>
            <a:r>
              <a:rPr lang="en-US" sz="2500" dirty="0">
                <a:latin typeface="Times New Roman" panose="02020603050405020304" pitchFamily="18" charset="0"/>
              </a:rPr>
              <a:t>23</a:t>
            </a:r>
            <a:r>
              <a:rPr lang="cs-CZ" sz="2500" dirty="0">
                <a:latin typeface="Times New Roman" panose="02020603050405020304" pitchFamily="18" charset="0"/>
              </a:rPr>
              <a:t>% </a:t>
            </a:r>
            <a:r>
              <a:rPr lang="en-US" sz="2500" dirty="0">
                <a:latin typeface="Times New Roman" panose="02020603050405020304" pitchFamily="18" charset="0"/>
              </a:rPr>
              <a:t>of all energy-related emissions can be</a:t>
            </a:r>
            <a:r>
              <a:rPr lang="cs-CZ" sz="2500" dirty="0">
                <a:latin typeface="Times New Roman" panose="02020603050405020304" pitchFamily="18" charset="0"/>
              </a:rPr>
              <a:t> </a:t>
            </a:r>
            <a:r>
              <a:rPr lang="en-US" sz="2500" dirty="0">
                <a:latin typeface="Times New Roman" panose="02020603050405020304" pitchFamily="18" charset="0"/>
              </a:rPr>
              <a:t>attributed to transport,</a:t>
            </a:r>
            <a:r>
              <a:rPr lang="cs-CZ" sz="2500" dirty="0">
                <a:latin typeface="Times New Roman" panose="02020603050405020304" pitchFamily="18" charset="0"/>
              </a:rPr>
              <a:t> </a:t>
            </a:r>
            <a:r>
              <a:rPr lang="en-US" sz="2500" dirty="0">
                <a:latin typeface="Times New Roman" panose="02020603050405020304" pitchFamily="18" charset="0"/>
              </a:rPr>
              <a:t>about 7</a:t>
            </a:r>
            <a:r>
              <a:rPr lang="cs-CZ" sz="2500" dirty="0">
                <a:latin typeface="Times New Roman" panose="02020603050405020304" pitchFamily="18" charset="0"/>
              </a:rPr>
              <a:t>% </a:t>
            </a:r>
            <a:r>
              <a:rPr lang="en-US" sz="2500" dirty="0">
                <a:latin typeface="Times New Roman" panose="02020603050405020304" pitchFamily="18" charset="0"/>
              </a:rPr>
              <a:t>of global CO 2 emissions can be attributed to</a:t>
            </a:r>
            <a:r>
              <a:rPr lang="cs-CZ" sz="2500" dirty="0">
                <a:latin typeface="Times New Roman" panose="02020603050405020304" pitchFamily="18" charset="0"/>
              </a:rPr>
              <a:t> </a:t>
            </a:r>
            <a:r>
              <a:rPr lang="en-US" sz="2500" dirty="0">
                <a:latin typeface="Times New Roman" panose="02020603050405020304" pitchFamily="18" charset="0"/>
              </a:rPr>
              <a:t>freight transport</a:t>
            </a:r>
            <a:r>
              <a:rPr lang="cs-CZ" sz="2500" dirty="0">
                <a:latin typeface="Times New Roman" panose="02020603050405020304" pitchFamily="18" charset="0"/>
              </a:rPr>
              <a:t>,</a:t>
            </a:r>
            <a:r>
              <a:rPr lang="en-US" sz="2500" dirty="0">
                <a:latin typeface="Times New Roman" panose="02020603050405020304" pitchFamily="18" charset="0"/>
              </a:rPr>
              <a:t> which is estimated to have</a:t>
            </a:r>
            <a:r>
              <a:rPr lang="cs-CZ" sz="2500" dirty="0">
                <a:latin typeface="Times New Roman" panose="02020603050405020304" pitchFamily="18" charset="0"/>
              </a:rPr>
              <a:t> </a:t>
            </a:r>
            <a:r>
              <a:rPr lang="en-US" sz="2500" dirty="0">
                <a:latin typeface="Times New Roman" panose="02020603050405020304" pitchFamily="18" charset="0"/>
              </a:rPr>
              <a:t>emitted 3.2 gigatons of CO 2 in 2015. This</a:t>
            </a:r>
            <a:r>
              <a:rPr lang="cs-CZ" sz="2500" dirty="0">
                <a:latin typeface="Times New Roman" panose="02020603050405020304" pitchFamily="18" charset="0"/>
              </a:rPr>
              <a:t> </a:t>
            </a:r>
            <a:r>
              <a:rPr lang="en-US" sz="2500" dirty="0">
                <a:latin typeface="Times New Roman" panose="02020603050405020304" pitchFamily="18" charset="0"/>
              </a:rPr>
              <a:t>number is estimated to rise in the next decades,</a:t>
            </a:r>
            <a:r>
              <a:rPr lang="cs-CZ" sz="2500" dirty="0">
                <a:latin typeface="Times New Roman" panose="02020603050405020304" pitchFamily="18" charset="0"/>
              </a:rPr>
              <a:t> </a:t>
            </a:r>
            <a:r>
              <a:rPr lang="en-US" sz="2500" dirty="0">
                <a:latin typeface="Times New Roman" panose="02020603050405020304" pitchFamily="18" charset="0"/>
              </a:rPr>
              <a:t>with a higher growth in emerging economies</a:t>
            </a:r>
            <a:r>
              <a:rPr lang="cs-CZ" sz="2500" dirty="0">
                <a:latin typeface="Times New Roman" panose="02020603050405020304" pitchFamily="18" charset="0"/>
              </a:rPr>
              <a:t> </a:t>
            </a:r>
            <a:r>
              <a:rPr lang="en-US" sz="2500" dirty="0">
                <a:latin typeface="Times New Roman" panose="02020603050405020304" pitchFamily="18" charset="0"/>
              </a:rPr>
              <a:t>than in Europe.</a:t>
            </a:r>
            <a:endParaRPr lang="cs-CZ" sz="2500" dirty="0">
              <a:latin typeface="Times New Roman" panose="02020603050405020304" pitchFamily="18" charset="0"/>
            </a:endParaRPr>
          </a:p>
          <a:p>
            <a:endParaRPr lang="cs-CZ" sz="1600" dirty="0">
              <a:latin typeface="Times New Roman" panose="02020603050405020304" pitchFamily="18" charset="0"/>
            </a:endParaRPr>
          </a:p>
          <a:p>
            <a:r>
              <a:rPr lang="cs-CZ" sz="2300" dirty="0"/>
              <a:t>Zdroj: https://openknowledge.worldbank.org/bitstream/handle/10986/29971/LPI2018.pdf</a:t>
            </a:r>
          </a:p>
        </p:txBody>
      </p:sp>
    </p:spTree>
    <p:extLst>
      <p:ext uri="{BB962C8B-B14F-4D97-AF65-F5344CB8AC3E}">
        <p14:creationId xmlns:p14="http://schemas.microsoft.com/office/powerpoint/2010/main" val="18415563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US" dirty="0"/>
              <a:t>LPI ranking and scores 201</a:t>
            </a:r>
            <a:r>
              <a:rPr lang="cs-CZ" dirty="0"/>
              <a:t>8: </a:t>
            </a:r>
            <a:r>
              <a:rPr lang="cs-CZ" dirty="0" err="1"/>
              <a:t>results</a:t>
            </a:r>
            <a:endParaRPr lang="cs-CZ" dirty="0"/>
          </a:p>
        </p:txBody>
      </p:sp>
      <p:sp>
        <p:nvSpPr>
          <p:cNvPr id="5" name="TextovéPole 4"/>
          <p:cNvSpPr txBox="1"/>
          <p:nvPr/>
        </p:nvSpPr>
        <p:spPr>
          <a:xfrm>
            <a:off x="611560" y="6237312"/>
            <a:ext cx="8422306" cy="338554"/>
          </a:xfrm>
          <a:prstGeom prst="rect">
            <a:avLst/>
          </a:prstGeom>
          <a:noFill/>
        </p:spPr>
        <p:txBody>
          <a:bodyPr wrap="none" rtlCol="0">
            <a:spAutoFit/>
          </a:bodyPr>
          <a:lstStyle/>
          <a:p>
            <a:r>
              <a:rPr lang="cs-CZ" sz="1600" dirty="0"/>
              <a:t>http://siteresources.worldbank.org/TRADE/Resources/239070-1336654966193/LPI_2012_final.pdf</a:t>
            </a:r>
          </a:p>
        </p:txBody>
      </p:sp>
      <p:pic>
        <p:nvPicPr>
          <p:cNvPr id="7" name="Obrázek 6">
            <a:extLst>
              <a:ext uri="{FF2B5EF4-FFF2-40B4-BE49-F238E27FC236}">
                <a16:creationId xmlns:a16="http://schemas.microsoft.com/office/drawing/2014/main" id="{1FA329D1-D1CD-45EF-8D74-4E10A700D411}"/>
              </a:ext>
            </a:extLst>
          </p:cNvPr>
          <p:cNvPicPr>
            <a:picLocks noChangeAspect="1"/>
          </p:cNvPicPr>
          <p:nvPr/>
        </p:nvPicPr>
        <p:blipFill>
          <a:blip r:embed="rId2"/>
          <a:stretch>
            <a:fillRect/>
          </a:stretch>
        </p:blipFill>
        <p:spPr>
          <a:xfrm>
            <a:off x="1887268" y="1661696"/>
            <a:ext cx="5369464" cy="3660998"/>
          </a:xfrm>
          <a:prstGeom prst="rect">
            <a:avLst/>
          </a:prstGeom>
        </p:spPr>
      </p:pic>
    </p:spTree>
    <p:extLst>
      <p:ext uri="{BB962C8B-B14F-4D97-AF65-F5344CB8AC3E}">
        <p14:creationId xmlns:p14="http://schemas.microsoft.com/office/powerpoint/2010/main" val="16148815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32AC0A-2B8E-484C-9319-023173A39ED5}"/>
              </a:ext>
            </a:extLst>
          </p:cNvPr>
          <p:cNvSpPr>
            <a:spLocks noGrp="1"/>
          </p:cNvSpPr>
          <p:nvPr>
            <p:ph type="title"/>
          </p:nvPr>
        </p:nvSpPr>
        <p:spPr/>
        <p:txBody>
          <a:bodyPr/>
          <a:lstStyle/>
          <a:p>
            <a:endParaRPr lang="cs-CZ"/>
          </a:p>
        </p:txBody>
      </p:sp>
      <p:pic>
        <p:nvPicPr>
          <p:cNvPr id="5" name="Obrázek 4">
            <a:extLst>
              <a:ext uri="{FF2B5EF4-FFF2-40B4-BE49-F238E27FC236}">
                <a16:creationId xmlns:a16="http://schemas.microsoft.com/office/drawing/2014/main" id="{9868B5C1-2F79-4DD9-926E-28F374EE92C5}"/>
              </a:ext>
            </a:extLst>
          </p:cNvPr>
          <p:cNvPicPr>
            <a:picLocks noChangeAspect="1"/>
          </p:cNvPicPr>
          <p:nvPr/>
        </p:nvPicPr>
        <p:blipFill>
          <a:blip r:embed="rId3"/>
          <a:stretch>
            <a:fillRect/>
          </a:stretch>
        </p:blipFill>
        <p:spPr>
          <a:xfrm>
            <a:off x="827584" y="97417"/>
            <a:ext cx="7488832" cy="3624274"/>
          </a:xfrm>
          <a:prstGeom prst="rect">
            <a:avLst/>
          </a:prstGeom>
        </p:spPr>
      </p:pic>
      <p:pic>
        <p:nvPicPr>
          <p:cNvPr id="7" name="Obrázek 6">
            <a:extLst>
              <a:ext uri="{FF2B5EF4-FFF2-40B4-BE49-F238E27FC236}">
                <a16:creationId xmlns:a16="http://schemas.microsoft.com/office/drawing/2014/main" id="{421B04EF-B3F3-435B-83D1-A765728F90F7}"/>
              </a:ext>
            </a:extLst>
          </p:cNvPr>
          <p:cNvPicPr>
            <a:picLocks noChangeAspect="1"/>
          </p:cNvPicPr>
          <p:nvPr/>
        </p:nvPicPr>
        <p:blipFill>
          <a:blip r:embed="rId4"/>
          <a:stretch>
            <a:fillRect/>
          </a:stretch>
        </p:blipFill>
        <p:spPr>
          <a:xfrm>
            <a:off x="827584" y="3565903"/>
            <a:ext cx="5926088" cy="3280513"/>
          </a:xfrm>
          <a:prstGeom prst="rect">
            <a:avLst/>
          </a:prstGeom>
        </p:spPr>
      </p:pic>
    </p:spTree>
    <p:extLst>
      <p:ext uri="{BB962C8B-B14F-4D97-AF65-F5344CB8AC3E}">
        <p14:creationId xmlns:p14="http://schemas.microsoft.com/office/powerpoint/2010/main" val="42064256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D2D1A2-8967-AA71-0727-3CF397D70BFE}"/>
              </a:ext>
            </a:extLst>
          </p:cNvPr>
          <p:cNvSpPr>
            <a:spLocks noGrp="1"/>
          </p:cNvSpPr>
          <p:nvPr>
            <p:ph type="title"/>
          </p:nvPr>
        </p:nvSpPr>
        <p:spPr/>
        <p:txBody>
          <a:bodyPr/>
          <a:lstStyle/>
          <a:p>
            <a:r>
              <a:rPr lang="cs-CZ" dirty="0"/>
              <a:t>Vliv legislativy</a:t>
            </a:r>
          </a:p>
        </p:txBody>
      </p:sp>
      <p:sp>
        <p:nvSpPr>
          <p:cNvPr id="3" name="Zástupný obsah 2">
            <a:extLst>
              <a:ext uri="{FF2B5EF4-FFF2-40B4-BE49-F238E27FC236}">
                <a16:creationId xmlns:a16="http://schemas.microsoft.com/office/drawing/2014/main" id="{89A8FD45-9DDD-D714-523D-BF0F81AD358D}"/>
              </a:ext>
            </a:extLst>
          </p:cNvPr>
          <p:cNvSpPr>
            <a:spLocks noGrp="1"/>
          </p:cNvSpPr>
          <p:nvPr>
            <p:ph idx="1"/>
          </p:nvPr>
        </p:nvSpPr>
        <p:spPr>
          <a:xfrm>
            <a:off x="540002" y="1692002"/>
            <a:ext cx="3743966" cy="4139998"/>
          </a:xfrm>
        </p:spPr>
        <p:txBody>
          <a:bodyPr>
            <a:normAutofit fontScale="55000" lnSpcReduction="20000"/>
          </a:bodyPr>
          <a:lstStyle/>
          <a:p>
            <a:r>
              <a:rPr lang="cs-CZ" b="1" dirty="0"/>
              <a:t>zákona o náležité péči v dodavatelských řetězcích – zaveden v Německu 1.1. 2023</a:t>
            </a:r>
          </a:p>
          <a:p>
            <a:r>
              <a:rPr lang="cs-CZ" dirty="0" err="1"/>
              <a:t>Lieferkettengesetz</a:t>
            </a:r>
            <a:r>
              <a:rPr lang="cs-CZ" dirty="0"/>
              <a:t>, či zkráceně </a:t>
            </a:r>
            <a:r>
              <a:rPr lang="cs-CZ" dirty="0" err="1"/>
              <a:t>LkSG</a:t>
            </a:r>
            <a:r>
              <a:rPr lang="cs-CZ" dirty="0"/>
              <a:t> – standard v Německu pro korporace se sídlem nebo pobočkou v Německu a zaměstnávají více jak 3000 zaměstnanců (i vyslaných mimo NSR), od 1.1. 2024 1000 zaměstnanců (4800 podniků)</a:t>
            </a:r>
          </a:p>
          <a:p>
            <a:r>
              <a:rPr lang="cs-CZ" dirty="0"/>
              <a:t>Předchází CSDD nebo CS3D (</a:t>
            </a:r>
            <a:r>
              <a:rPr lang="cs-CZ" dirty="0" err="1"/>
              <a:t>Corporate</a:t>
            </a:r>
            <a:r>
              <a:rPr lang="cs-CZ" dirty="0"/>
              <a:t> </a:t>
            </a:r>
            <a:r>
              <a:rPr lang="cs-CZ" dirty="0" err="1"/>
              <a:t>Sustainability</a:t>
            </a:r>
            <a:r>
              <a:rPr lang="cs-CZ" dirty="0"/>
              <a:t> </a:t>
            </a:r>
            <a:r>
              <a:rPr lang="cs-CZ" dirty="0" err="1"/>
              <a:t>Due</a:t>
            </a:r>
            <a:r>
              <a:rPr lang="cs-CZ" dirty="0"/>
              <a:t> Diligence </a:t>
            </a:r>
            <a:r>
              <a:rPr lang="cs-CZ" dirty="0" err="1"/>
              <a:t>Directive</a:t>
            </a:r>
            <a:r>
              <a:rPr lang="cs-CZ" dirty="0"/>
              <a:t>) pro EU (předpoklad od roku 2026 v EU)</a:t>
            </a:r>
          </a:p>
        </p:txBody>
      </p:sp>
      <p:pic>
        <p:nvPicPr>
          <p:cNvPr id="8" name="Obrázek 7" descr="Obsah obrázku text, snímek obrazovky, Písmo, číslo&#10;&#10;Popis byl vytvořen automaticky">
            <a:extLst>
              <a:ext uri="{FF2B5EF4-FFF2-40B4-BE49-F238E27FC236}">
                <a16:creationId xmlns:a16="http://schemas.microsoft.com/office/drawing/2014/main" id="{0188FF94-7625-C7D4-66E1-F490EFF6A2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976" y="2132856"/>
            <a:ext cx="4788024" cy="3192016"/>
          </a:xfrm>
          <a:prstGeom prst="rect">
            <a:avLst/>
          </a:prstGeom>
        </p:spPr>
      </p:pic>
    </p:spTree>
    <p:extLst>
      <p:ext uri="{BB962C8B-B14F-4D97-AF65-F5344CB8AC3E}">
        <p14:creationId xmlns:p14="http://schemas.microsoft.com/office/powerpoint/2010/main" val="15111165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cs-CZ" dirty="0"/>
              <a:t>Shrneme</a:t>
            </a:r>
            <a:endParaRPr lang="en-US" dirty="0"/>
          </a:p>
        </p:txBody>
      </p:sp>
      <p:sp>
        <p:nvSpPr>
          <p:cNvPr id="61443" name="Rectangle 3"/>
          <p:cNvSpPr>
            <a:spLocks noGrp="1" noChangeArrowheads="1"/>
          </p:cNvSpPr>
          <p:nvPr>
            <p:ph idx="1"/>
          </p:nvPr>
        </p:nvSpPr>
        <p:spPr>
          <a:xfrm>
            <a:off x="540002" y="1692002"/>
            <a:ext cx="8064900" cy="4445998"/>
          </a:xfrm>
        </p:spPr>
        <p:txBody>
          <a:bodyPr>
            <a:normAutofit fontScale="62500" lnSpcReduction="20000"/>
          </a:bodyPr>
          <a:lstStyle/>
          <a:p>
            <a:pPr>
              <a:buFont typeface="Wingdings" panose="05000000000000000000" pitchFamily="2" charset="2"/>
              <a:buChar char="Ø"/>
            </a:pPr>
            <a:r>
              <a:rPr lang="cs-CZ" sz="3600" dirty="0">
                <a:solidFill>
                  <a:srgbClr val="00279F"/>
                </a:solidFill>
              </a:rPr>
              <a:t>Logistiku je třeba vnímat v kontextu celého dodavatelského řetězce (SCM)</a:t>
            </a:r>
          </a:p>
          <a:p>
            <a:pPr>
              <a:buFont typeface="Wingdings" panose="05000000000000000000" pitchFamily="2" charset="2"/>
              <a:buChar char="Ø"/>
            </a:pPr>
            <a:r>
              <a:rPr lang="cs-CZ" sz="3600" dirty="0">
                <a:solidFill>
                  <a:srgbClr val="00279F"/>
                </a:solidFill>
              </a:rPr>
              <a:t>Dodavatelský řetězec není jen o toku materiálu, informací a financí, ale je třeba ho vnímat jako</a:t>
            </a:r>
            <a:r>
              <a:rPr lang="cs-CZ" sz="3600" b="1" dirty="0">
                <a:solidFill>
                  <a:srgbClr val="00279F"/>
                </a:solidFill>
              </a:rPr>
              <a:t> „VALUE CHAIN“</a:t>
            </a:r>
            <a:endParaRPr lang="en-US" sz="3600" b="1" dirty="0">
              <a:solidFill>
                <a:srgbClr val="00279F"/>
              </a:solidFill>
            </a:endParaRPr>
          </a:p>
          <a:p>
            <a:pPr>
              <a:buFont typeface="Wingdings" panose="05000000000000000000" pitchFamily="2" charset="2"/>
              <a:buChar char="Ø"/>
            </a:pPr>
            <a:r>
              <a:rPr lang="en-US" sz="3600" dirty="0">
                <a:solidFill>
                  <a:srgbClr val="00279F"/>
                </a:solidFill>
              </a:rPr>
              <a:t> </a:t>
            </a:r>
            <a:r>
              <a:rPr lang="cs-CZ" sz="3600" dirty="0">
                <a:solidFill>
                  <a:srgbClr val="00279F"/>
                </a:solidFill>
              </a:rPr>
              <a:t>Logistika ovlivňuje ostatní podnikové činnosti</a:t>
            </a:r>
          </a:p>
          <a:p>
            <a:pPr>
              <a:buFont typeface="Wingdings" panose="05000000000000000000" pitchFamily="2" charset="2"/>
              <a:buChar char="Ø"/>
            </a:pPr>
            <a:r>
              <a:rPr lang="cs-CZ" sz="3600" dirty="0">
                <a:solidFill>
                  <a:srgbClr val="00279F"/>
                </a:solidFill>
              </a:rPr>
              <a:t>Nejvýznamnější logistické náklady souvisí s přepravou</a:t>
            </a:r>
          </a:p>
          <a:p>
            <a:pPr>
              <a:buFont typeface="Wingdings" panose="05000000000000000000" pitchFamily="2" charset="2"/>
              <a:buChar char="Ø"/>
            </a:pPr>
            <a:r>
              <a:rPr lang="cs-CZ" sz="3600" dirty="0">
                <a:solidFill>
                  <a:srgbClr val="00279F"/>
                </a:solidFill>
              </a:rPr>
              <a:t>Náklady na logistiku je třeba vnímat v kontextu celé logistické činnosti</a:t>
            </a:r>
          </a:p>
          <a:p>
            <a:pPr>
              <a:buFont typeface="Wingdings" panose="05000000000000000000" pitchFamily="2" charset="2"/>
              <a:buChar char="Ø"/>
            </a:pPr>
            <a:r>
              <a:rPr lang="cs-CZ" sz="3600" dirty="0">
                <a:solidFill>
                  <a:srgbClr val="00279F"/>
                </a:solidFill>
              </a:rPr>
              <a:t>Klesá podíl nákladů na logistiku na celkovém HDP</a:t>
            </a:r>
            <a:endParaRPr lang="en-US" sz="3600" dirty="0">
              <a:solidFill>
                <a:srgbClr val="00279F"/>
              </a:solidFill>
            </a:endParaRPr>
          </a:p>
        </p:txBody>
      </p:sp>
    </p:spTree>
    <p:extLst>
      <p:ext uri="{BB962C8B-B14F-4D97-AF65-F5344CB8AC3E}">
        <p14:creationId xmlns:p14="http://schemas.microsoft.com/office/powerpoint/2010/main" val="258419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4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4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ext Box 2"/>
          <p:cNvSpPr txBox="1">
            <a:spLocks noChangeArrowheads="1"/>
          </p:cNvSpPr>
          <p:nvPr/>
        </p:nvSpPr>
        <p:spPr bwMode="auto">
          <a:xfrm>
            <a:off x="381000" y="457200"/>
            <a:ext cx="2057400" cy="531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cs-CZ" sz="1800">
              <a:cs typeface="Arial" charset="0"/>
            </a:endParaRPr>
          </a:p>
          <a:p>
            <a:pPr eaLnBrk="1" hangingPunct="1">
              <a:spcBef>
                <a:spcPct val="50000"/>
              </a:spcBef>
            </a:pPr>
            <a:endParaRPr lang="cs-CZ" sz="1800">
              <a:cs typeface="Arial" charset="0"/>
            </a:endParaRPr>
          </a:p>
          <a:p>
            <a:pPr eaLnBrk="1" hangingPunct="1">
              <a:spcBef>
                <a:spcPct val="50000"/>
              </a:spcBef>
            </a:pPr>
            <a:endParaRPr lang="cs-CZ" sz="1800">
              <a:cs typeface="Arial" charset="0"/>
            </a:endParaRPr>
          </a:p>
          <a:p>
            <a:pPr eaLnBrk="1" hangingPunct="1">
              <a:spcBef>
                <a:spcPct val="50000"/>
              </a:spcBef>
            </a:pPr>
            <a:endParaRPr lang="cs-CZ" sz="1800">
              <a:cs typeface="Arial" charset="0"/>
            </a:endParaRPr>
          </a:p>
          <a:p>
            <a:pPr eaLnBrk="1" hangingPunct="1">
              <a:spcBef>
                <a:spcPct val="50000"/>
              </a:spcBef>
            </a:pPr>
            <a:endParaRPr lang="cs-CZ" sz="1800">
              <a:cs typeface="Arial" charset="0"/>
            </a:endParaRPr>
          </a:p>
          <a:p>
            <a:pPr eaLnBrk="1" hangingPunct="1">
              <a:spcBef>
                <a:spcPct val="50000"/>
              </a:spcBef>
            </a:pPr>
            <a:endParaRPr lang="cs-CZ" sz="1800">
              <a:cs typeface="Arial" charset="0"/>
            </a:endParaRPr>
          </a:p>
          <a:p>
            <a:pPr eaLnBrk="1" hangingPunct="1">
              <a:spcBef>
                <a:spcPct val="50000"/>
              </a:spcBef>
            </a:pPr>
            <a:endParaRPr lang="cs-CZ" sz="1800">
              <a:cs typeface="Arial" charset="0"/>
            </a:endParaRPr>
          </a:p>
          <a:p>
            <a:pPr eaLnBrk="1" hangingPunct="1">
              <a:spcBef>
                <a:spcPct val="50000"/>
              </a:spcBef>
            </a:pPr>
            <a:endParaRPr lang="cs-CZ" sz="1800">
              <a:cs typeface="Arial" charset="0"/>
            </a:endParaRPr>
          </a:p>
          <a:p>
            <a:pPr eaLnBrk="1" hangingPunct="1">
              <a:spcBef>
                <a:spcPct val="50000"/>
              </a:spcBef>
            </a:pPr>
            <a:endParaRPr lang="cs-CZ" sz="1800">
              <a:cs typeface="Arial" charset="0"/>
            </a:endParaRPr>
          </a:p>
          <a:p>
            <a:pPr eaLnBrk="1" hangingPunct="1">
              <a:spcBef>
                <a:spcPct val="50000"/>
              </a:spcBef>
            </a:pPr>
            <a:endParaRPr lang="cs-CZ" sz="1800">
              <a:cs typeface="Arial" charset="0"/>
            </a:endParaRPr>
          </a:p>
          <a:p>
            <a:pPr eaLnBrk="1" hangingPunct="1">
              <a:spcBef>
                <a:spcPct val="50000"/>
              </a:spcBef>
            </a:pPr>
            <a:endParaRPr lang="cs-CZ" sz="1800">
              <a:cs typeface="Arial" charset="0"/>
            </a:endParaRPr>
          </a:p>
          <a:p>
            <a:pPr eaLnBrk="1" hangingPunct="1">
              <a:spcBef>
                <a:spcPct val="50000"/>
              </a:spcBef>
            </a:pPr>
            <a:endParaRPr lang="cs-CZ" sz="1800">
              <a:cs typeface="Arial" charset="0"/>
            </a:endParaRPr>
          </a:p>
          <a:p>
            <a:pPr eaLnBrk="1" hangingPunct="1">
              <a:spcBef>
                <a:spcPct val="50000"/>
              </a:spcBef>
            </a:pPr>
            <a:endParaRPr lang="cs-CZ" sz="1800">
              <a:cs typeface="Arial" charset="0"/>
            </a:endParaRPr>
          </a:p>
        </p:txBody>
      </p:sp>
      <p:pic>
        <p:nvPicPr>
          <p:cNvPr id="164867" name="Picture 3" descr="str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838200"/>
            <a:ext cx="2146300" cy="4973638"/>
          </a:xfrm>
          <a:prstGeom prst="rect">
            <a:avLst/>
          </a:prstGeom>
          <a:noFill/>
          <a:extLst>
            <a:ext uri="{909E8E84-426E-40DD-AFC4-6F175D3DCCD1}">
              <a14:hiddenFill xmlns:a14="http://schemas.microsoft.com/office/drawing/2010/main">
                <a:solidFill>
                  <a:srgbClr val="FFFFFF"/>
                </a:solidFill>
              </a14:hiddenFill>
            </a:ext>
          </a:extLst>
        </p:spPr>
      </p:pic>
      <p:sp>
        <p:nvSpPr>
          <p:cNvPr id="164868" name="Text Box 4"/>
          <p:cNvSpPr txBox="1">
            <a:spLocks noChangeArrowheads="1"/>
          </p:cNvSpPr>
          <p:nvPr/>
        </p:nvSpPr>
        <p:spPr bwMode="auto">
          <a:xfrm>
            <a:off x="3886200" y="1066800"/>
            <a:ext cx="46482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cs-CZ" sz="2000">
                <a:cs typeface="Arial" charset="0"/>
              </a:rPr>
              <a:t>„ skutečná doba přípravy a zpracování“ </a:t>
            </a:r>
          </a:p>
          <a:p>
            <a:pPr eaLnBrk="1" hangingPunct="1">
              <a:spcBef>
                <a:spcPct val="50000"/>
              </a:spcBef>
            </a:pPr>
            <a:r>
              <a:rPr lang="cs-CZ" sz="2000">
                <a:cs typeface="Arial" charset="0"/>
              </a:rPr>
              <a:t> ( 50 minut odpověď a, )</a:t>
            </a:r>
          </a:p>
        </p:txBody>
      </p:sp>
      <p:sp>
        <p:nvSpPr>
          <p:cNvPr id="164869" name="Text Box 5"/>
          <p:cNvSpPr txBox="1">
            <a:spLocks noChangeArrowheads="1"/>
          </p:cNvSpPr>
          <p:nvPr/>
        </p:nvSpPr>
        <p:spPr bwMode="auto">
          <a:xfrm>
            <a:off x="4038600" y="2590800"/>
            <a:ext cx="4191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cs-CZ" sz="2000">
                <a:cs typeface="Arial" charset="0"/>
              </a:rPr>
              <a:t>„ skutečná doba dopravy v rámci firmy i mimo ni “  ( 22 hodin ) odpověď b,</a:t>
            </a:r>
          </a:p>
        </p:txBody>
      </p:sp>
      <p:sp>
        <p:nvSpPr>
          <p:cNvPr id="164870" name="Text Box 6"/>
          <p:cNvSpPr txBox="1">
            <a:spLocks noChangeArrowheads="1"/>
          </p:cNvSpPr>
          <p:nvPr/>
        </p:nvSpPr>
        <p:spPr bwMode="auto">
          <a:xfrm>
            <a:off x="4038600" y="4495800"/>
            <a:ext cx="4267200" cy="88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70000"/>
              </a:lnSpc>
              <a:spcBef>
                <a:spcPct val="50000"/>
              </a:spcBef>
            </a:pPr>
            <a:r>
              <a:rPr lang="cs-CZ" sz="2000">
                <a:cs typeface="Arial" charset="0"/>
              </a:rPr>
              <a:t>„doba skladování mezi jednotlivými </a:t>
            </a:r>
          </a:p>
          <a:p>
            <a:pPr eaLnBrk="1" hangingPunct="1">
              <a:lnSpc>
                <a:spcPct val="70000"/>
              </a:lnSpc>
              <a:spcBef>
                <a:spcPct val="50000"/>
              </a:spcBef>
            </a:pPr>
            <a:r>
              <a:rPr lang="cs-CZ" sz="2000">
                <a:cs typeface="Arial" charset="0"/>
              </a:rPr>
              <a:t>zhodnocovacími kroky“ ( 5 měsíců 29 dní, odpověď c , ) </a:t>
            </a:r>
          </a:p>
        </p:txBody>
      </p:sp>
    </p:spTree>
    <p:extLst>
      <p:ext uri="{BB962C8B-B14F-4D97-AF65-F5344CB8AC3E}">
        <p14:creationId xmlns:p14="http://schemas.microsoft.com/office/powerpoint/2010/main" val="901546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ext Box 2"/>
          <p:cNvSpPr txBox="1">
            <a:spLocks noChangeArrowheads="1"/>
          </p:cNvSpPr>
          <p:nvPr/>
        </p:nvSpPr>
        <p:spPr bwMode="auto">
          <a:xfrm>
            <a:off x="0" y="0"/>
            <a:ext cx="9144000" cy="655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cs-CZ" sz="1800">
              <a:cs typeface="Arial" charset="0"/>
            </a:endParaRPr>
          </a:p>
          <a:p>
            <a:pPr eaLnBrk="1" hangingPunct="1">
              <a:spcBef>
                <a:spcPct val="50000"/>
              </a:spcBef>
            </a:pPr>
            <a:endParaRPr lang="cs-CZ" sz="1800">
              <a:cs typeface="Arial" charset="0"/>
            </a:endParaRPr>
          </a:p>
          <a:p>
            <a:pPr eaLnBrk="1" hangingPunct="1">
              <a:spcBef>
                <a:spcPct val="50000"/>
              </a:spcBef>
            </a:pPr>
            <a:endParaRPr lang="cs-CZ" sz="1800">
              <a:cs typeface="Arial" charset="0"/>
            </a:endParaRPr>
          </a:p>
          <a:p>
            <a:pPr eaLnBrk="1" hangingPunct="1">
              <a:spcBef>
                <a:spcPct val="50000"/>
              </a:spcBef>
            </a:pPr>
            <a:endParaRPr lang="cs-CZ" sz="1800">
              <a:cs typeface="Arial" charset="0"/>
            </a:endParaRPr>
          </a:p>
          <a:p>
            <a:pPr eaLnBrk="1" hangingPunct="1">
              <a:spcBef>
                <a:spcPct val="50000"/>
              </a:spcBef>
            </a:pPr>
            <a:endParaRPr lang="cs-CZ" sz="1800">
              <a:cs typeface="Arial" charset="0"/>
            </a:endParaRPr>
          </a:p>
          <a:p>
            <a:pPr eaLnBrk="1" hangingPunct="1">
              <a:spcBef>
                <a:spcPct val="50000"/>
              </a:spcBef>
            </a:pPr>
            <a:endParaRPr lang="cs-CZ" sz="1800">
              <a:cs typeface="Arial" charset="0"/>
            </a:endParaRPr>
          </a:p>
          <a:p>
            <a:pPr eaLnBrk="1" hangingPunct="1">
              <a:spcBef>
                <a:spcPct val="50000"/>
              </a:spcBef>
            </a:pPr>
            <a:endParaRPr lang="cs-CZ" sz="1800">
              <a:cs typeface="Arial" charset="0"/>
            </a:endParaRPr>
          </a:p>
          <a:p>
            <a:pPr eaLnBrk="1" hangingPunct="1">
              <a:spcBef>
                <a:spcPct val="50000"/>
              </a:spcBef>
            </a:pPr>
            <a:endParaRPr lang="cs-CZ" sz="1800">
              <a:cs typeface="Arial" charset="0"/>
            </a:endParaRPr>
          </a:p>
          <a:p>
            <a:pPr eaLnBrk="1" hangingPunct="1">
              <a:spcBef>
                <a:spcPct val="50000"/>
              </a:spcBef>
            </a:pPr>
            <a:endParaRPr lang="cs-CZ" sz="1800">
              <a:cs typeface="Arial" charset="0"/>
            </a:endParaRPr>
          </a:p>
          <a:p>
            <a:pPr eaLnBrk="1" hangingPunct="1">
              <a:spcBef>
                <a:spcPct val="50000"/>
              </a:spcBef>
            </a:pPr>
            <a:endParaRPr lang="cs-CZ" sz="1800">
              <a:cs typeface="Arial" charset="0"/>
            </a:endParaRPr>
          </a:p>
          <a:p>
            <a:pPr eaLnBrk="1" hangingPunct="1">
              <a:spcBef>
                <a:spcPct val="50000"/>
              </a:spcBef>
            </a:pPr>
            <a:endParaRPr lang="cs-CZ" sz="1800">
              <a:cs typeface="Arial" charset="0"/>
            </a:endParaRPr>
          </a:p>
          <a:p>
            <a:pPr eaLnBrk="1" hangingPunct="1">
              <a:spcBef>
                <a:spcPct val="50000"/>
              </a:spcBef>
            </a:pPr>
            <a:endParaRPr lang="cs-CZ" sz="1800">
              <a:cs typeface="Arial" charset="0"/>
            </a:endParaRPr>
          </a:p>
          <a:p>
            <a:pPr eaLnBrk="1" hangingPunct="1">
              <a:spcBef>
                <a:spcPct val="50000"/>
              </a:spcBef>
            </a:pPr>
            <a:endParaRPr lang="cs-CZ" sz="1800">
              <a:cs typeface="Arial" charset="0"/>
            </a:endParaRPr>
          </a:p>
          <a:p>
            <a:pPr eaLnBrk="1" hangingPunct="1">
              <a:spcBef>
                <a:spcPct val="50000"/>
              </a:spcBef>
            </a:pPr>
            <a:endParaRPr lang="cs-CZ" sz="1800">
              <a:cs typeface="Arial" charset="0"/>
            </a:endParaRPr>
          </a:p>
          <a:p>
            <a:pPr eaLnBrk="1" hangingPunct="1">
              <a:spcBef>
                <a:spcPct val="50000"/>
              </a:spcBef>
            </a:pPr>
            <a:endParaRPr lang="cs-CZ" sz="1800">
              <a:cs typeface="Arial" charset="0"/>
            </a:endParaRPr>
          </a:p>
          <a:p>
            <a:pPr eaLnBrk="1" hangingPunct="1">
              <a:spcBef>
                <a:spcPct val="50000"/>
              </a:spcBef>
            </a:pPr>
            <a:endParaRPr lang="cs-CZ" sz="1800">
              <a:cs typeface="Arial" charset="0"/>
            </a:endParaRPr>
          </a:p>
        </p:txBody>
      </p:sp>
      <p:pic>
        <p:nvPicPr>
          <p:cNvPr id="163843" name="Picture 3" descr="str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38200"/>
            <a:ext cx="74676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596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F333A8-83B3-70A9-43C4-2B29B9EB73D5}"/>
              </a:ext>
            </a:extLst>
          </p:cNvPr>
          <p:cNvSpPr>
            <a:spLocks noGrp="1"/>
          </p:cNvSpPr>
          <p:nvPr>
            <p:ph type="title"/>
          </p:nvPr>
        </p:nvSpPr>
        <p:spPr>
          <a:xfrm>
            <a:off x="1062295" y="2060848"/>
            <a:ext cx="8064900" cy="451576"/>
          </a:xfrm>
        </p:spPr>
        <p:txBody>
          <a:bodyPr/>
          <a:lstStyle/>
          <a:p>
            <a:r>
              <a:rPr lang="cs-CZ" dirty="0"/>
              <a:t>Jak se k vám dostal(a)?</a:t>
            </a:r>
          </a:p>
        </p:txBody>
      </p:sp>
    </p:spTree>
    <p:extLst>
      <p:ext uri="{BB962C8B-B14F-4D97-AF65-F5344CB8AC3E}">
        <p14:creationId xmlns:p14="http://schemas.microsoft.com/office/powerpoint/2010/main" val="4184468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525AAD92-1EB0-E9F1-1917-992BA1E2E484}"/>
              </a:ext>
            </a:extLst>
          </p:cNvPr>
          <p:cNvPicPr>
            <a:picLocks noChangeAspect="1"/>
          </p:cNvPicPr>
          <p:nvPr/>
        </p:nvPicPr>
        <p:blipFill>
          <a:blip r:embed="rId2"/>
          <a:stretch>
            <a:fillRect/>
          </a:stretch>
        </p:blipFill>
        <p:spPr>
          <a:xfrm>
            <a:off x="91134" y="1268760"/>
            <a:ext cx="8961732" cy="3816424"/>
          </a:xfrm>
          <a:prstGeom prst="rect">
            <a:avLst/>
          </a:prstGeom>
        </p:spPr>
      </p:pic>
      <p:pic>
        <p:nvPicPr>
          <p:cNvPr id="4" name="Obrázek 3">
            <a:extLst>
              <a:ext uri="{FF2B5EF4-FFF2-40B4-BE49-F238E27FC236}">
                <a16:creationId xmlns:a16="http://schemas.microsoft.com/office/drawing/2014/main" id="{79CBBFE8-CD24-49FD-8B93-CC4C356D9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2852936"/>
            <a:ext cx="1008112" cy="756084"/>
          </a:xfrm>
          <a:prstGeom prst="rect">
            <a:avLst/>
          </a:prstGeom>
        </p:spPr>
      </p:pic>
      <p:pic>
        <p:nvPicPr>
          <p:cNvPr id="6" name="Obrázek 5">
            <a:extLst>
              <a:ext uri="{FF2B5EF4-FFF2-40B4-BE49-F238E27FC236}">
                <a16:creationId xmlns:a16="http://schemas.microsoft.com/office/drawing/2014/main" id="{F289D3B2-A1A1-48E4-A4A0-CD9EC3789560}"/>
              </a:ext>
            </a:extLst>
          </p:cNvPr>
          <p:cNvPicPr>
            <a:picLocks noChangeAspect="1"/>
          </p:cNvPicPr>
          <p:nvPr/>
        </p:nvPicPr>
        <p:blipFill>
          <a:blip r:embed="rId4"/>
          <a:stretch>
            <a:fillRect/>
          </a:stretch>
        </p:blipFill>
        <p:spPr>
          <a:xfrm>
            <a:off x="7808229" y="2927768"/>
            <a:ext cx="1243262" cy="699409"/>
          </a:xfrm>
          <a:prstGeom prst="rect">
            <a:avLst/>
          </a:prstGeom>
        </p:spPr>
      </p:pic>
    </p:spTree>
    <p:extLst>
      <p:ext uri="{BB962C8B-B14F-4D97-AF65-F5344CB8AC3E}">
        <p14:creationId xmlns:p14="http://schemas.microsoft.com/office/powerpoint/2010/main" val="139228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oy0107"/>
          <p:cNvPicPr>
            <a:picLocks noChangeAspect="1" noChangeArrowheads="1"/>
          </p:cNvPicPr>
          <p:nvPr/>
        </p:nvPicPr>
        <p:blipFill>
          <a:blip r:embed="rId2">
            <a:lum bright="-24000" contrast="36000"/>
            <a:extLst>
              <a:ext uri="{28A0092B-C50C-407E-A947-70E740481C1C}">
                <a14:useLocalDpi xmlns:a14="http://schemas.microsoft.com/office/drawing/2010/main" val="0"/>
              </a:ext>
            </a:extLst>
          </a:blip>
          <a:srcRect/>
          <a:stretch>
            <a:fillRect/>
          </a:stretch>
        </p:blipFill>
        <p:spPr bwMode="auto">
          <a:xfrm>
            <a:off x="467544" y="1412776"/>
            <a:ext cx="8001000" cy="332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61415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PRESENTATION_ID" val="73fc214d-1aa8-428c-bfcc-38932070c332"/>
  <p:tag name="SLIDO_APP_VERSION" val="0.16.0.1124"/>
</p:tagLst>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muni-cz-4-3" id="{3D7D153C-E6C1-42F9-AD62-5BCA90937599}" vid="{7EBF0560-594B-4807-8311-6520C7A704F7}"/>
    </a:ext>
  </a:ext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11904f23-f0db-4cdc-96f7-390bd55fcee8}" enabled="0" method="" siteId="{11904f23-f0db-4cdc-96f7-390bd55fcee8}" removed="1"/>
</clbl:labelList>
</file>

<file path=docProps/app.xml><?xml version="1.0" encoding="utf-8"?>
<Properties xmlns="http://schemas.openxmlformats.org/officeDocument/2006/extended-properties" xmlns:vt="http://schemas.openxmlformats.org/officeDocument/2006/docPropsVTypes">
  <Template>prezentace-muni-cz-4-3</Template>
  <TotalTime>10314</TotalTime>
  <Words>3839</Words>
  <Application>Microsoft Office PowerPoint</Application>
  <PresentationFormat>On-screen Show (4:3)</PresentationFormat>
  <Paragraphs>291</Paragraphs>
  <Slides>46</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Tahoma</vt:lpstr>
      <vt:lpstr>Times New Roman</vt:lpstr>
      <vt:lpstr>Wingdings</vt:lpstr>
      <vt:lpstr>Prezentace_MU_CZ</vt:lpstr>
      <vt:lpstr>Vymezení logistiky a SCM, logistika v nákladovém kontextu, problémy logistiky  </vt:lpstr>
      <vt:lpstr>Kdy si nejvíce všímáme logistiky? </vt:lpstr>
      <vt:lpstr>Logistika v běžném životě</vt:lpstr>
      <vt:lpstr>K tomu malý příklad</vt:lpstr>
      <vt:lpstr>PowerPoint Presentation</vt:lpstr>
      <vt:lpstr>PowerPoint Presentation</vt:lpstr>
      <vt:lpstr>Jak se k vám dostal(a)?</vt:lpstr>
      <vt:lpstr>PowerPoint Presentation</vt:lpstr>
      <vt:lpstr>PowerPoint Presentation</vt:lpstr>
      <vt:lpstr>Prvky logistického řetězce</vt:lpstr>
      <vt:lpstr>Logistický řetězec jako síť</vt:lpstr>
      <vt:lpstr>Síť v případě výroby čokolády</vt:lpstr>
      <vt:lpstr>Co je podstatou SCM?</vt:lpstr>
      <vt:lpstr>Supply Chain Management (SCM) as defined by the Council of Supply Chain Management Professionals (CSCMP):</vt:lpstr>
      <vt:lpstr>Logistics Management: As defined by the Council of Supply Chain Management Professionals (CSCMP):</vt:lpstr>
      <vt:lpstr> Klíčové logistické činnosti</vt:lpstr>
      <vt:lpstr>Hodnota jako perspektiva SCM</vt:lpstr>
      <vt:lpstr>Add values to product/services</vt:lpstr>
      <vt:lpstr>SCM process map</vt:lpstr>
      <vt:lpstr>Co si představit pod náklady na logistiku?</vt:lpstr>
      <vt:lpstr>Vztahy logistických činností a logistických nákladů</vt:lpstr>
      <vt:lpstr>Koncept celkových nákladů</vt:lpstr>
      <vt:lpstr>PowerPoint Presentation</vt:lpstr>
      <vt:lpstr>PowerPoint Presentation</vt:lpstr>
      <vt:lpstr>Nákladové vazby mezi zákl. složkami marketingu a logistiky</vt:lpstr>
      <vt:lpstr>Logistics Interfaces with Marketing </vt:lpstr>
      <vt:lpstr>PowerPoint Presentation</vt:lpstr>
      <vt:lpstr>PowerPoint Presentation</vt:lpstr>
      <vt:lpstr>PowerPoint Presentation</vt:lpstr>
      <vt:lpstr>Jaké části podniku logistika ovlivňuje?</vt:lpstr>
      <vt:lpstr>Dopad na finanční výkonnost</vt:lpstr>
      <vt:lpstr>PowerPoint Presentation</vt:lpstr>
      <vt:lpstr>Logistics costs  MACRO VIEW</vt:lpstr>
      <vt:lpstr>Jaký je podíl jednotlivých druhů logistických nákladů na celkových logistických nákladech? (Armstrong and Associates, 2018)</vt:lpstr>
      <vt:lpstr>PowerPoint Presentation</vt:lpstr>
      <vt:lpstr>Figure 2-4:  Inventory Sales Ratio</vt:lpstr>
      <vt:lpstr>PowerPoint Presentation</vt:lpstr>
      <vt:lpstr>  DHL is world-wide leader in e-commerce</vt:lpstr>
      <vt:lpstr>PowerPoint Presentation</vt:lpstr>
      <vt:lpstr>Factors Affecting National Logistics Costs</vt:lpstr>
      <vt:lpstr>Logistics Performance Index ranking</vt:lpstr>
      <vt:lpstr>LPI ranking and scores 2018: results</vt:lpstr>
      <vt:lpstr>LPI ranking and scores 2018: results</vt:lpstr>
      <vt:lpstr>PowerPoint Presentation</vt:lpstr>
      <vt:lpstr>Vliv legislativy</vt:lpstr>
      <vt:lpstr>Shrneme</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MKH_LOPR Logistika a přeprava</dc:title>
  <dc:creator>user_skapa</dc:creator>
  <cp:lastModifiedBy>Eva Švandová</cp:lastModifiedBy>
  <cp:revision>49</cp:revision>
  <cp:lastPrinted>2023-02-15T08:14:37Z</cp:lastPrinted>
  <dcterms:created xsi:type="dcterms:W3CDTF">2012-02-25T13:29:14Z</dcterms:created>
  <dcterms:modified xsi:type="dcterms:W3CDTF">2025-02-18T10:46:42Z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PresentationID">
    <vt:lpwstr>73fc214d-1aa8-428c-bfcc-38932070c332</vt:lpwstr>
  </property>
  <property fmtid="{D5CDD505-2E9C-101B-9397-08002B2CF9AE}" pid="3" name="SlidoAppVersion">
    <vt:lpwstr>0.16.0.1124</vt:lpwstr>
  </property>
</Properties>
</file>