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26"/>
  </p:notesMasterIdLst>
  <p:handoutMasterIdLst>
    <p:handoutMasterId r:id="rId27"/>
  </p:handoutMasterIdLst>
  <p:sldIdLst>
    <p:sldId id="310" r:id="rId2"/>
    <p:sldId id="322" r:id="rId3"/>
    <p:sldId id="352" r:id="rId4"/>
    <p:sldId id="346" r:id="rId5"/>
    <p:sldId id="347" r:id="rId6"/>
    <p:sldId id="348" r:id="rId7"/>
    <p:sldId id="350" r:id="rId8"/>
    <p:sldId id="353" r:id="rId9"/>
    <p:sldId id="354" r:id="rId10"/>
    <p:sldId id="355" r:id="rId11"/>
    <p:sldId id="351" r:id="rId12"/>
    <p:sldId id="311" r:id="rId13"/>
    <p:sldId id="312" r:id="rId14"/>
    <p:sldId id="313" r:id="rId15"/>
    <p:sldId id="314" r:id="rId16"/>
    <p:sldId id="315" r:id="rId17"/>
    <p:sldId id="316" r:id="rId18"/>
    <p:sldId id="356" r:id="rId19"/>
    <p:sldId id="357" r:id="rId20"/>
    <p:sldId id="317" r:id="rId21"/>
    <p:sldId id="318" r:id="rId22"/>
    <p:sldId id="319" r:id="rId23"/>
    <p:sldId id="320" r:id="rId24"/>
    <p:sldId id="321" r:id="rId25"/>
  </p:sldIdLst>
  <p:sldSz cx="9144000" cy="6858000" type="screen4x3"/>
  <p:notesSz cx="6662738" cy="9926638"/>
  <p:defaultTextStyle>
    <a:defPPr>
      <a:defRPr lang="cs-CZ"/>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5BD"/>
    <a:srgbClr val="E7C99D"/>
    <a:srgbClr val="FFF1E1"/>
    <a:srgbClr val="EAEAEA"/>
    <a:srgbClr val="FFEACD"/>
    <a:srgbClr val="7D1E1E"/>
    <a:srgbClr val="FFFF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43" autoAdjust="0"/>
    <p:restoredTop sz="71542" autoAdjust="0"/>
  </p:normalViewPr>
  <p:slideViewPr>
    <p:cSldViewPr>
      <p:cViewPr varScale="1">
        <p:scale>
          <a:sx n="70" d="100"/>
          <a:sy n="70" d="100"/>
        </p:scale>
        <p:origin x="78"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defRPr sz="1200">
                <a:latin typeface="Arial" charset="0"/>
              </a:defRPr>
            </a:lvl1pPr>
          </a:lstStyle>
          <a:p>
            <a:pPr>
              <a:defRPr/>
            </a:pPr>
            <a:endParaRPr lang="cs-CZ"/>
          </a:p>
        </p:txBody>
      </p:sp>
      <p:sp>
        <p:nvSpPr>
          <p:cNvPr id="238595" name="Rectangle 3"/>
          <p:cNvSpPr>
            <a:spLocks noGrp="1" noChangeArrowheads="1"/>
          </p:cNvSpPr>
          <p:nvPr>
            <p:ph type="dt" sz="quarter" idx="1"/>
          </p:nvPr>
        </p:nvSpPr>
        <p:spPr bwMode="auto">
          <a:xfrm>
            <a:off x="3773488" y="0"/>
            <a:ext cx="2887662"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238596" name="Rectangle 4"/>
          <p:cNvSpPr>
            <a:spLocks noGrp="1" noChangeArrowheads="1"/>
          </p:cNvSpPr>
          <p:nvPr>
            <p:ph type="ftr" sz="quarter" idx="2"/>
          </p:nvPr>
        </p:nvSpPr>
        <p:spPr bwMode="auto">
          <a:xfrm>
            <a:off x="0" y="9428163"/>
            <a:ext cx="2887663" cy="49688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defRPr sz="1200">
                <a:latin typeface="Arial" charset="0"/>
              </a:defRPr>
            </a:lvl1pPr>
          </a:lstStyle>
          <a:p>
            <a:pPr>
              <a:defRPr/>
            </a:pPr>
            <a:endParaRPr lang="cs-CZ"/>
          </a:p>
        </p:txBody>
      </p:sp>
      <p:sp>
        <p:nvSpPr>
          <p:cNvPr id="238597" name="Rectangle 5"/>
          <p:cNvSpPr>
            <a:spLocks noGrp="1" noChangeArrowheads="1"/>
          </p:cNvSpPr>
          <p:nvPr>
            <p:ph type="sldNum" sz="quarter" idx="3"/>
          </p:nvPr>
        </p:nvSpPr>
        <p:spPr bwMode="auto">
          <a:xfrm>
            <a:off x="3773488" y="9428163"/>
            <a:ext cx="2887662" cy="49688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5AC2D3FC-5810-4630-9308-168E0194ED46}" type="slidenum">
              <a:rPr lang="cs-CZ" altLang="cs-CZ"/>
              <a:pPr>
                <a:defRPr/>
              </a:pPr>
              <a:t>‹#›</a:t>
            </a:fld>
            <a:endParaRPr lang="cs-CZ" altLang="cs-CZ"/>
          </a:p>
        </p:txBody>
      </p:sp>
    </p:spTree>
    <p:extLst>
      <p:ext uri="{BB962C8B-B14F-4D97-AF65-F5344CB8AC3E}">
        <p14:creationId xmlns:p14="http://schemas.microsoft.com/office/powerpoint/2010/main" val="1896641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defRPr sz="1200">
                <a:latin typeface="Arial" charset="0"/>
              </a:defRPr>
            </a:lvl1pPr>
          </a:lstStyle>
          <a:p>
            <a:pPr>
              <a:defRPr/>
            </a:pPr>
            <a:endParaRPr lang="cs-CZ"/>
          </a:p>
        </p:txBody>
      </p:sp>
      <p:sp>
        <p:nvSpPr>
          <p:cNvPr id="334851" name="Rectangle 3"/>
          <p:cNvSpPr>
            <a:spLocks noGrp="1" noChangeArrowheads="1"/>
          </p:cNvSpPr>
          <p:nvPr>
            <p:ph type="dt" idx="1"/>
          </p:nvPr>
        </p:nvSpPr>
        <p:spPr bwMode="auto">
          <a:xfrm>
            <a:off x="3773488" y="0"/>
            <a:ext cx="2887662" cy="4968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5124" name="Rectangle 4"/>
          <p:cNvSpPr>
            <a:spLocks noGrp="1" noRot="1" noChangeAspect="1" noChangeArrowheads="1" noTextEdit="1"/>
          </p:cNvSpPr>
          <p:nvPr>
            <p:ph type="sldImg" idx="2"/>
          </p:nvPr>
        </p:nvSpPr>
        <p:spPr bwMode="auto">
          <a:xfrm>
            <a:off x="850900"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3" name="Rectangle 5"/>
          <p:cNvSpPr>
            <a:spLocks noGrp="1" noChangeArrowheads="1"/>
          </p:cNvSpPr>
          <p:nvPr>
            <p:ph type="body" sz="quarter" idx="3"/>
          </p:nvPr>
        </p:nvSpPr>
        <p:spPr bwMode="auto">
          <a:xfrm>
            <a:off x="666750" y="4716463"/>
            <a:ext cx="5329238" cy="44656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34854" name="Rectangle 6"/>
          <p:cNvSpPr>
            <a:spLocks noGrp="1" noChangeArrowheads="1"/>
          </p:cNvSpPr>
          <p:nvPr>
            <p:ph type="ftr" sz="quarter" idx="4"/>
          </p:nvPr>
        </p:nvSpPr>
        <p:spPr bwMode="auto">
          <a:xfrm>
            <a:off x="0" y="9428163"/>
            <a:ext cx="2887663" cy="49688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defRPr sz="1200">
                <a:latin typeface="Arial" charset="0"/>
              </a:defRPr>
            </a:lvl1pPr>
          </a:lstStyle>
          <a:p>
            <a:pPr>
              <a:defRPr/>
            </a:pPr>
            <a:endParaRPr lang="cs-CZ"/>
          </a:p>
        </p:txBody>
      </p:sp>
      <p:sp>
        <p:nvSpPr>
          <p:cNvPr id="334855" name="Rectangle 7"/>
          <p:cNvSpPr>
            <a:spLocks noGrp="1" noChangeArrowheads="1"/>
          </p:cNvSpPr>
          <p:nvPr>
            <p:ph type="sldNum" sz="quarter" idx="5"/>
          </p:nvPr>
        </p:nvSpPr>
        <p:spPr bwMode="auto">
          <a:xfrm>
            <a:off x="3773488" y="9428163"/>
            <a:ext cx="2887662" cy="49688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F363FFD3-379B-4F35-8599-D296B67E1635}" type="slidenum">
              <a:rPr lang="cs-CZ" altLang="cs-CZ"/>
              <a:pPr>
                <a:defRPr/>
              </a:pPr>
              <a:t>‹#›</a:t>
            </a:fld>
            <a:endParaRPr lang="cs-CZ" altLang="cs-CZ"/>
          </a:p>
        </p:txBody>
      </p:sp>
    </p:spTree>
    <p:extLst>
      <p:ext uri="{BB962C8B-B14F-4D97-AF65-F5344CB8AC3E}">
        <p14:creationId xmlns:p14="http://schemas.microsoft.com/office/powerpoint/2010/main" val="1096215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A5D4C7-27E8-4D97-8BD3-C538C3689067}" type="slidenum">
              <a:rPr lang="cs-CZ" altLang="en-US" smtClean="0"/>
              <a:pPr>
                <a:spcBef>
                  <a:spcPct val="0"/>
                </a:spcBef>
              </a:pPr>
              <a:t>1</a:t>
            </a:fld>
            <a:endParaRPr lang="cs-CZ"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2553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Arial" panose="020B0604020202020204" pitchFamily="34" charset="0"/>
              </a:rPr>
              <a:t>Poor infrastructure, depends on highways network (60 % of total transport volume), but highways dependable only in South and Southwest.</a:t>
            </a:r>
          </a:p>
          <a:p>
            <a:r>
              <a:rPr lang="cs-CZ" altLang="en-US">
                <a:latin typeface="Arial" panose="020B0604020202020204" pitchFamily="34" charset="0"/>
              </a:rPr>
              <a:t>High fees in harbours, other logistics costs also high – twice as much as in the OECD countries (20 % vs 10 % of GDP).</a:t>
            </a:r>
          </a:p>
          <a:p>
            <a:r>
              <a:rPr lang="cs-CZ" altLang="en-US">
                <a:latin typeface="Arial" panose="020B0604020202020204" pitchFamily="34" charset="0"/>
              </a:rPr>
              <a:t>Harbours problems: handling capacities, low channel depths, intermodal connections are inadequat.</a:t>
            </a:r>
          </a:p>
          <a:p>
            <a:r>
              <a:rPr lang="cs-CZ" altLang="en-US">
                <a:latin typeface="Arial" panose="020B0604020202020204" pitchFamily="34" charset="0"/>
              </a:rPr>
              <a:t>Transport sector was strongly fragmented, but is becoming strongly consolidated. Foreing companies are bringing up to date know how.</a:t>
            </a:r>
          </a:p>
          <a:p>
            <a:endParaRPr lang="cs-CZ" altLang="en-US">
              <a:latin typeface="Arial" panose="020B0604020202020204" pitchFamily="34" charset="0"/>
            </a:endParaRPr>
          </a:p>
          <a:p>
            <a:r>
              <a:rPr lang="cs-CZ" altLang="en-US">
                <a:latin typeface="Arial" panose="020B0604020202020204" pitchFamily="34" charset="0"/>
              </a:rPr>
              <a:t>Core countries for trade: US, Argentina, China, Germany, Netherlands, Japan, Chile.</a:t>
            </a:r>
          </a:p>
        </p:txBody>
      </p:sp>
    </p:spTree>
    <p:extLst>
      <p:ext uri="{BB962C8B-B14F-4D97-AF65-F5344CB8AC3E}">
        <p14:creationId xmlns:p14="http://schemas.microsoft.com/office/powerpoint/2010/main" val="189262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Arial" panose="020B0604020202020204" pitchFamily="34" charset="0"/>
              </a:rPr>
              <a:t>Political changes influencing the shape of transportation:</a:t>
            </a:r>
          </a:p>
          <a:p>
            <a:r>
              <a:rPr lang="cs-CZ" altLang="en-US">
                <a:latin typeface="Arial" panose="020B0604020202020204" pitchFamily="34" charset="0"/>
              </a:rPr>
              <a:t>Common European Market</a:t>
            </a:r>
          </a:p>
          <a:p>
            <a:r>
              <a:rPr lang="cs-CZ" altLang="en-US">
                <a:latin typeface="Arial" panose="020B0604020202020204" pitchFamily="34" charset="0"/>
              </a:rPr>
              <a:t>Euro</a:t>
            </a:r>
          </a:p>
          <a:p>
            <a:r>
              <a:rPr lang="cs-CZ" altLang="en-US">
                <a:latin typeface="Arial" panose="020B0604020202020204" pitchFamily="34" charset="0"/>
              </a:rPr>
              <a:t>European Union enlargement</a:t>
            </a:r>
          </a:p>
          <a:p>
            <a:r>
              <a:rPr lang="cs-CZ" altLang="en-US">
                <a:latin typeface="Arial" panose="020B0604020202020204" pitchFamily="34" charset="0"/>
              </a:rPr>
              <a:t>Uniform regulation, reduction of customs bureaucracy.</a:t>
            </a:r>
          </a:p>
          <a:p>
            <a:r>
              <a:rPr lang="cs-CZ" altLang="en-US">
                <a:latin typeface="Arial" panose="020B0604020202020204" pitchFamily="34" charset="0"/>
              </a:rPr>
              <a:t>Road transport (80 %) 5 x more than rail transport (16 %) and  10 x more than inland waterway transports (8 %). Road transports increasing, rail stagnating.</a:t>
            </a:r>
          </a:p>
          <a:p>
            <a:r>
              <a:rPr lang="cs-CZ" altLang="en-US">
                <a:latin typeface="Arial" panose="020B0604020202020204" pitchFamily="34" charset="0"/>
              </a:rPr>
              <a:t>The trend is to outsource logistics operations if they are not the core business.</a:t>
            </a:r>
          </a:p>
          <a:p>
            <a:r>
              <a:rPr lang="cs-CZ" altLang="en-US">
                <a:latin typeface="Arial" panose="020B0604020202020204" pitchFamily="34" charset="0"/>
              </a:rPr>
              <a:t>Postal services mainly controlled by states, the market is to be liberalized.</a:t>
            </a:r>
          </a:p>
          <a:p>
            <a:r>
              <a:rPr lang="cs-CZ" altLang="en-US">
                <a:latin typeface="Arial" panose="020B0604020202020204" pitchFamily="34" charset="0"/>
              </a:rPr>
              <a:t>Courier, express and parcel market high concentration and high competition.</a:t>
            </a:r>
          </a:p>
          <a:p>
            <a:r>
              <a:rPr lang="cs-CZ" altLang="en-US">
                <a:latin typeface="Arial" panose="020B0604020202020204" pitchFamily="34" charset="0"/>
              </a:rPr>
              <a:t>Central distribution warehouses being set up.</a:t>
            </a:r>
          </a:p>
          <a:p>
            <a:r>
              <a:rPr lang="cs-CZ" altLang="en-US">
                <a:latin typeface="Arial" panose="020B0604020202020204" pitchFamily="34" charset="0"/>
              </a:rPr>
              <a:t>Core countries for trade: North America, Far East, Middle Eas, Africa, India.</a:t>
            </a:r>
          </a:p>
          <a:p>
            <a:r>
              <a:rPr lang="cs-CZ" altLang="en-US">
                <a:latin typeface="Arial" panose="020B0604020202020204" pitchFamily="34" charset="0"/>
              </a:rPr>
              <a:t>Gibraltar: 300 trade ships per day.</a:t>
            </a:r>
          </a:p>
        </p:txBody>
      </p:sp>
    </p:spTree>
    <p:extLst>
      <p:ext uri="{BB962C8B-B14F-4D97-AF65-F5344CB8AC3E}">
        <p14:creationId xmlns:p14="http://schemas.microsoft.com/office/powerpoint/2010/main" val="835049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Arial" panose="020B0604020202020204" pitchFamily="34" charset="0"/>
              </a:rPr>
              <a:t>Bridge between WE and Russia, core countries: Germany, France, Netherlands, GB, China, CEE, Russia, US.</a:t>
            </a:r>
          </a:p>
          <a:p>
            <a:r>
              <a:rPr lang="cs-CZ" altLang="en-US">
                <a:latin typeface="Arial" panose="020B0604020202020204" pitchFamily="34" charset="0"/>
              </a:rPr>
              <a:t>Very good state of highway networks, therefore high share of road transports: SW 60 %, Denmark 70 %.</a:t>
            </a:r>
          </a:p>
          <a:p>
            <a:r>
              <a:rPr lang="cs-CZ" altLang="en-US">
                <a:latin typeface="Arial" panose="020B0604020202020204" pitchFamily="34" charset="0"/>
              </a:rPr>
              <a:t>International shipments very important, air traffic not.</a:t>
            </a:r>
          </a:p>
          <a:p>
            <a:r>
              <a:rPr lang="cs-CZ" altLang="en-US">
                <a:latin typeface="Arial" panose="020B0604020202020204" pitchFamily="34" charset="0"/>
              </a:rPr>
              <a:t>Rail transports from Finland to Russia to avoid underdeveloped Russian harbours.</a:t>
            </a:r>
          </a:p>
          <a:p>
            <a:r>
              <a:rPr lang="cs-CZ" altLang="en-US">
                <a:latin typeface="Arial" panose="020B0604020202020204" pitchFamily="34" charset="0"/>
              </a:rPr>
              <a:t>50 % of Scandinavian industrial activities within 300 km of Gothenburg.</a:t>
            </a:r>
          </a:p>
        </p:txBody>
      </p:sp>
    </p:spTree>
    <p:extLst>
      <p:ext uri="{BB962C8B-B14F-4D97-AF65-F5344CB8AC3E}">
        <p14:creationId xmlns:p14="http://schemas.microsoft.com/office/powerpoint/2010/main" val="873935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Arial" panose="020B0604020202020204" pitchFamily="34" charset="0"/>
              </a:rPr>
              <a:t>Bridge between the East and the West (= core countries for trade).</a:t>
            </a:r>
          </a:p>
          <a:p>
            <a:r>
              <a:rPr lang="cs-CZ" altLang="en-US">
                <a:latin typeface="Arial" panose="020B0604020202020204" pitchFamily="34" charset="0"/>
              </a:rPr>
              <a:t>Since 70s increasing share of road transports, share of rail transports still relatively high – still dominant form of shipping in eE.</a:t>
            </a:r>
          </a:p>
          <a:p>
            <a:r>
              <a:rPr lang="cs-CZ" altLang="en-US">
                <a:latin typeface="Arial" panose="020B0604020202020204" pitchFamily="34" charset="0"/>
              </a:rPr>
              <a:t>Wide differces in level of infrastructure: „</a:t>
            </a:r>
            <a:r>
              <a:rPr lang="en-US" altLang="en-US">
                <a:latin typeface="Arial" panose="020B0604020202020204" pitchFamily="34" charset="0"/>
              </a:rPr>
              <a:t>While the Czech Republic, Slovakia, Slovenia, Hungary and Poland have made major strides, Romania, Bulgaria and Croatia are trailing far behind. The infrastructure is in even worse shape farther to the east</a:t>
            </a:r>
            <a:r>
              <a:rPr lang="cs-CZ" altLang="en-US">
                <a:latin typeface="Arial" panose="020B0604020202020204" pitchFamily="34" charset="0"/>
              </a:rPr>
              <a:t>.“</a:t>
            </a:r>
          </a:p>
          <a:p>
            <a:r>
              <a:rPr lang="cs-CZ" altLang="en-US">
                <a:latin typeface="Arial" panose="020B0604020202020204" pitchFamily="34" charset="0"/>
              </a:rPr>
              <a:t>Harbors: Poland, increasing quality, competing to Hamburg.</a:t>
            </a:r>
          </a:p>
          <a:p>
            <a:r>
              <a:rPr lang="cs-CZ" altLang="en-US">
                <a:latin typeface="Arial" panose="020B0604020202020204" pitchFamily="34" charset="0"/>
              </a:rPr>
              <a:t>Problems with „superhighways“ and quality of national highway networks.</a:t>
            </a:r>
          </a:p>
          <a:p>
            <a:r>
              <a:rPr lang="cs-CZ" altLang="en-US">
                <a:latin typeface="Arial" panose="020B0604020202020204" pitchFamily="34" charset="0"/>
              </a:rPr>
              <a:t>Interconnectedness of highway networks : the case of tolls AT vs CZ.</a:t>
            </a:r>
          </a:p>
          <a:p>
            <a:r>
              <a:rPr lang="cs-CZ" altLang="en-US">
                <a:latin typeface="Arial" panose="020B0604020202020204" pitchFamily="34" charset="0"/>
              </a:rPr>
              <a:t>Since 90s acquiring huge amounts of industrial activites from WE = increasing need for transportation. Next driver: consumption in eastern countries.</a:t>
            </a:r>
          </a:p>
          <a:p>
            <a:r>
              <a:rPr lang="cs-CZ" altLang="en-US">
                <a:latin typeface="Arial" panose="020B0604020202020204" pitchFamily="34" charset="0"/>
              </a:rPr>
              <a:t>TPCA and others: CZ one of the leading countries in producing cars per capita.</a:t>
            </a:r>
          </a:p>
          <a:p>
            <a:r>
              <a:rPr lang="cs-CZ" altLang="en-US">
                <a:latin typeface="Arial" panose="020B0604020202020204" pitchFamily="34" charset="0"/>
              </a:rPr>
              <a:t>DHL – centre of ocean transports in the CZ.</a:t>
            </a:r>
          </a:p>
        </p:txBody>
      </p:sp>
    </p:spTree>
    <p:extLst>
      <p:ext uri="{BB962C8B-B14F-4D97-AF65-F5344CB8AC3E}">
        <p14:creationId xmlns:p14="http://schemas.microsoft.com/office/powerpoint/2010/main" val="1589034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Arial" panose="020B0604020202020204" pitchFamily="34" charset="0"/>
              </a:rPr>
              <a:t>Vast country, 11 time zones, huge cultural differences, huge differences in infrastructure.</a:t>
            </a:r>
          </a:p>
          <a:p>
            <a:r>
              <a:rPr lang="cs-CZ" altLang="en-US">
                <a:latin typeface="Arial" panose="020B0604020202020204" pitchFamily="34" charset="0"/>
              </a:rPr>
              <a:t>Road density: 40 m per 1 km squared.</a:t>
            </a:r>
          </a:p>
          <a:p>
            <a:r>
              <a:rPr lang="cs-CZ" altLang="en-US">
                <a:latin typeface="Arial" panose="020B0604020202020204" pitchFamily="34" charset="0"/>
              </a:rPr>
              <a:t>83 % of transports on rails.</a:t>
            </a:r>
          </a:p>
          <a:p>
            <a:r>
              <a:rPr lang="cs-CZ" altLang="en-US">
                <a:latin typeface="Arial" panose="020B0604020202020204" pitchFamily="34" charset="0"/>
              </a:rPr>
              <a:t>Helsinky – Pusan (transSiberian railroad) 47 days on sea, 16 days on rail. Potential of 300,000 TEU per year, but limited more by bureaucracy than anything else. </a:t>
            </a:r>
          </a:p>
          <a:p>
            <a:r>
              <a:rPr lang="cs-CZ" altLang="en-US">
                <a:latin typeface="Arial" panose="020B0604020202020204" pitchFamily="34" charset="0"/>
              </a:rPr>
              <a:t>Lack of multimodal hubs.</a:t>
            </a:r>
          </a:p>
          <a:p>
            <a:endParaRPr lang="cs-CZ" altLang="en-US">
              <a:latin typeface="Arial" panose="020B0604020202020204" pitchFamily="34" charset="0"/>
            </a:endParaRPr>
          </a:p>
          <a:p>
            <a:r>
              <a:rPr lang="cs-CZ" altLang="en-US">
                <a:latin typeface="Arial" panose="020B0604020202020204" pitchFamily="34" charset="0"/>
              </a:rPr>
              <a:t>Core countries: WE, China, Ukraine, Turkey, Japan, Korea, US</a:t>
            </a:r>
          </a:p>
        </p:txBody>
      </p:sp>
    </p:spTree>
    <p:extLst>
      <p:ext uri="{BB962C8B-B14F-4D97-AF65-F5344CB8AC3E}">
        <p14:creationId xmlns:p14="http://schemas.microsoft.com/office/powerpoint/2010/main" val="796140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Huge</a:t>
            </a:r>
            <a:r>
              <a:rPr lang="cs-CZ" dirty="0"/>
              <a:t> </a:t>
            </a:r>
            <a:r>
              <a:rPr lang="cs-CZ" dirty="0" err="1"/>
              <a:t>distances</a:t>
            </a:r>
            <a:r>
              <a:rPr lang="cs-CZ" dirty="0"/>
              <a:t> (as in USA),</a:t>
            </a:r>
            <a:r>
              <a:rPr lang="cs-CZ" baseline="0" dirty="0"/>
              <a:t> </a:t>
            </a:r>
            <a:r>
              <a:rPr lang="cs-CZ" baseline="0" dirty="0" err="1"/>
              <a:t>huge</a:t>
            </a:r>
            <a:r>
              <a:rPr lang="cs-CZ" baseline="0" dirty="0"/>
              <a:t> </a:t>
            </a:r>
            <a:r>
              <a:rPr lang="cs-CZ" baseline="0" dirty="0" err="1"/>
              <a:t>differences</a:t>
            </a:r>
            <a:r>
              <a:rPr lang="cs-CZ" baseline="0" dirty="0"/>
              <a:t> in </a:t>
            </a:r>
            <a:r>
              <a:rPr lang="cs-CZ" baseline="0" dirty="0" err="1"/>
              <a:t>infrastructure</a:t>
            </a:r>
            <a:r>
              <a:rPr lang="cs-CZ" baseline="0" dirty="0"/>
              <a:t> and </a:t>
            </a:r>
            <a:r>
              <a:rPr lang="cs-CZ" baseline="0" dirty="0" err="1"/>
              <a:t>cultural</a:t>
            </a:r>
            <a:r>
              <a:rPr lang="cs-CZ" baseline="0" dirty="0"/>
              <a:t> (as in </a:t>
            </a:r>
            <a:r>
              <a:rPr lang="cs-CZ" baseline="0" dirty="0" err="1"/>
              <a:t>Russia</a:t>
            </a:r>
            <a:r>
              <a:rPr lang="cs-CZ" baseline="0" dirty="0"/>
              <a:t>)</a:t>
            </a:r>
          </a:p>
          <a:p>
            <a:r>
              <a:rPr lang="cs-CZ" baseline="0" dirty="0"/>
              <a:t>Western-standard </a:t>
            </a:r>
            <a:r>
              <a:rPr lang="cs-CZ" baseline="0" dirty="0" err="1"/>
              <a:t>infrastructure</a:t>
            </a:r>
            <a:r>
              <a:rPr lang="cs-CZ" baseline="0" dirty="0"/>
              <a:t> </a:t>
            </a:r>
            <a:r>
              <a:rPr lang="cs-CZ" baseline="0" dirty="0" err="1"/>
              <a:t>along</a:t>
            </a:r>
            <a:r>
              <a:rPr lang="cs-CZ" baseline="0" dirty="0"/>
              <a:t> </a:t>
            </a:r>
            <a:r>
              <a:rPr lang="cs-CZ" baseline="0" dirty="0" err="1"/>
              <a:t>coast</a:t>
            </a:r>
            <a:r>
              <a:rPr lang="cs-CZ" baseline="0" dirty="0"/>
              <a:t> and </a:t>
            </a:r>
            <a:r>
              <a:rPr lang="cs-CZ" baseline="0" dirty="0" err="1"/>
              <a:t>around</a:t>
            </a:r>
            <a:r>
              <a:rPr lang="cs-CZ" baseline="0" dirty="0"/>
              <a:t> </a:t>
            </a:r>
            <a:r>
              <a:rPr lang="cs-CZ" baseline="0" dirty="0" err="1"/>
              <a:t>economical</a:t>
            </a:r>
            <a:r>
              <a:rPr lang="cs-CZ" baseline="0" dirty="0"/>
              <a:t> </a:t>
            </a:r>
            <a:r>
              <a:rPr lang="cs-CZ" baseline="0" dirty="0" err="1"/>
              <a:t>centers</a:t>
            </a:r>
            <a:r>
              <a:rPr lang="cs-CZ" baseline="0" dirty="0"/>
              <a:t>, </a:t>
            </a:r>
            <a:r>
              <a:rPr lang="cs-CZ" baseline="0" dirty="0" err="1"/>
              <a:t>poor</a:t>
            </a:r>
            <a:r>
              <a:rPr lang="cs-CZ" baseline="0" dirty="0"/>
              <a:t> </a:t>
            </a:r>
            <a:r>
              <a:rPr lang="cs-CZ" baseline="0" dirty="0" err="1"/>
              <a:t>infrastructure</a:t>
            </a:r>
            <a:r>
              <a:rPr lang="cs-CZ" baseline="0" dirty="0"/>
              <a:t> in </a:t>
            </a:r>
            <a:r>
              <a:rPr lang="en-US" sz="1200" kern="1200" dirty="0">
                <a:solidFill>
                  <a:schemeClr val="tx1"/>
                </a:solidFill>
                <a:effectLst/>
                <a:latin typeface="Arial" charset="0"/>
                <a:ea typeface="+mn-ea"/>
                <a:cs typeface="+mn-cs"/>
              </a:rPr>
              <a:t>the country’s interior</a:t>
            </a:r>
            <a:r>
              <a:rPr lang="cs-CZ" sz="1200" kern="1200" dirty="0">
                <a:solidFill>
                  <a:schemeClr val="tx1"/>
                </a:solidFill>
                <a:effectLst/>
                <a:latin typeface="Arial" charset="0"/>
                <a:ea typeface="+mn-ea"/>
                <a:cs typeface="+mn-cs"/>
              </a:rPr>
              <a:t>.</a:t>
            </a:r>
          </a:p>
          <a:p>
            <a:r>
              <a:rPr lang="cs-CZ" sz="1200" kern="1200" dirty="0" err="1">
                <a:solidFill>
                  <a:schemeClr val="tx1"/>
                </a:solidFill>
                <a:effectLst/>
                <a:latin typeface="Arial" charset="0"/>
                <a:ea typeface="+mn-ea"/>
                <a:cs typeface="+mn-cs"/>
              </a:rPr>
              <a:t>Some</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routes</a:t>
            </a:r>
            <a:r>
              <a:rPr lang="cs-CZ" sz="1200" kern="1200" baseline="0" dirty="0">
                <a:solidFill>
                  <a:schemeClr val="tx1"/>
                </a:solidFill>
                <a:effectLst/>
                <a:latin typeface="Arial" charset="0"/>
                <a:ea typeface="+mn-ea"/>
                <a:cs typeface="+mn-cs"/>
              </a:rPr>
              <a:t> are </a:t>
            </a:r>
            <a:r>
              <a:rPr lang="cs-CZ" sz="1200" kern="1200" baseline="0" dirty="0" err="1">
                <a:solidFill>
                  <a:schemeClr val="tx1"/>
                </a:solidFill>
                <a:effectLst/>
                <a:latin typeface="Arial" charset="0"/>
                <a:ea typeface="+mn-ea"/>
                <a:cs typeface="+mn-cs"/>
              </a:rPr>
              <a:t>faster</a:t>
            </a:r>
            <a:r>
              <a:rPr lang="cs-CZ" sz="1200" kern="1200" baseline="0" dirty="0">
                <a:solidFill>
                  <a:schemeClr val="tx1"/>
                </a:solidFill>
                <a:effectLst/>
                <a:latin typeface="Arial" charset="0"/>
                <a:ea typeface="+mn-ea"/>
                <a:cs typeface="+mn-cs"/>
              </a:rPr>
              <a:t> by </a:t>
            </a:r>
            <a:r>
              <a:rPr lang="cs-CZ" sz="1200" kern="1200" baseline="0" dirty="0" err="1">
                <a:solidFill>
                  <a:schemeClr val="tx1"/>
                </a:solidFill>
                <a:effectLst/>
                <a:latin typeface="Arial" charset="0"/>
                <a:ea typeface="+mn-ea"/>
                <a:cs typeface="+mn-cs"/>
              </a:rPr>
              <a:t>ship</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than</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train</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even</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though</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China</a:t>
            </a:r>
            <a:r>
              <a:rPr lang="cs-CZ" sz="1200" kern="1200" baseline="0" dirty="0">
                <a:solidFill>
                  <a:schemeClr val="tx1"/>
                </a:solidFill>
                <a:effectLst/>
                <a:latin typeface="Arial" charset="0"/>
                <a:ea typeface="+mn-ea"/>
                <a:cs typeface="+mn-cs"/>
              </a:rPr>
              <a:t> has </a:t>
            </a:r>
            <a:r>
              <a:rPr lang="cs-CZ" sz="1200" kern="1200" baseline="0" dirty="0" err="1">
                <a:solidFill>
                  <a:schemeClr val="tx1"/>
                </a:solidFill>
                <a:effectLst/>
                <a:latin typeface="Arial" charset="0"/>
                <a:ea typeface="+mn-ea"/>
                <a:cs typeface="+mn-cs"/>
              </a:rPr>
              <a:t>longest</a:t>
            </a:r>
            <a:r>
              <a:rPr lang="cs-CZ" sz="1200" kern="1200" baseline="0" dirty="0">
                <a:solidFill>
                  <a:schemeClr val="tx1"/>
                </a:solidFill>
                <a:effectLst/>
                <a:latin typeface="Arial" charset="0"/>
                <a:ea typeface="+mn-ea"/>
                <a:cs typeface="+mn-cs"/>
              </a:rPr>
              <a:t> fast-</a:t>
            </a:r>
            <a:r>
              <a:rPr lang="cs-CZ" sz="1200" kern="1200" baseline="0" dirty="0" err="1">
                <a:solidFill>
                  <a:schemeClr val="tx1"/>
                </a:solidFill>
                <a:effectLst/>
                <a:latin typeface="Arial" charset="0"/>
                <a:ea typeface="+mn-ea"/>
                <a:cs typeface="+mn-cs"/>
              </a:rPr>
              <a:t>train</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tracks</a:t>
            </a:r>
            <a:r>
              <a:rPr lang="cs-CZ" sz="1200" kern="1200" baseline="0" dirty="0">
                <a:solidFill>
                  <a:schemeClr val="tx1"/>
                </a:solidFill>
                <a:effectLst/>
                <a:latin typeface="Arial" charset="0"/>
                <a:ea typeface="+mn-ea"/>
                <a:cs typeface="+mn-cs"/>
              </a:rPr>
              <a:t>.</a:t>
            </a:r>
          </a:p>
          <a:p>
            <a:r>
              <a:rPr lang="cs-CZ" dirty="0"/>
              <a:t>2nd </a:t>
            </a:r>
            <a:r>
              <a:rPr lang="cs-CZ" dirty="0" err="1"/>
              <a:t>largest</a:t>
            </a:r>
            <a:r>
              <a:rPr lang="cs-CZ" dirty="0"/>
              <a:t> </a:t>
            </a:r>
            <a:r>
              <a:rPr lang="cs-CZ" dirty="0" err="1"/>
              <a:t>harbour</a:t>
            </a:r>
            <a:r>
              <a:rPr lang="cs-CZ" dirty="0"/>
              <a:t> (</a:t>
            </a:r>
            <a:r>
              <a:rPr lang="cs-CZ" dirty="0" err="1"/>
              <a:t>Honk</a:t>
            </a:r>
            <a:r>
              <a:rPr lang="cs-CZ" dirty="0"/>
              <a:t> Kong), very </a:t>
            </a:r>
            <a:r>
              <a:rPr lang="cs-CZ" dirty="0" err="1"/>
              <a:t>efficient</a:t>
            </a:r>
            <a:r>
              <a:rPr lang="cs-CZ" dirty="0"/>
              <a:t>.</a:t>
            </a:r>
          </a:p>
          <a:p>
            <a:endParaRPr lang="cs-CZ" dirty="0"/>
          </a:p>
        </p:txBody>
      </p:sp>
      <p:sp>
        <p:nvSpPr>
          <p:cNvPr id="4" name="Zástupný symbol pro číslo snímku 3"/>
          <p:cNvSpPr>
            <a:spLocks noGrp="1"/>
          </p:cNvSpPr>
          <p:nvPr>
            <p:ph type="sldNum" sz="quarter" idx="10"/>
          </p:nvPr>
        </p:nvSpPr>
        <p:spPr/>
        <p:txBody>
          <a:bodyPr/>
          <a:lstStyle/>
          <a:p>
            <a:pPr>
              <a:defRPr/>
            </a:pPr>
            <a:fld id="{F363FFD3-379B-4F35-8599-D296B67E1635}" type="slidenum">
              <a:rPr lang="cs-CZ" altLang="cs-CZ" smtClean="0"/>
              <a:pPr>
                <a:defRPr/>
              </a:pPr>
              <a:t>18</a:t>
            </a:fld>
            <a:endParaRPr lang="cs-CZ" altLang="cs-CZ"/>
          </a:p>
        </p:txBody>
      </p:sp>
    </p:spTree>
    <p:extLst>
      <p:ext uri="{BB962C8B-B14F-4D97-AF65-F5344CB8AC3E}">
        <p14:creationId xmlns:p14="http://schemas.microsoft.com/office/powerpoint/2010/main" val="1317930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a:solidFill>
                  <a:schemeClr val="tx1"/>
                </a:solidFill>
                <a:effectLst/>
                <a:latin typeface="Arial" charset="0"/>
                <a:ea typeface="+mn-ea"/>
                <a:cs typeface="+mn-cs"/>
              </a:rPr>
              <a:t>ASEAN = </a:t>
            </a:r>
            <a:r>
              <a:rPr lang="en-US" sz="1200" b="0" i="0" kern="1200" dirty="0">
                <a:solidFill>
                  <a:schemeClr val="tx1"/>
                </a:solidFill>
                <a:effectLst/>
                <a:latin typeface="Arial" charset="0"/>
                <a:ea typeface="+mn-ea"/>
                <a:cs typeface="+mn-cs"/>
              </a:rPr>
              <a:t>Association of Southeast Asian Nations</a:t>
            </a:r>
            <a:endParaRPr lang="cs-CZ" sz="1200" b="0" i="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Indonesia, Thailand, the Philippines, Malaysia, Vietnam, Singapore, Myanmar, Cambodia, Laos and Brunei</a:t>
            </a:r>
            <a:endParaRPr lang="cs-CZ" sz="1200" kern="1200" dirty="0">
              <a:solidFill>
                <a:schemeClr val="tx1"/>
              </a:solidFill>
              <a:effectLst/>
              <a:latin typeface="Arial" charset="0"/>
              <a:ea typeface="+mn-ea"/>
              <a:cs typeface="+mn-cs"/>
            </a:endParaRPr>
          </a:p>
          <a:p>
            <a:r>
              <a:rPr lang="cs-CZ" sz="1200" kern="1200" dirty="0" err="1">
                <a:solidFill>
                  <a:schemeClr val="tx1"/>
                </a:solidFill>
                <a:effectLst/>
                <a:latin typeface="Arial" charset="0"/>
                <a:ea typeface="+mn-ea"/>
                <a:cs typeface="+mn-cs"/>
              </a:rPr>
              <a:t>Special</a:t>
            </a:r>
            <a:r>
              <a:rPr lang="cs-CZ" sz="1200" kern="1200" dirty="0">
                <a:solidFill>
                  <a:schemeClr val="tx1"/>
                </a:solidFill>
                <a:effectLst/>
                <a:latin typeface="Arial" charset="0"/>
                <a:ea typeface="+mn-ea"/>
                <a:cs typeface="+mn-cs"/>
              </a:rPr>
              <a:t> </a:t>
            </a:r>
            <a:r>
              <a:rPr lang="cs-CZ" sz="1200" kern="1200" dirty="0" err="1">
                <a:solidFill>
                  <a:schemeClr val="tx1"/>
                </a:solidFill>
                <a:effectLst/>
                <a:latin typeface="Arial" charset="0"/>
                <a:ea typeface="+mn-ea"/>
                <a:cs typeface="+mn-cs"/>
              </a:rPr>
              <a:t>challenges</a:t>
            </a:r>
            <a:r>
              <a:rPr lang="cs-CZ" sz="1200" kern="1200" dirty="0">
                <a:solidFill>
                  <a:schemeClr val="tx1"/>
                </a:solidFill>
                <a:effectLst/>
                <a:latin typeface="Arial" charset="0"/>
                <a:ea typeface="+mn-ea"/>
                <a:cs typeface="+mn-cs"/>
              </a:rPr>
              <a:t>:</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tropical</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climate</a:t>
            </a:r>
            <a:r>
              <a:rPr lang="cs-CZ" sz="1200" kern="1200" baseline="0" dirty="0">
                <a:solidFill>
                  <a:schemeClr val="tx1"/>
                </a:solidFill>
                <a:effectLst/>
                <a:latin typeface="Arial" charset="0"/>
                <a:ea typeface="+mn-ea"/>
                <a:cs typeface="+mn-cs"/>
              </a:rPr>
              <a:t>, humidity, many </a:t>
            </a:r>
            <a:r>
              <a:rPr lang="cs-CZ" sz="1200" kern="1200" baseline="0" dirty="0" err="1">
                <a:solidFill>
                  <a:schemeClr val="tx1"/>
                </a:solidFill>
                <a:effectLst/>
                <a:latin typeface="Arial" charset="0"/>
                <a:ea typeface="+mn-ea"/>
                <a:cs typeface="+mn-cs"/>
              </a:rPr>
              <a:t>islands</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mountain</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ranges</a:t>
            </a:r>
            <a:endParaRPr lang="cs-CZ" sz="1200" kern="1200" baseline="0" dirty="0">
              <a:solidFill>
                <a:schemeClr val="tx1"/>
              </a:solidFill>
              <a:effectLst/>
              <a:latin typeface="Arial" charset="0"/>
              <a:ea typeface="+mn-ea"/>
              <a:cs typeface="+mn-cs"/>
            </a:endParaRPr>
          </a:p>
          <a:p>
            <a:r>
              <a:rPr lang="cs-CZ" sz="1200" kern="1200" baseline="0" dirty="0" err="1">
                <a:solidFill>
                  <a:schemeClr val="tx1"/>
                </a:solidFill>
                <a:effectLst/>
                <a:latin typeface="Arial" charset="0"/>
                <a:ea typeface="+mn-ea"/>
                <a:cs typeface="+mn-cs"/>
              </a:rPr>
              <a:t>World´s</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largest</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harbour</a:t>
            </a:r>
            <a:r>
              <a:rPr lang="cs-CZ" sz="1200" kern="1200" baseline="0" dirty="0">
                <a:solidFill>
                  <a:schemeClr val="tx1"/>
                </a:solidFill>
                <a:effectLst/>
                <a:latin typeface="Arial" charset="0"/>
                <a:ea typeface="+mn-ea"/>
                <a:cs typeface="+mn-cs"/>
              </a:rPr>
              <a:t> (Singapore)</a:t>
            </a:r>
          </a:p>
          <a:p>
            <a:r>
              <a:rPr lang="cs-CZ" sz="1200" kern="1200" baseline="0" dirty="0" err="1">
                <a:solidFill>
                  <a:schemeClr val="tx1"/>
                </a:solidFill>
                <a:effectLst/>
                <a:latin typeface="Arial" charset="0"/>
                <a:ea typeface="+mn-ea"/>
                <a:cs typeface="+mn-cs"/>
              </a:rPr>
              <a:t>Strait</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of</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Malacca</a:t>
            </a:r>
            <a:r>
              <a:rPr lang="cs-CZ" sz="1200" kern="1200" baseline="0" dirty="0">
                <a:solidFill>
                  <a:schemeClr val="tx1"/>
                </a:solidFill>
                <a:effectLst/>
                <a:latin typeface="Arial" charset="0"/>
                <a:ea typeface="+mn-ea"/>
                <a:cs typeface="+mn-cs"/>
              </a:rPr>
              <a:t> – </a:t>
            </a:r>
            <a:r>
              <a:rPr lang="cs-CZ" sz="1200" kern="1200" baseline="0" dirty="0" err="1">
                <a:solidFill>
                  <a:schemeClr val="tx1"/>
                </a:solidFill>
                <a:effectLst/>
                <a:latin typeface="Arial" charset="0"/>
                <a:ea typeface="+mn-ea"/>
                <a:cs typeface="+mn-cs"/>
              </a:rPr>
              <a:t>important</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route</a:t>
            </a:r>
            <a:endParaRPr lang="cs-CZ" sz="1200" kern="1200" baseline="0" dirty="0">
              <a:solidFill>
                <a:schemeClr val="tx1"/>
              </a:solidFill>
              <a:effectLst/>
              <a:latin typeface="Arial" charset="0"/>
              <a:ea typeface="+mn-ea"/>
              <a:cs typeface="+mn-cs"/>
            </a:endParaRPr>
          </a:p>
          <a:p>
            <a:r>
              <a:rPr lang="cs-CZ" sz="1200" kern="1200" baseline="0" dirty="0" err="1">
                <a:solidFill>
                  <a:schemeClr val="tx1"/>
                </a:solidFill>
                <a:effectLst/>
                <a:latin typeface="Arial" charset="0"/>
                <a:ea typeface="+mn-ea"/>
                <a:cs typeface="+mn-cs"/>
              </a:rPr>
              <a:t>Central</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warehouses</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for</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large</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world</a:t>
            </a:r>
            <a:r>
              <a:rPr lang="cs-CZ" sz="1200" kern="1200" baseline="0" dirty="0">
                <a:solidFill>
                  <a:schemeClr val="tx1"/>
                </a:solidFill>
                <a:effectLst/>
                <a:latin typeface="Arial" charset="0"/>
                <a:ea typeface="+mn-ea"/>
                <a:cs typeface="+mn-cs"/>
              </a:rPr>
              <a:t> </a:t>
            </a:r>
            <a:r>
              <a:rPr lang="cs-CZ" sz="1200" kern="1200" baseline="0" dirty="0" err="1">
                <a:solidFill>
                  <a:schemeClr val="tx1"/>
                </a:solidFill>
                <a:effectLst/>
                <a:latin typeface="Arial" charset="0"/>
                <a:ea typeface="+mn-ea"/>
                <a:cs typeface="+mn-cs"/>
              </a:rPr>
              <a:t>areas</a:t>
            </a:r>
            <a:endParaRPr lang="cs-CZ" dirty="0"/>
          </a:p>
        </p:txBody>
      </p:sp>
      <p:sp>
        <p:nvSpPr>
          <p:cNvPr id="4" name="Zástupný symbol pro číslo snímku 3"/>
          <p:cNvSpPr>
            <a:spLocks noGrp="1"/>
          </p:cNvSpPr>
          <p:nvPr>
            <p:ph type="sldNum" sz="quarter" idx="10"/>
          </p:nvPr>
        </p:nvSpPr>
        <p:spPr/>
        <p:txBody>
          <a:bodyPr/>
          <a:lstStyle/>
          <a:p>
            <a:pPr>
              <a:defRPr/>
            </a:pPr>
            <a:fld id="{F363FFD3-379B-4F35-8599-D296B67E1635}" type="slidenum">
              <a:rPr lang="cs-CZ" altLang="cs-CZ" smtClean="0"/>
              <a:pPr>
                <a:defRPr/>
              </a:pPr>
              <a:t>19</a:t>
            </a:fld>
            <a:endParaRPr lang="cs-CZ" altLang="cs-CZ"/>
          </a:p>
        </p:txBody>
      </p:sp>
    </p:spTree>
    <p:extLst>
      <p:ext uri="{BB962C8B-B14F-4D97-AF65-F5344CB8AC3E}">
        <p14:creationId xmlns:p14="http://schemas.microsoft.com/office/powerpoint/2010/main" val="1154857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a:ln/>
        </p:spPr>
      </p:sp>
      <p:sp>
        <p:nvSpPr>
          <p:cNvPr id="3686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latin typeface="Arial" panose="020B0604020202020204" pitchFamily="34" charset="0"/>
            </a:endParaRPr>
          </a:p>
        </p:txBody>
      </p:sp>
      <p:sp>
        <p:nvSpPr>
          <p:cNvPr id="3686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1EE8A7-27E5-4889-A362-6095D315E0AC}" type="slidenum">
              <a:rPr lang="cs-CZ" altLang="cs-CZ" smtClean="0"/>
              <a:pPr>
                <a:spcBef>
                  <a:spcPct val="0"/>
                </a:spcBef>
              </a:pPr>
              <a:t>20</a:t>
            </a:fld>
            <a:endParaRPr lang="cs-CZ" altLang="cs-CZ"/>
          </a:p>
        </p:txBody>
      </p:sp>
    </p:spTree>
    <p:extLst>
      <p:ext uri="{BB962C8B-B14F-4D97-AF65-F5344CB8AC3E}">
        <p14:creationId xmlns:p14="http://schemas.microsoft.com/office/powerpoint/2010/main" val="475263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p:cNvSpPr>
            <a:spLocks noGrp="1" noRot="1" noChangeAspect="1" noTextEdit="1"/>
          </p:cNvSpPr>
          <p:nvPr>
            <p:ph type="sldImg"/>
          </p:nvPr>
        </p:nvSpPr>
        <p:spPr>
          <a:ln/>
        </p:spPr>
      </p:sp>
      <p:sp>
        <p:nvSpPr>
          <p:cNvPr id="3891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latin typeface="Arial" panose="020B0604020202020204" pitchFamily="34" charset="0"/>
            </a:endParaRPr>
          </a:p>
        </p:txBody>
      </p:sp>
      <p:sp>
        <p:nvSpPr>
          <p:cNvPr id="3891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6B3F18-C15E-4C07-9F74-D1566E716B68}" type="slidenum">
              <a:rPr lang="cs-CZ" altLang="cs-CZ" smtClean="0"/>
              <a:pPr>
                <a:spcBef>
                  <a:spcPct val="0"/>
                </a:spcBef>
              </a:pPr>
              <a:t>21</a:t>
            </a:fld>
            <a:endParaRPr lang="cs-CZ" altLang="cs-CZ"/>
          </a:p>
        </p:txBody>
      </p:sp>
    </p:spTree>
    <p:extLst>
      <p:ext uri="{BB962C8B-B14F-4D97-AF65-F5344CB8AC3E}">
        <p14:creationId xmlns:p14="http://schemas.microsoft.com/office/powerpoint/2010/main" val="1259625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p:cNvSpPr>
            <a:spLocks noGrp="1" noRot="1" noChangeAspect="1" noTextEdit="1"/>
          </p:cNvSpPr>
          <p:nvPr>
            <p:ph type="sldImg"/>
          </p:nvPr>
        </p:nvSpPr>
        <p:spPr>
          <a:ln/>
        </p:spPr>
      </p:sp>
      <p:sp>
        <p:nvSpPr>
          <p:cNvPr id="4096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latin typeface="Arial" panose="020B0604020202020204" pitchFamily="34" charset="0"/>
            </a:endParaRPr>
          </a:p>
        </p:txBody>
      </p:sp>
      <p:sp>
        <p:nvSpPr>
          <p:cNvPr id="4096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C961D1-6E1F-4E9A-8085-AB59C2ADED0B}" type="slidenum">
              <a:rPr lang="cs-CZ" altLang="cs-CZ" smtClean="0"/>
              <a:pPr>
                <a:spcBef>
                  <a:spcPct val="0"/>
                </a:spcBef>
              </a:pPr>
              <a:t>22</a:t>
            </a:fld>
            <a:endParaRPr lang="cs-CZ" altLang="cs-CZ"/>
          </a:p>
        </p:txBody>
      </p:sp>
    </p:spTree>
    <p:extLst>
      <p:ext uri="{BB962C8B-B14F-4D97-AF65-F5344CB8AC3E}">
        <p14:creationId xmlns:p14="http://schemas.microsoft.com/office/powerpoint/2010/main" val="62583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984031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obrázek snímku 1"/>
          <p:cNvSpPr>
            <a:spLocks noGrp="1" noRot="1" noChangeAspect="1" noTextEdit="1"/>
          </p:cNvSpPr>
          <p:nvPr>
            <p:ph type="sldImg"/>
          </p:nvPr>
        </p:nvSpPr>
        <p:spPr>
          <a:ln/>
        </p:spPr>
      </p:sp>
      <p:sp>
        <p:nvSpPr>
          <p:cNvPr id="4301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latin typeface="Arial" panose="020B0604020202020204" pitchFamily="34" charset="0"/>
            </a:endParaRPr>
          </a:p>
        </p:txBody>
      </p:sp>
      <p:sp>
        <p:nvSpPr>
          <p:cNvPr id="4301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E4A5CB-FB67-4CFA-94BE-EB0AB80CF181}" type="slidenum">
              <a:rPr lang="cs-CZ" altLang="cs-CZ" smtClean="0"/>
              <a:pPr>
                <a:spcBef>
                  <a:spcPct val="0"/>
                </a:spcBef>
              </a:pPr>
              <a:t>23</a:t>
            </a:fld>
            <a:endParaRPr lang="cs-CZ" altLang="cs-CZ"/>
          </a:p>
        </p:txBody>
      </p:sp>
    </p:spTree>
    <p:extLst>
      <p:ext uri="{BB962C8B-B14F-4D97-AF65-F5344CB8AC3E}">
        <p14:creationId xmlns:p14="http://schemas.microsoft.com/office/powerpoint/2010/main" val="34143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p:cNvSpPr>
            <a:spLocks noGrp="1" noRot="1" noChangeAspect="1" noTextEdit="1"/>
          </p:cNvSpPr>
          <p:nvPr>
            <p:ph type="sldImg"/>
          </p:nvPr>
        </p:nvSpPr>
        <p:spPr>
          <a:ln/>
        </p:spPr>
      </p:sp>
      <p:sp>
        <p:nvSpPr>
          <p:cNvPr id="4505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latin typeface="Arial" panose="020B0604020202020204" pitchFamily="34" charset="0"/>
            </a:endParaRPr>
          </a:p>
        </p:txBody>
      </p:sp>
      <p:sp>
        <p:nvSpPr>
          <p:cNvPr id="450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DBB630-3B8F-452A-934B-49A7E232ACE1}" type="slidenum">
              <a:rPr lang="cs-CZ" altLang="cs-CZ" smtClean="0"/>
              <a:pPr>
                <a:spcBef>
                  <a:spcPct val="0"/>
                </a:spcBef>
              </a:pPr>
              <a:t>24</a:t>
            </a:fld>
            <a:endParaRPr lang="cs-CZ" altLang="cs-CZ"/>
          </a:p>
        </p:txBody>
      </p:sp>
    </p:spTree>
    <p:extLst>
      <p:ext uri="{BB962C8B-B14F-4D97-AF65-F5344CB8AC3E}">
        <p14:creationId xmlns:p14="http://schemas.microsoft.com/office/powerpoint/2010/main" val="47466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rázek snímku 1"/>
          <p:cNvSpPr>
            <a:spLocks noGrp="1" noRot="1" noChangeAspect="1" noTextEdit="1"/>
          </p:cNvSpPr>
          <p:nvPr>
            <p:ph type="sldImg"/>
          </p:nvPr>
        </p:nvSpPr>
        <p:spPr>
          <a:ln/>
        </p:spPr>
      </p:sp>
      <p:sp>
        <p:nvSpPr>
          <p:cNvPr id="1229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1229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7E7FD4A6-7ABE-4B9B-BDC4-F3F5ACAA1ED4}" type="slidenum">
              <a:rPr lang="cs-CZ" altLang="cs-CZ" sz="1200" smtClean="0"/>
              <a:pPr/>
              <a:t>3</a:t>
            </a:fld>
            <a:endParaRPr lang="cs-CZ" altLang="cs-CZ" sz="1200"/>
          </a:p>
        </p:txBody>
      </p:sp>
    </p:spTree>
    <p:extLst>
      <p:ext uri="{BB962C8B-B14F-4D97-AF65-F5344CB8AC3E}">
        <p14:creationId xmlns:p14="http://schemas.microsoft.com/office/powerpoint/2010/main" val="164397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p:cNvSpPr>
            <a:spLocks noGrp="1" noRot="1" noChangeAspect="1" noTextEdit="1"/>
          </p:cNvSpPr>
          <p:nvPr>
            <p:ph type="sldImg"/>
          </p:nvPr>
        </p:nvSpPr>
        <p:spPr>
          <a:ln/>
        </p:spPr>
      </p:sp>
      <p:sp>
        <p:nvSpPr>
          <p:cNvPr id="1433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1434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1EB0CDC7-AAE5-48F4-B89A-303F120ED76D}" type="slidenum">
              <a:rPr lang="cs-CZ" altLang="cs-CZ" sz="1200" smtClean="0"/>
              <a:pPr/>
              <a:t>4</a:t>
            </a:fld>
            <a:endParaRPr lang="cs-CZ" altLang="cs-CZ" sz="1200"/>
          </a:p>
        </p:txBody>
      </p:sp>
    </p:spTree>
    <p:extLst>
      <p:ext uri="{BB962C8B-B14F-4D97-AF65-F5344CB8AC3E}">
        <p14:creationId xmlns:p14="http://schemas.microsoft.com/office/powerpoint/2010/main" val="787979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obrázek snímku 1"/>
          <p:cNvSpPr>
            <a:spLocks noGrp="1" noRot="1" noChangeAspect="1" noTextEdit="1"/>
          </p:cNvSpPr>
          <p:nvPr>
            <p:ph type="sldImg"/>
          </p:nvPr>
        </p:nvSpPr>
        <p:spPr>
          <a:ln/>
        </p:spPr>
      </p:sp>
      <p:sp>
        <p:nvSpPr>
          <p:cNvPr id="1638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638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39F1C88D-5853-45A2-9743-A82AF662FE41}" type="slidenum">
              <a:rPr lang="cs-CZ" altLang="cs-CZ" sz="1200" smtClean="0"/>
              <a:pPr/>
              <a:t>5</a:t>
            </a:fld>
            <a:endParaRPr lang="cs-CZ" altLang="cs-CZ" sz="1200"/>
          </a:p>
        </p:txBody>
      </p:sp>
    </p:spTree>
    <p:extLst>
      <p:ext uri="{BB962C8B-B14F-4D97-AF65-F5344CB8AC3E}">
        <p14:creationId xmlns:p14="http://schemas.microsoft.com/office/powerpoint/2010/main" val="38276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p:cNvSpPr>
            <a:spLocks noGrp="1" noRot="1" noChangeAspect="1" noTextEdit="1"/>
          </p:cNvSpPr>
          <p:nvPr>
            <p:ph type="sldImg"/>
          </p:nvPr>
        </p:nvSpPr>
        <p:spPr>
          <a:ln/>
        </p:spPr>
      </p:sp>
      <p:sp>
        <p:nvSpPr>
          <p:cNvPr id="1843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184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D2FF7AE1-CAC8-41E4-AA56-70D51863B71B}" type="slidenum">
              <a:rPr lang="cs-CZ" altLang="cs-CZ" sz="1200" smtClean="0"/>
              <a:pPr/>
              <a:t>6</a:t>
            </a:fld>
            <a:endParaRPr lang="cs-CZ" altLang="cs-CZ" sz="1200"/>
          </a:p>
        </p:txBody>
      </p:sp>
    </p:spTree>
    <p:extLst>
      <p:ext uri="{BB962C8B-B14F-4D97-AF65-F5344CB8AC3E}">
        <p14:creationId xmlns:p14="http://schemas.microsoft.com/office/powerpoint/2010/main" val="120735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a:ln/>
        </p:spPr>
      </p:sp>
      <p:sp>
        <p:nvSpPr>
          <p:cNvPr id="2048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048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B4C4AEDC-EDE2-4877-8415-879427DA6807}" type="slidenum">
              <a:rPr lang="cs-CZ" altLang="cs-CZ" sz="1200" smtClean="0"/>
              <a:pPr/>
              <a:t>7</a:t>
            </a:fld>
            <a:endParaRPr lang="cs-CZ" altLang="cs-CZ" sz="1200"/>
          </a:p>
        </p:txBody>
      </p:sp>
    </p:spTree>
    <p:extLst>
      <p:ext uri="{BB962C8B-B14F-4D97-AF65-F5344CB8AC3E}">
        <p14:creationId xmlns:p14="http://schemas.microsoft.com/office/powerpoint/2010/main" val="191300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p:cNvSpPr>
            <a:spLocks noGrp="1" noRot="1" noChangeAspect="1" noTextEdit="1"/>
          </p:cNvSpPr>
          <p:nvPr>
            <p:ph type="sldImg"/>
          </p:nvPr>
        </p:nvSpPr>
        <p:spPr>
          <a:ln/>
        </p:spPr>
      </p:sp>
      <p:sp>
        <p:nvSpPr>
          <p:cNvPr id="2253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253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5A6E3648-2029-4E9F-8B90-2803DFA053BD}" type="slidenum">
              <a:rPr lang="cs-CZ" altLang="cs-CZ" sz="1200" smtClean="0"/>
              <a:pPr/>
              <a:t>11</a:t>
            </a:fld>
            <a:endParaRPr lang="cs-CZ" altLang="cs-CZ" sz="1200"/>
          </a:p>
        </p:txBody>
      </p:sp>
    </p:spTree>
    <p:extLst>
      <p:ext uri="{BB962C8B-B14F-4D97-AF65-F5344CB8AC3E}">
        <p14:creationId xmlns:p14="http://schemas.microsoft.com/office/powerpoint/2010/main" val="186960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Arial" panose="020B0604020202020204" pitchFamily="34" charset="0"/>
              </a:rPr>
              <a:t>Cradle of logistics</a:t>
            </a:r>
          </a:p>
          <a:p>
            <a:r>
              <a:rPr lang="cs-CZ" altLang="en-US">
                <a:latin typeface="Arial" panose="020B0604020202020204" pitchFamily="34" charset="0"/>
              </a:rPr>
              <a:t>Rail system less dense than in Germany or Europe, but four times more goods moved in US than in WE by rail.</a:t>
            </a:r>
          </a:p>
          <a:p>
            <a:r>
              <a:rPr lang="cs-CZ" altLang="en-US">
                <a:latin typeface="Arial" panose="020B0604020202020204" pitchFamily="34" charset="0"/>
              </a:rPr>
              <a:t>Air traffic also outperformes any other world region.</a:t>
            </a:r>
          </a:p>
          <a:p>
            <a:r>
              <a:rPr lang="cs-CZ" altLang="en-US">
                <a:latin typeface="Arial" panose="020B0604020202020204" pitchFamily="34" charset="0"/>
              </a:rPr>
              <a:t>Capable of delivering in 72 hrs anywhere.</a:t>
            </a:r>
          </a:p>
          <a:p>
            <a:r>
              <a:rPr lang="cs-CZ" altLang="en-US">
                <a:latin typeface="Arial" panose="020B0604020202020204" pitchFamily="34" charset="0"/>
              </a:rPr>
              <a:t>Share of logistics costs in GDP cca 10 %.</a:t>
            </a:r>
          </a:p>
          <a:p>
            <a:r>
              <a:rPr lang="cs-CZ" altLang="en-US">
                <a:latin typeface="Arial" panose="020B0604020202020204" pitchFamily="34" charset="0"/>
              </a:rPr>
              <a:t>Core countries for trade: Canada, China, Mexico, Japan, Germany.</a:t>
            </a:r>
          </a:p>
          <a:p>
            <a:r>
              <a:rPr lang="cs-CZ" altLang="en-US">
                <a:latin typeface="Arial" panose="020B0604020202020204" pitchFamily="34" charset="0"/>
              </a:rPr>
              <a:t>Mail market in US Post hands only for last mile, otherwise liberilized.</a:t>
            </a:r>
          </a:p>
          <a:p>
            <a:endParaRPr lang="cs-CZ" altLang="en-US">
              <a:latin typeface="Arial" panose="020B0604020202020204" pitchFamily="34" charset="0"/>
            </a:endParaRPr>
          </a:p>
        </p:txBody>
      </p:sp>
    </p:spTree>
    <p:extLst>
      <p:ext uri="{BB962C8B-B14F-4D97-AF65-F5344CB8AC3E}">
        <p14:creationId xmlns:p14="http://schemas.microsoft.com/office/powerpoint/2010/main" val="510949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6350"/>
            <a:ext cx="9144000" cy="2355850"/>
          </a:xfrm>
          <a:prstGeom prst="rect">
            <a:avLst/>
          </a:prstGeom>
          <a:gradFill rotWithShape="1">
            <a:gsLst>
              <a:gs pos="0">
                <a:srgbClr val="7D1E1E"/>
              </a:gs>
              <a:gs pos="100000">
                <a:srgbClr val="5F1717"/>
              </a:gs>
            </a:gsLst>
            <a:lin ang="18900000" scaled="1"/>
          </a:gradFill>
          <a:ln w="9525">
            <a:solidFill>
              <a:schemeClr val="tx1"/>
            </a:solidFill>
            <a:miter lim="800000"/>
            <a:headEnd/>
            <a:tailEnd/>
          </a:ln>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en-US" altLang="en-US"/>
          </a:p>
        </p:txBody>
      </p:sp>
      <p:pic>
        <p:nvPicPr>
          <p:cNvPr id="5" name="Picture 21" descr="text_TIT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0813" y="798513"/>
            <a:ext cx="376396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pruh_TIT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logoC"/>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8" name="Rectangle 4"/>
          <p:cNvSpPr>
            <a:spLocks noGrp="1" noChangeArrowheads="1"/>
          </p:cNvSpPr>
          <p:nvPr>
            <p:ph type="ctrTitle"/>
          </p:nvPr>
        </p:nvSpPr>
        <p:spPr>
          <a:xfrm>
            <a:off x="2706688" y="2709863"/>
            <a:ext cx="5969000" cy="3455987"/>
          </a:xfrm>
        </p:spPr>
        <p:txBody>
          <a:bodyPr bIns="1080000" anchor="ctr"/>
          <a:lstStyle>
            <a:lvl1pPr>
              <a:defRPr b="1"/>
            </a:lvl1pPr>
          </a:lstStyle>
          <a:p>
            <a:r>
              <a:rPr lang="cs-CZ"/>
              <a:t>Klepnutím lze upravit styl </a:t>
            </a:r>
            <a:br>
              <a:rPr lang="cs-CZ"/>
            </a:br>
            <a:r>
              <a:rPr lang="cs-CZ"/>
              <a:t>předlohy nadpisů.</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000"/>
            </a:lvl1pPr>
          </a:lstStyle>
          <a:p>
            <a:r>
              <a:rPr lang="cs-CZ"/>
              <a:t>Klepnutím lze upravit styl předlohy podnadpisů.</a:t>
            </a:r>
          </a:p>
        </p:txBody>
      </p:sp>
      <p:sp>
        <p:nvSpPr>
          <p:cNvPr id="8" name="Rectangle 6"/>
          <p:cNvSpPr>
            <a:spLocks noGrp="1" noChangeArrowheads="1"/>
          </p:cNvSpPr>
          <p:nvPr>
            <p:ph type="ftr" sz="quarter" idx="10"/>
          </p:nvPr>
        </p:nvSpPr>
        <p:spPr>
          <a:xfrm>
            <a:off x="2706688" y="6442075"/>
            <a:ext cx="4960937" cy="279400"/>
          </a:xfrm>
        </p:spPr>
        <p:txBody>
          <a:bodyPr/>
          <a:lstStyle>
            <a:lvl1pPr>
              <a:defRPr/>
            </a:lvl1pPr>
          </a:lstStyle>
          <a:p>
            <a:pPr>
              <a:defRPr/>
            </a:pPr>
            <a:r>
              <a:rPr lang="cs-CZ"/>
              <a:t>Fall 2009, MWCC</a:t>
            </a:r>
          </a:p>
        </p:txBody>
      </p:sp>
      <p:sp>
        <p:nvSpPr>
          <p:cNvPr id="9" name="Rectangle 7"/>
          <p:cNvSpPr>
            <a:spLocks noGrp="1" noChangeArrowheads="1"/>
          </p:cNvSpPr>
          <p:nvPr>
            <p:ph type="sldNum" sz="quarter" idx="11"/>
          </p:nvPr>
        </p:nvSpPr>
        <p:spPr>
          <a:xfrm>
            <a:off x="8027988" y="6442075"/>
            <a:ext cx="658812" cy="279400"/>
          </a:xfrm>
        </p:spPr>
        <p:txBody>
          <a:bodyPr/>
          <a:lstStyle>
            <a:lvl1pPr>
              <a:defRPr/>
            </a:lvl1pPr>
          </a:lstStyle>
          <a:p>
            <a:pPr>
              <a:defRPr/>
            </a:pPr>
            <a:fld id="{669C678B-FC83-4550-AE04-0FC215E53B5A}" type="slidenum">
              <a:rPr lang="cs-CZ" altLang="cs-CZ"/>
              <a:pPr>
                <a:defRPr/>
              </a:pPr>
              <a:t>‹#›</a:t>
            </a:fld>
            <a:endParaRPr lang="cs-CZ" altLang="cs-CZ"/>
          </a:p>
        </p:txBody>
      </p:sp>
    </p:spTree>
    <p:extLst>
      <p:ext uri="{BB962C8B-B14F-4D97-AF65-F5344CB8AC3E}">
        <p14:creationId xmlns:p14="http://schemas.microsoft.com/office/powerpoint/2010/main" val="295223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Fall 2009, MWCC</a:t>
            </a:r>
          </a:p>
        </p:txBody>
      </p:sp>
      <p:sp>
        <p:nvSpPr>
          <p:cNvPr id="5" name="Rectangle 5"/>
          <p:cNvSpPr>
            <a:spLocks noGrp="1" noChangeArrowheads="1"/>
          </p:cNvSpPr>
          <p:nvPr>
            <p:ph type="sldNum" sz="quarter" idx="11"/>
          </p:nvPr>
        </p:nvSpPr>
        <p:spPr>
          <a:ln/>
        </p:spPr>
        <p:txBody>
          <a:bodyPr/>
          <a:lstStyle>
            <a:lvl1pPr>
              <a:defRPr/>
            </a:lvl1pPr>
          </a:lstStyle>
          <a:p>
            <a:pPr>
              <a:defRPr/>
            </a:pPr>
            <a:fld id="{D544A758-ED05-4B9D-B989-7267BE11F6B4}" type="slidenum">
              <a:rPr lang="cs-CZ" altLang="cs-CZ"/>
              <a:pPr>
                <a:defRPr/>
              </a:pPr>
              <a:t>‹#›</a:t>
            </a:fld>
            <a:endParaRPr lang="cs-CZ" altLang="cs-CZ"/>
          </a:p>
        </p:txBody>
      </p:sp>
    </p:spTree>
    <p:extLst>
      <p:ext uri="{BB962C8B-B14F-4D97-AF65-F5344CB8AC3E}">
        <p14:creationId xmlns:p14="http://schemas.microsoft.com/office/powerpoint/2010/main" val="277428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1125538"/>
            <a:ext cx="1946275" cy="5005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0113" y="1125538"/>
            <a:ext cx="5688012" cy="5005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Fall 2009, MWCC</a:t>
            </a:r>
          </a:p>
        </p:txBody>
      </p:sp>
      <p:sp>
        <p:nvSpPr>
          <p:cNvPr id="5" name="Rectangle 5"/>
          <p:cNvSpPr>
            <a:spLocks noGrp="1" noChangeArrowheads="1"/>
          </p:cNvSpPr>
          <p:nvPr>
            <p:ph type="sldNum" sz="quarter" idx="11"/>
          </p:nvPr>
        </p:nvSpPr>
        <p:spPr>
          <a:ln/>
        </p:spPr>
        <p:txBody>
          <a:bodyPr/>
          <a:lstStyle>
            <a:lvl1pPr>
              <a:defRPr/>
            </a:lvl1pPr>
          </a:lstStyle>
          <a:p>
            <a:pPr>
              <a:defRPr/>
            </a:pPr>
            <a:fld id="{FDF009D1-1FF3-4124-A8A0-7D726E0C5322}" type="slidenum">
              <a:rPr lang="cs-CZ" altLang="cs-CZ"/>
              <a:pPr>
                <a:defRPr/>
              </a:pPr>
              <a:t>‹#›</a:t>
            </a:fld>
            <a:endParaRPr lang="cs-CZ" altLang="cs-CZ"/>
          </a:p>
        </p:txBody>
      </p:sp>
    </p:spTree>
    <p:extLst>
      <p:ext uri="{BB962C8B-B14F-4D97-AF65-F5344CB8AC3E}">
        <p14:creationId xmlns:p14="http://schemas.microsoft.com/office/powerpoint/2010/main" val="3946443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125538"/>
            <a:ext cx="7772400" cy="503237"/>
          </a:xfrm>
        </p:spPr>
        <p:txBody>
          <a:bodyPr/>
          <a:lstStyle/>
          <a:p>
            <a:r>
              <a:rPr lang="en-US"/>
              <a:t>Click to edit Master title style</a:t>
            </a:r>
          </a:p>
        </p:txBody>
      </p:sp>
      <p:sp>
        <p:nvSpPr>
          <p:cNvPr id="3" name="Table Placeholder 2"/>
          <p:cNvSpPr>
            <a:spLocks noGrp="1"/>
          </p:cNvSpPr>
          <p:nvPr>
            <p:ph type="tbl" idx="1"/>
          </p:nvPr>
        </p:nvSpPr>
        <p:spPr>
          <a:xfrm>
            <a:off x="900113" y="1773238"/>
            <a:ext cx="7772400" cy="4357687"/>
          </a:xfrm>
        </p:spPr>
        <p:txBody>
          <a:bodyPr/>
          <a:lstStyle/>
          <a:p>
            <a:pPr lvl="0"/>
            <a:endParaRPr lang="en-US" noProof="0"/>
          </a:p>
        </p:txBody>
      </p:sp>
      <p:sp>
        <p:nvSpPr>
          <p:cNvPr id="4" name="Rectangle 4"/>
          <p:cNvSpPr>
            <a:spLocks noGrp="1" noChangeArrowheads="1"/>
          </p:cNvSpPr>
          <p:nvPr>
            <p:ph type="ftr" sz="quarter" idx="10"/>
          </p:nvPr>
        </p:nvSpPr>
        <p:spPr>
          <a:ln/>
        </p:spPr>
        <p:txBody>
          <a:bodyPr/>
          <a:lstStyle>
            <a:lvl1pPr>
              <a:defRPr/>
            </a:lvl1pPr>
          </a:lstStyle>
          <a:p>
            <a:pPr>
              <a:defRPr/>
            </a:pPr>
            <a:r>
              <a:rPr lang="cs-CZ"/>
              <a:t>Fall 2009, MWCC</a:t>
            </a:r>
          </a:p>
        </p:txBody>
      </p:sp>
      <p:sp>
        <p:nvSpPr>
          <p:cNvPr id="5" name="Rectangle 5"/>
          <p:cNvSpPr>
            <a:spLocks noGrp="1" noChangeArrowheads="1"/>
          </p:cNvSpPr>
          <p:nvPr>
            <p:ph type="sldNum" sz="quarter" idx="11"/>
          </p:nvPr>
        </p:nvSpPr>
        <p:spPr>
          <a:ln/>
        </p:spPr>
        <p:txBody>
          <a:bodyPr/>
          <a:lstStyle>
            <a:lvl1pPr>
              <a:defRPr/>
            </a:lvl1pPr>
          </a:lstStyle>
          <a:p>
            <a:pPr>
              <a:defRPr/>
            </a:pPr>
            <a:fld id="{2C10CD53-6775-43E0-9E1B-C78E4C934563}" type="slidenum">
              <a:rPr lang="cs-CZ" altLang="cs-CZ"/>
              <a:pPr>
                <a:defRPr/>
              </a:pPr>
              <a:t>‹#›</a:t>
            </a:fld>
            <a:endParaRPr lang="cs-CZ" altLang="cs-CZ"/>
          </a:p>
        </p:txBody>
      </p:sp>
    </p:spTree>
    <p:extLst>
      <p:ext uri="{BB962C8B-B14F-4D97-AF65-F5344CB8AC3E}">
        <p14:creationId xmlns:p14="http://schemas.microsoft.com/office/powerpoint/2010/main" val="299509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efault Slid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9144000" cy="6858000"/>
          </a:xfrm>
        </p:spPr>
        <p:txBody>
          <a:bodyPr/>
          <a:lstStyle/>
          <a:p>
            <a:pPr lvl="0"/>
            <a:endParaRPr lang="en-US" noProof="0"/>
          </a:p>
        </p:txBody>
      </p:sp>
    </p:spTree>
    <p:extLst>
      <p:ext uri="{BB962C8B-B14F-4D97-AF65-F5344CB8AC3E}">
        <p14:creationId xmlns:p14="http://schemas.microsoft.com/office/powerpoint/2010/main" val="796171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laceholder">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0" y="2504661"/>
            <a:ext cx="9144000" cy="3695636"/>
          </a:xfrm>
        </p:spPr>
        <p:txBody>
          <a:bodyPr>
            <a:normAutofit/>
          </a:bodyPr>
          <a:lstStyle>
            <a:lvl1pPr>
              <a:defRPr sz="1050"/>
            </a:lvl1pPr>
          </a:lstStyle>
          <a:p>
            <a:pPr lvl="0"/>
            <a:endParaRPr lang="en-US" noProof="0"/>
          </a:p>
        </p:txBody>
      </p:sp>
    </p:spTree>
    <p:extLst>
      <p:ext uri="{BB962C8B-B14F-4D97-AF65-F5344CB8AC3E}">
        <p14:creationId xmlns:p14="http://schemas.microsoft.com/office/powerpoint/2010/main" val="303027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Fall 2009, MWCC</a:t>
            </a:r>
          </a:p>
        </p:txBody>
      </p:sp>
      <p:sp>
        <p:nvSpPr>
          <p:cNvPr id="5" name="Rectangle 5"/>
          <p:cNvSpPr>
            <a:spLocks noGrp="1" noChangeArrowheads="1"/>
          </p:cNvSpPr>
          <p:nvPr>
            <p:ph type="sldNum" sz="quarter" idx="11"/>
          </p:nvPr>
        </p:nvSpPr>
        <p:spPr>
          <a:ln/>
        </p:spPr>
        <p:txBody>
          <a:bodyPr/>
          <a:lstStyle>
            <a:lvl1pPr>
              <a:defRPr/>
            </a:lvl1pPr>
          </a:lstStyle>
          <a:p>
            <a:pPr>
              <a:defRPr/>
            </a:pPr>
            <a:fld id="{37D98C28-052D-48DB-8052-EFD3FA623F52}" type="slidenum">
              <a:rPr lang="cs-CZ" altLang="cs-CZ"/>
              <a:pPr>
                <a:defRPr/>
              </a:pPr>
              <a:t>‹#›</a:t>
            </a:fld>
            <a:endParaRPr lang="cs-CZ" altLang="cs-CZ"/>
          </a:p>
        </p:txBody>
      </p:sp>
    </p:spTree>
    <p:extLst>
      <p:ext uri="{BB962C8B-B14F-4D97-AF65-F5344CB8AC3E}">
        <p14:creationId xmlns:p14="http://schemas.microsoft.com/office/powerpoint/2010/main" val="225212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cs-CZ"/>
              <a:t>Fall 2009, MWCC</a:t>
            </a:r>
          </a:p>
        </p:txBody>
      </p:sp>
      <p:sp>
        <p:nvSpPr>
          <p:cNvPr id="5" name="Rectangle 5"/>
          <p:cNvSpPr>
            <a:spLocks noGrp="1" noChangeArrowheads="1"/>
          </p:cNvSpPr>
          <p:nvPr>
            <p:ph type="sldNum" sz="quarter" idx="11"/>
          </p:nvPr>
        </p:nvSpPr>
        <p:spPr>
          <a:ln/>
        </p:spPr>
        <p:txBody>
          <a:bodyPr/>
          <a:lstStyle>
            <a:lvl1pPr>
              <a:defRPr/>
            </a:lvl1pPr>
          </a:lstStyle>
          <a:p>
            <a:pPr>
              <a:defRPr/>
            </a:pPr>
            <a:fld id="{602CA7DD-DF7B-41F1-8ED5-EEDFCF5C68E9}" type="slidenum">
              <a:rPr lang="cs-CZ" altLang="cs-CZ"/>
              <a:pPr>
                <a:defRPr/>
              </a:pPr>
              <a:t>‹#›</a:t>
            </a:fld>
            <a:endParaRPr lang="cs-CZ" altLang="cs-CZ"/>
          </a:p>
        </p:txBody>
      </p:sp>
    </p:spTree>
    <p:extLst>
      <p:ext uri="{BB962C8B-B14F-4D97-AF65-F5344CB8AC3E}">
        <p14:creationId xmlns:p14="http://schemas.microsoft.com/office/powerpoint/2010/main" val="3874319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Fall 2009, MWCC</a:t>
            </a:r>
          </a:p>
        </p:txBody>
      </p:sp>
      <p:sp>
        <p:nvSpPr>
          <p:cNvPr id="6" name="Rectangle 5"/>
          <p:cNvSpPr>
            <a:spLocks noGrp="1" noChangeArrowheads="1"/>
          </p:cNvSpPr>
          <p:nvPr>
            <p:ph type="sldNum" sz="quarter" idx="11"/>
          </p:nvPr>
        </p:nvSpPr>
        <p:spPr>
          <a:ln/>
        </p:spPr>
        <p:txBody>
          <a:bodyPr/>
          <a:lstStyle>
            <a:lvl1pPr>
              <a:defRPr/>
            </a:lvl1pPr>
          </a:lstStyle>
          <a:p>
            <a:pPr>
              <a:defRPr/>
            </a:pPr>
            <a:fld id="{C065201A-9BF1-4522-AA31-CDB756438D45}" type="slidenum">
              <a:rPr lang="cs-CZ" altLang="cs-CZ"/>
              <a:pPr>
                <a:defRPr/>
              </a:pPr>
              <a:t>‹#›</a:t>
            </a:fld>
            <a:endParaRPr lang="cs-CZ" altLang="cs-CZ"/>
          </a:p>
        </p:txBody>
      </p:sp>
    </p:spTree>
    <p:extLst>
      <p:ext uri="{BB962C8B-B14F-4D97-AF65-F5344CB8AC3E}">
        <p14:creationId xmlns:p14="http://schemas.microsoft.com/office/powerpoint/2010/main" val="926058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cs-CZ"/>
              <a:t>Fall 2009, MWCC</a:t>
            </a:r>
          </a:p>
        </p:txBody>
      </p:sp>
      <p:sp>
        <p:nvSpPr>
          <p:cNvPr id="8" name="Rectangle 5"/>
          <p:cNvSpPr>
            <a:spLocks noGrp="1" noChangeArrowheads="1"/>
          </p:cNvSpPr>
          <p:nvPr>
            <p:ph type="sldNum" sz="quarter" idx="11"/>
          </p:nvPr>
        </p:nvSpPr>
        <p:spPr>
          <a:ln/>
        </p:spPr>
        <p:txBody>
          <a:bodyPr/>
          <a:lstStyle>
            <a:lvl1pPr>
              <a:defRPr/>
            </a:lvl1pPr>
          </a:lstStyle>
          <a:p>
            <a:pPr>
              <a:defRPr/>
            </a:pPr>
            <a:fld id="{26273C36-987C-4948-B6BD-B28D57C6F9A5}" type="slidenum">
              <a:rPr lang="cs-CZ" altLang="cs-CZ"/>
              <a:pPr>
                <a:defRPr/>
              </a:pPr>
              <a:t>‹#›</a:t>
            </a:fld>
            <a:endParaRPr lang="cs-CZ" altLang="cs-CZ"/>
          </a:p>
        </p:txBody>
      </p:sp>
    </p:spTree>
    <p:extLst>
      <p:ext uri="{BB962C8B-B14F-4D97-AF65-F5344CB8AC3E}">
        <p14:creationId xmlns:p14="http://schemas.microsoft.com/office/powerpoint/2010/main" val="3442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cs-CZ"/>
              <a:t>Fall 2009, MWCC</a:t>
            </a:r>
          </a:p>
        </p:txBody>
      </p:sp>
      <p:sp>
        <p:nvSpPr>
          <p:cNvPr id="4" name="Rectangle 5"/>
          <p:cNvSpPr>
            <a:spLocks noGrp="1" noChangeArrowheads="1"/>
          </p:cNvSpPr>
          <p:nvPr>
            <p:ph type="sldNum" sz="quarter" idx="11"/>
          </p:nvPr>
        </p:nvSpPr>
        <p:spPr>
          <a:ln/>
        </p:spPr>
        <p:txBody>
          <a:bodyPr/>
          <a:lstStyle>
            <a:lvl1pPr>
              <a:defRPr/>
            </a:lvl1pPr>
          </a:lstStyle>
          <a:p>
            <a:pPr>
              <a:defRPr/>
            </a:pPr>
            <a:fld id="{DB523938-A44E-4BF8-BD7B-E6FF7ED100B0}" type="slidenum">
              <a:rPr lang="cs-CZ" altLang="cs-CZ"/>
              <a:pPr>
                <a:defRPr/>
              </a:pPr>
              <a:t>‹#›</a:t>
            </a:fld>
            <a:endParaRPr lang="cs-CZ" altLang="cs-CZ"/>
          </a:p>
        </p:txBody>
      </p:sp>
    </p:spTree>
    <p:extLst>
      <p:ext uri="{BB962C8B-B14F-4D97-AF65-F5344CB8AC3E}">
        <p14:creationId xmlns:p14="http://schemas.microsoft.com/office/powerpoint/2010/main" val="340521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cs-CZ"/>
              <a:t>Fall 2009, MWCC</a:t>
            </a:r>
          </a:p>
        </p:txBody>
      </p:sp>
      <p:sp>
        <p:nvSpPr>
          <p:cNvPr id="3" name="Rectangle 5"/>
          <p:cNvSpPr>
            <a:spLocks noGrp="1" noChangeArrowheads="1"/>
          </p:cNvSpPr>
          <p:nvPr>
            <p:ph type="sldNum" sz="quarter" idx="11"/>
          </p:nvPr>
        </p:nvSpPr>
        <p:spPr>
          <a:ln/>
        </p:spPr>
        <p:txBody>
          <a:bodyPr/>
          <a:lstStyle>
            <a:lvl1pPr>
              <a:defRPr/>
            </a:lvl1pPr>
          </a:lstStyle>
          <a:p>
            <a:pPr>
              <a:defRPr/>
            </a:pPr>
            <a:fld id="{1B0B0B95-5299-42FA-A13B-8058678993B8}" type="slidenum">
              <a:rPr lang="cs-CZ" altLang="cs-CZ"/>
              <a:pPr>
                <a:defRPr/>
              </a:pPr>
              <a:t>‹#›</a:t>
            </a:fld>
            <a:endParaRPr lang="cs-CZ" altLang="cs-CZ"/>
          </a:p>
        </p:txBody>
      </p:sp>
    </p:spTree>
    <p:extLst>
      <p:ext uri="{BB962C8B-B14F-4D97-AF65-F5344CB8AC3E}">
        <p14:creationId xmlns:p14="http://schemas.microsoft.com/office/powerpoint/2010/main" val="90784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Fall 2009, MWCC</a:t>
            </a:r>
          </a:p>
        </p:txBody>
      </p:sp>
      <p:sp>
        <p:nvSpPr>
          <p:cNvPr id="6" name="Rectangle 5"/>
          <p:cNvSpPr>
            <a:spLocks noGrp="1" noChangeArrowheads="1"/>
          </p:cNvSpPr>
          <p:nvPr>
            <p:ph type="sldNum" sz="quarter" idx="11"/>
          </p:nvPr>
        </p:nvSpPr>
        <p:spPr>
          <a:ln/>
        </p:spPr>
        <p:txBody>
          <a:bodyPr/>
          <a:lstStyle>
            <a:lvl1pPr>
              <a:defRPr/>
            </a:lvl1pPr>
          </a:lstStyle>
          <a:p>
            <a:pPr>
              <a:defRPr/>
            </a:pPr>
            <a:fld id="{33547CFA-F5CC-43AD-94E3-0BFE2F2199E5}" type="slidenum">
              <a:rPr lang="cs-CZ" altLang="cs-CZ"/>
              <a:pPr>
                <a:defRPr/>
              </a:pPr>
              <a:t>‹#›</a:t>
            </a:fld>
            <a:endParaRPr lang="cs-CZ" altLang="cs-CZ"/>
          </a:p>
        </p:txBody>
      </p:sp>
    </p:spTree>
    <p:extLst>
      <p:ext uri="{BB962C8B-B14F-4D97-AF65-F5344CB8AC3E}">
        <p14:creationId xmlns:p14="http://schemas.microsoft.com/office/powerpoint/2010/main" val="337836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cs-CZ"/>
              <a:t>Fall 2009, MWCC</a:t>
            </a:r>
          </a:p>
        </p:txBody>
      </p:sp>
      <p:sp>
        <p:nvSpPr>
          <p:cNvPr id="6" name="Rectangle 5"/>
          <p:cNvSpPr>
            <a:spLocks noGrp="1" noChangeArrowheads="1"/>
          </p:cNvSpPr>
          <p:nvPr>
            <p:ph type="sldNum" sz="quarter" idx="11"/>
          </p:nvPr>
        </p:nvSpPr>
        <p:spPr>
          <a:ln/>
        </p:spPr>
        <p:txBody>
          <a:bodyPr/>
          <a:lstStyle>
            <a:lvl1pPr>
              <a:defRPr/>
            </a:lvl1pPr>
          </a:lstStyle>
          <a:p>
            <a:pPr>
              <a:defRPr/>
            </a:pPr>
            <a:fld id="{D8C3693D-595D-4683-B977-35DDD9D99BF9}" type="slidenum">
              <a:rPr lang="cs-CZ" altLang="cs-CZ"/>
              <a:pPr>
                <a:defRPr/>
              </a:pPr>
              <a:t>‹#›</a:t>
            </a:fld>
            <a:endParaRPr lang="cs-CZ" altLang="cs-CZ"/>
          </a:p>
        </p:txBody>
      </p:sp>
    </p:spTree>
    <p:extLst>
      <p:ext uri="{BB962C8B-B14F-4D97-AF65-F5344CB8AC3E}">
        <p14:creationId xmlns:p14="http://schemas.microsoft.com/office/powerpoint/2010/main" val="350356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350"/>
            <a:ext cx="9144000" cy="812800"/>
          </a:xfrm>
          <a:prstGeom prst="rect">
            <a:avLst/>
          </a:prstGeom>
          <a:gradFill rotWithShape="1">
            <a:gsLst>
              <a:gs pos="0">
                <a:srgbClr val="7D1E1E"/>
              </a:gs>
              <a:gs pos="100000">
                <a:srgbClr val="5F1717"/>
              </a:gs>
            </a:gsLst>
            <a:lin ang="18900000" scaled="1"/>
          </a:gradFill>
          <a:ln w="9525">
            <a:solidFill>
              <a:schemeClr val="tx1"/>
            </a:solidFill>
            <a:miter lim="800000"/>
            <a:headEnd/>
            <a:tailEnd/>
          </a:ln>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en-US" altLang="en-US"/>
          </a:p>
        </p:txBody>
      </p:sp>
      <p:sp>
        <p:nvSpPr>
          <p:cNvPr id="1027" name="Rectangle 2"/>
          <p:cNvSpPr>
            <a:spLocks noGrp="1" noChangeArrowheads="1"/>
          </p:cNvSpPr>
          <p:nvPr>
            <p:ph type="title"/>
          </p:nvPr>
        </p:nvSpPr>
        <p:spPr bwMode="auto">
          <a:xfrm>
            <a:off x="914400" y="1125538"/>
            <a:ext cx="7772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en-US"/>
              <a:t>Klepnutím lze upravit styl předlohy nadpisů.</a:t>
            </a:r>
          </a:p>
        </p:txBody>
      </p:sp>
      <p:sp>
        <p:nvSpPr>
          <p:cNvPr id="1028" name="Rectangle 3"/>
          <p:cNvSpPr>
            <a:spLocks noGrp="1" noChangeArrowheads="1"/>
          </p:cNvSpPr>
          <p:nvPr>
            <p:ph type="body" idx="1"/>
          </p:nvPr>
        </p:nvSpPr>
        <p:spPr bwMode="auto">
          <a:xfrm>
            <a:off x="900113" y="1773238"/>
            <a:ext cx="7772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en-US"/>
              <a:t>Klepnutím lze upravit styly předlohy textu.</a:t>
            </a:r>
          </a:p>
          <a:p>
            <a:pPr lvl="1"/>
            <a:r>
              <a:rPr lang="cs-CZ" altLang="en-US"/>
              <a:t>Druhá úroveň</a:t>
            </a:r>
          </a:p>
          <a:p>
            <a:pPr lvl="2"/>
            <a:r>
              <a:rPr lang="cs-CZ" altLang="en-US"/>
              <a:t>Třetí úroveň</a:t>
            </a:r>
          </a:p>
          <a:p>
            <a:pPr lvl="3"/>
            <a:r>
              <a:rPr lang="cs-CZ" altLang="en-US"/>
              <a:t>Čtvrtá úroveň</a:t>
            </a:r>
          </a:p>
          <a:p>
            <a:pPr lvl="4"/>
            <a:r>
              <a:rPr lang="cs-CZ" altLang="en-US"/>
              <a:t>Pátá úroveň</a:t>
            </a:r>
          </a:p>
        </p:txBody>
      </p:sp>
      <p:sp>
        <p:nvSpPr>
          <p:cNvPr id="226308" name="Rectangle 4"/>
          <p:cNvSpPr>
            <a:spLocks noGrp="1" noChangeArrowheads="1"/>
          </p:cNvSpPr>
          <p:nvPr>
            <p:ph type="ftr" sz="quarter" idx="3"/>
          </p:nvPr>
        </p:nvSpPr>
        <p:spPr bwMode="auto">
          <a:xfrm>
            <a:off x="2706688" y="6442075"/>
            <a:ext cx="5087937"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defRPr sz="1000">
                <a:solidFill>
                  <a:srgbClr val="777777"/>
                </a:solidFill>
                <a:latin typeface="+mn-lt"/>
              </a:defRPr>
            </a:lvl1pPr>
          </a:lstStyle>
          <a:p>
            <a:pPr>
              <a:defRPr/>
            </a:pPr>
            <a:r>
              <a:rPr lang="cs-CZ"/>
              <a:t>Fall 2009, MWCC</a:t>
            </a:r>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000" b="1">
                <a:solidFill>
                  <a:srgbClr val="7D1E1E"/>
                </a:solidFill>
                <a:latin typeface="Verdana" panose="020B0604030504040204" pitchFamily="34" charset="0"/>
              </a:defRPr>
            </a:lvl1pPr>
          </a:lstStyle>
          <a:p>
            <a:pPr>
              <a:defRPr/>
            </a:pPr>
            <a:fld id="{F08890F8-6608-4F64-A485-64A3CA2DCCE2}" type="slidenum">
              <a:rPr lang="cs-CZ" altLang="cs-CZ"/>
              <a:pPr>
                <a:defRPr/>
              </a:pPr>
              <a:t>‹#›</a:t>
            </a:fld>
            <a:endParaRPr lang="cs-CZ" altLang="cs-CZ"/>
          </a:p>
        </p:txBody>
      </p:sp>
      <p:sp>
        <p:nvSpPr>
          <p:cNvPr id="1031" name="Text Box 10"/>
          <p:cNvSpPr txBox="1">
            <a:spLocks noChangeArrowheads="1"/>
          </p:cNvSpPr>
          <p:nvPr/>
        </p:nvSpPr>
        <p:spPr bwMode="auto">
          <a:xfrm>
            <a:off x="6548438" y="463550"/>
            <a:ext cx="21605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spcBef>
                <a:spcPct val="50000"/>
              </a:spcBef>
              <a:defRPr/>
            </a:pPr>
            <a:r>
              <a:rPr lang="cs-CZ" sz="1100" b="1">
                <a:solidFill>
                  <a:srgbClr val="FFFFFF"/>
                </a:solidFill>
                <a:latin typeface="Verdana" pitchFamily="34" charset="0"/>
              </a:rPr>
              <a:t>www.econ.muni.cz</a:t>
            </a:r>
          </a:p>
        </p:txBody>
      </p:sp>
      <p:pic>
        <p:nvPicPr>
          <p:cNvPr id="1032" name="Picture 13" descr="pruh+znak_ESF_13_gray4+bily_RGB"/>
          <p:cNvPicPr>
            <a:picLocks noChangeAspect="1" noChangeArrowheads="1"/>
          </p:cNvPicPr>
          <p:nvPr/>
        </p:nvPicPr>
        <p:blipFill>
          <a:blip r:embed="rId16">
            <a:extLst>
              <a:ext uri="{28A0092B-C50C-407E-A947-70E740481C1C}">
                <a14:useLocalDpi xmlns:a14="http://schemas.microsoft.com/office/drawing/2010/main" val="0"/>
              </a:ext>
            </a:extLst>
          </a:blip>
          <a:srcRect t="32014" b="60695"/>
          <a:stretch>
            <a:fillRect/>
          </a:stretch>
        </p:blipFill>
        <p:spPr bwMode="auto">
          <a:xfrm>
            <a:off x="417513" y="25400"/>
            <a:ext cx="23399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pruh+znak_ESF_13_gray4+bily_RGB"/>
          <p:cNvPicPr>
            <a:picLocks noChangeAspect="1" noChangeArrowheads="1"/>
          </p:cNvPicPr>
          <p:nvPr/>
        </p:nvPicPr>
        <p:blipFill>
          <a:blip r:embed="rId16">
            <a:extLst>
              <a:ext uri="{28A0092B-C50C-407E-A947-70E740481C1C}">
                <a14:useLocalDpi xmlns:a14="http://schemas.microsoft.com/office/drawing/2010/main" val="0"/>
              </a:ext>
            </a:extLst>
          </a:blip>
          <a:srcRect t="63434" b="33293"/>
          <a:stretch>
            <a:fillRect/>
          </a:stretch>
        </p:blipFill>
        <p:spPr bwMode="auto">
          <a:xfrm>
            <a:off x="417513" y="6410325"/>
            <a:ext cx="23399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6" descr="text_zahlavi"/>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705100" y="222250"/>
            <a:ext cx="43227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6" r:id="rId13"/>
    <p:sldLayoutId id="2147483827" r:id="rId14"/>
  </p:sldLayoutIdLst>
  <p:hf hdr="0" ftr="0" dt="0"/>
  <p:txStyles>
    <p:titleStyle>
      <a:lvl1pPr algn="l" rtl="0" eaLnBrk="0" fontAlgn="base" hangingPunct="0">
        <a:spcBef>
          <a:spcPct val="0"/>
        </a:spcBef>
        <a:spcAft>
          <a:spcPct val="0"/>
        </a:spcAft>
        <a:defRPr sz="2400">
          <a:solidFill>
            <a:srgbClr val="7D1E1E"/>
          </a:solidFill>
          <a:latin typeface="+mj-lt"/>
          <a:ea typeface="+mj-ea"/>
          <a:cs typeface="+mj-cs"/>
        </a:defRPr>
      </a:lvl1pPr>
      <a:lvl2pPr algn="l" rtl="0" eaLnBrk="0" fontAlgn="base" hangingPunct="0">
        <a:spcBef>
          <a:spcPct val="0"/>
        </a:spcBef>
        <a:spcAft>
          <a:spcPct val="0"/>
        </a:spcAft>
        <a:defRPr sz="2400">
          <a:solidFill>
            <a:srgbClr val="7D1E1E"/>
          </a:solidFill>
          <a:latin typeface="Verdana" pitchFamily="34" charset="0"/>
        </a:defRPr>
      </a:lvl2pPr>
      <a:lvl3pPr algn="l" rtl="0" eaLnBrk="0" fontAlgn="base" hangingPunct="0">
        <a:spcBef>
          <a:spcPct val="0"/>
        </a:spcBef>
        <a:spcAft>
          <a:spcPct val="0"/>
        </a:spcAft>
        <a:defRPr sz="2400">
          <a:solidFill>
            <a:srgbClr val="7D1E1E"/>
          </a:solidFill>
          <a:latin typeface="Verdana" pitchFamily="34" charset="0"/>
        </a:defRPr>
      </a:lvl3pPr>
      <a:lvl4pPr algn="l" rtl="0" eaLnBrk="0" fontAlgn="base" hangingPunct="0">
        <a:spcBef>
          <a:spcPct val="0"/>
        </a:spcBef>
        <a:spcAft>
          <a:spcPct val="0"/>
        </a:spcAft>
        <a:defRPr sz="2400">
          <a:solidFill>
            <a:srgbClr val="7D1E1E"/>
          </a:solidFill>
          <a:latin typeface="Verdana" pitchFamily="34" charset="0"/>
        </a:defRPr>
      </a:lvl4pPr>
      <a:lvl5pPr algn="l" rtl="0" eaLnBrk="0" fontAlgn="base" hangingPunct="0">
        <a:spcBef>
          <a:spcPct val="0"/>
        </a:spcBef>
        <a:spcAft>
          <a:spcPct val="0"/>
        </a:spcAft>
        <a:defRPr sz="2400">
          <a:solidFill>
            <a:srgbClr val="7D1E1E"/>
          </a:solidFill>
          <a:latin typeface="Verdana" pitchFamily="34" charset="0"/>
        </a:defRPr>
      </a:lvl5pPr>
      <a:lvl6pPr marL="457200" algn="l" rtl="0" fontAlgn="base">
        <a:spcBef>
          <a:spcPct val="0"/>
        </a:spcBef>
        <a:spcAft>
          <a:spcPct val="0"/>
        </a:spcAft>
        <a:defRPr sz="2400">
          <a:solidFill>
            <a:srgbClr val="7D1E1E"/>
          </a:solidFill>
          <a:latin typeface="Verdana" pitchFamily="34" charset="0"/>
        </a:defRPr>
      </a:lvl6pPr>
      <a:lvl7pPr marL="914400" algn="l" rtl="0" fontAlgn="base">
        <a:spcBef>
          <a:spcPct val="0"/>
        </a:spcBef>
        <a:spcAft>
          <a:spcPct val="0"/>
        </a:spcAft>
        <a:defRPr sz="2400">
          <a:solidFill>
            <a:srgbClr val="7D1E1E"/>
          </a:solidFill>
          <a:latin typeface="Verdana" pitchFamily="34" charset="0"/>
        </a:defRPr>
      </a:lvl7pPr>
      <a:lvl8pPr marL="1371600" algn="l" rtl="0" fontAlgn="base">
        <a:spcBef>
          <a:spcPct val="0"/>
        </a:spcBef>
        <a:spcAft>
          <a:spcPct val="0"/>
        </a:spcAft>
        <a:defRPr sz="2400">
          <a:solidFill>
            <a:srgbClr val="7D1E1E"/>
          </a:solidFill>
          <a:latin typeface="Verdana" pitchFamily="34" charset="0"/>
        </a:defRPr>
      </a:lvl8pPr>
      <a:lvl9pPr marL="1828800" algn="l" rtl="0" fontAlgn="base">
        <a:spcBef>
          <a:spcPct val="0"/>
        </a:spcBef>
        <a:spcAft>
          <a:spcPct val="0"/>
        </a:spcAft>
        <a:defRPr sz="2400">
          <a:solidFill>
            <a:srgbClr val="7D1E1E"/>
          </a:solidFill>
          <a:latin typeface="Verdana" pitchFamily="34" charset="0"/>
        </a:defRPr>
      </a:lvl9pPr>
    </p:titleStyle>
    <p:bodyStyle>
      <a:lvl1pPr marL="342900" indent="-342900" algn="l" rtl="0" eaLnBrk="0" fontAlgn="base" hangingPunct="0">
        <a:spcBef>
          <a:spcPct val="20000"/>
        </a:spcBef>
        <a:spcAft>
          <a:spcPct val="0"/>
        </a:spcAft>
        <a:buClr>
          <a:srgbClr val="7D1E1E"/>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D1E1E"/>
        </a:buClr>
        <a:buFont typeface="Wingdings" panose="05000000000000000000"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7D1E1E"/>
        </a:buClr>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stek@econ.m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cs-CZ" altLang="en-US" dirty="0">
                <a:latin typeface="Arial" panose="020B0604020202020204" pitchFamily="34" charset="0"/>
              </a:rPr>
              <a:t>Globální pohled na logistiku</a:t>
            </a:r>
          </a:p>
        </p:txBody>
      </p:sp>
      <p:sp>
        <p:nvSpPr>
          <p:cNvPr id="7171" name="Rectangle 3"/>
          <p:cNvSpPr>
            <a:spLocks noGrp="1" noChangeArrowheads="1"/>
          </p:cNvSpPr>
          <p:nvPr>
            <p:ph type="subTitle" idx="1"/>
          </p:nvPr>
        </p:nvSpPr>
        <p:spPr>
          <a:xfrm>
            <a:off x="4643438" y="5373688"/>
            <a:ext cx="3532187" cy="1150937"/>
          </a:xfrm>
        </p:spPr>
        <p:txBody>
          <a:bodyPr/>
          <a:lstStyle/>
          <a:p>
            <a:pPr eaLnBrk="1" hangingPunct="1"/>
            <a:r>
              <a:rPr lang="cs-CZ" altLang="en-US" dirty="0"/>
              <a:t>Ondrej </a:t>
            </a:r>
            <a:r>
              <a:rPr lang="cs-CZ" altLang="en-US" dirty="0" err="1"/>
              <a:t>Castek</a:t>
            </a:r>
            <a:endParaRPr lang="cs-CZ" altLang="en-US" dirty="0"/>
          </a:p>
          <a:p>
            <a:pPr eaLnBrk="1" hangingPunct="1"/>
            <a:r>
              <a:rPr lang="cs-CZ" altLang="en-US" dirty="0">
                <a:hlinkClick r:id="rId3"/>
              </a:rPr>
              <a:t>castek@econ.muni.cz</a:t>
            </a:r>
            <a:endParaRPr lang="cs-CZ" altLang="en-US" dirty="0"/>
          </a:p>
          <a:p>
            <a:pPr eaLnBrk="1" hangingPunct="1"/>
            <a:r>
              <a:rPr lang="cs-CZ" altLang="en-US" dirty="0"/>
              <a:t>Místnost č. 537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152" y="2014918"/>
            <a:ext cx="6170922" cy="3286290"/>
          </a:xfrm>
          <a:prstGeom prst="rect">
            <a:avLst/>
          </a:prstGeom>
        </p:spPr>
      </p:pic>
      <p:sp>
        <p:nvSpPr>
          <p:cNvPr id="6" name="TextBox 5"/>
          <p:cNvSpPr txBox="1"/>
          <p:nvPr/>
        </p:nvSpPr>
        <p:spPr>
          <a:xfrm>
            <a:off x="6516216" y="2014918"/>
            <a:ext cx="2304256"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200" b="1" dirty="0" err="1"/>
              <a:t>Informace</a:t>
            </a:r>
            <a:endParaRPr lang="en-US" sz="1200" b="1" dirty="0"/>
          </a:p>
          <a:p>
            <a:r>
              <a:rPr lang="en-US" sz="1200" dirty="0" err="1"/>
              <a:t>Délka</a:t>
            </a:r>
            <a:r>
              <a:rPr lang="en-US" sz="1200" dirty="0"/>
              <a:t>: 861 km </a:t>
            </a:r>
          </a:p>
          <a:p>
            <a:r>
              <a:rPr lang="en-US" sz="1200" dirty="0"/>
              <a:t>Max </a:t>
            </a:r>
            <a:r>
              <a:rPr lang="en-US" sz="1200" dirty="0" err="1"/>
              <a:t>výška</a:t>
            </a:r>
            <a:r>
              <a:rPr lang="en-US" sz="1200" dirty="0"/>
              <a:t>: 3500 </a:t>
            </a:r>
            <a:r>
              <a:rPr lang="en-US" sz="1200" dirty="0" err="1"/>
              <a:t>m.n.m</a:t>
            </a:r>
            <a:r>
              <a:rPr lang="en-US" sz="1200" dirty="0"/>
              <a:t>.</a:t>
            </a:r>
          </a:p>
          <a:p>
            <a:r>
              <a:rPr lang="sk-SK" sz="1200" dirty="0"/>
              <a:t>Čas </a:t>
            </a:r>
            <a:r>
              <a:rPr lang="sk-SK" sz="1200" dirty="0" err="1"/>
              <a:t>nákladním</a:t>
            </a:r>
            <a:r>
              <a:rPr lang="sk-SK" sz="1200" dirty="0"/>
              <a:t> </a:t>
            </a:r>
            <a:r>
              <a:rPr lang="sk-SK" sz="1200" dirty="0" err="1"/>
              <a:t>autem</a:t>
            </a:r>
            <a:r>
              <a:rPr lang="en-US" sz="1200" dirty="0"/>
              <a:t>: 24 </a:t>
            </a:r>
            <a:r>
              <a:rPr lang="en-US" sz="1200" dirty="0" err="1"/>
              <a:t>hodin</a:t>
            </a:r>
            <a:endParaRPr lang="en-US" sz="1200" dirty="0"/>
          </a:p>
        </p:txBody>
      </p:sp>
      <p:sp>
        <p:nvSpPr>
          <p:cNvPr id="7" name="TextBox 6"/>
          <p:cNvSpPr txBox="1"/>
          <p:nvPr/>
        </p:nvSpPr>
        <p:spPr>
          <a:xfrm>
            <a:off x="6279358" y="3482770"/>
            <a:ext cx="2753915"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dirty="0" err="1"/>
              <a:t>Transportní</a:t>
            </a:r>
            <a:r>
              <a:rPr lang="en-US" sz="1200" dirty="0"/>
              <a:t> </a:t>
            </a:r>
            <a:r>
              <a:rPr lang="en-US" sz="1200" dirty="0" err="1"/>
              <a:t>náklady</a:t>
            </a:r>
            <a:endParaRPr lang="en-US" sz="1200" dirty="0"/>
          </a:p>
          <a:p>
            <a:pPr algn="ctr"/>
            <a:r>
              <a:rPr lang="en-US" sz="1200" dirty="0" err="1"/>
              <a:t>Pr</a:t>
            </a:r>
            <a:r>
              <a:rPr lang="sk-SK" sz="1200" dirty="0" err="1"/>
              <a:t>ůmer</a:t>
            </a:r>
            <a:r>
              <a:rPr lang="sk-SK" sz="1200" dirty="0"/>
              <a:t> v </a:t>
            </a:r>
            <a:r>
              <a:rPr lang="en-US" sz="1200" dirty="0"/>
              <a:t>Col US $ 3.58 </a:t>
            </a:r>
            <a:r>
              <a:rPr lang="en-US" sz="1200" dirty="0" err="1"/>
              <a:t>za</a:t>
            </a:r>
            <a:r>
              <a:rPr lang="en-US" sz="1200" dirty="0"/>
              <a:t> </a:t>
            </a:r>
            <a:r>
              <a:rPr lang="en-US" sz="1200" dirty="0" err="1"/>
              <a:t>kilometr</a:t>
            </a:r>
            <a:r>
              <a:rPr lang="en-US" sz="1200" dirty="0"/>
              <a:t> </a:t>
            </a:r>
          </a:p>
          <a:p>
            <a:pPr algn="ctr"/>
            <a:r>
              <a:rPr lang="en-US" sz="1200" dirty="0" err="1"/>
              <a:t>Pr</a:t>
            </a:r>
            <a:r>
              <a:rPr lang="sk-SK" sz="1200" dirty="0" err="1"/>
              <a:t>ůmer</a:t>
            </a:r>
            <a:r>
              <a:rPr lang="en-US" sz="1200" dirty="0"/>
              <a:t> v N</a:t>
            </a:r>
            <a:r>
              <a:rPr lang="sk-SK" sz="1200" dirty="0" err="1"/>
              <a:t>ěmecku</a:t>
            </a:r>
            <a:r>
              <a:rPr lang="sk-SK" sz="1200" dirty="0"/>
              <a:t> </a:t>
            </a:r>
            <a:r>
              <a:rPr lang="en-US" sz="1200" dirty="0"/>
              <a:t>US $1,20</a:t>
            </a:r>
          </a:p>
        </p:txBody>
      </p:sp>
      <p:sp>
        <p:nvSpPr>
          <p:cNvPr id="8" name="TextBox 7"/>
          <p:cNvSpPr txBox="1"/>
          <p:nvPr/>
        </p:nvSpPr>
        <p:spPr>
          <a:xfrm>
            <a:off x="310753" y="964407"/>
            <a:ext cx="6729413" cy="507831"/>
          </a:xfrm>
          <a:prstGeom prst="rect">
            <a:avLst/>
          </a:prstGeom>
          <a:noFill/>
        </p:spPr>
        <p:txBody>
          <a:bodyPr wrap="square" rtlCol="0">
            <a:spAutoFit/>
          </a:bodyPr>
          <a:lstStyle/>
          <a:p>
            <a:r>
              <a:rPr lang="en-US" sz="2700" b="1" dirty="0" err="1"/>
              <a:t>Dálnice</a:t>
            </a:r>
            <a:r>
              <a:rPr lang="en-US" sz="2700" b="1" dirty="0"/>
              <a:t> Bogota - </a:t>
            </a:r>
            <a:r>
              <a:rPr lang="en-US" sz="2700" b="1" dirty="0" err="1"/>
              <a:t>hranice</a:t>
            </a:r>
            <a:r>
              <a:rPr lang="en-US" sz="2700" b="1" dirty="0"/>
              <a:t> </a:t>
            </a:r>
            <a:r>
              <a:rPr lang="en-US" sz="2700" b="1" dirty="0" err="1"/>
              <a:t>Ekvádor</a:t>
            </a:r>
            <a:endParaRPr lang="en-US" sz="2700" b="1" dirty="0"/>
          </a:p>
        </p:txBody>
      </p:sp>
    </p:spTree>
    <p:extLst>
      <p:ext uri="{BB962C8B-B14F-4D97-AF65-F5344CB8AC3E}">
        <p14:creationId xmlns:p14="http://schemas.microsoft.com/office/powerpoint/2010/main" val="2111176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ltLang="cs-CZ" b="1" dirty="0"/>
              <a:t>Světové regiony</a:t>
            </a:r>
          </a:p>
        </p:txBody>
      </p:sp>
      <p:sp>
        <p:nvSpPr>
          <p:cNvPr id="21507" name="Zástupný symbol pro obsah 2"/>
          <p:cNvSpPr>
            <a:spLocks noGrp="1"/>
          </p:cNvSpPr>
          <p:nvPr>
            <p:ph idx="1"/>
          </p:nvPr>
        </p:nvSpPr>
        <p:spPr/>
        <p:txBody>
          <a:bodyPr/>
          <a:lstStyle/>
          <a:p>
            <a:endParaRPr lang="cs-CZ" altLang="cs-CZ"/>
          </a:p>
        </p:txBody>
      </p:sp>
      <p:sp>
        <p:nvSpPr>
          <p:cNvPr id="21508" name="Zástupný symbol pro číslo snímku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F0ABFDBF-AEAE-4CE6-A6E1-3C55C4788ADF}" type="slidenum">
              <a:rPr lang="cs-CZ" altLang="cs-CZ" sz="1000" smtClean="0">
                <a:solidFill>
                  <a:srgbClr val="7D1E1E"/>
                </a:solidFill>
                <a:latin typeface="Verdana" panose="020B0604030504040204" pitchFamily="34" charset="0"/>
              </a:rPr>
              <a:pPr/>
              <a:t>11</a:t>
            </a:fld>
            <a:endParaRPr lang="cs-CZ" altLang="cs-CZ" sz="1000">
              <a:solidFill>
                <a:srgbClr val="7D1E1E"/>
              </a:solidFill>
              <a:latin typeface="Verdan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altLang="en-US" b="1">
                <a:latin typeface="Arial" panose="020B0604020202020204" pitchFamily="34" charset="0"/>
              </a:rPr>
              <a:t>USA</a:t>
            </a:r>
          </a:p>
        </p:txBody>
      </p:sp>
      <p:sp>
        <p:nvSpPr>
          <p:cNvPr id="23555" name="Rectangle 3"/>
          <p:cNvSpPr>
            <a:spLocks noGrp="1" noChangeArrowheads="1"/>
          </p:cNvSpPr>
          <p:nvPr>
            <p:ph type="body" idx="1"/>
          </p:nvPr>
        </p:nvSpPr>
        <p:spPr/>
        <p:txBody>
          <a:bodyPr/>
          <a:lstStyle/>
          <a:p>
            <a:endParaRPr lang="en-US" altLang="en-US"/>
          </a:p>
        </p:txBody>
      </p:sp>
      <p:pic>
        <p:nvPicPr>
          <p:cNvPr id="23556" name="Picture 4" descr="2_5_2_usa_ht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5"/>
            <a:ext cx="91440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Zástupný symbol pro číslo snímku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BCCCC4CD-998A-4059-B31E-38C44C0D02C9}" type="slidenum">
              <a:rPr lang="cs-CZ" altLang="cs-CZ" sz="1000" smtClean="0">
                <a:solidFill>
                  <a:srgbClr val="7D1E1E"/>
                </a:solidFill>
              </a:rPr>
              <a:pPr>
                <a:spcBef>
                  <a:spcPct val="0"/>
                </a:spcBef>
                <a:buClrTx/>
                <a:buFontTx/>
                <a:buNone/>
              </a:pPr>
              <a:t>12</a:t>
            </a:fld>
            <a:endParaRPr lang="cs-CZ" altLang="cs-CZ" sz="1000">
              <a:solidFill>
                <a:srgbClr val="7D1E1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altLang="en-US" b="1" dirty="0">
                <a:latin typeface="Arial" panose="020B0604020202020204" pitchFamily="34" charset="0"/>
              </a:rPr>
              <a:t>Brazílie</a:t>
            </a:r>
          </a:p>
        </p:txBody>
      </p:sp>
      <p:sp>
        <p:nvSpPr>
          <p:cNvPr id="25603" name="Rectangle 3"/>
          <p:cNvSpPr>
            <a:spLocks noGrp="1" noChangeArrowheads="1"/>
          </p:cNvSpPr>
          <p:nvPr>
            <p:ph type="body" idx="1"/>
          </p:nvPr>
        </p:nvSpPr>
        <p:spPr/>
        <p:txBody>
          <a:bodyPr/>
          <a:lstStyle/>
          <a:p>
            <a:endParaRPr lang="en-US" altLang="en-US"/>
          </a:p>
        </p:txBody>
      </p:sp>
      <p:pic>
        <p:nvPicPr>
          <p:cNvPr id="25604" name="Picture 4" descr="2_5_3_brasilien_ht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5"/>
            <a:ext cx="914400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Zástupný symbol pro číslo snímku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B4563CB4-692C-4D3F-A429-24C8744B4646}" type="slidenum">
              <a:rPr lang="cs-CZ" altLang="cs-CZ" sz="1000" smtClean="0">
                <a:solidFill>
                  <a:srgbClr val="7D1E1E"/>
                </a:solidFill>
              </a:rPr>
              <a:pPr>
                <a:spcBef>
                  <a:spcPct val="0"/>
                </a:spcBef>
                <a:buClrTx/>
                <a:buFontTx/>
                <a:buNone/>
              </a:pPr>
              <a:t>13</a:t>
            </a:fld>
            <a:endParaRPr lang="cs-CZ" altLang="cs-CZ" sz="1000">
              <a:solidFill>
                <a:srgbClr val="7D1E1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en-US" b="1" dirty="0">
                <a:latin typeface="Arial" panose="020B0604020202020204" pitchFamily="34" charset="0"/>
              </a:rPr>
              <a:t>Západní Evropa</a:t>
            </a:r>
          </a:p>
        </p:txBody>
      </p:sp>
      <p:sp>
        <p:nvSpPr>
          <p:cNvPr id="27651" name="Rectangle 3"/>
          <p:cNvSpPr>
            <a:spLocks noGrp="1" noChangeArrowheads="1"/>
          </p:cNvSpPr>
          <p:nvPr>
            <p:ph type="body" idx="1"/>
          </p:nvPr>
        </p:nvSpPr>
        <p:spPr/>
        <p:txBody>
          <a:bodyPr/>
          <a:lstStyle/>
          <a:p>
            <a:endParaRPr lang="en-US" altLang="en-US"/>
          </a:p>
        </p:txBody>
      </p:sp>
      <p:pic>
        <p:nvPicPr>
          <p:cNvPr id="27652" name="Picture 4" descr="2_6_2_westeuropa_ht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4638"/>
            <a:ext cx="9144000"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Zástupný symbol pro číslo snímku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7FF05CC9-AA71-46D8-BF5D-01FCFAAA8336}" type="slidenum">
              <a:rPr lang="cs-CZ" altLang="cs-CZ" sz="1000" smtClean="0">
                <a:solidFill>
                  <a:srgbClr val="7D1E1E"/>
                </a:solidFill>
              </a:rPr>
              <a:pPr>
                <a:spcBef>
                  <a:spcPct val="0"/>
                </a:spcBef>
                <a:buClrTx/>
                <a:buFontTx/>
                <a:buNone/>
              </a:pPr>
              <a:t>14</a:t>
            </a:fld>
            <a:endParaRPr lang="cs-CZ" altLang="cs-CZ" sz="1000">
              <a:solidFill>
                <a:srgbClr val="7D1E1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cs-CZ" altLang="en-US" b="1" dirty="0">
                <a:latin typeface="Arial" panose="020B0604020202020204" pitchFamily="34" charset="0"/>
              </a:rPr>
              <a:t>Severní Evropa</a:t>
            </a:r>
          </a:p>
        </p:txBody>
      </p:sp>
      <p:sp>
        <p:nvSpPr>
          <p:cNvPr id="29699" name="Rectangle 3"/>
          <p:cNvSpPr>
            <a:spLocks noGrp="1" noChangeArrowheads="1"/>
          </p:cNvSpPr>
          <p:nvPr>
            <p:ph type="body" idx="1"/>
          </p:nvPr>
        </p:nvSpPr>
        <p:spPr/>
        <p:txBody>
          <a:bodyPr/>
          <a:lstStyle/>
          <a:p>
            <a:endParaRPr lang="en-US" altLang="en-US"/>
          </a:p>
        </p:txBody>
      </p:sp>
      <p:pic>
        <p:nvPicPr>
          <p:cNvPr id="29700" name="Picture 4" descr="2_6_3_nordeuropa_ht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7975"/>
            <a:ext cx="91440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Zástupný symbol pro číslo snímku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4B88F310-FD6C-493F-923B-867458991240}" type="slidenum">
              <a:rPr lang="cs-CZ" altLang="cs-CZ" sz="1000" smtClean="0">
                <a:solidFill>
                  <a:srgbClr val="7D1E1E"/>
                </a:solidFill>
              </a:rPr>
              <a:pPr>
                <a:spcBef>
                  <a:spcPct val="0"/>
                </a:spcBef>
                <a:buClrTx/>
                <a:buFontTx/>
                <a:buNone/>
              </a:pPr>
              <a:t>15</a:t>
            </a:fld>
            <a:endParaRPr lang="cs-CZ" altLang="cs-CZ" sz="1000">
              <a:solidFill>
                <a:srgbClr val="7D1E1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cs-CZ" altLang="en-US" b="1" dirty="0">
                <a:latin typeface="Arial" panose="020B0604020202020204" pitchFamily="34" charset="0"/>
              </a:rPr>
              <a:t>Východní Evropa</a:t>
            </a:r>
          </a:p>
        </p:txBody>
      </p:sp>
      <p:sp>
        <p:nvSpPr>
          <p:cNvPr id="31747" name="Rectangle 3"/>
          <p:cNvSpPr>
            <a:spLocks noGrp="1" noChangeArrowheads="1"/>
          </p:cNvSpPr>
          <p:nvPr>
            <p:ph type="body" idx="1"/>
          </p:nvPr>
        </p:nvSpPr>
        <p:spPr/>
        <p:txBody>
          <a:bodyPr/>
          <a:lstStyle/>
          <a:p>
            <a:endParaRPr lang="en-US" altLang="en-US"/>
          </a:p>
        </p:txBody>
      </p:sp>
      <p:pic>
        <p:nvPicPr>
          <p:cNvPr id="31748" name="Picture 4" descr="2_6_4_osteuropa_ht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7975"/>
            <a:ext cx="91440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Zástupný symbol pro číslo snímku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D6166080-BD56-44FA-8D4E-A680F18080D6}" type="slidenum">
              <a:rPr lang="cs-CZ" altLang="cs-CZ" sz="1000" smtClean="0">
                <a:solidFill>
                  <a:srgbClr val="7D1E1E"/>
                </a:solidFill>
              </a:rPr>
              <a:pPr>
                <a:spcBef>
                  <a:spcPct val="0"/>
                </a:spcBef>
                <a:buClrTx/>
                <a:buFontTx/>
                <a:buNone/>
              </a:pPr>
              <a:t>16</a:t>
            </a:fld>
            <a:endParaRPr lang="cs-CZ" altLang="cs-CZ" sz="1000">
              <a:solidFill>
                <a:srgbClr val="7D1E1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cs-CZ" altLang="en-US" b="1" dirty="0">
                <a:latin typeface="Arial" panose="020B0604020202020204" pitchFamily="34" charset="0"/>
              </a:rPr>
              <a:t>Rusko</a:t>
            </a:r>
          </a:p>
        </p:txBody>
      </p:sp>
      <p:sp>
        <p:nvSpPr>
          <p:cNvPr id="33795" name="Rectangle 3"/>
          <p:cNvSpPr>
            <a:spLocks noGrp="1" noChangeArrowheads="1"/>
          </p:cNvSpPr>
          <p:nvPr>
            <p:ph type="body" idx="1"/>
          </p:nvPr>
        </p:nvSpPr>
        <p:spPr/>
        <p:txBody>
          <a:bodyPr/>
          <a:lstStyle/>
          <a:p>
            <a:endParaRPr lang="en-US" altLang="en-US"/>
          </a:p>
        </p:txBody>
      </p:sp>
      <p:pic>
        <p:nvPicPr>
          <p:cNvPr id="33796" name="Picture 4" descr="2_6_5_russland_ht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7975"/>
            <a:ext cx="91440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Zástupný symbol pro číslo snímku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17256101-2608-4F5B-BBA2-3F514C64B9B5}" type="slidenum">
              <a:rPr lang="cs-CZ" altLang="cs-CZ" sz="1000" smtClean="0">
                <a:solidFill>
                  <a:srgbClr val="7D1E1E"/>
                </a:solidFill>
              </a:rPr>
              <a:pPr>
                <a:spcBef>
                  <a:spcPct val="0"/>
                </a:spcBef>
                <a:buClrTx/>
                <a:buFontTx/>
                <a:buNone/>
              </a:pPr>
              <a:t>17</a:t>
            </a:fld>
            <a:endParaRPr lang="cs-CZ" altLang="cs-CZ" sz="1000">
              <a:solidFill>
                <a:srgbClr val="7D1E1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ltLang="en-US" b="1" dirty="0">
                <a:latin typeface="Arial" panose="020B0604020202020204" pitchFamily="34" charset="0"/>
              </a:rPr>
              <a:t>Čína</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číslo snímku 3"/>
          <p:cNvSpPr>
            <a:spLocks noGrp="1"/>
          </p:cNvSpPr>
          <p:nvPr>
            <p:ph type="sldNum" sz="quarter" idx="11"/>
          </p:nvPr>
        </p:nvSpPr>
        <p:spPr/>
        <p:txBody>
          <a:bodyPr/>
          <a:lstStyle/>
          <a:p>
            <a:pPr>
              <a:defRPr/>
            </a:pPr>
            <a:fld id="{37D98C28-052D-48DB-8052-EFD3FA623F52}" type="slidenum">
              <a:rPr lang="cs-CZ" altLang="cs-CZ" smtClean="0"/>
              <a:pPr>
                <a:defRPr/>
              </a:pPr>
              <a:t>18</a:t>
            </a:fld>
            <a:endParaRPr lang="cs-CZ" altLang="cs-CZ"/>
          </a:p>
        </p:txBody>
      </p:sp>
      <p:pic>
        <p:nvPicPr>
          <p:cNvPr id="2050" name="Picture 2" descr="2_7_2_china_ht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7" y="1628776"/>
            <a:ext cx="9188568"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812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en-US" b="1" dirty="0">
                <a:latin typeface="Arial" panose="020B0604020202020204" pitchFamily="34" charset="0"/>
              </a:rPr>
              <a:t>ASEAN</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číslo snímku 3"/>
          <p:cNvSpPr>
            <a:spLocks noGrp="1"/>
          </p:cNvSpPr>
          <p:nvPr>
            <p:ph type="sldNum" sz="quarter" idx="11"/>
          </p:nvPr>
        </p:nvSpPr>
        <p:spPr/>
        <p:txBody>
          <a:bodyPr/>
          <a:lstStyle/>
          <a:p>
            <a:pPr>
              <a:defRPr/>
            </a:pPr>
            <a:fld id="{37D98C28-052D-48DB-8052-EFD3FA623F52}" type="slidenum">
              <a:rPr lang="cs-CZ" altLang="cs-CZ" smtClean="0"/>
              <a:pPr>
                <a:defRPr/>
              </a:pPr>
              <a:t>19</a:t>
            </a:fld>
            <a:endParaRPr lang="cs-CZ" altLang="cs-CZ"/>
          </a:p>
        </p:txBody>
      </p:sp>
      <p:pic>
        <p:nvPicPr>
          <p:cNvPr id="1026" name="Picture 2" descr="2_7_5_asean_ht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605"/>
            <a:ext cx="9109043" cy="478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489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altLang="en-US" b="1" dirty="0">
                <a:latin typeface="Arial" panose="020B0604020202020204" pitchFamily="34" charset="0"/>
              </a:rPr>
              <a:t>Rozdíly mezi národnostmi/zem</a:t>
            </a:r>
            <a:r>
              <a:rPr lang="sk-SK" altLang="en-US" b="1" dirty="0" err="1">
                <a:latin typeface="Arial" panose="020B0604020202020204" pitchFamily="34" charset="0"/>
              </a:rPr>
              <a:t>ěmi</a:t>
            </a:r>
            <a:endParaRPr lang="cs-CZ" altLang="en-US" b="1" dirty="0">
              <a:latin typeface="Arial" panose="020B0604020202020204" pitchFamily="34" charset="0"/>
            </a:endParaRPr>
          </a:p>
        </p:txBody>
      </p:sp>
      <p:sp>
        <p:nvSpPr>
          <p:cNvPr id="9219" name="Rectangle 3"/>
          <p:cNvSpPr>
            <a:spLocks noGrp="1" noChangeArrowheads="1"/>
          </p:cNvSpPr>
          <p:nvPr>
            <p:ph type="body" idx="1"/>
          </p:nvPr>
        </p:nvSpPr>
        <p:spPr/>
        <p:txBody>
          <a:bodyPr/>
          <a:lstStyle/>
          <a:p>
            <a:pPr marL="0" indent="0">
              <a:buFont typeface="Wingdings" panose="05000000000000000000" pitchFamily="2" charset="2"/>
              <a:buNone/>
            </a:pPr>
            <a:r>
              <a:rPr lang="cs-CZ" altLang="en-US" dirty="0"/>
              <a:t>Výkonnost logistických systémů je omezená aspekty:</a:t>
            </a:r>
          </a:p>
          <a:p>
            <a:pPr lvl="1"/>
            <a:r>
              <a:rPr lang="cs-CZ" altLang="en-US" dirty="0"/>
              <a:t>politickými</a:t>
            </a:r>
          </a:p>
          <a:p>
            <a:pPr lvl="1"/>
            <a:r>
              <a:rPr lang="cs-CZ" altLang="en-US" dirty="0"/>
              <a:t>sociálními</a:t>
            </a:r>
          </a:p>
          <a:p>
            <a:pPr lvl="1"/>
            <a:r>
              <a:rPr lang="cs-CZ" altLang="en-US" dirty="0"/>
              <a:t>ekonomickými</a:t>
            </a:r>
          </a:p>
          <a:p>
            <a:pPr marL="0" indent="0">
              <a:buFont typeface="Wingdings" panose="05000000000000000000" pitchFamily="2" charset="2"/>
              <a:buNone/>
            </a:pPr>
            <a:endParaRPr lang="cs-CZ" altLang="en-US" dirty="0"/>
          </a:p>
          <a:p>
            <a:pPr marL="0" indent="0">
              <a:buFont typeface="Wingdings" panose="05000000000000000000" pitchFamily="2" charset="2"/>
              <a:buNone/>
            </a:pPr>
            <a:r>
              <a:rPr lang="cs-CZ" altLang="en-US" sz="2000" u="sng" dirty="0"/>
              <a:t>P</a:t>
            </a:r>
            <a:r>
              <a:rPr lang="sk-SK" altLang="en-US" sz="2000" u="sng" dirty="0" err="1"/>
              <a:t>říklad</a:t>
            </a:r>
            <a:r>
              <a:rPr lang="cs-CZ" altLang="en-US" sz="2000" u="sng" dirty="0"/>
              <a:t>:</a:t>
            </a:r>
          </a:p>
          <a:p>
            <a:pPr marL="0" indent="0">
              <a:buFont typeface="Wingdings" panose="05000000000000000000" pitchFamily="2" charset="2"/>
              <a:buNone/>
            </a:pPr>
            <a:r>
              <a:rPr lang="cs-CZ" altLang="en-US" sz="2000" i="1" dirty="0"/>
              <a:t>USA</a:t>
            </a:r>
            <a:r>
              <a:rPr lang="cs-CZ" altLang="en-US" sz="2000" dirty="0"/>
              <a:t>	</a:t>
            </a:r>
          </a:p>
          <a:p>
            <a:pPr marL="0" indent="0">
              <a:buFont typeface="Wingdings" panose="05000000000000000000" pitchFamily="2" charset="2"/>
              <a:buNone/>
            </a:pPr>
            <a:r>
              <a:rPr lang="cs-CZ" altLang="en-US" sz="2000" dirty="0"/>
              <a:t>90 % vozovek je </a:t>
            </a:r>
            <a:r>
              <a:rPr lang="cs-CZ" altLang="en-US" sz="2000" dirty="0" err="1"/>
              <a:t>zpevn</a:t>
            </a:r>
            <a:r>
              <a:rPr lang="sk-SK" altLang="en-US" sz="2000" dirty="0" err="1"/>
              <a:t>ěného</a:t>
            </a:r>
            <a:r>
              <a:rPr lang="sk-SK" altLang="en-US" sz="2000" dirty="0"/>
              <a:t> povrchu</a:t>
            </a:r>
            <a:endParaRPr lang="cs-CZ" altLang="en-US" sz="2000" dirty="0"/>
          </a:p>
          <a:p>
            <a:pPr marL="0" indent="0">
              <a:buFont typeface="Wingdings" panose="05000000000000000000" pitchFamily="2" charset="2"/>
              <a:buNone/>
            </a:pPr>
            <a:r>
              <a:rPr lang="cs-CZ" altLang="en-US" sz="2000" i="1" dirty="0"/>
              <a:t>Zimbabwe</a:t>
            </a:r>
          </a:p>
          <a:p>
            <a:pPr marL="0" indent="0">
              <a:buFont typeface="Wingdings" panose="05000000000000000000" pitchFamily="2" charset="2"/>
              <a:buNone/>
            </a:pPr>
            <a:r>
              <a:rPr lang="cs-CZ" altLang="en-US" sz="2000" dirty="0"/>
              <a:t>19 % </a:t>
            </a:r>
            <a:r>
              <a:rPr lang="cs-CZ" altLang="en-US" sz="2000" dirty="0" err="1"/>
              <a:t>zpevn</a:t>
            </a:r>
            <a:r>
              <a:rPr lang="sk-SK" altLang="en-US" sz="2000" dirty="0" err="1"/>
              <a:t>ě</a:t>
            </a:r>
            <a:r>
              <a:rPr lang="cs-CZ" altLang="en-US" sz="2000" dirty="0"/>
              <a:t>ný povrch</a:t>
            </a:r>
          </a:p>
          <a:p>
            <a:pPr marL="0" indent="0">
              <a:buFont typeface="Wingdings" panose="05000000000000000000" pitchFamily="2" charset="2"/>
              <a:buNone/>
            </a:pPr>
            <a:r>
              <a:rPr lang="cs-CZ" altLang="en-US" sz="2000" dirty="0"/>
              <a:t>35 % neupravený povrch</a:t>
            </a:r>
          </a:p>
        </p:txBody>
      </p:sp>
      <p:sp>
        <p:nvSpPr>
          <p:cNvPr id="9220" name="Zástupný symbol pro číslo snímku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51714183-337F-4891-90B1-D4717F438A4B}" type="slidenum">
              <a:rPr lang="cs-CZ" altLang="cs-CZ" sz="1000" smtClean="0">
                <a:solidFill>
                  <a:srgbClr val="7D1E1E"/>
                </a:solidFill>
              </a:rPr>
              <a:pPr>
                <a:spcBef>
                  <a:spcPct val="0"/>
                </a:spcBef>
                <a:buClrTx/>
                <a:buFontTx/>
                <a:buNone/>
              </a:pPr>
              <a:t>2</a:t>
            </a:fld>
            <a:endParaRPr lang="cs-CZ" altLang="cs-CZ" sz="1000">
              <a:solidFill>
                <a:srgbClr val="7D1E1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cs-CZ" altLang="en-US" b="1"/>
              <a:t>TEU</a:t>
            </a:r>
          </a:p>
        </p:txBody>
      </p:sp>
      <p:sp>
        <p:nvSpPr>
          <p:cNvPr id="35843" name="Rectangle 3"/>
          <p:cNvSpPr>
            <a:spLocks noGrp="1" noChangeArrowheads="1"/>
          </p:cNvSpPr>
          <p:nvPr>
            <p:ph type="body" idx="1"/>
          </p:nvPr>
        </p:nvSpPr>
        <p:spPr>
          <a:xfrm>
            <a:off x="0" y="1773238"/>
            <a:ext cx="7772400" cy="4357687"/>
          </a:xfrm>
        </p:spPr>
        <p:txBody>
          <a:bodyPr/>
          <a:lstStyle/>
          <a:p>
            <a:r>
              <a:rPr lang="cs-CZ" altLang="en-US" b="1" dirty="0" err="1"/>
              <a:t>twenty-foot</a:t>
            </a:r>
            <a:r>
              <a:rPr lang="cs-CZ" altLang="en-US" b="1" dirty="0"/>
              <a:t> </a:t>
            </a:r>
            <a:r>
              <a:rPr lang="cs-CZ" altLang="en-US" b="1" dirty="0" err="1"/>
              <a:t>equivalent</a:t>
            </a:r>
            <a:r>
              <a:rPr lang="cs-CZ" altLang="en-US" b="1" dirty="0"/>
              <a:t> unit</a:t>
            </a:r>
            <a:r>
              <a:rPr lang="cs-CZ" altLang="en-US" dirty="0"/>
              <a:t> = jednotková veličina velikosti kontejneru</a:t>
            </a:r>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882" y="2636912"/>
            <a:ext cx="5628117" cy="42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Zástupný symbol pro číslo snímku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9048EBD9-807A-41D0-A38F-26294ED4BCF8}" type="slidenum">
              <a:rPr lang="cs-CZ" altLang="cs-CZ" sz="1000" smtClean="0">
                <a:solidFill>
                  <a:srgbClr val="7D1E1E"/>
                </a:solidFill>
              </a:rPr>
              <a:pPr>
                <a:spcBef>
                  <a:spcPct val="0"/>
                </a:spcBef>
                <a:buClrTx/>
                <a:buFontTx/>
                <a:buNone/>
              </a:pPr>
              <a:t>20</a:t>
            </a:fld>
            <a:endParaRPr lang="cs-CZ" altLang="cs-CZ" sz="1000">
              <a:solidFill>
                <a:srgbClr val="7D1E1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1"/>
          <p:cNvSpPr>
            <a:spLocks noGrp="1" noChangeArrowheads="1"/>
          </p:cNvSpPr>
          <p:nvPr>
            <p:ph type="title"/>
          </p:nvPr>
        </p:nvSpPr>
        <p:spPr/>
        <p:txBody>
          <a:bodyPr/>
          <a:lstStyle/>
          <a:p>
            <a:r>
              <a:rPr lang="cs-CZ" altLang="en-US" b="1"/>
              <a:t>TEU</a:t>
            </a:r>
          </a:p>
        </p:txBody>
      </p:sp>
      <p:graphicFrame>
        <p:nvGraphicFramePr>
          <p:cNvPr id="49222" name="Group 70"/>
          <p:cNvGraphicFramePr>
            <a:graphicFrameLocks noGrp="1"/>
          </p:cNvGraphicFramePr>
          <p:nvPr>
            <p:ph idx="1"/>
            <p:extLst>
              <p:ext uri="{D42A27DB-BD31-4B8C-83A1-F6EECF244321}">
                <p14:modId xmlns:p14="http://schemas.microsoft.com/office/powerpoint/2010/main" val="1074647202"/>
              </p:ext>
            </p:extLst>
          </p:nvPr>
        </p:nvGraphicFramePr>
        <p:xfrm>
          <a:off x="900113" y="1773238"/>
          <a:ext cx="7772400" cy="4357689"/>
        </p:xfrm>
        <a:graphic>
          <a:graphicData uri="http://schemas.openxmlformats.org/drawingml/2006/table">
            <a:tbl>
              <a:tblPr/>
              <a:tblGrid>
                <a:gridCol w="1409700">
                  <a:extLst>
                    <a:ext uri="{9D8B030D-6E8A-4147-A177-3AD203B41FA5}">
                      <a16:colId xmlns:a16="http://schemas.microsoft.com/office/drawing/2014/main" val="20000"/>
                    </a:ext>
                  </a:extLst>
                </a:gridCol>
                <a:gridCol w="1285875">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gridCol w="2351087">
                  <a:extLst>
                    <a:ext uri="{9D8B030D-6E8A-4147-A177-3AD203B41FA5}">
                      <a16:colId xmlns:a16="http://schemas.microsoft.com/office/drawing/2014/main" val="20003"/>
                    </a:ext>
                  </a:extLst>
                </a:gridCol>
                <a:gridCol w="1252538">
                  <a:extLst>
                    <a:ext uri="{9D8B030D-6E8A-4147-A177-3AD203B41FA5}">
                      <a16:colId xmlns:a16="http://schemas.microsoft.com/office/drawing/2014/main" val="20004"/>
                    </a:ext>
                  </a:extLst>
                </a:gridCol>
              </a:tblGrid>
              <a:tr h="727075">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Arial" charset="0"/>
                        </a:rPr>
                        <a:t>Délka</a:t>
                      </a:r>
                      <a:endParaRPr kumimoji="0" lang="cs-CZ" sz="1600" b="0" i="0" u="none" strike="noStrike" cap="none" normalizeH="0" baseline="0" dirty="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sk-SK" sz="1600" b="1" i="0" u="none" strike="noStrike" cap="none" normalizeH="0" baseline="0" dirty="0" err="1">
                          <a:ln>
                            <a:noFill/>
                          </a:ln>
                          <a:solidFill>
                            <a:schemeClr val="tx1"/>
                          </a:solidFill>
                          <a:effectLst/>
                          <a:latin typeface="Arial" charset="0"/>
                        </a:rPr>
                        <a:t>Šířka</a:t>
                      </a:r>
                      <a:endParaRPr kumimoji="0" lang="cs-CZ" sz="1600" b="0" i="0" u="none" strike="noStrike" cap="none" normalizeH="0" baseline="0" dirty="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Arial" charset="0"/>
                        </a:rPr>
                        <a:t>Výška</a:t>
                      </a:r>
                      <a:endParaRPr kumimoji="0" lang="cs-CZ" sz="1600" b="0" i="0" u="none" strike="noStrike" cap="none" normalizeH="0" baseline="0" dirty="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Arial" charset="0"/>
                        </a:rPr>
                        <a:t>Objem</a:t>
                      </a:r>
                      <a:endParaRPr kumimoji="0" lang="cs-CZ" sz="1600" b="0" i="0" u="none" strike="noStrike" cap="none" normalizeH="0" baseline="0" dirty="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Arial" charset="0"/>
                        </a:rPr>
                        <a:t>TEU</a:t>
                      </a:r>
                      <a:endParaRPr kumimoji="0" lang="cs-CZ" sz="1600" b="0" i="0" u="none" strike="noStrike" cap="none" normalizeH="0" baseline="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25488">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20 ft (6.1 m)</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8 ft (2.4 m)</a:t>
                      </a: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8.5 ft (2.6 m)</a:t>
                      </a: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1,360 cu ft (39 m</a:t>
                      </a:r>
                      <a:r>
                        <a:rPr kumimoji="0" lang="cs-CZ" sz="1600" b="0" i="0" u="none" strike="noStrike" cap="none" normalizeH="0" baseline="30000">
                          <a:ln>
                            <a:noFill/>
                          </a:ln>
                          <a:solidFill>
                            <a:schemeClr val="tx1"/>
                          </a:solidFill>
                          <a:effectLst/>
                          <a:latin typeface="Arial" charset="0"/>
                        </a:rPr>
                        <a:t>3</a:t>
                      </a:r>
                      <a:r>
                        <a:rPr kumimoji="0" lang="cs-CZ" sz="1600" b="0" i="0" u="none" strike="noStrike" cap="none" normalizeH="0" baseline="0">
                          <a:ln>
                            <a:noFill/>
                          </a:ln>
                          <a:solidFill>
                            <a:schemeClr val="tx1"/>
                          </a:solidFill>
                          <a:effectLst/>
                          <a:latin typeface="Arial" charset="0"/>
                        </a:rPr>
                        <a:t>)</a:t>
                      </a: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1</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27075">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40 ft (12 m)</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8 ft (2.4 m)</a:t>
                      </a: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8.5 ft (2.6 m)</a:t>
                      </a: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2,720 cu ft (77 m</a:t>
                      </a:r>
                      <a:r>
                        <a:rPr kumimoji="0" lang="cs-CZ" sz="1600" b="0" i="0" u="none" strike="noStrike" cap="none" normalizeH="0" baseline="30000">
                          <a:ln>
                            <a:noFill/>
                          </a:ln>
                          <a:solidFill>
                            <a:schemeClr val="tx1"/>
                          </a:solidFill>
                          <a:effectLst/>
                          <a:latin typeface="Arial" charset="0"/>
                        </a:rPr>
                        <a:t>3</a:t>
                      </a:r>
                      <a:r>
                        <a:rPr kumimoji="0" lang="cs-CZ" sz="1600" b="0" i="0" u="none" strike="noStrike" cap="none" normalizeH="0" baseline="0">
                          <a:ln>
                            <a:noFill/>
                          </a:ln>
                          <a:solidFill>
                            <a:schemeClr val="tx1"/>
                          </a:solidFill>
                          <a:effectLst/>
                          <a:latin typeface="Arial" charset="0"/>
                        </a:rPr>
                        <a:t>)</a:t>
                      </a: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2</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25488">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45 ft (14 m)</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8 ft (2.4 m)</a:t>
                      </a: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8.5 ft (2.6 m)</a:t>
                      </a: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3,060 cu ft (87 m</a:t>
                      </a:r>
                      <a:r>
                        <a:rPr kumimoji="0" lang="cs-CZ" sz="1600" b="0" i="0" u="none" strike="noStrike" cap="none" normalizeH="0" baseline="30000">
                          <a:ln>
                            <a:noFill/>
                          </a:ln>
                          <a:solidFill>
                            <a:schemeClr val="tx1"/>
                          </a:solidFill>
                          <a:effectLst/>
                          <a:latin typeface="Arial" charset="0"/>
                        </a:rPr>
                        <a:t>3</a:t>
                      </a:r>
                      <a:r>
                        <a:rPr kumimoji="0" lang="cs-CZ" sz="1600" b="0" i="0" u="none" strike="noStrike" cap="none" normalizeH="0" baseline="0">
                          <a:ln>
                            <a:noFill/>
                          </a:ln>
                          <a:solidFill>
                            <a:schemeClr val="tx1"/>
                          </a:solidFill>
                          <a:effectLst/>
                          <a:latin typeface="Arial" charset="0"/>
                        </a:rPr>
                        <a:t>)</a:t>
                      </a: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rPr>
                        <a:t>2 nebo 2.25</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27075">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48 ft (15 m)</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8 ft (2.4 m)</a:t>
                      </a: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8.5 ft (2.6 m)</a:t>
                      </a: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3,264 cu ft (92.4 m</a:t>
                      </a:r>
                      <a:r>
                        <a:rPr kumimoji="0" lang="cs-CZ" sz="1600" b="0" i="0" u="none" strike="noStrike" cap="none" normalizeH="0" baseline="30000">
                          <a:ln>
                            <a:noFill/>
                          </a:ln>
                          <a:solidFill>
                            <a:schemeClr val="tx1"/>
                          </a:solidFill>
                          <a:effectLst/>
                          <a:latin typeface="Arial" charset="0"/>
                        </a:rPr>
                        <a:t>3</a:t>
                      </a:r>
                      <a:r>
                        <a:rPr kumimoji="0" lang="cs-CZ" sz="1600" b="0" i="0" u="none" strike="noStrike" cap="none" normalizeH="0" baseline="0">
                          <a:ln>
                            <a:noFill/>
                          </a:ln>
                          <a:solidFill>
                            <a:schemeClr val="tx1"/>
                          </a:solidFill>
                          <a:effectLst/>
                          <a:latin typeface="Arial" charset="0"/>
                        </a:rPr>
                        <a:t>)</a:t>
                      </a: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2.4</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725488">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53 ft (16 m)</a:t>
                      </a:r>
                    </a:p>
                  </a:txBody>
                  <a:tcPr anchor="ctr"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8 ft (2.4 m)</a:t>
                      </a: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8.5 ft (2.6 m)</a:t>
                      </a: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3,604 cu ft (102.1 m</a:t>
                      </a:r>
                      <a:r>
                        <a:rPr kumimoji="0" lang="cs-CZ" sz="1600" b="0" i="0" u="none" strike="noStrike" cap="none" normalizeH="0" baseline="30000">
                          <a:ln>
                            <a:noFill/>
                          </a:ln>
                          <a:solidFill>
                            <a:schemeClr val="tx1"/>
                          </a:solidFill>
                          <a:effectLst/>
                          <a:latin typeface="Arial" charset="0"/>
                        </a:rPr>
                        <a:t>3</a:t>
                      </a:r>
                      <a:r>
                        <a:rPr kumimoji="0" lang="cs-CZ" sz="1600" b="0" i="0" u="none" strike="noStrike" cap="none" normalizeH="0" baseline="0">
                          <a:ln>
                            <a:noFill/>
                          </a:ln>
                          <a:solidFill>
                            <a:schemeClr val="tx1"/>
                          </a:solidFill>
                          <a:effectLst/>
                          <a:latin typeface="Arial" charset="0"/>
                        </a:rPr>
                        <a:t>)</a:t>
                      </a: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Arial" charset="0"/>
                        </a:rPr>
                        <a:t>2.65</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7922" name="Zástupný symbol pro číslo snímku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A90AAF0C-E3EE-4920-B27F-75A87D80AA19}" type="slidenum">
              <a:rPr lang="cs-CZ" altLang="cs-CZ" sz="1000" smtClean="0">
                <a:solidFill>
                  <a:srgbClr val="7D1E1E"/>
                </a:solidFill>
              </a:rPr>
              <a:pPr>
                <a:spcBef>
                  <a:spcPct val="0"/>
                </a:spcBef>
                <a:buClrTx/>
                <a:buFontTx/>
                <a:buNone/>
              </a:pPr>
              <a:t>21</a:t>
            </a:fld>
            <a:endParaRPr lang="cs-CZ" altLang="cs-CZ" sz="1000">
              <a:solidFill>
                <a:srgbClr val="7D1E1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1560" y="1125538"/>
            <a:ext cx="8075240" cy="791294"/>
          </a:xfrm>
        </p:spPr>
        <p:txBody>
          <a:bodyPr/>
          <a:lstStyle/>
          <a:p>
            <a:r>
              <a:rPr lang="cs-CZ" altLang="en-US" b="1" dirty="0"/>
              <a:t>Hlavní faktory růstu globálních logistických služeb</a:t>
            </a:r>
          </a:p>
        </p:txBody>
      </p:sp>
      <p:sp>
        <p:nvSpPr>
          <p:cNvPr id="39939" name="Rectangle 3"/>
          <p:cNvSpPr>
            <a:spLocks noGrp="1" noChangeArrowheads="1"/>
          </p:cNvSpPr>
          <p:nvPr>
            <p:ph type="body" idx="1"/>
          </p:nvPr>
        </p:nvSpPr>
        <p:spPr>
          <a:xfrm>
            <a:off x="879566" y="1916832"/>
            <a:ext cx="7772400" cy="4824412"/>
          </a:xfrm>
        </p:spPr>
        <p:txBody>
          <a:bodyPr/>
          <a:lstStyle/>
          <a:p>
            <a:pPr>
              <a:lnSpc>
                <a:spcPct val="90000"/>
              </a:lnSpc>
            </a:pPr>
            <a:r>
              <a:rPr lang="cs-CZ" altLang="en-US" dirty="0"/>
              <a:t>železná opona, politická situace</a:t>
            </a:r>
          </a:p>
          <a:p>
            <a:pPr>
              <a:lnSpc>
                <a:spcPct val="90000"/>
              </a:lnSpc>
            </a:pPr>
            <a:r>
              <a:rPr lang="cs-CZ" altLang="en-US" dirty="0"/>
              <a:t>obchodní bariéry (ASEAN, NAFTA, MERCOSUR, CEM)</a:t>
            </a:r>
          </a:p>
          <a:p>
            <a:pPr>
              <a:lnSpc>
                <a:spcPct val="90000"/>
              </a:lnSpc>
            </a:pPr>
            <a:r>
              <a:rPr lang="cs-CZ" altLang="en-US" dirty="0"/>
              <a:t>standardizace (ISO)</a:t>
            </a:r>
          </a:p>
          <a:p>
            <a:pPr>
              <a:lnSpc>
                <a:spcPct val="90000"/>
              </a:lnSpc>
            </a:pPr>
            <a:r>
              <a:rPr lang="cs-CZ" altLang="en-US" dirty="0"/>
              <a:t>informační a komunikační technologie</a:t>
            </a:r>
          </a:p>
          <a:p>
            <a:pPr>
              <a:lnSpc>
                <a:spcPct val="90000"/>
              </a:lnSpc>
            </a:pPr>
            <a:r>
              <a:rPr lang="cs-CZ" altLang="en-US" dirty="0"/>
              <a:t>deregulace (železniční p</a:t>
            </a:r>
            <a:r>
              <a:rPr lang="sk-SK" altLang="en-US" dirty="0" err="1"/>
              <a:t>řeprava</a:t>
            </a:r>
            <a:r>
              <a:rPr lang="sk-SK" altLang="en-US" dirty="0"/>
              <a:t> </a:t>
            </a:r>
            <a:r>
              <a:rPr lang="cs-CZ" altLang="en-US" dirty="0"/>
              <a:t>ve VB, poštovní služby v západní Evrop</a:t>
            </a:r>
            <a:r>
              <a:rPr lang="sk-SK" altLang="en-US" dirty="0" err="1"/>
              <a:t>ě</a:t>
            </a:r>
            <a:r>
              <a:rPr lang="cs-CZ" altLang="en-US" dirty="0"/>
              <a:t>)</a:t>
            </a:r>
          </a:p>
          <a:p>
            <a:pPr>
              <a:lnSpc>
                <a:spcPct val="90000"/>
              </a:lnSpc>
            </a:pPr>
            <a:endParaRPr lang="cs-CZ" altLang="en-US" dirty="0"/>
          </a:p>
          <a:p>
            <a:pPr>
              <a:lnSpc>
                <a:spcPct val="90000"/>
              </a:lnSpc>
              <a:buFont typeface="Wingdings" panose="05000000000000000000" pitchFamily="2" charset="2"/>
              <a:buNone/>
            </a:pPr>
            <a:r>
              <a:rPr lang="cs-CZ" altLang="en-US" dirty="0"/>
              <a:t>Výsledek: nová konkurence a kooperace</a:t>
            </a:r>
          </a:p>
          <a:p>
            <a:pPr>
              <a:lnSpc>
                <a:spcPct val="90000"/>
              </a:lnSpc>
              <a:buFont typeface="Wingdings" panose="05000000000000000000" pitchFamily="2" charset="2"/>
              <a:buNone/>
            </a:pPr>
            <a:r>
              <a:rPr lang="cs-CZ" altLang="en-US" dirty="0"/>
              <a:t>P</a:t>
            </a:r>
            <a:r>
              <a:rPr lang="sk-SK" altLang="en-US" dirty="0" err="1"/>
              <a:t>řípadová</a:t>
            </a:r>
            <a:r>
              <a:rPr lang="sk-SK" altLang="en-US" dirty="0"/>
              <a:t> </a:t>
            </a:r>
            <a:r>
              <a:rPr lang="sk-SK" altLang="en-US" dirty="0" err="1"/>
              <a:t>studie</a:t>
            </a:r>
            <a:r>
              <a:rPr lang="cs-CZ" altLang="en-US" dirty="0"/>
              <a:t>: UTEX</a:t>
            </a:r>
          </a:p>
          <a:p>
            <a:pPr>
              <a:lnSpc>
                <a:spcPct val="90000"/>
              </a:lnSpc>
              <a:buFont typeface="Wingdings" panose="05000000000000000000" pitchFamily="2" charset="2"/>
              <a:buNone/>
            </a:pPr>
            <a:r>
              <a:rPr lang="cs-CZ" altLang="en-US" dirty="0"/>
              <a:t>Výsledek: </a:t>
            </a:r>
            <a:r>
              <a:rPr lang="cs-CZ" altLang="en-US" dirty="0" err="1"/>
              <a:t>nár</a:t>
            </a:r>
            <a:r>
              <a:rPr lang="sk-SK" altLang="en-US" dirty="0"/>
              <a:t>u</a:t>
            </a:r>
            <a:r>
              <a:rPr lang="cs-CZ" altLang="en-US" dirty="0"/>
              <a:t>st počtu rozhraní a nutnosti komunikace</a:t>
            </a:r>
          </a:p>
        </p:txBody>
      </p:sp>
      <p:sp>
        <p:nvSpPr>
          <p:cNvPr id="39940" name="Zástupný symbol pro číslo snímku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88CCA3FE-AA50-49C8-8248-763076AA0DB5}" type="slidenum">
              <a:rPr lang="cs-CZ" altLang="cs-CZ" sz="1000" smtClean="0">
                <a:solidFill>
                  <a:srgbClr val="7D1E1E"/>
                </a:solidFill>
              </a:rPr>
              <a:pPr>
                <a:spcBef>
                  <a:spcPct val="0"/>
                </a:spcBef>
                <a:buClrTx/>
                <a:buFontTx/>
                <a:buNone/>
              </a:pPr>
              <a:t>22</a:t>
            </a:fld>
            <a:endParaRPr lang="cs-CZ" altLang="cs-CZ" sz="1000">
              <a:solidFill>
                <a:srgbClr val="7D1E1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cs-CZ" altLang="en-US" b="1" dirty="0"/>
              <a:t>Populární a módní termíny</a:t>
            </a:r>
          </a:p>
        </p:txBody>
      </p:sp>
      <p:sp>
        <p:nvSpPr>
          <p:cNvPr id="41987" name="Rectangle 3"/>
          <p:cNvSpPr>
            <a:spLocks noGrp="1" noChangeArrowheads="1"/>
          </p:cNvSpPr>
          <p:nvPr>
            <p:ph type="body" idx="1"/>
          </p:nvPr>
        </p:nvSpPr>
        <p:spPr/>
        <p:txBody>
          <a:bodyPr/>
          <a:lstStyle/>
          <a:p>
            <a:r>
              <a:rPr lang="cs-CZ" altLang="en-US" dirty="0"/>
              <a:t>od </a:t>
            </a:r>
            <a:r>
              <a:rPr lang="cs-CZ" altLang="en-US" dirty="0" err="1"/>
              <a:t>cost</a:t>
            </a:r>
            <a:r>
              <a:rPr lang="cs-CZ" altLang="en-US" dirty="0"/>
              <a:t>- a </a:t>
            </a:r>
            <a:r>
              <a:rPr lang="cs-CZ" altLang="en-US" dirty="0" err="1"/>
              <a:t>price-based</a:t>
            </a:r>
            <a:r>
              <a:rPr lang="cs-CZ" altLang="en-US" dirty="0"/>
              <a:t> </a:t>
            </a:r>
            <a:r>
              <a:rPr lang="cs-CZ" altLang="en-US" dirty="0" err="1"/>
              <a:t>sout</a:t>
            </a:r>
            <a:r>
              <a:rPr lang="sk-SK" altLang="en-US" dirty="0" err="1"/>
              <a:t>ěže</a:t>
            </a:r>
            <a:r>
              <a:rPr lang="cs-CZ" altLang="en-US" dirty="0"/>
              <a:t> k </a:t>
            </a:r>
            <a:r>
              <a:rPr lang="cs-CZ" altLang="en-US" dirty="0" err="1"/>
              <a:t>time-based</a:t>
            </a:r>
            <a:r>
              <a:rPr lang="cs-CZ" altLang="en-US" dirty="0"/>
              <a:t> </a:t>
            </a:r>
            <a:r>
              <a:rPr lang="cs-CZ" altLang="en-US" dirty="0" err="1"/>
              <a:t>sout</a:t>
            </a:r>
            <a:r>
              <a:rPr lang="sk-SK" altLang="en-US" dirty="0" err="1"/>
              <a:t>ěži</a:t>
            </a:r>
            <a:r>
              <a:rPr lang="cs-CZ" altLang="en-US" dirty="0"/>
              <a:t> (p</a:t>
            </a:r>
            <a:r>
              <a:rPr lang="sk-SK" altLang="en-US" dirty="0" err="1"/>
              <a:t>řípad</a:t>
            </a:r>
            <a:r>
              <a:rPr lang="sk-SK" altLang="en-US" dirty="0"/>
              <a:t> </a:t>
            </a:r>
            <a:r>
              <a:rPr lang="cs-CZ" altLang="en-US" dirty="0" err="1"/>
              <a:t>Dellu</a:t>
            </a:r>
            <a:r>
              <a:rPr lang="cs-CZ" altLang="en-US" dirty="0"/>
              <a:t>)</a:t>
            </a:r>
          </a:p>
          <a:p>
            <a:pPr lvl="1"/>
            <a:r>
              <a:rPr lang="cs-CZ" altLang="en-US" dirty="0"/>
              <a:t>p</a:t>
            </a:r>
            <a:r>
              <a:rPr lang="sk-SK" altLang="en-US" dirty="0" err="1"/>
              <a:t>řidaná</a:t>
            </a:r>
            <a:r>
              <a:rPr lang="sk-SK" altLang="en-US" dirty="0"/>
              <a:t> hodnota stále </a:t>
            </a:r>
            <a:r>
              <a:rPr lang="sk-SK" altLang="en-US" dirty="0" err="1"/>
              <a:t>víc</a:t>
            </a:r>
            <a:r>
              <a:rPr lang="sk-SK" altLang="en-US" dirty="0"/>
              <a:t> a </a:t>
            </a:r>
            <a:r>
              <a:rPr lang="sk-SK" altLang="en-US" dirty="0" err="1"/>
              <a:t>víc</a:t>
            </a:r>
            <a:r>
              <a:rPr lang="sk-SK" altLang="en-US" dirty="0"/>
              <a:t> v </a:t>
            </a:r>
            <a:r>
              <a:rPr lang="sk-SK" altLang="en-US" dirty="0" err="1"/>
              <a:t>dopravě</a:t>
            </a:r>
            <a:endParaRPr lang="sk-SK" altLang="en-US" dirty="0"/>
          </a:p>
          <a:p>
            <a:r>
              <a:rPr lang="sk-SK" altLang="en-US" dirty="0" err="1"/>
              <a:t>řešení</a:t>
            </a:r>
            <a:r>
              <a:rPr lang="sk-SK" altLang="en-US" dirty="0"/>
              <a:t> na </a:t>
            </a:r>
            <a:r>
              <a:rPr lang="sk-SK" altLang="en-US" dirty="0" err="1"/>
              <a:t>míru</a:t>
            </a:r>
            <a:r>
              <a:rPr lang="sk-SK" altLang="en-US" dirty="0"/>
              <a:t> </a:t>
            </a:r>
            <a:r>
              <a:rPr lang="mr-IN" altLang="en-US" dirty="0"/>
              <a:t>–</a:t>
            </a:r>
            <a:r>
              <a:rPr lang="sk-SK" altLang="en-US" dirty="0"/>
              <a:t> </a:t>
            </a:r>
            <a:r>
              <a:rPr lang="sk-SK" altLang="en-US" dirty="0" err="1"/>
              <a:t>mass</a:t>
            </a:r>
            <a:r>
              <a:rPr lang="sk-SK" altLang="en-US" dirty="0"/>
              <a:t> </a:t>
            </a:r>
            <a:r>
              <a:rPr lang="sk-SK" altLang="en-US" dirty="0" err="1"/>
              <a:t>customization</a:t>
            </a:r>
            <a:r>
              <a:rPr lang="sk-SK" altLang="en-US" dirty="0"/>
              <a:t> (masové </a:t>
            </a:r>
            <a:r>
              <a:rPr lang="sk-SK" altLang="en-US" dirty="0" err="1"/>
              <a:t>přizpůsobování</a:t>
            </a:r>
            <a:r>
              <a:rPr lang="sk-SK" altLang="en-US" dirty="0"/>
              <a:t>?)</a:t>
            </a:r>
          </a:p>
          <a:p>
            <a:r>
              <a:rPr lang="cs-CZ" altLang="en-US" dirty="0"/>
              <a:t>životní prost</a:t>
            </a:r>
            <a:r>
              <a:rPr lang="sk-SK" altLang="en-US" dirty="0" err="1"/>
              <a:t>ředí</a:t>
            </a:r>
            <a:r>
              <a:rPr lang="sk-SK" altLang="en-US" dirty="0"/>
              <a:t> a </a:t>
            </a:r>
            <a:r>
              <a:rPr lang="sk-SK" altLang="en-US" dirty="0" err="1"/>
              <a:t>recyklace</a:t>
            </a:r>
            <a:r>
              <a:rPr lang="cs-CZ" altLang="en-US" dirty="0"/>
              <a:t> (zpětné logistické toky, logistika </a:t>
            </a:r>
            <a:r>
              <a:rPr lang="cs-CZ" altLang="en-US" dirty="0" err="1"/>
              <a:t>velkom</a:t>
            </a:r>
            <a:r>
              <a:rPr lang="sk-SK" altLang="en-US" dirty="0" err="1"/>
              <a:t>ěst</a:t>
            </a:r>
            <a:r>
              <a:rPr lang="cs-CZ" altLang="en-US" dirty="0"/>
              <a:t>)</a:t>
            </a:r>
          </a:p>
        </p:txBody>
      </p:sp>
      <p:sp>
        <p:nvSpPr>
          <p:cNvPr id="41988" name="Zástupný symbol pro číslo snímku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D5DDA29C-FEF4-41E1-9060-942796D3B090}" type="slidenum">
              <a:rPr lang="cs-CZ" altLang="cs-CZ" sz="1000" smtClean="0">
                <a:solidFill>
                  <a:srgbClr val="7D1E1E"/>
                </a:solidFill>
              </a:rPr>
              <a:pPr>
                <a:spcBef>
                  <a:spcPct val="0"/>
                </a:spcBef>
                <a:buClrTx/>
                <a:buFontTx/>
                <a:buNone/>
              </a:pPr>
              <a:t>23</a:t>
            </a:fld>
            <a:endParaRPr lang="cs-CZ" altLang="cs-CZ" sz="1000">
              <a:solidFill>
                <a:srgbClr val="7D1E1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cs-CZ" altLang="en-US" b="1" dirty="0"/>
              <a:t>Rozdíly v globální logistice</a:t>
            </a:r>
          </a:p>
        </p:txBody>
      </p:sp>
      <p:sp>
        <p:nvSpPr>
          <p:cNvPr id="44035" name="Rectangle 3"/>
          <p:cNvSpPr>
            <a:spLocks noGrp="1" noChangeArrowheads="1"/>
          </p:cNvSpPr>
          <p:nvPr>
            <p:ph type="body" idx="1"/>
          </p:nvPr>
        </p:nvSpPr>
        <p:spPr/>
        <p:txBody>
          <a:bodyPr/>
          <a:lstStyle/>
          <a:p>
            <a:r>
              <a:rPr lang="cs-CZ" altLang="en-US" dirty="0"/>
              <a:t>delší vzdálenosti</a:t>
            </a:r>
          </a:p>
          <a:p>
            <a:r>
              <a:rPr lang="cs-CZ" altLang="en-US" dirty="0"/>
              <a:t>více </a:t>
            </a:r>
            <a:r>
              <a:rPr lang="sk-SK" altLang="en-US" dirty="0" err="1"/>
              <a:t>článků</a:t>
            </a:r>
            <a:r>
              <a:rPr lang="sk-SK" altLang="en-US" dirty="0"/>
              <a:t> v logistických </a:t>
            </a:r>
            <a:r>
              <a:rPr lang="sk-SK" altLang="en-US" dirty="0" err="1"/>
              <a:t>řetězcích</a:t>
            </a:r>
            <a:endParaRPr lang="cs-CZ" altLang="en-US" dirty="0"/>
          </a:p>
          <a:p>
            <a:r>
              <a:rPr lang="cs-CZ" altLang="en-US" dirty="0"/>
              <a:t>kulturní rozdíly</a:t>
            </a:r>
          </a:p>
          <a:p>
            <a:r>
              <a:rPr lang="cs-CZ" altLang="en-US"/>
              <a:t>politický vliv</a:t>
            </a:r>
            <a:endParaRPr lang="cs-CZ" altLang="en-US" dirty="0"/>
          </a:p>
        </p:txBody>
      </p:sp>
      <p:sp>
        <p:nvSpPr>
          <p:cNvPr id="44036" name="Zástupný symbol pro číslo snímku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FA113083-5E7B-43D6-9137-DDB1EAEE7E43}" type="slidenum">
              <a:rPr lang="cs-CZ" altLang="cs-CZ" sz="1000" smtClean="0">
                <a:solidFill>
                  <a:srgbClr val="7D1E1E"/>
                </a:solidFill>
              </a:rPr>
              <a:pPr>
                <a:spcBef>
                  <a:spcPct val="0"/>
                </a:spcBef>
                <a:buClrTx/>
                <a:buFontTx/>
                <a:buNone/>
              </a:pPr>
              <a:t>24</a:t>
            </a:fld>
            <a:endParaRPr lang="cs-CZ" altLang="cs-CZ" sz="1000">
              <a:solidFill>
                <a:srgbClr val="7D1E1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altLang="cs-CZ" b="1" dirty="0"/>
              <a:t>Pár dalších p</a:t>
            </a:r>
            <a:r>
              <a:rPr lang="sk-SK" altLang="cs-CZ" b="1" dirty="0" err="1"/>
              <a:t>říkladů</a:t>
            </a:r>
            <a:endParaRPr lang="cs-CZ" altLang="cs-CZ" b="1" dirty="0"/>
          </a:p>
        </p:txBody>
      </p:sp>
      <p:sp>
        <p:nvSpPr>
          <p:cNvPr id="11267" name="Zástupný symbol pro obsah 2"/>
          <p:cNvSpPr>
            <a:spLocks noGrp="1"/>
          </p:cNvSpPr>
          <p:nvPr>
            <p:ph idx="1"/>
          </p:nvPr>
        </p:nvSpPr>
        <p:spPr/>
        <p:txBody>
          <a:bodyPr/>
          <a:lstStyle/>
          <a:p>
            <a:r>
              <a:rPr lang="cs-CZ" altLang="cs-CZ" dirty="0"/>
              <a:t>Bangladéš</a:t>
            </a:r>
          </a:p>
          <a:p>
            <a:r>
              <a:rPr lang="cs-CZ" altLang="cs-CZ" dirty="0"/>
              <a:t>Maledivy</a:t>
            </a:r>
          </a:p>
          <a:p>
            <a:r>
              <a:rPr lang="cs-CZ" altLang="cs-CZ" dirty="0"/>
              <a:t>Kolumbie</a:t>
            </a:r>
          </a:p>
          <a:p>
            <a:r>
              <a:rPr lang="cs-CZ" altLang="cs-CZ" dirty="0"/>
              <a:t>Jižní Afrika</a:t>
            </a:r>
          </a:p>
        </p:txBody>
      </p:sp>
      <p:sp>
        <p:nvSpPr>
          <p:cNvPr id="11268" name="Zástupný symbol pro číslo snímku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B5996079-F1DB-4C4A-912D-69077B019E4D}" type="slidenum">
              <a:rPr lang="cs-CZ" altLang="cs-CZ" sz="1000" smtClean="0">
                <a:solidFill>
                  <a:srgbClr val="7D1E1E"/>
                </a:solidFill>
                <a:latin typeface="Verdana" panose="020B0604030504040204" pitchFamily="34" charset="0"/>
              </a:rPr>
              <a:pPr/>
              <a:t>3</a:t>
            </a:fld>
            <a:endParaRPr lang="cs-CZ" altLang="cs-CZ" sz="1000">
              <a:solidFill>
                <a:srgbClr val="7D1E1E"/>
              </a:solidFill>
              <a:latin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Placeholder 11"/>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4" r="14"/>
          <a:stretch>
            <a:fillRect/>
          </a:stretch>
        </p:blipFill>
        <p:spPr>
          <a:xfrm>
            <a:off x="2771775" y="3230563"/>
            <a:ext cx="6367463" cy="3582987"/>
          </a:xfrm>
        </p:spPr>
      </p:pic>
      <p:sp>
        <p:nvSpPr>
          <p:cNvPr id="8" name="TextBox 7"/>
          <p:cNvSpPr txBox="1"/>
          <p:nvPr/>
        </p:nvSpPr>
        <p:spPr>
          <a:xfrm>
            <a:off x="1763713" y="1052513"/>
            <a:ext cx="6376987" cy="2695738"/>
          </a:xfrm>
          <a:prstGeom prst="rect">
            <a:avLst/>
          </a:prstGeom>
          <a:noFill/>
        </p:spPr>
        <p:txBody>
          <a:bodyPr>
            <a:spAutoFit/>
          </a:bodyPr>
          <a:lstStyle/>
          <a:p>
            <a:pPr defTabSz="342991">
              <a:defRPr/>
            </a:pPr>
            <a:r>
              <a:rPr lang="sk-SK" sz="3301" b="1" kern="0" dirty="0" err="1">
                <a:latin typeface="Lato Light" charset="0"/>
                <a:ea typeface="Lato Light" charset="0"/>
                <a:cs typeface="Lato Light" charset="0"/>
              </a:rPr>
              <a:t>Ve</a:t>
            </a:r>
            <a:r>
              <a:rPr lang="sk-SK" sz="3301" b="1" kern="0" dirty="0">
                <a:latin typeface="Lato Light" charset="0"/>
                <a:ea typeface="Lato Light" charset="0"/>
                <a:cs typeface="Lato Light" charset="0"/>
              </a:rPr>
              <a:t> všeobecnosti objem nákladní železniční </a:t>
            </a:r>
            <a:r>
              <a:rPr lang="sk-SK" sz="3301" b="1" kern="0" dirty="0" err="1">
                <a:latin typeface="Lato Light" charset="0"/>
                <a:ea typeface="Lato Light" charset="0"/>
                <a:cs typeface="Lato Light" charset="0"/>
              </a:rPr>
              <a:t>přepravy</a:t>
            </a:r>
            <a:r>
              <a:rPr lang="sk-SK" sz="3301" b="1" kern="0" dirty="0">
                <a:latin typeface="Lato Light" charset="0"/>
                <a:ea typeface="Lato Light" charset="0"/>
                <a:cs typeface="Lato Light" charset="0"/>
              </a:rPr>
              <a:t> v Bangladéši klesá z </a:t>
            </a:r>
            <a:r>
              <a:rPr lang="sk-SK" sz="3301" b="1" kern="0" dirty="0" err="1">
                <a:latin typeface="Lato Light" charset="0"/>
                <a:ea typeface="Lato Light" charset="0"/>
                <a:cs typeface="Lato Light" charset="0"/>
              </a:rPr>
              <a:t>důvodu</a:t>
            </a:r>
            <a:r>
              <a:rPr lang="sk-SK" sz="3301" b="1" kern="0" dirty="0">
                <a:latin typeface="Lato Light" charset="0"/>
                <a:ea typeface="Lato Light" charset="0"/>
                <a:cs typeface="Lato Light" charset="0"/>
              </a:rPr>
              <a:t> nedostatku </a:t>
            </a:r>
            <a:r>
              <a:rPr lang="sk-SK" sz="3301" b="1" kern="0" dirty="0" err="1">
                <a:latin typeface="Lato Light" charset="0"/>
                <a:ea typeface="Lato Light" charset="0"/>
                <a:cs typeface="Lato Light" charset="0"/>
              </a:rPr>
              <a:t>kapacit</a:t>
            </a:r>
            <a:r>
              <a:rPr lang="sk-SK" sz="3301" b="1" kern="0" dirty="0">
                <a:latin typeface="Lato Light" charset="0"/>
                <a:ea typeface="Lato Light" charset="0"/>
                <a:cs typeface="Lato Light" charset="0"/>
              </a:rPr>
              <a:t> a zlé kvality </a:t>
            </a:r>
            <a:r>
              <a:rPr lang="sk-SK" sz="3301" b="1" kern="0" dirty="0" err="1">
                <a:latin typeface="Lato Light" charset="0"/>
                <a:ea typeface="Lato Light" charset="0"/>
                <a:cs typeface="Lato Light" charset="0"/>
              </a:rPr>
              <a:t>služeb</a:t>
            </a:r>
            <a:r>
              <a:rPr lang="en-US" sz="3301" b="1" kern="0" dirty="0">
                <a:latin typeface="Lato Light" charset="0"/>
                <a:ea typeface="Lato Light" charset="0"/>
                <a:cs typeface="Lato Light" charset="0"/>
              </a:rPr>
              <a:t>.</a:t>
            </a:r>
            <a:r>
              <a:rPr lang="en-US" sz="4314" b="1" kern="0" dirty="0">
                <a:latin typeface="Lato Light" charset="0"/>
                <a:ea typeface="Lato Light" charset="0"/>
                <a:cs typeface="Lato Light" charset="0"/>
              </a:rPr>
              <a:t>”</a:t>
            </a:r>
          </a:p>
          <a:p>
            <a:pPr defTabSz="342991" eaLnBrk="1" fontAlgn="auto" hangingPunct="1">
              <a:spcBef>
                <a:spcPts val="0"/>
              </a:spcBef>
              <a:spcAft>
                <a:spcPts val="0"/>
              </a:spcAft>
              <a:defRPr/>
            </a:pPr>
            <a:endParaRPr lang="en-US" sz="675" kern="0" dirty="0">
              <a:solidFill>
                <a:schemeClr val="bg1"/>
              </a:solidFill>
              <a:latin typeface="Lato Light" charset="0"/>
              <a:ea typeface="Lato Light" charset="0"/>
              <a:cs typeface="Lato Light" charset="0"/>
            </a:endParaRPr>
          </a:p>
          <a:p>
            <a:pPr defTabSz="342991" eaLnBrk="1" fontAlgn="auto" hangingPunct="1">
              <a:spcBef>
                <a:spcPts val="0"/>
              </a:spcBef>
              <a:spcAft>
                <a:spcPts val="0"/>
              </a:spcAft>
              <a:defRPr/>
            </a:pPr>
            <a:r>
              <a:rPr lang="en-US" sz="2026" b="1" kern="0" dirty="0">
                <a:latin typeface="Lato Light" charset="0"/>
                <a:ea typeface="Lato Light" charset="0"/>
                <a:cs typeface="Lato Light" charset="0"/>
              </a:rPr>
              <a:t>— </a:t>
            </a:r>
            <a:r>
              <a:rPr lang="en-US" sz="2026" b="1" kern="0" dirty="0">
                <a:latin typeface="Lato" charset="0"/>
                <a:ea typeface="Lato Light" charset="0"/>
                <a:cs typeface="Lato Light" charset="0"/>
              </a:rPr>
              <a:t>The World Bank</a:t>
            </a:r>
            <a:endParaRPr lang="en-US" sz="4314" b="1" kern="0" dirty="0">
              <a:latin typeface="Lato" charset="0"/>
              <a:ea typeface="Lato" charset="0"/>
              <a:cs typeface="Lato" charset="0"/>
            </a:endParaRPr>
          </a:p>
        </p:txBody>
      </p:sp>
      <p:sp>
        <p:nvSpPr>
          <p:cNvPr id="9" name="TextBox 8"/>
          <p:cNvSpPr txBox="1"/>
          <p:nvPr/>
        </p:nvSpPr>
        <p:spPr>
          <a:xfrm>
            <a:off x="539750" y="260350"/>
            <a:ext cx="2003425" cy="4214813"/>
          </a:xfrm>
          <a:prstGeom prst="rect">
            <a:avLst/>
          </a:prstGeom>
          <a:noFill/>
        </p:spPr>
        <p:txBody>
          <a:bodyPr>
            <a:spAutoFit/>
          </a:bodyPr>
          <a:lstStyle/>
          <a:p>
            <a:pPr defTabSz="342991" eaLnBrk="1" fontAlgn="auto" hangingPunct="1">
              <a:spcBef>
                <a:spcPts val="0"/>
              </a:spcBef>
              <a:spcAft>
                <a:spcPts val="0"/>
              </a:spcAft>
              <a:defRPr/>
            </a:pPr>
            <a:r>
              <a:rPr lang="en-US" sz="26782" kern="0" dirty="0">
                <a:latin typeface="Lato Light" charset="0"/>
                <a:ea typeface="Lato Light" charset="0"/>
                <a:cs typeface="Lato Light" charset="0"/>
              </a:rPr>
              <a:t>“</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a:blip r:embed="rId3"/>
          <a:srcRect t="23706" b="23706"/>
          <a:stretch>
            <a:fillRect/>
          </a:stretch>
        </p:blipFill>
        <p:spPr>
          <a:xfrm>
            <a:off x="0" y="3228975"/>
            <a:ext cx="9144000" cy="2771775"/>
          </a:xfrm>
          <a:solidFill>
            <a:schemeClr val="bg1">
              <a:lumMod val="95000"/>
            </a:schemeClr>
          </a:solidFill>
        </p:spPr>
      </p:pic>
      <p:sp>
        <p:nvSpPr>
          <p:cNvPr id="15363" name="TextBox 13"/>
          <p:cNvSpPr txBox="1">
            <a:spLocks noChangeArrowheads="1"/>
          </p:cNvSpPr>
          <p:nvPr/>
        </p:nvSpPr>
        <p:spPr bwMode="auto">
          <a:xfrm>
            <a:off x="251520" y="1974850"/>
            <a:ext cx="87129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214313">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buFont typeface="Wingdings" panose="05000000000000000000" pitchFamily="2" charset="2"/>
              <a:buChar char="§"/>
            </a:pPr>
            <a:r>
              <a:rPr lang="en-US" altLang="cs-CZ" sz="1800" b="1" dirty="0" err="1">
                <a:latin typeface="Montserrat Light"/>
                <a:ea typeface="Montserrat Light"/>
                <a:cs typeface="Montserrat Light"/>
              </a:rPr>
              <a:t>Nákladní</a:t>
            </a:r>
            <a:r>
              <a:rPr lang="en-US" altLang="cs-CZ" sz="1800" b="1" dirty="0">
                <a:latin typeface="Montserrat Light"/>
                <a:ea typeface="Montserrat Light"/>
                <a:cs typeface="Montserrat Light"/>
              </a:rPr>
              <a:t> p</a:t>
            </a:r>
            <a:r>
              <a:rPr lang="sk-SK" altLang="cs-CZ" sz="1800" b="1" dirty="0" err="1">
                <a:latin typeface="Montserrat Light"/>
                <a:ea typeface="Montserrat Light"/>
                <a:cs typeface="Montserrat Light"/>
              </a:rPr>
              <a:t>řeprava</a:t>
            </a:r>
            <a:r>
              <a:rPr lang="sk-SK" altLang="cs-CZ" sz="1800" b="1" dirty="0">
                <a:latin typeface="Montserrat Light"/>
                <a:ea typeface="Montserrat Light"/>
                <a:cs typeface="Montserrat Light"/>
              </a:rPr>
              <a:t> roste </a:t>
            </a:r>
            <a:r>
              <a:rPr lang="sk-SK" altLang="cs-CZ" sz="1800" b="1" dirty="0" err="1">
                <a:latin typeface="Montserrat Light"/>
                <a:ea typeface="Montserrat Light"/>
                <a:cs typeface="Montserrat Light"/>
              </a:rPr>
              <a:t>mezi</a:t>
            </a:r>
            <a:r>
              <a:rPr lang="sk-SK" altLang="cs-CZ" sz="1800" b="1" dirty="0">
                <a:latin typeface="Montserrat Light"/>
                <a:ea typeface="Montserrat Light"/>
                <a:cs typeface="Montserrat Light"/>
              </a:rPr>
              <a:t> </a:t>
            </a:r>
            <a:r>
              <a:rPr lang="sk-SK" altLang="cs-CZ" sz="1800" b="1" dirty="0" err="1">
                <a:latin typeface="Montserrat Light"/>
                <a:ea typeface="Montserrat Light"/>
                <a:cs typeface="Montserrat Light"/>
              </a:rPr>
              <a:t>přístavem</a:t>
            </a:r>
            <a:r>
              <a:rPr lang="sk-SK" altLang="cs-CZ" sz="1800" b="1" dirty="0">
                <a:latin typeface="Montserrat Light"/>
                <a:ea typeface="Montserrat Light"/>
                <a:cs typeface="Montserrat Light"/>
              </a:rPr>
              <a:t> v </a:t>
            </a:r>
            <a:r>
              <a:rPr lang="sk-SK" altLang="cs-CZ" sz="1800" b="1" dirty="0" err="1">
                <a:latin typeface="Montserrat Light"/>
                <a:ea typeface="Montserrat Light"/>
                <a:cs typeface="Montserrat Light"/>
              </a:rPr>
              <a:t>Chittagong</a:t>
            </a:r>
            <a:r>
              <a:rPr lang="sk-SK" altLang="cs-CZ" sz="1800" b="1" dirty="0">
                <a:latin typeface="Montserrat Light"/>
                <a:ea typeface="Montserrat Light"/>
                <a:cs typeface="Montserrat Light"/>
              </a:rPr>
              <a:t> a ICD v </a:t>
            </a:r>
            <a:r>
              <a:rPr lang="sk-SK" altLang="cs-CZ" sz="1800" b="1" dirty="0" err="1">
                <a:latin typeface="Montserrat Light"/>
                <a:ea typeface="Montserrat Light"/>
                <a:cs typeface="Montserrat Light"/>
              </a:rPr>
              <a:t>Dhace</a:t>
            </a:r>
            <a:r>
              <a:rPr lang="sk-SK" altLang="cs-CZ" sz="1800" b="1" dirty="0">
                <a:latin typeface="Montserrat Light"/>
                <a:ea typeface="Montserrat Light"/>
                <a:cs typeface="Montserrat Light"/>
              </a:rPr>
              <a:t> </a:t>
            </a:r>
            <a:r>
              <a:rPr lang="sk-SK" altLang="cs-CZ" sz="1800" b="1" dirty="0" err="1">
                <a:latin typeface="Montserrat Light"/>
                <a:ea typeface="Montserrat Light"/>
                <a:cs typeface="Montserrat Light"/>
              </a:rPr>
              <a:t>díky</a:t>
            </a:r>
            <a:r>
              <a:rPr lang="sk-SK" altLang="cs-CZ" sz="1800" b="1" dirty="0">
                <a:latin typeface="Montserrat Light"/>
                <a:ea typeface="Montserrat Light"/>
                <a:cs typeface="Montserrat Light"/>
              </a:rPr>
              <a:t> </a:t>
            </a:r>
            <a:r>
              <a:rPr lang="sk-SK" altLang="cs-CZ" sz="1800" b="1" dirty="0" err="1">
                <a:latin typeface="Montserrat Light"/>
                <a:ea typeface="Montserrat Light"/>
                <a:cs typeface="Montserrat Light"/>
              </a:rPr>
              <a:t>nízkým</a:t>
            </a:r>
            <a:r>
              <a:rPr lang="sk-SK" altLang="cs-CZ" sz="1800" b="1" dirty="0">
                <a:latin typeface="Montserrat Light"/>
                <a:ea typeface="Montserrat Light"/>
                <a:cs typeface="Montserrat Light"/>
              </a:rPr>
              <a:t> </a:t>
            </a:r>
            <a:r>
              <a:rPr lang="sk-SK" altLang="cs-CZ" sz="1800" b="1" dirty="0" err="1">
                <a:latin typeface="Montserrat Light"/>
                <a:ea typeface="Montserrat Light"/>
                <a:cs typeface="Montserrat Light"/>
              </a:rPr>
              <a:t>nákladům</a:t>
            </a:r>
            <a:r>
              <a:rPr lang="sk-SK" altLang="cs-CZ" sz="1800" b="1" dirty="0">
                <a:latin typeface="Montserrat Light"/>
                <a:ea typeface="Montserrat Light"/>
                <a:cs typeface="Montserrat Light"/>
              </a:rPr>
              <a:t>.</a:t>
            </a:r>
            <a:endParaRPr lang="en-US" altLang="cs-CZ" sz="1800" b="1" dirty="0">
              <a:latin typeface="Montserrat Light"/>
              <a:ea typeface="Montserrat Light"/>
              <a:cs typeface="Montserrat Light"/>
            </a:endParaRPr>
          </a:p>
          <a:p>
            <a:pPr>
              <a:buFont typeface="Wingdings" panose="05000000000000000000" pitchFamily="2" charset="2"/>
              <a:buChar char="§"/>
            </a:pPr>
            <a:r>
              <a:rPr lang="en-US" altLang="cs-CZ" sz="1800" b="1" dirty="0" err="1">
                <a:latin typeface="Montserrat Light"/>
                <a:ea typeface="Montserrat Light"/>
                <a:cs typeface="Montserrat Light"/>
              </a:rPr>
              <a:t>Nutnost</a:t>
            </a:r>
            <a:r>
              <a:rPr lang="en-US" altLang="cs-CZ" sz="1800" b="1" dirty="0">
                <a:latin typeface="Montserrat Light"/>
                <a:ea typeface="Montserrat Light"/>
                <a:cs typeface="Montserrat Light"/>
              </a:rPr>
              <a:t> </a:t>
            </a:r>
            <a:r>
              <a:rPr lang="en-US" altLang="cs-CZ" sz="1800" b="1" dirty="0" err="1">
                <a:latin typeface="Montserrat Light"/>
                <a:ea typeface="Montserrat Light"/>
                <a:cs typeface="Montserrat Light"/>
              </a:rPr>
              <a:t>reforem</a:t>
            </a:r>
            <a:r>
              <a:rPr lang="en-US" altLang="cs-CZ" sz="1800" b="1" dirty="0">
                <a:latin typeface="Montserrat Light"/>
                <a:ea typeface="Montserrat Light"/>
                <a:cs typeface="Montserrat Light"/>
              </a:rPr>
              <a:t> </a:t>
            </a:r>
            <a:r>
              <a:rPr lang="sk-SK" altLang="cs-CZ" sz="1800" b="1" dirty="0" err="1">
                <a:latin typeface="Montserrat Light"/>
                <a:ea typeface="Montserrat Light"/>
                <a:cs typeface="Montserrat Light"/>
              </a:rPr>
              <a:t>kvůli</a:t>
            </a:r>
            <a:r>
              <a:rPr lang="sk-SK" altLang="cs-CZ" sz="1800" b="1" dirty="0">
                <a:latin typeface="Montserrat Light"/>
                <a:ea typeface="Montserrat Light"/>
                <a:cs typeface="Montserrat Light"/>
              </a:rPr>
              <a:t> </a:t>
            </a:r>
            <a:r>
              <a:rPr lang="sk-SK" altLang="cs-CZ" sz="1800" b="1" dirty="0" err="1">
                <a:latin typeface="Montserrat Light"/>
                <a:ea typeface="Montserrat Light"/>
                <a:cs typeface="Montserrat Light"/>
              </a:rPr>
              <a:t>současné</a:t>
            </a:r>
            <a:r>
              <a:rPr lang="sk-SK" altLang="cs-CZ" sz="1800" b="1" dirty="0">
                <a:latin typeface="Montserrat Light"/>
                <a:ea typeface="Montserrat Light"/>
                <a:cs typeface="Montserrat Light"/>
              </a:rPr>
              <a:t> </a:t>
            </a:r>
            <a:r>
              <a:rPr lang="sk-SK" altLang="cs-CZ" sz="1800" b="1" dirty="0" err="1">
                <a:latin typeface="Montserrat Light"/>
                <a:ea typeface="Montserrat Light"/>
                <a:cs typeface="Montserrat Light"/>
              </a:rPr>
              <a:t>neefektivní</a:t>
            </a:r>
            <a:r>
              <a:rPr lang="sk-SK" altLang="cs-CZ" sz="1800" b="1" dirty="0">
                <a:latin typeface="Montserrat Light"/>
                <a:ea typeface="Montserrat Light"/>
                <a:cs typeface="Montserrat Light"/>
              </a:rPr>
              <a:t> </a:t>
            </a:r>
            <a:r>
              <a:rPr lang="sk-SK" altLang="cs-CZ" sz="1800" b="1" dirty="0" err="1">
                <a:latin typeface="Montserrat Light"/>
                <a:ea typeface="Montserrat Light"/>
                <a:cs typeface="Montserrat Light"/>
              </a:rPr>
              <a:t>infrastruktuře</a:t>
            </a:r>
            <a:r>
              <a:rPr lang="sk-SK" altLang="cs-CZ" sz="1800" b="1" dirty="0">
                <a:latin typeface="Montserrat Light"/>
                <a:ea typeface="Montserrat Light"/>
                <a:cs typeface="Montserrat Light"/>
              </a:rPr>
              <a:t>, špatnému stavu </a:t>
            </a:r>
            <a:r>
              <a:rPr lang="sk-SK" altLang="cs-CZ" sz="1800" b="1" dirty="0" err="1">
                <a:latin typeface="Montserrat Light"/>
                <a:ea typeface="Montserrat Light"/>
                <a:cs typeface="Montserrat Light"/>
              </a:rPr>
              <a:t>dlouhodobého</a:t>
            </a:r>
            <a:r>
              <a:rPr lang="sk-SK" altLang="cs-CZ" sz="1800" b="1" dirty="0">
                <a:latin typeface="Montserrat Light"/>
                <a:ea typeface="Montserrat Light"/>
                <a:cs typeface="Montserrat Light"/>
              </a:rPr>
              <a:t> hmotného majetku a vysokých režijných </a:t>
            </a:r>
            <a:r>
              <a:rPr lang="sk-SK" altLang="cs-CZ" sz="1800" b="1" dirty="0" err="1">
                <a:latin typeface="Montserrat Light"/>
                <a:ea typeface="Montserrat Light"/>
                <a:cs typeface="Montserrat Light"/>
              </a:rPr>
              <a:t>nákladů</a:t>
            </a:r>
            <a:r>
              <a:rPr lang="sk-SK" altLang="cs-CZ" sz="1800" b="1" dirty="0">
                <a:latin typeface="Montserrat Light"/>
                <a:ea typeface="Montserrat Light"/>
                <a:cs typeface="Montserrat Light"/>
              </a:rPr>
              <a:t>.</a:t>
            </a:r>
          </a:p>
        </p:txBody>
      </p:sp>
      <p:sp>
        <p:nvSpPr>
          <p:cNvPr id="24" name="TextBox 23"/>
          <p:cNvSpPr txBox="1"/>
          <p:nvPr/>
        </p:nvSpPr>
        <p:spPr>
          <a:xfrm>
            <a:off x="1414315" y="1230313"/>
            <a:ext cx="2953053" cy="461665"/>
          </a:xfrm>
          <a:prstGeom prst="rect">
            <a:avLst/>
          </a:prstGeom>
          <a:noFill/>
        </p:spPr>
        <p:txBody>
          <a:bodyPr wrap="none">
            <a:spAutoFit/>
          </a:bodyPr>
          <a:lstStyle/>
          <a:p>
            <a:pPr algn="ctr">
              <a:defRPr/>
            </a:pPr>
            <a:r>
              <a:rPr lang="sk-SK" sz="2400" b="1" dirty="0">
                <a:solidFill>
                  <a:srgbClr val="7D1E1E"/>
                </a:solidFill>
                <a:ea typeface="+mj-ea"/>
                <a:cs typeface="+mj-cs"/>
              </a:rPr>
              <a:t>Železniční doprava</a:t>
            </a:r>
            <a:endParaRPr lang="en-US" sz="2400" b="1" dirty="0">
              <a:solidFill>
                <a:srgbClr val="7D1E1E"/>
              </a:solidFill>
              <a:ea typeface="+mj-ea"/>
              <a:cs typeface="+mj-cs"/>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p:nvPr/>
        </p:nvSpPr>
        <p:spPr>
          <a:xfrm>
            <a:off x="468313" y="1196975"/>
            <a:ext cx="5519737" cy="461963"/>
          </a:xfrm>
          <a:prstGeom prst="rect">
            <a:avLst/>
          </a:prstGeom>
          <a:noFill/>
        </p:spPr>
        <p:txBody>
          <a:bodyPr>
            <a:spAutoFit/>
          </a:bodyPr>
          <a:lstStyle/>
          <a:p>
            <a:pPr>
              <a:defRPr/>
            </a:pPr>
            <a:r>
              <a:rPr lang="en-US" sz="2400" b="1" dirty="0" err="1">
                <a:solidFill>
                  <a:srgbClr val="7D1E1E"/>
                </a:solidFill>
                <a:ea typeface="+mj-ea"/>
                <a:cs typeface="+mj-cs"/>
              </a:rPr>
              <a:t>Silniční</a:t>
            </a:r>
            <a:r>
              <a:rPr lang="en-US" sz="2400" b="1" dirty="0">
                <a:solidFill>
                  <a:srgbClr val="7D1E1E"/>
                </a:solidFill>
                <a:ea typeface="+mj-ea"/>
                <a:cs typeface="+mj-cs"/>
              </a:rPr>
              <a:t> </a:t>
            </a:r>
            <a:r>
              <a:rPr lang="en-US" sz="2400" b="1" dirty="0" err="1">
                <a:solidFill>
                  <a:srgbClr val="7D1E1E"/>
                </a:solidFill>
                <a:ea typeface="+mj-ea"/>
                <a:cs typeface="+mj-cs"/>
              </a:rPr>
              <a:t>doprava</a:t>
            </a:r>
            <a:endParaRPr lang="en-US" sz="2400" b="1" dirty="0">
              <a:solidFill>
                <a:srgbClr val="7D1E1E"/>
              </a:solidFill>
              <a:ea typeface="+mj-ea"/>
              <a:cs typeface="+mj-cs"/>
            </a:endParaRPr>
          </a:p>
        </p:txBody>
      </p:sp>
      <p:sp>
        <p:nvSpPr>
          <p:cNvPr id="17411" name="Obdélník 3"/>
          <p:cNvSpPr>
            <a:spLocks noChangeArrowheads="1"/>
          </p:cNvSpPr>
          <p:nvPr/>
        </p:nvSpPr>
        <p:spPr bwMode="auto">
          <a:xfrm>
            <a:off x="468313" y="2060575"/>
            <a:ext cx="799147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buFont typeface="Arial" panose="020B0604020202020204" pitchFamily="34" charset="0"/>
              <a:buChar char="•"/>
            </a:pPr>
            <a:r>
              <a:rPr lang="en-US" altLang="cs-CZ" sz="2000" b="1" dirty="0">
                <a:latin typeface="Montserrat Light"/>
                <a:ea typeface="Montserrat Light"/>
                <a:cs typeface="Montserrat Light"/>
              </a:rPr>
              <a:t>Limit </a:t>
            </a:r>
            <a:r>
              <a:rPr lang="cs-CZ" altLang="cs-CZ" sz="2000" b="1" dirty="0">
                <a:latin typeface="Montserrat Light"/>
                <a:ea typeface="Montserrat Light"/>
                <a:cs typeface="Montserrat Light"/>
              </a:rPr>
              <a:t>n</a:t>
            </a:r>
            <a:r>
              <a:rPr lang="en-US" altLang="cs-CZ" sz="2000" b="1" dirty="0" err="1">
                <a:latin typeface="Montserrat Light"/>
                <a:ea typeface="Montserrat Light"/>
                <a:cs typeface="Montserrat Light"/>
              </a:rPr>
              <a:t>áklad</a:t>
            </a:r>
            <a:r>
              <a:rPr lang="cs-CZ" altLang="cs-CZ" sz="2000" b="1" dirty="0">
                <a:latin typeface="Montserrat Light"/>
                <a:ea typeface="Montserrat Light"/>
                <a:cs typeface="Montserrat Light"/>
              </a:rPr>
              <a:t>ů</a:t>
            </a:r>
            <a:r>
              <a:rPr lang="en-US" altLang="cs-CZ" sz="2000" b="1" dirty="0">
                <a:latin typeface="Montserrat Light"/>
                <a:ea typeface="Montserrat Light"/>
                <a:cs typeface="Montserrat Light"/>
              </a:rPr>
              <a:t> do </a:t>
            </a:r>
            <a:r>
              <a:rPr lang="en-US" altLang="cs-CZ" sz="2000" b="1" dirty="0" err="1">
                <a:latin typeface="Montserrat Light"/>
                <a:ea typeface="Montserrat Light"/>
                <a:cs typeface="Montserrat Light"/>
              </a:rPr>
              <a:t>velikosti</a:t>
            </a:r>
            <a:r>
              <a:rPr lang="en-US" altLang="cs-CZ" sz="2000" b="1" dirty="0">
                <a:latin typeface="Montserrat Light"/>
                <a:ea typeface="Montserrat Light"/>
                <a:cs typeface="Montserrat Light"/>
              </a:rPr>
              <a:t> 15 </a:t>
            </a:r>
            <a:r>
              <a:rPr lang="en-US" altLang="cs-CZ" sz="2000" b="1" dirty="0" err="1">
                <a:latin typeface="Montserrat Light"/>
                <a:ea typeface="Montserrat Light"/>
                <a:cs typeface="Montserrat Light"/>
              </a:rPr>
              <a:t>metr</a:t>
            </a:r>
            <a:r>
              <a:rPr lang="sk-SK" altLang="cs-CZ" sz="2000" b="1" dirty="0">
                <a:latin typeface="Montserrat Light"/>
                <a:ea typeface="Montserrat Light"/>
                <a:cs typeface="Montserrat Light"/>
              </a:rPr>
              <a:t>ů </a:t>
            </a:r>
            <a:r>
              <a:rPr lang="sk-SK" altLang="cs-CZ" sz="2000" b="1" dirty="0" err="1">
                <a:latin typeface="Montserrat Light"/>
                <a:ea typeface="Montserrat Light"/>
                <a:cs typeface="Montserrat Light"/>
              </a:rPr>
              <a:t>kvůli</a:t>
            </a:r>
            <a:r>
              <a:rPr lang="sk-SK" altLang="cs-CZ" sz="2000" b="1" dirty="0">
                <a:latin typeface="Montserrat Light"/>
                <a:ea typeface="Montserrat Light"/>
                <a:cs typeface="Montserrat Light"/>
              </a:rPr>
              <a:t> </a:t>
            </a:r>
            <a:r>
              <a:rPr lang="sk-SK" altLang="cs-CZ" sz="2000" b="1" dirty="0" err="1">
                <a:latin typeface="Montserrat Light"/>
                <a:ea typeface="Montserrat Light"/>
                <a:cs typeface="Montserrat Light"/>
              </a:rPr>
              <a:t>infrastruktuře</a:t>
            </a:r>
            <a:r>
              <a:rPr lang="sk-SK" altLang="cs-CZ" sz="2000" b="1" dirty="0">
                <a:latin typeface="Montserrat Light"/>
                <a:ea typeface="Montserrat Light"/>
                <a:cs typeface="Montserrat Light"/>
              </a:rPr>
              <a:t> pro </a:t>
            </a:r>
            <a:r>
              <a:rPr lang="sk-SK" altLang="cs-CZ" sz="2000" b="1" dirty="0" err="1">
                <a:latin typeface="Montserrat Light"/>
                <a:ea typeface="Montserrat Light"/>
                <a:cs typeface="Montserrat Light"/>
              </a:rPr>
              <a:t>nákladání</a:t>
            </a:r>
            <a:r>
              <a:rPr lang="sk-SK" altLang="cs-CZ" sz="2000" b="1" dirty="0">
                <a:latin typeface="Montserrat Light"/>
                <a:ea typeface="Montserrat Light"/>
                <a:cs typeface="Montserrat Light"/>
              </a:rPr>
              <a:t> a  </a:t>
            </a:r>
            <a:r>
              <a:rPr lang="sk-SK" altLang="cs-CZ" sz="2000" b="1" dirty="0" err="1">
                <a:latin typeface="Montserrat Light"/>
                <a:ea typeface="Montserrat Light"/>
                <a:cs typeface="Montserrat Light"/>
              </a:rPr>
              <a:t>vykládání</a:t>
            </a:r>
            <a:r>
              <a:rPr lang="sk-SK" altLang="cs-CZ" sz="2000" b="1" dirty="0">
                <a:latin typeface="Montserrat Light"/>
                <a:ea typeface="Montserrat Light"/>
                <a:cs typeface="Montserrat Light"/>
              </a:rPr>
              <a:t> </a:t>
            </a:r>
            <a:r>
              <a:rPr lang="sk-SK" altLang="cs-CZ" sz="2000" b="1" dirty="0" err="1">
                <a:latin typeface="Montserrat Light"/>
                <a:ea typeface="Montserrat Light"/>
                <a:cs typeface="Montserrat Light"/>
              </a:rPr>
              <a:t>nedovoluje</a:t>
            </a:r>
            <a:r>
              <a:rPr lang="sk-SK" altLang="cs-CZ" sz="2000" b="1" dirty="0">
                <a:latin typeface="Montserrat Light"/>
                <a:ea typeface="Montserrat Light"/>
                <a:cs typeface="Montserrat Light"/>
              </a:rPr>
              <a:t> využití </a:t>
            </a:r>
            <a:r>
              <a:rPr lang="sk-SK" altLang="cs-CZ" sz="2000" b="1" dirty="0" err="1">
                <a:latin typeface="Montserrat Light"/>
                <a:ea typeface="Montserrat Light"/>
                <a:cs typeface="Montserrat Light"/>
              </a:rPr>
              <a:t>kontejnerů</a:t>
            </a:r>
            <a:r>
              <a:rPr lang="sk-SK" altLang="cs-CZ" sz="2000" b="1" dirty="0">
                <a:latin typeface="Montserrat Light"/>
                <a:ea typeface="Montserrat Light"/>
                <a:cs typeface="Montserrat Light"/>
              </a:rPr>
              <a:t>.</a:t>
            </a:r>
            <a:endParaRPr lang="en-US" altLang="cs-CZ" sz="2000" b="1" dirty="0">
              <a:latin typeface="Montserrat Light"/>
              <a:ea typeface="Montserrat Light"/>
              <a:cs typeface="Montserrat Light"/>
            </a:endParaRPr>
          </a:p>
          <a:p>
            <a:pPr algn="just">
              <a:buFont typeface="Arial" panose="020B0604020202020204" pitchFamily="34" charset="0"/>
              <a:buChar char="•"/>
            </a:pPr>
            <a:r>
              <a:rPr lang="en-US" altLang="cs-CZ" sz="2000" b="1" dirty="0" err="1">
                <a:latin typeface="Montserrat Light"/>
                <a:ea typeface="Montserrat Light"/>
                <a:cs typeface="Montserrat Light"/>
              </a:rPr>
              <a:t>Kontejnery</a:t>
            </a:r>
            <a:r>
              <a:rPr lang="en-US" altLang="cs-CZ" sz="2000" b="1" dirty="0">
                <a:latin typeface="Montserrat Light"/>
                <a:ea typeface="Montserrat Light"/>
                <a:cs typeface="Montserrat Light"/>
              </a:rPr>
              <a:t> </a:t>
            </a:r>
            <a:r>
              <a:rPr lang="en-US" altLang="cs-CZ" sz="2000" b="1" dirty="0" err="1">
                <a:latin typeface="Montserrat Light"/>
                <a:ea typeface="Montserrat Light"/>
                <a:cs typeface="Montserrat Light"/>
              </a:rPr>
              <a:t>rovn</a:t>
            </a:r>
            <a:r>
              <a:rPr lang="sk-SK" altLang="cs-CZ" sz="2000" b="1" dirty="0" err="1">
                <a:latin typeface="Montserrat Light"/>
                <a:ea typeface="Montserrat Light"/>
                <a:cs typeface="Montserrat Light"/>
              </a:rPr>
              <a:t>ěž</a:t>
            </a:r>
            <a:r>
              <a:rPr lang="sk-SK" altLang="cs-CZ" sz="2000" b="1" dirty="0">
                <a:latin typeface="Montserrat Light"/>
                <a:ea typeface="Montserrat Light"/>
                <a:cs typeface="Montserrat Light"/>
              </a:rPr>
              <a:t> </a:t>
            </a:r>
            <a:r>
              <a:rPr lang="sk-SK" altLang="cs-CZ" sz="2000" b="1" dirty="0" err="1">
                <a:latin typeface="Montserrat Light"/>
                <a:ea typeface="Montserrat Light"/>
                <a:cs typeface="Montserrat Light"/>
              </a:rPr>
              <a:t>nejsou</a:t>
            </a:r>
            <a:r>
              <a:rPr lang="sk-SK" altLang="cs-CZ" sz="2000" b="1" dirty="0">
                <a:latin typeface="Montserrat Light"/>
                <a:ea typeface="Montserrat Light"/>
                <a:cs typeface="Montserrat Light"/>
              </a:rPr>
              <a:t> </a:t>
            </a:r>
            <a:r>
              <a:rPr lang="sk-SK" altLang="cs-CZ" sz="2000" b="1" dirty="0" err="1">
                <a:latin typeface="Montserrat Light"/>
                <a:ea typeface="Montserrat Light"/>
                <a:cs typeface="Montserrat Light"/>
              </a:rPr>
              <a:t>využitelné</a:t>
            </a:r>
            <a:r>
              <a:rPr lang="sk-SK" altLang="cs-CZ" sz="2000" b="1" dirty="0">
                <a:latin typeface="Montserrat Light"/>
                <a:ea typeface="Montserrat Light"/>
                <a:cs typeface="Montserrat Light"/>
              </a:rPr>
              <a:t> v </a:t>
            </a:r>
            <a:r>
              <a:rPr lang="cs-CZ" altLang="cs-CZ" sz="2000" b="1" dirty="0">
                <a:latin typeface="Montserrat Light"/>
                <a:ea typeface="Montserrat Light"/>
                <a:cs typeface="Montserrat Light"/>
              </a:rPr>
              <a:t>koridoru</a:t>
            </a:r>
            <a:r>
              <a:rPr lang="sk-SK" altLang="cs-CZ" sz="2000" b="1" dirty="0">
                <a:latin typeface="Montserrat Light"/>
                <a:ea typeface="Montserrat Light"/>
                <a:cs typeface="Montserrat Light"/>
              </a:rPr>
              <a:t> </a:t>
            </a:r>
            <a:r>
              <a:rPr lang="sk-SK" altLang="cs-CZ" sz="2000" b="1" dirty="0" err="1">
                <a:latin typeface="Montserrat Light"/>
                <a:ea typeface="Montserrat Light"/>
                <a:cs typeface="Montserrat Light"/>
              </a:rPr>
              <a:t>mezi</a:t>
            </a:r>
            <a:r>
              <a:rPr lang="sk-SK" altLang="cs-CZ" sz="2000" b="1" dirty="0">
                <a:latin typeface="Montserrat Light"/>
                <a:ea typeface="Montserrat Light"/>
                <a:cs typeface="Montserrat Light"/>
              </a:rPr>
              <a:t> </a:t>
            </a:r>
            <a:r>
              <a:rPr lang="en-US" altLang="cs-CZ" sz="2000" b="1" dirty="0" err="1">
                <a:latin typeface="Montserrat Light"/>
                <a:ea typeface="Montserrat Light"/>
                <a:cs typeface="Montserrat Light"/>
              </a:rPr>
              <a:t>Dhak</a:t>
            </a:r>
            <a:r>
              <a:rPr lang="cs-CZ" altLang="cs-CZ" sz="2000" b="1" dirty="0">
                <a:latin typeface="Montserrat Light"/>
                <a:ea typeface="Montserrat Light"/>
                <a:cs typeface="Montserrat Light"/>
              </a:rPr>
              <a:t>ou</a:t>
            </a:r>
            <a:r>
              <a:rPr lang="en-US" altLang="cs-CZ" sz="2000" b="1" dirty="0">
                <a:latin typeface="Montserrat Light"/>
                <a:ea typeface="Montserrat Light"/>
                <a:cs typeface="Montserrat Light"/>
              </a:rPr>
              <a:t> a Chittagong</a:t>
            </a:r>
            <a:r>
              <a:rPr lang="cs-CZ" altLang="cs-CZ" sz="2000" b="1" dirty="0" err="1">
                <a:latin typeface="Montserrat Light"/>
                <a:ea typeface="Montserrat Light"/>
                <a:cs typeface="Montserrat Light"/>
              </a:rPr>
              <a:t>em</a:t>
            </a:r>
            <a:r>
              <a:rPr lang="en-US" altLang="cs-CZ" sz="2000" b="1" dirty="0">
                <a:latin typeface="Montserrat Light"/>
                <a:ea typeface="Montserrat Light"/>
                <a:cs typeface="Montserrat Light"/>
              </a:rPr>
              <a:t> </a:t>
            </a:r>
            <a:r>
              <a:rPr lang="en-US" altLang="cs-CZ" sz="2000" b="1" dirty="0" err="1">
                <a:latin typeface="Montserrat Light"/>
                <a:ea typeface="Montserrat Light"/>
                <a:cs typeface="Montserrat Light"/>
              </a:rPr>
              <a:t>kv</a:t>
            </a:r>
            <a:r>
              <a:rPr lang="sk-SK" altLang="cs-CZ" sz="2000" b="1" dirty="0" err="1">
                <a:latin typeface="Montserrat Light"/>
                <a:ea typeface="Montserrat Light"/>
                <a:cs typeface="Montserrat Light"/>
              </a:rPr>
              <a:t>ůli</a:t>
            </a:r>
            <a:r>
              <a:rPr lang="sk-SK" altLang="cs-CZ" sz="2000" b="1" dirty="0">
                <a:latin typeface="Montserrat Light"/>
                <a:ea typeface="Montserrat Light"/>
                <a:cs typeface="Montserrat Light"/>
              </a:rPr>
              <a:t> </a:t>
            </a:r>
            <a:r>
              <a:rPr lang="sk-SK" altLang="cs-CZ" sz="2000" b="1" dirty="0" err="1">
                <a:latin typeface="Montserrat Light"/>
                <a:ea typeface="Montserrat Light"/>
                <a:cs typeface="Montserrat Light"/>
              </a:rPr>
              <a:t>omezení</a:t>
            </a:r>
            <a:r>
              <a:rPr lang="sk-SK" altLang="cs-CZ" sz="2000" b="1" dirty="0">
                <a:latin typeface="Montserrat Light"/>
                <a:ea typeface="Montserrat Light"/>
                <a:cs typeface="Montserrat Light"/>
              </a:rPr>
              <a:t> na </a:t>
            </a:r>
            <a:r>
              <a:rPr lang="sk-SK" altLang="cs-CZ" sz="2000" b="1" dirty="0" err="1">
                <a:latin typeface="Montserrat Light"/>
                <a:ea typeface="Montserrat Light"/>
                <a:cs typeface="Montserrat Light"/>
              </a:rPr>
              <a:t>mostech</a:t>
            </a:r>
            <a:r>
              <a:rPr lang="sk-SK" altLang="cs-CZ" sz="2000" b="1" dirty="0">
                <a:latin typeface="Montserrat Light"/>
                <a:ea typeface="Montserrat Light"/>
                <a:cs typeface="Montserrat Light"/>
              </a:rPr>
              <a:t>.</a:t>
            </a:r>
          </a:p>
          <a:p>
            <a:pPr algn="just">
              <a:buFont typeface="Arial" panose="020B0604020202020204" pitchFamily="34" charset="0"/>
              <a:buChar char="•"/>
            </a:pPr>
            <a:r>
              <a:rPr lang="en-US" altLang="cs-CZ" sz="2000" b="1" dirty="0" err="1">
                <a:latin typeface="Montserrat Light"/>
                <a:ea typeface="Montserrat Light"/>
                <a:cs typeface="Montserrat Light"/>
              </a:rPr>
              <a:t>Cesty</a:t>
            </a:r>
            <a:r>
              <a:rPr lang="en-US" altLang="cs-CZ" sz="2000" b="1" dirty="0">
                <a:latin typeface="Montserrat Light"/>
                <a:ea typeface="Montserrat Light"/>
                <a:cs typeface="Montserrat Light"/>
              </a:rPr>
              <a:t> </a:t>
            </a:r>
            <a:r>
              <a:rPr lang="en-US" altLang="cs-CZ" sz="2000" b="1" dirty="0" err="1">
                <a:latin typeface="Montserrat Light"/>
                <a:ea typeface="Montserrat Light"/>
                <a:cs typeface="Montserrat Light"/>
              </a:rPr>
              <a:t>mezi</a:t>
            </a:r>
            <a:r>
              <a:rPr lang="en-US" altLang="cs-CZ" sz="2000" b="1" dirty="0">
                <a:latin typeface="Montserrat Light"/>
                <a:ea typeface="Montserrat Light"/>
                <a:cs typeface="Montserrat Light"/>
              </a:rPr>
              <a:t> m</a:t>
            </a:r>
            <a:r>
              <a:rPr lang="sk-SK" altLang="cs-CZ" sz="2000" b="1" dirty="0" err="1">
                <a:latin typeface="Montserrat Light"/>
                <a:ea typeface="Montserrat Light"/>
                <a:cs typeface="Montserrat Light"/>
              </a:rPr>
              <a:t>ěsty</a:t>
            </a:r>
            <a:r>
              <a:rPr lang="sk-SK" altLang="cs-CZ" sz="2000" b="1" dirty="0">
                <a:latin typeface="Montserrat Light"/>
                <a:ea typeface="Montserrat Light"/>
                <a:cs typeface="Montserrat Light"/>
              </a:rPr>
              <a:t> </a:t>
            </a:r>
            <a:r>
              <a:rPr lang="sk-SK" altLang="cs-CZ" sz="2000" b="1" dirty="0" err="1">
                <a:latin typeface="Montserrat Light"/>
                <a:ea typeface="Montserrat Light"/>
                <a:cs typeface="Montserrat Light"/>
              </a:rPr>
              <a:t>jsou</a:t>
            </a:r>
            <a:r>
              <a:rPr lang="sk-SK" altLang="cs-CZ" sz="2000" b="1" dirty="0">
                <a:latin typeface="Montserrat Light"/>
                <a:ea typeface="Montserrat Light"/>
                <a:cs typeface="Montserrat Light"/>
              </a:rPr>
              <a:t> </a:t>
            </a:r>
            <a:r>
              <a:rPr lang="sk-SK" altLang="cs-CZ" sz="2000" b="1" dirty="0" err="1">
                <a:latin typeface="Montserrat Light"/>
                <a:ea typeface="Montserrat Light"/>
                <a:cs typeface="Montserrat Light"/>
              </a:rPr>
              <a:t>špatně</a:t>
            </a:r>
            <a:r>
              <a:rPr lang="sk-SK" altLang="cs-CZ" sz="2000" b="1" dirty="0">
                <a:latin typeface="Montserrat Light"/>
                <a:ea typeface="Montserrat Light"/>
                <a:cs typeface="Montserrat Light"/>
              </a:rPr>
              <a:t> udržované a </a:t>
            </a:r>
            <a:r>
              <a:rPr lang="sk-SK" altLang="cs-CZ" sz="2000" b="1" dirty="0" err="1">
                <a:latin typeface="Montserrat Light"/>
                <a:ea typeface="Montserrat Light"/>
                <a:cs typeface="Montserrat Light"/>
              </a:rPr>
              <a:t>úzké</a:t>
            </a:r>
            <a:r>
              <a:rPr lang="sk-SK" altLang="cs-CZ" sz="2000" b="1" dirty="0">
                <a:latin typeface="Montserrat Light"/>
                <a:ea typeface="Montserrat Light"/>
                <a:cs typeface="Montserrat Light"/>
              </a:rPr>
              <a:t>. Pouliční </a:t>
            </a:r>
            <a:r>
              <a:rPr lang="sk-SK" altLang="cs-CZ" sz="2000" b="1" dirty="0" err="1">
                <a:latin typeface="Montserrat Light"/>
                <a:ea typeface="Montserrat Light"/>
                <a:cs typeface="Montserrat Light"/>
              </a:rPr>
              <a:t>osvětlení</a:t>
            </a:r>
            <a:r>
              <a:rPr lang="sk-SK" altLang="cs-CZ" sz="2000" b="1" dirty="0">
                <a:latin typeface="Montserrat Light"/>
                <a:ea typeface="Montserrat Light"/>
                <a:cs typeface="Montserrat Light"/>
              </a:rPr>
              <a:t> často chybí, </a:t>
            </a:r>
            <a:r>
              <a:rPr lang="sk-SK" altLang="cs-CZ" sz="2000" b="1" dirty="0" err="1">
                <a:latin typeface="Montserrat Light"/>
                <a:ea typeface="Montserrat Light"/>
                <a:cs typeface="Montserrat Light"/>
              </a:rPr>
              <a:t>což</a:t>
            </a:r>
            <a:r>
              <a:rPr lang="sk-SK" altLang="cs-CZ" sz="2000" b="1" dirty="0">
                <a:latin typeface="Montserrat Light"/>
                <a:ea typeface="Montserrat Light"/>
                <a:cs typeface="Montserrat Light"/>
              </a:rPr>
              <a:t> zvyšuje nebezpečí </a:t>
            </a:r>
            <a:r>
              <a:rPr lang="sk-SK" altLang="cs-CZ" sz="2000" b="1" dirty="0" err="1">
                <a:latin typeface="Montserrat Light"/>
                <a:ea typeface="Montserrat Light"/>
                <a:cs typeface="Montserrat Light"/>
              </a:rPr>
              <a:t>jízdy</a:t>
            </a:r>
            <a:r>
              <a:rPr lang="sk-SK" altLang="cs-CZ" sz="2000" b="1" dirty="0">
                <a:latin typeface="Montserrat Light"/>
                <a:ea typeface="Montserrat Light"/>
                <a:cs typeface="Montserrat Light"/>
              </a:rPr>
              <a:t> v noci.</a:t>
            </a:r>
            <a:endParaRPr lang="en-US" altLang="cs-CZ" sz="2000" b="1" dirty="0">
              <a:latin typeface="Montserrat Light"/>
              <a:ea typeface="Montserrat Light"/>
              <a:cs typeface="Montserrat Light"/>
            </a:endParaRPr>
          </a:p>
          <a:p>
            <a:pPr algn="just">
              <a:buFont typeface="Arial" panose="020B0604020202020204" pitchFamily="34" charset="0"/>
              <a:buChar char="•"/>
            </a:pPr>
            <a:r>
              <a:rPr lang="en-US" altLang="cs-CZ" sz="2000" b="1" dirty="0" err="1">
                <a:latin typeface="Montserrat Light"/>
                <a:ea typeface="Montserrat Light"/>
                <a:cs typeface="Montserrat Light"/>
              </a:rPr>
              <a:t>Zilla</a:t>
            </a:r>
            <a:r>
              <a:rPr lang="en-US" altLang="cs-CZ" sz="2000" b="1" dirty="0">
                <a:latin typeface="Montserrat Light"/>
                <a:ea typeface="Montserrat Light"/>
                <a:cs typeface="Montserrat Light"/>
              </a:rPr>
              <a:t> </a:t>
            </a:r>
            <a:r>
              <a:rPr lang="en-US" altLang="cs-CZ" sz="2000" b="1" dirty="0" err="1">
                <a:latin typeface="Montserrat Light"/>
                <a:ea typeface="Montserrat Light"/>
                <a:cs typeface="Montserrat Light"/>
              </a:rPr>
              <a:t>silnice</a:t>
            </a:r>
            <a:r>
              <a:rPr lang="en-US" altLang="cs-CZ" sz="2000" b="1" dirty="0">
                <a:latin typeface="Montserrat Light"/>
                <a:ea typeface="Montserrat Light"/>
                <a:cs typeface="Montserrat Light"/>
              </a:rPr>
              <a:t>, </a:t>
            </a:r>
            <a:r>
              <a:rPr lang="en-US" altLang="cs-CZ" sz="2000" b="1" dirty="0" err="1">
                <a:latin typeface="Montserrat Light"/>
                <a:ea typeface="Montserrat Light"/>
                <a:cs typeface="Montserrat Light"/>
              </a:rPr>
              <a:t>tj</a:t>
            </a:r>
            <a:r>
              <a:rPr lang="en-US" altLang="cs-CZ" sz="2000" b="1" dirty="0">
                <a:latin typeface="Montserrat Light"/>
                <a:ea typeface="Montserrat Light"/>
                <a:cs typeface="Montserrat Light"/>
              </a:rPr>
              <a:t>. </a:t>
            </a:r>
            <a:r>
              <a:rPr lang="en-US" altLang="cs-CZ" sz="2000" b="1" dirty="0" err="1">
                <a:latin typeface="Montserrat Light"/>
                <a:ea typeface="Montserrat Light"/>
                <a:cs typeface="Montserrat Light"/>
              </a:rPr>
              <a:t>okresní</a:t>
            </a:r>
            <a:r>
              <a:rPr lang="en-US" altLang="cs-CZ" sz="2000" b="1" dirty="0">
                <a:latin typeface="Montserrat Light"/>
                <a:ea typeface="Montserrat Light"/>
                <a:cs typeface="Montserrat Light"/>
              </a:rPr>
              <a:t> </a:t>
            </a:r>
            <a:r>
              <a:rPr lang="en-US" altLang="cs-CZ" sz="2000" b="1" dirty="0" err="1">
                <a:latin typeface="Montserrat Light"/>
                <a:ea typeface="Montserrat Light"/>
                <a:cs typeface="Montserrat Light"/>
              </a:rPr>
              <a:t>silnice</a:t>
            </a:r>
            <a:r>
              <a:rPr lang="en-US" altLang="cs-CZ" sz="2000" b="1" dirty="0">
                <a:latin typeface="Montserrat Light"/>
                <a:ea typeface="Montserrat Light"/>
                <a:cs typeface="Montserrat Light"/>
              </a:rPr>
              <a:t>, </a:t>
            </a:r>
            <a:r>
              <a:rPr lang="en-US" altLang="cs-CZ" sz="2000" b="1" dirty="0" err="1">
                <a:latin typeface="Montserrat Light"/>
                <a:ea typeface="Montserrat Light"/>
                <a:cs typeface="Montserrat Light"/>
              </a:rPr>
              <a:t>nejsou</a:t>
            </a:r>
            <a:r>
              <a:rPr lang="en-US" altLang="cs-CZ" sz="2000" b="1" dirty="0">
                <a:latin typeface="Montserrat Light"/>
                <a:ea typeface="Montserrat Light"/>
                <a:cs typeface="Montserrat Light"/>
              </a:rPr>
              <a:t> </a:t>
            </a:r>
            <a:r>
              <a:rPr lang="cs-CZ" altLang="cs-CZ" sz="2000" b="1" dirty="0">
                <a:latin typeface="Montserrat Light"/>
                <a:ea typeface="Montserrat Light"/>
                <a:cs typeface="Montserrat Light"/>
              </a:rPr>
              <a:t>asfaltované</a:t>
            </a:r>
            <a:r>
              <a:rPr lang="en-US" altLang="cs-CZ" sz="2000" b="1" dirty="0">
                <a:latin typeface="Montserrat Light"/>
                <a:ea typeface="Montserrat Light"/>
                <a:cs typeface="Montserrat Light"/>
              </a:rPr>
              <a:t>, ale </a:t>
            </a:r>
            <a:r>
              <a:rPr lang="en-US" altLang="cs-CZ" sz="2000" b="1" dirty="0" err="1">
                <a:latin typeface="Montserrat Light"/>
                <a:ea typeface="Montserrat Light"/>
                <a:cs typeface="Montserrat Light"/>
              </a:rPr>
              <a:t>jsou</a:t>
            </a:r>
            <a:r>
              <a:rPr lang="en-US" altLang="cs-CZ" sz="2000" b="1" dirty="0">
                <a:latin typeface="Montserrat Light"/>
                <a:ea typeface="Montserrat Light"/>
                <a:cs typeface="Montserrat Light"/>
              </a:rPr>
              <a:t> </a:t>
            </a:r>
            <a:r>
              <a:rPr lang="en-US" altLang="cs-CZ" sz="2000" b="1" dirty="0" err="1">
                <a:latin typeface="Montserrat Light"/>
                <a:ea typeface="Montserrat Light"/>
                <a:cs typeface="Montserrat Light"/>
              </a:rPr>
              <a:t>zpevn</a:t>
            </a:r>
            <a:r>
              <a:rPr lang="sk-SK" altLang="cs-CZ" sz="2000" b="1" dirty="0" err="1">
                <a:latin typeface="Montserrat Light"/>
                <a:ea typeface="Montserrat Light"/>
                <a:cs typeface="Montserrat Light"/>
              </a:rPr>
              <a:t>ěné</a:t>
            </a:r>
            <a:r>
              <a:rPr lang="sk-SK" altLang="cs-CZ" sz="2000" b="1" dirty="0">
                <a:latin typeface="Montserrat Light"/>
                <a:ea typeface="Montserrat Light"/>
                <a:cs typeface="Montserrat Light"/>
              </a:rPr>
              <a:t>. </a:t>
            </a:r>
            <a:r>
              <a:rPr lang="sk-SK" altLang="cs-CZ" sz="2000" b="1" dirty="0" err="1">
                <a:latin typeface="Montserrat Light"/>
                <a:ea typeface="Montserrat Light"/>
                <a:cs typeface="Montserrat Light"/>
              </a:rPr>
              <a:t>Nedostatečná</a:t>
            </a:r>
            <a:r>
              <a:rPr lang="sk-SK" altLang="cs-CZ" sz="2000" b="1" dirty="0">
                <a:latin typeface="Montserrat Light"/>
                <a:ea typeface="Montserrat Light"/>
                <a:cs typeface="Montserrat Light"/>
              </a:rPr>
              <a:t> kvalita </a:t>
            </a:r>
            <a:r>
              <a:rPr lang="sk-SK" altLang="cs-CZ" sz="2000" b="1" dirty="0" err="1">
                <a:latin typeface="Montserrat Light"/>
                <a:ea typeface="Montserrat Light"/>
                <a:cs typeface="Montserrat Light"/>
              </a:rPr>
              <a:t>těchto</a:t>
            </a:r>
            <a:r>
              <a:rPr lang="sk-SK" altLang="cs-CZ" sz="2000" b="1" dirty="0">
                <a:latin typeface="Montserrat Light"/>
                <a:ea typeface="Montserrat Light"/>
                <a:cs typeface="Montserrat Light"/>
              </a:rPr>
              <a:t> </a:t>
            </a:r>
            <a:r>
              <a:rPr lang="sk-SK" altLang="cs-CZ" sz="2000" b="1" dirty="0" err="1">
                <a:latin typeface="Montserrat Light"/>
                <a:ea typeface="Montserrat Light"/>
                <a:cs typeface="Montserrat Light"/>
              </a:rPr>
              <a:t>silnic</a:t>
            </a:r>
            <a:r>
              <a:rPr lang="sk-SK" altLang="cs-CZ" sz="2000" b="1" dirty="0">
                <a:latin typeface="Montserrat Light"/>
                <a:ea typeface="Montserrat Light"/>
                <a:cs typeface="Montserrat Light"/>
              </a:rPr>
              <a:t> je často </a:t>
            </a:r>
            <a:r>
              <a:rPr lang="sk-SK" altLang="cs-CZ" sz="2000" b="1" dirty="0" err="1">
                <a:latin typeface="Montserrat Light"/>
                <a:ea typeface="Montserrat Light"/>
                <a:cs typeface="Montserrat Light"/>
              </a:rPr>
              <a:t>důsledkem</a:t>
            </a:r>
            <a:r>
              <a:rPr lang="sk-SK" altLang="cs-CZ" sz="2000" b="1" dirty="0">
                <a:latin typeface="Montserrat Light"/>
                <a:ea typeface="Montserrat Light"/>
                <a:cs typeface="Montserrat Light"/>
              </a:rPr>
              <a:t> </a:t>
            </a:r>
            <a:r>
              <a:rPr lang="sk-SK" altLang="cs-CZ" sz="2000" b="1" dirty="0" err="1">
                <a:latin typeface="Montserrat Light"/>
                <a:ea typeface="Montserrat Light"/>
                <a:cs typeface="Montserrat Light"/>
              </a:rPr>
              <a:t>přírodních</a:t>
            </a:r>
            <a:r>
              <a:rPr lang="sk-SK" altLang="cs-CZ" sz="2000" b="1" dirty="0">
                <a:latin typeface="Montserrat Light"/>
                <a:ea typeface="Montserrat Light"/>
                <a:cs typeface="Montserrat Light"/>
              </a:rPr>
              <a:t> katastrof.</a:t>
            </a:r>
          </a:p>
          <a:p>
            <a:pPr algn="just">
              <a:buFont typeface="Arial" panose="020B0604020202020204" pitchFamily="34" charset="0"/>
              <a:buChar char="•"/>
            </a:pPr>
            <a:r>
              <a:rPr lang="en-US" altLang="cs-CZ" sz="2000" b="1" dirty="0" err="1">
                <a:latin typeface="Montserrat Light"/>
                <a:ea typeface="Montserrat Light"/>
                <a:cs typeface="Montserrat Light"/>
              </a:rPr>
              <a:t>Bezpečnost</a:t>
            </a:r>
            <a:r>
              <a:rPr lang="en-US" altLang="cs-CZ" sz="2000" b="1" dirty="0">
                <a:latin typeface="Montserrat Light"/>
                <a:ea typeface="Montserrat Light"/>
                <a:cs typeface="Montserrat Light"/>
              </a:rPr>
              <a:t> </a:t>
            </a:r>
            <a:r>
              <a:rPr lang="en-US" altLang="cs-CZ" sz="2000" b="1" dirty="0" err="1">
                <a:latin typeface="Montserrat Light"/>
                <a:ea typeface="Montserrat Light"/>
                <a:cs typeface="Montserrat Light"/>
              </a:rPr>
              <a:t>na</a:t>
            </a:r>
            <a:r>
              <a:rPr lang="en-US" altLang="cs-CZ" sz="2000" b="1" dirty="0">
                <a:latin typeface="Montserrat Light"/>
                <a:ea typeface="Montserrat Light"/>
                <a:cs typeface="Montserrat Light"/>
              </a:rPr>
              <a:t> </a:t>
            </a:r>
            <a:r>
              <a:rPr lang="en-US" altLang="cs-CZ" sz="2000" b="1" dirty="0" err="1">
                <a:latin typeface="Montserrat Light"/>
                <a:ea typeface="Montserrat Light"/>
                <a:cs typeface="Montserrat Light"/>
              </a:rPr>
              <a:t>silnicích</a:t>
            </a:r>
            <a:r>
              <a:rPr lang="en-US" altLang="cs-CZ" sz="2000" b="1" dirty="0">
                <a:latin typeface="Montserrat Light"/>
                <a:ea typeface="Montserrat Light"/>
                <a:cs typeface="Montserrat Light"/>
              </a:rPr>
              <a:t> </a:t>
            </a:r>
            <a:r>
              <a:rPr lang="en-US" altLang="cs-CZ" sz="2000" b="1" dirty="0" err="1">
                <a:latin typeface="Montserrat Light"/>
                <a:ea typeface="Montserrat Light"/>
                <a:cs typeface="Montserrat Light"/>
              </a:rPr>
              <a:t>na</a:t>
            </a:r>
            <a:r>
              <a:rPr lang="en-US" altLang="cs-CZ" sz="2000" b="1" dirty="0">
                <a:latin typeface="Montserrat Light"/>
                <a:ea typeface="Montserrat Light"/>
                <a:cs typeface="Montserrat Light"/>
              </a:rPr>
              <a:t> </a:t>
            </a:r>
            <a:r>
              <a:rPr lang="en-US" altLang="cs-CZ" sz="2000" b="1" dirty="0" err="1">
                <a:latin typeface="Montserrat Light"/>
                <a:ea typeface="Montserrat Light"/>
                <a:cs typeface="Montserrat Light"/>
              </a:rPr>
              <a:t>dálničním</a:t>
            </a:r>
            <a:r>
              <a:rPr lang="en-US" altLang="cs-CZ" sz="2000" b="1" dirty="0">
                <a:latin typeface="Montserrat Light"/>
                <a:ea typeface="Montserrat Light"/>
                <a:cs typeface="Montserrat Light"/>
              </a:rPr>
              <a:t> </a:t>
            </a:r>
            <a:r>
              <a:rPr lang="en-US" altLang="cs-CZ" sz="2000" b="1" dirty="0" err="1">
                <a:latin typeface="Montserrat Light"/>
                <a:ea typeface="Montserrat Light"/>
                <a:cs typeface="Montserrat Light"/>
              </a:rPr>
              <a:t>koridoru</a:t>
            </a:r>
            <a:r>
              <a:rPr lang="en-US" altLang="cs-CZ" sz="2000" b="1" dirty="0">
                <a:latin typeface="Montserrat Light"/>
                <a:ea typeface="Montserrat Light"/>
                <a:cs typeface="Montserrat Light"/>
              </a:rPr>
              <a:t> je </a:t>
            </a:r>
            <a:r>
              <a:rPr lang="en-US" altLang="cs-CZ" sz="2000" b="1" dirty="0" err="1">
                <a:latin typeface="Montserrat Light"/>
                <a:ea typeface="Montserrat Light"/>
                <a:cs typeface="Montserrat Light"/>
              </a:rPr>
              <a:t>špatná</a:t>
            </a:r>
            <a:r>
              <a:rPr lang="en-US" altLang="cs-CZ" sz="2000" b="1" dirty="0">
                <a:latin typeface="Montserrat Light"/>
                <a:ea typeface="Montserrat Light"/>
                <a:cs typeface="Montserrat Light"/>
              </a:rPr>
              <a:t> z d</a:t>
            </a:r>
            <a:r>
              <a:rPr lang="sk-SK" altLang="cs-CZ" sz="2000" b="1" dirty="0" err="1">
                <a:latin typeface="Montserrat Light"/>
                <a:ea typeface="Montserrat Light"/>
                <a:cs typeface="Montserrat Light"/>
              </a:rPr>
              <a:t>ůvodu</a:t>
            </a:r>
            <a:r>
              <a:rPr lang="sk-SK" altLang="cs-CZ" sz="2000" b="1" dirty="0">
                <a:latin typeface="Montserrat Light"/>
                <a:ea typeface="Montserrat Light"/>
                <a:cs typeface="Montserrat Light"/>
              </a:rPr>
              <a:t> </a:t>
            </a:r>
            <a:r>
              <a:rPr lang="sk-SK" altLang="cs-CZ" sz="2000" b="1" dirty="0" err="1">
                <a:latin typeface="Montserrat Light"/>
                <a:ea typeface="Montserrat Light"/>
                <a:cs typeface="Montserrat Light"/>
              </a:rPr>
              <a:t>projíždění</a:t>
            </a:r>
            <a:r>
              <a:rPr lang="sk-SK" altLang="cs-CZ" sz="2000" b="1" dirty="0">
                <a:latin typeface="Montserrat Light"/>
                <a:ea typeface="Montserrat Light"/>
                <a:cs typeface="Montserrat Light"/>
              </a:rPr>
              <a:t> </a:t>
            </a:r>
            <a:r>
              <a:rPr lang="sk-SK" altLang="cs-CZ" sz="2000" b="1" dirty="0" err="1">
                <a:latin typeface="Montserrat Light"/>
                <a:ea typeface="Montserrat Light"/>
                <a:cs typeface="Montserrat Light"/>
              </a:rPr>
              <a:t>těžkých</a:t>
            </a:r>
            <a:r>
              <a:rPr lang="sk-SK" altLang="cs-CZ" sz="2000" b="1" dirty="0">
                <a:latin typeface="Montserrat Light"/>
                <a:ea typeface="Montserrat Light"/>
                <a:cs typeface="Montserrat Light"/>
              </a:rPr>
              <a:t> </a:t>
            </a:r>
            <a:r>
              <a:rPr lang="sk-SK" altLang="cs-CZ" sz="2000" b="1" dirty="0" err="1">
                <a:latin typeface="Montserrat Light"/>
                <a:ea typeface="Montserrat Light"/>
                <a:cs typeface="Montserrat Light"/>
              </a:rPr>
              <a:t>nákladních</a:t>
            </a:r>
            <a:r>
              <a:rPr lang="sk-SK" altLang="cs-CZ" sz="2000" b="1" dirty="0">
                <a:latin typeface="Montserrat Light"/>
                <a:ea typeface="Montserrat Light"/>
                <a:cs typeface="Montserrat Light"/>
              </a:rPr>
              <a:t> aut až do 23 </a:t>
            </a:r>
            <a:r>
              <a:rPr lang="sk-SK" altLang="cs-CZ" sz="2000" b="1" dirty="0" err="1">
                <a:latin typeface="Montserrat Light"/>
                <a:ea typeface="Montserrat Light"/>
                <a:cs typeface="Montserrat Light"/>
              </a:rPr>
              <a:t>tun</a:t>
            </a:r>
            <a:r>
              <a:rPr lang="sk-SK" altLang="cs-CZ" sz="2000" b="1" dirty="0">
                <a:latin typeface="Montserrat Light"/>
                <a:ea typeface="Montserrat Light"/>
                <a:cs typeface="Montserrat Light"/>
              </a:rPr>
              <a:t>.</a:t>
            </a:r>
            <a:endParaRPr lang="en-US" altLang="cs-CZ" sz="2800" b="1" dirty="0">
              <a:latin typeface="Montserrat Light"/>
              <a:ea typeface="Montserrat Light"/>
              <a:cs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3">
            <a:extLst>
              <a:ext uri="{28A0092B-C50C-407E-A947-70E740481C1C}">
                <a14:useLocalDpi xmlns:a14="http://schemas.microsoft.com/office/drawing/2010/main" val="0"/>
              </a:ext>
            </a:extLst>
          </a:blip>
          <a:srcRect l="26016" t="16022" r="13634" b="13542"/>
          <a:stretch>
            <a:fillRect/>
          </a:stretch>
        </p:blipFill>
        <p:spPr bwMode="auto">
          <a:xfrm>
            <a:off x="-25400" y="2054225"/>
            <a:ext cx="730885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398713" y="3860800"/>
            <a:ext cx="1309687" cy="273685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2" name="TextovéPole 1"/>
          <p:cNvSpPr txBox="1"/>
          <p:nvPr/>
        </p:nvSpPr>
        <p:spPr>
          <a:xfrm>
            <a:off x="684213" y="1196975"/>
            <a:ext cx="1774845" cy="461665"/>
          </a:xfrm>
          <a:prstGeom prst="rect">
            <a:avLst/>
          </a:prstGeom>
          <a:noFill/>
        </p:spPr>
        <p:txBody>
          <a:bodyPr wrap="none">
            <a:spAutoFit/>
          </a:bodyPr>
          <a:lstStyle/>
          <a:p>
            <a:pPr>
              <a:defRPr/>
            </a:pPr>
            <a:r>
              <a:rPr lang="cs-CZ" sz="2400" b="1" dirty="0">
                <a:solidFill>
                  <a:srgbClr val="7D1E1E"/>
                </a:solidFill>
                <a:ea typeface="+mj-ea"/>
                <a:cs typeface="+mj-cs"/>
              </a:rPr>
              <a:t>MALEDIVY</a:t>
            </a:r>
          </a:p>
        </p:txBody>
      </p:sp>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0"/>
            <a:ext cx="1738312"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5">
            <a:extLst>
              <a:ext uri="{28A0092B-C50C-407E-A947-70E740481C1C}">
                <a14:useLocalDpi xmlns:a14="http://schemas.microsoft.com/office/drawing/2010/main" val="0"/>
              </a:ext>
            </a:extLst>
          </a:blip>
          <a:srcRect l="20711" r="12389"/>
          <a:stretch>
            <a:fillRect/>
          </a:stretch>
        </p:blipFill>
        <p:spPr bwMode="auto">
          <a:xfrm>
            <a:off x="7518400" y="0"/>
            <a:ext cx="16256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06206"/>
            <a:ext cx="4436731" cy="6051794"/>
          </a:xfrm>
          <a:prstGeom prst="rect">
            <a:avLst/>
          </a:prstGeom>
        </p:spPr>
      </p:pic>
      <p:sp>
        <p:nvSpPr>
          <p:cNvPr id="5" name="5-Point Star 4"/>
          <p:cNvSpPr/>
          <p:nvPr/>
        </p:nvSpPr>
        <p:spPr>
          <a:xfrm>
            <a:off x="2167731" y="3021807"/>
            <a:ext cx="342901" cy="31075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7" name="Straight Arrow Connector 6"/>
          <p:cNvCxnSpPr>
            <a:stCxn id="5" idx="0"/>
          </p:cNvCxnSpPr>
          <p:nvPr/>
        </p:nvCxnSpPr>
        <p:spPr>
          <a:xfrm flipH="1" flipV="1">
            <a:off x="2060575" y="1393032"/>
            <a:ext cx="278607" cy="1628776"/>
          </a:xfrm>
          <a:prstGeom prst="straightConnector1">
            <a:avLst/>
          </a:prstGeom>
          <a:ln w="4445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257301" y="3392688"/>
            <a:ext cx="942578" cy="296662"/>
          </a:xfrm>
          <a:prstGeom prst="straightConnector1">
            <a:avLst/>
          </a:prstGeom>
          <a:ln w="44450">
            <a:solidFill>
              <a:srgbClr val="00B05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257300" y="3392688"/>
            <a:ext cx="942579" cy="1007862"/>
          </a:xfrm>
          <a:prstGeom prst="straightConnector1">
            <a:avLst/>
          </a:prstGeom>
          <a:ln w="44450">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406485" y="2368551"/>
            <a:ext cx="362115" cy="653257"/>
          </a:xfrm>
          <a:prstGeom prst="straightConnector1">
            <a:avLst/>
          </a:prstGeom>
          <a:ln w="44450">
            <a:solidFill>
              <a:srgbClr val="FFFF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41605" y="3057023"/>
            <a:ext cx="537698" cy="0"/>
          </a:xfrm>
          <a:prstGeom prst="straightConnector1">
            <a:avLst/>
          </a:prstGeom>
          <a:ln w="4445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44008" y="2025556"/>
            <a:ext cx="4364206" cy="738664"/>
          </a:xfrm>
          <a:prstGeom prst="rect">
            <a:avLst/>
          </a:prstGeom>
          <a:noFill/>
        </p:spPr>
        <p:txBody>
          <a:bodyPr wrap="square" rtlCol="0">
            <a:spAutoFit/>
          </a:bodyPr>
          <a:lstStyle/>
          <a:p>
            <a:pPr algn="ctr"/>
            <a:r>
              <a:rPr lang="sk-SK" sz="2400" b="1" dirty="0" err="1">
                <a:ln w="0"/>
                <a:effectLst>
                  <a:outerShdw blurRad="38100" dist="19050" dir="2700000" algn="tl" rotWithShape="0">
                    <a:schemeClr val="dk1">
                      <a:alpha val="40000"/>
                    </a:schemeClr>
                  </a:outerShdw>
                </a:effectLst>
              </a:rPr>
              <a:t>Vzdálenost</a:t>
            </a:r>
            <a:r>
              <a:rPr lang="sk-SK" sz="2400" b="1" dirty="0">
                <a:ln w="0"/>
                <a:effectLst>
                  <a:outerShdw blurRad="38100" dist="19050" dir="2700000" algn="tl" rotWithShape="0">
                    <a:schemeClr val="dk1">
                      <a:alpha val="40000"/>
                    </a:schemeClr>
                  </a:outerShdw>
                </a:effectLst>
              </a:rPr>
              <a:t> z Bogoty</a:t>
            </a:r>
            <a:endParaRPr lang="cs-CZ" sz="2400" b="1" dirty="0">
              <a:ln w="0"/>
              <a:effectLst>
                <a:outerShdw blurRad="38100" dist="19050" dir="2700000" algn="tl" rotWithShape="0">
                  <a:schemeClr val="dk1">
                    <a:alpha val="40000"/>
                  </a:schemeClr>
                </a:outerShdw>
              </a:effectLst>
            </a:endParaRPr>
          </a:p>
          <a:p>
            <a:pPr algn="ctr"/>
            <a:r>
              <a:rPr lang="cs-CZ" sz="1800" dirty="0">
                <a:ln w="0"/>
                <a:effectLst>
                  <a:outerShdw blurRad="38100" dist="19050" dir="2700000" algn="tl" rotWithShape="0">
                    <a:schemeClr val="dk1">
                      <a:alpha val="40000"/>
                    </a:schemeClr>
                  </a:outerShdw>
                </a:effectLst>
              </a:rPr>
              <a:t>(</a:t>
            </a:r>
            <a:r>
              <a:rPr lang="en-US" sz="1800" dirty="0"/>
              <a:t>35% </a:t>
            </a:r>
            <a:r>
              <a:rPr lang="en-US" sz="1800" dirty="0" err="1"/>
              <a:t>kolumbijského</a:t>
            </a:r>
            <a:r>
              <a:rPr lang="en-US" sz="1800" dirty="0"/>
              <a:t> HDP</a:t>
            </a:r>
            <a:r>
              <a:rPr lang="cs-CZ" sz="1800" dirty="0">
                <a:ln w="0"/>
                <a:effectLst>
                  <a:outerShdw blurRad="38100" dist="19050" dir="2700000" algn="tl" rotWithShape="0">
                    <a:schemeClr val="dk1">
                      <a:alpha val="40000"/>
                    </a:schemeClr>
                  </a:outerShdw>
                </a:effectLst>
              </a:rPr>
              <a:t>)</a:t>
            </a:r>
            <a:endParaRPr lang="en-US" sz="1800" dirty="0"/>
          </a:p>
        </p:txBody>
      </p:sp>
      <p:sp>
        <p:nvSpPr>
          <p:cNvPr id="21" name="TextBox 20"/>
          <p:cNvSpPr txBox="1"/>
          <p:nvPr/>
        </p:nvSpPr>
        <p:spPr>
          <a:xfrm>
            <a:off x="5508103" y="2918966"/>
            <a:ext cx="3325251" cy="738664"/>
          </a:xfrm>
          <a:prstGeom prst="rect">
            <a:avLst/>
          </a:prstGeom>
          <a:noFill/>
        </p:spPr>
        <p:txBody>
          <a:bodyPr wrap="square" rtlCol="0">
            <a:spAutoFit/>
          </a:bodyPr>
          <a:lstStyle/>
          <a:p>
            <a:r>
              <a:rPr lang="en-US" sz="2100" dirty="0"/>
              <a:t>Bogota </a:t>
            </a:r>
            <a:r>
              <a:rPr lang="mr-IN" sz="2100" dirty="0"/>
              <a:t>–</a:t>
            </a:r>
            <a:r>
              <a:rPr lang="sk-SK" sz="2100" dirty="0"/>
              <a:t> </a:t>
            </a:r>
            <a:r>
              <a:rPr lang="en-US" sz="2100" dirty="0" err="1"/>
              <a:t>námo</a:t>
            </a:r>
            <a:r>
              <a:rPr lang="sk-SK" sz="2100" dirty="0" err="1"/>
              <a:t>ř</a:t>
            </a:r>
            <a:r>
              <a:rPr lang="en-US" sz="2100" dirty="0" err="1"/>
              <a:t>ní</a:t>
            </a:r>
            <a:r>
              <a:rPr lang="en-US" sz="2100" dirty="0"/>
              <a:t> p</a:t>
            </a:r>
            <a:r>
              <a:rPr lang="sk-SK" sz="2100" dirty="0" err="1"/>
              <a:t>řístav</a:t>
            </a:r>
            <a:r>
              <a:rPr lang="sk-SK" sz="2100" dirty="0"/>
              <a:t> </a:t>
            </a:r>
            <a:r>
              <a:rPr lang="sk-SK" sz="2100" dirty="0" err="1"/>
              <a:t>Atlantic</a:t>
            </a:r>
            <a:r>
              <a:rPr lang="sk-SK" sz="2100" dirty="0"/>
              <a:t>    </a:t>
            </a:r>
            <a:r>
              <a:rPr lang="en-US" sz="2100" dirty="0"/>
              <a:t>1100 Km </a:t>
            </a:r>
          </a:p>
        </p:txBody>
      </p:sp>
      <p:cxnSp>
        <p:nvCxnSpPr>
          <p:cNvPr id="23" name="Straight Arrow Connector 22"/>
          <p:cNvCxnSpPr/>
          <p:nvPr/>
        </p:nvCxnSpPr>
        <p:spPr>
          <a:xfrm>
            <a:off x="4858081" y="4149080"/>
            <a:ext cx="535725" cy="0"/>
          </a:xfrm>
          <a:prstGeom prst="straightConnector1">
            <a:avLst/>
          </a:prstGeom>
          <a:ln w="44450">
            <a:solidFill>
              <a:srgbClr val="00B05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95404" y="3980795"/>
            <a:ext cx="3325251" cy="738664"/>
          </a:xfrm>
          <a:prstGeom prst="rect">
            <a:avLst/>
          </a:prstGeom>
          <a:noFill/>
        </p:spPr>
        <p:txBody>
          <a:bodyPr wrap="square" rtlCol="0">
            <a:spAutoFit/>
          </a:bodyPr>
          <a:lstStyle/>
          <a:p>
            <a:r>
              <a:rPr lang="en-US" sz="2100" dirty="0"/>
              <a:t>Bogota </a:t>
            </a:r>
            <a:r>
              <a:rPr lang="mr-IN" sz="2100" dirty="0"/>
              <a:t>–</a:t>
            </a:r>
            <a:r>
              <a:rPr lang="sk-SK" sz="2100" dirty="0"/>
              <a:t> </a:t>
            </a:r>
            <a:r>
              <a:rPr lang="en-US" sz="2100" dirty="0" err="1"/>
              <a:t>námo</a:t>
            </a:r>
            <a:r>
              <a:rPr lang="sk-SK" sz="2100" dirty="0" err="1"/>
              <a:t>ř</a:t>
            </a:r>
            <a:r>
              <a:rPr lang="en-US" sz="2100" dirty="0" err="1"/>
              <a:t>ní</a:t>
            </a:r>
            <a:r>
              <a:rPr lang="en-US" sz="2100" dirty="0"/>
              <a:t> p</a:t>
            </a:r>
            <a:r>
              <a:rPr lang="sk-SK" sz="2100" dirty="0" err="1"/>
              <a:t>řístav</a:t>
            </a:r>
            <a:r>
              <a:rPr lang="sk-SK" sz="2100" dirty="0"/>
              <a:t> </a:t>
            </a:r>
            <a:r>
              <a:rPr lang="sk-SK" sz="2100" dirty="0" err="1"/>
              <a:t>Pacific</a:t>
            </a:r>
            <a:r>
              <a:rPr lang="sk-SK" sz="2100" dirty="0"/>
              <a:t>      </a:t>
            </a:r>
            <a:r>
              <a:rPr lang="en-US" sz="2100" dirty="0"/>
              <a:t>607 Km </a:t>
            </a:r>
          </a:p>
        </p:txBody>
      </p:sp>
      <p:cxnSp>
        <p:nvCxnSpPr>
          <p:cNvPr id="27" name="Straight Arrow Connector 26"/>
          <p:cNvCxnSpPr/>
          <p:nvPr/>
        </p:nvCxnSpPr>
        <p:spPr>
          <a:xfrm>
            <a:off x="4856108" y="5197371"/>
            <a:ext cx="537698" cy="0"/>
          </a:xfrm>
          <a:prstGeom prst="straightConnector1">
            <a:avLst/>
          </a:prstGeom>
          <a:ln w="44450">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541272" y="4987883"/>
            <a:ext cx="3325251" cy="738664"/>
          </a:xfrm>
          <a:prstGeom prst="rect">
            <a:avLst/>
          </a:prstGeom>
          <a:noFill/>
        </p:spPr>
        <p:txBody>
          <a:bodyPr wrap="square" rtlCol="0">
            <a:spAutoFit/>
          </a:bodyPr>
          <a:lstStyle/>
          <a:p>
            <a:pPr algn="ctr"/>
            <a:r>
              <a:rPr lang="en-US" sz="2100" dirty="0"/>
              <a:t>Bogota </a:t>
            </a:r>
            <a:r>
              <a:rPr lang="mr-IN" sz="2100" dirty="0"/>
              <a:t>–</a:t>
            </a:r>
            <a:r>
              <a:rPr lang="en-US" sz="2100" dirty="0"/>
              <a:t> </a:t>
            </a:r>
            <a:r>
              <a:rPr lang="en-US" sz="2100" dirty="0" err="1"/>
              <a:t>hranice</a:t>
            </a:r>
            <a:r>
              <a:rPr lang="en-US" sz="2100" dirty="0"/>
              <a:t> </a:t>
            </a:r>
            <a:r>
              <a:rPr lang="en-US" sz="2100" dirty="0" err="1"/>
              <a:t>Ekvádor</a:t>
            </a:r>
            <a:r>
              <a:rPr lang="en-US" sz="2100" dirty="0"/>
              <a:t> 861 Km </a:t>
            </a:r>
          </a:p>
        </p:txBody>
      </p:sp>
      <p:cxnSp>
        <p:nvCxnSpPr>
          <p:cNvPr id="30" name="Straight Arrow Connector 29"/>
          <p:cNvCxnSpPr/>
          <p:nvPr/>
        </p:nvCxnSpPr>
        <p:spPr>
          <a:xfrm flipV="1">
            <a:off x="4901616" y="6050552"/>
            <a:ext cx="504889" cy="20440"/>
          </a:xfrm>
          <a:prstGeom prst="straightConnector1">
            <a:avLst/>
          </a:prstGeom>
          <a:ln w="44450">
            <a:solidFill>
              <a:srgbClr val="FFFF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41272" y="5820130"/>
            <a:ext cx="3602728" cy="738664"/>
          </a:xfrm>
          <a:prstGeom prst="rect">
            <a:avLst/>
          </a:prstGeom>
          <a:noFill/>
        </p:spPr>
        <p:txBody>
          <a:bodyPr wrap="square" rtlCol="0">
            <a:spAutoFit/>
          </a:bodyPr>
          <a:lstStyle/>
          <a:p>
            <a:r>
              <a:rPr lang="en-US" sz="2100" dirty="0"/>
              <a:t>Bogota </a:t>
            </a:r>
            <a:r>
              <a:rPr lang="mr-IN" sz="2100" dirty="0"/>
              <a:t>–</a:t>
            </a:r>
            <a:r>
              <a:rPr lang="sk-SK" sz="2100" dirty="0"/>
              <a:t> hranice</a:t>
            </a:r>
            <a:r>
              <a:rPr lang="en-US" sz="2100" dirty="0"/>
              <a:t> </a:t>
            </a:r>
            <a:r>
              <a:rPr lang="cs-CZ" sz="2100" dirty="0"/>
              <a:t>Venezuela</a:t>
            </a:r>
            <a:r>
              <a:rPr lang="en-US" sz="2100" dirty="0"/>
              <a:t> </a:t>
            </a:r>
            <a:r>
              <a:rPr lang="cs-CZ" sz="2100" dirty="0"/>
              <a:t>          	  </a:t>
            </a:r>
            <a:r>
              <a:rPr lang="en-US" sz="2100" dirty="0"/>
              <a:t>625 Km </a:t>
            </a:r>
          </a:p>
        </p:txBody>
      </p:sp>
      <p:sp>
        <p:nvSpPr>
          <p:cNvPr id="18" name="TextovéPole 17"/>
          <p:cNvSpPr txBox="1"/>
          <p:nvPr/>
        </p:nvSpPr>
        <p:spPr>
          <a:xfrm>
            <a:off x="4841605" y="1019312"/>
            <a:ext cx="1585690" cy="461665"/>
          </a:xfrm>
          <a:prstGeom prst="rect">
            <a:avLst/>
          </a:prstGeom>
          <a:noFill/>
        </p:spPr>
        <p:txBody>
          <a:bodyPr wrap="none">
            <a:spAutoFit/>
          </a:bodyPr>
          <a:lstStyle/>
          <a:p>
            <a:pPr>
              <a:defRPr/>
            </a:pPr>
            <a:r>
              <a:rPr lang="cs-CZ" sz="2400" b="1" dirty="0">
                <a:solidFill>
                  <a:srgbClr val="7D1E1E"/>
                </a:solidFill>
                <a:ea typeface="+mj-ea"/>
                <a:cs typeface="+mj-cs"/>
              </a:rPr>
              <a:t>Kolumbie</a:t>
            </a:r>
          </a:p>
        </p:txBody>
      </p:sp>
    </p:spTree>
    <p:extLst>
      <p:ext uri="{BB962C8B-B14F-4D97-AF65-F5344CB8AC3E}">
        <p14:creationId xmlns:p14="http://schemas.microsoft.com/office/powerpoint/2010/main" val="373807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05598" y="1852342"/>
            <a:ext cx="6738402" cy="3710809"/>
          </a:xfrm>
          <a:prstGeom prst="rect">
            <a:avLst/>
          </a:prstGeom>
        </p:spPr>
      </p:pic>
      <p:sp>
        <p:nvSpPr>
          <p:cNvPr id="6" name="TextBox 5"/>
          <p:cNvSpPr txBox="1"/>
          <p:nvPr/>
        </p:nvSpPr>
        <p:spPr>
          <a:xfrm>
            <a:off x="310753" y="964407"/>
            <a:ext cx="8437711" cy="507831"/>
          </a:xfrm>
          <a:prstGeom prst="rect">
            <a:avLst/>
          </a:prstGeom>
          <a:noFill/>
        </p:spPr>
        <p:txBody>
          <a:bodyPr wrap="square" rtlCol="0">
            <a:spAutoFit/>
          </a:bodyPr>
          <a:lstStyle/>
          <a:p>
            <a:r>
              <a:rPr lang="en-US" sz="2700" b="1" dirty="0" err="1"/>
              <a:t>Dálnice</a:t>
            </a:r>
            <a:r>
              <a:rPr lang="en-US" sz="2700" b="1" dirty="0"/>
              <a:t> Bogota-Buenaventura (</a:t>
            </a:r>
            <a:r>
              <a:rPr lang="en-US" sz="2700" b="1" dirty="0" err="1"/>
              <a:t>pacifický</a:t>
            </a:r>
            <a:r>
              <a:rPr lang="en-US" sz="2700" b="1" dirty="0"/>
              <a:t> p</a:t>
            </a:r>
            <a:r>
              <a:rPr lang="sk-SK" sz="2700" b="1" dirty="0" err="1"/>
              <a:t>řístav</a:t>
            </a:r>
            <a:r>
              <a:rPr lang="en-US" sz="2700" b="1" dirty="0"/>
              <a:t>)</a:t>
            </a:r>
          </a:p>
        </p:txBody>
      </p:sp>
      <p:sp>
        <p:nvSpPr>
          <p:cNvPr id="7" name="TextBox 6"/>
          <p:cNvSpPr txBox="1"/>
          <p:nvPr/>
        </p:nvSpPr>
        <p:spPr>
          <a:xfrm>
            <a:off x="192881" y="2153841"/>
            <a:ext cx="1885950"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200" b="1" dirty="0" err="1"/>
              <a:t>Informace</a:t>
            </a:r>
            <a:endParaRPr lang="en-US" sz="1200" b="1" dirty="0"/>
          </a:p>
          <a:p>
            <a:r>
              <a:rPr lang="en-US" sz="1200" dirty="0" err="1"/>
              <a:t>Délka</a:t>
            </a:r>
            <a:r>
              <a:rPr lang="en-US" sz="1200" dirty="0"/>
              <a:t>: 607 km</a:t>
            </a:r>
          </a:p>
          <a:p>
            <a:r>
              <a:rPr lang="en-US" sz="1200" dirty="0"/>
              <a:t>Max </a:t>
            </a:r>
            <a:r>
              <a:rPr lang="en-US" sz="1200" dirty="0" err="1"/>
              <a:t>výška</a:t>
            </a:r>
            <a:r>
              <a:rPr lang="en-US" sz="1200" dirty="0"/>
              <a:t>: 3500 </a:t>
            </a:r>
            <a:r>
              <a:rPr lang="en-US" sz="1200" dirty="0" err="1"/>
              <a:t>m.n.m</a:t>
            </a:r>
            <a:r>
              <a:rPr lang="en-US" sz="1200" dirty="0"/>
              <a:t>.</a:t>
            </a:r>
          </a:p>
          <a:p>
            <a:r>
              <a:rPr lang="sk-SK" sz="1200" dirty="0"/>
              <a:t>Čas </a:t>
            </a:r>
            <a:r>
              <a:rPr lang="sk-SK" sz="1200" dirty="0" err="1"/>
              <a:t>nákladním</a:t>
            </a:r>
            <a:r>
              <a:rPr lang="sk-SK" sz="1200" dirty="0"/>
              <a:t> </a:t>
            </a:r>
            <a:r>
              <a:rPr lang="sk-SK" sz="1200" dirty="0" err="1"/>
              <a:t>autem</a:t>
            </a:r>
            <a:r>
              <a:rPr lang="en-US" sz="1200" dirty="0"/>
              <a:t>: 18 </a:t>
            </a:r>
            <a:r>
              <a:rPr lang="en-US" sz="1200" dirty="0" err="1"/>
              <a:t>hodin</a:t>
            </a:r>
            <a:endParaRPr lang="en-US" sz="1200" dirty="0"/>
          </a:p>
          <a:p>
            <a:r>
              <a:rPr lang="en-US" sz="1200" dirty="0" err="1"/>
              <a:t>Dálnice</a:t>
            </a:r>
            <a:r>
              <a:rPr lang="en-US" sz="1200" dirty="0"/>
              <a:t>: </a:t>
            </a:r>
          </a:p>
          <a:p>
            <a:r>
              <a:rPr lang="en-US" sz="1200" dirty="0"/>
              <a:t>75% import</a:t>
            </a:r>
            <a:r>
              <a:rPr lang="cs-CZ" sz="1200" dirty="0"/>
              <a:t>.</a:t>
            </a:r>
            <a:r>
              <a:rPr lang="en-US" sz="1200" dirty="0"/>
              <a:t> </a:t>
            </a:r>
            <a:r>
              <a:rPr lang="en-US" sz="1200" dirty="0" err="1"/>
              <a:t>nákladu</a:t>
            </a:r>
            <a:endParaRPr lang="en-US" sz="1200" dirty="0"/>
          </a:p>
          <a:p>
            <a:r>
              <a:rPr lang="en-US" sz="1200" dirty="0"/>
              <a:t>45% export</a:t>
            </a:r>
            <a:r>
              <a:rPr lang="cs-CZ" sz="1200" dirty="0"/>
              <a:t>.</a:t>
            </a:r>
            <a:r>
              <a:rPr lang="en-US" sz="1200" dirty="0"/>
              <a:t> </a:t>
            </a:r>
            <a:r>
              <a:rPr lang="en-US" sz="1200" dirty="0" err="1"/>
              <a:t>nákladu</a:t>
            </a:r>
            <a:endParaRPr lang="en-US" sz="1200" dirty="0"/>
          </a:p>
        </p:txBody>
      </p:sp>
      <p:sp>
        <p:nvSpPr>
          <p:cNvPr id="8" name="TextBox 7"/>
          <p:cNvSpPr txBox="1"/>
          <p:nvPr/>
        </p:nvSpPr>
        <p:spPr>
          <a:xfrm>
            <a:off x="192881" y="4174271"/>
            <a:ext cx="213241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200" b="1" dirty="0" err="1"/>
              <a:t>Cena</a:t>
            </a:r>
            <a:r>
              <a:rPr lang="en-US" sz="1200" b="1" dirty="0"/>
              <a:t> </a:t>
            </a:r>
            <a:r>
              <a:rPr lang="en-US" sz="1200" b="1" dirty="0" err="1"/>
              <a:t>kontejneru</a:t>
            </a:r>
            <a:r>
              <a:rPr lang="en-US" sz="1200" b="1" dirty="0"/>
              <a:t> 20’</a:t>
            </a:r>
          </a:p>
          <a:p>
            <a:pPr algn="ctr"/>
            <a:r>
              <a:rPr lang="en-US" sz="1200" dirty="0"/>
              <a:t>Shanghai-Buenaventura</a:t>
            </a:r>
          </a:p>
          <a:p>
            <a:pPr algn="ctr"/>
            <a:r>
              <a:rPr lang="en-US" sz="1200" dirty="0"/>
              <a:t>USD 1200</a:t>
            </a:r>
          </a:p>
          <a:p>
            <a:pPr algn="ctr"/>
            <a:r>
              <a:rPr lang="en-US" sz="1200" dirty="0"/>
              <a:t>Inland Buenaventura-Bogota</a:t>
            </a:r>
          </a:p>
          <a:p>
            <a:pPr algn="ctr"/>
            <a:r>
              <a:rPr lang="en-US" sz="1200" dirty="0"/>
              <a:t>USD 3200 </a:t>
            </a:r>
          </a:p>
        </p:txBody>
      </p:sp>
    </p:spTree>
    <p:extLst>
      <p:ext uri="{BB962C8B-B14F-4D97-AF65-F5344CB8AC3E}">
        <p14:creationId xmlns:p14="http://schemas.microsoft.com/office/powerpoint/2010/main" val="3974314983"/>
      </p:ext>
    </p:extLst>
  </p:cSld>
  <p:clrMapOvr>
    <a:masterClrMapping/>
  </p:clrMapOvr>
</p:sld>
</file>

<file path=ppt/theme/theme1.xml><?xml version="1.0" encoding="utf-8"?>
<a:theme xmlns:a="http://schemas.openxmlformats.org/drawingml/2006/main" name="BÉŽOVÁ základní">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4541</TotalTime>
  <Words>1323</Words>
  <Application>Microsoft Office PowerPoint</Application>
  <PresentationFormat>Předvádění na obrazovce (4:3)</PresentationFormat>
  <Paragraphs>211</Paragraphs>
  <Slides>24</Slides>
  <Notes>21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24</vt:i4>
      </vt:variant>
    </vt:vector>
  </HeadingPairs>
  <TitlesOfParts>
    <vt:vector size="31" baseType="lpstr">
      <vt:lpstr>Arial</vt:lpstr>
      <vt:lpstr>Lato</vt:lpstr>
      <vt:lpstr>Lato Light</vt:lpstr>
      <vt:lpstr>Montserrat Light</vt:lpstr>
      <vt:lpstr>Verdana</vt:lpstr>
      <vt:lpstr>Wingdings</vt:lpstr>
      <vt:lpstr>BÉŽOVÁ základní</vt:lpstr>
      <vt:lpstr>Globální pohled na logistiku</vt:lpstr>
      <vt:lpstr>Rozdíly mezi národnostmi/zeměmi</vt:lpstr>
      <vt:lpstr>Pár dalších příkladů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Světové regiony</vt:lpstr>
      <vt:lpstr>USA</vt:lpstr>
      <vt:lpstr>Brazílie</vt:lpstr>
      <vt:lpstr>Západní Evropa</vt:lpstr>
      <vt:lpstr>Severní Evropa</vt:lpstr>
      <vt:lpstr>Východní Evropa</vt:lpstr>
      <vt:lpstr>Rusko</vt:lpstr>
      <vt:lpstr>Čína</vt:lpstr>
      <vt:lpstr>ASEAN</vt:lpstr>
      <vt:lpstr>TEU</vt:lpstr>
      <vt:lpstr>TEU</vt:lpstr>
      <vt:lpstr>Hlavní faktory růstu globálních logistických služeb</vt:lpstr>
      <vt:lpstr>Populární a módní termíny</vt:lpstr>
      <vt:lpstr>Rozdíly v globální logistice</vt:lpstr>
    </vt:vector>
  </TitlesOfParts>
  <Company>ESF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EXACTDESIGN;Pavel Jílek</dc:creator>
  <cp:lastModifiedBy>Ondrej Castek</cp:lastModifiedBy>
  <cp:revision>144</cp:revision>
  <cp:lastPrinted>2016-10-25T07:04:20Z</cp:lastPrinted>
  <dcterms:created xsi:type="dcterms:W3CDTF">2005-05-06T16:40:20Z</dcterms:created>
  <dcterms:modified xsi:type="dcterms:W3CDTF">2017-02-08T21:01:45Z</dcterms:modified>
</cp:coreProperties>
</file>