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325" r:id="rId3"/>
    <p:sldId id="327" r:id="rId4"/>
    <p:sldId id="328" r:id="rId5"/>
    <p:sldId id="330" r:id="rId6"/>
    <p:sldId id="347" r:id="rId7"/>
  </p:sldIdLst>
  <p:sldSz cx="9144000" cy="6858000" type="screen4x3"/>
  <p:notesSz cx="6797675" cy="99266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7513" autoAdjust="0"/>
  </p:normalViewPr>
  <p:slideViewPr>
    <p:cSldViewPr>
      <p:cViewPr varScale="1">
        <p:scale>
          <a:sx n="86" d="100"/>
          <a:sy n="86" d="100"/>
        </p:scale>
        <p:origin x="21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1D18-18E1-41D0-ACEF-8858E7786DB4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C6BE-2D5C-46DE-A236-7F3659C29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5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ld_Ban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Weighted_average" TargetMode="External"/><Relationship Id="rId4" Type="http://schemas.openxmlformats.org/officeDocument/2006/relationships/hyperlink" Target="https://en.wikipedia.org/wiki/Logistics_Performance_Index#cite_note-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tooltip="World Bank"/>
              </a:rPr>
              <a:t>World Bank</a:t>
            </a:r>
            <a:r>
              <a:rPr lang="en-US" dirty="0"/>
              <a:t> to help countries identify the challenges and opportunities they face in their performance on trade logistics and what they can do to improve their performance.</a:t>
            </a:r>
            <a:r>
              <a:rPr lang="en-US" baseline="30000" dirty="0">
                <a:hlinkClick r:id="rId4"/>
              </a:rPr>
              <a:t>[2]</a:t>
            </a:r>
            <a:r>
              <a:rPr lang="en-US" dirty="0"/>
              <a:t> It is the </a:t>
            </a:r>
            <a:r>
              <a:rPr lang="en-US" dirty="0">
                <a:hlinkClick r:id="rId5" tooltip="Weighted average"/>
              </a:rPr>
              <a:t>weighted average</a:t>
            </a:r>
            <a:r>
              <a:rPr lang="en-US" dirty="0"/>
              <a:t> of the country scores on six key dimensions: customs performance, infrastructure quality, ease of arranging shipments, logistics services quality, consignments tracking and tracing and timeliness of shipments.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1C6BE-2D5C-46DE-A236-7F3659C295D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8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2010 </a:t>
            </a:r>
            <a:r>
              <a:rPr lang="en-US" dirty="0"/>
              <a:t>Countries  with  </a:t>
            </a:r>
            <a:r>
              <a:rPr lang="en-US" dirty="0">
                <a:solidFill>
                  <a:srgbClr val="C00000"/>
                </a:solidFill>
              </a:rPr>
              <a:t>low  LPI  </a:t>
            </a:r>
            <a:r>
              <a:rPr lang="en-US" dirty="0"/>
              <a:t>scores  tend  to  have </a:t>
            </a:r>
            <a:r>
              <a:rPr lang="en-US" dirty="0">
                <a:solidFill>
                  <a:srgbClr val="C00000"/>
                </a:solidFill>
              </a:rPr>
              <a:t>higher average times to import or export.</a:t>
            </a:r>
            <a:r>
              <a:rPr lang="cs-CZ" dirty="0"/>
              <a:t> </a:t>
            </a:r>
            <a:r>
              <a:rPr lang="en-US" dirty="0"/>
              <a:t>Efficient  border  management  and  coordination  of  the  various  agencies  involved  in  border  clearance  is  </a:t>
            </a:r>
            <a:r>
              <a:rPr lang="en-US" dirty="0" err="1"/>
              <a:t>increas</a:t>
            </a:r>
            <a:r>
              <a:rPr lang="cs-CZ" dirty="0"/>
              <a:t>i</a:t>
            </a:r>
            <a:r>
              <a:rPr lang="en-US" dirty="0" err="1"/>
              <a:t>ngly</a:t>
            </a:r>
            <a:r>
              <a:rPr lang="en-US" dirty="0"/>
              <a:t>  important. </a:t>
            </a:r>
            <a:endParaRPr lang="cs-CZ" dirty="0"/>
          </a:p>
          <a:p>
            <a:r>
              <a:rPr lang="en-US" dirty="0">
                <a:solidFill>
                  <a:srgbClr val="C00000"/>
                </a:solidFill>
              </a:rPr>
              <a:t>Information  technology  infrastructure is widely available and widely used for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trade  processing,  even  in  low-income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countries.  </a:t>
            </a:r>
            <a:r>
              <a:rPr lang="en-US" dirty="0"/>
              <a:t>Countries  in  the  intermediate  range  of  logistics  performance tend to be relatively more impacted by the quality and availability of physical infrastructure  (ports  or  roads).  </a:t>
            </a:r>
            <a:r>
              <a:rPr lang="en-US" dirty="0">
                <a:solidFill>
                  <a:srgbClr val="C00000"/>
                </a:solidFill>
              </a:rPr>
              <a:t>Rail services receive very low scores almost everywhere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/>
              <a:t>The “logistics gap” persists</a:t>
            </a:r>
            <a:r>
              <a:rPr lang="cs-CZ" dirty="0"/>
              <a:t>: </a:t>
            </a:r>
            <a:r>
              <a:rPr lang="en-US" dirty="0"/>
              <a:t>LPI  scores  are  on  average  about  45  percent higher for high-income countries than for low-income countries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1C6BE-2D5C-46DE-A236-7F3659C295D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20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The bottom 10 countries in the ranking are mostly low-income and lower-middle-income countries in Africa or isolated areas (table 1.2). These are either fragile economies affected by armed conflict, natural disasters, and political unrest or landlocked countries naturally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chal-lenged</a:t>
            </a:r>
            <a:r>
              <a:rPr lang="en-US" dirty="0">
                <a:effectLst/>
                <a:latin typeface="Times New Roman" panose="02020603050405020304" pitchFamily="18" charset="0"/>
              </a:rPr>
              <a:t> by geography or economies of scale in connecting to global supply chains.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/>
              <a:t> the efficiency of customs </a:t>
            </a:r>
          </a:p>
          <a:p>
            <a:r>
              <a:rPr lang="en-US" dirty="0"/>
              <a:t>and border management clearance, the quality of trade </a:t>
            </a:r>
          </a:p>
          <a:p>
            <a:r>
              <a:rPr lang="en-US" dirty="0"/>
              <a:t>and transport infrastructure, the ease of arranging </a:t>
            </a:r>
          </a:p>
          <a:p>
            <a:r>
              <a:rPr lang="en-US" dirty="0"/>
              <a:t>competitively priced shipments, the competence and </a:t>
            </a:r>
          </a:p>
          <a:p>
            <a:r>
              <a:rPr lang="en-US" dirty="0"/>
              <a:t>quality of logistics services, the ability to track and trace </a:t>
            </a:r>
          </a:p>
          <a:p>
            <a:r>
              <a:rPr lang="en-US" dirty="0"/>
              <a:t>consignments, and the frequency of on-time deliveries.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1C6BE-2D5C-46DE-A236-7F3659C295D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76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392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6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731" y="6129339"/>
            <a:ext cx="1126771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443" y="2477312"/>
            <a:ext cx="567127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8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469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2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2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1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1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3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692154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2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2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2FA87EB7-7CD9-441B-B005-A7A68FAD392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1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425445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/>
              <a:t>Vymezení logistiky a SCM, logistika v nákladovém kontextu, problémy logistiky</a:t>
            </a: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76" y="4941168"/>
            <a:ext cx="8521200" cy="698497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cs-CZ" dirty="0"/>
              <a:t>LSCM_jaro202</a:t>
            </a:r>
            <a:r>
              <a:rPr lang="en-US" dirty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50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0" y="326260"/>
            <a:ext cx="8064900" cy="451576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Factors Affecting National Logistics Costs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268761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cs-CZ" sz="1200" b="1" dirty="0" err="1"/>
              <a:t>Geographical</a:t>
            </a:r>
            <a:r>
              <a:rPr lang="cs-CZ" sz="1200" b="1" dirty="0"/>
              <a:t> </a:t>
            </a:r>
            <a:r>
              <a:rPr lang="cs-CZ" sz="1200" b="1" dirty="0" err="1"/>
              <a:t>situation</a:t>
            </a:r>
            <a:r>
              <a:rPr lang="cs-CZ" sz="1200" dirty="0"/>
              <a:t>. </a:t>
            </a:r>
            <a:r>
              <a:rPr lang="cs-CZ" sz="1200" dirty="0" err="1"/>
              <a:t>Usually</a:t>
            </a:r>
            <a:r>
              <a:rPr lang="cs-CZ" sz="1200" dirty="0"/>
              <a:t>, </a:t>
            </a:r>
            <a:r>
              <a:rPr lang="cs-CZ" sz="1200" dirty="0" err="1"/>
              <a:t>countries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are </a:t>
            </a:r>
            <a:r>
              <a:rPr lang="cs-CZ" sz="1200" dirty="0" err="1"/>
              <a:t>close</a:t>
            </a:r>
            <a:r>
              <a:rPr lang="cs-CZ" sz="1200" dirty="0"/>
              <a:t> to </a:t>
            </a:r>
            <a:r>
              <a:rPr lang="cs-CZ" sz="1200" dirty="0" err="1"/>
              <a:t>ports</a:t>
            </a:r>
            <a:r>
              <a:rPr lang="cs-CZ" sz="1200" dirty="0"/>
              <a:t>, </a:t>
            </a:r>
            <a:r>
              <a:rPr lang="cs-CZ" sz="1200" dirty="0" err="1"/>
              <a:t>airports</a:t>
            </a:r>
            <a:r>
              <a:rPr lang="cs-CZ" sz="1200" dirty="0"/>
              <a:t>, </a:t>
            </a:r>
            <a:r>
              <a:rPr lang="cs-CZ" sz="1200" dirty="0" err="1"/>
              <a:t>economic</a:t>
            </a:r>
            <a:r>
              <a:rPr lang="cs-CZ" sz="1200" dirty="0"/>
              <a:t> </a:t>
            </a:r>
            <a:r>
              <a:rPr lang="cs-CZ" sz="1200" dirty="0" err="1"/>
              <a:t>hubs</a:t>
            </a:r>
            <a:r>
              <a:rPr lang="cs-CZ" sz="1200" dirty="0"/>
              <a:t> and </a:t>
            </a:r>
            <a:r>
              <a:rPr lang="cs-CZ" sz="1200" dirty="0" err="1"/>
              <a:t>logistically</a:t>
            </a:r>
            <a:r>
              <a:rPr lang="cs-CZ" sz="1200" dirty="0"/>
              <a:t> </a:t>
            </a:r>
            <a:r>
              <a:rPr lang="cs-CZ" sz="1200" dirty="0" err="1"/>
              <a:t>developed</a:t>
            </a:r>
            <a:r>
              <a:rPr lang="cs-CZ" sz="1200" dirty="0"/>
              <a:t> </a:t>
            </a:r>
            <a:r>
              <a:rPr lang="cs-CZ" sz="1200" dirty="0" err="1"/>
              <a:t>countries</a:t>
            </a:r>
            <a:r>
              <a:rPr lang="cs-CZ" sz="1200" dirty="0"/>
              <a:t> </a:t>
            </a:r>
            <a:r>
              <a:rPr lang="cs-CZ" sz="1200" dirty="0" err="1"/>
              <a:t>have</a:t>
            </a:r>
            <a:r>
              <a:rPr lang="cs-CZ" sz="1200" dirty="0"/>
              <a:t> </a:t>
            </a:r>
            <a:r>
              <a:rPr lang="cs-CZ" sz="1200" dirty="0" err="1"/>
              <a:t>better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systems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lower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. </a:t>
            </a:r>
          </a:p>
          <a:p>
            <a:pPr marL="271463" indent="-271463"/>
            <a:r>
              <a:rPr lang="cs-CZ" sz="1200" b="1" dirty="0" err="1"/>
              <a:t>Logistics</a:t>
            </a:r>
            <a:r>
              <a:rPr lang="cs-CZ" sz="1200" b="1" dirty="0"/>
              <a:t> </a:t>
            </a:r>
            <a:r>
              <a:rPr lang="cs-CZ" sz="1200" b="1" dirty="0" err="1"/>
              <a:t>infrastructures</a:t>
            </a:r>
            <a:r>
              <a:rPr lang="cs-CZ" sz="1200" dirty="0"/>
              <a:t>. </a:t>
            </a:r>
            <a:r>
              <a:rPr lang="cs-CZ" sz="1200" dirty="0" err="1"/>
              <a:t>Distribution</a:t>
            </a:r>
            <a:r>
              <a:rPr lang="cs-CZ" sz="1200" dirty="0"/>
              <a:t> network and </a:t>
            </a:r>
            <a:r>
              <a:rPr lang="cs-CZ" sz="1200" dirty="0" err="1"/>
              <a:t>communication</a:t>
            </a:r>
            <a:r>
              <a:rPr lang="cs-CZ" sz="1200" dirty="0"/>
              <a:t> network are </a:t>
            </a:r>
            <a:r>
              <a:rPr lang="cs-CZ" sz="1200" dirty="0" err="1"/>
              <a:t>important</a:t>
            </a:r>
            <a:r>
              <a:rPr lang="cs-CZ" sz="1200" dirty="0"/>
              <a:t> </a:t>
            </a:r>
            <a:r>
              <a:rPr lang="cs-CZ" sz="1200" dirty="0" err="1"/>
              <a:t>components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this</a:t>
            </a:r>
            <a:r>
              <a:rPr lang="cs-CZ" sz="1200" dirty="0"/>
              <a:t> part.</a:t>
            </a:r>
          </a:p>
          <a:p>
            <a:pPr marL="271463" indent="-271463"/>
            <a:r>
              <a:rPr lang="cs-CZ" sz="1200" b="1" dirty="0" err="1"/>
              <a:t>Human</a:t>
            </a:r>
            <a:r>
              <a:rPr lang="cs-CZ" sz="1200" b="1" dirty="0"/>
              <a:t> </a:t>
            </a:r>
            <a:r>
              <a:rPr lang="cs-CZ" sz="1200" b="1" dirty="0" err="1"/>
              <a:t>resource</a:t>
            </a:r>
            <a:r>
              <a:rPr lang="cs-CZ" sz="1200" dirty="0"/>
              <a:t>. </a:t>
            </a:r>
            <a:r>
              <a:rPr lang="cs-CZ" sz="1200" dirty="0" err="1"/>
              <a:t>It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interesting</a:t>
            </a:r>
            <a:r>
              <a:rPr lang="cs-CZ" sz="1200" dirty="0"/>
              <a:t> to </a:t>
            </a:r>
            <a:r>
              <a:rPr lang="cs-CZ" sz="1200" dirty="0" err="1"/>
              <a:t>know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one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factors</a:t>
            </a:r>
            <a:r>
              <a:rPr lang="cs-CZ" sz="1200" dirty="0"/>
              <a:t> </a:t>
            </a:r>
            <a:r>
              <a:rPr lang="cs-CZ" sz="1200" dirty="0" err="1"/>
              <a:t>which</a:t>
            </a:r>
            <a:r>
              <a:rPr lang="cs-CZ" sz="1200" dirty="0"/>
              <a:t> led to </a:t>
            </a:r>
            <a:r>
              <a:rPr lang="cs-CZ" sz="1200" dirty="0" err="1"/>
              <a:t>increasing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 in USA in 2005 </a:t>
            </a:r>
            <a:r>
              <a:rPr lang="cs-CZ" sz="1200" dirty="0" err="1"/>
              <a:t>was</a:t>
            </a:r>
            <a:r>
              <a:rPr lang="cs-CZ" sz="1200" dirty="0"/>
              <a:t> </a:t>
            </a:r>
            <a:r>
              <a:rPr lang="cs-CZ" sz="1200" dirty="0" err="1"/>
              <a:t>lack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vehicle</a:t>
            </a:r>
            <a:r>
              <a:rPr lang="cs-CZ" sz="1200" dirty="0"/>
              <a:t> driver (</a:t>
            </a:r>
            <a:r>
              <a:rPr lang="cs-CZ" sz="1200" dirty="0" err="1"/>
              <a:t>Cooke</a:t>
            </a:r>
            <a:r>
              <a:rPr lang="cs-CZ" sz="1200" dirty="0"/>
              <a:t> 2006).</a:t>
            </a:r>
          </a:p>
          <a:p>
            <a:pPr marL="271463" indent="-271463"/>
            <a:r>
              <a:rPr lang="cs-CZ" sz="1200" b="1" dirty="0" err="1"/>
              <a:t>Administration</a:t>
            </a:r>
            <a:r>
              <a:rPr lang="cs-CZ" sz="1200" dirty="0"/>
              <a:t>. In most </a:t>
            </a:r>
            <a:r>
              <a:rPr lang="cs-CZ" sz="1200" dirty="0" err="1"/>
              <a:t>methods</a:t>
            </a:r>
            <a:r>
              <a:rPr lang="cs-CZ" sz="1200" dirty="0"/>
              <a:t> for </a:t>
            </a:r>
            <a:r>
              <a:rPr lang="cs-CZ" sz="1200" dirty="0" err="1"/>
              <a:t>estimating</a:t>
            </a:r>
            <a:r>
              <a:rPr lang="cs-CZ" sz="1200" dirty="0"/>
              <a:t> </a:t>
            </a:r>
            <a:r>
              <a:rPr lang="cs-CZ" sz="1200" dirty="0" err="1"/>
              <a:t>national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, </a:t>
            </a:r>
            <a:r>
              <a:rPr lang="cs-CZ" sz="1200" dirty="0" err="1"/>
              <a:t>share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administration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assumed</a:t>
            </a:r>
            <a:r>
              <a:rPr lang="cs-CZ" sz="1200" dirty="0"/>
              <a:t> to </a:t>
            </a:r>
            <a:r>
              <a:rPr lang="cs-CZ" sz="1200" dirty="0" err="1"/>
              <a:t>be</a:t>
            </a:r>
            <a:r>
              <a:rPr lang="cs-CZ" sz="1200" dirty="0"/>
              <a:t> 4%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total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. But </a:t>
            </a:r>
            <a:r>
              <a:rPr lang="cs-CZ" sz="1200" dirty="0" err="1"/>
              <a:t>actually</a:t>
            </a:r>
            <a:r>
              <a:rPr lang="cs-CZ" sz="1200" dirty="0"/>
              <a:t>, </a:t>
            </a:r>
            <a:r>
              <a:rPr lang="cs-CZ" sz="1200" dirty="0" err="1"/>
              <a:t>this</a:t>
            </a:r>
            <a:r>
              <a:rPr lang="cs-CZ" sz="1200" dirty="0"/>
              <a:t> 4% has a </a:t>
            </a:r>
            <a:r>
              <a:rPr lang="cs-CZ" sz="1200" dirty="0" err="1"/>
              <a:t>significant</a:t>
            </a:r>
            <a:r>
              <a:rPr lang="cs-CZ" sz="1200" dirty="0"/>
              <a:t> </a:t>
            </a:r>
            <a:r>
              <a:rPr lang="cs-CZ" sz="1200" dirty="0" err="1"/>
              <a:t>effect</a:t>
            </a:r>
            <a:r>
              <a:rPr lang="cs-CZ" sz="1200" dirty="0"/>
              <a:t> on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remaining</a:t>
            </a:r>
            <a:r>
              <a:rPr lang="cs-CZ" sz="1200" dirty="0"/>
              <a:t> 96%. </a:t>
            </a:r>
          </a:p>
          <a:p>
            <a:pPr marL="271463" indent="-271463"/>
            <a:r>
              <a:rPr lang="cs-CZ" sz="1200" b="1" dirty="0"/>
              <a:t>Technology</a:t>
            </a:r>
            <a:r>
              <a:rPr lang="cs-CZ" sz="1200" dirty="0"/>
              <a:t>. </a:t>
            </a:r>
            <a:r>
              <a:rPr lang="cs-CZ" sz="1200" dirty="0" err="1"/>
              <a:t>Researchers</a:t>
            </a:r>
            <a:r>
              <a:rPr lang="cs-CZ" sz="1200" dirty="0"/>
              <a:t> </a:t>
            </a:r>
            <a:r>
              <a:rPr lang="cs-CZ" sz="1200" dirty="0" err="1"/>
              <a:t>believe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development</a:t>
            </a:r>
            <a:r>
              <a:rPr lang="cs-CZ" sz="1200" dirty="0"/>
              <a:t> in </a:t>
            </a:r>
            <a:r>
              <a:rPr lang="cs-CZ" sz="1200" dirty="0" err="1"/>
              <a:t>ICT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one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reasons</a:t>
            </a:r>
            <a:r>
              <a:rPr lang="cs-CZ" sz="1200" dirty="0"/>
              <a:t> for </a:t>
            </a:r>
            <a:r>
              <a:rPr lang="cs-CZ" sz="1200" dirty="0" err="1"/>
              <a:t>reducing</a:t>
            </a:r>
            <a:r>
              <a:rPr lang="cs-CZ" sz="1200" dirty="0"/>
              <a:t> trend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 in past </a:t>
            </a:r>
            <a:r>
              <a:rPr lang="cs-CZ" sz="1200" dirty="0" err="1"/>
              <a:t>decades</a:t>
            </a:r>
            <a:r>
              <a:rPr lang="cs-CZ" sz="1200" dirty="0"/>
              <a:t>. </a:t>
            </a:r>
            <a:r>
              <a:rPr lang="cs-CZ" sz="1200" dirty="0" err="1"/>
              <a:t>They</a:t>
            </a:r>
            <a:r>
              <a:rPr lang="cs-CZ" sz="1200" dirty="0"/>
              <a:t> </a:t>
            </a:r>
            <a:r>
              <a:rPr lang="cs-CZ" sz="1200" dirty="0" err="1"/>
              <a:t>also</a:t>
            </a:r>
            <a:r>
              <a:rPr lang="cs-CZ" sz="1200" dirty="0"/>
              <a:t> </a:t>
            </a:r>
            <a:r>
              <a:rPr lang="cs-CZ" sz="1200" dirty="0" err="1"/>
              <a:t>believe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there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still</a:t>
            </a:r>
            <a:r>
              <a:rPr lang="cs-CZ" sz="1200" dirty="0"/>
              <a:t> </a:t>
            </a:r>
            <a:r>
              <a:rPr lang="cs-CZ" sz="1200" dirty="0" err="1"/>
              <a:t>greater</a:t>
            </a:r>
            <a:r>
              <a:rPr lang="cs-CZ" sz="1200" dirty="0"/>
              <a:t> </a:t>
            </a:r>
            <a:r>
              <a:rPr lang="cs-CZ" sz="1200" dirty="0" err="1"/>
              <a:t>potentiality</a:t>
            </a:r>
            <a:r>
              <a:rPr lang="cs-CZ" sz="1200" dirty="0"/>
              <a:t> in technology to </a:t>
            </a:r>
            <a:r>
              <a:rPr lang="cs-CZ" sz="1200" dirty="0" err="1"/>
              <a:t>further</a:t>
            </a:r>
            <a:r>
              <a:rPr lang="cs-CZ" sz="1200" dirty="0"/>
              <a:t> </a:t>
            </a:r>
            <a:r>
              <a:rPr lang="cs-CZ" sz="1200" dirty="0" err="1"/>
              <a:t>reduce</a:t>
            </a:r>
            <a:r>
              <a:rPr lang="cs-CZ" sz="1200" dirty="0"/>
              <a:t> </a:t>
            </a:r>
            <a:r>
              <a:rPr lang="cs-CZ" sz="1200" dirty="0" err="1"/>
              <a:t>cost</a:t>
            </a:r>
            <a:r>
              <a:rPr lang="cs-CZ" sz="1200" dirty="0"/>
              <a:t> in </a:t>
            </a:r>
            <a:r>
              <a:rPr lang="cs-CZ" sz="1200" dirty="0" err="1"/>
              <a:t>future</a:t>
            </a:r>
            <a:r>
              <a:rPr lang="cs-CZ" sz="1200" dirty="0"/>
              <a:t>.</a:t>
            </a:r>
          </a:p>
          <a:p>
            <a:pPr marL="271463" indent="-271463"/>
            <a:r>
              <a:rPr lang="cs-CZ" sz="1200" b="1" dirty="0" err="1"/>
              <a:t>Political</a:t>
            </a:r>
            <a:r>
              <a:rPr lang="cs-CZ" sz="1200" b="1" dirty="0"/>
              <a:t> and </a:t>
            </a:r>
            <a:r>
              <a:rPr lang="cs-CZ" sz="1200" b="1" dirty="0" err="1"/>
              <a:t>economical</a:t>
            </a:r>
            <a:r>
              <a:rPr lang="cs-CZ" sz="1200" b="1" dirty="0"/>
              <a:t> stability</a:t>
            </a:r>
            <a:r>
              <a:rPr lang="cs-CZ" sz="1200" dirty="0"/>
              <a:t>. </a:t>
            </a:r>
            <a:r>
              <a:rPr lang="cs-CZ" sz="1200" dirty="0" err="1"/>
              <a:t>This</a:t>
            </a:r>
            <a:r>
              <a:rPr lang="cs-CZ" sz="1200" dirty="0"/>
              <a:t> </a:t>
            </a:r>
            <a:r>
              <a:rPr lang="cs-CZ" sz="1200" dirty="0" err="1"/>
              <a:t>factor</a:t>
            </a:r>
            <a:r>
              <a:rPr lang="cs-CZ" sz="1200" dirty="0"/>
              <a:t> </a:t>
            </a:r>
            <a:r>
              <a:rPr lang="cs-CZ" sz="1200" dirty="0" err="1"/>
              <a:t>can</a:t>
            </a:r>
            <a:r>
              <a:rPr lang="cs-CZ" sz="1200" dirty="0"/>
              <a:t> </a:t>
            </a:r>
            <a:r>
              <a:rPr lang="cs-CZ" sz="1200" dirty="0" err="1"/>
              <a:t>reduce</a:t>
            </a:r>
            <a:r>
              <a:rPr lang="cs-CZ" sz="1200" dirty="0"/>
              <a:t> </a:t>
            </a:r>
            <a:r>
              <a:rPr lang="cs-CZ" sz="1200" dirty="0" err="1"/>
              <a:t>or</a:t>
            </a:r>
            <a:r>
              <a:rPr lang="cs-CZ" sz="1200" dirty="0"/>
              <a:t> </a:t>
            </a:r>
            <a:r>
              <a:rPr lang="cs-CZ" sz="1200" dirty="0" err="1"/>
              <a:t>increase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risks</a:t>
            </a:r>
            <a:r>
              <a:rPr lang="cs-CZ" sz="1200" dirty="0"/>
              <a:t> and </a:t>
            </a:r>
            <a:r>
              <a:rPr lang="cs-CZ" sz="1200" dirty="0" err="1"/>
              <a:t>affect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insurance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. In </a:t>
            </a:r>
            <a:r>
              <a:rPr lang="cs-CZ" sz="1200" dirty="0" err="1"/>
              <a:t>addition</a:t>
            </a:r>
            <a:r>
              <a:rPr lang="cs-CZ" sz="1200" dirty="0"/>
              <a:t>, </a:t>
            </a:r>
            <a:r>
              <a:rPr lang="cs-CZ" sz="1200" dirty="0" err="1"/>
              <a:t>political</a:t>
            </a:r>
            <a:r>
              <a:rPr lang="cs-CZ" sz="1200" dirty="0"/>
              <a:t> and </a:t>
            </a:r>
            <a:r>
              <a:rPr lang="cs-CZ" sz="1200" dirty="0" err="1"/>
              <a:t>economical</a:t>
            </a:r>
            <a:r>
              <a:rPr lang="cs-CZ" sz="1200" dirty="0"/>
              <a:t> stability </a:t>
            </a:r>
            <a:r>
              <a:rPr lang="cs-CZ" sz="1200" dirty="0" err="1"/>
              <a:t>can</a:t>
            </a:r>
            <a:r>
              <a:rPr lang="cs-CZ" sz="1200" dirty="0"/>
              <a:t> play </a:t>
            </a:r>
            <a:r>
              <a:rPr lang="cs-CZ" sz="1200" dirty="0" err="1"/>
              <a:t>an</a:t>
            </a:r>
            <a:r>
              <a:rPr lang="cs-CZ" sz="1200" dirty="0"/>
              <a:t> </a:t>
            </a:r>
            <a:r>
              <a:rPr lang="cs-CZ" sz="1200" dirty="0" err="1"/>
              <a:t>important</a:t>
            </a:r>
            <a:r>
              <a:rPr lang="cs-CZ" sz="1200" dirty="0"/>
              <a:t> role in </a:t>
            </a:r>
            <a:r>
              <a:rPr lang="cs-CZ" sz="1200" dirty="0" err="1"/>
              <a:t>attracting</a:t>
            </a:r>
            <a:r>
              <a:rPr lang="cs-CZ" sz="1200" dirty="0"/>
              <a:t> </a:t>
            </a:r>
            <a:r>
              <a:rPr lang="cs-CZ" sz="1200" dirty="0" err="1"/>
              <a:t>investment</a:t>
            </a:r>
            <a:r>
              <a:rPr lang="cs-CZ" sz="1200" dirty="0"/>
              <a:t> in </a:t>
            </a:r>
            <a:r>
              <a:rPr lang="cs-CZ" sz="1200" dirty="0" err="1"/>
              <a:t>national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activities</a:t>
            </a:r>
            <a:r>
              <a:rPr lang="cs-CZ" sz="1200" dirty="0"/>
              <a:t>. </a:t>
            </a:r>
          </a:p>
          <a:p>
            <a:pPr marL="271463" indent="-271463"/>
            <a:r>
              <a:rPr lang="cs-CZ" sz="1200" b="1" dirty="0"/>
              <a:t>Business </a:t>
            </a:r>
            <a:r>
              <a:rPr lang="cs-CZ" sz="1200" b="1" dirty="0" err="1"/>
              <a:t>legal</a:t>
            </a:r>
            <a:r>
              <a:rPr lang="cs-CZ" sz="1200" b="1" dirty="0"/>
              <a:t> </a:t>
            </a:r>
            <a:r>
              <a:rPr lang="cs-CZ" sz="1200" b="1" dirty="0" err="1"/>
              <a:t>rules</a:t>
            </a:r>
            <a:r>
              <a:rPr lang="cs-CZ" sz="1200" dirty="0"/>
              <a:t>. </a:t>
            </a:r>
            <a:r>
              <a:rPr lang="cs-CZ" sz="1200" dirty="0" err="1"/>
              <a:t>Customs</a:t>
            </a:r>
            <a:r>
              <a:rPr lang="cs-CZ" sz="1200" dirty="0"/>
              <a:t>, </a:t>
            </a:r>
            <a:r>
              <a:rPr lang="cs-CZ" sz="1200" dirty="0" err="1"/>
              <a:t>taxes</a:t>
            </a:r>
            <a:r>
              <a:rPr lang="cs-CZ" sz="1200" dirty="0"/>
              <a:t> and </a:t>
            </a:r>
            <a:r>
              <a:rPr lang="cs-CZ" sz="1200" dirty="0" err="1"/>
              <a:t>insurance</a:t>
            </a:r>
            <a:r>
              <a:rPr lang="cs-CZ" sz="1200" dirty="0"/>
              <a:t> </a:t>
            </a:r>
            <a:r>
              <a:rPr lang="cs-CZ" sz="1200" dirty="0" err="1"/>
              <a:t>laws</a:t>
            </a:r>
            <a:r>
              <a:rPr lang="cs-CZ" sz="1200" dirty="0"/>
              <a:t> are </a:t>
            </a:r>
            <a:r>
              <a:rPr lang="cs-CZ" sz="1200" dirty="0" err="1"/>
              <a:t>components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this</a:t>
            </a:r>
            <a:r>
              <a:rPr lang="cs-CZ" sz="1200" dirty="0"/>
              <a:t> part. </a:t>
            </a:r>
            <a:r>
              <a:rPr lang="cs-CZ" sz="1200" dirty="0" err="1"/>
              <a:t>Compatibility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these </a:t>
            </a:r>
            <a:r>
              <a:rPr lang="cs-CZ" sz="1200" dirty="0" err="1"/>
              <a:t>rules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processes</a:t>
            </a:r>
            <a:r>
              <a:rPr lang="cs-CZ" sz="1200" dirty="0"/>
              <a:t> and </a:t>
            </a:r>
            <a:r>
              <a:rPr lang="cs-CZ" sz="1200" dirty="0" err="1"/>
              <a:t>activities</a:t>
            </a:r>
            <a:r>
              <a:rPr lang="cs-CZ" sz="1200" dirty="0"/>
              <a:t> </a:t>
            </a:r>
            <a:r>
              <a:rPr lang="cs-CZ" sz="1200" dirty="0" err="1"/>
              <a:t>could</a:t>
            </a:r>
            <a:r>
              <a:rPr lang="cs-CZ" sz="1200" dirty="0"/>
              <a:t> </a:t>
            </a:r>
            <a:r>
              <a:rPr lang="cs-CZ" sz="1200" dirty="0" err="1"/>
              <a:t>affect</a:t>
            </a:r>
            <a:r>
              <a:rPr lang="cs-CZ" sz="1200" dirty="0"/>
              <a:t>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.</a:t>
            </a:r>
          </a:p>
          <a:p>
            <a:pPr marL="271463" indent="-271463"/>
            <a:r>
              <a:rPr lang="cs-CZ" sz="1200" b="1" dirty="0" err="1"/>
              <a:t>Rate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interest</a:t>
            </a:r>
            <a:r>
              <a:rPr lang="cs-CZ" sz="1200" dirty="0"/>
              <a:t>. </a:t>
            </a:r>
            <a:r>
              <a:rPr lang="cs-CZ" sz="1200" dirty="0" err="1"/>
              <a:t>This</a:t>
            </a:r>
            <a:r>
              <a:rPr lang="cs-CZ" sz="1200" dirty="0"/>
              <a:t> </a:t>
            </a:r>
            <a:r>
              <a:rPr lang="cs-CZ" sz="1200" dirty="0" err="1"/>
              <a:t>factor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more </a:t>
            </a:r>
            <a:r>
              <a:rPr lang="cs-CZ" sz="1200" dirty="0" err="1"/>
              <a:t>important</a:t>
            </a:r>
            <a:r>
              <a:rPr lang="cs-CZ" sz="1200" dirty="0"/>
              <a:t> in </a:t>
            </a:r>
            <a:r>
              <a:rPr lang="cs-CZ" sz="1200" dirty="0" err="1"/>
              <a:t>inventory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 </a:t>
            </a:r>
            <a:r>
              <a:rPr lang="cs-CZ" sz="1200" dirty="0" err="1"/>
              <a:t>because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direct </a:t>
            </a:r>
            <a:r>
              <a:rPr lang="cs-CZ" sz="1200" dirty="0" err="1"/>
              <a:t>relation</a:t>
            </a:r>
            <a:r>
              <a:rPr lang="cs-CZ" sz="1200" dirty="0"/>
              <a:t> </a:t>
            </a:r>
            <a:r>
              <a:rPr lang="cs-CZ" sz="1200" dirty="0" err="1"/>
              <a:t>between</a:t>
            </a:r>
            <a:r>
              <a:rPr lang="cs-CZ" sz="1200" dirty="0"/>
              <a:t> </a:t>
            </a:r>
            <a:r>
              <a:rPr lang="cs-CZ" sz="1200" dirty="0" err="1"/>
              <a:t>them</a:t>
            </a:r>
            <a:r>
              <a:rPr lang="cs-CZ" sz="1200" dirty="0"/>
              <a:t>. </a:t>
            </a:r>
          </a:p>
          <a:p>
            <a:pPr marL="271463" indent="-271463"/>
            <a:r>
              <a:rPr lang="cs-CZ" sz="1200" b="1" dirty="0" err="1"/>
              <a:t>Energy</a:t>
            </a:r>
            <a:r>
              <a:rPr lang="cs-CZ" sz="1200" b="1" dirty="0"/>
              <a:t> </a:t>
            </a:r>
            <a:r>
              <a:rPr lang="cs-CZ" sz="1200" b="1" dirty="0" err="1"/>
              <a:t>price</a:t>
            </a:r>
            <a:r>
              <a:rPr lang="cs-CZ" sz="1200" dirty="0"/>
              <a:t>. </a:t>
            </a:r>
            <a:r>
              <a:rPr lang="cs-CZ" sz="1200" dirty="0" err="1"/>
              <a:t>increase</a:t>
            </a:r>
            <a:r>
              <a:rPr lang="cs-CZ" sz="1200" dirty="0"/>
              <a:t> </a:t>
            </a:r>
            <a:r>
              <a:rPr lang="cs-CZ" sz="1200" dirty="0" err="1"/>
              <a:t>especially</a:t>
            </a:r>
            <a:r>
              <a:rPr lang="cs-CZ" sz="1200" dirty="0"/>
              <a:t> in </a:t>
            </a:r>
            <a:r>
              <a:rPr lang="cs-CZ" sz="1200" dirty="0" err="1"/>
              <a:t>fuel</a:t>
            </a:r>
            <a:r>
              <a:rPr lang="cs-CZ" sz="1200" dirty="0"/>
              <a:t> </a:t>
            </a:r>
            <a:r>
              <a:rPr lang="cs-CZ" sz="1200" dirty="0" err="1"/>
              <a:t>prices</a:t>
            </a:r>
            <a:r>
              <a:rPr lang="cs-CZ" sz="1200" dirty="0"/>
              <a:t> </a:t>
            </a:r>
            <a:r>
              <a:rPr lang="cs-CZ" sz="1200" dirty="0" err="1"/>
              <a:t>that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used</a:t>
            </a:r>
            <a:r>
              <a:rPr lang="cs-CZ" sz="1200" dirty="0"/>
              <a:t> in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activities</a:t>
            </a:r>
            <a:r>
              <a:rPr lang="cs-CZ" sz="1200" dirty="0"/>
              <a:t> </a:t>
            </a:r>
            <a:r>
              <a:rPr lang="cs-CZ" sz="1200" dirty="0" err="1"/>
              <a:t>makes</a:t>
            </a:r>
            <a:r>
              <a:rPr lang="cs-CZ" sz="1200" dirty="0"/>
              <a:t> </a:t>
            </a:r>
            <a:r>
              <a:rPr lang="cs-CZ" sz="1200" dirty="0" err="1"/>
              <a:t>inflation</a:t>
            </a:r>
            <a:r>
              <a:rPr lang="cs-CZ" sz="1200" dirty="0"/>
              <a:t> in </a:t>
            </a:r>
            <a:r>
              <a:rPr lang="cs-CZ" sz="1200" dirty="0" err="1"/>
              <a:t>logistics</a:t>
            </a:r>
            <a:r>
              <a:rPr lang="cs-CZ" sz="1200" dirty="0"/>
              <a:t> </a:t>
            </a:r>
            <a:r>
              <a:rPr lang="cs-CZ" sz="1200" dirty="0" err="1"/>
              <a:t>costs</a:t>
            </a:r>
            <a:r>
              <a:rPr lang="cs-CZ" sz="1200" dirty="0"/>
              <a:t>, </a:t>
            </a:r>
            <a:r>
              <a:rPr lang="cs-CZ" sz="1200" dirty="0" err="1"/>
              <a:t>especially</a:t>
            </a:r>
            <a:r>
              <a:rPr lang="cs-CZ" sz="1200" dirty="0"/>
              <a:t> in </a:t>
            </a:r>
            <a:r>
              <a:rPr lang="cs-CZ" sz="1200" dirty="0" err="1"/>
              <a:t>transportation</a:t>
            </a:r>
            <a:r>
              <a:rPr lang="cs-CZ" sz="1200" dirty="0"/>
              <a:t> </a:t>
            </a:r>
            <a:r>
              <a:rPr lang="cs-CZ" sz="1200" dirty="0" err="1"/>
              <a:t>because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nature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its</a:t>
            </a:r>
            <a:r>
              <a:rPr lang="cs-CZ" sz="1200" dirty="0"/>
              <a:t> </a:t>
            </a:r>
            <a:r>
              <a:rPr lang="cs-CZ" sz="1200" dirty="0" err="1"/>
              <a:t>related</a:t>
            </a:r>
            <a:r>
              <a:rPr lang="cs-CZ" sz="1200" dirty="0"/>
              <a:t> </a:t>
            </a:r>
            <a:r>
              <a:rPr lang="cs-CZ" sz="1200" dirty="0" err="1"/>
              <a:t>activities</a:t>
            </a:r>
            <a:r>
              <a:rPr lang="cs-CZ" sz="1200" dirty="0"/>
              <a:t>.</a:t>
            </a:r>
          </a:p>
          <a:p>
            <a:endParaRPr lang="cs-CZ" sz="1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A53833-48E8-2417-4B5B-FAA64536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60259"/>
            <a:ext cx="2872236" cy="13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Logistics Performance Index ranking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 </a:t>
            </a:r>
            <a:r>
              <a:rPr lang="en-US" dirty="0" err="1"/>
              <a:t>LPI</a:t>
            </a:r>
            <a:r>
              <a:rPr lang="en-US" dirty="0"/>
              <a:t>  is  a multidimensional  assessment  of  logistics  performance,  rated  on  a  scale  from  one  (worst)  to  five (best). It uses more than 5,000 individual country assessments  made  by  nearly  1,000  international freight forwarders to compare the trade logistics pro-files of 155 countries.</a:t>
            </a:r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B</a:t>
            </a:r>
            <a:r>
              <a:rPr lang="en-US" dirty="0" err="1">
                <a:solidFill>
                  <a:srgbClr val="C00000"/>
                </a:solidFill>
              </a:rPr>
              <a:t>etter</a:t>
            </a:r>
            <a:r>
              <a:rPr lang="en-US" dirty="0">
                <a:solidFill>
                  <a:srgbClr val="C00000"/>
                </a:solidFill>
              </a:rPr>
              <a:t> logistics performance is strongly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associated with trade expansion, export diversification,  ability  to  attract  foreign  direct  investments, and economic growth. In other words, trade logistics matter.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T</a:t>
            </a:r>
            <a:r>
              <a:rPr lang="en-US" dirty="0"/>
              <a:t>he most important aspects of the current logistics environment:</a:t>
            </a:r>
          </a:p>
          <a:p>
            <a:pPr lvl="1"/>
            <a:r>
              <a:rPr lang="en-US" dirty="0"/>
              <a:t>Efficiency of the customs clearance process. </a:t>
            </a:r>
            <a:endParaRPr lang="cs-CZ" dirty="0"/>
          </a:p>
          <a:p>
            <a:pPr lvl="1"/>
            <a:r>
              <a:rPr lang="en-US" dirty="0"/>
              <a:t>Quality of trade and transport-related infrastructure.	</a:t>
            </a:r>
          </a:p>
          <a:p>
            <a:pPr lvl="1"/>
            <a:r>
              <a:rPr lang="en-US" dirty="0"/>
              <a:t>Ease of arranging competitively priced shipments.	</a:t>
            </a:r>
          </a:p>
          <a:p>
            <a:pPr lvl="1"/>
            <a:r>
              <a:rPr lang="en-US" dirty="0"/>
              <a:t>Competence and quality of logistics services. </a:t>
            </a:r>
          </a:p>
          <a:p>
            <a:pPr lvl="1"/>
            <a:r>
              <a:rPr lang="en-US" dirty="0"/>
              <a:t>Ability to track and trace consignments. </a:t>
            </a:r>
          </a:p>
          <a:p>
            <a:pPr lvl="1"/>
            <a:r>
              <a:rPr lang="en-US" dirty="0"/>
              <a:t>Frequency with which shipments reach the consignee within the scheduled or expected time.</a:t>
            </a:r>
            <a:endParaRPr lang="cs-CZ" dirty="0"/>
          </a:p>
          <a:p>
            <a:pPr lvl="1"/>
            <a:r>
              <a:rPr lang="cs-CZ" i="1" dirty="0"/>
              <a:t>Nezohledňuje zásoby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121B46-4862-4A94-A060-82FDBA61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39" y="3918756"/>
            <a:ext cx="378391" cy="2303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792435-A65E-4759-A2E6-D15A9840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3" y="3918756"/>
            <a:ext cx="378391" cy="2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LPI ranking and scores 201</a:t>
            </a:r>
            <a:r>
              <a:rPr lang="cs-CZ" dirty="0"/>
              <a:t>8: </a:t>
            </a:r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833342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disparities remain between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the top performers and many developing countries. 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Identified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eight megatrends likely to drive the future of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logistics: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1. Logistics skill shortages.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2. Restructuring global value chains.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3. Supply risk and recovery (resilience).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4. Digital transformation of supply chains.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5. Sustainability of supply chains.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6. E-commerce driving demand chains.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7. Logistics property and infrastructure.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8. Collaborative business models.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Respondents in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developing countries </a:t>
            </a:r>
            <a:r>
              <a:rPr lang="en-US" dirty="0">
                <a:effectLst/>
                <a:latin typeface="Times New Roman" panose="02020603050405020304" pitchFamily="18" charset="0"/>
              </a:rPr>
              <a:t>see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the most severe skill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shortage at the managerial</a:t>
            </a:r>
            <a:r>
              <a:rPr lang="cs-CZ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level</a:t>
            </a:r>
            <a:r>
              <a:rPr lang="en-US" dirty="0">
                <a:effectLst/>
                <a:latin typeface="Times New Roman" panose="02020603050405020304" pitchFamily="18" charset="0"/>
              </a:rPr>
              <a:t>—for example, in filling senior supply chain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management positions. In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developed countries</a:t>
            </a:r>
            <a:r>
              <a:rPr lang="en-US" dirty="0">
                <a:effectLst/>
                <a:latin typeface="Times New Roman" panose="02020603050405020304" pitchFamily="18" charset="0"/>
              </a:rPr>
              <a:t>,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the most severe shortage is for a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qualified blue-collar workforce</a:t>
            </a:r>
            <a:r>
              <a:rPr lang="en-US" dirty="0">
                <a:effectLst/>
                <a:latin typeface="Times New Roman" panose="02020603050405020304" pitchFamily="18" charset="0"/>
              </a:rPr>
              <a:t>, such as truck drivers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Commerce and production have been disrupted by natural events and man-made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disasters, such as civil wars or, recently, cyber-disasters.</a:t>
            </a:r>
            <a:endParaRPr lang="cs-CZ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Environmentally friendly supply chains</a:t>
            </a:r>
            <a:r>
              <a:rPr lang="cs-CZ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</a:rPr>
              <a:t>are associated with higher logistics performance</a:t>
            </a:r>
            <a:endParaRPr lang="cs-CZ" dirty="0"/>
          </a:p>
          <a:p>
            <a:r>
              <a:rPr lang="en-US" sz="2500" dirty="0">
                <a:latin typeface="Times New Roman" panose="02020603050405020304" pitchFamily="18" charset="0"/>
              </a:rPr>
              <a:t>23</a:t>
            </a:r>
            <a:r>
              <a:rPr lang="cs-CZ" sz="2500" dirty="0">
                <a:latin typeface="Times New Roman" panose="02020603050405020304" pitchFamily="18" charset="0"/>
              </a:rPr>
              <a:t>% </a:t>
            </a:r>
            <a:r>
              <a:rPr lang="en-US" sz="2500" dirty="0">
                <a:latin typeface="Times New Roman" panose="02020603050405020304" pitchFamily="18" charset="0"/>
              </a:rPr>
              <a:t>of all energy-related emissions can be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attributed to transport,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about 7</a:t>
            </a:r>
            <a:r>
              <a:rPr lang="cs-CZ" sz="2500" dirty="0">
                <a:latin typeface="Times New Roman" panose="02020603050405020304" pitchFamily="18" charset="0"/>
              </a:rPr>
              <a:t>% </a:t>
            </a:r>
            <a:r>
              <a:rPr lang="en-US" sz="2500" dirty="0">
                <a:latin typeface="Times New Roman" panose="02020603050405020304" pitchFamily="18" charset="0"/>
              </a:rPr>
              <a:t>of global CO 2 emissions can be attributed to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freight transport</a:t>
            </a:r>
            <a:r>
              <a:rPr lang="cs-CZ" sz="2500" dirty="0">
                <a:latin typeface="Times New Roman" panose="02020603050405020304" pitchFamily="18" charset="0"/>
              </a:rPr>
              <a:t>,</a:t>
            </a:r>
            <a:r>
              <a:rPr lang="en-US" sz="2500" dirty="0">
                <a:latin typeface="Times New Roman" panose="02020603050405020304" pitchFamily="18" charset="0"/>
              </a:rPr>
              <a:t> which is estimated to have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emitted 3.2 gigatons of CO 2 in 2015. This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number is estimated to rise in the next decades,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with a higher growth in emerging economies</a:t>
            </a:r>
            <a:r>
              <a:rPr lang="cs-CZ" sz="2500" dirty="0">
                <a:latin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</a:rPr>
              <a:t>than in Europe.</a:t>
            </a:r>
            <a:endParaRPr lang="cs-CZ" sz="2500" dirty="0">
              <a:latin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</a:endParaRPr>
          </a:p>
          <a:p>
            <a:r>
              <a:rPr lang="cs-CZ" sz="2300" dirty="0"/>
              <a:t>Zdroj: https://openknowledge.worldbank.org/bitstream/handle/10986/29971/LPI2018.pdf</a:t>
            </a:r>
          </a:p>
        </p:txBody>
      </p:sp>
    </p:spTree>
    <p:extLst>
      <p:ext uri="{BB962C8B-B14F-4D97-AF65-F5344CB8AC3E}">
        <p14:creationId xmlns:p14="http://schemas.microsoft.com/office/powerpoint/2010/main" val="184155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LPI ranking and scores 201</a:t>
            </a:r>
            <a:r>
              <a:rPr lang="cs-CZ" dirty="0"/>
              <a:t>8: </a:t>
            </a:r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6237312"/>
            <a:ext cx="842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http://siteresources.worldbank.org/TRADE/Resources/239070-1336654966193/LPI_2012_final.pdf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329D1-D1CD-45EF-8D74-4E10A700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68" y="1661696"/>
            <a:ext cx="5369464" cy="36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2AC0A-2B8E-484C-9319-023173A3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68B5C1-2F79-4DD9-926E-28F374EE9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7417"/>
            <a:ext cx="7488832" cy="36242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1B04EF-B3F3-435B-83D1-A765728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65903"/>
            <a:ext cx="5926088" cy="32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5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73fc214d-1aa8-428c-bfcc-38932070c332"/>
  <p:tag name="SLIDO_APP_VERSION" val="0.16.0.1124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-4-3" id="{3D7D153C-E6C1-42F9-AD62-5BCA90937599}" vid="{7EBF0560-594B-4807-8311-6520C7A704F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10315</TotalTime>
  <Words>1024</Words>
  <Application>Microsoft Office PowerPoint</Application>
  <PresentationFormat>Předvádění na obrazovce (4:3)</PresentationFormat>
  <Paragraphs>48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Prezentace_MU_CZ</vt:lpstr>
      <vt:lpstr>Vymezení logistiky a SCM, logistika v nákladovém kontextu, problémy logistiky  </vt:lpstr>
      <vt:lpstr>Factors Affecting National Logistics Costs</vt:lpstr>
      <vt:lpstr>Logistics Performance Index ranking</vt:lpstr>
      <vt:lpstr>LPI ranking and scores 2018: results</vt:lpstr>
      <vt:lpstr>LPI ranking and scores 2018: results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MKH_LOPR Logistika a přeprava</dc:title>
  <dc:creator>user_skapa</dc:creator>
  <cp:lastModifiedBy>Ondrej Castek</cp:lastModifiedBy>
  <cp:revision>50</cp:revision>
  <cp:lastPrinted>2023-02-15T08:14:37Z</cp:lastPrinted>
  <dcterms:created xsi:type="dcterms:W3CDTF">2012-02-25T13:29:14Z</dcterms:created>
  <dcterms:modified xsi:type="dcterms:W3CDTF">2025-02-22T06:40:06Z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73fc214d-1aa8-428c-bfcc-38932070c332</vt:lpwstr>
  </property>
  <property fmtid="{D5CDD505-2E9C-101B-9397-08002B2CF9AE}" pid="3" name="SlidoAppVersion">
    <vt:lpwstr>0.16.0.1124</vt:lpwstr>
  </property>
</Properties>
</file>