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1"/>
  </p:notesMasterIdLst>
  <p:handoutMasterIdLst>
    <p:handoutMasterId r:id="rId32"/>
  </p:handoutMasterIdLst>
  <p:sldIdLst>
    <p:sldId id="256" r:id="rId2"/>
    <p:sldId id="348" r:id="rId3"/>
    <p:sldId id="347" r:id="rId4"/>
    <p:sldId id="371" r:id="rId5"/>
    <p:sldId id="372" r:id="rId6"/>
    <p:sldId id="376" r:id="rId7"/>
    <p:sldId id="377" r:id="rId8"/>
    <p:sldId id="373" r:id="rId9"/>
    <p:sldId id="374" r:id="rId10"/>
    <p:sldId id="375" r:id="rId11"/>
    <p:sldId id="338" r:id="rId12"/>
    <p:sldId id="349" r:id="rId13"/>
    <p:sldId id="362" r:id="rId14"/>
    <p:sldId id="363" r:id="rId15"/>
    <p:sldId id="350" r:id="rId16"/>
    <p:sldId id="352" r:id="rId17"/>
    <p:sldId id="354" r:id="rId18"/>
    <p:sldId id="355" r:id="rId19"/>
    <p:sldId id="370" r:id="rId20"/>
    <p:sldId id="356" r:id="rId21"/>
    <p:sldId id="357" r:id="rId22"/>
    <p:sldId id="378" r:id="rId23"/>
    <p:sldId id="358" r:id="rId24"/>
    <p:sldId id="360" r:id="rId25"/>
    <p:sldId id="365" r:id="rId26"/>
    <p:sldId id="367" r:id="rId27"/>
    <p:sldId id="359" r:id="rId28"/>
    <p:sldId id="366" r:id="rId29"/>
    <p:sldId id="368" r:id="rId3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CAA74-D640-462B-8E0B-739D0AA5FB71}" v="9" dt="2024-10-15T13:09:58.28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6907" autoAdjust="0"/>
  </p:normalViewPr>
  <p:slideViewPr>
    <p:cSldViewPr snapToGrid="0">
      <p:cViewPr varScale="1">
        <p:scale>
          <a:sx n="73" d="100"/>
          <a:sy n="73" d="100"/>
        </p:scale>
        <p:origin x="1836" y="7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Částek" userId="8936cd17-3b83-4c2c-a9f2-dbc17b3bea9c" providerId="ADAL" clId="{B72CAA74-D640-462B-8E0B-739D0AA5FB71}"/>
    <pc:docChg chg="undo custSel addSld delSld modSld">
      <pc:chgData name="Ondřej Částek" userId="8936cd17-3b83-4c2c-a9f2-dbc17b3bea9c" providerId="ADAL" clId="{B72CAA74-D640-462B-8E0B-739D0AA5FB71}" dt="2024-10-15T13:10:52.850" v="226" actId="47"/>
      <pc:docMkLst>
        <pc:docMk/>
      </pc:docMkLst>
      <pc:sldChg chg="add">
        <pc:chgData name="Ondřej Částek" userId="8936cd17-3b83-4c2c-a9f2-dbc17b3bea9c" providerId="ADAL" clId="{B72CAA74-D640-462B-8E0B-739D0AA5FB71}" dt="2024-10-08T12:35:40.245" v="2"/>
        <pc:sldMkLst>
          <pc:docMk/>
          <pc:sldMk cId="111922894" sldId="338"/>
        </pc:sldMkLst>
      </pc:sldChg>
      <pc:sldChg chg="del">
        <pc:chgData name="Ondřej Částek" userId="8936cd17-3b83-4c2c-a9f2-dbc17b3bea9c" providerId="ADAL" clId="{B72CAA74-D640-462B-8E0B-739D0AA5FB71}" dt="2024-10-08T12:35:35.382" v="1" actId="2696"/>
        <pc:sldMkLst>
          <pc:docMk/>
          <pc:sldMk cId="111922894" sldId="338"/>
        </pc:sldMkLst>
      </pc:sldChg>
      <pc:sldChg chg="modSp mod">
        <pc:chgData name="Ondřej Částek" userId="8936cd17-3b83-4c2c-a9f2-dbc17b3bea9c" providerId="ADAL" clId="{B72CAA74-D640-462B-8E0B-739D0AA5FB71}" dt="2024-10-08T12:52:11.440" v="113" actId="113"/>
        <pc:sldMkLst>
          <pc:docMk/>
          <pc:sldMk cId="0" sldId="349"/>
        </pc:sldMkLst>
        <pc:spChg chg="mod">
          <ac:chgData name="Ondřej Částek" userId="8936cd17-3b83-4c2c-a9f2-dbc17b3bea9c" providerId="ADAL" clId="{B72CAA74-D640-462B-8E0B-739D0AA5FB71}" dt="2024-10-08T12:47:27.593" v="104" actId="20577"/>
          <ac:spMkLst>
            <pc:docMk/>
            <pc:sldMk cId="0" sldId="349"/>
            <ac:spMk id="11267" creationId="{D1281A3C-EF04-4364-8204-9558DE177DC0}"/>
          </ac:spMkLst>
        </pc:spChg>
        <pc:spChg chg="mod">
          <ac:chgData name="Ondřej Částek" userId="8936cd17-3b83-4c2c-a9f2-dbc17b3bea9c" providerId="ADAL" clId="{B72CAA74-D640-462B-8E0B-739D0AA5FB71}" dt="2024-10-08T12:52:11.440" v="113" actId="113"/>
          <ac:spMkLst>
            <pc:docMk/>
            <pc:sldMk cId="0" sldId="349"/>
            <ac:spMk id="11268" creationId="{B47250F7-C5C9-4815-BE2E-CF09FBB73627}"/>
          </ac:spMkLst>
        </pc:spChg>
      </pc:sldChg>
      <pc:sldChg chg="delSp mod">
        <pc:chgData name="Ondřej Částek" userId="8936cd17-3b83-4c2c-a9f2-dbc17b3bea9c" providerId="ADAL" clId="{B72CAA74-D640-462B-8E0B-739D0AA5FB71}" dt="2024-10-08T12:49:00.041" v="106" actId="478"/>
        <pc:sldMkLst>
          <pc:docMk/>
          <pc:sldMk cId="0" sldId="350"/>
        </pc:sldMkLst>
        <pc:spChg chg="del">
          <ac:chgData name="Ondřej Částek" userId="8936cd17-3b83-4c2c-a9f2-dbc17b3bea9c" providerId="ADAL" clId="{B72CAA74-D640-462B-8E0B-739D0AA5FB71}" dt="2024-10-08T12:48:58.276" v="105" actId="478"/>
          <ac:spMkLst>
            <pc:docMk/>
            <pc:sldMk cId="0" sldId="350"/>
            <ac:spMk id="3" creationId="{88533EF3-BBE4-45B8-9741-6A6FF65D073C}"/>
          </ac:spMkLst>
        </pc:spChg>
        <pc:spChg chg="del">
          <ac:chgData name="Ondřej Částek" userId="8936cd17-3b83-4c2c-a9f2-dbc17b3bea9c" providerId="ADAL" clId="{B72CAA74-D640-462B-8E0B-739D0AA5FB71}" dt="2024-10-08T12:49:00.041" v="106" actId="478"/>
          <ac:spMkLst>
            <pc:docMk/>
            <pc:sldMk cId="0" sldId="350"/>
            <ac:spMk id="18436" creationId="{0087B303-ACA5-430B-A368-9A54C7BC35F7}"/>
          </ac:spMkLst>
        </pc:spChg>
      </pc:sldChg>
      <pc:sldChg chg="modSp mod modNotesTx">
        <pc:chgData name="Ondřej Částek" userId="8936cd17-3b83-4c2c-a9f2-dbc17b3bea9c" providerId="ADAL" clId="{B72CAA74-D640-462B-8E0B-739D0AA5FB71}" dt="2024-10-08T13:05:01.024" v="190" actId="20577"/>
        <pc:sldMkLst>
          <pc:docMk/>
          <pc:sldMk cId="0" sldId="357"/>
        </pc:sldMkLst>
        <pc:spChg chg="mod">
          <ac:chgData name="Ondřej Částek" userId="8936cd17-3b83-4c2c-a9f2-dbc17b3bea9c" providerId="ADAL" clId="{B72CAA74-D640-462B-8E0B-739D0AA5FB71}" dt="2024-10-08T13:04:33.247" v="161" actId="6549"/>
          <ac:spMkLst>
            <pc:docMk/>
            <pc:sldMk cId="0" sldId="357"/>
            <ac:spMk id="28676" creationId="{0D1A0874-F31E-4935-81B9-85E5E3876BE1}"/>
          </ac:spMkLst>
        </pc:spChg>
      </pc:sldChg>
      <pc:sldChg chg="addSp delSp modSp mod modNotesTx">
        <pc:chgData name="Ondřej Částek" userId="8936cd17-3b83-4c2c-a9f2-dbc17b3bea9c" providerId="ADAL" clId="{B72CAA74-D640-462B-8E0B-739D0AA5FB71}" dt="2024-10-15T13:10:50.115" v="225"/>
        <pc:sldMkLst>
          <pc:docMk/>
          <pc:sldMk cId="0" sldId="358"/>
        </pc:sldMkLst>
        <pc:spChg chg="add del">
          <ac:chgData name="Ondřej Částek" userId="8936cd17-3b83-4c2c-a9f2-dbc17b3bea9c" providerId="ADAL" clId="{B72CAA74-D640-462B-8E0B-739D0AA5FB71}" dt="2024-10-15T13:09:56.099" v="193" actId="478"/>
          <ac:spMkLst>
            <pc:docMk/>
            <pc:sldMk cId="0" sldId="358"/>
            <ac:spMk id="2" creationId="{B09F7818-188E-43A1-A0B4-6997E9E8B04F}"/>
          </ac:spMkLst>
        </pc:spChg>
        <pc:spChg chg="mod ord">
          <ac:chgData name="Ondřej Částek" userId="8936cd17-3b83-4c2c-a9f2-dbc17b3bea9c" providerId="ADAL" clId="{B72CAA74-D640-462B-8E0B-739D0AA5FB71}" dt="2024-10-15T13:10:22.679" v="199" actId="6549"/>
          <ac:spMkLst>
            <pc:docMk/>
            <pc:sldMk cId="0" sldId="358"/>
            <ac:spMk id="30723" creationId="{8E121C92-E6D5-4671-9E87-CA6691E6A287}"/>
          </ac:spMkLst>
        </pc:spChg>
        <pc:picChg chg="add mod">
          <ac:chgData name="Ondřej Částek" userId="8936cd17-3b83-4c2c-a9f2-dbc17b3bea9c" providerId="ADAL" clId="{B72CAA74-D640-462B-8E0B-739D0AA5FB71}" dt="2024-10-15T13:10:09.026" v="197" actId="1076"/>
          <ac:picMkLst>
            <pc:docMk/>
            <pc:sldMk cId="0" sldId="358"/>
            <ac:picMk id="3" creationId="{0B1F2E73-DEDF-4FEA-85DE-C9A43DDD43A2}"/>
          </ac:picMkLst>
        </pc:picChg>
        <pc:picChg chg="del">
          <ac:chgData name="Ondřej Částek" userId="8936cd17-3b83-4c2c-a9f2-dbc17b3bea9c" providerId="ADAL" clId="{B72CAA74-D640-462B-8E0B-739D0AA5FB71}" dt="2024-10-15T13:09:45.744" v="191" actId="478"/>
          <ac:picMkLst>
            <pc:docMk/>
            <pc:sldMk cId="0" sldId="358"/>
            <ac:picMk id="30724" creationId="{BF057BF2-660E-4464-9ACF-62268A889F4C}"/>
          </ac:picMkLst>
        </pc:picChg>
      </pc:sldChg>
      <pc:sldChg chg="modSp mod">
        <pc:chgData name="Ondřej Částek" userId="8936cd17-3b83-4c2c-a9f2-dbc17b3bea9c" providerId="ADAL" clId="{B72CAA74-D640-462B-8E0B-739D0AA5FB71}" dt="2024-10-08T12:51:59.642" v="111" actId="113"/>
        <pc:sldMkLst>
          <pc:docMk/>
          <pc:sldMk cId="0" sldId="362"/>
        </pc:sldMkLst>
        <pc:spChg chg="mod">
          <ac:chgData name="Ondřej Částek" userId="8936cd17-3b83-4c2c-a9f2-dbc17b3bea9c" providerId="ADAL" clId="{B72CAA74-D640-462B-8E0B-739D0AA5FB71}" dt="2024-10-08T12:51:59.642" v="111" actId="113"/>
          <ac:spMkLst>
            <pc:docMk/>
            <pc:sldMk cId="0" sldId="362"/>
            <ac:spMk id="13316" creationId="{EF6BD1EF-1872-43A2-8498-FC61F35247C6}"/>
          </ac:spMkLst>
        </pc:spChg>
      </pc:sldChg>
      <pc:sldChg chg="modSp mod">
        <pc:chgData name="Ondřej Částek" userId="8936cd17-3b83-4c2c-a9f2-dbc17b3bea9c" providerId="ADAL" clId="{B72CAA74-D640-462B-8E0B-739D0AA5FB71}" dt="2024-10-08T12:42:11.535" v="3" actId="20577"/>
        <pc:sldMkLst>
          <pc:docMk/>
          <pc:sldMk cId="0" sldId="363"/>
        </pc:sldMkLst>
        <pc:spChg chg="mod">
          <ac:chgData name="Ondřej Částek" userId="8936cd17-3b83-4c2c-a9f2-dbc17b3bea9c" providerId="ADAL" clId="{B72CAA74-D640-462B-8E0B-739D0AA5FB71}" dt="2024-10-08T12:42:11.535" v="3" actId="20577"/>
          <ac:spMkLst>
            <pc:docMk/>
            <pc:sldMk cId="0" sldId="363"/>
            <ac:spMk id="8196" creationId="{B885FFDE-7509-44D1-B579-4E22CDC54BDC}"/>
          </ac:spMkLst>
        </pc:spChg>
      </pc:sldChg>
      <pc:sldChg chg="del">
        <pc:chgData name="Ondřej Částek" userId="8936cd17-3b83-4c2c-a9f2-dbc17b3bea9c" providerId="ADAL" clId="{B72CAA74-D640-462B-8E0B-739D0AA5FB71}" dt="2024-10-15T13:10:52.850" v="226" actId="47"/>
        <pc:sldMkLst>
          <pc:docMk/>
          <pc:sldMk cId="0" sldId="364"/>
        </pc:sldMkLst>
      </pc:sldChg>
      <pc:sldChg chg="add">
        <pc:chgData name="Ondřej Částek" userId="8936cd17-3b83-4c2c-a9f2-dbc17b3bea9c" providerId="ADAL" clId="{B72CAA74-D640-462B-8E0B-739D0AA5FB71}" dt="2024-10-08T12:35:10.166" v="0"/>
        <pc:sldMkLst>
          <pc:docMk/>
          <pc:sldMk cId="704338193" sldId="371"/>
        </pc:sldMkLst>
      </pc:sldChg>
      <pc:sldChg chg="add">
        <pc:chgData name="Ondřej Částek" userId="8936cd17-3b83-4c2c-a9f2-dbc17b3bea9c" providerId="ADAL" clId="{B72CAA74-D640-462B-8E0B-739D0AA5FB71}" dt="2024-10-08T12:35:10.166" v="0"/>
        <pc:sldMkLst>
          <pc:docMk/>
          <pc:sldMk cId="1768172406" sldId="372"/>
        </pc:sldMkLst>
      </pc:sldChg>
      <pc:sldChg chg="add">
        <pc:chgData name="Ondřej Částek" userId="8936cd17-3b83-4c2c-a9f2-dbc17b3bea9c" providerId="ADAL" clId="{B72CAA74-D640-462B-8E0B-739D0AA5FB71}" dt="2024-10-08T12:35:10.166" v="0"/>
        <pc:sldMkLst>
          <pc:docMk/>
          <pc:sldMk cId="1676693373" sldId="373"/>
        </pc:sldMkLst>
      </pc:sldChg>
      <pc:sldChg chg="add">
        <pc:chgData name="Ondřej Částek" userId="8936cd17-3b83-4c2c-a9f2-dbc17b3bea9c" providerId="ADAL" clId="{B72CAA74-D640-462B-8E0B-739D0AA5FB71}" dt="2024-10-08T12:35:10.166" v="0"/>
        <pc:sldMkLst>
          <pc:docMk/>
          <pc:sldMk cId="1543275482" sldId="374"/>
        </pc:sldMkLst>
      </pc:sldChg>
      <pc:sldChg chg="add">
        <pc:chgData name="Ondřej Částek" userId="8936cd17-3b83-4c2c-a9f2-dbc17b3bea9c" providerId="ADAL" clId="{B72CAA74-D640-462B-8E0B-739D0AA5FB71}" dt="2024-10-08T12:35:10.166" v="0"/>
        <pc:sldMkLst>
          <pc:docMk/>
          <pc:sldMk cId="4239686693" sldId="375"/>
        </pc:sldMkLst>
      </pc:sldChg>
      <pc:sldChg chg="add">
        <pc:chgData name="Ondřej Částek" userId="8936cd17-3b83-4c2c-a9f2-dbc17b3bea9c" providerId="ADAL" clId="{B72CAA74-D640-462B-8E0B-739D0AA5FB71}" dt="2024-10-08T12:35:10.166" v="0"/>
        <pc:sldMkLst>
          <pc:docMk/>
          <pc:sldMk cId="2326758358" sldId="376"/>
        </pc:sldMkLst>
      </pc:sldChg>
      <pc:sldChg chg="add">
        <pc:chgData name="Ondřej Částek" userId="8936cd17-3b83-4c2c-a9f2-dbc17b3bea9c" providerId="ADAL" clId="{B72CAA74-D640-462B-8E0B-739D0AA5FB71}" dt="2024-10-08T12:35:10.166" v="0"/>
        <pc:sldMkLst>
          <pc:docMk/>
          <pc:sldMk cId="3269900907" sldId="377"/>
        </pc:sldMkLst>
      </pc:sldChg>
      <pc:sldChg chg="addSp delSp new mod modNotesTx">
        <pc:chgData name="Ondřej Částek" userId="8936cd17-3b83-4c2c-a9f2-dbc17b3bea9c" providerId="ADAL" clId="{B72CAA74-D640-462B-8E0B-739D0AA5FB71}" dt="2024-10-08T13:00:35.570" v="135" actId="20577"/>
        <pc:sldMkLst>
          <pc:docMk/>
          <pc:sldMk cId="1036314989" sldId="378"/>
        </pc:sldMkLst>
        <pc:spChg chg="del">
          <ac:chgData name="Ondřej Částek" userId="8936cd17-3b83-4c2c-a9f2-dbc17b3bea9c" providerId="ADAL" clId="{B72CAA74-D640-462B-8E0B-739D0AA5FB71}" dt="2024-10-08T13:00:21.508" v="118" actId="478"/>
          <ac:spMkLst>
            <pc:docMk/>
            <pc:sldMk cId="1036314989" sldId="378"/>
            <ac:spMk id="2" creationId="{54BCE27F-6CD6-4737-A1A3-0A9519EE054C}"/>
          </ac:spMkLst>
        </pc:spChg>
        <pc:spChg chg="del">
          <ac:chgData name="Ondřej Částek" userId="8936cd17-3b83-4c2c-a9f2-dbc17b3bea9c" providerId="ADAL" clId="{B72CAA74-D640-462B-8E0B-739D0AA5FB71}" dt="2024-10-08T13:00:22.835" v="119" actId="478"/>
          <ac:spMkLst>
            <pc:docMk/>
            <pc:sldMk cId="1036314989" sldId="378"/>
            <ac:spMk id="3" creationId="{CF20584B-BD79-46F8-95C9-AB3DD14426ED}"/>
          </ac:spMkLst>
        </pc:spChg>
        <pc:spChg chg="del">
          <ac:chgData name="Ondřej Částek" userId="8936cd17-3b83-4c2c-a9f2-dbc17b3bea9c" providerId="ADAL" clId="{B72CAA74-D640-462B-8E0B-739D0AA5FB71}" dt="2024-10-08T13:00:16.909" v="117" actId="478"/>
          <ac:spMkLst>
            <pc:docMk/>
            <pc:sldMk cId="1036314989" sldId="378"/>
            <ac:spMk id="4" creationId="{CF251376-43C0-447A-B30A-5F3FC5DF2CB6}"/>
          </ac:spMkLst>
        </pc:spChg>
        <pc:spChg chg="add">
          <ac:chgData name="Ondřej Částek" userId="8936cd17-3b83-4c2c-a9f2-dbc17b3bea9c" providerId="ADAL" clId="{B72CAA74-D640-462B-8E0B-739D0AA5FB71}" dt="2024-10-08T13:00:11.106" v="115"/>
          <ac:spMkLst>
            <pc:docMk/>
            <pc:sldMk cId="1036314989" sldId="378"/>
            <ac:spMk id="6" creationId="{161D6630-950F-49EF-B38F-71FD2C94F2F6}"/>
          </ac:spMkLst>
        </pc:spChg>
        <pc:picChg chg="add">
          <ac:chgData name="Ondřej Částek" userId="8936cd17-3b83-4c2c-a9f2-dbc17b3bea9c" providerId="ADAL" clId="{B72CAA74-D640-462B-8E0B-739D0AA5FB71}" dt="2024-10-08T13:00:13.492" v="116"/>
          <ac:picMkLst>
            <pc:docMk/>
            <pc:sldMk cId="1036314989" sldId="378"/>
            <ac:picMk id="1028" creationId="{F2983B3D-DC86-40A3-B80F-FF2E4AE1B271}"/>
          </ac:picMkLst>
        </pc:picChg>
      </pc:sldChg>
    </pc:docChg>
  </pc:docChgLst>
  <pc:docChgLst>
    <pc:chgData name="Ondřej Částek" userId="8936cd17-3b83-4c2c-a9f2-dbc17b3bea9c" providerId="ADAL" clId="{A09BE5E2-D32C-4206-9CEC-0C696E54C83D}"/>
    <pc:docChg chg="undo custSel addSld delSld modSld">
      <pc:chgData name="Ondřej Částek" userId="8936cd17-3b83-4c2c-a9f2-dbc17b3bea9c" providerId="ADAL" clId="{A09BE5E2-D32C-4206-9CEC-0C696E54C83D}" dt="2023-10-24T07:03:55.203" v="183"/>
      <pc:docMkLst>
        <pc:docMk/>
      </pc:docMkLst>
      <pc:sldChg chg="addSp delSp modSp mod modClrScheme chgLayout">
        <pc:chgData name="Ondřej Částek" userId="8936cd17-3b83-4c2c-a9f2-dbc17b3bea9c" providerId="ADAL" clId="{A09BE5E2-D32C-4206-9CEC-0C696E54C83D}" dt="2023-10-24T06:53:25.048" v="182" actId="27636"/>
        <pc:sldMkLst>
          <pc:docMk/>
          <pc:sldMk cId="3039613349" sldId="256"/>
        </pc:sldMkLst>
        <pc:spChg chg="del mod">
          <ac:chgData name="Ondřej Částek" userId="8936cd17-3b83-4c2c-a9f2-dbc17b3bea9c" providerId="ADAL" clId="{A09BE5E2-D32C-4206-9CEC-0C696E54C83D}" dt="2023-10-24T06:44:17.601" v="178" actId="478"/>
          <ac:spMkLst>
            <pc:docMk/>
            <pc:sldMk cId="3039613349" sldId="256"/>
            <ac:spMk id="3" creationId="{3CDB8457-0BA6-D54B-A726-511C9A367AE0}"/>
          </ac:spMkLst>
        </pc:spChg>
        <pc:spChg chg="mod">
          <ac:chgData name="Ondřej Částek" userId="8936cd17-3b83-4c2c-a9f2-dbc17b3bea9c" providerId="ADAL" clId="{A09BE5E2-D32C-4206-9CEC-0C696E54C83D}" dt="2023-10-17T12:06:18.611" v="17" actId="26606"/>
          <ac:spMkLst>
            <pc:docMk/>
            <pc:sldMk cId="3039613349" sldId="256"/>
            <ac:spMk id="12" creationId="{00000000-0000-0000-0000-000000000000}"/>
          </ac:spMkLst>
        </pc:spChg>
        <pc:spChg chg="mod">
          <ac:chgData name="Ondřej Částek" userId="8936cd17-3b83-4c2c-a9f2-dbc17b3bea9c" providerId="ADAL" clId="{A09BE5E2-D32C-4206-9CEC-0C696E54C83D}" dt="2023-10-24T06:53:25.048" v="182" actId="27636"/>
          <ac:spMkLst>
            <pc:docMk/>
            <pc:sldMk cId="3039613349" sldId="256"/>
            <ac:spMk id="13" creationId="{00000000-0000-0000-0000-000000000000}"/>
          </ac:spMkLst>
        </pc:spChg>
        <pc:spChg chg="add del mod">
          <ac:chgData name="Ondřej Částek" userId="8936cd17-3b83-4c2c-a9f2-dbc17b3bea9c" providerId="ADAL" clId="{A09BE5E2-D32C-4206-9CEC-0C696E54C83D}" dt="2023-10-17T12:06:29.884" v="18" actId="478"/>
          <ac:spMkLst>
            <pc:docMk/>
            <pc:sldMk cId="3039613349" sldId="256"/>
            <ac:spMk id="18" creationId="{F096F8E6-A62B-5A88-56B9-E6FE19A50733}"/>
          </ac:spMkLst>
        </pc:spChg>
        <pc:picChg chg="add mod">
          <ac:chgData name="Ondřej Částek" userId="8936cd17-3b83-4c2c-a9f2-dbc17b3bea9c" providerId="ADAL" clId="{A09BE5E2-D32C-4206-9CEC-0C696E54C83D}" dt="2023-10-17T12:06:18.611" v="17" actId="26606"/>
          <ac:picMkLst>
            <pc:docMk/>
            <pc:sldMk cId="3039613349" sldId="256"/>
            <ac:picMk id="4" creationId="{C5116BE0-9ABB-497C-9D53-4C47573AACDD}"/>
          </ac:picMkLst>
        </pc:picChg>
      </pc:sldChg>
      <pc:sldChg chg="add">
        <pc:chgData name="Ondřej Částek" userId="8936cd17-3b83-4c2c-a9f2-dbc17b3bea9c" providerId="ADAL" clId="{A09BE5E2-D32C-4206-9CEC-0C696E54C83D}" dt="2023-10-24T07:03:55.203" v="183"/>
        <pc:sldMkLst>
          <pc:docMk/>
          <pc:sldMk cId="111922894" sldId="338"/>
        </pc:sldMkLst>
      </pc:sldChg>
      <pc:sldChg chg="modSp mod">
        <pc:chgData name="Ondřej Částek" userId="8936cd17-3b83-4c2c-a9f2-dbc17b3bea9c" providerId="ADAL" clId="{A09BE5E2-D32C-4206-9CEC-0C696E54C83D}" dt="2023-10-17T11:24:30.206" v="7" actId="1076"/>
        <pc:sldMkLst>
          <pc:docMk/>
          <pc:sldMk cId="0" sldId="349"/>
        </pc:sldMkLst>
        <pc:spChg chg="mod">
          <ac:chgData name="Ondřej Částek" userId="8936cd17-3b83-4c2c-a9f2-dbc17b3bea9c" providerId="ADAL" clId="{A09BE5E2-D32C-4206-9CEC-0C696E54C83D}" dt="2023-10-17T11:24:30.206" v="7" actId="1076"/>
          <ac:spMkLst>
            <pc:docMk/>
            <pc:sldMk cId="0" sldId="349"/>
            <ac:spMk id="11267" creationId="{D1281A3C-EF04-4364-8204-9558DE177DC0}"/>
          </ac:spMkLst>
        </pc:spChg>
        <pc:spChg chg="mod">
          <ac:chgData name="Ondřej Částek" userId="8936cd17-3b83-4c2c-a9f2-dbc17b3bea9c" providerId="ADAL" clId="{A09BE5E2-D32C-4206-9CEC-0C696E54C83D}" dt="2023-10-17T11:24:28.248" v="6" actId="1076"/>
          <ac:spMkLst>
            <pc:docMk/>
            <pc:sldMk cId="0" sldId="349"/>
            <ac:spMk id="11268" creationId="{B47250F7-C5C9-4815-BE2E-CF09FBB73627}"/>
          </ac:spMkLst>
        </pc:spChg>
      </pc:sldChg>
      <pc:sldChg chg="addSp delSp modSp mod">
        <pc:chgData name="Ondřej Částek" userId="8936cd17-3b83-4c2c-a9f2-dbc17b3bea9c" providerId="ADAL" clId="{A09BE5E2-D32C-4206-9CEC-0C696E54C83D}" dt="2023-10-17T13:01:07.894" v="175" actId="166"/>
        <pc:sldMkLst>
          <pc:docMk/>
          <pc:sldMk cId="0" sldId="350"/>
        </pc:sldMkLst>
        <pc:spChg chg="add mod">
          <ac:chgData name="Ondřej Částek" userId="8936cd17-3b83-4c2c-a9f2-dbc17b3bea9c" providerId="ADAL" clId="{A09BE5E2-D32C-4206-9CEC-0C696E54C83D}" dt="2023-10-17T13:00:59.418" v="174" actId="478"/>
          <ac:spMkLst>
            <pc:docMk/>
            <pc:sldMk cId="0" sldId="350"/>
            <ac:spMk id="3" creationId="{88533EF3-BBE4-45B8-9741-6A6FF65D073C}"/>
          </ac:spMkLst>
        </pc:spChg>
        <pc:spChg chg="del">
          <ac:chgData name="Ondřej Částek" userId="8936cd17-3b83-4c2c-a9f2-dbc17b3bea9c" providerId="ADAL" clId="{A09BE5E2-D32C-4206-9CEC-0C696E54C83D}" dt="2023-10-17T13:00:59.418" v="174" actId="478"/>
          <ac:spMkLst>
            <pc:docMk/>
            <pc:sldMk cId="0" sldId="350"/>
            <ac:spMk id="18435" creationId="{F41C987B-064E-4F01-935C-E394BCF4DBE1}"/>
          </ac:spMkLst>
        </pc:spChg>
        <pc:picChg chg="del">
          <ac:chgData name="Ondřej Částek" userId="8936cd17-3b83-4c2c-a9f2-dbc17b3bea9c" providerId="ADAL" clId="{A09BE5E2-D32C-4206-9CEC-0C696E54C83D}" dt="2023-10-17T13:00:52.774" v="172" actId="478"/>
          <ac:picMkLst>
            <pc:docMk/>
            <pc:sldMk cId="0" sldId="350"/>
            <ac:picMk id="18437" creationId="{C461D00C-6ED8-4E7F-85F1-6C223D74E52C}"/>
          </ac:picMkLst>
        </pc:picChg>
        <pc:picChg chg="add mod">
          <ac:chgData name="Ondřej Částek" userId="8936cd17-3b83-4c2c-a9f2-dbc17b3bea9c" providerId="ADAL" clId="{A09BE5E2-D32C-4206-9CEC-0C696E54C83D}" dt="2023-10-17T13:01:07.894" v="175" actId="166"/>
          <ac:picMkLst>
            <pc:docMk/>
            <pc:sldMk cId="0" sldId="350"/>
            <ac:picMk id="26626" creationId="{3AD8ED0D-C89E-4B8F-98E8-576BF6E3B34D}"/>
          </ac:picMkLst>
        </pc:picChg>
      </pc:sldChg>
      <pc:sldChg chg="addSp delSp modSp mod">
        <pc:chgData name="Ondřej Částek" userId="8936cd17-3b83-4c2c-a9f2-dbc17b3bea9c" providerId="ADAL" clId="{A09BE5E2-D32C-4206-9CEC-0C696E54C83D}" dt="2023-10-17T12:58:37.212" v="135" actId="14100"/>
        <pc:sldMkLst>
          <pc:docMk/>
          <pc:sldMk cId="0" sldId="352"/>
        </pc:sldMkLst>
        <pc:picChg chg="add mod">
          <ac:chgData name="Ondřej Částek" userId="8936cd17-3b83-4c2c-a9f2-dbc17b3bea9c" providerId="ADAL" clId="{A09BE5E2-D32C-4206-9CEC-0C696E54C83D}" dt="2023-10-17T12:58:37.212" v="135" actId="14100"/>
          <ac:picMkLst>
            <pc:docMk/>
            <pc:sldMk cId="0" sldId="352"/>
            <ac:picMk id="3" creationId="{679D2C9D-0305-4EAA-A668-581DC206A1B5}"/>
          </ac:picMkLst>
        </pc:picChg>
        <pc:picChg chg="del mod">
          <ac:chgData name="Ondřej Částek" userId="8936cd17-3b83-4c2c-a9f2-dbc17b3bea9c" providerId="ADAL" clId="{A09BE5E2-D32C-4206-9CEC-0C696E54C83D}" dt="2023-10-17T12:58:28.401" v="132" actId="478"/>
          <ac:picMkLst>
            <pc:docMk/>
            <pc:sldMk cId="0" sldId="352"/>
            <ac:picMk id="20484" creationId="{60E8013F-E704-4F4A-90EC-5E9D574F0434}"/>
          </ac:picMkLst>
        </pc:picChg>
      </pc:sldChg>
      <pc:sldChg chg="modSp">
        <pc:chgData name="Ondřej Částek" userId="8936cd17-3b83-4c2c-a9f2-dbc17b3bea9c" providerId="ADAL" clId="{A09BE5E2-D32C-4206-9CEC-0C696E54C83D}" dt="2023-10-17T11:59:50.825" v="15" actId="1076"/>
        <pc:sldMkLst>
          <pc:docMk/>
          <pc:sldMk cId="0" sldId="354"/>
        </pc:sldMkLst>
        <pc:picChg chg="mod">
          <ac:chgData name="Ondřej Částek" userId="8936cd17-3b83-4c2c-a9f2-dbc17b3bea9c" providerId="ADAL" clId="{A09BE5E2-D32C-4206-9CEC-0C696E54C83D}" dt="2023-10-17T11:59:50.825" v="15" actId="1076"/>
          <ac:picMkLst>
            <pc:docMk/>
            <pc:sldMk cId="0" sldId="354"/>
            <ac:picMk id="22532" creationId="{20249D98-7682-42C4-8CB9-C88859EF8A22}"/>
          </ac:picMkLst>
        </pc:picChg>
      </pc:sldChg>
      <pc:sldChg chg="modSp mod">
        <pc:chgData name="Ondřej Částek" userId="8936cd17-3b83-4c2c-a9f2-dbc17b3bea9c" providerId="ADAL" clId="{A09BE5E2-D32C-4206-9CEC-0C696E54C83D}" dt="2023-10-17T12:15:00.006" v="54" actId="20577"/>
        <pc:sldMkLst>
          <pc:docMk/>
          <pc:sldMk cId="0" sldId="356"/>
        </pc:sldMkLst>
        <pc:spChg chg="mod">
          <ac:chgData name="Ondřej Částek" userId="8936cd17-3b83-4c2c-a9f2-dbc17b3bea9c" providerId="ADAL" clId="{A09BE5E2-D32C-4206-9CEC-0C696E54C83D}" dt="2023-10-17T12:15:00.006" v="54" actId="20577"/>
          <ac:spMkLst>
            <pc:docMk/>
            <pc:sldMk cId="0" sldId="356"/>
            <ac:spMk id="26628" creationId="{6D53B17C-82D7-42B5-BC53-B03CD9AFF01E}"/>
          </ac:spMkLst>
        </pc:spChg>
      </pc:sldChg>
      <pc:sldChg chg="modSp mod">
        <pc:chgData name="Ondřej Částek" userId="8936cd17-3b83-4c2c-a9f2-dbc17b3bea9c" providerId="ADAL" clId="{A09BE5E2-D32C-4206-9CEC-0C696E54C83D}" dt="2023-10-17T12:26:12.476" v="131" actId="20577"/>
        <pc:sldMkLst>
          <pc:docMk/>
          <pc:sldMk cId="0" sldId="357"/>
        </pc:sldMkLst>
        <pc:spChg chg="mod">
          <ac:chgData name="Ondřej Částek" userId="8936cd17-3b83-4c2c-a9f2-dbc17b3bea9c" providerId="ADAL" clId="{A09BE5E2-D32C-4206-9CEC-0C696E54C83D}" dt="2023-10-17T12:26:12.476" v="131" actId="20577"/>
          <ac:spMkLst>
            <pc:docMk/>
            <pc:sldMk cId="0" sldId="357"/>
            <ac:spMk id="28676" creationId="{0D1A0874-F31E-4935-81B9-85E5E3876BE1}"/>
          </ac:spMkLst>
        </pc:spChg>
      </pc:sldChg>
      <pc:sldChg chg="modSp mod">
        <pc:chgData name="Ondřej Částek" userId="8936cd17-3b83-4c2c-a9f2-dbc17b3bea9c" providerId="ADAL" clId="{A09BE5E2-D32C-4206-9CEC-0C696E54C83D}" dt="2023-10-17T12:17:07.707" v="65" actId="1076"/>
        <pc:sldMkLst>
          <pc:docMk/>
          <pc:sldMk cId="0" sldId="358"/>
        </pc:sldMkLst>
        <pc:spChg chg="mod">
          <ac:chgData name="Ondřej Částek" userId="8936cd17-3b83-4c2c-a9f2-dbc17b3bea9c" providerId="ADAL" clId="{A09BE5E2-D32C-4206-9CEC-0C696E54C83D}" dt="2023-10-17T12:17:07.707" v="65" actId="1076"/>
          <ac:spMkLst>
            <pc:docMk/>
            <pc:sldMk cId="0" sldId="358"/>
            <ac:spMk id="30723" creationId="{8E121C92-E6D5-4671-9E87-CA6691E6A287}"/>
          </ac:spMkLst>
        </pc:spChg>
      </pc:sldChg>
      <pc:sldChg chg="modSp mod">
        <pc:chgData name="Ondřej Částek" userId="8936cd17-3b83-4c2c-a9f2-dbc17b3bea9c" providerId="ADAL" clId="{A09BE5E2-D32C-4206-9CEC-0C696E54C83D}" dt="2023-10-17T11:24:40.556" v="9" actId="1076"/>
        <pc:sldMkLst>
          <pc:docMk/>
          <pc:sldMk cId="0" sldId="362"/>
        </pc:sldMkLst>
        <pc:spChg chg="mod">
          <ac:chgData name="Ondřej Částek" userId="8936cd17-3b83-4c2c-a9f2-dbc17b3bea9c" providerId="ADAL" clId="{A09BE5E2-D32C-4206-9CEC-0C696E54C83D}" dt="2023-10-17T11:24:40.556" v="9" actId="1076"/>
          <ac:spMkLst>
            <pc:docMk/>
            <pc:sldMk cId="0" sldId="362"/>
            <ac:spMk id="13315" creationId="{6EE21AE3-9803-410D-9427-F17D91600C45}"/>
          </ac:spMkLst>
        </pc:spChg>
        <pc:spChg chg="mod">
          <ac:chgData name="Ondřej Částek" userId="8936cd17-3b83-4c2c-a9f2-dbc17b3bea9c" providerId="ADAL" clId="{A09BE5E2-D32C-4206-9CEC-0C696E54C83D}" dt="2023-10-17T11:24:17.492" v="4" actId="1076"/>
          <ac:spMkLst>
            <pc:docMk/>
            <pc:sldMk cId="0" sldId="362"/>
            <ac:spMk id="13316" creationId="{EF6BD1EF-1872-43A2-8498-FC61F35247C6}"/>
          </ac:spMkLst>
        </pc:spChg>
      </pc:sldChg>
      <pc:sldChg chg="modSp mod modNotesTx">
        <pc:chgData name="Ondřej Částek" userId="8936cd17-3b83-4c2c-a9f2-dbc17b3bea9c" providerId="ADAL" clId="{A09BE5E2-D32C-4206-9CEC-0C696E54C83D}" dt="2023-10-17T12:59:55.156" v="171" actId="20577"/>
        <pc:sldMkLst>
          <pc:docMk/>
          <pc:sldMk cId="0" sldId="363"/>
        </pc:sldMkLst>
        <pc:spChg chg="mod">
          <ac:chgData name="Ondřej Částek" userId="8936cd17-3b83-4c2c-a9f2-dbc17b3bea9c" providerId="ADAL" clId="{A09BE5E2-D32C-4206-9CEC-0C696E54C83D}" dt="2023-10-17T12:59:30.582" v="166" actId="6549"/>
          <ac:spMkLst>
            <pc:docMk/>
            <pc:sldMk cId="0" sldId="363"/>
            <ac:spMk id="8196" creationId="{B885FFDE-7509-44D1-B579-4E22CDC54BDC}"/>
          </ac:spMkLst>
        </pc:spChg>
        <pc:spChg chg="mod">
          <ac:chgData name="Ondřej Částek" userId="8936cd17-3b83-4c2c-a9f2-dbc17b3bea9c" providerId="ADAL" clId="{A09BE5E2-D32C-4206-9CEC-0C696E54C83D}" dt="2023-10-17T11:25:06.044" v="12" actId="1076"/>
          <ac:spMkLst>
            <pc:docMk/>
            <pc:sldMk cId="0" sldId="363"/>
            <ac:spMk id="15363" creationId="{9D1AD3B7-43BC-4C48-92BC-32E612C27D5F}"/>
          </ac:spMkLst>
        </pc:spChg>
      </pc:sldChg>
      <pc:sldChg chg="modSp mod">
        <pc:chgData name="Ondřej Částek" userId="8936cd17-3b83-4c2c-a9f2-dbc17b3bea9c" providerId="ADAL" clId="{A09BE5E2-D32C-4206-9CEC-0C696E54C83D}" dt="2023-10-17T12:17:20.190" v="73" actId="20577"/>
        <pc:sldMkLst>
          <pc:docMk/>
          <pc:sldMk cId="0" sldId="364"/>
        </pc:sldMkLst>
        <pc:spChg chg="mod">
          <ac:chgData name="Ondřej Částek" userId="8936cd17-3b83-4c2c-a9f2-dbc17b3bea9c" providerId="ADAL" clId="{A09BE5E2-D32C-4206-9CEC-0C696E54C83D}" dt="2023-10-17T12:17:20.190" v="73" actId="20577"/>
          <ac:spMkLst>
            <pc:docMk/>
            <pc:sldMk cId="0" sldId="364"/>
            <ac:spMk id="32771" creationId="{C052CE5D-D057-4BF7-8B2F-1881AF8AF936}"/>
          </ac:spMkLst>
        </pc:spChg>
      </pc:sldChg>
      <pc:sldChg chg="modSp mod">
        <pc:chgData name="Ondřej Částek" userId="8936cd17-3b83-4c2c-a9f2-dbc17b3bea9c" providerId="ADAL" clId="{A09BE5E2-D32C-4206-9CEC-0C696E54C83D}" dt="2023-10-17T12:16:16.681" v="58" actId="20577"/>
        <pc:sldMkLst>
          <pc:docMk/>
          <pc:sldMk cId="0" sldId="366"/>
        </pc:sldMkLst>
        <pc:spChg chg="mod">
          <ac:chgData name="Ondřej Částek" userId="8936cd17-3b83-4c2c-a9f2-dbc17b3bea9c" providerId="ADAL" clId="{A09BE5E2-D32C-4206-9CEC-0C696E54C83D}" dt="2023-10-17T12:16:16.681" v="58" actId="20577"/>
          <ac:spMkLst>
            <pc:docMk/>
            <pc:sldMk cId="0" sldId="366"/>
            <ac:spMk id="41988" creationId="{E0356974-01EF-49E1-AE6C-766F789A7EBE}"/>
          </ac:spMkLst>
        </pc:spChg>
      </pc:sldChg>
      <pc:sldChg chg="delSp del">
        <pc:chgData name="Ondřej Částek" userId="8936cd17-3b83-4c2c-a9f2-dbc17b3bea9c" providerId="ADAL" clId="{A09BE5E2-D32C-4206-9CEC-0C696E54C83D}" dt="2023-10-17T13:01:26.329" v="177" actId="47"/>
        <pc:sldMkLst>
          <pc:docMk/>
          <pc:sldMk cId="0" sldId="369"/>
        </pc:sldMkLst>
        <pc:spChg chg="del">
          <ac:chgData name="Ondřej Částek" userId="8936cd17-3b83-4c2c-a9f2-dbc17b3bea9c" providerId="ADAL" clId="{A09BE5E2-D32C-4206-9CEC-0C696E54C83D}" dt="2023-10-17T11:55:31.266" v="13" actId="478"/>
          <ac:spMkLst>
            <pc:docMk/>
            <pc:sldMk cId="0" sldId="369"/>
            <ac:spMk id="17413" creationId="{DE27C101-394E-444D-9E61-B579ABE336C4}"/>
          </ac:spMkLst>
        </pc:spChg>
        <pc:picChg chg="del">
          <ac:chgData name="Ondřej Částek" userId="8936cd17-3b83-4c2c-a9f2-dbc17b3bea9c" providerId="ADAL" clId="{A09BE5E2-D32C-4206-9CEC-0C696E54C83D}" dt="2023-10-17T13:01:23.523" v="176" actId="478"/>
          <ac:picMkLst>
            <pc:docMk/>
            <pc:sldMk cId="0" sldId="369"/>
            <ac:picMk id="17415" creationId="{B96ADA1A-109F-451F-BC09-D13C7A305F79}"/>
          </ac:picMkLst>
        </pc:picChg>
      </pc:sldChg>
      <pc:sldChg chg="delSp modSp new mod">
        <pc:chgData name="Ondřej Částek" userId="8936cd17-3b83-4c2c-a9f2-dbc17b3bea9c" providerId="ADAL" clId="{A09BE5E2-D32C-4206-9CEC-0C696E54C83D}" dt="2023-10-17T12:08:35.701" v="41" actId="12"/>
        <pc:sldMkLst>
          <pc:docMk/>
          <pc:sldMk cId="2654312506" sldId="370"/>
        </pc:sldMkLst>
        <pc:spChg chg="mod">
          <ac:chgData name="Ondřej Částek" userId="8936cd17-3b83-4c2c-a9f2-dbc17b3bea9c" providerId="ADAL" clId="{A09BE5E2-D32C-4206-9CEC-0C696E54C83D}" dt="2023-10-17T12:07:43.499" v="34" actId="20577"/>
          <ac:spMkLst>
            <pc:docMk/>
            <pc:sldMk cId="2654312506" sldId="370"/>
            <ac:spMk id="2" creationId="{0F9187EA-F4C5-4F5F-8EC6-033A14BF8E54}"/>
          </ac:spMkLst>
        </pc:spChg>
        <pc:spChg chg="mod">
          <ac:chgData name="Ondřej Částek" userId="8936cd17-3b83-4c2c-a9f2-dbc17b3bea9c" providerId="ADAL" clId="{A09BE5E2-D32C-4206-9CEC-0C696E54C83D}" dt="2023-10-17T12:08:35.701" v="41" actId="12"/>
          <ac:spMkLst>
            <pc:docMk/>
            <pc:sldMk cId="2654312506" sldId="370"/>
            <ac:spMk id="3" creationId="{0204CF06-9507-4D9F-AC93-C187FF36ABF8}"/>
          </ac:spMkLst>
        </pc:spChg>
        <pc:spChg chg="del">
          <ac:chgData name="Ondřej Částek" userId="8936cd17-3b83-4c2c-a9f2-dbc17b3bea9c" providerId="ADAL" clId="{A09BE5E2-D32C-4206-9CEC-0C696E54C83D}" dt="2023-10-17T12:07:47.509" v="35" actId="478"/>
          <ac:spMkLst>
            <pc:docMk/>
            <pc:sldMk cId="2654312506" sldId="370"/>
            <ac:spMk id="4" creationId="{A908768D-348E-4D0F-83D2-A23A35E1FC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A79E1E1-B4B1-47CC-8CE4-AC3AEE953677}"/>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910747D9-8682-42B1-9122-B3E0AFE49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1. ownership</a:t>
            </a:r>
          </a:p>
          <a:p>
            <a:r>
              <a:rPr lang="cs-CZ" altLang="en-US">
                <a:latin typeface="Arial" panose="020B0604020202020204" pitchFamily="34" charset="0"/>
              </a:rPr>
              <a:t>3. e.g. livestock – cows, pigs, etc.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EBF7946-DF54-418F-AC78-904D25E5BB2E}"/>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69C6865E-B6D4-4050-B432-468883D33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a:latin typeface="Arial" panose="020B0604020202020204" pitchFamily="34" charset="0"/>
            </a:endParaRPr>
          </a:p>
        </p:txBody>
      </p:sp>
    </p:spTree>
    <p:extLst>
      <p:ext uri="{BB962C8B-B14F-4D97-AF65-F5344CB8AC3E}">
        <p14:creationId xmlns:p14="http://schemas.microsoft.com/office/powerpoint/2010/main" val="48420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8E9B2A2-5EEC-4C50-86F4-A78B7BD87C3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CFE90D43-6663-477E-A41D-96D0E14FEC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EXW </a:t>
            </a:r>
            <a:r>
              <a:rPr lang="cs-CZ" altLang="en-US" dirty="0">
                <a:latin typeface="Arial" panose="020B0604020202020204" pitchFamily="34" charset="0"/>
              </a:rPr>
              <a:t>- </a:t>
            </a:r>
            <a:r>
              <a:rPr lang="cs-CZ" altLang="en-US" dirty="0" err="1">
                <a:latin typeface="Arial" panose="020B0604020202020204" pitchFamily="34" charset="0"/>
              </a:rPr>
              <a:t>makes</a:t>
            </a:r>
            <a:r>
              <a:rPr lang="cs-CZ" altLang="en-US" dirty="0">
                <a:latin typeface="Arial" panose="020B0604020202020204" pitchFamily="34" charset="0"/>
              </a:rPr>
              <a:t> </a:t>
            </a:r>
            <a:r>
              <a:rPr lang="cs-CZ" altLang="en-US" dirty="0" err="1">
                <a:latin typeface="Arial" panose="020B0604020202020204" pitchFamily="34" charset="0"/>
              </a:rPr>
              <a:t>it</a:t>
            </a:r>
            <a:r>
              <a:rPr lang="cs-CZ" altLang="en-US" dirty="0">
                <a:latin typeface="Arial" panose="020B0604020202020204" pitchFamily="34" charset="0"/>
              </a:rPr>
              <a:t> </a:t>
            </a:r>
            <a:r>
              <a:rPr lang="cs-CZ" altLang="en-US" dirty="0" err="1">
                <a:latin typeface="Arial" panose="020B0604020202020204" pitchFamily="34" charset="0"/>
              </a:rPr>
              <a:t>particularly</a:t>
            </a:r>
            <a:r>
              <a:rPr lang="cs-CZ" altLang="en-US" dirty="0">
                <a:latin typeface="Arial" panose="020B0604020202020204" pitchFamily="34" charset="0"/>
              </a:rPr>
              <a:t> </a:t>
            </a:r>
            <a:r>
              <a:rPr lang="cs-CZ" altLang="en-US" dirty="0" err="1">
                <a:latin typeface="Arial" panose="020B0604020202020204" pitchFamily="34" charset="0"/>
              </a:rPr>
              <a:t>clear</a:t>
            </a:r>
            <a:r>
              <a:rPr lang="cs-CZ" altLang="en-US" dirty="0">
                <a:latin typeface="Arial" panose="020B0604020202020204" pitchFamily="34" charset="0"/>
              </a:rPr>
              <a:t> </a:t>
            </a:r>
            <a:r>
              <a:rPr lang="cs-CZ" altLang="en-US" dirty="0" err="1">
                <a:latin typeface="Arial" panose="020B0604020202020204" pitchFamily="34" charset="0"/>
              </a:rPr>
              <a:t>that</a:t>
            </a:r>
            <a:r>
              <a:rPr lang="cs-CZ" altLang="en-US" dirty="0">
                <a:latin typeface="Arial" panose="020B0604020202020204" pitchFamily="34" charset="0"/>
              </a:rPr>
              <a:t> </a:t>
            </a:r>
            <a:r>
              <a:rPr lang="cs-CZ" altLang="en-US" dirty="0" err="1">
                <a:latin typeface="Arial" panose="020B0604020202020204" pitchFamily="34" charset="0"/>
              </a:rPr>
              <a:t>this</a:t>
            </a:r>
            <a:r>
              <a:rPr lang="cs-CZ" altLang="en-US" dirty="0">
                <a:latin typeface="Arial" panose="020B0604020202020204" pitchFamily="34" charset="0"/>
              </a:rPr>
              <a:t> term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suitable</a:t>
            </a:r>
            <a:r>
              <a:rPr lang="cs-CZ" altLang="en-US" dirty="0">
                <a:latin typeface="Arial" panose="020B0604020202020204" pitchFamily="34" charset="0"/>
              </a:rPr>
              <a:t> </a:t>
            </a:r>
            <a:r>
              <a:rPr lang="cs-CZ" altLang="en-US" dirty="0" err="1">
                <a:latin typeface="Arial" panose="020B0604020202020204" pitchFamily="34" charset="0"/>
              </a:rPr>
              <a:t>only</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a:t>
            </a:r>
            <a:r>
              <a:rPr lang="cs-CZ" altLang="en-US" dirty="0" err="1">
                <a:latin typeface="Arial" panose="020B0604020202020204" pitchFamily="34" charset="0"/>
              </a:rPr>
              <a:t>domestic</a:t>
            </a:r>
            <a:r>
              <a:rPr lang="cs-CZ" altLang="en-US" dirty="0">
                <a:latin typeface="Arial" panose="020B0604020202020204" pitchFamily="34" charset="0"/>
              </a:rPr>
              <a:t> </a:t>
            </a:r>
            <a:r>
              <a:rPr lang="cs-CZ" altLang="en-US" dirty="0" err="1">
                <a:latin typeface="Arial" panose="020B0604020202020204" pitchFamily="34" charset="0"/>
              </a:rPr>
              <a:t>trade</a:t>
            </a:r>
            <a:r>
              <a:rPr lang="cs-CZ" altLang="en-US" dirty="0">
                <a:latin typeface="Arial" panose="020B0604020202020204" pitchFamily="34" charset="0"/>
              </a:rPr>
              <a:t> and no </a:t>
            </a:r>
            <a:r>
              <a:rPr lang="cs-CZ" altLang="en-US" dirty="0" err="1">
                <a:latin typeface="Arial" panose="020B0604020202020204" pitchFamily="34" charset="0"/>
              </a:rPr>
              <a:t>longer</a:t>
            </a:r>
            <a:r>
              <a:rPr lang="cs-CZ" altLang="en-US" dirty="0">
                <a:latin typeface="Arial" panose="020B0604020202020204" pitchFamily="34" charset="0"/>
              </a:rPr>
              <a:t> </a:t>
            </a:r>
            <a:r>
              <a:rPr lang="cs-CZ" altLang="en-US" dirty="0" err="1">
                <a:latin typeface="Arial" panose="020B0604020202020204" pitchFamily="34" charset="0"/>
              </a:rPr>
              <a:t>suitable</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export </a:t>
            </a:r>
            <a:r>
              <a:rPr lang="cs-CZ" altLang="en-US" dirty="0" err="1">
                <a:latin typeface="Arial" panose="020B0604020202020204" pitchFamily="34" charset="0"/>
              </a:rPr>
              <a:t>because</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buyer</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responsible</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export clearance in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seller's</a:t>
            </a:r>
            <a:r>
              <a:rPr lang="cs-CZ" altLang="en-US" dirty="0">
                <a:latin typeface="Arial" panose="020B0604020202020204" pitchFamily="34" charset="0"/>
              </a:rPr>
              <a:t> country. </a:t>
            </a:r>
            <a:r>
              <a:rPr lang="cs-CZ" altLang="en-US" dirty="0" err="1">
                <a:latin typeface="Arial" panose="020B0604020202020204" pitchFamily="34" charset="0"/>
              </a:rPr>
              <a:t>Clearly</a:t>
            </a:r>
            <a:r>
              <a:rPr lang="cs-CZ" altLang="en-US" dirty="0">
                <a:latin typeface="Arial" panose="020B0604020202020204" pitchFamily="34" charset="0"/>
              </a:rPr>
              <a:t> </a:t>
            </a:r>
            <a:r>
              <a:rPr lang="cs-CZ" altLang="en-US" dirty="0" err="1">
                <a:latin typeface="Arial" panose="020B0604020202020204" pitchFamily="34" charset="0"/>
              </a:rPr>
              <a:t>with</a:t>
            </a:r>
            <a:r>
              <a:rPr lang="cs-CZ" altLang="en-US" dirty="0">
                <a:latin typeface="Arial" panose="020B0604020202020204" pitchFamily="34" charset="0"/>
              </a:rPr>
              <a:t> </a:t>
            </a:r>
            <a:r>
              <a:rPr lang="cs-CZ" altLang="en-US" dirty="0" err="1">
                <a:latin typeface="Arial" panose="020B0604020202020204" pitchFamily="34" charset="0"/>
              </a:rPr>
              <a:t>modern</a:t>
            </a:r>
            <a:r>
              <a:rPr lang="cs-CZ" altLang="en-US" dirty="0">
                <a:latin typeface="Arial" panose="020B0604020202020204" pitchFamily="34" charset="0"/>
              </a:rPr>
              <a:t> </a:t>
            </a:r>
            <a:r>
              <a:rPr lang="cs-CZ" altLang="en-US" dirty="0" err="1">
                <a:latin typeface="Arial" panose="020B0604020202020204" pitchFamily="34" charset="0"/>
              </a:rPr>
              <a:t>security</a:t>
            </a:r>
            <a:r>
              <a:rPr lang="cs-CZ" altLang="en-US" dirty="0">
                <a:latin typeface="Arial" panose="020B0604020202020204" pitchFamily="34" charset="0"/>
              </a:rPr>
              <a:t> </a:t>
            </a:r>
            <a:r>
              <a:rPr lang="cs-CZ" altLang="en-US" dirty="0" err="1">
                <a:latin typeface="Arial" panose="020B0604020202020204" pitchFamily="34" charset="0"/>
              </a:rPr>
              <a:t>concerns</a:t>
            </a:r>
            <a:r>
              <a:rPr lang="cs-CZ" altLang="en-US" dirty="0">
                <a:latin typeface="Arial" panose="020B0604020202020204" pitchFamily="34" charset="0"/>
              </a:rPr>
              <a:t> </a:t>
            </a:r>
            <a:r>
              <a:rPr lang="cs-CZ" altLang="en-US" dirty="0" err="1">
                <a:latin typeface="Arial" panose="020B0604020202020204" pitchFamily="34" charset="0"/>
              </a:rPr>
              <a:t>this</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almost</a:t>
            </a:r>
            <a:r>
              <a:rPr lang="cs-CZ" altLang="en-US" dirty="0">
                <a:latin typeface="Arial" panose="020B0604020202020204" pitchFamily="34" charset="0"/>
              </a:rPr>
              <a:t> </a:t>
            </a:r>
            <a:r>
              <a:rPr lang="cs-CZ" altLang="en-US" dirty="0" err="1">
                <a:latin typeface="Arial" panose="020B0604020202020204" pitchFamily="34" charset="0"/>
              </a:rPr>
              <a:t>impossible</a:t>
            </a:r>
            <a:endParaRPr lang="cs-CZ" altLang="en-US" dirty="0">
              <a:latin typeface="Arial" panose="020B0604020202020204" pitchFamily="34" charset="0"/>
            </a:endParaRPr>
          </a:p>
          <a:p>
            <a:endParaRPr lang="cs-CZ"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A625FCA-4890-4B59-A41C-5005EF72A515}"/>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943118F2-64BD-4E4F-BD9A-46F23515B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3686763-1737-4690-81B0-3C6993D717F6}"/>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2CBCEF2-1E0E-400B-BE4E-F639BD763C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a:latin typeface="Arial" panose="020B0604020202020204" pitchFamily="34" charset="0"/>
              </a:rPr>
              <a:t>DAP</a:t>
            </a:r>
          </a:p>
          <a:p>
            <a:r>
              <a:rPr lang="cs-CZ" altLang="en-US" b="1" dirty="0" err="1">
                <a:latin typeface="Arial" panose="020B0604020202020204" pitchFamily="34" charset="0"/>
              </a:rPr>
              <a:t>Responsibilities</a:t>
            </a:r>
            <a:r>
              <a:rPr lang="cs-CZ" altLang="en-US" dirty="0">
                <a:latin typeface="Arial" panose="020B0604020202020204" pitchFamily="34" charset="0"/>
              </a:rPr>
              <a:t> </a:t>
            </a:r>
          </a:p>
          <a:p>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bears</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responsibility</a:t>
            </a:r>
            <a:r>
              <a:rPr lang="cs-CZ" altLang="en-US" dirty="0">
                <a:latin typeface="Arial" panose="020B0604020202020204" pitchFamily="34" charset="0"/>
              </a:rPr>
              <a:t> and </a:t>
            </a:r>
            <a:r>
              <a:rPr lang="cs-CZ" altLang="en-US" dirty="0" err="1">
                <a:latin typeface="Arial" panose="020B0604020202020204" pitchFamily="34" charset="0"/>
              </a:rPr>
              <a:t>risks</a:t>
            </a:r>
            <a:r>
              <a:rPr lang="cs-CZ" altLang="en-US" dirty="0">
                <a:latin typeface="Arial" panose="020B0604020202020204" pitchFamily="34" charset="0"/>
              </a:rPr>
              <a:t> to </a:t>
            </a:r>
            <a:r>
              <a:rPr lang="cs-CZ" altLang="en-US" dirty="0" err="1">
                <a:latin typeface="Arial" panose="020B0604020202020204" pitchFamily="34" charset="0"/>
              </a:rPr>
              <a:t>deliver</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goods</a:t>
            </a:r>
            <a:r>
              <a:rPr lang="cs-CZ" altLang="en-US" dirty="0">
                <a:latin typeface="Arial" panose="020B0604020202020204" pitchFamily="34" charset="0"/>
              </a:rPr>
              <a:t> to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named</a:t>
            </a:r>
            <a:r>
              <a:rPr lang="cs-CZ" altLang="en-US" dirty="0">
                <a:latin typeface="Arial" panose="020B0604020202020204" pitchFamily="34" charset="0"/>
              </a:rPr>
              <a:t> place </a:t>
            </a:r>
          </a:p>
          <a:p>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advised</a:t>
            </a:r>
            <a:r>
              <a:rPr lang="cs-CZ" altLang="en-US" dirty="0">
                <a:latin typeface="Arial" panose="020B0604020202020204" pitchFamily="34" charset="0"/>
              </a:rPr>
              <a:t> to </a:t>
            </a:r>
            <a:r>
              <a:rPr lang="cs-CZ" altLang="en-US" dirty="0" err="1">
                <a:latin typeface="Arial" panose="020B0604020202020204" pitchFamily="34" charset="0"/>
              </a:rPr>
              <a:t>obtain</a:t>
            </a:r>
            <a:r>
              <a:rPr lang="cs-CZ" altLang="en-US" dirty="0">
                <a:latin typeface="Arial" panose="020B0604020202020204" pitchFamily="34" charset="0"/>
              </a:rPr>
              <a:t> </a:t>
            </a:r>
            <a:r>
              <a:rPr lang="cs-CZ" altLang="en-US" dirty="0" err="1">
                <a:latin typeface="Arial" panose="020B0604020202020204" pitchFamily="34" charset="0"/>
              </a:rPr>
              <a:t>contracts</a:t>
            </a:r>
            <a:r>
              <a:rPr lang="cs-CZ" altLang="en-US" dirty="0">
                <a:latin typeface="Arial" panose="020B0604020202020204" pitchFamily="34" charset="0"/>
              </a:rPr>
              <a:t> of </a:t>
            </a:r>
            <a:r>
              <a:rPr lang="cs-CZ" altLang="en-US" dirty="0" err="1">
                <a:latin typeface="Arial" panose="020B0604020202020204" pitchFamily="34" charset="0"/>
              </a:rPr>
              <a:t>carriage</a:t>
            </a:r>
            <a:r>
              <a:rPr lang="cs-CZ" altLang="en-US" dirty="0">
                <a:latin typeface="Arial" panose="020B0604020202020204" pitchFamily="34" charset="0"/>
              </a:rPr>
              <a:t> </a:t>
            </a:r>
            <a:r>
              <a:rPr lang="cs-CZ" altLang="en-US" dirty="0" err="1">
                <a:latin typeface="Arial" panose="020B0604020202020204" pitchFamily="34" charset="0"/>
              </a:rPr>
              <a:t>that</a:t>
            </a:r>
            <a:r>
              <a:rPr lang="cs-CZ" altLang="en-US" dirty="0">
                <a:latin typeface="Arial" panose="020B0604020202020204" pitchFamily="34" charset="0"/>
              </a:rPr>
              <a:t> </a:t>
            </a:r>
            <a:r>
              <a:rPr lang="cs-CZ" altLang="en-US" dirty="0" err="1">
                <a:latin typeface="Arial" panose="020B0604020202020204" pitchFamily="34" charset="0"/>
              </a:rPr>
              <a:t>match</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contract</a:t>
            </a:r>
            <a:r>
              <a:rPr lang="cs-CZ" altLang="en-US" dirty="0">
                <a:latin typeface="Arial" panose="020B0604020202020204" pitchFamily="34" charset="0"/>
              </a:rPr>
              <a:t> of </a:t>
            </a:r>
            <a:r>
              <a:rPr lang="cs-CZ" altLang="en-US" dirty="0" err="1">
                <a:latin typeface="Arial" panose="020B0604020202020204" pitchFamily="34" charset="0"/>
              </a:rPr>
              <a:t>sale</a:t>
            </a:r>
            <a:r>
              <a:rPr lang="cs-CZ" altLang="en-US" dirty="0">
                <a:latin typeface="Arial" panose="020B0604020202020204" pitchFamily="34" charset="0"/>
              </a:rPr>
              <a:t> </a:t>
            </a:r>
          </a:p>
          <a:p>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required</a:t>
            </a:r>
            <a:r>
              <a:rPr lang="cs-CZ" altLang="en-US" dirty="0">
                <a:latin typeface="Arial" panose="020B0604020202020204" pitchFamily="34" charset="0"/>
              </a:rPr>
              <a:t> to </a:t>
            </a:r>
            <a:r>
              <a:rPr lang="cs-CZ" altLang="en-US" dirty="0" err="1">
                <a:latin typeface="Arial" panose="020B0604020202020204" pitchFamily="34" charset="0"/>
              </a:rPr>
              <a:t>clear</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goods</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export </a:t>
            </a:r>
          </a:p>
          <a:p>
            <a:r>
              <a:rPr lang="cs-CZ" altLang="en-US" dirty="0" err="1">
                <a:latin typeface="Arial" panose="020B0604020202020204" pitchFamily="34" charset="0"/>
              </a:rPr>
              <a:t>If</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incurs</a:t>
            </a:r>
            <a:r>
              <a:rPr lang="cs-CZ" altLang="en-US" dirty="0">
                <a:latin typeface="Arial" panose="020B0604020202020204" pitchFamily="34" charset="0"/>
              </a:rPr>
              <a:t> </a:t>
            </a:r>
            <a:r>
              <a:rPr lang="cs-CZ" altLang="en-US" dirty="0" err="1">
                <a:latin typeface="Arial" panose="020B0604020202020204" pitchFamily="34" charset="0"/>
              </a:rPr>
              <a:t>unloading</a:t>
            </a:r>
            <a:r>
              <a:rPr lang="cs-CZ" altLang="en-US" dirty="0">
                <a:latin typeface="Arial" panose="020B0604020202020204" pitchFamily="34" charset="0"/>
              </a:rPr>
              <a:t> </a:t>
            </a:r>
            <a:r>
              <a:rPr lang="cs-CZ" altLang="en-US" dirty="0" err="1">
                <a:latin typeface="Arial" panose="020B0604020202020204" pitchFamily="34" charset="0"/>
              </a:rPr>
              <a:t>costs</a:t>
            </a:r>
            <a:r>
              <a:rPr lang="cs-CZ" altLang="en-US" dirty="0">
                <a:latin typeface="Arial" panose="020B0604020202020204" pitchFamily="34" charset="0"/>
              </a:rPr>
              <a:t> </a:t>
            </a:r>
            <a:r>
              <a:rPr lang="cs-CZ" altLang="en-US" dirty="0" err="1">
                <a:latin typeface="Arial" panose="020B0604020202020204" pitchFamily="34" charset="0"/>
              </a:rPr>
              <a:t>at</a:t>
            </a:r>
            <a:r>
              <a:rPr lang="cs-CZ" altLang="en-US" dirty="0">
                <a:latin typeface="Arial" panose="020B0604020202020204" pitchFamily="34" charset="0"/>
              </a:rPr>
              <a:t> place of </a:t>
            </a:r>
            <a:r>
              <a:rPr lang="cs-CZ" altLang="en-US" dirty="0" err="1">
                <a:latin typeface="Arial" panose="020B0604020202020204" pitchFamily="34" charset="0"/>
              </a:rPr>
              <a:t>destination</a:t>
            </a:r>
            <a:r>
              <a:rPr lang="cs-CZ" altLang="en-US" dirty="0">
                <a:latin typeface="Arial" panose="020B0604020202020204" pitchFamily="34" charset="0"/>
              </a:rPr>
              <a:t>, </a:t>
            </a:r>
            <a:r>
              <a:rPr lang="cs-CZ" altLang="en-US" dirty="0" err="1">
                <a:latin typeface="Arial" panose="020B0604020202020204" pitchFamily="34" charset="0"/>
              </a:rPr>
              <a:t>unless</a:t>
            </a:r>
            <a:r>
              <a:rPr lang="cs-CZ" altLang="en-US" dirty="0">
                <a:latin typeface="Arial" panose="020B0604020202020204" pitchFamily="34" charset="0"/>
              </a:rPr>
              <a:t> </a:t>
            </a:r>
            <a:r>
              <a:rPr lang="cs-CZ" altLang="en-US" dirty="0" err="1">
                <a:latin typeface="Arial" panose="020B0604020202020204" pitchFamily="34" charset="0"/>
              </a:rPr>
              <a:t>previously</a:t>
            </a:r>
            <a:r>
              <a:rPr lang="cs-CZ" altLang="en-US" dirty="0">
                <a:latin typeface="Arial" panose="020B0604020202020204" pitchFamily="34" charset="0"/>
              </a:rPr>
              <a:t> </a:t>
            </a:r>
            <a:r>
              <a:rPr lang="cs-CZ" altLang="en-US" dirty="0" err="1">
                <a:latin typeface="Arial" panose="020B0604020202020204" pitchFamily="34" charset="0"/>
              </a:rPr>
              <a:t>agreed</a:t>
            </a:r>
            <a:r>
              <a:rPr lang="cs-CZ" altLang="en-US" dirty="0">
                <a:latin typeface="Arial" panose="020B0604020202020204" pitchFamily="34" charset="0"/>
              </a:rPr>
              <a:t> </a:t>
            </a:r>
            <a:r>
              <a:rPr lang="cs-CZ" altLang="en-US" dirty="0" err="1">
                <a:latin typeface="Arial" panose="020B0604020202020204" pitchFamily="34" charset="0"/>
              </a:rPr>
              <a:t>they</a:t>
            </a:r>
            <a:r>
              <a:rPr lang="cs-CZ" altLang="en-US" dirty="0">
                <a:latin typeface="Arial" panose="020B0604020202020204" pitchFamily="34" charset="0"/>
              </a:rPr>
              <a:t> are not </a:t>
            </a:r>
            <a:r>
              <a:rPr lang="cs-CZ" altLang="en-US" dirty="0" err="1">
                <a:latin typeface="Arial" panose="020B0604020202020204" pitchFamily="34" charset="0"/>
              </a:rPr>
              <a:t>entitled</a:t>
            </a:r>
            <a:r>
              <a:rPr lang="cs-CZ" altLang="en-US" dirty="0">
                <a:latin typeface="Arial" panose="020B0604020202020204" pitchFamily="34" charset="0"/>
              </a:rPr>
              <a:t> to </a:t>
            </a:r>
            <a:r>
              <a:rPr lang="cs-CZ" altLang="en-US" dirty="0" err="1">
                <a:latin typeface="Arial" panose="020B0604020202020204" pitchFamily="34" charset="0"/>
              </a:rPr>
              <a:t>recover</a:t>
            </a:r>
            <a:r>
              <a:rPr lang="cs-CZ" altLang="en-US" dirty="0">
                <a:latin typeface="Arial" panose="020B0604020202020204" pitchFamily="34" charset="0"/>
              </a:rPr>
              <a:t> any such </a:t>
            </a:r>
            <a:r>
              <a:rPr lang="cs-CZ" altLang="en-US" dirty="0" err="1">
                <a:latin typeface="Arial" panose="020B0604020202020204" pitchFamily="34" charset="0"/>
              </a:rPr>
              <a:t>costs</a:t>
            </a:r>
            <a:r>
              <a:rPr lang="cs-CZ" altLang="en-US" dirty="0">
                <a:latin typeface="Arial" panose="020B0604020202020204" pitchFamily="34" charset="0"/>
              </a:rPr>
              <a:t> </a:t>
            </a:r>
          </a:p>
          <a:p>
            <a:r>
              <a:rPr lang="cs-CZ" altLang="en-US" dirty="0" err="1">
                <a:latin typeface="Arial" panose="020B0604020202020204" pitchFamily="34" charset="0"/>
              </a:rPr>
              <a:t>Importer</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responsible</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a:t>
            </a:r>
            <a:r>
              <a:rPr lang="cs-CZ" altLang="en-US" dirty="0" err="1">
                <a:latin typeface="Arial" panose="020B0604020202020204" pitchFamily="34" charset="0"/>
              </a:rPr>
              <a:t>effecting</a:t>
            </a:r>
            <a:r>
              <a:rPr lang="cs-CZ" altLang="en-US" dirty="0">
                <a:latin typeface="Arial" panose="020B0604020202020204" pitchFamily="34" charset="0"/>
              </a:rPr>
              <a:t> </a:t>
            </a:r>
            <a:r>
              <a:rPr lang="cs-CZ" altLang="en-US" dirty="0" err="1">
                <a:latin typeface="Arial" panose="020B0604020202020204" pitchFamily="34" charset="0"/>
              </a:rPr>
              <a:t>customs</a:t>
            </a:r>
            <a:r>
              <a:rPr lang="cs-CZ" altLang="en-US" dirty="0">
                <a:latin typeface="Arial" panose="020B0604020202020204" pitchFamily="34" charset="0"/>
              </a:rPr>
              <a:t> clearance, and </a:t>
            </a:r>
            <a:r>
              <a:rPr lang="cs-CZ" altLang="en-US" dirty="0" err="1">
                <a:latin typeface="Arial" panose="020B0604020202020204" pitchFamily="34" charset="0"/>
              </a:rPr>
              <a:t>paying</a:t>
            </a:r>
            <a:r>
              <a:rPr lang="cs-CZ" altLang="en-US" dirty="0">
                <a:latin typeface="Arial" panose="020B0604020202020204" pitchFamily="34" charset="0"/>
              </a:rPr>
              <a:t> any </a:t>
            </a:r>
            <a:r>
              <a:rPr lang="cs-CZ" altLang="en-US" dirty="0" err="1">
                <a:latin typeface="Arial" panose="020B0604020202020204" pitchFamily="34" charset="0"/>
              </a:rPr>
              <a:t>customs</a:t>
            </a:r>
            <a:r>
              <a:rPr lang="cs-CZ" altLang="en-US" dirty="0">
                <a:latin typeface="Arial" panose="020B0604020202020204" pitchFamily="34" charset="0"/>
              </a:rPr>
              <a:t> </a:t>
            </a:r>
            <a:r>
              <a:rPr lang="cs-CZ" altLang="en-US" dirty="0" err="1">
                <a:latin typeface="Arial" panose="020B0604020202020204" pitchFamily="34" charset="0"/>
              </a:rPr>
              <a:t>duties</a:t>
            </a:r>
            <a:r>
              <a:rPr lang="cs-CZ" altLang="en-US" dirty="0">
                <a:latin typeface="Arial" panose="020B0604020202020204" pitchFamily="34" charset="0"/>
              </a:rPr>
              <a:t>  </a:t>
            </a:r>
          </a:p>
          <a:p>
            <a:endParaRPr lang="cs-CZ" altLang="en-US" dirty="0">
              <a:latin typeface="Arial" panose="020B0604020202020204" pitchFamily="34" charset="0"/>
            </a:endParaRPr>
          </a:p>
          <a:p>
            <a:r>
              <a:rPr lang="cs-CZ" altLang="en-US" dirty="0">
                <a:latin typeface="Arial" panose="020B0604020202020204" pitchFamily="34" charset="0"/>
              </a:rPr>
              <a:t>DPU</a:t>
            </a:r>
          </a:p>
          <a:p>
            <a:r>
              <a:rPr lang="cs-CZ" altLang="en-US" b="1" dirty="0" err="1">
                <a:latin typeface="Arial" panose="020B0604020202020204" pitchFamily="34" charset="0"/>
              </a:rPr>
              <a:t>Responsibilities</a:t>
            </a:r>
            <a:r>
              <a:rPr lang="cs-CZ" altLang="en-US" dirty="0">
                <a:latin typeface="Arial" panose="020B0604020202020204" pitchFamily="34" charset="0"/>
              </a:rPr>
              <a:t> </a:t>
            </a:r>
          </a:p>
          <a:p>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responsible</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costs</a:t>
            </a:r>
            <a:r>
              <a:rPr lang="cs-CZ" altLang="en-US" dirty="0">
                <a:latin typeface="Arial" panose="020B0604020202020204" pitchFamily="34" charset="0"/>
              </a:rPr>
              <a:t> and </a:t>
            </a:r>
            <a:r>
              <a:rPr lang="cs-CZ" altLang="en-US" dirty="0" err="1">
                <a:latin typeface="Arial" panose="020B0604020202020204" pitchFamily="34" charset="0"/>
              </a:rPr>
              <a:t>risks</a:t>
            </a:r>
            <a:r>
              <a:rPr lang="cs-CZ" altLang="en-US" dirty="0">
                <a:latin typeface="Arial" panose="020B0604020202020204" pitchFamily="34" charset="0"/>
              </a:rPr>
              <a:t> to </a:t>
            </a:r>
            <a:r>
              <a:rPr lang="cs-CZ" altLang="en-US" dirty="0" err="1">
                <a:latin typeface="Arial" panose="020B0604020202020204" pitchFamily="34" charset="0"/>
              </a:rPr>
              <a:t>bring</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goods</a:t>
            </a:r>
            <a:r>
              <a:rPr lang="cs-CZ" altLang="en-US" dirty="0">
                <a:latin typeface="Arial" panose="020B0604020202020204" pitchFamily="34" charset="0"/>
              </a:rPr>
              <a:t> to </a:t>
            </a:r>
            <a:r>
              <a:rPr lang="cs-CZ" altLang="en-US" dirty="0" err="1">
                <a:latin typeface="Arial" panose="020B0604020202020204" pitchFamily="34" charset="0"/>
              </a:rPr>
              <a:t>the</a:t>
            </a:r>
            <a:r>
              <a:rPr lang="cs-CZ" altLang="en-US" dirty="0">
                <a:latin typeface="Arial" panose="020B0604020202020204" pitchFamily="34" charset="0"/>
              </a:rPr>
              <a:t> point </a:t>
            </a:r>
            <a:r>
              <a:rPr lang="cs-CZ" altLang="en-US" dirty="0" err="1">
                <a:latin typeface="Arial" panose="020B0604020202020204" pitchFamily="34" charset="0"/>
              </a:rPr>
              <a:t>specified</a:t>
            </a:r>
            <a:r>
              <a:rPr lang="cs-CZ" altLang="en-US" dirty="0">
                <a:latin typeface="Arial" panose="020B0604020202020204" pitchFamily="34" charset="0"/>
              </a:rPr>
              <a:t> in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contract</a:t>
            </a:r>
            <a:r>
              <a:rPr lang="cs-CZ" altLang="en-US" dirty="0">
                <a:latin typeface="Arial" panose="020B0604020202020204" pitchFamily="34" charset="0"/>
              </a:rPr>
              <a:t> </a:t>
            </a:r>
          </a:p>
          <a:p>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should</a:t>
            </a:r>
            <a:r>
              <a:rPr lang="cs-CZ" altLang="en-US" dirty="0">
                <a:latin typeface="Arial" panose="020B0604020202020204" pitchFamily="34" charset="0"/>
              </a:rPr>
              <a:t> </a:t>
            </a:r>
            <a:r>
              <a:rPr lang="cs-CZ" altLang="en-US" dirty="0" err="1">
                <a:latin typeface="Arial" panose="020B0604020202020204" pitchFamily="34" charset="0"/>
              </a:rPr>
              <a:t>ensure</a:t>
            </a:r>
            <a:r>
              <a:rPr lang="cs-CZ" altLang="en-US" dirty="0">
                <a:latin typeface="Arial" panose="020B0604020202020204" pitchFamily="34" charset="0"/>
              </a:rPr>
              <a:t> </a:t>
            </a:r>
            <a:r>
              <a:rPr lang="cs-CZ" altLang="en-US" dirty="0" err="1">
                <a:latin typeface="Arial" panose="020B0604020202020204" pitchFamily="34" charset="0"/>
              </a:rPr>
              <a:t>that</a:t>
            </a:r>
            <a:r>
              <a:rPr lang="cs-CZ" altLang="en-US" dirty="0">
                <a:latin typeface="Arial" panose="020B0604020202020204" pitchFamily="34" charset="0"/>
              </a:rPr>
              <a:t> </a:t>
            </a:r>
            <a:r>
              <a:rPr lang="cs-CZ" altLang="en-US" dirty="0" err="1">
                <a:latin typeface="Arial" panose="020B0604020202020204" pitchFamily="34" charset="0"/>
              </a:rPr>
              <a:t>their</a:t>
            </a:r>
            <a:r>
              <a:rPr lang="cs-CZ" altLang="en-US" dirty="0">
                <a:latin typeface="Arial" panose="020B0604020202020204" pitchFamily="34" charset="0"/>
              </a:rPr>
              <a:t> </a:t>
            </a:r>
            <a:r>
              <a:rPr lang="cs-CZ" altLang="en-US" dirty="0" err="1">
                <a:latin typeface="Arial" panose="020B0604020202020204" pitchFamily="34" charset="0"/>
              </a:rPr>
              <a:t>forwarding</a:t>
            </a:r>
            <a:r>
              <a:rPr lang="cs-CZ" altLang="en-US" dirty="0">
                <a:latin typeface="Arial" panose="020B0604020202020204" pitchFamily="34" charset="0"/>
              </a:rPr>
              <a:t> </a:t>
            </a:r>
            <a:r>
              <a:rPr lang="cs-CZ" altLang="en-US" dirty="0" err="1">
                <a:latin typeface="Arial" panose="020B0604020202020204" pitchFamily="34" charset="0"/>
              </a:rPr>
              <a:t>contract</a:t>
            </a:r>
            <a:r>
              <a:rPr lang="cs-CZ" altLang="en-US" dirty="0">
                <a:latin typeface="Arial" panose="020B0604020202020204" pitchFamily="34" charset="0"/>
              </a:rPr>
              <a:t> </a:t>
            </a:r>
            <a:r>
              <a:rPr lang="cs-CZ" altLang="en-US" dirty="0" err="1">
                <a:latin typeface="Arial" panose="020B0604020202020204" pitchFamily="34" charset="0"/>
              </a:rPr>
              <a:t>mirrors</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contract</a:t>
            </a:r>
            <a:r>
              <a:rPr lang="cs-CZ" altLang="en-US" dirty="0">
                <a:latin typeface="Arial" panose="020B0604020202020204" pitchFamily="34" charset="0"/>
              </a:rPr>
              <a:t> of </a:t>
            </a:r>
            <a:r>
              <a:rPr lang="cs-CZ" altLang="en-US" dirty="0" err="1">
                <a:latin typeface="Arial" panose="020B0604020202020204" pitchFamily="34" charset="0"/>
              </a:rPr>
              <a:t>sale</a:t>
            </a:r>
            <a:r>
              <a:rPr lang="cs-CZ" altLang="en-US" dirty="0">
                <a:latin typeface="Arial" panose="020B0604020202020204" pitchFamily="34" charset="0"/>
              </a:rPr>
              <a:t> </a:t>
            </a:r>
          </a:p>
          <a:p>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responsible</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export clearance </a:t>
            </a:r>
            <a:r>
              <a:rPr lang="cs-CZ" altLang="en-US" dirty="0" err="1">
                <a:latin typeface="Arial" panose="020B0604020202020204" pitchFamily="34" charset="0"/>
              </a:rPr>
              <a:t>procedures</a:t>
            </a:r>
            <a:r>
              <a:rPr lang="cs-CZ" altLang="en-US" dirty="0">
                <a:latin typeface="Arial" panose="020B0604020202020204" pitchFamily="34" charset="0"/>
              </a:rPr>
              <a:t> </a:t>
            </a:r>
          </a:p>
          <a:p>
            <a:r>
              <a:rPr lang="cs-CZ" altLang="en-US" dirty="0" err="1">
                <a:latin typeface="Arial" panose="020B0604020202020204" pitchFamily="34" charset="0"/>
              </a:rPr>
              <a:t>Importer</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responsible</a:t>
            </a:r>
            <a:r>
              <a:rPr lang="cs-CZ" altLang="en-US" dirty="0">
                <a:latin typeface="Arial" panose="020B0604020202020204" pitchFamily="34" charset="0"/>
              </a:rPr>
              <a:t> to </a:t>
            </a:r>
            <a:r>
              <a:rPr lang="cs-CZ" altLang="en-US" dirty="0" err="1">
                <a:latin typeface="Arial" panose="020B0604020202020204" pitchFamily="34" charset="0"/>
              </a:rPr>
              <a:t>clear</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goods</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import, </a:t>
            </a:r>
            <a:r>
              <a:rPr lang="cs-CZ" altLang="en-US" dirty="0" err="1">
                <a:latin typeface="Arial" panose="020B0604020202020204" pitchFamily="34" charset="0"/>
              </a:rPr>
              <a:t>arrange</a:t>
            </a:r>
            <a:r>
              <a:rPr lang="cs-CZ" altLang="en-US" dirty="0">
                <a:latin typeface="Arial" panose="020B0604020202020204" pitchFamily="34" charset="0"/>
              </a:rPr>
              <a:t> import </a:t>
            </a:r>
            <a:r>
              <a:rPr lang="cs-CZ" altLang="en-US" dirty="0" err="1">
                <a:latin typeface="Arial" panose="020B0604020202020204" pitchFamily="34" charset="0"/>
              </a:rPr>
              <a:t>customs</a:t>
            </a:r>
            <a:r>
              <a:rPr lang="cs-CZ" altLang="en-US" dirty="0">
                <a:latin typeface="Arial" panose="020B0604020202020204" pitchFamily="34" charset="0"/>
              </a:rPr>
              <a:t> </a:t>
            </a:r>
            <a:r>
              <a:rPr lang="cs-CZ" altLang="en-US" dirty="0" err="1">
                <a:latin typeface="Arial" panose="020B0604020202020204" pitchFamily="34" charset="0"/>
              </a:rPr>
              <a:t>formalities</a:t>
            </a:r>
            <a:r>
              <a:rPr lang="cs-CZ" altLang="en-US" dirty="0">
                <a:latin typeface="Arial" panose="020B0604020202020204" pitchFamily="34" charset="0"/>
              </a:rPr>
              <a:t>, and </a:t>
            </a:r>
            <a:r>
              <a:rPr lang="cs-CZ" altLang="en-US" dirty="0" err="1">
                <a:latin typeface="Arial" panose="020B0604020202020204" pitchFamily="34" charset="0"/>
              </a:rPr>
              <a:t>pay</a:t>
            </a:r>
            <a:r>
              <a:rPr lang="cs-CZ" altLang="en-US" dirty="0">
                <a:latin typeface="Arial" panose="020B0604020202020204" pitchFamily="34" charset="0"/>
              </a:rPr>
              <a:t> import duty </a:t>
            </a:r>
          </a:p>
          <a:p>
            <a:r>
              <a:rPr lang="cs-CZ" altLang="en-US" dirty="0" err="1">
                <a:latin typeface="Arial" panose="020B0604020202020204" pitchFamily="34" charset="0"/>
              </a:rPr>
              <a:t>If</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parties</a:t>
            </a:r>
            <a:r>
              <a:rPr lang="cs-CZ" altLang="en-US" dirty="0">
                <a:latin typeface="Arial" panose="020B0604020202020204" pitchFamily="34" charset="0"/>
              </a:rPr>
              <a:t> </a:t>
            </a:r>
            <a:r>
              <a:rPr lang="cs-CZ" altLang="en-US" dirty="0" err="1">
                <a:latin typeface="Arial" panose="020B0604020202020204" pitchFamily="34" charset="0"/>
              </a:rPr>
              <a:t>intend</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seller</a:t>
            </a:r>
            <a:r>
              <a:rPr lang="cs-CZ" altLang="en-US" dirty="0">
                <a:latin typeface="Arial" panose="020B0604020202020204" pitchFamily="34" charset="0"/>
              </a:rPr>
              <a:t> to </a:t>
            </a:r>
            <a:r>
              <a:rPr lang="cs-CZ" altLang="en-US" dirty="0" err="1">
                <a:latin typeface="Arial" panose="020B0604020202020204" pitchFamily="34" charset="0"/>
              </a:rPr>
              <a:t>bear</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risks</a:t>
            </a:r>
            <a:r>
              <a:rPr lang="cs-CZ" altLang="en-US" dirty="0">
                <a:latin typeface="Arial" panose="020B0604020202020204" pitchFamily="34" charset="0"/>
              </a:rPr>
              <a:t> and </a:t>
            </a:r>
            <a:r>
              <a:rPr lang="cs-CZ" altLang="en-US" dirty="0" err="1">
                <a:latin typeface="Arial" panose="020B0604020202020204" pitchFamily="34" charset="0"/>
              </a:rPr>
              <a:t>costs</a:t>
            </a:r>
            <a:r>
              <a:rPr lang="cs-CZ" altLang="en-US" dirty="0">
                <a:latin typeface="Arial" panose="020B0604020202020204" pitchFamily="34" charset="0"/>
              </a:rPr>
              <a:t> of </a:t>
            </a:r>
            <a:r>
              <a:rPr lang="cs-CZ" altLang="en-US" dirty="0" err="1">
                <a:latin typeface="Arial" panose="020B0604020202020204" pitchFamily="34" charset="0"/>
              </a:rPr>
              <a:t>taking</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goods</a:t>
            </a:r>
            <a:r>
              <a:rPr lang="cs-CZ" altLang="en-US" dirty="0">
                <a:latin typeface="Arial" panose="020B0604020202020204" pitchFamily="34" charset="0"/>
              </a:rPr>
              <a:t> </a:t>
            </a:r>
            <a:r>
              <a:rPr lang="cs-CZ" altLang="en-US" dirty="0" err="1">
                <a:latin typeface="Arial" panose="020B0604020202020204" pitchFamily="34" charset="0"/>
              </a:rPr>
              <a:t>from</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terminal</a:t>
            </a:r>
            <a:r>
              <a:rPr lang="cs-CZ" altLang="en-US" dirty="0">
                <a:latin typeface="Arial" panose="020B0604020202020204" pitchFamily="34" charset="0"/>
              </a:rPr>
              <a:t> to </a:t>
            </a:r>
            <a:r>
              <a:rPr lang="cs-CZ" altLang="en-US" dirty="0" err="1">
                <a:latin typeface="Arial" panose="020B0604020202020204" pitchFamily="34" charset="0"/>
              </a:rPr>
              <a:t>another</a:t>
            </a:r>
            <a:r>
              <a:rPr lang="cs-CZ" altLang="en-US" dirty="0">
                <a:latin typeface="Arial" panose="020B0604020202020204" pitchFamily="34" charset="0"/>
              </a:rPr>
              <a:t> place </a:t>
            </a:r>
            <a:r>
              <a:rPr lang="cs-CZ" altLang="en-US" dirty="0" err="1">
                <a:latin typeface="Arial" panose="020B0604020202020204" pitchFamily="34" charset="0"/>
              </a:rPr>
              <a:t>then</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DAP term </a:t>
            </a:r>
            <a:r>
              <a:rPr lang="cs-CZ" altLang="en-US" dirty="0" err="1">
                <a:latin typeface="Arial" panose="020B0604020202020204" pitchFamily="34" charset="0"/>
              </a:rPr>
              <a:t>may</a:t>
            </a:r>
            <a:r>
              <a:rPr lang="cs-CZ" altLang="en-US" dirty="0">
                <a:latin typeface="Arial" panose="020B0604020202020204" pitchFamily="34" charset="0"/>
              </a:rPr>
              <a:t> </a:t>
            </a:r>
            <a:r>
              <a:rPr lang="cs-CZ" altLang="en-US" dirty="0" err="1">
                <a:latin typeface="Arial" panose="020B0604020202020204" pitchFamily="34" charset="0"/>
              </a:rPr>
              <a:t>apply</a:t>
            </a:r>
            <a:r>
              <a:rPr lang="cs-CZ" altLang="en-US" dirty="0">
                <a:latin typeface="Arial" panose="020B0604020202020204" pitchFamily="34" charset="0"/>
              </a:rPr>
              <a:t> </a:t>
            </a:r>
          </a:p>
          <a:p>
            <a:endParaRPr lang="cs-CZ"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7919420-C96D-49F4-A518-6DDDF29AF09B}"/>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A9DB9945-8A3A-45F8-BF45-6DF5E0E152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E97F7AA-E604-4606-B99D-E0B87281BB2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C7682FD1-65ED-4DD7-A256-28E06B73B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FB59A3F-2379-4AC9-AC90-44FD904A96EF}"/>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4E12FFA1-C5F1-4ABA-9734-50C44EF27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E5E5B06-F461-447C-9665-DAE9C7FC82A5}"/>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2FDBA1B3-CDE8-40CE-8A03-D48BC3E72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One cannot forget about Force majeure: crop failure etc.</a:t>
            </a:r>
          </a:p>
          <a:p>
            <a:endParaRPr lang="cs-CZ" altLang="en-US">
              <a:latin typeface="Arial" panose="020B0604020202020204" pitchFamily="34" charset="0"/>
            </a:endParaRPr>
          </a:p>
          <a:p>
            <a:r>
              <a:rPr lang="cs-CZ" altLang="en-US">
                <a:latin typeface="Arial" panose="020B0604020202020204" pitchFamily="34" charset="0"/>
              </a:rPr>
              <a:t>Bargaining for the risk and gain – at least one of them (seller/buyer) has to be willing to accept some risk.</a:t>
            </a:r>
          </a:p>
          <a:p>
            <a:endParaRPr lang="cs-CZ" altLang="en-US">
              <a:latin typeface="Arial" panose="020B0604020202020204" pitchFamily="34" charset="0"/>
            </a:endParaRPr>
          </a:p>
          <a:p>
            <a:r>
              <a:rPr lang="cs-CZ" altLang="en-US">
                <a:latin typeface="Arial" panose="020B0604020202020204" pitchFamily="34" charset="0"/>
              </a:rPr>
              <a:t>Find closest Incoterm and list and describe all exceptions:</a:t>
            </a:r>
          </a:p>
          <a:p>
            <a:r>
              <a:rPr lang="cs-CZ" altLang="en-US">
                <a:latin typeface="Arial" panose="020B0604020202020204" pitchFamily="34" charset="0"/>
              </a:rPr>
              <a:t>CIF Hamburg plus export packing Incoterms 2010</a:t>
            </a:r>
          </a:p>
          <a:p>
            <a:endParaRPr lang="cs-CZ" altLang="en-US">
              <a:latin typeface="Arial" panose="020B0604020202020204" pitchFamily="34" charset="0"/>
            </a:endParaRPr>
          </a:p>
          <a:p>
            <a:r>
              <a:rPr lang="cs-CZ" altLang="en-US">
                <a:latin typeface="Arial" panose="020B0604020202020204" pitchFamily="34" charset="0"/>
              </a:rPr>
              <a:t>Sometimes plus conditions laid down by governments – against currency flights or market protection</a:t>
            </a:r>
          </a:p>
          <a:p>
            <a:endParaRPr lang="cs-CZ" altLang="en-US">
              <a:latin typeface="Arial" panose="020B0604020202020204" pitchFamily="34" charset="0"/>
            </a:endParaRPr>
          </a:p>
          <a:p>
            <a:r>
              <a:rPr lang="cs-CZ" altLang="en-US">
                <a:latin typeface="Arial" panose="020B0604020202020204" pitchFamily="34" charset="0"/>
              </a:rPr>
              <a:t>A problem is also the volatility of shipping prices, the client does not know the exact price until very last moment and the contracts are up to one year in advance</a:t>
            </a:r>
          </a:p>
          <a:p>
            <a:endParaRPr lang="cs-CZ" altLang="en-US">
              <a:latin typeface="Arial" panose="020B0604020202020204" pitchFamily="34" charset="0"/>
            </a:endParaRPr>
          </a:p>
          <a:p>
            <a:r>
              <a:rPr lang="cs-CZ" altLang="en-US">
                <a:latin typeface="Arial" panose="020B0604020202020204" pitchFamily="34" charset="0"/>
              </a:rPr>
              <a:t>First time importers/exporter prefer to let most of the issues on the other party. Being able to take care of that is a sign of firms</a:t>
            </a:r>
            <a:r>
              <a:rPr lang="en-US" altLang="en-US">
                <a:latin typeface="Arial" panose="020B0604020202020204" pitchFamily="34" charset="0"/>
              </a:rPr>
              <a:t>’</a:t>
            </a:r>
            <a:r>
              <a:rPr lang="cs-CZ" altLang="en-US">
                <a:latin typeface="Arial" panose="020B0604020202020204" pitchFamily="34" charset="0"/>
              </a:rPr>
              <a:t> maturity:</a:t>
            </a:r>
          </a:p>
          <a:p>
            <a:r>
              <a:rPr lang="cs-CZ" altLang="en-US">
                <a:latin typeface="Arial" panose="020B0604020202020204" pitchFamily="34" charset="0"/>
              </a:rPr>
              <a:t>1987 Korea to US, 70% FAS or FOB, 1992 70% CIF</a:t>
            </a:r>
          </a:p>
          <a:p>
            <a:endParaRPr lang="cs-CZ"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5C48696-D82F-401D-8234-E0D977753A10}"/>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5F4A6289-3A65-4E1E-A9BE-E57BA827A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Amount of credit the seller is willing to extend to the buyer. Money come from owners, sales and credits. Credit not as a bank loan as we are used to in GE and CZ.</a:t>
            </a:r>
          </a:p>
          <a:p>
            <a:endParaRPr lang="cs-CZ" altLang="en-US">
              <a:latin typeface="Arial" panose="020B0604020202020204" pitchFamily="34" charset="0"/>
            </a:endParaRPr>
          </a:p>
          <a:p>
            <a:r>
              <a:rPr lang="cs-CZ" altLang="en-US">
                <a:latin typeface="Arial" panose="020B0604020202020204" pitchFamily="34" charset="0"/>
              </a:rPr>
              <a:t>2. intermediaries – banks as collection agents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4A4ADE2-44C0-407D-83C2-62938E9F295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CDB7A4B1-C6F5-44F4-8668-09AACD9FCE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a:latin typeface="Arial" panose="020B0604020202020204" pitchFamily="34" charset="0"/>
              </a:rPr>
              <a:t>1. Bill of </a:t>
            </a:r>
            <a:r>
              <a:rPr lang="cs-CZ" altLang="en-US" dirty="0" err="1">
                <a:latin typeface="Arial" panose="020B0604020202020204" pitchFamily="34" charset="0"/>
              </a:rPr>
              <a:t>exchange</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 </a:t>
            </a:r>
            <a:r>
              <a:rPr lang="cs-CZ" altLang="en-US" dirty="0" err="1">
                <a:latin typeface="Arial" panose="020B0604020202020204" pitchFamily="34" charset="0"/>
              </a:rPr>
              <a:t>demand</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a:t>
            </a:r>
            <a:r>
              <a:rPr lang="cs-CZ" altLang="en-US" dirty="0" err="1">
                <a:latin typeface="Arial" panose="020B0604020202020204" pitchFamily="34" charset="0"/>
              </a:rPr>
              <a:t>payment</a:t>
            </a:r>
            <a:r>
              <a:rPr lang="cs-CZ" altLang="en-US" dirty="0">
                <a:latin typeface="Arial" panose="020B0604020202020204" pitchFamily="34" charset="0"/>
              </a:rPr>
              <a:t>, </a:t>
            </a:r>
            <a:r>
              <a:rPr lang="cs-CZ" altLang="en-US" dirty="0" err="1">
                <a:latin typeface="Arial" panose="020B0604020202020204" pitchFamily="34" charset="0"/>
              </a:rPr>
              <a:t>payable</a:t>
            </a:r>
            <a:r>
              <a:rPr lang="cs-CZ" altLang="en-US" dirty="0">
                <a:latin typeface="Arial" panose="020B0604020202020204" pitchFamily="34" charset="0"/>
              </a:rPr>
              <a:t> on </a:t>
            </a:r>
            <a:r>
              <a:rPr lang="cs-CZ" altLang="en-US" dirty="0" err="1">
                <a:latin typeface="Arial" panose="020B0604020202020204" pitchFamily="34" charset="0"/>
              </a:rPr>
              <a:t>presentation</a:t>
            </a:r>
            <a:r>
              <a:rPr lang="cs-CZ" altLang="en-US" dirty="0">
                <a:latin typeface="Arial" panose="020B0604020202020204" pitchFamily="34" charset="0"/>
              </a:rPr>
              <a:t> </a:t>
            </a:r>
            <a:r>
              <a:rPr lang="cs-CZ" altLang="en-US" dirty="0" err="1">
                <a:latin typeface="Arial" panose="020B0604020202020204" pitchFamily="34" charset="0"/>
              </a:rPr>
              <a:t>or</a:t>
            </a:r>
            <a:r>
              <a:rPr lang="cs-CZ" altLang="en-US" dirty="0">
                <a:latin typeface="Arial" panose="020B0604020202020204" pitchFamily="34" charset="0"/>
              </a:rPr>
              <a:t> on a </a:t>
            </a:r>
            <a:r>
              <a:rPr lang="cs-CZ" altLang="en-US" dirty="0" err="1">
                <a:latin typeface="Arial" panose="020B0604020202020204" pitchFamily="34" charset="0"/>
              </a:rPr>
              <a:t>specified</a:t>
            </a:r>
            <a:r>
              <a:rPr lang="cs-CZ" altLang="en-US" dirty="0">
                <a:latin typeface="Arial" panose="020B0604020202020204" pitchFamily="34" charset="0"/>
              </a:rPr>
              <a:t> </a:t>
            </a:r>
            <a:r>
              <a:rPr lang="cs-CZ" altLang="en-US" dirty="0" err="1">
                <a:latin typeface="Arial" panose="020B0604020202020204" pitchFamily="34" charset="0"/>
              </a:rPr>
              <a:t>date</a:t>
            </a:r>
            <a:r>
              <a:rPr lang="cs-CZ" altLang="en-US" dirty="0">
                <a:latin typeface="Arial" panose="020B0604020202020204" pitchFamily="34" charset="0"/>
              </a:rPr>
              <a:t> (most </a:t>
            </a:r>
            <a:r>
              <a:rPr lang="cs-CZ" altLang="en-US" dirty="0" err="1">
                <a:latin typeface="Arial" panose="020B0604020202020204" pitchFamily="34" charset="0"/>
              </a:rPr>
              <a:t>likely</a:t>
            </a:r>
            <a:r>
              <a:rPr lang="cs-CZ" altLang="en-US" dirty="0">
                <a:latin typeface="Arial" panose="020B0604020202020204" pitchFamily="34" charset="0"/>
              </a:rPr>
              <a:t> </a:t>
            </a:r>
            <a:r>
              <a:rPr lang="cs-CZ" altLang="en-US" dirty="0" err="1">
                <a:latin typeface="Arial" panose="020B0604020202020204" pitchFamily="34" charset="0"/>
              </a:rPr>
              <a:t>after</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delivery</a:t>
            </a:r>
            <a:r>
              <a:rPr lang="cs-CZ" altLang="en-US" dirty="0">
                <a:latin typeface="Arial" panose="020B0604020202020204" pitchFamily="34" charset="0"/>
              </a:rPr>
              <a:t> of </a:t>
            </a:r>
            <a:r>
              <a:rPr lang="cs-CZ" altLang="en-US" dirty="0" err="1">
                <a:latin typeface="Arial" panose="020B0604020202020204" pitchFamily="34" charset="0"/>
              </a:rPr>
              <a:t>goods</a:t>
            </a:r>
            <a:r>
              <a:rPr lang="cs-CZ" altLang="en-US" dirty="0">
                <a:latin typeface="Arial" panose="020B0604020202020204" pitchFamily="34" charset="0"/>
              </a:rPr>
              <a:t>). </a:t>
            </a:r>
            <a:r>
              <a:rPr lang="cs-CZ" altLang="en-US" dirty="0" err="1">
                <a:latin typeface="Arial" panose="020B0604020202020204" pitchFamily="34" charset="0"/>
              </a:rPr>
              <a:t>replaces</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goods</a:t>
            </a:r>
            <a:endParaRPr lang="cs-CZ" altLang="en-US" dirty="0">
              <a:latin typeface="Arial" panose="020B0604020202020204" pitchFamily="34" charset="0"/>
            </a:endParaRPr>
          </a:p>
          <a:p>
            <a:r>
              <a:rPr lang="cs-CZ" altLang="en-US" dirty="0" err="1">
                <a:latin typeface="Arial" panose="020B0604020202020204" pitchFamily="34" charset="0"/>
              </a:rPr>
              <a:t>risks</a:t>
            </a:r>
            <a:r>
              <a:rPr lang="cs-CZ" altLang="en-US" dirty="0">
                <a:latin typeface="Arial" panose="020B0604020202020204" pitchFamily="34" charset="0"/>
              </a:rPr>
              <a:t>: </a:t>
            </a:r>
            <a:r>
              <a:rPr lang="cs-CZ" altLang="en-US" dirty="0" err="1">
                <a:latin typeface="Arial" panose="020B0604020202020204" pitchFamily="34" charset="0"/>
              </a:rPr>
              <a:t>buyer</a:t>
            </a:r>
            <a:r>
              <a:rPr lang="cs-CZ" altLang="en-US" dirty="0">
                <a:latin typeface="Arial" panose="020B0604020202020204" pitchFamily="34" charset="0"/>
              </a:rPr>
              <a:t> </a:t>
            </a:r>
            <a:r>
              <a:rPr lang="cs-CZ" altLang="en-US" dirty="0" err="1">
                <a:latin typeface="Arial" panose="020B0604020202020204" pitchFamily="34" charset="0"/>
              </a:rPr>
              <a:t>gets</a:t>
            </a:r>
            <a:r>
              <a:rPr lang="cs-CZ" altLang="en-US" dirty="0">
                <a:latin typeface="Arial" panose="020B0604020202020204" pitchFamily="34" charset="0"/>
              </a:rPr>
              <a:t> </a:t>
            </a:r>
            <a:r>
              <a:rPr lang="cs-CZ" altLang="en-US" dirty="0" err="1">
                <a:latin typeface="Arial" panose="020B0604020202020204" pitchFamily="34" charset="0"/>
              </a:rPr>
              <a:t>documents</a:t>
            </a:r>
            <a:r>
              <a:rPr lang="cs-CZ" altLang="en-US" dirty="0">
                <a:latin typeface="Arial" panose="020B0604020202020204" pitchFamily="34" charset="0"/>
              </a:rPr>
              <a:t> and </a:t>
            </a:r>
            <a:r>
              <a:rPr lang="cs-CZ" altLang="en-US" dirty="0" err="1">
                <a:latin typeface="Arial" panose="020B0604020202020204" pitchFamily="34" charset="0"/>
              </a:rPr>
              <a:t>does</a:t>
            </a:r>
            <a:r>
              <a:rPr lang="cs-CZ" altLang="en-US" dirty="0">
                <a:latin typeface="Arial" panose="020B0604020202020204" pitchFamily="34" charset="0"/>
              </a:rPr>
              <a:t> not </a:t>
            </a:r>
            <a:r>
              <a:rPr lang="cs-CZ" altLang="en-US" dirty="0" err="1">
                <a:latin typeface="Arial" panose="020B0604020202020204" pitchFamily="34" charset="0"/>
              </a:rPr>
              <a:t>pay</a:t>
            </a:r>
            <a:r>
              <a:rPr lang="cs-CZ" altLang="en-US" dirty="0">
                <a:latin typeface="Arial" panose="020B0604020202020204" pitchFamily="34" charset="0"/>
              </a:rPr>
              <a:t>, </a:t>
            </a:r>
            <a:r>
              <a:rPr lang="cs-CZ" altLang="en-US" dirty="0" err="1">
                <a:latin typeface="Arial" panose="020B0604020202020204" pitchFamily="34" charset="0"/>
              </a:rPr>
              <a:t>buyer</a:t>
            </a:r>
            <a:r>
              <a:rPr lang="cs-CZ" altLang="en-US" dirty="0">
                <a:latin typeface="Arial" panose="020B0604020202020204" pitchFamily="34" charset="0"/>
              </a:rPr>
              <a:t> </a:t>
            </a:r>
            <a:r>
              <a:rPr lang="cs-CZ" altLang="en-US" dirty="0" err="1">
                <a:latin typeface="Arial" panose="020B0604020202020204" pitchFamily="34" charset="0"/>
              </a:rPr>
              <a:t>pays</a:t>
            </a:r>
            <a:r>
              <a:rPr lang="cs-CZ" altLang="en-US" dirty="0">
                <a:latin typeface="Arial" panose="020B0604020202020204" pitchFamily="34" charset="0"/>
              </a:rPr>
              <a:t> and </a:t>
            </a:r>
            <a:r>
              <a:rPr lang="cs-CZ" altLang="en-US" dirty="0" err="1">
                <a:latin typeface="Arial" panose="020B0604020202020204" pitchFamily="34" charset="0"/>
              </a:rPr>
              <a:t>does</a:t>
            </a:r>
            <a:r>
              <a:rPr lang="cs-CZ" altLang="en-US" dirty="0">
                <a:latin typeface="Arial" panose="020B0604020202020204" pitchFamily="34" charset="0"/>
              </a:rPr>
              <a:t> not </a:t>
            </a:r>
            <a:r>
              <a:rPr lang="cs-CZ" altLang="en-US" dirty="0" err="1">
                <a:latin typeface="Arial" panose="020B0604020202020204" pitchFamily="34" charset="0"/>
              </a:rPr>
              <a:t>get</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cargo</a:t>
            </a:r>
            <a:r>
              <a:rPr lang="cs-CZ" altLang="en-US" dirty="0">
                <a:latin typeface="Arial" panose="020B0604020202020204" pitchFamily="34" charset="0"/>
              </a:rPr>
              <a:t>, bank </a:t>
            </a:r>
            <a:r>
              <a:rPr lang="cs-CZ" altLang="en-US" dirty="0" err="1">
                <a:latin typeface="Arial" panose="020B0604020202020204" pitchFamily="34" charset="0"/>
              </a:rPr>
              <a:t>can</a:t>
            </a:r>
            <a:r>
              <a:rPr lang="cs-CZ" altLang="en-US" dirty="0">
                <a:latin typeface="Arial" panose="020B0604020202020204" pitchFamily="34" charset="0"/>
              </a:rPr>
              <a:t> </a:t>
            </a:r>
            <a:r>
              <a:rPr lang="cs-CZ" altLang="en-US" dirty="0" err="1">
                <a:latin typeface="Arial" panose="020B0604020202020204" pitchFamily="34" charset="0"/>
              </a:rPr>
              <a:t>become</a:t>
            </a:r>
            <a:r>
              <a:rPr lang="cs-CZ" altLang="en-US" dirty="0">
                <a:latin typeface="Arial" panose="020B0604020202020204" pitchFamily="34" charset="0"/>
              </a:rPr>
              <a:t> </a:t>
            </a:r>
            <a:r>
              <a:rPr lang="cs-CZ" altLang="en-US" dirty="0" err="1">
                <a:latin typeface="Arial" panose="020B0604020202020204" pitchFamily="34" charset="0"/>
              </a:rPr>
              <a:t>insolvent</a:t>
            </a:r>
            <a:r>
              <a:rPr lang="cs-CZ" altLang="en-US" dirty="0">
                <a:latin typeface="Arial" panose="020B0604020202020204" pitchFamily="34" charset="0"/>
              </a:rPr>
              <a:t>, </a:t>
            </a:r>
            <a:r>
              <a:rPr lang="cs-CZ" altLang="en-US" dirty="0" err="1">
                <a:latin typeface="Arial" panose="020B0604020202020204" pitchFamily="34" charset="0"/>
              </a:rPr>
              <a:t>foreing</a:t>
            </a:r>
            <a:r>
              <a:rPr lang="cs-CZ" altLang="en-US" dirty="0">
                <a:latin typeface="Arial" panose="020B0604020202020204" pitchFamily="34" charset="0"/>
              </a:rPr>
              <a:t> </a:t>
            </a:r>
            <a:r>
              <a:rPr lang="cs-CZ" altLang="en-US" dirty="0" err="1">
                <a:latin typeface="Arial" panose="020B0604020202020204" pitchFamily="34" charset="0"/>
              </a:rPr>
              <a:t>exchange</a:t>
            </a:r>
            <a:r>
              <a:rPr lang="cs-CZ" altLang="en-US" dirty="0">
                <a:latin typeface="Arial" panose="020B0604020202020204" pitchFamily="34" charset="0"/>
              </a:rPr>
              <a:t> </a:t>
            </a:r>
            <a:r>
              <a:rPr lang="cs-CZ" altLang="en-US" dirty="0" err="1">
                <a:latin typeface="Arial" panose="020B0604020202020204" pitchFamily="34" charset="0"/>
              </a:rPr>
              <a:t>issues</a:t>
            </a:r>
            <a:endParaRPr lang="cs-CZ" altLang="en-US" dirty="0">
              <a:latin typeface="Arial" panose="020B0604020202020204" pitchFamily="34" charset="0"/>
            </a:endParaRPr>
          </a:p>
          <a:p>
            <a:endParaRPr lang="cs-CZ" altLang="en-US" dirty="0">
              <a:latin typeface="Arial" panose="020B0604020202020204" pitchFamily="34" charset="0"/>
            </a:endParaRPr>
          </a:p>
          <a:p>
            <a:r>
              <a:rPr lang="cs-CZ" altLang="en-US">
                <a:latin typeface="Arial" panose="020B0604020202020204" pitchFamily="34" charset="0"/>
              </a:rPr>
              <a:t>Bill o/E </a:t>
            </a:r>
            <a:r>
              <a:rPr lang="cs-CZ" altLang="en-US" dirty="0" err="1">
                <a:latin typeface="Arial" panose="020B0604020202020204" pitchFamily="34" charset="0"/>
              </a:rPr>
              <a:t>can</a:t>
            </a:r>
            <a:r>
              <a:rPr lang="cs-CZ" altLang="en-US" dirty="0">
                <a:latin typeface="Arial" panose="020B0604020202020204" pitchFamily="34" charset="0"/>
              </a:rPr>
              <a:t> </a:t>
            </a:r>
            <a:r>
              <a:rPr lang="cs-CZ" altLang="en-US" dirty="0" err="1">
                <a:latin typeface="Arial" panose="020B0604020202020204" pitchFamily="34" charset="0"/>
              </a:rPr>
              <a:t>be</a:t>
            </a:r>
            <a:r>
              <a:rPr lang="cs-CZ" altLang="en-US" dirty="0">
                <a:latin typeface="Arial" panose="020B0604020202020204" pitchFamily="34" charset="0"/>
              </a:rPr>
              <a:t> </a:t>
            </a:r>
            <a:r>
              <a:rPr lang="cs-CZ" altLang="en-US" dirty="0" err="1">
                <a:latin typeface="Arial" panose="020B0604020202020204" pitchFamily="34" charset="0"/>
              </a:rPr>
              <a:t>endorsed</a:t>
            </a:r>
            <a:r>
              <a:rPr lang="cs-CZ" altLang="en-US" dirty="0">
                <a:latin typeface="Arial" panose="020B0604020202020204" pitchFamily="34" charset="0"/>
              </a:rPr>
              <a:t> „in </a:t>
            </a:r>
            <a:r>
              <a:rPr lang="cs-CZ" altLang="en-US" dirty="0" err="1">
                <a:latin typeface="Arial" panose="020B0604020202020204" pitchFamily="34" charset="0"/>
              </a:rPr>
              <a:t>blank</a:t>
            </a:r>
            <a:r>
              <a:rPr lang="cs-CZ" altLang="en-US" dirty="0">
                <a:latin typeface="Arial" panose="020B0604020202020204" pitchFamily="34" charset="0"/>
              </a:rPr>
              <a:t>“ </a:t>
            </a:r>
            <a:r>
              <a:rPr lang="cs-CZ" altLang="en-US" dirty="0" err="1">
                <a:latin typeface="Arial" panose="020B0604020202020204" pitchFamily="34" charset="0"/>
              </a:rPr>
              <a:t>or</a:t>
            </a:r>
            <a:r>
              <a:rPr lang="cs-CZ" altLang="en-US" dirty="0">
                <a:latin typeface="Arial" panose="020B0604020202020204" pitchFamily="34" charset="0"/>
              </a:rPr>
              <a:t> to a </a:t>
            </a:r>
            <a:r>
              <a:rPr lang="cs-CZ" altLang="en-US" dirty="0" err="1">
                <a:latin typeface="Arial" panose="020B0604020202020204" pitchFamily="34" charset="0"/>
              </a:rPr>
              <a:t>certain</a:t>
            </a:r>
            <a:r>
              <a:rPr lang="cs-CZ" altLang="en-US" dirty="0">
                <a:latin typeface="Arial" panose="020B0604020202020204" pitchFamily="34" charset="0"/>
              </a:rPr>
              <a:t> person </a:t>
            </a:r>
            <a:r>
              <a:rPr lang="cs-CZ" altLang="en-US" dirty="0" err="1">
                <a:latin typeface="Arial" panose="020B0604020202020204" pitchFamily="34" charset="0"/>
              </a:rPr>
              <a:t>or</a:t>
            </a:r>
            <a:r>
              <a:rPr lang="cs-CZ" altLang="en-US" dirty="0">
                <a:latin typeface="Arial" panose="020B0604020202020204" pitchFamily="34" charset="0"/>
              </a:rPr>
              <a:t> </a:t>
            </a:r>
            <a:r>
              <a:rPr lang="cs-CZ" altLang="en-US" dirty="0" err="1">
                <a:latin typeface="Arial" panose="020B0604020202020204" pitchFamily="34" charset="0"/>
              </a:rPr>
              <a:t>company</a:t>
            </a:r>
            <a:r>
              <a:rPr lang="cs-CZ" altLang="en-US" dirty="0">
                <a:latin typeface="Arial" panose="020B0604020202020204" pitchFamily="34" charset="0"/>
              </a:rPr>
              <a:t> (</a:t>
            </a:r>
            <a:r>
              <a:rPr lang="cs-CZ" altLang="en-US" dirty="0" err="1">
                <a:latin typeface="Arial" panose="020B0604020202020204" pitchFamily="34" charset="0"/>
              </a:rPr>
              <a:t>bill</a:t>
            </a:r>
            <a:r>
              <a:rPr lang="cs-CZ" altLang="en-US" dirty="0">
                <a:latin typeface="Arial" panose="020B0604020202020204" pitchFamily="34" charset="0"/>
              </a:rPr>
              <a:t> of </a:t>
            </a:r>
            <a:r>
              <a:rPr lang="cs-CZ" altLang="en-US" dirty="0" err="1">
                <a:latin typeface="Arial" panose="020B0604020202020204" pitchFamily="34" charset="0"/>
              </a:rPr>
              <a:t>lading</a:t>
            </a:r>
            <a:r>
              <a:rPr lang="cs-CZ" altLang="en-US" dirty="0">
                <a:latin typeface="Arial" panose="020B0604020202020204" pitchFamily="34" charset="0"/>
              </a:rPr>
              <a:t> </a:t>
            </a:r>
            <a:r>
              <a:rPr lang="cs-CZ" altLang="en-US" dirty="0" err="1">
                <a:latin typeface="Arial" panose="020B0604020202020204" pitchFamily="34" charset="0"/>
              </a:rPr>
              <a:t>also</a:t>
            </a:r>
            <a:r>
              <a:rPr lang="cs-CZ" altLang="en-US" dirty="0">
                <a:latin typeface="Arial" panose="020B0604020202020204" pitchFamily="34" charset="0"/>
              </a:rPr>
              <a:t>). </a:t>
            </a:r>
            <a:r>
              <a:rPr lang="cs-CZ" altLang="en-US" dirty="0" err="1">
                <a:latin typeface="Arial" panose="020B0604020202020204" pitchFamily="34" charset="0"/>
              </a:rPr>
              <a:t>Once</a:t>
            </a:r>
            <a:r>
              <a:rPr lang="cs-CZ" altLang="en-US" dirty="0">
                <a:latin typeface="Arial" panose="020B0604020202020204" pitchFamily="34" charset="0"/>
              </a:rPr>
              <a:t> </a:t>
            </a:r>
            <a:r>
              <a:rPr lang="cs-CZ" altLang="en-US" dirty="0" err="1">
                <a:latin typeface="Arial" panose="020B0604020202020204" pitchFamily="34" charset="0"/>
              </a:rPr>
              <a:t>endorsed</a:t>
            </a:r>
            <a:r>
              <a:rPr lang="cs-CZ" altLang="en-US" dirty="0">
                <a:latin typeface="Arial" panose="020B0604020202020204" pitchFamily="34" charset="0"/>
              </a:rPr>
              <a:t> </a:t>
            </a:r>
            <a:r>
              <a:rPr lang="cs-CZ" altLang="en-US" dirty="0" err="1">
                <a:latin typeface="Arial" panose="020B0604020202020204" pitchFamily="34" charset="0"/>
              </a:rPr>
              <a:t>can</a:t>
            </a:r>
            <a:r>
              <a:rPr lang="cs-CZ" altLang="en-US" dirty="0">
                <a:latin typeface="Arial" panose="020B0604020202020204" pitchFamily="34" charset="0"/>
              </a:rPr>
              <a:t> </a:t>
            </a:r>
            <a:r>
              <a:rPr lang="cs-CZ" altLang="en-US" dirty="0" err="1">
                <a:latin typeface="Arial" panose="020B0604020202020204" pitchFamily="34" charset="0"/>
              </a:rPr>
              <a:t>be</a:t>
            </a:r>
            <a:r>
              <a:rPr lang="cs-CZ" altLang="en-US" dirty="0">
                <a:latin typeface="Arial" panose="020B0604020202020204" pitchFamily="34" charset="0"/>
              </a:rPr>
              <a:t> </a:t>
            </a:r>
            <a:r>
              <a:rPr lang="cs-CZ" altLang="en-US" dirty="0" err="1">
                <a:latin typeface="Arial" panose="020B0604020202020204" pitchFamily="34" charset="0"/>
              </a:rPr>
              <a:t>traded</a:t>
            </a:r>
            <a:r>
              <a:rPr lang="cs-CZ" altLang="en-US" dirty="0">
                <a:latin typeface="Arial" panose="020B0604020202020204" pitchFamily="34" charset="0"/>
              </a:rPr>
              <a:t>: </a:t>
            </a:r>
            <a:r>
              <a:rPr lang="cs-CZ" altLang="en-US" dirty="0" err="1">
                <a:latin typeface="Arial" panose="020B0604020202020204" pitchFamily="34" charset="0"/>
              </a:rPr>
              <a:t>discounting</a:t>
            </a:r>
            <a:r>
              <a:rPr lang="cs-CZ" altLang="en-US" dirty="0">
                <a:latin typeface="Arial" panose="020B0604020202020204" pitchFamily="34" charset="0"/>
              </a:rPr>
              <a:t>, </a:t>
            </a:r>
            <a:r>
              <a:rPr lang="cs-CZ" altLang="en-US" dirty="0" err="1">
                <a:latin typeface="Arial" panose="020B0604020202020204" pitchFamily="34" charset="0"/>
              </a:rPr>
              <a:t>discounted</a:t>
            </a:r>
            <a:r>
              <a:rPr lang="cs-CZ" altLang="en-US" dirty="0">
                <a:latin typeface="Arial" panose="020B0604020202020204" pitchFamily="34" charset="0"/>
              </a:rPr>
              <a:t> draft. It </a:t>
            </a:r>
            <a:r>
              <a:rPr lang="cs-CZ" altLang="en-US" dirty="0" err="1">
                <a:latin typeface="Arial" panose="020B0604020202020204" pitchFamily="34" charset="0"/>
              </a:rPr>
              <a:t>becomes</a:t>
            </a:r>
            <a:r>
              <a:rPr lang="cs-CZ" altLang="en-US" dirty="0">
                <a:latin typeface="Arial" panose="020B0604020202020204" pitchFamily="34" charset="0"/>
              </a:rPr>
              <a:t> a </a:t>
            </a:r>
            <a:r>
              <a:rPr lang="cs-CZ" altLang="en-US" dirty="0" err="1">
                <a:latin typeface="Arial" panose="020B0604020202020204" pitchFamily="34" charset="0"/>
              </a:rPr>
              <a:t>special</a:t>
            </a:r>
            <a:r>
              <a:rPr lang="cs-CZ" altLang="en-US" dirty="0">
                <a:latin typeface="Arial" panose="020B0604020202020204" pitchFamily="34" charset="0"/>
              </a:rPr>
              <a:t> </a:t>
            </a:r>
            <a:r>
              <a:rPr lang="cs-CZ" altLang="en-US" dirty="0" err="1">
                <a:latin typeface="Arial" panose="020B0604020202020204" pitchFamily="34" charset="0"/>
              </a:rPr>
              <a:t>security</a:t>
            </a:r>
            <a:r>
              <a:rPr lang="cs-CZ" altLang="en-US" dirty="0">
                <a:latin typeface="Arial" panose="020B0604020202020204" pitchFamily="34" charset="0"/>
              </a:rPr>
              <a:t>.</a:t>
            </a:r>
          </a:p>
          <a:p>
            <a:r>
              <a:rPr lang="cs-CZ" altLang="en-US" dirty="0">
                <a:latin typeface="Arial" panose="020B0604020202020204" pitchFamily="34" charset="0"/>
              </a:rPr>
              <a:t> </a:t>
            </a:r>
          </a:p>
          <a:p>
            <a:r>
              <a:rPr lang="cs-CZ" altLang="en-US" dirty="0">
                <a:latin typeface="Arial" panose="020B0604020202020204" pitchFamily="34" charset="0"/>
              </a:rPr>
              <a:t>2. </a:t>
            </a:r>
            <a:r>
              <a:rPr lang="cs-CZ" altLang="en-US" dirty="0" err="1">
                <a:latin typeface="Arial" panose="020B0604020202020204" pitchFamily="34" charset="0"/>
              </a:rPr>
              <a:t>bill</a:t>
            </a:r>
            <a:r>
              <a:rPr lang="cs-CZ" altLang="en-US" dirty="0">
                <a:latin typeface="Arial" panose="020B0604020202020204" pitchFamily="34" charset="0"/>
              </a:rPr>
              <a:t> of </a:t>
            </a:r>
            <a:r>
              <a:rPr lang="cs-CZ" altLang="en-US" dirty="0" err="1">
                <a:latin typeface="Arial" panose="020B0604020202020204" pitchFamily="34" charset="0"/>
              </a:rPr>
              <a:t>lading</a:t>
            </a:r>
            <a:r>
              <a:rPr lang="cs-CZ" altLang="en-US" dirty="0">
                <a:latin typeface="Arial" panose="020B0604020202020204" pitchFamily="34" charset="0"/>
              </a:rPr>
              <a:t> – </a:t>
            </a:r>
            <a:r>
              <a:rPr lang="cs-CZ" altLang="en-US" dirty="0" err="1">
                <a:latin typeface="Arial" panose="020B0604020202020204" pitchFamily="34" charset="0"/>
              </a:rPr>
              <a:t>replacement</a:t>
            </a:r>
            <a:r>
              <a:rPr lang="cs-CZ" altLang="en-US" dirty="0">
                <a:latin typeface="Arial" panose="020B0604020202020204" pitchFamily="34" charset="0"/>
              </a:rPr>
              <a:t> of </a:t>
            </a:r>
            <a:r>
              <a:rPr lang="cs-CZ" altLang="en-US" dirty="0" err="1">
                <a:latin typeface="Arial" panose="020B0604020202020204" pitchFamily="34" charset="0"/>
              </a:rPr>
              <a:t>goods</a:t>
            </a:r>
            <a:r>
              <a:rPr lang="cs-CZ" altLang="en-US" dirty="0">
                <a:latin typeface="Arial" panose="020B0604020202020204" pitchFamily="34" charset="0"/>
              </a:rPr>
              <a:t> in </a:t>
            </a:r>
            <a:r>
              <a:rPr lang="cs-CZ" altLang="en-US" dirty="0" err="1">
                <a:latin typeface="Arial" panose="020B0604020202020204" pitchFamily="34" charset="0"/>
              </a:rPr>
              <a:t>marine</a:t>
            </a:r>
            <a:r>
              <a:rPr lang="cs-CZ" altLang="en-US" dirty="0">
                <a:latin typeface="Arial" panose="020B0604020202020204" pitchFamily="34" charset="0"/>
              </a:rPr>
              <a:t> </a:t>
            </a:r>
            <a:r>
              <a:rPr lang="cs-CZ" altLang="en-US" dirty="0" err="1">
                <a:latin typeface="Arial" panose="020B0604020202020204" pitchFamily="34" charset="0"/>
              </a:rPr>
              <a:t>cargo</a:t>
            </a:r>
            <a:r>
              <a:rPr lang="cs-CZ" altLang="en-US" dirty="0">
                <a:latin typeface="Arial" panose="020B0604020202020204" pitchFamily="34" charset="0"/>
              </a:rPr>
              <a:t> </a:t>
            </a:r>
            <a:r>
              <a:rPr lang="cs-CZ" altLang="en-US" dirty="0" err="1">
                <a:latin typeface="Arial" panose="020B0604020202020204" pitchFamily="34" charset="0"/>
              </a:rPr>
              <a:t>shipments</a:t>
            </a:r>
            <a:r>
              <a:rPr lang="cs-CZ" altLang="en-US" dirty="0">
                <a:latin typeface="Arial" panose="020B0604020202020204" pitchFamily="34" charset="0"/>
              </a:rPr>
              <a:t> – </a:t>
            </a:r>
            <a:r>
              <a:rPr lang="cs-CZ" altLang="en-US" dirty="0" err="1">
                <a:latin typeface="Arial" panose="020B0604020202020204" pitchFamily="34" charset="0"/>
              </a:rPr>
              <a:t>can</a:t>
            </a:r>
            <a:r>
              <a:rPr lang="cs-CZ" altLang="en-US" dirty="0">
                <a:latin typeface="Arial" panose="020B0604020202020204" pitchFamily="34" charset="0"/>
              </a:rPr>
              <a:t> </a:t>
            </a:r>
            <a:r>
              <a:rPr lang="cs-CZ" altLang="en-US" dirty="0" err="1">
                <a:latin typeface="Arial" panose="020B0604020202020204" pitchFamily="34" charset="0"/>
              </a:rPr>
              <a:t>be</a:t>
            </a:r>
            <a:r>
              <a:rPr lang="cs-CZ" altLang="en-US" dirty="0">
                <a:latin typeface="Arial" panose="020B0604020202020204" pitchFamily="34" charset="0"/>
              </a:rPr>
              <a:t> </a:t>
            </a:r>
            <a:r>
              <a:rPr lang="cs-CZ" altLang="en-US" dirty="0" err="1">
                <a:latin typeface="Arial" panose="020B0604020202020204" pitchFamily="34" charset="0"/>
              </a:rPr>
              <a:t>traded</a:t>
            </a:r>
            <a:r>
              <a:rPr lang="cs-CZ" altLang="en-US" dirty="0">
                <a:latin typeface="Arial" panose="020B0604020202020204" pitchFamily="34" charset="0"/>
              </a:rPr>
              <a:t> </a:t>
            </a:r>
            <a:r>
              <a:rPr lang="cs-CZ" altLang="en-US" dirty="0" err="1">
                <a:latin typeface="Arial" panose="020B0604020202020204" pitchFamily="34" charset="0"/>
              </a:rPr>
              <a:t>etc</a:t>
            </a:r>
            <a:r>
              <a:rPr lang="cs-CZ" altLang="en-US" dirty="0">
                <a:latin typeface="Arial" panose="020B0604020202020204" pitchFamily="34" charset="0"/>
              </a:rPr>
              <a:t>. It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title</a:t>
            </a:r>
            <a:r>
              <a:rPr lang="cs-CZ" altLang="en-US" dirty="0">
                <a:latin typeface="Arial" panose="020B0604020202020204" pitchFamily="34" charset="0"/>
              </a:rPr>
              <a:t> to </a:t>
            </a:r>
            <a:r>
              <a:rPr lang="cs-CZ" altLang="en-US" dirty="0" err="1">
                <a:latin typeface="Arial" panose="020B0604020202020204" pitchFamily="34" charset="0"/>
              </a:rPr>
              <a:t>goods</a:t>
            </a:r>
            <a:r>
              <a:rPr lang="cs-CZ" altLang="en-US" dirty="0">
                <a:latin typeface="Arial" panose="020B0604020202020204" pitchFamily="34" charset="0"/>
              </a:rPr>
              <a:t>“ = </a:t>
            </a:r>
            <a:r>
              <a:rPr lang="cs-CZ" altLang="en-US" dirty="0" err="1">
                <a:latin typeface="Arial" panose="020B0604020202020204" pitchFamily="34" charset="0"/>
              </a:rPr>
              <a:t>means</a:t>
            </a:r>
            <a:r>
              <a:rPr lang="cs-CZ" altLang="en-US" dirty="0">
                <a:latin typeface="Arial" panose="020B0604020202020204" pitchFamily="34" charset="0"/>
              </a:rPr>
              <a:t> </a:t>
            </a:r>
            <a:r>
              <a:rPr lang="cs-CZ" altLang="en-US" dirty="0" err="1">
                <a:latin typeface="Arial" panose="020B0604020202020204" pitchFamily="34" charset="0"/>
              </a:rPr>
              <a:t>ownership</a:t>
            </a:r>
            <a:r>
              <a:rPr lang="cs-CZ" altLang="en-US" dirty="0">
                <a:latin typeface="Arial" panose="020B0604020202020204" pitchFamily="34" charset="0"/>
              </a:rPr>
              <a:t>. </a:t>
            </a:r>
            <a:r>
              <a:rPr lang="cs-CZ" altLang="en-US" dirty="0" err="1">
                <a:latin typeface="Arial" panose="020B0604020202020204" pitchFamily="34" charset="0"/>
              </a:rPr>
              <a:t>Blank</a:t>
            </a:r>
            <a:r>
              <a:rPr lang="cs-CZ" altLang="en-US" dirty="0">
                <a:latin typeface="Arial" panose="020B0604020202020204" pitchFamily="34" charset="0"/>
              </a:rPr>
              <a:t> </a:t>
            </a:r>
            <a:r>
              <a:rPr lang="cs-CZ" altLang="en-US" dirty="0" err="1">
                <a:latin typeface="Arial" panose="020B0604020202020204" pitchFamily="34" charset="0"/>
              </a:rPr>
              <a:t>endorsed</a:t>
            </a:r>
            <a:r>
              <a:rPr lang="cs-CZ" altLang="en-US" dirty="0">
                <a:latin typeface="Arial" panose="020B0604020202020204" pitchFamily="34" charset="0"/>
              </a:rPr>
              <a:t> </a:t>
            </a:r>
            <a:r>
              <a:rPr lang="cs-CZ" altLang="en-US" dirty="0" err="1">
                <a:latin typeface="Arial" panose="020B0604020202020204" pitchFamily="34" charset="0"/>
              </a:rPr>
              <a:t>bill</a:t>
            </a:r>
            <a:r>
              <a:rPr lang="cs-CZ" altLang="en-US" dirty="0">
                <a:latin typeface="Arial" panose="020B0604020202020204" pitchFamily="34" charset="0"/>
              </a:rPr>
              <a:t> of </a:t>
            </a:r>
            <a:r>
              <a:rPr lang="cs-CZ" altLang="en-US" dirty="0" err="1">
                <a:latin typeface="Arial" panose="020B0604020202020204" pitchFamily="34" charset="0"/>
              </a:rPr>
              <a:t>lading</a:t>
            </a:r>
            <a:r>
              <a:rPr lang="cs-CZ" altLang="en-US" dirty="0">
                <a:latin typeface="Arial" panose="020B0604020202020204" pitchFamily="34" charset="0"/>
              </a:rPr>
              <a:t>.</a:t>
            </a:r>
          </a:p>
          <a:p>
            <a:r>
              <a:rPr lang="cs-CZ" altLang="en-US" dirty="0">
                <a:latin typeface="Arial" panose="020B0604020202020204" pitchFamily="34" charset="0"/>
              </a:rPr>
              <a:t>3. </a:t>
            </a:r>
            <a:r>
              <a:rPr lang="cs-CZ" altLang="en-US" dirty="0" err="1">
                <a:latin typeface="Arial" panose="020B0604020202020204" pitchFamily="34" charset="0"/>
              </a:rPr>
              <a:t>Matter</a:t>
            </a:r>
            <a:r>
              <a:rPr lang="cs-CZ" altLang="en-US" dirty="0">
                <a:latin typeface="Arial" panose="020B0604020202020204" pitchFamily="34" charset="0"/>
              </a:rPr>
              <a:t> of </a:t>
            </a:r>
            <a:r>
              <a:rPr lang="cs-CZ" altLang="en-US" dirty="0" err="1">
                <a:latin typeface="Arial" panose="020B0604020202020204" pitchFamily="34" charset="0"/>
              </a:rPr>
              <a:t>two</a:t>
            </a:r>
            <a:r>
              <a:rPr lang="cs-CZ" altLang="en-US" dirty="0">
                <a:latin typeface="Arial" panose="020B0604020202020204" pitchFamily="34" charset="0"/>
              </a:rPr>
              <a:t> </a:t>
            </a:r>
            <a:r>
              <a:rPr lang="cs-CZ" altLang="en-US" dirty="0" err="1">
                <a:latin typeface="Arial" panose="020B0604020202020204" pitchFamily="34" charset="0"/>
              </a:rPr>
              <a:t>contracts</a:t>
            </a:r>
            <a:r>
              <a:rPr lang="cs-CZ" altLang="en-US" dirty="0">
                <a:latin typeface="Arial" panose="020B0604020202020204" pitchFamily="34" charset="0"/>
              </a:rPr>
              <a:t>: </a:t>
            </a:r>
            <a:r>
              <a:rPr lang="cs-CZ" altLang="en-US" dirty="0" err="1">
                <a:latin typeface="Arial" panose="020B0604020202020204" pitchFamily="34" charset="0"/>
              </a:rPr>
              <a:t>between</a:t>
            </a:r>
            <a:r>
              <a:rPr lang="cs-CZ" altLang="en-US" dirty="0">
                <a:latin typeface="Arial" panose="020B0604020202020204" pitchFamily="34" charset="0"/>
              </a:rPr>
              <a:t> </a:t>
            </a:r>
            <a:r>
              <a:rPr lang="cs-CZ" altLang="en-US" dirty="0" err="1">
                <a:latin typeface="Arial" panose="020B0604020202020204" pitchFamily="34" charset="0"/>
              </a:rPr>
              <a:t>buyer</a:t>
            </a:r>
            <a:r>
              <a:rPr lang="cs-CZ" altLang="en-US" dirty="0">
                <a:latin typeface="Arial" panose="020B0604020202020204" pitchFamily="34" charset="0"/>
              </a:rPr>
              <a:t> and „</a:t>
            </a:r>
            <a:r>
              <a:rPr lang="cs-CZ" altLang="en-US" dirty="0" err="1">
                <a:latin typeface="Arial" panose="020B0604020202020204" pitchFamily="34" charset="0"/>
              </a:rPr>
              <a:t>opening</a:t>
            </a:r>
            <a:r>
              <a:rPr lang="cs-CZ" altLang="en-US" dirty="0">
                <a:latin typeface="Arial" panose="020B0604020202020204" pitchFamily="34" charset="0"/>
              </a:rPr>
              <a:t>/</a:t>
            </a:r>
            <a:r>
              <a:rPr lang="cs-CZ" altLang="en-US" dirty="0" err="1">
                <a:latin typeface="Arial" panose="020B0604020202020204" pitchFamily="34" charset="0"/>
              </a:rPr>
              <a:t>issuing</a:t>
            </a:r>
            <a:r>
              <a:rPr lang="cs-CZ" altLang="en-US" dirty="0">
                <a:latin typeface="Arial" panose="020B0604020202020204" pitchFamily="34" charset="0"/>
              </a:rPr>
              <a:t>“ bank and </a:t>
            </a:r>
            <a:r>
              <a:rPr lang="cs-CZ" altLang="en-US" dirty="0" err="1">
                <a:latin typeface="Arial" panose="020B0604020202020204" pitchFamily="34" charset="0"/>
              </a:rPr>
              <a:t>between</a:t>
            </a:r>
            <a:r>
              <a:rPr lang="cs-CZ" altLang="en-US" dirty="0">
                <a:latin typeface="Arial" panose="020B0604020202020204" pitchFamily="34" charset="0"/>
              </a:rPr>
              <a:t> </a:t>
            </a:r>
            <a:r>
              <a:rPr lang="cs-CZ" altLang="en-US" dirty="0" err="1">
                <a:latin typeface="Arial" panose="020B0604020202020204" pitchFamily="34" charset="0"/>
              </a:rPr>
              <a:t>this</a:t>
            </a:r>
            <a:r>
              <a:rPr lang="cs-CZ" altLang="en-US" dirty="0">
                <a:latin typeface="Arial" panose="020B0604020202020204" pitchFamily="34" charset="0"/>
              </a:rPr>
              <a:t> bank and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Documentary</a:t>
            </a:r>
            <a:r>
              <a:rPr lang="cs-CZ" altLang="en-US" dirty="0">
                <a:latin typeface="Arial" panose="020B0604020202020204" pitchFamily="34" charset="0"/>
              </a:rPr>
              <a:t> </a:t>
            </a:r>
            <a:r>
              <a:rPr lang="cs-CZ" altLang="en-US" dirty="0" err="1">
                <a:latin typeface="Arial" panose="020B0604020202020204" pitchFamily="34" charset="0"/>
              </a:rPr>
              <a:t>because</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bank </a:t>
            </a:r>
            <a:r>
              <a:rPr lang="cs-CZ" altLang="en-US" dirty="0" err="1">
                <a:latin typeface="Arial" panose="020B0604020202020204" pitchFamily="34" charset="0"/>
              </a:rPr>
              <a:t>deals</a:t>
            </a:r>
            <a:r>
              <a:rPr lang="cs-CZ" altLang="en-US" dirty="0">
                <a:latin typeface="Arial" panose="020B0604020202020204" pitchFamily="34" charset="0"/>
              </a:rPr>
              <a:t> </a:t>
            </a:r>
            <a:r>
              <a:rPr lang="cs-CZ" altLang="en-US" dirty="0" err="1">
                <a:latin typeface="Arial" panose="020B0604020202020204" pitchFamily="34" charset="0"/>
              </a:rPr>
              <a:t>with</a:t>
            </a:r>
            <a:r>
              <a:rPr lang="cs-CZ" altLang="en-US" dirty="0">
                <a:latin typeface="Arial" panose="020B0604020202020204" pitchFamily="34" charset="0"/>
              </a:rPr>
              <a:t> </a:t>
            </a:r>
            <a:r>
              <a:rPr lang="cs-CZ" altLang="en-US" dirty="0" err="1">
                <a:latin typeface="Arial" panose="020B0604020202020204" pitchFamily="34" charset="0"/>
              </a:rPr>
              <a:t>documents</a:t>
            </a:r>
            <a:r>
              <a:rPr lang="cs-CZ" altLang="en-US" dirty="0">
                <a:latin typeface="Arial" panose="020B0604020202020204" pitchFamily="34" charset="0"/>
              </a:rPr>
              <a:t> </a:t>
            </a:r>
            <a:r>
              <a:rPr lang="cs-CZ" altLang="en-US" dirty="0" err="1">
                <a:latin typeface="Arial" panose="020B0604020202020204" pitchFamily="34" charset="0"/>
              </a:rPr>
              <a:t>only</a:t>
            </a:r>
            <a:r>
              <a:rPr lang="cs-CZ" altLang="en-US" dirty="0">
                <a:latin typeface="Arial" panose="020B0604020202020204" pitchFamily="34" charset="0"/>
              </a:rPr>
              <a:t>. </a:t>
            </a:r>
            <a:r>
              <a:rPr lang="cs-CZ" altLang="en-US" dirty="0" err="1">
                <a:latin typeface="Arial" panose="020B0604020202020204" pitchFamily="34" charset="0"/>
              </a:rPr>
              <a:t>Must</a:t>
            </a:r>
            <a:r>
              <a:rPr lang="cs-CZ" altLang="en-US" dirty="0">
                <a:latin typeface="Arial" panose="020B0604020202020204" pitchFamily="34" charset="0"/>
              </a:rPr>
              <a:t> </a:t>
            </a:r>
            <a:r>
              <a:rPr lang="cs-CZ" altLang="en-US" dirty="0" err="1">
                <a:latin typeface="Arial" panose="020B0604020202020204" pitchFamily="34" charset="0"/>
              </a:rPr>
              <a:t>be</a:t>
            </a:r>
            <a:r>
              <a:rPr lang="cs-CZ" altLang="en-US" dirty="0">
                <a:latin typeface="Arial" panose="020B0604020202020204" pitchFamily="34" charset="0"/>
              </a:rPr>
              <a:t> 100% </a:t>
            </a:r>
            <a:r>
              <a:rPr lang="cs-CZ" altLang="en-US" dirty="0" err="1">
                <a:latin typeface="Arial" panose="020B0604020202020204" pitchFamily="34" charset="0"/>
              </a:rPr>
              <a:t>exact</a:t>
            </a:r>
            <a:r>
              <a:rPr lang="cs-CZ" altLang="en-US" dirty="0">
                <a:latin typeface="Arial" panose="020B0604020202020204" pitchFamily="34" charset="0"/>
              </a:rPr>
              <a:t>. </a:t>
            </a:r>
            <a:r>
              <a:rPr lang="cs-CZ" altLang="en-US" dirty="0" err="1">
                <a:latin typeface="Arial" panose="020B0604020202020204" pitchFamily="34" charset="0"/>
              </a:rPr>
              <a:t>Seller</a:t>
            </a:r>
            <a:r>
              <a:rPr lang="cs-CZ" altLang="en-US" dirty="0">
                <a:latin typeface="Arial" panose="020B0604020202020204" pitchFamily="34" charset="0"/>
              </a:rPr>
              <a:t> has to </a:t>
            </a:r>
            <a:r>
              <a:rPr lang="cs-CZ" altLang="en-US" dirty="0" err="1">
                <a:latin typeface="Arial" panose="020B0604020202020204" pitchFamily="34" charset="0"/>
              </a:rPr>
              <a:t>review</a:t>
            </a:r>
            <a:r>
              <a:rPr lang="cs-CZ" altLang="en-US" dirty="0">
                <a:latin typeface="Arial" panose="020B0604020202020204" pitchFamily="34" charset="0"/>
              </a:rPr>
              <a:t> </a:t>
            </a:r>
            <a:r>
              <a:rPr lang="cs-CZ" altLang="en-US" dirty="0" err="1">
                <a:latin typeface="Arial" panose="020B0604020202020204" pitchFamily="34" charset="0"/>
              </a:rPr>
              <a:t>LoC</a:t>
            </a:r>
            <a:r>
              <a:rPr lang="cs-CZ" altLang="en-US" dirty="0">
                <a:latin typeface="Arial" panose="020B0604020202020204" pitchFamily="34" charset="0"/>
              </a:rPr>
              <a:t> </a:t>
            </a:r>
            <a:r>
              <a:rPr lang="cs-CZ" altLang="en-US" dirty="0" err="1">
                <a:latin typeface="Arial" panose="020B0604020202020204" pitchFamily="34" charset="0"/>
              </a:rPr>
              <a:t>upon</a:t>
            </a:r>
            <a:r>
              <a:rPr lang="cs-CZ" altLang="en-US" dirty="0">
                <a:latin typeface="Arial" panose="020B0604020202020204" pitchFamily="34" charset="0"/>
              </a:rPr>
              <a:t> </a:t>
            </a:r>
            <a:r>
              <a:rPr lang="cs-CZ" altLang="en-US" dirty="0" err="1">
                <a:latin typeface="Arial" panose="020B0604020202020204" pitchFamily="34" charset="0"/>
              </a:rPr>
              <a:t>reception</a:t>
            </a:r>
            <a:r>
              <a:rPr lang="cs-CZ" altLang="en-US" dirty="0">
                <a:latin typeface="Arial" panose="020B0604020202020204" pitchFamily="34" charset="0"/>
              </a:rPr>
              <a:t> as </a:t>
            </a:r>
            <a:r>
              <a:rPr lang="cs-CZ" altLang="en-US" dirty="0" err="1">
                <a:latin typeface="Arial" panose="020B0604020202020204" pitchFamily="34" charset="0"/>
              </a:rPr>
              <a:t>detailed</a:t>
            </a:r>
            <a:r>
              <a:rPr lang="cs-CZ" altLang="en-US" dirty="0">
                <a:latin typeface="Arial" panose="020B0604020202020204" pitchFamily="34" charset="0"/>
              </a:rPr>
              <a:t> as </a:t>
            </a:r>
            <a:r>
              <a:rPr lang="cs-CZ" altLang="en-US" dirty="0" err="1">
                <a:latin typeface="Arial" panose="020B0604020202020204" pitchFamily="34" charset="0"/>
              </a:rPr>
              <a:t>possible</a:t>
            </a:r>
            <a:r>
              <a:rPr lang="cs-CZ" altLang="en-US" dirty="0">
                <a:latin typeface="Arial" panose="020B0604020202020204" pitchFamily="34" charset="0"/>
              </a:rPr>
              <a:t>.</a:t>
            </a:r>
          </a:p>
          <a:p>
            <a:endParaRPr lang="cs-CZ"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2276013-3915-4178-9805-2DB48265E45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38E0BD5A-0CF4-4DC2-9135-BC1CCE833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1. Not too low – dumping, not too high – „hard currency flight“, import duties and other charges: matters, where does the goods come from</a:t>
            </a:r>
          </a:p>
          <a:p>
            <a:r>
              <a:rPr lang="en-US" altLang="en-US">
                <a:latin typeface="Arial" panose="020B0604020202020204" pitchFamily="34" charset="0"/>
              </a:rPr>
              <a:t>2. Theft (high value), breakage (fragile), infestation (insect), infection (bacteries, viruses), rust and oxidation, dent and scratch, thawing (unfreez) and spoilage, sensitive to heat and humidity, delayed (seasonal goods), deliberate scuttling</a:t>
            </a:r>
            <a:endParaRPr lang="cs-CZ" altLang="en-US">
              <a:latin typeface="Arial" panose="020B0604020202020204" pitchFamily="34" charset="0"/>
            </a:endParaRPr>
          </a:p>
          <a:p>
            <a:r>
              <a:rPr lang="en-US" altLang="en-US">
                <a:latin typeface="Arial" panose="020B0604020202020204" pitchFamily="34" charset="0"/>
              </a:rPr>
              <a:t>man-made hazards (next to theft and scuttling): war, civil commotion (= public protest/unrest), strikes, negligence, piracy, </a:t>
            </a:r>
            <a:r>
              <a:rPr lang="cs-CZ" altLang="en-US">
                <a:latin typeface="Arial" panose="020B0604020202020204" pitchFamily="34" charset="0"/>
              </a:rPr>
              <a:t>collision, sinking, fire</a:t>
            </a:r>
            <a:endParaRPr lang="en-US" altLang="en-US">
              <a:latin typeface="Arial" panose="020B0604020202020204" pitchFamily="34" charset="0"/>
            </a:endParaRPr>
          </a:p>
          <a:p>
            <a:r>
              <a:rPr lang="cs-CZ" altLang="en-US">
                <a:latin typeface="Arial" panose="020B0604020202020204" pitchFamily="34" charset="0"/>
              </a:rPr>
              <a:t>Even with good insurance inconveniences: time lost etc.</a:t>
            </a:r>
          </a:p>
          <a:p>
            <a:r>
              <a:rPr lang="en-US" altLang="en-US">
                <a:latin typeface="Arial" panose="020B0604020202020204" pitchFamily="34" charset="0"/>
              </a:rPr>
              <a:t>3.  </a:t>
            </a:r>
            <a:r>
              <a:rPr lang="cs-CZ" altLang="en-US">
                <a:latin typeface="Arial" panose="020B0604020202020204" pitchFamily="34" charset="0"/>
              </a:rPr>
              <a:t>a) transportation: domestically door – door, internationaly becoming as a standard as well, outsourcing, a need to decide, who pays for what part of the transportation</a:t>
            </a:r>
          </a:p>
          <a:p>
            <a:r>
              <a:rPr lang="cs-CZ" altLang="en-US">
                <a:latin typeface="Arial" panose="020B0604020202020204" pitchFamily="34" charset="0"/>
              </a:rPr>
              <a:t>b) movement facilitation: documentation – import-export documents of entry, licenses, permits, declarations. Where and when to present.</a:t>
            </a:r>
          </a:p>
          <a:p>
            <a:r>
              <a:rPr lang="cs-CZ" altLang="en-US">
                <a:latin typeface="Arial" panose="020B0604020202020204" pitchFamily="34" charset="0"/>
              </a:rPr>
              <a:t>4. legal suits complicated, application of international law</a:t>
            </a:r>
          </a:p>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Picture </a:t>
            </a:r>
            <a:r>
              <a:rPr lang="cs-CZ" dirty="0" err="1"/>
              <a:t>from</a:t>
            </a:r>
            <a:r>
              <a:rPr lang="cs-CZ" dirty="0"/>
              <a:t>: https://umitgumusten.com/bill-of-exchange-the-key-payment-instrument-in-international-trade-finance/</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783201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F0AE156-7688-4D39-A8F4-1FD34AFE9B65}"/>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4CB9A8A4-5B26-4FB3-B3DB-F94A469C62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a:latin typeface="Arial" panose="020B0604020202020204" pitchFamily="34" charset="0"/>
              </a:rPr>
              <a:t>No direct </a:t>
            </a:r>
            <a:r>
              <a:rPr lang="cs-CZ" altLang="en-US" dirty="0" err="1">
                <a:latin typeface="Arial" panose="020B0604020202020204" pitchFamily="34" charset="0"/>
              </a:rPr>
              <a:t>deals</a:t>
            </a:r>
            <a:r>
              <a:rPr lang="cs-CZ" altLang="en-US" dirty="0">
                <a:latin typeface="Arial" panose="020B0604020202020204" pitchFamily="34" charset="0"/>
              </a:rPr>
              <a:t> </a:t>
            </a:r>
            <a:r>
              <a:rPr lang="cs-CZ" altLang="en-US" dirty="0" err="1">
                <a:latin typeface="Arial" panose="020B0604020202020204" pitchFamily="34" charset="0"/>
              </a:rPr>
              <a:t>between</a:t>
            </a:r>
            <a:r>
              <a:rPr lang="cs-CZ" altLang="en-US" dirty="0">
                <a:latin typeface="Arial" panose="020B0604020202020204" pitchFamily="34" charset="0"/>
              </a:rPr>
              <a:t> </a:t>
            </a:r>
            <a:r>
              <a:rPr lang="cs-CZ" altLang="en-US" dirty="0" err="1">
                <a:latin typeface="Arial" panose="020B0604020202020204" pitchFamily="34" charset="0"/>
              </a:rPr>
              <a:t>buyer</a:t>
            </a:r>
            <a:r>
              <a:rPr lang="cs-CZ" altLang="en-US" dirty="0">
                <a:latin typeface="Arial" panose="020B0604020202020204" pitchFamily="34" charset="0"/>
              </a:rPr>
              <a:t> and </a:t>
            </a:r>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after</a:t>
            </a:r>
            <a:r>
              <a:rPr lang="cs-CZ" altLang="en-US" dirty="0">
                <a:latin typeface="Arial" panose="020B0604020202020204" pitchFamily="34" charset="0"/>
              </a:rPr>
              <a:t> </a:t>
            </a:r>
            <a:r>
              <a:rPr lang="cs-CZ" altLang="en-US" dirty="0" err="1">
                <a:latin typeface="Arial" panose="020B0604020202020204" pitchFamily="34" charset="0"/>
              </a:rPr>
              <a:t>issuing</a:t>
            </a:r>
            <a:r>
              <a:rPr lang="cs-CZ" altLang="en-US" dirty="0">
                <a:latin typeface="Arial" panose="020B0604020202020204" pitchFamily="34" charset="0"/>
              </a:rPr>
              <a:t> </a:t>
            </a:r>
            <a:r>
              <a:rPr lang="cs-CZ" altLang="en-US" dirty="0" err="1">
                <a:latin typeface="Arial" panose="020B0604020202020204" pitchFamily="34" charset="0"/>
              </a:rPr>
              <a:t>LoC</a:t>
            </a:r>
            <a:r>
              <a:rPr lang="cs-CZ" altLang="en-US" dirty="0">
                <a:latin typeface="Arial" panose="020B0604020202020204" pitchFamily="34" charset="0"/>
              </a:rPr>
              <a:t>.</a:t>
            </a:r>
          </a:p>
          <a:p>
            <a:r>
              <a:rPr lang="cs-CZ" altLang="en-US" dirty="0" err="1">
                <a:latin typeface="Arial" panose="020B0604020202020204" pitchFamily="34" charset="0"/>
              </a:rPr>
              <a:t>Revocable</a:t>
            </a:r>
            <a:r>
              <a:rPr lang="cs-CZ" altLang="en-US" dirty="0">
                <a:latin typeface="Arial" panose="020B0604020202020204" pitchFamily="34" charset="0"/>
              </a:rPr>
              <a:t> x </a:t>
            </a:r>
            <a:r>
              <a:rPr lang="cs-CZ" altLang="en-US" dirty="0" err="1">
                <a:latin typeface="Arial" panose="020B0604020202020204" pitchFamily="34" charset="0"/>
              </a:rPr>
              <a:t>irrevocable</a:t>
            </a:r>
            <a:endParaRPr lang="cs-CZ" altLang="en-US" dirty="0">
              <a:latin typeface="Arial" panose="020B0604020202020204" pitchFamily="34" charset="0"/>
            </a:endParaRPr>
          </a:p>
          <a:p>
            <a:r>
              <a:rPr lang="cs-CZ" altLang="en-US" dirty="0" err="1">
                <a:latin typeface="Arial" panose="020B0604020202020204" pitchFamily="34" charset="0"/>
              </a:rPr>
              <a:t>Advised</a:t>
            </a:r>
            <a:r>
              <a:rPr lang="cs-CZ" altLang="en-US" dirty="0">
                <a:latin typeface="Arial" panose="020B0604020202020204" pitchFamily="34" charset="0"/>
              </a:rPr>
              <a:t> – second bank </a:t>
            </a:r>
            <a:r>
              <a:rPr lang="cs-CZ" altLang="en-US" dirty="0" err="1">
                <a:latin typeface="Arial" panose="020B0604020202020204" pitchFamily="34" charset="0"/>
              </a:rPr>
              <a:t>notifies</a:t>
            </a:r>
            <a:r>
              <a:rPr lang="cs-CZ" altLang="en-US" dirty="0">
                <a:latin typeface="Arial" panose="020B0604020202020204" pitchFamily="34" charset="0"/>
              </a:rPr>
              <a:t> </a:t>
            </a:r>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what</a:t>
            </a:r>
            <a:r>
              <a:rPr lang="cs-CZ" altLang="en-US" dirty="0">
                <a:latin typeface="Arial" panose="020B0604020202020204" pitchFamily="34" charset="0"/>
              </a:rPr>
              <a:t> </a:t>
            </a:r>
            <a:r>
              <a:rPr lang="cs-CZ" altLang="en-US" dirty="0" err="1">
                <a:latin typeface="Arial" panose="020B0604020202020204" pitchFamily="34" charset="0"/>
              </a:rPr>
              <a:t>documents</a:t>
            </a:r>
            <a:r>
              <a:rPr lang="cs-CZ" altLang="en-US" dirty="0">
                <a:latin typeface="Arial" panose="020B0604020202020204" pitchFamily="34" charset="0"/>
              </a:rPr>
              <a:t> </a:t>
            </a:r>
            <a:r>
              <a:rPr lang="cs-CZ" altLang="en-US" dirty="0" err="1">
                <a:latin typeface="Arial" panose="020B0604020202020204" pitchFamily="34" charset="0"/>
              </a:rPr>
              <a:t>when</a:t>
            </a:r>
            <a:r>
              <a:rPr lang="cs-CZ" altLang="en-US" dirty="0">
                <a:latin typeface="Arial" panose="020B0604020202020204" pitchFamily="34" charset="0"/>
              </a:rPr>
              <a:t> to </a:t>
            </a:r>
            <a:r>
              <a:rPr lang="cs-CZ" altLang="en-US" dirty="0" err="1">
                <a:latin typeface="Arial" panose="020B0604020202020204" pitchFamily="34" charset="0"/>
              </a:rPr>
              <a:t>present</a:t>
            </a:r>
            <a:r>
              <a:rPr lang="cs-CZ" altLang="en-US" dirty="0">
                <a:latin typeface="Arial" panose="020B0604020202020204" pitchFamily="34" charset="0"/>
              </a:rPr>
              <a:t>, no </a:t>
            </a:r>
            <a:r>
              <a:rPr lang="cs-CZ" altLang="en-US" dirty="0" err="1">
                <a:latin typeface="Arial" panose="020B0604020202020204" pitchFamily="34" charset="0"/>
              </a:rPr>
              <a:t>obligation</a:t>
            </a:r>
            <a:r>
              <a:rPr lang="cs-CZ" altLang="en-US" dirty="0">
                <a:latin typeface="Arial" panose="020B0604020202020204" pitchFamily="34" charset="0"/>
              </a:rPr>
              <a:t> of </a:t>
            </a:r>
            <a:r>
              <a:rPr lang="cs-CZ" altLang="en-US" dirty="0" err="1">
                <a:latin typeface="Arial" panose="020B0604020202020204" pitchFamily="34" charset="0"/>
              </a:rPr>
              <a:t>this</a:t>
            </a:r>
            <a:r>
              <a:rPr lang="cs-CZ" altLang="en-US" dirty="0">
                <a:latin typeface="Arial" panose="020B0604020202020204" pitchFamily="34" charset="0"/>
              </a:rPr>
              <a:t> bank to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seller</a:t>
            </a:r>
            <a:endParaRPr lang="cs-CZ" altLang="en-US" dirty="0">
              <a:latin typeface="Arial" panose="020B0604020202020204" pitchFamily="34" charset="0"/>
            </a:endParaRPr>
          </a:p>
          <a:p>
            <a:r>
              <a:rPr lang="cs-CZ" altLang="en-US" dirty="0" err="1">
                <a:latin typeface="Arial" panose="020B0604020202020204" pitchFamily="34" charset="0"/>
              </a:rPr>
              <a:t>Confirmed</a:t>
            </a:r>
            <a:r>
              <a:rPr lang="cs-CZ" altLang="en-US" dirty="0">
                <a:latin typeface="Arial" panose="020B0604020202020204" pitchFamily="34" charset="0"/>
              </a:rPr>
              <a:t> – second bank, </a:t>
            </a:r>
            <a:r>
              <a:rPr lang="cs-CZ" altLang="en-US" dirty="0" err="1">
                <a:latin typeface="Arial" panose="020B0604020202020204" pitchFamily="34" charset="0"/>
              </a:rPr>
              <a:t>usually</a:t>
            </a:r>
            <a:r>
              <a:rPr lang="cs-CZ" altLang="en-US" dirty="0">
                <a:latin typeface="Arial" panose="020B0604020202020204" pitchFamily="34" charset="0"/>
              </a:rPr>
              <a:t> in </a:t>
            </a:r>
            <a:r>
              <a:rPr lang="cs-CZ" altLang="en-US" dirty="0" err="1">
                <a:latin typeface="Arial" panose="020B0604020202020204" pitchFamily="34" charset="0"/>
              </a:rPr>
              <a:t>seller‘s</a:t>
            </a:r>
            <a:r>
              <a:rPr lang="cs-CZ" altLang="en-US" dirty="0">
                <a:latin typeface="Arial" panose="020B0604020202020204" pitchFamily="34" charset="0"/>
              </a:rPr>
              <a:t> country </a:t>
            </a:r>
            <a:r>
              <a:rPr lang="cs-CZ" altLang="en-US" dirty="0" err="1">
                <a:latin typeface="Arial" panose="020B0604020202020204" pitchFamily="34" charset="0"/>
              </a:rPr>
              <a:t>confirms</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LoC</a:t>
            </a:r>
            <a:r>
              <a:rPr lang="cs-CZ" altLang="en-US" dirty="0">
                <a:latin typeface="Arial" panose="020B0604020202020204" pitchFamily="34" charset="0"/>
              </a:rPr>
              <a:t>, </a:t>
            </a:r>
            <a:r>
              <a:rPr lang="cs-CZ" altLang="en-US" dirty="0" err="1">
                <a:latin typeface="Arial" panose="020B0604020202020204" pitchFamily="34" charset="0"/>
              </a:rPr>
              <a:t>is</a:t>
            </a:r>
            <a:r>
              <a:rPr lang="cs-CZ" altLang="en-US" dirty="0">
                <a:latin typeface="Arial" panose="020B0604020202020204" pitchFamily="34" charset="0"/>
              </a:rPr>
              <a:t> </a:t>
            </a:r>
            <a:r>
              <a:rPr lang="cs-CZ" altLang="en-US" dirty="0" err="1">
                <a:latin typeface="Arial" panose="020B0604020202020204" pitchFamily="34" charset="0"/>
              </a:rPr>
              <a:t>obligated</a:t>
            </a:r>
            <a:r>
              <a:rPr lang="cs-CZ" altLang="en-US" dirty="0">
                <a:latin typeface="Arial" panose="020B0604020202020204" pitchFamily="34" charset="0"/>
              </a:rPr>
              <a:t> to </a:t>
            </a:r>
            <a:r>
              <a:rPr lang="cs-CZ" altLang="en-US" dirty="0" err="1">
                <a:latin typeface="Arial" panose="020B0604020202020204" pitchFamily="34" charset="0"/>
              </a:rPr>
              <a:t>pay</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money</a:t>
            </a:r>
            <a:r>
              <a:rPr lang="cs-CZ" altLang="en-US" dirty="0">
                <a:latin typeface="Arial" panose="020B0604020202020204" pitchFamily="34" charset="0"/>
              </a:rPr>
              <a:t> to </a:t>
            </a:r>
            <a:r>
              <a:rPr lang="cs-CZ" altLang="en-US" dirty="0" err="1">
                <a:latin typeface="Arial" panose="020B0604020202020204" pitchFamily="34" charset="0"/>
              </a:rPr>
              <a:t>seller</a:t>
            </a:r>
            <a:r>
              <a:rPr lang="cs-CZ" altLang="en-US" dirty="0">
                <a:latin typeface="Arial" panose="020B0604020202020204" pitchFamily="34" charset="0"/>
              </a:rPr>
              <a:t> </a:t>
            </a:r>
            <a:r>
              <a:rPr lang="cs-CZ" altLang="en-US" dirty="0" err="1">
                <a:latin typeface="Arial" panose="020B0604020202020204" pitchFamily="34" charset="0"/>
              </a:rPr>
              <a:t>if</a:t>
            </a:r>
            <a:r>
              <a:rPr lang="cs-CZ" altLang="en-US" dirty="0">
                <a:latin typeface="Arial" panose="020B0604020202020204" pitchFamily="34" charset="0"/>
              </a:rPr>
              <a:t> </a:t>
            </a:r>
            <a:r>
              <a:rPr lang="cs-CZ" altLang="en-US" dirty="0" err="1">
                <a:latin typeface="Arial" panose="020B0604020202020204" pitchFamily="34" charset="0"/>
              </a:rPr>
              <a:t>buyer</a:t>
            </a:r>
            <a:r>
              <a:rPr lang="cs-CZ" altLang="en-US" dirty="0">
                <a:latin typeface="Arial" panose="020B0604020202020204" pitchFamily="34" charset="0"/>
              </a:rPr>
              <a:t> </a:t>
            </a:r>
            <a:r>
              <a:rPr lang="cs-CZ" altLang="en-US" dirty="0" err="1">
                <a:latin typeface="Arial" panose="020B0604020202020204" pitchFamily="34" charset="0"/>
              </a:rPr>
              <a:t>does</a:t>
            </a:r>
            <a:r>
              <a:rPr lang="cs-CZ" altLang="en-US" dirty="0">
                <a:latin typeface="Arial" panose="020B0604020202020204" pitchFamily="34" charset="0"/>
              </a:rPr>
              <a:t> not. </a:t>
            </a:r>
            <a:r>
              <a:rPr lang="cs-CZ" altLang="en-US" dirty="0" err="1">
                <a:latin typeface="Arial" panose="020B0604020202020204" pitchFamily="34" charset="0"/>
              </a:rPr>
              <a:t>Usually</a:t>
            </a:r>
            <a:r>
              <a:rPr lang="cs-CZ" altLang="en-US" dirty="0">
                <a:latin typeface="Arial" panose="020B0604020202020204" pitchFamily="34" charset="0"/>
              </a:rPr>
              <a:t> </a:t>
            </a:r>
            <a:r>
              <a:rPr lang="cs-CZ" altLang="en-US" dirty="0" err="1">
                <a:latin typeface="Arial" panose="020B0604020202020204" pitchFamily="34" charset="0"/>
              </a:rPr>
              <a:t>if</a:t>
            </a:r>
            <a:r>
              <a:rPr lang="cs-CZ" altLang="en-US" dirty="0">
                <a:latin typeface="Arial" panose="020B0604020202020204" pitchFamily="34" charset="0"/>
              </a:rPr>
              <a:t> extra </a:t>
            </a:r>
            <a:r>
              <a:rPr lang="cs-CZ" altLang="en-US" dirty="0" err="1">
                <a:latin typeface="Arial" panose="020B0604020202020204" pitchFamily="34" charset="0"/>
              </a:rPr>
              <a:t>political</a:t>
            </a:r>
            <a:r>
              <a:rPr lang="cs-CZ" altLang="en-US" dirty="0">
                <a:latin typeface="Arial" panose="020B0604020202020204" pitchFamily="34" charset="0"/>
              </a:rPr>
              <a:t> </a:t>
            </a:r>
            <a:r>
              <a:rPr lang="cs-CZ" altLang="en-US" dirty="0" err="1">
                <a:latin typeface="Arial" panose="020B0604020202020204" pitchFamily="34" charset="0"/>
              </a:rPr>
              <a:t>or</a:t>
            </a:r>
            <a:r>
              <a:rPr lang="cs-CZ" altLang="en-US" dirty="0">
                <a:latin typeface="Arial" panose="020B0604020202020204" pitchFamily="34" charset="0"/>
              </a:rPr>
              <a:t> </a:t>
            </a:r>
            <a:r>
              <a:rPr lang="cs-CZ" altLang="en-US" dirty="0" err="1">
                <a:latin typeface="Arial" panose="020B0604020202020204" pitchFamily="34" charset="0"/>
              </a:rPr>
              <a:t>economical</a:t>
            </a:r>
            <a:r>
              <a:rPr lang="cs-CZ" altLang="en-US" dirty="0">
                <a:latin typeface="Arial" panose="020B0604020202020204" pitchFamily="34" charset="0"/>
              </a:rPr>
              <a:t> risk in </a:t>
            </a:r>
            <a:r>
              <a:rPr lang="cs-CZ" altLang="en-US" dirty="0" err="1">
                <a:latin typeface="Arial" panose="020B0604020202020204" pitchFamily="34" charset="0"/>
              </a:rPr>
              <a:t>buyer</a:t>
            </a:r>
            <a:r>
              <a:rPr lang="en-US" altLang="en-US" dirty="0">
                <a:latin typeface="Arial" panose="020B0604020202020204" pitchFamily="34" charset="0"/>
              </a:rPr>
              <a:t>’</a:t>
            </a:r>
            <a:r>
              <a:rPr lang="cs-CZ" altLang="en-US" dirty="0">
                <a:latin typeface="Arial" panose="020B0604020202020204" pitchFamily="34" charset="0"/>
              </a:rPr>
              <a:t>s country.</a:t>
            </a:r>
          </a:p>
          <a:p>
            <a:endParaRPr lang="cs-CZ" altLang="en-US" dirty="0">
              <a:latin typeface="Arial" panose="020B0604020202020204" pitchFamily="34" charset="0"/>
            </a:endParaRPr>
          </a:p>
          <a:p>
            <a:r>
              <a:rPr lang="cs-CZ" altLang="en-US" dirty="0" err="1">
                <a:latin typeface="Arial" panose="020B0604020202020204" pitchFamily="34" charset="0"/>
              </a:rPr>
              <a:t>LoC</a:t>
            </a:r>
            <a:r>
              <a:rPr lang="cs-CZ" altLang="en-US" dirty="0">
                <a:latin typeface="Arial" panose="020B0604020202020204" pitchFamily="34" charset="0"/>
              </a:rPr>
              <a:t> </a:t>
            </a:r>
            <a:r>
              <a:rPr lang="cs-CZ" altLang="en-US" dirty="0" err="1">
                <a:latin typeface="Arial" panose="020B0604020202020204" pitchFamily="34" charset="0"/>
              </a:rPr>
              <a:t>sometimes</a:t>
            </a:r>
            <a:r>
              <a:rPr lang="cs-CZ" altLang="en-US" dirty="0">
                <a:latin typeface="Arial" panose="020B0604020202020204" pitchFamily="34" charset="0"/>
              </a:rPr>
              <a:t> </a:t>
            </a:r>
            <a:r>
              <a:rPr lang="cs-CZ" altLang="en-US" dirty="0" err="1">
                <a:latin typeface="Arial" panose="020B0604020202020204" pitchFamily="34" charset="0"/>
              </a:rPr>
              <a:t>required</a:t>
            </a:r>
            <a:r>
              <a:rPr lang="cs-CZ" altLang="en-US" dirty="0">
                <a:latin typeface="Arial" panose="020B0604020202020204" pitchFamily="34" charset="0"/>
              </a:rPr>
              <a:t> by </a:t>
            </a:r>
            <a:r>
              <a:rPr lang="cs-CZ" altLang="en-US" dirty="0" err="1">
                <a:latin typeface="Arial" panose="020B0604020202020204" pitchFamily="34" charset="0"/>
              </a:rPr>
              <a:t>governments</a:t>
            </a:r>
            <a:r>
              <a:rPr lang="cs-CZ" altLang="en-US" dirty="0">
                <a:latin typeface="Arial" panose="020B0604020202020204" pitchFamily="34" charset="0"/>
              </a:rPr>
              <a:t>.</a:t>
            </a:r>
          </a:p>
          <a:p>
            <a:endParaRPr lang="cs-CZ" altLang="en-US" dirty="0">
              <a:latin typeface="Arial" panose="020B0604020202020204" pitchFamily="34" charset="0"/>
            </a:endParaRPr>
          </a:p>
          <a:p>
            <a:r>
              <a:rPr lang="cs-CZ" altLang="en-US" dirty="0" err="1">
                <a:latin typeface="Arial" panose="020B0604020202020204" pitchFamily="34" charset="0"/>
              </a:rPr>
              <a:t>LoC</a:t>
            </a:r>
            <a:r>
              <a:rPr lang="cs-CZ" altLang="en-US" dirty="0">
                <a:latin typeface="Arial" panose="020B0604020202020204" pitchFamily="34" charset="0"/>
              </a:rPr>
              <a:t> </a:t>
            </a:r>
            <a:r>
              <a:rPr lang="cs-CZ" altLang="en-US" dirty="0" err="1">
                <a:latin typeface="Arial" panose="020B0604020202020204" pitchFamily="34" charset="0"/>
              </a:rPr>
              <a:t>under</a:t>
            </a:r>
            <a:r>
              <a:rPr lang="cs-CZ" altLang="en-US" dirty="0">
                <a:latin typeface="Arial" panose="020B0604020202020204" pitchFamily="34" charset="0"/>
              </a:rPr>
              <a:t> </a:t>
            </a:r>
            <a:r>
              <a:rPr lang="cs-CZ" altLang="en-US" dirty="0" err="1">
                <a:latin typeface="Arial" panose="020B0604020202020204" pitchFamily="34" charset="0"/>
              </a:rPr>
              <a:t>terms</a:t>
            </a:r>
            <a:r>
              <a:rPr lang="cs-CZ" altLang="en-US" dirty="0">
                <a:latin typeface="Arial" panose="020B0604020202020204" pitchFamily="34" charset="0"/>
              </a:rPr>
              <a:t> of </a:t>
            </a:r>
            <a:r>
              <a:rPr lang="cs-CZ" altLang="en-US" dirty="0" err="1">
                <a:latin typeface="Arial" panose="020B0604020202020204" pitchFamily="34" charset="0"/>
              </a:rPr>
              <a:t>Uniform</a:t>
            </a:r>
            <a:r>
              <a:rPr lang="cs-CZ" altLang="en-US" dirty="0">
                <a:latin typeface="Arial" panose="020B0604020202020204" pitchFamily="34" charset="0"/>
              </a:rPr>
              <a:t> </a:t>
            </a:r>
            <a:r>
              <a:rPr lang="cs-CZ" altLang="en-US" dirty="0" err="1">
                <a:latin typeface="Arial" panose="020B0604020202020204" pitchFamily="34" charset="0"/>
              </a:rPr>
              <a:t>Customs</a:t>
            </a:r>
            <a:r>
              <a:rPr lang="cs-CZ" altLang="en-US" dirty="0">
                <a:latin typeface="Arial" panose="020B0604020202020204" pitchFamily="34" charset="0"/>
              </a:rPr>
              <a:t> and </a:t>
            </a:r>
            <a:r>
              <a:rPr lang="cs-CZ" altLang="en-US" dirty="0" err="1">
                <a:latin typeface="Arial" panose="020B0604020202020204" pitchFamily="34" charset="0"/>
              </a:rPr>
              <a:t>Practices</a:t>
            </a:r>
            <a:r>
              <a:rPr lang="cs-CZ" altLang="en-US" dirty="0">
                <a:latin typeface="Arial" panose="020B0604020202020204" pitchFamily="34" charset="0"/>
              </a:rPr>
              <a:t> </a:t>
            </a:r>
            <a:r>
              <a:rPr lang="cs-CZ" altLang="en-US" dirty="0" err="1">
                <a:latin typeface="Arial" panose="020B0604020202020204" pitchFamily="34" charset="0"/>
              </a:rPr>
              <a:t>For</a:t>
            </a:r>
            <a:r>
              <a:rPr lang="cs-CZ" altLang="en-US" dirty="0">
                <a:latin typeface="Arial" panose="020B0604020202020204" pitchFamily="34" charset="0"/>
              </a:rPr>
              <a:t> </a:t>
            </a:r>
            <a:r>
              <a:rPr lang="cs-CZ" altLang="en-US" dirty="0" err="1">
                <a:latin typeface="Arial" panose="020B0604020202020204" pitchFamily="34" charset="0"/>
              </a:rPr>
              <a:t>Documentary</a:t>
            </a:r>
            <a:r>
              <a:rPr lang="cs-CZ" altLang="en-US" dirty="0">
                <a:latin typeface="Arial" panose="020B0604020202020204" pitchFamily="34" charset="0"/>
              </a:rPr>
              <a:t> </a:t>
            </a:r>
            <a:r>
              <a:rPr lang="cs-CZ" altLang="en-US" dirty="0" err="1">
                <a:latin typeface="Arial" panose="020B0604020202020204" pitchFamily="34" charset="0"/>
              </a:rPr>
              <a:t>LoC</a:t>
            </a:r>
            <a:r>
              <a:rPr lang="cs-CZ" altLang="en-US" dirty="0">
                <a:latin typeface="Arial" panose="020B0604020202020204" pitchFamily="34" charset="0"/>
              </a:rPr>
              <a:t>, </a:t>
            </a:r>
            <a:r>
              <a:rPr lang="cs-CZ" altLang="en-US" dirty="0" err="1">
                <a:latin typeface="Arial" panose="020B0604020202020204" pitchFamily="34" charset="0"/>
              </a:rPr>
              <a:t>issued</a:t>
            </a:r>
            <a:r>
              <a:rPr lang="cs-CZ" altLang="en-US" dirty="0">
                <a:latin typeface="Arial" panose="020B0604020202020204" pitchFamily="34" charset="0"/>
              </a:rPr>
              <a:t> by International </a:t>
            </a:r>
            <a:r>
              <a:rPr lang="cs-CZ" altLang="en-US" dirty="0" err="1">
                <a:latin typeface="Arial" panose="020B0604020202020204" pitchFamily="34" charset="0"/>
              </a:rPr>
              <a:t>Chamber</a:t>
            </a:r>
            <a:r>
              <a:rPr lang="cs-CZ" altLang="en-US" dirty="0">
                <a:latin typeface="Arial" panose="020B0604020202020204" pitchFamily="34" charset="0"/>
              </a:rPr>
              <a:t> of </a:t>
            </a:r>
            <a:r>
              <a:rPr lang="cs-CZ" altLang="en-US" dirty="0" err="1">
                <a:latin typeface="Arial" panose="020B0604020202020204" pitchFamily="34" charset="0"/>
              </a:rPr>
              <a:t>Commerce</a:t>
            </a:r>
            <a:r>
              <a:rPr lang="cs-CZ" altLang="en-US" dirty="0">
                <a:latin typeface="Arial" panose="020B0604020202020204" pitchFamily="34" charset="0"/>
              </a:rPr>
              <a:t> – </a:t>
            </a:r>
            <a:r>
              <a:rPr lang="cs-CZ" altLang="en-US" dirty="0" err="1">
                <a:latin typeface="Arial" panose="020B0604020202020204" pitchFamily="34" charset="0"/>
              </a:rPr>
              <a:t>like</a:t>
            </a:r>
            <a:r>
              <a:rPr lang="cs-CZ" altLang="en-US" dirty="0">
                <a:latin typeface="Arial" panose="020B0604020202020204" pitchFamily="34" charset="0"/>
              </a:rPr>
              <a:t> </a:t>
            </a:r>
            <a:r>
              <a:rPr lang="cs-CZ" altLang="en-US" dirty="0" err="1">
                <a:latin typeface="Arial" panose="020B0604020202020204" pitchFamily="34" charset="0"/>
              </a:rPr>
              <a:t>Incoterms</a:t>
            </a:r>
            <a:endParaRPr lang="cs-CZ" altLang="en-US" dirty="0">
              <a:latin typeface="Arial" panose="020B0604020202020204" pitchFamily="34" charset="0"/>
            </a:endParaRPr>
          </a:p>
          <a:p>
            <a:endParaRPr lang="cs-CZ" altLang="en-US" dirty="0">
              <a:latin typeface="Arial" panose="020B0604020202020204" pitchFamily="34" charset="0"/>
            </a:endParaRPr>
          </a:p>
          <a:p>
            <a:r>
              <a:rPr lang="cs-CZ" altLang="en-US" dirty="0" err="1">
                <a:latin typeface="Arial" panose="020B0604020202020204" pitchFamily="34" charset="0"/>
              </a:rPr>
              <a:t>Exact</a:t>
            </a:r>
            <a:r>
              <a:rPr lang="cs-CZ" altLang="en-US" dirty="0">
                <a:latin typeface="Arial" panose="020B0604020202020204" pitchFamily="34" charset="0"/>
              </a:rPr>
              <a:t> </a:t>
            </a:r>
            <a:r>
              <a:rPr lang="cs-CZ" altLang="en-US" dirty="0" err="1">
                <a:latin typeface="Arial" panose="020B0604020202020204" pitchFamily="34" charset="0"/>
              </a:rPr>
              <a:t>conformity</a:t>
            </a:r>
            <a:r>
              <a:rPr lang="cs-CZ" altLang="en-US" dirty="0">
                <a:latin typeface="Arial" panose="020B0604020202020204" pitchFamily="34" charset="0"/>
              </a:rPr>
              <a:t> </a:t>
            </a:r>
            <a:r>
              <a:rPr lang="cs-CZ" altLang="en-US" dirty="0" err="1">
                <a:latin typeface="Arial" panose="020B0604020202020204" pitchFamily="34" charset="0"/>
              </a:rPr>
              <a:t>with</a:t>
            </a:r>
            <a:r>
              <a:rPr lang="cs-CZ" altLang="en-US" dirty="0">
                <a:latin typeface="Arial" panose="020B0604020202020204" pitchFamily="34" charset="0"/>
              </a:rPr>
              <a:t> </a:t>
            </a:r>
            <a:r>
              <a:rPr lang="cs-CZ" altLang="en-US" dirty="0" err="1">
                <a:latin typeface="Arial" panose="020B0604020202020204" pitchFamily="34" charset="0"/>
              </a:rPr>
              <a:t>requirements</a:t>
            </a:r>
            <a:r>
              <a:rPr lang="cs-CZ" altLang="en-US" dirty="0">
                <a:latin typeface="Arial" panose="020B0604020202020204" pitchFamily="34" charset="0"/>
              </a:rPr>
              <a:t> – extra L case </a:t>
            </a:r>
          </a:p>
          <a:p>
            <a:r>
              <a:rPr lang="cs-CZ" altLang="en-US" dirty="0" err="1">
                <a:latin typeface="Arial" panose="020B0604020202020204" pitchFamily="34" charset="0"/>
              </a:rPr>
              <a:t>Sodium</a:t>
            </a:r>
            <a:r>
              <a:rPr lang="cs-CZ" altLang="en-US" dirty="0">
                <a:latin typeface="Arial" panose="020B0604020202020204" pitchFamily="34" charset="0"/>
              </a:rPr>
              <a:t> chloride x salt</a:t>
            </a:r>
          </a:p>
          <a:p>
            <a:r>
              <a:rPr lang="cs-CZ" altLang="en-US" dirty="0" err="1">
                <a:latin typeface="Arial" panose="020B0604020202020204" pitchFamily="34" charset="0"/>
              </a:rPr>
              <a:t>Shipment</a:t>
            </a:r>
            <a:r>
              <a:rPr lang="cs-CZ" altLang="en-US" dirty="0">
                <a:latin typeface="Arial" panose="020B0604020202020204" pitchFamily="34" charset="0"/>
              </a:rPr>
              <a:t> </a:t>
            </a:r>
            <a:r>
              <a:rPr lang="cs-CZ" altLang="en-US" dirty="0" err="1">
                <a:latin typeface="Arial" panose="020B0604020202020204" pitchFamily="34" charset="0"/>
              </a:rPr>
              <a:t>required</a:t>
            </a:r>
            <a:r>
              <a:rPr lang="cs-CZ" altLang="en-US" dirty="0">
                <a:latin typeface="Arial" panose="020B0604020202020204" pitchFamily="34" charset="0"/>
              </a:rPr>
              <a:t> </a:t>
            </a:r>
            <a:r>
              <a:rPr lang="cs-CZ" altLang="en-US" dirty="0" err="1">
                <a:latin typeface="Arial" panose="020B0604020202020204" pitchFamily="34" charset="0"/>
              </a:rPr>
              <a:t>from</a:t>
            </a:r>
            <a:r>
              <a:rPr lang="cs-CZ" altLang="en-US" dirty="0">
                <a:latin typeface="Arial" panose="020B0604020202020204" pitchFamily="34" charset="0"/>
              </a:rPr>
              <a:t> Cleveland and point of </a:t>
            </a:r>
            <a:r>
              <a:rPr lang="cs-CZ" altLang="en-US" dirty="0" err="1">
                <a:latin typeface="Arial" panose="020B0604020202020204" pitchFamily="34" charset="0"/>
              </a:rPr>
              <a:t>loading</a:t>
            </a:r>
            <a:r>
              <a:rPr lang="cs-CZ" altLang="en-US" dirty="0">
                <a:latin typeface="Arial" panose="020B0604020202020204" pitchFamily="34" charset="0"/>
              </a:rPr>
              <a:t> Baltimore</a:t>
            </a:r>
            <a:endParaRPr lang="en-US" altLang="en-US" dirty="0">
              <a:latin typeface="Arial" panose="020B0604020202020204" pitchFamily="34" charset="0"/>
            </a:endParaRPr>
          </a:p>
          <a:p>
            <a:endParaRPr lang="cs-CZ" altLang="en-US" dirty="0">
              <a:latin typeface="Arial" panose="020B0604020202020204" pitchFamily="34" charset="0"/>
            </a:endParaRPr>
          </a:p>
          <a:p>
            <a:endParaRPr lang="cs-CZ" altLang="en-US" dirty="0">
              <a:latin typeface="Arial" panose="020B0604020202020204" pitchFamily="34" charset="0"/>
            </a:endParaRPr>
          </a:p>
          <a:p>
            <a:r>
              <a:rPr lang="cs-CZ" altLang="en-US" dirty="0">
                <a:latin typeface="Arial" panose="020B0604020202020204" pitchFamily="34" charset="0"/>
              </a:rPr>
              <a:t>Picture </a:t>
            </a:r>
            <a:r>
              <a:rPr lang="cs-CZ" altLang="en-US" dirty="0" err="1">
                <a:latin typeface="Arial" panose="020B0604020202020204" pitchFamily="34" charset="0"/>
              </a:rPr>
              <a:t>from</a:t>
            </a:r>
            <a:r>
              <a:rPr lang="cs-CZ" altLang="en-US" dirty="0">
                <a:latin typeface="Arial" panose="020B0604020202020204" pitchFamily="34" charset="0"/>
              </a:rPr>
              <a:t>: https://www.portlogy.com/wp-content/uploads/sites/6/2015/11/letter-of-credit-import-export-payment.jpg</a:t>
            </a:r>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818D316-B6AF-4A88-9560-42249F88DBFA}"/>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A6929735-058F-4F69-9E08-D55827B2B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cs-CZ" altLang="en-US">
                <a:latin typeface="Arial" panose="020B0604020202020204" pitchFamily="34" charset="0"/>
              </a:rPr>
              <a:t>Uniform Customs and Practices For Documentary LoC</a:t>
            </a:r>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489B005-7459-4858-8783-7062AFFFFF77}"/>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27A6F4E-D711-4629-981C-4B22022CCC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8C9817C-63EC-4735-904F-448511E435B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67525530-6A14-4A03-AFE8-D929778801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Risk and costs, sellers</a:t>
            </a:r>
            <a:r>
              <a:rPr lang="en-US" altLang="en-US">
                <a:latin typeface="Arial" panose="020B0604020202020204" pitchFamily="34" charset="0"/>
              </a:rPr>
              <a:t>’ and bu</a:t>
            </a:r>
            <a:r>
              <a:rPr lang="cs-CZ" altLang="en-US">
                <a:latin typeface="Arial" panose="020B0604020202020204" pitchFamily="34" charset="0"/>
              </a:rPr>
              <a:t>yer</a:t>
            </a:r>
            <a:r>
              <a:rPr lang="en-US" altLang="en-US">
                <a:latin typeface="Arial" panose="020B0604020202020204" pitchFamily="34" charset="0"/>
              </a:rPr>
              <a:t>’s view</a:t>
            </a:r>
            <a:endParaRPr lang="cs-CZ" altLang="en-US">
              <a:latin typeface="Arial" panose="020B0604020202020204" pitchFamily="34" charset="0"/>
            </a:endParaRPr>
          </a:p>
          <a:p>
            <a:endParaRPr lang="cs-CZ" altLang="en-US">
              <a:latin typeface="Arial" panose="020B0604020202020204" pitchFamily="34" charset="0"/>
            </a:endParaRPr>
          </a:p>
          <a:p>
            <a:r>
              <a:rPr lang="cs-CZ" altLang="en-US">
                <a:latin typeface="Arial" panose="020B0604020202020204" pitchFamily="34" charset="0"/>
              </a:rPr>
              <a:t>LoC fees: 0,5% - 2% or more, minimum fees, amendment fees (50 – 100 USD per amendment)</a:t>
            </a:r>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EE00F0B-4B25-41F2-94B1-5CBE56255942}"/>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849AF8F-7209-48C1-A107-E3128B4B3A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D0CB3F1-2E2E-4F46-AFE7-15BFDA173EC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5EAD562F-EE96-43F4-A352-B892EEB958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5B60AE5-F348-4DAD-93B2-8CCD54B2F64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6CBA5A4-A582-4806-A8FE-D07A23F1E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1. Not too low – dumping, not too high – „hard currency flight“, import duties and other charges: matters, where does the goods come from</a:t>
            </a:r>
          </a:p>
          <a:p>
            <a:r>
              <a:rPr lang="en-US" altLang="en-US">
                <a:latin typeface="Arial" panose="020B0604020202020204" pitchFamily="34" charset="0"/>
              </a:rPr>
              <a:t>2. Theft (high value), breakage (fragile), infestation (insect), infection (bacteries, viruses), rust and oxidation, dent and scratch, thawing (unfreez) and spoilage, sensitive to heat and humidity, delayed (seasonal goods), deliberate scuttling</a:t>
            </a:r>
            <a:endParaRPr lang="cs-CZ" altLang="en-US">
              <a:latin typeface="Arial" panose="020B0604020202020204" pitchFamily="34" charset="0"/>
            </a:endParaRPr>
          </a:p>
          <a:p>
            <a:r>
              <a:rPr lang="en-US" altLang="en-US">
                <a:latin typeface="Arial" panose="020B0604020202020204" pitchFamily="34" charset="0"/>
              </a:rPr>
              <a:t>man-made hazards (next to theft and scuttling): war, civil commotion (= public protest/unrest), strikes, negligence, piracy, </a:t>
            </a:r>
            <a:r>
              <a:rPr lang="cs-CZ" altLang="en-US">
                <a:latin typeface="Arial" panose="020B0604020202020204" pitchFamily="34" charset="0"/>
              </a:rPr>
              <a:t>collision, sinking, fire</a:t>
            </a:r>
            <a:endParaRPr lang="en-US" altLang="en-US">
              <a:latin typeface="Arial" panose="020B0604020202020204" pitchFamily="34" charset="0"/>
            </a:endParaRPr>
          </a:p>
          <a:p>
            <a:r>
              <a:rPr lang="cs-CZ" altLang="en-US">
                <a:latin typeface="Arial" panose="020B0604020202020204" pitchFamily="34" charset="0"/>
              </a:rPr>
              <a:t>Even with good insurance inconveniences: time lost etc.</a:t>
            </a:r>
          </a:p>
          <a:p>
            <a:r>
              <a:rPr lang="en-US" altLang="en-US">
                <a:latin typeface="Arial" panose="020B0604020202020204" pitchFamily="34" charset="0"/>
              </a:rPr>
              <a:t>3.  </a:t>
            </a:r>
            <a:r>
              <a:rPr lang="cs-CZ" altLang="en-US">
                <a:latin typeface="Arial" panose="020B0604020202020204" pitchFamily="34" charset="0"/>
              </a:rPr>
              <a:t>a) transportation: domestically door – door, internationaly becoming as a standard as well, outsourcing, a need to decide, who pays for what part of the transportation</a:t>
            </a:r>
          </a:p>
          <a:p>
            <a:r>
              <a:rPr lang="cs-CZ" altLang="en-US">
                <a:latin typeface="Arial" panose="020B0604020202020204" pitchFamily="34" charset="0"/>
              </a:rPr>
              <a:t>b) movement facilitation: documentation – import-export documents of entry, licenses, permits, declarations. Where and when to present.</a:t>
            </a:r>
          </a:p>
          <a:p>
            <a:r>
              <a:rPr lang="cs-CZ" altLang="en-US">
                <a:latin typeface="Arial" panose="020B0604020202020204" pitchFamily="34" charset="0"/>
              </a:rPr>
              <a:t>4. legal suits complicated, application of international law</a:t>
            </a:r>
          </a:p>
          <a:p>
            <a:endParaRPr lang="en-US" altLang="en-US">
              <a:latin typeface="Arial" panose="020B0604020202020204" pitchFamily="34" charset="0"/>
            </a:endParaRPr>
          </a:p>
        </p:txBody>
      </p:sp>
    </p:spTree>
    <p:extLst>
      <p:ext uri="{BB962C8B-B14F-4D97-AF65-F5344CB8AC3E}">
        <p14:creationId xmlns:p14="http://schemas.microsoft.com/office/powerpoint/2010/main" val="142487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5B60AE5-F348-4DAD-93B2-8CCD54B2F64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6CBA5A4-A582-4806-A8FE-D07A23F1E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2820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5B60AE5-F348-4DAD-93B2-8CCD54B2F64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6CBA5A4-A582-4806-A8FE-D07A23F1E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7032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5B60AE5-F348-4DAD-93B2-8CCD54B2F64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6CBA5A4-A582-4806-A8FE-D07A23F1E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894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5B60AE5-F348-4DAD-93B2-8CCD54B2F64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6CBA5A4-A582-4806-A8FE-D07A23F1E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48855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5B60AE5-F348-4DAD-93B2-8CCD54B2F64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6CBA5A4-A582-4806-A8FE-D07A23F1E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53333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5B60AE5-F348-4DAD-93B2-8CCD54B2F64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6CBA5A4-A582-4806-A8FE-D07A23F1E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1. Not too low – dumping, not too high – „hard currency flight“, import duties and other charges: matters, where does the goods come from</a:t>
            </a:r>
          </a:p>
          <a:p>
            <a:r>
              <a:rPr lang="en-US" altLang="en-US">
                <a:latin typeface="Arial" panose="020B0604020202020204" pitchFamily="34" charset="0"/>
              </a:rPr>
              <a:t>2. Theft (high value), breakage (fragile), infestation (insect), infection (bacteries, viruses), rust and oxidation, dent and scratch, thawing (unfreez) and spoilage, sensitive to heat and humidity, delayed (seasonal goods), deliberate scuttling</a:t>
            </a:r>
            <a:endParaRPr lang="cs-CZ" altLang="en-US">
              <a:latin typeface="Arial" panose="020B0604020202020204" pitchFamily="34" charset="0"/>
            </a:endParaRPr>
          </a:p>
          <a:p>
            <a:r>
              <a:rPr lang="en-US" altLang="en-US">
                <a:latin typeface="Arial" panose="020B0604020202020204" pitchFamily="34" charset="0"/>
              </a:rPr>
              <a:t>man-made hazards (next to theft and scuttling): war, civil commotion (= public protest/unrest), strikes, negligence, piracy, </a:t>
            </a:r>
            <a:r>
              <a:rPr lang="cs-CZ" altLang="en-US">
                <a:latin typeface="Arial" panose="020B0604020202020204" pitchFamily="34" charset="0"/>
              </a:rPr>
              <a:t>collision, sinking, fire</a:t>
            </a:r>
            <a:endParaRPr lang="en-US" altLang="en-US">
              <a:latin typeface="Arial" panose="020B0604020202020204" pitchFamily="34" charset="0"/>
            </a:endParaRPr>
          </a:p>
          <a:p>
            <a:r>
              <a:rPr lang="cs-CZ" altLang="en-US">
                <a:latin typeface="Arial" panose="020B0604020202020204" pitchFamily="34" charset="0"/>
              </a:rPr>
              <a:t>Even with good insurance inconveniences: time lost etc.</a:t>
            </a:r>
          </a:p>
          <a:p>
            <a:r>
              <a:rPr lang="en-US" altLang="en-US">
                <a:latin typeface="Arial" panose="020B0604020202020204" pitchFamily="34" charset="0"/>
              </a:rPr>
              <a:t>3.  </a:t>
            </a:r>
            <a:r>
              <a:rPr lang="cs-CZ" altLang="en-US">
                <a:latin typeface="Arial" panose="020B0604020202020204" pitchFamily="34" charset="0"/>
              </a:rPr>
              <a:t>a) transportation: domestically door – door, internationaly becoming as a standard as well, outsourcing, a need to decide, who pays for what part of the transportation</a:t>
            </a:r>
          </a:p>
          <a:p>
            <a:r>
              <a:rPr lang="cs-CZ" altLang="en-US">
                <a:latin typeface="Arial" panose="020B0604020202020204" pitchFamily="34" charset="0"/>
              </a:rPr>
              <a:t>b) movement facilitation: documentation – import-export documents of entry, licenses, permits, declarations. Where and when to present.</a:t>
            </a:r>
          </a:p>
          <a:p>
            <a:r>
              <a:rPr lang="cs-CZ" altLang="en-US">
                <a:latin typeface="Arial" panose="020B0604020202020204" pitchFamily="34" charset="0"/>
              </a:rPr>
              <a:t>4. legal suits complicated, application of international law</a:t>
            </a:r>
          </a:p>
          <a:p>
            <a:endParaRPr lang="en-US" altLang="en-US">
              <a:latin typeface="Arial" panose="020B0604020202020204" pitchFamily="34" charset="0"/>
            </a:endParaRPr>
          </a:p>
        </p:txBody>
      </p:sp>
    </p:spTree>
    <p:extLst>
      <p:ext uri="{BB962C8B-B14F-4D97-AF65-F5344CB8AC3E}">
        <p14:creationId xmlns:p14="http://schemas.microsoft.com/office/powerpoint/2010/main" val="2305299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662774-34B1-4FA6-9B2B-368DCFFDA693}"/>
              </a:ext>
            </a:extLst>
          </p:cNvPr>
          <p:cNvSpPr>
            <a:spLocks noGrp="1" noChangeArrowheads="1"/>
          </p:cNvSpPr>
          <p:nvPr>
            <p:ph type="ftr" sz="quarter" idx="10"/>
          </p:nvPr>
        </p:nvSpPr>
        <p:spPr>
          <a:ln/>
        </p:spPr>
        <p:txBody>
          <a:bodyPr/>
          <a:lstStyle>
            <a:lvl1pPr>
              <a:defRPr/>
            </a:lvl1pPr>
          </a:lstStyle>
          <a:p>
            <a:pPr>
              <a:defRPr/>
            </a:pPr>
            <a:r>
              <a:rPr lang="cs-CZ" altLang="en-US"/>
              <a:t>Fall 2009, MWCC</a:t>
            </a:r>
          </a:p>
        </p:txBody>
      </p:sp>
      <p:sp>
        <p:nvSpPr>
          <p:cNvPr id="5" name="Rectangle 5">
            <a:extLst>
              <a:ext uri="{FF2B5EF4-FFF2-40B4-BE49-F238E27FC236}">
                <a16:creationId xmlns:a16="http://schemas.microsoft.com/office/drawing/2014/main" id="{E0FA30F9-CDA1-4ABF-8531-7AF8DEB3E1A6}"/>
              </a:ext>
            </a:extLst>
          </p:cNvPr>
          <p:cNvSpPr>
            <a:spLocks noGrp="1" noChangeArrowheads="1"/>
          </p:cNvSpPr>
          <p:nvPr>
            <p:ph type="sldNum" sz="quarter" idx="11"/>
          </p:nvPr>
        </p:nvSpPr>
        <p:spPr>
          <a:ln/>
        </p:spPr>
        <p:txBody>
          <a:bodyPr/>
          <a:lstStyle>
            <a:lvl1pPr>
              <a:defRPr/>
            </a:lvl1pPr>
          </a:lstStyle>
          <a:p>
            <a:fld id="{7A7AAA17-36A8-44F8-9EE3-8534A3CE1D06}" type="slidenum">
              <a:rPr lang="cs-CZ" altLang="cs-CZ"/>
              <a:pPr/>
              <a:t>‹#›</a:t>
            </a:fld>
            <a:endParaRPr lang="cs-CZ" altLang="cs-CZ"/>
          </a:p>
        </p:txBody>
      </p:sp>
    </p:spTree>
    <p:extLst>
      <p:ext uri="{BB962C8B-B14F-4D97-AF65-F5344CB8AC3E}">
        <p14:creationId xmlns:p14="http://schemas.microsoft.com/office/powerpoint/2010/main" val="4274998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219200" y="1125539"/>
            <a:ext cx="10363200" cy="503237"/>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1200151" y="1773239"/>
            <a:ext cx="5080000" cy="4357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483351" y="1773239"/>
            <a:ext cx="5080000" cy="4357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a:extLst>
              <a:ext uri="{FF2B5EF4-FFF2-40B4-BE49-F238E27FC236}">
                <a16:creationId xmlns:a16="http://schemas.microsoft.com/office/drawing/2014/main" id="{A99618CB-7658-4829-AA4C-B29D35128469}"/>
              </a:ext>
            </a:extLst>
          </p:cNvPr>
          <p:cNvSpPr>
            <a:spLocks noGrp="1" noChangeArrowheads="1"/>
          </p:cNvSpPr>
          <p:nvPr>
            <p:ph type="ftr" sz="quarter" idx="10"/>
          </p:nvPr>
        </p:nvSpPr>
        <p:spPr>
          <a:ln/>
        </p:spPr>
        <p:txBody>
          <a:bodyPr/>
          <a:lstStyle>
            <a:lvl1pPr>
              <a:defRPr/>
            </a:lvl1pPr>
          </a:lstStyle>
          <a:p>
            <a:pPr>
              <a:defRPr/>
            </a:pPr>
            <a:r>
              <a:rPr lang="cs-CZ" altLang="en-US"/>
              <a:t>Fall 2009, MWCC</a:t>
            </a:r>
          </a:p>
        </p:txBody>
      </p:sp>
      <p:sp>
        <p:nvSpPr>
          <p:cNvPr id="6" name="Rectangle 5">
            <a:extLst>
              <a:ext uri="{FF2B5EF4-FFF2-40B4-BE49-F238E27FC236}">
                <a16:creationId xmlns:a16="http://schemas.microsoft.com/office/drawing/2014/main" id="{A0B7CEAD-A4D8-4C27-AEC2-347F4E3F4A84}"/>
              </a:ext>
            </a:extLst>
          </p:cNvPr>
          <p:cNvSpPr>
            <a:spLocks noGrp="1" noChangeArrowheads="1"/>
          </p:cNvSpPr>
          <p:nvPr>
            <p:ph type="sldNum" sz="quarter" idx="11"/>
          </p:nvPr>
        </p:nvSpPr>
        <p:spPr>
          <a:ln/>
        </p:spPr>
        <p:txBody>
          <a:bodyPr/>
          <a:lstStyle>
            <a:lvl1pPr>
              <a:defRPr/>
            </a:lvl1pPr>
          </a:lstStyle>
          <a:p>
            <a:fld id="{29772E9A-A947-4C44-9C31-1CA71EA813B2}" type="slidenum">
              <a:rPr lang="cs-CZ" altLang="cs-CZ"/>
              <a:pPr/>
              <a:t>‹#›</a:t>
            </a:fld>
            <a:endParaRPr lang="cs-CZ" altLang="cs-CZ"/>
          </a:p>
        </p:txBody>
      </p:sp>
    </p:spTree>
    <p:extLst>
      <p:ext uri="{BB962C8B-B14F-4D97-AF65-F5344CB8AC3E}">
        <p14:creationId xmlns:p14="http://schemas.microsoft.com/office/powerpoint/2010/main" val="311788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00" r:id="rId18"/>
    <p:sldLayoutId id="2147483701"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ncoterm#cite_note-2"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ite.ebrary.com/lib/masaryk/"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taxation-customs.ec.europa.eu/customs-4/calculation-customs-duties/customs-tariff/eu-customs-tariff-taric_en"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trade.ec.europa.eu/access-to-markets/en/content/product-classification"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taxation-customs.ec.europa.eu/customs-4/calculation-customs-duties/customs-tariff/quota-tariff-quotas-and-ceilings_en"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EN/legal-content/summary/allocation-of-eu-import-and-export-quotas-and-licences.html"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oxfordeconomics.com/resource/dumping-key-categories-of-chinese-imports-have-surged-in-europe/"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policy.trade.ec.europa.eu/news/commission-protects-eu-industry-pet-plastic-dumping-next-five-years-2024-04-03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1"/>
          <p:cNvSpPr>
            <a:spLocks noGrp="1"/>
          </p:cNvSpPr>
          <p:nvPr>
            <p:ph type="title"/>
          </p:nvPr>
        </p:nvSpPr>
        <p:spPr>
          <a:xfrm>
            <a:off x="398502" y="2900365"/>
            <a:ext cx="5246518" cy="1171580"/>
          </a:xfrm>
        </p:spPr>
        <p:txBody>
          <a:bodyPr anchor="t">
            <a:normAutofit/>
          </a:bodyPr>
          <a:lstStyle/>
          <a:p>
            <a:r>
              <a:rPr lang="cs-CZ" altLang="en-US" dirty="0" err="1"/>
              <a:t>Terms</a:t>
            </a:r>
            <a:r>
              <a:rPr lang="cs-CZ" altLang="en-US" dirty="0"/>
              <a:t> of </a:t>
            </a:r>
            <a:r>
              <a:rPr lang="cs-CZ" altLang="en-US" dirty="0" err="1"/>
              <a:t>Sale</a:t>
            </a:r>
            <a:r>
              <a:rPr lang="cs-CZ" altLang="en-US" dirty="0"/>
              <a:t> and of </a:t>
            </a:r>
            <a:r>
              <a:rPr lang="cs-CZ" altLang="en-US" dirty="0" err="1"/>
              <a:t>Payment</a:t>
            </a:r>
            <a:endParaRPr lang="cs-CZ" dirty="0"/>
          </a:p>
        </p:txBody>
      </p:sp>
      <p:sp>
        <p:nvSpPr>
          <p:cNvPr id="13" name="Podnadpis 12"/>
          <p:cNvSpPr>
            <a:spLocks noGrp="1"/>
          </p:cNvSpPr>
          <p:nvPr>
            <p:ph type="subTitle" idx="1"/>
          </p:nvPr>
        </p:nvSpPr>
        <p:spPr>
          <a:xfrm>
            <a:off x="398502" y="4116402"/>
            <a:ext cx="5246518" cy="965961"/>
          </a:xfrm>
        </p:spPr>
        <p:txBody>
          <a:bodyPr anchor="t">
            <a:normAutofit fontScale="92500" lnSpcReduction="20000"/>
          </a:bodyPr>
          <a:lstStyle/>
          <a:p>
            <a:pPr eaLnBrk="1" hangingPunct="1">
              <a:lnSpc>
                <a:spcPct val="104000"/>
              </a:lnSpc>
              <a:spcAft>
                <a:spcPts val="600"/>
              </a:spcAft>
            </a:pPr>
            <a:endParaRPr lang="cs-CZ" altLang="en-US" sz="2000" dirty="0"/>
          </a:p>
          <a:p>
            <a:pPr eaLnBrk="1" hangingPunct="1">
              <a:lnSpc>
                <a:spcPct val="104000"/>
              </a:lnSpc>
              <a:spcAft>
                <a:spcPts val="600"/>
              </a:spcAft>
            </a:pPr>
            <a:r>
              <a:rPr lang="cs-CZ" altLang="en-US" sz="2000" dirty="0"/>
              <a:t>Ondrej Castek</a:t>
            </a:r>
          </a:p>
          <a:p>
            <a:pPr eaLnBrk="1" hangingPunct="1">
              <a:lnSpc>
                <a:spcPct val="104000"/>
              </a:lnSpc>
              <a:spcAft>
                <a:spcPts val="600"/>
              </a:spcAft>
            </a:pPr>
            <a:r>
              <a:rPr lang="cs-CZ" altLang="en-US" sz="2000" dirty="0"/>
              <a:t>castek@econ.muni.cz</a:t>
            </a:r>
          </a:p>
        </p:txBody>
      </p:sp>
      <p:pic>
        <p:nvPicPr>
          <p:cNvPr id="4" name="Obrázek 3">
            <a:extLst>
              <a:ext uri="{FF2B5EF4-FFF2-40B4-BE49-F238E27FC236}">
                <a16:creationId xmlns:a16="http://schemas.microsoft.com/office/drawing/2014/main" id="{C5116BE0-9ABB-497C-9D53-4C47573AACDD}"/>
              </a:ext>
            </a:extLst>
          </p:cNvPr>
          <p:cNvPicPr>
            <a:picLocks noChangeAspect="1"/>
          </p:cNvPicPr>
          <p:nvPr/>
        </p:nvPicPr>
        <p:blipFill rotWithShape="1">
          <a:blip r:embed="rId2"/>
          <a:srcRect l="22131" r="27647"/>
          <a:stretch/>
        </p:blipFill>
        <p:spPr>
          <a:xfrm>
            <a:off x="6096000" y="10"/>
            <a:ext cx="6096000" cy="6857989"/>
          </a:xfrm>
          <a:prstGeom prst="rect">
            <a:avLst/>
          </a:prstGeom>
          <a:noFill/>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488DC611-159C-4426-99B9-B065A02E82E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6F2F70E-82DB-4BC7-B86E-2A7D2F98EF6C}" type="slidenum">
              <a:rPr lang="cs-CZ" altLang="cs-CZ" sz="1000">
                <a:solidFill>
                  <a:srgbClr val="7D1E1E"/>
                </a:solidFill>
              </a:rPr>
              <a:pPr>
                <a:spcBef>
                  <a:spcPct val="0"/>
                </a:spcBef>
                <a:buClrTx/>
                <a:buFontTx/>
                <a:buNone/>
              </a:pPr>
              <a:t>10</a:t>
            </a:fld>
            <a:endParaRPr lang="cs-CZ" altLang="cs-CZ" sz="1000">
              <a:solidFill>
                <a:srgbClr val="7D1E1E"/>
              </a:solidFill>
            </a:endParaRPr>
          </a:p>
        </p:txBody>
      </p:sp>
      <p:sp>
        <p:nvSpPr>
          <p:cNvPr id="9219" name="Rectangle 2">
            <a:extLst>
              <a:ext uri="{FF2B5EF4-FFF2-40B4-BE49-F238E27FC236}">
                <a16:creationId xmlns:a16="http://schemas.microsoft.com/office/drawing/2014/main" id="{78BC09DF-1CF3-4F2D-B778-2EE4357D0E9F}"/>
              </a:ext>
            </a:extLst>
          </p:cNvPr>
          <p:cNvSpPr>
            <a:spLocks noGrp="1" noChangeArrowheads="1"/>
          </p:cNvSpPr>
          <p:nvPr>
            <p:ph type="title"/>
          </p:nvPr>
        </p:nvSpPr>
        <p:spPr>
          <a:xfrm>
            <a:off x="2438400" y="1125539"/>
            <a:ext cx="7772400" cy="574675"/>
          </a:xfrm>
        </p:spPr>
        <p:txBody>
          <a:bodyPr/>
          <a:lstStyle/>
          <a:p>
            <a:r>
              <a:rPr lang="cs-CZ" altLang="en-US" b="1"/>
              <a:t>Terms of sale</a:t>
            </a:r>
          </a:p>
        </p:txBody>
      </p:sp>
      <p:sp>
        <p:nvSpPr>
          <p:cNvPr id="9220" name="Rectangle 3">
            <a:extLst>
              <a:ext uri="{FF2B5EF4-FFF2-40B4-BE49-F238E27FC236}">
                <a16:creationId xmlns:a16="http://schemas.microsoft.com/office/drawing/2014/main" id="{000E6D5B-400C-4372-AB22-45D48CC38707}"/>
              </a:ext>
            </a:extLst>
          </p:cNvPr>
          <p:cNvSpPr>
            <a:spLocks noGrp="1" noChangeArrowheads="1"/>
          </p:cNvSpPr>
          <p:nvPr>
            <p:ph type="body" idx="1"/>
          </p:nvPr>
        </p:nvSpPr>
        <p:spPr>
          <a:xfrm>
            <a:off x="2424113" y="2133601"/>
            <a:ext cx="7772400" cy="3997325"/>
          </a:xfrm>
        </p:spPr>
        <p:txBody>
          <a:bodyPr/>
          <a:lstStyle/>
          <a:p>
            <a:pPr marL="457200" indent="-457200">
              <a:buFont typeface="Wingdings" panose="05000000000000000000" pitchFamily="2" charset="2"/>
              <a:buAutoNum type="arabicPeriod"/>
            </a:pPr>
            <a:r>
              <a:rPr lang="cs-CZ" altLang="en-US" dirty="0" err="1"/>
              <a:t>Cost</a:t>
            </a:r>
            <a:r>
              <a:rPr lang="cs-CZ" altLang="en-US" dirty="0"/>
              <a:t> of </a:t>
            </a:r>
            <a:r>
              <a:rPr lang="cs-CZ" altLang="en-US" dirty="0" err="1"/>
              <a:t>the</a:t>
            </a:r>
            <a:r>
              <a:rPr lang="cs-CZ" altLang="en-US" dirty="0"/>
              <a:t> </a:t>
            </a:r>
            <a:r>
              <a:rPr lang="cs-CZ" altLang="en-US" dirty="0" err="1"/>
              <a:t>product</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a:t>Risk of </a:t>
            </a:r>
            <a:r>
              <a:rPr lang="cs-CZ" altLang="en-US" dirty="0" err="1"/>
              <a:t>physical</a:t>
            </a:r>
            <a:r>
              <a:rPr lang="cs-CZ" altLang="en-US" dirty="0"/>
              <a:t> </a:t>
            </a:r>
            <a:r>
              <a:rPr lang="cs-CZ" altLang="en-US" dirty="0" err="1"/>
              <a:t>loss</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err="1"/>
              <a:t>Cost</a:t>
            </a:r>
            <a:r>
              <a:rPr lang="cs-CZ" altLang="en-US" dirty="0"/>
              <a:t> of </a:t>
            </a:r>
            <a:r>
              <a:rPr lang="cs-CZ" altLang="en-US" dirty="0" err="1"/>
              <a:t>moving</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err="1"/>
              <a:t>Jurisdiction</a:t>
            </a:r>
            <a:r>
              <a:rPr lang="cs-CZ" altLang="en-US" dirty="0"/>
              <a:t>: </a:t>
            </a:r>
            <a:r>
              <a:rPr lang="cs-CZ" altLang="en-US" dirty="0" err="1"/>
              <a:t>Incoterms</a:t>
            </a:r>
            <a:endParaRPr lang="cs-CZ" altLang="en-US" dirty="0"/>
          </a:p>
        </p:txBody>
      </p:sp>
    </p:spTree>
    <p:extLst>
      <p:ext uri="{BB962C8B-B14F-4D97-AF65-F5344CB8AC3E}">
        <p14:creationId xmlns:p14="http://schemas.microsoft.com/office/powerpoint/2010/main" val="423968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9AFEB7D-2D3F-4ED2-B5C1-B10379A9BC2F}"/>
              </a:ext>
            </a:extLst>
          </p:cNvPr>
          <p:cNvSpPr>
            <a:spLocks noGrp="1" noChangeArrowheads="1"/>
          </p:cNvSpPr>
          <p:nvPr>
            <p:ph type="title"/>
          </p:nvPr>
        </p:nvSpPr>
        <p:spPr/>
        <p:txBody>
          <a:bodyPr/>
          <a:lstStyle/>
          <a:p>
            <a:r>
              <a:rPr lang="cs-CZ" altLang="en-US" b="1"/>
              <a:t>Example</a:t>
            </a:r>
          </a:p>
        </p:txBody>
      </p:sp>
      <p:pic>
        <p:nvPicPr>
          <p:cNvPr id="9219" name="Picture 5" descr="BusLog_Docs_Example">
            <a:extLst>
              <a:ext uri="{FF2B5EF4-FFF2-40B4-BE49-F238E27FC236}">
                <a16:creationId xmlns:a16="http://schemas.microsoft.com/office/drawing/2014/main" id="{1488A529-3FE3-447E-8731-C78FD01B5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133601"/>
            <a:ext cx="772795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76A98B63-DA9D-4ED2-A277-3A29C6E0FC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E15BC6CB-DA00-43D5-8FDC-B4E165C3DCDF}" type="slidenum">
              <a:rPr lang="cs-CZ" altLang="cs-CZ" sz="1000">
                <a:solidFill>
                  <a:srgbClr val="7D1E1E"/>
                </a:solidFill>
              </a:rPr>
              <a:pPr>
                <a:spcBef>
                  <a:spcPct val="0"/>
                </a:spcBef>
                <a:buClrTx/>
                <a:buFontTx/>
                <a:buNone/>
              </a:pPr>
              <a:t>12</a:t>
            </a:fld>
            <a:endParaRPr lang="cs-CZ" altLang="cs-CZ" sz="1000">
              <a:solidFill>
                <a:srgbClr val="7D1E1E"/>
              </a:solidFill>
            </a:endParaRPr>
          </a:p>
        </p:txBody>
      </p:sp>
      <p:sp>
        <p:nvSpPr>
          <p:cNvPr id="11267" name="Rectangle 2">
            <a:extLst>
              <a:ext uri="{FF2B5EF4-FFF2-40B4-BE49-F238E27FC236}">
                <a16:creationId xmlns:a16="http://schemas.microsoft.com/office/drawing/2014/main" id="{D1281A3C-EF04-4364-8204-9558DE177DC0}"/>
              </a:ext>
            </a:extLst>
          </p:cNvPr>
          <p:cNvSpPr>
            <a:spLocks noGrp="1" noChangeArrowheads="1"/>
          </p:cNvSpPr>
          <p:nvPr>
            <p:ph type="title"/>
          </p:nvPr>
        </p:nvSpPr>
        <p:spPr>
          <a:xfrm>
            <a:off x="1219200" y="716106"/>
            <a:ext cx="10363200" cy="503237"/>
          </a:xfrm>
        </p:spPr>
        <p:txBody>
          <a:bodyPr/>
          <a:lstStyle/>
          <a:p>
            <a:r>
              <a:rPr lang="cs-CZ" altLang="en-US" b="1" dirty="0" err="1"/>
              <a:t>Incoterms</a:t>
            </a:r>
            <a:r>
              <a:rPr lang="cs-CZ" altLang="en-US" b="1" dirty="0"/>
              <a:t>: </a:t>
            </a:r>
            <a:r>
              <a:rPr lang="cs-CZ" altLang="en-US" b="1" dirty="0" err="1"/>
              <a:t>selling</a:t>
            </a:r>
            <a:r>
              <a:rPr lang="cs-CZ" altLang="en-US" b="1" dirty="0"/>
              <a:t> </a:t>
            </a:r>
            <a:r>
              <a:rPr lang="cs-CZ" altLang="en-US" b="1" dirty="0" err="1"/>
              <a:t>terms</a:t>
            </a:r>
            <a:r>
              <a:rPr lang="cs-CZ" altLang="en-US" b="1" dirty="0"/>
              <a:t> (2020 </a:t>
            </a:r>
            <a:r>
              <a:rPr lang="cs-CZ" altLang="en-US" b="1" dirty="0" err="1"/>
              <a:t>edition</a:t>
            </a:r>
            <a:r>
              <a:rPr lang="cs-CZ" altLang="en-US" b="1" dirty="0"/>
              <a:t>)</a:t>
            </a:r>
          </a:p>
        </p:txBody>
      </p:sp>
      <p:sp>
        <p:nvSpPr>
          <p:cNvPr id="11268" name="Rectangle 3">
            <a:extLst>
              <a:ext uri="{FF2B5EF4-FFF2-40B4-BE49-F238E27FC236}">
                <a16:creationId xmlns:a16="http://schemas.microsoft.com/office/drawing/2014/main" id="{B47250F7-C5C9-4815-BE2E-CF09FBB73627}"/>
              </a:ext>
            </a:extLst>
          </p:cNvPr>
          <p:cNvSpPr>
            <a:spLocks noGrp="1" noChangeArrowheads="1"/>
          </p:cNvSpPr>
          <p:nvPr>
            <p:ph type="body" sz="half" idx="1"/>
          </p:nvPr>
        </p:nvSpPr>
        <p:spPr>
          <a:xfrm>
            <a:off x="540000" y="1628776"/>
            <a:ext cx="7920038" cy="4681537"/>
          </a:xfrm>
        </p:spPr>
        <p:txBody>
          <a:bodyPr/>
          <a:lstStyle/>
          <a:p>
            <a:pPr>
              <a:lnSpc>
                <a:spcPct val="100000"/>
              </a:lnSpc>
              <a:tabLst>
                <a:tab pos="182563" algn="l"/>
              </a:tabLst>
            </a:pPr>
            <a:r>
              <a:rPr lang="cs-CZ" altLang="en-US" sz="1500" b="1" dirty="0"/>
              <a:t>Group E – </a:t>
            </a:r>
            <a:r>
              <a:rPr lang="cs-CZ" altLang="en-US" sz="1500" b="1" dirty="0" err="1"/>
              <a:t>Departure</a:t>
            </a:r>
            <a:endParaRPr lang="cs-CZ" altLang="en-US" sz="1500" b="1" dirty="0"/>
          </a:p>
          <a:p>
            <a:pPr>
              <a:lnSpc>
                <a:spcPct val="100000"/>
              </a:lnSpc>
              <a:tabLst>
                <a:tab pos="182563" algn="l"/>
              </a:tabLst>
            </a:pPr>
            <a:r>
              <a:rPr lang="cs-CZ" altLang="en-US" sz="1500" b="1" dirty="0"/>
              <a:t>EXW</a:t>
            </a:r>
            <a:r>
              <a:rPr lang="cs-CZ" altLang="en-US" sz="1500" dirty="0"/>
              <a:t> – Ex Works (</a:t>
            </a:r>
            <a:r>
              <a:rPr lang="cs-CZ" altLang="en-US" sz="1500" dirty="0" err="1"/>
              <a:t>named</a:t>
            </a:r>
            <a:r>
              <a:rPr lang="cs-CZ" altLang="en-US" sz="1500" dirty="0"/>
              <a:t> place)</a:t>
            </a:r>
          </a:p>
          <a:p>
            <a:pPr>
              <a:lnSpc>
                <a:spcPct val="100000"/>
              </a:lnSpc>
              <a:tabLst>
                <a:tab pos="182563" algn="l"/>
              </a:tabLst>
            </a:pPr>
            <a:r>
              <a:rPr lang="cs-CZ" altLang="en-US" sz="1500" dirty="0"/>
              <a:t>	</a:t>
            </a:r>
            <a:r>
              <a:rPr lang="cs-CZ" altLang="en-US" sz="1500" dirty="0" err="1"/>
              <a:t>This</a:t>
            </a:r>
            <a:r>
              <a:rPr lang="cs-CZ" altLang="en-US" sz="1500" dirty="0"/>
              <a:t> </a:t>
            </a:r>
            <a:r>
              <a:rPr lang="cs-CZ" altLang="en-US" sz="1500" dirty="0" err="1"/>
              <a:t>trade</a:t>
            </a:r>
            <a:r>
              <a:rPr lang="cs-CZ" altLang="en-US" sz="1500" dirty="0"/>
              <a:t> term </a:t>
            </a:r>
            <a:r>
              <a:rPr lang="cs-CZ" altLang="en-US" sz="1500" dirty="0" err="1"/>
              <a:t>places</a:t>
            </a:r>
            <a:r>
              <a:rPr lang="cs-CZ" altLang="en-US" sz="1500" dirty="0"/>
              <a:t> </a:t>
            </a:r>
            <a:r>
              <a:rPr lang="cs-CZ" altLang="en-US" sz="1500" dirty="0" err="1"/>
              <a:t>the</a:t>
            </a:r>
            <a:r>
              <a:rPr lang="cs-CZ" altLang="en-US" sz="1500" dirty="0"/>
              <a:t> </a:t>
            </a:r>
            <a:r>
              <a:rPr lang="cs-CZ" altLang="en-US" sz="1500" dirty="0" err="1"/>
              <a:t>greatest</a:t>
            </a:r>
            <a:r>
              <a:rPr lang="cs-CZ" altLang="en-US" sz="1500" dirty="0"/>
              <a:t> </a:t>
            </a:r>
            <a:r>
              <a:rPr lang="cs-CZ" altLang="en-US" sz="1500" dirty="0" err="1"/>
              <a:t>responsibility</a:t>
            </a:r>
            <a:r>
              <a:rPr lang="cs-CZ" altLang="en-US" sz="1500" dirty="0"/>
              <a:t> on </a:t>
            </a:r>
            <a:r>
              <a:rPr lang="cs-CZ" altLang="en-US" sz="1500" dirty="0" err="1"/>
              <a:t>the</a:t>
            </a:r>
            <a:r>
              <a:rPr lang="cs-CZ" altLang="en-US" sz="1500" dirty="0"/>
              <a:t> </a:t>
            </a:r>
            <a:r>
              <a:rPr lang="cs-CZ" altLang="en-US" sz="1500" dirty="0" err="1"/>
              <a:t>buyer</a:t>
            </a:r>
            <a:r>
              <a:rPr lang="cs-CZ" altLang="en-US" sz="1500" dirty="0"/>
              <a:t> and minimum </a:t>
            </a:r>
            <a:r>
              <a:rPr lang="cs-CZ" altLang="en-US" sz="1500" dirty="0" err="1"/>
              <a:t>obligations</a:t>
            </a:r>
            <a:r>
              <a:rPr lang="cs-CZ" altLang="en-US" sz="1500" dirty="0"/>
              <a:t> on </a:t>
            </a:r>
            <a:r>
              <a:rPr lang="cs-CZ" altLang="en-US" sz="1500" dirty="0" err="1"/>
              <a:t>the</a:t>
            </a:r>
            <a:r>
              <a:rPr lang="cs-CZ" altLang="en-US" sz="1500" dirty="0"/>
              <a:t> </a:t>
            </a:r>
            <a:r>
              <a:rPr lang="cs-CZ" altLang="en-US" sz="1500" dirty="0" err="1"/>
              <a:t>seller</a:t>
            </a:r>
            <a:r>
              <a:rPr lang="cs-CZ" altLang="en-US" sz="1500" dirty="0"/>
              <a:t>. </a:t>
            </a:r>
            <a:r>
              <a:rPr lang="cs-CZ" altLang="en-US" sz="1500" dirty="0" err="1"/>
              <a:t>The</a:t>
            </a:r>
            <a:r>
              <a:rPr lang="cs-CZ" altLang="en-US" sz="1500" dirty="0"/>
              <a:t> Ex Works term </a:t>
            </a:r>
            <a:r>
              <a:rPr lang="cs-CZ" altLang="en-US" sz="1500" dirty="0" err="1"/>
              <a:t>is</a:t>
            </a:r>
            <a:r>
              <a:rPr lang="cs-CZ" altLang="en-US" sz="1500" dirty="0"/>
              <a:t> </a:t>
            </a:r>
            <a:r>
              <a:rPr lang="cs-CZ" altLang="en-US" sz="1500" dirty="0" err="1"/>
              <a:t>often</a:t>
            </a:r>
            <a:r>
              <a:rPr lang="cs-CZ" altLang="en-US" sz="1500" dirty="0"/>
              <a:t> </a:t>
            </a:r>
            <a:r>
              <a:rPr lang="cs-CZ" altLang="en-US" sz="1500" dirty="0" err="1"/>
              <a:t>used</a:t>
            </a:r>
            <a:r>
              <a:rPr lang="cs-CZ" altLang="en-US" sz="1500" dirty="0"/>
              <a:t> </a:t>
            </a:r>
            <a:r>
              <a:rPr lang="cs-CZ" altLang="en-US" sz="1500" dirty="0" err="1"/>
              <a:t>when</a:t>
            </a:r>
            <a:r>
              <a:rPr lang="cs-CZ" altLang="en-US" sz="1500" dirty="0"/>
              <a:t> </a:t>
            </a:r>
            <a:r>
              <a:rPr lang="cs-CZ" altLang="en-US" sz="1500" dirty="0" err="1"/>
              <a:t>making</a:t>
            </a:r>
            <a:r>
              <a:rPr lang="cs-CZ" altLang="en-US" sz="1500" dirty="0"/>
              <a:t> </a:t>
            </a:r>
            <a:r>
              <a:rPr lang="cs-CZ" altLang="en-US" sz="1500" dirty="0" err="1"/>
              <a:t>an</a:t>
            </a:r>
            <a:r>
              <a:rPr lang="cs-CZ" altLang="en-US" sz="1500" dirty="0"/>
              <a:t> </a:t>
            </a:r>
            <a:r>
              <a:rPr lang="cs-CZ" altLang="en-US" sz="1500" dirty="0" err="1"/>
              <a:t>initial</a:t>
            </a:r>
            <a:r>
              <a:rPr lang="cs-CZ" altLang="en-US" sz="1500" dirty="0"/>
              <a:t> </a:t>
            </a:r>
            <a:r>
              <a:rPr lang="cs-CZ" altLang="en-US" sz="1500" dirty="0" err="1"/>
              <a:t>quotation</a:t>
            </a:r>
            <a:r>
              <a:rPr lang="cs-CZ" altLang="en-US" sz="1500" dirty="0"/>
              <a:t> </a:t>
            </a:r>
            <a:r>
              <a:rPr lang="cs-CZ" altLang="en-US" sz="1500" dirty="0" err="1"/>
              <a:t>for</a:t>
            </a:r>
            <a:r>
              <a:rPr lang="cs-CZ" altLang="en-US" sz="1500" dirty="0"/>
              <a:t> </a:t>
            </a:r>
            <a:r>
              <a:rPr lang="cs-CZ" altLang="en-US" sz="1500" dirty="0" err="1"/>
              <a:t>the</a:t>
            </a:r>
            <a:r>
              <a:rPr lang="cs-CZ" altLang="en-US" sz="1500" dirty="0"/>
              <a:t> </a:t>
            </a:r>
            <a:r>
              <a:rPr lang="cs-CZ" altLang="en-US" sz="1500" dirty="0" err="1"/>
              <a:t>sale</a:t>
            </a:r>
            <a:r>
              <a:rPr lang="cs-CZ" altLang="en-US" sz="1500" dirty="0"/>
              <a:t> of </a:t>
            </a:r>
            <a:r>
              <a:rPr lang="cs-CZ" altLang="en-US" sz="1500" dirty="0" err="1"/>
              <a:t>goods</a:t>
            </a:r>
            <a:r>
              <a:rPr lang="cs-CZ" altLang="en-US" sz="1500" dirty="0"/>
              <a:t> </a:t>
            </a:r>
            <a:r>
              <a:rPr lang="cs-CZ" altLang="en-US" sz="1500" dirty="0" err="1"/>
              <a:t>without</a:t>
            </a:r>
            <a:r>
              <a:rPr lang="cs-CZ" altLang="en-US" sz="1500" dirty="0"/>
              <a:t> any </a:t>
            </a:r>
            <a:r>
              <a:rPr lang="cs-CZ" altLang="en-US" sz="1500" dirty="0" err="1"/>
              <a:t>costs</a:t>
            </a:r>
            <a:r>
              <a:rPr lang="cs-CZ" altLang="en-US" sz="1500" dirty="0"/>
              <a:t> </a:t>
            </a:r>
            <a:r>
              <a:rPr lang="cs-CZ" altLang="en-US" sz="1500" dirty="0" err="1"/>
              <a:t>included</a:t>
            </a:r>
            <a:r>
              <a:rPr lang="cs-CZ" altLang="en-US" sz="1500" dirty="0"/>
              <a:t>.</a:t>
            </a:r>
          </a:p>
          <a:p>
            <a:pPr>
              <a:lnSpc>
                <a:spcPct val="100000"/>
              </a:lnSpc>
              <a:tabLst>
                <a:tab pos="182563" algn="l"/>
              </a:tabLst>
            </a:pPr>
            <a:r>
              <a:rPr lang="cs-CZ" altLang="en-US" sz="1500" dirty="0"/>
              <a:t>	EXW </a:t>
            </a:r>
            <a:r>
              <a:rPr lang="cs-CZ" altLang="en-US" sz="1500" dirty="0" err="1"/>
              <a:t>means</a:t>
            </a:r>
            <a:r>
              <a:rPr lang="cs-CZ" altLang="en-US" sz="1500" dirty="0"/>
              <a:t> </a:t>
            </a:r>
            <a:r>
              <a:rPr lang="cs-CZ" altLang="en-US" sz="1500" dirty="0" err="1"/>
              <a:t>that</a:t>
            </a:r>
            <a:r>
              <a:rPr lang="cs-CZ" altLang="en-US" sz="1500" dirty="0"/>
              <a:t> a </a:t>
            </a:r>
            <a:r>
              <a:rPr lang="cs-CZ" altLang="en-US" sz="1500" dirty="0" err="1"/>
              <a:t>seller</a:t>
            </a:r>
            <a:r>
              <a:rPr lang="cs-CZ" altLang="en-US" sz="1500" dirty="0"/>
              <a:t> has </a:t>
            </a:r>
            <a:r>
              <a:rPr lang="cs-CZ" altLang="en-US" sz="1500" dirty="0" err="1"/>
              <a:t>the</a:t>
            </a:r>
            <a:r>
              <a:rPr lang="cs-CZ" altLang="en-US" sz="1500" dirty="0"/>
              <a:t> </a:t>
            </a:r>
            <a:r>
              <a:rPr lang="cs-CZ" altLang="en-US" sz="1500" dirty="0" err="1"/>
              <a:t>goods</a:t>
            </a:r>
            <a:r>
              <a:rPr lang="cs-CZ" altLang="en-US" sz="1500" dirty="0"/>
              <a:t> </a:t>
            </a:r>
            <a:r>
              <a:rPr lang="cs-CZ" altLang="en-US" sz="1500" dirty="0" err="1"/>
              <a:t>ready</a:t>
            </a:r>
            <a:r>
              <a:rPr lang="cs-CZ" altLang="en-US" sz="1500" dirty="0"/>
              <a:t> </a:t>
            </a:r>
            <a:r>
              <a:rPr lang="cs-CZ" altLang="en-US" sz="1500" dirty="0" err="1"/>
              <a:t>for</a:t>
            </a:r>
            <a:r>
              <a:rPr lang="cs-CZ" altLang="en-US" sz="1500" dirty="0"/>
              <a:t> </a:t>
            </a:r>
            <a:r>
              <a:rPr lang="cs-CZ" altLang="en-US" sz="1500" dirty="0" err="1"/>
              <a:t>collection</a:t>
            </a:r>
            <a:r>
              <a:rPr lang="cs-CZ" altLang="en-US" sz="1500" dirty="0"/>
              <a:t> </a:t>
            </a:r>
            <a:r>
              <a:rPr lang="cs-CZ" altLang="en-US" sz="1500" dirty="0" err="1"/>
              <a:t>at</a:t>
            </a:r>
            <a:r>
              <a:rPr lang="cs-CZ" altLang="en-US" sz="1500" dirty="0"/>
              <a:t> his </a:t>
            </a:r>
            <a:r>
              <a:rPr lang="cs-CZ" altLang="en-US" sz="1500" dirty="0" err="1"/>
              <a:t>premises</a:t>
            </a:r>
            <a:r>
              <a:rPr lang="cs-CZ" altLang="en-US" sz="1500" dirty="0"/>
              <a:t> (Works, </a:t>
            </a:r>
            <a:r>
              <a:rPr lang="cs-CZ" altLang="en-US" sz="1500" dirty="0" err="1"/>
              <a:t>factory</a:t>
            </a:r>
            <a:r>
              <a:rPr lang="cs-CZ" altLang="en-US" sz="1500" dirty="0"/>
              <a:t>, </a:t>
            </a:r>
            <a:r>
              <a:rPr lang="cs-CZ" altLang="en-US" sz="1500" dirty="0" err="1"/>
              <a:t>warehouse</a:t>
            </a:r>
            <a:r>
              <a:rPr lang="cs-CZ" altLang="en-US" sz="1500" dirty="0"/>
              <a:t>, plant) on </a:t>
            </a:r>
            <a:r>
              <a:rPr lang="cs-CZ" altLang="en-US" sz="1500" dirty="0" err="1"/>
              <a:t>the</a:t>
            </a:r>
            <a:r>
              <a:rPr lang="cs-CZ" altLang="en-US" sz="1500" dirty="0"/>
              <a:t> </a:t>
            </a:r>
            <a:r>
              <a:rPr lang="cs-CZ" altLang="en-US" sz="1500" dirty="0" err="1"/>
              <a:t>date</a:t>
            </a:r>
            <a:r>
              <a:rPr lang="cs-CZ" altLang="en-US" sz="1500" dirty="0"/>
              <a:t> </a:t>
            </a:r>
            <a:r>
              <a:rPr lang="cs-CZ" altLang="en-US" sz="1500" dirty="0" err="1"/>
              <a:t>agreed</a:t>
            </a:r>
            <a:r>
              <a:rPr lang="cs-CZ" altLang="en-US" sz="1500" dirty="0"/>
              <a:t> </a:t>
            </a:r>
            <a:r>
              <a:rPr lang="cs-CZ" altLang="en-US" sz="1500" dirty="0" err="1"/>
              <a:t>upon</a:t>
            </a:r>
            <a:r>
              <a:rPr lang="cs-CZ" altLang="en-US" sz="1500" dirty="0"/>
              <a:t>.</a:t>
            </a:r>
          </a:p>
          <a:p>
            <a:pPr>
              <a:lnSpc>
                <a:spcPct val="100000"/>
              </a:lnSpc>
              <a:tabLst>
                <a:tab pos="182563" algn="l"/>
              </a:tabLst>
            </a:pPr>
            <a:r>
              <a:rPr lang="cs-CZ" altLang="en-US" sz="1500" dirty="0"/>
              <a:t>	</a:t>
            </a:r>
            <a:r>
              <a:rPr lang="cs-CZ" altLang="en-US" sz="1500" dirty="0" err="1"/>
              <a:t>The</a:t>
            </a:r>
            <a:r>
              <a:rPr lang="cs-CZ" altLang="en-US" sz="1500" dirty="0"/>
              <a:t> </a:t>
            </a:r>
            <a:r>
              <a:rPr lang="cs-CZ" altLang="en-US" sz="1500" dirty="0" err="1"/>
              <a:t>buyer</a:t>
            </a:r>
            <a:r>
              <a:rPr lang="cs-CZ" altLang="en-US" sz="1500" dirty="0"/>
              <a:t> </a:t>
            </a:r>
            <a:r>
              <a:rPr lang="cs-CZ" altLang="en-US" sz="1500" dirty="0" err="1"/>
              <a:t>pays</a:t>
            </a:r>
            <a:r>
              <a:rPr lang="cs-CZ" altLang="en-US" sz="1500" dirty="0"/>
              <a:t> </a:t>
            </a:r>
            <a:r>
              <a:rPr lang="cs-CZ" altLang="en-US" sz="1500" dirty="0" err="1"/>
              <a:t>all</a:t>
            </a:r>
            <a:r>
              <a:rPr lang="cs-CZ" altLang="en-US" sz="1500" dirty="0"/>
              <a:t> </a:t>
            </a:r>
            <a:r>
              <a:rPr lang="cs-CZ" altLang="en-US" sz="1500" dirty="0" err="1"/>
              <a:t>transportation</a:t>
            </a:r>
            <a:r>
              <a:rPr lang="cs-CZ" altLang="en-US" sz="1500" dirty="0"/>
              <a:t> </a:t>
            </a:r>
            <a:r>
              <a:rPr lang="cs-CZ" altLang="en-US" sz="1500" dirty="0" err="1"/>
              <a:t>costs</a:t>
            </a:r>
            <a:r>
              <a:rPr lang="cs-CZ" altLang="en-US" sz="1500" dirty="0"/>
              <a:t> and </a:t>
            </a:r>
            <a:r>
              <a:rPr lang="cs-CZ" altLang="en-US" sz="1500" dirty="0" err="1"/>
              <a:t>also</a:t>
            </a:r>
            <a:r>
              <a:rPr lang="cs-CZ" altLang="en-US" sz="1500" dirty="0"/>
              <a:t> </a:t>
            </a:r>
            <a:r>
              <a:rPr lang="cs-CZ" altLang="en-US" sz="1500" dirty="0" err="1"/>
              <a:t>bears</a:t>
            </a:r>
            <a:r>
              <a:rPr lang="cs-CZ" altLang="en-US" sz="1500" dirty="0"/>
              <a:t> </a:t>
            </a:r>
            <a:r>
              <a:rPr lang="cs-CZ" altLang="en-US" sz="1500" dirty="0" err="1"/>
              <a:t>the</a:t>
            </a:r>
            <a:r>
              <a:rPr lang="cs-CZ" altLang="en-US" sz="1500" dirty="0"/>
              <a:t> </a:t>
            </a:r>
            <a:r>
              <a:rPr lang="cs-CZ" altLang="en-US" sz="1500" dirty="0" err="1"/>
              <a:t>risks</a:t>
            </a:r>
            <a:r>
              <a:rPr lang="cs-CZ" altLang="en-US" sz="1500" dirty="0"/>
              <a:t> </a:t>
            </a:r>
            <a:r>
              <a:rPr lang="cs-CZ" altLang="en-US" sz="1500" dirty="0" err="1"/>
              <a:t>for</a:t>
            </a:r>
            <a:r>
              <a:rPr lang="cs-CZ" altLang="en-US" sz="1500" dirty="0"/>
              <a:t> </a:t>
            </a:r>
            <a:r>
              <a:rPr lang="cs-CZ" altLang="en-US" sz="1500" dirty="0" err="1"/>
              <a:t>bringing</a:t>
            </a:r>
            <a:r>
              <a:rPr lang="cs-CZ" altLang="en-US" sz="1500" dirty="0"/>
              <a:t> </a:t>
            </a:r>
            <a:r>
              <a:rPr lang="cs-CZ" altLang="en-US" sz="1500" dirty="0" err="1"/>
              <a:t>the</a:t>
            </a:r>
            <a:r>
              <a:rPr lang="cs-CZ" altLang="en-US" sz="1500" dirty="0"/>
              <a:t> </a:t>
            </a:r>
            <a:r>
              <a:rPr lang="cs-CZ" altLang="en-US" sz="1500" dirty="0" err="1"/>
              <a:t>goods</a:t>
            </a:r>
            <a:r>
              <a:rPr lang="cs-CZ" altLang="en-US" sz="1500" dirty="0"/>
              <a:t> to </a:t>
            </a:r>
            <a:r>
              <a:rPr lang="cs-CZ" altLang="en-US" sz="1500" dirty="0" err="1"/>
              <a:t>their</a:t>
            </a:r>
            <a:r>
              <a:rPr lang="cs-CZ" altLang="en-US" sz="1500" dirty="0"/>
              <a:t> </a:t>
            </a:r>
            <a:r>
              <a:rPr lang="cs-CZ" altLang="en-US" sz="1500" dirty="0" err="1"/>
              <a:t>final</a:t>
            </a:r>
            <a:r>
              <a:rPr lang="cs-CZ" altLang="en-US" sz="1500" dirty="0"/>
              <a:t> </a:t>
            </a:r>
            <a:r>
              <a:rPr lang="cs-CZ" altLang="en-US" sz="1500" dirty="0" err="1"/>
              <a:t>destination</a:t>
            </a:r>
            <a:r>
              <a:rPr lang="cs-CZ" altLang="en-US" sz="1500" dirty="0"/>
              <a:t>.</a:t>
            </a:r>
            <a:endParaRPr lang="cs-CZ" altLang="en-US" sz="1500" dirty="0">
              <a:hlinkClick r:id="rId3"/>
            </a:endParaRPr>
          </a:p>
          <a:p>
            <a:pPr>
              <a:lnSpc>
                <a:spcPct val="100000"/>
              </a:lnSpc>
              <a:tabLst>
                <a:tab pos="182563" algn="l"/>
              </a:tabLst>
            </a:pPr>
            <a:endParaRPr lang="cs-CZ" altLang="en-US" sz="1500" b="1" dirty="0"/>
          </a:p>
          <a:p>
            <a:pPr>
              <a:lnSpc>
                <a:spcPct val="100000"/>
              </a:lnSpc>
              <a:tabLst>
                <a:tab pos="182563" algn="l"/>
              </a:tabLst>
            </a:pPr>
            <a:r>
              <a:rPr lang="cs-CZ" altLang="en-US" sz="1500" b="1" dirty="0"/>
              <a:t>Group F – </a:t>
            </a:r>
            <a:r>
              <a:rPr lang="cs-CZ" altLang="en-US" sz="1500" b="1" dirty="0" err="1"/>
              <a:t>Main</a:t>
            </a:r>
            <a:r>
              <a:rPr lang="cs-CZ" altLang="en-US" sz="1500" b="1" dirty="0"/>
              <a:t> </a:t>
            </a:r>
            <a:r>
              <a:rPr lang="cs-CZ" altLang="en-US" sz="1500" b="1" dirty="0" err="1"/>
              <a:t>carriage</a:t>
            </a:r>
            <a:r>
              <a:rPr lang="cs-CZ" altLang="en-US" sz="1500" b="1" dirty="0"/>
              <a:t> </a:t>
            </a:r>
            <a:r>
              <a:rPr lang="cs-CZ" altLang="en-US" sz="1500" b="1" dirty="0" err="1"/>
              <a:t>unpaid</a:t>
            </a:r>
            <a:endParaRPr lang="cs-CZ" altLang="en-US" sz="1500" b="1" dirty="0"/>
          </a:p>
          <a:p>
            <a:pPr>
              <a:lnSpc>
                <a:spcPct val="100000"/>
              </a:lnSpc>
              <a:tabLst>
                <a:tab pos="182563" algn="l"/>
              </a:tabLst>
            </a:pPr>
            <a:r>
              <a:rPr lang="cs-CZ" altLang="en-US" sz="1500" b="1" dirty="0"/>
              <a:t>FCA</a:t>
            </a:r>
            <a:r>
              <a:rPr lang="cs-CZ" altLang="en-US" sz="1500" dirty="0"/>
              <a:t> – Free </a:t>
            </a:r>
            <a:r>
              <a:rPr lang="cs-CZ" altLang="en-US" sz="1500" dirty="0" err="1"/>
              <a:t>Carrier</a:t>
            </a:r>
            <a:r>
              <a:rPr lang="cs-CZ" altLang="en-US" sz="1500" dirty="0"/>
              <a:t> (</a:t>
            </a:r>
            <a:r>
              <a:rPr lang="cs-CZ" altLang="en-US" sz="1500" dirty="0" err="1"/>
              <a:t>named</a:t>
            </a:r>
            <a:r>
              <a:rPr lang="cs-CZ" altLang="en-US" sz="1500" dirty="0"/>
              <a:t> </a:t>
            </a:r>
            <a:r>
              <a:rPr lang="cs-CZ" altLang="en-US" sz="1500" dirty="0" err="1"/>
              <a:t>places</a:t>
            </a:r>
            <a:r>
              <a:rPr lang="cs-CZ" altLang="en-US" sz="1500" dirty="0"/>
              <a:t>)</a:t>
            </a:r>
          </a:p>
          <a:p>
            <a:pPr marL="182563" lvl="1">
              <a:lnSpc>
                <a:spcPct val="100000"/>
              </a:lnSpc>
              <a:tabLst>
                <a:tab pos="182563" algn="l"/>
              </a:tabLst>
            </a:pPr>
            <a:r>
              <a:rPr lang="cs-CZ" altLang="en-US" dirty="0" err="1"/>
              <a:t>The</a:t>
            </a:r>
            <a:r>
              <a:rPr lang="cs-CZ" altLang="en-US" dirty="0"/>
              <a:t> </a:t>
            </a:r>
            <a:r>
              <a:rPr lang="cs-CZ" altLang="en-US" dirty="0" err="1"/>
              <a:t>seller</a:t>
            </a:r>
            <a:r>
              <a:rPr lang="cs-CZ" altLang="en-US" dirty="0"/>
              <a:t> </a:t>
            </a:r>
            <a:r>
              <a:rPr lang="cs-CZ" altLang="en-US" dirty="0" err="1"/>
              <a:t>hands</a:t>
            </a:r>
            <a:r>
              <a:rPr lang="cs-CZ" altLang="en-US" dirty="0"/>
              <a:t> </a:t>
            </a:r>
            <a:r>
              <a:rPr lang="cs-CZ" altLang="en-US" dirty="0" err="1"/>
              <a:t>over</a:t>
            </a:r>
            <a:r>
              <a:rPr lang="cs-CZ" altLang="en-US" dirty="0"/>
              <a:t> </a:t>
            </a:r>
            <a:r>
              <a:rPr lang="cs-CZ" altLang="en-US" dirty="0" err="1"/>
              <a:t>the</a:t>
            </a:r>
            <a:r>
              <a:rPr lang="cs-CZ" altLang="en-US" dirty="0"/>
              <a:t> </a:t>
            </a:r>
            <a:r>
              <a:rPr lang="cs-CZ" altLang="en-US" dirty="0" err="1"/>
              <a:t>goods</a:t>
            </a:r>
            <a:r>
              <a:rPr lang="cs-CZ" altLang="en-US" dirty="0"/>
              <a:t>, </a:t>
            </a:r>
            <a:r>
              <a:rPr lang="cs-CZ" altLang="en-US" dirty="0" err="1"/>
              <a:t>cleared</a:t>
            </a:r>
            <a:r>
              <a:rPr lang="cs-CZ" altLang="en-US" dirty="0"/>
              <a:t> </a:t>
            </a:r>
            <a:r>
              <a:rPr lang="cs-CZ" altLang="en-US" dirty="0" err="1"/>
              <a:t>for</a:t>
            </a:r>
            <a:r>
              <a:rPr lang="cs-CZ" altLang="en-US" dirty="0"/>
              <a:t> export, </a:t>
            </a:r>
            <a:r>
              <a:rPr lang="cs-CZ" altLang="en-US" dirty="0" err="1"/>
              <a:t>into</a:t>
            </a:r>
            <a:r>
              <a:rPr lang="cs-CZ" altLang="en-US" dirty="0"/>
              <a:t> </a:t>
            </a:r>
            <a:r>
              <a:rPr lang="cs-CZ" altLang="en-US" dirty="0" err="1"/>
              <a:t>the</a:t>
            </a:r>
            <a:r>
              <a:rPr lang="cs-CZ" altLang="en-US" dirty="0"/>
              <a:t> </a:t>
            </a:r>
            <a:r>
              <a:rPr lang="cs-CZ" altLang="en-US" dirty="0" err="1"/>
              <a:t>custody</a:t>
            </a:r>
            <a:r>
              <a:rPr lang="cs-CZ" altLang="en-US" dirty="0"/>
              <a:t> of </a:t>
            </a:r>
            <a:r>
              <a:rPr lang="cs-CZ" altLang="en-US" dirty="0" err="1"/>
              <a:t>the</a:t>
            </a:r>
            <a:r>
              <a:rPr lang="cs-CZ" altLang="en-US" dirty="0"/>
              <a:t> </a:t>
            </a:r>
            <a:r>
              <a:rPr lang="cs-CZ" altLang="en-US" dirty="0" err="1"/>
              <a:t>first</a:t>
            </a:r>
            <a:r>
              <a:rPr lang="cs-CZ" altLang="en-US" dirty="0"/>
              <a:t> </a:t>
            </a:r>
            <a:r>
              <a:rPr lang="cs-CZ" altLang="en-US" dirty="0" err="1"/>
              <a:t>carrier</a:t>
            </a:r>
            <a:r>
              <a:rPr lang="cs-CZ" altLang="en-US" dirty="0"/>
              <a:t> (</a:t>
            </a:r>
            <a:r>
              <a:rPr lang="cs-CZ" altLang="en-US" dirty="0" err="1"/>
              <a:t>named</a:t>
            </a:r>
            <a:r>
              <a:rPr lang="cs-CZ" altLang="en-US" dirty="0"/>
              <a:t> by </a:t>
            </a:r>
            <a:r>
              <a:rPr lang="cs-CZ" altLang="en-US" dirty="0" err="1"/>
              <a:t>the</a:t>
            </a:r>
            <a:r>
              <a:rPr lang="cs-CZ" altLang="en-US" dirty="0"/>
              <a:t> </a:t>
            </a:r>
            <a:r>
              <a:rPr lang="cs-CZ" altLang="en-US" dirty="0" err="1"/>
              <a:t>buyer</a:t>
            </a:r>
            <a:r>
              <a:rPr lang="cs-CZ" altLang="en-US" dirty="0"/>
              <a:t>) </a:t>
            </a:r>
            <a:r>
              <a:rPr lang="cs-CZ" altLang="en-US" dirty="0" err="1"/>
              <a:t>at</a:t>
            </a:r>
            <a:r>
              <a:rPr lang="cs-CZ" altLang="en-US" dirty="0"/>
              <a:t> </a:t>
            </a:r>
            <a:r>
              <a:rPr lang="cs-CZ" altLang="en-US" dirty="0" err="1"/>
              <a:t>the</a:t>
            </a:r>
            <a:r>
              <a:rPr lang="cs-CZ" altLang="en-US" dirty="0"/>
              <a:t> </a:t>
            </a:r>
            <a:r>
              <a:rPr lang="cs-CZ" altLang="en-US" dirty="0" err="1"/>
              <a:t>named</a:t>
            </a:r>
            <a:r>
              <a:rPr lang="cs-CZ" altLang="en-US" dirty="0"/>
              <a:t> place. </a:t>
            </a:r>
            <a:r>
              <a:rPr lang="cs-CZ" altLang="en-US" dirty="0" err="1"/>
              <a:t>This</a:t>
            </a:r>
            <a:r>
              <a:rPr lang="cs-CZ" altLang="en-US" dirty="0"/>
              <a:t> term </a:t>
            </a:r>
            <a:r>
              <a:rPr lang="cs-CZ" altLang="en-US" dirty="0" err="1"/>
              <a:t>is</a:t>
            </a:r>
            <a:r>
              <a:rPr lang="cs-CZ" altLang="en-US" dirty="0"/>
              <a:t> </a:t>
            </a:r>
            <a:r>
              <a:rPr lang="cs-CZ" altLang="en-US" dirty="0" err="1"/>
              <a:t>suitable</a:t>
            </a:r>
            <a:r>
              <a:rPr lang="cs-CZ" altLang="en-US" dirty="0"/>
              <a:t> </a:t>
            </a:r>
            <a:r>
              <a:rPr lang="cs-CZ" altLang="en-US" dirty="0" err="1"/>
              <a:t>for</a:t>
            </a:r>
            <a:r>
              <a:rPr lang="cs-CZ" altLang="en-US" dirty="0"/>
              <a:t> </a:t>
            </a:r>
            <a:r>
              <a:rPr lang="cs-CZ" altLang="en-US" dirty="0" err="1"/>
              <a:t>all</a:t>
            </a:r>
            <a:r>
              <a:rPr lang="cs-CZ" altLang="en-US" dirty="0"/>
              <a:t> </a:t>
            </a:r>
            <a:r>
              <a:rPr lang="cs-CZ" altLang="en-US" dirty="0" err="1"/>
              <a:t>modes</a:t>
            </a:r>
            <a:r>
              <a:rPr lang="cs-CZ" altLang="en-US" dirty="0"/>
              <a:t> of transport, </a:t>
            </a:r>
            <a:r>
              <a:rPr lang="cs-CZ" altLang="en-US" dirty="0" err="1"/>
              <a:t>including</a:t>
            </a:r>
            <a:r>
              <a:rPr lang="cs-CZ" altLang="en-US" dirty="0"/>
              <a:t> </a:t>
            </a:r>
            <a:r>
              <a:rPr lang="cs-CZ" altLang="en-US" dirty="0" err="1"/>
              <a:t>carriage</a:t>
            </a:r>
            <a:r>
              <a:rPr lang="cs-CZ" altLang="en-US" dirty="0"/>
              <a:t> by air, </a:t>
            </a:r>
            <a:r>
              <a:rPr lang="cs-CZ" altLang="en-US" dirty="0" err="1"/>
              <a:t>rail</a:t>
            </a:r>
            <a:r>
              <a:rPr lang="cs-CZ" altLang="en-US" dirty="0"/>
              <a:t>, </a:t>
            </a:r>
            <a:r>
              <a:rPr lang="cs-CZ" altLang="en-US" dirty="0" err="1"/>
              <a:t>road</a:t>
            </a:r>
            <a:r>
              <a:rPr lang="cs-CZ" altLang="en-US" dirty="0"/>
              <a:t>, and </a:t>
            </a:r>
            <a:r>
              <a:rPr lang="cs-CZ" altLang="en-US" b="1" dirty="0" err="1"/>
              <a:t>containerised</a:t>
            </a:r>
            <a:r>
              <a:rPr lang="cs-CZ" altLang="en-US" dirty="0"/>
              <a:t> / </a:t>
            </a:r>
            <a:r>
              <a:rPr lang="cs-CZ" altLang="en-US" dirty="0" err="1"/>
              <a:t>multi-modal</a:t>
            </a:r>
            <a:r>
              <a:rPr lang="cs-CZ" altLang="en-US" dirty="0"/>
              <a:t> </a:t>
            </a:r>
            <a:r>
              <a:rPr lang="cs-CZ" altLang="en-US" dirty="0" err="1"/>
              <a:t>sea</a:t>
            </a:r>
            <a:r>
              <a:rPr lang="cs-CZ" altLang="en-US" dirty="0"/>
              <a:t> transport. </a:t>
            </a:r>
            <a:r>
              <a:rPr lang="cs-CZ" altLang="en-US" dirty="0" err="1"/>
              <a:t>This</a:t>
            </a:r>
            <a:r>
              <a:rPr lang="cs-CZ" altLang="en-US" dirty="0"/>
              <a:t> </a:t>
            </a:r>
            <a:r>
              <a:rPr lang="cs-CZ" altLang="en-US" dirty="0" err="1"/>
              <a:t>is</a:t>
            </a:r>
            <a:r>
              <a:rPr lang="cs-CZ" altLang="en-US" dirty="0"/>
              <a:t> </a:t>
            </a:r>
            <a:r>
              <a:rPr lang="cs-CZ" altLang="en-US" dirty="0" err="1"/>
              <a:t>the</a:t>
            </a:r>
            <a:r>
              <a:rPr lang="cs-CZ" altLang="en-US" dirty="0"/>
              <a:t> </a:t>
            </a:r>
            <a:r>
              <a:rPr lang="cs-CZ" altLang="en-US" dirty="0" err="1"/>
              <a:t>correct</a:t>
            </a:r>
            <a:r>
              <a:rPr lang="cs-CZ" altLang="en-US" dirty="0"/>
              <a:t> "</a:t>
            </a:r>
            <a:r>
              <a:rPr lang="cs-CZ" altLang="en-US" dirty="0" err="1"/>
              <a:t>freight</a:t>
            </a:r>
            <a:r>
              <a:rPr lang="cs-CZ" altLang="en-US" dirty="0"/>
              <a:t> </a:t>
            </a:r>
            <a:r>
              <a:rPr lang="cs-CZ" altLang="en-US" dirty="0" err="1"/>
              <a:t>collect</a:t>
            </a:r>
            <a:r>
              <a:rPr lang="cs-CZ" altLang="en-US" dirty="0"/>
              <a:t>" term to use </a:t>
            </a:r>
            <a:r>
              <a:rPr lang="cs-CZ" altLang="en-US" dirty="0" err="1"/>
              <a:t>for</a:t>
            </a:r>
            <a:r>
              <a:rPr lang="cs-CZ" altLang="en-US" dirty="0"/>
              <a:t> </a:t>
            </a:r>
            <a:r>
              <a:rPr lang="cs-CZ" altLang="en-US" dirty="0" err="1"/>
              <a:t>sea</a:t>
            </a:r>
            <a:r>
              <a:rPr lang="cs-CZ" altLang="en-US" dirty="0"/>
              <a:t> </a:t>
            </a:r>
            <a:r>
              <a:rPr lang="cs-CZ" altLang="en-US" dirty="0" err="1"/>
              <a:t>shipments</a:t>
            </a:r>
            <a:r>
              <a:rPr lang="cs-CZ" altLang="en-US" dirty="0"/>
              <a:t> in </a:t>
            </a:r>
            <a:r>
              <a:rPr lang="cs-CZ" altLang="en-US" dirty="0" err="1"/>
              <a:t>containers</a:t>
            </a:r>
            <a:r>
              <a:rPr lang="cs-CZ" altLang="en-US" dirty="0"/>
              <a:t>, </a:t>
            </a:r>
            <a:r>
              <a:rPr lang="cs-CZ" altLang="en-US" dirty="0" err="1"/>
              <a:t>whether</a:t>
            </a:r>
            <a:r>
              <a:rPr lang="cs-CZ" altLang="en-US" dirty="0"/>
              <a:t> LCL (</a:t>
            </a:r>
            <a:r>
              <a:rPr lang="cs-CZ" altLang="en-US" dirty="0" err="1"/>
              <a:t>less</a:t>
            </a:r>
            <a:r>
              <a:rPr lang="cs-CZ" altLang="en-US" dirty="0"/>
              <a:t> </a:t>
            </a:r>
            <a:r>
              <a:rPr lang="cs-CZ" altLang="en-US" dirty="0" err="1"/>
              <a:t>than</a:t>
            </a:r>
            <a:r>
              <a:rPr lang="cs-CZ" altLang="en-US" dirty="0"/>
              <a:t> </a:t>
            </a:r>
            <a:r>
              <a:rPr lang="cs-CZ" altLang="en-US" dirty="0" err="1"/>
              <a:t>container</a:t>
            </a:r>
            <a:r>
              <a:rPr lang="cs-CZ" altLang="en-US" dirty="0"/>
              <a:t> </a:t>
            </a:r>
            <a:r>
              <a:rPr lang="cs-CZ" altLang="en-US" dirty="0" err="1"/>
              <a:t>load</a:t>
            </a:r>
            <a:r>
              <a:rPr lang="cs-CZ" altLang="en-US" dirty="0"/>
              <a:t>) </a:t>
            </a:r>
            <a:r>
              <a:rPr lang="cs-CZ" altLang="en-US" dirty="0" err="1"/>
              <a:t>or</a:t>
            </a:r>
            <a:r>
              <a:rPr lang="cs-CZ" altLang="en-US" dirty="0"/>
              <a:t> FCL (full </a:t>
            </a:r>
            <a:r>
              <a:rPr lang="cs-CZ" altLang="en-US" dirty="0" err="1"/>
              <a:t>container</a:t>
            </a:r>
            <a:r>
              <a:rPr lang="cs-CZ" altLang="en-US" dirty="0"/>
              <a:t> </a:t>
            </a:r>
            <a:r>
              <a:rPr lang="cs-CZ" altLang="en-US" dirty="0" err="1"/>
              <a:t>load</a:t>
            </a:r>
            <a:r>
              <a:rPr lang="cs-CZ" altLang="en-US" dirty="0"/>
              <a:t>).</a:t>
            </a:r>
          </a:p>
          <a:p>
            <a:pPr>
              <a:lnSpc>
                <a:spcPct val="100000"/>
              </a:lnSpc>
              <a:tabLst>
                <a:tab pos="182563" algn="l"/>
              </a:tabLst>
            </a:pPr>
            <a:r>
              <a:rPr lang="cs-CZ" altLang="en-US" sz="1500" b="1" dirty="0"/>
              <a:t>FAS</a:t>
            </a:r>
            <a:r>
              <a:rPr lang="cs-CZ" altLang="en-US" sz="1500" dirty="0"/>
              <a:t> – Free </a:t>
            </a:r>
            <a:r>
              <a:rPr lang="cs-CZ" altLang="en-US" sz="1500" dirty="0" err="1"/>
              <a:t>Alongside</a:t>
            </a:r>
            <a:r>
              <a:rPr lang="cs-CZ" altLang="en-US" sz="1500" dirty="0"/>
              <a:t> </a:t>
            </a:r>
            <a:r>
              <a:rPr lang="cs-CZ" altLang="en-US" sz="1500" dirty="0" err="1"/>
              <a:t>Ship</a:t>
            </a:r>
            <a:r>
              <a:rPr lang="cs-CZ" altLang="en-US" sz="1500" dirty="0"/>
              <a:t> (</a:t>
            </a:r>
            <a:r>
              <a:rPr lang="cs-CZ" altLang="en-US" sz="1500" dirty="0" err="1"/>
              <a:t>named</a:t>
            </a:r>
            <a:r>
              <a:rPr lang="cs-CZ" altLang="en-US" sz="1500" dirty="0"/>
              <a:t> </a:t>
            </a:r>
            <a:r>
              <a:rPr lang="cs-CZ" altLang="en-US" sz="1500" dirty="0" err="1"/>
              <a:t>loading</a:t>
            </a:r>
            <a:r>
              <a:rPr lang="cs-CZ" altLang="en-US" sz="1500" dirty="0"/>
              <a:t> port)</a:t>
            </a:r>
          </a:p>
          <a:p>
            <a:pPr marL="182563" lvl="1">
              <a:lnSpc>
                <a:spcPct val="100000"/>
              </a:lnSpc>
              <a:tabLst>
                <a:tab pos="182563" algn="l"/>
              </a:tabLst>
            </a:pPr>
            <a:r>
              <a:rPr lang="cs-CZ" altLang="en-US" dirty="0" err="1"/>
              <a:t>The</a:t>
            </a:r>
            <a:r>
              <a:rPr lang="cs-CZ" altLang="en-US" dirty="0"/>
              <a:t> </a:t>
            </a:r>
            <a:r>
              <a:rPr lang="cs-CZ" altLang="en-US" dirty="0" err="1"/>
              <a:t>seller</a:t>
            </a:r>
            <a:r>
              <a:rPr lang="cs-CZ" altLang="en-US" dirty="0"/>
              <a:t> </a:t>
            </a:r>
            <a:r>
              <a:rPr lang="cs-CZ" altLang="en-US" dirty="0" err="1"/>
              <a:t>must</a:t>
            </a:r>
            <a:r>
              <a:rPr lang="cs-CZ" altLang="en-US" dirty="0"/>
              <a:t> place </a:t>
            </a:r>
            <a:r>
              <a:rPr lang="cs-CZ" altLang="en-US" dirty="0" err="1"/>
              <a:t>the</a:t>
            </a:r>
            <a:r>
              <a:rPr lang="cs-CZ" altLang="en-US" dirty="0"/>
              <a:t> </a:t>
            </a:r>
            <a:r>
              <a:rPr lang="cs-CZ" altLang="en-US" dirty="0" err="1"/>
              <a:t>goods</a:t>
            </a:r>
            <a:r>
              <a:rPr lang="cs-CZ" altLang="en-US" dirty="0"/>
              <a:t> </a:t>
            </a:r>
            <a:r>
              <a:rPr lang="cs-CZ" altLang="en-US" dirty="0" err="1"/>
              <a:t>alongside</a:t>
            </a:r>
            <a:r>
              <a:rPr lang="cs-CZ" altLang="en-US" dirty="0"/>
              <a:t> </a:t>
            </a:r>
            <a:r>
              <a:rPr lang="cs-CZ" altLang="en-US" dirty="0" err="1"/>
              <a:t>the</a:t>
            </a:r>
            <a:r>
              <a:rPr lang="cs-CZ" altLang="en-US" dirty="0"/>
              <a:t> </a:t>
            </a:r>
            <a:r>
              <a:rPr lang="cs-CZ" altLang="en-US" dirty="0" err="1"/>
              <a:t>ship</a:t>
            </a:r>
            <a:r>
              <a:rPr lang="cs-CZ" altLang="en-US" dirty="0"/>
              <a:t> </a:t>
            </a:r>
            <a:r>
              <a:rPr lang="cs-CZ" altLang="en-US" dirty="0" err="1"/>
              <a:t>at</a:t>
            </a:r>
            <a:r>
              <a:rPr lang="cs-CZ" altLang="en-US" dirty="0"/>
              <a:t> </a:t>
            </a:r>
            <a:r>
              <a:rPr lang="cs-CZ" altLang="en-US" dirty="0" err="1"/>
              <a:t>the</a:t>
            </a:r>
            <a:r>
              <a:rPr lang="cs-CZ" altLang="en-US" dirty="0"/>
              <a:t> </a:t>
            </a:r>
            <a:r>
              <a:rPr lang="cs-CZ" altLang="en-US" dirty="0" err="1"/>
              <a:t>named</a:t>
            </a:r>
            <a:r>
              <a:rPr lang="cs-CZ" altLang="en-US" dirty="0"/>
              <a:t> port. </a:t>
            </a:r>
            <a:r>
              <a:rPr lang="cs-CZ" altLang="en-US" dirty="0" err="1"/>
              <a:t>The</a:t>
            </a:r>
            <a:r>
              <a:rPr lang="cs-CZ" altLang="en-US" dirty="0"/>
              <a:t> </a:t>
            </a:r>
            <a:r>
              <a:rPr lang="cs-CZ" altLang="en-US" dirty="0" err="1"/>
              <a:t>seller</a:t>
            </a:r>
            <a:r>
              <a:rPr lang="cs-CZ" altLang="en-US" dirty="0"/>
              <a:t> </a:t>
            </a:r>
            <a:r>
              <a:rPr lang="cs-CZ" altLang="en-US" dirty="0" err="1"/>
              <a:t>must</a:t>
            </a:r>
            <a:r>
              <a:rPr lang="cs-CZ" altLang="en-US" dirty="0"/>
              <a:t> </a:t>
            </a:r>
            <a:r>
              <a:rPr lang="cs-CZ" altLang="en-US" dirty="0" err="1"/>
              <a:t>clear</a:t>
            </a:r>
            <a:r>
              <a:rPr lang="cs-CZ" altLang="en-US" dirty="0"/>
              <a:t> </a:t>
            </a:r>
            <a:r>
              <a:rPr lang="cs-CZ" altLang="en-US" dirty="0" err="1"/>
              <a:t>the</a:t>
            </a:r>
            <a:r>
              <a:rPr lang="cs-CZ" altLang="en-US" dirty="0"/>
              <a:t> </a:t>
            </a:r>
            <a:r>
              <a:rPr lang="cs-CZ" altLang="en-US" dirty="0" err="1"/>
              <a:t>goods</a:t>
            </a:r>
            <a:r>
              <a:rPr lang="cs-CZ" altLang="en-US" dirty="0"/>
              <a:t> </a:t>
            </a:r>
            <a:r>
              <a:rPr lang="cs-CZ" altLang="en-US" dirty="0" err="1"/>
              <a:t>for</a:t>
            </a:r>
            <a:r>
              <a:rPr lang="cs-CZ" altLang="en-US" dirty="0"/>
              <a:t> export. </a:t>
            </a:r>
            <a:r>
              <a:rPr lang="cs-CZ" altLang="en-US" dirty="0" err="1"/>
              <a:t>Suitable</a:t>
            </a:r>
            <a:r>
              <a:rPr lang="cs-CZ" altLang="en-US" dirty="0"/>
              <a:t> </a:t>
            </a:r>
            <a:r>
              <a:rPr lang="cs-CZ" altLang="en-US" dirty="0" err="1"/>
              <a:t>only</a:t>
            </a:r>
            <a:r>
              <a:rPr lang="cs-CZ" altLang="en-US" dirty="0"/>
              <a:t> </a:t>
            </a:r>
            <a:r>
              <a:rPr lang="cs-CZ" altLang="en-US" dirty="0" err="1"/>
              <a:t>for</a:t>
            </a:r>
            <a:r>
              <a:rPr lang="cs-CZ" altLang="en-US" dirty="0"/>
              <a:t> </a:t>
            </a:r>
            <a:r>
              <a:rPr lang="cs-CZ" altLang="en-US" b="1" dirty="0" err="1"/>
              <a:t>maritime</a:t>
            </a:r>
            <a:r>
              <a:rPr lang="cs-CZ" altLang="en-US" dirty="0"/>
              <a:t> transport </a:t>
            </a:r>
            <a:r>
              <a:rPr lang="cs-CZ" altLang="en-US" dirty="0" err="1"/>
              <a:t>only</a:t>
            </a:r>
            <a:r>
              <a:rPr lang="cs-CZ" altLang="en-US" dirty="0"/>
              <a:t> but NOT </a:t>
            </a:r>
            <a:r>
              <a:rPr lang="cs-CZ" altLang="en-US" dirty="0" err="1"/>
              <a:t>for</a:t>
            </a:r>
            <a:r>
              <a:rPr lang="cs-CZ" altLang="en-US" dirty="0"/>
              <a:t> </a:t>
            </a:r>
            <a:r>
              <a:rPr lang="cs-CZ" altLang="en-US" dirty="0" err="1"/>
              <a:t>multimodal</a:t>
            </a:r>
            <a:r>
              <a:rPr lang="cs-CZ" altLang="en-US" dirty="0"/>
              <a:t> </a:t>
            </a:r>
            <a:r>
              <a:rPr lang="cs-CZ" altLang="en-US" dirty="0" err="1"/>
              <a:t>sea</a:t>
            </a:r>
            <a:r>
              <a:rPr lang="cs-CZ" altLang="en-US" dirty="0"/>
              <a:t> transport in </a:t>
            </a:r>
            <a:r>
              <a:rPr lang="cs-CZ" altLang="en-US" dirty="0" err="1"/>
              <a:t>containers</a:t>
            </a:r>
            <a:r>
              <a:rPr lang="cs-CZ" altLang="en-US" dirty="0"/>
              <a:t>. </a:t>
            </a:r>
            <a:r>
              <a:rPr lang="cs-CZ" altLang="en-US" dirty="0" err="1"/>
              <a:t>This</a:t>
            </a:r>
            <a:r>
              <a:rPr lang="cs-CZ" altLang="en-US" dirty="0"/>
              <a:t> term </a:t>
            </a:r>
            <a:r>
              <a:rPr lang="cs-CZ" altLang="en-US" dirty="0" err="1"/>
              <a:t>is</a:t>
            </a:r>
            <a:r>
              <a:rPr lang="cs-CZ" altLang="en-US" dirty="0"/>
              <a:t> </a:t>
            </a:r>
            <a:r>
              <a:rPr lang="cs-CZ" altLang="en-US" dirty="0" err="1"/>
              <a:t>typically</a:t>
            </a:r>
            <a:r>
              <a:rPr lang="cs-CZ" altLang="en-US" dirty="0"/>
              <a:t> </a:t>
            </a:r>
            <a:r>
              <a:rPr lang="cs-CZ" altLang="en-US" dirty="0" err="1"/>
              <a:t>used</a:t>
            </a:r>
            <a:r>
              <a:rPr lang="cs-CZ" altLang="en-US" dirty="0"/>
              <a:t> </a:t>
            </a:r>
            <a:r>
              <a:rPr lang="cs-CZ" altLang="en-US" dirty="0" err="1"/>
              <a:t>for</a:t>
            </a:r>
            <a:r>
              <a:rPr lang="cs-CZ" altLang="en-US" dirty="0"/>
              <a:t> </a:t>
            </a:r>
            <a:r>
              <a:rPr lang="cs-CZ" altLang="en-US" dirty="0" err="1"/>
              <a:t>heavy</a:t>
            </a:r>
            <a:r>
              <a:rPr lang="cs-CZ" altLang="en-US" dirty="0"/>
              <a:t>-lift </a:t>
            </a:r>
            <a:r>
              <a:rPr lang="cs-CZ" altLang="en-US" dirty="0" err="1"/>
              <a:t>or</a:t>
            </a:r>
            <a:r>
              <a:rPr lang="cs-CZ" altLang="en-US" dirty="0"/>
              <a:t> </a:t>
            </a:r>
            <a:r>
              <a:rPr lang="cs-CZ" altLang="en-US" dirty="0" err="1"/>
              <a:t>bulk</a:t>
            </a:r>
            <a:r>
              <a:rPr lang="cs-CZ" altLang="en-US" dirty="0"/>
              <a:t> </a:t>
            </a:r>
            <a:r>
              <a:rPr lang="cs-CZ" altLang="en-US" dirty="0" err="1"/>
              <a:t>cargo</a:t>
            </a:r>
            <a:r>
              <a:rPr lang="cs-CZ" altLang="en-US" dirty="0"/>
              <a:t>.</a:t>
            </a:r>
          </a:p>
          <a:p>
            <a:pPr>
              <a:lnSpc>
                <a:spcPct val="80000"/>
              </a:lnSpc>
              <a:tabLst>
                <a:tab pos="182563" algn="l"/>
              </a:tabLst>
            </a:pPr>
            <a:endParaRPr lang="cs-CZ" altLang="en-US" sz="1400" dirty="0"/>
          </a:p>
          <a:p>
            <a:pPr>
              <a:lnSpc>
                <a:spcPct val="80000"/>
              </a:lnSpc>
              <a:tabLst>
                <a:tab pos="182563" algn="l"/>
              </a:tabLst>
            </a:pPr>
            <a:endParaRPr lang="cs-CZ" alt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1EDF09F3-74FA-424F-91E6-19414FA85B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81A61A3C-30FA-4A16-91A7-5ED56489E53E}" type="slidenum">
              <a:rPr lang="cs-CZ" altLang="cs-CZ" sz="1000">
                <a:solidFill>
                  <a:srgbClr val="7D1E1E"/>
                </a:solidFill>
              </a:rPr>
              <a:pPr>
                <a:spcBef>
                  <a:spcPct val="0"/>
                </a:spcBef>
                <a:buClrTx/>
                <a:buFontTx/>
                <a:buNone/>
              </a:pPr>
              <a:t>13</a:t>
            </a:fld>
            <a:endParaRPr lang="cs-CZ" altLang="cs-CZ" sz="1000">
              <a:solidFill>
                <a:srgbClr val="7D1E1E"/>
              </a:solidFill>
            </a:endParaRPr>
          </a:p>
        </p:txBody>
      </p:sp>
      <p:sp>
        <p:nvSpPr>
          <p:cNvPr id="13315" name="Rectangle 2">
            <a:extLst>
              <a:ext uri="{FF2B5EF4-FFF2-40B4-BE49-F238E27FC236}">
                <a16:creationId xmlns:a16="http://schemas.microsoft.com/office/drawing/2014/main" id="{6EE21AE3-9803-410D-9427-F17D91600C45}"/>
              </a:ext>
            </a:extLst>
          </p:cNvPr>
          <p:cNvSpPr>
            <a:spLocks noGrp="1" noChangeArrowheads="1"/>
          </p:cNvSpPr>
          <p:nvPr>
            <p:ph type="title"/>
          </p:nvPr>
        </p:nvSpPr>
        <p:spPr>
          <a:xfrm>
            <a:off x="1427826" y="692150"/>
            <a:ext cx="7772400" cy="503238"/>
          </a:xfrm>
        </p:spPr>
        <p:txBody>
          <a:bodyPr/>
          <a:lstStyle/>
          <a:p>
            <a:r>
              <a:rPr lang="cs-CZ" altLang="en-US" b="1" dirty="0" err="1"/>
              <a:t>Incoterms</a:t>
            </a:r>
            <a:r>
              <a:rPr lang="cs-CZ" altLang="en-US" b="1" dirty="0"/>
              <a:t>: </a:t>
            </a:r>
            <a:r>
              <a:rPr lang="cs-CZ" altLang="en-US" b="1" dirty="0" err="1"/>
              <a:t>selling</a:t>
            </a:r>
            <a:r>
              <a:rPr lang="cs-CZ" altLang="en-US" b="1" dirty="0"/>
              <a:t> </a:t>
            </a:r>
            <a:r>
              <a:rPr lang="cs-CZ" altLang="en-US" b="1" dirty="0" err="1"/>
              <a:t>terms</a:t>
            </a:r>
            <a:endParaRPr lang="cs-CZ" altLang="en-US" b="1" dirty="0"/>
          </a:p>
        </p:txBody>
      </p:sp>
      <p:sp>
        <p:nvSpPr>
          <p:cNvPr id="13316" name="Rectangle 3">
            <a:extLst>
              <a:ext uri="{FF2B5EF4-FFF2-40B4-BE49-F238E27FC236}">
                <a16:creationId xmlns:a16="http://schemas.microsoft.com/office/drawing/2014/main" id="{EF6BD1EF-1872-43A2-8498-FC61F35247C6}"/>
              </a:ext>
            </a:extLst>
          </p:cNvPr>
          <p:cNvSpPr>
            <a:spLocks noGrp="1" noChangeArrowheads="1"/>
          </p:cNvSpPr>
          <p:nvPr>
            <p:ph type="body" sz="half" idx="1"/>
          </p:nvPr>
        </p:nvSpPr>
        <p:spPr>
          <a:xfrm>
            <a:off x="849099" y="1484313"/>
            <a:ext cx="7920038" cy="4681537"/>
          </a:xfrm>
        </p:spPr>
        <p:txBody>
          <a:bodyPr/>
          <a:lstStyle/>
          <a:p>
            <a:pPr>
              <a:lnSpc>
                <a:spcPct val="100000"/>
              </a:lnSpc>
              <a:tabLst>
                <a:tab pos="182563" algn="l"/>
              </a:tabLst>
            </a:pPr>
            <a:r>
              <a:rPr lang="cs-CZ" altLang="en-US" sz="1400" b="1" dirty="0"/>
              <a:t>Group F – </a:t>
            </a:r>
            <a:r>
              <a:rPr lang="cs-CZ" altLang="en-US" sz="1400" b="1" dirty="0" err="1"/>
              <a:t>Main</a:t>
            </a:r>
            <a:r>
              <a:rPr lang="cs-CZ" altLang="en-US" sz="1400" b="1" dirty="0"/>
              <a:t> </a:t>
            </a:r>
            <a:r>
              <a:rPr lang="cs-CZ" altLang="en-US" sz="1400" b="1" dirty="0" err="1"/>
              <a:t>carriage</a:t>
            </a:r>
            <a:r>
              <a:rPr lang="cs-CZ" altLang="en-US" sz="1400" b="1" dirty="0"/>
              <a:t> </a:t>
            </a:r>
            <a:r>
              <a:rPr lang="cs-CZ" altLang="en-US" sz="1400" b="1" dirty="0" err="1"/>
              <a:t>unpaid</a:t>
            </a:r>
            <a:endParaRPr lang="cs-CZ" altLang="en-US" sz="1400" b="1" dirty="0"/>
          </a:p>
          <a:p>
            <a:pPr>
              <a:lnSpc>
                <a:spcPct val="100000"/>
              </a:lnSpc>
              <a:tabLst>
                <a:tab pos="182563" algn="l"/>
              </a:tabLst>
            </a:pPr>
            <a:r>
              <a:rPr lang="cs-CZ" altLang="en-US" sz="1400" b="1" dirty="0"/>
              <a:t>FOB</a:t>
            </a:r>
            <a:r>
              <a:rPr lang="cs-CZ" altLang="en-US" sz="1400" dirty="0"/>
              <a:t> – Free on </a:t>
            </a:r>
            <a:r>
              <a:rPr lang="cs-CZ" altLang="en-US" sz="1400" dirty="0" err="1"/>
              <a:t>board</a:t>
            </a:r>
            <a:r>
              <a:rPr lang="cs-CZ" altLang="en-US" sz="1400" dirty="0"/>
              <a:t> (</a:t>
            </a:r>
            <a:r>
              <a:rPr lang="cs-CZ" altLang="en-US" sz="1400" dirty="0" err="1"/>
              <a:t>named</a:t>
            </a:r>
            <a:r>
              <a:rPr lang="cs-CZ" altLang="en-US" sz="1400" dirty="0"/>
              <a:t> </a:t>
            </a:r>
            <a:r>
              <a:rPr lang="cs-CZ" altLang="en-US" sz="1400" dirty="0" err="1"/>
              <a:t>loading</a:t>
            </a:r>
            <a:r>
              <a:rPr lang="cs-CZ" altLang="en-US" sz="1400" dirty="0"/>
              <a:t> port)</a:t>
            </a:r>
          </a:p>
          <a:p>
            <a:pPr marL="182563" lvl="1">
              <a:lnSpc>
                <a:spcPct val="100000"/>
              </a:lnSpc>
              <a:tabLst>
                <a:tab pos="182563" algn="l"/>
              </a:tabLst>
            </a:pPr>
            <a:r>
              <a:rPr lang="cs-CZ" altLang="en-US" sz="1400" dirty="0" err="1"/>
              <a:t>The</a:t>
            </a:r>
            <a:r>
              <a:rPr lang="cs-CZ" altLang="en-US" sz="1400" dirty="0"/>
              <a:t> </a:t>
            </a:r>
            <a:r>
              <a:rPr lang="cs-CZ" altLang="en-US" sz="1400" dirty="0" err="1"/>
              <a:t>seller</a:t>
            </a:r>
            <a:r>
              <a:rPr lang="cs-CZ" altLang="en-US" sz="1400" dirty="0"/>
              <a:t> </a:t>
            </a:r>
            <a:r>
              <a:rPr lang="cs-CZ" altLang="en-US" sz="1400" dirty="0" err="1"/>
              <a:t>must</a:t>
            </a:r>
            <a:r>
              <a:rPr lang="cs-CZ" altLang="en-US" sz="1400" dirty="0"/>
              <a:t> </a:t>
            </a:r>
            <a:r>
              <a:rPr lang="cs-CZ" altLang="en-US" sz="1400" dirty="0" err="1"/>
              <a:t>themself</a:t>
            </a:r>
            <a:r>
              <a:rPr lang="cs-CZ" altLang="en-US" sz="1400" dirty="0"/>
              <a:t> </a:t>
            </a:r>
            <a:r>
              <a:rPr lang="cs-CZ" altLang="en-US" sz="1400" dirty="0" err="1"/>
              <a:t>load</a:t>
            </a:r>
            <a:r>
              <a:rPr lang="cs-CZ" altLang="en-US" sz="1400" dirty="0"/>
              <a:t> </a:t>
            </a:r>
            <a:r>
              <a:rPr lang="cs-CZ" altLang="en-US" sz="1400" dirty="0" err="1"/>
              <a:t>the</a:t>
            </a:r>
            <a:r>
              <a:rPr lang="cs-CZ" altLang="en-US" sz="1400" dirty="0"/>
              <a:t> </a:t>
            </a:r>
            <a:r>
              <a:rPr lang="cs-CZ" altLang="en-US" sz="1400" dirty="0" err="1"/>
              <a:t>goods</a:t>
            </a:r>
            <a:r>
              <a:rPr lang="cs-CZ" altLang="en-US" sz="1400" dirty="0"/>
              <a:t> on </a:t>
            </a:r>
            <a:r>
              <a:rPr lang="cs-CZ" altLang="en-US" sz="1400" dirty="0" err="1"/>
              <a:t>board</a:t>
            </a:r>
            <a:r>
              <a:rPr lang="cs-CZ" altLang="en-US" sz="1400" dirty="0"/>
              <a:t> </a:t>
            </a:r>
            <a:r>
              <a:rPr lang="cs-CZ" altLang="en-US" sz="1400" dirty="0" err="1"/>
              <a:t>the</a:t>
            </a:r>
            <a:r>
              <a:rPr lang="cs-CZ" altLang="en-US" sz="1400" dirty="0"/>
              <a:t> </a:t>
            </a:r>
            <a:r>
              <a:rPr lang="cs-CZ" altLang="en-US" sz="1400" dirty="0" err="1"/>
              <a:t>ship</a:t>
            </a:r>
            <a:r>
              <a:rPr lang="cs-CZ" altLang="en-US" sz="1400" dirty="0"/>
              <a:t> </a:t>
            </a:r>
            <a:r>
              <a:rPr lang="cs-CZ" altLang="en-US" sz="1400" dirty="0" err="1"/>
              <a:t>nominated</a:t>
            </a:r>
            <a:r>
              <a:rPr lang="cs-CZ" altLang="en-US" sz="1400" dirty="0"/>
              <a:t> by </a:t>
            </a:r>
            <a:r>
              <a:rPr lang="cs-CZ" altLang="en-US" sz="1400" dirty="0" err="1"/>
              <a:t>the</a:t>
            </a:r>
            <a:r>
              <a:rPr lang="cs-CZ" altLang="en-US" sz="1400" dirty="0"/>
              <a:t> </a:t>
            </a:r>
            <a:r>
              <a:rPr lang="cs-CZ" altLang="en-US" sz="1400" dirty="0" err="1"/>
              <a:t>buyer</a:t>
            </a:r>
            <a:r>
              <a:rPr lang="cs-CZ" altLang="en-US" sz="1400" dirty="0"/>
              <a:t>, </a:t>
            </a:r>
            <a:r>
              <a:rPr lang="cs-CZ" altLang="en-US" sz="1400" dirty="0" err="1"/>
              <a:t>cost</a:t>
            </a:r>
            <a:r>
              <a:rPr lang="cs-CZ" altLang="en-US" sz="1400" dirty="0"/>
              <a:t> and risk </a:t>
            </a:r>
            <a:r>
              <a:rPr lang="cs-CZ" altLang="en-US" sz="1400" dirty="0" err="1"/>
              <a:t>being</a:t>
            </a:r>
            <a:r>
              <a:rPr lang="cs-CZ" altLang="en-US" sz="1400" dirty="0"/>
              <a:t> </a:t>
            </a:r>
            <a:r>
              <a:rPr lang="cs-CZ" altLang="en-US" sz="1400" dirty="0" err="1"/>
              <a:t>divided</a:t>
            </a:r>
            <a:r>
              <a:rPr lang="cs-CZ" altLang="en-US" sz="1400" dirty="0"/>
              <a:t> </a:t>
            </a:r>
            <a:r>
              <a:rPr lang="cs-CZ" altLang="en-US" sz="1400" dirty="0" err="1"/>
              <a:t>at</a:t>
            </a:r>
            <a:r>
              <a:rPr lang="cs-CZ" altLang="en-US" sz="1400" dirty="0"/>
              <a:t> </a:t>
            </a:r>
            <a:r>
              <a:rPr lang="cs-CZ" altLang="en-US" sz="1400" dirty="0" err="1"/>
              <a:t>ship's</a:t>
            </a:r>
            <a:r>
              <a:rPr lang="cs-CZ" altLang="en-US" sz="1400" dirty="0"/>
              <a:t> </a:t>
            </a:r>
            <a:r>
              <a:rPr lang="cs-CZ" altLang="en-US" sz="1400" dirty="0" err="1"/>
              <a:t>rail</a:t>
            </a:r>
            <a:r>
              <a:rPr lang="cs-CZ" altLang="en-US" sz="1400" dirty="0"/>
              <a:t>. </a:t>
            </a:r>
            <a:r>
              <a:rPr lang="cs-CZ" altLang="en-US" sz="1400" dirty="0" err="1"/>
              <a:t>The</a:t>
            </a:r>
            <a:r>
              <a:rPr lang="cs-CZ" altLang="en-US" sz="1400" dirty="0"/>
              <a:t> </a:t>
            </a:r>
            <a:r>
              <a:rPr lang="cs-CZ" altLang="en-US" sz="1400" dirty="0" err="1"/>
              <a:t>seller</a:t>
            </a:r>
            <a:r>
              <a:rPr lang="cs-CZ" altLang="en-US" sz="1400" dirty="0"/>
              <a:t> </a:t>
            </a:r>
            <a:r>
              <a:rPr lang="cs-CZ" altLang="en-US" sz="1400" dirty="0" err="1"/>
              <a:t>must</a:t>
            </a:r>
            <a:r>
              <a:rPr lang="cs-CZ" altLang="en-US" sz="1400" dirty="0"/>
              <a:t> </a:t>
            </a:r>
            <a:r>
              <a:rPr lang="cs-CZ" altLang="en-US" sz="1400" dirty="0" err="1"/>
              <a:t>clear</a:t>
            </a:r>
            <a:r>
              <a:rPr lang="cs-CZ" altLang="en-US" sz="1400" dirty="0"/>
              <a:t> </a:t>
            </a:r>
            <a:r>
              <a:rPr lang="cs-CZ" altLang="en-US" sz="1400" dirty="0" err="1"/>
              <a:t>the</a:t>
            </a:r>
            <a:r>
              <a:rPr lang="cs-CZ" altLang="en-US" sz="1400" dirty="0"/>
              <a:t> </a:t>
            </a:r>
            <a:r>
              <a:rPr lang="cs-CZ" altLang="en-US" sz="1400" dirty="0" err="1"/>
              <a:t>goods</a:t>
            </a:r>
            <a:r>
              <a:rPr lang="cs-CZ" altLang="en-US" sz="1400" dirty="0"/>
              <a:t> </a:t>
            </a:r>
            <a:r>
              <a:rPr lang="cs-CZ" altLang="en-US" sz="1400" dirty="0" err="1"/>
              <a:t>for</a:t>
            </a:r>
            <a:r>
              <a:rPr lang="cs-CZ" altLang="en-US" sz="1400" dirty="0"/>
              <a:t> export. </a:t>
            </a:r>
            <a:r>
              <a:rPr lang="cs-CZ" altLang="en-US" sz="1400" b="1" dirty="0" err="1"/>
              <a:t>Maritime</a:t>
            </a:r>
            <a:r>
              <a:rPr lang="cs-CZ" altLang="en-US" sz="1400" dirty="0"/>
              <a:t> transport </a:t>
            </a:r>
            <a:r>
              <a:rPr lang="cs-CZ" altLang="en-US" sz="1400" dirty="0" err="1"/>
              <a:t>only</a:t>
            </a:r>
            <a:r>
              <a:rPr lang="cs-CZ" altLang="en-US" sz="1400" dirty="0"/>
              <a:t> but NOT </a:t>
            </a:r>
            <a:r>
              <a:rPr lang="cs-CZ" altLang="en-US" sz="1400" dirty="0" err="1"/>
              <a:t>for</a:t>
            </a:r>
            <a:r>
              <a:rPr lang="cs-CZ" altLang="en-US" sz="1400" dirty="0"/>
              <a:t> </a:t>
            </a:r>
            <a:r>
              <a:rPr lang="cs-CZ" altLang="en-US" sz="1400" dirty="0" err="1"/>
              <a:t>multimodal</a:t>
            </a:r>
            <a:r>
              <a:rPr lang="cs-CZ" altLang="en-US" sz="1400" dirty="0"/>
              <a:t> </a:t>
            </a:r>
            <a:r>
              <a:rPr lang="cs-CZ" altLang="en-US" sz="1400" dirty="0" err="1"/>
              <a:t>sea</a:t>
            </a:r>
            <a:r>
              <a:rPr lang="cs-CZ" altLang="en-US" sz="1400" dirty="0"/>
              <a:t> transport in </a:t>
            </a:r>
            <a:r>
              <a:rPr lang="cs-CZ" altLang="en-US" sz="1400" dirty="0" err="1"/>
              <a:t>containers</a:t>
            </a:r>
            <a:r>
              <a:rPr lang="cs-CZ" altLang="en-US" sz="1400" dirty="0"/>
              <a:t>. </a:t>
            </a:r>
            <a:r>
              <a:rPr lang="cs-CZ" altLang="en-US" sz="1400" dirty="0" err="1"/>
              <a:t>The</a:t>
            </a:r>
            <a:r>
              <a:rPr lang="cs-CZ" altLang="en-US" sz="1400" dirty="0"/>
              <a:t> </a:t>
            </a:r>
            <a:r>
              <a:rPr lang="cs-CZ" altLang="en-US" sz="1400" dirty="0" err="1"/>
              <a:t>buyer</a:t>
            </a:r>
            <a:r>
              <a:rPr lang="cs-CZ" altLang="en-US" sz="1400" dirty="0"/>
              <a:t> </a:t>
            </a:r>
            <a:r>
              <a:rPr lang="cs-CZ" altLang="en-US" sz="1400" dirty="0" err="1"/>
              <a:t>must</a:t>
            </a:r>
            <a:r>
              <a:rPr lang="cs-CZ" altLang="en-US" sz="1400" dirty="0"/>
              <a:t> </a:t>
            </a:r>
            <a:r>
              <a:rPr lang="cs-CZ" altLang="en-US" sz="1400" dirty="0" err="1"/>
              <a:t>instruct</a:t>
            </a:r>
            <a:r>
              <a:rPr lang="cs-CZ" altLang="en-US" sz="1400" dirty="0"/>
              <a:t> </a:t>
            </a:r>
            <a:r>
              <a:rPr lang="cs-CZ" altLang="en-US" sz="1400" dirty="0" err="1"/>
              <a:t>the</a:t>
            </a:r>
            <a:r>
              <a:rPr lang="cs-CZ" altLang="en-US" sz="1400" dirty="0"/>
              <a:t> </a:t>
            </a:r>
            <a:r>
              <a:rPr lang="cs-CZ" altLang="en-US" sz="1400" dirty="0" err="1"/>
              <a:t>seller</a:t>
            </a:r>
            <a:r>
              <a:rPr lang="cs-CZ" altLang="en-US" sz="1400" dirty="0"/>
              <a:t> </a:t>
            </a:r>
            <a:r>
              <a:rPr lang="cs-CZ" altLang="en-US" sz="1400" dirty="0" err="1"/>
              <a:t>the</a:t>
            </a:r>
            <a:r>
              <a:rPr lang="cs-CZ" altLang="en-US" sz="1400" dirty="0"/>
              <a:t> </a:t>
            </a:r>
            <a:r>
              <a:rPr lang="cs-CZ" altLang="en-US" sz="1400" dirty="0" err="1"/>
              <a:t>details</a:t>
            </a:r>
            <a:r>
              <a:rPr lang="cs-CZ" altLang="en-US" sz="1400" dirty="0"/>
              <a:t> of </a:t>
            </a:r>
            <a:r>
              <a:rPr lang="cs-CZ" altLang="en-US" sz="1400" dirty="0" err="1"/>
              <a:t>the</a:t>
            </a:r>
            <a:r>
              <a:rPr lang="cs-CZ" altLang="en-US" sz="1400" dirty="0"/>
              <a:t> </a:t>
            </a:r>
            <a:r>
              <a:rPr lang="cs-CZ" altLang="en-US" sz="1400" dirty="0" err="1"/>
              <a:t>vessel</a:t>
            </a:r>
            <a:r>
              <a:rPr lang="cs-CZ" altLang="en-US" sz="1400" dirty="0"/>
              <a:t> and port </a:t>
            </a:r>
            <a:r>
              <a:rPr lang="cs-CZ" altLang="en-US" sz="1400" dirty="0" err="1"/>
              <a:t>where</a:t>
            </a:r>
            <a:r>
              <a:rPr lang="cs-CZ" altLang="en-US" sz="1400" dirty="0"/>
              <a:t> </a:t>
            </a:r>
            <a:r>
              <a:rPr lang="cs-CZ" altLang="en-US" sz="1400" dirty="0" err="1"/>
              <a:t>the</a:t>
            </a:r>
            <a:r>
              <a:rPr lang="cs-CZ" altLang="en-US" sz="1400" dirty="0"/>
              <a:t> </a:t>
            </a:r>
            <a:r>
              <a:rPr lang="cs-CZ" altLang="en-US" sz="1400" dirty="0" err="1"/>
              <a:t>goods</a:t>
            </a:r>
            <a:r>
              <a:rPr lang="cs-CZ" altLang="en-US" sz="1400" dirty="0"/>
              <a:t> are to </a:t>
            </a:r>
            <a:r>
              <a:rPr lang="cs-CZ" altLang="en-US" sz="1400" dirty="0" err="1"/>
              <a:t>be</a:t>
            </a:r>
            <a:r>
              <a:rPr lang="cs-CZ" altLang="en-US" sz="1400" dirty="0"/>
              <a:t> </a:t>
            </a:r>
            <a:r>
              <a:rPr lang="cs-CZ" altLang="en-US" sz="1400" dirty="0" err="1"/>
              <a:t>loaded</a:t>
            </a:r>
            <a:r>
              <a:rPr lang="cs-CZ" altLang="en-US" sz="1400" dirty="0"/>
              <a:t>, and </a:t>
            </a:r>
            <a:r>
              <a:rPr lang="cs-CZ" altLang="en-US" sz="1400" dirty="0" err="1"/>
              <a:t>there</a:t>
            </a:r>
            <a:r>
              <a:rPr lang="cs-CZ" altLang="en-US" sz="1400" dirty="0"/>
              <a:t> </a:t>
            </a:r>
            <a:r>
              <a:rPr lang="cs-CZ" altLang="en-US" sz="1400" dirty="0" err="1"/>
              <a:t>is</a:t>
            </a:r>
            <a:r>
              <a:rPr lang="cs-CZ" altLang="en-US" sz="1400" dirty="0"/>
              <a:t> no reference to, </a:t>
            </a:r>
            <a:r>
              <a:rPr lang="cs-CZ" altLang="en-US" sz="1400" dirty="0" err="1"/>
              <a:t>or</a:t>
            </a:r>
            <a:r>
              <a:rPr lang="cs-CZ" altLang="en-US" sz="1400" dirty="0"/>
              <a:t> </a:t>
            </a:r>
            <a:r>
              <a:rPr lang="cs-CZ" altLang="en-US" sz="1400" dirty="0" err="1"/>
              <a:t>provision</a:t>
            </a:r>
            <a:r>
              <a:rPr lang="cs-CZ" altLang="en-US" sz="1400" dirty="0"/>
              <a:t> </a:t>
            </a:r>
            <a:r>
              <a:rPr lang="cs-CZ" altLang="en-US" sz="1400" dirty="0" err="1"/>
              <a:t>for</a:t>
            </a:r>
            <a:r>
              <a:rPr lang="cs-CZ" altLang="en-US" sz="1400" dirty="0"/>
              <a:t>, </a:t>
            </a:r>
            <a:r>
              <a:rPr lang="cs-CZ" altLang="en-US" sz="1400" dirty="0" err="1"/>
              <a:t>the</a:t>
            </a:r>
            <a:r>
              <a:rPr lang="cs-CZ" altLang="en-US" sz="1400" dirty="0"/>
              <a:t> use of a </a:t>
            </a:r>
            <a:r>
              <a:rPr lang="cs-CZ" altLang="en-US" sz="1400" dirty="0" err="1"/>
              <a:t>carrier</a:t>
            </a:r>
            <a:r>
              <a:rPr lang="cs-CZ" altLang="en-US" sz="1400" dirty="0"/>
              <a:t> </a:t>
            </a:r>
            <a:r>
              <a:rPr lang="cs-CZ" altLang="en-US" sz="1400" dirty="0" err="1"/>
              <a:t>or</a:t>
            </a:r>
            <a:r>
              <a:rPr lang="cs-CZ" altLang="en-US" sz="1400" dirty="0"/>
              <a:t> </a:t>
            </a:r>
            <a:r>
              <a:rPr lang="cs-CZ" altLang="en-US" sz="1400" dirty="0" err="1"/>
              <a:t>forwarder</a:t>
            </a:r>
            <a:r>
              <a:rPr lang="cs-CZ" altLang="en-US" sz="1400" dirty="0"/>
              <a:t>. It DOES NOT </a:t>
            </a:r>
            <a:r>
              <a:rPr lang="cs-CZ" altLang="en-US" sz="1400" dirty="0" err="1"/>
              <a:t>include</a:t>
            </a:r>
            <a:r>
              <a:rPr lang="cs-CZ" altLang="en-US" sz="1400" dirty="0"/>
              <a:t> Air transport. </a:t>
            </a:r>
            <a:r>
              <a:rPr lang="cs-CZ" altLang="en-US" sz="1400" dirty="0" err="1"/>
              <a:t>This</a:t>
            </a:r>
            <a:r>
              <a:rPr lang="cs-CZ" altLang="en-US" sz="1400" dirty="0"/>
              <a:t> term has </a:t>
            </a:r>
            <a:r>
              <a:rPr lang="cs-CZ" altLang="en-US" sz="1400" dirty="0" err="1"/>
              <a:t>been</a:t>
            </a:r>
            <a:r>
              <a:rPr lang="cs-CZ" altLang="en-US" sz="1400" dirty="0"/>
              <a:t> </a:t>
            </a:r>
            <a:r>
              <a:rPr lang="cs-CZ" altLang="en-US" sz="1400" dirty="0" err="1"/>
              <a:t>greatly</a:t>
            </a:r>
            <a:r>
              <a:rPr lang="cs-CZ" altLang="en-US" sz="1400" dirty="0"/>
              <a:t> </a:t>
            </a:r>
            <a:r>
              <a:rPr lang="cs-CZ" altLang="en-US" sz="1400" dirty="0" err="1"/>
              <a:t>misused</a:t>
            </a:r>
            <a:r>
              <a:rPr lang="cs-CZ" altLang="en-US" sz="1400" dirty="0"/>
              <a:t> </a:t>
            </a:r>
            <a:r>
              <a:rPr lang="cs-CZ" altLang="en-US" sz="1400" dirty="0" err="1"/>
              <a:t>over</a:t>
            </a:r>
            <a:r>
              <a:rPr lang="cs-CZ" altLang="en-US" sz="1400" dirty="0"/>
              <a:t> </a:t>
            </a:r>
            <a:r>
              <a:rPr lang="cs-CZ" altLang="en-US" sz="1400" dirty="0" err="1"/>
              <a:t>the</a:t>
            </a:r>
            <a:r>
              <a:rPr lang="cs-CZ" altLang="en-US" sz="1400" dirty="0"/>
              <a:t> last </a:t>
            </a:r>
            <a:r>
              <a:rPr lang="cs-CZ" altLang="en-US" sz="1400" dirty="0" err="1"/>
              <a:t>three</a:t>
            </a:r>
            <a:r>
              <a:rPr lang="cs-CZ" altLang="en-US" sz="1400" dirty="0"/>
              <a:t> </a:t>
            </a:r>
            <a:r>
              <a:rPr lang="cs-CZ" altLang="en-US" sz="1400" dirty="0" err="1"/>
              <a:t>decades</a:t>
            </a:r>
            <a:r>
              <a:rPr lang="cs-CZ" altLang="en-US" sz="1400" dirty="0"/>
              <a:t> </a:t>
            </a:r>
            <a:r>
              <a:rPr lang="cs-CZ" altLang="en-US" sz="1400" dirty="0" err="1"/>
              <a:t>ever</a:t>
            </a:r>
            <a:r>
              <a:rPr lang="cs-CZ" altLang="en-US" sz="1400" dirty="0"/>
              <a:t> </a:t>
            </a:r>
            <a:r>
              <a:rPr lang="cs-CZ" altLang="en-US" sz="1400" dirty="0" err="1"/>
              <a:t>since</a:t>
            </a:r>
            <a:r>
              <a:rPr lang="cs-CZ" altLang="en-US" sz="1400" dirty="0"/>
              <a:t> </a:t>
            </a:r>
            <a:r>
              <a:rPr lang="cs-CZ" altLang="en-US" sz="1400" dirty="0" err="1"/>
              <a:t>Incoterms</a:t>
            </a:r>
            <a:r>
              <a:rPr lang="cs-CZ" altLang="en-US" sz="1400" dirty="0"/>
              <a:t> 1980 </a:t>
            </a:r>
            <a:r>
              <a:rPr lang="cs-CZ" altLang="en-US" sz="1400" dirty="0" err="1"/>
              <a:t>explained</a:t>
            </a:r>
            <a:r>
              <a:rPr lang="cs-CZ" altLang="en-US" sz="1400" dirty="0"/>
              <a:t> </a:t>
            </a:r>
            <a:r>
              <a:rPr lang="cs-CZ" altLang="en-US" sz="1400" dirty="0" err="1"/>
              <a:t>that</a:t>
            </a:r>
            <a:r>
              <a:rPr lang="cs-CZ" altLang="en-US" sz="1400" dirty="0"/>
              <a:t> FCA </a:t>
            </a:r>
            <a:r>
              <a:rPr lang="cs-CZ" altLang="en-US" sz="1400" dirty="0" err="1"/>
              <a:t>should</a:t>
            </a:r>
            <a:r>
              <a:rPr lang="cs-CZ" altLang="en-US" sz="1400" dirty="0"/>
              <a:t> </a:t>
            </a:r>
            <a:r>
              <a:rPr lang="cs-CZ" altLang="en-US" sz="1400" dirty="0" err="1"/>
              <a:t>be</a:t>
            </a:r>
            <a:r>
              <a:rPr lang="cs-CZ" altLang="en-US" sz="1400" dirty="0"/>
              <a:t> </a:t>
            </a:r>
            <a:r>
              <a:rPr lang="cs-CZ" altLang="en-US" sz="1400" dirty="0" err="1"/>
              <a:t>used</a:t>
            </a:r>
            <a:r>
              <a:rPr lang="cs-CZ" altLang="en-US" sz="1400" dirty="0"/>
              <a:t> </a:t>
            </a:r>
            <a:r>
              <a:rPr lang="cs-CZ" altLang="en-US" sz="1400" dirty="0" err="1"/>
              <a:t>for</a:t>
            </a:r>
            <a:r>
              <a:rPr lang="cs-CZ" altLang="en-US" sz="1400" dirty="0"/>
              <a:t> </a:t>
            </a:r>
            <a:r>
              <a:rPr lang="cs-CZ" altLang="en-US" sz="1400" dirty="0" err="1"/>
              <a:t>container</a:t>
            </a:r>
            <a:r>
              <a:rPr lang="cs-CZ" altLang="en-US" sz="1400" dirty="0"/>
              <a:t> </a:t>
            </a:r>
            <a:r>
              <a:rPr lang="cs-CZ" altLang="en-US" sz="1400" dirty="0" err="1"/>
              <a:t>shipments</a:t>
            </a:r>
            <a:r>
              <a:rPr lang="cs-CZ" altLang="en-US" sz="1400" dirty="0"/>
              <a:t>.</a:t>
            </a:r>
          </a:p>
          <a:p>
            <a:pPr marL="182563" lvl="1">
              <a:lnSpc>
                <a:spcPct val="100000"/>
              </a:lnSpc>
              <a:tabLst>
                <a:tab pos="182563" algn="l"/>
              </a:tabLst>
            </a:pPr>
            <a:endParaRPr lang="cs-CZ" altLang="en-US" sz="1400" b="1" dirty="0"/>
          </a:p>
          <a:p>
            <a:pPr>
              <a:lnSpc>
                <a:spcPct val="100000"/>
              </a:lnSpc>
              <a:tabLst>
                <a:tab pos="182563" algn="l"/>
              </a:tabLst>
            </a:pPr>
            <a:r>
              <a:rPr lang="cs-CZ" altLang="en-US" sz="1400" b="1" dirty="0"/>
              <a:t>Group C – </a:t>
            </a:r>
            <a:r>
              <a:rPr lang="cs-CZ" altLang="en-US" sz="1400" b="1" dirty="0" err="1"/>
              <a:t>Main</a:t>
            </a:r>
            <a:r>
              <a:rPr lang="cs-CZ" altLang="en-US" sz="1400" b="1" dirty="0"/>
              <a:t> </a:t>
            </a:r>
            <a:r>
              <a:rPr lang="cs-CZ" altLang="en-US" sz="1400" b="1" dirty="0" err="1"/>
              <a:t>carriage</a:t>
            </a:r>
            <a:r>
              <a:rPr lang="cs-CZ" altLang="en-US" sz="1400" b="1" dirty="0"/>
              <a:t> </a:t>
            </a:r>
            <a:r>
              <a:rPr lang="cs-CZ" altLang="en-US" sz="1400" b="1" dirty="0" err="1"/>
              <a:t>paid</a:t>
            </a:r>
            <a:endParaRPr lang="cs-CZ" altLang="en-US" sz="1400" b="1" dirty="0"/>
          </a:p>
          <a:p>
            <a:pPr>
              <a:lnSpc>
                <a:spcPct val="100000"/>
              </a:lnSpc>
              <a:tabLst>
                <a:tab pos="182563" algn="l"/>
              </a:tabLst>
            </a:pPr>
            <a:r>
              <a:rPr lang="cs-CZ" altLang="en-US" sz="1400" b="1" dirty="0"/>
              <a:t>CFR</a:t>
            </a:r>
            <a:r>
              <a:rPr lang="cs-CZ" altLang="en-US" sz="1400" dirty="0"/>
              <a:t>– </a:t>
            </a:r>
            <a:r>
              <a:rPr lang="cs-CZ" altLang="en-US" sz="1400" dirty="0" err="1"/>
              <a:t>Cost</a:t>
            </a:r>
            <a:r>
              <a:rPr lang="cs-CZ" altLang="en-US" sz="1400" dirty="0"/>
              <a:t> and </a:t>
            </a:r>
            <a:r>
              <a:rPr lang="cs-CZ" altLang="en-US" sz="1400" dirty="0" err="1"/>
              <a:t>Freight</a:t>
            </a:r>
            <a:r>
              <a:rPr lang="cs-CZ" altLang="en-US" sz="1400" dirty="0"/>
              <a:t> (</a:t>
            </a:r>
            <a:r>
              <a:rPr lang="cs-CZ" altLang="en-US" sz="1400" dirty="0" err="1"/>
              <a:t>named</a:t>
            </a:r>
            <a:r>
              <a:rPr lang="cs-CZ" altLang="en-US" sz="1400" dirty="0"/>
              <a:t> </a:t>
            </a:r>
            <a:r>
              <a:rPr lang="cs-CZ" altLang="en-US" sz="1400" dirty="0" err="1"/>
              <a:t>destination</a:t>
            </a:r>
            <a:r>
              <a:rPr lang="cs-CZ" altLang="en-US" sz="1400" dirty="0"/>
              <a:t> port)</a:t>
            </a:r>
          </a:p>
          <a:p>
            <a:pPr marL="182563" lvl="1">
              <a:lnSpc>
                <a:spcPct val="100000"/>
              </a:lnSpc>
              <a:tabLst>
                <a:tab pos="182563" algn="l"/>
              </a:tabLst>
            </a:pPr>
            <a:r>
              <a:rPr lang="cs-CZ" altLang="en-US" sz="1400" dirty="0" err="1"/>
              <a:t>Seller</a:t>
            </a:r>
            <a:r>
              <a:rPr lang="cs-CZ" altLang="en-US" sz="1400" dirty="0"/>
              <a:t> </a:t>
            </a:r>
            <a:r>
              <a:rPr lang="cs-CZ" altLang="en-US" sz="1400" dirty="0" err="1"/>
              <a:t>must</a:t>
            </a:r>
            <a:r>
              <a:rPr lang="cs-CZ" altLang="en-US" sz="1400" dirty="0"/>
              <a:t> </a:t>
            </a:r>
            <a:r>
              <a:rPr lang="cs-CZ" altLang="en-US" sz="1400" dirty="0" err="1"/>
              <a:t>pay</a:t>
            </a:r>
            <a:r>
              <a:rPr lang="cs-CZ" altLang="en-US" sz="1400" dirty="0"/>
              <a:t> </a:t>
            </a:r>
            <a:r>
              <a:rPr lang="cs-CZ" altLang="en-US" sz="1400" dirty="0" err="1"/>
              <a:t>the</a:t>
            </a:r>
            <a:r>
              <a:rPr lang="cs-CZ" altLang="en-US" sz="1400" dirty="0"/>
              <a:t> </a:t>
            </a:r>
            <a:r>
              <a:rPr lang="cs-CZ" altLang="en-US" sz="1400" dirty="0" err="1"/>
              <a:t>costs</a:t>
            </a:r>
            <a:r>
              <a:rPr lang="cs-CZ" altLang="en-US" sz="1400" dirty="0"/>
              <a:t> and </a:t>
            </a:r>
            <a:r>
              <a:rPr lang="cs-CZ" altLang="en-US" sz="1400" dirty="0" err="1"/>
              <a:t>freight</a:t>
            </a:r>
            <a:r>
              <a:rPr lang="cs-CZ" altLang="en-US" sz="1400" dirty="0"/>
              <a:t> to </a:t>
            </a:r>
            <a:r>
              <a:rPr lang="cs-CZ" altLang="en-US" sz="1400" dirty="0" err="1"/>
              <a:t>bring</a:t>
            </a:r>
            <a:r>
              <a:rPr lang="cs-CZ" altLang="en-US" sz="1400" dirty="0"/>
              <a:t> </a:t>
            </a:r>
            <a:r>
              <a:rPr lang="cs-CZ" altLang="en-US" sz="1400" dirty="0" err="1"/>
              <a:t>the</a:t>
            </a:r>
            <a:r>
              <a:rPr lang="cs-CZ" altLang="en-US" sz="1400" dirty="0"/>
              <a:t> </a:t>
            </a:r>
            <a:r>
              <a:rPr lang="cs-CZ" altLang="en-US" sz="1400" dirty="0" err="1"/>
              <a:t>goods</a:t>
            </a:r>
            <a:r>
              <a:rPr lang="cs-CZ" altLang="en-US" sz="1400" dirty="0"/>
              <a:t> to </a:t>
            </a:r>
            <a:r>
              <a:rPr lang="cs-CZ" altLang="en-US" sz="1400" dirty="0" err="1"/>
              <a:t>the</a:t>
            </a:r>
            <a:r>
              <a:rPr lang="cs-CZ" altLang="en-US" sz="1400" dirty="0"/>
              <a:t> port of </a:t>
            </a:r>
            <a:r>
              <a:rPr lang="cs-CZ" altLang="en-US" sz="1400" dirty="0" err="1"/>
              <a:t>destination</a:t>
            </a:r>
            <a:r>
              <a:rPr lang="cs-CZ" altLang="en-US" sz="1400" dirty="0"/>
              <a:t>. </a:t>
            </a:r>
            <a:r>
              <a:rPr lang="cs-CZ" altLang="en-US" sz="1400" dirty="0" err="1"/>
              <a:t>However</a:t>
            </a:r>
            <a:r>
              <a:rPr lang="cs-CZ" altLang="en-US" sz="1400" dirty="0"/>
              <a:t>, risk </a:t>
            </a:r>
            <a:r>
              <a:rPr lang="cs-CZ" altLang="en-US" sz="1400" dirty="0" err="1"/>
              <a:t>is</a:t>
            </a:r>
            <a:r>
              <a:rPr lang="cs-CZ" altLang="en-US" sz="1400" dirty="0"/>
              <a:t> </a:t>
            </a:r>
            <a:r>
              <a:rPr lang="cs-CZ" altLang="en-US" sz="1400" dirty="0" err="1"/>
              <a:t>transferred</a:t>
            </a:r>
            <a:r>
              <a:rPr lang="cs-CZ" altLang="en-US" sz="1400" dirty="0"/>
              <a:t> to </a:t>
            </a:r>
            <a:r>
              <a:rPr lang="cs-CZ" altLang="en-US" sz="1400" dirty="0" err="1"/>
              <a:t>the</a:t>
            </a:r>
            <a:r>
              <a:rPr lang="cs-CZ" altLang="en-US" sz="1400" dirty="0"/>
              <a:t> </a:t>
            </a:r>
            <a:r>
              <a:rPr lang="cs-CZ" altLang="en-US" sz="1400" dirty="0" err="1"/>
              <a:t>buyer</a:t>
            </a:r>
            <a:r>
              <a:rPr lang="cs-CZ" altLang="en-US" sz="1400" dirty="0"/>
              <a:t> </a:t>
            </a:r>
            <a:r>
              <a:rPr lang="cs-CZ" altLang="en-US" sz="1400" dirty="0" err="1"/>
              <a:t>once</a:t>
            </a:r>
            <a:r>
              <a:rPr lang="cs-CZ" altLang="en-US" sz="1400" dirty="0"/>
              <a:t> </a:t>
            </a:r>
            <a:r>
              <a:rPr lang="cs-CZ" altLang="en-US" sz="1400" dirty="0" err="1"/>
              <a:t>the</a:t>
            </a:r>
            <a:r>
              <a:rPr lang="cs-CZ" altLang="en-US" sz="1400" dirty="0"/>
              <a:t> </a:t>
            </a:r>
            <a:r>
              <a:rPr lang="cs-CZ" altLang="en-US" sz="1400" dirty="0" err="1"/>
              <a:t>goods</a:t>
            </a:r>
            <a:r>
              <a:rPr lang="cs-CZ" altLang="en-US" sz="1400" dirty="0"/>
              <a:t> </a:t>
            </a:r>
            <a:r>
              <a:rPr lang="cs-CZ" altLang="en-US" sz="1400" dirty="0" err="1"/>
              <a:t>have</a:t>
            </a:r>
            <a:r>
              <a:rPr lang="cs-CZ" altLang="en-US" sz="1400" dirty="0"/>
              <a:t> </a:t>
            </a:r>
            <a:r>
              <a:rPr lang="cs-CZ" altLang="en-US" sz="1400" dirty="0" err="1"/>
              <a:t>crossed</a:t>
            </a:r>
            <a:r>
              <a:rPr lang="cs-CZ" altLang="en-US" sz="1400" dirty="0"/>
              <a:t> </a:t>
            </a:r>
            <a:r>
              <a:rPr lang="cs-CZ" altLang="en-US" sz="1400" dirty="0" err="1"/>
              <a:t>the</a:t>
            </a:r>
            <a:r>
              <a:rPr lang="cs-CZ" altLang="en-US" sz="1400" dirty="0"/>
              <a:t> </a:t>
            </a:r>
            <a:r>
              <a:rPr lang="cs-CZ" altLang="en-US" sz="1400" dirty="0" err="1"/>
              <a:t>ship's</a:t>
            </a:r>
            <a:r>
              <a:rPr lang="cs-CZ" altLang="en-US" sz="1400" dirty="0"/>
              <a:t> </a:t>
            </a:r>
            <a:r>
              <a:rPr lang="cs-CZ" altLang="en-US" sz="1400" dirty="0" err="1"/>
              <a:t>rail</a:t>
            </a:r>
            <a:r>
              <a:rPr lang="cs-CZ" altLang="en-US" sz="1400" dirty="0"/>
              <a:t>. </a:t>
            </a:r>
            <a:r>
              <a:rPr lang="cs-CZ" altLang="en-US" sz="1400" b="1" dirty="0" err="1"/>
              <a:t>Maritime</a:t>
            </a:r>
            <a:r>
              <a:rPr lang="cs-CZ" altLang="en-US" sz="1400" dirty="0"/>
              <a:t> transport </a:t>
            </a:r>
            <a:r>
              <a:rPr lang="cs-CZ" altLang="en-US" sz="1400" dirty="0" err="1"/>
              <a:t>only</a:t>
            </a:r>
            <a:r>
              <a:rPr lang="cs-CZ" altLang="en-US" sz="1400" dirty="0"/>
              <a:t> and </a:t>
            </a:r>
            <a:r>
              <a:rPr lang="cs-CZ" altLang="en-US" sz="1400" dirty="0" err="1"/>
              <a:t>Insurance</a:t>
            </a:r>
            <a:r>
              <a:rPr lang="cs-CZ" altLang="en-US" sz="1400" dirty="0"/>
              <a:t> </a:t>
            </a:r>
            <a:r>
              <a:rPr lang="cs-CZ" altLang="en-US" sz="1400" dirty="0" err="1"/>
              <a:t>for</a:t>
            </a:r>
            <a:r>
              <a:rPr lang="cs-CZ" altLang="en-US" sz="1400" dirty="0"/>
              <a:t> </a:t>
            </a:r>
            <a:r>
              <a:rPr lang="cs-CZ" altLang="en-US" sz="1400" dirty="0" err="1"/>
              <a:t>the</a:t>
            </a:r>
            <a:r>
              <a:rPr lang="cs-CZ" altLang="en-US" sz="1400" dirty="0"/>
              <a:t> </a:t>
            </a:r>
            <a:r>
              <a:rPr lang="cs-CZ" altLang="en-US" sz="1400" dirty="0" err="1"/>
              <a:t>goods</a:t>
            </a:r>
            <a:r>
              <a:rPr lang="cs-CZ" altLang="en-US" sz="1400" dirty="0"/>
              <a:t> </a:t>
            </a:r>
            <a:r>
              <a:rPr lang="cs-CZ" altLang="en-US" sz="1400" dirty="0" err="1"/>
              <a:t>is</a:t>
            </a:r>
            <a:r>
              <a:rPr lang="cs-CZ" altLang="en-US" sz="1400" dirty="0"/>
              <a:t> NOT </a:t>
            </a:r>
            <a:r>
              <a:rPr lang="cs-CZ" altLang="en-US" sz="1400" dirty="0" err="1"/>
              <a:t>included</a:t>
            </a:r>
            <a:r>
              <a:rPr lang="cs-CZ" altLang="en-US" sz="1400" dirty="0"/>
              <a:t>. </a:t>
            </a:r>
            <a:r>
              <a:rPr lang="cs-CZ" altLang="en-US" sz="1400" dirty="0" err="1"/>
              <a:t>Insurance</a:t>
            </a:r>
            <a:r>
              <a:rPr lang="cs-CZ" altLang="en-US" sz="1400" dirty="0"/>
              <a:t> </a:t>
            </a:r>
            <a:r>
              <a:rPr lang="cs-CZ" altLang="en-US" sz="1400" dirty="0" err="1"/>
              <a:t>is</a:t>
            </a:r>
            <a:r>
              <a:rPr lang="cs-CZ" altLang="en-US" sz="1400" dirty="0"/>
              <a:t> </a:t>
            </a:r>
            <a:r>
              <a:rPr lang="cs-CZ" altLang="en-US" sz="1400" dirty="0" err="1"/>
              <a:t>at</a:t>
            </a:r>
            <a:r>
              <a:rPr lang="cs-CZ" altLang="en-US" sz="1400" dirty="0"/>
              <a:t> </a:t>
            </a:r>
            <a:r>
              <a:rPr lang="cs-CZ" altLang="en-US" sz="1400" dirty="0" err="1"/>
              <a:t>the</a:t>
            </a:r>
            <a:r>
              <a:rPr lang="cs-CZ" altLang="en-US" sz="1400" dirty="0"/>
              <a:t> </a:t>
            </a:r>
            <a:r>
              <a:rPr lang="cs-CZ" altLang="en-US" sz="1400" dirty="0" err="1"/>
              <a:t>Cost</a:t>
            </a:r>
            <a:r>
              <a:rPr lang="cs-CZ" altLang="en-US" sz="1400" dirty="0"/>
              <a:t> of </a:t>
            </a:r>
            <a:r>
              <a:rPr lang="cs-CZ" altLang="en-US" sz="1400" dirty="0" err="1"/>
              <a:t>the</a:t>
            </a:r>
            <a:r>
              <a:rPr lang="cs-CZ" altLang="en-US" sz="1400" dirty="0"/>
              <a:t> </a:t>
            </a:r>
            <a:r>
              <a:rPr lang="cs-CZ" altLang="en-US" sz="1400" dirty="0" err="1"/>
              <a:t>Buyer</a:t>
            </a:r>
            <a:r>
              <a:rPr lang="cs-CZ" altLang="en-US" sz="1400" dirty="0"/>
              <a:t>.</a:t>
            </a:r>
          </a:p>
          <a:p>
            <a:pPr>
              <a:lnSpc>
                <a:spcPct val="100000"/>
              </a:lnSpc>
              <a:tabLst>
                <a:tab pos="182563" algn="l"/>
              </a:tabLst>
            </a:pPr>
            <a:r>
              <a:rPr lang="cs-CZ" altLang="en-US" sz="1400" b="1" dirty="0"/>
              <a:t>CIF</a:t>
            </a:r>
            <a:r>
              <a:rPr lang="cs-CZ" altLang="en-US" sz="1400" dirty="0"/>
              <a:t> – </a:t>
            </a:r>
            <a:r>
              <a:rPr lang="cs-CZ" altLang="en-US" sz="1400" dirty="0" err="1"/>
              <a:t>Cost</a:t>
            </a:r>
            <a:r>
              <a:rPr lang="cs-CZ" altLang="en-US" sz="1400" dirty="0"/>
              <a:t>, </a:t>
            </a:r>
            <a:r>
              <a:rPr lang="cs-CZ" altLang="en-US" sz="1400" dirty="0" err="1"/>
              <a:t>Insurance</a:t>
            </a:r>
            <a:r>
              <a:rPr lang="cs-CZ" altLang="en-US" sz="1400" dirty="0"/>
              <a:t> and </a:t>
            </a:r>
            <a:r>
              <a:rPr lang="cs-CZ" altLang="en-US" sz="1400" dirty="0" err="1"/>
              <a:t>Freight</a:t>
            </a:r>
            <a:r>
              <a:rPr lang="cs-CZ" altLang="en-US" sz="1400" dirty="0"/>
              <a:t> (</a:t>
            </a:r>
            <a:r>
              <a:rPr lang="cs-CZ" altLang="en-US" sz="1400" dirty="0" err="1"/>
              <a:t>named</a:t>
            </a:r>
            <a:r>
              <a:rPr lang="cs-CZ" altLang="en-US" sz="1400" dirty="0"/>
              <a:t> </a:t>
            </a:r>
            <a:r>
              <a:rPr lang="cs-CZ" altLang="en-US" sz="1400" dirty="0" err="1"/>
              <a:t>destination</a:t>
            </a:r>
            <a:r>
              <a:rPr lang="cs-CZ" altLang="en-US" sz="1400" dirty="0"/>
              <a:t> port)</a:t>
            </a:r>
          </a:p>
          <a:p>
            <a:pPr marL="182563" lvl="1">
              <a:lnSpc>
                <a:spcPct val="100000"/>
              </a:lnSpc>
              <a:tabLst>
                <a:tab pos="182563" algn="l"/>
              </a:tabLst>
            </a:pPr>
            <a:r>
              <a:rPr lang="cs-CZ" altLang="en-US" sz="1400" dirty="0" err="1"/>
              <a:t>Exactly</a:t>
            </a:r>
            <a:r>
              <a:rPr lang="cs-CZ" altLang="en-US" sz="1400" dirty="0"/>
              <a:t> </a:t>
            </a:r>
            <a:r>
              <a:rPr lang="cs-CZ" altLang="en-US" sz="1400" dirty="0" err="1"/>
              <a:t>the</a:t>
            </a:r>
            <a:r>
              <a:rPr lang="cs-CZ" altLang="en-US" sz="1400" dirty="0"/>
              <a:t> </a:t>
            </a:r>
            <a:r>
              <a:rPr lang="cs-CZ" altLang="en-US" sz="1400" dirty="0" err="1"/>
              <a:t>same</a:t>
            </a:r>
            <a:r>
              <a:rPr lang="cs-CZ" altLang="en-US" sz="1400" dirty="0"/>
              <a:t> as CFR </a:t>
            </a:r>
            <a:r>
              <a:rPr lang="cs-CZ" altLang="en-US" sz="1400" dirty="0" err="1"/>
              <a:t>except</a:t>
            </a:r>
            <a:r>
              <a:rPr lang="cs-CZ" altLang="en-US" sz="1400" dirty="0"/>
              <a:t> </a:t>
            </a:r>
            <a:r>
              <a:rPr lang="cs-CZ" altLang="en-US" sz="1400" dirty="0" err="1"/>
              <a:t>that</a:t>
            </a:r>
            <a:r>
              <a:rPr lang="cs-CZ" altLang="en-US" sz="1400" dirty="0"/>
              <a:t> </a:t>
            </a:r>
            <a:r>
              <a:rPr lang="cs-CZ" altLang="en-US" sz="1400" dirty="0" err="1"/>
              <a:t>the</a:t>
            </a:r>
            <a:r>
              <a:rPr lang="cs-CZ" altLang="en-US" sz="1400" dirty="0"/>
              <a:t> </a:t>
            </a:r>
            <a:r>
              <a:rPr lang="cs-CZ" altLang="en-US" sz="1400" dirty="0" err="1"/>
              <a:t>seller</a:t>
            </a:r>
            <a:r>
              <a:rPr lang="cs-CZ" altLang="en-US" sz="1400" dirty="0"/>
              <a:t> </a:t>
            </a:r>
            <a:r>
              <a:rPr lang="cs-CZ" altLang="en-US" sz="1400" dirty="0" err="1"/>
              <a:t>must</a:t>
            </a:r>
            <a:r>
              <a:rPr lang="cs-CZ" altLang="en-US" sz="1400" dirty="0"/>
              <a:t> in </a:t>
            </a:r>
            <a:r>
              <a:rPr lang="cs-CZ" altLang="en-US" sz="1400" dirty="0" err="1"/>
              <a:t>addition</a:t>
            </a:r>
            <a:r>
              <a:rPr lang="cs-CZ" altLang="en-US" sz="1400" dirty="0"/>
              <a:t> </a:t>
            </a:r>
            <a:r>
              <a:rPr lang="cs-CZ" altLang="en-US" sz="1400" dirty="0" err="1"/>
              <a:t>procure</a:t>
            </a:r>
            <a:r>
              <a:rPr lang="cs-CZ" altLang="en-US" sz="1400" dirty="0"/>
              <a:t> and </a:t>
            </a:r>
            <a:r>
              <a:rPr lang="cs-CZ" altLang="en-US" sz="1400" dirty="0" err="1"/>
              <a:t>pay</a:t>
            </a:r>
            <a:r>
              <a:rPr lang="cs-CZ" altLang="en-US" sz="1400" dirty="0"/>
              <a:t> </a:t>
            </a:r>
            <a:r>
              <a:rPr lang="cs-CZ" altLang="en-US" sz="1400" dirty="0" err="1"/>
              <a:t>for</a:t>
            </a:r>
            <a:r>
              <a:rPr lang="cs-CZ" altLang="en-US" sz="1400" dirty="0"/>
              <a:t> </a:t>
            </a:r>
            <a:r>
              <a:rPr lang="cs-CZ" altLang="en-US" sz="1400" dirty="0" err="1"/>
              <a:t>insurance</a:t>
            </a:r>
            <a:r>
              <a:rPr lang="cs-CZ" altLang="en-US" sz="1400" dirty="0"/>
              <a:t> </a:t>
            </a:r>
            <a:r>
              <a:rPr lang="cs-CZ" altLang="en-US" sz="1400" dirty="0" err="1"/>
              <a:t>for</a:t>
            </a:r>
            <a:r>
              <a:rPr lang="cs-CZ" altLang="en-US" sz="1400" dirty="0"/>
              <a:t> </a:t>
            </a:r>
            <a:r>
              <a:rPr lang="cs-CZ" altLang="en-US" sz="1400" dirty="0" err="1"/>
              <a:t>the</a:t>
            </a:r>
            <a:r>
              <a:rPr lang="cs-CZ" altLang="en-US" sz="1400" dirty="0"/>
              <a:t> </a:t>
            </a:r>
            <a:r>
              <a:rPr lang="cs-CZ" altLang="en-US" sz="1400" dirty="0" err="1"/>
              <a:t>buyer</a:t>
            </a:r>
            <a:r>
              <a:rPr lang="cs-CZ" altLang="en-US" sz="1400" dirty="0"/>
              <a:t>. </a:t>
            </a:r>
            <a:r>
              <a:rPr lang="cs-CZ" altLang="en-US" sz="1400" b="1" dirty="0" err="1"/>
              <a:t>Maritime</a:t>
            </a:r>
            <a:r>
              <a:rPr lang="cs-CZ" altLang="en-US" sz="1400" dirty="0"/>
              <a:t> transport </a:t>
            </a:r>
            <a:r>
              <a:rPr lang="cs-CZ" altLang="en-US" sz="1400" dirty="0" err="1"/>
              <a:t>only</a:t>
            </a:r>
            <a:r>
              <a:rPr lang="cs-CZ" altLang="en-US" sz="1400" dirty="0"/>
              <a:t>.</a:t>
            </a:r>
          </a:p>
          <a:p>
            <a:pPr>
              <a:lnSpc>
                <a:spcPct val="100000"/>
              </a:lnSpc>
              <a:tabLst>
                <a:tab pos="182563" algn="l"/>
              </a:tabLst>
            </a:pPr>
            <a:r>
              <a:rPr lang="cs-CZ" altLang="en-US" sz="1400" b="1" dirty="0"/>
              <a:t>CPT</a:t>
            </a:r>
            <a:r>
              <a:rPr lang="cs-CZ" altLang="en-US" sz="1400" dirty="0"/>
              <a:t> – </a:t>
            </a:r>
            <a:r>
              <a:rPr lang="cs-CZ" altLang="en-US" sz="1400" dirty="0" err="1"/>
              <a:t>Carriage</a:t>
            </a:r>
            <a:r>
              <a:rPr lang="cs-CZ" altLang="en-US" sz="1400" dirty="0"/>
              <a:t> </a:t>
            </a:r>
            <a:r>
              <a:rPr lang="cs-CZ" altLang="en-US" sz="1400" dirty="0" err="1"/>
              <a:t>Paid</a:t>
            </a:r>
            <a:r>
              <a:rPr lang="cs-CZ" altLang="en-US" sz="1400" dirty="0"/>
              <a:t> To (</a:t>
            </a:r>
            <a:r>
              <a:rPr lang="cs-CZ" altLang="en-US" sz="1400" dirty="0" err="1"/>
              <a:t>named</a:t>
            </a:r>
            <a:r>
              <a:rPr lang="cs-CZ" altLang="en-US" sz="1400" dirty="0"/>
              <a:t> place of </a:t>
            </a:r>
            <a:r>
              <a:rPr lang="cs-CZ" altLang="en-US" sz="1400" dirty="0" err="1"/>
              <a:t>destination</a:t>
            </a:r>
            <a:r>
              <a:rPr lang="cs-CZ" altLang="en-US" sz="1400" dirty="0"/>
              <a:t>)</a:t>
            </a:r>
          </a:p>
          <a:p>
            <a:pPr marL="182563" lvl="1">
              <a:lnSpc>
                <a:spcPct val="100000"/>
              </a:lnSpc>
              <a:tabLst>
                <a:tab pos="182563" algn="l"/>
              </a:tabLst>
            </a:pPr>
            <a:r>
              <a:rPr lang="cs-CZ" altLang="en-US" sz="1400" dirty="0" err="1"/>
              <a:t>The</a:t>
            </a:r>
            <a:r>
              <a:rPr lang="cs-CZ" altLang="en-US" sz="1400" dirty="0"/>
              <a:t> </a:t>
            </a:r>
            <a:r>
              <a:rPr lang="cs-CZ" altLang="en-US" sz="1400" dirty="0" err="1"/>
              <a:t>general</a:t>
            </a:r>
            <a:r>
              <a:rPr lang="cs-CZ" altLang="en-US" sz="1400" dirty="0"/>
              <a:t>/</a:t>
            </a:r>
            <a:r>
              <a:rPr lang="cs-CZ" altLang="en-US" sz="1400" b="1" dirty="0" err="1"/>
              <a:t>containerised</a:t>
            </a:r>
            <a:r>
              <a:rPr lang="cs-CZ" altLang="en-US" sz="1400" dirty="0"/>
              <a:t>/</a:t>
            </a:r>
            <a:r>
              <a:rPr lang="cs-CZ" altLang="en-US" sz="1400" dirty="0" err="1"/>
              <a:t>multimodal</a:t>
            </a:r>
            <a:r>
              <a:rPr lang="cs-CZ" altLang="en-US" sz="1400" dirty="0"/>
              <a:t> </a:t>
            </a:r>
            <a:r>
              <a:rPr lang="cs-CZ" altLang="en-US" sz="1400" dirty="0" err="1"/>
              <a:t>equivalent</a:t>
            </a:r>
            <a:r>
              <a:rPr lang="cs-CZ" altLang="en-US" sz="1400" dirty="0"/>
              <a:t> of CFR. </a:t>
            </a:r>
            <a:r>
              <a:rPr lang="cs-CZ" altLang="en-US" sz="1400" dirty="0" err="1"/>
              <a:t>The</a:t>
            </a:r>
            <a:r>
              <a:rPr lang="cs-CZ" altLang="en-US" sz="1400" dirty="0"/>
              <a:t> </a:t>
            </a:r>
            <a:r>
              <a:rPr lang="cs-CZ" altLang="en-US" sz="1400" dirty="0" err="1"/>
              <a:t>seller</a:t>
            </a:r>
            <a:r>
              <a:rPr lang="cs-CZ" altLang="en-US" sz="1400" dirty="0"/>
              <a:t> </a:t>
            </a:r>
            <a:r>
              <a:rPr lang="cs-CZ" altLang="en-US" sz="1400" dirty="0" err="1"/>
              <a:t>pays</a:t>
            </a:r>
            <a:r>
              <a:rPr lang="cs-CZ" altLang="en-US" sz="1400" dirty="0"/>
              <a:t> </a:t>
            </a:r>
            <a:r>
              <a:rPr lang="cs-CZ" altLang="en-US" sz="1400" dirty="0" err="1"/>
              <a:t>for</a:t>
            </a:r>
            <a:r>
              <a:rPr lang="cs-CZ" altLang="en-US" sz="1400" dirty="0"/>
              <a:t> </a:t>
            </a:r>
            <a:r>
              <a:rPr lang="cs-CZ" altLang="en-US" sz="1400" dirty="0" err="1"/>
              <a:t>carriage</a:t>
            </a:r>
            <a:r>
              <a:rPr lang="cs-CZ" altLang="en-US" sz="1400" dirty="0"/>
              <a:t> to </a:t>
            </a:r>
            <a:r>
              <a:rPr lang="cs-CZ" altLang="en-US" sz="1400" dirty="0" err="1"/>
              <a:t>the</a:t>
            </a:r>
            <a:r>
              <a:rPr lang="cs-CZ" altLang="en-US" sz="1400" dirty="0"/>
              <a:t> </a:t>
            </a:r>
            <a:r>
              <a:rPr lang="cs-CZ" altLang="en-US" sz="1400" dirty="0" err="1"/>
              <a:t>named</a:t>
            </a:r>
            <a:r>
              <a:rPr lang="cs-CZ" altLang="en-US" sz="1400" dirty="0"/>
              <a:t> point of </a:t>
            </a:r>
            <a:r>
              <a:rPr lang="cs-CZ" altLang="en-US" sz="1400" dirty="0" err="1"/>
              <a:t>destination</a:t>
            </a:r>
            <a:r>
              <a:rPr lang="cs-CZ" altLang="en-US" sz="1400" dirty="0"/>
              <a:t>, but risk </a:t>
            </a:r>
            <a:r>
              <a:rPr lang="cs-CZ" altLang="en-US" sz="1400" dirty="0" err="1"/>
              <a:t>passes</a:t>
            </a:r>
            <a:r>
              <a:rPr lang="cs-CZ" altLang="en-US" sz="1400" dirty="0"/>
              <a:t> </a:t>
            </a:r>
            <a:r>
              <a:rPr lang="cs-CZ" altLang="en-US" sz="1400" dirty="0" err="1"/>
              <a:t>when</a:t>
            </a:r>
            <a:r>
              <a:rPr lang="cs-CZ" altLang="en-US" sz="1400" dirty="0"/>
              <a:t> </a:t>
            </a:r>
            <a:r>
              <a:rPr lang="cs-CZ" altLang="en-US" sz="1400" dirty="0" err="1"/>
              <a:t>the</a:t>
            </a:r>
            <a:r>
              <a:rPr lang="cs-CZ" altLang="en-US" sz="1400" dirty="0"/>
              <a:t> </a:t>
            </a:r>
            <a:r>
              <a:rPr lang="cs-CZ" altLang="en-US" sz="1400" dirty="0" err="1"/>
              <a:t>goods</a:t>
            </a:r>
            <a:r>
              <a:rPr lang="cs-CZ" altLang="en-US" sz="1400" dirty="0"/>
              <a:t> are </a:t>
            </a:r>
            <a:r>
              <a:rPr lang="cs-CZ" altLang="en-US" sz="1400" dirty="0" err="1"/>
              <a:t>handed</a:t>
            </a:r>
            <a:r>
              <a:rPr lang="cs-CZ" altLang="en-US" sz="1400" dirty="0"/>
              <a:t> </a:t>
            </a:r>
            <a:r>
              <a:rPr lang="cs-CZ" altLang="en-US" sz="1400" dirty="0" err="1"/>
              <a:t>over</a:t>
            </a:r>
            <a:r>
              <a:rPr lang="cs-CZ" altLang="en-US" sz="1400" dirty="0"/>
              <a:t> to </a:t>
            </a:r>
            <a:r>
              <a:rPr lang="cs-CZ" altLang="en-US" sz="1400" dirty="0" err="1"/>
              <a:t>the</a:t>
            </a:r>
            <a:r>
              <a:rPr lang="cs-CZ" altLang="en-US" sz="1400" dirty="0"/>
              <a:t> </a:t>
            </a:r>
            <a:r>
              <a:rPr lang="cs-CZ" altLang="en-US" sz="1400" dirty="0" err="1"/>
              <a:t>first</a:t>
            </a:r>
            <a:r>
              <a:rPr lang="cs-CZ" altLang="en-US" sz="1400" dirty="0"/>
              <a:t> </a:t>
            </a:r>
            <a:r>
              <a:rPr lang="cs-CZ" altLang="en-US" sz="1400" dirty="0" err="1"/>
              <a:t>carrier</a:t>
            </a:r>
            <a:r>
              <a:rPr lang="cs-CZ" altLang="en-US" sz="1400" dirty="0"/>
              <a:t>.</a:t>
            </a:r>
          </a:p>
          <a:p>
            <a:pPr>
              <a:lnSpc>
                <a:spcPct val="100000"/>
              </a:lnSpc>
              <a:tabLst>
                <a:tab pos="182563" algn="l"/>
              </a:tabLst>
            </a:pPr>
            <a:r>
              <a:rPr lang="cs-CZ" altLang="en-US" sz="1400" b="1" dirty="0"/>
              <a:t>CIP</a:t>
            </a:r>
            <a:r>
              <a:rPr lang="cs-CZ" altLang="en-US" sz="1400" dirty="0"/>
              <a:t> – </a:t>
            </a:r>
            <a:r>
              <a:rPr lang="cs-CZ" altLang="en-US" sz="1400" dirty="0" err="1"/>
              <a:t>Carriage</a:t>
            </a:r>
            <a:r>
              <a:rPr lang="cs-CZ" altLang="en-US" sz="1400" dirty="0"/>
              <a:t> and </a:t>
            </a:r>
            <a:r>
              <a:rPr lang="cs-CZ" altLang="en-US" sz="1400" dirty="0" err="1"/>
              <a:t>Insurance</a:t>
            </a:r>
            <a:r>
              <a:rPr lang="cs-CZ" altLang="en-US" sz="1400" dirty="0"/>
              <a:t> </a:t>
            </a:r>
            <a:r>
              <a:rPr lang="cs-CZ" altLang="en-US" sz="1400" dirty="0" err="1"/>
              <a:t>Paid</a:t>
            </a:r>
            <a:r>
              <a:rPr lang="cs-CZ" altLang="en-US" sz="1400" dirty="0"/>
              <a:t> (To) (</a:t>
            </a:r>
            <a:r>
              <a:rPr lang="cs-CZ" altLang="en-US" sz="1400" dirty="0" err="1"/>
              <a:t>named</a:t>
            </a:r>
            <a:r>
              <a:rPr lang="cs-CZ" altLang="en-US" sz="1400" dirty="0"/>
              <a:t> place of </a:t>
            </a:r>
            <a:r>
              <a:rPr lang="cs-CZ" altLang="en-US" sz="1400" dirty="0" err="1"/>
              <a:t>destination</a:t>
            </a:r>
            <a:r>
              <a:rPr lang="cs-CZ" altLang="en-US" sz="1400" dirty="0"/>
              <a:t>)</a:t>
            </a:r>
          </a:p>
          <a:p>
            <a:pPr marL="182563" lvl="1">
              <a:lnSpc>
                <a:spcPct val="100000"/>
              </a:lnSpc>
              <a:tabLst>
                <a:tab pos="182563" algn="l"/>
              </a:tabLst>
            </a:pPr>
            <a:r>
              <a:rPr lang="cs-CZ" altLang="en-US" sz="1400" dirty="0" err="1"/>
              <a:t>The</a:t>
            </a:r>
            <a:r>
              <a:rPr lang="cs-CZ" altLang="en-US" sz="1400" dirty="0"/>
              <a:t> </a:t>
            </a:r>
            <a:r>
              <a:rPr lang="cs-CZ" altLang="en-US" sz="1400" b="1" dirty="0" err="1"/>
              <a:t>containerised</a:t>
            </a:r>
            <a:r>
              <a:rPr lang="cs-CZ" altLang="en-US" sz="1400" dirty="0"/>
              <a:t> transport/</a:t>
            </a:r>
            <a:r>
              <a:rPr lang="cs-CZ" altLang="en-US" sz="1400" dirty="0" err="1"/>
              <a:t>multimodal</a:t>
            </a:r>
            <a:r>
              <a:rPr lang="cs-CZ" altLang="en-US" sz="1400" dirty="0"/>
              <a:t> </a:t>
            </a:r>
            <a:r>
              <a:rPr lang="cs-CZ" altLang="en-US" sz="1400" dirty="0" err="1"/>
              <a:t>equivalent</a:t>
            </a:r>
            <a:r>
              <a:rPr lang="cs-CZ" altLang="en-US" sz="1400" dirty="0"/>
              <a:t> of CIF. </a:t>
            </a:r>
            <a:r>
              <a:rPr lang="cs-CZ" altLang="en-US" sz="1400" dirty="0" err="1"/>
              <a:t>Seller</a:t>
            </a:r>
            <a:r>
              <a:rPr lang="cs-CZ" altLang="en-US" sz="1400" dirty="0"/>
              <a:t> </a:t>
            </a:r>
            <a:r>
              <a:rPr lang="cs-CZ" altLang="en-US" sz="1400" dirty="0" err="1"/>
              <a:t>pays</a:t>
            </a:r>
            <a:r>
              <a:rPr lang="cs-CZ" altLang="en-US" sz="1400" dirty="0"/>
              <a:t> </a:t>
            </a:r>
            <a:r>
              <a:rPr lang="cs-CZ" altLang="en-US" sz="1400" dirty="0" err="1"/>
              <a:t>for</a:t>
            </a:r>
            <a:r>
              <a:rPr lang="cs-CZ" altLang="en-US" sz="1400" dirty="0"/>
              <a:t> </a:t>
            </a:r>
            <a:r>
              <a:rPr lang="cs-CZ" altLang="en-US" sz="1400" dirty="0" err="1"/>
              <a:t>carriage</a:t>
            </a:r>
            <a:r>
              <a:rPr lang="cs-CZ" altLang="en-US" sz="1400" dirty="0"/>
              <a:t> and </a:t>
            </a:r>
            <a:r>
              <a:rPr lang="cs-CZ" altLang="en-US" sz="1400" dirty="0" err="1"/>
              <a:t>insurance</a:t>
            </a:r>
            <a:r>
              <a:rPr lang="cs-CZ" altLang="en-US" sz="1400" dirty="0"/>
              <a:t> to </a:t>
            </a:r>
            <a:r>
              <a:rPr lang="cs-CZ" altLang="en-US" sz="1400" dirty="0" err="1"/>
              <a:t>the</a:t>
            </a:r>
            <a:r>
              <a:rPr lang="cs-CZ" altLang="en-US" sz="1400" dirty="0"/>
              <a:t> </a:t>
            </a:r>
            <a:r>
              <a:rPr lang="cs-CZ" altLang="en-US" sz="1400" dirty="0" err="1"/>
              <a:t>named</a:t>
            </a:r>
            <a:r>
              <a:rPr lang="cs-CZ" altLang="en-US" sz="1400" dirty="0"/>
              <a:t> </a:t>
            </a:r>
            <a:r>
              <a:rPr lang="cs-CZ" altLang="en-US" sz="1400" dirty="0" err="1"/>
              <a:t>destination</a:t>
            </a:r>
            <a:r>
              <a:rPr lang="cs-CZ" altLang="en-US" sz="1400" dirty="0"/>
              <a:t> point, but risk </a:t>
            </a:r>
            <a:r>
              <a:rPr lang="cs-CZ" altLang="en-US" sz="1400" dirty="0" err="1"/>
              <a:t>passes</a:t>
            </a:r>
            <a:r>
              <a:rPr lang="cs-CZ" altLang="en-US" sz="1400" dirty="0"/>
              <a:t> </a:t>
            </a:r>
            <a:r>
              <a:rPr lang="cs-CZ" altLang="en-US" sz="1400" dirty="0" err="1"/>
              <a:t>when</a:t>
            </a:r>
            <a:r>
              <a:rPr lang="cs-CZ" altLang="en-US" sz="1400" dirty="0"/>
              <a:t> </a:t>
            </a:r>
            <a:r>
              <a:rPr lang="cs-CZ" altLang="en-US" sz="1400" dirty="0" err="1"/>
              <a:t>the</a:t>
            </a:r>
            <a:r>
              <a:rPr lang="cs-CZ" altLang="en-US" sz="1400" dirty="0"/>
              <a:t> </a:t>
            </a:r>
            <a:r>
              <a:rPr lang="cs-CZ" altLang="en-US" sz="1400" dirty="0" err="1"/>
              <a:t>goods</a:t>
            </a:r>
            <a:r>
              <a:rPr lang="cs-CZ" altLang="en-US" sz="1400" dirty="0"/>
              <a:t> are </a:t>
            </a:r>
            <a:r>
              <a:rPr lang="cs-CZ" altLang="en-US" sz="1400" dirty="0" err="1"/>
              <a:t>handed</a:t>
            </a:r>
            <a:r>
              <a:rPr lang="cs-CZ" altLang="en-US" sz="1400" dirty="0"/>
              <a:t> </a:t>
            </a:r>
            <a:r>
              <a:rPr lang="cs-CZ" altLang="en-US" sz="1400" dirty="0" err="1"/>
              <a:t>over</a:t>
            </a:r>
            <a:r>
              <a:rPr lang="cs-CZ" altLang="en-US" sz="1400" dirty="0"/>
              <a:t> to </a:t>
            </a:r>
            <a:r>
              <a:rPr lang="cs-CZ" altLang="en-US" sz="1400" dirty="0" err="1"/>
              <a:t>the</a:t>
            </a:r>
            <a:r>
              <a:rPr lang="cs-CZ" altLang="en-US" sz="1400" dirty="0"/>
              <a:t> </a:t>
            </a:r>
            <a:r>
              <a:rPr lang="cs-CZ" altLang="en-US" sz="1400" dirty="0" err="1"/>
              <a:t>first</a:t>
            </a:r>
            <a:r>
              <a:rPr lang="cs-CZ" altLang="en-US" sz="1400" dirty="0"/>
              <a:t> </a:t>
            </a:r>
            <a:r>
              <a:rPr lang="cs-CZ" altLang="en-US" sz="1400" dirty="0" err="1"/>
              <a:t>carrier</a:t>
            </a:r>
            <a:r>
              <a:rPr lang="cs-CZ" altLang="en-US" sz="1400" dirty="0"/>
              <a:t>.</a:t>
            </a:r>
            <a:endParaRPr lang="cs-CZ" alt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a:extLst>
              <a:ext uri="{FF2B5EF4-FFF2-40B4-BE49-F238E27FC236}">
                <a16:creationId xmlns:a16="http://schemas.microsoft.com/office/drawing/2014/main" id="{5C599E7D-E9BF-40B4-BF31-428E63AF3D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2CA36BF3-262A-4D20-A37C-3F41C0D7B798}" type="slidenum">
              <a:rPr lang="cs-CZ" altLang="cs-CZ" sz="1000">
                <a:solidFill>
                  <a:srgbClr val="7D1E1E"/>
                </a:solidFill>
              </a:rPr>
              <a:pPr>
                <a:spcBef>
                  <a:spcPct val="0"/>
                </a:spcBef>
                <a:buClrTx/>
                <a:buFontTx/>
                <a:buNone/>
              </a:pPr>
              <a:t>14</a:t>
            </a:fld>
            <a:endParaRPr lang="cs-CZ" altLang="cs-CZ" sz="1000">
              <a:solidFill>
                <a:srgbClr val="7D1E1E"/>
              </a:solidFill>
            </a:endParaRPr>
          </a:p>
        </p:txBody>
      </p:sp>
      <p:sp>
        <p:nvSpPr>
          <p:cNvPr id="15363" name="Rectangle 2">
            <a:extLst>
              <a:ext uri="{FF2B5EF4-FFF2-40B4-BE49-F238E27FC236}">
                <a16:creationId xmlns:a16="http://schemas.microsoft.com/office/drawing/2014/main" id="{9D1AD3B7-43BC-4C48-92BC-32E612C27D5F}"/>
              </a:ext>
            </a:extLst>
          </p:cNvPr>
          <p:cNvSpPr>
            <a:spLocks noGrp="1" noChangeArrowheads="1"/>
          </p:cNvSpPr>
          <p:nvPr>
            <p:ph type="title"/>
          </p:nvPr>
        </p:nvSpPr>
        <p:spPr>
          <a:xfrm>
            <a:off x="767213" y="407869"/>
            <a:ext cx="7772400" cy="503238"/>
          </a:xfrm>
        </p:spPr>
        <p:txBody>
          <a:bodyPr/>
          <a:lstStyle/>
          <a:p>
            <a:r>
              <a:rPr lang="cs-CZ" altLang="en-US" b="1" dirty="0" err="1"/>
              <a:t>Incoterms</a:t>
            </a:r>
            <a:r>
              <a:rPr lang="cs-CZ" altLang="en-US" b="1" dirty="0"/>
              <a:t>: </a:t>
            </a:r>
            <a:r>
              <a:rPr lang="cs-CZ" altLang="en-US" b="1" dirty="0" err="1"/>
              <a:t>selling</a:t>
            </a:r>
            <a:r>
              <a:rPr lang="cs-CZ" altLang="en-US" b="1" dirty="0"/>
              <a:t> </a:t>
            </a:r>
            <a:r>
              <a:rPr lang="cs-CZ" altLang="en-US" b="1" dirty="0" err="1"/>
              <a:t>terms</a:t>
            </a:r>
            <a:endParaRPr lang="cs-CZ" altLang="en-US" b="1" dirty="0"/>
          </a:p>
        </p:txBody>
      </p:sp>
      <p:sp>
        <p:nvSpPr>
          <p:cNvPr id="8196" name="Rectangle 3">
            <a:extLst>
              <a:ext uri="{FF2B5EF4-FFF2-40B4-BE49-F238E27FC236}">
                <a16:creationId xmlns:a16="http://schemas.microsoft.com/office/drawing/2014/main" id="{B885FFDE-7509-44D1-B579-4E22CDC54BDC}"/>
              </a:ext>
            </a:extLst>
          </p:cNvPr>
          <p:cNvSpPr>
            <a:spLocks noGrp="1" noChangeArrowheads="1"/>
          </p:cNvSpPr>
          <p:nvPr>
            <p:ph type="body" sz="half" idx="1"/>
          </p:nvPr>
        </p:nvSpPr>
        <p:spPr>
          <a:xfrm>
            <a:off x="767213" y="1232694"/>
            <a:ext cx="7920038" cy="4824412"/>
          </a:xfrm>
        </p:spPr>
        <p:txBody>
          <a:bodyPr/>
          <a:lstStyle/>
          <a:p>
            <a:pPr>
              <a:lnSpc>
                <a:spcPct val="100000"/>
              </a:lnSpc>
              <a:tabLst>
                <a:tab pos="182563" algn="l"/>
              </a:tabLst>
              <a:defRPr/>
            </a:pPr>
            <a:r>
              <a:rPr lang="cs-CZ" altLang="en-US" sz="1400" b="1" dirty="0"/>
              <a:t>Group D – </a:t>
            </a:r>
            <a:r>
              <a:rPr lang="cs-CZ" altLang="en-US" sz="1400" b="1" dirty="0" err="1"/>
              <a:t>Arrival</a:t>
            </a:r>
            <a:endParaRPr lang="cs-CZ" altLang="en-US" sz="1400" b="1" dirty="0"/>
          </a:p>
          <a:p>
            <a:pPr>
              <a:lnSpc>
                <a:spcPct val="100000"/>
              </a:lnSpc>
              <a:tabLst>
                <a:tab pos="182563" algn="l"/>
              </a:tabLst>
              <a:defRPr/>
            </a:pPr>
            <a:r>
              <a:rPr lang="cs-CZ" altLang="en-US" sz="1400" b="1" dirty="0"/>
              <a:t>DAP</a:t>
            </a:r>
            <a:r>
              <a:rPr lang="cs-CZ" altLang="en-US" sz="1400" dirty="0"/>
              <a:t> (</a:t>
            </a:r>
            <a:r>
              <a:rPr lang="cs-CZ" altLang="en-US" sz="1400" dirty="0" err="1"/>
              <a:t>Delivered</a:t>
            </a:r>
            <a:r>
              <a:rPr lang="cs-CZ" altLang="en-US" sz="1400" dirty="0"/>
              <a:t> </a:t>
            </a:r>
            <a:r>
              <a:rPr lang="cs-CZ" altLang="en-US" sz="1400" dirty="0" err="1"/>
              <a:t>at</a:t>
            </a:r>
            <a:r>
              <a:rPr lang="cs-CZ" altLang="en-US" sz="1400" dirty="0"/>
              <a:t> Place)</a:t>
            </a:r>
          </a:p>
          <a:p>
            <a:pPr marL="177800">
              <a:lnSpc>
                <a:spcPct val="100000"/>
              </a:lnSpc>
              <a:tabLst>
                <a:tab pos="182563" algn="l"/>
              </a:tabLst>
              <a:defRPr/>
            </a:pPr>
            <a:r>
              <a:rPr lang="en-US" altLang="en-US" sz="1400" dirty="0"/>
              <a:t>Seller delivers the goods when they are placed at the disposal of the buyer on the arriving means of transport ready for unloading at the named place of destination. Parties are advised to specify as clearly as possible the point within the agreed place of destination, because risks transfer at this point from seller to buyer. If the seller is responsible for clearing the goods, paying duties etc., consideration should be given to using the DDP term.</a:t>
            </a:r>
            <a:r>
              <a:rPr lang="cs-CZ" altLang="en-US" sz="1400" b="1" dirty="0"/>
              <a:t> </a:t>
            </a:r>
          </a:p>
          <a:p>
            <a:pPr marL="177800" indent="-177800">
              <a:lnSpc>
                <a:spcPct val="100000"/>
              </a:lnSpc>
              <a:tabLst>
                <a:tab pos="182563" algn="l"/>
              </a:tabLst>
              <a:defRPr/>
            </a:pPr>
            <a:r>
              <a:rPr lang="cs-CZ" altLang="en-US" sz="1400" b="1" dirty="0"/>
              <a:t>DPU</a:t>
            </a:r>
            <a:r>
              <a:rPr lang="cs-CZ" altLang="en-US" sz="1400" dirty="0"/>
              <a:t> (</a:t>
            </a:r>
            <a:r>
              <a:rPr lang="cs-CZ" altLang="en-US" sz="1400" dirty="0" err="1"/>
              <a:t>Delivered</a:t>
            </a:r>
            <a:r>
              <a:rPr lang="cs-CZ" altLang="en-US" sz="1400" dirty="0"/>
              <a:t> </a:t>
            </a:r>
            <a:r>
              <a:rPr lang="cs-CZ" altLang="en-US" sz="1400" dirty="0" err="1"/>
              <a:t>at</a:t>
            </a:r>
            <a:r>
              <a:rPr lang="cs-CZ" altLang="en-US" sz="1400" dirty="0"/>
              <a:t> Place </a:t>
            </a:r>
            <a:r>
              <a:rPr lang="cs-CZ" altLang="en-US" sz="1400" dirty="0" err="1"/>
              <a:t>Unloaded</a:t>
            </a:r>
            <a:r>
              <a:rPr lang="cs-CZ" altLang="en-US" sz="1400" dirty="0"/>
              <a:t>)</a:t>
            </a:r>
          </a:p>
          <a:p>
            <a:pPr marL="182563" lvl="1">
              <a:lnSpc>
                <a:spcPct val="100000"/>
              </a:lnSpc>
              <a:tabLst>
                <a:tab pos="182563" algn="l"/>
              </a:tabLst>
              <a:defRPr/>
            </a:pPr>
            <a:r>
              <a:rPr lang="en-US" altLang="en-US" sz="1400" dirty="0"/>
              <a:t>Seller delivers when the goods, once unloaded from the arriving means of transport, are placed at the disposal of the buyer at a named terminal at the named port or place of destination. "Terminal" includes quay, warehouse, container yard or road, rail or air terminal. Both parties should agree the terminal and if possible a point within the terminal at which point the risks will transfer from the seller to the buyer of the goods. If it is intended that the seller is to bear all the costs and responsibilities from the terminal to another point, DAP or DDP may apply.</a:t>
            </a:r>
            <a:endParaRPr lang="cs-CZ" altLang="en-US" sz="1400" dirty="0"/>
          </a:p>
          <a:p>
            <a:pPr>
              <a:lnSpc>
                <a:spcPct val="100000"/>
              </a:lnSpc>
              <a:tabLst>
                <a:tab pos="182563" algn="l"/>
              </a:tabLst>
              <a:defRPr/>
            </a:pPr>
            <a:r>
              <a:rPr lang="cs-CZ" altLang="en-US" sz="1400" b="1" dirty="0"/>
              <a:t>DDP</a:t>
            </a:r>
            <a:r>
              <a:rPr lang="cs-CZ" altLang="en-US" sz="1400" dirty="0"/>
              <a:t> – </a:t>
            </a:r>
            <a:r>
              <a:rPr lang="cs-CZ" altLang="en-US" sz="1400" dirty="0" err="1"/>
              <a:t>Delivered</a:t>
            </a:r>
            <a:r>
              <a:rPr lang="cs-CZ" altLang="en-US" sz="1400" dirty="0"/>
              <a:t> Duty </a:t>
            </a:r>
            <a:r>
              <a:rPr lang="cs-CZ" altLang="en-US" sz="1400" dirty="0" err="1"/>
              <a:t>Paid</a:t>
            </a:r>
            <a:r>
              <a:rPr lang="cs-CZ" altLang="en-US" sz="1400" dirty="0"/>
              <a:t> (</a:t>
            </a:r>
            <a:r>
              <a:rPr lang="cs-CZ" altLang="en-US" sz="1400" dirty="0" err="1"/>
              <a:t>named</a:t>
            </a:r>
            <a:r>
              <a:rPr lang="cs-CZ" altLang="en-US" sz="1400" dirty="0"/>
              <a:t> </a:t>
            </a:r>
            <a:r>
              <a:rPr lang="cs-CZ" altLang="en-US" sz="1400" dirty="0" err="1"/>
              <a:t>destination</a:t>
            </a:r>
            <a:r>
              <a:rPr lang="cs-CZ" altLang="en-US" sz="1400" dirty="0"/>
              <a:t> place)</a:t>
            </a:r>
          </a:p>
          <a:p>
            <a:pPr marL="182563" lvl="1">
              <a:lnSpc>
                <a:spcPct val="100000"/>
              </a:lnSpc>
              <a:tabLst>
                <a:tab pos="182563" algn="l"/>
              </a:tabLst>
              <a:defRPr/>
            </a:pPr>
            <a:r>
              <a:rPr lang="cs-CZ" altLang="en-US" sz="1400" dirty="0" err="1"/>
              <a:t>This</a:t>
            </a:r>
            <a:r>
              <a:rPr lang="cs-CZ" altLang="en-US" sz="1400" dirty="0"/>
              <a:t> term </a:t>
            </a:r>
            <a:r>
              <a:rPr lang="cs-CZ" altLang="en-US" sz="1400" dirty="0" err="1"/>
              <a:t>means</a:t>
            </a:r>
            <a:r>
              <a:rPr lang="cs-CZ" altLang="en-US" sz="1400" dirty="0"/>
              <a:t> </a:t>
            </a:r>
            <a:r>
              <a:rPr lang="cs-CZ" altLang="en-US" sz="1400" dirty="0" err="1"/>
              <a:t>that</a:t>
            </a:r>
            <a:r>
              <a:rPr lang="cs-CZ" altLang="en-US" sz="1400" dirty="0"/>
              <a:t> </a:t>
            </a:r>
            <a:r>
              <a:rPr lang="cs-CZ" altLang="en-US" sz="1400" dirty="0" err="1"/>
              <a:t>the</a:t>
            </a:r>
            <a:r>
              <a:rPr lang="cs-CZ" altLang="en-US" sz="1400" dirty="0"/>
              <a:t> </a:t>
            </a:r>
            <a:r>
              <a:rPr lang="cs-CZ" altLang="en-US" sz="1400" dirty="0" err="1"/>
              <a:t>seller</a:t>
            </a:r>
            <a:r>
              <a:rPr lang="cs-CZ" altLang="en-US" sz="1400" dirty="0"/>
              <a:t> </a:t>
            </a:r>
            <a:r>
              <a:rPr lang="cs-CZ" altLang="en-US" sz="1400" dirty="0" err="1"/>
              <a:t>pays</a:t>
            </a:r>
            <a:r>
              <a:rPr lang="cs-CZ" altLang="en-US" sz="1400" dirty="0"/>
              <a:t> </a:t>
            </a:r>
            <a:r>
              <a:rPr lang="cs-CZ" altLang="en-US" sz="1400" dirty="0" err="1"/>
              <a:t>for</a:t>
            </a:r>
            <a:r>
              <a:rPr lang="cs-CZ" altLang="en-US" sz="1400" dirty="0"/>
              <a:t> </a:t>
            </a:r>
            <a:r>
              <a:rPr lang="cs-CZ" altLang="en-US" sz="1400" dirty="0" err="1"/>
              <a:t>all</a:t>
            </a:r>
            <a:r>
              <a:rPr lang="cs-CZ" altLang="en-US" sz="1400" dirty="0"/>
              <a:t> </a:t>
            </a:r>
            <a:r>
              <a:rPr lang="cs-CZ" altLang="en-US" sz="1400" dirty="0" err="1"/>
              <a:t>transportation</a:t>
            </a:r>
            <a:r>
              <a:rPr lang="cs-CZ" altLang="en-US" sz="1400" dirty="0"/>
              <a:t> </a:t>
            </a:r>
            <a:r>
              <a:rPr lang="cs-CZ" altLang="en-US" sz="1400" dirty="0" err="1"/>
              <a:t>costs</a:t>
            </a:r>
            <a:r>
              <a:rPr lang="cs-CZ" altLang="en-US" sz="1400" dirty="0"/>
              <a:t> and </a:t>
            </a:r>
            <a:r>
              <a:rPr lang="cs-CZ" altLang="en-US" sz="1400" dirty="0" err="1"/>
              <a:t>bears</a:t>
            </a:r>
            <a:r>
              <a:rPr lang="cs-CZ" altLang="en-US" sz="1400" dirty="0"/>
              <a:t> </a:t>
            </a:r>
            <a:r>
              <a:rPr lang="cs-CZ" altLang="en-US" sz="1400" dirty="0" err="1"/>
              <a:t>all</a:t>
            </a:r>
            <a:r>
              <a:rPr lang="cs-CZ" altLang="en-US" sz="1400" dirty="0"/>
              <a:t> risk </a:t>
            </a:r>
            <a:r>
              <a:rPr lang="cs-CZ" altLang="en-US" sz="1400" dirty="0" err="1"/>
              <a:t>until</a:t>
            </a:r>
            <a:r>
              <a:rPr lang="cs-CZ" altLang="en-US" sz="1400" dirty="0"/>
              <a:t> </a:t>
            </a:r>
            <a:r>
              <a:rPr lang="cs-CZ" altLang="en-US" sz="1400" dirty="0" err="1"/>
              <a:t>the</a:t>
            </a:r>
            <a:r>
              <a:rPr lang="cs-CZ" altLang="en-US" sz="1400" dirty="0"/>
              <a:t> </a:t>
            </a:r>
            <a:r>
              <a:rPr lang="cs-CZ" altLang="en-US" sz="1400" dirty="0" err="1"/>
              <a:t>goods</a:t>
            </a:r>
            <a:r>
              <a:rPr lang="cs-CZ" altLang="en-US" sz="1400" dirty="0"/>
              <a:t> </a:t>
            </a:r>
            <a:r>
              <a:rPr lang="cs-CZ" altLang="en-US" sz="1400" dirty="0" err="1"/>
              <a:t>have</a:t>
            </a:r>
            <a:r>
              <a:rPr lang="cs-CZ" altLang="en-US" sz="1400" dirty="0"/>
              <a:t> </a:t>
            </a:r>
            <a:r>
              <a:rPr lang="cs-CZ" altLang="en-US" sz="1400" dirty="0" err="1"/>
              <a:t>been</a:t>
            </a:r>
            <a:r>
              <a:rPr lang="cs-CZ" altLang="en-US" sz="1400" dirty="0"/>
              <a:t> </a:t>
            </a:r>
            <a:r>
              <a:rPr lang="cs-CZ" altLang="en-US" sz="1400" dirty="0" err="1"/>
              <a:t>delivered</a:t>
            </a:r>
            <a:r>
              <a:rPr lang="cs-CZ" altLang="en-US" sz="1400" dirty="0"/>
              <a:t> and </a:t>
            </a:r>
            <a:r>
              <a:rPr lang="cs-CZ" altLang="en-US" sz="1400" dirty="0" err="1"/>
              <a:t>pays</a:t>
            </a:r>
            <a:r>
              <a:rPr lang="cs-CZ" altLang="en-US" sz="1400" dirty="0"/>
              <a:t> </a:t>
            </a:r>
            <a:r>
              <a:rPr lang="cs-CZ" altLang="en-US" sz="1400" dirty="0" err="1"/>
              <a:t>the</a:t>
            </a:r>
            <a:r>
              <a:rPr lang="cs-CZ" altLang="en-US" sz="1400" dirty="0"/>
              <a:t> duty. </a:t>
            </a:r>
            <a:r>
              <a:rPr lang="cs-CZ" altLang="en-US" sz="1400" dirty="0" err="1"/>
              <a:t>Also</a:t>
            </a:r>
            <a:r>
              <a:rPr lang="cs-CZ" altLang="en-US" sz="1400" dirty="0"/>
              <a:t> </a:t>
            </a:r>
            <a:r>
              <a:rPr lang="cs-CZ" altLang="en-US" sz="1400" dirty="0" err="1"/>
              <a:t>used</a:t>
            </a:r>
            <a:r>
              <a:rPr lang="cs-CZ" altLang="en-US" sz="1400" dirty="0"/>
              <a:t> </a:t>
            </a:r>
            <a:r>
              <a:rPr lang="cs-CZ" altLang="en-US" sz="1400" dirty="0" err="1"/>
              <a:t>interchangeably</a:t>
            </a:r>
            <a:r>
              <a:rPr lang="cs-CZ" altLang="en-US" sz="1400" dirty="0"/>
              <a:t> </a:t>
            </a:r>
            <a:r>
              <a:rPr lang="cs-CZ" altLang="en-US" sz="1400" dirty="0" err="1"/>
              <a:t>with</a:t>
            </a:r>
            <a:r>
              <a:rPr lang="cs-CZ" altLang="en-US" sz="1400" dirty="0"/>
              <a:t> </a:t>
            </a:r>
            <a:r>
              <a:rPr lang="cs-CZ" altLang="en-US" sz="1400" dirty="0" err="1"/>
              <a:t>the</a:t>
            </a:r>
            <a:r>
              <a:rPr lang="cs-CZ" altLang="en-US" sz="1400" dirty="0"/>
              <a:t> term "Free Domicile". </a:t>
            </a:r>
            <a:r>
              <a:rPr lang="cs-CZ" altLang="en-US" sz="1400" dirty="0" err="1"/>
              <a:t>The</a:t>
            </a:r>
            <a:r>
              <a:rPr lang="cs-CZ" altLang="en-US" sz="1400" dirty="0"/>
              <a:t> most </a:t>
            </a:r>
            <a:r>
              <a:rPr lang="cs-CZ" altLang="en-US" sz="1400" dirty="0" err="1"/>
              <a:t>comprehensive</a:t>
            </a:r>
            <a:r>
              <a:rPr lang="cs-CZ" altLang="en-US" sz="1400" dirty="0"/>
              <a:t> term </a:t>
            </a:r>
            <a:r>
              <a:rPr lang="cs-CZ" altLang="en-US" sz="1400" dirty="0" err="1"/>
              <a:t>for</a:t>
            </a:r>
            <a:r>
              <a:rPr lang="cs-CZ" altLang="en-US" sz="1400" dirty="0"/>
              <a:t> </a:t>
            </a:r>
            <a:r>
              <a:rPr lang="cs-CZ" altLang="en-US" sz="1400" dirty="0" err="1"/>
              <a:t>the</a:t>
            </a:r>
            <a:r>
              <a:rPr lang="cs-CZ" altLang="en-US" sz="1400" dirty="0"/>
              <a:t> </a:t>
            </a:r>
            <a:r>
              <a:rPr lang="cs-CZ" altLang="en-US" sz="1400" dirty="0" err="1"/>
              <a:t>buyer</a:t>
            </a:r>
            <a:r>
              <a:rPr lang="cs-CZ" altLang="en-US" sz="1400" dirty="0"/>
              <a:t>. In most of </a:t>
            </a:r>
            <a:r>
              <a:rPr lang="cs-CZ" altLang="en-US" sz="1400" dirty="0" err="1"/>
              <a:t>the</a:t>
            </a:r>
            <a:r>
              <a:rPr lang="cs-CZ" altLang="en-US" sz="1400" dirty="0"/>
              <a:t> </a:t>
            </a:r>
            <a:r>
              <a:rPr lang="cs-CZ" altLang="en-US" sz="1400" dirty="0" err="1"/>
              <a:t>importing</a:t>
            </a:r>
            <a:r>
              <a:rPr lang="cs-CZ" altLang="en-US" sz="1400" dirty="0"/>
              <a:t> </a:t>
            </a:r>
            <a:r>
              <a:rPr lang="cs-CZ" altLang="en-US" sz="1400" dirty="0" err="1"/>
              <a:t>countries</a:t>
            </a:r>
            <a:r>
              <a:rPr lang="cs-CZ" altLang="en-US" sz="1400" dirty="0"/>
              <a:t>, </a:t>
            </a:r>
            <a:r>
              <a:rPr lang="cs-CZ" altLang="en-US" sz="1400" dirty="0" err="1"/>
              <a:t>taxes</a:t>
            </a:r>
            <a:r>
              <a:rPr lang="cs-CZ" altLang="en-US" sz="1400" dirty="0"/>
              <a:t> such as (but not limited to) VAT and </a:t>
            </a:r>
            <a:r>
              <a:rPr lang="cs-CZ" altLang="en-US" sz="1400" dirty="0" err="1"/>
              <a:t>excises</a:t>
            </a:r>
            <a:r>
              <a:rPr lang="cs-CZ" altLang="en-US" sz="1400" dirty="0"/>
              <a:t> </a:t>
            </a:r>
            <a:r>
              <a:rPr lang="cs-CZ" altLang="en-US" sz="1400" dirty="0" err="1"/>
              <a:t>should</a:t>
            </a:r>
            <a:r>
              <a:rPr lang="cs-CZ" altLang="en-US" sz="1400" dirty="0"/>
              <a:t> not </a:t>
            </a:r>
            <a:r>
              <a:rPr lang="cs-CZ" altLang="en-US" sz="1400" dirty="0" err="1"/>
              <a:t>be</a:t>
            </a:r>
            <a:r>
              <a:rPr lang="cs-CZ" altLang="en-US" sz="1400" dirty="0"/>
              <a:t> </a:t>
            </a:r>
            <a:r>
              <a:rPr lang="cs-CZ" altLang="en-US" sz="1400" dirty="0" err="1"/>
              <a:t>considered</a:t>
            </a:r>
            <a:r>
              <a:rPr lang="cs-CZ" altLang="en-US" sz="1400" dirty="0"/>
              <a:t> </a:t>
            </a:r>
            <a:r>
              <a:rPr lang="cs-CZ" altLang="en-US" sz="1400" dirty="0" err="1"/>
              <a:t>prepaid</a:t>
            </a:r>
            <a:r>
              <a:rPr lang="cs-CZ" altLang="en-US" sz="1400" dirty="0"/>
              <a:t> </a:t>
            </a:r>
            <a:r>
              <a:rPr lang="cs-CZ" altLang="en-US" sz="1400" dirty="0" err="1"/>
              <a:t>being</a:t>
            </a:r>
            <a:r>
              <a:rPr lang="cs-CZ" altLang="en-US" sz="1400" dirty="0"/>
              <a:t> </a:t>
            </a:r>
            <a:r>
              <a:rPr lang="cs-CZ" altLang="en-US" sz="1400" dirty="0" err="1"/>
              <a:t>handled</a:t>
            </a:r>
            <a:r>
              <a:rPr lang="cs-CZ" altLang="en-US" sz="1400" dirty="0"/>
              <a:t> as a "</a:t>
            </a:r>
            <a:r>
              <a:rPr lang="cs-CZ" altLang="en-US" sz="1400" dirty="0" err="1"/>
              <a:t>refundable</a:t>
            </a:r>
            <a:r>
              <a:rPr lang="cs-CZ" altLang="en-US" sz="1400" dirty="0"/>
              <a:t>" tax. </a:t>
            </a:r>
            <a:r>
              <a:rPr lang="cs-CZ" altLang="en-US" sz="1400" dirty="0" err="1"/>
              <a:t>Therefore</a:t>
            </a:r>
            <a:r>
              <a:rPr lang="cs-CZ" altLang="en-US" sz="1400" dirty="0"/>
              <a:t>, VAT and </a:t>
            </a:r>
            <a:r>
              <a:rPr lang="cs-CZ" altLang="en-US" sz="1400" dirty="0" err="1"/>
              <a:t>excises</a:t>
            </a:r>
            <a:r>
              <a:rPr lang="cs-CZ" altLang="en-US" sz="1400" dirty="0"/>
              <a:t> </a:t>
            </a:r>
            <a:r>
              <a:rPr lang="cs-CZ" altLang="en-US" sz="1400" dirty="0" err="1"/>
              <a:t>usually</a:t>
            </a:r>
            <a:r>
              <a:rPr lang="cs-CZ" altLang="en-US" sz="1400" dirty="0"/>
              <a:t> are not </a:t>
            </a:r>
            <a:r>
              <a:rPr lang="cs-CZ" altLang="en-US" sz="1400" dirty="0" err="1"/>
              <a:t>representing</a:t>
            </a:r>
            <a:r>
              <a:rPr lang="cs-CZ" altLang="en-US" sz="1400" dirty="0"/>
              <a:t> a direct </a:t>
            </a:r>
            <a:r>
              <a:rPr lang="cs-CZ" altLang="en-US" sz="1400" dirty="0" err="1"/>
              <a:t>cost</a:t>
            </a:r>
            <a:r>
              <a:rPr lang="cs-CZ" altLang="en-US" sz="1400" dirty="0"/>
              <a:t> </a:t>
            </a:r>
            <a:r>
              <a:rPr lang="cs-CZ" altLang="en-US" sz="1400" dirty="0" err="1"/>
              <a:t>for</a:t>
            </a:r>
            <a:r>
              <a:rPr lang="cs-CZ" altLang="en-US" sz="1400" dirty="0"/>
              <a:t> </a:t>
            </a:r>
            <a:r>
              <a:rPr lang="cs-CZ" altLang="en-US" sz="1400" dirty="0" err="1"/>
              <a:t>the</a:t>
            </a:r>
            <a:r>
              <a:rPr lang="cs-CZ" altLang="en-US" sz="1400" dirty="0"/>
              <a:t> </a:t>
            </a:r>
            <a:r>
              <a:rPr lang="cs-CZ" altLang="en-US" sz="1400" dirty="0" err="1"/>
              <a:t>importer</a:t>
            </a:r>
            <a:r>
              <a:rPr lang="cs-CZ" altLang="en-US" sz="1400" dirty="0"/>
              <a:t> </a:t>
            </a:r>
            <a:r>
              <a:rPr lang="cs-CZ" altLang="en-US" sz="1400" dirty="0" err="1"/>
              <a:t>since</a:t>
            </a:r>
            <a:r>
              <a:rPr lang="cs-CZ" altLang="en-US" sz="1400" dirty="0"/>
              <a:t> </a:t>
            </a:r>
            <a:r>
              <a:rPr lang="cs-CZ" altLang="en-US" sz="1400" dirty="0" err="1"/>
              <a:t>they</a:t>
            </a:r>
            <a:r>
              <a:rPr lang="cs-CZ" altLang="en-US" sz="1400" dirty="0"/>
              <a:t> </a:t>
            </a:r>
            <a:r>
              <a:rPr lang="cs-CZ" altLang="en-US" sz="1400" dirty="0" err="1"/>
              <a:t>will</a:t>
            </a:r>
            <a:r>
              <a:rPr lang="cs-CZ" altLang="en-US" sz="1400" dirty="0"/>
              <a:t> </a:t>
            </a:r>
            <a:r>
              <a:rPr lang="cs-CZ" altLang="en-US" sz="1400" dirty="0" err="1"/>
              <a:t>be</a:t>
            </a:r>
            <a:r>
              <a:rPr lang="cs-CZ" altLang="en-US" sz="1400" dirty="0"/>
              <a:t> </a:t>
            </a:r>
            <a:r>
              <a:rPr lang="cs-CZ" altLang="en-US" sz="1400" dirty="0" err="1"/>
              <a:t>recovered</a:t>
            </a:r>
            <a:r>
              <a:rPr lang="cs-CZ" altLang="en-US" sz="1400" dirty="0"/>
              <a:t> </a:t>
            </a:r>
            <a:r>
              <a:rPr lang="cs-CZ" altLang="en-US" sz="1400" dirty="0" err="1"/>
              <a:t>against</a:t>
            </a:r>
            <a:r>
              <a:rPr lang="cs-CZ" altLang="en-US" sz="1400" dirty="0"/>
              <a:t> </a:t>
            </a:r>
            <a:r>
              <a:rPr lang="cs-CZ" altLang="en-US" sz="1400" dirty="0" err="1"/>
              <a:t>the</a:t>
            </a:r>
            <a:r>
              <a:rPr lang="cs-CZ" altLang="en-US" sz="1400" dirty="0"/>
              <a:t> sales on </a:t>
            </a:r>
            <a:r>
              <a:rPr lang="cs-CZ" altLang="en-US" sz="1400" dirty="0" err="1"/>
              <a:t>the</a:t>
            </a:r>
            <a:r>
              <a:rPr lang="cs-CZ" altLang="en-US" sz="1400" dirty="0"/>
              <a:t> </a:t>
            </a:r>
            <a:r>
              <a:rPr lang="cs-CZ" altLang="en-US" sz="1400" dirty="0" err="1"/>
              <a:t>local</a:t>
            </a:r>
            <a:r>
              <a:rPr lang="cs-CZ" altLang="en-US" sz="1400" dirty="0"/>
              <a:t> (</a:t>
            </a:r>
            <a:r>
              <a:rPr lang="cs-CZ" altLang="en-US" sz="1400" dirty="0" err="1"/>
              <a:t>domestic</a:t>
            </a:r>
            <a:r>
              <a:rPr lang="cs-CZ" altLang="en-US" sz="1400" dirty="0"/>
              <a:t>) market.</a:t>
            </a:r>
          </a:p>
          <a:p>
            <a:pPr>
              <a:lnSpc>
                <a:spcPct val="80000"/>
              </a:lnSpc>
              <a:tabLst>
                <a:tab pos="182563" algn="l"/>
              </a:tabLst>
              <a:defRPr/>
            </a:pPr>
            <a:endParaRPr lang="cs-CZ" altLang="en-US" sz="1400" dirty="0"/>
          </a:p>
          <a:p>
            <a:pPr marL="182563" lvl="1">
              <a:lnSpc>
                <a:spcPct val="80000"/>
              </a:lnSpc>
              <a:tabLst>
                <a:tab pos="182563" algn="l"/>
              </a:tabLst>
              <a:defRPr/>
            </a:pPr>
            <a:endParaRPr lang="cs-CZ"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5150E605-B106-4BED-BB4D-59347191978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C46C3D90-06AD-4D24-848F-1FF28127FD32}" type="slidenum">
              <a:rPr lang="cs-CZ" altLang="cs-CZ" sz="1000">
                <a:solidFill>
                  <a:srgbClr val="7D1E1E"/>
                </a:solidFill>
              </a:rPr>
              <a:pPr>
                <a:spcBef>
                  <a:spcPct val="0"/>
                </a:spcBef>
                <a:buClrTx/>
                <a:buFontTx/>
                <a:buNone/>
              </a:pPr>
              <a:t>15</a:t>
            </a:fld>
            <a:endParaRPr lang="cs-CZ" altLang="cs-CZ" sz="1000">
              <a:solidFill>
                <a:srgbClr val="7D1E1E"/>
              </a:solidFill>
            </a:endParaRPr>
          </a:p>
        </p:txBody>
      </p:sp>
      <p:pic>
        <p:nvPicPr>
          <p:cNvPr id="26626" name="Picture 2" descr="Incoterms 2020">
            <a:extLst>
              <a:ext uri="{FF2B5EF4-FFF2-40B4-BE49-F238E27FC236}">
                <a16:creationId xmlns:a16="http://schemas.microsoft.com/office/drawing/2014/main" id="{3AD8ED0D-C89E-4B8F-98E8-576BF6E3B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0"/>
            <a:ext cx="917416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79">
            <a:extLst>
              <a:ext uri="{FF2B5EF4-FFF2-40B4-BE49-F238E27FC236}">
                <a16:creationId xmlns:a16="http://schemas.microsoft.com/office/drawing/2014/main" id="{FE13EE42-8536-4365-B758-AB7B2F6FD3CF}"/>
              </a:ext>
            </a:extLst>
          </p:cNvPr>
          <p:cNvSpPr>
            <a:spLocks noChangeArrowheads="1"/>
          </p:cNvSpPr>
          <p:nvPr/>
        </p:nvSpPr>
        <p:spPr bwMode="auto">
          <a:xfrm>
            <a:off x="-2458031" y="9038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endParaRPr lang="en-US" altLang="en-US" sz="1600">
              <a:latin typeface="Arial" panose="020B0604020202020204" pitchFamily="34" charset="0"/>
            </a:endParaRPr>
          </a:p>
        </p:txBody>
      </p:sp>
      <p:sp>
        <p:nvSpPr>
          <p:cNvPr id="20483" name="Rectangle 1169">
            <a:extLst>
              <a:ext uri="{FF2B5EF4-FFF2-40B4-BE49-F238E27FC236}">
                <a16:creationId xmlns:a16="http://schemas.microsoft.com/office/drawing/2014/main" id="{8D3A8EA8-8894-4DA5-89F5-1ACEAAFB3BAB}"/>
              </a:ext>
            </a:extLst>
          </p:cNvPr>
          <p:cNvSpPr>
            <a:spLocks noGrp="1" noChangeArrowheads="1"/>
          </p:cNvSpPr>
          <p:nvPr>
            <p:ph type="title"/>
          </p:nvPr>
        </p:nvSpPr>
        <p:spPr>
          <a:noFill/>
        </p:spPr>
        <p:txBody>
          <a:bodyPr/>
          <a:lstStyle/>
          <a:p>
            <a:r>
              <a:rPr lang="cs-CZ" altLang="en-US" b="1"/>
              <a:t>Incoterms</a:t>
            </a:r>
            <a:endParaRPr lang="cs-CZ" altLang="en-US" sz="1200"/>
          </a:p>
        </p:txBody>
      </p:sp>
      <p:pic>
        <p:nvPicPr>
          <p:cNvPr id="3" name="Obrázek 2">
            <a:extLst>
              <a:ext uri="{FF2B5EF4-FFF2-40B4-BE49-F238E27FC236}">
                <a16:creationId xmlns:a16="http://schemas.microsoft.com/office/drawing/2014/main" id="{679D2C9D-0305-4EAA-A668-581DC206A1B5}"/>
              </a:ext>
            </a:extLst>
          </p:cNvPr>
          <p:cNvPicPr>
            <a:picLocks noChangeAspect="1"/>
          </p:cNvPicPr>
          <p:nvPr/>
        </p:nvPicPr>
        <p:blipFill>
          <a:blip r:embed="rId3"/>
          <a:stretch>
            <a:fillRect/>
          </a:stretch>
        </p:blipFill>
        <p:spPr>
          <a:xfrm>
            <a:off x="-70593" y="0"/>
            <a:ext cx="12721453" cy="70738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5A854DAF-18B2-451B-9CE8-A668FC4AC17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7651A905-458F-4805-85A0-2F28A6183D0F}" type="slidenum">
              <a:rPr lang="cs-CZ" altLang="cs-CZ" sz="1000">
                <a:solidFill>
                  <a:srgbClr val="7D1E1E"/>
                </a:solidFill>
              </a:rPr>
              <a:pPr>
                <a:spcBef>
                  <a:spcPct val="0"/>
                </a:spcBef>
                <a:buClrTx/>
                <a:buFontTx/>
                <a:buNone/>
              </a:pPr>
              <a:t>17</a:t>
            </a:fld>
            <a:endParaRPr lang="cs-CZ" altLang="cs-CZ" sz="1000">
              <a:solidFill>
                <a:srgbClr val="7D1E1E"/>
              </a:solidFill>
            </a:endParaRPr>
          </a:p>
        </p:txBody>
      </p:sp>
      <p:sp>
        <p:nvSpPr>
          <p:cNvPr id="22531" name="Rectangle 2">
            <a:extLst>
              <a:ext uri="{FF2B5EF4-FFF2-40B4-BE49-F238E27FC236}">
                <a16:creationId xmlns:a16="http://schemas.microsoft.com/office/drawing/2014/main" id="{525B14C3-CDF3-47A5-953D-162F8205EC4D}"/>
              </a:ext>
            </a:extLst>
          </p:cNvPr>
          <p:cNvSpPr>
            <a:spLocks noGrp="1" noChangeArrowheads="1"/>
          </p:cNvSpPr>
          <p:nvPr>
            <p:ph type="title"/>
          </p:nvPr>
        </p:nvSpPr>
        <p:spPr/>
        <p:txBody>
          <a:bodyPr/>
          <a:lstStyle/>
          <a:p>
            <a:r>
              <a:rPr lang="cs-CZ" altLang="en-US" b="1"/>
              <a:t>Incoterm Guide</a:t>
            </a:r>
          </a:p>
        </p:txBody>
      </p:sp>
      <p:pic>
        <p:nvPicPr>
          <p:cNvPr id="22532" name="Picture 7">
            <a:extLst>
              <a:ext uri="{FF2B5EF4-FFF2-40B4-BE49-F238E27FC236}">
                <a16:creationId xmlns:a16="http://schemas.microsoft.com/office/drawing/2014/main" id="{20249D98-7682-42C4-8CB9-C88859EF8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1414464"/>
            <a:ext cx="7993062" cy="5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C6859B10-4B6A-49B9-B828-CDFDB7BCE81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1366D13B-3B4A-4F6C-A9DC-EEC9B9FB62DC}" type="slidenum">
              <a:rPr lang="cs-CZ" altLang="cs-CZ" sz="1000">
                <a:solidFill>
                  <a:srgbClr val="7D1E1E"/>
                </a:solidFill>
              </a:rPr>
              <a:pPr>
                <a:spcBef>
                  <a:spcPct val="0"/>
                </a:spcBef>
                <a:buClrTx/>
                <a:buFontTx/>
                <a:buNone/>
              </a:pPr>
              <a:t>18</a:t>
            </a:fld>
            <a:endParaRPr lang="cs-CZ" altLang="cs-CZ" sz="1000">
              <a:solidFill>
                <a:srgbClr val="7D1E1E"/>
              </a:solidFill>
            </a:endParaRPr>
          </a:p>
        </p:txBody>
      </p:sp>
      <p:sp>
        <p:nvSpPr>
          <p:cNvPr id="24579" name="Rectangle 2">
            <a:extLst>
              <a:ext uri="{FF2B5EF4-FFF2-40B4-BE49-F238E27FC236}">
                <a16:creationId xmlns:a16="http://schemas.microsoft.com/office/drawing/2014/main" id="{04D39A6D-D0D9-4BE7-8A18-325291FC77D6}"/>
              </a:ext>
            </a:extLst>
          </p:cNvPr>
          <p:cNvSpPr>
            <a:spLocks noGrp="1" noChangeArrowheads="1"/>
          </p:cNvSpPr>
          <p:nvPr>
            <p:ph type="title"/>
          </p:nvPr>
        </p:nvSpPr>
        <p:spPr/>
        <p:txBody>
          <a:bodyPr/>
          <a:lstStyle/>
          <a:p>
            <a:r>
              <a:rPr lang="cs-CZ" altLang="en-US" b="1"/>
              <a:t>Incoterm Guide</a:t>
            </a:r>
          </a:p>
        </p:txBody>
      </p:sp>
      <p:pic>
        <p:nvPicPr>
          <p:cNvPr id="24580" name="Picture 5">
            <a:extLst>
              <a:ext uri="{FF2B5EF4-FFF2-40B4-BE49-F238E27FC236}">
                <a16:creationId xmlns:a16="http://schemas.microsoft.com/office/drawing/2014/main" id="{62AB0C18-E03D-4A28-AAD8-B159B4196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557339"/>
            <a:ext cx="7632700" cy="4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9187EA-F4C5-4F5F-8EC6-033A14BF8E54}"/>
              </a:ext>
            </a:extLst>
          </p:cNvPr>
          <p:cNvSpPr>
            <a:spLocks noGrp="1"/>
          </p:cNvSpPr>
          <p:nvPr>
            <p:ph type="title"/>
          </p:nvPr>
        </p:nvSpPr>
        <p:spPr/>
        <p:txBody>
          <a:bodyPr/>
          <a:lstStyle/>
          <a:p>
            <a:r>
              <a:rPr lang="cs-CZ" dirty="0" err="1"/>
              <a:t>Incoterms</a:t>
            </a:r>
            <a:endParaRPr lang="cs-CZ" dirty="0"/>
          </a:p>
        </p:txBody>
      </p:sp>
      <p:sp>
        <p:nvSpPr>
          <p:cNvPr id="3" name="Zástupný obsah 2">
            <a:extLst>
              <a:ext uri="{FF2B5EF4-FFF2-40B4-BE49-F238E27FC236}">
                <a16:creationId xmlns:a16="http://schemas.microsoft.com/office/drawing/2014/main" id="{0204CF06-9507-4D9F-AC93-C187FF36ABF8}"/>
              </a:ext>
            </a:extLst>
          </p:cNvPr>
          <p:cNvSpPr>
            <a:spLocks noGrp="1"/>
          </p:cNvSpPr>
          <p:nvPr>
            <p:ph idx="1"/>
          </p:nvPr>
        </p:nvSpPr>
        <p:spPr>
          <a:xfrm>
            <a:off x="718800" y="1872000"/>
            <a:ext cx="10753200" cy="3338175"/>
          </a:xfrm>
        </p:spPr>
        <p:txBody>
          <a:bodyPr numCol="2"/>
          <a:lstStyle/>
          <a:p>
            <a:r>
              <a:rPr lang="en-US" sz="2400" b="1" dirty="0"/>
              <a:t>Pros</a:t>
            </a:r>
          </a:p>
          <a:p>
            <a:pPr marL="342900" indent="-342900">
              <a:buFont typeface="Arial" panose="020B0604020202020204" pitchFamily="34" charset="0"/>
              <a:buChar char="•"/>
            </a:pPr>
            <a:r>
              <a:rPr lang="en-US" sz="2400" dirty="0"/>
              <a:t>Easily understood terms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International standardization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Updated and clarified by an international body (ICC)</a:t>
            </a:r>
          </a:p>
          <a:p>
            <a:endParaRPr lang="en-US" sz="2400" dirty="0"/>
          </a:p>
          <a:p>
            <a:r>
              <a:rPr lang="en-US" sz="2400" b="1" dirty="0"/>
              <a:t>Cons</a:t>
            </a:r>
          </a:p>
          <a:p>
            <a:pPr marL="342900" indent="-342900">
              <a:buFont typeface="Arial" panose="020B0604020202020204" pitchFamily="34" charset="0"/>
              <a:buChar char="•"/>
            </a:pPr>
            <a:r>
              <a:rPr lang="en-US" sz="2400" dirty="0"/>
              <a:t>Differences between buyer and seller preferences when choosing terms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Certain terms can expose one party to inflated costs</a:t>
            </a:r>
            <a:endParaRPr lang="cs-CZ" sz="2400" dirty="0"/>
          </a:p>
        </p:txBody>
      </p:sp>
      <p:sp>
        <p:nvSpPr>
          <p:cNvPr id="5" name="Zástupný symbol pro číslo snímku 4">
            <a:extLst>
              <a:ext uri="{FF2B5EF4-FFF2-40B4-BE49-F238E27FC236}">
                <a16:creationId xmlns:a16="http://schemas.microsoft.com/office/drawing/2014/main" id="{F21106EF-009F-4399-B7D7-3C87FAA9CBCC}"/>
              </a:ext>
            </a:extLst>
          </p:cNvPr>
          <p:cNvSpPr>
            <a:spLocks noGrp="1"/>
          </p:cNvSpPr>
          <p:nvPr>
            <p:ph type="sldNum" sz="quarter" idx="11"/>
          </p:nvPr>
        </p:nvSpPr>
        <p:spPr/>
        <p:txBody>
          <a:bodyPr/>
          <a:lstStyle/>
          <a:p>
            <a:fld id="{7A7AAA17-36A8-44F8-9EE3-8534A3CE1D06}" type="slidenum">
              <a:rPr lang="cs-CZ" altLang="cs-CZ" smtClean="0"/>
              <a:pPr/>
              <a:t>19</a:t>
            </a:fld>
            <a:endParaRPr lang="cs-CZ" altLang="cs-CZ"/>
          </a:p>
        </p:txBody>
      </p:sp>
    </p:spTree>
    <p:extLst>
      <p:ext uri="{BB962C8B-B14F-4D97-AF65-F5344CB8AC3E}">
        <p14:creationId xmlns:p14="http://schemas.microsoft.com/office/powerpoint/2010/main" val="265431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36BE17D8-913A-4965-9C50-93A754C3235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E6D082CD-A390-4AB3-ACE9-9BF73D595A6D}" type="slidenum">
              <a:rPr lang="cs-CZ" altLang="cs-CZ" sz="1000">
                <a:solidFill>
                  <a:srgbClr val="7D1E1E"/>
                </a:solidFill>
              </a:rPr>
              <a:pPr>
                <a:spcBef>
                  <a:spcPct val="0"/>
                </a:spcBef>
                <a:buClrTx/>
                <a:buFontTx/>
                <a:buNone/>
              </a:pPr>
              <a:t>2</a:t>
            </a:fld>
            <a:endParaRPr lang="cs-CZ" altLang="cs-CZ" sz="1000">
              <a:solidFill>
                <a:srgbClr val="7D1E1E"/>
              </a:solidFill>
            </a:endParaRPr>
          </a:p>
        </p:txBody>
      </p:sp>
      <p:sp>
        <p:nvSpPr>
          <p:cNvPr id="7171" name="Rectangle 2">
            <a:extLst>
              <a:ext uri="{FF2B5EF4-FFF2-40B4-BE49-F238E27FC236}">
                <a16:creationId xmlns:a16="http://schemas.microsoft.com/office/drawing/2014/main" id="{D9284F2D-28A4-47C0-B434-2DCEBC557E49}"/>
              </a:ext>
            </a:extLst>
          </p:cNvPr>
          <p:cNvSpPr>
            <a:spLocks noGrp="1" noChangeArrowheads="1"/>
          </p:cNvSpPr>
          <p:nvPr>
            <p:ph type="title"/>
          </p:nvPr>
        </p:nvSpPr>
        <p:spPr>
          <a:xfrm>
            <a:off x="2438400" y="1125538"/>
            <a:ext cx="7772400" cy="863600"/>
          </a:xfrm>
        </p:spPr>
        <p:txBody>
          <a:bodyPr/>
          <a:lstStyle/>
          <a:p>
            <a:r>
              <a:rPr lang="cs-CZ" altLang="en-US" b="1" dirty="0" err="1"/>
              <a:t>When</a:t>
            </a:r>
            <a:r>
              <a:rPr lang="cs-CZ" altLang="en-US" b="1" dirty="0"/>
              <a:t> and </a:t>
            </a:r>
            <a:r>
              <a:rPr lang="cs-CZ" altLang="en-US" b="1" dirty="0" err="1"/>
              <a:t>where</a:t>
            </a:r>
            <a:r>
              <a:rPr lang="cs-CZ" altLang="en-US" b="1" dirty="0"/>
              <a:t>:</a:t>
            </a:r>
          </a:p>
        </p:txBody>
      </p:sp>
      <p:sp>
        <p:nvSpPr>
          <p:cNvPr id="7172" name="Rectangle 4">
            <a:extLst>
              <a:ext uri="{FF2B5EF4-FFF2-40B4-BE49-F238E27FC236}">
                <a16:creationId xmlns:a16="http://schemas.microsoft.com/office/drawing/2014/main" id="{5FB33DCA-25BD-4AF9-9005-2CA4322E84B7}"/>
              </a:ext>
            </a:extLst>
          </p:cNvPr>
          <p:cNvSpPr>
            <a:spLocks noGrp="1" noChangeArrowheads="1"/>
          </p:cNvSpPr>
          <p:nvPr>
            <p:ph type="body" idx="1"/>
          </p:nvPr>
        </p:nvSpPr>
        <p:spPr>
          <a:xfrm>
            <a:off x="2424113" y="2349501"/>
            <a:ext cx="7772400" cy="3781425"/>
          </a:xfrm>
        </p:spPr>
        <p:txBody>
          <a:bodyPr/>
          <a:lstStyle/>
          <a:p>
            <a:pPr marL="457200" indent="-457200">
              <a:buFont typeface="Wingdings" panose="05000000000000000000" pitchFamily="2" charset="2"/>
              <a:buAutoNum type="arabicPeriod"/>
            </a:pPr>
            <a:r>
              <a:rPr lang="cs-CZ" altLang="en-US" dirty="0" err="1"/>
              <a:t>title</a:t>
            </a:r>
            <a:r>
              <a:rPr lang="cs-CZ" altLang="en-US" dirty="0"/>
              <a:t> to </a:t>
            </a:r>
            <a:r>
              <a:rPr lang="cs-CZ" altLang="en-US" dirty="0" err="1"/>
              <a:t>the</a:t>
            </a:r>
            <a:r>
              <a:rPr lang="cs-CZ" altLang="en-US" dirty="0"/>
              <a:t> </a:t>
            </a:r>
            <a:r>
              <a:rPr lang="cs-CZ" altLang="en-US" dirty="0" err="1"/>
              <a:t>goods</a:t>
            </a:r>
            <a:endParaRPr lang="cs-CZ" altLang="en-US" dirty="0"/>
          </a:p>
          <a:p>
            <a:pPr marL="457200" indent="-457200">
              <a:buFont typeface="Wingdings" panose="05000000000000000000" pitchFamily="2" charset="2"/>
              <a:buAutoNum type="arabicPeriod"/>
            </a:pPr>
            <a:r>
              <a:rPr lang="cs-CZ" altLang="en-US" dirty="0" err="1"/>
              <a:t>responsibility</a:t>
            </a:r>
            <a:r>
              <a:rPr lang="cs-CZ" altLang="en-US" dirty="0"/>
              <a:t> (</a:t>
            </a:r>
            <a:r>
              <a:rPr lang="cs-CZ" altLang="en-US" dirty="0" err="1"/>
              <a:t>insurance</a:t>
            </a:r>
            <a:r>
              <a:rPr lang="cs-CZ" altLang="en-US" dirty="0"/>
              <a:t>)</a:t>
            </a:r>
          </a:p>
          <a:p>
            <a:pPr marL="457200" indent="-457200">
              <a:buFont typeface="Wingdings" panose="05000000000000000000" pitchFamily="2" charset="2"/>
              <a:buAutoNum type="arabicPeriod"/>
            </a:pPr>
            <a:r>
              <a:rPr lang="cs-CZ" altLang="en-US" dirty="0"/>
              <a:t>care </a:t>
            </a:r>
            <a:r>
              <a:rPr lang="cs-CZ" altLang="en-US" dirty="0" err="1"/>
              <a:t>for</a:t>
            </a:r>
            <a:r>
              <a:rPr lang="cs-CZ" altLang="en-US" dirty="0"/>
              <a:t> </a:t>
            </a:r>
            <a:r>
              <a:rPr lang="cs-CZ" altLang="en-US" dirty="0" err="1"/>
              <a:t>shipment</a:t>
            </a:r>
            <a:endParaRPr lang="cs-CZ" altLang="en-US" dirty="0"/>
          </a:p>
          <a:p>
            <a:pPr marL="457200" indent="-457200">
              <a:buFont typeface="Wingdings" panose="05000000000000000000" pitchFamily="2" charset="2"/>
              <a:buAutoNum type="arabicPeriod"/>
            </a:pPr>
            <a:r>
              <a:rPr lang="cs-CZ" altLang="en-US" dirty="0" err="1"/>
              <a:t>responsibility</a:t>
            </a:r>
            <a:r>
              <a:rPr lang="cs-CZ" altLang="en-US" dirty="0"/>
              <a:t> </a:t>
            </a:r>
            <a:r>
              <a:rPr lang="cs-CZ" altLang="en-US" dirty="0" err="1"/>
              <a:t>for</a:t>
            </a:r>
            <a:r>
              <a:rPr lang="cs-CZ" altLang="en-US" dirty="0"/>
              <a:t> </a:t>
            </a:r>
            <a:r>
              <a:rPr lang="cs-CZ" altLang="en-US" dirty="0" err="1"/>
              <a:t>paying</a:t>
            </a:r>
            <a:r>
              <a:rPr lang="cs-CZ" altLang="en-US" dirty="0"/>
              <a:t> and </a:t>
            </a:r>
            <a:r>
              <a:rPr lang="cs-CZ" altLang="en-US" dirty="0" err="1"/>
              <a:t>arranging</a:t>
            </a:r>
            <a:r>
              <a:rPr lang="cs-CZ" altLang="en-US" dirty="0"/>
              <a:t> </a:t>
            </a:r>
            <a:r>
              <a:rPr lang="cs-CZ" altLang="en-US" dirty="0" err="1"/>
              <a:t>changes</a:t>
            </a:r>
            <a:endParaRPr lang="cs-CZ" altLang="en-US" dirty="0"/>
          </a:p>
          <a:p>
            <a:pPr marL="457200" indent="-457200">
              <a:buFont typeface="Wingdings" panose="05000000000000000000" pitchFamily="2" charset="2"/>
              <a:buAutoNum type="arabicPeriod"/>
            </a:pPr>
            <a:r>
              <a:rPr lang="cs-CZ" altLang="en-US" dirty="0" err="1"/>
              <a:t>payment</a:t>
            </a:r>
            <a:r>
              <a:rPr lang="cs-CZ" altLang="en-US" dirty="0"/>
              <a:t> </a:t>
            </a:r>
            <a:r>
              <a:rPr lang="cs-CZ" altLang="en-US" dirty="0" err="1"/>
              <a:t>for</a:t>
            </a:r>
            <a:r>
              <a:rPr lang="cs-CZ" altLang="en-US" dirty="0"/>
              <a:t> </a:t>
            </a:r>
            <a:r>
              <a:rPr lang="cs-CZ" altLang="en-US" dirty="0" err="1"/>
              <a:t>the</a:t>
            </a:r>
            <a:r>
              <a:rPr lang="cs-CZ" altLang="en-US" dirty="0"/>
              <a:t> </a:t>
            </a:r>
            <a:r>
              <a:rPr lang="cs-CZ" altLang="en-US" dirty="0" err="1"/>
              <a:t>goods</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97DD0F93-DB4B-4311-AADE-151EC5DDC7B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9F02ECD4-E630-4E76-96D8-760ED550BF5D}" type="slidenum">
              <a:rPr lang="cs-CZ" altLang="cs-CZ" sz="1000">
                <a:solidFill>
                  <a:srgbClr val="7D1E1E"/>
                </a:solidFill>
              </a:rPr>
              <a:pPr>
                <a:spcBef>
                  <a:spcPct val="0"/>
                </a:spcBef>
                <a:buClrTx/>
                <a:buFontTx/>
                <a:buNone/>
              </a:pPr>
              <a:t>20</a:t>
            </a:fld>
            <a:endParaRPr lang="cs-CZ" altLang="cs-CZ" sz="1000">
              <a:solidFill>
                <a:srgbClr val="7D1E1E"/>
              </a:solidFill>
            </a:endParaRPr>
          </a:p>
        </p:txBody>
      </p:sp>
      <p:sp>
        <p:nvSpPr>
          <p:cNvPr id="26627" name="Rectangle 2">
            <a:extLst>
              <a:ext uri="{FF2B5EF4-FFF2-40B4-BE49-F238E27FC236}">
                <a16:creationId xmlns:a16="http://schemas.microsoft.com/office/drawing/2014/main" id="{45647C2E-397D-42E4-A26D-6BC4B3D48225}"/>
              </a:ext>
            </a:extLst>
          </p:cNvPr>
          <p:cNvSpPr>
            <a:spLocks noGrp="1" noChangeArrowheads="1"/>
          </p:cNvSpPr>
          <p:nvPr>
            <p:ph type="title"/>
          </p:nvPr>
        </p:nvSpPr>
        <p:spPr/>
        <p:txBody>
          <a:bodyPr/>
          <a:lstStyle/>
          <a:p>
            <a:r>
              <a:rPr lang="cs-CZ" altLang="en-US" b="1"/>
              <a:t>Terms of Payment</a:t>
            </a:r>
          </a:p>
        </p:txBody>
      </p:sp>
      <p:sp>
        <p:nvSpPr>
          <p:cNvPr id="26628" name="Rectangle 3">
            <a:extLst>
              <a:ext uri="{FF2B5EF4-FFF2-40B4-BE49-F238E27FC236}">
                <a16:creationId xmlns:a16="http://schemas.microsoft.com/office/drawing/2014/main" id="{6D53B17C-82D7-42B5-BC53-B03CD9AFF01E}"/>
              </a:ext>
            </a:extLst>
          </p:cNvPr>
          <p:cNvSpPr>
            <a:spLocks noGrp="1" noChangeArrowheads="1"/>
          </p:cNvSpPr>
          <p:nvPr>
            <p:ph type="body" idx="1"/>
          </p:nvPr>
        </p:nvSpPr>
        <p:spPr>
          <a:xfrm>
            <a:off x="2424113" y="1916113"/>
            <a:ext cx="7772400" cy="4214812"/>
          </a:xfrm>
        </p:spPr>
        <p:txBody>
          <a:bodyPr/>
          <a:lstStyle/>
          <a:p>
            <a:pPr marL="457200" indent="-457200">
              <a:buFont typeface="Wingdings" panose="05000000000000000000" pitchFamily="2" charset="2"/>
              <a:buAutoNum type="arabicPeriod"/>
            </a:pPr>
            <a:r>
              <a:rPr lang="cs-CZ" altLang="en-US" dirty="0" err="1"/>
              <a:t>amount</a:t>
            </a:r>
            <a:r>
              <a:rPr lang="cs-CZ" altLang="en-US" dirty="0"/>
              <a:t> of </a:t>
            </a:r>
            <a:r>
              <a:rPr lang="cs-CZ" altLang="en-US" dirty="0" err="1"/>
              <a:t>supplier‘s</a:t>
            </a:r>
            <a:r>
              <a:rPr lang="cs-CZ" altLang="en-US" dirty="0"/>
              <a:t> </a:t>
            </a:r>
            <a:r>
              <a:rPr lang="cs-CZ" altLang="en-US" dirty="0" err="1"/>
              <a:t>credit</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a:t>direct </a:t>
            </a:r>
            <a:r>
              <a:rPr lang="cs-CZ" altLang="en-US" dirty="0" err="1"/>
              <a:t>deal</a:t>
            </a:r>
            <a:r>
              <a:rPr lang="cs-CZ" altLang="en-US" dirty="0"/>
              <a:t> </a:t>
            </a:r>
            <a:r>
              <a:rPr lang="cs-CZ" altLang="en-US" dirty="0" err="1"/>
              <a:t>or</a:t>
            </a:r>
            <a:r>
              <a:rPr lang="cs-CZ" altLang="en-US" dirty="0"/>
              <a:t> </a:t>
            </a:r>
            <a:r>
              <a:rPr lang="cs-CZ" altLang="en-US" dirty="0" err="1"/>
              <a:t>intermediaries</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a:t>open </a:t>
            </a:r>
            <a:r>
              <a:rPr lang="cs-CZ" altLang="en-US" dirty="0" err="1"/>
              <a:t>accounts</a:t>
            </a:r>
            <a:r>
              <a:rPr lang="cs-CZ" altLang="en-US" dirty="0"/>
              <a:t>, </a:t>
            </a:r>
            <a:r>
              <a:rPr lang="cs-CZ" altLang="en-US" dirty="0" err="1"/>
              <a:t>progress</a:t>
            </a:r>
            <a:r>
              <a:rPr lang="cs-CZ" altLang="en-US" dirty="0"/>
              <a:t> </a:t>
            </a:r>
            <a:r>
              <a:rPr lang="cs-CZ" altLang="en-US" dirty="0" err="1"/>
              <a:t>payments</a:t>
            </a:r>
            <a:r>
              <a:rPr lang="cs-CZ" altLang="en-US" dirty="0"/>
              <a:t>, </a:t>
            </a:r>
            <a:r>
              <a:rPr lang="cs-CZ" altLang="en-US" dirty="0" err="1"/>
              <a:t>options</a:t>
            </a:r>
            <a:r>
              <a:rPr lang="cs-CZ" altLang="en-US" dirty="0"/>
              <a:t>, </a:t>
            </a:r>
            <a:r>
              <a:rPr lang="cs-CZ" altLang="en-US" dirty="0" err="1"/>
              <a:t>bonuses</a:t>
            </a:r>
            <a:r>
              <a:rPr lang="cs-CZ" altLang="en-US" dirty="0"/>
              <a:t> and </a:t>
            </a:r>
            <a:r>
              <a:rPr lang="cs-CZ" altLang="en-US" dirty="0" err="1"/>
              <a:t>penalties</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a:t>risk of </a:t>
            </a:r>
            <a:r>
              <a:rPr lang="cs-CZ" altLang="en-US" dirty="0" err="1"/>
              <a:t>being</a:t>
            </a:r>
            <a:r>
              <a:rPr lang="cs-CZ" altLang="en-US" dirty="0"/>
              <a:t> </a:t>
            </a:r>
            <a:r>
              <a:rPr lang="cs-CZ" altLang="en-US" dirty="0" err="1"/>
              <a:t>paid</a:t>
            </a:r>
            <a:r>
              <a:rPr lang="cs-CZ" altLang="en-US" dirty="0"/>
              <a:t> and of </a:t>
            </a:r>
            <a:r>
              <a:rPr lang="cs-CZ" altLang="en-US" dirty="0" err="1"/>
              <a:t>receiving</a:t>
            </a:r>
            <a:r>
              <a:rPr lang="cs-CZ" altLang="en-US" dirty="0"/>
              <a:t> </a:t>
            </a:r>
            <a:r>
              <a:rPr lang="cs-CZ" altLang="en-US" dirty="0" err="1"/>
              <a:t>the</a:t>
            </a:r>
            <a:r>
              <a:rPr lang="cs-CZ" altLang="en-US" dirty="0"/>
              <a:t> </a:t>
            </a:r>
            <a:r>
              <a:rPr lang="cs-CZ" altLang="en-US" dirty="0" err="1"/>
              <a:t>goods</a:t>
            </a:r>
            <a:r>
              <a:rPr lang="cs-CZ" altLang="en-US" dirty="0"/>
              <a:t> – </a:t>
            </a:r>
            <a:r>
              <a:rPr lang="cs-CZ" altLang="en-US" dirty="0" err="1"/>
              <a:t>how</a:t>
            </a:r>
            <a:r>
              <a:rPr lang="cs-CZ" altLang="en-US" dirty="0"/>
              <a:t> to </a:t>
            </a:r>
            <a:r>
              <a:rPr lang="cs-CZ" altLang="en-US" dirty="0" err="1"/>
              <a:t>solve</a:t>
            </a:r>
            <a:r>
              <a:rPr lang="cs-CZ" altLang="en-US" dirty="0"/>
              <a:t> </a:t>
            </a:r>
            <a:r>
              <a:rPr lang="cs-CZ" altLang="en-US" dirty="0" err="1"/>
              <a:t>it</a:t>
            </a:r>
            <a:endParaRPr lang="cs-CZ"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9BAF3B0F-DBAF-41FB-BB63-6A15093CBE4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986A9D1D-0D13-40AC-B55A-673AACEA927B}" type="slidenum">
              <a:rPr lang="cs-CZ" altLang="cs-CZ" sz="1000">
                <a:solidFill>
                  <a:srgbClr val="7D1E1E"/>
                </a:solidFill>
              </a:rPr>
              <a:pPr>
                <a:spcBef>
                  <a:spcPct val="0"/>
                </a:spcBef>
                <a:buClrTx/>
                <a:buFontTx/>
                <a:buNone/>
              </a:pPr>
              <a:t>21</a:t>
            </a:fld>
            <a:endParaRPr lang="cs-CZ" altLang="cs-CZ" sz="1000">
              <a:solidFill>
                <a:srgbClr val="7D1E1E"/>
              </a:solidFill>
            </a:endParaRPr>
          </a:p>
        </p:txBody>
      </p:sp>
      <p:sp>
        <p:nvSpPr>
          <p:cNvPr id="28675" name="Rectangle 2">
            <a:extLst>
              <a:ext uri="{FF2B5EF4-FFF2-40B4-BE49-F238E27FC236}">
                <a16:creationId xmlns:a16="http://schemas.microsoft.com/office/drawing/2014/main" id="{B152B22C-397A-48DB-8510-68163855FF51}"/>
              </a:ext>
            </a:extLst>
          </p:cNvPr>
          <p:cNvSpPr>
            <a:spLocks noGrp="1" noChangeArrowheads="1"/>
          </p:cNvSpPr>
          <p:nvPr>
            <p:ph type="title"/>
          </p:nvPr>
        </p:nvSpPr>
        <p:spPr/>
        <p:txBody>
          <a:bodyPr/>
          <a:lstStyle/>
          <a:p>
            <a:r>
              <a:rPr lang="cs-CZ" altLang="en-US" b="1"/>
              <a:t>Documents related to terms of sale</a:t>
            </a:r>
          </a:p>
        </p:txBody>
      </p:sp>
      <p:sp>
        <p:nvSpPr>
          <p:cNvPr id="28676" name="Rectangle 3">
            <a:extLst>
              <a:ext uri="{FF2B5EF4-FFF2-40B4-BE49-F238E27FC236}">
                <a16:creationId xmlns:a16="http://schemas.microsoft.com/office/drawing/2014/main" id="{0D1A0874-F31E-4935-81B9-85E5E3876BE1}"/>
              </a:ext>
            </a:extLst>
          </p:cNvPr>
          <p:cNvSpPr>
            <a:spLocks noGrp="1" noChangeArrowheads="1"/>
          </p:cNvSpPr>
          <p:nvPr>
            <p:ph type="body" idx="1"/>
          </p:nvPr>
        </p:nvSpPr>
        <p:spPr>
          <a:xfrm>
            <a:off x="2424114" y="1773239"/>
            <a:ext cx="7920037" cy="4357687"/>
          </a:xfrm>
        </p:spPr>
        <p:txBody>
          <a:bodyPr/>
          <a:lstStyle/>
          <a:p>
            <a:pPr marL="457200" indent="-457200">
              <a:buFont typeface="Wingdings" panose="05000000000000000000" pitchFamily="2" charset="2"/>
              <a:buAutoNum type="arabicPeriod"/>
            </a:pPr>
            <a:r>
              <a:rPr lang="cs-CZ" altLang="en-US" dirty="0"/>
              <a:t>Bill of Exchange (</a:t>
            </a:r>
            <a:r>
              <a:rPr lang="cs-CZ" altLang="en-US" dirty="0" err="1"/>
              <a:t>sight</a:t>
            </a:r>
            <a:r>
              <a:rPr lang="cs-CZ" altLang="en-US" dirty="0"/>
              <a:t>, </a:t>
            </a:r>
            <a:r>
              <a:rPr lang="cs-CZ" altLang="en-US" dirty="0" err="1"/>
              <a:t>documents</a:t>
            </a:r>
            <a:r>
              <a:rPr lang="cs-CZ" altLang="en-US" dirty="0"/>
              <a:t> </a:t>
            </a:r>
            <a:r>
              <a:rPr lang="cs-CZ" altLang="en-US" dirty="0" err="1"/>
              <a:t>against</a:t>
            </a:r>
            <a:r>
              <a:rPr lang="cs-CZ" altLang="en-US" dirty="0"/>
              <a:t> </a:t>
            </a:r>
            <a:r>
              <a:rPr lang="cs-CZ" altLang="en-US" dirty="0" err="1"/>
              <a:t>acceptance</a:t>
            </a:r>
            <a:r>
              <a:rPr lang="cs-CZ" altLang="en-US" dirty="0"/>
              <a:t>, </a:t>
            </a:r>
            <a:r>
              <a:rPr lang="cs-CZ" altLang="en-US" dirty="0" err="1"/>
              <a:t>date</a:t>
            </a:r>
            <a:r>
              <a:rPr lang="cs-CZ" altLang="en-US" dirty="0"/>
              <a:t>/</a:t>
            </a:r>
            <a:r>
              <a:rPr lang="cs-CZ" altLang="en-US" dirty="0" err="1"/>
              <a:t>time</a:t>
            </a:r>
            <a:r>
              <a:rPr lang="cs-CZ" altLang="en-US" dirty="0"/>
              <a:t>)</a:t>
            </a:r>
          </a:p>
          <a:p>
            <a:pPr marL="457200" indent="-457200">
              <a:buFont typeface="Wingdings" panose="05000000000000000000" pitchFamily="2" charset="2"/>
              <a:buAutoNum type="arabicPeriod"/>
            </a:pPr>
            <a:r>
              <a:rPr lang="cs-CZ" altLang="en-US" dirty="0"/>
              <a:t>Bill of </a:t>
            </a:r>
            <a:r>
              <a:rPr lang="cs-CZ" altLang="en-US" dirty="0" err="1"/>
              <a:t>Lading</a:t>
            </a:r>
            <a:r>
              <a:rPr lang="cs-CZ" altLang="en-US" dirty="0"/>
              <a:t> (more </a:t>
            </a:r>
            <a:r>
              <a:rPr lang="cs-CZ" altLang="en-US" dirty="0" err="1"/>
              <a:t>details</a:t>
            </a:r>
            <a:r>
              <a:rPr lang="cs-CZ" altLang="en-US" dirty="0"/>
              <a:t> </a:t>
            </a:r>
            <a:r>
              <a:rPr lang="cs-CZ" altLang="en-US" dirty="0" err="1"/>
              <a:t>next</a:t>
            </a:r>
            <a:r>
              <a:rPr lang="cs-CZ" altLang="en-US" dirty="0"/>
              <a:t> </a:t>
            </a:r>
            <a:r>
              <a:rPr lang="cs-CZ" altLang="en-US" dirty="0" err="1"/>
              <a:t>week</a:t>
            </a:r>
            <a:r>
              <a:rPr lang="cs-CZ" altLang="en-US" dirty="0"/>
              <a:t>)</a:t>
            </a:r>
          </a:p>
          <a:p>
            <a:pPr marL="457200" indent="-457200">
              <a:buFont typeface="Wingdings" panose="05000000000000000000" pitchFamily="2" charset="2"/>
              <a:buAutoNum type="arabicPeriod"/>
            </a:pPr>
            <a:r>
              <a:rPr lang="cs-CZ" altLang="en-US" dirty="0" err="1"/>
              <a:t>Documentary</a:t>
            </a:r>
            <a:r>
              <a:rPr lang="cs-CZ" altLang="en-US" dirty="0"/>
              <a:t> </a:t>
            </a:r>
            <a:r>
              <a:rPr lang="cs-CZ" altLang="en-US" dirty="0" err="1"/>
              <a:t>Letters</a:t>
            </a:r>
            <a:r>
              <a:rPr lang="cs-CZ" altLang="en-US" dirty="0"/>
              <a:t> of </a:t>
            </a:r>
            <a:r>
              <a:rPr lang="cs-CZ" altLang="en-US" dirty="0" err="1"/>
              <a:t>Credit</a:t>
            </a:r>
            <a:endParaRPr lang="cs-CZ"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05F9A457-530B-4BA0-9AFA-1F7145D5EE1E}"/>
              </a:ext>
            </a:extLst>
          </p:cNvPr>
          <p:cNvSpPr>
            <a:spLocks noGrp="1"/>
          </p:cNvSpPr>
          <p:nvPr>
            <p:ph type="sldNum" sz="quarter" idx="11"/>
          </p:nvPr>
        </p:nvSpPr>
        <p:spPr/>
        <p:txBody>
          <a:bodyPr/>
          <a:lstStyle/>
          <a:p>
            <a:fld id="{7A7AAA17-36A8-44F8-9EE3-8534A3CE1D06}" type="slidenum">
              <a:rPr lang="cs-CZ" altLang="cs-CZ" smtClean="0"/>
              <a:pPr/>
              <a:t>22</a:t>
            </a:fld>
            <a:endParaRPr lang="cs-CZ" altLang="cs-CZ"/>
          </a:p>
        </p:txBody>
      </p:sp>
      <p:sp>
        <p:nvSpPr>
          <p:cNvPr id="6" name="AutoShape 2">
            <a:extLst>
              <a:ext uri="{FF2B5EF4-FFF2-40B4-BE49-F238E27FC236}">
                <a16:creationId xmlns:a16="http://schemas.microsoft.com/office/drawing/2014/main" id="{161D6630-950F-49EF-B38F-71FD2C94F2F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a:extLst>
              <a:ext uri="{FF2B5EF4-FFF2-40B4-BE49-F238E27FC236}">
                <a16:creationId xmlns:a16="http://schemas.microsoft.com/office/drawing/2014/main" id="{F2983B3D-DC86-40A3-B80F-FF2E4AE1B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200150"/>
            <a:ext cx="95250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1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A90EA9F6-186D-43C6-88B0-D30304F6B84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7998F1C6-D7FB-4F5A-B8E2-B3F0F790793A}" type="slidenum">
              <a:rPr lang="cs-CZ" altLang="cs-CZ" sz="1000">
                <a:solidFill>
                  <a:srgbClr val="7D1E1E"/>
                </a:solidFill>
              </a:rPr>
              <a:pPr>
                <a:spcBef>
                  <a:spcPct val="0"/>
                </a:spcBef>
                <a:buClrTx/>
                <a:buFontTx/>
                <a:buNone/>
              </a:pPr>
              <a:t>23</a:t>
            </a:fld>
            <a:endParaRPr lang="cs-CZ" altLang="cs-CZ" sz="1000">
              <a:solidFill>
                <a:srgbClr val="7D1E1E"/>
              </a:solidFill>
            </a:endParaRPr>
          </a:p>
        </p:txBody>
      </p:sp>
      <p:pic>
        <p:nvPicPr>
          <p:cNvPr id="3" name="Obrázek 2">
            <a:extLst>
              <a:ext uri="{FF2B5EF4-FFF2-40B4-BE49-F238E27FC236}">
                <a16:creationId xmlns:a16="http://schemas.microsoft.com/office/drawing/2014/main" id="{0B1F2E73-DEDF-4FEA-85DE-C9A43DDD43A2}"/>
              </a:ext>
            </a:extLst>
          </p:cNvPr>
          <p:cNvPicPr>
            <a:picLocks noChangeAspect="1"/>
          </p:cNvPicPr>
          <p:nvPr/>
        </p:nvPicPr>
        <p:blipFill>
          <a:blip r:embed="rId3"/>
          <a:stretch>
            <a:fillRect/>
          </a:stretch>
        </p:blipFill>
        <p:spPr>
          <a:xfrm>
            <a:off x="2116182" y="945045"/>
            <a:ext cx="7746275" cy="5685926"/>
          </a:xfrm>
          <a:prstGeom prst="rect">
            <a:avLst/>
          </a:prstGeom>
        </p:spPr>
      </p:pic>
      <p:sp>
        <p:nvSpPr>
          <p:cNvPr id="30723" name="Rectangle 2">
            <a:extLst>
              <a:ext uri="{FF2B5EF4-FFF2-40B4-BE49-F238E27FC236}">
                <a16:creationId xmlns:a16="http://schemas.microsoft.com/office/drawing/2014/main" id="{8E121C92-E6D5-4671-9E87-CA6691E6A287}"/>
              </a:ext>
            </a:extLst>
          </p:cNvPr>
          <p:cNvSpPr>
            <a:spLocks noGrp="1" noChangeArrowheads="1"/>
          </p:cNvSpPr>
          <p:nvPr>
            <p:ph type="title"/>
          </p:nvPr>
        </p:nvSpPr>
        <p:spPr>
          <a:xfrm>
            <a:off x="854075" y="722314"/>
            <a:ext cx="6116638" cy="503237"/>
          </a:xfrm>
        </p:spPr>
        <p:txBody>
          <a:bodyPr/>
          <a:lstStyle/>
          <a:p>
            <a:r>
              <a:rPr lang="cs-CZ" altLang="en-US" b="1" dirty="0" err="1"/>
              <a:t>Letter</a:t>
            </a:r>
            <a:r>
              <a:rPr lang="cs-CZ" altLang="en-US" b="1" dirty="0"/>
              <a:t> of </a:t>
            </a:r>
            <a:r>
              <a:rPr lang="cs-CZ" altLang="en-US" b="1" dirty="0" err="1"/>
              <a:t>Credit</a:t>
            </a:r>
            <a:endParaRPr lang="cs-CZ" alt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64FAD0B5-3DED-46B0-A9C1-0E668D60DD8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8FE7FDB4-2F36-48D5-8526-F3C0EBEED153}" type="slidenum">
              <a:rPr lang="cs-CZ" altLang="cs-CZ" sz="1000">
                <a:solidFill>
                  <a:srgbClr val="7D1E1E"/>
                </a:solidFill>
              </a:rPr>
              <a:pPr>
                <a:spcBef>
                  <a:spcPct val="0"/>
                </a:spcBef>
                <a:buClrTx/>
                <a:buFontTx/>
                <a:buNone/>
              </a:pPr>
              <a:t>24</a:t>
            </a:fld>
            <a:endParaRPr lang="cs-CZ" altLang="cs-CZ" sz="1000">
              <a:solidFill>
                <a:srgbClr val="7D1E1E"/>
              </a:solidFill>
            </a:endParaRPr>
          </a:p>
        </p:txBody>
      </p:sp>
      <p:sp>
        <p:nvSpPr>
          <p:cNvPr id="34819" name="Rectangle 2">
            <a:extLst>
              <a:ext uri="{FF2B5EF4-FFF2-40B4-BE49-F238E27FC236}">
                <a16:creationId xmlns:a16="http://schemas.microsoft.com/office/drawing/2014/main" id="{244142B5-FB5A-47F0-8C7F-B2BC5D88F1D5}"/>
              </a:ext>
            </a:extLst>
          </p:cNvPr>
          <p:cNvSpPr>
            <a:spLocks noGrp="1" noChangeArrowheads="1"/>
          </p:cNvSpPr>
          <p:nvPr>
            <p:ph type="title"/>
          </p:nvPr>
        </p:nvSpPr>
        <p:spPr/>
        <p:txBody>
          <a:bodyPr/>
          <a:lstStyle/>
          <a:p>
            <a:r>
              <a:rPr lang="cs-CZ" altLang="en-US" b="1"/>
              <a:t>UCP500 </a:t>
            </a:r>
            <a:endParaRPr lang="en-US" altLang="en-US" b="1"/>
          </a:p>
        </p:txBody>
      </p:sp>
      <p:sp>
        <p:nvSpPr>
          <p:cNvPr id="34820" name="Rectangle 3">
            <a:extLst>
              <a:ext uri="{FF2B5EF4-FFF2-40B4-BE49-F238E27FC236}">
                <a16:creationId xmlns:a16="http://schemas.microsoft.com/office/drawing/2014/main" id="{17F03D42-E2F3-4D8E-B2C1-43B781EE4ACC}"/>
              </a:ext>
            </a:extLst>
          </p:cNvPr>
          <p:cNvSpPr>
            <a:spLocks noGrp="1" noChangeArrowheads="1"/>
          </p:cNvSpPr>
          <p:nvPr>
            <p:ph type="body" idx="1"/>
          </p:nvPr>
        </p:nvSpPr>
        <p:spPr>
          <a:xfrm>
            <a:off x="2424113" y="1773238"/>
            <a:ext cx="7772400" cy="4679950"/>
          </a:xfrm>
        </p:spPr>
        <p:txBody>
          <a:bodyPr/>
          <a:lstStyle/>
          <a:p>
            <a:pPr marL="357188" indent="-357188"/>
            <a:r>
              <a:rPr lang="en-US" altLang="en-US" sz="2000" b="1"/>
              <a:t>Facsimile signed documents</a:t>
            </a:r>
          </a:p>
          <a:p>
            <a:pPr marL="357188" indent="-357188"/>
            <a:r>
              <a:rPr lang="en-US" altLang="en-US" sz="2000"/>
              <a:t>Banks treat a facsimile signature as the equivalent of a hand signature. Accordingly,</a:t>
            </a:r>
            <a:r>
              <a:rPr lang="cs-CZ" altLang="en-US" sz="2000"/>
              <a:t> </a:t>
            </a:r>
            <a:r>
              <a:rPr lang="en-US" altLang="en-US" sz="2000"/>
              <a:t>a document that appears to bear the document issuer’s facsimile signature</a:t>
            </a:r>
            <a:r>
              <a:rPr lang="cs-CZ" altLang="en-US" sz="2000"/>
              <a:t> </a:t>
            </a:r>
            <a:r>
              <a:rPr lang="en-US" altLang="en-US" sz="2000"/>
              <a:t>is also treated as an original document.</a:t>
            </a:r>
          </a:p>
          <a:p>
            <a:pPr marL="357188" indent="-357188"/>
            <a:r>
              <a:rPr lang="en-US" altLang="en-US" sz="2000" b="1"/>
              <a:t>Photocopies</a:t>
            </a:r>
          </a:p>
          <a:p>
            <a:pPr marL="357188" indent="-357188"/>
            <a:r>
              <a:rPr lang="en-US" altLang="en-US" sz="2000"/>
              <a:t>Banks treat as non-original any document that appears to be a photocopy of another</a:t>
            </a:r>
            <a:r>
              <a:rPr lang="cs-CZ" altLang="en-US" sz="2000"/>
              <a:t> </a:t>
            </a:r>
            <a:r>
              <a:rPr lang="en-US" altLang="en-US" sz="2000"/>
              <a:t>document. If, however, a photocopy appears to have been completed by</a:t>
            </a:r>
            <a:r>
              <a:rPr lang="cs-CZ" altLang="en-US" sz="2000"/>
              <a:t> </a:t>
            </a:r>
            <a:r>
              <a:rPr lang="en-US" altLang="en-US" sz="2000"/>
              <a:t>the document issuer’s hand marking the photocopy, then, consistent with . . . ,</a:t>
            </a:r>
            <a:r>
              <a:rPr lang="cs-CZ" altLang="en-US" sz="2000"/>
              <a:t> </a:t>
            </a:r>
            <a:r>
              <a:rPr lang="en-US" altLang="en-US" sz="2000"/>
              <a:t>the resulting document is treated as an original document unless it indicates</a:t>
            </a:r>
            <a:r>
              <a:rPr lang="cs-CZ" altLang="en-US" sz="2000"/>
              <a:t> </a:t>
            </a:r>
            <a:r>
              <a:rPr lang="en-US" altLang="en-US" sz="2000"/>
              <a:t>otherwise. .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F7034A51-3EA3-4E8E-99ED-2C52C206931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08717B54-7C79-4B45-B04F-4E876B511B57}" type="slidenum">
              <a:rPr lang="cs-CZ" altLang="cs-CZ" sz="1000">
                <a:solidFill>
                  <a:srgbClr val="7D1E1E"/>
                </a:solidFill>
              </a:rPr>
              <a:pPr>
                <a:spcBef>
                  <a:spcPct val="0"/>
                </a:spcBef>
                <a:buClrTx/>
                <a:buFontTx/>
                <a:buNone/>
              </a:pPr>
              <a:t>25</a:t>
            </a:fld>
            <a:endParaRPr lang="cs-CZ" altLang="cs-CZ" sz="1000">
              <a:solidFill>
                <a:srgbClr val="7D1E1E"/>
              </a:solidFill>
            </a:endParaRPr>
          </a:p>
        </p:txBody>
      </p:sp>
      <p:sp>
        <p:nvSpPr>
          <p:cNvPr id="36867" name="Rectangle 2">
            <a:extLst>
              <a:ext uri="{FF2B5EF4-FFF2-40B4-BE49-F238E27FC236}">
                <a16:creationId xmlns:a16="http://schemas.microsoft.com/office/drawing/2014/main" id="{AB75C2D9-5D4C-4463-86BA-B24D12522435}"/>
              </a:ext>
            </a:extLst>
          </p:cNvPr>
          <p:cNvSpPr>
            <a:spLocks noGrp="1" noChangeArrowheads="1"/>
          </p:cNvSpPr>
          <p:nvPr>
            <p:ph type="title"/>
          </p:nvPr>
        </p:nvSpPr>
        <p:spPr/>
        <p:txBody>
          <a:bodyPr/>
          <a:lstStyle/>
          <a:p>
            <a:r>
              <a:rPr lang="cs-CZ" altLang="en-US" b="1"/>
              <a:t>Example</a:t>
            </a:r>
            <a:endParaRPr lang="en-US" altLang="en-US" b="1"/>
          </a:p>
        </p:txBody>
      </p:sp>
      <p:sp>
        <p:nvSpPr>
          <p:cNvPr id="36868" name="Rectangle 3">
            <a:extLst>
              <a:ext uri="{FF2B5EF4-FFF2-40B4-BE49-F238E27FC236}">
                <a16:creationId xmlns:a16="http://schemas.microsoft.com/office/drawing/2014/main" id="{E623D267-DC09-49E9-B183-E6C87DBD6D9C}"/>
              </a:ext>
            </a:extLst>
          </p:cNvPr>
          <p:cNvSpPr>
            <a:spLocks noGrp="1" noChangeArrowheads="1"/>
          </p:cNvSpPr>
          <p:nvPr>
            <p:ph type="body" idx="1"/>
          </p:nvPr>
        </p:nvSpPr>
        <p:spPr/>
        <p:txBody>
          <a:bodyPr/>
          <a:lstStyle/>
          <a:p>
            <a:pPr marL="457200" indent="-457200"/>
            <a:r>
              <a:rPr lang="en-US" altLang="en-US"/>
              <a:t>Subj.: Your enquiry of 8Th April</a:t>
            </a:r>
          </a:p>
          <a:p>
            <a:pPr marL="457200" indent="-457200"/>
            <a:r>
              <a:rPr lang="en-US" altLang="en-US"/>
              <a:t>In reply to your letter, we are pleased to quote for the hotel furniture and fittings which interest you.</a:t>
            </a:r>
            <a:endParaRPr lang="cs-CZ" altLang="en-US">
              <a:latin typeface="Arial" panose="020B0604020202020204" pitchFamily="34" charset="0"/>
            </a:endParaRPr>
          </a:p>
          <a:p>
            <a:pPr marL="457200" indent="-457200"/>
            <a:r>
              <a:rPr lang="en-US" altLang="en-US"/>
              <a:t>Prices: CIF Alexandria</a:t>
            </a:r>
            <a:r>
              <a:rPr lang="cs-CZ" altLang="en-US">
                <a:latin typeface="Arial" panose="020B0604020202020204" pitchFamily="34" charset="0"/>
              </a:rPr>
              <a:t>, Incoterms 2010</a:t>
            </a:r>
            <a:endParaRPr lang="en-US" altLang="en-US">
              <a:latin typeface="Arial" panose="020B0604020202020204" pitchFamily="34" charset="0"/>
            </a:endParaRPr>
          </a:p>
          <a:p>
            <a:pPr marL="457200" indent="-457200"/>
            <a:r>
              <a:rPr lang="en-US" altLang="en-US"/>
              <a:t>Packing: one 40’ container</a:t>
            </a:r>
          </a:p>
          <a:p>
            <a:pPr marL="457200" indent="-457200"/>
            <a:r>
              <a:rPr lang="en-US" altLang="en-US"/>
              <a:t>Payment: by L/C on our bank BNM Agenzia 4</a:t>
            </a:r>
          </a:p>
          <a:p>
            <a:pPr marL="457200" indent="-457200"/>
            <a:r>
              <a:rPr lang="en-US" altLang="en-US"/>
              <a:t>Delivery: by the end of July as requested if order received before 20th May</a:t>
            </a:r>
            <a:r>
              <a:rPr lang="cs-CZ" altLang="en-US">
                <a:latin typeface="Arial" panose="020B0604020202020204" pitchFamily="34" charset="0"/>
              </a:rPr>
              <a:t> 2010</a:t>
            </a:r>
            <a:endParaRPr lang="en-US" altLang="en-US">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3DE35EAB-F365-48AC-B21C-473BB321D05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04650CC-13F1-44FF-9B6E-761829E5531C}" type="slidenum">
              <a:rPr lang="cs-CZ" altLang="cs-CZ" sz="1000">
                <a:solidFill>
                  <a:srgbClr val="7D1E1E"/>
                </a:solidFill>
              </a:rPr>
              <a:pPr>
                <a:spcBef>
                  <a:spcPct val="0"/>
                </a:spcBef>
                <a:buClrTx/>
                <a:buFontTx/>
                <a:buNone/>
              </a:pPr>
              <a:t>26</a:t>
            </a:fld>
            <a:endParaRPr lang="cs-CZ" altLang="cs-CZ" sz="1000">
              <a:solidFill>
                <a:srgbClr val="7D1E1E"/>
              </a:solidFill>
            </a:endParaRPr>
          </a:p>
        </p:txBody>
      </p:sp>
      <p:sp>
        <p:nvSpPr>
          <p:cNvPr id="38915" name="Rectangle 2">
            <a:extLst>
              <a:ext uri="{FF2B5EF4-FFF2-40B4-BE49-F238E27FC236}">
                <a16:creationId xmlns:a16="http://schemas.microsoft.com/office/drawing/2014/main" id="{D8CAA1D1-8FF1-4064-9BBC-EE226F2C09A1}"/>
              </a:ext>
            </a:extLst>
          </p:cNvPr>
          <p:cNvSpPr>
            <a:spLocks noGrp="1" noChangeArrowheads="1"/>
          </p:cNvSpPr>
          <p:nvPr>
            <p:ph type="title"/>
          </p:nvPr>
        </p:nvSpPr>
        <p:spPr/>
        <p:txBody>
          <a:bodyPr/>
          <a:lstStyle/>
          <a:p>
            <a:endParaRPr lang="en-US" altLang="en-US"/>
          </a:p>
        </p:txBody>
      </p:sp>
      <p:sp>
        <p:nvSpPr>
          <p:cNvPr id="38916" name="Rectangle 3">
            <a:extLst>
              <a:ext uri="{FF2B5EF4-FFF2-40B4-BE49-F238E27FC236}">
                <a16:creationId xmlns:a16="http://schemas.microsoft.com/office/drawing/2014/main" id="{9D0551D5-E430-4CCC-8D98-A6202B0A54DA}"/>
              </a:ext>
            </a:extLst>
          </p:cNvPr>
          <p:cNvSpPr>
            <a:spLocks noGrp="1" noChangeArrowheads="1"/>
          </p:cNvSpPr>
          <p:nvPr>
            <p:ph type="body" idx="1"/>
          </p:nvPr>
        </p:nvSpPr>
        <p:spPr/>
        <p:txBody>
          <a:bodyPr/>
          <a:lstStyle/>
          <a:p>
            <a:pPr>
              <a:lnSpc>
                <a:spcPct val="90000"/>
              </a:lnSpc>
            </a:pPr>
            <a:r>
              <a:rPr lang="en-US" altLang="en-US" sz="1800"/>
              <a:t>Since the UCP 500 (Uniform Customs and Practice for Documentary Credits - International Chamber of Commerce Publication No. 500) came into effect in January 1, 1994, introducing the new rules governing letters of credit (or documentary credits) operations, there have been many disputes over the conformity of the bills of lading to the UCP 500 articles.  The main reason is that certain bills of lading that were compliant under the old UCP 400 rules are now no more acceptable by the banks. </a:t>
            </a:r>
          </a:p>
          <a:p>
            <a:pPr>
              <a:lnSpc>
                <a:spcPct val="90000"/>
              </a:lnSpc>
            </a:pPr>
            <a:r>
              <a:rPr lang="en-US" altLang="en-US" sz="1800"/>
              <a:t>As a result, 90% of bills of lading in the U.S.A. and 60% in the U.K. are rejected by the banks.  This does not in fact affect the carriers or the banks, even though the bills of lading cannot meet the bankers' requirements under the new rules.  The customers of the banks or the carriers, for example, the shippers, the consignees and the notified parties, are the ones that suffer, even though they have done nothing wrong.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E85DF18C-E6F3-4F64-9B19-E9E4FECAFAF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63BBFCBC-FDC6-4EBC-9068-398F3486BF69}" type="slidenum">
              <a:rPr lang="cs-CZ" altLang="cs-CZ" sz="1000">
                <a:solidFill>
                  <a:srgbClr val="7D1E1E"/>
                </a:solidFill>
              </a:rPr>
              <a:pPr>
                <a:spcBef>
                  <a:spcPct val="0"/>
                </a:spcBef>
                <a:buClrTx/>
                <a:buFontTx/>
                <a:buNone/>
              </a:pPr>
              <a:t>27</a:t>
            </a:fld>
            <a:endParaRPr lang="cs-CZ" altLang="cs-CZ" sz="1000">
              <a:solidFill>
                <a:srgbClr val="7D1E1E"/>
              </a:solidFill>
            </a:endParaRPr>
          </a:p>
        </p:txBody>
      </p:sp>
      <p:sp>
        <p:nvSpPr>
          <p:cNvPr id="39939" name="Rectangle 2">
            <a:extLst>
              <a:ext uri="{FF2B5EF4-FFF2-40B4-BE49-F238E27FC236}">
                <a16:creationId xmlns:a16="http://schemas.microsoft.com/office/drawing/2014/main" id="{17440E15-3FD9-4E9B-9351-86C9D1DBC522}"/>
              </a:ext>
            </a:extLst>
          </p:cNvPr>
          <p:cNvSpPr>
            <a:spLocks noGrp="1" noChangeArrowheads="1"/>
          </p:cNvSpPr>
          <p:nvPr>
            <p:ph type="title"/>
          </p:nvPr>
        </p:nvSpPr>
        <p:spPr/>
        <p:txBody>
          <a:bodyPr/>
          <a:lstStyle/>
          <a:p>
            <a:r>
              <a:rPr lang="cs-CZ" altLang="en-US" b="1"/>
              <a:t>Payment modes</a:t>
            </a:r>
            <a:endParaRPr lang="en-US" altLang="en-US" b="1"/>
          </a:p>
        </p:txBody>
      </p:sp>
      <p:sp>
        <p:nvSpPr>
          <p:cNvPr id="39940" name="Rectangle 3">
            <a:extLst>
              <a:ext uri="{FF2B5EF4-FFF2-40B4-BE49-F238E27FC236}">
                <a16:creationId xmlns:a16="http://schemas.microsoft.com/office/drawing/2014/main" id="{FBF5DCA9-8770-47F9-BFB2-D4F71FFE28A6}"/>
              </a:ext>
            </a:extLst>
          </p:cNvPr>
          <p:cNvSpPr>
            <a:spLocks noGrp="1" noChangeArrowheads="1"/>
          </p:cNvSpPr>
          <p:nvPr>
            <p:ph type="body" idx="1"/>
          </p:nvPr>
        </p:nvSpPr>
        <p:spPr/>
        <p:txBody>
          <a:bodyPr/>
          <a:lstStyle/>
          <a:p>
            <a:pPr marL="457200" indent="-457200">
              <a:buFont typeface="Wingdings" panose="05000000000000000000" pitchFamily="2" charset="2"/>
              <a:buAutoNum type="arabicPeriod"/>
            </a:pPr>
            <a:r>
              <a:rPr lang="cs-CZ" altLang="en-US" dirty="0">
                <a:latin typeface="Arial" panose="020B0604020202020204" pitchFamily="34" charset="0"/>
              </a:rPr>
              <a:t>Cash in </a:t>
            </a:r>
            <a:r>
              <a:rPr lang="cs-CZ" altLang="en-US" dirty="0" err="1">
                <a:latin typeface="Arial" panose="020B0604020202020204" pitchFamily="34" charset="0"/>
              </a:rPr>
              <a:t>advance</a:t>
            </a:r>
            <a:endParaRPr lang="cs-CZ" altLang="en-US" dirty="0">
              <a:latin typeface="Arial" panose="020B0604020202020204" pitchFamily="34" charset="0"/>
            </a:endParaRPr>
          </a:p>
          <a:p>
            <a:pPr marL="457200" indent="-457200">
              <a:buFont typeface="Wingdings" panose="05000000000000000000" pitchFamily="2" charset="2"/>
              <a:buAutoNum type="arabicPeriod"/>
            </a:pPr>
            <a:r>
              <a:rPr lang="cs-CZ" altLang="en-US" dirty="0" err="1">
                <a:latin typeface="Arial" panose="020B0604020202020204" pitchFamily="34" charset="0"/>
              </a:rPr>
              <a:t>Letters</a:t>
            </a:r>
            <a:r>
              <a:rPr lang="cs-CZ" altLang="en-US" dirty="0">
                <a:latin typeface="Arial" panose="020B0604020202020204" pitchFamily="34" charset="0"/>
              </a:rPr>
              <a:t> of </a:t>
            </a:r>
            <a:r>
              <a:rPr lang="cs-CZ" altLang="en-US" dirty="0" err="1">
                <a:latin typeface="Arial" panose="020B0604020202020204" pitchFamily="34" charset="0"/>
              </a:rPr>
              <a:t>credit</a:t>
            </a:r>
            <a:endParaRPr lang="cs-CZ" altLang="en-US" dirty="0">
              <a:latin typeface="Arial" panose="020B0604020202020204" pitchFamily="34" charset="0"/>
            </a:endParaRPr>
          </a:p>
          <a:p>
            <a:pPr marL="457200" indent="-457200">
              <a:buFont typeface="Wingdings" panose="05000000000000000000" pitchFamily="2" charset="2"/>
              <a:buAutoNum type="arabicPeriod"/>
            </a:pPr>
            <a:r>
              <a:rPr lang="cs-CZ" altLang="en-US" dirty="0" err="1">
                <a:latin typeface="Arial" panose="020B0604020202020204" pitchFamily="34" charset="0"/>
              </a:rPr>
              <a:t>Sight</a:t>
            </a:r>
            <a:r>
              <a:rPr lang="cs-CZ" altLang="en-US" dirty="0">
                <a:latin typeface="Arial" panose="020B0604020202020204" pitchFamily="34" charset="0"/>
              </a:rPr>
              <a:t> </a:t>
            </a:r>
            <a:r>
              <a:rPr lang="cs-CZ" altLang="en-US" dirty="0" err="1">
                <a:latin typeface="Arial" panose="020B0604020202020204" pitchFamily="34" charset="0"/>
              </a:rPr>
              <a:t>drafts</a:t>
            </a:r>
            <a:r>
              <a:rPr lang="cs-CZ" altLang="en-US" dirty="0">
                <a:latin typeface="Arial" panose="020B0604020202020204" pitchFamily="34" charset="0"/>
              </a:rPr>
              <a:t>/</a:t>
            </a:r>
            <a:r>
              <a:rPr lang="cs-CZ" altLang="en-US" dirty="0" err="1">
                <a:latin typeface="Arial" panose="020B0604020202020204" pitchFamily="34" charset="0"/>
              </a:rPr>
              <a:t>documents</a:t>
            </a:r>
            <a:r>
              <a:rPr lang="cs-CZ" altLang="en-US" dirty="0">
                <a:latin typeface="Arial" panose="020B0604020202020204" pitchFamily="34" charset="0"/>
              </a:rPr>
              <a:t> </a:t>
            </a:r>
            <a:r>
              <a:rPr lang="cs-CZ" altLang="en-US" dirty="0" err="1">
                <a:latin typeface="Arial" panose="020B0604020202020204" pitchFamily="34" charset="0"/>
              </a:rPr>
              <a:t>against</a:t>
            </a:r>
            <a:r>
              <a:rPr lang="cs-CZ" altLang="en-US" dirty="0">
                <a:latin typeface="Arial" panose="020B0604020202020204" pitchFamily="34" charset="0"/>
              </a:rPr>
              <a:t> </a:t>
            </a:r>
            <a:r>
              <a:rPr lang="cs-CZ" altLang="en-US" dirty="0" err="1">
                <a:latin typeface="Arial" panose="020B0604020202020204" pitchFamily="34" charset="0"/>
              </a:rPr>
              <a:t>payment</a:t>
            </a:r>
            <a:endParaRPr lang="cs-CZ" altLang="en-US" dirty="0">
              <a:latin typeface="Arial" panose="020B0604020202020204" pitchFamily="34" charset="0"/>
            </a:endParaRPr>
          </a:p>
          <a:p>
            <a:pPr marL="457200" indent="-457200">
              <a:buFont typeface="Wingdings" panose="05000000000000000000" pitchFamily="2" charset="2"/>
              <a:buAutoNum type="arabicPeriod"/>
            </a:pPr>
            <a:r>
              <a:rPr lang="cs-CZ" altLang="en-US" dirty="0" err="1">
                <a:latin typeface="Arial" panose="020B0604020202020204" pitchFamily="34" charset="0"/>
              </a:rPr>
              <a:t>Date</a:t>
            </a:r>
            <a:r>
              <a:rPr lang="cs-CZ" altLang="en-US" dirty="0">
                <a:latin typeface="Arial" panose="020B0604020202020204" pitchFamily="34" charset="0"/>
              </a:rPr>
              <a:t> </a:t>
            </a:r>
            <a:r>
              <a:rPr lang="cs-CZ" altLang="en-US" dirty="0" err="1">
                <a:latin typeface="Arial" panose="020B0604020202020204" pitchFamily="34" charset="0"/>
              </a:rPr>
              <a:t>drafts</a:t>
            </a:r>
            <a:r>
              <a:rPr lang="cs-CZ" altLang="en-US" dirty="0">
                <a:latin typeface="Arial" panose="020B0604020202020204" pitchFamily="34" charset="0"/>
              </a:rPr>
              <a:t>/</a:t>
            </a:r>
            <a:r>
              <a:rPr lang="cs-CZ" altLang="en-US" dirty="0" err="1">
                <a:latin typeface="Arial" panose="020B0604020202020204" pitchFamily="34" charset="0"/>
              </a:rPr>
              <a:t>documents</a:t>
            </a:r>
            <a:r>
              <a:rPr lang="cs-CZ" altLang="en-US" dirty="0">
                <a:latin typeface="Arial" panose="020B0604020202020204" pitchFamily="34" charset="0"/>
              </a:rPr>
              <a:t> </a:t>
            </a:r>
            <a:r>
              <a:rPr lang="cs-CZ" altLang="en-US" dirty="0" err="1">
                <a:latin typeface="Arial" panose="020B0604020202020204" pitchFamily="34" charset="0"/>
              </a:rPr>
              <a:t>against</a:t>
            </a:r>
            <a:r>
              <a:rPr lang="cs-CZ" altLang="en-US" dirty="0">
                <a:latin typeface="Arial" panose="020B0604020202020204" pitchFamily="34" charset="0"/>
              </a:rPr>
              <a:t> </a:t>
            </a:r>
            <a:r>
              <a:rPr lang="cs-CZ" altLang="en-US" dirty="0" err="1">
                <a:latin typeface="Arial" panose="020B0604020202020204" pitchFamily="34" charset="0"/>
              </a:rPr>
              <a:t>acceptance</a:t>
            </a:r>
            <a:endParaRPr lang="cs-CZ" altLang="en-US" dirty="0">
              <a:latin typeface="Arial" panose="020B0604020202020204" pitchFamily="34" charset="0"/>
            </a:endParaRPr>
          </a:p>
          <a:p>
            <a:pPr marL="457200" indent="-457200">
              <a:buFont typeface="Wingdings" panose="05000000000000000000" pitchFamily="2" charset="2"/>
              <a:buAutoNum type="arabicPeriod"/>
            </a:pPr>
            <a:r>
              <a:rPr lang="cs-CZ" altLang="en-US" dirty="0">
                <a:latin typeface="Arial" panose="020B0604020202020204" pitchFamily="34" charset="0"/>
              </a:rPr>
              <a:t>Open </a:t>
            </a:r>
            <a:r>
              <a:rPr lang="cs-CZ" altLang="en-US" dirty="0" err="1">
                <a:latin typeface="Arial" panose="020B0604020202020204" pitchFamily="34" charset="0"/>
              </a:rPr>
              <a:t>account</a:t>
            </a:r>
            <a:endParaRPr lang="en-US" altLang="en-US"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4363ED88-3BEA-478B-9802-CE5B7B7CB91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E2D0C777-C5F8-47D8-BAA2-2CB5F74259D7}" type="slidenum">
              <a:rPr lang="cs-CZ" altLang="cs-CZ" sz="1000">
                <a:solidFill>
                  <a:srgbClr val="7D1E1E"/>
                </a:solidFill>
              </a:rPr>
              <a:pPr>
                <a:spcBef>
                  <a:spcPct val="0"/>
                </a:spcBef>
                <a:buClrTx/>
                <a:buFontTx/>
                <a:buNone/>
              </a:pPr>
              <a:t>28</a:t>
            </a:fld>
            <a:endParaRPr lang="cs-CZ" altLang="cs-CZ" sz="1000">
              <a:solidFill>
                <a:srgbClr val="7D1E1E"/>
              </a:solidFill>
            </a:endParaRPr>
          </a:p>
        </p:txBody>
      </p:sp>
      <p:sp>
        <p:nvSpPr>
          <p:cNvPr id="41987" name="Rectangle 2">
            <a:extLst>
              <a:ext uri="{FF2B5EF4-FFF2-40B4-BE49-F238E27FC236}">
                <a16:creationId xmlns:a16="http://schemas.microsoft.com/office/drawing/2014/main" id="{7AD4683B-4A3C-4C86-8E3F-932A2CBD7AF7}"/>
              </a:ext>
            </a:extLst>
          </p:cNvPr>
          <p:cNvSpPr>
            <a:spLocks noGrp="1" noChangeArrowheads="1"/>
          </p:cNvSpPr>
          <p:nvPr>
            <p:ph type="title"/>
          </p:nvPr>
        </p:nvSpPr>
        <p:spPr/>
        <p:txBody>
          <a:bodyPr/>
          <a:lstStyle/>
          <a:p>
            <a:r>
              <a:rPr lang="cs-CZ" altLang="en-US" b="1"/>
              <a:t>Exercise</a:t>
            </a:r>
            <a:endParaRPr lang="en-US" altLang="en-US" b="1"/>
          </a:p>
        </p:txBody>
      </p:sp>
      <p:sp>
        <p:nvSpPr>
          <p:cNvPr id="41988" name="Rectangle 3">
            <a:extLst>
              <a:ext uri="{FF2B5EF4-FFF2-40B4-BE49-F238E27FC236}">
                <a16:creationId xmlns:a16="http://schemas.microsoft.com/office/drawing/2014/main" id="{E0356974-01EF-49E1-AE6C-766F789A7EBE}"/>
              </a:ext>
            </a:extLst>
          </p:cNvPr>
          <p:cNvSpPr>
            <a:spLocks noGrp="1" noChangeArrowheads="1"/>
          </p:cNvSpPr>
          <p:nvPr>
            <p:ph type="body" idx="1"/>
          </p:nvPr>
        </p:nvSpPr>
        <p:spPr/>
        <p:txBody>
          <a:bodyPr/>
          <a:lstStyle/>
          <a:p>
            <a:pPr marL="457200" indent="-457200">
              <a:buFont typeface="Wingdings" panose="05000000000000000000" pitchFamily="2" charset="2"/>
              <a:buAutoNum type="arabicPeriod"/>
            </a:pPr>
            <a:r>
              <a:rPr lang="en-US" altLang="en-US" sz="2000" dirty="0"/>
              <a:t>Which Incoterms represent the minimum an</a:t>
            </a:r>
            <a:r>
              <a:rPr lang="cs-CZ" altLang="en-US" sz="2000" dirty="0"/>
              <a:t>d</a:t>
            </a:r>
            <a:r>
              <a:rPr lang="en-US" altLang="en-US" sz="2000" dirty="0"/>
              <a:t> maximum obligation for the supplier respectively? </a:t>
            </a:r>
          </a:p>
          <a:p>
            <a:pPr marL="457200" indent="-457200">
              <a:buFont typeface="Wingdings" panose="05000000000000000000" pitchFamily="2" charset="2"/>
              <a:buAutoNum type="arabicPeriod"/>
            </a:pPr>
            <a:r>
              <a:rPr lang="en-US" altLang="en-US" sz="2000" dirty="0"/>
              <a:t>Which Incoterms refer specifically to transport by sea? </a:t>
            </a:r>
          </a:p>
          <a:p>
            <a:pPr marL="457200" indent="-457200">
              <a:buFont typeface="Wingdings" panose="05000000000000000000" pitchFamily="2" charset="2"/>
              <a:buAutoNum type="arabicPeriod"/>
            </a:pPr>
            <a:r>
              <a:rPr lang="en-US" altLang="en-US" sz="2000" dirty="0"/>
              <a:t>What does the customer have to pay for under FOB terms? </a:t>
            </a:r>
          </a:p>
          <a:p>
            <a:pPr marL="457200" indent="-457200">
              <a:buFont typeface="Wingdings" panose="05000000000000000000" pitchFamily="2" charset="2"/>
              <a:buAutoNum type="arabicPeriod"/>
            </a:pPr>
            <a:r>
              <a:rPr lang="en-US" altLang="en-US" sz="2000" dirty="0"/>
              <a:t>At what point of a business transaction has the supplier fulfilled his/her obligations under FAS terms? </a:t>
            </a:r>
          </a:p>
          <a:p>
            <a:pPr marL="457200" indent="-457200">
              <a:buFont typeface="Wingdings" panose="05000000000000000000" pitchFamily="2" charset="2"/>
              <a:buAutoNum type="arabicPeriod"/>
            </a:pPr>
            <a:r>
              <a:rPr lang="en-US" altLang="en-US" sz="2000" dirty="0"/>
              <a:t>What is the main difference between </a:t>
            </a:r>
            <a:r>
              <a:rPr lang="cs-CZ" altLang="en-US" sz="2000" dirty="0"/>
              <a:t>DAP</a:t>
            </a:r>
            <a:r>
              <a:rPr lang="en-US" altLang="en-US" sz="2000" dirty="0"/>
              <a:t> terms and </a:t>
            </a:r>
            <a:r>
              <a:rPr lang="cs-CZ" altLang="en-US" sz="2000" dirty="0"/>
              <a:t>DPU</a:t>
            </a:r>
            <a:r>
              <a:rPr lang="en-US" altLang="en-US" sz="2000" dirty="0"/>
              <a:t> terms? </a:t>
            </a:r>
          </a:p>
          <a:p>
            <a:pPr marL="457200" indent="-457200">
              <a:buFont typeface="Wingdings" panose="05000000000000000000" pitchFamily="2" charset="2"/>
              <a:buAutoNum type="arabicPeriod"/>
            </a:pPr>
            <a:r>
              <a:rPr lang="en-US" altLang="en-US" sz="2000" dirty="0"/>
              <a:t>Does the supplier bear more responsibility under CIF or CIP terms?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D24CF29D-ECF9-4B82-A75A-83167E8CAB4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E6D30294-959E-413B-A8E9-C404C202A3CC}" type="slidenum">
              <a:rPr lang="cs-CZ" altLang="cs-CZ" sz="1000">
                <a:solidFill>
                  <a:srgbClr val="7D1E1E"/>
                </a:solidFill>
              </a:rPr>
              <a:pPr>
                <a:spcBef>
                  <a:spcPct val="0"/>
                </a:spcBef>
                <a:buClrTx/>
                <a:buFontTx/>
                <a:buNone/>
              </a:pPr>
              <a:t>29</a:t>
            </a:fld>
            <a:endParaRPr lang="cs-CZ" altLang="cs-CZ" sz="1000">
              <a:solidFill>
                <a:srgbClr val="7D1E1E"/>
              </a:solidFill>
            </a:endParaRPr>
          </a:p>
        </p:txBody>
      </p:sp>
      <p:sp>
        <p:nvSpPr>
          <p:cNvPr id="44035" name="Rectangle 2">
            <a:extLst>
              <a:ext uri="{FF2B5EF4-FFF2-40B4-BE49-F238E27FC236}">
                <a16:creationId xmlns:a16="http://schemas.microsoft.com/office/drawing/2014/main" id="{2936C359-E971-43B2-90DB-3CF48490B38F}"/>
              </a:ext>
            </a:extLst>
          </p:cNvPr>
          <p:cNvSpPr>
            <a:spLocks noGrp="1" noChangeArrowheads="1"/>
          </p:cNvSpPr>
          <p:nvPr>
            <p:ph type="title"/>
          </p:nvPr>
        </p:nvSpPr>
        <p:spPr/>
        <p:txBody>
          <a:bodyPr/>
          <a:lstStyle/>
          <a:p>
            <a:r>
              <a:rPr lang="cs-CZ" altLang="en-US" b="1"/>
              <a:t>Study material: Chapter 11</a:t>
            </a:r>
            <a:endParaRPr lang="en-US" altLang="en-US" b="1"/>
          </a:p>
        </p:txBody>
      </p:sp>
      <p:sp>
        <p:nvSpPr>
          <p:cNvPr id="44036" name="Rectangle 3">
            <a:extLst>
              <a:ext uri="{FF2B5EF4-FFF2-40B4-BE49-F238E27FC236}">
                <a16:creationId xmlns:a16="http://schemas.microsoft.com/office/drawing/2014/main" id="{5A7CC6A8-12C6-4E64-B4E4-627FAB22F46A}"/>
              </a:ext>
            </a:extLst>
          </p:cNvPr>
          <p:cNvSpPr>
            <a:spLocks noGrp="1" noChangeArrowheads="1"/>
          </p:cNvSpPr>
          <p:nvPr>
            <p:ph type="body" idx="1"/>
          </p:nvPr>
        </p:nvSpPr>
        <p:spPr/>
        <p:txBody>
          <a:bodyPr/>
          <a:lstStyle/>
          <a:p>
            <a:pPr marL="457200" indent="-457200"/>
            <a:r>
              <a:rPr lang="cs-CZ" altLang="en-US"/>
              <a:t>	International Logistics (2nd Edition)</a:t>
            </a:r>
            <a:br>
              <a:rPr lang="cs-CZ" altLang="en-US"/>
            </a:br>
            <a:r>
              <a:rPr lang="cs-CZ" altLang="en-US"/>
              <a:t>Wood, Donald F. Barone, Anthony Murphy, Paul </a:t>
            </a:r>
            <a:br>
              <a:rPr lang="cs-CZ" altLang="en-US"/>
            </a:br>
            <a:r>
              <a:rPr lang="cs-CZ" altLang="en-US"/>
              <a:t>Pages: 456</a:t>
            </a:r>
            <a:r>
              <a:rPr lang="en-US" altLang="en-US"/>
              <a:t>, </a:t>
            </a:r>
            <a:r>
              <a:rPr lang="cs-CZ" altLang="en-US"/>
              <a:t>Publisher: AMACOM Books </a:t>
            </a:r>
            <a:br>
              <a:rPr lang="cs-CZ" altLang="en-US"/>
            </a:br>
            <a:r>
              <a:rPr lang="cs-CZ" altLang="en-US"/>
              <a:t>ISBN: 9780814426739</a:t>
            </a:r>
          </a:p>
          <a:p>
            <a:pPr marL="457200" indent="-457200"/>
            <a:endParaRPr lang="cs-CZ" altLang="en-US"/>
          </a:p>
          <a:p>
            <a:pPr marL="457200" indent="-457200"/>
            <a:r>
              <a:rPr lang="cs-CZ" altLang="en-US"/>
              <a:t>Available at:</a:t>
            </a:r>
            <a:br>
              <a:rPr lang="cs-CZ" altLang="en-US"/>
            </a:br>
            <a:r>
              <a:rPr lang="cs-CZ" altLang="en-US"/>
              <a:t> </a:t>
            </a:r>
            <a:r>
              <a:rPr lang="cs-CZ" altLang="en-US">
                <a:hlinkClick r:id="rId3"/>
              </a:rPr>
              <a:t>http://site.ebrary.com/lib/masaryk/</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87CC1100-2D85-403E-B6EE-F8E0DB0F229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080E2D57-9713-4ED6-8E2F-9591A221C66E}" type="slidenum">
              <a:rPr lang="cs-CZ" altLang="cs-CZ" sz="1000">
                <a:solidFill>
                  <a:srgbClr val="7D1E1E"/>
                </a:solidFill>
              </a:rPr>
              <a:pPr>
                <a:spcBef>
                  <a:spcPct val="0"/>
                </a:spcBef>
                <a:buClrTx/>
                <a:buFontTx/>
                <a:buNone/>
              </a:pPr>
              <a:t>3</a:t>
            </a:fld>
            <a:endParaRPr lang="cs-CZ" altLang="cs-CZ" sz="1000">
              <a:solidFill>
                <a:srgbClr val="7D1E1E"/>
              </a:solidFill>
            </a:endParaRPr>
          </a:p>
        </p:txBody>
      </p:sp>
      <p:sp>
        <p:nvSpPr>
          <p:cNvPr id="9219" name="Rectangle 2">
            <a:extLst>
              <a:ext uri="{FF2B5EF4-FFF2-40B4-BE49-F238E27FC236}">
                <a16:creationId xmlns:a16="http://schemas.microsoft.com/office/drawing/2014/main" id="{ACD93C8F-7692-4230-9C93-3739E4E2246F}"/>
              </a:ext>
            </a:extLst>
          </p:cNvPr>
          <p:cNvSpPr>
            <a:spLocks noGrp="1" noChangeArrowheads="1"/>
          </p:cNvSpPr>
          <p:nvPr>
            <p:ph type="title"/>
          </p:nvPr>
        </p:nvSpPr>
        <p:spPr>
          <a:xfrm>
            <a:off x="2438400" y="1125539"/>
            <a:ext cx="7772400" cy="574675"/>
          </a:xfrm>
        </p:spPr>
        <p:txBody>
          <a:bodyPr/>
          <a:lstStyle/>
          <a:p>
            <a:r>
              <a:rPr lang="cs-CZ" altLang="en-US" b="1"/>
              <a:t>Terms of sale</a:t>
            </a:r>
          </a:p>
        </p:txBody>
      </p:sp>
      <p:sp>
        <p:nvSpPr>
          <p:cNvPr id="9220" name="Rectangle 3">
            <a:extLst>
              <a:ext uri="{FF2B5EF4-FFF2-40B4-BE49-F238E27FC236}">
                <a16:creationId xmlns:a16="http://schemas.microsoft.com/office/drawing/2014/main" id="{489D0410-0FA4-43D4-9DB2-D8CFA3B15F70}"/>
              </a:ext>
            </a:extLst>
          </p:cNvPr>
          <p:cNvSpPr>
            <a:spLocks noGrp="1" noChangeArrowheads="1"/>
          </p:cNvSpPr>
          <p:nvPr>
            <p:ph type="body" idx="1"/>
          </p:nvPr>
        </p:nvSpPr>
        <p:spPr>
          <a:xfrm>
            <a:off x="2424113" y="2133601"/>
            <a:ext cx="7772400" cy="3997325"/>
          </a:xfrm>
        </p:spPr>
        <p:txBody>
          <a:bodyPr/>
          <a:lstStyle/>
          <a:p>
            <a:pPr marL="457200" indent="-457200">
              <a:buFont typeface="Wingdings" panose="05000000000000000000" pitchFamily="2" charset="2"/>
              <a:buAutoNum type="arabicPeriod"/>
            </a:pPr>
            <a:r>
              <a:rPr lang="cs-CZ" altLang="en-US" dirty="0" err="1"/>
              <a:t>Cost</a:t>
            </a:r>
            <a:r>
              <a:rPr lang="cs-CZ" altLang="en-US" dirty="0"/>
              <a:t> of </a:t>
            </a:r>
            <a:r>
              <a:rPr lang="cs-CZ" altLang="en-US" dirty="0" err="1"/>
              <a:t>the</a:t>
            </a:r>
            <a:r>
              <a:rPr lang="cs-CZ" altLang="en-US" dirty="0"/>
              <a:t> </a:t>
            </a:r>
            <a:r>
              <a:rPr lang="cs-CZ" altLang="en-US" dirty="0" err="1"/>
              <a:t>product</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a:t>Risk of </a:t>
            </a:r>
            <a:r>
              <a:rPr lang="cs-CZ" altLang="en-US" dirty="0" err="1"/>
              <a:t>physical</a:t>
            </a:r>
            <a:r>
              <a:rPr lang="cs-CZ" altLang="en-US" dirty="0"/>
              <a:t> </a:t>
            </a:r>
            <a:r>
              <a:rPr lang="cs-CZ" altLang="en-US" dirty="0" err="1"/>
              <a:t>loss</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err="1"/>
              <a:t>Cost</a:t>
            </a:r>
            <a:r>
              <a:rPr lang="cs-CZ" altLang="en-US" dirty="0"/>
              <a:t> of </a:t>
            </a:r>
            <a:r>
              <a:rPr lang="cs-CZ" altLang="en-US" dirty="0" err="1"/>
              <a:t>moving</a:t>
            </a:r>
            <a:endParaRPr lang="cs-CZ" altLang="en-US" dirty="0"/>
          </a:p>
          <a:p>
            <a:pPr marL="457200" indent="-457200">
              <a:buFont typeface="Wingdings" panose="05000000000000000000" pitchFamily="2" charset="2"/>
              <a:buAutoNum type="arabicPeriod"/>
            </a:pPr>
            <a:endParaRPr lang="cs-CZ" altLang="en-US" dirty="0"/>
          </a:p>
          <a:p>
            <a:pPr marL="457200" indent="-457200">
              <a:buFont typeface="Wingdings" panose="05000000000000000000" pitchFamily="2" charset="2"/>
              <a:buAutoNum type="arabicPeriod"/>
            </a:pPr>
            <a:r>
              <a:rPr lang="cs-CZ" altLang="en-US" dirty="0" err="1"/>
              <a:t>Jurisdiction</a:t>
            </a:r>
            <a:r>
              <a:rPr lang="cs-CZ" altLang="en-US" dirty="0"/>
              <a:t>: </a:t>
            </a:r>
            <a:r>
              <a:rPr lang="cs-CZ" altLang="en-US" dirty="0" err="1"/>
              <a:t>Incoterms</a:t>
            </a:r>
            <a:endParaRPr lang="cs-CZ"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488DC611-159C-4426-99B9-B065A02E82E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6F2F70E-82DB-4BC7-B86E-2A7D2F98EF6C}" type="slidenum">
              <a:rPr lang="cs-CZ" altLang="cs-CZ" sz="1000">
                <a:solidFill>
                  <a:srgbClr val="7D1E1E"/>
                </a:solidFill>
              </a:rPr>
              <a:pPr>
                <a:spcBef>
                  <a:spcPct val="0"/>
                </a:spcBef>
                <a:buClrTx/>
                <a:buFontTx/>
                <a:buNone/>
              </a:pPr>
              <a:t>4</a:t>
            </a:fld>
            <a:endParaRPr lang="cs-CZ" altLang="cs-CZ" sz="1000">
              <a:solidFill>
                <a:srgbClr val="7D1E1E"/>
              </a:solidFill>
            </a:endParaRPr>
          </a:p>
        </p:txBody>
      </p:sp>
      <p:sp>
        <p:nvSpPr>
          <p:cNvPr id="9219" name="Rectangle 2">
            <a:extLst>
              <a:ext uri="{FF2B5EF4-FFF2-40B4-BE49-F238E27FC236}">
                <a16:creationId xmlns:a16="http://schemas.microsoft.com/office/drawing/2014/main" id="{78BC09DF-1CF3-4F2D-B778-2EE4357D0E9F}"/>
              </a:ext>
            </a:extLst>
          </p:cNvPr>
          <p:cNvSpPr>
            <a:spLocks noGrp="1" noChangeArrowheads="1"/>
          </p:cNvSpPr>
          <p:nvPr>
            <p:ph type="title"/>
          </p:nvPr>
        </p:nvSpPr>
        <p:spPr>
          <a:xfrm>
            <a:off x="2438400" y="1125539"/>
            <a:ext cx="7772400" cy="574675"/>
          </a:xfrm>
        </p:spPr>
        <p:txBody>
          <a:bodyPr/>
          <a:lstStyle/>
          <a:p>
            <a:r>
              <a:rPr lang="cs-CZ" altLang="en-US" b="1" dirty="0" err="1"/>
              <a:t>Examples</a:t>
            </a:r>
            <a:r>
              <a:rPr lang="cs-CZ" altLang="en-US" b="1" dirty="0"/>
              <a:t> of </a:t>
            </a:r>
            <a:r>
              <a:rPr lang="cs-CZ" altLang="en-US" b="1" dirty="0" err="1"/>
              <a:t>customs</a:t>
            </a:r>
            <a:r>
              <a:rPr lang="cs-CZ" altLang="en-US" b="1" dirty="0"/>
              <a:t> </a:t>
            </a:r>
            <a:r>
              <a:rPr lang="cs-CZ" altLang="en-US" b="1" dirty="0" err="1"/>
              <a:t>duties</a:t>
            </a:r>
            <a:endParaRPr lang="cs-CZ" altLang="en-US" b="1" dirty="0"/>
          </a:p>
        </p:txBody>
      </p:sp>
      <p:sp>
        <p:nvSpPr>
          <p:cNvPr id="9220" name="Rectangle 3">
            <a:extLst>
              <a:ext uri="{FF2B5EF4-FFF2-40B4-BE49-F238E27FC236}">
                <a16:creationId xmlns:a16="http://schemas.microsoft.com/office/drawing/2014/main" id="{000E6D5B-400C-4372-AB22-45D48CC38707}"/>
              </a:ext>
            </a:extLst>
          </p:cNvPr>
          <p:cNvSpPr>
            <a:spLocks noGrp="1" noChangeArrowheads="1"/>
          </p:cNvSpPr>
          <p:nvPr>
            <p:ph type="body" idx="1"/>
          </p:nvPr>
        </p:nvSpPr>
        <p:spPr>
          <a:xfrm>
            <a:off x="2424113" y="2133601"/>
            <a:ext cx="7772400" cy="3997325"/>
          </a:xfrm>
        </p:spPr>
        <p:txBody>
          <a:bodyPr/>
          <a:lstStyle/>
          <a:p>
            <a:pPr algn="l">
              <a:buFont typeface="+mj-lt"/>
              <a:buAutoNum type="arabicPeriod"/>
            </a:pPr>
            <a:r>
              <a:rPr lang="en-US" sz="2000" b="1" dirty="0">
                <a:solidFill>
                  <a:srgbClr val="111111"/>
                </a:solidFill>
                <a:latin typeface="-apple-system"/>
              </a:rPr>
              <a:t>Third Country Duty</a:t>
            </a:r>
            <a:r>
              <a:rPr lang="en-US" sz="2000" dirty="0">
                <a:solidFill>
                  <a:srgbClr val="111111"/>
                </a:solidFill>
                <a:latin typeface="-apple-system"/>
              </a:rPr>
              <a:t>: This is a standard customs duty applied to goods imported from non-EU countries. </a:t>
            </a:r>
            <a:r>
              <a:rPr lang="en-US" sz="2000" dirty="0">
                <a:solidFill>
                  <a:srgbClr val="111111"/>
                </a:solidFill>
                <a:latin typeface="-apple-system"/>
                <a:hlinkClick r:id="rId3"/>
              </a:rPr>
              <a:t>For instance, electronics imported from the United States might be subject to a specific duty rate</a:t>
            </a:r>
            <a:r>
              <a:rPr lang="en-US" sz="2000" dirty="0">
                <a:solidFill>
                  <a:srgbClr val="111111"/>
                </a:solidFill>
                <a:latin typeface="-apple-system"/>
              </a:rPr>
              <a:t>.</a:t>
            </a:r>
          </a:p>
          <a:p>
            <a:pPr algn="l">
              <a:buFont typeface="+mj-lt"/>
              <a:buAutoNum type="arabicPeriod"/>
            </a:pPr>
            <a:r>
              <a:rPr lang="en-US" sz="2000" b="1" dirty="0">
                <a:solidFill>
                  <a:srgbClr val="111111"/>
                </a:solidFill>
                <a:latin typeface="-apple-system"/>
              </a:rPr>
              <a:t>Anti-Dumping Duties</a:t>
            </a:r>
            <a:r>
              <a:rPr lang="en-US" sz="2000" dirty="0">
                <a:solidFill>
                  <a:srgbClr val="111111"/>
                </a:solidFill>
                <a:latin typeface="-apple-system"/>
              </a:rPr>
              <a:t>: These are additional duties imposed on imports believed to be priced below fair market value. </a:t>
            </a:r>
            <a:r>
              <a:rPr lang="en-US" sz="2000" dirty="0">
                <a:solidFill>
                  <a:srgbClr val="111111"/>
                </a:solidFill>
                <a:latin typeface="-apple-system"/>
                <a:hlinkClick r:id="rId3"/>
              </a:rPr>
              <a:t>For example, certain steel products from China have faced anti-dumping duties to protect EU manufacturers</a:t>
            </a:r>
            <a:r>
              <a:rPr lang="en-US" sz="2000" dirty="0">
                <a:solidFill>
                  <a:srgbClr val="111111"/>
                </a:solidFill>
                <a:latin typeface="-apple-system"/>
              </a:rPr>
              <a:t>.</a:t>
            </a:r>
          </a:p>
          <a:p>
            <a:endParaRPr lang="cs-CZ" altLang="en-US" dirty="0"/>
          </a:p>
        </p:txBody>
      </p:sp>
    </p:spTree>
    <p:extLst>
      <p:ext uri="{BB962C8B-B14F-4D97-AF65-F5344CB8AC3E}">
        <p14:creationId xmlns:p14="http://schemas.microsoft.com/office/powerpoint/2010/main" val="70433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488DC611-159C-4426-99B9-B065A02E82E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6F2F70E-82DB-4BC7-B86E-2A7D2F98EF6C}" type="slidenum">
              <a:rPr lang="cs-CZ" altLang="cs-CZ" sz="1000">
                <a:solidFill>
                  <a:srgbClr val="7D1E1E"/>
                </a:solidFill>
              </a:rPr>
              <a:pPr>
                <a:spcBef>
                  <a:spcPct val="0"/>
                </a:spcBef>
                <a:buClrTx/>
                <a:buFontTx/>
                <a:buNone/>
              </a:pPr>
              <a:t>5</a:t>
            </a:fld>
            <a:endParaRPr lang="cs-CZ" altLang="cs-CZ" sz="1000">
              <a:solidFill>
                <a:srgbClr val="7D1E1E"/>
              </a:solidFill>
            </a:endParaRPr>
          </a:p>
        </p:txBody>
      </p:sp>
      <p:sp>
        <p:nvSpPr>
          <p:cNvPr id="9219" name="Rectangle 2">
            <a:extLst>
              <a:ext uri="{FF2B5EF4-FFF2-40B4-BE49-F238E27FC236}">
                <a16:creationId xmlns:a16="http://schemas.microsoft.com/office/drawing/2014/main" id="{78BC09DF-1CF3-4F2D-B778-2EE4357D0E9F}"/>
              </a:ext>
            </a:extLst>
          </p:cNvPr>
          <p:cNvSpPr>
            <a:spLocks noGrp="1" noChangeArrowheads="1"/>
          </p:cNvSpPr>
          <p:nvPr>
            <p:ph type="title"/>
          </p:nvPr>
        </p:nvSpPr>
        <p:spPr>
          <a:xfrm>
            <a:off x="2438400" y="1125539"/>
            <a:ext cx="7772400" cy="574675"/>
          </a:xfrm>
        </p:spPr>
        <p:txBody>
          <a:bodyPr/>
          <a:lstStyle/>
          <a:p>
            <a:r>
              <a:rPr lang="cs-CZ" altLang="en-US" b="1" dirty="0" err="1"/>
              <a:t>Examples</a:t>
            </a:r>
            <a:r>
              <a:rPr lang="cs-CZ" altLang="en-US" b="1" dirty="0"/>
              <a:t> of </a:t>
            </a:r>
            <a:r>
              <a:rPr lang="cs-CZ" altLang="en-US" b="1" dirty="0" err="1"/>
              <a:t>customs</a:t>
            </a:r>
            <a:r>
              <a:rPr lang="cs-CZ" altLang="en-US" b="1" dirty="0"/>
              <a:t> </a:t>
            </a:r>
            <a:r>
              <a:rPr lang="cs-CZ" altLang="en-US" b="1" dirty="0" err="1"/>
              <a:t>duties</a:t>
            </a:r>
            <a:endParaRPr lang="cs-CZ" altLang="en-US" b="1" dirty="0"/>
          </a:p>
        </p:txBody>
      </p:sp>
      <p:sp>
        <p:nvSpPr>
          <p:cNvPr id="9220" name="Rectangle 3">
            <a:extLst>
              <a:ext uri="{FF2B5EF4-FFF2-40B4-BE49-F238E27FC236}">
                <a16:creationId xmlns:a16="http://schemas.microsoft.com/office/drawing/2014/main" id="{000E6D5B-400C-4372-AB22-45D48CC38707}"/>
              </a:ext>
            </a:extLst>
          </p:cNvPr>
          <p:cNvSpPr>
            <a:spLocks noGrp="1" noChangeArrowheads="1"/>
          </p:cNvSpPr>
          <p:nvPr>
            <p:ph type="body" idx="1"/>
          </p:nvPr>
        </p:nvSpPr>
        <p:spPr>
          <a:xfrm>
            <a:off x="2424113" y="2133601"/>
            <a:ext cx="7772400" cy="3997325"/>
          </a:xfrm>
        </p:spPr>
        <p:txBody>
          <a:bodyPr/>
          <a:lstStyle/>
          <a:p>
            <a:pPr algn="l"/>
            <a:r>
              <a:rPr lang="en-US" b="1" i="0" dirty="0">
                <a:solidFill>
                  <a:srgbClr val="111111"/>
                </a:solidFill>
                <a:effectLst/>
                <a:latin typeface="-apple-system"/>
              </a:rPr>
              <a:t>Product: Bicycles</a:t>
            </a:r>
          </a:p>
          <a:p>
            <a:pPr indent="355600"/>
            <a:r>
              <a:rPr lang="en-US" b="1" i="0" dirty="0">
                <a:solidFill>
                  <a:srgbClr val="111111"/>
                </a:solidFill>
                <a:effectLst/>
                <a:latin typeface="-apple-system"/>
              </a:rPr>
              <a:t>Tariff Code</a:t>
            </a:r>
            <a:r>
              <a:rPr lang="en-US" b="0" i="0" dirty="0">
                <a:solidFill>
                  <a:srgbClr val="111111"/>
                </a:solidFill>
                <a:effectLst/>
                <a:latin typeface="-apple-system"/>
              </a:rPr>
              <a:t>: 8712 00 30</a:t>
            </a:r>
          </a:p>
          <a:p>
            <a:pPr indent="355600"/>
            <a:r>
              <a:rPr lang="en-US" b="1" i="0" dirty="0">
                <a:solidFill>
                  <a:srgbClr val="111111"/>
                </a:solidFill>
                <a:effectLst/>
                <a:latin typeface="-apple-system"/>
              </a:rPr>
              <a:t>Duty Rate</a:t>
            </a:r>
            <a:r>
              <a:rPr lang="en-US" b="0" i="0" dirty="0">
                <a:solidFill>
                  <a:srgbClr val="111111"/>
                </a:solidFill>
                <a:effectLst/>
                <a:latin typeface="-apple-system"/>
              </a:rPr>
              <a:t>: 14%</a:t>
            </a:r>
          </a:p>
          <a:p>
            <a:r>
              <a:rPr lang="en-US" b="0" i="0" dirty="0">
                <a:solidFill>
                  <a:srgbClr val="111111"/>
                </a:solidFill>
                <a:effectLst/>
                <a:latin typeface="-apple-system"/>
                <a:hlinkClick r:id="rId3"/>
              </a:rPr>
              <a:t>Bicycles imported into the EU from non-EU countries are subject to a 14% customs duty</a:t>
            </a:r>
            <a:r>
              <a:rPr lang="en-US" b="0" i="0" baseline="30000" dirty="0">
                <a:solidFill>
                  <a:srgbClr val="111111"/>
                </a:solidFill>
                <a:effectLst/>
                <a:latin typeface="-apple-system"/>
                <a:hlinkClick r:id="rId3"/>
              </a:rPr>
              <a:t>1</a:t>
            </a:r>
            <a:r>
              <a:rPr lang="en-US" b="0" i="0" dirty="0">
                <a:solidFill>
                  <a:srgbClr val="111111"/>
                </a:solidFill>
                <a:effectLst/>
                <a:latin typeface="-apple-system"/>
              </a:rPr>
              <a:t>.</a:t>
            </a:r>
          </a:p>
        </p:txBody>
      </p:sp>
    </p:spTree>
    <p:extLst>
      <p:ext uri="{BB962C8B-B14F-4D97-AF65-F5344CB8AC3E}">
        <p14:creationId xmlns:p14="http://schemas.microsoft.com/office/powerpoint/2010/main" val="176817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488DC611-159C-4426-99B9-B065A02E82E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6F2F70E-82DB-4BC7-B86E-2A7D2F98EF6C}" type="slidenum">
              <a:rPr lang="cs-CZ" altLang="cs-CZ" sz="1000">
                <a:solidFill>
                  <a:srgbClr val="7D1E1E"/>
                </a:solidFill>
              </a:rPr>
              <a:pPr>
                <a:spcBef>
                  <a:spcPct val="0"/>
                </a:spcBef>
                <a:buClrTx/>
                <a:buFontTx/>
                <a:buNone/>
              </a:pPr>
              <a:t>6</a:t>
            </a:fld>
            <a:endParaRPr lang="cs-CZ" altLang="cs-CZ" sz="1000">
              <a:solidFill>
                <a:srgbClr val="7D1E1E"/>
              </a:solidFill>
            </a:endParaRPr>
          </a:p>
        </p:txBody>
      </p:sp>
      <p:sp>
        <p:nvSpPr>
          <p:cNvPr id="9219" name="Rectangle 2">
            <a:extLst>
              <a:ext uri="{FF2B5EF4-FFF2-40B4-BE49-F238E27FC236}">
                <a16:creationId xmlns:a16="http://schemas.microsoft.com/office/drawing/2014/main" id="{78BC09DF-1CF3-4F2D-B778-2EE4357D0E9F}"/>
              </a:ext>
            </a:extLst>
          </p:cNvPr>
          <p:cNvSpPr>
            <a:spLocks noGrp="1" noChangeArrowheads="1"/>
          </p:cNvSpPr>
          <p:nvPr>
            <p:ph type="title"/>
          </p:nvPr>
        </p:nvSpPr>
        <p:spPr>
          <a:xfrm>
            <a:off x="2438400" y="1125539"/>
            <a:ext cx="7772400" cy="574675"/>
          </a:xfrm>
        </p:spPr>
        <p:txBody>
          <a:bodyPr/>
          <a:lstStyle/>
          <a:p>
            <a:r>
              <a:rPr lang="cs-CZ" altLang="en-US" b="1" dirty="0" err="1"/>
              <a:t>Examples</a:t>
            </a:r>
            <a:r>
              <a:rPr lang="cs-CZ" altLang="en-US" b="1" dirty="0"/>
              <a:t> of </a:t>
            </a:r>
            <a:r>
              <a:rPr lang="cs-CZ" altLang="en-US" b="1" dirty="0" err="1"/>
              <a:t>customs</a:t>
            </a:r>
            <a:r>
              <a:rPr lang="cs-CZ" altLang="en-US" b="1" dirty="0"/>
              <a:t> </a:t>
            </a:r>
            <a:r>
              <a:rPr lang="cs-CZ" altLang="en-US" b="1" dirty="0" err="1"/>
              <a:t>duties</a:t>
            </a:r>
            <a:endParaRPr lang="cs-CZ" altLang="en-US" b="1" dirty="0"/>
          </a:p>
        </p:txBody>
      </p:sp>
      <p:sp>
        <p:nvSpPr>
          <p:cNvPr id="9220" name="Rectangle 3">
            <a:extLst>
              <a:ext uri="{FF2B5EF4-FFF2-40B4-BE49-F238E27FC236}">
                <a16:creationId xmlns:a16="http://schemas.microsoft.com/office/drawing/2014/main" id="{000E6D5B-400C-4372-AB22-45D48CC38707}"/>
              </a:ext>
            </a:extLst>
          </p:cNvPr>
          <p:cNvSpPr>
            <a:spLocks noGrp="1" noChangeArrowheads="1"/>
          </p:cNvSpPr>
          <p:nvPr>
            <p:ph type="body" idx="1"/>
          </p:nvPr>
        </p:nvSpPr>
        <p:spPr>
          <a:xfrm>
            <a:off x="2424113" y="2133601"/>
            <a:ext cx="7772400" cy="3997325"/>
          </a:xfrm>
        </p:spPr>
        <p:txBody>
          <a:bodyPr/>
          <a:lstStyle/>
          <a:p>
            <a:r>
              <a:rPr lang="cs-CZ" b="0" i="0" dirty="0" err="1">
                <a:solidFill>
                  <a:srgbClr val="111111"/>
                </a:solidFill>
                <a:effectLst/>
                <a:latin typeface="-apple-system"/>
              </a:rPr>
              <a:t>Today</a:t>
            </a:r>
            <a:endParaRPr lang="cs-CZ" dirty="0">
              <a:solidFill>
                <a:srgbClr val="111111"/>
              </a:solidFill>
              <a:latin typeface="-apple-system"/>
            </a:endParaRPr>
          </a:p>
          <a:p>
            <a:r>
              <a:rPr lang="cs-CZ" b="0" i="0" dirty="0">
                <a:solidFill>
                  <a:srgbClr val="111111"/>
                </a:solidFill>
                <a:effectLst/>
                <a:latin typeface="-apple-system"/>
              </a:rPr>
              <a:t>(</a:t>
            </a:r>
            <a:r>
              <a:rPr lang="cs-CZ" b="0" i="0" dirty="0" err="1">
                <a:solidFill>
                  <a:srgbClr val="111111"/>
                </a:solidFill>
                <a:effectLst/>
                <a:latin typeface="-apple-system"/>
              </a:rPr>
              <a:t>October</a:t>
            </a:r>
            <a:r>
              <a:rPr lang="cs-CZ" b="0" i="0" dirty="0">
                <a:solidFill>
                  <a:srgbClr val="111111"/>
                </a:solidFill>
                <a:effectLst/>
                <a:latin typeface="-apple-system"/>
              </a:rPr>
              <a:t> 8th, 2024, aktualne.cz)</a:t>
            </a:r>
          </a:p>
          <a:p>
            <a:endParaRPr lang="cs-CZ" b="1" i="0" dirty="0">
              <a:solidFill>
                <a:srgbClr val="111111"/>
              </a:solidFill>
              <a:effectLst/>
              <a:latin typeface="-apple-system"/>
            </a:endParaRPr>
          </a:p>
          <a:p>
            <a:r>
              <a:rPr lang="en-US" b="1" i="0" dirty="0">
                <a:solidFill>
                  <a:srgbClr val="111111"/>
                </a:solidFill>
                <a:effectLst/>
                <a:latin typeface="-apple-system"/>
              </a:rPr>
              <a:t>China has changed its stance. It will impose a provisional duty of up to 39 percent on brandy imports from the European Union</a:t>
            </a:r>
            <a:endParaRPr lang="cs-CZ" b="1" i="0" dirty="0">
              <a:solidFill>
                <a:srgbClr val="111111"/>
              </a:solidFill>
              <a:effectLst/>
              <a:latin typeface="-apple-system"/>
            </a:endParaRPr>
          </a:p>
          <a:p>
            <a:r>
              <a:rPr lang="en-US" sz="2000" dirty="0">
                <a:solidFill>
                  <a:srgbClr val="111111"/>
                </a:solidFill>
                <a:latin typeface="-apple-system"/>
              </a:rPr>
              <a:t>China will impose provisional anti-dumping duties of 30.6 to 39 percent on brandy imports from the European Union. This was announced today by the Chinese Ministry of Commerce.</a:t>
            </a:r>
          </a:p>
        </p:txBody>
      </p:sp>
    </p:spTree>
    <p:extLst>
      <p:ext uri="{BB962C8B-B14F-4D97-AF65-F5344CB8AC3E}">
        <p14:creationId xmlns:p14="http://schemas.microsoft.com/office/powerpoint/2010/main" val="232675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488DC611-159C-4426-99B9-B065A02E82E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6F2F70E-82DB-4BC7-B86E-2A7D2F98EF6C}" type="slidenum">
              <a:rPr lang="cs-CZ" altLang="cs-CZ" sz="1000">
                <a:solidFill>
                  <a:srgbClr val="7D1E1E"/>
                </a:solidFill>
              </a:rPr>
              <a:pPr>
                <a:spcBef>
                  <a:spcPct val="0"/>
                </a:spcBef>
                <a:buClrTx/>
                <a:buFontTx/>
                <a:buNone/>
              </a:pPr>
              <a:t>7</a:t>
            </a:fld>
            <a:endParaRPr lang="cs-CZ" altLang="cs-CZ" sz="1000">
              <a:solidFill>
                <a:srgbClr val="7D1E1E"/>
              </a:solidFill>
            </a:endParaRPr>
          </a:p>
        </p:txBody>
      </p:sp>
      <p:sp>
        <p:nvSpPr>
          <p:cNvPr id="9219" name="Rectangle 2">
            <a:extLst>
              <a:ext uri="{FF2B5EF4-FFF2-40B4-BE49-F238E27FC236}">
                <a16:creationId xmlns:a16="http://schemas.microsoft.com/office/drawing/2014/main" id="{78BC09DF-1CF3-4F2D-B778-2EE4357D0E9F}"/>
              </a:ext>
            </a:extLst>
          </p:cNvPr>
          <p:cNvSpPr>
            <a:spLocks noGrp="1" noChangeArrowheads="1"/>
          </p:cNvSpPr>
          <p:nvPr>
            <p:ph type="title"/>
          </p:nvPr>
        </p:nvSpPr>
        <p:spPr>
          <a:xfrm>
            <a:off x="2438400" y="1125539"/>
            <a:ext cx="7772400" cy="574675"/>
          </a:xfrm>
        </p:spPr>
        <p:txBody>
          <a:bodyPr/>
          <a:lstStyle/>
          <a:p>
            <a:r>
              <a:rPr lang="cs-CZ" altLang="en-US" b="1" dirty="0" err="1"/>
              <a:t>Examples</a:t>
            </a:r>
            <a:r>
              <a:rPr lang="cs-CZ" altLang="en-US" b="1" dirty="0"/>
              <a:t> of </a:t>
            </a:r>
            <a:r>
              <a:rPr lang="cs-CZ" altLang="en-US" b="1" dirty="0" err="1"/>
              <a:t>quotas</a:t>
            </a:r>
            <a:endParaRPr lang="cs-CZ" altLang="en-US" b="1" dirty="0"/>
          </a:p>
        </p:txBody>
      </p:sp>
      <p:sp>
        <p:nvSpPr>
          <p:cNvPr id="9220" name="Rectangle 3">
            <a:extLst>
              <a:ext uri="{FF2B5EF4-FFF2-40B4-BE49-F238E27FC236}">
                <a16:creationId xmlns:a16="http://schemas.microsoft.com/office/drawing/2014/main" id="{000E6D5B-400C-4372-AB22-45D48CC38707}"/>
              </a:ext>
            </a:extLst>
          </p:cNvPr>
          <p:cNvSpPr>
            <a:spLocks noGrp="1" noChangeArrowheads="1"/>
          </p:cNvSpPr>
          <p:nvPr>
            <p:ph type="body" idx="1"/>
          </p:nvPr>
        </p:nvSpPr>
        <p:spPr>
          <a:xfrm>
            <a:off x="2424113" y="2133601"/>
            <a:ext cx="7772400" cy="3997325"/>
          </a:xfrm>
        </p:spPr>
        <p:txBody>
          <a:bodyPr/>
          <a:lstStyle/>
          <a:p>
            <a:pPr algn="l">
              <a:buFont typeface="+mj-lt"/>
              <a:buAutoNum type="arabicPeriod"/>
            </a:pPr>
            <a:r>
              <a:rPr lang="en-US" sz="2000" b="1" dirty="0">
                <a:solidFill>
                  <a:srgbClr val="111111"/>
                </a:solidFill>
                <a:latin typeface="-apple-system"/>
              </a:rPr>
              <a:t>Tariff Quotas</a:t>
            </a:r>
            <a:r>
              <a:rPr lang="en-US" sz="2000" dirty="0">
                <a:solidFill>
                  <a:srgbClr val="111111"/>
                </a:solidFill>
                <a:latin typeface="-apple-system"/>
              </a:rPr>
              <a:t>: These allow a certain quantity of goods to be imported at a reduced duty rate. </a:t>
            </a:r>
            <a:r>
              <a:rPr lang="en-US" sz="2000" dirty="0">
                <a:solidFill>
                  <a:srgbClr val="111111"/>
                </a:solidFill>
                <a:latin typeface="-apple-system"/>
                <a:hlinkClick r:id="rId3"/>
              </a:rPr>
              <a:t>For example, the EU has tariff quotas for agricultural products like sugar and beef, allowing a set amount to be imported at lower tariffs</a:t>
            </a:r>
            <a:r>
              <a:rPr lang="en-US" sz="2000" dirty="0">
                <a:solidFill>
                  <a:srgbClr val="111111"/>
                </a:solidFill>
                <a:latin typeface="-apple-system"/>
              </a:rPr>
              <a:t>.</a:t>
            </a:r>
          </a:p>
          <a:p>
            <a:pPr algn="l">
              <a:buFont typeface="+mj-lt"/>
              <a:buAutoNum type="arabicPeriod"/>
            </a:pPr>
            <a:r>
              <a:rPr lang="en-US" sz="2000" b="1" dirty="0">
                <a:solidFill>
                  <a:srgbClr val="111111"/>
                </a:solidFill>
                <a:latin typeface="-apple-system"/>
              </a:rPr>
              <a:t>Preferential Tariff Quotas</a:t>
            </a:r>
            <a:r>
              <a:rPr lang="en-US" sz="2000" dirty="0">
                <a:solidFill>
                  <a:srgbClr val="111111"/>
                </a:solidFill>
                <a:latin typeface="-apple-system"/>
              </a:rPr>
              <a:t>: Under trade agreements, the EU grants reduced tariffs for a specific volume of goods from certain countries. </a:t>
            </a:r>
            <a:r>
              <a:rPr lang="en-US" sz="2000" dirty="0">
                <a:solidFill>
                  <a:srgbClr val="111111"/>
                </a:solidFill>
                <a:latin typeface="-apple-system"/>
                <a:hlinkClick r:id="rId3"/>
              </a:rPr>
              <a:t>For instance, under the EU-Mercosur agreement, there are quotas for beef imports from South American countries</a:t>
            </a:r>
            <a:r>
              <a:rPr lang="en-US" sz="2000" dirty="0">
                <a:solidFill>
                  <a:srgbClr val="111111"/>
                </a:solidFill>
                <a:latin typeface="-apple-system"/>
              </a:rPr>
              <a:t>.</a:t>
            </a:r>
          </a:p>
          <a:p>
            <a:pPr algn="l">
              <a:buFont typeface="+mj-lt"/>
              <a:buAutoNum type="arabicPeriod"/>
            </a:pPr>
            <a:r>
              <a:rPr lang="en-US" sz="2000" b="1" dirty="0">
                <a:solidFill>
                  <a:srgbClr val="111111"/>
                </a:solidFill>
                <a:latin typeface="-apple-system"/>
              </a:rPr>
              <a:t>Autonomous Tariff Quotas</a:t>
            </a:r>
            <a:r>
              <a:rPr lang="en-US" sz="2000" dirty="0">
                <a:solidFill>
                  <a:srgbClr val="111111"/>
                </a:solidFill>
                <a:latin typeface="-apple-system"/>
              </a:rPr>
              <a:t>: These are set for raw materials or semi-finished goods not sufficiently available within the EU. </a:t>
            </a:r>
            <a:r>
              <a:rPr lang="en-US" sz="2000" dirty="0">
                <a:solidFill>
                  <a:srgbClr val="111111"/>
                </a:solidFill>
                <a:latin typeface="-apple-system"/>
                <a:hlinkClick r:id="rId3"/>
              </a:rPr>
              <a:t>For example, certain chemicals and industrial components might be imported under these quotas to support EU industries</a:t>
            </a:r>
            <a:r>
              <a:rPr lang="en-US" sz="2000" dirty="0">
                <a:solidFill>
                  <a:srgbClr val="111111"/>
                </a:solidFill>
                <a:latin typeface="-apple-system"/>
              </a:rPr>
              <a:t>.</a:t>
            </a:r>
            <a:endParaRPr lang="cs-CZ" altLang="en-US" sz="2000" dirty="0"/>
          </a:p>
        </p:txBody>
      </p:sp>
    </p:spTree>
    <p:extLst>
      <p:ext uri="{BB962C8B-B14F-4D97-AF65-F5344CB8AC3E}">
        <p14:creationId xmlns:p14="http://schemas.microsoft.com/office/powerpoint/2010/main" val="326990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488DC611-159C-4426-99B9-B065A02E82E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6F2F70E-82DB-4BC7-B86E-2A7D2F98EF6C}" type="slidenum">
              <a:rPr lang="cs-CZ" altLang="cs-CZ" sz="1000">
                <a:solidFill>
                  <a:srgbClr val="7D1E1E"/>
                </a:solidFill>
              </a:rPr>
              <a:pPr>
                <a:spcBef>
                  <a:spcPct val="0"/>
                </a:spcBef>
                <a:buClrTx/>
                <a:buFontTx/>
                <a:buNone/>
              </a:pPr>
              <a:t>8</a:t>
            </a:fld>
            <a:endParaRPr lang="cs-CZ" altLang="cs-CZ" sz="1000">
              <a:solidFill>
                <a:srgbClr val="7D1E1E"/>
              </a:solidFill>
            </a:endParaRPr>
          </a:p>
        </p:txBody>
      </p:sp>
      <p:sp>
        <p:nvSpPr>
          <p:cNvPr id="9219" name="Rectangle 2">
            <a:extLst>
              <a:ext uri="{FF2B5EF4-FFF2-40B4-BE49-F238E27FC236}">
                <a16:creationId xmlns:a16="http://schemas.microsoft.com/office/drawing/2014/main" id="{78BC09DF-1CF3-4F2D-B778-2EE4357D0E9F}"/>
              </a:ext>
            </a:extLst>
          </p:cNvPr>
          <p:cNvSpPr>
            <a:spLocks noGrp="1" noChangeArrowheads="1"/>
          </p:cNvSpPr>
          <p:nvPr>
            <p:ph type="title"/>
          </p:nvPr>
        </p:nvSpPr>
        <p:spPr>
          <a:xfrm>
            <a:off x="2438400" y="1125539"/>
            <a:ext cx="7772400" cy="574675"/>
          </a:xfrm>
        </p:spPr>
        <p:txBody>
          <a:bodyPr/>
          <a:lstStyle/>
          <a:p>
            <a:r>
              <a:rPr lang="cs-CZ" altLang="en-US" b="1" dirty="0" err="1"/>
              <a:t>Examples</a:t>
            </a:r>
            <a:r>
              <a:rPr lang="cs-CZ" altLang="en-US" b="1" dirty="0"/>
              <a:t> of </a:t>
            </a:r>
            <a:r>
              <a:rPr lang="cs-CZ" altLang="en-US" b="1" dirty="0" err="1"/>
              <a:t>quotas</a:t>
            </a:r>
            <a:endParaRPr lang="cs-CZ" altLang="en-US" b="1" dirty="0"/>
          </a:p>
        </p:txBody>
      </p:sp>
      <p:sp>
        <p:nvSpPr>
          <p:cNvPr id="9220" name="Rectangle 3">
            <a:extLst>
              <a:ext uri="{FF2B5EF4-FFF2-40B4-BE49-F238E27FC236}">
                <a16:creationId xmlns:a16="http://schemas.microsoft.com/office/drawing/2014/main" id="{000E6D5B-400C-4372-AB22-45D48CC38707}"/>
              </a:ext>
            </a:extLst>
          </p:cNvPr>
          <p:cNvSpPr>
            <a:spLocks noGrp="1" noChangeArrowheads="1"/>
          </p:cNvSpPr>
          <p:nvPr>
            <p:ph type="body" idx="1"/>
          </p:nvPr>
        </p:nvSpPr>
        <p:spPr>
          <a:xfrm>
            <a:off x="2424113" y="2133601"/>
            <a:ext cx="7772400" cy="3997325"/>
          </a:xfrm>
        </p:spPr>
        <p:txBody>
          <a:bodyPr/>
          <a:lstStyle/>
          <a:p>
            <a:pPr algn="l"/>
            <a:r>
              <a:rPr lang="en-US" sz="2000" b="1" dirty="0">
                <a:solidFill>
                  <a:srgbClr val="111111"/>
                </a:solidFill>
                <a:latin typeface="-apple-system"/>
              </a:rPr>
              <a:t>Product: Beef</a:t>
            </a:r>
          </a:p>
          <a:p>
            <a:pPr marL="355600"/>
            <a:r>
              <a:rPr lang="en-US" sz="2000" b="1" dirty="0">
                <a:solidFill>
                  <a:srgbClr val="111111"/>
                </a:solidFill>
                <a:latin typeface="-apple-system"/>
              </a:rPr>
              <a:t>Tariff Quota</a:t>
            </a:r>
            <a:r>
              <a:rPr lang="en-US" sz="2000" dirty="0">
                <a:solidFill>
                  <a:srgbClr val="111111"/>
                </a:solidFill>
                <a:latin typeface="-apple-system"/>
              </a:rPr>
              <a:t>: Under the EU’s tariff rate quota (TRQ) system, a specific quantity of beef can be imported at a reduced duty rate.</a:t>
            </a:r>
          </a:p>
          <a:p>
            <a:pPr marL="355600"/>
            <a:r>
              <a:rPr lang="en-US" sz="2000" b="1" dirty="0">
                <a:solidFill>
                  <a:srgbClr val="111111"/>
                </a:solidFill>
                <a:latin typeface="-apple-system"/>
                <a:hlinkClick r:id="rId3"/>
              </a:rPr>
              <a:t>Quota Details</a:t>
            </a:r>
            <a:r>
              <a:rPr lang="en-US" sz="2000" dirty="0">
                <a:solidFill>
                  <a:srgbClr val="111111"/>
                </a:solidFill>
                <a:latin typeface="-apple-system"/>
                <a:hlinkClick r:id="rId3"/>
              </a:rPr>
              <a:t>: For example, the EU allows a quota of </a:t>
            </a:r>
            <a:r>
              <a:rPr lang="en-US" sz="2000" b="1" dirty="0">
                <a:solidFill>
                  <a:srgbClr val="111111"/>
                </a:solidFill>
                <a:latin typeface="-apple-system"/>
                <a:hlinkClick r:id="rId3"/>
              </a:rPr>
              <a:t>45,000 </a:t>
            </a:r>
            <a:r>
              <a:rPr lang="en-US" sz="2000" b="1" dirty="0" err="1">
                <a:solidFill>
                  <a:srgbClr val="111111"/>
                </a:solidFill>
                <a:latin typeface="-apple-system"/>
                <a:hlinkClick r:id="rId3"/>
              </a:rPr>
              <a:t>tonnes</a:t>
            </a:r>
            <a:r>
              <a:rPr lang="en-US" sz="2000" dirty="0">
                <a:solidFill>
                  <a:srgbClr val="111111"/>
                </a:solidFill>
                <a:latin typeface="-apple-system"/>
                <a:hlinkClick r:id="rId3"/>
              </a:rPr>
              <a:t> of high-quality beef to be imported annually at a reduced tariff rate</a:t>
            </a:r>
            <a:r>
              <a:rPr lang="en-US" sz="2000" baseline="30000" dirty="0">
                <a:solidFill>
                  <a:srgbClr val="111111"/>
                </a:solidFill>
                <a:latin typeface="-apple-system"/>
                <a:hlinkClick r:id="rId3"/>
              </a:rPr>
              <a:t>1</a:t>
            </a:r>
            <a:r>
              <a:rPr lang="en-US" sz="2000" dirty="0">
                <a:solidFill>
                  <a:srgbClr val="111111"/>
                </a:solidFill>
                <a:latin typeface="-apple-system"/>
              </a:rPr>
              <a:t>.</a:t>
            </a:r>
          </a:p>
          <a:p>
            <a:r>
              <a:rPr lang="en-US" sz="2000" dirty="0">
                <a:solidFill>
                  <a:srgbClr val="111111"/>
                </a:solidFill>
                <a:latin typeface="-apple-system"/>
              </a:rPr>
              <a:t>Quantities exceeding this quota are subject to higher duty rates. This system helps manage the supply of beef in the EU market while supporting local producers.</a:t>
            </a:r>
          </a:p>
          <a:p>
            <a:endParaRPr lang="cs-CZ" altLang="en-US" sz="2000" dirty="0"/>
          </a:p>
        </p:txBody>
      </p:sp>
    </p:spTree>
    <p:extLst>
      <p:ext uri="{BB962C8B-B14F-4D97-AF65-F5344CB8AC3E}">
        <p14:creationId xmlns:p14="http://schemas.microsoft.com/office/powerpoint/2010/main" val="167669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488DC611-159C-4426-99B9-B065A02E82E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6F2F70E-82DB-4BC7-B86E-2A7D2F98EF6C}" type="slidenum">
              <a:rPr lang="cs-CZ" altLang="cs-CZ" sz="1000">
                <a:solidFill>
                  <a:srgbClr val="7D1E1E"/>
                </a:solidFill>
              </a:rPr>
              <a:pPr>
                <a:spcBef>
                  <a:spcPct val="0"/>
                </a:spcBef>
                <a:buClrTx/>
                <a:buFontTx/>
                <a:buNone/>
              </a:pPr>
              <a:t>9</a:t>
            </a:fld>
            <a:endParaRPr lang="cs-CZ" altLang="cs-CZ" sz="1000">
              <a:solidFill>
                <a:srgbClr val="7D1E1E"/>
              </a:solidFill>
            </a:endParaRPr>
          </a:p>
        </p:txBody>
      </p:sp>
      <p:sp>
        <p:nvSpPr>
          <p:cNvPr id="9219" name="Rectangle 2">
            <a:extLst>
              <a:ext uri="{FF2B5EF4-FFF2-40B4-BE49-F238E27FC236}">
                <a16:creationId xmlns:a16="http://schemas.microsoft.com/office/drawing/2014/main" id="{78BC09DF-1CF3-4F2D-B778-2EE4357D0E9F}"/>
              </a:ext>
            </a:extLst>
          </p:cNvPr>
          <p:cNvSpPr>
            <a:spLocks noGrp="1" noChangeArrowheads="1"/>
          </p:cNvSpPr>
          <p:nvPr>
            <p:ph type="title"/>
          </p:nvPr>
        </p:nvSpPr>
        <p:spPr>
          <a:xfrm>
            <a:off x="2438400" y="1125539"/>
            <a:ext cx="7772400" cy="574675"/>
          </a:xfrm>
        </p:spPr>
        <p:txBody>
          <a:bodyPr/>
          <a:lstStyle/>
          <a:p>
            <a:r>
              <a:rPr lang="cs-CZ" altLang="en-US" b="1" dirty="0" err="1"/>
              <a:t>Examples</a:t>
            </a:r>
            <a:r>
              <a:rPr lang="cs-CZ" altLang="en-US" b="1" dirty="0"/>
              <a:t> of dumping </a:t>
            </a:r>
            <a:r>
              <a:rPr lang="cs-CZ" altLang="en-US" b="1" dirty="0" err="1"/>
              <a:t>prices</a:t>
            </a:r>
            <a:endParaRPr lang="cs-CZ" altLang="en-US" b="1" dirty="0"/>
          </a:p>
        </p:txBody>
      </p:sp>
      <p:sp>
        <p:nvSpPr>
          <p:cNvPr id="9220" name="Rectangle 3">
            <a:extLst>
              <a:ext uri="{FF2B5EF4-FFF2-40B4-BE49-F238E27FC236}">
                <a16:creationId xmlns:a16="http://schemas.microsoft.com/office/drawing/2014/main" id="{000E6D5B-400C-4372-AB22-45D48CC38707}"/>
              </a:ext>
            </a:extLst>
          </p:cNvPr>
          <p:cNvSpPr>
            <a:spLocks noGrp="1" noChangeArrowheads="1"/>
          </p:cNvSpPr>
          <p:nvPr>
            <p:ph type="body" idx="1"/>
          </p:nvPr>
        </p:nvSpPr>
        <p:spPr>
          <a:xfrm>
            <a:off x="2424113" y="2133601"/>
            <a:ext cx="7772400" cy="3997325"/>
          </a:xfrm>
        </p:spPr>
        <p:txBody>
          <a:bodyPr/>
          <a:lstStyle/>
          <a:p>
            <a:r>
              <a:rPr lang="en-US" sz="2000" dirty="0">
                <a:solidFill>
                  <a:srgbClr val="111111"/>
                </a:solidFill>
                <a:latin typeface="-apple-system"/>
              </a:rPr>
              <a:t>Currently, several products are under scrutiny for potential dumping in the EU market. Here are a few examples:</a:t>
            </a:r>
          </a:p>
          <a:p>
            <a:pPr algn="l">
              <a:buFont typeface="+mj-lt"/>
              <a:buAutoNum type="arabicPeriod"/>
            </a:pPr>
            <a:r>
              <a:rPr lang="en-US" sz="2000" b="1" dirty="0">
                <a:solidFill>
                  <a:srgbClr val="111111"/>
                </a:solidFill>
                <a:latin typeface="-apple-system"/>
                <a:hlinkClick r:id="rId3"/>
              </a:rPr>
              <a:t>Automotive Products</a:t>
            </a:r>
            <a:r>
              <a:rPr lang="en-US" sz="2000" dirty="0">
                <a:solidFill>
                  <a:srgbClr val="111111"/>
                </a:solidFill>
                <a:latin typeface="-apple-system"/>
                <a:hlinkClick r:id="rId3"/>
              </a:rPr>
              <a:t>: There have been concerns about certain automotive parts and vehicles from China being sold at prices below fair market value</a:t>
            </a:r>
            <a:r>
              <a:rPr lang="en-US" sz="2000" baseline="30000" dirty="0">
                <a:solidFill>
                  <a:srgbClr val="111111"/>
                </a:solidFill>
                <a:latin typeface="-apple-system"/>
                <a:hlinkClick r:id="rId3"/>
              </a:rPr>
              <a:t>1</a:t>
            </a:r>
            <a:r>
              <a:rPr lang="en-US" sz="2000" dirty="0">
                <a:solidFill>
                  <a:srgbClr val="111111"/>
                </a:solidFill>
                <a:latin typeface="-apple-system"/>
              </a:rPr>
              <a:t>.</a:t>
            </a:r>
          </a:p>
          <a:p>
            <a:pPr algn="l">
              <a:buFont typeface="+mj-lt"/>
              <a:buAutoNum type="arabicPeriod"/>
            </a:pPr>
            <a:r>
              <a:rPr lang="en-US" sz="2000" b="1" dirty="0">
                <a:solidFill>
                  <a:srgbClr val="111111"/>
                </a:solidFill>
                <a:latin typeface="-apple-system"/>
                <a:hlinkClick r:id="rId3"/>
              </a:rPr>
              <a:t>Metals</a:t>
            </a:r>
            <a:r>
              <a:rPr lang="en-US" sz="2000" dirty="0">
                <a:solidFill>
                  <a:srgbClr val="111111"/>
                </a:solidFill>
                <a:latin typeface="-apple-system"/>
                <a:hlinkClick r:id="rId3"/>
              </a:rPr>
              <a:t>: Various metal products, including steel and aluminum, are often investigated for dumping, particularly from countries like China</a:t>
            </a:r>
            <a:r>
              <a:rPr lang="en-US" sz="2000" baseline="30000" dirty="0">
                <a:solidFill>
                  <a:srgbClr val="111111"/>
                </a:solidFill>
                <a:latin typeface="-apple-system"/>
                <a:hlinkClick r:id="rId3"/>
              </a:rPr>
              <a:t>1</a:t>
            </a:r>
            <a:r>
              <a:rPr lang="en-US" sz="2000" dirty="0">
                <a:solidFill>
                  <a:srgbClr val="111111"/>
                </a:solidFill>
                <a:latin typeface="-apple-system"/>
              </a:rPr>
              <a:t>.</a:t>
            </a:r>
          </a:p>
          <a:p>
            <a:pPr algn="l">
              <a:buFont typeface="+mj-lt"/>
              <a:buAutoNum type="arabicPeriod"/>
            </a:pPr>
            <a:r>
              <a:rPr lang="en-US" sz="2000" b="1" dirty="0">
                <a:solidFill>
                  <a:srgbClr val="111111"/>
                </a:solidFill>
                <a:latin typeface="-apple-system"/>
                <a:hlinkClick r:id="rId4"/>
              </a:rPr>
              <a:t>Chemicals</a:t>
            </a:r>
            <a:r>
              <a:rPr lang="en-US" sz="2000" dirty="0">
                <a:solidFill>
                  <a:srgbClr val="111111"/>
                </a:solidFill>
                <a:latin typeface="-apple-system"/>
                <a:hlinkClick r:id="rId4"/>
              </a:rPr>
              <a:t>: Specific chemicals, such as polyethylene terephthalate (PET), have been subject to anti-dumping duties to protect EU industries</a:t>
            </a:r>
            <a:r>
              <a:rPr lang="en-US" sz="2000" baseline="30000" dirty="0">
                <a:solidFill>
                  <a:srgbClr val="111111"/>
                </a:solidFill>
                <a:latin typeface="-apple-system"/>
                <a:hlinkClick r:id="rId4"/>
              </a:rPr>
              <a:t>2</a:t>
            </a:r>
            <a:r>
              <a:rPr lang="en-US" sz="2000" dirty="0">
                <a:solidFill>
                  <a:srgbClr val="111111"/>
                </a:solidFill>
                <a:latin typeface="-apple-system"/>
              </a:rPr>
              <a:t>.</a:t>
            </a:r>
          </a:p>
          <a:p>
            <a:r>
              <a:rPr lang="en-US" sz="2000" dirty="0">
                <a:solidFill>
                  <a:srgbClr val="111111"/>
                </a:solidFill>
                <a:latin typeface="-apple-system"/>
              </a:rPr>
              <a:t>These investigations aim to ensure fair competition and protect EU industries from unfair pricing practices.</a:t>
            </a:r>
          </a:p>
          <a:p>
            <a:endParaRPr lang="cs-CZ" altLang="en-US" sz="2000" dirty="0"/>
          </a:p>
        </p:txBody>
      </p:sp>
    </p:spTree>
    <p:extLst>
      <p:ext uri="{BB962C8B-B14F-4D97-AF65-F5344CB8AC3E}">
        <p14:creationId xmlns:p14="http://schemas.microsoft.com/office/powerpoint/2010/main" val="1543275482"/>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muni-econ-prezentace-16-9-en-v10</Template>
  <TotalTime>652</TotalTime>
  <Words>3556</Words>
  <Application>Microsoft Office PowerPoint</Application>
  <PresentationFormat>Širokoúhlá obrazovka</PresentationFormat>
  <Paragraphs>258</Paragraphs>
  <Slides>29</Slides>
  <Notes>26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-apple-system</vt:lpstr>
      <vt:lpstr>Arial</vt:lpstr>
      <vt:lpstr>Tahoma</vt:lpstr>
      <vt:lpstr>Verdana</vt:lpstr>
      <vt:lpstr>Wingdings</vt:lpstr>
      <vt:lpstr>Presentation_MU_EN</vt:lpstr>
      <vt:lpstr>Terms of Sale and of Payment</vt:lpstr>
      <vt:lpstr>When and where:</vt:lpstr>
      <vt:lpstr>Terms of sale</vt:lpstr>
      <vt:lpstr>Examples of customs duties</vt:lpstr>
      <vt:lpstr>Examples of customs duties</vt:lpstr>
      <vt:lpstr>Examples of customs duties</vt:lpstr>
      <vt:lpstr>Examples of quotas</vt:lpstr>
      <vt:lpstr>Examples of quotas</vt:lpstr>
      <vt:lpstr>Examples of dumping prices</vt:lpstr>
      <vt:lpstr>Terms of sale</vt:lpstr>
      <vt:lpstr>Example</vt:lpstr>
      <vt:lpstr>Incoterms: selling terms (2020 edition)</vt:lpstr>
      <vt:lpstr>Incoterms: selling terms</vt:lpstr>
      <vt:lpstr>Incoterms: selling terms</vt:lpstr>
      <vt:lpstr>Prezentace aplikace PowerPoint</vt:lpstr>
      <vt:lpstr>Incoterms</vt:lpstr>
      <vt:lpstr>Incoterm Guide</vt:lpstr>
      <vt:lpstr>Incoterm Guide</vt:lpstr>
      <vt:lpstr>Incoterms</vt:lpstr>
      <vt:lpstr>Terms of Payment</vt:lpstr>
      <vt:lpstr>Documents related to terms of sale</vt:lpstr>
      <vt:lpstr>Prezentace aplikace PowerPoint</vt:lpstr>
      <vt:lpstr>Letter of Credit</vt:lpstr>
      <vt:lpstr>UCP500 </vt:lpstr>
      <vt:lpstr>Example</vt:lpstr>
      <vt:lpstr>Prezentace aplikace PowerPoint</vt:lpstr>
      <vt:lpstr>Payment modes</vt:lpstr>
      <vt:lpstr>Exercise</vt:lpstr>
      <vt:lpstr>Study material: Chapter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Terms of Sale and of Payment</dc:title>
  <dc:creator>Ondrej Castek</dc:creator>
  <cp:lastModifiedBy>Ondrej Castek</cp:lastModifiedBy>
  <cp:revision>1</cp:revision>
  <cp:lastPrinted>1601-01-01T00:00:00Z</cp:lastPrinted>
  <dcterms:created xsi:type="dcterms:W3CDTF">2023-10-17T08:31:43Z</dcterms:created>
  <dcterms:modified xsi:type="dcterms:W3CDTF">2024-10-15T13:11:54Z</dcterms:modified>
</cp:coreProperties>
</file>