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292" r:id="rId4"/>
    <p:sldId id="318" r:id="rId5"/>
    <p:sldId id="324" r:id="rId6"/>
    <p:sldId id="290" r:id="rId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i Skorkovský" initials="MS" lastIdx="1" clrIdx="0">
    <p:extLst>
      <p:ext uri="{19B8F6BF-5375-455C-9EA6-DF929625EA0E}">
        <p15:presenceInfo xmlns:p15="http://schemas.microsoft.com/office/powerpoint/2012/main" userId="99fed7c2a5b57a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2" autoAdjust="0"/>
  </p:normalViewPr>
  <p:slideViewPr>
    <p:cSldViewPr snapToGrid="0">
      <p:cViewPr varScale="1">
        <p:scale>
          <a:sx n="104" d="100"/>
          <a:sy n="104" d="100"/>
        </p:scale>
        <p:origin x="61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6DC35-3D30-40F0-9E76-C72B884A1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DAE78-73D7-4ED8-8A04-27BDF7BA0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96812D-6D09-4222-84F8-0597975F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6B2BE9-1D68-450F-A85C-AB9F05A9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788F40-16A2-4B03-9991-301253CB8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31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9A40A-0F22-4691-9BD0-87C2E936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1C0D77-AA4E-4CC6-8877-9C1972963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76694A-1288-4700-973F-FE4297CE0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5B7924-8965-4B5F-8001-48D22EE55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F94FC0-EC24-429B-B61C-E08CC101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193AAA-EBF9-4C9B-A782-090D59BA3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F4D70A-B543-4C03-BDE1-E1379A588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062AF-7CD2-4FFC-971A-3F17009B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FFE020-9E2C-4BC0-8F9D-F6B4385C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B4C450-EBFF-4F76-86E5-AAEF559B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4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5BC4B-3687-48F7-AACE-250ED39E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B699C-0E36-43D7-A29A-47E0130B8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D1B7C-CDCC-43F0-9F67-4D5CFA98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C759D9-4360-45BB-89AE-15624B1C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835A2C-5E39-4881-86B8-BEDE241F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65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0012C-99E7-4347-8774-B11589DAC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92E6F0-2D54-4B61-8F94-14DB55596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630963-A235-47CE-8819-9A1E514D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2EED4F-60EF-4A28-AE30-2C2C17FA9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BA953-D95E-45E2-9641-F6CFFD84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1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D1F76-B578-44E7-AFDE-EA8537C9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A72D2-8230-4ED8-AB98-25F7A3E68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828889-2E88-486F-9668-1CDE58B11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7F7815-A675-4ADC-BFB0-539A7CD8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84884B-8A55-4926-B60C-BFD2BF8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77B473-302A-4DD3-9196-C36E0C41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0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42B57-5C2B-4C76-A5BC-31423D8D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5FA6F2-903D-447D-B4E1-1C6F89001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DA2DF9-182C-4639-9183-58711408A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5A8F35-288D-401C-A0A8-F161BAB3F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E3911F-7599-4A0F-B817-5EAB2B190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9B470F0-15D3-4281-9563-52E693A1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9653BA-DBCF-44E4-94A5-9256FED5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4C5249-82AD-47B1-A293-77C9500B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22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80296-265D-4930-8567-D2F81AD0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79FD99-D6BE-4B55-A60E-1EC9EF5A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C85DB-DAA8-48D7-BF1E-F12F03FE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027D04-FE0A-4307-BFBB-EFCCCD13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6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84F74A-505C-46AB-BFCC-09790686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EC7536-BBF9-478C-BD21-5B79EEEA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AEDC3F-F623-4F2E-9D96-0F6263BD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46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6867B-8595-4FC6-AFD1-963515897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0B523-4791-428E-BF89-F740496B6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FC4992-9062-4BF6-B7E6-18C721D8E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BC112A-513A-42CA-95F0-669C32A5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DE0D78-F818-4EFC-BC92-B13F6587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57DFE0-D739-4588-B130-F44D08C8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5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199F8-1EE0-471E-BB5B-B7E22DBB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2684BD-1EFE-462F-A414-39F36EC52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BF35B2-4AD8-4D59-A858-004A54881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6B953B-B6AF-4582-BAC5-B48E40C3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3971D6-6957-41E0-9D9B-240D4BFD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938EB-0AA1-4032-9E72-20D1F1C5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2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705672-D089-40EF-A89C-6AB7E043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8E6441-42F0-465F-9FDF-E75D5BCB7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AD7813-56FA-48D2-9475-C0EF72841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F6519-8B37-45FE-8E2F-DEF1273871D7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A2C0C6-1996-4C84-A709-FA1841369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BAB999-86F6-4FBE-B17C-D80075AFD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55399-91CF-4A5C-B05C-1CFADBF56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0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ynamics-esf.ucn.muni.cz/51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t.muni.cz/en/services/vpn" TargetMode="External"/><Relationship Id="rId2" Type="http://schemas.openxmlformats.org/officeDocument/2006/relationships/hyperlink" Target="https://dynamics-esf.ucn.muni.cz/51444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DEDBC-8325-47C3-A9F0-0B453226C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Microsoft 365 Business </a:t>
            </a:r>
            <a:r>
              <a:rPr lang="cs-CZ" dirty="0" err="1">
                <a:solidFill>
                  <a:srgbClr val="0070C0"/>
                </a:solidFill>
              </a:rPr>
              <a:t>Central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Introduction</a:t>
            </a:r>
            <a:r>
              <a:rPr lang="cs-CZ" dirty="0">
                <a:solidFill>
                  <a:srgbClr val="0070C0"/>
                </a:solidFill>
              </a:rPr>
              <a:t>  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sz="1800" b="1" dirty="0">
                <a:solidFill>
                  <a:srgbClr val="7030A0"/>
                </a:solidFill>
              </a:rPr>
              <a:t>(ERP=</a:t>
            </a:r>
            <a:r>
              <a:rPr lang="en-US" sz="1800" b="1" dirty="0">
                <a:solidFill>
                  <a:srgbClr val="7030A0"/>
                </a:solidFill>
              </a:rPr>
              <a:t>Microsoft Dynamics 365 Business Central</a:t>
            </a:r>
            <a:r>
              <a:rPr lang="cs-CZ" sz="1800" b="1" dirty="0">
                <a:solidFill>
                  <a:srgbClr val="7030A0"/>
                </a:solidFill>
              </a:rPr>
              <a:t>)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3EE78C-AF54-4223-BAFF-4FADF96C54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 </a:t>
            </a:r>
            <a:r>
              <a:rPr lang="cs-CZ" dirty="0" err="1">
                <a:solidFill>
                  <a:srgbClr val="0070C0"/>
                </a:solidFill>
              </a:rPr>
              <a:t>Ing.J.Skorkovský,CSc</a:t>
            </a:r>
            <a:r>
              <a:rPr lang="cs-CZ" dirty="0">
                <a:solidFill>
                  <a:srgbClr val="0070C0"/>
                </a:solidFill>
              </a:rPr>
              <a:t>.</a:t>
            </a:r>
          </a:p>
          <a:p>
            <a:r>
              <a:rPr lang="cs-CZ" dirty="0">
                <a:solidFill>
                  <a:srgbClr val="0070C0"/>
                </a:solidFill>
              </a:rPr>
              <a:t>Department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Business Management</a:t>
            </a:r>
          </a:p>
          <a:p>
            <a:r>
              <a:rPr lang="cs-CZ" dirty="0" err="1">
                <a:solidFill>
                  <a:srgbClr val="0070C0"/>
                </a:solidFill>
              </a:rPr>
              <a:t>Faculty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Business and </a:t>
            </a:r>
            <a:r>
              <a:rPr lang="cs-CZ" dirty="0" err="1">
                <a:solidFill>
                  <a:srgbClr val="0070C0"/>
                </a:solidFill>
              </a:rPr>
              <a:t>Administration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Masaryk University Brno</a:t>
            </a:r>
          </a:p>
          <a:p>
            <a:r>
              <a:rPr lang="cs-CZ" dirty="0">
                <a:solidFill>
                  <a:srgbClr val="0070C0"/>
                </a:solidFill>
              </a:rPr>
              <a:t>Czech Republic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5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1AD29-7669-4489-8334-A8B332FD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Principles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4394C08-BBCF-44FC-9C6D-2F4C78BFD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7" y="1414926"/>
            <a:ext cx="3541221" cy="18225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534C5C1-CB15-4809-A1D9-88F697118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7" y="3140968"/>
            <a:ext cx="4266113" cy="28337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pojnice: pravoúhlá 8">
            <a:extLst>
              <a:ext uri="{FF2B5EF4-FFF2-40B4-BE49-F238E27FC236}">
                <a16:creationId xmlns:a16="http://schemas.microsoft.com/office/drawing/2014/main" id="{EB813EF7-0588-4E89-BCC7-7D199AF2AA2F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5460757" y="2326221"/>
            <a:ext cx="779260" cy="814746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E98C517-E792-46E8-87BD-FBB6B0E9C06E}"/>
              </a:ext>
            </a:extLst>
          </p:cNvPr>
          <p:cNvSpPr txBox="1"/>
          <p:nvPr/>
        </p:nvSpPr>
        <p:spPr>
          <a:xfrm>
            <a:off x="2135560" y="3620485"/>
            <a:ext cx="281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Information technology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8737CE4-EA27-4CFD-8F61-91C56953C5B6}"/>
              </a:ext>
            </a:extLst>
          </p:cNvPr>
          <p:cNvSpPr txBox="1"/>
          <p:nvPr/>
        </p:nvSpPr>
        <p:spPr>
          <a:xfrm>
            <a:off x="6603704" y="2586970"/>
            <a:ext cx="281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Management philosophy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58BC84C-C206-4EC0-BFAB-26B56FE2869D}"/>
              </a:ext>
            </a:extLst>
          </p:cNvPr>
          <p:cNvSpPr txBox="1"/>
          <p:nvPr/>
        </p:nvSpPr>
        <p:spPr>
          <a:xfrm>
            <a:off x="6816080" y="6159420"/>
            <a:ext cx="281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Feedback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02AB0F38-F598-499D-B729-C2E679B2C78F}"/>
              </a:ext>
            </a:extLst>
          </p:cNvPr>
          <p:cNvSpPr/>
          <p:nvPr/>
        </p:nvSpPr>
        <p:spPr>
          <a:xfrm>
            <a:off x="6023992" y="2132856"/>
            <a:ext cx="432048" cy="4541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D62104B-D2D1-47C8-B289-482F1116A607}"/>
              </a:ext>
            </a:extLst>
          </p:cNvPr>
          <p:cNvCxnSpPr>
            <a:endCxn id="3" idx="7"/>
          </p:cNvCxnSpPr>
          <p:nvPr/>
        </p:nvCxnSpPr>
        <p:spPr>
          <a:xfrm flipH="1">
            <a:off x="6392768" y="1772225"/>
            <a:ext cx="783352" cy="4271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F9DF4712-9F44-4C44-8453-0175A3711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394" y="1451659"/>
            <a:ext cx="722384" cy="796648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E0D910E6-924C-43A6-9C1F-21DD0B5DA69C}"/>
              </a:ext>
            </a:extLst>
          </p:cNvPr>
          <p:cNvSpPr/>
          <p:nvPr/>
        </p:nvSpPr>
        <p:spPr>
          <a:xfrm>
            <a:off x="7851125" y="1494474"/>
            <a:ext cx="7847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0374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22BB6-FDF7-4506-AA3C-6951C3F87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Access to BC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7F991-D039-4634-8470-975CC8354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https://dynamics-esf.ucn.muni.cz/514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441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  <a:p>
            <a:r>
              <a:rPr lang="cs-CZ" sz="1800" dirty="0">
                <a:solidFill>
                  <a:srgbClr val="0070C0"/>
                </a:solidFill>
              </a:rPr>
              <a:t> User </a:t>
            </a:r>
            <a:r>
              <a:rPr lang="cs-CZ" sz="1800" dirty="0" err="1">
                <a:solidFill>
                  <a:srgbClr val="0070C0"/>
                </a:solidFill>
              </a:rPr>
              <a:t>name</a:t>
            </a:r>
            <a:r>
              <a:rPr lang="cs-CZ" sz="1800" dirty="0">
                <a:solidFill>
                  <a:srgbClr val="0070C0"/>
                </a:solidFill>
              </a:rPr>
              <a:t> = UČO and 1st </a:t>
            </a:r>
            <a:r>
              <a:rPr lang="cs-CZ" sz="1800" dirty="0" err="1">
                <a:solidFill>
                  <a:srgbClr val="0070C0"/>
                </a:solidFill>
              </a:rPr>
              <a:t>Password</a:t>
            </a:r>
            <a:r>
              <a:rPr lang="cs-CZ" sz="1800" dirty="0">
                <a:solidFill>
                  <a:srgbClr val="0070C0"/>
                </a:solidFill>
              </a:rPr>
              <a:t>=</a:t>
            </a:r>
            <a:r>
              <a:rPr lang="cs-CZ" sz="1800" b="1" dirty="0">
                <a:solidFill>
                  <a:srgbClr val="00B050"/>
                </a:solidFill>
              </a:rPr>
              <a:t>Password1</a:t>
            </a:r>
          </a:p>
          <a:p>
            <a:pPr marL="0" indent="0">
              <a:buNone/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everyone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Password1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login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enter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instance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Or, for sake of simplicity and speed of access, use the simplest alternative, which I recommend. 8 positions, one capital letter, one number and one special character easily found on a Czech keyboard such as * or + or %.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It's faster. 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US" sz="1600" dirty="0">
              <a:solidFill>
                <a:srgbClr val="4C4C4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DBAD3B-D9C3-4B32-AB6D-708F2A18C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09" y="4027064"/>
            <a:ext cx="4530914" cy="178789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10DC422-4703-4B06-806D-6430B71576DC}"/>
              </a:ext>
            </a:extLst>
          </p:cNvPr>
          <p:cNvSpPr txBox="1"/>
          <p:nvPr/>
        </p:nvSpPr>
        <p:spPr>
          <a:xfrm>
            <a:off x="5461887" y="3944301"/>
            <a:ext cx="6097604" cy="2598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user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enter a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enter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 and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prime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=Password1.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1st login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prime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unique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in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logins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: ID=  UČO  and PSW= Student 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(as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sz="16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pls)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0552BC5-3CE7-4621-A300-BF6D66F08A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2784" y="383664"/>
            <a:ext cx="4615154" cy="20143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Šipka: dolů 3">
            <a:extLst>
              <a:ext uri="{FF2B5EF4-FFF2-40B4-BE49-F238E27FC236}">
                <a16:creationId xmlns:a16="http://schemas.microsoft.com/office/drawing/2014/main" id="{91B9B5AA-B556-40E1-9140-654EE78E0EC5}"/>
              </a:ext>
            </a:extLst>
          </p:cNvPr>
          <p:cNvSpPr/>
          <p:nvPr/>
        </p:nvSpPr>
        <p:spPr>
          <a:xfrm>
            <a:off x="3972729" y="864210"/>
            <a:ext cx="1873775" cy="8601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/>
              <a:t>Your</a:t>
            </a:r>
            <a:r>
              <a:rPr lang="cs-CZ" sz="1400" dirty="0"/>
              <a:t> </a:t>
            </a:r>
            <a:r>
              <a:rPr lang="cs-CZ" sz="1400" dirty="0" err="1"/>
              <a:t>real</a:t>
            </a:r>
            <a:r>
              <a:rPr lang="cs-CZ" sz="1400" dirty="0"/>
              <a:t> UČO</a:t>
            </a:r>
            <a:endParaRPr lang="en-US" sz="1400" dirty="0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C963AD6-F624-48F3-8E10-38A750E98951}"/>
              </a:ext>
            </a:extLst>
          </p:cNvPr>
          <p:cNvCxnSpPr/>
          <p:nvPr/>
        </p:nvCxnSpPr>
        <p:spPr>
          <a:xfrm flipV="1">
            <a:off x="9268691" y="864210"/>
            <a:ext cx="0" cy="826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EAF251E-E112-41FF-8ABA-D0EB38B9C579}"/>
              </a:ext>
            </a:extLst>
          </p:cNvPr>
          <p:cNvSpPr txBox="1"/>
          <p:nvPr/>
        </p:nvSpPr>
        <p:spPr>
          <a:xfrm>
            <a:off x="8735025" y="1629853"/>
            <a:ext cx="8718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rgbClr val="00B050"/>
                </a:solidFill>
              </a:rPr>
              <a:t>Password1</a:t>
            </a:r>
            <a:endParaRPr lang="en-US" sz="1200" b="1" dirty="0">
              <a:solidFill>
                <a:srgbClr val="00B050"/>
              </a:solidFill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8647298-F033-437D-BA42-22925B17FDCD}"/>
              </a:ext>
            </a:extLst>
          </p:cNvPr>
          <p:cNvCxnSpPr/>
          <p:nvPr/>
        </p:nvCxnSpPr>
        <p:spPr>
          <a:xfrm flipV="1">
            <a:off x="9744134" y="1029568"/>
            <a:ext cx="0" cy="826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12AC712-6D9B-464A-BC09-67961DAB206A}"/>
              </a:ext>
            </a:extLst>
          </p:cNvPr>
          <p:cNvSpPr txBox="1"/>
          <p:nvPr/>
        </p:nvSpPr>
        <p:spPr>
          <a:xfrm>
            <a:off x="9874586" y="1781931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  <a:endParaRPr lang="en-US" dirty="0"/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A4E21C16-723B-473C-ABFD-73FE6C9C5108}"/>
              </a:ext>
            </a:extLst>
          </p:cNvPr>
          <p:cNvCxnSpPr>
            <a:cxnSpLocks/>
          </p:cNvCxnSpPr>
          <p:nvPr/>
        </p:nvCxnSpPr>
        <p:spPr>
          <a:xfrm flipH="1" flipV="1">
            <a:off x="10970937" y="1277449"/>
            <a:ext cx="5914" cy="629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D6F8B14-E56A-40AE-A7BE-F2503DC35F67}"/>
              </a:ext>
            </a:extLst>
          </p:cNvPr>
          <p:cNvSpPr txBox="1"/>
          <p:nvPr/>
        </p:nvSpPr>
        <p:spPr>
          <a:xfrm>
            <a:off x="8658101" y="1787067"/>
            <a:ext cx="167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cs-CZ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5E8003-AF43-4B5E-9B7B-CC574F2E6CEC}"/>
              </a:ext>
            </a:extLst>
          </p:cNvPr>
          <p:cNvSpPr txBox="1"/>
          <p:nvPr/>
        </p:nvSpPr>
        <p:spPr>
          <a:xfrm>
            <a:off x="10520517" y="1796188"/>
            <a:ext cx="167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cs-CZ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password</a:t>
            </a:r>
            <a:endParaRPr lang="cs-CZ" sz="1400" dirty="0">
              <a:solidFill>
                <a:srgbClr val="FF0000"/>
              </a:solidFill>
            </a:endParaRPr>
          </a:p>
        </p:txBody>
      </p:sp>
      <p:cxnSp>
        <p:nvCxnSpPr>
          <p:cNvPr id="11" name="Spojnice: pravoúhlá 10">
            <a:extLst>
              <a:ext uri="{FF2B5EF4-FFF2-40B4-BE49-F238E27FC236}">
                <a16:creationId xmlns:a16="http://schemas.microsoft.com/office/drawing/2014/main" id="{6D84D8F4-07C6-4922-8CB9-D5D788AF2EB5}"/>
              </a:ext>
            </a:extLst>
          </p:cNvPr>
          <p:cNvCxnSpPr/>
          <p:nvPr/>
        </p:nvCxnSpPr>
        <p:spPr>
          <a:xfrm>
            <a:off x="5772727" y="2724727"/>
            <a:ext cx="406400" cy="29556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Šipka: nahoru 14">
            <a:extLst>
              <a:ext uri="{FF2B5EF4-FFF2-40B4-BE49-F238E27FC236}">
                <a16:creationId xmlns:a16="http://schemas.microsoft.com/office/drawing/2014/main" id="{6557B035-AE54-4894-9E89-90F8367040BF}"/>
              </a:ext>
            </a:extLst>
          </p:cNvPr>
          <p:cNvSpPr/>
          <p:nvPr/>
        </p:nvSpPr>
        <p:spPr>
          <a:xfrm>
            <a:off x="9337964" y="5814957"/>
            <a:ext cx="1320800" cy="4969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0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7D466-9548-4353-99A6-87D587F71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rgbClr val="0070C0"/>
                </a:solidFill>
              </a:rPr>
              <a:t>Remote</a:t>
            </a:r>
            <a:r>
              <a:rPr lang="cs-CZ" sz="3600" dirty="0">
                <a:solidFill>
                  <a:srgbClr val="0070C0"/>
                </a:solidFill>
              </a:rPr>
              <a:t> Access </a:t>
            </a:r>
            <a:r>
              <a:rPr lang="cs-CZ" sz="3600" dirty="0" err="1">
                <a:solidFill>
                  <a:srgbClr val="0070C0"/>
                </a:solidFill>
              </a:rPr>
              <a:t>from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your</a:t>
            </a:r>
            <a:r>
              <a:rPr lang="cs-CZ" sz="3600" dirty="0">
                <a:solidFill>
                  <a:srgbClr val="0070C0"/>
                </a:solidFill>
              </a:rPr>
              <a:t> PC </a:t>
            </a:r>
            <a:r>
              <a:rPr lang="cs-CZ" sz="3600" dirty="0" err="1">
                <a:solidFill>
                  <a:srgbClr val="0070C0"/>
                </a:solidFill>
              </a:rPr>
              <a:t>at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home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AF2F2-CCAB-41CF-88A7-3380B9691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network,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these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1800" dirty="0"/>
              <a:t>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https://dynamics-esf.ucn.muni.cz/514441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endParaRPr lang="cs-CZ" sz="1400" dirty="0"/>
          </a:p>
          <a:p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network,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MUNI VPN on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link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Business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either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link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connected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ESF net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use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eduVPN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100" b="0" i="0" u="none" strike="noStrike" dirty="0">
              <a:solidFill>
                <a:srgbClr val="4F52B2"/>
              </a:solidFill>
              <a:effectLst/>
              <a:latin typeface="-apple-system"/>
            </a:endParaRPr>
          </a:p>
          <a:p>
            <a:r>
              <a:rPr lang="cs-CZ" sz="1800" dirty="0">
                <a:solidFill>
                  <a:srgbClr val="00B050"/>
                </a:solidFill>
                <a:latin typeface="-apple-system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Access to the server is now possible only from the MU network. Access from other networks (from home or abroad) will now only be possible when using 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MUNI VPN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E10B54D4-142D-4C18-B423-19273768AA5A}"/>
              </a:ext>
            </a:extLst>
          </p:cNvPr>
          <p:cNvSpPr/>
          <p:nvPr/>
        </p:nvSpPr>
        <p:spPr>
          <a:xfrm>
            <a:off x="5523345" y="5052291"/>
            <a:ext cx="2576946" cy="71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/>
              <a:t>Installation</a:t>
            </a:r>
            <a:r>
              <a:rPr lang="cs-CZ" sz="1600" dirty="0"/>
              <a:t>  on </a:t>
            </a:r>
            <a:r>
              <a:rPr lang="cs-CZ" sz="1600" dirty="0" err="1"/>
              <a:t>Winows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7566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A23778C-6064-498D-99A4-EF045F272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037" y="1080655"/>
            <a:ext cx="4159204" cy="447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1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B213C79-C9E9-457B-B10D-F6C771667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733" y="1801982"/>
            <a:ext cx="5088005" cy="285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085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382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Calibri</vt:lpstr>
      <vt:lpstr>Calibri Light</vt:lpstr>
      <vt:lpstr>Motiv Office</vt:lpstr>
      <vt:lpstr>Microsoft 365 Business Central Introduction    (ERP=Microsoft Dynamics 365 Business Central) </vt:lpstr>
      <vt:lpstr>Principles</vt:lpstr>
      <vt:lpstr>Access to BC</vt:lpstr>
      <vt:lpstr>Remote Access from your PC at home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Reconciliation basics</dc:title>
  <dc:creator>Jaromir Skorkovsky</dc:creator>
  <cp:lastModifiedBy>Miki Skorkovský</cp:lastModifiedBy>
  <cp:revision>139</cp:revision>
  <dcterms:created xsi:type="dcterms:W3CDTF">2019-06-14T07:22:08Z</dcterms:created>
  <dcterms:modified xsi:type="dcterms:W3CDTF">2025-02-17T07:51:20Z</dcterms:modified>
</cp:coreProperties>
</file>