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58" r:id="rId4"/>
    <p:sldId id="259" r:id="rId5"/>
    <p:sldId id="262" r:id="rId6"/>
    <p:sldId id="260" r:id="rId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C1C142-7446-43BC-AB95-E5C4B35FA031}" v="10" dt="2025-02-18T08:45:53.7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779" autoAdjust="0"/>
  </p:normalViewPr>
  <p:slideViewPr>
    <p:cSldViewPr>
      <p:cViewPr varScale="1">
        <p:scale>
          <a:sx n="114" d="100"/>
          <a:sy n="114" d="100"/>
        </p:scale>
        <p:origin x="1858" y="10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Guzi" userId="9c94691f-eac0-47a5-9145-7861125b65f7" providerId="ADAL" clId="{7CC1C142-7446-43BC-AB95-E5C4B35FA031}"/>
    <pc:docChg chg="custSel delSld modSld">
      <pc:chgData name="Martin Guzi" userId="9c94691f-eac0-47a5-9145-7861125b65f7" providerId="ADAL" clId="{7CC1C142-7446-43BC-AB95-E5C4B35FA031}" dt="2025-02-18T08:45:53.768" v="298" actId="20577"/>
      <pc:docMkLst>
        <pc:docMk/>
      </pc:docMkLst>
      <pc:sldChg chg="modSp mod">
        <pc:chgData name="Martin Guzi" userId="9c94691f-eac0-47a5-9145-7861125b65f7" providerId="ADAL" clId="{7CC1C142-7446-43BC-AB95-E5C4B35FA031}" dt="2025-02-18T08:26:24.896" v="1" actId="20577"/>
        <pc:sldMkLst>
          <pc:docMk/>
          <pc:sldMk cId="2257239262" sldId="257"/>
        </pc:sldMkLst>
        <pc:spChg chg="mod">
          <ac:chgData name="Martin Guzi" userId="9c94691f-eac0-47a5-9145-7861125b65f7" providerId="ADAL" clId="{7CC1C142-7446-43BC-AB95-E5C4B35FA031}" dt="2025-02-18T08:26:24.896" v="1" actId="20577"/>
          <ac:spMkLst>
            <pc:docMk/>
            <pc:sldMk cId="2257239262" sldId="257"/>
            <ac:spMk id="2" creationId="{00000000-0000-0000-0000-000000000000}"/>
          </ac:spMkLst>
        </pc:spChg>
      </pc:sldChg>
      <pc:sldChg chg="modSp mod">
        <pc:chgData name="Martin Guzi" userId="9c94691f-eac0-47a5-9145-7861125b65f7" providerId="ADAL" clId="{7CC1C142-7446-43BC-AB95-E5C4B35FA031}" dt="2025-02-18T08:45:53.768" v="298" actId="20577"/>
        <pc:sldMkLst>
          <pc:docMk/>
          <pc:sldMk cId="2965970616" sldId="258"/>
        </pc:sldMkLst>
        <pc:spChg chg="mod">
          <ac:chgData name="Martin Guzi" userId="9c94691f-eac0-47a5-9145-7861125b65f7" providerId="ADAL" clId="{7CC1C142-7446-43BC-AB95-E5C4B35FA031}" dt="2025-02-18T08:39:37.530" v="64" actId="20577"/>
          <ac:spMkLst>
            <pc:docMk/>
            <pc:sldMk cId="2965970616" sldId="258"/>
            <ac:spMk id="2" creationId="{00000000-0000-0000-0000-000000000000}"/>
          </ac:spMkLst>
        </pc:spChg>
        <pc:spChg chg="mod">
          <ac:chgData name="Martin Guzi" userId="9c94691f-eac0-47a5-9145-7861125b65f7" providerId="ADAL" clId="{7CC1C142-7446-43BC-AB95-E5C4B35FA031}" dt="2025-02-18T08:45:53.768" v="298" actId="20577"/>
          <ac:spMkLst>
            <pc:docMk/>
            <pc:sldMk cId="2965970616" sldId="258"/>
            <ac:spMk id="3" creationId="{00000000-0000-0000-0000-000000000000}"/>
          </ac:spMkLst>
        </pc:spChg>
      </pc:sldChg>
      <pc:sldChg chg="modSp mod">
        <pc:chgData name="Martin Guzi" userId="9c94691f-eac0-47a5-9145-7861125b65f7" providerId="ADAL" clId="{7CC1C142-7446-43BC-AB95-E5C4B35FA031}" dt="2025-02-18T08:42:49.756" v="194" actId="14100"/>
        <pc:sldMkLst>
          <pc:docMk/>
          <pc:sldMk cId="1892223575" sldId="259"/>
        </pc:sldMkLst>
        <pc:spChg chg="mod">
          <ac:chgData name="Martin Guzi" userId="9c94691f-eac0-47a5-9145-7861125b65f7" providerId="ADAL" clId="{7CC1C142-7446-43BC-AB95-E5C4B35FA031}" dt="2025-02-18T08:42:49.756" v="194" actId="14100"/>
          <ac:spMkLst>
            <pc:docMk/>
            <pc:sldMk cId="1892223575" sldId="259"/>
            <ac:spMk id="3" creationId="{00000000-0000-0000-0000-000000000000}"/>
          </ac:spMkLst>
        </pc:spChg>
      </pc:sldChg>
      <pc:sldChg chg="modSp mod modAnim">
        <pc:chgData name="Martin Guzi" userId="9c94691f-eac0-47a5-9145-7861125b65f7" providerId="ADAL" clId="{7CC1C142-7446-43BC-AB95-E5C4B35FA031}" dt="2025-02-18T08:43:58.622" v="224" actId="20577"/>
        <pc:sldMkLst>
          <pc:docMk/>
          <pc:sldMk cId="2919336249" sldId="260"/>
        </pc:sldMkLst>
        <pc:spChg chg="mod">
          <ac:chgData name="Martin Guzi" userId="9c94691f-eac0-47a5-9145-7861125b65f7" providerId="ADAL" clId="{7CC1C142-7446-43BC-AB95-E5C4B35FA031}" dt="2025-02-18T08:43:14.558" v="214" actId="20577"/>
          <ac:spMkLst>
            <pc:docMk/>
            <pc:sldMk cId="2919336249" sldId="260"/>
            <ac:spMk id="2" creationId="{00000000-0000-0000-0000-000000000000}"/>
          </ac:spMkLst>
        </pc:spChg>
        <pc:spChg chg="mod">
          <ac:chgData name="Martin Guzi" userId="9c94691f-eac0-47a5-9145-7861125b65f7" providerId="ADAL" clId="{7CC1C142-7446-43BC-AB95-E5C4B35FA031}" dt="2025-02-18T08:43:58.622" v="224" actId="20577"/>
          <ac:spMkLst>
            <pc:docMk/>
            <pc:sldMk cId="2919336249" sldId="260"/>
            <ac:spMk id="3" creationId="{00000000-0000-0000-0000-000000000000}"/>
          </ac:spMkLst>
        </pc:spChg>
      </pc:sldChg>
      <pc:sldChg chg="modSp mod">
        <pc:chgData name="Martin Guzi" userId="9c94691f-eac0-47a5-9145-7861125b65f7" providerId="ADAL" clId="{7CC1C142-7446-43BC-AB95-E5C4B35FA031}" dt="2025-02-18T08:45:13.895" v="292" actId="20577"/>
        <pc:sldMkLst>
          <pc:docMk/>
          <pc:sldMk cId="2816079970" sldId="265"/>
        </pc:sldMkLst>
        <pc:spChg chg="mod">
          <ac:chgData name="Martin Guzi" userId="9c94691f-eac0-47a5-9145-7861125b65f7" providerId="ADAL" clId="{7CC1C142-7446-43BC-AB95-E5C4B35FA031}" dt="2025-02-18T08:45:13.895" v="292" actId="20577"/>
          <ac:spMkLst>
            <pc:docMk/>
            <pc:sldMk cId="2816079970" sldId="265"/>
            <ac:spMk id="3" creationId="{00000000-0000-0000-0000-000000000000}"/>
          </ac:spMkLst>
        </pc:spChg>
      </pc:sldChg>
      <pc:sldChg chg="del">
        <pc:chgData name="Martin Guzi" userId="9c94691f-eac0-47a5-9145-7861125b65f7" providerId="ADAL" clId="{7CC1C142-7446-43BC-AB95-E5C4B35FA031}" dt="2025-02-18T08:44:08.346" v="225" actId="47"/>
        <pc:sldMkLst>
          <pc:docMk/>
          <pc:sldMk cId="710276731" sldId="26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Date Placeholder 3"/>
          <p:cNvSpPr>
            <a:spLocks noGrp="1"/>
          </p:cNvSpPr>
          <p:nvPr>
            <p:ph type="dt" sz="half" idx="10"/>
          </p:nvPr>
        </p:nvSpPr>
        <p:spPr/>
        <p:txBody>
          <a:bodyPr/>
          <a:lstStyle/>
          <a:p>
            <a:fld id="{E46E755A-B27F-4DC7-9C3B-DDB0691BC212}" type="datetimeFigureOut">
              <a:rPr lang="cs-CZ" smtClean="0"/>
              <a:t>18.02.2025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667888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E46E755A-B27F-4DC7-9C3B-DDB0691BC212}" type="datetimeFigureOut">
              <a:rPr lang="cs-CZ" smtClean="0"/>
              <a:t>18.02.2025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2127488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E46E755A-B27F-4DC7-9C3B-DDB0691BC212}" type="datetimeFigureOut">
              <a:rPr lang="cs-CZ" smtClean="0"/>
              <a:t>18.02.2025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398160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E46E755A-B27F-4DC7-9C3B-DDB0691BC212}" type="datetimeFigureOut">
              <a:rPr lang="cs-CZ" smtClean="0"/>
              <a:t>18.02.2025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2062454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6E755A-B27F-4DC7-9C3B-DDB0691BC212}" type="datetimeFigureOut">
              <a:rPr lang="cs-CZ" smtClean="0"/>
              <a:t>18.02.2025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1430683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p:cNvSpPr>
            <a:spLocks noGrp="1"/>
          </p:cNvSpPr>
          <p:nvPr>
            <p:ph type="dt" sz="half" idx="10"/>
          </p:nvPr>
        </p:nvSpPr>
        <p:spPr/>
        <p:txBody>
          <a:bodyPr/>
          <a:lstStyle/>
          <a:p>
            <a:fld id="{E46E755A-B27F-4DC7-9C3B-DDB0691BC212}" type="datetimeFigureOut">
              <a:rPr lang="cs-CZ" smtClean="0"/>
              <a:t>18.02.2025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3777228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p:cNvSpPr>
            <a:spLocks noGrp="1"/>
          </p:cNvSpPr>
          <p:nvPr>
            <p:ph type="dt" sz="half" idx="10"/>
          </p:nvPr>
        </p:nvSpPr>
        <p:spPr/>
        <p:txBody>
          <a:bodyPr/>
          <a:lstStyle/>
          <a:p>
            <a:fld id="{E46E755A-B27F-4DC7-9C3B-DDB0691BC212}" type="datetimeFigureOut">
              <a:rPr lang="cs-CZ" smtClean="0"/>
              <a:t>18.02.2025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3397768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Date Placeholder 2"/>
          <p:cNvSpPr>
            <a:spLocks noGrp="1"/>
          </p:cNvSpPr>
          <p:nvPr>
            <p:ph type="dt" sz="half" idx="10"/>
          </p:nvPr>
        </p:nvSpPr>
        <p:spPr/>
        <p:txBody>
          <a:bodyPr/>
          <a:lstStyle/>
          <a:p>
            <a:fld id="{E46E755A-B27F-4DC7-9C3B-DDB0691BC212}" type="datetimeFigureOut">
              <a:rPr lang="cs-CZ" smtClean="0"/>
              <a:t>18.02.2025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799716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6E755A-B27F-4DC7-9C3B-DDB0691BC212}" type="datetimeFigureOut">
              <a:rPr lang="cs-CZ" smtClean="0"/>
              <a:t>18.02.2025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3343787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6E755A-B27F-4DC7-9C3B-DDB0691BC212}" type="datetimeFigureOut">
              <a:rPr lang="cs-CZ" smtClean="0"/>
              <a:t>18.02.2025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1734944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6E755A-B27F-4DC7-9C3B-DDB0691BC212}" type="datetimeFigureOut">
              <a:rPr lang="cs-CZ" smtClean="0"/>
              <a:t>18.02.2025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4216219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E755A-B27F-4DC7-9C3B-DDB0691BC212}" type="datetimeFigureOut">
              <a:rPr lang="cs-CZ" smtClean="0"/>
              <a:t>18.02.2025</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0C9B6-6343-41F1-8A3B-E8A6CC9B505E}" type="slidenum">
              <a:rPr lang="cs-CZ" smtClean="0"/>
              <a:t>‹#›</a:t>
            </a:fld>
            <a:endParaRPr lang="cs-CZ"/>
          </a:p>
        </p:txBody>
      </p:sp>
    </p:spTree>
    <p:extLst>
      <p:ext uri="{BB962C8B-B14F-4D97-AF65-F5344CB8AC3E}">
        <p14:creationId xmlns:p14="http://schemas.microsoft.com/office/powerpoint/2010/main" val="3730059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martin.guzi@econ.muni.c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s.muni.cz/auth/el/econ/jaro2025/MPV_PTPZ/index.qwar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mues.econ.muni.c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123" y="476672"/>
            <a:ext cx="8763754" cy="3888432"/>
          </a:xfrm>
        </p:spPr>
        <p:txBody>
          <a:bodyPr>
            <a:normAutofit/>
          </a:bodyPr>
          <a:lstStyle/>
          <a:p>
            <a:r>
              <a:rPr lang="en-US" sz="3600" b="1" dirty="0" err="1"/>
              <a:t>Labour</a:t>
            </a:r>
            <a:r>
              <a:rPr lang="en-US" sz="3600" b="1" dirty="0"/>
              <a:t> Market and Employment</a:t>
            </a:r>
            <a:br>
              <a:rPr lang="en-US" sz="3600" b="1" dirty="0"/>
            </a:br>
            <a:r>
              <a:rPr lang="en-US" sz="3600" b="1" dirty="0"/>
              <a:t>Spring 2025</a:t>
            </a:r>
            <a:br>
              <a:rPr lang="en-US" sz="3600" b="1" dirty="0"/>
            </a:br>
            <a:br>
              <a:rPr lang="en-US" sz="3600" b="1" dirty="0"/>
            </a:br>
            <a:r>
              <a:rPr lang="en-US" sz="3600" b="1" dirty="0"/>
              <a:t>Welcome in the course!</a:t>
            </a:r>
            <a:endParaRPr lang="cs-CZ" sz="3600" dirty="0"/>
          </a:p>
        </p:txBody>
      </p:sp>
      <p:sp>
        <p:nvSpPr>
          <p:cNvPr id="3" name="Subtitle 2"/>
          <p:cNvSpPr>
            <a:spLocks noGrp="1"/>
          </p:cNvSpPr>
          <p:nvPr>
            <p:ph type="subTitle" idx="1"/>
          </p:nvPr>
        </p:nvSpPr>
        <p:spPr>
          <a:xfrm>
            <a:off x="743712" y="3886200"/>
            <a:ext cx="7656576" cy="1752600"/>
          </a:xfrm>
        </p:spPr>
        <p:txBody>
          <a:bodyPr>
            <a:normAutofit/>
          </a:bodyPr>
          <a:lstStyle/>
          <a:p>
            <a:pPr algn="l"/>
            <a:r>
              <a:rPr lang="en-US"/>
              <a:t>	</a:t>
            </a:r>
            <a:endParaRPr lang="cs-CZ" dirty="0"/>
          </a:p>
        </p:txBody>
      </p:sp>
      <p:pic>
        <p:nvPicPr>
          <p:cNvPr id="5" name="Picture 4">
            <a:extLst>
              <a:ext uri="{FF2B5EF4-FFF2-40B4-BE49-F238E27FC236}">
                <a16:creationId xmlns:a16="http://schemas.microsoft.com/office/drawing/2014/main" id="{0F481815-9384-4FDB-9CF8-BBB413B6A30C}"/>
              </a:ext>
            </a:extLst>
          </p:cNvPr>
          <p:cNvPicPr>
            <a:picLocks noChangeAspect="1"/>
          </p:cNvPicPr>
          <p:nvPr/>
        </p:nvPicPr>
        <p:blipFill>
          <a:blip r:embed="rId2"/>
          <a:stretch>
            <a:fillRect/>
          </a:stretch>
        </p:blipFill>
        <p:spPr>
          <a:xfrm>
            <a:off x="-36512" y="3429000"/>
            <a:ext cx="9240752" cy="3429001"/>
          </a:xfrm>
          <a:prstGeom prst="rect">
            <a:avLst/>
          </a:prstGeom>
        </p:spPr>
      </p:pic>
    </p:spTree>
    <p:extLst>
      <p:ext uri="{BB962C8B-B14F-4D97-AF65-F5344CB8AC3E}">
        <p14:creationId xmlns:p14="http://schemas.microsoft.com/office/powerpoint/2010/main" val="2257239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0375" y="160338"/>
            <a:ext cx="8528050" cy="4525963"/>
          </a:xfrm>
        </p:spPr>
        <p:txBody>
          <a:bodyPr>
            <a:normAutofit/>
          </a:bodyPr>
          <a:lstStyle/>
          <a:p>
            <a:pPr marL="0" indent="0">
              <a:buNone/>
            </a:pPr>
            <a:endParaRPr lang="en-US" sz="2800" dirty="0"/>
          </a:p>
          <a:p>
            <a:pPr marL="0" indent="0">
              <a:buNone/>
            </a:pPr>
            <a:r>
              <a:rPr lang="en-US" sz="2800" dirty="0"/>
              <a:t>We will be meeting on Tuesdays at 10:00 in Room P304.</a:t>
            </a:r>
          </a:p>
          <a:p>
            <a:pPr marL="0" indent="0">
              <a:buNone/>
            </a:pPr>
            <a:endParaRPr lang="en-US" sz="1100" dirty="0"/>
          </a:p>
          <a:p>
            <a:pPr marL="0" indent="0">
              <a:buNone/>
            </a:pPr>
            <a:endParaRPr lang="en-US" sz="2800" dirty="0"/>
          </a:p>
          <a:p>
            <a:pPr marL="0" indent="0">
              <a:buNone/>
            </a:pPr>
            <a:r>
              <a:rPr lang="en-US" sz="2800" dirty="0"/>
              <a:t>Coordinator &amp; lecturer: Martin Guzi </a:t>
            </a:r>
          </a:p>
          <a:p>
            <a:pPr marL="0" indent="0">
              <a:buNone/>
            </a:pPr>
            <a:r>
              <a:rPr lang="en-US" sz="2800" dirty="0"/>
              <a:t>Office: 316</a:t>
            </a:r>
          </a:p>
          <a:p>
            <a:pPr marL="0" indent="0">
              <a:buNone/>
            </a:pPr>
            <a:r>
              <a:rPr lang="en-US" sz="2800" dirty="0"/>
              <a:t>Email: </a:t>
            </a:r>
            <a:r>
              <a:rPr lang="en-US" sz="2800" dirty="0">
                <a:hlinkClick r:id="rId2"/>
              </a:rPr>
              <a:t>martin.guzi@econ.muni.cz</a:t>
            </a:r>
            <a:endParaRPr lang="en-US" sz="2800" dirty="0"/>
          </a:p>
          <a:p>
            <a:pPr marL="0" indent="0">
              <a:buNone/>
            </a:pPr>
            <a:endParaRPr lang="en-US" sz="2800" dirty="0"/>
          </a:p>
          <a:p>
            <a:pPr marL="0" indent="0">
              <a:buNone/>
            </a:pPr>
            <a:r>
              <a:rPr lang="en-US" sz="2800" dirty="0"/>
              <a:t>Guest lecturers</a:t>
            </a:r>
          </a:p>
          <a:p>
            <a:pPr marL="0" indent="0">
              <a:buNone/>
            </a:pPr>
            <a:endParaRPr lang="en-US" sz="2800" dirty="0"/>
          </a:p>
          <a:p>
            <a:pPr marL="0" indent="0" algn="ctr">
              <a:buNone/>
            </a:pPr>
            <a:endParaRPr lang="en-US" dirty="0"/>
          </a:p>
          <a:p>
            <a:pPr marL="0" indent="0" algn="ctr">
              <a:buNone/>
            </a:pPr>
            <a:endParaRPr lang="en-US" sz="3000" dirty="0"/>
          </a:p>
          <a:p>
            <a:pPr marL="0" indent="0" algn="ctr">
              <a:buNone/>
            </a:pPr>
            <a:endParaRPr lang="en-US" sz="3000" dirty="0"/>
          </a:p>
          <a:p>
            <a:pPr marL="0" indent="0" algn="ctr">
              <a:buNone/>
            </a:pPr>
            <a:endParaRPr lang="en-US" sz="3000" dirty="0"/>
          </a:p>
        </p:txBody>
      </p:sp>
      <p:sp>
        <p:nvSpPr>
          <p:cNvPr id="4" name="AutoShape 2" descr="Oficiální fotografie Ing. Eduard Bakoš, Ph.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5" name="AutoShape 4" descr="Oficiální fotografie Ing. Eduard Bakoš, Ph.D."/>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7" name="AutoShape 6">
            <a:extLst>
              <a:ext uri="{FF2B5EF4-FFF2-40B4-BE49-F238E27FC236}">
                <a16:creationId xmlns:a16="http://schemas.microsoft.com/office/drawing/2014/main" id="{39DF2093-C633-4058-9081-3584524D088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816079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US" dirty="0"/>
              <a:t>Course outline (preliminary)</a:t>
            </a:r>
            <a:endParaRPr lang="cs-CZ" dirty="0"/>
          </a:p>
        </p:txBody>
      </p:sp>
      <p:sp>
        <p:nvSpPr>
          <p:cNvPr id="3" name="Content Placeholder 2"/>
          <p:cNvSpPr>
            <a:spLocks noGrp="1"/>
          </p:cNvSpPr>
          <p:nvPr>
            <p:ph idx="1"/>
          </p:nvPr>
        </p:nvSpPr>
        <p:spPr>
          <a:xfrm>
            <a:off x="457200" y="836712"/>
            <a:ext cx="8229600" cy="5832648"/>
          </a:xfrm>
        </p:spPr>
        <p:txBody>
          <a:bodyPr>
            <a:noAutofit/>
          </a:bodyPr>
          <a:lstStyle/>
          <a:p>
            <a:pPr marL="0" indent="0">
              <a:buNone/>
            </a:pPr>
            <a:endParaRPr lang="en-US" sz="1400" dirty="0">
              <a:latin typeface="Arial" panose="020B0604020202020204" pitchFamily="34" charset="0"/>
            </a:endParaRPr>
          </a:p>
          <a:p>
            <a:pPr marL="0" indent="0">
              <a:buNone/>
            </a:pPr>
            <a:endParaRPr lang="en-US" sz="1400" dirty="0">
              <a:latin typeface="Arial" panose="020B0604020202020204" pitchFamily="34" charset="0"/>
            </a:endParaRPr>
          </a:p>
          <a:p>
            <a:pPr marL="0" indent="0" rtl="0">
              <a:spcBef>
                <a:spcPts val="0"/>
              </a:spcBef>
              <a:spcAft>
                <a:spcPts val="0"/>
              </a:spcAft>
              <a:buNone/>
            </a:pPr>
            <a:r>
              <a:rPr lang="en-US" sz="1800" b="0" i="0" u="none" strike="noStrike" dirty="0" err="1">
                <a:solidFill>
                  <a:srgbClr val="000000"/>
                </a:solidFill>
                <a:effectLst/>
                <a:latin typeface="Arial" panose="020B0604020202020204" pitchFamily="34" charset="0"/>
              </a:rPr>
              <a:t>Labour</a:t>
            </a:r>
            <a:r>
              <a:rPr lang="en-US" sz="1800" b="0" i="0" u="none" strike="noStrike" dirty="0">
                <a:solidFill>
                  <a:srgbClr val="000000"/>
                </a:solidFill>
                <a:effectLst/>
                <a:latin typeface="Arial" panose="020B0604020202020204" pitchFamily="34" charset="0"/>
              </a:rPr>
              <a:t> market characteristics</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Social and cultural drivers of </a:t>
            </a:r>
            <a:r>
              <a:rPr lang="en-US" sz="1800" b="0" i="0" u="none" strike="noStrike" dirty="0" err="1">
                <a:solidFill>
                  <a:srgbClr val="000000"/>
                </a:solidFill>
                <a:effectLst/>
                <a:latin typeface="Arial" panose="020B0604020202020204" pitchFamily="34" charset="0"/>
              </a:rPr>
              <a:t>labour</a:t>
            </a:r>
            <a:r>
              <a:rPr lang="en-US" sz="1800" b="0" i="0" u="none" strike="noStrike" dirty="0">
                <a:solidFill>
                  <a:srgbClr val="000000"/>
                </a:solidFill>
                <a:effectLst/>
                <a:latin typeface="Arial" panose="020B0604020202020204" pitchFamily="34" charset="0"/>
              </a:rPr>
              <a:t> market gender gaps: the case 	study of entrepreneurship  (Lena Adamus)</a:t>
            </a:r>
          </a:p>
          <a:p>
            <a:pPr marL="0" indent="0">
              <a:spcBef>
                <a:spcPts val="0"/>
              </a:spcBef>
              <a:buNone/>
            </a:pPr>
            <a:r>
              <a:rPr lang="en-US" sz="1800" dirty="0">
                <a:solidFill>
                  <a:srgbClr val="000000"/>
                </a:solidFill>
                <a:latin typeface="Arial" panose="020B0604020202020204" pitchFamily="34" charset="0"/>
              </a:rPr>
              <a:t>Closing the gender wage gap</a:t>
            </a:r>
          </a:p>
          <a:p>
            <a:pPr marL="0" indent="0" rtl="0">
              <a:spcBef>
                <a:spcPts val="0"/>
              </a:spcBef>
              <a:spcAft>
                <a:spcPts val="0"/>
              </a:spcAft>
              <a:buNone/>
            </a:pPr>
            <a:r>
              <a:rPr lang="en-US" sz="1800" b="0" i="0" u="none" strike="noStrike" dirty="0">
                <a:solidFill>
                  <a:srgbClr val="000000"/>
                </a:solidFill>
                <a:effectLst/>
                <a:latin typeface="Arial" panose="020B0604020202020204" pitchFamily="34" charset="0"/>
              </a:rPr>
              <a:t>Wages around the globe</a:t>
            </a:r>
            <a:endParaRPr lang="en-US" sz="1000" b="0" dirty="0">
              <a:effectLst/>
            </a:endParaRPr>
          </a:p>
          <a:p>
            <a:pPr marL="0" indent="0" rtl="0">
              <a:spcBef>
                <a:spcPts val="0"/>
              </a:spcBef>
              <a:spcAft>
                <a:spcPts val="0"/>
              </a:spcAft>
              <a:buNone/>
            </a:pPr>
            <a:r>
              <a:rPr lang="en-US" sz="1800" b="0" i="0" u="none" strike="noStrike" dirty="0">
                <a:solidFill>
                  <a:srgbClr val="000000"/>
                </a:solidFill>
                <a:effectLst/>
                <a:latin typeface="Arial" panose="020B0604020202020204" pitchFamily="34" charset="0"/>
              </a:rPr>
              <a:t>Work careers of university graduates</a:t>
            </a:r>
          </a:p>
          <a:p>
            <a:pPr marL="0" indent="0" rtl="0">
              <a:spcBef>
                <a:spcPts val="0"/>
              </a:spcBef>
              <a:spcAft>
                <a:spcPts val="0"/>
              </a:spcAft>
              <a:buNone/>
            </a:pPr>
            <a:endParaRPr lang="en-US" sz="1800" b="0" i="0" u="none" strike="noStrike" dirty="0">
              <a:solidFill>
                <a:srgbClr val="000000"/>
              </a:solidFill>
              <a:effectLst/>
              <a:latin typeface="Arial" panose="020B0604020202020204" pitchFamily="34" charset="0"/>
            </a:endParaRPr>
          </a:p>
          <a:p>
            <a:pPr marL="0" indent="0" rtl="0">
              <a:spcBef>
                <a:spcPts val="0"/>
              </a:spcBef>
              <a:spcAft>
                <a:spcPts val="0"/>
              </a:spcAft>
              <a:buNone/>
            </a:pPr>
            <a:r>
              <a:rPr lang="en-US" sz="1800" b="0" i="0" u="none" strike="noStrike" dirty="0">
                <a:solidFill>
                  <a:srgbClr val="000000"/>
                </a:solidFill>
                <a:effectLst/>
                <a:latin typeface="Arial" panose="020B0604020202020204" pitchFamily="34" charset="0"/>
              </a:rPr>
              <a:t>Reading week (midterm exam - online)</a:t>
            </a:r>
          </a:p>
          <a:p>
            <a:pPr marL="0" indent="0" rtl="0">
              <a:spcBef>
                <a:spcPts val="0"/>
              </a:spcBef>
              <a:spcAft>
                <a:spcPts val="0"/>
              </a:spcAft>
              <a:buNone/>
            </a:pP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Reforms Reducing Income Inequality and Poverty</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Undeclared work</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Work-life balance  </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Platform work</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Future of </a:t>
            </a:r>
            <a:r>
              <a:rPr lang="en-US" sz="1800" b="0" i="0" u="none" strike="noStrike" dirty="0" err="1">
                <a:solidFill>
                  <a:srgbClr val="000000"/>
                </a:solidFill>
                <a:effectLst/>
                <a:latin typeface="Arial" panose="020B0604020202020204" pitchFamily="34" charset="0"/>
              </a:rPr>
              <a:t>labour</a:t>
            </a:r>
            <a:r>
              <a:rPr lang="en-US" sz="1800" b="0" i="0" u="none" strike="noStrike" dirty="0">
                <a:solidFill>
                  <a:srgbClr val="000000"/>
                </a:solidFill>
                <a:effectLst/>
                <a:latin typeface="Arial" panose="020B0604020202020204" pitchFamily="34" charset="0"/>
              </a:rPr>
              <a:t> force in ageing European societies </a:t>
            </a:r>
            <a:br>
              <a:rPr lang="en-US" sz="1800" b="0" i="0" u="none" strike="noStrike" dirty="0">
                <a:solidFill>
                  <a:srgbClr val="000000"/>
                </a:solidFill>
                <a:effectLst/>
                <a:latin typeface="Arial" panose="020B0604020202020204" pitchFamily="34" charset="0"/>
              </a:rPr>
            </a:br>
            <a:br>
              <a:rPr lang="en-US" sz="1000" dirty="0"/>
            </a:br>
            <a:endParaRPr lang="en-US" sz="1000" dirty="0"/>
          </a:p>
          <a:p>
            <a:pPr marL="0" indent="0">
              <a:buNone/>
            </a:pPr>
            <a:r>
              <a:rPr lang="en-US" sz="1000" dirty="0"/>
              <a:t>	</a:t>
            </a:r>
            <a:r>
              <a:rPr lang="en-US" sz="1600" dirty="0"/>
              <a:t>Syllabus: </a:t>
            </a:r>
            <a:r>
              <a:rPr lang="en-US" sz="1600" dirty="0">
                <a:hlinkClick r:id="rId2"/>
              </a:rPr>
              <a:t>https://is.muni.cz/auth/el/econ/jaro2025/MPV_PTPZ/index.qwarp</a:t>
            </a:r>
            <a:endParaRPr lang="en-US" sz="2800" dirty="0"/>
          </a:p>
          <a:p>
            <a:pPr marL="0" indent="0">
              <a:buNone/>
            </a:pPr>
            <a:endParaRPr lang="en-US" sz="1600" dirty="0"/>
          </a:p>
          <a:p>
            <a:pPr marL="0" indent="0" algn="ctr">
              <a:buNone/>
              <a:tabLst>
                <a:tab pos="1079500" algn="l"/>
              </a:tabLst>
            </a:pPr>
            <a:endParaRPr lang="en-US" sz="1400" b="1" dirty="0"/>
          </a:p>
        </p:txBody>
      </p:sp>
    </p:spTree>
    <p:extLst>
      <p:ext uri="{BB962C8B-B14F-4D97-AF65-F5344CB8AC3E}">
        <p14:creationId xmlns:p14="http://schemas.microsoft.com/office/powerpoint/2010/main" val="2965970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Grade evaluation</a:t>
            </a:r>
            <a:endParaRPr lang="sk-SK" dirty="0"/>
          </a:p>
        </p:txBody>
      </p:sp>
      <p:sp>
        <p:nvSpPr>
          <p:cNvPr id="3" name="Content Placeholder 2"/>
          <p:cNvSpPr>
            <a:spLocks noGrp="1"/>
          </p:cNvSpPr>
          <p:nvPr>
            <p:ph idx="1"/>
          </p:nvPr>
        </p:nvSpPr>
        <p:spPr>
          <a:xfrm>
            <a:off x="457200" y="1417638"/>
            <a:ext cx="8229600" cy="4708525"/>
          </a:xfrm>
        </p:spPr>
        <p:txBody>
          <a:bodyPr>
            <a:noAutofit/>
          </a:bodyPr>
          <a:lstStyle/>
          <a:p>
            <a:pPr marL="514350" indent="-514350">
              <a:buFontTx/>
              <a:buAutoNum type="arabicPeriod"/>
            </a:pPr>
            <a:r>
              <a:rPr lang="en-US" sz="2200" dirty="0"/>
              <a:t>Attendance (20 points)</a:t>
            </a:r>
          </a:p>
          <a:p>
            <a:pPr marL="514350" indent="-514350">
              <a:buFontTx/>
              <a:buAutoNum type="arabicPeriod"/>
            </a:pPr>
            <a:r>
              <a:rPr lang="en-US" sz="2200" dirty="0"/>
              <a:t>One essays (critical summary, 15 points)</a:t>
            </a:r>
          </a:p>
          <a:p>
            <a:pPr marL="514350" indent="-514350">
              <a:buFontTx/>
              <a:buAutoNum type="arabicPeriod"/>
            </a:pPr>
            <a:r>
              <a:rPr lang="en-US" sz="2200" dirty="0"/>
              <a:t>Class presentation (15 points)</a:t>
            </a:r>
          </a:p>
          <a:p>
            <a:pPr marL="514350" indent="-514350">
              <a:buFontTx/>
              <a:buAutoNum type="arabicPeriod"/>
            </a:pPr>
            <a:r>
              <a:rPr lang="en-US" sz="2200" dirty="0"/>
              <a:t>Two lecture assignments (10 points)</a:t>
            </a:r>
          </a:p>
          <a:p>
            <a:pPr marL="514350" indent="-514350">
              <a:buFontTx/>
              <a:buAutoNum type="arabicPeriod"/>
            </a:pPr>
            <a:r>
              <a:rPr lang="en-US" sz="2200" dirty="0"/>
              <a:t>Midterm and Final exam (40 points, MCQ + open questions)</a:t>
            </a:r>
          </a:p>
          <a:p>
            <a:pPr marL="0" indent="0">
              <a:buNone/>
            </a:pPr>
            <a:r>
              <a:rPr lang="en-US" sz="2200" dirty="0"/>
              <a:t>Grades:</a:t>
            </a:r>
          </a:p>
          <a:p>
            <a:pPr marL="0" indent="539750">
              <a:buNone/>
            </a:pPr>
            <a:r>
              <a:rPr lang="en-US" sz="2200" b="1" dirty="0"/>
              <a:t>A  100 – 92 points</a:t>
            </a:r>
          </a:p>
          <a:p>
            <a:pPr marL="0" indent="539750">
              <a:buNone/>
            </a:pPr>
            <a:r>
              <a:rPr lang="en-US" sz="2200" b="1" dirty="0"/>
              <a:t>B   84 – 91 points</a:t>
            </a:r>
          </a:p>
          <a:p>
            <a:pPr marL="0" indent="539750">
              <a:buNone/>
            </a:pPr>
            <a:r>
              <a:rPr lang="en-US" sz="2200" b="1" dirty="0"/>
              <a:t>C   76 – 83 points</a:t>
            </a:r>
          </a:p>
          <a:p>
            <a:pPr marL="0" indent="539750">
              <a:buNone/>
            </a:pPr>
            <a:r>
              <a:rPr lang="en-US" sz="2200" b="1" dirty="0"/>
              <a:t>D  68 – 75 points</a:t>
            </a:r>
          </a:p>
          <a:p>
            <a:pPr marL="0" indent="539750">
              <a:buNone/>
            </a:pPr>
            <a:r>
              <a:rPr lang="en-US" sz="2200" b="1" dirty="0"/>
              <a:t>E   67 – 60 points</a:t>
            </a:r>
          </a:p>
          <a:p>
            <a:pPr marL="0" indent="0">
              <a:buNone/>
            </a:pPr>
            <a:r>
              <a:rPr lang="en-US" sz="2000" dirty="0">
                <a:effectLst/>
              </a:rPr>
              <a:t>Note: The basic condition for getting a grade (A-E) from the course is to earn at least 60 points overall and at least 60% points from the final exam.</a:t>
            </a:r>
            <a:endParaRPr lang="sk-SK" sz="20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892223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fontScale="90000"/>
          </a:bodyPr>
          <a:lstStyle/>
          <a:p>
            <a:r>
              <a:rPr lang="en-US" dirty="0"/>
              <a:t>Critical summary of research seminar</a:t>
            </a:r>
            <a:endParaRPr lang="cs-CZ" dirty="0"/>
          </a:p>
        </p:txBody>
      </p:sp>
      <p:sp>
        <p:nvSpPr>
          <p:cNvPr id="3" name="Content Placeholder 2"/>
          <p:cNvSpPr>
            <a:spLocks noGrp="1"/>
          </p:cNvSpPr>
          <p:nvPr>
            <p:ph idx="1"/>
          </p:nvPr>
        </p:nvSpPr>
        <p:spPr>
          <a:xfrm>
            <a:off x="457200" y="980728"/>
            <a:ext cx="8229600" cy="5616624"/>
          </a:xfrm>
        </p:spPr>
        <p:txBody>
          <a:bodyPr>
            <a:noAutofit/>
          </a:bodyPr>
          <a:lstStyle/>
          <a:p>
            <a:pPr marL="457200" indent="-457200">
              <a:buFont typeface="+mj-lt"/>
              <a:buAutoNum type="arabicPeriod"/>
            </a:pPr>
            <a:r>
              <a:rPr lang="en-US" sz="2400" dirty="0"/>
              <a:t>Attend MUES research seminar(s) organized at the Faculty during the semester (</a:t>
            </a:r>
            <a:r>
              <a:rPr lang="en-US" sz="2400" u="sng" dirty="0">
                <a:hlinkClick r:id="rId2"/>
              </a:rPr>
              <a:t>http://mues.econ.muni.cz/</a:t>
            </a:r>
            <a:r>
              <a:rPr lang="en-US" sz="2400" u="sng" dirty="0"/>
              <a:t>)</a:t>
            </a:r>
            <a:r>
              <a:rPr lang="en-US" sz="2400" dirty="0"/>
              <a:t> </a:t>
            </a:r>
          </a:p>
          <a:p>
            <a:pPr marL="457200" indent="-457200">
              <a:buFont typeface="+mj-lt"/>
              <a:buAutoNum type="arabicPeriod"/>
            </a:pPr>
            <a:r>
              <a:rPr lang="en-US" sz="2400" dirty="0"/>
              <a:t>Your task is to summarize and critically assess the main contribution and methods of the presented research. I will grade your own elaboration that may include your personal view on the topic, the potential extension of the research idea or a discussion about the strengths and weaknesses of presented research. </a:t>
            </a:r>
          </a:p>
          <a:p>
            <a:pPr marL="457200" indent="-457200">
              <a:buFont typeface="+mj-lt"/>
              <a:buAutoNum type="arabicPeriod"/>
            </a:pPr>
            <a:r>
              <a:rPr lang="en-US" sz="2400" dirty="0"/>
              <a:t>Critical summary should be around 700 words and you should upload it to </a:t>
            </a:r>
            <a:r>
              <a:rPr lang="en-US" sz="2400" u="sng" dirty="0"/>
              <a:t>homework folder</a:t>
            </a:r>
            <a:r>
              <a:rPr lang="en-US" sz="2400" dirty="0"/>
              <a:t> within 2 weeks after participating in the seminar.</a:t>
            </a:r>
            <a:endParaRPr lang="cs-CZ" sz="1800" dirty="0"/>
          </a:p>
        </p:txBody>
      </p:sp>
    </p:spTree>
    <p:extLst>
      <p:ext uri="{BB962C8B-B14F-4D97-AF65-F5344CB8AC3E}">
        <p14:creationId xmlns:p14="http://schemas.microsoft.com/office/powerpoint/2010/main" val="28625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a:t>Class presentation</a:t>
            </a:r>
          </a:p>
        </p:txBody>
      </p:sp>
      <p:sp>
        <p:nvSpPr>
          <p:cNvPr id="3" name="Content Placeholder 2"/>
          <p:cNvSpPr>
            <a:spLocks noGrp="1"/>
          </p:cNvSpPr>
          <p:nvPr>
            <p:ph idx="1"/>
          </p:nvPr>
        </p:nvSpPr>
        <p:spPr>
          <a:xfrm>
            <a:off x="457200" y="1412777"/>
            <a:ext cx="8229600" cy="5256584"/>
          </a:xfrm>
        </p:spPr>
        <p:txBody>
          <a:bodyPr>
            <a:normAutofit/>
          </a:bodyPr>
          <a:lstStyle/>
          <a:p>
            <a:r>
              <a:rPr lang="en-US" sz="2400" dirty="0"/>
              <a:t>Students will work in groups to prepare the class presentation based on an assigned paper. </a:t>
            </a:r>
          </a:p>
          <a:p>
            <a:r>
              <a:rPr lang="en-US" sz="2400" dirty="0"/>
              <a:t>Papers are assigned to students during the first two weeks of the semester. Papers are uploaded in the study materials folder and the schedule of presentations is posted in the interactive syllabus. Presentations are about ten minutes long. Students shall send slides 24 hours before the presentation to the lecturer for review (you may send slides earlier to receive helpful feedback from the lecturer on how to improve your presentation). Please do not forget to upload your final presentation to the homework folder.  </a:t>
            </a:r>
          </a:p>
        </p:txBody>
      </p:sp>
    </p:spTree>
    <p:extLst>
      <p:ext uri="{BB962C8B-B14F-4D97-AF65-F5344CB8AC3E}">
        <p14:creationId xmlns:p14="http://schemas.microsoft.com/office/powerpoint/2010/main" val="29193362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otalTime>448</TotalTime>
  <Words>470</Words>
  <Application>Microsoft Office PowerPoint</Application>
  <PresentationFormat>On-screen Show (4:3)</PresentationFormat>
  <Paragraphs>45</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Labour Market and Employment Spring 2025  Welcome in the course!</vt:lpstr>
      <vt:lpstr>PowerPoint Presentation</vt:lpstr>
      <vt:lpstr>Course outline (preliminary)</vt:lpstr>
      <vt:lpstr>Grade evaluation</vt:lpstr>
      <vt:lpstr>Critical summary of research seminar</vt:lpstr>
      <vt:lpstr>Class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Selected Issues of the Public Sector Fall 2016</dc:title>
  <dc:creator>Guzi Martin</dc:creator>
  <cp:lastModifiedBy>Martin Guzi</cp:lastModifiedBy>
  <cp:revision>33</cp:revision>
  <dcterms:created xsi:type="dcterms:W3CDTF">2016-09-21T09:15:41Z</dcterms:created>
  <dcterms:modified xsi:type="dcterms:W3CDTF">2025-02-18T08:46:02Z</dcterms:modified>
</cp:coreProperties>
</file>