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9" r:id="rId3"/>
    <p:sldId id="472" r:id="rId4"/>
    <p:sldId id="474" r:id="rId5"/>
    <p:sldId id="473" r:id="rId6"/>
    <p:sldId id="269" r:id="rId7"/>
    <p:sldId id="430" r:id="rId8"/>
    <p:sldId id="264" r:id="rId9"/>
    <p:sldId id="263" r:id="rId10"/>
    <p:sldId id="266" r:id="rId11"/>
    <p:sldId id="265" r:id="rId12"/>
    <p:sldId id="277" r:id="rId13"/>
    <p:sldId id="258" r:id="rId14"/>
    <p:sldId id="276" r:id="rId15"/>
    <p:sldId id="278" r:id="rId16"/>
    <p:sldId id="293" r:id="rId17"/>
    <p:sldId id="280" r:id="rId18"/>
    <p:sldId id="470" r:id="rId19"/>
    <p:sldId id="471" r:id="rId20"/>
    <p:sldId id="292" r:id="rId21"/>
    <p:sldId id="302" r:id="rId22"/>
    <p:sldId id="291" r:id="rId23"/>
    <p:sldId id="467" r:id="rId24"/>
    <p:sldId id="469" r:id="rId25"/>
    <p:sldId id="463" r:id="rId26"/>
    <p:sldId id="468" r:id="rId27"/>
    <p:sldId id="279" r:id="rId28"/>
    <p:sldId id="461" r:id="rId29"/>
    <p:sldId id="268" r:id="rId30"/>
    <p:sldId id="301" r:id="rId31"/>
    <p:sldId id="458" r:id="rId32"/>
    <p:sldId id="459" r:id="rId33"/>
    <p:sldId id="300" r:id="rId34"/>
    <p:sldId id="294" r:id="rId35"/>
    <p:sldId id="462" r:id="rId36"/>
    <p:sldId id="275" r:id="rId37"/>
    <p:sldId id="466" r:id="rId38"/>
    <p:sldId id="295" r:id="rId39"/>
    <p:sldId id="299" r:id="rId40"/>
    <p:sldId id="298" r:id="rId41"/>
    <p:sldId id="303" r:id="rId42"/>
    <p:sldId id="464" r:id="rId43"/>
    <p:sldId id="304" r:id="rId44"/>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B05E4-A5B3-4A9B-80E9-92609CFD12C1}" v="350" dt="2025-02-18T08:57:00.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36" autoAdjust="0"/>
  </p:normalViewPr>
  <p:slideViewPr>
    <p:cSldViewPr snapToGrid="0">
      <p:cViewPr varScale="1">
        <p:scale>
          <a:sx n="109" d="100"/>
          <a:sy n="109" d="100"/>
        </p:scale>
        <p:origin x="94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043B05E4-A5B3-4A9B-80E9-92609CFD12C1}"/>
    <pc:docChg chg="custSel addSld delSld modSld sldOrd">
      <pc:chgData name="Martin Guzi" userId="9c94691f-eac0-47a5-9145-7861125b65f7" providerId="ADAL" clId="{043B05E4-A5B3-4A9B-80E9-92609CFD12C1}" dt="2025-02-18T08:57:00.574" v="372" actId="20577"/>
      <pc:docMkLst>
        <pc:docMk/>
      </pc:docMkLst>
      <pc:sldChg chg="modSp mod">
        <pc:chgData name="Martin Guzi" userId="9c94691f-eac0-47a5-9145-7861125b65f7" providerId="ADAL" clId="{043B05E4-A5B3-4A9B-80E9-92609CFD12C1}" dt="2025-02-18T08:25:46.237" v="1" actId="20577"/>
        <pc:sldMkLst>
          <pc:docMk/>
          <pc:sldMk cId="2054042671" sldId="257"/>
        </pc:sldMkLst>
        <pc:spChg chg="mod">
          <ac:chgData name="Martin Guzi" userId="9c94691f-eac0-47a5-9145-7861125b65f7" providerId="ADAL" clId="{043B05E4-A5B3-4A9B-80E9-92609CFD12C1}" dt="2025-02-18T08:25:46.237" v="1" actId="20577"/>
          <ac:spMkLst>
            <pc:docMk/>
            <pc:sldMk cId="2054042671" sldId="257"/>
            <ac:spMk id="2" creationId="{00000000-0000-0000-0000-000000000000}"/>
          </ac:spMkLst>
        </pc:spChg>
      </pc:sldChg>
      <pc:sldChg chg="ord">
        <pc:chgData name="Martin Guzi" userId="9c94691f-eac0-47a5-9145-7861125b65f7" providerId="ADAL" clId="{043B05E4-A5B3-4A9B-80E9-92609CFD12C1}" dt="2025-02-18T08:46:50.172" v="3"/>
        <pc:sldMkLst>
          <pc:docMk/>
          <pc:sldMk cId="2912963887" sldId="259"/>
        </pc:sldMkLst>
      </pc:sldChg>
      <pc:sldChg chg="ord">
        <pc:chgData name="Martin Guzi" userId="9c94691f-eac0-47a5-9145-7861125b65f7" providerId="ADAL" clId="{043B05E4-A5B3-4A9B-80E9-92609CFD12C1}" dt="2025-02-18T08:48:15.117" v="8"/>
        <pc:sldMkLst>
          <pc:docMk/>
          <pc:sldMk cId="966955601" sldId="269"/>
        </pc:sldMkLst>
      </pc:sldChg>
      <pc:sldChg chg="ord">
        <pc:chgData name="Martin Guzi" userId="9c94691f-eac0-47a5-9145-7861125b65f7" providerId="ADAL" clId="{043B05E4-A5B3-4A9B-80E9-92609CFD12C1}" dt="2025-02-18T08:50:56.126" v="205"/>
        <pc:sldMkLst>
          <pc:docMk/>
          <pc:sldMk cId="4080971632" sldId="430"/>
        </pc:sldMkLst>
      </pc:sldChg>
      <pc:sldChg chg="modSp add mod modAnim">
        <pc:chgData name="Martin Guzi" userId="9c94691f-eac0-47a5-9145-7861125b65f7" providerId="ADAL" clId="{043B05E4-A5B3-4A9B-80E9-92609CFD12C1}" dt="2025-02-18T08:54:06.435" v="352" actId="20577"/>
        <pc:sldMkLst>
          <pc:docMk/>
          <pc:sldMk cId="3691082123" sldId="472"/>
        </pc:sldMkLst>
        <pc:spChg chg="mod">
          <ac:chgData name="Martin Guzi" userId="9c94691f-eac0-47a5-9145-7861125b65f7" providerId="ADAL" clId="{043B05E4-A5B3-4A9B-80E9-92609CFD12C1}" dt="2025-02-18T08:54:06.435" v="352" actId="20577"/>
          <ac:spMkLst>
            <pc:docMk/>
            <pc:sldMk cId="3691082123" sldId="472"/>
            <ac:spMk id="3" creationId="{00000000-0000-0000-0000-000000000000}"/>
          </ac:spMkLst>
        </pc:spChg>
      </pc:sldChg>
      <pc:sldChg chg="add del">
        <pc:chgData name="Martin Guzi" userId="9c94691f-eac0-47a5-9145-7861125b65f7" providerId="ADAL" clId="{043B05E4-A5B3-4A9B-80E9-92609CFD12C1}" dt="2025-02-18T08:48:19.433" v="10"/>
        <pc:sldMkLst>
          <pc:docMk/>
          <pc:sldMk cId="1268644649" sldId="473"/>
        </pc:sldMkLst>
      </pc:sldChg>
      <pc:sldChg chg="add del">
        <pc:chgData name="Martin Guzi" userId="9c94691f-eac0-47a5-9145-7861125b65f7" providerId="ADAL" clId="{043B05E4-A5B3-4A9B-80E9-92609CFD12C1}" dt="2025-02-18T08:48:04.092" v="6"/>
        <pc:sldMkLst>
          <pc:docMk/>
          <pc:sldMk cId="3426256236" sldId="473"/>
        </pc:sldMkLst>
      </pc:sldChg>
      <pc:sldChg chg="modSp add mod modAnim">
        <pc:chgData name="Martin Guzi" userId="9c94691f-eac0-47a5-9145-7861125b65f7" providerId="ADAL" clId="{043B05E4-A5B3-4A9B-80E9-92609CFD12C1}" dt="2025-02-18T08:57:00.574" v="372" actId="20577"/>
        <pc:sldMkLst>
          <pc:docMk/>
          <pc:sldMk cId="4061898991" sldId="473"/>
        </pc:sldMkLst>
        <pc:spChg chg="mod">
          <ac:chgData name="Martin Guzi" userId="9c94691f-eac0-47a5-9145-7861125b65f7" providerId="ADAL" clId="{043B05E4-A5B3-4A9B-80E9-92609CFD12C1}" dt="2025-02-18T08:57:00.574" v="372" actId="20577"/>
          <ac:spMkLst>
            <pc:docMk/>
            <pc:sldMk cId="4061898991" sldId="473"/>
            <ac:spMk id="3" creationId="{00000000-0000-0000-0000-000000000000}"/>
          </ac:spMkLst>
        </pc:spChg>
      </pc:sldChg>
      <pc:sldChg chg="add">
        <pc:chgData name="Martin Guzi" userId="9c94691f-eac0-47a5-9145-7861125b65f7" providerId="ADAL" clId="{043B05E4-A5B3-4A9B-80E9-92609CFD12C1}" dt="2025-02-18T08:54:45.090" v="353"/>
        <pc:sldMkLst>
          <pc:docMk/>
          <pc:sldMk cId="1607702743" sldId="4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Research\ESF\01work%20Teaching\10%20PTPZ\2020\Week01\Extra_tables_Statistics_explained_30_01_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Research\ESF\01work%20Teaching\10%20PTPZ\2020\Week01\Extra_tables_Statistics_explained_30_01_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esearch\ESF\03work%20Reporty\18work%20Skill%20imbalanace%20(ECE%20report)\Data%20SK\2022013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12/1/2019, Total</c:v>
                </c:pt>
              </c:strCache>
            </c:strRef>
          </c:tx>
          <c:spPr>
            <a:solidFill>
              <a:srgbClr val="FFC00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Sheet1!$A$2:$A$33</c:f>
              <c:strCache>
                <c:ptCount val="32"/>
                <c:pt idx="0">
                  <c:v>Czechia</c:v>
                </c:pt>
                <c:pt idx="1">
                  <c:v>Germany</c:v>
                </c:pt>
                <c:pt idx="2">
                  <c:v>Netherlands</c:v>
                </c:pt>
                <c:pt idx="3">
                  <c:v>Poland</c:v>
                </c:pt>
                <c:pt idx="4">
                  <c:v>Hungary</c:v>
                </c:pt>
                <c:pt idx="5">
                  <c:v>Malta</c:v>
                </c:pt>
                <c:pt idx="6">
                  <c:v>Iceland</c:v>
                </c:pt>
                <c:pt idx="7">
                  <c:v>Bulgaria</c:v>
                </c:pt>
                <c:pt idx="8">
                  <c:v>United Kingdom</c:v>
                </c:pt>
                <c:pt idx="9">
                  <c:v>Romania</c:v>
                </c:pt>
                <c:pt idx="10">
                  <c:v>Norway</c:v>
                </c:pt>
                <c:pt idx="11">
                  <c:v>Austria</c:v>
                </c:pt>
                <c:pt idx="12">
                  <c:v>Estonia</c:v>
                </c:pt>
                <c:pt idx="13">
                  <c:v>Slovenia</c:v>
                </c:pt>
                <c:pt idx="14">
                  <c:v>Ireland</c:v>
                </c:pt>
                <c:pt idx="15">
                  <c:v>Denmark</c:v>
                </c:pt>
                <c:pt idx="16">
                  <c:v>Belgium</c:v>
                </c:pt>
                <c:pt idx="17">
                  <c:v>Luxembourg</c:v>
                </c:pt>
                <c:pt idx="18">
                  <c:v>Slovakia</c:v>
                </c:pt>
                <c:pt idx="19">
                  <c:v>Lithuania</c:v>
                </c:pt>
                <c:pt idx="20">
                  <c:v>EU28</c:v>
                </c:pt>
                <c:pt idx="21">
                  <c:v>Croatia</c:v>
                </c:pt>
                <c:pt idx="22">
                  <c:v>Finland</c:v>
                </c:pt>
                <c:pt idx="23">
                  <c:v>Latvia</c:v>
                </c:pt>
                <c:pt idx="24">
                  <c:v>Portugal</c:v>
                </c:pt>
                <c:pt idx="25">
                  <c:v>Sweden</c:v>
                </c:pt>
                <c:pt idx="26">
                  <c:v>EA19</c:v>
                </c:pt>
                <c:pt idx="27">
                  <c:v>Cyprus</c:v>
                </c:pt>
                <c:pt idx="28">
                  <c:v>France</c:v>
                </c:pt>
                <c:pt idx="29">
                  <c:v>Italy</c:v>
                </c:pt>
                <c:pt idx="30">
                  <c:v>Spain</c:v>
                </c:pt>
                <c:pt idx="31">
                  <c:v>Greece</c:v>
                </c:pt>
              </c:strCache>
            </c:strRef>
          </c:cat>
          <c:val>
            <c:numRef>
              <c:f>Sheet1!$B$2:$B$33</c:f>
              <c:numCache>
                <c:formatCode>General</c:formatCode>
                <c:ptCount val="32"/>
                <c:pt idx="0">
                  <c:v>2</c:v>
                </c:pt>
                <c:pt idx="1">
                  <c:v>3.2</c:v>
                </c:pt>
                <c:pt idx="2">
                  <c:v>3.2</c:v>
                </c:pt>
                <c:pt idx="3">
                  <c:v>3.3</c:v>
                </c:pt>
                <c:pt idx="4">
                  <c:v>3.4</c:v>
                </c:pt>
                <c:pt idx="5">
                  <c:v>3.4</c:v>
                </c:pt>
                <c:pt idx="6">
                  <c:v>3.5</c:v>
                </c:pt>
                <c:pt idx="7">
                  <c:v>3.7</c:v>
                </c:pt>
                <c:pt idx="8">
                  <c:v>3.8</c:v>
                </c:pt>
                <c:pt idx="9">
                  <c:v>3.9</c:v>
                </c:pt>
                <c:pt idx="10">
                  <c:v>4</c:v>
                </c:pt>
                <c:pt idx="11">
                  <c:v>4.2</c:v>
                </c:pt>
                <c:pt idx="12">
                  <c:v>4.3</c:v>
                </c:pt>
                <c:pt idx="13">
                  <c:v>4.5999999999999996</c:v>
                </c:pt>
                <c:pt idx="14">
                  <c:v>4.8</c:v>
                </c:pt>
                <c:pt idx="15">
                  <c:v>5.0999999999999996</c:v>
                </c:pt>
                <c:pt idx="16">
                  <c:v>5.3</c:v>
                </c:pt>
                <c:pt idx="17">
                  <c:v>5.6</c:v>
                </c:pt>
                <c:pt idx="18">
                  <c:v>5.7</c:v>
                </c:pt>
                <c:pt idx="19">
                  <c:v>6.1</c:v>
                </c:pt>
                <c:pt idx="20">
                  <c:v>6.2</c:v>
                </c:pt>
                <c:pt idx="21">
                  <c:v>6.4</c:v>
                </c:pt>
                <c:pt idx="22">
                  <c:v>6.6</c:v>
                </c:pt>
                <c:pt idx="23">
                  <c:v>6.7</c:v>
                </c:pt>
                <c:pt idx="24">
                  <c:v>6.9</c:v>
                </c:pt>
                <c:pt idx="25">
                  <c:v>6.9</c:v>
                </c:pt>
                <c:pt idx="26">
                  <c:v>7.4</c:v>
                </c:pt>
                <c:pt idx="27">
                  <c:v>7.6</c:v>
                </c:pt>
                <c:pt idx="28">
                  <c:v>8.4</c:v>
                </c:pt>
                <c:pt idx="29">
                  <c:v>9.8000000000000007</c:v>
                </c:pt>
                <c:pt idx="30">
                  <c:v>13.7</c:v>
                </c:pt>
                <c:pt idx="31">
                  <c:v>16.600000000000001</c:v>
                </c:pt>
              </c:numCache>
            </c:numRef>
          </c:val>
          <c:extLst>
            <c:ext xmlns:c16="http://schemas.microsoft.com/office/drawing/2014/chart" uri="{C3380CC4-5D6E-409C-BE32-E72D297353CC}">
              <c16:uniqueId val="{00000000-48C2-4575-A71E-F52148E08DBD}"/>
            </c:ext>
          </c:extLst>
        </c:ser>
        <c:dLbls>
          <c:dLblPos val="outEnd"/>
          <c:showLegendKey val="0"/>
          <c:showVal val="1"/>
          <c:showCatName val="0"/>
          <c:showSerName val="0"/>
          <c:showPercent val="0"/>
          <c:showBubbleSize val="0"/>
        </c:dLbls>
        <c:gapWidth val="107"/>
        <c:overlap val="66"/>
        <c:axId val="537932792"/>
        <c:axId val="537935744"/>
      </c:barChart>
      <c:catAx>
        <c:axId val="537932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cs-CZ"/>
          </a:p>
        </c:txPr>
        <c:crossAx val="537935744"/>
        <c:crosses val="autoZero"/>
        <c:auto val="1"/>
        <c:lblAlgn val="ctr"/>
        <c:lblOffset val="100"/>
        <c:noMultiLvlLbl val="0"/>
      </c:catAx>
      <c:valAx>
        <c:axId val="537935744"/>
        <c:scaling>
          <c:orientation val="minMax"/>
        </c:scaling>
        <c:delete val="1"/>
        <c:axPos val="l"/>
        <c:numFmt formatCode="General" sourceLinked="1"/>
        <c:majorTickMark val="none"/>
        <c:minorTickMark val="none"/>
        <c:tickLblPos val="nextTo"/>
        <c:crossAx val="5379327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12/1/2019, Youth</c:v>
                </c:pt>
              </c:strCache>
            </c:strRef>
          </c:tx>
          <c:spPr>
            <a:solidFill>
              <a:srgbClr val="FFC00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Sheet1!$D$2:$D$33</c:f>
              <c:strCache>
                <c:ptCount val="32"/>
                <c:pt idx="0">
                  <c:v>Czechia</c:v>
                </c:pt>
                <c:pt idx="1">
                  <c:v>Germany</c:v>
                </c:pt>
                <c:pt idx="2">
                  <c:v>Netherlands</c:v>
                </c:pt>
                <c:pt idx="3">
                  <c:v>Poland</c:v>
                </c:pt>
                <c:pt idx="4">
                  <c:v>Hungary</c:v>
                </c:pt>
                <c:pt idx="5">
                  <c:v>Malta</c:v>
                </c:pt>
                <c:pt idx="6">
                  <c:v>Iceland</c:v>
                </c:pt>
                <c:pt idx="7">
                  <c:v>Bulgaria</c:v>
                </c:pt>
                <c:pt idx="8">
                  <c:v>United Kingdom</c:v>
                </c:pt>
                <c:pt idx="9">
                  <c:v>Romania</c:v>
                </c:pt>
                <c:pt idx="10">
                  <c:v>Norway</c:v>
                </c:pt>
                <c:pt idx="11">
                  <c:v>Austria</c:v>
                </c:pt>
                <c:pt idx="12">
                  <c:v>Estonia</c:v>
                </c:pt>
                <c:pt idx="13">
                  <c:v>Slovenia</c:v>
                </c:pt>
                <c:pt idx="14">
                  <c:v>Ireland</c:v>
                </c:pt>
                <c:pt idx="15">
                  <c:v>Denmark</c:v>
                </c:pt>
                <c:pt idx="16">
                  <c:v>Belgium</c:v>
                </c:pt>
                <c:pt idx="17">
                  <c:v>Luxembourg</c:v>
                </c:pt>
                <c:pt idx="18">
                  <c:v>Slovakia</c:v>
                </c:pt>
                <c:pt idx="19">
                  <c:v>Lithuania</c:v>
                </c:pt>
                <c:pt idx="20">
                  <c:v>EU28</c:v>
                </c:pt>
                <c:pt idx="21">
                  <c:v>Croatia</c:v>
                </c:pt>
                <c:pt idx="22">
                  <c:v>Finland</c:v>
                </c:pt>
                <c:pt idx="23">
                  <c:v>Latvia</c:v>
                </c:pt>
                <c:pt idx="24">
                  <c:v>Portugal</c:v>
                </c:pt>
                <c:pt idx="25">
                  <c:v>Sweden</c:v>
                </c:pt>
                <c:pt idx="26">
                  <c:v>EA19</c:v>
                </c:pt>
                <c:pt idx="27">
                  <c:v>Cyprus</c:v>
                </c:pt>
                <c:pt idx="28">
                  <c:v>France</c:v>
                </c:pt>
                <c:pt idx="29">
                  <c:v>Italy</c:v>
                </c:pt>
                <c:pt idx="30">
                  <c:v>Spain</c:v>
                </c:pt>
                <c:pt idx="31">
                  <c:v>Greece</c:v>
                </c:pt>
              </c:strCache>
            </c:strRef>
          </c:cat>
          <c:val>
            <c:numRef>
              <c:f>Sheet1!$E$2:$E$33</c:f>
              <c:numCache>
                <c:formatCode>General</c:formatCode>
                <c:ptCount val="32"/>
                <c:pt idx="0">
                  <c:v>4.3</c:v>
                </c:pt>
                <c:pt idx="1">
                  <c:v>5.8</c:v>
                </c:pt>
                <c:pt idx="2">
                  <c:v>6.7</c:v>
                </c:pt>
                <c:pt idx="3">
                  <c:v>9.1999999999999993</c:v>
                </c:pt>
                <c:pt idx="4">
                  <c:v>12.4</c:v>
                </c:pt>
                <c:pt idx="5">
                  <c:v>10.5</c:v>
                </c:pt>
                <c:pt idx="6">
                  <c:v>9.1999999999999993</c:v>
                </c:pt>
                <c:pt idx="7">
                  <c:v>7</c:v>
                </c:pt>
                <c:pt idx="8">
                  <c:v>11.2</c:v>
                </c:pt>
                <c:pt idx="9">
                  <c:v>17.5</c:v>
                </c:pt>
                <c:pt idx="10">
                  <c:v>10.3</c:v>
                </c:pt>
                <c:pt idx="11">
                  <c:v>8.3000000000000007</c:v>
                </c:pt>
                <c:pt idx="12">
                  <c:v>9.9</c:v>
                </c:pt>
                <c:pt idx="13">
                  <c:v>7.9</c:v>
                </c:pt>
                <c:pt idx="14">
                  <c:v>12.6</c:v>
                </c:pt>
                <c:pt idx="15">
                  <c:v>10.3</c:v>
                </c:pt>
                <c:pt idx="16">
                  <c:v>13.8</c:v>
                </c:pt>
                <c:pt idx="17">
                  <c:v>16.600000000000001</c:v>
                </c:pt>
                <c:pt idx="18">
                  <c:v>16.600000000000001</c:v>
                </c:pt>
                <c:pt idx="19">
                  <c:v>10.4</c:v>
                </c:pt>
                <c:pt idx="20">
                  <c:v>14.1</c:v>
                </c:pt>
                <c:pt idx="21">
                  <c:v>16.100000000000001</c:v>
                </c:pt>
                <c:pt idx="22">
                  <c:v>17.100000000000001</c:v>
                </c:pt>
                <c:pt idx="23">
                  <c:v>11</c:v>
                </c:pt>
                <c:pt idx="24">
                  <c:v>19.3</c:v>
                </c:pt>
                <c:pt idx="25">
                  <c:v>20.2</c:v>
                </c:pt>
                <c:pt idx="26">
                  <c:v>15.3</c:v>
                </c:pt>
                <c:pt idx="27">
                  <c:v>17.2</c:v>
                </c:pt>
                <c:pt idx="28">
                  <c:v>18.8</c:v>
                </c:pt>
                <c:pt idx="29">
                  <c:v>28.9</c:v>
                </c:pt>
                <c:pt idx="30">
                  <c:v>30</c:v>
                </c:pt>
                <c:pt idx="31">
                  <c:v>35.6</c:v>
                </c:pt>
              </c:numCache>
            </c:numRef>
          </c:val>
          <c:extLst>
            <c:ext xmlns:c16="http://schemas.microsoft.com/office/drawing/2014/chart" uri="{C3380CC4-5D6E-409C-BE32-E72D297353CC}">
              <c16:uniqueId val="{00000000-822D-4AE2-809B-E97961AE9113}"/>
            </c:ext>
          </c:extLst>
        </c:ser>
        <c:dLbls>
          <c:dLblPos val="outEnd"/>
          <c:showLegendKey val="0"/>
          <c:showVal val="1"/>
          <c:showCatName val="0"/>
          <c:showSerName val="0"/>
          <c:showPercent val="0"/>
          <c:showBubbleSize val="0"/>
        </c:dLbls>
        <c:gapWidth val="107"/>
        <c:overlap val="66"/>
        <c:axId val="537932792"/>
        <c:axId val="537935744"/>
      </c:barChart>
      <c:catAx>
        <c:axId val="537932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cs-CZ"/>
          </a:p>
        </c:txPr>
        <c:crossAx val="537935744"/>
        <c:crosses val="autoZero"/>
        <c:auto val="1"/>
        <c:lblAlgn val="ctr"/>
        <c:lblOffset val="100"/>
        <c:noMultiLvlLbl val="0"/>
      </c:catAx>
      <c:valAx>
        <c:axId val="537935744"/>
        <c:scaling>
          <c:orientation val="minMax"/>
        </c:scaling>
        <c:delete val="1"/>
        <c:axPos val="l"/>
        <c:numFmt formatCode="General" sourceLinked="1"/>
        <c:majorTickMark val="none"/>
        <c:minorTickMark val="none"/>
        <c:tickLblPos val="nextTo"/>
        <c:crossAx val="5379327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v>New vacancy 2019</c:v>
          </c:tx>
          <c:spPr>
            <a:ln w="28575" cap="rnd">
              <a:solidFill>
                <a:schemeClr val="accent5"/>
              </a:solidFill>
              <a:prstDash val="sysDash"/>
              <a:round/>
            </a:ln>
            <a:effectLst/>
          </c:spPr>
          <c:marker>
            <c:symbol val="circle"/>
            <c:size val="5"/>
            <c:spPr>
              <a:solidFill>
                <a:schemeClr val="accent5"/>
              </a:solidFill>
              <a:ln w="9525">
                <a:solidFill>
                  <a:schemeClr val="accent5"/>
                </a:solidFill>
                <a:prstDash val="sysDash"/>
              </a:ln>
              <a:effectLst/>
            </c:spPr>
          </c:marker>
          <c:val>
            <c:numRef>
              <c:f>sk_ispv!$F$3:$F$14</c:f>
              <c:numCache>
                <c:formatCode>General</c:formatCode>
                <c:ptCount val="12"/>
                <c:pt idx="0">
                  <c:v>25186</c:v>
                </c:pt>
                <c:pt idx="1">
                  <c:v>20396</c:v>
                </c:pt>
                <c:pt idx="2">
                  <c:v>22291</c:v>
                </c:pt>
                <c:pt idx="3">
                  <c:v>17785</c:v>
                </c:pt>
                <c:pt idx="4">
                  <c:v>20499</c:v>
                </c:pt>
                <c:pt idx="5">
                  <c:v>18886</c:v>
                </c:pt>
                <c:pt idx="6">
                  <c:v>16771</c:v>
                </c:pt>
                <c:pt idx="7">
                  <c:v>16076</c:v>
                </c:pt>
                <c:pt idx="8">
                  <c:v>19385</c:v>
                </c:pt>
                <c:pt idx="9">
                  <c:v>18062</c:v>
                </c:pt>
                <c:pt idx="10">
                  <c:v>16401</c:v>
                </c:pt>
                <c:pt idx="11">
                  <c:v>10967</c:v>
                </c:pt>
              </c:numCache>
            </c:numRef>
          </c:val>
          <c:smooth val="0"/>
          <c:extLst>
            <c:ext xmlns:c16="http://schemas.microsoft.com/office/drawing/2014/chart" uri="{C3380CC4-5D6E-409C-BE32-E72D297353CC}">
              <c16:uniqueId val="{00000000-E14C-4EF5-90AC-0F510ECDCD9E}"/>
            </c:ext>
          </c:extLst>
        </c:ser>
        <c:ser>
          <c:idx val="0"/>
          <c:order val="1"/>
          <c:tx>
            <c:v>New vacancy 2020</c:v>
          </c:tx>
          <c:spPr>
            <a:ln w="31750" cap="rnd" cmpd="dbl">
              <a:solidFill>
                <a:schemeClr val="accent1">
                  <a:alpha val="98000"/>
                </a:schemeClr>
              </a:solidFill>
              <a:round/>
            </a:ln>
            <a:effectLst/>
          </c:spPr>
          <c:marker>
            <c:symbol val="triangle"/>
            <c:size val="8"/>
            <c:spPr>
              <a:solidFill>
                <a:schemeClr val="bg1"/>
              </a:solidFill>
              <a:ln w="12700" cmpd="sng">
                <a:solidFill>
                  <a:schemeClr val="tx1"/>
                </a:solidFill>
              </a:ln>
              <a:effectLst/>
            </c:spPr>
          </c:marker>
          <c:cat>
            <c:strRef>
              <c:f>sk_ispv!$B$15:$B$26</c:f>
              <c:strCache>
                <c:ptCount val="12"/>
                <c:pt idx="0">
                  <c:v>January</c:v>
                </c:pt>
                <c:pt idx="2">
                  <c:v>March</c:v>
                </c:pt>
                <c:pt idx="5">
                  <c:v>June</c:v>
                </c:pt>
                <c:pt idx="8">
                  <c:v>September</c:v>
                </c:pt>
                <c:pt idx="11">
                  <c:v>December</c:v>
                </c:pt>
              </c:strCache>
            </c:strRef>
          </c:cat>
          <c:val>
            <c:numRef>
              <c:f>sk_ispv!$F$15:$F$26</c:f>
              <c:numCache>
                <c:formatCode>General</c:formatCode>
                <c:ptCount val="12"/>
                <c:pt idx="0">
                  <c:v>20659</c:v>
                </c:pt>
                <c:pt idx="1">
                  <c:v>18913</c:v>
                </c:pt>
                <c:pt idx="2">
                  <c:v>10505</c:v>
                </c:pt>
                <c:pt idx="3">
                  <c:v>7082</c:v>
                </c:pt>
                <c:pt idx="4">
                  <c:v>11385</c:v>
                </c:pt>
                <c:pt idx="5">
                  <c:v>14131</c:v>
                </c:pt>
                <c:pt idx="6">
                  <c:v>15852</c:v>
                </c:pt>
                <c:pt idx="7">
                  <c:v>15929</c:v>
                </c:pt>
                <c:pt idx="8">
                  <c:v>18718</c:v>
                </c:pt>
                <c:pt idx="9">
                  <c:v>15940</c:v>
                </c:pt>
                <c:pt idx="10">
                  <c:v>11246</c:v>
                </c:pt>
                <c:pt idx="11">
                  <c:v>9128</c:v>
                </c:pt>
              </c:numCache>
            </c:numRef>
          </c:val>
          <c:smooth val="0"/>
          <c:extLst>
            <c:ext xmlns:c16="http://schemas.microsoft.com/office/drawing/2014/chart" uri="{C3380CC4-5D6E-409C-BE32-E72D297353CC}">
              <c16:uniqueId val="{00000001-E14C-4EF5-90AC-0F510ECDCD9E}"/>
            </c:ext>
          </c:extLst>
        </c:ser>
        <c:ser>
          <c:idx val="3"/>
          <c:order val="2"/>
          <c:tx>
            <c:v>New vacancy 2021</c:v>
          </c:tx>
          <c:spPr>
            <a:ln w="22225" cap="rnd" cmpd="sng">
              <a:solidFill>
                <a:schemeClr val="accent1">
                  <a:lumMod val="50000"/>
                </a:schemeClr>
              </a:solidFill>
              <a:round/>
            </a:ln>
            <a:effectLst/>
          </c:spPr>
          <c:marker>
            <c:symbol val="square"/>
            <c:size val="5"/>
            <c:spPr>
              <a:solidFill>
                <a:schemeClr val="tx2">
                  <a:lumMod val="50000"/>
                </a:schemeClr>
              </a:solidFill>
              <a:ln w="9525">
                <a:solidFill>
                  <a:schemeClr val="tx2">
                    <a:lumMod val="50000"/>
                  </a:schemeClr>
                </a:solidFill>
              </a:ln>
              <a:effectLst/>
            </c:spPr>
          </c:marker>
          <c:val>
            <c:numRef>
              <c:f>sk_ispv!$J$15:$J$24</c:f>
              <c:numCache>
                <c:formatCode>General</c:formatCode>
                <c:ptCount val="10"/>
                <c:pt idx="0">
                  <c:v>11442</c:v>
                </c:pt>
                <c:pt idx="1">
                  <c:v>11807</c:v>
                </c:pt>
                <c:pt idx="2">
                  <c:v>14061</c:v>
                </c:pt>
                <c:pt idx="3">
                  <c:v>14690</c:v>
                </c:pt>
                <c:pt idx="4">
                  <c:v>17642</c:v>
                </c:pt>
                <c:pt idx="5">
                  <c:v>18641</c:v>
                </c:pt>
                <c:pt idx="6">
                  <c:v>17542</c:v>
                </c:pt>
                <c:pt idx="7">
                  <c:v>18251</c:v>
                </c:pt>
                <c:pt idx="8">
                  <c:v>14858</c:v>
                </c:pt>
                <c:pt idx="9">
                  <c:v>17464</c:v>
                </c:pt>
              </c:numCache>
            </c:numRef>
          </c:val>
          <c:smooth val="0"/>
          <c:extLst>
            <c:ext xmlns:c16="http://schemas.microsoft.com/office/drawing/2014/chart" uri="{C3380CC4-5D6E-409C-BE32-E72D297353CC}">
              <c16:uniqueId val="{00000002-E14C-4EF5-90AC-0F510ECDCD9E}"/>
            </c:ext>
          </c:extLst>
        </c:ser>
        <c:dLbls>
          <c:showLegendKey val="0"/>
          <c:showVal val="0"/>
          <c:showCatName val="0"/>
          <c:showSerName val="0"/>
          <c:showPercent val="0"/>
          <c:showBubbleSize val="0"/>
        </c:dLbls>
        <c:marker val="1"/>
        <c:smooth val="0"/>
        <c:axId val="246357327"/>
        <c:axId val="246358991"/>
      </c:lineChart>
      <c:catAx>
        <c:axId val="246357327"/>
        <c:scaling>
          <c:orientation val="minMax"/>
        </c:scaling>
        <c:delete val="0"/>
        <c:axPos val="b"/>
        <c:numFmt formatCode="[$-409]m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246358991"/>
        <c:crosses val="autoZero"/>
        <c:auto val="1"/>
        <c:lblAlgn val="ctr"/>
        <c:lblOffset val="100"/>
        <c:noMultiLvlLbl val="0"/>
      </c:catAx>
      <c:valAx>
        <c:axId val="246358991"/>
        <c:scaling>
          <c:orientation val="minMax"/>
          <c:max val="26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246357327"/>
        <c:crosses val="autoZero"/>
        <c:crossBetween val="between"/>
      </c:valAx>
      <c:spPr>
        <a:noFill/>
        <a:ln>
          <a:noFill/>
        </a:ln>
        <a:effectLst/>
      </c:spPr>
    </c:plotArea>
    <c:legend>
      <c:legendPos val="b"/>
      <c:layout>
        <c:manualLayout>
          <c:xMode val="edge"/>
          <c:yMode val="edge"/>
          <c:x val="0"/>
          <c:y val="0.90836725669594987"/>
          <c:w val="0.992573265619904"/>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C1A08AD1-D6EB-4AF8-97C7-C6803B12A09E}" type="datetimeFigureOut">
              <a:rPr lang="en-US" smtClean="0"/>
              <a:t>2/18/2025</a:t>
            </a:fld>
            <a:endParaRPr lang="en-US"/>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43578"/>
            <a:ext cx="5438140" cy="38811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9"/>
            <a:ext cx="2945659" cy="494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9"/>
            <a:ext cx="2945659" cy="494550"/>
          </a:xfrm>
          <a:prstGeom prst="rect">
            <a:avLst/>
          </a:prstGeom>
        </p:spPr>
        <p:txBody>
          <a:bodyPr vert="horz" lIns="91440" tIns="45720" rIns="91440" bIns="45720" rtlCol="0" anchor="b"/>
          <a:lstStyle>
            <a:lvl1pPr algn="r">
              <a:defRPr sz="1200"/>
            </a:lvl1pPr>
          </a:lstStyle>
          <a:p>
            <a:fld id="{A2027996-A16A-4024-98FA-4098CF428958}" type="slidenum">
              <a:rPr lang="en-US" smtClean="0"/>
              <a:t>‹#›</a:t>
            </a:fld>
            <a:endParaRPr lang="en-US"/>
          </a:p>
        </p:txBody>
      </p:sp>
    </p:spTree>
    <p:extLst>
      <p:ext uri="{BB962C8B-B14F-4D97-AF65-F5344CB8AC3E}">
        <p14:creationId xmlns:p14="http://schemas.microsoft.com/office/powerpoint/2010/main" val="40815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u6XAPnuFjJ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http://www.youtube.com/watch?v=O5yVcXg2XfE</a:t>
            </a:r>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421519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https://www.youtube.com/watch?v=u6XAPnuFjJc</a:t>
            </a:r>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12</a:t>
            </a:fld>
            <a:endParaRPr lang="en-US"/>
          </a:p>
        </p:txBody>
      </p:sp>
    </p:spTree>
    <p:extLst>
      <p:ext uri="{BB962C8B-B14F-4D97-AF65-F5344CB8AC3E}">
        <p14:creationId xmlns:p14="http://schemas.microsoft.com/office/powerpoint/2010/main" val="295440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13</a:t>
            </a:fld>
            <a:endParaRPr lang="en-US"/>
          </a:p>
        </p:txBody>
      </p:sp>
    </p:spTree>
    <p:extLst>
      <p:ext uri="{BB962C8B-B14F-4D97-AF65-F5344CB8AC3E}">
        <p14:creationId xmlns:p14="http://schemas.microsoft.com/office/powerpoint/2010/main" val="107312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29</a:t>
            </a:fld>
            <a:endParaRPr lang="en-US"/>
          </a:p>
        </p:txBody>
      </p:sp>
    </p:spTree>
    <p:extLst>
      <p:ext uri="{BB962C8B-B14F-4D97-AF65-F5344CB8AC3E}">
        <p14:creationId xmlns:p14="http://schemas.microsoft.com/office/powerpoint/2010/main" val="173528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2</a:t>
            </a:fld>
            <a:endParaRPr lang="en-US"/>
          </a:p>
        </p:txBody>
      </p:sp>
    </p:spTree>
    <p:extLst>
      <p:ext uri="{BB962C8B-B14F-4D97-AF65-F5344CB8AC3E}">
        <p14:creationId xmlns:p14="http://schemas.microsoft.com/office/powerpoint/2010/main" val="35977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3</a:t>
            </a:fld>
            <a:endParaRPr lang="en-US"/>
          </a:p>
        </p:txBody>
      </p:sp>
    </p:spTree>
    <p:extLst>
      <p:ext uri="{BB962C8B-B14F-4D97-AF65-F5344CB8AC3E}">
        <p14:creationId xmlns:p14="http://schemas.microsoft.com/office/powerpoint/2010/main" val="246247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5</a:t>
            </a:fld>
            <a:endParaRPr lang="en-US"/>
          </a:p>
        </p:txBody>
      </p:sp>
    </p:spTree>
    <p:extLst>
      <p:ext uri="{BB962C8B-B14F-4D97-AF65-F5344CB8AC3E}">
        <p14:creationId xmlns:p14="http://schemas.microsoft.com/office/powerpoint/2010/main" val="347756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CB38D3D-55C5-4B57-8E17-8444916C4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AD760E-0F03-49AF-813C-F28201B09CC1}" type="slidenum">
              <a:rPr lang="en-US" altLang="en-US"/>
              <a:pPr eaLnBrk="1" hangingPunct="1"/>
              <a:t>7</a:t>
            </a:fld>
            <a:endParaRPr lang="en-US" altLang="en-US"/>
          </a:p>
        </p:txBody>
      </p:sp>
      <p:sp>
        <p:nvSpPr>
          <p:cNvPr id="25603" name="Rectangle 2">
            <a:extLst>
              <a:ext uri="{FF2B5EF4-FFF2-40B4-BE49-F238E27FC236}">
                <a16:creationId xmlns:a16="http://schemas.microsoft.com/office/drawing/2014/main" id="{2F661157-F717-45BA-A7FB-61BAEE49479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E70EF61-FB85-4CF5-807A-78953DA49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97012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Jobs are the most important determinant of</a:t>
            </a:r>
          </a:p>
          <a:p>
            <a:r>
              <a:rPr lang="en-US" sz="1200" kern="1200" dirty="0">
                <a:solidFill>
                  <a:schemeClr val="tx1"/>
                </a:solidFill>
                <a:latin typeface="+mn-lt"/>
                <a:ea typeface="+mn-ea"/>
                <a:cs typeface="+mn-cs"/>
              </a:rPr>
              <a:t>living standards. For most people, work is the</a:t>
            </a:r>
          </a:p>
          <a:p>
            <a:r>
              <a:rPr lang="en-US" sz="1200" kern="1200" dirty="0">
                <a:solidFill>
                  <a:schemeClr val="tx1"/>
                </a:solidFill>
                <a:latin typeface="+mn-lt"/>
                <a:ea typeface="+mn-ea"/>
                <a:cs typeface="+mn-cs"/>
              </a:rPr>
              <a:t>main source of income, especially in the poorest</a:t>
            </a:r>
          </a:p>
          <a:p>
            <a:r>
              <a:rPr lang="en-US" sz="1200" kern="1200" dirty="0">
                <a:solidFill>
                  <a:schemeClr val="tx1"/>
                </a:solidFill>
                <a:latin typeface="+mn-lt"/>
                <a:ea typeface="+mn-ea"/>
                <a:cs typeface="+mn-cs"/>
              </a:rPr>
              <a:t>countries. Many families escape or fall into poverty</a:t>
            </a:r>
          </a:p>
          <a:p>
            <a:r>
              <a:rPr lang="en-US" sz="1200" kern="1200" dirty="0">
                <a:solidFill>
                  <a:schemeClr val="tx1"/>
                </a:solidFill>
                <a:latin typeface="+mn-lt"/>
                <a:ea typeface="+mn-ea"/>
                <a:cs typeface="+mn-cs"/>
              </a:rPr>
              <a:t>Because family members get or lose a job.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Earnings from work increase with economic</a:t>
            </a:r>
          </a:p>
          <a:p>
            <a:r>
              <a:rPr lang="en-US" sz="1200" kern="1200" dirty="0">
                <a:solidFill>
                  <a:schemeClr val="tx1"/>
                </a:solidFill>
                <a:latin typeface="+mn-lt"/>
                <a:ea typeface="+mn-ea"/>
                <a:cs typeface="+mn-cs"/>
              </a:rPr>
              <a:t>development, and the benefits associated with</a:t>
            </a:r>
          </a:p>
          <a:p>
            <a:r>
              <a:rPr lang="en-US" sz="1200" kern="1200" dirty="0">
                <a:solidFill>
                  <a:schemeClr val="tx1"/>
                </a:solidFill>
                <a:latin typeface="+mn-lt"/>
                <a:ea typeface="+mn-ea"/>
                <a:cs typeface="+mn-cs"/>
              </a:rPr>
              <a:t>jobs improve as well. The relationship is not</a:t>
            </a:r>
          </a:p>
          <a:p>
            <a:r>
              <a:rPr lang="en-US" sz="1200" kern="1200" dirty="0">
                <a:solidFill>
                  <a:schemeClr val="tx1"/>
                </a:solidFill>
                <a:latin typeface="+mn-lt"/>
                <a:ea typeface="+mn-ea"/>
                <a:cs typeface="+mn-cs"/>
              </a:rPr>
              <a:t>mechanical, but growth is clearly good for jobs</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8</a:t>
            </a:fld>
            <a:endParaRPr lang="en-US"/>
          </a:p>
        </p:txBody>
      </p:sp>
    </p:spTree>
    <p:extLst>
      <p:ext uri="{BB962C8B-B14F-4D97-AF65-F5344CB8AC3E}">
        <p14:creationId xmlns:p14="http://schemas.microsoft.com/office/powerpoint/2010/main" val="420872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Jobs are more than just the earnings and benefits</a:t>
            </a:r>
          </a:p>
          <a:p>
            <a:r>
              <a:rPr lang="en-US" sz="1200" kern="1200" dirty="0">
                <a:solidFill>
                  <a:schemeClr val="tx1"/>
                </a:solidFill>
                <a:latin typeface="+mn-lt"/>
                <a:ea typeface="+mn-ea"/>
                <a:cs typeface="+mn-cs"/>
              </a:rPr>
              <a:t>they provide. They are also the output they generate,</a:t>
            </a:r>
          </a:p>
          <a:p>
            <a:r>
              <a:rPr lang="en-US" sz="1200" kern="1200" dirty="0">
                <a:solidFill>
                  <a:schemeClr val="tx1"/>
                </a:solidFill>
                <a:latin typeface="+mn-lt"/>
                <a:ea typeface="+mn-ea"/>
                <a:cs typeface="+mn-cs"/>
              </a:rPr>
              <a:t>and part of who we are and how we interact</a:t>
            </a:r>
          </a:p>
          <a:p>
            <a:r>
              <a:rPr lang="en-US" sz="1200" kern="1200" dirty="0">
                <a:solidFill>
                  <a:schemeClr val="tx1"/>
                </a:solidFill>
                <a:latin typeface="+mn-lt"/>
                <a:ea typeface="+mn-ea"/>
                <a:cs typeface="+mn-cs"/>
              </a:rPr>
              <a:t>with others in society. Through these outcomes</a:t>
            </a:r>
          </a:p>
          <a:p>
            <a:r>
              <a:rPr lang="en-US" sz="1200" kern="1200" dirty="0">
                <a:solidFill>
                  <a:schemeClr val="tx1"/>
                </a:solidFill>
                <a:latin typeface="+mn-lt"/>
                <a:ea typeface="+mn-ea"/>
                <a:cs typeface="+mn-cs"/>
              </a:rPr>
              <a:t>jobs can boost living standards, raise productivity,</a:t>
            </a:r>
          </a:p>
          <a:p>
            <a:r>
              <a:rPr lang="en-US" sz="1200" kern="1200" dirty="0">
                <a:solidFill>
                  <a:schemeClr val="tx1"/>
                </a:solidFill>
                <a:latin typeface="+mn-lt"/>
                <a:ea typeface="+mn-ea"/>
                <a:cs typeface="+mn-cs"/>
              </a:rPr>
              <a:t>and foster social cohesion.</a:t>
            </a: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9</a:t>
            </a:fld>
            <a:endParaRPr lang="en-US"/>
          </a:p>
        </p:txBody>
      </p:sp>
    </p:spTree>
    <p:extLst>
      <p:ext uri="{BB962C8B-B14F-4D97-AF65-F5344CB8AC3E}">
        <p14:creationId xmlns:p14="http://schemas.microsoft.com/office/powerpoint/2010/main" val="121283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10</a:t>
            </a:fld>
            <a:endParaRPr lang="en-US"/>
          </a:p>
        </p:txBody>
      </p:sp>
    </p:spTree>
    <p:extLst>
      <p:ext uri="{BB962C8B-B14F-4D97-AF65-F5344CB8AC3E}">
        <p14:creationId xmlns:p14="http://schemas.microsoft.com/office/powerpoint/2010/main" val="19057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11</a:t>
            </a:fld>
            <a:endParaRPr lang="en-US"/>
          </a:p>
        </p:txBody>
      </p:sp>
    </p:spTree>
    <p:extLst>
      <p:ext uri="{BB962C8B-B14F-4D97-AF65-F5344CB8AC3E}">
        <p14:creationId xmlns:p14="http://schemas.microsoft.com/office/powerpoint/2010/main" val="29440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DDCF9B-2190-4035-A209-F0C60BEB2F2A}"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346485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DCF9B-2190-4035-A209-F0C60BEB2F2A}"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37852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DCF9B-2190-4035-A209-F0C60BEB2F2A}"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165900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DCF9B-2190-4035-A209-F0C60BEB2F2A}"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17413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DDCF9B-2190-4035-A209-F0C60BEB2F2A}"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16028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DCF9B-2190-4035-A209-F0C60BEB2F2A}"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37822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DCF9B-2190-4035-A209-F0C60BEB2F2A}"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1848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DCF9B-2190-4035-A209-F0C60BEB2F2A}"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7352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DCF9B-2190-4035-A209-F0C60BEB2F2A}"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9253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DCF9B-2190-4035-A209-F0C60BEB2F2A}"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48097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DCF9B-2190-4035-A209-F0C60BEB2F2A}"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111144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DCF9B-2190-4035-A209-F0C60BEB2F2A}" type="datetimeFigureOut">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3495E-EF5D-46C5-9716-70722B1598CB}" type="slidenum">
              <a:rPr lang="en-US" smtClean="0"/>
              <a:t>‹#›</a:t>
            </a:fld>
            <a:endParaRPr lang="en-US"/>
          </a:p>
        </p:txBody>
      </p:sp>
    </p:spTree>
    <p:extLst>
      <p:ext uri="{BB962C8B-B14F-4D97-AF65-F5344CB8AC3E}">
        <p14:creationId xmlns:p14="http://schemas.microsoft.com/office/powerpoint/2010/main" val="280433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tin.guzi@econ.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60649"/>
            <a:ext cx="7772400" cy="1470025"/>
          </a:xfrm>
        </p:spPr>
        <p:txBody>
          <a:bodyPr>
            <a:noAutofit/>
          </a:bodyPr>
          <a:lstStyle/>
          <a:p>
            <a:r>
              <a:rPr lang="en-GB" sz="3200" b="1" dirty="0">
                <a:solidFill>
                  <a:schemeClr val="bg1">
                    <a:lumMod val="75000"/>
                  </a:schemeClr>
                </a:solidFill>
              </a:rPr>
              <a:t>Labour Market and Employment Policy</a:t>
            </a:r>
            <a:br>
              <a:rPr lang="en-GB" sz="3200" b="1" dirty="0">
                <a:solidFill>
                  <a:schemeClr val="bg1">
                    <a:lumMod val="75000"/>
                  </a:schemeClr>
                </a:solidFill>
              </a:rPr>
            </a:br>
            <a:r>
              <a:rPr lang="en-GB" sz="3200" b="1" dirty="0">
                <a:solidFill>
                  <a:schemeClr val="bg1">
                    <a:lumMod val="75000"/>
                  </a:schemeClr>
                </a:solidFill>
              </a:rPr>
              <a:t>Spring 2025</a:t>
            </a:r>
            <a:endParaRPr lang="en-GB" sz="3200" dirty="0">
              <a:solidFill>
                <a:schemeClr val="bg1">
                  <a:lumMod val="75000"/>
                </a:schemeClr>
              </a:solidFill>
            </a:endParaRPr>
          </a:p>
        </p:txBody>
      </p:sp>
      <p:sp>
        <p:nvSpPr>
          <p:cNvPr id="3" name="Subtitle 2"/>
          <p:cNvSpPr>
            <a:spLocks noGrp="1"/>
          </p:cNvSpPr>
          <p:nvPr>
            <p:ph type="subTitle" idx="1"/>
          </p:nvPr>
        </p:nvSpPr>
        <p:spPr>
          <a:xfrm>
            <a:off x="3151584" y="5157192"/>
            <a:ext cx="6400800" cy="1201688"/>
          </a:xfrm>
        </p:spPr>
        <p:txBody>
          <a:bodyPr/>
          <a:lstStyle/>
          <a:p>
            <a:r>
              <a:rPr lang="en-GB" dirty="0"/>
              <a:t>Martin GUZI</a:t>
            </a:r>
          </a:p>
          <a:p>
            <a:r>
              <a:rPr lang="en-GB" dirty="0">
                <a:hlinkClick r:id="rId3"/>
              </a:rPr>
              <a:t>martin.guzi@econ.muni.cz</a:t>
            </a:r>
            <a:endParaRPr lang="en-GB" dirty="0"/>
          </a:p>
        </p:txBody>
      </p:sp>
      <p:sp>
        <p:nvSpPr>
          <p:cNvPr id="4" name="TextBox 3"/>
          <p:cNvSpPr txBox="1"/>
          <p:nvPr/>
        </p:nvSpPr>
        <p:spPr>
          <a:xfrm>
            <a:off x="0" y="2204864"/>
            <a:ext cx="12194771" cy="1323439"/>
          </a:xfrm>
          <a:prstGeom prst="rect">
            <a:avLst/>
          </a:prstGeom>
          <a:noFill/>
        </p:spPr>
        <p:txBody>
          <a:bodyPr wrap="square" rtlCol="0">
            <a:spAutoFit/>
          </a:bodyPr>
          <a:lstStyle/>
          <a:p>
            <a:pPr algn="ctr"/>
            <a:r>
              <a:rPr lang="en-GB" sz="4800" b="0" i="0" u="none" strike="noStrike" dirty="0">
                <a:solidFill>
                  <a:srgbClr val="000000"/>
                </a:solidFill>
                <a:effectLst/>
                <a:latin typeface="Arial" panose="020B0604020202020204" pitchFamily="34" charset="0"/>
              </a:rPr>
              <a:t>Labour market characteristics</a:t>
            </a:r>
          </a:p>
          <a:p>
            <a:pPr algn="ctr"/>
            <a:r>
              <a:rPr lang="en-GB" sz="3200" dirty="0"/>
              <a:t>Week 1</a:t>
            </a:r>
          </a:p>
        </p:txBody>
      </p:sp>
    </p:spTree>
    <p:extLst>
      <p:ext uri="{BB962C8B-B14F-4D97-AF65-F5344CB8AC3E}">
        <p14:creationId xmlns:p14="http://schemas.microsoft.com/office/powerpoint/2010/main" val="205404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66" y="640081"/>
            <a:ext cx="8472668" cy="55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8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12" y="355599"/>
            <a:ext cx="10980174" cy="1325563"/>
          </a:xfrm>
        </p:spPr>
        <p:txBody>
          <a:bodyPr/>
          <a:lstStyle/>
          <a:p>
            <a:r>
              <a:rPr lang="en-US" b="1" dirty="0"/>
              <a:t>Wage employment is not a standard everywhere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6912" y="2162969"/>
            <a:ext cx="8258175" cy="3676650"/>
          </a:xfrm>
        </p:spPr>
      </p:pic>
      <p:pic>
        <p:nvPicPr>
          <p:cNvPr id="14338" name="Picture 2" descr="http://siteresources.worldbank.org/EXTNWDR2013/Resources/8258024-1320950747192/8260293-1348761228103/Fig_1_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95" y="1816185"/>
            <a:ext cx="8856592" cy="47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2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D875-FAF2-431F-A46C-4E1C7FF5BB6E}"/>
              </a:ext>
            </a:extLst>
          </p:cNvPr>
          <p:cNvSpPr>
            <a:spLocks noGrp="1"/>
          </p:cNvSpPr>
          <p:nvPr>
            <p:ph type="title"/>
          </p:nvPr>
        </p:nvSpPr>
        <p:spPr/>
        <p:txBody>
          <a:bodyPr>
            <a:normAutofit/>
          </a:bodyPr>
          <a:lstStyle/>
          <a:p>
            <a:r>
              <a:rPr lang="en-US" sz="4000" dirty="0"/>
              <a:t>3 signs that something is a motivator in your work:</a:t>
            </a:r>
          </a:p>
        </p:txBody>
      </p:sp>
      <p:sp>
        <p:nvSpPr>
          <p:cNvPr id="3" name="Content Placeholder 2">
            <a:extLst>
              <a:ext uri="{FF2B5EF4-FFF2-40B4-BE49-F238E27FC236}">
                <a16:creationId xmlns:a16="http://schemas.microsoft.com/office/drawing/2014/main" id="{737E20C9-07CC-43C6-A520-A0F321C2D9AE}"/>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You look forward to doing it</a:t>
            </a:r>
          </a:p>
          <a:p>
            <a:pPr marL="514350" indent="-514350">
              <a:buFont typeface="+mj-lt"/>
              <a:buAutoNum type="arabicPeriod"/>
            </a:pPr>
            <a:endParaRPr lang="en-US" dirty="0"/>
          </a:p>
          <a:p>
            <a:pPr marL="514350" indent="-514350">
              <a:buFont typeface="+mj-lt"/>
              <a:buAutoNum type="arabicPeriod"/>
            </a:pPr>
            <a:r>
              <a:rPr lang="en-US" dirty="0"/>
              <a:t>You feel energized while doing it</a:t>
            </a:r>
          </a:p>
          <a:p>
            <a:pPr marL="514350" indent="-514350">
              <a:buFont typeface="+mj-lt"/>
              <a:buAutoNum type="arabicPeriod"/>
            </a:pPr>
            <a:endParaRPr lang="en-US" dirty="0"/>
          </a:p>
          <a:p>
            <a:pPr marL="514350" indent="-514350">
              <a:buFont typeface="+mj-lt"/>
              <a:buAutoNum type="arabicPeriod"/>
            </a:pPr>
            <a:r>
              <a:rPr lang="en-US" dirty="0"/>
              <a:t>When you talk about it later, you light up</a:t>
            </a:r>
          </a:p>
        </p:txBody>
      </p:sp>
      <p:pic>
        <p:nvPicPr>
          <p:cNvPr id="4" name="V zenskom_rode_Ivana_Molnarova-[AudioTrimmer.com]">
            <a:hlinkClick r:id="" action="ppaction://media"/>
            <a:extLst>
              <a:ext uri="{FF2B5EF4-FFF2-40B4-BE49-F238E27FC236}">
                <a16:creationId xmlns:a16="http://schemas.microsoft.com/office/drawing/2014/main" id="{A72BE5D0-D0A9-4FC5-A59C-0088344951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371" y="6176963"/>
            <a:ext cx="487362" cy="487363"/>
          </a:xfrm>
          <a:prstGeom prst="rect">
            <a:avLst/>
          </a:prstGeom>
        </p:spPr>
      </p:pic>
    </p:spTree>
    <p:extLst>
      <p:ext uri="{BB962C8B-B14F-4D97-AF65-F5344CB8AC3E}">
        <p14:creationId xmlns:p14="http://schemas.microsoft.com/office/powerpoint/2010/main" val="6131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1500"/>
                                        <p:tgtEl>
                                          <p:spTgt spid="3">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1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11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motivates us at work? More than money</a:t>
            </a:r>
            <a:endParaRPr lang="en-US" dirty="0"/>
          </a:p>
        </p:txBody>
      </p:sp>
      <p:sp>
        <p:nvSpPr>
          <p:cNvPr id="3" name="Content Placeholder 2"/>
          <p:cNvSpPr>
            <a:spLocks noGrp="1"/>
          </p:cNvSpPr>
          <p:nvPr>
            <p:ph idx="1"/>
          </p:nvPr>
        </p:nvSpPr>
        <p:spPr/>
        <p:txBody>
          <a:bodyPr/>
          <a:lstStyle/>
          <a:p>
            <a:r>
              <a:rPr lang="en-US" dirty="0"/>
              <a:t>Seeing the fruits of our labor may make us more productive</a:t>
            </a:r>
          </a:p>
          <a:p>
            <a:r>
              <a:rPr lang="en-US" dirty="0"/>
              <a:t>The meaningfulness of our work, by others’ acknowledgement</a:t>
            </a:r>
          </a:p>
          <a:p>
            <a:r>
              <a:rPr lang="en-US" dirty="0"/>
              <a:t>Knowing that our work helps others may increase our unconscious motivation</a:t>
            </a:r>
          </a:p>
          <a:p>
            <a:r>
              <a:rPr lang="en-US" dirty="0"/>
              <a:t>We are purpose maximizers more than profit maximizers </a:t>
            </a:r>
          </a:p>
          <a:p>
            <a:r>
              <a:rPr lang="en-US" dirty="0"/>
              <a:t>Eliminating motivation seems to be incredibly easy</a:t>
            </a:r>
          </a:p>
          <a:p>
            <a:endParaRPr lang="en-US" dirty="0"/>
          </a:p>
          <a:p>
            <a:r>
              <a:rPr lang="en-US" dirty="0"/>
              <a:t>Are holidays a good way to motivate workers?</a:t>
            </a:r>
          </a:p>
        </p:txBody>
      </p:sp>
      <p:sp>
        <p:nvSpPr>
          <p:cNvPr id="4" name="Rectangle 3"/>
          <p:cNvSpPr/>
          <p:nvPr/>
        </p:nvSpPr>
        <p:spPr>
          <a:xfrm>
            <a:off x="838200" y="5988734"/>
            <a:ext cx="9113520" cy="646331"/>
          </a:xfrm>
          <a:prstGeom prst="rect">
            <a:avLst/>
          </a:prstGeom>
        </p:spPr>
        <p:txBody>
          <a:bodyPr wrap="square">
            <a:spAutoFit/>
          </a:bodyPr>
          <a:lstStyle/>
          <a:p>
            <a:r>
              <a:rPr lang="en-US" dirty="0"/>
              <a:t>Watch video at 9:50</a:t>
            </a:r>
          </a:p>
          <a:p>
            <a:r>
              <a:rPr lang="en-US" dirty="0"/>
              <a:t>https://www.ted.com/talks/dan_ariely_what_makes_us_feel_good_about_our_work</a:t>
            </a:r>
          </a:p>
        </p:txBody>
      </p:sp>
      <p:pic>
        <p:nvPicPr>
          <p:cNvPr id="5122" name="Picture 2" descr="Image result for wiki logo">
            <a:extLst>
              <a:ext uri="{FF2B5EF4-FFF2-40B4-BE49-F238E27FC236}">
                <a16:creationId xmlns:a16="http://schemas.microsoft.com/office/drawing/2014/main" id="{09007A8B-2522-4497-B3C1-BCF1821C1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5935" y="5263605"/>
            <a:ext cx="1588905" cy="145025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linux logo">
            <a:extLst>
              <a:ext uri="{FF2B5EF4-FFF2-40B4-BE49-F238E27FC236}">
                <a16:creationId xmlns:a16="http://schemas.microsoft.com/office/drawing/2014/main" id="{2D47608C-259C-4624-AB9C-DB46B17908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7360" y="3639138"/>
            <a:ext cx="1169450" cy="14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8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34"/>
                                        </p:tgtEl>
                                        <p:attrNameLst>
                                          <p:attrName>style.visibility</p:attrName>
                                        </p:attrNameLst>
                                      </p:cBhvr>
                                      <p:to>
                                        <p:strVal val="visible"/>
                                      </p:to>
                                    </p:set>
                                    <p:animEffect transition="in" filter="fade">
                                      <p:cBhvr>
                                        <p:cTn id="31" dur="1000"/>
                                        <p:tgtEl>
                                          <p:spTgt spid="5134"/>
                                        </p:tgtEl>
                                      </p:cBhvr>
                                    </p:animEffect>
                                    <p:anim calcmode="lin" valueType="num">
                                      <p:cBhvr>
                                        <p:cTn id="32" dur="1000" fill="hold"/>
                                        <p:tgtEl>
                                          <p:spTgt spid="5134"/>
                                        </p:tgtEl>
                                        <p:attrNameLst>
                                          <p:attrName>ppt_x</p:attrName>
                                        </p:attrNameLst>
                                      </p:cBhvr>
                                      <p:tavLst>
                                        <p:tav tm="0">
                                          <p:val>
                                            <p:strVal val="#ppt_x"/>
                                          </p:val>
                                        </p:tav>
                                        <p:tav tm="100000">
                                          <p:val>
                                            <p:strVal val="#ppt_x"/>
                                          </p:val>
                                        </p:tav>
                                      </p:tavLst>
                                    </p:anim>
                                    <p:anim calcmode="lin" valueType="num">
                                      <p:cBhvr>
                                        <p:cTn id="33" dur="1000" fill="hold"/>
                                        <p:tgtEl>
                                          <p:spTgt spid="513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1000"/>
                                        <p:tgtEl>
                                          <p:spTgt spid="5122"/>
                                        </p:tgtEl>
                                      </p:cBhvr>
                                    </p:animEffect>
                                    <p:anim calcmode="lin" valueType="num">
                                      <p:cBhvr>
                                        <p:cTn id="37" dur="1000" fill="hold"/>
                                        <p:tgtEl>
                                          <p:spTgt spid="5122"/>
                                        </p:tgtEl>
                                        <p:attrNameLst>
                                          <p:attrName>ppt_x</p:attrName>
                                        </p:attrNameLst>
                                      </p:cBhvr>
                                      <p:tavLst>
                                        <p:tav tm="0">
                                          <p:val>
                                            <p:strVal val="#ppt_x"/>
                                          </p:val>
                                        </p:tav>
                                        <p:tav tm="100000">
                                          <p:val>
                                            <p:strVal val="#ppt_x"/>
                                          </p:val>
                                        </p:tav>
                                      </p:tavLst>
                                    </p:anim>
                                    <p:anim calcmode="lin" valueType="num">
                                      <p:cBhvr>
                                        <p:cTn id="3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631F-D441-474F-8A2C-6EDE3E2031CB}"/>
              </a:ext>
            </a:extLst>
          </p:cNvPr>
          <p:cNvSpPr>
            <a:spLocks noGrp="1"/>
          </p:cNvSpPr>
          <p:nvPr>
            <p:ph type="title"/>
          </p:nvPr>
        </p:nvSpPr>
        <p:spPr/>
        <p:txBody>
          <a:bodyPr>
            <a:noAutofit/>
          </a:bodyPr>
          <a:lstStyle/>
          <a:p>
            <a:r>
              <a:rPr lang="en-US" sz="3600" dirty="0"/>
              <a:t>Would you prefer a fixed vacation policy or one where you decide how much time you should take off?</a:t>
            </a:r>
          </a:p>
        </p:txBody>
      </p:sp>
      <p:sp>
        <p:nvSpPr>
          <p:cNvPr id="3" name="Content Placeholder 2">
            <a:extLst>
              <a:ext uri="{FF2B5EF4-FFF2-40B4-BE49-F238E27FC236}">
                <a16:creationId xmlns:a16="http://schemas.microsoft.com/office/drawing/2014/main" id="{FA391CB1-5725-48AD-8CBD-8319B15B28FF}"/>
              </a:ext>
            </a:extLst>
          </p:cNvPr>
          <p:cNvSpPr>
            <a:spLocks noGrp="1"/>
          </p:cNvSpPr>
          <p:nvPr>
            <p:ph idx="1"/>
          </p:nvPr>
        </p:nvSpPr>
        <p:spPr/>
        <p:txBody>
          <a:bodyPr>
            <a:normAutofit/>
          </a:bodyPr>
          <a:lstStyle/>
          <a:p>
            <a:r>
              <a:rPr lang="en-US" dirty="0"/>
              <a:t>9% of companies around the world offer unlimited paid annual leave </a:t>
            </a:r>
          </a:p>
          <a:p>
            <a:r>
              <a:rPr lang="en-US" dirty="0"/>
              <a:t>The benefits to the employer include less bureaucracy to track vacations, no need to pay out unused vacation; encourages a culture of self-governance (a shift in the responsibility to employee)</a:t>
            </a:r>
          </a:p>
          <a:p>
            <a:r>
              <a:rPr lang="en-US" dirty="0"/>
              <a:t>Unlimited vacation is the employer version of “All You Can Eat” buffets, where for every one person who can eat their body weight equivalent of food, many others will not. </a:t>
            </a:r>
          </a:p>
          <a:p>
            <a:r>
              <a:rPr lang="en-US" dirty="0"/>
              <a:t>The reality of today’s workplace coupled with human nature make this arrangement more beneficial to the employer than the employee.</a:t>
            </a:r>
          </a:p>
        </p:txBody>
      </p:sp>
    </p:spTree>
    <p:extLst>
      <p:ext uri="{BB962C8B-B14F-4D97-AF65-F5344CB8AC3E}">
        <p14:creationId xmlns:p14="http://schemas.microsoft.com/office/powerpoint/2010/main" val="20008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 &quot;unlimited vacation&quot; really a perk for employees?">
            <a:extLst>
              <a:ext uri="{FF2B5EF4-FFF2-40B4-BE49-F238E27FC236}">
                <a16:creationId xmlns:a16="http://schemas.microsoft.com/office/drawing/2014/main" id="{BCF832A4-F2D8-4E51-9CA5-A994233E8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78" y="1876425"/>
            <a:ext cx="11447644" cy="380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A64C5-2466-4ABF-8D55-9394F6B5D3E0}"/>
              </a:ext>
            </a:extLst>
          </p:cNvPr>
          <p:cNvSpPr>
            <a:spLocks noGrp="1"/>
          </p:cNvSpPr>
          <p:nvPr>
            <p:ph type="title"/>
          </p:nvPr>
        </p:nvSpPr>
        <p:spPr/>
        <p:txBody>
          <a:bodyPr/>
          <a:lstStyle/>
          <a:p>
            <a:r>
              <a:rPr lang="en-US" dirty="0"/>
              <a:t>Employment</a:t>
            </a:r>
          </a:p>
        </p:txBody>
      </p:sp>
      <p:sp>
        <p:nvSpPr>
          <p:cNvPr id="5" name="Text Placeholder 4">
            <a:extLst>
              <a:ext uri="{FF2B5EF4-FFF2-40B4-BE49-F238E27FC236}">
                <a16:creationId xmlns:a16="http://schemas.microsoft.com/office/drawing/2014/main" id="{282861F6-F917-45E0-A829-0FD19DE78D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43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94347DF7-F90C-499D-B2D9-5600A474E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2" y="101600"/>
            <a:ext cx="11452416"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8B1975F-E586-4C10-B874-FBC36685E2E7}"/>
              </a:ext>
            </a:extLst>
          </p:cNvPr>
          <p:cNvSpPr/>
          <p:nvPr/>
        </p:nvSpPr>
        <p:spPr>
          <a:xfrm>
            <a:off x="445992" y="5387565"/>
            <a:ext cx="10439400" cy="2031325"/>
          </a:xfrm>
          <a:prstGeom prst="rect">
            <a:avLst/>
          </a:prstGeom>
        </p:spPr>
        <p:txBody>
          <a:bodyPr wrap="square">
            <a:spAutoFit/>
          </a:bodyPr>
          <a:lstStyle/>
          <a:p>
            <a:r>
              <a:rPr lang="en-US" b="1" dirty="0">
                <a:solidFill>
                  <a:srgbClr val="333333"/>
                </a:solidFill>
                <a:latin typeface="open_sansregular"/>
              </a:rPr>
              <a:t>In 2018 the overall employment rate in the EU reached 73.2 %. If the employment rate keeps increasing at the pace recorded since 2013, the Europe 2020 target would be within reached.</a:t>
            </a:r>
          </a:p>
          <a:p>
            <a:endParaRPr lang="en-US" b="1" i="0" dirty="0">
              <a:solidFill>
                <a:srgbClr val="333333"/>
              </a:solidFill>
              <a:effectLst/>
              <a:latin typeface="open_sansregular"/>
            </a:endParaRPr>
          </a:p>
          <a:p>
            <a:r>
              <a:rPr lang="en-US" b="1" i="0" dirty="0">
                <a:solidFill>
                  <a:srgbClr val="333333"/>
                </a:solidFill>
                <a:effectLst/>
                <a:latin typeface="open_sansregular"/>
              </a:rPr>
              <a:t>In 2020 the employment rate in the EU stood at 72.4 % for persons aged 20-64, dropping for the first time since 2013 due to the impact of COVID-19 measures on the </a:t>
            </a:r>
            <a:r>
              <a:rPr lang="en-US" b="1" i="0" dirty="0" err="1">
                <a:solidFill>
                  <a:srgbClr val="333333"/>
                </a:solidFill>
                <a:effectLst/>
                <a:latin typeface="open_sansregular"/>
              </a:rPr>
              <a:t>labour</a:t>
            </a:r>
            <a:r>
              <a:rPr lang="en-US" b="1" i="0" dirty="0">
                <a:solidFill>
                  <a:srgbClr val="333333"/>
                </a:solidFill>
                <a:effectLst/>
                <a:latin typeface="open_sansregular"/>
              </a:rPr>
              <a:t> market.</a:t>
            </a:r>
            <a:endParaRPr lang="en-US" b="1" dirty="0">
              <a:solidFill>
                <a:srgbClr val="333333"/>
              </a:solidFill>
              <a:latin typeface="open_sansregular"/>
            </a:endParaRPr>
          </a:p>
          <a:p>
            <a:br>
              <a:rPr lang="en-US" dirty="0">
                <a:solidFill>
                  <a:srgbClr val="333333"/>
                </a:solidFill>
                <a:latin typeface="open_sansregular"/>
              </a:rPr>
            </a:br>
            <a:endParaRPr lang="en-US" dirty="0"/>
          </a:p>
        </p:txBody>
      </p:sp>
    </p:spTree>
    <p:extLst>
      <p:ext uri="{BB962C8B-B14F-4D97-AF65-F5344CB8AC3E}">
        <p14:creationId xmlns:p14="http://schemas.microsoft.com/office/powerpoint/2010/main" val="268831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1549-D478-30BF-5133-3DF2B2696F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38597B-9B35-91C3-A4D0-0844CDD548BC}"/>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68CC6949-B97E-3AC2-6186-2C9C53B8BD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3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842-D78F-AE42-985F-897D413A6AF0}"/>
              </a:ext>
            </a:extLst>
          </p:cNvPr>
          <p:cNvSpPr>
            <a:spLocks noGrp="1"/>
          </p:cNvSpPr>
          <p:nvPr>
            <p:ph idx="1"/>
          </p:nvPr>
        </p:nvSpPr>
        <p:spPr/>
        <p:txBody>
          <a:bodyPr/>
          <a:lstStyle/>
          <a:p>
            <a:endParaRPr lang="cs-CZ" dirty="0"/>
          </a:p>
        </p:txBody>
      </p:sp>
      <p:pic>
        <p:nvPicPr>
          <p:cNvPr id="5" name="Picture 4">
            <a:extLst>
              <a:ext uri="{FF2B5EF4-FFF2-40B4-BE49-F238E27FC236}">
                <a16:creationId xmlns:a16="http://schemas.microsoft.com/office/drawing/2014/main" id="{C852C367-B7AE-8C19-BCDE-8185AC5CB3A0}"/>
              </a:ext>
            </a:extLst>
          </p:cNvPr>
          <p:cNvPicPr>
            <a:picLocks noChangeAspect="1"/>
          </p:cNvPicPr>
          <p:nvPr/>
        </p:nvPicPr>
        <p:blipFill>
          <a:blip r:embed="rId2"/>
          <a:stretch>
            <a:fillRect/>
          </a:stretch>
        </p:blipFill>
        <p:spPr>
          <a:xfrm>
            <a:off x="128378" y="-1489930"/>
            <a:ext cx="9434754" cy="8115813"/>
          </a:xfrm>
          <a:prstGeom prst="rect">
            <a:avLst/>
          </a:prstGeom>
        </p:spPr>
      </p:pic>
      <p:sp>
        <p:nvSpPr>
          <p:cNvPr id="2" name="Title 1">
            <a:extLst>
              <a:ext uri="{FF2B5EF4-FFF2-40B4-BE49-F238E27FC236}">
                <a16:creationId xmlns:a16="http://schemas.microsoft.com/office/drawing/2014/main" id="{7B84E2AA-7F34-1B55-AD17-B5D2EAC46C3B}"/>
              </a:ext>
            </a:extLst>
          </p:cNvPr>
          <p:cNvSpPr>
            <a:spLocks noGrp="1"/>
          </p:cNvSpPr>
          <p:nvPr>
            <p:ph type="title"/>
          </p:nvPr>
        </p:nvSpPr>
        <p:spPr>
          <a:xfrm>
            <a:off x="9418896" y="322922"/>
            <a:ext cx="2644726" cy="3468321"/>
          </a:xfrm>
          <a:solidFill>
            <a:srgbClr val="FFFF00"/>
          </a:solidFill>
        </p:spPr>
        <p:txBody>
          <a:bodyPr>
            <a:normAutofit/>
          </a:bodyPr>
          <a:lstStyle/>
          <a:p>
            <a:pPr algn="l"/>
            <a:r>
              <a:rPr lang="en-US" sz="1800" b="0" i="0" u="none" strike="noStrike" baseline="0" dirty="0">
                <a:latin typeface="TeXGyreTermesX-Regular"/>
              </a:rPr>
              <a:t>Demographic development in the EEE significantly impacts the size of workforce</a:t>
            </a:r>
            <a:br>
              <a:rPr lang="en-US" sz="1800" b="0" i="0" u="none" strike="noStrike" baseline="0" dirty="0">
                <a:latin typeface="TeXGyreTermesX-Regular"/>
              </a:rPr>
            </a:br>
            <a:br>
              <a:rPr lang="en-US" sz="1800" b="0" i="0" u="none" strike="noStrike" baseline="0" dirty="0">
                <a:latin typeface="TeXGyreTermesX-Regular"/>
              </a:rPr>
            </a:br>
            <a:r>
              <a:rPr lang="en-US" sz="1800" b="0" i="0" u="none" strike="noStrike" baseline="0" dirty="0">
                <a:latin typeface="TeXGyreTermesX-Regular"/>
              </a:rPr>
              <a:t>Before 2030, it is only</a:t>
            </a:r>
            <a:br>
              <a:rPr lang="en-US" sz="1800" b="0" i="0" u="none" strike="noStrike" baseline="0" dirty="0">
                <a:latin typeface="TeXGyreTermesX-Regular"/>
              </a:rPr>
            </a:br>
            <a:r>
              <a:rPr lang="en-US" sz="1800" b="0" i="0" u="none" strike="noStrike" baseline="0" dirty="0">
                <a:latin typeface="TeXGyreTermesX-Regular"/>
              </a:rPr>
              <a:t>in Hungary and Romania that the inflow of 20-year-olds is projected to outnumber</a:t>
            </a:r>
            <a:r>
              <a:rPr lang="en-US" sz="1800" dirty="0">
                <a:latin typeface="TeXGyreTermesX-Regular"/>
              </a:rPr>
              <a:t> </a:t>
            </a:r>
            <a:r>
              <a:rPr lang="cs-CZ" sz="1800" b="0" i="0" u="none" strike="noStrike" baseline="0" dirty="0" err="1">
                <a:latin typeface="TeXGyreTermesX-Regular"/>
              </a:rPr>
              <a:t>the</a:t>
            </a:r>
            <a:r>
              <a:rPr lang="cs-CZ" sz="1800" b="0" i="0" u="none" strike="noStrike" baseline="0" dirty="0">
                <a:latin typeface="TeXGyreTermesX-Regular"/>
              </a:rPr>
              <a:t> </a:t>
            </a:r>
            <a:r>
              <a:rPr lang="cs-CZ" sz="1800" b="0" i="0" u="none" strike="noStrike" baseline="0" dirty="0" err="1">
                <a:latin typeface="TeXGyreTermesX-Regular"/>
              </a:rPr>
              <a:t>outflow</a:t>
            </a:r>
            <a:r>
              <a:rPr lang="cs-CZ" sz="1800" b="0" i="0" u="none" strike="noStrike" baseline="0" dirty="0">
                <a:latin typeface="TeXGyreTermesX-Regular"/>
              </a:rPr>
              <a:t> of 64-year-olds.</a:t>
            </a:r>
            <a:endParaRPr lang="cs-CZ" dirty="0"/>
          </a:p>
        </p:txBody>
      </p:sp>
    </p:spTree>
    <p:extLst>
      <p:ext uri="{BB962C8B-B14F-4D97-AF65-F5344CB8AC3E}">
        <p14:creationId xmlns:p14="http://schemas.microsoft.com/office/powerpoint/2010/main" val="79499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 of </a:t>
            </a:r>
            <a:r>
              <a:rPr lang="en-US" dirty="0" err="1"/>
              <a:t>labour</a:t>
            </a:r>
            <a:r>
              <a:rPr lang="en-US" dirty="0"/>
              <a:t> market terminology</a:t>
            </a:r>
          </a:p>
        </p:txBody>
      </p:sp>
      <p:sp>
        <p:nvSpPr>
          <p:cNvPr id="3" name="Content Placeholder 2"/>
          <p:cNvSpPr>
            <a:spLocks noGrp="1"/>
          </p:cNvSpPr>
          <p:nvPr>
            <p:ph idx="1"/>
          </p:nvPr>
        </p:nvSpPr>
        <p:spPr>
          <a:xfrm>
            <a:off x="838200" y="1825624"/>
            <a:ext cx="10515600" cy="4512113"/>
          </a:xfrm>
        </p:spPr>
        <p:txBody>
          <a:bodyPr>
            <a:normAutofit lnSpcReduction="10000"/>
          </a:bodyPr>
          <a:lstStyle/>
          <a:p>
            <a:r>
              <a:rPr lang="en-US" dirty="0"/>
              <a:t>Working age population</a:t>
            </a:r>
          </a:p>
          <a:p>
            <a:r>
              <a:rPr lang="en-US" dirty="0"/>
              <a:t>Employed </a:t>
            </a:r>
          </a:p>
          <a:p>
            <a:r>
              <a:rPr lang="en-US" dirty="0"/>
              <a:t>Unemployed </a:t>
            </a:r>
          </a:p>
          <a:p>
            <a:r>
              <a:rPr lang="en-US" dirty="0"/>
              <a:t>Economically active population</a:t>
            </a:r>
          </a:p>
          <a:p>
            <a:r>
              <a:rPr lang="en-US" dirty="0"/>
              <a:t>Inactive (Out of </a:t>
            </a:r>
            <a:r>
              <a:rPr lang="en-US" dirty="0" err="1"/>
              <a:t>labour</a:t>
            </a:r>
            <a:r>
              <a:rPr lang="en-US" dirty="0"/>
              <a:t> force) </a:t>
            </a:r>
          </a:p>
          <a:p>
            <a:r>
              <a:rPr lang="en-US" dirty="0"/>
              <a:t>Workforce or </a:t>
            </a:r>
            <a:r>
              <a:rPr lang="en-US" dirty="0" err="1"/>
              <a:t>labour</a:t>
            </a:r>
            <a:r>
              <a:rPr lang="en-US" dirty="0"/>
              <a:t> force</a:t>
            </a:r>
          </a:p>
          <a:p>
            <a:r>
              <a:rPr lang="en-US" dirty="0"/>
              <a:t>Long-term unemployed</a:t>
            </a:r>
          </a:p>
          <a:p>
            <a:r>
              <a:rPr lang="en-US" dirty="0"/>
              <a:t>Registered unemployment</a:t>
            </a:r>
          </a:p>
          <a:p>
            <a:r>
              <a:rPr lang="en-US" dirty="0"/>
              <a:t>Vacancy</a:t>
            </a:r>
          </a:p>
        </p:txBody>
      </p:sp>
    </p:spTree>
    <p:extLst>
      <p:ext uri="{BB962C8B-B14F-4D97-AF65-F5344CB8AC3E}">
        <p14:creationId xmlns:p14="http://schemas.microsoft.com/office/powerpoint/2010/main" val="29129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4B138E9-2E05-440D-BB2D-9E1244DC5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99" y="215900"/>
            <a:ext cx="11749005" cy="619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text that says &quot;Ⅲ Pripravujeme.. Kedy prestávame pracovat? (2) Aké faktory a kolko posúvajú rozhodnutie o konci kariéry? Zákonny Rast dôchodkového veku zvyšuje zamestnanost starších odchodu do dôchodku mužov žien Muži Ženy Ženy Żeny alebo deti 62 dieta Ženy deti Ženy 5 viac detí zamestnanosti (%) vo vekovej kategórii 64 rokov 75% 58 Muži Ženy 50 25 Pracovatprestávamepred,ajpo pred, prestávame dosiahnutí dôchodkového veku Zdroj: Eurostat 60 Podiel pracujúcich* príslušnom veku (%) roku 2017 Dôchodkovy vekj vyznamnym, no nie jedinym faktorom konca kariéry viac odhalíme spolu OECD už čoskoro.. 20 60 62 63 64 65 &gt;&gt;OE&quot;">
            <a:extLst>
              <a:ext uri="{FF2B5EF4-FFF2-40B4-BE49-F238E27FC236}">
                <a16:creationId xmlns:a16="http://schemas.microsoft.com/office/drawing/2014/main" id="{E85A64EB-1026-43CA-B29E-DD6DBD944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349"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3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13EA90A-752F-45F3-9E7A-5C07B3700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60" y="-816430"/>
            <a:ext cx="7694840" cy="9840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D8C82-CE79-4394-8A10-C3C30B873C26}"/>
              </a:ext>
            </a:extLst>
          </p:cNvPr>
          <p:cNvPicPr>
            <a:picLocks noChangeAspect="1"/>
          </p:cNvPicPr>
          <p:nvPr/>
        </p:nvPicPr>
        <p:blipFill>
          <a:blip r:embed="rId3"/>
          <a:stretch>
            <a:fillRect/>
          </a:stretch>
        </p:blipFill>
        <p:spPr>
          <a:xfrm>
            <a:off x="404812" y="141287"/>
            <a:ext cx="1144588" cy="1907647"/>
          </a:xfrm>
          <a:prstGeom prst="rect">
            <a:avLst/>
          </a:prstGeom>
        </p:spPr>
      </p:pic>
      <p:sp>
        <p:nvSpPr>
          <p:cNvPr id="6" name="TextBox 5">
            <a:extLst>
              <a:ext uri="{FF2B5EF4-FFF2-40B4-BE49-F238E27FC236}">
                <a16:creationId xmlns:a16="http://schemas.microsoft.com/office/drawing/2014/main" id="{6D2FE8B7-4657-47A3-A33C-2F095453A631}"/>
              </a:ext>
            </a:extLst>
          </p:cNvPr>
          <p:cNvSpPr txBox="1"/>
          <p:nvPr/>
        </p:nvSpPr>
        <p:spPr>
          <a:xfrm>
            <a:off x="8099652" y="141287"/>
            <a:ext cx="4092348" cy="1477328"/>
          </a:xfrm>
          <a:prstGeom prst="rect">
            <a:avLst/>
          </a:prstGeom>
          <a:noFill/>
        </p:spPr>
        <p:txBody>
          <a:bodyPr wrap="square">
            <a:spAutoFit/>
          </a:bodyPr>
          <a:lstStyle/>
          <a:p>
            <a:r>
              <a:rPr lang="en-US" b="1" i="0" dirty="0">
                <a:solidFill>
                  <a:srgbClr val="333333"/>
                </a:solidFill>
                <a:effectLst/>
                <a:latin typeface="open_sansregular"/>
              </a:rPr>
              <a:t>Employment rate age group 20 to 64, by NUTS 2 regions, 2017</a:t>
            </a:r>
            <a:br>
              <a:rPr lang="en-US" b="1" dirty="0"/>
            </a:br>
            <a:r>
              <a:rPr lang="en-US" b="1" i="0" dirty="0">
                <a:solidFill>
                  <a:srgbClr val="333333"/>
                </a:solidFill>
                <a:effectLst/>
                <a:latin typeface="open_sansregular"/>
              </a:rPr>
              <a:t>(% of population aged 20 to 64)</a:t>
            </a:r>
          </a:p>
          <a:p>
            <a:endParaRPr lang="en-US" b="1" dirty="0">
              <a:solidFill>
                <a:srgbClr val="333333"/>
              </a:solidFill>
              <a:latin typeface="open_sansregular"/>
            </a:endParaRPr>
          </a:p>
          <a:p>
            <a:endParaRPr lang="en-US" b="1" dirty="0"/>
          </a:p>
        </p:txBody>
      </p:sp>
    </p:spTree>
    <p:extLst>
      <p:ext uri="{BB962C8B-B14F-4D97-AF65-F5344CB8AC3E}">
        <p14:creationId xmlns:p14="http://schemas.microsoft.com/office/powerpoint/2010/main" val="3137775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5D975E1-E1EA-D891-9D22-E8162D4CF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0"/>
            <a:ext cx="8943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0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D0016A0-ACEB-2F95-AEF7-090DBD3EF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23492"/>
            <a:ext cx="9410700" cy="661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8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666D2B-CF54-49CC-9C2C-74306DDD3EB0}"/>
              </a:ext>
            </a:extLst>
          </p:cNvPr>
          <p:cNvPicPr>
            <a:picLocks noChangeAspect="1"/>
          </p:cNvPicPr>
          <p:nvPr/>
        </p:nvPicPr>
        <p:blipFill>
          <a:blip r:embed="rId2"/>
          <a:stretch>
            <a:fillRect/>
          </a:stretch>
        </p:blipFill>
        <p:spPr>
          <a:xfrm>
            <a:off x="157354" y="0"/>
            <a:ext cx="7722061" cy="6858000"/>
          </a:xfrm>
          <a:prstGeom prst="rect">
            <a:avLst/>
          </a:prstGeom>
        </p:spPr>
      </p:pic>
      <p:sp>
        <p:nvSpPr>
          <p:cNvPr id="5" name="TextBox 4">
            <a:extLst>
              <a:ext uri="{FF2B5EF4-FFF2-40B4-BE49-F238E27FC236}">
                <a16:creationId xmlns:a16="http://schemas.microsoft.com/office/drawing/2014/main" id="{46DC5311-7FCB-4D82-8BAA-9F8ECC532F24}"/>
              </a:ext>
            </a:extLst>
          </p:cNvPr>
          <p:cNvSpPr txBox="1"/>
          <p:nvPr/>
        </p:nvSpPr>
        <p:spPr>
          <a:xfrm>
            <a:off x="8173616" y="197346"/>
            <a:ext cx="3752175" cy="6463308"/>
          </a:xfrm>
          <a:prstGeom prst="rect">
            <a:avLst/>
          </a:prstGeom>
          <a:noFill/>
        </p:spPr>
        <p:txBody>
          <a:bodyPr wrap="square">
            <a:spAutoFit/>
          </a:bodyPr>
          <a:lstStyle/>
          <a:p>
            <a:pPr algn="l"/>
            <a:r>
              <a:rPr lang="en-US" sz="1800" b="0" i="0" u="none" strike="noStrike" baseline="0" dirty="0">
                <a:latin typeface="TeXGyreTermesX-Regular"/>
              </a:rPr>
              <a:t>The gender gap in employment opens at childbearing age the most in Czechia, Hungary, Poland and Slovakia. Later, around the age of 50, the gender gap in employment almost closes in Bulgaria, Croatia, Czechia, Hungary, Poland, Slovakia and Slovenia. </a:t>
            </a:r>
          </a:p>
          <a:p>
            <a:pPr algn="l"/>
            <a:r>
              <a:rPr lang="en-US" sz="1800" b="0" i="0" u="none" strike="noStrike" baseline="0" dirty="0">
                <a:latin typeface="TeXGyreTermesX-Regular"/>
              </a:rPr>
              <a:t>In addition, in Czechia and Slovakia, the maternal employment rate of tertiary educated women is among the lowest in the OECD (OECD, 2019). </a:t>
            </a:r>
          </a:p>
          <a:p>
            <a:pPr algn="l"/>
            <a:endParaRPr lang="en-US" dirty="0">
              <a:latin typeface="TeXGyreTermesX-Regular"/>
            </a:endParaRPr>
          </a:p>
          <a:p>
            <a:pPr algn="l"/>
            <a:r>
              <a:rPr lang="en-US" sz="1800" b="0" i="0" u="none" strike="noStrike" baseline="0" dirty="0">
                <a:latin typeface="TeXGyreTermesX-Regular"/>
              </a:rPr>
              <a:t>In comparison, a drop in female employment at childbearing age is</a:t>
            </a:r>
          </a:p>
          <a:p>
            <a:pPr algn="l"/>
            <a:r>
              <a:rPr lang="en-US" sz="1800" b="0" i="0" u="none" strike="noStrike" baseline="0" dirty="0">
                <a:latin typeface="TeXGyreTermesX-Regular"/>
              </a:rPr>
              <a:t>much lower in Austria and Germany.</a:t>
            </a:r>
          </a:p>
          <a:p>
            <a:pPr algn="l"/>
            <a:endParaRPr lang="en-US" sz="1800" b="0" i="0" u="none" strike="noStrike" baseline="0" dirty="0">
              <a:latin typeface="TeXGyreTermesX-Regular"/>
            </a:endParaRPr>
          </a:p>
          <a:p>
            <a:pPr algn="l"/>
            <a:r>
              <a:rPr lang="en-US" sz="1800" b="0" i="0" u="none" strike="noStrike" baseline="0" dirty="0">
                <a:latin typeface="TeXGyreTermesX-Regular"/>
              </a:rPr>
              <a:t>When skilled </a:t>
            </a:r>
            <a:r>
              <a:rPr lang="en-US" sz="1800" b="0" i="0" u="none" strike="noStrike" baseline="0" dirty="0" err="1">
                <a:latin typeface="TeXGyreTermesX-Regular"/>
              </a:rPr>
              <a:t>labour</a:t>
            </a:r>
            <a:r>
              <a:rPr lang="en-US" sz="1800" b="0" i="0" u="none" strike="noStrike" baseline="0" dirty="0">
                <a:latin typeface="TeXGyreTermesX-Regular"/>
              </a:rPr>
              <a:t> is in short supply, taking advantage of female </a:t>
            </a:r>
            <a:r>
              <a:rPr lang="en-US" sz="1800" b="0" i="0" u="none" strike="noStrike" baseline="0" dirty="0" err="1">
                <a:latin typeface="TeXGyreTermesX-Regular"/>
              </a:rPr>
              <a:t>labour</a:t>
            </a:r>
            <a:r>
              <a:rPr lang="en-US" sz="1800" b="0" i="0" u="none" strike="noStrike" baseline="0" dirty="0">
                <a:latin typeface="TeXGyreTermesX-Regular"/>
              </a:rPr>
              <a:t> may provide a considerable boost to the economy. </a:t>
            </a:r>
          </a:p>
          <a:p>
            <a:pPr algn="l"/>
            <a:endParaRPr lang="en-US" dirty="0">
              <a:latin typeface="TeXGyreTermesX-Regular"/>
            </a:endParaRPr>
          </a:p>
          <a:p>
            <a:pPr algn="l"/>
            <a:r>
              <a:rPr lang="en-US" sz="1800" b="0" i="0" u="none" strike="noStrike" baseline="0" dirty="0">
                <a:latin typeface="TeXGyreTermesX-Regular"/>
              </a:rPr>
              <a:t>What family policies are needed? </a:t>
            </a:r>
            <a:endParaRPr lang="en-US" dirty="0"/>
          </a:p>
        </p:txBody>
      </p:sp>
    </p:spTree>
    <p:extLst>
      <p:ext uri="{BB962C8B-B14F-4D97-AF65-F5344CB8AC3E}">
        <p14:creationId xmlns:p14="http://schemas.microsoft.com/office/powerpoint/2010/main" val="17279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DE6006A-73CF-42B7-5ED5-3FFDDEA0B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7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27E76B6-9F38-40A1-9FF6-514549E58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563" y="110478"/>
            <a:ext cx="8405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7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A64C5-2466-4ABF-8D55-9394F6B5D3E0}"/>
              </a:ext>
            </a:extLst>
          </p:cNvPr>
          <p:cNvSpPr>
            <a:spLocks noGrp="1"/>
          </p:cNvSpPr>
          <p:nvPr>
            <p:ph type="title"/>
          </p:nvPr>
        </p:nvSpPr>
        <p:spPr/>
        <p:txBody>
          <a:bodyPr/>
          <a:lstStyle/>
          <a:p>
            <a:r>
              <a:rPr lang="en-US" dirty="0"/>
              <a:t>Unemployment</a:t>
            </a:r>
          </a:p>
        </p:txBody>
      </p:sp>
      <p:sp>
        <p:nvSpPr>
          <p:cNvPr id="5" name="Text Placeholder 4">
            <a:extLst>
              <a:ext uri="{FF2B5EF4-FFF2-40B4-BE49-F238E27FC236}">
                <a16:creationId xmlns:a16="http://schemas.microsoft.com/office/drawing/2014/main" id="{282861F6-F917-45E0-A829-0FD19DE78D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625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8" y="54241"/>
            <a:ext cx="6256283" cy="418726"/>
          </a:xfrm>
        </p:spPr>
        <p:txBody>
          <a:bodyPr>
            <a:noAutofit/>
          </a:bodyPr>
          <a:lstStyle/>
          <a:p>
            <a:r>
              <a:rPr lang="en-US" sz="2800" dirty="0"/>
              <a:t>Total Unemployment, Dec 2019</a:t>
            </a:r>
          </a:p>
        </p:txBody>
      </p:sp>
      <p:sp>
        <p:nvSpPr>
          <p:cNvPr id="6" name="Title 1"/>
          <p:cNvSpPr txBox="1">
            <a:spLocks/>
          </p:cNvSpPr>
          <p:nvPr/>
        </p:nvSpPr>
        <p:spPr>
          <a:xfrm>
            <a:off x="197068" y="3491464"/>
            <a:ext cx="7835887" cy="41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Youth (aged 15-24) unemployment, Dec 2019</a:t>
            </a:r>
          </a:p>
        </p:txBody>
      </p:sp>
      <p:sp>
        <p:nvSpPr>
          <p:cNvPr id="7" name="Rectangle 6"/>
          <p:cNvSpPr/>
          <p:nvPr/>
        </p:nvSpPr>
        <p:spPr>
          <a:xfrm>
            <a:off x="107678" y="6562238"/>
            <a:ext cx="8132432" cy="523220"/>
          </a:xfrm>
          <a:prstGeom prst="rect">
            <a:avLst/>
          </a:prstGeom>
        </p:spPr>
        <p:txBody>
          <a:bodyPr wrap="square">
            <a:spAutoFit/>
          </a:bodyPr>
          <a:lstStyle/>
          <a:p>
            <a:r>
              <a:rPr lang="en-US" sz="1400" dirty="0"/>
              <a:t>Source: Eurostat</a:t>
            </a:r>
          </a:p>
          <a:p>
            <a:r>
              <a:rPr lang="en-US" sz="1400" dirty="0"/>
              <a:t>https://ec.europa.eu/eurostat/statistics-explained/index.php?title=Employment_statistics</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66181934"/>
              </p:ext>
            </p:extLst>
          </p:nvPr>
        </p:nvGraphicFramePr>
        <p:xfrm>
          <a:off x="301595" y="696909"/>
          <a:ext cx="10800000" cy="2937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252223465"/>
              </p:ext>
            </p:extLst>
          </p:nvPr>
        </p:nvGraphicFramePr>
        <p:xfrm>
          <a:off x="301595" y="4015814"/>
          <a:ext cx="10800000" cy="26871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12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 of </a:t>
            </a:r>
            <a:r>
              <a:rPr lang="en-US" dirty="0" err="1"/>
              <a:t>labour</a:t>
            </a:r>
            <a:r>
              <a:rPr lang="en-US" dirty="0"/>
              <a:t> market terminology</a:t>
            </a:r>
          </a:p>
        </p:txBody>
      </p:sp>
      <p:sp>
        <p:nvSpPr>
          <p:cNvPr id="3" name="Content Placeholder 2"/>
          <p:cNvSpPr>
            <a:spLocks noGrp="1"/>
          </p:cNvSpPr>
          <p:nvPr>
            <p:ph idx="1"/>
          </p:nvPr>
        </p:nvSpPr>
        <p:spPr>
          <a:xfrm>
            <a:off x="838200" y="1825624"/>
            <a:ext cx="10515600" cy="4512113"/>
          </a:xfrm>
        </p:spPr>
        <p:txBody>
          <a:bodyPr>
            <a:normAutofit lnSpcReduction="10000"/>
          </a:bodyPr>
          <a:lstStyle/>
          <a:p>
            <a:r>
              <a:rPr lang="en-US" dirty="0" err="1"/>
              <a:t>Labour</a:t>
            </a:r>
            <a:r>
              <a:rPr lang="en-US" dirty="0"/>
              <a:t> supply</a:t>
            </a:r>
          </a:p>
          <a:p>
            <a:r>
              <a:rPr lang="en-US" dirty="0" err="1"/>
              <a:t>Labour</a:t>
            </a:r>
            <a:r>
              <a:rPr lang="en-US" dirty="0"/>
              <a:t> demand</a:t>
            </a:r>
          </a:p>
          <a:p>
            <a:r>
              <a:rPr lang="en-US" dirty="0" err="1"/>
              <a:t>Labour</a:t>
            </a:r>
            <a:r>
              <a:rPr lang="en-US" dirty="0"/>
              <a:t> market tightness</a:t>
            </a:r>
          </a:p>
          <a:p>
            <a:r>
              <a:rPr lang="en-US" dirty="0"/>
              <a:t>Number of vacancies per unemployed worker</a:t>
            </a:r>
          </a:p>
          <a:p>
            <a:r>
              <a:rPr lang="en-US" dirty="0"/>
              <a:t>Job posting</a:t>
            </a:r>
          </a:p>
          <a:p>
            <a:r>
              <a:rPr lang="en-US" dirty="0"/>
              <a:t>Job seeker</a:t>
            </a:r>
          </a:p>
          <a:p>
            <a:r>
              <a:rPr lang="en-US" dirty="0"/>
              <a:t>Self-employment</a:t>
            </a:r>
          </a:p>
          <a:p>
            <a:r>
              <a:rPr lang="en-US" dirty="0"/>
              <a:t>Job insecurity</a:t>
            </a:r>
          </a:p>
          <a:p>
            <a:r>
              <a:rPr lang="en-US" dirty="0" err="1"/>
              <a:t>Labour</a:t>
            </a:r>
            <a:r>
              <a:rPr lang="en-US" dirty="0"/>
              <a:t> market slack</a:t>
            </a:r>
          </a:p>
          <a:p>
            <a:endParaRPr lang="en-US" dirty="0"/>
          </a:p>
          <a:p>
            <a:endParaRPr lang="en-US" dirty="0"/>
          </a:p>
        </p:txBody>
      </p:sp>
    </p:spTree>
    <p:extLst>
      <p:ext uri="{BB962C8B-B14F-4D97-AF65-F5344CB8AC3E}">
        <p14:creationId xmlns:p14="http://schemas.microsoft.com/office/powerpoint/2010/main" val="36910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8CB8-E6DF-48E7-B4E9-D656F9F2BF7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E8D5061-5022-4586-A5E8-95060525B81E}"/>
              </a:ext>
            </a:extLst>
          </p:cNvPr>
          <p:cNvSpPr>
            <a:spLocks noGrp="1"/>
          </p:cNvSpPr>
          <p:nvPr>
            <p:ph idx="1"/>
          </p:nvPr>
        </p:nvSpPr>
        <p:spPr>
          <a:xfrm>
            <a:off x="7948476" y="886310"/>
            <a:ext cx="4243524" cy="5971690"/>
          </a:xfrm>
        </p:spPr>
        <p:txBody>
          <a:bodyPr/>
          <a:lstStyle/>
          <a:p>
            <a:pPr algn="l"/>
            <a:r>
              <a:rPr lang="en-US" sz="1800" b="0" i="0" u="none" strike="noStrike" baseline="0" dirty="0">
                <a:latin typeface="TeXGyreTermesX-Regular"/>
              </a:rPr>
              <a:t>Unemployment statistics might underestimate the total unmet demand for employment, also called the </a:t>
            </a:r>
            <a:r>
              <a:rPr lang="en-US" sz="1800" b="1" i="0" u="none" strike="noStrike" baseline="0" dirty="0">
                <a:latin typeface="TeXGyreTermesX-Regular"/>
              </a:rPr>
              <a:t>‘</a:t>
            </a:r>
            <a:r>
              <a:rPr lang="en-US" sz="1800" b="1" i="0" u="none" strike="noStrike" baseline="0" dirty="0" err="1">
                <a:latin typeface="TeXGyreTermesX-Regular"/>
              </a:rPr>
              <a:t>labour</a:t>
            </a:r>
            <a:r>
              <a:rPr lang="en-US" sz="1800" b="1" i="0" u="none" strike="noStrike" baseline="0" dirty="0">
                <a:latin typeface="TeXGyreTermesX-Regular"/>
              </a:rPr>
              <a:t> market slack’, </a:t>
            </a:r>
            <a:r>
              <a:rPr lang="en-US" sz="1800" b="0" i="0" u="none" strike="noStrike" baseline="0" dirty="0">
                <a:latin typeface="TeXGyreTermesX-Regular"/>
              </a:rPr>
              <a:t>which includes unemployed, discouraged, and underemployed workers. </a:t>
            </a:r>
          </a:p>
          <a:p>
            <a:pPr algn="l"/>
            <a:r>
              <a:rPr lang="en-US" sz="1800" b="1" i="0" u="none" strike="noStrike" baseline="0" dirty="0">
                <a:latin typeface="TeXGyreTermesX-Regular"/>
              </a:rPr>
              <a:t>Discouraged</a:t>
            </a:r>
            <a:r>
              <a:rPr lang="en-US" sz="1800" b="0" i="0" u="none" strike="noStrike" baseline="0" dirty="0">
                <a:latin typeface="TeXGyreTermesX-Regular"/>
              </a:rPr>
              <a:t> workers (e.g., persons seeking work but not immediately available, or persons available but not seeking work) are close to unemployment but are not included in unemployment statistics. </a:t>
            </a:r>
          </a:p>
          <a:p>
            <a:pPr algn="l"/>
            <a:r>
              <a:rPr lang="en-US" sz="1800" b="1" i="0" u="none" strike="noStrike" baseline="0" dirty="0">
                <a:latin typeface="TeXGyreTermesX-Regular"/>
              </a:rPr>
              <a:t>Underemployment</a:t>
            </a:r>
            <a:r>
              <a:rPr lang="en-US" sz="1800" b="0" i="0" u="none" strike="noStrike" baseline="0" dirty="0">
                <a:latin typeface="TeXGyreTermesX-Regular"/>
              </a:rPr>
              <a:t> includes involuntary part-time workers who wish to work more hours.</a:t>
            </a:r>
            <a:endParaRPr lang="en-US" dirty="0"/>
          </a:p>
        </p:txBody>
      </p:sp>
      <p:pic>
        <p:nvPicPr>
          <p:cNvPr id="5" name="Picture 4">
            <a:extLst>
              <a:ext uri="{FF2B5EF4-FFF2-40B4-BE49-F238E27FC236}">
                <a16:creationId xmlns:a16="http://schemas.microsoft.com/office/drawing/2014/main" id="{3E10ED07-A7D0-44E6-A582-C7CFCC00F810}"/>
              </a:ext>
            </a:extLst>
          </p:cNvPr>
          <p:cNvPicPr>
            <a:picLocks noChangeAspect="1"/>
          </p:cNvPicPr>
          <p:nvPr/>
        </p:nvPicPr>
        <p:blipFill>
          <a:blip r:embed="rId2"/>
          <a:stretch>
            <a:fillRect/>
          </a:stretch>
        </p:blipFill>
        <p:spPr>
          <a:xfrm>
            <a:off x="436632" y="105697"/>
            <a:ext cx="7511845" cy="6646606"/>
          </a:xfrm>
          <a:prstGeom prst="rect">
            <a:avLst/>
          </a:prstGeom>
        </p:spPr>
      </p:pic>
    </p:spTree>
    <p:extLst>
      <p:ext uri="{BB962C8B-B14F-4D97-AF65-F5344CB8AC3E}">
        <p14:creationId xmlns:p14="http://schemas.microsoft.com/office/powerpoint/2010/main" val="8551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9001C-125C-4491-928D-86FE95ACB0A4}"/>
              </a:ext>
            </a:extLst>
          </p:cNvPr>
          <p:cNvPicPr>
            <a:picLocks noChangeAspect="1"/>
          </p:cNvPicPr>
          <p:nvPr/>
        </p:nvPicPr>
        <p:blipFill>
          <a:blip r:embed="rId2"/>
          <a:stretch>
            <a:fillRect/>
          </a:stretch>
        </p:blipFill>
        <p:spPr>
          <a:xfrm>
            <a:off x="979139" y="290402"/>
            <a:ext cx="10038945" cy="5972783"/>
          </a:xfrm>
          <a:prstGeom prst="rect">
            <a:avLst/>
          </a:prstGeom>
        </p:spPr>
      </p:pic>
    </p:spTree>
    <p:extLst>
      <p:ext uri="{BB962C8B-B14F-4D97-AF65-F5344CB8AC3E}">
        <p14:creationId xmlns:p14="http://schemas.microsoft.com/office/powerpoint/2010/main" val="351917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1A85-DE98-4798-8C77-B548C2C6CE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0E4D83-592A-4F26-B1EC-E898702CAD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12CAA0-F5CC-4958-924E-B31ADAC75362}"/>
              </a:ext>
            </a:extLst>
          </p:cNvPr>
          <p:cNvPicPr>
            <a:picLocks noChangeAspect="1"/>
          </p:cNvPicPr>
          <p:nvPr/>
        </p:nvPicPr>
        <p:blipFill>
          <a:blip r:embed="rId2"/>
          <a:stretch>
            <a:fillRect/>
          </a:stretch>
        </p:blipFill>
        <p:spPr>
          <a:xfrm>
            <a:off x="1038340" y="0"/>
            <a:ext cx="9658120" cy="6858000"/>
          </a:xfrm>
          <a:prstGeom prst="rect">
            <a:avLst/>
          </a:prstGeom>
        </p:spPr>
      </p:pic>
    </p:spTree>
    <p:extLst>
      <p:ext uri="{BB962C8B-B14F-4D97-AF65-F5344CB8AC3E}">
        <p14:creationId xmlns:p14="http://schemas.microsoft.com/office/powerpoint/2010/main" val="283754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D816B-5429-4840-B92E-7C469A524D3C}"/>
              </a:ext>
            </a:extLst>
          </p:cNvPr>
          <p:cNvSpPr>
            <a:spLocks noGrp="1"/>
          </p:cNvSpPr>
          <p:nvPr>
            <p:ph idx="1"/>
          </p:nvPr>
        </p:nvSpPr>
        <p:spPr>
          <a:xfrm>
            <a:off x="8126962" y="326571"/>
            <a:ext cx="3226837" cy="5850392"/>
          </a:xfrm>
        </p:spPr>
        <p:txBody>
          <a:bodyPr/>
          <a:lstStyle/>
          <a:p>
            <a:endParaRPr lang="en-US" dirty="0"/>
          </a:p>
        </p:txBody>
      </p:sp>
      <p:pic>
        <p:nvPicPr>
          <p:cNvPr id="5" name="Picture 4">
            <a:extLst>
              <a:ext uri="{FF2B5EF4-FFF2-40B4-BE49-F238E27FC236}">
                <a16:creationId xmlns:a16="http://schemas.microsoft.com/office/drawing/2014/main" id="{5CED6F71-16B7-494E-8517-5EA431E0A5F1}"/>
              </a:ext>
            </a:extLst>
          </p:cNvPr>
          <p:cNvPicPr>
            <a:picLocks noChangeAspect="1"/>
          </p:cNvPicPr>
          <p:nvPr/>
        </p:nvPicPr>
        <p:blipFill>
          <a:blip r:embed="rId2"/>
          <a:stretch>
            <a:fillRect/>
          </a:stretch>
        </p:blipFill>
        <p:spPr>
          <a:xfrm>
            <a:off x="277140" y="102526"/>
            <a:ext cx="7433187" cy="6499123"/>
          </a:xfrm>
          <a:prstGeom prst="rect">
            <a:avLst/>
          </a:prstGeom>
        </p:spPr>
      </p:pic>
    </p:spTree>
    <p:extLst>
      <p:ext uri="{BB962C8B-B14F-4D97-AF65-F5344CB8AC3E}">
        <p14:creationId xmlns:p14="http://schemas.microsoft.com/office/powerpoint/2010/main" val="2530180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A64C5-2466-4ABF-8D55-9394F6B5D3E0}"/>
              </a:ext>
            </a:extLst>
          </p:cNvPr>
          <p:cNvSpPr>
            <a:spLocks noGrp="1"/>
          </p:cNvSpPr>
          <p:nvPr>
            <p:ph type="title"/>
          </p:nvPr>
        </p:nvSpPr>
        <p:spPr/>
        <p:txBody>
          <a:bodyPr/>
          <a:lstStyle/>
          <a:p>
            <a:r>
              <a:rPr lang="en-US" dirty="0" err="1"/>
              <a:t>Labour</a:t>
            </a:r>
            <a:r>
              <a:rPr lang="en-US" dirty="0"/>
              <a:t> shortage</a:t>
            </a:r>
          </a:p>
        </p:txBody>
      </p:sp>
      <p:sp>
        <p:nvSpPr>
          <p:cNvPr id="5" name="Text Placeholder 4">
            <a:extLst>
              <a:ext uri="{FF2B5EF4-FFF2-40B4-BE49-F238E27FC236}">
                <a16:creationId xmlns:a16="http://schemas.microsoft.com/office/drawing/2014/main" id="{282861F6-F917-45E0-A829-0FD19DE78D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846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B7A1-83D3-4FBF-8A32-B8674E79C2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BF7B08F-D073-417D-B94F-F07A4D78135A}"/>
              </a:ext>
            </a:extLst>
          </p:cNvPr>
          <p:cNvSpPr>
            <a:spLocks noGrp="1"/>
          </p:cNvSpPr>
          <p:nvPr>
            <p:ph idx="1"/>
          </p:nvPr>
        </p:nvSpPr>
        <p:spPr>
          <a:xfrm>
            <a:off x="8649478" y="1825625"/>
            <a:ext cx="2704322" cy="4351338"/>
          </a:xfrm>
        </p:spPr>
        <p:txBody>
          <a:bodyPr/>
          <a:lstStyle/>
          <a:p>
            <a:pPr marL="0" indent="0">
              <a:buNone/>
            </a:pPr>
            <a:r>
              <a:rPr lang="en-US" sz="1800" b="1" dirty="0" err="1"/>
              <a:t>Labour</a:t>
            </a:r>
            <a:r>
              <a:rPr lang="en-US" sz="1800" b="1" dirty="0"/>
              <a:t> market tightness </a:t>
            </a:r>
            <a:r>
              <a:rPr lang="en-US" sz="1800" dirty="0"/>
              <a:t>is defined as the ratio of vacancies per unemployment. </a:t>
            </a:r>
          </a:p>
          <a:p>
            <a:pPr marL="0" indent="0" algn="l">
              <a:buNone/>
            </a:pPr>
            <a:r>
              <a:rPr lang="en-US" sz="1800" b="0" i="0" u="none" strike="noStrike" baseline="0" dirty="0">
                <a:latin typeface="TeXGyreTermesX-Regular"/>
              </a:rPr>
              <a:t>Since 2015 </a:t>
            </a:r>
            <a:r>
              <a:rPr lang="en-US" sz="1800" b="1" i="0" u="none" strike="noStrike" baseline="0" dirty="0">
                <a:latin typeface="TeXGyreTermesX-Regular"/>
              </a:rPr>
              <a:t>the number of posted vacancies </a:t>
            </a:r>
            <a:r>
              <a:rPr lang="en-US" sz="1800" b="0" i="0" u="none" strike="noStrike" baseline="0" dirty="0">
                <a:latin typeface="TeXGyreTermesX-Regular"/>
              </a:rPr>
              <a:t>has been sharply increasing in all countries.</a:t>
            </a:r>
            <a:endParaRPr lang="en-US" dirty="0"/>
          </a:p>
        </p:txBody>
      </p:sp>
      <p:pic>
        <p:nvPicPr>
          <p:cNvPr id="5" name="Picture 4">
            <a:extLst>
              <a:ext uri="{FF2B5EF4-FFF2-40B4-BE49-F238E27FC236}">
                <a16:creationId xmlns:a16="http://schemas.microsoft.com/office/drawing/2014/main" id="{6629D175-BFA4-4476-B718-95EB82CB6925}"/>
              </a:ext>
            </a:extLst>
          </p:cNvPr>
          <p:cNvPicPr>
            <a:picLocks noChangeAspect="1"/>
          </p:cNvPicPr>
          <p:nvPr/>
        </p:nvPicPr>
        <p:blipFill>
          <a:blip r:embed="rId2"/>
          <a:stretch>
            <a:fillRect/>
          </a:stretch>
        </p:blipFill>
        <p:spPr>
          <a:xfrm>
            <a:off x="427959" y="0"/>
            <a:ext cx="7323919" cy="6858000"/>
          </a:xfrm>
          <a:prstGeom prst="rect">
            <a:avLst/>
          </a:prstGeom>
        </p:spPr>
      </p:pic>
    </p:spTree>
    <p:extLst>
      <p:ext uri="{BB962C8B-B14F-4D97-AF65-F5344CB8AC3E}">
        <p14:creationId xmlns:p14="http://schemas.microsoft.com/office/powerpoint/2010/main" val="1739992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4720062-6776-422F-A54F-2EC96AA4847E}"/>
              </a:ext>
            </a:extLst>
          </p:cNvPr>
          <p:cNvSpPr>
            <a:spLocks noChangeArrowheads="1"/>
          </p:cNvSpPr>
          <p:nvPr/>
        </p:nvSpPr>
        <p:spPr bwMode="auto">
          <a:xfrm>
            <a:off x="137651" y="80289"/>
            <a:ext cx="111791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Job applicants and posted vacancies (in thousand)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813BC3E5-0D59-4273-9A7D-2DB5330013B6}"/>
              </a:ext>
            </a:extLst>
          </p:cNvPr>
          <p:cNvGraphicFramePr>
            <a:graphicFrameLocks noChangeAspect="1"/>
          </p:cNvGraphicFramePr>
          <p:nvPr>
            <p:extLst>
              <p:ext uri="{D42A27DB-BD31-4B8C-83A1-F6EECF244321}">
                <p14:modId xmlns:p14="http://schemas.microsoft.com/office/powerpoint/2010/main" val="208419226"/>
              </p:ext>
            </p:extLst>
          </p:nvPr>
        </p:nvGraphicFramePr>
        <p:xfrm>
          <a:off x="785813" y="598488"/>
          <a:ext cx="8034337" cy="4641850"/>
        </p:xfrm>
        <a:graphic>
          <a:graphicData uri="http://schemas.openxmlformats.org/presentationml/2006/ole">
            <mc:AlternateContent xmlns:mc="http://schemas.openxmlformats.org/markup-compatibility/2006">
              <mc:Choice xmlns:v="urn:schemas-microsoft-com:vml" Requires="v">
                <p:oleObj name="Worksheet" r:id="rId2" imgW="10957578" imgH="5448300" progId="Excel.Sheet.12">
                  <p:embed/>
                </p:oleObj>
              </mc:Choice>
              <mc:Fallback>
                <p:oleObj name="Worksheet" r:id="rId2" imgW="10957578" imgH="5448300" progId="Excel.Sheet.12">
                  <p:embed/>
                  <p:pic>
                    <p:nvPicPr>
                      <p:cNvPr id="5" name="Object 4">
                        <a:extLst>
                          <a:ext uri="{FF2B5EF4-FFF2-40B4-BE49-F238E27FC236}">
                            <a16:creationId xmlns:a16="http://schemas.microsoft.com/office/drawing/2014/main" id="{813BC3E5-0D59-4273-9A7D-2DB53300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98488"/>
                        <a:ext cx="8034337" cy="4641850"/>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522EDA97-108A-4C73-9089-5E1229EBB522}"/>
              </a:ext>
            </a:extLst>
          </p:cNvPr>
          <p:cNvSpPr>
            <a:spLocks noChangeArrowheads="1"/>
          </p:cNvSpPr>
          <p:nvPr/>
        </p:nvSpPr>
        <p:spPr bwMode="auto">
          <a:xfrm>
            <a:off x="137651" y="6531490"/>
            <a:ext cx="23499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Source : Czech Statistical Office</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530BABE7-59E8-48D8-966B-8BB0A9472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394" y="261174"/>
            <a:ext cx="2754383" cy="2982045"/>
          </a:xfrm>
          <a:prstGeom prst="rect">
            <a:avLst/>
          </a:prstGeom>
        </p:spPr>
      </p:pic>
      <p:sp>
        <p:nvSpPr>
          <p:cNvPr id="8" name="Rectangle 7">
            <a:extLst>
              <a:ext uri="{FF2B5EF4-FFF2-40B4-BE49-F238E27FC236}">
                <a16:creationId xmlns:a16="http://schemas.microsoft.com/office/drawing/2014/main" id="{820B4A54-A698-4AA3-96D3-BED46496BA6F}"/>
              </a:ext>
            </a:extLst>
          </p:cNvPr>
          <p:cNvSpPr/>
          <p:nvPr/>
        </p:nvSpPr>
        <p:spPr>
          <a:xfrm>
            <a:off x="786581" y="5175411"/>
            <a:ext cx="10323871" cy="1421415"/>
          </a:xfrm>
          <a:prstGeom prst="rect">
            <a:avLst/>
          </a:prstGeom>
        </p:spPr>
        <p:txBody>
          <a:bodyPr wrap="square">
            <a:spAutoFit/>
          </a:bodyPr>
          <a:lstStyle/>
          <a:p>
            <a:pPr algn="just">
              <a:lnSpc>
                <a:spcPct val="110000"/>
              </a:lnSpc>
              <a:spcAft>
                <a:spcPts val="600"/>
              </a:spcAft>
            </a:pPr>
            <a:r>
              <a:rPr lang="en-GB" sz="16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In August 2019, employment offices in the Czech Republic posted more than 350,000 vacancies, which is the highest figure in the country’s history.</a:t>
            </a:r>
            <a:r>
              <a:rPr lang="en-GB"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The shortage of workers is even higher because many companies in search of more qualified employees do not approach employment</a:t>
            </a:r>
            <a:r>
              <a:rPr lang="en-GB" sz="16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GB"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offices. Czech Chamber of Commerce estimates the economy currently lacks around half a million people.</a:t>
            </a:r>
            <a:endParaRPr lang="en-US" sz="16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2E08B-B4D1-2DF9-C13D-56D95858D088}"/>
              </a:ext>
            </a:extLst>
          </p:cNvPr>
          <p:cNvPicPr>
            <a:picLocks noChangeAspect="1"/>
          </p:cNvPicPr>
          <p:nvPr/>
        </p:nvPicPr>
        <p:blipFill>
          <a:blip r:embed="rId2"/>
          <a:stretch>
            <a:fillRect/>
          </a:stretch>
        </p:blipFill>
        <p:spPr>
          <a:xfrm>
            <a:off x="1333500" y="257175"/>
            <a:ext cx="9525000" cy="6343650"/>
          </a:xfrm>
          <a:prstGeom prst="rect">
            <a:avLst/>
          </a:prstGeom>
        </p:spPr>
      </p:pic>
      <p:sp>
        <p:nvSpPr>
          <p:cNvPr id="6" name="TextBox 5">
            <a:extLst>
              <a:ext uri="{FF2B5EF4-FFF2-40B4-BE49-F238E27FC236}">
                <a16:creationId xmlns:a16="http://schemas.microsoft.com/office/drawing/2014/main" id="{6A3E3128-065E-CC99-D93C-83074889B50D}"/>
              </a:ext>
            </a:extLst>
          </p:cNvPr>
          <p:cNvSpPr txBox="1"/>
          <p:nvPr/>
        </p:nvSpPr>
        <p:spPr>
          <a:xfrm>
            <a:off x="2715086" y="639192"/>
            <a:ext cx="7094739" cy="400110"/>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Job applicants and posted vacancies (in thousand)</a:t>
            </a:r>
            <a:endParaRPr kumimoji="0" lang="en-US" altLang="en-US" sz="20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421ED1EB-BCC1-8D06-852D-4863CBDE6AAE}"/>
              </a:ext>
            </a:extLst>
          </p:cNvPr>
          <p:cNvSpPr txBox="1"/>
          <p:nvPr/>
        </p:nvSpPr>
        <p:spPr>
          <a:xfrm>
            <a:off x="4573759" y="4559662"/>
            <a:ext cx="2249072" cy="307777"/>
          </a:xfrm>
          <a:prstGeom prst="rect">
            <a:avLst/>
          </a:prstGeom>
          <a:solidFill>
            <a:schemeClr val="bg1"/>
          </a:solidFill>
        </p:spPr>
        <p:txBody>
          <a:bodyPr wrap="square">
            <a:spAutoFit/>
          </a:bodyPr>
          <a:lstStyle/>
          <a:p>
            <a:r>
              <a:rPr kumimoji="0" lang="en-GB"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posted vacancies </a:t>
            </a:r>
            <a:endParaRPr lang="cs-CZ" sz="1400" dirty="0"/>
          </a:p>
        </p:txBody>
      </p:sp>
      <p:sp>
        <p:nvSpPr>
          <p:cNvPr id="5" name="TextBox 4">
            <a:extLst>
              <a:ext uri="{FF2B5EF4-FFF2-40B4-BE49-F238E27FC236}">
                <a16:creationId xmlns:a16="http://schemas.microsoft.com/office/drawing/2014/main" id="{35772E5C-B4DA-CBF2-4D96-EBE6A5E7142B}"/>
              </a:ext>
            </a:extLst>
          </p:cNvPr>
          <p:cNvSpPr txBox="1"/>
          <p:nvPr/>
        </p:nvSpPr>
        <p:spPr>
          <a:xfrm>
            <a:off x="4198620" y="3429000"/>
            <a:ext cx="1897380" cy="307777"/>
          </a:xfrm>
          <a:prstGeom prst="rect">
            <a:avLst/>
          </a:prstGeom>
          <a:solidFill>
            <a:schemeClr val="bg1"/>
          </a:solidFill>
        </p:spPr>
        <p:txBody>
          <a:bodyPr wrap="square">
            <a:spAutoFit/>
          </a:bodyPr>
          <a:lstStyle/>
          <a:p>
            <a:r>
              <a:rPr kumimoji="0" lang="en-GB"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Job applicants</a:t>
            </a:r>
            <a:endParaRPr lang="cs-CZ" sz="1400" dirty="0"/>
          </a:p>
        </p:txBody>
      </p:sp>
      <p:sp>
        <p:nvSpPr>
          <p:cNvPr id="7" name="TextBox 6">
            <a:extLst>
              <a:ext uri="{FF2B5EF4-FFF2-40B4-BE49-F238E27FC236}">
                <a16:creationId xmlns:a16="http://schemas.microsoft.com/office/drawing/2014/main" id="{4DFEBE87-1AAD-D82B-C1EA-C075017FF3FA}"/>
              </a:ext>
            </a:extLst>
          </p:cNvPr>
          <p:cNvSpPr txBox="1"/>
          <p:nvPr/>
        </p:nvSpPr>
        <p:spPr>
          <a:xfrm rot="16200000">
            <a:off x="4103" y="3582888"/>
            <a:ext cx="2788334" cy="307777"/>
          </a:xfrm>
          <a:prstGeom prst="rect">
            <a:avLst/>
          </a:prstGeom>
          <a:solidFill>
            <a:schemeClr val="bg1"/>
          </a:solidFill>
        </p:spPr>
        <p:txBody>
          <a:bodyPr wrap="square">
            <a:spAutoFit/>
          </a:bodyPr>
          <a:lstStyle/>
          <a:p>
            <a:r>
              <a:rPr kumimoji="0" lang="en-GB"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Persons in thousand</a:t>
            </a:r>
            <a:endParaRPr lang="cs-CZ" sz="1400" dirty="0"/>
          </a:p>
        </p:txBody>
      </p:sp>
    </p:spTree>
    <p:extLst>
      <p:ext uri="{BB962C8B-B14F-4D97-AF65-F5344CB8AC3E}">
        <p14:creationId xmlns:p14="http://schemas.microsoft.com/office/powerpoint/2010/main" val="364133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8DBA9-2A60-4E64-B534-2EED9D4BE108}"/>
              </a:ext>
            </a:extLst>
          </p:cNvPr>
          <p:cNvSpPr>
            <a:spLocks noGrp="1"/>
          </p:cNvSpPr>
          <p:nvPr>
            <p:ph idx="1"/>
          </p:nvPr>
        </p:nvSpPr>
        <p:spPr>
          <a:xfrm>
            <a:off x="8708163" y="1825625"/>
            <a:ext cx="3213219" cy="4351338"/>
          </a:xfrm>
        </p:spPr>
        <p:txBody>
          <a:bodyPr>
            <a:normAutofit fontScale="92500" lnSpcReduction="10000"/>
          </a:bodyPr>
          <a:lstStyle/>
          <a:p>
            <a:pPr algn="l"/>
            <a:r>
              <a:rPr lang="en-US" sz="1800" b="1" i="0" u="none" strike="noStrike" baseline="0" dirty="0">
                <a:latin typeface="TeXGyreTermesX-Regular"/>
              </a:rPr>
              <a:t>Demographic development </a:t>
            </a:r>
            <a:r>
              <a:rPr lang="en-US" sz="1800" b="0" i="0" u="none" strike="noStrike" baseline="0" dirty="0">
                <a:latin typeface="TeXGyreTermesX-Regular"/>
              </a:rPr>
              <a:t>in the Central Europe has a significant impact on the size of workforce.</a:t>
            </a:r>
          </a:p>
          <a:p>
            <a:pPr algn="l"/>
            <a:r>
              <a:rPr lang="en-US" sz="1800" b="0" i="0" u="none" strike="noStrike" baseline="0" dirty="0">
                <a:latin typeface="TeXGyreTermesX-Regular"/>
              </a:rPr>
              <a:t>The outflow of workers over the age of 64 exceeds the number of 20-year-olds entering the </a:t>
            </a:r>
            <a:r>
              <a:rPr lang="en-US" sz="1800" b="0" i="0" u="none" strike="noStrike" baseline="0" dirty="0" err="1">
                <a:latin typeface="TeXGyreTermesX-Regular"/>
              </a:rPr>
              <a:t>labour</a:t>
            </a:r>
            <a:r>
              <a:rPr lang="en-US" sz="1800" b="0" i="0" u="none" strike="noStrike" baseline="0" dirty="0">
                <a:latin typeface="TeXGyreTermesX-Regular"/>
              </a:rPr>
              <a:t> market</a:t>
            </a:r>
          </a:p>
          <a:p>
            <a:pPr algn="l"/>
            <a:r>
              <a:rPr lang="en-US" sz="1800" b="0" i="0" u="none" strike="noStrike" baseline="0" dirty="0">
                <a:latin typeface="TeXGyreTermesX-Regular"/>
              </a:rPr>
              <a:t>Before 2030, it is only in Hungary and Romania that the inflow of 20-year-olds is projected to outnumber the outflow of 64-year-olds.</a:t>
            </a:r>
          </a:p>
          <a:p>
            <a:pPr algn="l"/>
            <a:r>
              <a:rPr lang="en-US" sz="1800" b="0" i="0" u="none" strike="noStrike" baseline="0" dirty="0">
                <a:latin typeface="TeXGyreTermesX-Regular"/>
              </a:rPr>
              <a:t>The population is younger relative to the EU average but population ageing in some EEE is faster than in the EU.</a:t>
            </a:r>
            <a:endParaRPr lang="en-US" dirty="0"/>
          </a:p>
        </p:txBody>
      </p:sp>
      <p:pic>
        <p:nvPicPr>
          <p:cNvPr id="7" name="Picture 6">
            <a:extLst>
              <a:ext uri="{FF2B5EF4-FFF2-40B4-BE49-F238E27FC236}">
                <a16:creationId xmlns:a16="http://schemas.microsoft.com/office/drawing/2014/main" id="{95ECFCC1-93E8-413E-A533-7E89DFB85613}"/>
              </a:ext>
            </a:extLst>
          </p:cNvPr>
          <p:cNvPicPr>
            <a:picLocks noChangeAspect="1"/>
          </p:cNvPicPr>
          <p:nvPr/>
        </p:nvPicPr>
        <p:blipFill>
          <a:blip r:embed="rId2"/>
          <a:stretch>
            <a:fillRect/>
          </a:stretch>
        </p:blipFill>
        <p:spPr>
          <a:xfrm>
            <a:off x="194071" y="0"/>
            <a:ext cx="8180439" cy="6764594"/>
          </a:xfrm>
          <a:prstGeom prst="rect">
            <a:avLst/>
          </a:prstGeom>
        </p:spPr>
      </p:pic>
    </p:spTree>
    <p:extLst>
      <p:ext uri="{BB962C8B-B14F-4D97-AF65-F5344CB8AC3E}">
        <p14:creationId xmlns:p14="http://schemas.microsoft.com/office/powerpoint/2010/main" val="723588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7545E-7376-425C-B1EA-8A3E7EEB0321}"/>
              </a:ext>
            </a:extLst>
          </p:cNvPr>
          <p:cNvSpPr>
            <a:spLocks noGrp="1"/>
          </p:cNvSpPr>
          <p:nvPr>
            <p:ph type="title"/>
          </p:nvPr>
        </p:nvSpPr>
        <p:spPr/>
        <p:txBody>
          <a:bodyPr>
            <a:normAutofit fontScale="90000"/>
          </a:bodyPr>
          <a:lstStyle/>
          <a:p>
            <a:r>
              <a:rPr lang="en-US" dirty="0"/>
              <a:t>Q: What strategies companies apply to deal with </a:t>
            </a:r>
            <a:r>
              <a:rPr lang="en-US" dirty="0" err="1"/>
              <a:t>labour</a:t>
            </a:r>
            <a:r>
              <a:rPr lang="en-US" dirty="0"/>
              <a:t> shortage? </a:t>
            </a:r>
            <a:br>
              <a:rPr lang="en-US" dirty="0"/>
            </a:br>
            <a:endParaRPr lang="en-US" dirty="0"/>
          </a:p>
        </p:txBody>
      </p:sp>
      <p:sp>
        <p:nvSpPr>
          <p:cNvPr id="3" name="Content Placeholder 2">
            <a:extLst>
              <a:ext uri="{FF2B5EF4-FFF2-40B4-BE49-F238E27FC236}">
                <a16:creationId xmlns:a16="http://schemas.microsoft.com/office/drawing/2014/main" id="{D9695AEC-DD7E-4435-AF9F-56ECE4E31C2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593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1549-D478-30BF-5133-3DF2B2696F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38597B-9B35-91C3-A4D0-0844CDD548BC}"/>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68CC6949-B97E-3AC2-6186-2C9C53B8BD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02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5639-7648-46A7-B816-63998642B4AC}"/>
              </a:ext>
            </a:extLst>
          </p:cNvPr>
          <p:cNvSpPr>
            <a:spLocks noGrp="1"/>
          </p:cNvSpPr>
          <p:nvPr>
            <p:ph type="title"/>
          </p:nvPr>
        </p:nvSpPr>
        <p:spPr>
          <a:xfrm>
            <a:off x="191134" y="-180975"/>
            <a:ext cx="10515600" cy="1325563"/>
          </a:xfrm>
        </p:spPr>
        <p:txBody>
          <a:bodyPr/>
          <a:lstStyle/>
          <a:p>
            <a:r>
              <a:rPr lang="en-US" dirty="0"/>
              <a:t>Is immigration a solution to </a:t>
            </a:r>
            <a:r>
              <a:rPr lang="en-US" dirty="0" err="1"/>
              <a:t>labour</a:t>
            </a:r>
            <a:r>
              <a:rPr lang="en-US" dirty="0"/>
              <a:t> shortages?</a:t>
            </a:r>
          </a:p>
        </p:txBody>
      </p:sp>
      <p:sp>
        <p:nvSpPr>
          <p:cNvPr id="3" name="Content Placeholder 2">
            <a:extLst>
              <a:ext uri="{FF2B5EF4-FFF2-40B4-BE49-F238E27FC236}">
                <a16:creationId xmlns:a16="http://schemas.microsoft.com/office/drawing/2014/main" id="{15B96CDD-6473-427F-AC4A-9873C02FC22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91F2A47-F02F-4AF5-9AD1-3ADC76A3D33C}"/>
              </a:ext>
            </a:extLst>
          </p:cNvPr>
          <p:cNvPicPr>
            <a:picLocks noChangeAspect="1"/>
          </p:cNvPicPr>
          <p:nvPr/>
        </p:nvPicPr>
        <p:blipFill>
          <a:blip r:embed="rId2"/>
          <a:stretch>
            <a:fillRect/>
          </a:stretch>
        </p:blipFill>
        <p:spPr>
          <a:xfrm>
            <a:off x="121300" y="1494700"/>
            <a:ext cx="5974700" cy="5363300"/>
          </a:xfrm>
          <a:prstGeom prst="rect">
            <a:avLst/>
          </a:prstGeom>
        </p:spPr>
      </p:pic>
      <p:pic>
        <p:nvPicPr>
          <p:cNvPr id="9" name="Picture 8">
            <a:extLst>
              <a:ext uri="{FF2B5EF4-FFF2-40B4-BE49-F238E27FC236}">
                <a16:creationId xmlns:a16="http://schemas.microsoft.com/office/drawing/2014/main" id="{36B05D41-37DD-4BF4-B523-E20E2AF7DB6E}"/>
              </a:ext>
            </a:extLst>
          </p:cNvPr>
          <p:cNvPicPr>
            <a:picLocks noChangeAspect="1"/>
          </p:cNvPicPr>
          <p:nvPr/>
        </p:nvPicPr>
        <p:blipFill>
          <a:blip r:embed="rId3"/>
          <a:stretch>
            <a:fillRect/>
          </a:stretch>
        </p:blipFill>
        <p:spPr>
          <a:xfrm>
            <a:off x="5929934" y="1027906"/>
            <a:ext cx="6070932" cy="5849596"/>
          </a:xfrm>
          <a:prstGeom prst="rect">
            <a:avLst/>
          </a:prstGeom>
        </p:spPr>
      </p:pic>
    </p:spTree>
    <p:extLst>
      <p:ext uri="{BB962C8B-B14F-4D97-AF65-F5344CB8AC3E}">
        <p14:creationId xmlns:p14="http://schemas.microsoft.com/office/powerpoint/2010/main" val="3001997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0B67-95AD-4234-AF47-EC709A6524B6}"/>
              </a:ext>
            </a:extLst>
          </p:cNvPr>
          <p:cNvSpPr>
            <a:spLocks noGrp="1"/>
          </p:cNvSpPr>
          <p:nvPr>
            <p:ph type="title"/>
          </p:nvPr>
        </p:nvSpPr>
        <p:spPr/>
        <p:txBody>
          <a:bodyPr/>
          <a:lstStyle/>
          <a:p>
            <a:r>
              <a:rPr lang="en-US" dirty="0"/>
              <a:t>The effect of Covid pandemic</a:t>
            </a:r>
          </a:p>
        </p:txBody>
      </p:sp>
      <p:sp>
        <p:nvSpPr>
          <p:cNvPr id="3" name="Text Placeholder 2">
            <a:extLst>
              <a:ext uri="{FF2B5EF4-FFF2-40B4-BE49-F238E27FC236}">
                <a16:creationId xmlns:a16="http://schemas.microsoft.com/office/drawing/2014/main" id="{E0992131-1A63-4E4E-BEE5-433AD20BAA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783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7567-B4ED-490C-9A99-41AFD35A63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55D6B3D-1A6C-46BA-A1F5-5F55FCEFDE4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734D4A1-C0BD-4175-946C-A0DF271444DB}"/>
              </a:ext>
            </a:extLst>
          </p:cNvPr>
          <p:cNvPicPr>
            <a:picLocks noChangeAspect="1"/>
          </p:cNvPicPr>
          <p:nvPr/>
        </p:nvPicPr>
        <p:blipFill>
          <a:blip r:embed="rId2"/>
          <a:stretch>
            <a:fillRect/>
          </a:stretch>
        </p:blipFill>
        <p:spPr>
          <a:xfrm>
            <a:off x="584912" y="107549"/>
            <a:ext cx="7193126" cy="6642902"/>
          </a:xfrm>
          <a:prstGeom prst="rect">
            <a:avLst/>
          </a:prstGeom>
        </p:spPr>
      </p:pic>
    </p:spTree>
    <p:extLst>
      <p:ext uri="{BB962C8B-B14F-4D97-AF65-F5344CB8AC3E}">
        <p14:creationId xmlns:p14="http://schemas.microsoft.com/office/powerpoint/2010/main" val="2500638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4EE36D5-0CE9-442B-A5B7-393744419776}"/>
              </a:ext>
            </a:extLst>
          </p:cNvPr>
          <p:cNvGraphicFramePr/>
          <p:nvPr>
            <p:extLst>
              <p:ext uri="{D42A27DB-BD31-4B8C-83A1-F6EECF244321}">
                <p14:modId xmlns:p14="http://schemas.microsoft.com/office/powerpoint/2010/main" val="1548678201"/>
              </p:ext>
            </p:extLst>
          </p:nvPr>
        </p:nvGraphicFramePr>
        <p:xfrm>
          <a:off x="252094" y="1569544"/>
          <a:ext cx="11157585" cy="49328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E52271C-3F47-4450-87B8-1A35164B979E}"/>
              </a:ext>
            </a:extLst>
          </p:cNvPr>
          <p:cNvSpPr txBox="1"/>
          <p:nvPr/>
        </p:nvSpPr>
        <p:spPr>
          <a:xfrm>
            <a:off x="252094" y="606322"/>
            <a:ext cx="8509350" cy="646331"/>
          </a:xfrm>
          <a:prstGeom prst="rect">
            <a:avLst/>
          </a:prstGeom>
          <a:noFill/>
        </p:spPr>
        <p:txBody>
          <a:bodyPr wrap="square">
            <a:spAutoFit/>
          </a:bodyPr>
          <a:lstStyle/>
          <a:p>
            <a:pPr lvl="0">
              <a:tabLst>
                <a:tab pos="683895" algn="l"/>
              </a:tabLst>
            </a:pPr>
            <a: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t>Number of newly posted vacancies per month in Slovakia, 2019-2021</a:t>
            </a:r>
            <a:b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b="1" i="1" dirty="0">
                <a:latin typeface="Times New Roman" panose="02020603050405020304" pitchFamily="18" charset="0"/>
                <a:ea typeface="Times New Roman" panose="02020603050405020304" pitchFamily="18" charset="0"/>
                <a:cs typeface="Times New Roman" panose="02020603050405020304" pitchFamily="18" charset="0"/>
              </a:rPr>
              <a:t>as an indicator of economic recovery</a:t>
            </a:r>
            <a:endPar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8F89DA-3AF8-46F2-8D27-59A125450DD2}"/>
              </a:ext>
            </a:extLst>
          </p:cNvPr>
          <p:cNvSpPr txBox="1"/>
          <p:nvPr/>
        </p:nvSpPr>
        <p:spPr>
          <a:xfrm>
            <a:off x="420593" y="5585345"/>
            <a:ext cx="6097554" cy="276999"/>
          </a:xfrm>
          <a:prstGeom prst="rect">
            <a:avLst/>
          </a:prstGeom>
          <a:noFill/>
        </p:spPr>
        <p:txBody>
          <a:bodyPr wrap="square">
            <a:spAutoFit/>
          </a:bodyPr>
          <a:lstStyle/>
          <a:p>
            <a:r>
              <a:rPr lang="en-GB" sz="1200" dirty="0">
                <a:effectLst/>
                <a:latin typeface="Times New Roman" panose="02020603050405020304" pitchFamily="18" charset="0"/>
                <a:ea typeface="Times New Roman" panose="02020603050405020304" pitchFamily="18" charset="0"/>
              </a:rPr>
              <a:t>Source: istp.sk</a:t>
            </a:r>
            <a:endParaRPr lang="en-US" sz="1200" dirty="0"/>
          </a:p>
        </p:txBody>
      </p:sp>
    </p:spTree>
    <p:extLst>
      <p:ext uri="{BB962C8B-B14F-4D97-AF65-F5344CB8AC3E}">
        <p14:creationId xmlns:p14="http://schemas.microsoft.com/office/powerpoint/2010/main" val="257166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 of </a:t>
            </a:r>
            <a:r>
              <a:rPr lang="en-US" dirty="0" err="1"/>
              <a:t>labour</a:t>
            </a:r>
            <a:r>
              <a:rPr lang="en-US" dirty="0"/>
              <a:t> market terminology</a:t>
            </a:r>
          </a:p>
        </p:txBody>
      </p:sp>
      <p:sp>
        <p:nvSpPr>
          <p:cNvPr id="3" name="Content Placeholder 2"/>
          <p:cNvSpPr>
            <a:spLocks noGrp="1"/>
          </p:cNvSpPr>
          <p:nvPr>
            <p:ph idx="1"/>
          </p:nvPr>
        </p:nvSpPr>
        <p:spPr>
          <a:xfrm>
            <a:off x="838200" y="1825624"/>
            <a:ext cx="10515600" cy="4512113"/>
          </a:xfrm>
        </p:spPr>
        <p:txBody>
          <a:bodyPr>
            <a:normAutofit/>
          </a:bodyPr>
          <a:lstStyle/>
          <a:p>
            <a:r>
              <a:rPr lang="en-US"/>
              <a:t>Youth unemployment</a:t>
            </a:r>
          </a:p>
          <a:p>
            <a:r>
              <a:rPr lang="en-US" dirty="0"/>
              <a:t>Reservation wage</a:t>
            </a:r>
          </a:p>
          <a:p>
            <a:r>
              <a:rPr lang="en-US" dirty="0"/>
              <a:t>Median wage</a:t>
            </a:r>
          </a:p>
          <a:p>
            <a:r>
              <a:rPr lang="en-US" dirty="0"/>
              <a:t>Minimum wage</a:t>
            </a:r>
          </a:p>
          <a:p>
            <a:r>
              <a:rPr lang="cs-CZ" dirty="0" err="1"/>
              <a:t>Collective</a:t>
            </a:r>
            <a:r>
              <a:rPr lang="cs-CZ" dirty="0"/>
              <a:t> </a:t>
            </a:r>
            <a:r>
              <a:rPr lang="cs-CZ" dirty="0" err="1"/>
              <a:t>wage</a:t>
            </a:r>
            <a:r>
              <a:rPr lang="cs-CZ" dirty="0"/>
              <a:t> </a:t>
            </a:r>
            <a:r>
              <a:rPr lang="cs-CZ" dirty="0" err="1"/>
              <a:t>agreements</a:t>
            </a:r>
            <a:endParaRPr lang="en-US" dirty="0"/>
          </a:p>
          <a:p>
            <a:r>
              <a:rPr lang="en-US" dirty="0"/>
              <a:t>Living wage</a:t>
            </a:r>
          </a:p>
          <a:p>
            <a:endParaRPr lang="en-US" dirty="0"/>
          </a:p>
        </p:txBody>
      </p:sp>
    </p:spTree>
    <p:extLst>
      <p:ext uri="{BB962C8B-B14F-4D97-AF65-F5344CB8AC3E}">
        <p14:creationId xmlns:p14="http://schemas.microsoft.com/office/powerpoint/2010/main" val="406189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1544-54DB-4102-A967-BD8F645ED7FB}"/>
              </a:ext>
            </a:extLst>
          </p:cNvPr>
          <p:cNvSpPr>
            <a:spLocks noGrp="1"/>
          </p:cNvSpPr>
          <p:nvPr>
            <p:ph type="title"/>
          </p:nvPr>
        </p:nvSpPr>
        <p:spPr/>
        <p:txBody>
          <a:bodyPr>
            <a:normAutofit/>
          </a:bodyPr>
          <a:lstStyle/>
          <a:p>
            <a:r>
              <a:rPr lang="en-US" dirty="0"/>
              <a:t>Which of the following affects a person's decision to work?</a:t>
            </a:r>
          </a:p>
        </p:txBody>
      </p:sp>
      <p:sp>
        <p:nvSpPr>
          <p:cNvPr id="3" name="Content Placeholder 2">
            <a:extLst>
              <a:ext uri="{FF2B5EF4-FFF2-40B4-BE49-F238E27FC236}">
                <a16:creationId xmlns:a16="http://schemas.microsoft.com/office/drawing/2014/main" id="{987D4660-34F8-43A4-AA15-741EDA20D4B1}"/>
              </a:ext>
            </a:extLst>
          </p:cNvPr>
          <p:cNvSpPr>
            <a:spLocks noGrp="1"/>
          </p:cNvSpPr>
          <p:nvPr>
            <p:ph idx="1"/>
          </p:nvPr>
        </p:nvSpPr>
        <p:spPr>
          <a:xfrm>
            <a:off x="838200" y="1825624"/>
            <a:ext cx="10515600" cy="4753851"/>
          </a:xfrm>
        </p:spPr>
        <p:txBody>
          <a:bodyPr>
            <a:noAutofit/>
          </a:bodyPr>
          <a:lstStyle/>
          <a:p>
            <a:pPr marL="0" indent="0">
              <a:lnSpc>
                <a:spcPct val="150000"/>
              </a:lnSpc>
              <a:buNone/>
            </a:pPr>
            <a:r>
              <a:rPr lang="en-US" dirty="0"/>
              <a:t>A. 	The price of consumption goods relative to the wage.</a:t>
            </a:r>
          </a:p>
          <a:p>
            <a:pPr marL="0" indent="0">
              <a:lnSpc>
                <a:spcPct val="150000"/>
              </a:lnSpc>
              <a:buNone/>
            </a:pPr>
            <a:r>
              <a:rPr lang="en-US" dirty="0"/>
              <a:t>B. 	The person's income from non-labor sources.</a:t>
            </a:r>
          </a:p>
          <a:p>
            <a:pPr marL="0" indent="0">
              <a:lnSpc>
                <a:spcPct val="150000"/>
              </a:lnSpc>
              <a:buNone/>
            </a:pPr>
            <a:r>
              <a:rPr lang="en-US" dirty="0"/>
              <a:t>C. 	How much the person enjoys working.</a:t>
            </a:r>
          </a:p>
          <a:p>
            <a:pPr marL="0" indent="0">
              <a:lnSpc>
                <a:spcPct val="150000"/>
              </a:lnSpc>
              <a:buNone/>
            </a:pPr>
            <a:r>
              <a:rPr lang="en-US" dirty="0"/>
              <a:t>D. 	The amount of fringe benefits offered to the person.</a:t>
            </a:r>
          </a:p>
          <a:p>
            <a:pPr marL="0" indent="0">
              <a:lnSpc>
                <a:spcPct val="150000"/>
              </a:lnSpc>
              <a:buNone/>
            </a:pPr>
            <a:r>
              <a:rPr lang="en-US" dirty="0"/>
              <a:t>E. 	All of the above affect a person's decision to work.</a:t>
            </a:r>
          </a:p>
        </p:txBody>
      </p:sp>
    </p:spTree>
    <p:extLst>
      <p:ext uri="{BB962C8B-B14F-4D97-AF65-F5344CB8AC3E}">
        <p14:creationId xmlns:p14="http://schemas.microsoft.com/office/powerpoint/2010/main" val="96695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ECFD694-46C4-460B-8457-A7F0803270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29CB0-BD6B-4EE2-950D-15DBCDEB9442}" type="slidenum">
              <a:rPr lang="en-US" altLang="en-US"/>
              <a:pPr/>
              <a:t>7</a:t>
            </a:fld>
            <a:endParaRPr lang="en-US" altLang="en-US"/>
          </a:p>
        </p:txBody>
      </p:sp>
      <p:pic>
        <p:nvPicPr>
          <p:cNvPr id="3" name="Picture 2" descr="A screenshot of a graph&#10;&#10;Description automatically generated">
            <a:extLst>
              <a:ext uri="{FF2B5EF4-FFF2-40B4-BE49-F238E27FC236}">
                <a16:creationId xmlns:a16="http://schemas.microsoft.com/office/drawing/2014/main" id="{4B94C9F9-7A96-E7DA-5EA1-2981BA268633}"/>
              </a:ext>
            </a:extLst>
          </p:cNvPr>
          <p:cNvPicPr>
            <a:picLocks noChangeAspect="1"/>
          </p:cNvPicPr>
          <p:nvPr/>
        </p:nvPicPr>
        <p:blipFill>
          <a:blip r:embed="rId3"/>
          <a:stretch>
            <a:fillRect/>
          </a:stretch>
        </p:blipFill>
        <p:spPr>
          <a:xfrm>
            <a:off x="1339243" y="-85194"/>
            <a:ext cx="10308259" cy="6872172"/>
          </a:xfrm>
          <a:prstGeom prst="rect">
            <a:avLst/>
          </a:prstGeom>
        </p:spPr>
      </p:pic>
      <p:sp>
        <p:nvSpPr>
          <p:cNvPr id="5123" name="Rectangle 2">
            <a:extLst>
              <a:ext uri="{FF2B5EF4-FFF2-40B4-BE49-F238E27FC236}">
                <a16:creationId xmlns:a16="http://schemas.microsoft.com/office/drawing/2014/main" id="{09D43894-3065-454F-ABD7-E563875AD543}"/>
              </a:ext>
            </a:extLst>
          </p:cNvPr>
          <p:cNvSpPr>
            <a:spLocks noGrp="1" noChangeArrowheads="1"/>
          </p:cNvSpPr>
          <p:nvPr>
            <p:ph type="title"/>
          </p:nvPr>
        </p:nvSpPr>
        <p:spPr>
          <a:xfrm>
            <a:off x="0" y="6205491"/>
            <a:ext cx="7861916" cy="806831"/>
          </a:xfrm>
        </p:spPr>
        <p:txBody>
          <a:bodyPr>
            <a:normAutofit/>
          </a:bodyPr>
          <a:lstStyle/>
          <a:p>
            <a:r>
              <a:rPr lang="en-US" altLang="en-US" sz="2400" dirty="0"/>
              <a:t>Price hikes (Eurostat CPI data)</a:t>
            </a:r>
          </a:p>
        </p:txBody>
      </p:sp>
    </p:spTree>
    <p:extLst>
      <p:ext uri="{BB962C8B-B14F-4D97-AF65-F5344CB8AC3E}">
        <p14:creationId xmlns:p14="http://schemas.microsoft.com/office/powerpoint/2010/main" val="408097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wants a good job</a:t>
            </a:r>
          </a:p>
        </p:txBody>
      </p:sp>
      <p:sp>
        <p:nvSpPr>
          <p:cNvPr id="3" name="Content Placeholder 2"/>
          <p:cNvSpPr>
            <a:spLocks noGrp="1"/>
          </p:cNvSpPr>
          <p:nvPr>
            <p:ph idx="1"/>
          </p:nvPr>
        </p:nvSpPr>
        <p:spPr/>
        <p:txBody>
          <a:bodyPr/>
          <a:lstStyle/>
          <a:p>
            <a:r>
              <a:rPr lang="en-US" dirty="0"/>
              <a:t>Jobs boost productivity and growth</a:t>
            </a:r>
          </a:p>
          <a:p>
            <a:r>
              <a:rPr lang="en-US" dirty="0"/>
              <a:t>Jobs are linked to a decline in poverty</a:t>
            </a:r>
          </a:p>
          <a:p>
            <a:r>
              <a:rPr lang="en-US" dirty="0"/>
              <a:t>Jobs create social cohesion </a:t>
            </a:r>
          </a:p>
          <a:p>
            <a:r>
              <a:rPr lang="en-US" dirty="0"/>
              <a:t>Job gives people dignity</a:t>
            </a:r>
          </a:p>
          <a:p>
            <a:r>
              <a:rPr lang="en-US" dirty="0"/>
              <a:t>Job contributes to personal well-being</a:t>
            </a:r>
          </a:p>
          <a:p>
            <a:r>
              <a:rPr lang="en-US" dirty="0"/>
              <a:t>Job provides </a:t>
            </a:r>
            <a:r>
              <a:rPr lang="en-US" b="1" dirty="0"/>
              <a:t>income </a:t>
            </a:r>
            <a:r>
              <a:rPr lang="en-US" dirty="0"/>
              <a:t>to live</a:t>
            </a:r>
          </a:p>
          <a:p>
            <a:endParaRPr lang="en-US" dirty="0"/>
          </a:p>
        </p:txBody>
      </p:sp>
    </p:spTree>
    <p:extLst>
      <p:ext uri="{BB962C8B-B14F-4D97-AF65-F5344CB8AC3E}">
        <p14:creationId xmlns:p14="http://schemas.microsoft.com/office/powerpoint/2010/main" val="6529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640520"/>
            <a:ext cx="6768752" cy="557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157664" y="6564486"/>
            <a:ext cx="4546848" cy="89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Source: World Development report 2013</a:t>
            </a:r>
            <a:br>
              <a:rPr lang="en-US" sz="1400" dirty="0"/>
            </a:br>
            <a:br>
              <a:rPr lang="en-US" sz="1400" b="1" dirty="0"/>
            </a:br>
            <a:endParaRPr lang="en-US" sz="1400" dirty="0"/>
          </a:p>
        </p:txBody>
      </p:sp>
    </p:spTree>
    <p:extLst>
      <p:ext uri="{BB962C8B-B14F-4D97-AF65-F5344CB8AC3E}">
        <p14:creationId xmlns:p14="http://schemas.microsoft.com/office/powerpoint/2010/main" val="221430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579</TotalTime>
  <Words>1275</Words>
  <Application>Microsoft Office PowerPoint</Application>
  <PresentationFormat>Widescreen</PresentationFormat>
  <Paragraphs>145</Paragraphs>
  <Slides>43</Slides>
  <Notes>12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open_sansregular</vt:lpstr>
      <vt:lpstr>TeXGyreTermesX-Regular</vt:lpstr>
      <vt:lpstr>Times New Roman</vt:lpstr>
      <vt:lpstr>Verdana</vt:lpstr>
      <vt:lpstr>Office Theme</vt:lpstr>
      <vt:lpstr>Worksheet</vt:lpstr>
      <vt:lpstr>Labour Market and Employment Policy Spring 2025</vt:lpstr>
      <vt:lpstr>Quick review of labour market terminology</vt:lpstr>
      <vt:lpstr>Quick review of labour market terminology</vt:lpstr>
      <vt:lpstr>PowerPoint Presentation</vt:lpstr>
      <vt:lpstr>Quick review of labour market terminology</vt:lpstr>
      <vt:lpstr>Which of the following affects a person's decision to work?</vt:lpstr>
      <vt:lpstr>Price hikes (Eurostat CPI data)</vt:lpstr>
      <vt:lpstr>Everyone wants a good job</vt:lpstr>
      <vt:lpstr>PowerPoint Presentation</vt:lpstr>
      <vt:lpstr>PowerPoint Presentation</vt:lpstr>
      <vt:lpstr>Wage employment is not a standard everywhere</vt:lpstr>
      <vt:lpstr>3 signs that something is a motivator in your work:</vt:lpstr>
      <vt:lpstr>What motivates us at work? More than money</vt:lpstr>
      <vt:lpstr>Would you prefer a fixed vacation policy or one where you decide how much time you should take off?</vt:lpstr>
      <vt:lpstr>PowerPoint Presentation</vt:lpstr>
      <vt:lpstr>Employment</vt:lpstr>
      <vt:lpstr>PowerPoint Presentation</vt:lpstr>
      <vt:lpstr>PowerPoint Presentation</vt:lpstr>
      <vt:lpstr>Demographic development in the EEE significantly impacts the size of workforce  Before 2030, it is only in Hungary and Romania that the inflow of 20-year-olds is projected to outnumber the outflow of 64-year-olds.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vt:lpstr>
      <vt:lpstr>Total Unemployment, Dec 2019</vt:lpstr>
      <vt:lpstr>PowerPoint Presentation</vt:lpstr>
      <vt:lpstr>PowerPoint Presentation</vt:lpstr>
      <vt:lpstr>PowerPoint Presentation</vt:lpstr>
      <vt:lpstr>PowerPoint Presentation</vt:lpstr>
      <vt:lpstr>Labour shortage</vt:lpstr>
      <vt:lpstr>PowerPoint Presentation</vt:lpstr>
      <vt:lpstr>PowerPoint Presentation</vt:lpstr>
      <vt:lpstr>PowerPoint Presentation</vt:lpstr>
      <vt:lpstr>PowerPoint Presentation</vt:lpstr>
      <vt:lpstr>Q: What strategies companies apply to deal with labour shortage?  </vt:lpstr>
      <vt:lpstr>Is immigration a solution to labour shortages?</vt:lpstr>
      <vt:lpstr>The effect of Covid pandemic</vt:lpstr>
      <vt:lpstr>PowerPoint Presentation</vt:lpstr>
      <vt:lpstr>PowerPoint Presentation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and Employment Policy Spring 2020</dc:title>
  <dc:creator>Martin Guzi</dc:creator>
  <cp:lastModifiedBy>Martin Guzi</cp:lastModifiedBy>
  <cp:revision>37</cp:revision>
  <cp:lastPrinted>2020-02-18T06:56:54Z</cp:lastPrinted>
  <dcterms:created xsi:type="dcterms:W3CDTF">2020-02-17T15:05:21Z</dcterms:created>
  <dcterms:modified xsi:type="dcterms:W3CDTF">2025-02-18T08:57:01Z</dcterms:modified>
</cp:coreProperties>
</file>