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304" r:id="rId4"/>
    <p:sldId id="306" r:id="rId5"/>
    <p:sldId id="335" r:id="rId6"/>
    <p:sldId id="336" r:id="rId7"/>
    <p:sldId id="334" r:id="rId8"/>
    <p:sldId id="258" r:id="rId9"/>
    <p:sldId id="303" r:id="rId10"/>
    <p:sldId id="368" r:id="rId11"/>
    <p:sldId id="369" r:id="rId12"/>
    <p:sldId id="370" r:id="rId13"/>
    <p:sldId id="371" r:id="rId14"/>
    <p:sldId id="372" r:id="rId15"/>
    <p:sldId id="373" r:id="rId16"/>
    <p:sldId id="374" r:id="rId17"/>
    <p:sldId id="308" r:id="rId18"/>
    <p:sldId id="261" r:id="rId19"/>
    <p:sldId id="262" r:id="rId20"/>
    <p:sldId id="321" r:id="rId21"/>
    <p:sldId id="309" r:id="rId22"/>
    <p:sldId id="264" r:id="rId23"/>
    <p:sldId id="339" r:id="rId24"/>
    <p:sldId id="312" r:id="rId25"/>
    <p:sldId id="314" r:id="rId26"/>
    <p:sldId id="315" r:id="rId27"/>
    <p:sldId id="316" r:id="rId28"/>
    <p:sldId id="317" r:id="rId29"/>
    <p:sldId id="318" r:id="rId30"/>
    <p:sldId id="319" r:id="rId31"/>
    <p:sldId id="287" r:id="rId32"/>
    <p:sldId id="292" r:id="rId33"/>
    <p:sldId id="305" r:id="rId3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B0E0DE-57CE-4D53-9DC0-E89919D718E7}" type="datetimeFigureOut">
              <a:rPr lang="cs-CZ" smtClean="0"/>
              <a:t>21.03.2023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2026D5-1FF9-4F88-B90F-41B2274794F9}" type="slidenum">
              <a:rPr lang="cs-CZ" smtClean="0"/>
              <a:t>‹#›</a:t>
            </a:fld>
            <a:endParaRPr lang="cs-CZ"/>
          </a:p>
        </p:txBody>
      </p:sp>
    </p:spTree>
    <p:extLst>
      <p:ext uri="{BB962C8B-B14F-4D97-AF65-F5344CB8AC3E}">
        <p14:creationId xmlns:p14="http://schemas.microsoft.com/office/powerpoint/2010/main" val="3925144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21.03.2023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21.03.2023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21.03.2023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21.03.2023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21.03.2023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21.03.2023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18A2481B-5154-415F-B752-558547769AA3}" type="datetimeFigureOut">
              <a:rPr lang="cs-CZ" smtClean="0"/>
              <a:pPr/>
              <a:t>21.03.2023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18A2481B-5154-415F-B752-558547769AA3}" type="datetimeFigureOut">
              <a:rPr lang="cs-CZ" smtClean="0"/>
              <a:pPr/>
              <a:t>21.03.2023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21.03.2023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21.03.2023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21.03.2023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2481B-5154-415F-B752-558547769AA3}" type="datetimeFigureOut">
              <a:rPr lang="cs-CZ" smtClean="0"/>
              <a:pPr/>
              <a:t>21.03.2023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64769-77EF-4CD0-90DE-F7D7F2D423C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ec.europa.eu/programmes/creative-europe/actions/capitals-culture_en" TargetMode="External"/><Relationship Id="rId3" Type="http://schemas.openxmlformats.org/officeDocument/2006/relationships/image" Target="../media/image11.png"/><Relationship Id="rId7" Type="http://schemas.openxmlformats.org/officeDocument/2006/relationships/hyperlink" Target="http://www.lisbon-treaty.org/wcm/the-lisbon-treaty/treaty-on-the-functioning-of-the-european-union-and-comments/part-3-union-policies-and-internal-actions/title-xiii-culture/455-article-167.html" TargetMode="Externa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hyperlink" Target="http://eur-lex.europa.eu/legal-content/EN/TXT/PDF/?uri=CELEX:12012E/TXT&amp;from=en#page=75&amp;zoom=100&amp;view=FitB" TargetMode="External"/><Relationship Id="rId5" Type="http://schemas.openxmlformats.org/officeDocument/2006/relationships/hyperlink" Target="http://ec.europa.eu/eurostat/statistics-explained/index.php/Quality_of_life_in_Europe_-_facts_and_views_-_leisure_and_social_relations" TargetMode="External"/><Relationship Id="rId10" Type="http://schemas.openxmlformats.org/officeDocument/2006/relationships/hyperlink" Target="http://ec.europa.eu/culture/forum/index_en.htm" TargetMode="External"/><Relationship Id="rId4" Type="http://schemas.openxmlformats.org/officeDocument/2006/relationships/hyperlink" Target="http://www.unesco.org/new/en/social-and-human-sciences/themes/international-migration/glossary/cultural-diversity/" TargetMode="External"/><Relationship Id="rId9" Type="http://schemas.openxmlformats.org/officeDocument/2006/relationships/hyperlink" Target="http://www.voiceofculture.e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am.ac.uk/__data/assets/image/0005/185225/2007BM5740_michelangelo_david_plaster_cast.jpg"/>
          <p:cNvPicPr>
            <a:picLocks noChangeAspect="1" noChangeArrowheads="1"/>
          </p:cNvPicPr>
          <p:nvPr/>
        </p:nvPicPr>
        <p:blipFill>
          <a:blip r:embed="rId2" cstate="print"/>
          <a:srcRect/>
          <a:stretch>
            <a:fillRect/>
          </a:stretch>
        </p:blipFill>
        <p:spPr bwMode="auto">
          <a:xfrm>
            <a:off x="0" y="0"/>
            <a:ext cx="3803915" cy="5705872"/>
          </a:xfrm>
          <a:prstGeom prst="rect">
            <a:avLst/>
          </a:prstGeom>
          <a:noFill/>
        </p:spPr>
      </p:pic>
      <p:pic>
        <p:nvPicPr>
          <p:cNvPr id="1030" name="Picture 6" descr="http://www.martinfukan.wz.cz/images/noty01.jpg"/>
          <p:cNvPicPr>
            <a:picLocks noChangeAspect="1" noChangeArrowheads="1"/>
          </p:cNvPicPr>
          <p:nvPr/>
        </p:nvPicPr>
        <p:blipFill>
          <a:blip r:embed="rId3" cstate="print"/>
          <a:srcRect/>
          <a:stretch>
            <a:fillRect/>
          </a:stretch>
        </p:blipFill>
        <p:spPr bwMode="auto">
          <a:xfrm>
            <a:off x="0" y="4193704"/>
            <a:ext cx="4262874" cy="2664296"/>
          </a:xfrm>
          <a:prstGeom prst="rect">
            <a:avLst/>
          </a:prstGeom>
          <a:noFill/>
        </p:spPr>
      </p:pic>
      <p:pic>
        <p:nvPicPr>
          <p:cNvPr id="1034" name="Picture 10" descr="http://img.blesk.cz/img/1/full/421423-img-michael-jackson-andy-warhol-crop.jpg"/>
          <p:cNvPicPr>
            <a:picLocks noChangeAspect="1" noChangeArrowheads="1"/>
          </p:cNvPicPr>
          <p:nvPr/>
        </p:nvPicPr>
        <p:blipFill>
          <a:blip r:embed="rId4" cstate="print"/>
          <a:srcRect/>
          <a:stretch>
            <a:fillRect/>
          </a:stretch>
        </p:blipFill>
        <p:spPr bwMode="auto">
          <a:xfrm>
            <a:off x="2889432" y="3501008"/>
            <a:ext cx="2906704" cy="3356992"/>
          </a:xfrm>
          <a:prstGeom prst="rect">
            <a:avLst/>
          </a:prstGeom>
          <a:noFill/>
        </p:spPr>
      </p:pic>
      <p:pic>
        <p:nvPicPr>
          <p:cNvPr id="1032" name="Picture 8" descr="http://www.slezskabrana.cz/gallery/gal37_obr1250750936_141.jpg"/>
          <p:cNvPicPr>
            <a:picLocks noChangeAspect="1" noChangeArrowheads="1"/>
          </p:cNvPicPr>
          <p:nvPr/>
        </p:nvPicPr>
        <p:blipFill>
          <a:blip r:embed="rId5" cstate="print"/>
          <a:srcRect/>
          <a:stretch>
            <a:fillRect/>
          </a:stretch>
        </p:blipFill>
        <p:spPr bwMode="auto">
          <a:xfrm>
            <a:off x="5269435" y="2465512"/>
            <a:ext cx="3874565" cy="4392488"/>
          </a:xfrm>
          <a:prstGeom prst="rect">
            <a:avLst/>
          </a:prstGeom>
          <a:noFill/>
        </p:spPr>
      </p:pic>
      <p:pic>
        <p:nvPicPr>
          <p:cNvPr id="1028" name="Picture 4" descr="http://obrazky.4ever.sk/data/download/ine/stara-kniha-218818.jpg"/>
          <p:cNvPicPr>
            <a:picLocks noChangeAspect="1" noChangeArrowheads="1"/>
          </p:cNvPicPr>
          <p:nvPr/>
        </p:nvPicPr>
        <p:blipFill>
          <a:blip r:embed="rId6" cstate="print"/>
          <a:srcRect/>
          <a:stretch>
            <a:fillRect/>
          </a:stretch>
        </p:blipFill>
        <p:spPr bwMode="auto">
          <a:xfrm>
            <a:off x="3199418" y="0"/>
            <a:ext cx="5944582" cy="3906937"/>
          </a:xfrm>
          <a:prstGeom prst="rect">
            <a:avLst/>
          </a:prstGeom>
          <a:noFill/>
        </p:spPr>
      </p:pic>
      <p:pic>
        <p:nvPicPr>
          <p:cNvPr id="1035" name="Picture 11"/>
          <p:cNvPicPr>
            <a:picLocks noChangeAspect="1" noChangeArrowheads="1"/>
          </p:cNvPicPr>
          <p:nvPr/>
        </p:nvPicPr>
        <p:blipFill>
          <a:blip r:embed="rId7" cstate="print"/>
          <a:srcRect/>
          <a:stretch>
            <a:fillRect/>
          </a:stretch>
        </p:blipFill>
        <p:spPr bwMode="auto">
          <a:xfrm>
            <a:off x="0" y="2636912"/>
            <a:ext cx="9144000" cy="1872208"/>
          </a:xfrm>
          <a:prstGeom prst="rect">
            <a:avLst/>
          </a:prstGeom>
          <a:noFill/>
          <a:ln w="9525">
            <a:noFill/>
            <a:miter lim="800000"/>
            <a:headEnd/>
            <a:tailEnd/>
          </a:ln>
        </p:spPr>
      </p:pic>
      <p:sp>
        <p:nvSpPr>
          <p:cNvPr id="2" name="Nadpis 1"/>
          <p:cNvSpPr>
            <a:spLocks noGrp="1"/>
          </p:cNvSpPr>
          <p:nvPr>
            <p:ph type="ctrTitle"/>
          </p:nvPr>
        </p:nvSpPr>
        <p:spPr>
          <a:xfrm>
            <a:off x="323528" y="2420888"/>
            <a:ext cx="8568952" cy="2160240"/>
          </a:xfrm>
        </p:spPr>
        <p:txBody>
          <a:bodyPr>
            <a:normAutofit/>
          </a:bodyPr>
          <a:lstStyle/>
          <a:p>
            <a:r>
              <a:rPr lang="en-US" sz="3600" b="1" cap="all" dirty="0"/>
              <a:t>Economy of culture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http://www.cz.artfans.eu/images/citajici-zena.jp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pic>
        <p:nvPicPr>
          <p:cNvPr id="14338" name="Picture 2" descr="http://www.slavneobrazy.cz/obr/pict/1522.jpg"/>
          <p:cNvPicPr>
            <a:picLocks noChangeAspect="1" noChangeArrowheads="1"/>
          </p:cNvPicPr>
          <p:nvPr/>
        </p:nvPicPr>
        <p:blipFill>
          <a:blip r:embed="rId3" cstate="print"/>
          <a:srcRect/>
          <a:stretch>
            <a:fillRect/>
          </a:stretch>
        </p:blipFill>
        <p:spPr bwMode="auto">
          <a:xfrm>
            <a:off x="0" y="-1"/>
            <a:ext cx="4572000" cy="6936321"/>
          </a:xfrm>
          <a:prstGeom prst="rect">
            <a:avLst/>
          </a:prstGeom>
          <a:noFill/>
        </p:spPr>
      </p:pic>
      <p:pic>
        <p:nvPicPr>
          <p:cNvPr id="14342" name="Picture 6"/>
          <p:cNvPicPr>
            <a:picLocks noChangeAspect="1" noChangeArrowheads="1"/>
          </p:cNvPicPr>
          <p:nvPr/>
        </p:nvPicPr>
        <p:blipFill>
          <a:blip r:embed="rId4" cstate="print"/>
          <a:srcRect/>
          <a:stretch>
            <a:fillRect/>
          </a:stretch>
        </p:blipFill>
        <p:spPr bwMode="auto">
          <a:xfrm>
            <a:off x="0" y="2132856"/>
            <a:ext cx="9144000" cy="1944216"/>
          </a:xfrm>
          <a:prstGeom prst="rect">
            <a:avLst/>
          </a:prstGeom>
          <a:noFill/>
          <a:ln w="9525">
            <a:noFill/>
            <a:miter lim="800000"/>
            <a:headEnd/>
            <a:tailEnd/>
          </a:ln>
        </p:spPr>
      </p:pic>
      <p:sp>
        <p:nvSpPr>
          <p:cNvPr id="2" name="Nadpis 1"/>
          <p:cNvSpPr>
            <a:spLocks noGrp="1"/>
          </p:cNvSpPr>
          <p:nvPr>
            <p:ph type="ctrTitle"/>
          </p:nvPr>
        </p:nvSpPr>
        <p:spPr/>
        <p:txBody>
          <a:bodyPr>
            <a:normAutofit/>
          </a:bodyPr>
          <a:lstStyle/>
          <a:p>
            <a:r>
              <a:rPr lang="cs-CZ" sz="3600" b="1" cap="all" dirty="0"/>
              <a:t>4.</a:t>
            </a:r>
            <a:r>
              <a:rPr lang="en-US" sz="3600" dirty="0"/>
              <a:t> </a:t>
            </a:r>
            <a:r>
              <a:rPr lang="cs-CZ" sz="3600" b="1" dirty="0"/>
              <a:t>WHAT DOES TERM HIGH CULTURE MEAN?</a:t>
            </a:r>
            <a:endParaRPr lang="cs-CZ" sz="3600" b="1" cap="all" dirty="0"/>
          </a:p>
        </p:txBody>
      </p:sp>
    </p:spTree>
    <p:extLst>
      <p:ext uri="{BB962C8B-B14F-4D97-AF65-F5344CB8AC3E}">
        <p14:creationId xmlns:p14="http://schemas.microsoft.com/office/powerpoint/2010/main" val="2777268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320480"/>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br>
              <a:rPr lang="cs-CZ" dirty="0"/>
            </a:br>
            <a:r>
              <a:rPr lang="en-US" dirty="0"/>
              <a:t>High culture</a:t>
            </a:r>
          </a:p>
        </p:txBody>
      </p:sp>
      <p:sp>
        <p:nvSpPr>
          <p:cNvPr id="3" name="Zástupný symbol pro obsah 2"/>
          <p:cNvSpPr>
            <a:spLocks noGrp="1"/>
          </p:cNvSpPr>
          <p:nvPr>
            <p:ph idx="1"/>
          </p:nvPr>
        </p:nvSpPr>
        <p:spPr/>
        <p:txBody>
          <a:bodyPr>
            <a:normAutofit fontScale="92500" lnSpcReduction="10000"/>
          </a:bodyPr>
          <a:lstStyle/>
          <a:p>
            <a:pPr>
              <a:buNone/>
            </a:pPr>
            <a:r>
              <a:rPr lang="en-US" dirty="0"/>
              <a:t>High culture:</a:t>
            </a:r>
          </a:p>
          <a:p>
            <a:r>
              <a:rPr lang="en-US" dirty="0"/>
              <a:t>„ This is the culture of the </a:t>
            </a:r>
            <a:r>
              <a:rPr lang="en-US" b="1" dirty="0"/>
              <a:t>elite</a:t>
            </a:r>
            <a:r>
              <a:rPr lang="en-US" dirty="0"/>
              <a:t> and usually refers to artistic endeavors such as music, dance, theater, certain writing, architecture, etc.“[CCSU]</a:t>
            </a:r>
          </a:p>
          <a:p>
            <a:r>
              <a:rPr lang="en-US" dirty="0"/>
              <a:t>The artistic entertainment and material artifacts associated with a society's </a:t>
            </a:r>
            <a:r>
              <a:rPr lang="en-US" b="1" dirty="0"/>
              <a:t>aristocracy</a:t>
            </a:r>
            <a:r>
              <a:rPr lang="en-US" dirty="0"/>
              <a:t> or most learned members, usually requiring significant education to be appreciated or highly skilled labor to be produced. [Your dictionary]</a:t>
            </a:r>
          </a:p>
          <a:p>
            <a:endParaRPr lang="en-US" dirty="0"/>
          </a:p>
        </p:txBody>
      </p:sp>
    </p:spTree>
    <p:extLst>
      <p:ext uri="{BB962C8B-B14F-4D97-AF65-F5344CB8AC3E}">
        <p14:creationId xmlns:p14="http://schemas.microsoft.com/office/powerpoint/2010/main" val="3951727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320480"/>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br>
              <a:rPr lang="cs-CZ" dirty="0"/>
            </a:br>
            <a:r>
              <a:rPr lang="en-US" dirty="0"/>
              <a:t>High culture</a:t>
            </a:r>
          </a:p>
        </p:txBody>
      </p:sp>
      <p:sp>
        <p:nvSpPr>
          <p:cNvPr id="3" name="Zástupný symbol pro obsah 2"/>
          <p:cNvSpPr>
            <a:spLocks noGrp="1"/>
          </p:cNvSpPr>
          <p:nvPr>
            <p:ph idx="1"/>
          </p:nvPr>
        </p:nvSpPr>
        <p:spPr/>
        <p:txBody>
          <a:bodyPr>
            <a:normAutofit/>
          </a:bodyPr>
          <a:lstStyle/>
          <a:p>
            <a:pPr>
              <a:buNone/>
            </a:pPr>
            <a:r>
              <a:rPr lang="en-US" dirty="0"/>
              <a:t>Motivation:</a:t>
            </a:r>
          </a:p>
          <a:p>
            <a:r>
              <a:rPr lang="en-US" dirty="0"/>
              <a:t>Achievement of catharsis</a:t>
            </a:r>
          </a:p>
          <a:p>
            <a:pPr lvl="1"/>
            <a:r>
              <a:rPr lang="en-US" dirty="0"/>
              <a:t>mental cleansing, mystical purification of the soul from all sensual, </a:t>
            </a:r>
          </a:p>
          <a:p>
            <a:r>
              <a:rPr lang="en-US" dirty="0"/>
              <a:t>Uplifting of the spirit</a:t>
            </a:r>
          </a:p>
          <a:p>
            <a:r>
              <a:rPr lang="en-US" dirty="0"/>
              <a:t>To show social status</a:t>
            </a:r>
          </a:p>
          <a:p>
            <a:r>
              <a:rPr lang="en-US" dirty="0"/>
              <a:t>Escape from the real world</a:t>
            </a:r>
          </a:p>
        </p:txBody>
      </p:sp>
    </p:spTree>
    <p:extLst>
      <p:ext uri="{BB962C8B-B14F-4D97-AF65-F5344CB8AC3E}">
        <p14:creationId xmlns:p14="http://schemas.microsoft.com/office/powerpoint/2010/main" val="1091874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http://www.cz.artfans.eu/images/citajici-zena.jp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pic>
        <p:nvPicPr>
          <p:cNvPr id="14338" name="Picture 2" descr="http://www.slavneobrazy.cz/obr/pict/1522.jpg"/>
          <p:cNvPicPr>
            <a:picLocks noChangeAspect="1" noChangeArrowheads="1"/>
          </p:cNvPicPr>
          <p:nvPr/>
        </p:nvPicPr>
        <p:blipFill>
          <a:blip r:embed="rId3" cstate="print"/>
          <a:srcRect/>
          <a:stretch>
            <a:fillRect/>
          </a:stretch>
        </p:blipFill>
        <p:spPr bwMode="auto">
          <a:xfrm>
            <a:off x="0" y="-1"/>
            <a:ext cx="4572000" cy="6936321"/>
          </a:xfrm>
          <a:prstGeom prst="rect">
            <a:avLst/>
          </a:prstGeom>
          <a:noFill/>
        </p:spPr>
      </p:pic>
      <p:pic>
        <p:nvPicPr>
          <p:cNvPr id="14342" name="Picture 6"/>
          <p:cNvPicPr>
            <a:picLocks noChangeAspect="1" noChangeArrowheads="1"/>
          </p:cNvPicPr>
          <p:nvPr/>
        </p:nvPicPr>
        <p:blipFill>
          <a:blip r:embed="rId4" cstate="print"/>
          <a:srcRect/>
          <a:stretch>
            <a:fillRect/>
          </a:stretch>
        </p:blipFill>
        <p:spPr bwMode="auto">
          <a:xfrm>
            <a:off x="0" y="2132856"/>
            <a:ext cx="9144000" cy="1944216"/>
          </a:xfrm>
          <a:prstGeom prst="rect">
            <a:avLst/>
          </a:prstGeom>
          <a:noFill/>
          <a:ln w="9525">
            <a:noFill/>
            <a:miter lim="800000"/>
            <a:headEnd/>
            <a:tailEnd/>
          </a:ln>
        </p:spPr>
      </p:pic>
      <p:sp>
        <p:nvSpPr>
          <p:cNvPr id="2" name="Nadpis 1"/>
          <p:cNvSpPr>
            <a:spLocks noGrp="1"/>
          </p:cNvSpPr>
          <p:nvPr>
            <p:ph type="ctrTitle"/>
          </p:nvPr>
        </p:nvSpPr>
        <p:spPr/>
        <p:txBody>
          <a:bodyPr>
            <a:normAutofit/>
          </a:bodyPr>
          <a:lstStyle/>
          <a:p>
            <a:r>
              <a:rPr lang="cs-CZ" sz="3600" b="1" cap="all" dirty="0"/>
              <a:t>5.</a:t>
            </a:r>
            <a:r>
              <a:rPr lang="en-US" sz="3600" dirty="0"/>
              <a:t> </a:t>
            </a:r>
            <a:r>
              <a:rPr lang="cs-CZ" sz="3600" b="1" dirty="0"/>
              <a:t>WHAT DOES TERM POPULAR CULTURE MEAN?</a:t>
            </a:r>
            <a:endParaRPr lang="cs-CZ" sz="3600" b="1" cap="all" dirty="0"/>
          </a:p>
        </p:txBody>
      </p:sp>
    </p:spTree>
    <p:extLst>
      <p:ext uri="{BB962C8B-B14F-4D97-AF65-F5344CB8AC3E}">
        <p14:creationId xmlns:p14="http://schemas.microsoft.com/office/powerpoint/2010/main" val="3554619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320480"/>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br>
              <a:rPr lang="cs-CZ" dirty="0"/>
            </a:br>
            <a:r>
              <a:rPr lang="en-US" dirty="0"/>
              <a:t>Popular culture</a:t>
            </a:r>
          </a:p>
        </p:txBody>
      </p:sp>
      <p:sp>
        <p:nvSpPr>
          <p:cNvPr id="3" name="Zástupný symbol pro obsah 2"/>
          <p:cNvSpPr>
            <a:spLocks noGrp="1"/>
          </p:cNvSpPr>
          <p:nvPr>
            <p:ph idx="1"/>
          </p:nvPr>
        </p:nvSpPr>
        <p:spPr/>
        <p:txBody>
          <a:bodyPr>
            <a:normAutofit/>
          </a:bodyPr>
          <a:lstStyle/>
          <a:p>
            <a:pPr>
              <a:buNone/>
            </a:pPr>
            <a:r>
              <a:rPr lang="en-GB" dirty="0"/>
              <a:t>Popular culture (also „pop culture“)</a:t>
            </a:r>
          </a:p>
          <a:p>
            <a:r>
              <a:rPr lang="en-GB" dirty="0"/>
              <a:t>Culture based on the tastes of </a:t>
            </a:r>
            <a:r>
              <a:rPr lang="en-GB" b="1" dirty="0"/>
              <a:t>ordinary people </a:t>
            </a:r>
            <a:r>
              <a:rPr lang="en-GB" dirty="0"/>
              <a:t>rather than an educated elite. [oxford dictionary]</a:t>
            </a:r>
          </a:p>
          <a:p>
            <a:r>
              <a:rPr lang="en-GB" dirty="0"/>
              <a:t>music, TV, cinema, books, etc. That are popular and enjoyed by </a:t>
            </a:r>
            <a:r>
              <a:rPr lang="en-GB" b="1" dirty="0"/>
              <a:t>ordinary people</a:t>
            </a:r>
            <a:r>
              <a:rPr lang="en-GB" dirty="0"/>
              <a:t>, rather than experts or very educated people [Cambridge dictionary]</a:t>
            </a:r>
          </a:p>
        </p:txBody>
      </p:sp>
    </p:spTree>
    <p:extLst>
      <p:ext uri="{BB962C8B-B14F-4D97-AF65-F5344CB8AC3E}">
        <p14:creationId xmlns:p14="http://schemas.microsoft.com/office/powerpoint/2010/main" val="4227128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320480"/>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br>
              <a:rPr lang="cs-CZ" dirty="0"/>
            </a:br>
            <a:r>
              <a:rPr lang="en-US" dirty="0"/>
              <a:t>Popular culture</a:t>
            </a:r>
          </a:p>
        </p:txBody>
      </p:sp>
      <p:sp>
        <p:nvSpPr>
          <p:cNvPr id="3" name="Zástupný symbol pro obsah 2"/>
          <p:cNvSpPr>
            <a:spLocks noGrp="1"/>
          </p:cNvSpPr>
          <p:nvPr>
            <p:ph idx="1"/>
          </p:nvPr>
        </p:nvSpPr>
        <p:spPr/>
        <p:txBody>
          <a:bodyPr>
            <a:normAutofit/>
          </a:bodyPr>
          <a:lstStyle/>
          <a:p>
            <a:pPr>
              <a:buNone/>
            </a:pPr>
            <a:r>
              <a:rPr lang="en-US" dirty="0"/>
              <a:t>Motivation:</a:t>
            </a:r>
          </a:p>
          <a:p>
            <a:r>
              <a:rPr lang="en-US" dirty="0"/>
              <a:t>Possibility of social interaction</a:t>
            </a:r>
          </a:p>
          <a:p>
            <a:r>
              <a:rPr lang="en-US" dirty="0"/>
              <a:t>Escape from the real world</a:t>
            </a:r>
          </a:p>
          <a:p>
            <a:r>
              <a:rPr lang="en-US" dirty="0"/>
              <a:t>Have a fun</a:t>
            </a:r>
          </a:p>
          <a:p>
            <a:pPr marL="0" indent="0">
              <a:buNone/>
            </a:pPr>
            <a:endParaRPr lang="cs-CZ" dirty="0"/>
          </a:p>
        </p:txBody>
      </p:sp>
    </p:spTree>
    <p:extLst>
      <p:ext uri="{BB962C8B-B14F-4D97-AF65-F5344CB8AC3E}">
        <p14:creationId xmlns:p14="http://schemas.microsoft.com/office/powerpoint/2010/main" val="4101869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752528"/>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br>
              <a:rPr lang="cs-CZ" dirty="0"/>
            </a:br>
            <a:r>
              <a:rPr lang="en-US" dirty="0"/>
              <a:t>How wage affect attendance in events</a:t>
            </a:r>
          </a:p>
        </p:txBody>
      </p:sp>
      <p:pic>
        <p:nvPicPr>
          <p:cNvPr id="7" name="Zástupný symbol pro obsah 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11560" y="1758826"/>
            <a:ext cx="7419947" cy="4525963"/>
          </a:xfrm>
        </p:spPr>
      </p:pic>
    </p:spTree>
    <p:extLst>
      <p:ext uri="{BB962C8B-B14F-4D97-AF65-F5344CB8AC3E}">
        <p14:creationId xmlns:p14="http://schemas.microsoft.com/office/powerpoint/2010/main" val="520554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7" name="Picture 4"/>
          <p:cNvPicPr>
            <a:picLocks noChangeAspect="1" noChangeArrowheads="1"/>
          </p:cNvPicPr>
          <p:nvPr/>
        </p:nvPicPr>
        <p:blipFill>
          <a:blip r:embed="rId3" cstate="print"/>
          <a:srcRect/>
          <a:stretch>
            <a:fillRect/>
          </a:stretch>
        </p:blipFill>
        <p:spPr bwMode="auto">
          <a:xfrm>
            <a:off x="0" y="2780928"/>
            <a:ext cx="9144000" cy="1728192"/>
          </a:xfrm>
          <a:prstGeom prst="rect">
            <a:avLst/>
          </a:prstGeom>
          <a:noFill/>
          <a:ln w="9525">
            <a:noFill/>
            <a:miter lim="800000"/>
            <a:headEnd/>
            <a:tailEnd/>
          </a:ln>
        </p:spPr>
      </p:pic>
      <p:sp>
        <p:nvSpPr>
          <p:cNvPr id="2" name="Nadpis 1"/>
          <p:cNvSpPr>
            <a:spLocks noGrp="1"/>
          </p:cNvSpPr>
          <p:nvPr>
            <p:ph type="title"/>
          </p:nvPr>
        </p:nvSpPr>
        <p:spPr>
          <a:xfrm>
            <a:off x="503548" y="3068960"/>
            <a:ext cx="8136904" cy="1362075"/>
          </a:xfrm>
        </p:spPr>
        <p:txBody>
          <a:bodyPr>
            <a:normAutofit/>
          </a:bodyPr>
          <a:lstStyle/>
          <a:p>
            <a:pPr lvl="0"/>
            <a:r>
              <a:rPr lang="cs-CZ" sz="3600" dirty="0"/>
              <a:t>6.</a:t>
            </a:r>
            <a:r>
              <a:rPr lang="en-US" sz="3600" dirty="0"/>
              <a:t> What is </a:t>
            </a:r>
            <a:r>
              <a:rPr lang="en-US" sz="3600" dirty="0" err="1"/>
              <a:t>Baumol's</a:t>
            </a:r>
            <a:r>
              <a:rPr lang="en-US" sz="3600" dirty="0"/>
              <a:t> cost disease?</a:t>
            </a:r>
          </a:p>
        </p:txBody>
      </p:sp>
    </p:spTree>
    <p:extLst>
      <p:ext uri="{BB962C8B-B14F-4D97-AF65-F5344CB8AC3E}">
        <p14:creationId xmlns:p14="http://schemas.microsoft.com/office/powerpoint/2010/main" val="1269447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320480"/>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br>
              <a:rPr lang="cs-CZ" dirty="0"/>
            </a:br>
            <a:r>
              <a:rPr lang="en-US" dirty="0" err="1"/>
              <a:t>Baumol´s</a:t>
            </a:r>
            <a:r>
              <a:rPr lang="en-US" dirty="0"/>
              <a:t> cost disease</a:t>
            </a:r>
            <a:endParaRPr lang="cs-CZ" dirty="0"/>
          </a:p>
        </p:txBody>
      </p:sp>
      <p:sp>
        <p:nvSpPr>
          <p:cNvPr id="3" name="Zástupný symbol pro obsah 2"/>
          <p:cNvSpPr>
            <a:spLocks noGrp="1"/>
          </p:cNvSpPr>
          <p:nvPr>
            <p:ph idx="1"/>
          </p:nvPr>
        </p:nvSpPr>
        <p:spPr/>
        <p:txBody>
          <a:bodyPr>
            <a:normAutofit/>
          </a:bodyPr>
          <a:lstStyle/>
          <a:p>
            <a:r>
              <a:rPr lang="en-US" dirty="0"/>
              <a:t>Phenomenon described by </a:t>
            </a:r>
            <a:r>
              <a:rPr lang="en-US" dirty="0" err="1"/>
              <a:t>Bauml</a:t>
            </a:r>
            <a:r>
              <a:rPr lang="en-US" dirty="0"/>
              <a:t> and Bowen in the 1960s</a:t>
            </a:r>
          </a:p>
          <a:p>
            <a:r>
              <a:rPr lang="en-US" dirty="0"/>
              <a:t>Rise of salaries of musicians without productivity changes</a:t>
            </a:r>
          </a:p>
          <a:p>
            <a:r>
              <a:rPr lang="en-US" dirty="0"/>
              <a:t>Rise of wages in automobile factory X in opera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br>
              <a:rPr lang="cs-CZ" dirty="0"/>
            </a:br>
            <a:r>
              <a:rPr lang="en-US" dirty="0" err="1"/>
              <a:t>Baumol´s</a:t>
            </a:r>
            <a:r>
              <a:rPr lang="en-US" dirty="0"/>
              <a:t> cost disease</a:t>
            </a:r>
            <a:endParaRPr lang="cs-CZ" dirty="0"/>
          </a:p>
        </p:txBody>
      </p:sp>
      <p:sp>
        <p:nvSpPr>
          <p:cNvPr id="3" name="Zástupný symbol pro obsah 2"/>
          <p:cNvSpPr>
            <a:spLocks noGrp="1"/>
          </p:cNvSpPr>
          <p:nvPr>
            <p:ph idx="1"/>
          </p:nvPr>
        </p:nvSpPr>
        <p:spPr/>
        <p:txBody>
          <a:bodyPr/>
          <a:lstStyle/>
          <a:p>
            <a:pPr marL="0" indent="0">
              <a:buNone/>
            </a:pP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729656"/>
            <a:ext cx="77851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http://www.cz.artfans.eu/images/citajici-zena.jp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pic>
        <p:nvPicPr>
          <p:cNvPr id="14338" name="Picture 2" descr="http://www.slavneobrazy.cz/obr/pict/1522.jpg"/>
          <p:cNvPicPr>
            <a:picLocks noChangeAspect="1" noChangeArrowheads="1"/>
          </p:cNvPicPr>
          <p:nvPr/>
        </p:nvPicPr>
        <p:blipFill>
          <a:blip r:embed="rId3" cstate="print"/>
          <a:srcRect/>
          <a:stretch>
            <a:fillRect/>
          </a:stretch>
        </p:blipFill>
        <p:spPr bwMode="auto">
          <a:xfrm>
            <a:off x="0" y="-1"/>
            <a:ext cx="4572000" cy="6936321"/>
          </a:xfrm>
          <a:prstGeom prst="rect">
            <a:avLst/>
          </a:prstGeom>
          <a:noFill/>
        </p:spPr>
      </p:pic>
      <p:pic>
        <p:nvPicPr>
          <p:cNvPr id="14342" name="Picture 6"/>
          <p:cNvPicPr>
            <a:picLocks noChangeAspect="1" noChangeArrowheads="1"/>
          </p:cNvPicPr>
          <p:nvPr/>
        </p:nvPicPr>
        <p:blipFill>
          <a:blip r:embed="rId4" cstate="print"/>
          <a:srcRect/>
          <a:stretch>
            <a:fillRect/>
          </a:stretch>
        </p:blipFill>
        <p:spPr bwMode="auto">
          <a:xfrm>
            <a:off x="0" y="2132856"/>
            <a:ext cx="9144000" cy="1944216"/>
          </a:xfrm>
          <a:prstGeom prst="rect">
            <a:avLst/>
          </a:prstGeom>
          <a:noFill/>
          <a:ln w="9525">
            <a:noFill/>
            <a:miter lim="800000"/>
            <a:headEnd/>
            <a:tailEnd/>
          </a:ln>
        </p:spPr>
      </p:pic>
      <p:sp>
        <p:nvSpPr>
          <p:cNvPr id="2" name="Nadpis 1"/>
          <p:cNvSpPr>
            <a:spLocks noGrp="1"/>
          </p:cNvSpPr>
          <p:nvPr>
            <p:ph type="ctrTitle"/>
          </p:nvPr>
        </p:nvSpPr>
        <p:spPr/>
        <p:txBody>
          <a:bodyPr>
            <a:normAutofit/>
          </a:bodyPr>
          <a:lstStyle/>
          <a:p>
            <a:pPr lvl="0"/>
            <a:r>
              <a:rPr lang="cs-CZ" sz="3600" b="1" cap="all" dirty="0"/>
              <a:t>1.</a:t>
            </a:r>
            <a:r>
              <a:rPr lang="en-US" sz="3600" b="1" cap="all" dirty="0"/>
              <a:t>Find definition of culture</a:t>
            </a:r>
            <a:endParaRPr lang="cs-CZ" sz="3600" b="1" cap="al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320480"/>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br>
              <a:rPr lang="cs-CZ" dirty="0"/>
            </a:br>
            <a:r>
              <a:rPr lang="en-US" dirty="0" err="1"/>
              <a:t>Baumol´s</a:t>
            </a:r>
            <a:r>
              <a:rPr lang="en-US" dirty="0"/>
              <a:t> cost disease</a:t>
            </a:r>
            <a:endParaRPr lang="cs-CZ" dirty="0"/>
          </a:p>
        </p:txBody>
      </p:sp>
      <p:sp>
        <p:nvSpPr>
          <p:cNvPr id="3" name="Zástupný symbol pro obsah 2"/>
          <p:cNvSpPr>
            <a:spLocks noGrp="1"/>
          </p:cNvSpPr>
          <p:nvPr>
            <p:ph idx="1"/>
          </p:nvPr>
        </p:nvSpPr>
        <p:spPr/>
        <p:txBody>
          <a:bodyPr>
            <a:normAutofit fontScale="77500" lnSpcReduction="20000"/>
          </a:bodyPr>
          <a:lstStyle/>
          <a:p>
            <a:pPr marL="0" indent="0">
              <a:buNone/>
            </a:pPr>
            <a:r>
              <a:rPr lang="en-US" dirty="0"/>
              <a:t>Weakness of theory:</a:t>
            </a:r>
          </a:p>
          <a:p>
            <a:r>
              <a:rPr lang="en-US" dirty="0"/>
              <a:t>Modern technology influence the productivity of culture</a:t>
            </a:r>
          </a:p>
          <a:p>
            <a:pPr lvl="1"/>
            <a:r>
              <a:rPr lang="en-US" b="1" dirty="0"/>
              <a:t>Past: </a:t>
            </a:r>
            <a:r>
              <a:rPr lang="en-US" dirty="0"/>
              <a:t>composers wrote score by hand</a:t>
            </a:r>
          </a:p>
          <a:p>
            <a:pPr lvl="1"/>
            <a:r>
              <a:rPr lang="en-US" b="1" dirty="0"/>
              <a:t>Now: </a:t>
            </a:r>
            <a:r>
              <a:rPr lang="en-US" dirty="0"/>
              <a:t>composers use PC programs to wrote a score</a:t>
            </a:r>
          </a:p>
          <a:p>
            <a:pPr lvl="1"/>
            <a:r>
              <a:rPr lang="en-US" b="1" dirty="0"/>
              <a:t>Past: </a:t>
            </a:r>
            <a:r>
              <a:rPr lang="en-US" dirty="0"/>
              <a:t>painters mixed colors by themselves</a:t>
            </a:r>
          </a:p>
          <a:p>
            <a:pPr lvl="1"/>
            <a:r>
              <a:rPr lang="en-US" b="1" dirty="0"/>
              <a:t>Now: </a:t>
            </a:r>
            <a:r>
              <a:rPr lang="en-US" dirty="0"/>
              <a:t>painters can buy any color shade</a:t>
            </a:r>
          </a:p>
          <a:p>
            <a:r>
              <a:rPr lang="en-US" dirty="0"/>
              <a:t>Delivery of cultural products</a:t>
            </a:r>
          </a:p>
          <a:p>
            <a:pPr lvl="1"/>
            <a:r>
              <a:rPr lang="en-US" dirty="0"/>
              <a:t>More people are able to consume cultural products and services because of modern technologies</a:t>
            </a:r>
          </a:p>
          <a:p>
            <a:pPr lvl="2"/>
            <a:r>
              <a:rPr lang="en-US" dirty="0"/>
              <a:t>Records</a:t>
            </a:r>
          </a:p>
          <a:p>
            <a:pPr lvl="2"/>
            <a:r>
              <a:rPr lang="en-US" dirty="0"/>
              <a:t>Pictures of paintings</a:t>
            </a:r>
          </a:p>
          <a:p>
            <a:pPr lvl="2"/>
            <a:r>
              <a:rPr lang="en-US" dirty="0"/>
              <a:t>Virtual visit of galleries etc.</a:t>
            </a:r>
          </a:p>
        </p:txBody>
      </p:sp>
    </p:spTree>
    <p:extLst>
      <p:ext uri="{BB962C8B-B14F-4D97-AF65-F5344CB8AC3E}">
        <p14:creationId xmlns:p14="http://schemas.microsoft.com/office/powerpoint/2010/main" val="2718248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844824"/>
            <a:ext cx="8424936" cy="4536504"/>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224136"/>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br>
              <a:rPr lang="cs-CZ" dirty="0"/>
            </a:br>
            <a:r>
              <a:rPr lang="en-US" dirty="0"/>
              <a:t>How could we measure productivity in culture?</a:t>
            </a:r>
            <a:endParaRPr lang="cs-CZ" dirty="0"/>
          </a:p>
        </p:txBody>
      </p:sp>
      <p:sp>
        <p:nvSpPr>
          <p:cNvPr id="3" name="Zástupný symbol pro obsah 2"/>
          <p:cNvSpPr>
            <a:spLocks noGrp="1"/>
          </p:cNvSpPr>
          <p:nvPr>
            <p:ph idx="1"/>
          </p:nvPr>
        </p:nvSpPr>
        <p:spPr>
          <a:xfrm>
            <a:off x="467544" y="1844824"/>
            <a:ext cx="8229600" cy="4525963"/>
          </a:xfrm>
        </p:spPr>
        <p:txBody>
          <a:bodyPr>
            <a:normAutofit lnSpcReduction="10000"/>
          </a:bodyPr>
          <a:lstStyle/>
          <a:p>
            <a:pPr marL="0" indent="0">
              <a:buNone/>
            </a:pPr>
            <a:r>
              <a:rPr lang="en-US" dirty="0"/>
              <a:t>It doesn't exist single index for all culture branches</a:t>
            </a:r>
          </a:p>
          <a:p>
            <a:r>
              <a:rPr lang="en-US" dirty="0"/>
              <a:t>What is used</a:t>
            </a:r>
          </a:p>
          <a:p>
            <a:pPr lvl="1"/>
            <a:r>
              <a:rPr lang="en-US" dirty="0"/>
              <a:t>Number of (play, paintings, songs, etc.) per month?</a:t>
            </a:r>
          </a:p>
          <a:p>
            <a:pPr lvl="2"/>
            <a:r>
              <a:rPr lang="en-US" dirty="0"/>
              <a:t>Problem: How to measure quality of product?</a:t>
            </a:r>
          </a:p>
          <a:p>
            <a:pPr lvl="1"/>
            <a:r>
              <a:rPr lang="en-US" dirty="0"/>
              <a:t>Profit</a:t>
            </a:r>
          </a:p>
          <a:p>
            <a:pPr lvl="2"/>
            <a:r>
              <a:rPr lang="en-US" dirty="0"/>
              <a:t>Problem: Popular vs. Traditional art </a:t>
            </a:r>
            <a:endParaRPr lang="cs-CZ" dirty="0"/>
          </a:p>
          <a:p>
            <a:pPr lvl="3"/>
            <a:r>
              <a:rPr lang="en-US" dirty="0"/>
              <a:t>Film industry vs. Opera-&gt;film industry is in general self-sufficient. Opera cannot exist without state support </a:t>
            </a:r>
          </a:p>
          <a:p>
            <a:pPr lvl="1"/>
            <a:endParaRPr lang="cs-CZ" dirty="0"/>
          </a:p>
        </p:txBody>
      </p:sp>
    </p:spTree>
    <p:extLst>
      <p:ext uri="{BB962C8B-B14F-4D97-AF65-F5344CB8AC3E}">
        <p14:creationId xmlns:p14="http://schemas.microsoft.com/office/powerpoint/2010/main" val="2304487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772816"/>
            <a:ext cx="8280920" cy="3960440"/>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548680"/>
            <a:ext cx="9144000" cy="1152128"/>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br>
              <a:rPr lang="cs-CZ" dirty="0"/>
            </a:br>
            <a:r>
              <a:rPr lang="en-US" dirty="0"/>
              <a:t>How could we increase production in culture?</a:t>
            </a:r>
            <a:endParaRPr lang="cs-CZ" dirty="0"/>
          </a:p>
        </p:txBody>
      </p:sp>
      <p:sp>
        <p:nvSpPr>
          <p:cNvPr id="3" name="Zástupný symbol pro obsah 2"/>
          <p:cNvSpPr>
            <a:spLocks noGrp="1"/>
          </p:cNvSpPr>
          <p:nvPr>
            <p:ph idx="1"/>
          </p:nvPr>
        </p:nvSpPr>
        <p:spPr>
          <a:xfrm>
            <a:off x="457200" y="1722481"/>
            <a:ext cx="8229600" cy="4525963"/>
          </a:xfrm>
        </p:spPr>
        <p:txBody>
          <a:bodyPr>
            <a:normAutofit/>
          </a:bodyPr>
          <a:lstStyle/>
          <a:p>
            <a:r>
              <a:rPr lang="en-US" dirty="0"/>
              <a:t>Motivate artist (How?)</a:t>
            </a:r>
          </a:p>
          <a:p>
            <a:pPr lvl="1"/>
            <a:r>
              <a:rPr lang="en-US" dirty="0"/>
              <a:t>According </a:t>
            </a:r>
            <a:r>
              <a:rPr lang="en-US" dirty="0" err="1"/>
              <a:t>Baumol´s</a:t>
            </a:r>
            <a:r>
              <a:rPr lang="en-US" dirty="0"/>
              <a:t> cost disease increasing of wages doesn't mean increasing of productivity</a:t>
            </a:r>
          </a:p>
          <a:p>
            <a:r>
              <a:rPr lang="en-US" dirty="0"/>
              <a:t>Have more artist? (what about quality)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img.ihned.cz/attachment.php/920/37000920/aiostuv45EF7GHIJLOlbdeghpqr1TUAn/USA_NORSKO_VYTVARNE_AUKCE_MUNCH_717.jpg"/>
          <p:cNvPicPr>
            <a:picLocks noChangeAspect="1" noChangeArrowheads="1"/>
          </p:cNvPicPr>
          <p:nvPr/>
        </p:nvPicPr>
        <p:blipFill>
          <a:blip r:embed="rId2" cstate="print"/>
          <a:srcRect/>
          <a:stretch>
            <a:fillRect/>
          </a:stretch>
        </p:blipFill>
        <p:spPr bwMode="auto">
          <a:xfrm>
            <a:off x="0" y="0"/>
            <a:ext cx="9154776" cy="6858000"/>
          </a:xfrm>
          <a:prstGeom prst="rect">
            <a:avLst/>
          </a:prstGeom>
          <a:noFill/>
        </p:spPr>
      </p:pic>
      <p:pic>
        <p:nvPicPr>
          <p:cNvPr id="5" name="Picture 4"/>
          <p:cNvPicPr>
            <a:picLocks noChangeAspect="1" noChangeArrowheads="1"/>
          </p:cNvPicPr>
          <p:nvPr/>
        </p:nvPicPr>
        <p:blipFill>
          <a:blip r:embed="rId3" cstate="print"/>
          <a:srcRect/>
          <a:stretch>
            <a:fillRect/>
          </a:stretch>
        </p:blipFill>
        <p:spPr bwMode="auto">
          <a:xfrm>
            <a:off x="0" y="2708920"/>
            <a:ext cx="9144000" cy="2520280"/>
          </a:xfrm>
          <a:prstGeom prst="rect">
            <a:avLst/>
          </a:prstGeom>
          <a:noFill/>
          <a:ln w="9525">
            <a:noFill/>
            <a:miter lim="800000"/>
            <a:headEnd/>
            <a:tailEnd/>
          </a:ln>
        </p:spPr>
      </p:pic>
      <p:sp>
        <p:nvSpPr>
          <p:cNvPr id="2" name="Nadpis 1"/>
          <p:cNvSpPr>
            <a:spLocks noGrp="1"/>
          </p:cNvSpPr>
          <p:nvPr>
            <p:ph type="title"/>
          </p:nvPr>
        </p:nvSpPr>
        <p:spPr>
          <a:xfrm>
            <a:off x="827584" y="2708920"/>
            <a:ext cx="7772400" cy="1944216"/>
          </a:xfrm>
        </p:spPr>
        <p:txBody>
          <a:bodyPr>
            <a:normAutofit fontScale="90000"/>
          </a:bodyPr>
          <a:lstStyle/>
          <a:p>
            <a:pPr lvl="0"/>
            <a:br>
              <a:rPr lang="cs-CZ" dirty="0"/>
            </a:br>
            <a:r>
              <a:rPr lang="cs-CZ" dirty="0"/>
              <a:t>7. </a:t>
            </a:r>
            <a:r>
              <a:rPr lang="en-US" dirty="0"/>
              <a:t>International organizations  which focused on culture</a:t>
            </a:r>
          </a:p>
        </p:txBody>
      </p:sp>
    </p:spTree>
    <p:extLst>
      <p:ext uri="{BB962C8B-B14F-4D97-AF65-F5344CB8AC3E}">
        <p14:creationId xmlns:p14="http://schemas.microsoft.com/office/powerpoint/2010/main" val="1867661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20/37000920/aiostuv45EF7GHIJLOlbdeghpqr1TUAn/USA_NORSKO_VYTVARNE_AUKCE_MUNCH_717.jpg"/>
          <p:cNvPicPr>
            <a:picLocks noChangeAspect="1" noChangeArrowheads="1"/>
          </p:cNvPicPr>
          <p:nvPr/>
        </p:nvPicPr>
        <p:blipFill>
          <a:blip r:embed="rId2" cstate="print"/>
          <a:srcRect/>
          <a:stretch>
            <a:fillRect/>
          </a:stretch>
        </p:blipFill>
        <p:spPr bwMode="auto">
          <a:xfrm>
            <a:off x="0" y="0"/>
            <a:ext cx="9154776"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844824"/>
            <a:ext cx="8280920" cy="4032448"/>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548680"/>
            <a:ext cx="9144000" cy="1080120"/>
          </a:xfrm>
          <a:prstGeom prst="rect">
            <a:avLst/>
          </a:prstGeom>
          <a:noFill/>
          <a:ln w="9525">
            <a:noFill/>
            <a:miter lim="800000"/>
            <a:headEnd/>
            <a:tailEnd/>
          </a:ln>
        </p:spPr>
      </p:pic>
      <p:sp>
        <p:nvSpPr>
          <p:cNvPr id="2" name="Nadpis 1"/>
          <p:cNvSpPr>
            <a:spLocks noGrp="1"/>
          </p:cNvSpPr>
          <p:nvPr>
            <p:ph type="title"/>
          </p:nvPr>
        </p:nvSpPr>
        <p:spPr>
          <a:xfrm>
            <a:off x="462588" y="188640"/>
            <a:ext cx="8229600" cy="1143000"/>
          </a:xfrm>
        </p:spPr>
        <p:txBody>
          <a:bodyPr>
            <a:normAutofit fontScale="90000"/>
          </a:bodyPr>
          <a:lstStyle/>
          <a:p>
            <a:br>
              <a:rPr lang="cs-CZ" dirty="0"/>
            </a:br>
            <a:r>
              <a:rPr lang="en-US" dirty="0"/>
              <a:t>International organizations  which focused on culture</a:t>
            </a:r>
            <a:endParaRPr lang="cs-CZ" dirty="0"/>
          </a:p>
        </p:txBody>
      </p:sp>
      <p:sp>
        <p:nvSpPr>
          <p:cNvPr id="3" name="Zástupný symbol pro obsah 2"/>
          <p:cNvSpPr>
            <a:spLocks noGrp="1"/>
          </p:cNvSpPr>
          <p:nvPr>
            <p:ph idx="1"/>
          </p:nvPr>
        </p:nvSpPr>
        <p:spPr>
          <a:xfrm>
            <a:off x="395536" y="1916832"/>
            <a:ext cx="8229600" cy="4525963"/>
          </a:xfrm>
        </p:spPr>
        <p:txBody>
          <a:bodyPr>
            <a:normAutofit/>
          </a:bodyPr>
          <a:lstStyle/>
          <a:p>
            <a:r>
              <a:rPr lang="en-US" dirty="0"/>
              <a:t>UNESCO – United Nations Educational, Scientific and Cultural Organization</a:t>
            </a:r>
          </a:p>
          <a:p>
            <a:pPr lvl="1"/>
            <a:r>
              <a:rPr lang="en-US" dirty="0"/>
              <a:t>https://en.unesco.org/</a:t>
            </a:r>
          </a:p>
          <a:p>
            <a:r>
              <a:rPr lang="en-US" dirty="0"/>
              <a:t>ITI –International Theatre Institution</a:t>
            </a:r>
          </a:p>
          <a:p>
            <a:pPr lvl="1"/>
            <a:r>
              <a:rPr lang="en-US" dirty="0"/>
              <a:t>https://www.iti-worldwide.org/iti.html</a:t>
            </a:r>
          </a:p>
          <a:p>
            <a:r>
              <a:rPr lang="en-US" dirty="0"/>
              <a:t>ASEMUS – Asia Europe Museum Network</a:t>
            </a:r>
          </a:p>
          <a:p>
            <a:pPr lvl="1"/>
            <a:r>
              <a:rPr lang="en-US" dirty="0"/>
              <a:t>http://asemus.museum/</a:t>
            </a:r>
          </a:p>
        </p:txBody>
      </p:sp>
    </p:spTree>
    <p:extLst>
      <p:ext uri="{BB962C8B-B14F-4D97-AF65-F5344CB8AC3E}">
        <p14:creationId xmlns:p14="http://schemas.microsoft.com/office/powerpoint/2010/main" val="2862991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im9.cz/iR/importprodukt-orig/721/72152f9156285dfd5168381c586206ba.jpg"/>
          <p:cNvPicPr>
            <a:picLocks noChangeAspect="1" noChangeArrowheads="1"/>
          </p:cNvPicPr>
          <p:nvPr/>
        </p:nvPicPr>
        <p:blipFill>
          <a:blip r:embed="rId2" cstate="print"/>
          <a:srcRect/>
          <a:stretch>
            <a:fillRect/>
          </a:stretch>
        </p:blipFill>
        <p:spPr bwMode="auto">
          <a:xfrm>
            <a:off x="0" y="-1"/>
            <a:ext cx="9144000" cy="6882979"/>
          </a:xfrm>
          <a:prstGeom prst="rect">
            <a:avLst/>
          </a:prstGeom>
          <a:noFill/>
        </p:spPr>
      </p:pic>
      <p:pic>
        <p:nvPicPr>
          <p:cNvPr id="3" name="Picture 4"/>
          <p:cNvPicPr>
            <a:picLocks noChangeAspect="1" noChangeArrowheads="1"/>
          </p:cNvPicPr>
          <p:nvPr/>
        </p:nvPicPr>
        <p:blipFill>
          <a:blip r:embed="rId3" cstate="print"/>
          <a:srcRect/>
          <a:stretch>
            <a:fillRect/>
          </a:stretch>
        </p:blipFill>
        <p:spPr bwMode="auto">
          <a:xfrm>
            <a:off x="0" y="2636912"/>
            <a:ext cx="9144000" cy="1224136"/>
          </a:xfrm>
          <a:prstGeom prst="rect">
            <a:avLst/>
          </a:prstGeom>
          <a:noFill/>
          <a:ln w="9525">
            <a:noFill/>
            <a:miter lim="800000"/>
            <a:headEnd/>
            <a:tailEnd/>
          </a:ln>
        </p:spPr>
      </p:pic>
      <p:sp>
        <p:nvSpPr>
          <p:cNvPr id="2" name="Nadpis 1"/>
          <p:cNvSpPr>
            <a:spLocks noGrp="1"/>
          </p:cNvSpPr>
          <p:nvPr>
            <p:ph type="title"/>
          </p:nvPr>
        </p:nvSpPr>
        <p:spPr>
          <a:xfrm>
            <a:off x="899592" y="2204864"/>
            <a:ext cx="7772400" cy="1362075"/>
          </a:xfrm>
        </p:spPr>
        <p:txBody>
          <a:bodyPr>
            <a:normAutofit fontScale="90000"/>
          </a:bodyPr>
          <a:lstStyle/>
          <a:p>
            <a:pPr lvl="0"/>
            <a:br>
              <a:rPr lang="cs-CZ" dirty="0"/>
            </a:br>
            <a:r>
              <a:rPr lang="cs-CZ" dirty="0"/>
              <a:t>8</a:t>
            </a:r>
            <a:r>
              <a:rPr lang="en-US" dirty="0"/>
              <a:t>. What is the EU's role in the culture area?</a:t>
            </a:r>
            <a:br>
              <a:rPr lang="cs-CZ" dirty="0"/>
            </a:br>
            <a:endParaRPr lang="cs-CZ" dirty="0"/>
          </a:p>
        </p:txBody>
      </p:sp>
    </p:spTree>
    <p:extLst>
      <p:ext uri="{BB962C8B-B14F-4D97-AF65-F5344CB8AC3E}">
        <p14:creationId xmlns:p14="http://schemas.microsoft.com/office/powerpoint/2010/main" val="1625900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im9.cz/iR/importprodukt-orig/721/72152f9156285dfd5168381c586206ba.jpg"/>
          <p:cNvPicPr>
            <a:picLocks noChangeAspect="1" noChangeArrowheads="1"/>
          </p:cNvPicPr>
          <p:nvPr/>
        </p:nvPicPr>
        <p:blipFill>
          <a:blip r:embed="rId2" cstate="print"/>
          <a:srcRect/>
          <a:stretch>
            <a:fillRect/>
          </a:stretch>
        </p:blipFill>
        <p:spPr bwMode="auto">
          <a:xfrm>
            <a:off x="0" y="-27384"/>
            <a:ext cx="9144000" cy="6882979"/>
          </a:xfrm>
          <a:prstGeom prst="rect">
            <a:avLst/>
          </a:prstGeom>
          <a:noFill/>
        </p:spPr>
      </p:pic>
      <p:pic>
        <p:nvPicPr>
          <p:cNvPr id="4" name="Picture 3"/>
          <p:cNvPicPr>
            <a:picLocks noChangeAspect="1" noChangeArrowheads="1"/>
          </p:cNvPicPr>
          <p:nvPr/>
        </p:nvPicPr>
        <p:blipFill>
          <a:blip r:embed="rId3" cstate="print"/>
          <a:srcRect/>
          <a:stretch>
            <a:fillRect/>
          </a:stretch>
        </p:blipFill>
        <p:spPr bwMode="auto">
          <a:xfrm>
            <a:off x="323528" y="1772816"/>
            <a:ext cx="8280920" cy="3672408"/>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0" y="548680"/>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br>
              <a:rPr lang="cs-CZ" dirty="0"/>
            </a:br>
            <a:r>
              <a:rPr lang="cs-CZ" dirty="0" err="1"/>
              <a:t>EU's</a:t>
            </a:r>
            <a:r>
              <a:rPr lang="cs-CZ" dirty="0"/>
              <a:t> role in </a:t>
            </a:r>
            <a:r>
              <a:rPr lang="cs-CZ" dirty="0" err="1"/>
              <a:t>the</a:t>
            </a:r>
            <a:r>
              <a:rPr lang="cs-CZ" dirty="0"/>
              <a:t> </a:t>
            </a:r>
            <a:r>
              <a:rPr lang="cs-CZ" dirty="0" err="1"/>
              <a:t>culture</a:t>
            </a:r>
            <a:r>
              <a:rPr lang="cs-CZ" dirty="0"/>
              <a:t> area</a:t>
            </a:r>
          </a:p>
        </p:txBody>
      </p:sp>
      <p:sp>
        <p:nvSpPr>
          <p:cNvPr id="3" name="Zástupný symbol pro obsah 2"/>
          <p:cNvSpPr>
            <a:spLocks noGrp="1"/>
          </p:cNvSpPr>
          <p:nvPr>
            <p:ph idx="1"/>
          </p:nvPr>
        </p:nvSpPr>
        <p:spPr>
          <a:xfrm>
            <a:off x="395536" y="1700808"/>
            <a:ext cx="8229600" cy="4525963"/>
          </a:xfrm>
        </p:spPr>
        <p:txBody>
          <a:bodyPr/>
          <a:lstStyle/>
          <a:p>
            <a:r>
              <a:rPr lang="en-US" sz="2800" dirty="0"/>
              <a:t>Article 167 of Treaty </a:t>
            </a:r>
            <a:r>
              <a:rPr lang="cs-CZ" sz="2800" dirty="0"/>
              <a:t>o</a:t>
            </a:r>
            <a:r>
              <a:rPr lang="en-US" sz="2800" dirty="0"/>
              <a:t>n the functioning of the European union</a:t>
            </a:r>
          </a:p>
          <a:p>
            <a:pPr marL="457200" lvl="1" indent="0">
              <a:buNone/>
            </a:pPr>
            <a:r>
              <a:rPr lang="cs-CZ" i="1" dirty="0"/>
              <a:t>„</a:t>
            </a:r>
            <a:r>
              <a:rPr lang="en-US" i="1" dirty="0"/>
              <a:t>The Union shall contribute to the flowering of the cultures of the Member States, while</a:t>
            </a:r>
            <a:r>
              <a:rPr lang="cs-CZ" i="1" dirty="0"/>
              <a:t> </a:t>
            </a:r>
            <a:r>
              <a:rPr lang="en-US" i="1" dirty="0"/>
              <a:t>respecting their national and regional diversity and at the same time bringing the common</a:t>
            </a:r>
            <a:r>
              <a:rPr lang="cs-CZ" i="1" dirty="0"/>
              <a:t> </a:t>
            </a:r>
            <a:r>
              <a:rPr lang="en-US" i="1" dirty="0"/>
              <a:t>cultural heritage to the fore.</a:t>
            </a:r>
            <a:r>
              <a:rPr lang="cs-CZ" i="1" dirty="0"/>
              <a:t>“</a:t>
            </a:r>
            <a:endParaRPr lang="en-US" i="1" dirty="0"/>
          </a:p>
          <a:p>
            <a:pPr lvl="1"/>
            <a:endParaRPr lang="en-US" sz="2400" dirty="0"/>
          </a:p>
          <a:p>
            <a:pPr lvl="2"/>
            <a:endParaRPr lang="cs-CZ" dirty="0"/>
          </a:p>
        </p:txBody>
      </p:sp>
    </p:spTree>
    <p:extLst>
      <p:ext uri="{BB962C8B-B14F-4D97-AF65-F5344CB8AC3E}">
        <p14:creationId xmlns:p14="http://schemas.microsoft.com/office/powerpoint/2010/main" val="2249460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luelue.pl/media/catalog/product/cache/1/image/c8f85e1c25c27561e43e5c68af54764c/p/l/pleasure_boats_at_argenteuil_by_monet_80x70.jpg"/>
          <p:cNvPicPr>
            <a:picLocks noChangeAspect="1" noChangeArrowheads="1"/>
          </p:cNvPicPr>
          <p:nvPr/>
        </p:nvPicPr>
        <p:blipFill>
          <a:blip r:embed="rId2" cstate="print"/>
          <a:srcRect/>
          <a:stretch>
            <a:fillRect/>
          </a:stretch>
        </p:blipFill>
        <p:spPr bwMode="auto">
          <a:xfrm>
            <a:off x="0" y="0"/>
            <a:ext cx="9144000" cy="6884081"/>
          </a:xfrm>
          <a:prstGeom prst="rect">
            <a:avLst/>
          </a:prstGeom>
          <a:noFill/>
        </p:spPr>
      </p:pic>
      <p:pic>
        <p:nvPicPr>
          <p:cNvPr id="3" name="Picture 4"/>
          <p:cNvPicPr>
            <a:picLocks noChangeAspect="1" noChangeArrowheads="1"/>
          </p:cNvPicPr>
          <p:nvPr/>
        </p:nvPicPr>
        <p:blipFill>
          <a:blip r:embed="rId3" cstate="print"/>
          <a:srcRect/>
          <a:stretch>
            <a:fillRect/>
          </a:stretch>
        </p:blipFill>
        <p:spPr bwMode="auto">
          <a:xfrm>
            <a:off x="0" y="2636912"/>
            <a:ext cx="9144000" cy="1944216"/>
          </a:xfrm>
          <a:prstGeom prst="rect">
            <a:avLst/>
          </a:prstGeom>
          <a:noFill/>
          <a:ln w="9525">
            <a:noFill/>
            <a:miter lim="800000"/>
            <a:headEnd/>
            <a:tailEnd/>
          </a:ln>
        </p:spPr>
      </p:pic>
      <p:sp>
        <p:nvSpPr>
          <p:cNvPr id="2" name="Nadpis 1"/>
          <p:cNvSpPr>
            <a:spLocks noGrp="1"/>
          </p:cNvSpPr>
          <p:nvPr>
            <p:ph type="title"/>
          </p:nvPr>
        </p:nvSpPr>
        <p:spPr>
          <a:xfrm>
            <a:off x="611560" y="2204864"/>
            <a:ext cx="7772400" cy="1362075"/>
          </a:xfrm>
        </p:spPr>
        <p:txBody>
          <a:bodyPr>
            <a:normAutofit fontScale="90000"/>
          </a:bodyPr>
          <a:lstStyle/>
          <a:p>
            <a:br>
              <a:rPr lang="cs-CZ" dirty="0"/>
            </a:br>
            <a:r>
              <a:rPr lang="cs-CZ" sz="3600" dirty="0"/>
              <a:t>9. </a:t>
            </a:r>
            <a:r>
              <a:rPr lang="en-US" sz="3600" dirty="0"/>
              <a:t>Find three examples of European union’s activities, which are connecting with culture</a:t>
            </a:r>
            <a:endParaRPr lang="cs-CZ" sz="3600" dirty="0"/>
          </a:p>
        </p:txBody>
      </p:sp>
    </p:spTree>
    <p:extLst>
      <p:ext uri="{BB962C8B-B14F-4D97-AF65-F5344CB8AC3E}">
        <p14:creationId xmlns:p14="http://schemas.microsoft.com/office/powerpoint/2010/main" val="3840499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luelue.pl/media/catalog/product/cache/1/image/c8f85e1c25c27561e43e5c68af54764c/p/l/pleasure_boats_at_argenteuil_by_monet_80x70.jpg"/>
          <p:cNvPicPr>
            <a:picLocks noChangeAspect="1" noChangeArrowheads="1"/>
          </p:cNvPicPr>
          <p:nvPr/>
        </p:nvPicPr>
        <p:blipFill>
          <a:blip r:embed="rId2" cstate="print"/>
          <a:srcRect/>
          <a:stretch>
            <a:fillRect/>
          </a:stretch>
        </p:blipFill>
        <p:spPr bwMode="auto">
          <a:xfrm>
            <a:off x="0" y="0"/>
            <a:ext cx="9144000" cy="6884081"/>
          </a:xfrm>
          <a:prstGeom prst="rect">
            <a:avLst/>
          </a:prstGeom>
          <a:noFill/>
        </p:spPr>
      </p:pic>
      <p:pic>
        <p:nvPicPr>
          <p:cNvPr id="4" name="Picture 3"/>
          <p:cNvPicPr>
            <a:picLocks noChangeAspect="1" noChangeArrowheads="1"/>
          </p:cNvPicPr>
          <p:nvPr/>
        </p:nvPicPr>
        <p:blipFill>
          <a:blip r:embed="rId3" cstate="print"/>
          <a:srcRect/>
          <a:stretch>
            <a:fillRect/>
          </a:stretch>
        </p:blipFill>
        <p:spPr bwMode="auto">
          <a:xfrm>
            <a:off x="251520" y="2276872"/>
            <a:ext cx="8280920" cy="3816424"/>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0" y="548680"/>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br>
              <a:rPr lang="cs-CZ" dirty="0"/>
            </a:br>
            <a:r>
              <a:rPr lang="en-US" dirty="0"/>
              <a:t>Examples of cultural activities of EU</a:t>
            </a:r>
          </a:p>
        </p:txBody>
      </p:sp>
      <p:sp>
        <p:nvSpPr>
          <p:cNvPr id="3" name="Zástupný symbol pro obsah 2"/>
          <p:cNvSpPr>
            <a:spLocks noGrp="1"/>
          </p:cNvSpPr>
          <p:nvPr>
            <p:ph idx="1"/>
          </p:nvPr>
        </p:nvSpPr>
        <p:spPr>
          <a:xfrm>
            <a:off x="395536" y="2332037"/>
            <a:ext cx="8229600" cy="3905275"/>
          </a:xfrm>
        </p:spPr>
        <p:txBody>
          <a:bodyPr>
            <a:normAutofit fontScale="92500" lnSpcReduction="10000"/>
          </a:bodyPr>
          <a:lstStyle/>
          <a:p>
            <a:r>
              <a:rPr lang="en-US" dirty="0"/>
              <a:t>The </a:t>
            </a:r>
            <a:r>
              <a:rPr lang="en-US" b="1" dirty="0"/>
              <a:t>European Capitals of Culture</a:t>
            </a:r>
            <a:r>
              <a:rPr lang="en-US" dirty="0"/>
              <a:t> initiative is designed to:</a:t>
            </a:r>
          </a:p>
          <a:p>
            <a:pPr lvl="1"/>
            <a:r>
              <a:rPr lang="en-US" dirty="0"/>
              <a:t>Highlight the richness and diversity of cultures in Europe</a:t>
            </a:r>
          </a:p>
          <a:p>
            <a:pPr lvl="1"/>
            <a:r>
              <a:rPr lang="en-US" dirty="0"/>
              <a:t>Celebrate the cultural features Europeans share</a:t>
            </a:r>
          </a:p>
          <a:p>
            <a:pPr lvl="1"/>
            <a:r>
              <a:rPr lang="en-US" dirty="0"/>
              <a:t>Increase European citizens' sense of belonging to a common cultural area</a:t>
            </a:r>
          </a:p>
          <a:p>
            <a:pPr lvl="1"/>
            <a:r>
              <a:rPr lang="en-US" dirty="0"/>
              <a:t>Foster the contribution of culture to the development of cities</a:t>
            </a:r>
          </a:p>
          <a:p>
            <a:pPr lvl="1"/>
            <a:endParaRPr lang="cs-CZ" dirty="0"/>
          </a:p>
          <a:p>
            <a:endParaRPr lang="cs-CZ" dirty="0"/>
          </a:p>
        </p:txBody>
      </p:sp>
    </p:spTree>
    <p:extLst>
      <p:ext uri="{BB962C8B-B14F-4D97-AF65-F5344CB8AC3E}">
        <p14:creationId xmlns:p14="http://schemas.microsoft.com/office/powerpoint/2010/main" val="2820624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luelue.pl/media/catalog/product/cache/1/image/c8f85e1c25c27561e43e5c68af54764c/p/l/pleasure_boats_at_argenteuil_by_monet_80x70.jpg"/>
          <p:cNvPicPr>
            <a:picLocks noChangeAspect="1" noChangeArrowheads="1"/>
          </p:cNvPicPr>
          <p:nvPr/>
        </p:nvPicPr>
        <p:blipFill>
          <a:blip r:embed="rId2" cstate="print"/>
          <a:srcRect/>
          <a:stretch>
            <a:fillRect/>
          </a:stretch>
        </p:blipFill>
        <p:spPr bwMode="auto">
          <a:xfrm>
            <a:off x="0" y="0"/>
            <a:ext cx="9144000" cy="6884081"/>
          </a:xfrm>
          <a:prstGeom prst="rect">
            <a:avLst/>
          </a:prstGeom>
          <a:noFill/>
        </p:spPr>
      </p:pic>
      <p:pic>
        <p:nvPicPr>
          <p:cNvPr id="4" name="Picture 3"/>
          <p:cNvPicPr>
            <a:picLocks noChangeAspect="1" noChangeArrowheads="1"/>
          </p:cNvPicPr>
          <p:nvPr/>
        </p:nvPicPr>
        <p:blipFill>
          <a:blip r:embed="rId3" cstate="print"/>
          <a:srcRect/>
          <a:stretch>
            <a:fillRect/>
          </a:stretch>
        </p:blipFill>
        <p:spPr bwMode="auto">
          <a:xfrm>
            <a:off x="251520" y="2276872"/>
            <a:ext cx="8280920" cy="4320480"/>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0" y="548680"/>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br>
              <a:rPr lang="cs-CZ" dirty="0"/>
            </a:br>
            <a:r>
              <a:rPr lang="en-US" dirty="0"/>
              <a:t>Examples of cultural activities of EU</a:t>
            </a:r>
          </a:p>
        </p:txBody>
      </p:sp>
      <p:sp>
        <p:nvSpPr>
          <p:cNvPr id="3" name="Zástupný symbol pro obsah 2"/>
          <p:cNvSpPr>
            <a:spLocks noGrp="1"/>
          </p:cNvSpPr>
          <p:nvPr>
            <p:ph idx="1"/>
          </p:nvPr>
        </p:nvSpPr>
        <p:spPr>
          <a:xfrm>
            <a:off x="395536" y="2332037"/>
            <a:ext cx="8229600" cy="3905275"/>
          </a:xfrm>
        </p:spPr>
        <p:txBody>
          <a:bodyPr>
            <a:normAutofit/>
          </a:bodyPr>
          <a:lstStyle/>
          <a:p>
            <a:pPr lvl="1">
              <a:buFont typeface="Arial" panose="020B0604020202020204" pitchFamily="34" charset="0"/>
              <a:buChar char="•"/>
            </a:pPr>
            <a:r>
              <a:rPr lang="en-US" b="1" dirty="0"/>
              <a:t>Voices of Culture </a:t>
            </a:r>
            <a:r>
              <a:rPr lang="en-US" dirty="0"/>
              <a:t>‒ Structured Dialogue between the European Commission and the cultural sector</a:t>
            </a:r>
            <a:endParaRPr lang="cs-CZ" dirty="0"/>
          </a:p>
          <a:p>
            <a:pPr lvl="2"/>
            <a:r>
              <a:rPr lang="en-US" dirty="0"/>
              <a:t> </a:t>
            </a:r>
            <a:r>
              <a:rPr lang="cs-CZ" i="1" dirty="0"/>
              <a:t>„</a:t>
            </a:r>
            <a:r>
              <a:rPr lang="en-US" i="1" dirty="0"/>
              <a:t>provides a framework for discussions between EU civil society stakeholders and the European Commission</a:t>
            </a:r>
            <a:r>
              <a:rPr lang="cs-CZ" i="1" dirty="0"/>
              <a:t>“</a:t>
            </a:r>
            <a:endParaRPr lang="en-US" b="1" i="1" dirty="0"/>
          </a:p>
          <a:p>
            <a:pPr lvl="2"/>
            <a:endParaRPr lang="cs-CZ" dirty="0"/>
          </a:p>
          <a:p>
            <a:pPr marL="0" indent="0">
              <a:buNone/>
            </a:pPr>
            <a:endParaRPr lang="cs-CZ" dirty="0"/>
          </a:p>
        </p:txBody>
      </p:sp>
    </p:spTree>
    <p:extLst>
      <p:ext uri="{BB962C8B-B14F-4D97-AF65-F5344CB8AC3E}">
        <p14:creationId xmlns:p14="http://schemas.microsoft.com/office/powerpoint/2010/main" val="1951952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320480"/>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br>
              <a:rPr lang="cs-CZ" dirty="0"/>
            </a:br>
            <a:r>
              <a:rPr lang="en-US" dirty="0"/>
              <a:t>Definition of culture </a:t>
            </a:r>
          </a:p>
        </p:txBody>
      </p:sp>
      <p:sp>
        <p:nvSpPr>
          <p:cNvPr id="3" name="Zástupný symbol pro obsah 2"/>
          <p:cNvSpPr>
            <a:spLocks noGrp="1"/>
          </p:cNvSpPr>
          <p:nvPr>
            <p:ph idx="1"/>
          </p:nvPr>
        </p:nvSpPr>
        <p:spPr/>
        <p:txBody>
          <a:bodyPr>
            <a:normAutofit fontScale="92500" lnSpcReduction="20000"/>
          </a:bodyPr>
          <a:lstStyle/>
          <a:p>
            <a:r>
              <a:rPr lang="en-US" i="1" dirty="0"/>
              <a:t>„the arts and other manifestations of human intellectual achievement regarded collectively“ </a:t>
            </a:r>
            <a:r>
              <a:rPr lang="en-US" dirty="0"/>
              <a:t>(Oxford dictionary) </a:t>
            </a:r>
          </a:p>
          <a:p>
            <a:r>
              <a:rPr lang="en-US" i="1" dirty="0"/>
              <a:t>"[Culture] is that complex whole which includes knowledge, beliefs, arts, morals, laws, customs, and any other capabilities and habits acquired by [a human] as a member of society.„ </a:t>
            </a:r>
            <a:r>
              <a:rPr lang="en-US" dirty="0"/>
              <a:t>(UNESCO)</a:t>
            </a:r>
            <a:endParaRPr lang="en-US" i="1" dirty="0"/>
          </a:p>
          <a:p>
            <a:r>
              <a:rPr lang="en-US" dirty="0"/>
              <a:t>An international debate centered in UNESCO (United Nations Educational, Scientific, and Cultural Organization) since 1960s </a:t>
            </a:r>
          </a:p>
          <a:p>
            <a:pPr lvl="1">
              <a:buFont typeface="Courier New" pitchFamily="49" charset="0"/>
              <a:buChar char="o"/>
            </a:pPr>
            <a:r>
              <a:rPr lang="en-US" dirty="0"/>
              <a:t>Term cultural heritage</a:t>
            </a:r>
          </a:p>
          <a:p>
            <a:endParaRPr lang="en-US" dirty="0"/>
          </a:p>
        </p:txBody>
      </p:sp>
    </p:spTree>
    <p:extLst>
      <p:ext uri="{BB962C8B-B14F-4D97-AF65-F5344CB8AC3E}">
        <p14:creationId xmlns:p14="http://schemas.microsoft.com/office/powerpoint/2010/main" val="145731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luelue.pl/media/catalog/product/cache/1/image/c8f85e1c25c27561e43e5c68af54764c/p/l/pleasure_boats_at_argenteuil_by_monet_80x70.jpg"/>
          <p:cNvPicPr>
            <a:picLocks noChangeAspect="1" noChangeArrowheads="1"/>
          </p:cNvPicPr>
          <p:nvPr/>
        </p:nvPicPr>
        <p:blipFill>
          <a:blip r:embed="rId2" cstate="print"/>
          <a:srcRect/>
          <a:stretch>
            <a:fillRect/>
          </a:stretch>
        </p:blipFill>
        <p:spPr bwMode="auto">
          <a:xfrm>
            <a:off x="0" y="0"/>
            <a:ext cx="9144000" cy="6884081"/>
          </a:xfrm>
          <a:prstGeom prst="rect">
            <a:avLst/>
          </a:prstGeom>
          <a:noFill/>
        </p:spPr>
      </p:pic>
      <p:pic>
        <p:nvPicPr>
          <p:cNvPr id="4" name="Picture 3"/>
          <p:cNvPicPr>
            <a:picLocks noChangeAspect="1" noChangeArrowheads="1"/>
          </p:cNvPicPr>
          <p:nvPr/>
        </p:nvPicPr>
        <p:blipFill>
          <a:blip r:embed="rId3" cstate="print"/>
          <a:srcRect/>
          <a:stretch>
            <a:fillRect/>
          </a:stretch>
        </p:blipFill>
        <p:spPr bwMode="auto">
          <a:xfrm>
            <a:off x="251520" y="2276872"/>
            <a:ext cx="8280920" cy="4320480"/>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0" y="548680"/>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br>
              <a:rPr lang="cs-CZ" dirty="0"/>
            </a:br>
            <a:r>
              <a:rPr lang="en-US" dirty="0"/>
              <a:t>Examples of cultural activities of EU</a:t>
            </a:r>
          </a:p>
        </p:txBody>
      </p:sp>
      <p:sp>
        <p:nvSpPr>
          <p:cNvPr id="3" name="Zástupný symbol pro obsah 2"/>
          <p:cNvSpPr>
            <a:spLocks noGrp="1"/>
          </p:cNvSpPr>
          <p:nvPr>
            <p:ph idx="1"/>
          </p:nvPr>
        </p:nvSpPr>
        <p:spPr>
          <a:xfrm>
            <a:off x="395536" y="2332037"/>
            <a:ext cx="8229600" cy="3905275"/>
          </a:xfrm>
        </p:spPr>
        <p:txBody>
          <a:bodyPr>
            <a:normAutofit/>
          </a:bodyPr>
          <a:lstStyle/>
          <a:p>
            <a:r>
              <a:rPr lang="en-US" dirty="0"/>
              <a:t>The European Culture Forum</a:t>
            </a:r>
          </a:p>
          <a:p>
            <a:pPr marL="457200" lvl="1" indent="0">
              <a:buNone/>
            </a:pPr>
            <a:r>
              <a:rPr lang="en-US" i="1" dirty="0"/>
              <a:t>„The European Culture Forum is a biennial flagship event organized by the European Commission, aimed at raising the profile of European cultural cooperation, uniting the sector's key players, taking stock the European Agenda for Culture's implementation, and sparking debate on EU culture policy and initiatives“</a:t>
            </a:r>
          </a:p>
          <a:p>
            <a:pPr lvl="2"/>
            <a:endParaRPr lang="cs-CZ" dirty="0"/>
          </a:p>
          <a:p>
            <a:pPr marL="0" indent="0">
              <a:buNone/>
            </a:pPr>
            <a:endParaRPr lang="cs-CZ" dirty="0"/>
          </a:p>
        </p:txBody>
      </p:sp>
    </p:spTree>
    <p:extLst>
      <p:ext uri="{BB962C8B-B14F-4D97-AF65-F5344CB8AC3E}">
        <p14:creationId xmlns:p14="http://schemas.microsoft.com/office/powerpoint/2010/main" val="3561126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www.monarosa.eu/files/8813/2575/6151/Lada.jpg"/>
          <p:cNvPicPr>
            <a:picLocks noChangeAspect="1" noChangeArrowheads="1"/>
          </p:cNvPicPr>
          <p:nvPr/>
        </p:nvPicPr>
        <p:blipFill>
          <a:blip r:embed="rId2" cstate="print"/>
          <a:srcRect/>
          <a:stretch>
            <a:fillRect/>
          </a:stretch>
        </p:blipFill>
        <p:spPr bwMode="auto">
          <a:xfrm>
            <a:off x="0" y="0"/>
            <a:ext cx="9144000" cy="6850852"/>
          </a:xfrm>
          <a:prstGeom prst="rect">
            <a:avLst/>
          </a:prstGeom>
          <a:noFill/>
        </p:spPr>
      </p:pic>
      <p:pic>
        <p:nvPicPr>
          <p:cNvPr id="3" name="Picture 4"/>
          <p:cNvPicPr>
            <a:picLocks noChangeAspect="1" noChangeArrowheads="1"/>
          </p:cNvPicPr>
          <p:nvPr/>
        </p:nvPicPr>
        <p:blipFill>
          <a:blip r:embed="rId3" cstate="print"/>
          <a:srcRect/>
          <a:stretch>
            <a:fillRect/>
          </a:stretch>
        </p:blipFill>
        <p:spPr bwMode="auto">
          <a:xfrm>
            <a:off x="0" y="3068960"/>
            <a:ext cx="9144000" cy="1224136"/>
          </a:xfrm>
          <a:prstGeom prst="rect">
            <a:avLst/>
          </a:prstGeom>
          <a:noFill/>
          <a:ln w="9525">
            <a:noFill/>
            <a:miter lim="800000"/>
            <a:headEnd/>
            <a:tailEnd/>
          </a:ln>
        </p:spPr>
      </p:pic>
      <p:sp>
        <p:nvSpPr>
          <p:cNvPr id="2" name="Nadpis 1"/>
          <p:cNvSpPr>
            <a:spLocks noGrp="1"/>
          </p:cNvSpPr>
          <p:nvPr>
            <p:ph type="title"/>
          </p:nvPr>
        </p:nvSpPr>
        <p:spPr>
          <a:xfrm>
            <a:off x="755576" y="2564904"/>
            <a:ext cx="7772400" cy="1728192"/>
          </a:xfrm>
        </p:spPr>
        <p:txBody>
          <a:bodyPr>
            <a:normAutofit/>
          </a:bodyPr>
          <a:lstStyle/>
          <a:p>
            <a:br>
              <a:rPr lang="cs-CZ" dirty="0"/>
            </a:br>
            <a:r>
              <a:rPr lang="en-US" dirty="0"/>
              <a:t>Conclusion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monarosa.eu/files/8813/2575/6151/Lada.jpg"/>
          <p:cNvPicPr>
            <a:picLocks noChangeAspect="1" noChangeArrowheads="1"/>
          </p:cNvPicPr>
          <p:nvPr/>
        </p:nvPicPr>
        <p:blipFill>
          <a:blip r:embed="rId2" cstate="print"/>
          <a:srcRect/>
          <a:stretch>
            <a:fillRect/>
          </a:stretch>
        </p:blipFill>
        <p:spPr bwMode="auto">
          <a:xfrm>
            <a:off x="0" y="0"/>
            <a:ext cx="9144000" cy="6850852"/>
          </a:xfrm>
          <a:prstGeom prst="rect">
            <a:avLst/>
          </a:prstGeom>
          <a:noFill/>
        </p:spPr>
      </p:pic>
      <p:pic>
        <p:nvPicPr>
          <p:cNvPr id="4" name="Picture 3"/>
          <p:cNvPicPr>
            <a:picLocks noChangeAspect="1" noChangeArrowheads="1"/>
          </p:cNvPicPr>
          <p:nvPr/>
        </p:nvPicPr>
        <p:blipFill>
          <a:blip r:embed="rId3" cstate="print"/>
          <a:srcRect/>
          <a:stretch>
            <a:fillRect/>
          </a:stretch>
        </p:blipFill>
        <p:spPr bwMode="auto">
          <a:xfrm>
            <a:off x="323528" y="1844824"/>
            <a:ext cx="8280920" cy="4536504"/>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0" y="548680"/>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br>
              <a:rPr lang="cs-CZ" dirty="0"/>
            </a:br>
            <a:r>
              <a:rPr lang="cs-CZ" dirty="0" err="1"/>
              <a:t>Conclusion</a:t>
            </a:r>
            <a:endParaRPr lang="cs-CZ" dirty="0"/>
          </a:p>
        </p:txBody>
      </p:sp>
      <p:sp>
        <p:nvSpPr>
          <p:cNvPr id="3" name="Zástupný symbol pro obsah 2"/>
          <p:cNvSpPr>
            <a:spLocks noGrp="1"/>
          </p:cNvSpPr>
          <p:nvPr>
            <p:ph idx="1"/>
          </p:nvPr>
        </p:nvSpPr>
        <p:spPr>
          <a:xfrm>
            <a:off x="395536" y="1916832"/>
            <a:ext cx="8229600" cy="4525963"/>
          </a:xfrm>
        </p:spPr>
        <p:txBody>
          <a:bodyPr>
            <a:normAutofit fontScale="92500" lnSpcReduction="20000"/>
          </a:bodyPr>
          <a:lstStyle/>
          <a:p>
            <a:r>
              <a:rPr lang="en-US" sz="2400" dirty="0"/>
              <a:t>Culture</a:t>
            </a:r>
            <a:endParaRPr lang="cs-CZ" sz="2400" dirty="0"/>
          </a:p>
          <a:p>
            <a:pPr lvl="1"/>
            <a:r>
              <a:rPr lang="cs-CZ" sz="2000" dirty="0"/>
              <a:t>„</a:t>
            </a:r>
            <a:r>
              <a:rPr lang="en-US" sz="2000" i="1" dirty="0"/>
              <a:t>manifestations of human intellectual achievement</a:t>
            </a:r>
            <a:r>
              <a:rPr lang="cs-CZ" sz="2000" i="1" dirty="0"/>
              <a:t>“</a:t>
            </a:r>
          </a:p>
          <a:p>
            <a:pPr lvl="1"/>
            <a:r>
              <a:rPr lang="en-US" sz="2000" i="1" dirty="0"/>
              <a:t>„product of human creativity“</a:t>
            </a:r>
          </a:p>
          <a:p>
            <a:r>
              <a:rPr lang="en-US" sz="2400" dirty="0"/>
              <a:t>Roots of cultural difference comes from</a:t>
            </a:r>
          </a:p>
          <a:p>
            <a:pPr lvl="1"/>
            <a:r>
              <a:rPr lang="en-US" sz="2000" dirty="0"/>
              <a:t>History</a:t>
            </a:r>
          </a:p>
          <a:p>
            <a:pPr lvl="1"/>
            <a:r>
              <a:rPr lang="en-US" sz="2000" dirty="0"/>
              <a:t>Geography</a:t>
            </a:r>
          </a:p>
          <a:p>
            <a:pPr lvl="1"/>
            <a:r>
              <a:rPr lang="en-US" sz="2000" dirty="0"/>
              <a:t>Religion</a:t>
            </a:r>
          </a:p>
          <a:p>
            <a:r>
              <a:rPr lang="en-US" sz="2400" dirty="0"/>
              <a:t>Product of culture is good, service, knowledge or identity</a:t>
            </a:r>
          </a:p>
          <a:p>
            <a:r>
              <a:rPr lang="en-US" sz="2400" dirty="0"/>
              <a:t>According economic theory </a:t>
            </a:r>
            <a:r>
              <a:rPr lang="cs-CZ" sz="2400" dirty="0"/>
              <a:t>has</a:t>
            </a:r>
            <a:r>
              <a:rPr lang="en-US" sz="2400" dirty="0"/>
              <a:t> culture positive externality</a:t>
            </a:r>
          </a:p>
          <a:p>
            <a:r>
              <a:rPr lang="en-US" sz="2400" dirty="0"/>
              <a:t>Productivity in culture is highly limited and in long term condition is constant, but the wages are increasing (according </a:t>
            </a:r>
            <a:r>
              <a:rPr lang="en-US" sz="2400" dirty="0" err="1"/>
              <a:t>Baumol's</a:t>
            </a:r>
            <a:r>
              <a:rPr lang="en-US" sz="2400" dirty="0"/>
              <a:t> cost disease)</a:t>
            </a:r>
          </a:p>
          <a:p>
            <a:r>
              <a:rPr lang="en-US" sz="2400" dirty="0"/>
              <a:t>Role of E</a:t>
            </a:r>
            <a:r>
              <a:rPr lang="cs-CZ" sz="2400" dirty="0"/>
              <a:t>U</a:t>
            </a:r>
            <a:r>
              <a:rPr lang="en-US" sz="2400" dirty="0"/>
              <a:t> in field of culture is </a:t>
            </a:r>
            <a:r>
              <a:rPr lang="en-US" sz="2400" i="1" dirty="0"/>
              <a:t>„ flowering of the cultures of the Member States“</a:t>
            </a:r>
          </a:p>
          <a:p>
            <a:endParaRPr lang="cs-CZ" dirty="0"/>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im9.cz/iR/importprodukt-orig/721/72152f9156285dfd5168381c586206ba.jpg"/>
          <p:cNvPicPr>
            <a:picLocks noChangeAspect="1" noChangeArrowheads="1"/>
          </p:cNvPicPr>
          <p:nvPr/>
        </p:nvPicPr>
        <p:blipFill>
          <a:blip r:embed="rId2" cstate="print"/>
          <a:srcRect/>
          <a:stretch>
            <a:fillRect/>
          </a:stretch>
        </p:blipFill>
        <p:spPr bwMode="auto">
          <a:xfrm>
            <a:off x="0" y="-27384"/>
            <a:ext cx="9144000" cy="6882979"/>
          </a:xfrm>
          <a:prstGeom prst="rect">
            <a:avLst/>
          </a:prstGeom>
          <a:noFill/>
        </p:spPr>
      </p:pic>
      <p:pic>
        <p:nvPicPr>
          <p:cNvPr id="4" name="Picture 3"/>
          <p:cNvPicPr>
            <a:picLocks noChangeAspect="1" noChangeArrowheads="1"/>
          </p:cNvPicPr>
          <p:nvPr/>
        </p:nvPicPr>
        <p:blipFill>
          <a:blip r:embed="rId3" cstate="print"/>
          <a:srcRect/>
          <a:stretch>
            <a:fillRect/>
          </a:stretch>
        </p:blipFill>
        <p:spPr bwMode="auto">
          <a:xfrm>
            <a:off x="323528" y="1772816"/>
            <a:ext cx="8280920" cy="4752528"/>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0" y="548680"/>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br>
              <a:rPr lang="cs-CZ" dirty="0"/>
            </a:br>
            <a:r>
              <a:rPr lang="en-US" dirty="0"/>
              <a:t>Use full links</a:t>
            </a:r>
          </a:p>
        </p:txBody>
      </p:sp>
      <p:sp>
        <p:nvSpPr>
          <p:cNvPr id="3" name="Zástupný symbol pro obsah 2"/>
          <p:cNvSpPr>
            <a:spLocks noGrp="1"/>
          </p:cNvSpPr>
          <p:nvPr>
            <p:ph idx="1"/>
          </p:nvPr>
        </p:nvSpPr>
        <p:spPr>
          <a:xfrm>
            <a:off x="395536" y="1700808"/>
            <a:ext cx="8229600" cy="4525963"/>
          </a:xfrm>
        </p:spPr>
        <p:txBody>
          <a:bodyPr>
            <a:normAutofit fontScale="70000" lnSpcReduction="20000"/>
          </a:bodyPr>
          <a:lstStyle/>
          <a:p>
            <a:pPr lvl="1">
              <a:buFont typeface="Arial" panose="020B0604020202020204" pitchFamily="34" charset="0"/>
              <a:buChar char="•"/>
            </a:pPr>
            <a:r>
              <a:rPr lang="cs-CZ" dirty="0">
                <a:hlinkClick r:id="rId4"/>
              </a:rPr>
              <a:t>http://www.unesco.org/new/en/social-and-human-sciences/themes/international-migration/glossary/cultural-diversity/</a:t>
            </a:r>
            <a:endParaRPr lang="cs-CZ" dirty="0"/>
          </a:p>
          <a:p>
            <a:pPr lvl="1">
              <a:buFont typeface="Arial" panose="020B0604020202020204" pitchFamily="34" charset="0"/>
              <a:buChar char="•"/>
            </a:pPr>
            <a:r>
              <a:rPr lang="cs-CZ" dirty="0">
                <a:hlinkClick r:id="rId5"/>
              </a:rPr>
              <a:t>http://ec.europa.eu/eurostat/statistics-explained/index.php/Quality_of_life_in_Europe_-_facts_and_views_-_leisure_and_social_relations</a:t>
            </a:r>
            <a:endParaRPr lang="cs-CZ" dirty="0"/>
          </a:p>
          <a:p>
            <a:pPr lvl="1">
              <a:buFont typeface="Arial" panose="020B0604020202020204" pitchFamily="34" charset="0"/>
              <a:buChar char="•"/>
            </a:pPr>
            <a:r>
              <a:rPr lang="cs-CZ" dirty="0">
                <a:hlinkClick r:id="rId6"/>
              </a:rPr>
              <a:t>http://eur-lex.europa.eu/legal-content/EN/TXT/PDF/?uri=CELEX:12012E/TXT&amp;from=en#page=75&amp;zoom=100&amp;view=FitB</a:t>
            </a:r>
            <a:endParaRPr lang="cs-CZ" dirty="0"/>
          </a:p>
          <a:p>
            <a:pPr lvl="1">
              <a:buFont typeface="Arial" panose="020B0604020202020204" pitchFamily="34" charset="0"/>
              <a:buChar char="•"/>
            </a:pPr>
            <a:r>
              <a:rPr lang="cs-CZ" dirty="0">
                <a:hlinkClick r:id="rId7"/>
              </a:rPr>
              <a:t>http://www.lisbon-treaty.org/wcm/the-lisbon-treaty/treaty-on-the-functioning-of-the-european-union-and-comments/part-3-union-policies-and-internal-actions/title-xiii-culture/455-article-167.html</a:t>
            </a:r>
            <a:endParaRPr lang="cs-CZ" dirty="0"/>
          </a:p>
          <a:p>
            <a:pPr lvl="2"/>
            <a:r>
              <a:rPr lang="cs-CZ" dirty="0">
                <a:hlinkClick r:id="rId8"/>
              </a:rPr>
              <a:t>https://ec.europa.eu/programmes/creative-europe/actions/capitals-culture_en</a:t>
            </a:r>
            <a:endParaRPr lang="cs-CZ" dirty="0"/>
          </a:p>
          <a:p>
            <a:pPr lvl="2"/>
            <a:r>
              <a:rPr lang="cs-CZ" dirty="0">
                <a:hlinkClick r:id="rId9"/>
              </a:rPr>
              <a:t>http://www.voiceofculture.eu/</a:t>
            </a:r>
            <a:endParaRPr lang="cs-CZ" dirty="0"/>
          </a:p>
          <a:p>
            <a:pPr lvl="2"/>
            <a:r>
              <a:rPr lang="cs-CZ" dirty="0">
                <a:hlinkClick r:id="rId10"/>
              </a:rPr>
              <a:t>http://ec.europa.eu/culture/forum/index_en.htm</a:t>
            </a:r>
            <a:endParaRPr lang="cs-CZ" dirty="0"/>
          </a:p>
          <a:p>
            <a:pPr lvl="2"/>
            <a:endParaRPr lang="cs-CZ" dirty="0"/>
          </a:p>
          <a:p>
            <a:pPr lvl="1">
              <a:buFont typeface="Arial" panose="020B0604020202020204" pitchFamily="34" charset="0"/>
              <a:buChar char="•"/>
            </a:pPr>
            <a:endParaRPr lang="cs-CZ" dirty="0"/>
          </a:p>
          <a:p>
            <a:pPr marL="457200" lvl="1" indent="0">
              <a:buNone/>
            </a:pPr>
            <a:endParaRPr lang="cs-CZ" dirty="0"/>
          </a:p>
        </p:txBody>
      </p:sp>
    </p:spTree>
    <p:extLst>
      <p:ext uri="{BB962C8B-B14F-4D97-AF65-F5344CB8AC3E}">
        <p14:creationId xmlns:p14="http://schemas.microsoft.com/office/powerpoint/2010/main" val="3275903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7" name="Picture 4"/>
          <p:cNvPicPr>
            <a:picLocks noChangeAspect="1" noChangeArrowheads="1"/>
          </p:cNvPicPr>
          <p:nvPr/>
        </p:nvPicPr>
        <p:blipFill>
          <a:blip r:embed="rId3" cstate="print"/>
          <a:srcRect/>
          <a:stretch>
            <a:fillRect/>
          </a:stretch>
        </p:blipFill>
        <p:spPr bwMode="auto">
          <a:xfrm>
            <a:off x="0" y="2780928"/>
            <a:ext cx="9144000" cy="1440160"/>
          </a:xfrm>
          <a:prstGeom prst="rect">
            <a:avLst/>
          </a:prstGeom>
          <a:noFill/>
          <a:ln w="9525">
            <a:noFill/>
            <a:miter lim="800000"/>
            <a:headEnd/>
            <a:tailEnd/>
          </a:ln>
        </p:spPr>
      </p:pic>
      <p:sp>
        <p:nvSpPr>
          <p:cNvPr id="2" name="Nadpis 1"/>
          <p:cNvSpPr>
            <a:spLocks noGrp="1"/>
          </p:cNvSpPr>
          <p:nvPr>
            <p:ph type="title"/>
          </p:nvPr>
        </p:nvSpPr>
        <p:spPr>
          <a:xfrm>
            <a:off x="179512" y="2636912"/>
            <a:ext cx="8784976" cy="1362075"/>
          </a:xfrm>
        </p:spPr>
        <p:txBody>
          <a:bodyPr>
            <a:normAutofit fontScale="90000"/>
          </a:bodyPr>
          <a:lstStyle/>
          <a:p>
            <a:pPr lvl="0"/>
            <a:br>
              <a:rPr lang="cs-CZ" dirty="0"/>
            </a:br>
            <a:r>
              <a:rPr lang="cs-CZ" dirty="0"/>
              <a:t>2. </a:t>
            </a:r>
            <a:r>
              <a:rPr lang="en-US" dirty="0"/>
              <a:t>International cultural differences</a:t>
            </a:r>
          </a:p>
        </p:txBody>
      </p:sp>
    </p:spTree>
    <p:extLst>
      <p:ext uri="{BB962C8B-B14F-4D97-AF65-F5344CB8AC3E}">
        <p14:creationId xmlns:p14="http://schemas.microsoft.com/office/powerpoint/2010/main" val="1839940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4276" name="Picture 4"/>
          <p:cNvPicPr>
            <a:picLocks noChangeAspect="1" noChangeArrowheads="1"/>
          </p:cNvPicPr>
          <p:nvPr/>
        </p:nvPicPr>
        <p:blipFill>
          <a:blip r:embed="rId3" cstate="print"/>
          <a:srcRect/>
          <a:stretch>
            <a:fillRect/>
          </a:stretch>
        </p:blipFill>
        <p:spPr bwMode="auto">
          <a:xfrm>
            <a:off x="0" y="476672"/>
            <a:ext cx="9144000" cy="1224136"/>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br>
              <a:rPr lang="cs-CZ" dirty="0"/>
            </a:br>
            <a:r>
              <a:rPr lang="en-US" dirty="0"/>
              <a:t>Cultural differences</a:t>
            </a:r>
          </a:p>
        </p:txBody>
      </p:sp>
      <p:pic>
        <p:nvPicPr>
          <p:cNvPr id="54275" name="Picture 3"/>
          <p:cNvPicPr>
            <a:picLocks noChangeAspect="1" noChangeArrowheads="1"/>
          </p:cNvPicPr>
          <p:nvPr/>
        </p:nvPicPr>
        <p:blipFill>
          <a:blip r:embed="rId3" cstate="print"/>
          <a:srcRect/>
          <a:stretch>
            <a:fillRect/>
          </a:stretch>
        </p:blipFill>
        <p:spPr bwMode="auto">
          <a:xfrm>
            <a:off x="323528" y="1844824"/>
            <a:ext cx="8352928" cy="4104456"/>
          </a:xfrm>
          <a:prstGeom prst="rect">
            <a:avLst/>
          </a:prstGeom>
          <a:noFill/>
          <a:ln w="9525">
            <a:noFill/>
            <a:miter lim="800000"/>
            <a:headEnd/>
            <a:tailEnd/>
          </a:ln>
        </p:spPr>
      </p:pic>
      <p:sp>
        <p:nvSpPr>
          <p:cNvPr id="3" name="Zástupný symbol pro obsah 2"/>
          <p:cNvSpPr>
            <a:spLocks noGrp="1"/>
          </p:cNvSpPr>
          <p:nvPr>
            <p:ph idx="1"/>
          </p:nvPr>
        </p:nvSpPr>
        <p:spPr>
          <a:xfrm>
            <a:off x="457200" y="1844824"/>
            <a:ext cx="7715200" cy="4104455"/>
          </a:xfrm>
        </p:spPr>
        <p:txBody>
          <a:bodyPr>
            <a:normAutofit/>
          </a:bodyPr>
          <a:lstStyle/>
          <a:p>
            <a:r>
              <a:rPr lang="en-US" dirty="0"/>
              <a:t>Dress up</a:t>
            </a:r>
          </a:p>
          <a:p>
            <a:r>
              <a:rPr lang="en-US" dirty="0"/>
              <a:t>Food</a:t>
            </a:r>
          </a:p>
          <a:p>
            <a:r>
              <a:rPr lang="en-US" dirty="0"/>
              <a:t>Music</a:t>
            </a:r>
          </a:p>
          <a:p>
            <a:r>
              <a:rPr lang="en-US" dirty="0"/>
              <a:t>Housing</a:t>
            </a:r>
          </a:p>
          <a:p>
            <a:r>
              <a:rPr lang="en-US" dirty="0"/>
              <a:t>Habits</a:t>
            </a:r>
          </a:p>
          <a:p>
            <a:r>
              <a:rPr lang="en-US" dirty="0"/>
              <a:t>…..</a:t>
            </a:r>
          </a:p>
        </p:txBody>
      </p:sp>
    </p:spTree>
    <p:extLst>
      <p:ext uri="{BB962C8B-B14F-4D97-AF65-F5344CB8AC3E}">
        <p14:creationId xmlns:p14="http://schemas.microsoft.com/office/powerpoint/2010/main" val="3559800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4276" name="Picture 4"/>
          <p:cNvPicPr>
            <a:picLocks noChangeAspect="1" noChangeArrowheads="1"/>
          </p:cNvPicPr>
          <p:nvPr/>
        </p:nvPicPr>
        <p:blipFill>
          <a:blip r:embed="rId3" cstate="print"/>
          <a:srcRect/>
          <a:stretch>
            <a:fillRect/>
          </a:stretch>
        </p:blipFill>
        <p:spPr bwMode="auto">
          <a:xfrm>
            <a:off x="0" y="476672"/>
            <a:ext cx="9144000" cy="1224136"/>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br>
              <a:rPr lang="cs-CZ" dirty="0"/>
            </a:br>
            <a:r>
              <a:rPr lang="cs-CZ" dirty="0" err="1"/>
              <a:t>Roots</a:t>
            </a:r>
            <a:r>
              <a:rPr lang="cs-CZ" dirty="0"/>
              <a:t> </a:t>
            </a:r>
            <a:r>
              <a:rPr lang="cs-CZ" dirty="0" err="1"/>
              <a:t>of</a:t>
            </a:r>
            <a:r>
              <a:rPr lang="cs-CZ" dirty="0"/>
              <a:t> c</a:t>
            </a:r>
            <a:r>
              <a:rPr lang="en-US" dirty="0" err="1"/>
              <a:t>ultural</a:t>
            </a:r>
            <a:r>
              <a:rPr lang="en-US" dirty="0"/>
              <a:t> differences</a:t>
            </a:r>
          </a:p>
        </p:txBody>
      </p:sp>
      <p:pic>
        <p:nvPicPr>
          <p:cNvPr id="54275" name="Picture 3"/>
          <p:cNvPicPr>
            <a:picLocks noChangeAspect="1" noChangeArrowheads="1"/>
          </p:cNvPicPr>
          <p:nvPr/>
        </p:nvPicPr>
        <p:blipFill>
          <a:blip r:embed="rId3" cstate="print"/>
          <a:srcRect/>
          <a:stretch>
            <a:fillRect/>
          </a:stretch>
        </p:blipFill>
        <p:spPr bwMode="auto">
          <a:xfrm>
            <a:off x="323528" y="1844824"/>
            <a:ext cx="8352928" cy="4104456"/>
          </a:xfrm>
          <a:prstGeom prst="rect">
            <a:avLst/>
          </a:prstGeom>
          <a:noFill/>
          <a:ln w="9525">
            <a:noFill/>
            <a:miter lim="800000"/>
            <a:headEnd/>
            <a:tailEnd/>
          </a:ln>
        </p:spPr>
      </p:pic>
      <p:sp>
        <p:nvSpPr>
          <p:cNvPr id="3" name="Zástupný symbol pro obsah 2"/>
          <p:cNvSpPr>
            <a:spLocks noGrp="1"/>
          </p:cNvSpPr>
          <p:nvPr>
            <p:ph idx="1"/>
          </p:nvPr>
        </p:nvSpPr>
        <p:spPr>
          <a:xfrm>
            <a:off x="457200" y="1844824"/>
            <a:ext cx="7715200" cy="4104455"/>
          </a:xfrm>
        </p:spPr>
        <p:txBody>
          <a:bodyPr>
            <a:normAutofit/>
          </a:bodyPr>
          <a:lstStyle/>
          <a:p>
            <a:r>
              <a:rPr lang="cs-CZ" dirty="0" err="1"/>
              <a:t>Historical</a:t>
            </a:r>
            <a:endParaRPr lang="en-US" dirty="0"/>
          </a:p>
          <a:p>
            <a:r>
              <a:rPr lang="cs-CZ" dirty="0" err="1"/>
              <a:t>Geographic</a:t>
            </a:r>
            <a:endParaRPr lang="en-US" dirty="0"/>
          </a:p>
          <a:p>
            <a:r>
              <a:rPr lang="cs-CZ" dirty="0" err="1"/>
              <a:t>Religious</a:t>
            </a:r>
            <a:endParaRPr lang="en-US" dirty="0"/>
          </a:p>
          <a:p>
            <a:r>
              <a:rPr lang="cs-CZ" dirty="0" err="1"/>
              <a:t>Politicals</a:t>
            </a:r>
            <a:endParaRPr lang="en-US" dirty="0"/>
          </a:p>
          <a:p>
            <a:r>
              <a:rPr lang="en-US" dirty="0"/>
              <a:t>…..</a:t>
            </a:r>
          </a:p>
        </p:txBody>
      </p:sp>
    </p:spTree>
    <p:extLst>
      <p:ext uri="{BB962C8B-B14F-4D97-AF65-F5344CB8AC3E}">
        <p14:creationId xmlns:p14="http://schemas.microsoft.com/office/powerpoint/2010/main" val="4069230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7" name="Picture 4"/>
          <p:cNvPicPr>
            <a:picLocks noChangeAspect="1" noChangeArrowheads="1"/>
          </p:cNvPicPr>
          <p:nvPr/>
        </p:nvPicPr>
        <p:blipFill>
          <a:blip r:embed="rId3" cstate="print"/>
          <a:srcRect/>
          <a:stretch>
            <a:fillRect/>
          </a:stretch>
        </p:blipFill>
        <p:spPr bwMode="auto">
          <a:xfrm>
            <a:off x="0" y="2780928"/>
            <a:ext cx="9144000" cy="1440160"/>
          </a:xfrm>
          <a:prstGeom prst="rect">
            <a:avLst/>
          </a:prstGeom>
          <a:noFill/>
          <a:ln w="9525">
            <a:noFill/>
            <a:miter lim="800000"/>
            <a:headEnd/>
            <a:tailEnd/>
          </a:ln>
        </p:spPr>
      </p:pic>
      <p:sp>
        <p:nvSpPr>
          <p:cNvPr id="2" name="Nadpis 1"/>
          <p:cNvSpPr>
            <a:spLocks noGrp="1"/>
          </p:cNvSpPr>
          <p:nvPr>
            <p:ph type="title"/>
          </p:nvPr>
        </p:nvSpPr>
        <p:spPr>
          <a:xfrm>
            <a:off x="827584" y="2564904"/>
            <a:ext cx="7772400" cy="1362075"/>
          </a:xfrm>
        </p:spPr>
        <p:txBody>
          <a:bodyPr>
            <a:normAutofit fontScale="90000"/>
          </a:bodyPr>
          <a:lstStyle/>
          <a:p>
            <a:pPr lvl="0"/>
            <a:br>
              <a:rPr lang="cs-CZ" dirty="0"/>
            </a:br>
            <a:r>
              <a:rPr lang="cs-CZ" dirty="0"/>
              <a:t>3. </a:t>
            </a:r>
            <a:r>
              <a:rPr lang="en-US" dirty="0"/>
              <a:t>What is a cultural good and cultural service?</a:t>
            </a:r>
            <a:br>
              <a:rPr lang="cs-CZ" dirty="0"/>
            </a:br>
            <a:endParaRPr lang="cs-CZ" dirty="0"/>
          </a:p>
        </p:txBody>
      </p:sp>
    </p:spTree>
    <p:extLst>
      <p:ext uri="{BB962C8B-B14F-4D97-AF65-F5344CB8AC3E}">
        <p14:creationId xmlns:p14="http://schemas.microsoft.com/office/powerpoint/2010/main" val="569737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4276" name="Picture 4"/>
          <p:cNvPicPr>
            <a:picLocks noChangeAspect="1" noChangeArrowheads="1"/>
          </p:cNvPicPr>
          <p:nvPr/>
        </p:nvPicPr>
        <p:blipFill>
          <a:blip r:embed="rId3" cstate="print"/>
          <a:srcRect/>
          <a:stretch>
            <a:fillRect/>
          </a:stretch>
        </p:blipFill>
        <p:spPr bwMode="auto">
          <a:xfrm>
            <a:off x="0" y="476672"/>
            <a:ext cx="9144000" cy="1224136"/>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br>
              <a:rPr lang="cs-CZ" dirty="0"/>
            </a:br>
            <a:r>
              <a:rPr lang="en-US" dirty="0"/>
              <a:t>cultural good</a:t>
            </a:r>
            <a:r>
              <a:rPr lang="cs-CZ" dirty="0"/>
              <a:t>s</a:t>
            </a:r>
            <a:r>
              <a:rPr lang="en-US" dirty="0"/>
              <a:t> and cultural service</a:t>
            </a:r>
            <a:r>
              <a:rPr lang="cs-CZ" dirty="0"/>
              <a:t>s</a:t>
            </a:r>
          </a:p>
        </p:txBody>
      </p:sp>
      <p:pic>
        <p:nvPicPr>
          <p:cNvPr id="54275" name="Picture 3"/>
          <p:cNvPicPr>
            <a:picLocks noChangeAspect="1" noChangeArrowheads="1"/>
          </p:cNvPicPr>
          <p:nvPr/>
        </p:nvPicPr>
        <p:blipFill>
          <a:blip r:embed="rId3" cstate="print"/>
          <a:srcRect/>
          <a:stretch>
            <a:fillRect/>
          </a:stretch>
        </p:blipFill>
        <p:spPr bwMode="auto">
          <a:xfrm>
            <a:off x="323528" y="1844824"/>
            <a:ext cx="8352928" cy="4104456"/>
          </a:xfrm>
          <a:prstGeom prst="rect">
            <a:avLst/>
          </a:prstGeom>
          <a:noFill/>
          <a:ln w="9525">
            <a:noFill/>
            <a:miter lim="800000"/>
            <a:headEnd/>
            <a:tailEnd/>
          </a:ln>
        </p:spPr>
      </p:pic>
      <p:sp>
        <p:nvSpPr>
          <p:cNvPr id="3" name="Zástupný symbol pro obsah 2"/>
          <p:cNvSpPr>
            <a:spLocks noGrp="1"/>
          </p:cNvSpPr>
          <p:nvPr>
            <p:ph idx="1"/>
          </p:nvPr>
        </p:nvSpPr>
        <p:spPr>
          <a:xfrm>
            <a:off x="457200" y="1600200"/>
            <a:ext cx="7715200" cy="4349079"/>
          </a:xfrm>
        </p:spPr>
        <p:txBody>
          <a:bodyPr>
            <a:normAutofit fontScale="62500" lnSpcReduction="20000"/>
          </a:bodyPr>
          <a:lstStyle/>
          <a:p>
            <a:endParaRPr lang="cs-CZ" dirty="0"/>
          </a:p>
          <a:p>
            <a:r>
              <a:rPr lang="en-US" dirty="0"/>
              <a:t>Ballet</a:t>
            </a:r>
          </a:p>
          <a:p>
            <a:r>
              <a:rPr lang="en-US" dirty="0"/>
              <a:t>Opera</a:t>
            </a:r>
          </a:p>
          <a:p>
            <a:r>
              <a:rPr lang="en-US" dirty="0"/>
              <a:t>Orchestras</a:t>
            </a:r>
          </a:p>
          <a:p>
            <a:r>
              <a:rPr lang="en-US" dirty="0"/>
              <a:t>Heritage</a:t>
            </a:r>
          </a:p>
          <a:p>
            <a:r>
              <a:rPr lang="en-US" dirty="0"/>
              <a:t>Museums</a:t>
            </a:r>
          </a:p>
          <a:p>
            <a:r>
              <a:rPr lang="en-US" dirty="0"/>
              <a:t>Publishing</a:t>
            </a:r>
          </a:p>
          <a:p>
            <a:r>
              <a:rPr lang="en-US" dirty="0"/>
              <a:t>Cinema</a:t>
            </a:r>
          </a:p>
          <a:p>
            <a:r>
              <a:rPr lang="en-US" dirty="0"/>
              <a:t>Television</a:t>
            </a:r>
          </a:p>
          <a:p>
            <a:r>
              <a:rPr lang="en-US" dirty="0"/>
              <a:t>Broadcasting</a:t>
            </a:r>
          </a:p>
          <a:p>
            <a:r>
              <a:rPr lang="en-US" dirty="0"/>
              <a:t>Music</a:t>
            </a:r>
          </a:p>
          <a:p>
            <a:r>
              <a:rPr lang="en-US" dirty="0"/>
              <a:t>Visual arts(architecture, design, crafts, etc.)</a:t>
            </a:r>
          </a:p>
          <a:p>
            <a:r>
              <a:rPr lang="en-US" dirty="0"/>
              <a:t>Festivals </a:t>
            </a:r>
          </a:p>
          <a:p>
            <a:r>
              <a:rPr lang="en-US" dirty="0"/>
              <a:t>…</a:t>
            </a:r>
          </a:p>
          <a:p>
            <a:pPr marL="0" indent="0">
              <a:buNone/>
            </a:pPr>
            <a:endParaRPr lang="cs-CZ"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4276" name="Picture 4"/>
          <p:cNvPicPr>
            <a:picLocks noChangeAspect="1" noChangeArrowheads="1"/>
          </p:cNvPicPr>
          <p:nvPr/>
        </p:nvPicPr>
        <p:blipFill>
          <a:blip r:embed="rId3" cstate="print"/>
          <a:srcRect/>
          <a:stretch>
            <a:fillRect/>
          </a:stretch>
        </p:blipFill>
        <p:spPr bwMode="auto">
          <a:xfrm>
            <a:off x="0" y="476672"/>
            <a:ext cx="9144000" cy="1224136"/>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br>
              <a:rPr lang="cs-CZ" dirty="0"/>
            </a:br>
            <a:r>
              <a:rPr lang="en-US" dirty="0"/>
              <a:t>How could we sort cultural goods and service</a:t>
            </a:r>
            <a:r>
              <a:rPr lang="cs-CZ" dirty="0"/>
              <a:t>s? </a:t>
            </a:r>
          </a:p>
        </p:txBody>
      </p:sp>
      <p:pic>
        <p:nvPicPr>
          <p:cNvPr id="54275" name="Picture 3"/>
          <p:cNvPicPr>
            <a:picLocks noChangeAspect="1" noChangeArrowheads="1"/>
          </p:cNvPicPr>
          <p:nvPr/>
        </p:nvPicPr>
        <p:blipFill>
          <a:blip r:embed="rId3" cstate="print"/>
          <a:srcRect/>
          <a:stretch>
            <a:fillRect/>
          </a:stretch>
        </p:blipFill>
        <p:spPr bwMode="auto">
          <a:xfrm>
            <a:off x="323528" y="1844824"/>
            <a:ext cx="8352928" cy="4032448"/>
          </a:xfrm>
          <a:prstGeom prst="rect">
            <a:avLst/>
          </a:prstGeom>
          <a:noFill/>
          <a:ln w="9525">
            <a:noFill/>
            <a:miter lim="800000"/>
            <a:headEnd/>
            <a:tailEnd/>
          </a:ln>
        </p:spPr>
      </p:pic>
      <p:sp>
        <p:nvSpPr>
          <p:cNvPr id="3" name="Zástupný symbol pro obsah 2"/>
          <p:cNvSpPr>
            <a:spLocks noGrp="1"/>
          </p:cNvSpPr>
          <p:nvPr>
            <p:ph idx="1"/>
          </p:nvPr>
        </p:nvSpPr>
        <p:spPr>
          <a:xfrm>
            <a:off x="457200" y="1600201"/>
            <a:ext cx="7715200" cy="4205064"/>
          </a:xfrm>
        </p:spPr>
        <p:txBody>
          <a:bodyPr>
            <a:normAutofit fontScale="70000" lnSpcReduction="20000"/>
          </a:bodyPr>
          <a:lstStyle/>
          <a:p>
            <a:endParaRPr lang="cs-CZ" dirty="0"/>
          </a:p>
          <a:p>
            <a:pPr marL="0" indent="0">
              <a:buNone/>
            </a:pPr>
            <a:r>
              <a:rPr lang="en-US" b="1" dirty="0"/>
              <a:t>Cultural heritage (goods and services)</a:t>
            </a:r>
          </a:p>
          <a:p>
            <a:pPr marL="514350" indent="-514350">
              <a:buFont typeface="+mj-lt"/>
              <a:buAutoNum type="arabicPeriod"/>
            </a:pPr>
            <a:r>
              <a:rPr lang="en-US" sz="3300" dirty="0"/>
              <a:t>Tangible x Intangible</a:t>
            </a:r>
          </a:p>
          <a:p>
            <a:pPr lvl="1"/>
            <a:r>
              <a:rPr lang="en-US" dirty="0"/>
              <a:t>Tangible cultural heritage: </a:t>
            </a:r>
          </a:p>
          <a:p>
            <a:pPr lvl="2">
              <a:buFont typeface="Courier New" panose="02070309020205020404" pitchFamily="49" charset="0"/>
              <a:buChar char="o"/>
            </a:pPr>
            <a:r>
              <a:rPr lang="en-US" dirty="0"/>
              <a:t>movable cultural heritage (paintings, sculptures, coins, manuscripts)</a:t>
            </a:r>
          </a:p>
          <a:p>
            <a:pPr lvl="2">
              <a:buFont typeface="Courier New" panose="02070309020205020404" pitchFamily="49" charset="0"/>
              <a:buChar char="o"/>
            </a:pPr>
            <a:r>
              <a:rPr lang="en-US" dirty="0"/>
              <a:t>immovable cultural heritage (monuments, archaeological sites, and so on)</a:t>
            </a:r>
          </a:p>
          <a:p>
            <a:pPr lvl="2">
              <a:buFont typeface="Courier New" panose="02070309020205020404" pitchFamily="49" charset="0"/>
              <a:buChar char="o"/>
            </a:pPr>
            <a:r>
              <a:rPr lang="en-US" dirty="0"/>
              <a:t>underwater cultural heritage (shipwrecks, underwater ruins and cities)</a:t>
            </a:r>
          </a:p>
          <a:p>
            <a:pPr lvl="1"/>
            <a:r>
              <a:rPr lang="en-US" dirty="0"/>
              <a:t>Intangible cultural heritage: oral traditions, performing arts, rituals</a:t>
            </a:r>
          </a:p>
          <a:p>
            <a:pPr marL="514350" indent="-514350">
              <a:buFont typeface="+mj-lt"/>
              <a:buAutoNum type="arabicPeriod"/>
            </a:pPr>
            <a:r>
              <a:rPr lang="en-US" sz="3400" dirty="0"/>
              <a:t>Natural heritage: natural sites with cultural aspects such as cultural landscapes, physical, biological or geological formations</a:t>
            </a:r>
          </a:p>
          <a:p>
            <a:pPr marL="514350" indent="-514350">
              <a:buFont typeface="+mj-lt"/>
              <a:buAutoNum type="arabicPeriod"/>
            </a:pPr>
            <a:r>
              <a:rPr lang="en-US" sz="3400" dirty="0"/>
              <a:t>Durable vs. Exist in particular time (castle vs. concert)</a:t>
            </a:r>
          </a:p>
          <a:p>
            <a:pPr marL="457200" lvl="1" indent="0">
              <a:buNone/>
            </a:pPr>
            <a:endParaRPr lang="cs-CZ" dirty="0"/>
          </a:p>
          <a:p>
            <a:endParaRPr lang="cs-CZ" dirty="0"/>
          </a:p>
        </p:txBody>
      </p:sp>
    </p:spTree>
    <p:extLst>
      <p:ext uri="{BB962C8B-B14F-4D97-AF65-F5344CB8AC3E}">
        <p14:creationId xmlns:p14="http://schemas.microsoft.com/office/powerpoint/2010/main" val="3147755273"/>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1926</TotalTime>
  <Words>1265</Words>
  <Application>Microsoft Office PowerPoint</Application>
  <PresentationFormat>Předvádění na obrazovce (4:3)</PresentationFormat>
  <Paragraphs>148</Paragraphs>
  <Slides>33</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33</vt:i4>
      </vt:variant>
    </vt:vector>
  </HeadingPairs>
  <TitlesOfParts>
    <vt:vector size="37" baseType="lpstr">
      <vt:lpstr>Arial</vt:lpstr>
      <vt:lpstr>Calibri</vt:lpstr>
      <vt:lpstr>Courier New</vt:lpstr>
      <vt:lpstr>Motiv sady Office</vt:lpstr>
      <vt:lpstr>Economy of culture</vt:lpstr>
      <vt:lpstr>1.Find definition of culture</vt:lpstr>
      <vt:lpstr> Definition of culture </vt:lpstr>
      <vt:lpstr> 2. International cultural differences</vt:lpstr>
      <vt:lpstr> Cultural differences</vt:lpstr>
      <vt:lpstr> Roots of cultural differences</vt:lpstr>
      <vt:lpstr> 3. What is a cultural good and cultural service? </vt:lpstr>
      <vt:lpstr> cultural goods and cultural services</vt:lpstr>
      <vt:lpstr> How could we sort cultural goods and services? </vt:lpstr>
      <vt:lpstr>4. WHAT DOES TERM HIGH CULTURE MEAN?</vt:lpstr>
      <vt:lpstr> High culture</vt:lpstr>
      <vt:lpstr> High culture</vt:lpstr>
      <vt:lpstr>5. WHAT DOES TERM POPULAR CULTURE MEAN?</vt:lpstr>
      <vt:lpstr> Popular culture</vt:lpstr>
      <vt:lpstr> Popular culture</vt:lpstr>
      <vt:lpstr> How wage affect attendance in events</vt:lpstr>
      <vt:lpstr>6. What is Baumol's cost disease?</vt:lpstr>
      <vt:lpstr> Baumol´s cost disease</vt:lpstr>
      <vt:lpstr> Baumol´s cost disease</vt:lpstr>
      <vt:lpstr> Baumol´s cost disease</vt:lpstr>
      <vt:lpstr> How could we measure productivity in culture?</vt:lpstr>
      <vt:lpstr> How could we increase production in culture?</vt:lpstr>
      <vt:lpstr> 7. International organizations  which focused on culture</vt:lpstr>
      <vt:lpstr> International organizations  which focused on culture</vt:lpstr>
      <vt:lpstr> 8. What is the EU's role in the culture area? </vt:lpstr>
      <vt:lpstr> EU's role in the culture area</vt:lpstr>
      <vt:lpstr> 9. Find three examples of European union’s activities, which are connecting with culture</vt:lpstr>
      <vt:lpstr> Examples of cultural activities of EU</vt:lpstr>
      <vt:lpstr> Examples of cultural activities of EU</vt:lpstr>
      <vt:lpstr> Examples of cultural activities of EU</vt:lpstr>
      <vt:lpstr> Conclusion</vt:lpstr>
      <vt:lpstr> Conclusion</vt:lpstr>
      <vt:lpstr> Use full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Dušan</dc:creator>
  <cp:lastModifiedBy>Müllner Vojtěch</cp:lastModifiedBy>
  <cp:revision>57</cp:revision>
  <dcterms:created xsi:type="dcterms:W3CDTF">2016-02-19T15:27:11Z</dcterms:created>
  <dcterms:modified xsi:type="dcterms:W3CDTF">2023-03-21T14:42:27Z</dcterms:modified>
</cp:coreProperties>
</file>