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handoutMasterIdLst>
    <p:handoutMasterId r:id="rId18"/>
  </p:handoutMasterIdLst>
  <p:sldIdLst>
    <p:sldId id="392" r:id="rId2"/>
    <p:sldId id="312" r:id="rId3"/>
    <p:sldId id="278" r:id="rId4"/>
    <p:sldId id="400" r:id="rId5"/>
    <p:sldId id="282" r:id="rId6"/>
    <p:sldId id="283" r:id="rId7"/>
    <p:sldId id="284" r:id="rId8"/>
    <p:sldId id="285" r:id="rId9"/>
    <p:sldId id="286" r:id="rId10"/>
    <p:sldId id="270" r:id="rId11"/>
    <p:sldId id="288" r:id="rId12"/>
    <p:sldId id="401" r:id="rId13"/>
    <p:sldId id="402" r:id="rId14"/>
    <p:sldId id="263" r:id="rId15"/>
    <p:sldId id="310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58" d="100"/>
          <a:sy n="58" d="100"/>
        </p:scale>
        <p:origin x="90" y="11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paneziskovek.cz/" TargetMode="External"/><Relationship Id="rId2" Type="http://schemas.openxmlformats.org/officeDocument/2006/relationships/hyperlink" Target="https://apl.czso.cz/pll/rocenka/rocenka.indexnu_s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2">
            <a:extLst>
              <a:ext uri="{FF2B5EF4-FFF2-40B4-BE49-F238E27FC236}">
                <a16:creationId xmlns:a16="http://schemas.microsoft.com/office/drawing/2014/main" id="{4133BED8-E344-9CB1-CF69-3AB4EA4CD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F8E84F4-8EB5-4BB6-8286-0A649FFEB0E4}" type="slidenum">
              <a:rPr lang="cs-CZ" altLang="cs-CZ" smtClean="0">
                <a:solidFill>
                  <a:srgbClr val="0000DC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cs-CZ" altLang="cs-CZ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Nadpis 3">
            <a:extLst>
              <a:ext uri="{FF2B5EF4-FFF2-40B4-BE49-F238E27FC236}">
                <a16:creationId xmlns:a16="http://schemas.microsoft.com/office/drawing/2014/main" id="{40262681-EF71-6E63-0AAB-1EC2A77A2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3006726"/>
            <a:ext cx="8521700" cy="2155825"/>
          </a:xfrm>
        </p:spPr>
        <p:txBody>
          <a:bodyPr/>
          <a:lstStyle/>
          <a:p>
            <a:pPr algn="ctr" eaLnBrk="1" hangingPunct="1"/>
            <a:r>
              <a:rPr lang="cs-CZ" altLang="cs-CZ" sz="2800" dirty="0"/>
              <a:t>BPV_URVS </a:t>
            </a:r>
            <a:r>
              <a:rPr lang="cs-CZ" altLang="cs-CZ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// MPR_FIUC</a:t>
            </a:r>
            <a:br>
              <a:rPr lang="cs-CZ" altLang="cs-CZ" sz="4000" dirty="0"/>
            </a:br>
            <a:r>
              <a:rPr lang="cs-CZ" altLang="cs-CZ" sz="4000" dirty="0"/>
              <a:t>„opáčko“</a:t>
            </a:r>
            <a:br>
              <a:rPr lang="cs-CZ" altLang="cs-CZ" dirty="0"/>
            </a:br>
            <a:r>
              <a:rPr lang="cs-CZ" altLang="cs-CZ" sz="2000" dirty="0"/>
              <a:t>Vymezení nestátního neziskového sektoru, základní právní úprava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006908B-C6EA-8BB9-9898-BB95174B0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8813" y="5157788"/>
            <a:ext cx="8521700" cy="6985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t>20/2/2025</a:t>
            </a:r>
          </a:p>
          <a:p>
            <a:pPr>
              <a:defRPr/>
            </a:pPr>
            <a:r>
              <a:t>Ing. Jakub Pejcal, Ph.D.</a:t>
            </a: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Zástupný symbol pro číslo snímku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EC3E01-BE21-4C71-976D-15191AEE15FA}" type="slidenum">
              <a:rPr lang="cs-CZ" altLang="cs-CZ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NNO?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196976"/>
            <a:ext cx="10991709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sz="1600" b="1" dirty="0"/>
              <a:t>Servisní NNO</a:t>
            </a:r>
            <a:r>
              <a:rPr lang="cs-CZ" sz="1600" dirty="0"/>
              <a:t>: poskytují přímé služby svým klientům, tedy přímo řeší veřejné problémy. (NNO poskytující sociální služby, NNO v oblasti zdravotnictví a sociálního začleňování nebo v oblasti rozvojové spolupráce a humanitární pomoci).</a:t>
            </a: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sz="1600" b="1" dirty="0" err="1"/>
              <a:t>Advokační</a:t>
            </a:r>
            <a:r>
              <a:rPr lang="cs-CZ" sz="1600" b="1" dirty="0"/>
              <a:t> NNO: </a:t>
            </a:r>
            <a:r>
              <a:rPr lang="cs-CZ" sz="1600" dirty="0"/>
              <a:t>bojují za práva vymezených skupin či vybraných veřejných zájmů. Jejich činnost spočívá v prosazování změn nebo naopak bránění změnám vůči veřejným nebo soukromým institucím. (Prosazování principu rovnosti a nediskriminace, ochrana menšinových zájmů a veřejného zájmu, jako je ochrana zdraví, životního prostředí aj.).</a:t>
            </a:r>
            <a:endParaRPr lang="cs-CZ" sz="1600" b="1" dirty="0"/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sz="1600" b="1" dirty="0"/>
              <a:t>Zájmové NNO: </a:t>
            </a:r>
            <a:r>
              <a:rPr lang="cs-CZ" sz="1600" dirty="0"/>
              <a:t>nejpočetnější skupinou, NNO v oblasti sportu a kultury či tradiční venkovské zájmové spolky (například Sokol, včelařské svazy, dobrovolní hasiči, apod.). Zájmové NNO jsou postaveny výhradně na členském principu. </a:t>
            </a: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sz="1600" b="1" dirty="0"/>
              <a:t>Filantropické NNO: </a:t>
            </a:r>
            <a:r>
              <a:rPr lang="cs-CZ" sz="1600" dirty="0"/>
              <a:t>podporují finančně i hmotně veřejně prospěšné aktivity. Typicky se jedná o nadace a nadační fondy.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98565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38026F-2F10-4CFE-BFB0-DBFE71488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87E36F-B5FF-4CF2-99CD-7051A562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Heterogenita v rámci sektoru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A93110-31E3-4ECE-B082-CC3FE762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heterogenní prostředí dána:</a:t>
            </a:r>
          </a:p>
          <a:p>
            <a:pPr lvl="1"/>
            <a:r>
              <a:rPr lang="cs-CZ" sz="1600" dirty="0"/>
              <a:t>velikostní charakteristiky (objem, struktura aktivit, počet zaměstnanců, objem zdrojů…)</a:t>
            </a:r>
          </a:p>
          <a:p>
            <a:pPr lvl="1"/>
            <a:r>
              <a:rPr lang="cs-CZ" sz="1600" dirty="0"/>
              <a:t>právní formy (legislativní úprava fungování, povinnosti s fungováním spjaté…)</a:t>
            </a:r>
          </a:p>
          <a:p>
            <a:pPr lvl="1"/>
            <a:r>
              <a:rPr lang="cs-CZ" sz="1600" dirty="0"/>
              <a:t>další?</a:t>
            </a:r>
          </a:p>
          <a:p>
            <a:pPr lvl="1"/>
            <a:endParaRPr lang="cs-CZ" sz="2400" dirty="0"/>
          </a:p>
          <a:p>
            <a:r>
              <a:rPr lang="cs-CZ" sz="2400" dirty="0"/>
              <a:t>funkce: servisní / </a:t>
            </a:r>
            <a:r>
              <a:rPr lang="cs-CZ" sz="2400" dirty="0" err="1"/>
              <a:t>advokační</a:t>
            </a:r>
            <a:r>
              <a:rPr lang="cs-CZ" sz="2400" dirty="0"/>
              <a:t> / zájmová / filantropická</a:t>
            </a:r>
          </a:p>
          <a:p>
            <a:endParaRPr lang="cs-CZ" sz="2400" dirty="0"/>
          </a:p>
          <a:p>
            <a:r>
              <a:rPr lang="cs-CZ" sz="2400" dirty="0"/>
              <a:t>Česká realita?</a:t>
            </a:r>
          </a:p>
          <a:p>
            <a:pPr lvl="1"/>
            <a:r>
              <a:rPr lang="cs-CZ" sz="1050" dirty="0"/>
              <a:t>CZSO – </a:t>
            </a:r>
            <a:r>
              <a:rPr lang="cs-CZ" sz="1050" dirty="0">
                <a:hlinkClick r:id="rId2"/>
              </a:rPr>
              <a:t>Satelitní účet neziskových institucí</a:t>
            </a:r>
            <a:endParaRPr lang="cs-CZ" sz="1050" dirty="0"/>
          </a:p>
          <a:p>
            <a:pPr lvl="1"/>
            <a:r>
              <a:rPr lang="cs-CZ" sz="1050" dirty="0">
                <a:hlinkClick r:id="rId3"/>
              </a:rPr>
              <a:t>mapaneziskovek.cz</a:t>
            </a:r>
            <a:endParaRPr lang="cs-CZ" sz="1050" dirty="0"/>
          </a:p>
          <a:p>
            <a:pPr lvl="1"/>
            <a:endParaRPr lang="cs-CZ" sz="1050" dirty="0"/>
          </a:p>
          <a:p>
            <a:pPr lvl="1"/>
            <a:endParaRPr lang="cs-CZ" sz="105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66B088-4A83-49EA-A704-EA2F22C9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564" y="3964711"/>
            <a:ext cx="5538036" cy="26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BCC5EA-DECE-40E4-9338-989FB6DA6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BB40A5-2D4B-4809-BD26-0529D70B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autority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224798-4B6A-4959-BA78-CF86326B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sz="2000" b="1" dirty="0">
                <a:latin typeface="+mj-lt"/>
              </a:rPr>
              <a:t>ČSÚ / SÚNI – NI (tzv. širší vymezení - 17): </a:t>
            </a:r>
          </a:p>
          <a:p>
            <a:pPr marL="54000" indent="0">
              <a:buNone/>
            </a:pPr>
            <a:r>
              <a:rPr lang="cs-CZ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veřejné vysoké školy, školské právnické osoby, odbory, spolky, politické strany a politická hnutí, církve a náboženské společnosti, evidované církevní právnické osoby, organizační jednotky odborů, pobočné spolky, stavovské organizace – profesní komory, komory, zájmová sdružení právnických osob, honební společenstva.</a:t>
            </a:r>
            <a:endParaRPr lang="cs-CZ" sz="1600" dirty="0">
              <a:latin typeface="+mj-lt"/>
            </a:endParaRPr>
          </a:p>
          <a:p>
            <a:endParaRPr lang="cs-CZ" sz="2000" dirty="0">
              <a:latin typeface="+mj-lt"/>
            </a:endParaRPr>
          </a:p>
          <a:p>
            <a:r>
              <a:rPr lang="cs-CZ" sz="2000" b="1" dirty="0">
                <a:latin typeface="+mj-lt"/>
              </a:rPr>
              <a:t>RVNNO – NNO (tzv. užší vymezení - 7): </a:t>
            </a:r>
          </a:p>
          <a:p>
            <a:pPr marL="54000" indent="0">
              <a:buNone/>
            </a:pPr>
            <a:r>
              <a:rPr lang="cs-CZ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církevní organizace (přesněji evidované církevní právnické osoby, resp. účelová zařízení církví a náboženských společnosti), spolky a pobočné spolky.</a:t>
            </a: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6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BCC5EA-DECE-40E4-9338-989FB6DA6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BB40A5-2D4B-4809-BD26-0529D70B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autority (RVNNO) – zejména tedy: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224798-4B6A-4959-BA78-CF86326B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1"/>
            <a:r>
              <a:rPr lang="cs-CZ" altLang="cs-CZ" sz="1800" b="1" dirty="0"/>
              <a:t>spolky a pobočné spolky </a:t>
            </a:r>
            <a:r>
              <a:rPr lang="cs-CZ" altLang="cs-CZ" sz="1800" i="1" dirty="0"/>
              <a:t>(zákon č. 89/2012 Sb. občanský zákoník) </a:t>
            </a:r>
          </a:p>
          <a:p>
            <a:pPr lvl="1"/>
            <a:endParaRPr lang="cs-CZ" altLang="cs-CZ" sz="1800" dirty="0"/>
          </a:p>
          <a:p>
            <a:pPr lvl="1"/>
            <a:r>
              <a:rPr lang="cs-CZ" altLang="cs-CZ" sz="1800" b="1" dirty="0"/>
              <a:t>nadace a nadační fondy </a:t>
            </a:r>
            <a:r>
              <a:rPr lang="cs-CZ" altLang="cs-CZ" sz="1800" i="1" dirty="0"/>
              <a:t>(zákon č. 89/2012 Sb. občanský zákoník) </a:t>
            </a:r>
          </a:p>
          <a:p>
            <a:pPr lvl="1"/>
            <a:endParaRPr lang="cs-CZ" altLang="cs-CZ" sz="1800" dirty="0"/>
          </a:p>
          <a:p>
            <a:pPr lvl="1"/>
            <a:r>
              <a:rPr lang="cs-CZ" altLang="cs-CZ" sz="1800" b="1" dirty="0"/>
              <a:t>obecně prospěšné společnosti </a:t>
            </a:r>
            <a:r>
              <a:rPr lang="cs-CZ" altLang="cs-CZ" sz="1800" i="1" dirty="0"/>
              <a:t>(zákon č. 248/1995 Sb., o obecně prospěšných společnostech)</a:t>
            </a:r>
          </a:p>
          <a:p>
            <a:pPr lvl="1"/>
            <a:r>
              <a:rPr lang="cs-CZ" altLang="cs-CZ" sz="1800" b="1" dirty="0"/>
              <a:t>ústavy </a:t>
            </a:r>
            <a:r>
              <a:rPr lang="cs-CZ" altLang="cs-CZ" sz="1800" i="1" dirty="0"/>
              <a:t>(zákon č. 89/2012 Sb. občanský zákoník)</a:t>
            </a:r>
            <a:endParaRPr lang="cs-CZ" altLang="cs-CZ" sz="1800" dirty="0"/>
          </a:p>
          <a:p>
            <a:pPr lvl="1"/>
            <a:endParaRPr lang="cs-CZ" altLang="cs-CZ" sz="1800" dirty="0"/>
          </a:p>
          <a:p>
            <a:pPr lvl="1"/>
            <a:r>
              <a:rPr lang="cs-CZ" altLang="cs-CZ" sz="1800" b="1" dirty="0"/>
              <a:t>církevní a náboženské organizace </a:t>
            </a:r>
            <a:r>
              <a:rPr lang="cs-CZ" altLang="cs-CZ" sz="1800" dirty="0"/>
              <a:t>– EPO – především účelová zařízení církví a náboženských společností </a:t>
            </a:r>
            <a:r>
              <a:rPr lang="cs-CZ" altLang="cs-CZ" sz="1800" i="1" dirty="0"/>
              <a:t>(zákon č. 3/2002 Sb., o svobodě náboženského vyznání…)</a:t>
            </a:r>
          </a:p>
          <a:p>
            <a:pPr lvl="1"/>
            <a:endParaRPr lang="cs-CZ" altLang="cs-CZ" sz="1800" i="1" dirty="0"/>
          </a:p>
          <a:p>
            <a:pPr marL="243000" lvl="1" indent="0">
              <a:buNone/>
            </a:pPr>
            <a:r>
              <a:rPr lang="cs-CZ" altLang="cs-CZ" dirty="0"/>
              <a:t>a</a:t>
            </a:r>
            <a:r>
              <a:rPr lang="en-US" altLang="cs-CZ" dirty="0"/>
              <a:t> </a:t>
            </a:r>
            <a:r>
              <a:rPr lang="en-US" altLang="cs-CZ" dirty="0" err="1"/>
              <a:t>kolik</a:t>
            </a:r>
            <a:r>
              <a:rPr lang="en-US" altLang="cs-CZ" dirty="0"/>
              <a:t> </a:t>
            </a:r>
            <a:r>
              <a:rPr lang="en-US" altLang="cs-CZ" dirty="0" err="1"/>
              <a:t>jich</a:t>
            </a:r>
            <a:r>
              <a:rPr lang="en-US" altLang="cs-CZ" dirty="0"/>
              <a:t> </a:t>
            </a:r>
            <a:r>
              <a:rPr lang="en-US" altLang="cs-CZ" dirty="0" err="1"/>
              <a:t>vlastně</a:t>
            </a:r>
            <a:r>
              <a:rPr lang="en-US" altLang="cs-CZ" dirty="0"/>
              <a:t> je? </a:t>
            </a:r>
            <a:r>
              <a:rPr lang="en-US" altLang="cs-CZ" dirty="0">
                <a:hlinkClick r:id="rId2"/>
              </a:rPr>
              <a:t>1</a:t>
            </a:r>
            <a:endParaRPr lang="cs-CZ" altLang="cs-CZ" dirty="0"/>
          </a:p>
          <a:p>
            <a:pPr lvl="1"/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82111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1D5E27C-8E5E-43DB-84FA-CF478DEC1A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296000"/>
            <a:ext cx="9721724" cy="5369975"/>
          </a:xfrm>
        </p:spPr>
        <p:txBody>
          <a:bodyPr/>
          <a:lstStyle/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endParaRPr lang="cs-CZ" sz="700" dirty="0">
              <a:solidFill>
                <a:schemeClr val="tx1"/>
              </a:solidFill>
            </a:endParaRPr>
          </a:p>
          <a:p>
            <a:r>
              <a:rPr lang="cs-CZ" sz="700" dirty="0">
                <a:solidFill>
                  <a:schemeClr val="tx1"/>
                </a:solidFill>
              </a:rPr>
              <a:t>		* Před rokem 2014 (po roce 1989) coby občanská sdružení (zákon č. 83/1990 Sb., o sdružování občanů)</a:t>
            </a:r>
          </a:p>
          <a:p>
            <a:r>
              <a:rPr lang="cs-CZ" sz="700" dirty="0">
                <a:solidFill>
                  <a:schemeClr val="tx1"/>
                </a:solidFill>
              </a:rPr>
              <a:t>		** Před rokem 2014 (po roce 1989) coby nadace a nadační fondy (zákon č. 103/1990 Sb., hospodářský zákoník, resp. 227/1997 Sb., o nadacích a nadačních fondech)</a:t>
            </a:r>
          </a:p>
          <a:p>
            <a:r>
              <a:rPr lang="cs-CZ" sz="700" dirty="0">
                <a:solidFill>
                  <a:schemeClr val="tx1"/>
                </a:solidFill>
              </a:rPr>
              <a:t>		*** Do určité míry nahrazuje o.p.s., které po roce 2013 již nemohou být zakládány.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tzv. „užší vymezení sektoru“- souhrnně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0FD939F-732C-4B69-998C-DF99998D6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286" y="1296000"/>
            <a:ext cx="7358599" cy="4395180"/>
          </a:xfrm>
        </p:spPr>
      </p:pic>
    </p:spTree>
    <p:extLst>
      <p:ext uri="{BB962C8B-B14F-4D97-AF65-F5344CB8AC3E}">
        <p14:creationId xmlns:p14="http://schemas.microsoft.com/office/powerpoint/2010/main" val="82712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ZAMYŠLENÍ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marL="72000" lvl="0" indent="0" algn="just">
              <a:buNone/>
            </a:pPr>
            <a:endParaRPr lang="cs-CZ" sz="1400" dirty="0"/>
          </a:p>
          <a:p>
            <a:pPr lvl="0" algn="just"/>
            <a:r>
              <a:rPr lang="cs-CZ" sz="1400" dirty="0"/>
              <a:t>Skupina nadšených včelařů z regionu, chce vytvořit sdružení, v němž by si vzájemně pomáhali ve 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a 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0AD8E2-4C0D-4B09-96B3-EF20640C6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A0BBA2-30EC-41A9-8693-ABB8A08B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NNS a NNO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37A18E-CCC0-49D8-9950-A60A39269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Co to jsou? </a:t>
            </a:r>
            <a:r>
              <a:rPr lang="cs-CZ" sz="2000" dirty="0" err="1"/>
              <a:t>Pestoff</a:t>
            </a:r>
            <a:r>
              <a:rPr lang="cs-CZ" sz="2000" dirty="0"/>
              <a:t> (1995) / </a:t>
            </a:r>
            <a:r>
              <a:rPr lang="cs-CZ" sz="2000" dirty="0" err="1"/>
              <a:t>Anheier</a:t>
            </a:r>
            <a:r>
              <a:rPr lang="cs-CZ" sz="2000" dirty="0"/>
              <a:t> &amp; </a:t>
            </a:r>
            <a:r>
              <a:rPr lang="cs-CZ" sz="2000" dirty="0" err="1"/>
              <a:t>Salamon</a:t>
            </a:r>
            <a:r>
              <a:rPr lang="cs-CZ" sz="2000" dirty="0"/>
              <a:t> (1997)</a:t>
            </a:r>
          </a:p>
          <a:p>
            <a:r>
              <a:rPr lang="cs-CZ" sz="2000" dirty="0"/>
              <a:t>Proč tu jsou? </a:t>
            </a:r>
            <a:r>
              <a:rPr lang="cs-CZ" sz="2000" dirty="0" err="1"/>
              <a:t>Weisbrod</a:t>
            </a:r>
            <a:r>
              <a:rPr lang="cs-CZ" sz="2000" dirty="0"/>
              <a:t> (1977) / </a:t>
            </a:r>
            <a:r>
              <a:rPr lang="cs-CZ" sz="2000" dirty="0" err="1"/>
              <a:t>Salamon</a:t>
            </a:r>
            <a:r>
              <a:rPr lang="cs-CZ" sz="2000" dirty="0"/>
              <a:t> (1987) / </a:t>
            </a:r>
            <a:r>
              <a:rPr lang="cs-CZ" sz="2000" dirty="0" err="1"/>
              <a:t>Quadango</a:t>
            </a:r>
            <a:r>
              <a:rPr lang="cs-CZ" sz="2000" dirty="0"/>
              <a:t> (1987) / </a:t>
            </a:r>
            <a:r>
              <a:rPr lang="cs-CZ" sz="2000" dirty="0" err="1"/>
              <a:t>Hansmann</a:t>
            </a:r>
            <a:r>
              <a:rPr lang="cs-CZ" sz="2000" dirty="0"/>
              <a:t> (1980)…</a:t>
            </a:r>
          </a:p>
          <a:p>
            <a:r>
              <a:rPr lang="cs-CZ" sz="2000" dirty="0"/>
              <a:t>Jak vypadají? </a:t>
            </a:r>
            <a:r>
              <a:rPr lang="cs-CZ" sz="2000" dirty="0" err="1"/>
              <a:t>Salamon</a:t>
            </a:r>
            <a:r>
              <a:rPr lang="cs-CZ" sz="2000" dirty="0"/>
              <a:t> &amp; </a:t>
            </a:r>
            <a:r>
              <a:rPr lang="cs-CZ" sz="2000" dirty="0" err="1"/>
              <a:t>Anheier</a:t>
            </a:r>
            <a:r>
              <a:rPr lang="cs-CZ" sz="2000" dirty="0"/>
              <a:t> (1998)…</a:t>
            </a:r>
          </a:p>
          <a:p>
            <a:r>
              <a:rPr lang="cs-CZ" sz="2000" dirty="0"/>
              <a:t>Funkce? Servisní / </a:t>
            </a:r>
            <a:r>
              <a:rPr lang="cs-CZ" sz="2000" dirty="0" err="1"/>
              <a:t>Advokační</a:t>
            </a:r>
            <a:r>
              <a:rPr lang="cs-CZ" sz="2000" dirty="0"/>
              <a:t> / Zájmové / Filantropické</a:t>
            </a:r>
          </a:p>
        </p:txBody>
      </p:sp>
    </p:spTree>
    <p:extLst>
      <p:ext uri="{BB962C8B-B14F-4D97-AF65-F5344CB8AC3E}">
        <p14:creationId xmlns:p14="http://schemas.microsoft.com/office/powerpoint/2010/main" val="63567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jsou NNO?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Pestoffův</a:t>
            </a:r>
            <a:r>
              <a:rPr lang="cs-CZ" dirty="0"/>
              <a:t> trojúhelník	/ </a:t>
            </a:r>
            <a:r>
              <a:rPr lang="cs-CZ" dirty="0" err="1"/>
              <a:t>Salamon</a:t>
            </a:r>
            <a:r>
              <a:rPr lang="cs-CZ" dirty="0"/>
              <a:t> &amp; </a:t>
            </a:r>
            <a:r>
              <a:rPr lang="cs-CZ" dirty="0" err="1"/>
              <a:t>Anheier</a:t>
            </a:r>
            <a:r>
              <a:rPr lang="cs-CZ" dirty="0"/>
              <a:t>)</a:t>
            </a:r>
          </a:p>
        </p:txBody>
      </p:sp>
      <p:pic>
        <p:nvPicPr>
          <p:cNvPr id="1026" name="Picture 2" descr="Figure 1: The third sector in the welfare triang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0" y="1690206"/>
            <a:ext cx="4319913" cy="38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98632" y="5538700"/>
            <a:ext cx="43199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100" i="1" dirty="0" err="1">
                <a:latin typeface="+mn-lt"/>
              </a:rPr>
              <a:t>Pestoff</a:t>
            </a:r>
            <a:r>
              <a:rPr lang="cs-CZ" altLang="cs-CZ" sz="1100" i="1" dirty="0">
                <a:latin typeface="+mn-lt"/>
              </a:rPr>
              <a:t>, V.A.: </a:t>
            </a:r>
            <a:r>
              <a:rPr lang="cs-CZ" altLang="cs-CZ" sz="1100" i="1" dirty="0" err="1">
                <a:latin typeface="+mn-lt"/>
              </a:rPr>
              <a:t>Reforming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social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services</a:t>
            </a:r>
            <a:r>
              <a:rPr lang="cs-CZ" altLang="cs-CZ" sz="1100" i="1" dirty="0">
                <a:latin typeface="+mn-lt"/>
              </a:rPr>
              <a:t> in </a:t>
            </a:r>
            <a:r>
              <a:rPr lang="cs-CZ" altLang="cs-CZ" sz="1100" i="1" dirty="0" err="1">
                <a:latin typeface="+mn-lt"/>
              </a:rPr>
              <a:t>central</a:t>
            </a:r>
            <a:r>
              <a:rPr lang="cs-CZ" altLang="cs-CZ" sz="1100" i="1" dirty="0">
                <a:latin typeface="+mn-lt"/>
              </a:rPr>
              <a:t> and </a:t>
            </a:r>
            <a:r>
              <a:rPr lang="cs-CZ" altLang="cs-CZ" sz="1100" i="1" dirty="0" err="1">
                <a:latin typeface="+mn-lt"/>
              </a:rPr>
              <a:t>eastern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Europe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an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eleven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nation</a:t>
            </a:r>
            <a:r>
              <a:rPr lang="cs-CZ" altLang="cs-CZ" sz="1100" i="1" dirty="0">
                <a:latin typeface="+mn-lt"/>
              </a:rPr>
              <a:t> </a:t>
            </a:r>
            <a:r>
              <a:rPr lang="cs-CZ" altLang="cs-CZ" sz="1100" i="1" dirty="0" err="1">
                <a:latin typeface="+mn-lt"/>
              </a:rPr>
              <a:t>overview</a:t>
            </a:r>
            <a:r>
              <a:rPr lang="cs-CZ" altLang="cs-CZ" sz="1100" i="1" dirty="0">
                <a:latin typeface="+mn-lt"/>
              </a:rPr>
              <a:t>, Gryf, </a:t>
            </a:r>
            <a:r>
              <a:rPr lang="cs-CZ" altLang="cs-CZ" sz="1100" i="1" dirty="0" err="1">
                <a:latin typeface="+mn-lt"/>
              </a:rPr>
              <a:t>Poland</a:t>
            </a:r>
            <a:r>
              <a:rPr lang="cs-CZ" altLang="cs-CZ" sz="1100" i="1" dirty="0">
                <a:latin typeface="+mn-lt"/>
              </a:rPr>
              <a:t>, </a:t>
            </a:r>
            <a:r>
              <a:rPr lang="cs-CZ" altLang="cs-CZ" sz="1100" i="1" dirty="0" err="1">
                <a:latin typeface="+mn-lt"/>
              </a:rPr>
              <a:t>Cracow</a:t>
            </a:r>
            <a:r>
              <a:rPr lang="cs-CZ" altLang="cs-CZ" sz="1100" i="1" dirty="0">
                <a:latin typeface="+mn-lt"/>
              </a:rPr>
              <a:t>, 1995</a:t>
            </a:r>
            <a:endParaRPr lang="cs-CZ" sz="11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D27EAF-5409-0F15-B087-490C3A4D1D19}"/>
              </a:ext>
            </a:extLst>
          </p:cNvPr>
          <p:cNvSpPr txBox="1"/>
          <p:nvPr/>
        </p:nvSpPr>
        <p:spPr>
          <a:xfrm>
            <a:off x="6096000" y="2302606"/>
            <a:ext cx="60960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500" dirty="0">
                <a:latin typeface="+mj-lt"/>
              </a:rPr>
              <a:t>L. M. </a:t>
            </a:r>
            <a:r>
              <a:rPr lang="cs-CZ" sz="1500" dirty="0" err="1">
                <a:latin typeface="+mj-lt"/>
              </a:rPr>
              <a:t>Salamon</a:t>
            </a:r>
            <a:r>
              <a:rPr lang="cs-CZ" sz="1500" dirty="0">
                <a:latin typeface="+mj-lt"/>
              </a:rPr>
              <a:t> &amp; H. K. </a:t>
            </a:r>
            <a:r>
              <a:rPr lang="cs-CZ" sz="1500" dirty="0" err="1">
                <a:latin typeface="+mj-lt"/>
              </a:rPr>
              <a:t>Anheier</a:t>
            </a:r>
            <a:r>
              <a:rPr lang="cs-CZ" sz="1500" dirty="0">
                <a:latin typeface="+mj-lt"/>
              </a:rPr>
              <a:t>, 1997:</a:t>
            </a:r>
          </a:p>
          <a:p>
            <a:pPr>
              <a:defRPr/>
            </a:pPr>
            <a:r>
              <a:rPr lang="cs-CZ" sz="1500" b="1" u="sng" dirty="0">
                <a:latin typeface="+mj-lt"/>
              </a:rPr>
              <a:t>Strukturálně operacionální definice:</a:t>
            </a:r>
          </a:p>
          <a:p>
            <a:pPr>
              <a:defRPr/>
            </a:pPr>
            <a:r>
              <a:rPr lang="cs-CZ" sz="1500" b="1" dirty="0">
                <a:latin typeface="+mj-lt"/>
              </a:rPr>
              <a:t>Organizovanost</a:t>
            </a:r>
            <a:r>
              <a:rPr lang="cs-CZ" sz="1500" dirty="0">
                <a:latin typeface="+mj-lt"/>
              </a:rPr>
              <a:t> (stálá, formalizovaná struktura)</a:t>
            </a:r>
          </a:p>
          <a:p>
            <a:pPr>
              <a:defRPr/>
            </a:pPr>
            <a:r>
              <a:rPr lang="cs-CZ" sz="1500" b="1" dirty="0">
                <a:latin typeface="+mj-lt"/>
              </a:rPr>
              <a:t>Soukromý charakter a nezávislost na státu</a:t>
            </a:r>
            <a:r>
              <a:rPr lang="cs-CZ" sz="1500" dirty="0">
                <a:latin typeface="+mj-lt"/>
              </a:rPr>
              <a:t> (</a:t>
            </a:r>
            <a:r>
              <a:rPr lang="cs-CZ" sz="1500" dirty="0" err="1">
                <a:latin typeface="+mj-lt"/>
              </a:rPr>
              <a:t>soukromoprávnost</a:t>
            </a:r>
            <a:r>
              <a:rPr lang="cs-CZ" sz="1500" dirty="0">
                <a:latin typeface="+mj-lt"/>
              </a:rPr>
              <a:t>)</a:t>
            </a:r>
          </a:p>
          <a:p>
            <a:pPr>
              <a:defRPr/>
            </a:pPr>
            <a:r>
              <a:rPr lang="cs-CZ" sz="1500" b="1" dirty="0">
                <a:latin typeface="+mj-lt"/>
              </a:rPr>
              <a:t>Nerozdělování zisku</a:t>
            </a:r>
            <a:r>
              <a:rPr lang="cs-CZ" sz="1500" dirty="0">
                <a:latin typeface="+mj-lt"/>
              </a:rPr>
              <a:t> (mezi členy a rozhodující osoby)</a:t>
            </a:r>
          </a:p>
          <a:p>
            <a:pPr>
              <a:defRPr/>
            </a:pPr>
            <a:r>
              <a:rPr lang="cs-CZ" sz="1500" b="1" dirty="0">
                <a:latin typeface="+mj-lt"/>
              </a:rPr>
              <a:t>Samosprávnost</a:t>
            </a:r>
            <a:r>
              <a:rPr lang="cs-CZ" sz="1500" dirty="0">
                <a:latin typeface="+mj-lt"/>
              </a:rPr>
              <a:t> (vnitřní struktura)</a:t>
            </a:r>
          </a:p>
          <a:p>
            <a:pPr>
              <a:defRPr/>
            </a:pPr>
            <a:r>
              <a:rPr lang="cs-CZ" sz="1500" b="1" dirty="0">
                <a:latin typeface="+mj-lt"/>
              </a:rPr>
              <a:t>Dobrovolnost</a:t>
            </a:r>
            <a:r>
              <a:rPr lang="cs-CZ" sz="1500" dirty="0">
                <a:latin typeface="+mj-lt"/>
              </a:rPr>
              <a:t> (ve smyslu „s účastí dobrovolníků“)</a:t>
            </a:r>
          </a:p>
        </p:txBody>
      </p:sp>
    </p:spTree>
    <p:extLst>
      <p:ext uri="{BB962C8B-B14F-4D97-AF65-F5344CB8AC3E}">
        <p14:creationId xmlns:p14="http://schemas.microsoft.com/office/powerpoint/2010/main" val="150577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tu jsou NNO? / Jak vypadají NNO?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</a:rPr>
              <a:t>třeba:</a:t>
            </a:r>
          </a:p>
          <a:p>
            <a:pPr lvl="1"/>
            <a:r>
              <a:rPr lang="cs-CZ" b="1" dirty="0">
                <a:latin typeface="+mj-lt"/>
              </a:rPr>
              <a:t>Teorie tržních a vládních selhání </a:t>
            </a:r>
            <a:r>
              <a:rPr lang="cs-CZ" dirty="0">
                <a:latin typeface="+mj-lt"/>
              </a:rPr>
              <a:t>- </a:t>
            </a:r>
            <a:r>
              <a:rPr lang="en-US" dirty="0">
                <a:latin typeface="+mj-lt"/>
              </a:rPr>
              <a:t>Government Failure (resp. Market Failure) Theory</a:t>
            </a:r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pPr lvl="1"/>
            <a:r>
              <a:rPr lang="cs-CZ" b="1" dirty="0">
                <a:latin typeface="+mj-lt"/>
              </a:rPr>
              <a:t>Teorie informační asymetrie </a:t>
            </a:r>
            <a:r>
              <a:rPr lang="cs-CZ" dirty="0">
                <a:latin typeface="+mj-lt"/>
              </a:rPr>
              <a:t>- </a:t>
            </a:r>
            <a:r>
              <a:rPr lang="en-US" dirty="0">
                <a:latin typeface="+mj-lt"/>
              </a:rPr>
              <a:t>Contract Failure (resp. Informational </a:t>
            </a:r>
            <a:r>
              <a:rPr lang="en-US" dirty="0" err="1">
                <a:latin typeface="+mj-lt"/>
              </a:rPr>
              <a:t>Assymetry</a:t>
            </a:r>
            <a:r>
              <a:rPr lang="en-US" dirty="0">
                <a:latin typeface="+mj-lt"/>
              </a:rPr>
              <a:t>) Theory</a:t>
            </a:r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pPr lvl="1"/>
            <a:r>
              <a:rPr lang="cs-CZ" b="1" dirty="0">
                <a:latin typeface="+mj-lt"/>
              </a:rPr>
              <a:t>Teorie státu blahobytu </a:t>
            </a:r>
            <a:r>
              <a:rPr lang="cs-CZ" dirty="0">
                <a:latin typeface="+mj-lt"/>
              </a:rPr>
              <a:t>- </a:t>
            </a:r>
            <a:r>
              <a:rPr lang="cs-CZ" dirty="0" err="1">
                <a:latin typeface="+mj-lt"/>
              </a:rPr>
              <a:t>Welfare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State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Theory</a:t>
            </a:r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pPr lvl="1"/>
            <a:r>
              <a:rPr lang="cs-CZ" b="1" dirty="0">
                <a:latin typeface="+mj-lt"/>
              </a:rPr>
              <a:t>Teorie vzájemné závislosti </a:t>
            </a:r>
            <a:r>
              <a:rPr lang="cs-CZ" dirty="0">
                <a:latin typeface="+mj-lt"/>
              </a:rPr>
              <a:t>- Interdependence </a:t>
            </a:r>
            <a:r>
              <a:rPr lang="cs-CZ" dirty="0" err="1">
                <a:latin typeface="+mj-lt"/>
              </a:rPr>
              <a:t>Theory</a:t>
            </a:r>
            <a:endParaRPr lang="cs-CZ" dirty="0">
              <a:latin typeface="+mj-lt"/>
            </a:endParaRPr>
          </a:p>
          <a:p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nebo taky:</a:t>
            </a:r>
          </a:p>
          <a:p>
            <a:pPr lvl="1"/>
            <a:r>
              <a:rPr lang="cs-CZ" b="1" dirty="0">
                <a:latin typeface="+mj-lt"/>
              </a:rPr>
              <a:t>Teorie společenských zdrojů </a:t>
            </a:r>
            <a:r>
              <a:rPr lang="cs-CZ" dirty="0">
                <a:latin typeface="+mj-lt"/>
              </a:rPr>
              <a:t>- </a:t>
            </a:r>
            <a:r>
              <a:rPr lang="cs-CZ" dirty="0" err="1">
                <a:latin typeface="+mj-lt"/>
              </a:rPr>
              <a:t>Social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Origins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Theory</a:t>
            </a:r>
            <a:endParaRPr lang="cs-CZ" dirty="0">
              <a:latin typeface="+mj-lt"/>
            </a:endParaRPr>
          </a:p>
          <a:p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2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tu jsou NNO?</a:t>
            </a:r>
            <a:br>
              <a:rPr lang="cs-CZ" dirty="0"/>
            </a:br>
            <a:r>
              <a:rPr lang="cs-CZ" dirty="0"/>
              <a:t>Teorie vládních a tržních selhání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 originálu: </a:t>
            </a:r>
            <a:r>
              <a:rPr lang="cs-CZ" sz="2400" dirty="0" err="1"/>
              <a:t>Government</a:t>
            </a:r>
            <a:r>
              <a:rPr lang="cs-CZ" sz="2400" dirty="0"/>
              <a:t> / Market </a:t>
            </a:r>
            <a:r>
              <a:rPr lang="cs-CZ" sz="2400" dirty="0" err="1"/>
              <a:t>Failure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 (</a:t>
            </a:r>
            <a:r>
              <a:rPr lang="cs-CZ" sz="2400" dirty="0" err="1"/>
              <a:t>Weisbrod</a:t>
            </a:r>
            <a:r>
              <a:rPr lang="cs-CZ" sz="2400" dirty="0"/>
              <a:t>, 1977)</a:t>
            </a:r>
          </a:p>
          <a:p>
            <a:endParaRPr lang="cs-CZ" sz="2400" dirty="0"/>
          </a:p>
          <a:p>
            <a:r>
              <a:rPr lang="cs-CZ" sz="2400" dirty="0"/>
              <a:t>existují „veřejné statky“, které nemůže poskytovat trh</a:t>
            </a:r>
            <a:endParaRPr lang="cs-CZ" sz="1400" dirty="0"/>
          </a:p>
          <a:p>
            <a:pPr marL="72000" indent="0">
              <a:buNone/>
            </a:pPr>
            <a:r>
              <a:rPr lang="cs-CZ" sz="1400" dirty="0"/>
              <a:t>	=&gt; veřejné statky poskytuje stát</a:t>
            </a:r>
          </a:p>
          <a:p>
            <a:pPr marL="72000" indent="0">
              <a:buNone/>
            </a:pPr>
            <a:r>
              <a:rPr lang="cs-CZ" sz="1400" dirty="0"/>
              <a:t>	=&gt; stát nedokáže uspokojit veškeré potřeby (volič medián)</a:t>
            </a:r>
          </a:p>
          <a:p>
            <a:pPr marL="72000" indent="0">
              <a:buNone/>
            </a:pPr>
            <a:r>
              <a:rPr lang="cs-CZ" sz="1400" dirty="0"/>
              <a:t>	=&gt; státem neuspokojené potřeby uspokojí NNS</a:t>
            </a:r>
          </a:p>
          <a:p>
            <a:endParaRPr lang="cs-CZ" sz="2400" dirty="0"/>
          </a:p>
          <a:p>
            <a:r>
              <a:rPr lang="cs-CZ" sz="2400" dirty="0"/>
              <a:t>co může být důvodem „selhání“ trhu? (makro-mikro-mimo)</a:t>
            </a:r>
          </a:p>
          <a:p>
            <a:r>
              <a:rPr lang="cs-CZ" sz="2400" dirty="0"/>
              <a:t>napadá Vás nějaký příklad „veřejných statků“?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653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tu jsou NNO? </a:t>
            </a:r>
            <a:br>
              <a:rPr lang="cs-CZ" dirty="0"/>
            </a:br>
            <a:r>
              <a:rPr lang="cs-CZ" dirty="0"/>
              <a:t>Teorie informační asymetrie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 originálu: Trust </a:t>
            </a:r>
            <a:r>
              <a:rPr lang="cs-CZ" sz="2400" dirty="0" err="1"/>
              <a:t>Theory</a:t>
            </a:r>
            <a:r>
              <a:rPr lang="cs-CZ" sz="2400" dirty="0"/>
              <a:t> (</a:t>
            </a:r>
            <a:r>
              <a:rPr lang="cs-CZ" sz="2400" dirty="0" err="1"/>
              <a:t>Hansmann</a:t>
            </a:r>
            <a:r>
              <a:rPr lang="cs-CZ" sz="2400" dirty="0"/>
              <a:t>, 1980)</a:t>
            </a:r>
          </a:p>
          <a:p>
            <a:endParaRPr lang="cs-CZ" sz="2400" dirty="0"/>
          </a:p>
          <a:p>
            <a:r>
              <a:rPr lang="cs-CZ" sz="2400" dirty="0"/>
              <a:t>spotřebitelé nemají dostatek kvalitních informací pro rozhodnutí, naráží       na možný problém asymetrických informací</a:t>
            </a:r>
          </a:p>
          <a:p>
            <a:pPr marL="72000" indent="0">
              <a:buNone/>
            </a:pPr>
            <a:r>
              <a:rPr lang="cs-CZ" sz="2400" dirty="0"/>
              <a:t>	</a:t>
            </a:r>
            <a:r>
              <a:rPr lang="cs-CZ" sz="1400" dirty="0"/>
              <a:t>=&gt; nevěří tržním subjektům</a:t>
            </a:r>
          </a:p>
          <a:p>
            <a:pPr marL="72000" indent="0">
              <a:buNone/>
            </a:pPr>
            <a:r>
              <a:rPr lang="cs-CZ" sz="1400" dirty="0"/>
              <a:t>	=&gt; důvěryhodným subjektem jsou NNO</a:t>
            </a:r>
          </a:p>
          <a:p>
            <a:r>
              <a:rPr lang="cs-CZ" sz="2400" dirty="0"/>
              <a:t>co mohou být důvody informační asymetrie? </a:t>
            </a:r>
          </a:p>
          <a:p>
            <a:r>
              <a:rPr lang="cs-CZ" sz="2400" dirty="0"/>
              <a:t>jak lze posílit důvěru? </a:t>
            </a:r>
          </a:p>
          <a:p>
            <a:r>
              <a:rPr lang="cs-CZ" sz="2400" dirty="0"/>
              <a:t>proč jsou NNO důvěryhodným subjektem?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5355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tu jsou NNO? </a:t>
            </a:r>
            <a:br>
              <a:rPr lang="cs-CZ" dirty="0"/>
            </a:br>
            <a:r>
              <a:rPr lang="cs-CZ" dirty="0"/>
              <a:t>Teorie státu blahobytu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 originálu: </a:t>
            </a:r>
            <a:r>
              <a:rPr lang="cs-CZ" sz="2400" dirty="0" err="1"/>
              <a:t>Welfare</a:t>
            </a:r>
            <a:r>
              <a:rPr lang="cs-CZ" sz="2400" dirty="0"/>
              <a:t> </a:t>
            </a:r>
            <a:r>
              <a:rPr lang="cs-CZ" sz="2400" dirty="0" err="1"/>
              <a:t>State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 (</a:t>
            </a:r>
            <a:r>
              <a:rPr lang="cs-CZ" sz="2400" dirty="0" err="1"/>
              <a:t>Quadango</a:t>
            </a:r>
            <a:r>
              <a:rPr lang="cs-CZ" sz="2400" dirty="0"/>
              <a:t>, 1987)</a:t>
            </a:r>
          </a:p>
          <a:p>
            <a:endParaRPr lang="cs-CZ" sz="2400" dirty="0"/>
          </a:p>
          <a:p>
            <a:r>
              <a:rPr lang="cs-CZ" sz="2400" dirty="0"/>
              <a:t>NNS jsou schopnými inovátory</a:t>
            </a:r>
          </a:p>
          <a:p>
            <a:pPr marL="72000" indent="0">
              <a:buNone/>
            </a:pPr>
            <a:r>
              <a:rPr lang="cs-CZ" sz="2400" dirty="0"/>
              <a:t>	</a:t>
            </a:r>
            <a:r>
              <a:rPr lang="cs-CZ" sz="1400" dirty="0"/>
              <a:t>=&gt; NNS najde problém rychleji jak stát a začne reagovat</a:t>
            </a:r>
          </a:p>
          <a:p>
            <a:pPr marL="72000" indent="0">
              <a:buNone/>
            </a:pPr>
            <a:r>
              <a:rPr lang="cs-CZ" sz="1400" dirty="0"/>
              <a:t>	=&gt; stát následně přebírá udržení celé služby </a:t>
            </a:r>
          </a:p>
          <a:p>
            <a:pPr marL="72000" indent="0">
              <a:buNone/>
            </a:pPr>
            <a:r>
              <a:rPr lang="cs-CZ" sz="1400" dirty="0"/>
              <a:t>	=&gt; NNS hledá nové problémy</a:t>
            </a:r>
          </a:p>
          <a:p>
            <a:endParaRPr lang="cs-CZ" sz="2400" dirty="0"/>
          </a:p>
          <a:p>
            <a:r>
              <a:rPr lang="cs-CZ" sz="2400" dirty="0"/>
              <a:t>odpovídá české situaci?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226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tu jsou NNO? </a:t>
            </a:r>
            <a:br>
              <a:rPr lang="cs-CZ" dirty="0"/>
            </a:br>
            <a:r>
              <a:rPr lang="cs-CZ" dirty="0"/>
              <a:t>Teorie vzájemné závislosti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 originálu: Interdependence </a:t>
            </a:r>
            <a:r>
              <a:rPr lang="cs-CZ" sz="2400" dirty="0" err="1"/>
              <a:t>Theory</a:t>
            </a:r>
            <a:r>
              <a:rPr lang="cs-CZ" sz="2400" dirty="0"/>
              <a:t> (</a:t>
            </a:r>
            <a:r>
              <a:rPr lang="cs-CZ" sz="2400" dirty="0" err="1"/>
              <a:t>Salamon</a:t>
            </a:r>
            <a:r>
              <a:rPr lang="cs-CZ" sz="2400" dirty="0"/>
              <a:t>, 1987)</a:t>
            </a:r>
          </a:p>
          <a:p>
            <a:endParaRPr lang="cs-CZ" sz="2400" dirty="0"/>
          </a:p>
          <a:p>
            <a:r>
              <a:rPr lang="cs-CZ" sz="2400" dirty="0"/>
              <a:t>stát a NNS se navzájem potřebují</a:t>
            </a:r>
            <a:endParaRPr lang="cs-CZ" sz="1400" dirty="0"/>
          </a:p>
          <a:p>
            <a:pPr marL="72000" indent="0">
              <a:buNone/>
            </a:pPr>
            <a:r>
              <a:rPr lang="cs-CZ" sz="1400" dirty="0"/>
              <a:t>	=&gt; ani NNS nejsou dokonalé, doléhá na ně tzv. „</a:t>
            </a:r>
            <a:r>
              <a:rPr lang="cs-CZ" sz="1400" dirty="0" err="1"/>
              <a:t>voluntary</a:t>
            </a:r>
            <a:r>
              <a:rPr lang="cs-CZ" sz="1400" dirty="0"/>
              <a:t> </a:t>
            </a:r>
            <a:r>
              <a:rPr lang="cs-CZ" sz="1400" dirty="0" err="1"/>
              <a:t>failure</a:t>
            </a:r>
            <a:r>
              <a:rPr lang="cs-CZ" sz="1400" dirty="0"/>
              <a:t>“</a:t>
            </a:r>
          </a:p>
          <a:p>
            <a:endParaRPr lang="cs-CZ" sz="2400" dirty="0"/>
          </a:p>
          <a:p>
            <a:r>
              <a:rPr lang="cs-CZ" sz="2400" dirty="0"/>
              <a:t>důvody selhávání NNS? </a:t>
            </a:r>
            <a:endParaRPr lang="cs-CZ" sz="1400" dirty="0"/>
          </a:p>
          <a:p>
            <a:pPr lvl="1"/>
            <a:r>
              <a:rPr lang="cs-CZ" sz="1400" dirty="0"/>
              <a:t>filantropická nedostatečnost (nedostatek zdrojů, černé </a:t>
            </a:r>
            <a:r>
              <a:rPr lang="cs-CZ" sz="1400" dirty="0" err="1"/>
              <a:t>pasažérství</a:t>
            </a:r>
            <a:r>
              <a:rPr lang="cs-CZ" sz="1400" dirty="0"/>
              <a:t>…)</a:t>
            </a:r>
          </a:p>
          <a:p>
            <a:pPr lvl="1"/>
            <a:r>
              <a:rPr lang="cs-CZ" sz="1400" dirty="0"/>
              <a:t>filantropický paternalismus („nabídka určuje poptávku“)</a:t>
            </a:r>
          </a:p>
          <a:p>
            <a:pPr lvl="1"/>
            <a:r>
              <a:rPr lang="cs-CZ" sz="1400" dirty="0"/>
              <a:t>filantropický amaterismus (nedostatečná kvalifikace a odbornost)</a:t>
            </a:r>
          </a:p>
          <a:p>
            <a:pPr lvl="1"/>
            <a:r>
              <a:rPr lang="cs-CZ" sz="1400" dirty="0"/>
              <a:t>filantropický partikularismus (neschopnost pokrýt všechny potřeby)</a:t>
            </a:r>
          </a:p>
          <a:p>
            <a:endParaRPr lang="cs-CZ" sz="2400" dirty="0"/>
          </a:p>
          <a:p>
            <a:r>
              <a:rPr lang="cs-CZ" sz="2400" dirty="0"/>
              <a:t>napadají Vás nějaké příklady selhání?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593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vypadají NNO?</a:t>
            </a:r>
            <a:br>
              <a:rPr lang="cs-CZ" dirty="0"/>
            </a:br>
            <a:r>
              <a:rPr lang="cs-CZ" dirty="0"/>
              <a:t>Teorie společenských zdrojů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 originálu: 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Origins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 (</a:t>
            </a:r>
            <a:r>
              <a:rPr lang="cs-CZ" sz="2400" dirty="0" err="1"/>
              <a:t>Salamon</a:t>
            </a:r>
            <a:r>
              <a:rPr lang="cs-CZ" sz="2400" dirty="0"/>
              <a:t> &amp; </a:t>
            </a:r>
            <a:r>
              <a:rPr lang="cs-CZ" sz="2400" dirty="0" err="1"/>
              <a:t>Anheier</a:t>
            </a:r>
            <a:r>
              <a:rPr lang="cs-CZ" sz="2400" dirty="0"/>
              <a:t>, 1998)</a:t>
            </a:r>
          </a:p>
          <a:p>
            <a:endParaRPr lang="cs-CZ" sz="2400" dirty="0"/>
          </a:p>
          <a:p>
            <a:r>
              <a:rPr lang="cs-CZ" sz="2400" dirty="0"/>
              <a:t>nevysvětluje důležitost NNS, nastiňuje podoby na základě hledisek:</a:t>
            </a:r>
          </a:p>
          <a:p>
            <a:pPr lvl="1"/>
            <a:r>
              <a:rPr lang="cs-CZ" sz="1400" dirty="0"/>
              <a:t>úroveň vládních výdajů</a:t>
            </a:r>
          </a:p>
          <a:p>
            <a:pPr lvl="1"/>
            <a:r>
              <a:rPr lang="cs-CZ" sz="1400" dirty="0"/>
              <a:t>rozsah neziskového sektoru</a:t>
            </a:r>
          </a:p>
          <a:p>
            <a:endParaRPr lang="cs-CZ" sz="2400" dirty="0"/>
          </a:p>
          <a:p>
            <a:r>
              <a:rPr lang="cs-CZ" sz="2400" dirty="0"/>
              <a:t>rozlišuje tyto modely fungování neziskových režimů:</a:t>
            </a:r>
          </a:p>
          <a:p>
            <a:pPr lvl="1"/>
            <a:r>
              <a:rPr lang="cs-CZ" sz="1400" dirty="0"/>
              <a:t>liberální model (nízká podpora, velký sektor)</a:t>
            </a:r>
          </a:p>
          <a:p>
            <a:pPr lvl="1"/>
            <a:r>
              <a:rPr lang="cs-CZ" sz="1400" dirty="0"/>
              <a:t>sociálně-demokratický model (vysoká podpora, malý sektor)</a:t>
            </a:r>
          </a:p>
          <a:p>
            <a:pPr lvl="1"/>
            <a:r>
              <a:rPr lang="cs-CZ" sz="1400" dirty="0"/>
              <a:t>korporativistický model (vysoká podpora, velký sektor)</a:t>
            </a:r>
          </a:p>
          <a:p>
            <a:pPr lvl="1"/>
            <a:r>
              <a:rPr lang="cs-CZ" sz="1400" dirty="0"/>
              <a:t>etatistický model (nízká podpora, malý sektor)</a:t>
            </a:r>
          </a:p>
          <a:p>
            <a:endParaRPr lang="cs-CZ" sz="1400" dirty="0"/>
          </a:p>
          <a:p>
            <a:pPr marL="72000" indent="0">
              <a:buNone/>
            </a:pPr>
            <a:r>
              <a:rPr lang="cs-CZ" sz="1400" dirty="0"/>
              <a:t>    (1: USA, UK, 2: Itálie, Švédsko, 3: Německo, Francie, 4: Japonsko)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0957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1294</Words>
  <Application>Microsoft Office PowerPoint</Application>
  <PresentationFormat>Widescreen</PresentationFormat>
  <Paragraphs>167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Tahoma</vt:lpstr>
      <vt:lpstr>Verdana</vt:lpstr>
      <vt:lpstr>Wingdings</vt:lpstr>
      <vt:lpstr>Motiv1</vt:lpstr>
      <vt:lpstr>BPV_URVS // MPR_FIUC „opáčko“ Vymezení nestátního neziskového sektoru, základní právní úprava</vt:lpstr>
      <vt:lpstr>NNS a NNO</vt:lpstr>
      <vt:lpstr>Co to jsou NNO? (Pestoffův trojúhelník / Salamon &amp; Anheier)</vt:lpstr>
      <vt:lpstr>Proč tu jsou NNO? / Jak vypadají NNO?</vt:lpstr>
      <vt:lpstr>Proč tu jsou NNO? Teorie vládních a tržních selhání</vt:lpstr>
      <vt:lpstr>Proč tu jsou NNO?  Teorie informační asymetrie</vt:lpstr>
      <vt:lpstr>Proč tu jsou NNO?  Teorie státu blahobytu</vt:lpstr>
      <vt:lpstr>Proč tu jsou NNO?  Teorie vzájemné závislosti</vt:lpstr>
      <vt:lpstr>Jak vypadají NNO? Teorie společenských zdrojů</vt:lpstr>
      <vt:lpstr>Funkce NNO?</vt:lpstr>
      <vt:lpstr>Heterogenita v rámci sektoru</vt:lpstr>
      <vt:lpstr>Pohled autority</vt:lpstr>
      <vt:lpstr>Pohled autority (RVNNO) – zejména tedy:</vt:lpstr>
      <vt:lpstr>tzv. „užší vymezení sektoru“- souhrnně</vt:lpstr>
      <vt:lpstr>K ZAMYŠLENÍ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43</cp:revision>
  <cp:lastPrinted>1601-01-01T00:00:00Z</cp:lastPrinted>
  <dcterms:created xsi:type="dcterms:W3CDTF">2019-02-25T18:09:44Z</dcterms:created>
  <dcterms:modified xsi:type="dcterms:W3CDTF">2025-02-19T22:57:27Z</dcterms:modified>
</cp:coreProperties>
</file>