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1"/>
  </p:notesMasterIdLst>
  <p:handoutMasterIdLst>
    <p:handoutMasterId r:id="rId42"/>
  </p:handoutMasterIdLst>
  <p:sldIdLst>
    <p:sldId id="357" r:id="rId5"/>
    <p:sldId id="541" r:id="rId6"/>
    <p:sldId id="267" r:id="rId7"/>
    <p:sldId id="282" r:id="rId8"/>
    <p:sldId id="582" r:id="rId9"/>
    <p:sldId id="583" r:id="rId10"/>
    <p:sldId id="584" r:id="rId11"/>
    <p:sldId id="365" r:id="rId12"/>
    <p:sldId id="272" r:id="rId13"/>
    <p:sldId id="588" r:id="rId14"/>
    <p:sldId id="297" r:id="rId15"/>
    <p:sldId id="368" r:id="rId16"/>
    <p:sldId id="586" r:id="rId17"/>
    <p:sldId id="264" r:id="rId18"/>
    <p:sldId id="599" r:id="rId19"/>
    <p:sldId id="600" r:id="rId20"/>
    <p:sldId id="279" r:id="rId21"/>
    <p:sldId id="603" r:id="rId22"/>
    <p:sldId id="597" r:id="rId23"/>
    <p:sldId id="601" r:id="rId24"/>
    <p:sldId id="277" r:id="rId25"/>
    <p:sldId id="602" r:id="rId26"/>
    <p:sldId id="356" r:id="rId27"/>
    <p:sldId id="571" r:id="rId28"/>
    <p:sldId id="569" r:id="rId29"/>
    <p:sldId id="361" r:id="rId30"/>
    <p:sldId id="596" r:id="rId31"/>
    <p:sldId id="275" r:id="rId32"/>
    <p:sldId id="595" r:id="rId33"/>
    <p:sldId id="587" r:id="rId34"/>
    <p:sldId id="585" r:id="rId35"/>
    <p:sldId id="590" r:id="rId36"/>
    <p:sldId id="589" r:id="rId37"/>
    <p:sldId id="591" r:id="rId38"/>
    <p:sldId id="288" r:id="rId39"/>
    <p:sldId id="563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358661-8D4A-7E71-2350-6F417D31DEBF}" name="Kateřina Kubíčková" initials="KK" userId="S::467714@muni.cz::710931b2-12ad-4aad-a87d-05e54acbf5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B9006E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9B4D7-467A-47BF-98E3-B6EFAA55E231}" v="28" dt="2025-03-06T07:37:53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76241" autoAdjust="0"/>
  </p:normalViewPr>
  <p:slideViewPr>
    <p:cSldViewPr snapToGrid="0">
      <p:cViewPr varScale="1">
        <p:scale>
          <a:sx n="83" d="100"/>
          <a:sy n="83" d="100"/>
        </p:scale>
        <p:origin x="1584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Soukopová" userId="1756d68e-3925-4303-a440-becee927dcbb" providerId="ADAL" clId="{25C9B4D7-467A-47BF-98E3-B6EFAA55E231}"/>
    <pc:docChg chg="undo custSel addSld delSld modSld">
      <pc:chgData name="Jana Soukopová" userId="1756d68e-3925-4303-a440-becee927dcbb" providerId="ADAL" clId="{25C9B4D7-467A-47BF-98E3-B6EFAA55E231}" dt="2025-03-06T07:45:33.886" v="335" actId="47"/>
      <pc:docMkLst>
        <pc:docMk/>
      </pc:docMkLst>
      <pc:sldChg chg="modSp mod">
        <pc:chgData name="Jana Soukopová" userId="1756d68e-3925-4303-a440-becee927dcbb" providerId="ADAL" clId="{25C9B4D7-467A-47BF-98E3-B6EFAA55E231}" dt="2025-03-06T07:07:54.959" v="70" actId="20577"/>
        <pc:sldMkLst>
          <pc:docMk/>
          <pc:sldMk cId="0" sldId="277"/>
        </pc:sldMkLst>
        <pc:spChg chg="mod">
          <ac:chgData name="Jana Soukopová" userId="1756d68e-3925-4303-a440-becee927dcbb" providerId="ADAL" clId="{25C9B4D7-467A-47BF-98E3-B6EFAA55E231}" dt="2025-03-06T07:07:54.959" v="70" actId="20577"/>
          <ac:spMkLst>
            <pc:docMk/>
            <pc:sldMk cId="0" sldId="277"/>
            <ac:spMk id="16386" creationId="{00000000-0000-0000-0000-000000000000}"/>
          </ac:spMkLst>
        </pc:spChg>
      </pc:sldChg>
      <pc:sldChg chg="modSp add mod">
        <pc:chgData name="Jana Soukopová" userId="1756d68e-3925-4303-a440-becee927dcbb" providerId="ADAL" clId="{25C9B4D7-467A-47BF-98E3-B6EFAA55E231}" dt="2025-03-06T07:38:24.130" v="334" actId="20577"/>
        <pc:sldMkLst>
          <pc:docMk/>
          <pc:sldMk cId="0" sldId="279"/>
        </pc:sldMkLst>
        <pc:spChg chg="mod">
          <ac:chgData name="Jana Soukopová" userId="1756d68e-3925-4303-a440-becee927dcbb" providerId="ADAL" clId="{25C9B4D7-467A-47BF-98E3-B6EFAA55E231}" dt="2025-03-06T07:38:24.130" v="334" actId="20577"/>
          <ac:spMkLst>
            <pc:docMk/>
            <pc:sldMk cId="0" sldId="279"/>
            <ac:spMk id="12291" creationId="{00000000-0000-0000-0000-000000000000}"/>
          </ac:spMkLst>
        </pc:spChg>
      </pc:sldChg>
      <pc:sldChg chg="del">
        <pc:chgData name="Jana Soukopová" userId="1756d68e-3925-4303-a440-becee927dcbb" providerId="ADAL" clId="{25C9B4D7-467A-47BF-98E3-B6EFAA55E231}" dt="2025-03-06T07:45:33.886" v="335" actId="47"/>
        <pc:sldMkLst>
          <pc:docMk/>
          <pc:sldMk cId="4187672433" sldId="301"/>
        </pc:sldMkLst>
      </pc:sldChg>
      <pc:sldChg chg="modSp mod">
        <pc:chgData name="Jana Soukopová" userId="1756d68e-3925-4303-a440-becee927dcbb" providerId="ADAL" clId="{25C9B4D7-467A-47BF-98E3-B6EFAA55E231}" dt="2025-03-06T07:10:39.722" v="101" actId="20577"/>
        <pc:sldMkLst>
          <pc:docMk/>
          <pc:sldMk cId="2434782419" sldId="361"/>
        </pc:sldMkLst>
        <pc:spChg chg="mod">
          <ac:chgData name="Jana Soukopová" userId="1756d68e-3925-4303-a440-becee927dcbb" providerId="ADAL" clId="{25C9B4D7-467A-47BF-98E3-B6EFAA55E231}" dt="2025-03-06T07:10:39.722" v="101" actId="20577"/>
          <ac:spMkLst>
            <pc:docMk/>
            <pc:sldMk cId="2434782419" sldId="361"/>
            <ac:spMk id="2" creationId="{00000000-0000-0000-0000-000000000000}"/>
          </ac:spMkLst>
        </pc:spChg>
        <pc:spChg chg="mod">
          <ac:chgData name="Jana Soukopová" userId="1756d68e-3925-4303-a440-becee927dcbb" providerId="ADAL" clId="{25C9B4D7-467A-47BF-98E3-B6EFAA55E231}" dt="2025-03-06T07:10:35.489" v="97" actId="21"/>
          <ac:spMkLst>
            <pc:docMk/>
            <pc:sldMk cId="2434782419" sldId="361"/>
            <ac:spMk id="3" creationId="{00000000-0000-0000-0000-000000000000}"/>
          </ac:spMkLst>
        </pc:spChg>
      </pc:sldChg>
      <pc:sldChg chg="modSp">
        <pc:chgData name="Jana Soukopová" userId="1756d68e-3925-4303-a440-becee927dcbb" providerId="ADAL" clId="{25C9B4D7-467A-47BF-98E3-B6EFAA55E231}" dt="2025-03-06T06:36:23.327" v="1" actId="207"/>
        <pc:sldMkLst>
          <pc:docMk/>
          <pc:sldMk cId="2826377789" sldId="368"/>
        </pc:sldMkLst>
        <pc:spChg chg="mod">
          <ac:chgData name="Jana Soukopová" userId="1756d68e-3925-4303-a440-becee927dcbb" providerId="ADAL" clId="{25C9B4D7-467A-47BF-98E3-B6EFAA55E231}" dt="2025-03-06T06:36:23.327" v="1" actId="207"/>
          <ac:spMkLst>
            <pc:docMk/>
            <pc:sldMk cId="2826377789" sldId="368"/>
            <ac:spMk id="258065" creationId="{00000000-0000-0000-0000-000000000000}"/>
          </ac:spMkLst>
        </pc:spChg>
      </pc:sldChg>
      <pc:sldChg chg="modSp mod">
        <pc:chgData name="Jana Soukopová" userId="1756d68e-3925-4303-a440-becee927dcbb" providerId="ADAL" clId="{25C9B4D7-467A-47BF-98E3-B6EFAA55E231}" dt="2025-03-06T07:10:57.216" v="129" actId="20577"/>
        <pc:sldMkLst>
          <pc:docMk/>
          <pc:sldMk cId="1867113797" sldId="571"/>
        </pc:sldMkLst>
        <pc:spChg chg="mod">
          <ac:chgData name="Jana Soukopová" userId="1756d68e-3925-4303-a440-becee927dcbb" providerId="ADAL" clId="{25C9B4D7-467A-47BF-98E3-B6EFAA55E231}" dt="2025-03-06T07:10:57.216" v="129" actId="20577"/>
          <ac:spMkLst>
            <pc:docMk/>
            <pc:sldMk cId="1867113797" sldId="571"/>
            <ac:spMk id="3" creationId="{50479724-BBAD-41A4-8513-3394130E3229}"/>
          </ac:spMkLst>
        </pc:spChg>
      </pc:sldChg>
      <pc:sldChg chg="modSp mod">
        <pc:chgData name="Jana Soukopová" userId="1756d68e-3925-4303-a440-becee927dcbb" providerId="ADAL" clId="{25C9B4D7-467A-47BF-98E3-B6EFAA55E231}" dt="2025-03-06T07:31:35.890" v="183" actId="6549"/>
        <pc:sldMkLst>
          <pc:docMk/>
          <pc:sldMk cId="3579145233" sldId="587"/>
        </pc:sldMkLst>
        <pc:spChg chg="mod">
          <ac:chgData name="Jana Soukopová" userId="1756d68e-3925-4303-a440-becee927dcbb" providerId="ADAL" clId="{25C9B4D7-467A-47BF-98E3-B6EFAA55E231}" dt="2025-03-06T07:31:35.890" v="183" actId="6549"/>
          <ac:spMkLst>
            <pc:docMk/>
            <pc:sldMk cId="3579145233" sldId="587"/>
            <ac:spMk id="4" creationId="{1EEF4BD6-1241-4D22-8EA8-6842F0B3CB1D}"/>
          </ac:spMkLst>
        </pc:spChg>
      </pc:sldChg>
      <pc:sldChg chg="addSp modSp mod">
        <pc:chgData name="Jana Soukopová" userId="1756d68e-3925-4303-a440-becee927dcbb" providerId="ADAL" clId="{25C9B4D7-467A-47BF-98E3-B6EFAA55E231}" dt="2025-03-06T07:23:34.499" v="179" actId="255"/>
        <pc:sldMkLst>
          <pc:docMk/>
          <pc:sldMk cId="3497302108" sldId="591"/>
        </pc:sldMkLst>
        <pc:spChg chg="mod">
          <ac:chgData name="Jana Soukopová" userId="1756d68e-3925-4303-a440-becee927dcbb" providerId="ADAL" clId="{25C9B4D7-467A-47BF-98E3-B6EFAA55E231}" dt="2025-03-06T07:22:47.360" v="169" actId="948"/>
          <ac:spMkLst>
            <pc:docMk/>
            <pc:sldMk cId="3497302108" sldId="591"/>
            <ac:spMk id="4" creationId="{66027D62-8246-4FF0-80ED-E1076FC7EB16}"/>
          </ac:spMkLst>
        </pc:spChg>
        <pc:graphicFrameChg chg="add mod modGraphic">
          <ac:chgData name="Jana Soukopová" userId="1756d68e-3925-4303-a440-becee927dcbb" providerId="ADAL" clId="{25C9B4D7-467A-47BF-98E3-B6EFAA55E231}" dt="2025-03-06T07:23:34.499" v="179" actId="255"/>
          <ac:graphicFrameMkLst>
            <pc:docMk/>
            <pc:sldMk cId="3497302108" sldId="591"/>
            <ac:graphicFrameMk id="5" creationId="{981FA5AB-F88F-4BC7-9084-11E6930091D0}"/>
          </ac:graphicFrameMkLst>
        </pc:graphicFrameChg>
      </pc:sldChg>
      <pc:sldChg chg="addSp delSp modSp del mod modClrScheme chgLayout">
        <pc:chgData name="Jana Soukopová" userId="1756d68e-3925-4303-a440-becee927dcbb" providerId="ADAL" clId="{25C9B4D7-467A-47BF-98E3-B6EFAA55E231}" dt="2025-03-06T07:23:45.664" v="180" actId="47"/>
        <pc:sldMkLst>
          <pc:docMk/>
          <pc:sldMk cId="2381255087" sldId="592"/>
        </pc:sldMkLst>
        <pc:spChg chg="mod">
          <ac:chgData name="Jana Soukopová" userId="1756d68e-3925-4303-a440-becee927dcbb" providerId="ADAL" clId="{25C9B4D7-467A-47BF-98E3-B6EFAA55E231}" dt="2025-03-06T07:21:39.914" v="156" actId="26606"/>
          <ac:spMkLst>
            <pc:docMk/>
            <pc:sldMk cId="2381255087" sldId="592"/>
            <ac:spMk id="2" creationId="{8B68049A-7FA1-4E7A-BCBF-5AE77F8386A9}"/>
          </ac:spMkLst>
        </pc:spChg>
        <pc:spChg chg="add del mod">
          <ac:chgData name="Jana Soukopová" userId="1756d68e-3925-4303-a440-becee927dcbb" providerId="ADAL" clId="{25C9B4D7-467A-47BF-98E3-B6EFAA55E231}" dt="2025-03-06T07:22:10.794" v="162" actId="478"/>
          <ac:spMkLst>
            <pc:docMk/>
            <pc:sldMk cId="2381255087" sldId="592"/>
            <ac:spMk id="8" creationId="{4540454B-CA2F-996F-2227-73FD6C6DF058}"/>
          </ac:spMkLst>
        </pc:spChg>
        <pc:spChg chg="add del mod">
          <ac:chgData name="Jana Soukopová" userId="1756d68e-3925-4303-a440-becee927dcbb" providerId="ADAL" clId="{25C9B4D7-467A-47BF-98E3-B6EFAA55E231}" dt="2025-03-06T07:22:27.169" v="165" actId="478"/>
          <ac:spMkLst>
            <pc:docMk/>
            <pc:sldMk cId="2381255087" sldId="592"/>
            <ac:spMk id="10" creationId="{D48440D0-88D6-44D2-8810-7A4A21706666}"/>
          </ac:spMkLst>
        </pc:spChg>
        <pc:graphicFrameChg chg="add del mod modGraphic">
          <ac:chgData name="Jana Soukopová" userId="1756d68e-3925-4303-a440-becee927dcbb" providerId="ADAL" clId="{25C9B4D7-467A-47BF-98E3-B6EFAA55E231}" dt="2025-03-06T07:22:51.761" v="170" actId="21"/>
          <ac:graphicFrameMkLst>
            <pc:docMk/>
            <pc:sldMk cId="2381255087" sldId="592"/>
            <ac:graphicFrameMk id="3" creationId="{C5459C79-7B58-4EF2-BE6C-289B3B8BED61}"/>
          </ac:graphicFrameMkLst>
        </pc:graphicFrameChg>
        <pc:picChg chg="del">
          <ac:chgData name="Jana Soukopová" userId="1756d68e-3925-4303-a440-becee927dcbb" providerId="ADAL" clId="{25C9B4D7-467A-47BF-98E3-B6EFAA55E231}" dt="2025-03-06T07:20:42.114" v="146" actId="478"/>
          <ac:picMkLst>
            <pc:docMk/>
            <pc:sldMk cId="2381255087" sldId="592"/>
            <ac:picMk id="5" creationId="{09AC8CC9-9CC0-4FCA-AAAC-65C96760F812}"/>
          </ac:picMkLst>
        </pc:picChg>
      </pc:sldChg>
      <pc:sldChg chg="del">
        <pc:chgData name="Jana Soukopová" userId="1756d68e-3925-4303-a440-becee927dcbb" providerId="ADAL" clId="{25C9B4D7-467A-47BF-98E3-B6EFAA55E231}" dt="2025-03-06T07:20:43.907" v="147" actId="47"/>
        <pc:sldMkLst>
          <pc:docMk/>
          <pc:sldMk cId="3360813185" sldId="593"/>
        </pc:sldMkLst>
      </pc:sldChg>
      <pc:sldChg chg="addSp delSp modSp del mod">
        <pc:chgData name="Jana Soukopová" userId="1756d68e-3925-4303-a440-becee927dcbb" providerId="ADAL" clId="{25C9B4D7-467A-47BF-98E3-B6EFAA55E231}" dt="2025-03-06T07:30:27.558" v="182" actId="47"/>
        <pc:sldMkLst>
          <pc:docMk/>
          <pc:sldMk cId="260272278" sldId="594"/>
        </pc:sldMkLst>
        <pc:spChg chg="mod">
          <ac:chgData name="Jana Soukopová" userId="1756d68e-3925-4303-a440-becee927dcbb" providerId="ADAL" clId="{25C9B4D7-467A-47BF-98E3-B6EFAA55E231}" dt="2025-03-06T07:30:22.758" v="181" actId="21"/>
          <ac:spMkLst>
            <pc:docMk/>
            <pc:sldMk cId="260272278" sldId="594"/>
            <ac:spMk id="4" creationId="{23B4AD1A-D413-41FC-BFD4-7DB953F5D88F}"/>
          </ac:spMkLst>
        </pc:spChg>
        <pc:spChg chg="mod">
          <ac:chgData name="Jana Soukopová" userId="1756d68e-3925-4303-a440-becee927dcbb" providerId="ADAL" clId="{25C9B4D7-467A-47BF-98E3-B6EFAA55E231}" dt="2025-03-06T07:21:26.937" v="152" actId="20577"/>
          <ac:spMkLst>
            <pc:docMk/>
            <pc:sldMk cId="260272278" sldId="594"/>
            <ac:spMk id="7" creationId="{282FA78F-8544-4315-B413-6C3E9EBB9404}"/>
          </ac:spMkLst>
        </pc:spChg>
        <pc:graphicFrameChg chg="add del mod">
          <ac:chgData name="Jana Soukopová" userId="1756d68e-3925-4303-a440-becee927dcbb" providerId="ADAL" clId="{25C9B4D7-467A-47BF-98E3-B6EFAA55E231}" dt="2025-03-06T07:21:10.791" v="151"/>
          <ac:graphicFrameMkLst>
            <pc:docMk/>
            <pc:sldMk cId="260272278" sldId="594"/>
            <ac:graphicFrameMk id="3" creationId="{3E159D73-A926-4F70-BD0B-B239A833A410}"/>
          </ac:graphicFrameMkLst>
        </pc:graphicFrameChg>
      </pc:sldChg>
      <pc:sldChg chg="modSp mod">
        <pc:chgData name="Jana Soukopová" userId="1756d68e-3925-4303-a440-becee927dcbb" providerId="ADAL" clId="{25C9B4D7-467A-47BF-98E3-B6EFAA55E231}" dt="2025-03-06T07:11:17.121" v="131" actId="948"/>
        <pc:sldMkLst>
          <pc:docMk/>
          <pc:sldMk cId="1865217779" sldId="596"/>
        </pc:sldMkLst>
        <pc:spChg chg="mod">
          <ac:chgData name="Jana Soukopová" userId="1756d68e-3925-4303-a440-becee927dcbb" providerId="ADAL" clId="{25C9B4D7-467A-47BF-98E3-B6EFAA55E231}" dt="2025-03-06T07:11:06.514" v="130" actId="255"/>
          <ac:spMkLst>
            <pc:docMk/>
            <pc:sldMk cId="1865217779" sldId="596"/>
            <ac:spMk id="3" creationId="{FB458D62-3138-4D92-8D8C-4E43748BB798}"/>
          </ac:spMkLst>
        </pc:spChg>
        <pc:spChg chg="mod">
          <ac:chgData name="Jana Soukopová" userId="1756d68e-3925-4303-a440-becee927dcbb" providerId="ADAL" clId="{25C9B4D7-467A-47BF-98E3-B6EFAA55E231}" dt="2025-03-06T07:11:17.121" v="131" actId="948"/>
          <ac:spMkLst>
            <pc:docMk/>
            <pc:sldMk cId="1865217779" sldId="596"/>
            <ac:spMk id="4" creationId="{9C4C4508-4EE2-4619-B93B-5801A5D9D175}"/>
          </ac:spMkLst>
        </pc:spChg>
      </pc:sldChg>
      <pc:sldChg chg="addSp modSp mod">
        <pc:chgData name="Jana Soukopová" userId="1756d68e-3925-4303-a440-becee927dcbb" providerId="ADAL" clId="{25C9B4D7-467A-47BF-98E3-B6EFAA55E231}" dt="2025-03-06T07:09:42.679" v="95" actId="14100"/>
        <pc:sldMkLst>
          <pc:docMk/>
          <pc:sldMk cId="3772511979" sldId="602"/>
        </pc:sldMkLst>
        <pc:spChg chg="mod">
          <ac:chgData name="Jana Soukopová" userId="1756d68e-3925-4303-a440-becee927dcbb" providerId="ADAL" clId="{25C9B4D7-467A-47BF-98E3-B6EFAA55E231}" dt="2025-03-06T07:09:09.363" v="80" actId="1076"/>
          <ac:spMkLst>
            <pc:docMk/>
            <pc:sldMk cId="3772511979" sldId="602"/>
            <ac:spMk id="3" creationId="{4A02EDA2-7D83-47E6-A0E9-F9EBA0AB14D9}"/>
          </ac:spMkLst>
        </pc:spChg>
        <pc:spChg chg="mod">
          <ac:chgData name="Jana Soukopová" userId="1756d68e-3925-4303-a440-becee927dcbb" providerId="ADAL" clId="{25C9B4D7-467A-47BF-98E3-B6EFAA55E231}" dt="2025-03-06T07:05:40.454" v="36" actId="5793"/>
          <ac:spMkLst>
            <pc:docMk/>
            <pc:sldMk cId="3772511979" sldId="602"/>
            <ac:spMk id="4" creationId="{414EBD96-A26A-43CB-8159-FADCB41717BA}"/>
          </ac:spMkLst>
        </pc:spChg>
        <pc:spChg chg="add mod">
          <ac:chgData name="Jana Soukopová" userId="1756d68e-3925-4303-a440-becee927dcbb" providerId="ADAL" clId="{25C9B4D7-467A-47BF-98E3-B6EFAA55E231}" dt="2025-03-06T07:09:36.519" v="93" actId="1076"/>
          <ac:spMkLst>
            <pc:docMk/>
            <pc:sldMk cId="3772511979" sldId="602"/>
            <ac:spMk id="7" creationId="{03E763B4-FA8A-4688-AAEB-56274B3DF28E}"/>
          </ac:spMkLst>
        </pc:spChg>
        <pc:spChg chg="add mod">
          <ac:chgData name="Jana Soukopová" userId="1756d68e-3925-4303-a440-becee927dcbb" providerId="ADAL" clId="{25C9B4D7-467A-47BF-98E3-B6EFAA55E231}" dt="2025-03-06T07:09:40.096" v="94" actId="1076"/>
          <ac:spMkLst>
            <pc:docMk/>
            <pc:sldMk cId="3772511979" sldId="602"/>
            <ac:spMk id="10" creationId="{EC5DE175-EA1E-44A0-9409-B1399B52C1B3}"/>
          </ac:spMkLst>
        </pc:spChg>
        <pc:picChg chg="add mod">
          <ac:chgData name="Jana Soukopová" userId="1756d68e-3925-4303-a440-becee927dcbb" providerId="ADAL" clId="{25C9B4D7-467A-47BF-98E3-B6EFAA55E231}" dt="2025-03-06T07:09:42.679" v="95" actId="14100"/>
          <ac:picMkLst>
            <pc:docMk/>
            <pc:sldMk cId="3772511979" sldId="602"/>
            <ac:picMk id="6" creationId="{3B3C3E07-F36A-41E6-A5E9-51A621DE9D11}"/>
          </ac:picMkLst>
        </pc:picChg>
        <pc:picChg chg="add mod">
          <ac:chgData name="Jana Soukopová" userId="1756d68e-3925-4303-a440-becee927dcbb" providerId="ADAL" clId="{25C9B4D7-467A-47BF-98E3-B6EFAA55E231}" dt="2025-03-06T07:09:34.406" v="92" actId="14100"/>
          <ac:picMkLst>
            <pc:docMk/>
            <pc:sldMk cId="3772511979" sldId="602"/>
            <ac:picMk id="9" creationId="{42BAAB81-593D-4CEC-8A7B-C7F6AB281DBD}"/>
          </ac:picMkLst>
        </pc:picChg>
      </pc:sldChg>
      <pc:sldChg chg="addSp delSp modSp new mod">
        <pc:chgData name="Jana Soukopová" userId="1756d68e-3925-4303-a440-becee927dcbb" providerId="ADAL" clId="{25C9B4D7-467A-47BF-98E3-B6EFAA55E231}" dt="2025-03-06T06:58:04.752" v="27" actId="1076"/>
        <pc:sldMkLst>
          <pc:docMk/>
          <pc:sldMk cId="2597215276" sldId="603"/>
        </pc:sldMkLst>
        <pc:spChg chg="del">
          <ac:chgData name="Jana Soukopová" userId="1756d68e-3925-4303-a440-becee927dcbb" providerId="ADAL" clId="{25C9B4D7-467A-47BF-98E3-B6EFAA55E231}" dt="2025-03-06T06:57:57.304" v="24" actId="478"/>
          <ac:spMkLst>
            <pc:docMk/>
            <pc:sldMk cId="2597215276" sldId="603"/>
            <ac:spMk id="3" creationId="{709CE57C-DB82-4418-BFDC-2396A2CEE63B}"/>
          </ac:spMkLst>
        </pc:spChg>
        <pc:spChg chg="del">
          <ac:chgData name="Jana Soukopová" userId="1756d68e-3925-4303-a440-becee927dcbb" providerId="ADAL" clId="{25C9B4D7-467A-47BF-98E3-B6EFAA55E231}" dt="2025-03-06T06:54:05.572" v="5"/>
          <ac:spMkLst>
            <pc:docMk/>
            <pc:sldMk cId="2597215276" sldId="603"/>
            <ac:spMk id="4" creationId="{B8949F33-FA46-4AA6-BDBB-6E61C6156787}"/>
          </ac:spMkLst>
        </pc:spChg>
        <pc:spChg chg="add del mod">
          <ac:chgData name="Jana Soukopová" userId="1756d68e-3925-4303-a440-becee927dcbb" providerId="ADAL" clId="{25C9B4D7-467A-47BF-98E3-B6EFAA55E231}" dt="2025-03-06T06:56:37.139" v="15"/>
          <ac:spMkLst>
            <pc:docMk/>
            <pc:sldMk cId="2597215276" sldId="603"/>
            <ac:spMk id="9" creationId="{20581CC0-C83A-45D5-8B22-94B939A44A73}"/>
          </ac:spMkLst>
        </pc:spChg>
        <pc:graphicFrameChg chg="add del mod">
          <ac:chgData name="Jana Soukopová" userId="1756d68e-3925-4303-a440-becee927dcbb" providerId="ADAL" clId="{25C9B4D7-467A-47BF-98E3-B6EFAA55E231}" dt="2025-03-06T06:56:52.977" v="17" actId="478"/>
          <ac:graphicFrameMkLst>
            <pc:docMk/>
            <pc:sldMk cId="2597215276" sldId="603"/>
            <ac:graphicFrameMk id="10" creationId="{5FCDD22F-203A-4F05-8888-347BFD539857}"/>
          </ac:graphicFrameMkLst>
        </pc:graphicFrameChg>
        <pc:picChg chg="add mod">
          <ac:chgData name="Jana Soukopová" userId="1756d68e-3925-4303-a440-becee927dcbb" providerId="ADAL" clId="{25C9B4D7-467A-47BF-98E3-B6EFAA55E231}" dt="2025-03-06T06:58:00.166" v="25" actId="1076"/>
          <ac:picMkLst>
            <pc:docMk/>
            <pc:sldMk cId="2597215276" sldId="603"/>
            <ac:picMk id="6" creationId="{B6B40CA7-8627-4D64-9C21-C4FD9437352C}"/>
          </ac:picMkLst>
        </pc:picChg>
        <pc:picChg chg="add mod">
          <ac:chgData name="Jana Soukopová" userId="1756d68e-3925-4303-a440-becee927dcbb" providerId="ADAL" clId="{25C9B4D7-467A-47BF-98E3-B6EFAA55E231}" dt="2025-03-06T06:58:02.055" v="26" actId="1076"/>
          <ac:picMkLst>
            <pc:docMk/>
            <pc:sldMk cId="2597215276" sldId="603"/>
            <ac:picMk id="8" creationId="{4AC4FDDC-666C-4D84-9764-BACC4C028E98}"/>
          </ac:picMkLst>
        </pc:picChg>
        <pc:picChg chg="add mod">
          <ac:chgData name="Jana Soukopová" userId="1756d68e-3925-4303-a440-becee927dcbb" providerId="ADAL" clId="{25C9B4D7-467A-47BF-98E3-B6EFAA55E231}" dt="2025-03-06T06:58:04.752" v="27" actId="1076"/>
          <ac:picMkLst>
            <pc:docMk/>
            <pc:sldMk cId="2597215276" sldId="603"/>
            <ac:picMk id="12" creationId="{3D3F3B6C-6862-43D9-BB93-2A7F9C0391B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EEA0A-F8D4-40F7-8AF0-933F5923B0C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D08FDE3-C0D0-4A7A-B12C-CB056C78DBB8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Nový nebo jedinečný</a:t>
          </a:r>
        </a:p>
      </dgm:t>
    </dgm:pt>
    <dgm:pt modelId="{62511AF9-AF04-48D5-846B-6974AAA6925C}" type="par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304D5D2C-1FC3-4E8A-BACD-1439C72C1721}" type="sib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E8CC5E0B-0EFD-46D5-845B-0768F568AB54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Omezený čas</a:t>
          </a:r>
        </a:p>
      </dgm:t>
    </dgm:pt>
    <dgm:pt modelId="{D4ED3FD7-1565-4BDC-B7A6-4013B23162E7}" type="par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17245256-6A6E-42DE-8D92-F492A6CE1EC5}" type="sib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CD6C7420-C07E-4AE2-B72A-DC845BA53EB4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Složitý</a:t>
          </a:r>
        </a:p>
      </dgm:t>
    </dgm:pt>
    <dgm:pt modelId="{4899C207-A882-4411-8D87-3B3BD5C05EC6}" type="par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BF988BDE-6C49-4A2F-B9E2-92651FA56D7F}" type="sib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53D4A4CE-6A75-43A4-987E-93B6DDA176A7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Žádoucí výstup (cíl)</a:t>
          </a:r>
        </a:p>
      </dgm:t>
    </dgm:pt>
    <dgm:pt modelId="{5163000E-D008-49DC-B131-076455A41E0D}" type="par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7A52EFAA-29E1-4102-8FB0-2EAC37D90967}" type="sib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0764E462-2F9F-4A9D-931E-240B8428C0F4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Požadavky na čas, náklady a výstupy</a:t>
          </a:r>
        </a:p>
      </dgm:t>
    </dgm:pt>
    <dgm:pt modelId="{ACB25B3E-565F-4755-9BA4-7F67211145F3}" type="par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AC8E44C7-5821-4699-ACD2-24D2248AFB2D}" type="sib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8B192737-8D5A-49C7-9E8C-D457A1DEEB8A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Rizikový</a:t>
          </a:r>
        </a:p>
      </dgm:t>
    </dgm:pt>
    <dgm:pt modelId="{460F1753-1F83-43CA-80DA-A4BAEF257637}" type="parTrans" cxnId="{84E718F3-E477-43C8-876E-5C737533BE62}">
      <dgm:prSet/>
      <dgm:spPr/>
      <dgm:t>
        <a:bodyPr/>
        <a:lstStyle/>
        <a:p>
          <a:endParaRPr lang="cs-CZ"/>
        </a:p>
      </dgm:t>
    </dgm:pt>
    <dgm:pt modelId="{D5035415-E0E0-48F7-8CFE-6FEC2F7D67A5}" type="sibTrans" cxnId="{84E718F3-E477-43C8-876E-5C737533BE62}">
      <dgm:prSet/>
      <dgm:spPr/>
      <dgm:t>
        <a:bodyPr/>
        <a:lstStyle/>
        <a:p>
          <a:endParaRPr lang="cs-CZ"/>
        </a:p>
      </dgm:t>
    </dgm:pt>
    <dgm:pt modelId="{41D81382-0306-440E-905E-5E78133B46CE}" type="pres">
      <dgm:prSet presAssocID="{4D4EEA0A-F8D4-40F7-8AF0-933F5923B0C3}" presName="diagram" presStyleCnt="0">
        <dgm:presLayoutVars>
          <dgm:dir/>
          <dgm:resizeHandles val="exact"/>
        </dgm:presLayoutVars>
      </dgm:prSet>
      <dgm:spPr/>
    </dgm:pt>
    <dgm:pt modelId="{F1F075A7-9AFF-4F71-9BD3-AE3BEC1EE66B}" type="pres">
      <dgm:prSet presAssocID="{1D08FDE3-C0D0-4A7A-B12C-CB056C78DBB8}" presName="node" presStyleLbl="node1" presStyleIdx="0" presStyleCnt="6" custScaleX="27623" custScaleY="11777" custLinFactNeighborX="-13321" custLinFactNeighborY="2375">
        <dgm:presLayoutVars>
          <dgm:bulletEnabled val="1"/>
        </dgm:presLayoutVars>
      </dgm:prSet>
      <dgm:spPr/>
    </dgm:pt>
    <dgm:pt modelId="{09E92ED1-8F03-46AA-B106-57609C9C9ED6}" type="pres">
      <dgm:prSet presAssocID="{304D5D2C-1FC3-4E8A-BACD-1439C72C1721}" presName="sibTrans" presStyleCnt="0"/>
      <dgm:spPr/>
    </dgm:pt>
    <dgm:pt modelId="{03D68CA6-3FD6-4C0D-A84A-41A04324D46D}" type="pres">
      <dgm:prSet presAssocID="{E8CC5E0B-0EFD-46D5-845B-0768F568AB54}" presName="node" presStyleLbl="node1" presStyleIdx="1" presStyleCnt="6" custScaleX="26697" custScaleY="7761" custLinFactNeighborX="-19701" custLinFactNeighborY="-10504">
        <dgm:presLayoutVars>
          <dgm:bulletEnabled val="1"/>
        </dgm:presLayoutVars>
      </dgm:prSet>
      <dgm:spPr/>
    </dgm:pt>
    <dgm:pt modelId="{7DE3F028-1E59-420E-9B92-0359184B2382}" type="pres">
      <dgm:prSet presAssocID="{17245256-6A6E-42DE-8D92-F492A6CE1EC5}" presName="sibTrans" presStyleCnt="0"/>
      <dgm:spPr/>
    </dgm:pt>
    <dgm:pt modelId="{CCF4E2CA-469C-4223-97E5-7D9DEFA1E7E0}" type="pres">
      <dgm:prSet presAssocID="{CD6C7420-C07E-4AE2-B72A-DC845BA53EB4}" presName="node" presStyleLbl="node1" presStyleIdx="2" presStyleCnt="6" custScaleX="31792" custScaleY="19103" custLinFactNeighborX="60292" custLinFactNeighborY="-23698">
        <dgm:presLayoutVars>
          <dgm:bulletEnabled val="1"/>
        </dgm:presLayoutVars>
      </dgm:prSet>
      <dgm:spPr/>
    </dgm:pt>
    <dgm:pt modelId="{A9C749D3-09F7-4AFD-B94C-2773C22AD2C0}" type="pres">
      <dgm:prSet presAssocID="{BF988BDE-6C49-4A2F-B9E2-92651FA56D7F}" presName="sibTrans" presStyleCnt="0"/>
      <dgm:spPr/>
    </dgm:pt>
    <dgm:pt modelId="{01B61F2A-4C9B-4057-B4CD-B8551C0D8A31}" type="pres">
      <dgm:prSet presAssocID="{8B192737-8D5A-49C7-9E8C-D457A1DEEB8A}" presName="node" presStyleLbl="node1" presStyleIdx="3" presStyleCnt="6" custScaleX="18766" custScaleY="9107" custLinFactNeighborX="60292" custLinFactNeighborY="-23698">
        <dgm:presLayoutVars>
          <dgm:bulletEnabled val="1"/>
        </dgm:presLayoutVars>
      </dgm:prSet>
      <dgm:spPr/>
    </dgm:pt>
    <dgm:pt modelId="{7FABA9B7-1D19-43D0-A45D-E3AFF14E8691}" type="pres">
      <dgm:prSet presAssocID="{D5035415-E0E0-48F7-8CFE-6FEC2F7D67A5}" presName="sibTrans" presStyleCnt="0"/>
      <dgm:spPr/>
    </dgm:pt>
    <dgm:pt modelId="{61246D3E-9875-478C-8914-A16D3EBF3931}" type="pres">
      <dgm:prSet presAssocID="{53D4A4CE-6A75-43A4-987E-93B6DDA176A7}" presName="node" presStyleLbl="node1" presStyleIdx="4" presStyleCnt="6" custScaleX="40344" custScaleY="7939" custLinFactNeighborX="-35700" custLinFactNeighborY="9133">
        <dgm:presLayoutVars>
          <dgm:bulletEnabled val="1"/>
        </dgm:presLayoutVars>
      </dgm:prSet>
      <dgm:spPr/>
    </dgm:pt>
    <dgm:pt modelId="{B05C5BDD-A25B-4114-97C3-ED6491B787E1}" type="pres">
      <dgm:prSet presAssocID="{7A52EFAA-29E1-4102-8FB0-2EAC37D90967}" presName="sibTrans" presStyleCnt="0"/>
      <dgm:spPr/>
    </dgm:pt>
    <dgm:pt modelId="{09CCD16D-72CB-4EEE-B663-9DF6489392AD}" type="pres">
      <dgm:prSet presAssocID="{0764E462-2F9F-4A9D-931E-240B8428C0F4}" presName="node" presStyleLbl="node1" presStyleIdx="5" presStyleCnt="6" custScaleX="31792" custScaleY="19103" custLinFactNeighborX="35993" custLinFactNeighborY="2979">
        <dgm:presLayoutVars>
          <dgm:bulletEnabled val="1"/>
        </dgm:presLayoutVars>
      </dgm:prSet>
      <dgm:spPr/>
    </dgm:pt>
  </dgm:ptLst>
  <dgm:cxnLst>
    <dgm:cxn modelId="{6DC1051C-CC17-413C-A3D5-13D9E94E2DBF}" srcId="{4D4EEA0A-F8D4-40F7-8AF0-933F5923B0C3}" destId="{0764E462-2F9F-4A9D-931E-240B8428C0F4}" srcOrd="5" destOrd="0" parTransId="{ACB25B3E-565F-4755-9BA4-7F67211145F3}" sibTransId="{AC8E44C7-5821-4699-ACD2-24D2248AFB2D}"/>
    <dgm:cxn modelId="{1BB87B26-56FA-4856-A88B-86DE8F954A62}" srcId="{4D4EEA0A-F8D4-40F7-8AF0-933F5923B0C3}" destId="{53D4A4CE-6A75-43A4-987E-93B6DDA176A7}" srcOrd="4" destOrd="0" parTransId="{5163000E-D008-49DC-B131-076455A41E0D}" sibTransId="{7A52EFAA-29E1-4102-8FB0-2EAC37D90967}"/>
    <dgm:cxn modelId="{8B908132-7FF8-45B8-AAAB-97538AEB8A03}" type="presOf" srcId="{4D4EEA0A-F8D4-40F7-8AF0-933F5923B0C3}" destId="{41D81382-0306-440E-905E-5E78133B46CE}" srcOrd="0" destOrd="0" presId="urn:microsoft.com/office/officeart/2005/8/layout/default"/>
    <dgm:cxn modelId="{75B73862-56BB-4D38-A5E1-44C5A4F815E3}" type="presOf" srcId="{8B192737-8D5A-49C7-9E8C-D457A1DEEB8A}" destId="{01B61F2A-4C9B-4057-B4CD-B8551C0D8A31}" srcOrd="0" destOrd="0" presId="urn:microsoft.com/office/officeart/2005/8/layout/default"/>
    <dgm:cxn modelId="{1E0A4166-72CD-48A3-9A5B-DF5FFC39A55D}" type="presOf" srcId="{0764E462-2F9F-4A9D-931E-240B8428C0F4}" destId="{09CCD16D-72CB-4EEE-B663-9DF6489392AD}" srcOrd="0" destOrd="0" presId="urn:microsoft.com/office/officeart/2005/8/layout/default"/>
    <dgm:cxn modelId="{4D30E059-10F0-4915-9A92-9122319BF201}" srcId="{4D4EEA0A-F8D4-40F7-8AF0-933F5923B0C3}" destId="{1D08FDE3-C0D0-4A7A-B12C-CB056C78DBB8}" srcOrd="0" destOrd="0" parTransId="{62511AF9-AF04-48D5-846B-6974AAA6925C}" sibTransId="{304D5D2C-1FC3-4E8A-BACD-1439C72C1721}"/>
    <dgm:cxn modelId="{9478287C-E482-4B08-8F87-D09310553116}" srcId="{4D4EEA0A-F8D4-40F7-8AF0-933F5923B0C3}" destId="{E8CC5E0B-0EFD-46D5-845B-0768F568AB54}" srcOrd="1" destOrd="0" parTransId="{D4ED3FD7-1565-4BDC-B7A6-4013B23162E7}" sibTransId="{17245256-6A6E-42DE-8D92-F492A6CE1EC5}"/>
    <dgm:cxn modelId="{69CF4F86-05CC-4190-8932-A643647FF050}" type="presOf" srcId="{53D4A4CE-6A75-43A4-987E-93B6DDA176A7}" destId="{61246D3E-9875-478C-8914-A16D3EBF3931}" srcOrd="0" destOrd="0" presId="urn:microsoft.com/office/officeart/2005/8/layout/default"/>
    <dgm:cxn modelId="{EA164D9C-D14A-4276-B073-AAB42898F1EA}" srcId="{4D4EEA0A-F8D4-40F7-8AF0-933F5923B0C3}" destId="{CD6C7420-C07E-4AE2-B72A-DC845BA53EB4}" srcOrd="2" destOrd="0" parTransId="{4899C207-A882-4411-8D87-3B3BD5C05EC6}" sibTransId="{BF988BDE-6C49-4A2F-B9E2-92651FA56D7F}"/>
    <dgm:cxn modelId="{3C0669AA-3B07-4858-B6A2-E198401BF822}" type="presOf" srcId="{CD6C7420-C07E-4AE2-B72A-DC845BA53EB4}" destId="{CCF4E2CA-469C-4223-97E5-7D9DEFA1E7E0}" srcOrd="0" destOrd="0" presId="urn:microsoft.com/office/officeart/2005/8/layout/default"/>
    <dgm:cxn modelId="{9713B9BC-5D10-401D-9C73-1EBF27C29869}" type="presOf" srcId="{E8CC5E0B-0EFD-46D5-845B-0768F568AB54}" destId="{03D68CA6-3FD6-4C0D-A84A-41A04324D46D}" srcOrd="0" destOrd="0" presId="urn:microsoft.com/office/officeart/2005/8/layout/default"/>
    <dgm:cxn modelId="{84E718F3-E477-43C8-876E-5C737533BE62}" srcId="{4D4EEA0A-F8D4-40F7-8AF0-933F5923B0C3}" destId="{8B192737-8D5A-49C7-9E8C-D457A1DEEB8A}" srcOrd="3" destOrd="0" parTransId="{460F1753-1F83-43CA-80DA-A4BAEF257637}" sibTransId="{D5035415-E0E0-48F7-8CFE-6FEC2F7D67A5}"/>
    <dgm:cxn modelId="{B1BC5CFB-8EE3-43CE-8D16-F6FCB4A97A2D}" type="presOf" srcId="{1D08FDE3-C0D0-4A7A-B12C-CB056C78DBB8}" destId="{F1F075A7-9AFF-4F71-9BD3-AE3BEC1EE66B}" srcOrd="0" destOrd="0" presId="urn:microsoft.com/office/officeart/2005/8/layout/default"/>
    <dgm:cxn modelId="{437E0B8D-976C-4F23-AB5F-86C33D118CF8}" type="presParOf" srcId="{41D81382-0306-440E-905E-5E78133B46CE}" destId="{F1F075A7-9AFF-4F71-9BD3-AE3BEC1EE66B}" srcOrd="0" destOrd="0" presId="urn:microsoft.com/office/officeart/2005/8/layout/default"/>
    <dgm:cxn modelId="{39B98F54-6040-4AA0-A8C2-CDFD1367E5E6}" type="presParOf" srcId="{41D81382-0306-440E-905E-5E78133B46CE}" destId="{09E92ED1-8F03-46AA-B106-57609C9C9ED6}" srcOrd="1" destOrd="0" presId="urn:microsoft.com/office/officeart/2005/8/layout/default"/>
    <dgm:cxn modelId="{CA526808-14C7-4534-BF00-4EBB724B1ECA}" type="presParOf" srcId="{41D81382-0306-440E-905E-5E78133B46CE}" destId="{03D68CA6-3FD6-4C0D-A84A-41A04324D46D}" srcOrd="2" destOrd="0" presId="urn:microsoft.com/office/officeart/2005/8/layout/default"/>
    <dgm:cxn modelId="{9BFC93AA-C928-4877-9CD7-18CDB52AC261}" type="presParOf" srcId="{41D81382-0306-440E-905E-5E78133B46CE}" destId="{7DE3F028-1E59-420E-9B92-0359184B2382}" srcOrd="3" destOrd="0" presId="urn:microsoft.com/office/officeart/2005/8/layout/default"/>
    <dgm:cxn modelId="{7F6F72B9-8AAF-42D7-B662-71348032C2B2}" type="presParOf" srcId="{41D81382-0306-440E-905E-5E78133B46CE}" destId="{CCF4E2CA-469C-4223-97E5-7D9DEFA1E7E0}" srcOrd="4" destOrd="0" presId="urn:microsoft.com/office/officeart/2005/8/layout/default"/>
    <dgm:cxn modelId="{30AF7E4C-2BB4-4CAA-87C7-B4AA41DA0113}" type="presParOf" srcId="{41D81382-0306-440E-905E-5E78133B46CE}" destId="{A9C749D3-09F7-4AFD-B94C-2773C22AD2C0}" srcOrd="5" destOrd="0" presId="urn:microsoft.com/office/officeart/2005/8/layout/default"/>
    <dgm:cxn modelId="{ECEBA7A0-8284-487B-BF0D-99C45DFF46F2}" type="presParOf" srcId="{41D81382-0306-440E-905E-5E78133B46CE}" destId="{01B61F2A-4C9B-4057-B4CD-B8551C0D8A31}" srcOrd="6" destOrd="0" presId="urn:microsoft.com/office/officeart/2005/8/layout/default"/>
    <dgm:cxn modelId="{C77520D2-7101-463F-8406-9493EBDD3584}" type="presParOf" srcId="{41D81382-0306-440E-905E-5E78133B46CE}" destId="{7FABA9B7-1D19-43D0-A45D-E3AFF14E8691}" srcOrd="7" destOrd="0" presId="urn:microsoft.com/office/officeart/2005/8/layout/default"/>
    <dgm:cxn modelId="{0C88E35A-160C-47F1-93DF-56C4635C9AFF}" type="presParOf" srcId="{41D81382-0306-440E-905E-5E78133B46CE}" destId="{61246D3E-9875-478C-8914-A16D3EBF3931}" srcOrd="8" destOrd="0" presId="urn:microsoft.com/office/officeart/2005/8/layout/default"/>
    <dgm:cxn modelId="{C6053F7B-D3C3-4FD8-AFA8-740562076B49}" type="presParOf" srcId="{41D81382-0306-440E-905E-5E78133B46CE}" destId="{B05C5BDD-A25B-4114-97C3-ED6491B787E1}" srcOrd="9" destOrd="0" presId="urn:microsoft.com/office/officeart/2005/8/layout/default"/>
    <dgm:cxn modelId="{B5F2AAED-FF27-44CC-A62F-EF95F5C657B9}" type="presParOf" srcId="{41D81382-0306-440E-905E-5E78133B46CE}" destId="{09CCD16D-72CB-4EEE-B663-9DF6489392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BEBF26-B23A-450A-896A-3A9FF41E5215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6AADCE7-EF77-4106-81CB-9D6360B61FDC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FÁZE ŘÍZENÍ PROJEKTU</a:t>
          </a:r>
          <a:endParaRPr lang="cs-CZ" dirty="0">
            <a:solidFill>
              <a:schemeClr val="tx1"/>
            </a:solidFill>
          </a:endParaRPr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DFF1CB9-018B-47F4-A4BF-F7F9A6E2E834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POPROJEKTOVÁ FÁZE</a:t>
          </a:r>
          <a:endParaRPr lang="cs-CZ" dirty="0">
            <a:solidFill>
              <a:schemeClr val="tx1"/>
            </a:solidFill>
          </a:endParaRPr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5F755FB-BD8A-4BDC-B069-8EB1D6BBD617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A1A415A2-D344-4493-BC4F-AEFE07A8608C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0EBF5BCE-5AE6-48E7-A886-6181CD6105E7}" type="pres">
      <dgm:prSet presAssocID="{F999DEDE-6063-4D11-A960-9602B0480A6C}" presName="sibTrans" presStyleLbl="sibTrans2D1" presStyleIdx="0" presStyleCnt="2"/>
      <dgm:spPr/>
    </dgm:pt>
    <dgm:pt modelId="{F7D17A4C-8A18-4518-8D35-FB84CA2BE1C8}" type="pres">
      <dgm:prSet presAssocID="{F999DEDE-6063-4D11-A960-9602B0480A6C}" presName="connectorText" presStyleLbl="sibTrans2D1" presStyleIdx="0" presStyleCnt="2"/>
      <dgm:spPr/>
    </dgm:pt>
    <dgm:pt modelId="{12E97563-41ED-414A-B5FB-406BCB2E6B95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144CFCC5-8A34-4090-AB43-77AC5B361B99}" type="pres">
      <dgm:prSet presAssocID="{9892D015-6F62-490F-8809-E1A84E261DF1}" presName="sibTrans" presStyleLbl="sibTrans2D1" presStyleIdx="1" presStyleCnt="2"/>
      <dgm:spPr/>
    </dgm:pt>
    <dgm:pt modelId="{3D5C42AC-668C-4FB7-8445-3697F2118829}" type="pres">
      <dgm:prSet presAssocID="{9892D015-6F62-490F-8809-E1A84E261DF1}" presName="connectorText" presStyleLbl="sibTrans2D1" presStyleIdx="1" presStyleCnt="2"/>
      <dgm:spPr/>
    </dgm:pt>
    <dgm:pt modelId="{F0B9311C-347D-40B5-B97A-CC1BECA640DC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178A13-64B7-490F-B143-A34A64A0283B}" type="presOf" srcId="{36BEBF26-B23A-450A-896A-3A9FF41E5215}" destId="{A1A415A2-D344-4493-BC4F-AEFE07A8608C}" srcOrd="0" destOrd="0" presId="urn:microsoft.com/office/officeart/2005/8/layout/process1"/>
    <dgm:cxn modelId="{C74AFF35-FA5D-4A69-BCC9-B31BCCBA73DC}" type="presOf" srcId="{F999DEDE-6063-4D11-A960-9602B0480A6C}" destId="{F7D17A4C-8A18-4518-8D35-FB84CA2BE1C8}" srcOrd="1" destOrd="0" presId="urn:microsoft.com/office/officeart/2005/8/layout/process1"/>
    <dgm:cxn modelId="{283A535C-65BC-4ED7-BD07-B2EA55DB4329}" type="presOf" srcId="{6DFF1CB9-018B-47F4-A4BF-F7F9A6E2E834}" destId="{F0B9311C-347D-40B5-B97A-CC1BECA640DC}" srcOrd="0" destOrd="0" presId="urn:microsoft.com/office/officeart/2005/8/layout/process1"/>
    <dgm:cxn modelId="{DE7EDA74-F835-4010-9D68-1192BC1C6A24}" type="presOf" srcId="{798B5721-92F2-4220-AE47-5CB7738A2AE1}" destId="{05F755FB-BD8A-4BDC-B069-8EB1D6BBD617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D465BD98-37CF-4269-AA72-D6B2CF7587B1}" type="presOf" srcId="{9892D015-6F62-490F-8809-E1A84E261DF1}" destId="{3D5C42AC-668C-4FB7-8445-3697F2118829}" srcOrd="1" destOrd="0" presId="urn:microsoft.com/office/officeart/2005/8/layout/process1"/>
    <dgm:cxn modelId="{63C627B7-30D3-4777-B250-6CC0BDFCC62D}" type="presOf" srcId="{F999DEDE-6063-4D11-A960-9602B0480A6C}" destId="{0EBF5BCE-5AE6-48E7-A886-6181CD6105E7}" srcOrd="0" destOrd="0" presId="urn:microsoft.com/office/officeart/2005/8/layout/process1"/>
    <dgm:cxn modelId="{979D3DD4-1801-4500-84D7-3616E172132B}" type="presOf" srcId="{B6AADCE7-EF77-4106-81CB-9D6360B61FDC}" destId="{12E97563-41ED-414A-B5FB-406BCB2E6B95}" srcOrd="0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C79E56E3-12B2-47F9-86CD-6461949C24E6}" type="presOf" srcId="{9892D015-6F62-490F-8809-E1A84E261DF1}" destId="{144CFCC5-8A34-4090-AB43-77AC5B361B99}" srcOrd="0" destOrd="0" presId="urn:microsoft.com/office/officeart/2005/8/layout/process1"/>
    <dgm:cxn modelId="{63FCD196-27BA-4FB5-B557-0D2AF6FFDBE0}" type="presParOf" srcId="{05F755FB-BD8A-4BDC-B069-8EB1D6BBD617}" destId="{A1A415A2-D344-4493-BC4F-AEFE07A8608C}" srcOrd="0" destOrd="0" presId="urn:microsoft.com/office/officeart/2005/8/layout/process1"/>
    <dgm:cxn modelId="{8C8AB5E9-D8BD-41E0-B409-FD1BE2C1F3E3}" type="presParOf" srcId="{05F755FB-BD8A-4BDC-B069-8EB1D6BBD617}" destId="{0EBF5BCE-5AE6-48E7-A886-6181CD6105E7}" srcOrd="1" destOrd="0" presId="urn:microsoft.com/office/officeart/2005/8/layout/process1"/>
    <dgm:cxn modelId="{6CC9269B-20C4-48B9-8165-4A66A8287A8E}" type="presParOf" srcId="{0EBF5BCE-5AE6-48E7-A886-6181CD6105E7}" destId="{F7D17A4C-8A18-4518-8D35-FB84CA2BE1C8}" srcOrd="0" destOrd="0" presId="urn:microsoft.com/office/officeart/2005/8/layout/process1"/>
    <dgm:cxn modelId="{7493A54B-F678-4E25-885A-A39A90863144}" type="presParOf" srcId="{05F755FB-BD8A-4BDC-B069-8EB1D6BBD617}" destId="{12E97563-41ED-414A-B5FB-406BCB2E6B95}" srcOrd="2" destOrd="0" presId="urn:microsoft.com/office/officeart/2005/8/layout/process1"/>
    <dgm:cxn modelId="{F15105BD-FF84-4396-8F18-9D11DDFED227}" type="presParOf" srcId="{05F755FB-BD8A-4BDC-B069-8EB1D6BBD617}" destId="{144CFCC5-8A34-4090-AB43-77AC5B361B99}" srcOrd="3" destOrd="0" presId="urn:microsoft.com/office/officeart/2005/8/layout/process1"/>
    <dgm:cxn modelId="{BFF6CD52-2E1F-45E6-AA6A-FD99F4223AF7}" type="presParOf" srcId="{144CFCC5-8A34-4090-AB43-77AC5B361B99}" destId="{3D5C42AC-668C-4FB7-8445-3697F2118829}" srcOrd="0" destOrd="0" presId="urn:microsoft.com/office/officeart/2005/8/layout/process1"/>
    <dgm:cxn modelId="{6C5F2855-EDCE-4A22-B96C-CCF0B4E91CE0}" type="presParOf" srcId="{05F755FB-BD8A-4BDC-B069-8EB1D6BBD617}" destId="{F0B9311C-347D-40B5-B97A-CC1BECA6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BEBF26-B23A-450A-896A-3A9FF41E5215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6AADCE7-EF77-4106-81CB-9D6360B61FDC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FÁZE ŘÍZENÍ PROJEKTU</a:t>
          </a:r>
          <a:endParaRPr lang="cs-CZ" dirty="0">
            <a:solidFill>
              <a:schemeClr val="tx1"/>
            </a:solidFill>
          </a:endParaRPr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DFF1CB9-018B-47F4-A4BF-F7F9A6E2E834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POPROJEKTOVÁ FÁZE</a:t>
          </a:r>
          <a:endParaRPr lang="cs-CZ" dirty="0">
            <a:solidFill>
              <a:schemeClr val="tx1"/>
            </a:solidFill>
          </a:endParaRPr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5F755FB-BD8A-4BDC-B069-8EB1D6BBD617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A1A415A2-D344-4493-BC4F-AEFE07A8608C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0EBF5BCE-5AE6-48E7-A886-6181CD6105E7}" type="pres">
      <dgm:prSet presAssocID="{F999DEDE-6063-4D11-A960-9602B0480A6C}" presName="sibTrans" presStyleLbl="sibTrans2D1" presStyleIdx="0" presStyleCnt="2"/>
      <dgm:spPr/>
    </dgm:pt>
    <dgm:pt modelId="{F7D17A4C-8A18-4518-8D35-FB84CA2BE1C8}" type="pres">
      <dgm:prSet presAssocID="{F999DEDE-6063-4D11-A960-9602B0480A6C}" presName="connectorText" presStyleLbl="sibTrans2D1" presStyleIdx="0" presStyleCnt="2"/>
      <dgm:spPr/>
    </dgm:pt>
    <dgm:pt modelId="{12E97563-41ED-414A-B5FB-406BCB2E6B95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144CFCC5-8A34-4090-AB43-77AC5B361B99}" type="pres">
      <dgm:prSet presAssocID="{9892D015-6F62-490F-8809-E1A84E261DF1}" presName="sibTrans" presStyleLbl="sibTrans2D1" presStyleIdx="1" presStyleCnt="2"/>
      <dgm:spPr/>
    </dgm:pt>
    <dgm:pt modelId="{3D5C42AC-668C-4FB7-8445-3697F2118829}" type="pres">
      <dgm:prSet presAssocID="{9892D015-6F62-490F-8809-E1A84E261DF1}" presName="connectorText" presStyleLbl="sibTrans2D1" presStyleIdx="1" presStyleCnt="2"/>
      <dgm:spPr/>
    </dgm:pt>
    <dgm:pt modelId="{F0B9311C-347D-40B5-B97A-CC1BECA640DC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178A13-64B7-490F-B143-A34A64A0283B}" type="presOf" srcId="{36BEBF26-B23A-450A-896A-3A9FF41E5215}" destId="{A1A415A2-D344-4493-BC4F-AEFE07A8608C}" srcOrd="0" destOrd="0" presId="urn:microsoft.com/office/officeart/2005/8/layout/process1"/>
    <dgm:cxn modelId="{C74AFF35-FA5D-4A69-BCC9-B31BCCBA73DC}" type="presOf" srcId="{F999DEDE-6063-4D11-A960-9602B0480A6C}" destId="{F7D17A4C-8A18-4518-8D35-FB84CA2BE1C8}" srcOrd="1" destOrd="0" presId="urn:microsoft.com/office/officeart/2005/8/layout/process1"/>
    <dgm:cxn modelId="{283A535C-65BC-4ED7-BD07-B2EA55DB4329}" type="presOf" srcId="{6DFF1CB9-018B-47F4-A4BF-F7F9A6E2E834}" destId="{F0B9311C-347D-40B5-B97A-CC1BECA640DC}" srcOrd="0" destOrd="0" presId="urn:microsoft.com/office/officeart/2005/8/layout/process1"/>
    <dgm:cxn modelId="{DE7EDA74-F835-4010-9D68-1192BC1C6A24}" type="presOf" srcId="{798B5721-92F2-4220-AE47-5CB7738A2AE1}" destId="{05F755FB-BD8A-4BDC-B069-8EB1D6BBD617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D465BD98-37CF-4269-AA72-D6B2CF7587B1}" type="presOf" srcId="{9892D015-6F62-490F-8809-E1A84E261DF1}" destId="{3D5C42AC-668C-4FB7-8445-3697F2118829}" srcOrd="1" destOrd="0" presId="urn:microsoft.com/office/officeart/2005/8/layout/process1"/>
    <dgm:cxn modelId="{63C627B7-30D3-4777-B250-6CC0BDFCC62D}" type="presOf" srcId="{F999DEDE-6063-4D11-A960-9602B0480A6C}" destId="{0EBF5BCE-5AE6-48E7-A886-6181CD6105E7}" srcOrd="0" destOrd="0" presId="urn:microsoft.com/office/officeart/2005/8/layout/process1"/>
    <dgm:cxn modelId="{979D3DD4-1801-4500-84D7-3616E172132B}" type="presOf" srcId="{B6AADCE7-EF77-4106-81CB-9D6360B61FDC}" destId="{12E97563-41ED-414A-B5FB-406BCB2E6B95}" srcOrd="0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C79E56E3-12B2-47F9-86CD-6461949C24E6}" type="presOf" srcId="{9892D015-6F62-490F-8809-E1A84E261DF1}" destId="{144CFCC5-8A34-4090-AB43-77AC5B361B99}" srcOrd="0" destOrd="0" presId="urn:microsoft.com/office/officeart/2005/8/layout/process1"/>
    <dgm:cxn modelId="{63FCD196-27BA-4FB5-B557-0D2AF6FFDBE0}" type="presParOf" srcId="{05F755FB-BD8A-4BDC-B069-8EB1D6BBD617}" destId="{A1A415A2-D344-4493-BC4F-AEFE07A8608C}" srcOrd="0" destOrd="0" presId="urn:microsoft.com/office/officeart/2005/8/layout/process1"/>
    <dgm:cxn modelId="{8C8AB5E9-D8BD-41E0-B409-FD1BE2C1F3E3}" type="presParOf" srcId="{05F755FB-BD8A-4BDC-B069-8EB1D6BBD617}" destId="{0EBF5BCE-5AE6-48E7-A886-6181CD6105E7}" srcOrd="1" destOrd="0" presId="urn:microsoft.com/office/officeart/2005/8/layout/process1"/>
    <dgm:cxn modelId="{6CC9269B-20C4-48B9-8165-4A66A8287A8E}" type="presParOf" srcId="{0EBF5BCE-5AE6-48E7-A886-6181CD6105E7}" destId="{F7D17A4C-8A18-4518-8D35-FB84CA2BE1C8}" srcOrd="0" destOrd="0" presId="urn:microsoft.com/office/officeart/2005/8/layout/process1"/>
    <dgm:cxn modelId="{7493A54B-F678-4E25-885A-A39A90863144}" type="presParOf" srcId="{05F755FB-BD8A-4BDC-B069-8EB1D6BBD617}" destId="{12E97563-41ED-414A-B5FB-406BCB2E6B95}" srcOrd="2" destOrd="0" presId="urn:microsoft.com/office/officeart/2005/8/layout/process1"/>
    <dgm:cxn modelId="{F15105BD-FF84-4396-8F18-9D11DDFED227}" type="presParOf" srcId="{05F755FB-BD8A-4BDC-B069-8EB1D6BBD617}" destId="{144CFCC5-8A34-4090-AB43-77AC5B361B99}" srcOrd="3" destOrd="0" presId="urn:microsoft.com/office/officeart/2005/8/layout/process1"/>
    <dgm:cxn modelId="{BFF6CD52-2E1F-45E6-AA6A-FD99F4223AF7}" type="presParOf" srcId="{144CFCC5-8A34-4090-AB43-77AC5B361B99}" destId="{3D5C42AC-668C-4FB7-8445-3697F2118829}" srcOrd="0" destOrd="0" presId="urn:microsoft.com/office/officeart/2005/8/layout/process1"/>
    <dgm:cxn modelId="{6C5F2855-EDCE-4A22-B96C-CCF0B4E91CE0}" type="presParOf" srcId="{05F755FB-BD8A-4BDC-B069-8EB1D6BBD617}" destId="{F0B9311C-347D-40B5-B97A-CC1BECA6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75A7-9AFF-4F71-9BD3-AE3BEC1EE66B}">
      <dsp:nvSpPr>
        <dsp:cNvPr id="0" name=""/>
        <dsp:cNvSpPr/>
      </dsp:nvSpPr>
      <dsp:spPr>
        <a:xfrm>
          <a:off x="0" y="860045"/>
          <a:ext cx="2814150" cy="719883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Nový nebo jedinečný</a:t>
          </a:r>
        </a:p>
      </dsp:txBody>
      <dsp:txXfrm>
        <a:off x="0" y="860045"/>
        <a:ext cx="2814150" cy="719883"/>
      </dsp:txXfrm>
    </dsp:sp>
    <dsp:sp modelId="{03D68CA6-3FD6-4C0D-A84A-41A04324D46D}">
      <dsp:nvSpPr>
        <dsp:cNvPr id="0" name=""/>
        <dsp:cNvSpPr/>
      </dsp:nvSpPr>
      <dsp:spPr>
        <a:xfrm>
          <a:off x="2071903" y="195542"/>
          <a:ext cx="2719811" cy="4744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Omezený čas</a:t>
          </a:r>
        </a:p>
      </dsp:txBody>
      <dsp:txXfrm>
        <a:off x="2071903" y="195542"/>
        <a:ext cx="2719811" cy="474400"/>
      </dsp:txXfrm>
    </dsp:sp>
    <dsp:sp modelId="{CCF4E2CA-469C-4223-97E5-7D9DEFA1E7E0}">
      <dsp:nvSpPr>
        <dsp:cNvPr id="0" name=""/>
        <dsp:cNvSpPr/>
      </dsp:nvSpPr>
      <dsp:spPr>
        <a:xfrm>
          <a:off x="8063628" y="0"/>
          <a:ext cx="3238875" cy="116769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Složitý</a:t>
          </a:r>
        </a:p>
      </dsp:txBody>
      <dsp:txXfrm>
        <a:off x="8063628" y="0"/>
        <a:ext cx="3238875" cy="1167694"/>
      </dsp:txXfrm>
    </dsp:sp>
    <dsp:sp modelId="{01B61F2A-4C9B-4057-B4CD-B8551C0D8A31}">
      <dsp:nvSpPr>
        <dsp:cNvPr id="0" name=""/>
        <dsp:cNvSpPr/>
      </dsp:nvSpPr>
      <dsp:spPr>
        <a:xfrm>
          <a:off x="6144438" y="1534370"/>
          <a:ext cx="1911824" cy="55667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Rizikový</a:t>
          </a:r>
        </a:p>
      </dsp:txBody>
      <dsp:txXfrm>
        <a:off x="6144438" y="1534370"/>
        <a:ext cx="1911824" cy="556676"/>
      </dsp:txXfrm>
    </dsp:sp>
    <dsp:sp modelId="{61246D3E-9875-478C-8914-A16D3EBF3931}">
      <dsp:nvSpPr>
        <dsp:cNvPr id="0" name=""/>
        <dsp:cNvSpPr/>
      </dsp:nvSpPr>
      <dsp:spPr>
        <a:xfrm>
          <a:off x="0" y="3576903"/>
          <a:ext cx="4110128" cy="48528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Žádoucí výstup (cíl)</a:t>
          </a:r>
        </a:p>
      </dsp:txBody>
      <dsp:txXfrm>
        <a:off x="0" y="3576903"/>
        <a:ext cx="4110128" cy="485281"/>
      </dsp:txXfrm>
    </dsp:sp>
    <dsp:sp modelId="{09CCD16D-72CB-4EEE-B663-9DF6489392AD}">
      <dsp:nvSpPr>
        <dsp:cNvPr id="0" name=""/>
        <dsp:cNvSpPr/>
      </dsp:nvSpPr>
      <dsp:spPr>
        <a:xfrm>
          <a:off x="8063628" y="2859525"/>
          <a:ext cx="3238875" cy="116769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Požadavky na čas, náklady a výstupy</a:t>
          </a:r>
        </a:p>
      </dsp:txBody>
      <dsp:txXfrm>
        <a:off x="8063628" y="2859525"/>
        <a:ext cx="3238875" cy="1167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15A2-D344-4493-BC4F-AEFE07A8608C}">
      <dsp:nvSpPr>
        <dsp:cNvPr id="0" name=""/>
        <dsp:cNvSpPr/>
      </dsp:nvSpPr>
      <dsp:spPr>
        <a:xfrm>
          <a:off x="9552" y="1205514"/>
          <a:ext cx="2855158" cy="171309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PŘEDPROJEKTOVÁ FÁZE</a:t>
          </a:r>
        </a:p>
      </dsp:txBody>
      <dsp:txXfrm>
        <a:off x="59727" y="1255689"/>
        <a:ext cx="2754808" cy="1612745"/>
      </dsp:txXfrm>
    </dsp:sp>
    <dsp:sp modelId="{0EBF5BCE-5AE6-48E7-A886-6181CD6105E7}">
      <dsp:nvSpPr>
        <dsp:cNvPr id="0" name=""/>
        <dsp:cNvSpPr/>
      </dsp:nvSpPr>
      <dsp:spPr>
        <a:xfrm>
          <a:off x="3150227" y="1708022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>
            <a:solidFill>
              <a:schemeClr val="tx1"/>
            </a:solidFill>
          </a:endParaRPr>
        </a:p>
      </dsp:txBody>
      <dsp:txXfrm>
        <a:off x="3150227" y="1849638"/>
        <a:ext cx="423705" cy="424847"/>
      </dsp:txXfrm>
    </dsp:sp>
    <dsp:sp modelId="{12E97563-41ED-414A-B5FB-406BCB2E6B95}">
      <dsp:nvSpPr>
        <dsp:cNvPr id="0" name=""/>
        <dsp:cNvSpPr/>
      </dsp:nvSpPr>
      <dsp:spPr>
        <a:xfrm>
          <a:off x="4006774" y="1205514"/>
          <a:ext cx="2855158" cy="171309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FÁZE ŘÍZENÍ PROJEKTU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4056949" y="1255689"/>
        <a:ext cx="2754808" cy="1612745"/>
      </dsp:txXfrm>
    </dsp:sp>
    <dsp:sp modelId="{144CFCC5-8A34-4090-AB43-77AC5B361B99}">
      <dsp:nvSpPr>
        <dsp:cNvPr id="0" name=""/>
        <dsp:cNvSpPr/>
      </dsp:nvSpPr>
      <dsp:spPr>
        <a:xfrm>
          <a:off x="7147449" y="1708022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>
            <a:solidFill>
              <a:schemeClr val="tx1"/>
            </a:solidFill>
          </a:endParaRPr>
        </a:p>
      </dsp:txBody>
      <dsp:txXfrm>
        <a:off x="7147449" y="1849638"/>
        <a:ext cx="423705" cy="424847"/>
      </dsp:txXfrm>
    </dsp:sp>
    <dsp:sp modelId="{F0B9311C-347D-40B5-B97A-CC1BECA640DC}">
      <dsp:nvSpPr>
        <dsp:cNvPr id="0" name=""/>
        <dsp:cNvSpPr/>
      </dsp:nvSpPr>
      <dsp:spPr>
        <a:xfrm>
          <a:off x="8003996" y="1205514"/>
          <a:ext cx="2855158" cy="171309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POPROJEKTOVÁ FÁZE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8054171" y="1255689"/>
        <a:ext cx="2754808" cy="1612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15A2-D344-4493-BC4F-AEFE07A8608C}">
      <dsp:nvSpPr>
        <dsp:cNvPr id="0" name=""/>
        <dsp:cNvSpPr/>
      </dsp:nvSpPr>
      <dsp:spPr>
        <a:xfrm>
          <a:off x="9552" y="493671"/>
          <a:ext cx="2855158" cy="171309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PŘEDPROJEKTOVÁ FÁZE</a:t>
          </a:r>
        </a:p>
      </dsp:txBody>
      <dsp:txXfrm>
        <a:off x="59727" y="543846"/>
        <a:ext cx="2754808" cy="1612745"/>
      </dsp:txXfrm>
    </dsp:sp>
    <dsp:sp modelId="{0EBF5BCE-5AE6-48E7-A886-6181CD6105E7}">
      <dsp:nvSpPr>
        <dsp:cNvPr id="0" name=""/>
        <dsp:cNvSpPr/>
      </dsp:nvSpPr>
      <dsp:spPr>
        <a:xfrm>
          <a:off x="3150227" y="996179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>
            <a:solidFill>
              <a:schemeClr val="tx1"/>
            </a:solidFill>
          </a:endParaRPr>
        </a:p>
      </dsp:txBody>
      <dsp:txXfrm>
        <a:off x="3150227" y="1137795"/>
        <a:ext cx="423705" cy="424847"/>
      </dsp:txXfrm>
    </dsp:sp>
    <dsp:sp modelId="{12E97563-41ED-414A-B5FB-406BCB2E6B95}">
      <dsp:nvSpPr>
        <dsp:cNvPr id="0" name=""/>
        <dsp:cNvSpPr/>
      </dsp:nvSpPr>
      <dsp:spPr>
        <a:xfrm>
          <a:off x="4006774" y="493671"/>
          <a:ext cx="2855158" cy="171309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FÁZE ŘÍZENÍ PROJEKTU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4056949" y="543846"/>
        <a:ext cx="2754808" cy="1612745"/>
      </dsp:txXfrm>
    </dsp:sp>
    <dsp:sp modelId="{144CFCC5-8A34-4090-AB43-77AC5B361B99}">
      <dsp:nvSpPr>
        <dsp:cNvPr id="0" name=""/>
        <dsp:cNvSpPr/>
      </dsp:nvSpPr>
      <dsp:spPr>
        <a:xfrm>
          <a:off x="7147449" y="996179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>
            <a:solidFill>
              <a:schemeClr val="tx1"/>
            </a:solidFill>
          </a:endParaRPr>
        </a:p>
      </dsp:txBody>
      <dsp:txXfrm>
        <a:off x="7147449" y="1137795"/>
        <a:ext cx="423705" cy="424847"/>
      </dsp:txXfrm>
    </dsp:sp>
    <dsp:sp modelId="{F0B9311C-347D-40B5-B97A-CC1BECA640DC}">
      <dsp:nvSpPr>
        <dsp:cNvPr id="0" name=""/>
        <dsp:cNvSpPr/>
      </dsp:nvSpPr>
      <dsp:spPr>
        <a:xfrm>
          <a:off x="8003996" y="493671"/>
          <a:ext cx="2855158" cy="171309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POPROJEKTOVÁ FÁZE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8054171" y="543846"/>
        <a:ext cx="2754808" cy="1612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B194EE-B079-43B0-AC61-55108786A928}" type="slidenum">
              <a:rPr lang="cs-CZ" altLang="cs-CZ" sz="1200" smtClean="0"/>
              <a:pPr eaLnBrk="1" hangingPunct="1"/>
              <a:t>4</a:t>
            </a:fld>
            <a:endParaRPr lang="cs-CZ" altLang="cs-CZ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Široké pojetí - veřejné projekty lze chápat jako jakékoli aktivity plněné v rámci veřejného sektoru při kterých dochází k alokaci veřejných prostředků (problematika specificky vázaných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b="1" dirty="0"/>
              <a:t>Veřejné projekty</a:t>
            </a:r>
            <a:r>
              <a:rPr lang="cs-CZ" altLang="en-US" sz="2400" dirty="0"/>
              <a:t> -  Jakékoliv aktivity, činnosti či úkoly probíhající, resp. plněné v rámci veřejného sektoru, při kterých jsou použity veřejné výdaje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b="1" dirty="0"/>
              <a:t>Veřejné zakázky</a:t>
            </a:r>
            <a:r>
              <a:rPr lang="cs-CZ" altLang="en-US" sz="2400" dirty="0"/>
              <a:t>  - Každá zakázka, která je hrazena z veřejných zdrojů</a:t>
            </a:r>
          </a:p>
          <a:p>
            <a:pPr lvl="1">
              <a:lnSpc>
                <a:spcPct val="80000"/>
              </a:lnSpc>
            </a:pPr>
            <a:r>
              <a:rPr lang="cs-CZ" altLang="en-US" sz="2200" dirty="0"/>
              <a:t>Obecně = realizace veřejných projektů </a:t>
            </a:r>
          </a:p>
          <a:p>
            <a:pPr lvl="1">
              <a:lnSpc>
                <a:spcPct val="80000"/>
              </a:lnSpc>
            </a:pPr>
            <a:r>
              <a:rPr lang="cs-CZ" altLang="en-US" sz="2200" dirty="0"/>
              <a:t>Legislativa = „zakázka na dodávky, služby nebo stavební práce, jejímž zadavatelem je veřejný zadavatel definovaný zákonem“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Studie příležitosti, v rámci </a:t>
            </a:r>
            <a:r>
              <a:rPr lang="cs-CZ" sz="1200" b="1" dirty="0"/>
              <a:t>analýzy investičního záměru</a:t>
            </a:r>
            <a:r>
              <a:rPr lang="cs-CZ" sz="1200" dirty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100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675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Studie proveditelnosti se ve většině případů vyžaduje jako součást přílohy (Podklady pro ekonomické hodnocení projektu) k žádosti o podporu ze strukturálních fondů EU prostřednictvím jednotlivých operačních programů. </a:t>
            </a:r>
          </a:p>
          <a:p>
            <a:r>
              <a:rPr lang="cs-CZ" dirty="0"/>
              <a:t>Studie proveditelnosti (</a:t>
            </a:r>
            <a:r>
              <a:rPr lang="cs-CZ" dirty="0" err="1"/>
              <a:t>Feasibility</a:t>
            </a:r>
            <a:r>
              <a:rPr lang="cs-CZ" dirty="0"/>
              <a:t> study) obsahuje systematicky uspořádané informace potřebné pro celkové vyhodnocení investičního projektu. Souhrnně ze všech realizačně významných hledisek popisuje investiční záměr. Má za úkol zhodnotit různé alternativy a posoudit uskutečnitelnost daného investičního projektu a poskytnout veškeré podklady pro investiční rozhodnutí. Je nástrojem pro posouzení návrhu projektu zejména z ekonomického a technického hlediska. Jejím cílem je tedy ověřit, zda byla vybrána nejlepší možná varianta; byly přesně odhadnuty potřebné finanční prostředky na realizaci projektu; byla prokázána trvalá udržitelnost investice; byla identifikována rizika.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Může sloužit jako podklad nejen pro žádost o dotaci ze strukturálních fondů, ale i jako podklad pro investiční rozhodování ve firmě, vyjednávání s bankami nebo investory ohledně financování projektu.</a:t>
            </a:r>
          </a:p>
          <a:p>
            <a:pPr marL="447675" indent="-376238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cs-CZ" sz="1200" b="1" dirty="0"/>
              <a:t>Při </a:t>
            </a:r>
            <a:r>
              <a:rPr lang="pl-PL" sz="1200" b="1" dirty="0"/>
              <a:t>zpracovavani realné žádosti v budoucnu do konkrétního OP vycházejte vždy z konkrétních </a:t>
            </a:r>
            <a:r>
              <a:rPr lang="cs-CZ" sz="1200" b="1" dirty="0"/>
              <a:t>požadavků daného OP na studii proveditelnosti!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1100" dirty="0">
                <a:solidFill>
                  <a:schemeClr val="tx2"/>
                </a:solidFill>
              </a:rPr>
              <a:t>Pokud je nějaká část SP pro váš projekt irelevantní, nikdy tuto část nevynechávejte, ale </a:t>
            </a:r>
            <a:r>
              <a:rPr lang="pl-PL" sz="1100" dirty="0">
                <a:solidFill>
                  <a:schemeClr val="tx2"/>
                </a:solidFill>
              </a:rPr>
              <a:t>zdůvodněte, proč tomu tak je.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684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5811-98F8-49AD-AF3B-698630B8EB6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374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Dlouhodobé profinancování projektu  - projekt utáhnu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526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b="1" dirty="0"/>
              <a:t>KROK 1: Vytvořte si jasnou představu o požadovaném dopadu na základě otázky dopadu.</a:t>
            </a:r>
            <a:endParaRPr lang="cs-CZ" dirty="0"/>
          </a:p>
          <a:p>
            <a:pPr lvl="1"/>
            <a:r>
              <a:rPr lang="cs-CZ" dirty="0"/>
              <a:t>Kdo je cílovou skupinou? Co se pro ně mění?</a:t>
            </a:r>
          </a:p>
          <a:p>
            <a:pPr lvl="1"/>
            <a:r>
              <a:rPr lang="cs-CZ" dirty="0"/>
              <a:t>Jaký je společenský kontext? Jak se mění?</a:t>
            </a:r>
          </a:p>
          <a:p>
            <a:pPr lvl="1"/>
            <a:r>
              <a:rPr lang="cs-CZ" dirty="0"/>
              <a:t>Kdo jsou zúčastněné strany? Jaký je na ně dopad?</a:t>
            </a:r>
          </a:p>
          <a:p>
            <a:pPr lvl="1"/>
            <a:r>
              <a:rPr lang="cs-CZ" dirty="0"/>
              <a:t>Existují další dopady, které vidíte?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349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054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971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0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8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6F5F88-706E-481A-B4D8-111EDFF0241E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4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200" i="1" dirty="0" err="1"/>
              <a:t>logframe</a:t>
            </a:r>
            <a:r>
              <a:rPr lang="cs-CZ" sz="1200" dirty="0"/>
              <a:t>, logická rámcová matice – LRM, slouží jako pomůcka při stanovování základních parametrů projektu</a:t>
            </a:r>
          </a:p>
          <a:p>
            <a:pPr>
              <a:lnSpc>
                <a:spcPct val="100000"/>
              </a:lnSpc>
            </a:pPr>
            <a:r>
              <a:rPr lang="cs-CZ" sz="1200" dirty="0"/>
              <a:t>Je třeba rozlišovat pojem logický rámec, což je dokument, který je použitelný i sám o sobě a metodiku LFA jako takovou</a:t>
            </a:r>
          </a:p>
          <a:p>
            <a:r>
              <a:rPr lang="cs-CZ" dirty="0"/>
              <a:t>Je součástí metodiky návrhu a řízení projektu označované jako „</a:t>
            </a:r>
            <a:r>
              <a:rPr lang="cs-CZ" i="1" dirty="0" err="1"/>
              <a:t>Logical</a:t>
            </a:r>
            <a:r>
              <a:rPr lang="cs-CZ" i="1" dirty="0"/>
              <a:t> </a:t>
            </a:r>
            <a:r>
              <a:rPr lang="cs-CZ" i="1" dirty="0" err="1"/>
              <a:t>Framwork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dirty="0"/>
              <a:t> (LFA)“, která uceleně řeší přípravu, návrh, realizaci i vyhodnocení projektu.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Výstupy</a:t>
            </a:r>
            <a:r>
              <a:rPr lang="cs-CZ" dirty="0"/>
              <a:t> – produkty (dodávky, výsledky, realizované služby), které jsme zavázáni dodat vlastníkovi (sponzorovi) projektu. Tyto výstupy jsou považovány za požadované výsledky aktivit projektového týmu, který je za ně plně zodpovědný.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Cíl</a:t>
            </a:r>
            <a:r>
              <a:rPr lang="cs-CZ" dirty="0"/>
              <a:t> – důvod, proč produkujeme výstupy; definovaný stav na konci projektu, nejlépe formulovaný jako nově získaná vlastnost, schopnost nebo dovednost organizace. Za koordinaci týmu k dosažení cíle projektu nese zodpovědnost manažer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Přínosy</a:t>
            </a:r>
            <a:r>
              <a:rPr lang="cs-CZ" dirty="0"/>
              <a:t> – důvod realizace projektu jako takového. Přínosy a cíl projektu spolu tvoří tzv. byznys případ projektu (investice do projektu – dosažení cílového stavu musí být vyvážena adekvátními přínosy). Za soulad projektu s očekávanými přínosy zodpovídá vlastník projektu (sponzor).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 projektu.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704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Výstup</a:t>
            </a:r>
            <a:endParaRPr lang="en-US" b="1" dirty="0"/>
          </a:p>
          <a:p>
            <a:r>
              <a:rPr lang="en-US" dirty="0" err="1"/>
              <a:t>Výstupem</a:t>
            </a:r>
            <a:r>
              <a:rPr lang="en-US" dirty="0"/>
              <a:t> je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vyrobeny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dodávány</a:t>
            </a:r>
            <a:r>
              <a:rPr lang="en-US" dirty="0"/>
              <a:t>. Je to </a:t>
            </a:r>
            <a:r>
              <a:rPr lang="en-US" dirty="0" err="1"/>
              <a:t>výsledek</a:t>
            </a:r>
            <a:r>
              <a:rPr lang="en-US" dirty="0"/>
              <a:t> </a:t>
            </a:r>
            <a:r>
              <a:rPr lang="en-US" b="1" dirty="0" err="1">
                <a:effectLst/>
              </a:rPr>
              <a:t>činností</a:t>
            </a:r>
            <a:r>
              <a:rPr lang="en-US" b="1" dirty="0">
                <a:effectLst/>
              </a:rPr>
              <a:t> a </a:t>
            </a:r>
            <a:r>
              <a:rPr lang="en-US" b="1" dirty="0" err="1">
                <a:effectLst/>
              </a:rPr>
              <a:t>procesů</a:t>
            </a:r>
            <a:r>
              <a:rPr lang="en-US" dirty="0"/>
              <a:t> </a:t>
            </a:r>
            <a:r>
              <a:rPr lang="en-US" dirty="0" err="1"/>
              <a:t>dodávajícího</a:t>
            </a:r>
            <a:r>
              <a:rPr lang="en-US" dirty="0"/>
              <a:t>. </a:t>
            </a:r>
            <a:r>
              <a:rPr lang="en-US" dirty="0" err="1"/>
              <a:t>Příkladem</a:t>
            </a:r>
            <a:r>
              <a:rPr lang="en-US" dirty="0"/>
              <a:t> </a:t>
            </a:r>
            <a:r>
              <a:rPr lang="en-US" dirty="0" err="1"/>
              <a:t>výstupu</a:t>
            </a:r>
            <a:r>
              <a:rPr lang="en-US" dirty="0"/>
              <a:t> je </a:t>
            </a:r>
            <a:r>
              <a:rPr lang="en-US" dirty="0" err="1"/>
              <a:t>služba</a:t>
            </a:r>
            <a:r>
              <a:rPr lang="en-US" dirty="0"/>
              <a:t>, </a:t>
            </a:r>
            <a:r>
              <a:rPr lang="en-US" dirty="0" err="1"/>
              <a:t>digitální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fyzický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poradenství</a:t>
            </a:r>
            <a:r>
              <a:rPr lang="en-US" dirty="0"/>
              <a:t>, web, </a:t>
            </a:r>
            <a:r>
              <a:rPr lang="en-US" dirty="0" err="1"/>
              <a:t>aplikace</a:t>
            </a:r>
            <a:r>
              <a:rPr lang="en-US" dirty="0"/>
              <a:t>, </a:t>
            </a:r>
            <a:r>
              <a:rPr lang="en-US" dirty="0" err="1"/>
              <a:t>dům</a:t>
            </a:r>
            <a:r>
              <a:rPr lang="en-US" dirty="0"/>
              <a:t>, </a:t>
            </a:r>
            <a:r>
              <a:rPr lang="en-US" dirty="0" err="1"/>
              <a:t>tričko</a:t>
            </a:r>
            <a:r>
              <a:rPr lang="en-US" dirty="0"/>
              <a:t>, </a:t>
            </a:r>
            <a:r>
              <a:rPr lang="en-US" dirty="0" err="1"/>
              <a:t>kniha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Výsledek</a:t>
            </a:r>
            <a:endParaRPr lang="en-US" b="1" dirty="0"/>
          </a:p>
          <a:p>
            <a:r>
              <a:rPr lang="en-US" dirty="0" err="1"/>
              <a:t>Naproti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výsledek</a:t>
            </a:r>
            <a:r>
              <a:rPr lang="en-US" dirty="0"/>
              <a:t> je </a:t>
            </a:r>
            <a:r>
              <a:rPr lang="en-US" b="1" dirty="0" err="1">
                <a:effectLst/>
              </a:rPr>
              <a:t>dopad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nebo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účinek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>
                <a:effectLst/>
              </a:rPr>
              <a:t>uživatele</a:t>
            </a:r>
            <a:r>
              <a:rPr lang="en-US" dirty="0"/>
              <a:t>. </a:t>
            </a:r>
            <a:r>
              <a:rPr lang="en-US" dirty="0" err="1"/>
              <a:t>Příkladem</a:t>
            </a:r>
            <a:r>
              <a:rPr lang="en-US" dirty="0"/>
              <a:t> </a:t>
            </a:r>
            <a:r>
              <a:rPr lang="en-US" dirty="0" err="1"/>
              <a:t>výsledku</a:t>
            </a:r>
            <a:r>
              <a:rPr lang="en-US" dirty="0"/>
              <a:t> je </a:t>
            </a:r>
            <a:r>
              <a:rPr lang="en-US" dirty="0" err="1"/>
              <a:t>zvýšená</a:t>
            </a:r>
            <a:r>
              <a:rPr lang="en-US" dirty="0"/>
              <a:t> </a:t>
            </a:r>
            <a:r>
              <a:rPr lang="en-US" dirty="0" err="1"/>
              <a:t>spokojenost</a:t>
            </a:r>
            <a:r>
              <a:rPr lang="en-US" dirty="0"/>
              <a:t>, </a:t>
            </a:r>
            <a:r>
              <a:rPr lang="en-US" dirty="0" err="1"/>
              <a:t>návštěvnost</a:t>
            </a:r>
            <a:r>
              <a:rPr lang="en-US" dirty="0"/>
              <a:t>, </a:t>
            </a:r>
            <a:r>
              <a:rPr lang="en-US" dirty="0" err="1"/>
              <a:t>prodejnost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pobavení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předání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  <a:p>
            <a:r>
              <a:rPr lang="en-US" b="1" dirty="0" err="1"/>
              <a:t>Proč</a:t>
            </a:r>
            <a:r>
              <a:rPr lang="en-US" b="1" dirty="0"/>
              <a:t> je </a:t>
            </a:r>
            <a:r>
              <a:rPr lang="en-US" b="1" dirty="0" err="1"/>
              <a:t>důležité</a:t>
            </a:r>
            <a:r>
              <a:rPr lang="en-US" b="1" dirty="0"/>
              <a:t> </a:t>
            </a:r>
            <a:r>
              <a:rPr lang="en-US" b="1" dirty="0" err="1"/>
              <a:t>vnímat</a:t>
            </a:r>
            <a:r>
              <a:rPr lang="en-US" b="1" dirty="0"/>
              <a:t> </a:t>
            </a:r>
            <a:r>
              <a:rPr lang="en-US" b="1" dirty="0" err="1"/>
              <a:t>rozdíl</a:t>
            </a:r>
            <a:r>
              <a:rPr lang="en-US" b="1" dirty="0"/>
              <a:t>?</a:t>
            </a:r>
          </a:p>
          <a:p>
            <a:r>
              <a:rPr lang="en-US" dirty="0" err="1"/>
              <a:t>Službu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zpravidla</a:t>
            </a:r>
            <a:r>
              <a:rPr lang="en-US" dirty="0"/>
              <a:t> </a:t>
            </a:r>
            <a:r>
              <a:rPr lang="en-US" dirty="0" err="1"/>
              <a:t>vytváříme</a:t>
            </a:r>
            <a:r>
              <a:rPr lang="en-US" dirty="0"/>
              <a:t> pro </a:t>
            </a:r>
            <a:r>
              <a:rPr lang="en-US" dirty="0" err="1"/>
              <a:t>někoho</a:t>
            </a:r>
            <a:r>
              <a:rPr lang="en-US" dirty="0"/>
              <a:t>. A ten </a:t>
            </a:r>
            <a:r>
              <a:rPr lang="en-US" dirty="0" err="1"/>
              <a:t>někdo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b="1" dirty="0" err="1">
                <a:effectLst/>
              </a:rPr>
              <a:t>problémy</a:t>
            </a:r>
            <a:r>
              <a:rPr lang="en-US" b="1" dirty="0">
                <a:effectLst/>
              </a:rPr>
              <a:t> a </a:t>
            </a:r>
            <a:r>
              <a:rPr lang="en-US" b="1" dirty="0" err="1">
                <a:effectLst/>
              </a:rPr>
              <a:t>touhy</a:t>
            </a:r>
            <a:r>
              <a:rPr lang="en-US" dirty="0"/>
              <a:t>.</a:t>
            </a:r>
          </a:p>
          <a:p>
            <a:pPr rtl="0"/>
            <a:r>
              <a:rPr lang="en-US" dirty="0" err="1">
                <a:effectLst/>
              </a:rPr>
              <a:t>Pokud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chceme</a:t>
            </a:r>
            <a:r>
              <a:rPr lang="en-US" dirty="0">
                <a:effectLst/>
              </a:rPr>
              <a:t>, aby </a:t>
            </a:r>
            <a:r>
              <a:rPr lang="en-US" dirty="0" err="1">
                <a:effectLst/>
              </a:rPr>
              <a:t>náš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projekt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jehož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výsledkem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zpravidla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výstup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měl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očekávané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výsledky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musíme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zajímat</a:t>
            </a:r>
            <a:r>
              <a:rPr lang="en-US" dirty="0">
                <a:effectLst/>
              </a:rPr>
              <a:t> o </a:t>
            </a:r>
            <a:r>
              <a:rPr lang="en-US" dirty="0" err="1">
                <a:effectLst/>
              </a:rPr>
              <a:t>problémy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našich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uživatelů</a:t>
            </a:r>
            <a:r>
              <a:rPr lang="en-US" dirty="0">
                <a:effectLst/>
              </a:rPr>
              <a:t>. O to, </a:t>
            </a:r>
            <a:r>
              <a:rPr lang="en-US" dirty="0" err="1">
                <a:effectLst/>
              </a:rPr>
              <a:t>jakou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hodnotu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projektem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přinášíme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869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Hospodárnost (</a:t>
            </a:r>
            <a:r>
              <a:rPr lang="cs-CZ" dirty="0" err="1"/>
              <a:t>Economy</a:t>
            </a:r>
            <a:r>
              <a:rPr lang="cs-CZ" dirty="0"/>
              <a:t>) označuje obecně snahu vedoucí k minimalizaci vynaložených zdrojů, zejména finančních zdrojů a zamezení zbytečného plýtvání.</a:t>
            </a:r>
          </a:p>
          <a:p>
            <a:r>
              <a:rPr lang="cs-CZ" dirty="0"/>
              <a:t>Účelnost (</a:t>
            </a:r>
            <a:r>
              <a:rPr lang="cs-CZ" dirty="0" err="1"/>
              <a:t>Effectiveness</a:t>
            </a:r>
            <a:r>
              <a:rPr lang="cs-CZ" dirty="0"/>
              <a:t>),  schopnost produkovat požadovaný užitek (efekt, účel, produkt),  zda organizace neprodukuje zbytečné, nepožadované nebo nedůležité produkty či jiné užitky.</a:t>
            </a:r>
          </a:p>
          <a:p>
            <a:r>
              <a:rPr lang="cs-CZ" dirty="0"/>
              <a:t>Efektivnost (</a:t>
            </a:r>
            <a:r>
              <a:rPr lang="cs-CZ" dirty="0" err="1"/>
              <a:t>Efficiency</a:t>
            </a:r>
            <a:r>
              <a:rPr lang="cs-CZ" dirty="0"/>
              <a:t>), též označováno jako účinnost, efektivita či produktivita, označuje obecně účinnost vložených zdrojů a užitek jimi získaný. Jinými slovy se jedná o poměr výstupů a vstupů nějaké činnosti či systému.  Jedná se o takové použití zdrojů, kterým je dosaženo maximálního objemu a kvality produktů.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917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497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C08DF-E6D2-459D-AC1D-6A619745BB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intbrno.cz/studie-proveditelnosti/" TargetMode="External"/><Relationship Id="rId2" Type="http://schemas.openxmlformats.org/officeDocument/2006/relationships/hyperlink" Target="https://vrtky.cz/documents/159614952/162706942/PPP+RS+Morava_Studie+proveditelnosti_FINAL.pdf/168a89bf-61bb-49a8-9fd0-a2c3ebb591c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ravazeleznic.cz/documents/50004227/50158136/studie-proved-zub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BPH_PRRI - Základy projektového řízení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3200" dirty="0"/>
              <a:t>Předprojektová fáze</a:t>
            </a:r>
          </a:p>
        </p:txBody>
      </p:sp>
    </p:spTree>
    <p:extLst>
      <p:ext uri="{BB962C8B-B14F-4D97-AF65-F5344CB8AC3E}">
        <p14:creationId xmlns:p14="http://schemas.microsoft.com/office/powerpoint/2010/main" val="37817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sz="3600" dirty="0"/>
              <a:t>Fáze projektového řízení (www.pwc.com)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92877" y="1397000"/>
          <a:ext cx="10868708" cy="27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068E14-E980-4D18-A5B2-4F504D74C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059" y="1397000"/>
            <a:ext cx="11895941" cy="49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33E57C-6FA1-F27A-4681-5E2FC866C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E9BFE4-261A-1776-8D92-5C1E15F1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Předprojektová fáze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2849EE-DE10-16DD-B07C-87B27CA4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dirty="0"/>
              <a:t>Fáze formování a vyhodnocování námětu na projektu</a:t>
            </a:r>
          </a:p>
          <a:p>
            <a:r>
              <a:rPr lang="cs-CZ" dirty="0"/>
              <a:t>Odpovídá na tyto otázky:</a:t>
            </a:r>
          </a:p>
          <a:p>
            <a:pPr marL="781200" lvl="1" indent="-457200">
              <a:spcBef>
                <a:spcPts val="300"/>
              </a:spcBef>
              <a:buFont typeface="+mj-lt"/>
              <a:buAutoNum type="arabicPeriod"/>
            </a:pPr>
            <a:r>
              <a:rPr lang="cs-CZ" dirty="0"/>
              <a:t>jaký je návrh tématu projektu?</a:t>
            </a:r>
          </a:p>
          <a:p>
            <a:pPr marL="781200" lvl="1" indent="-457200">
              <a:spcBef>
                <a:spcPts val="300"/>
              </a:spcBef>
              <a:buFont typeface="+mj-lt"/>
              <a:buAutoNum type="arabicPeriod"/>
            </a:pPr>
            <a:r>
              <a:rPr lang="cs-CZ" dirty="0"/>
              <a:t>existuje poptávka po navrhovaném tématu?</a:t>
            </a:r>
          </a:p>
          <a:p>
            <a:pPr marL="781200" lvl="1" indent="-457200">
              <a:spcBef>
                <a:spcPts val="300"/>
              </a:spcBef>
              <a:buFont typeface="+mj-lt"/>
              <a:buAutoNum type="arabicPeriod"/>
            </a:pPr>
            <a:r>
              <a:rPr lang="cs-CZ" dirty="0"/>
              <a:t>existují příležitosti pro realizaci projektu?</a:t>
            </a:r>
          </a:p>
          <a:p>
            <a:pPr marL="781200" lvl="1" indent="-457200">
              <a:spcBef>
                <a:spcPts val="300"/>
              </a:spcBef>
              <a:buFont typeface="+mj-lt"/>
              <a:buAutoNum type="arabicPeriod"/>
            </a:pPr>
            <a:r>
              <a:rPr lang="cs-CZ" dirty="0"/>
              <a:t>je vhodné projekt doporučit k realizování?</a:t>
            </a:r>
          </a:p>
          <a:p>
            <a:pPr marL="781200" lvl="1" indent="-457200">
              <a:spcBef>
                <a:spcPts val="300"/>
              </a:spcBef>
              <a:buFont typeface="+mj-lt"/>
              <a:buAutoNum type="arabicPeriod"/>
            </a:pPr>
            <a:r>
              <a:rPr lang="cs-CZ" dirty="0"/>
              <a:t>jaké jsou důvody proč projekt realizovat?</a:t>
            </a:r>
          </a:p>
          <a:p>
            <a:pPr marL="781200" lvl="1" indent="-457200">
              <a:spcBef>
                <a:spcPts val="300"/>
              </a:spcBef>
              <a:buFont typeface="+mj-lt"/>
              <a:buAutoNum type="arabicPeriod"/>
            </a:pPr>
            <a:r>
              <a:rPr lang="cs-CZ" dirty="0"/>
              <a:t>čeho máme realizací projektu dosáhnout?</a:t>
            </a:r>
          </a:p>
          <a:p>
            <a:pPr marL="781200" lvl="1" indent="-457200">
              <a:spcBef>
                <a:spcPts val="300"/>
              </a:spcBef>
              <a:buFont typeface="+mj-lt"/>
              <a:buAutoNum type="arabicPeriod"/>
            </a:pPr>
            <a:r>
              <a:rPr lang="cs-CZ" dirty="0"/>
              <a:t>zapadá téma do vize organizace?</a:t>
            </a:r>
          </a:p>
          <a:p>
            <a:pPr marL="781200" lvl="1" indent="-457200">
              <a:spcBef>
                <a:spcPts val="300"/>
              </a:spcBef>
              <a:buFont typeface="+mj-lt"/>
              <a:buAutoNum type="arabicPeriod"/>
            </a:pPr>
            <a:r>
              <a:rPr lang="cs-CZ" dirty="0"/>
              <a:t>plní některý ze strategických cílů?</a:t>
            </a:r>
          </a:p>
        </p:txBody>
      </p:sp>
    </p:spTree>
    <p:extLst>
      <p:ext uri="{BB962C8B-B14F-4D97-AF65-F5344CB8AC3E}">
        <p14:creationId xmlns:p14="http://schemas.microsoft.com/office/powerpoint/2010/main" val="174542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817358" y="559086"/>
            <a:ext cx="8086635" cy="6477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Předprojektová fáze </a:t>
            </a:r>
          </a:p>
        </p:txBody>
      </p:sp>
      <p:sp>
        <p:nvSpPr>
          <p:cNvPr id="25806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59541" y="1479326"/>
            <a:ext cx="9305655" cy="4819588"/>
          </a:xfrm>
        </p:spPr>
        <p:txBody>
          <a:bodyPr/>
          <a:lstStyle/>
          <a:p>
            <a:pPr marL="72000" indent="0" eaLnBrk="1" hangingPunct="1">
              <a:buNone/>
              <a:defRPr/>
            </a:pPr>
            <a:r>
              <a:rPr lang="cs-CZ" sz="2000" b="1" dirty="0">
                <a:solidFill>
                  <a:schemeClr val="tx2"/>
                </a:solidFill>
              </a:rPr>
              <a:t>Obsahem je: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Specifikace cílů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Důvody realizace projektu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Způsob realizace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Přijetí strategických rozhodnutí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Příprava zahájení projektu </a:t>
            </a:r>
          </a:p>
          <a:p>
            <a:pPr marL="72000" indent="0" eaLnBrk="1" hangingPunct="1">
              <a:lnSpc>
                <a:spcPct val="100000"/>
              </a:lnSpc>
              <a:spcBef>
                <a:spcPts val="300"/>
              </a:spcBef>
              <a:buNone/>
              <a:defRPr/>
            </a:pPr>
            <a:endParaRPr 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cs-CZ" sz="2000" b="1" dirty="0">
                <a:solidFill>
                  <a:schemeClr val="tx2"/>
                </a:solidFill>
              </a:rPr>
              <a:t>Výstupem by minimálně mělo být: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Logický rámec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Jsou cíle projektu SMART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Kritéria úspěšnosti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Analýza zainteresovaných stran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Studie příležitostí (</a:t>
            </a:r>
            <a:r>
              <a:rPr lang="cs-CZ" sz="2000" dirty="0" err="1"/>
              <a:t>Opportunity</a:t>
            </a:r>
            <a:r>
              <a:rPr lang="cs-CZ" sz="2000" dirty="0"/>
              <a:t> study)/Studie proveditelnosti (</a:t>
            </a:r>
            <a:r>
              <a:rPr lang="cs-CZ" sz="2000" dirty="0" err="1"/>
              <a:t>Feasibility</a:t>
            </a:r>
            <a:r>
              <a:rPr lang="cs-CZ" sz="2000" dirty="0"/>
              <a:t> study),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sz="2000" dirty="0"/>
              <a:t>Finanční a investiční studie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37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2DF30A6-F3E8-4B8A-A33A-58B8F4A48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AE2512-A947-4E8D-811C-6264D3F5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rámec projektu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FDCCCA-487A-47C6-A075-D7869EC3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400" dirty="0"/>
              <a:t>Základním principem je potřeba rozlišovat požadované výsledky v hierarchii zodpovědnosti ve třech základních úrovních:</a:t>
            </a:r>
          </a:p>
          <a:p>
            <a:pPr marL="324000" lvl="1" indent="0">
              <a:spcBef>
                <a:spcPts val="1200"/>
              </a:spcBef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069B18-43FF-4E90-BFB9-97EB59F56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40" y="2643030"/>
            <a:ext cx="79533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Vstupy, výstupy, výsledky a účinky</a:t>
            </a:r>
            <a:endParaRPr lang="cs-CZ" altLang="cs-CZ" sz="3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95528" y="1527858"/>
            <a:ext cx="10488168" cy="481807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Vstupy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inputs</a:t>
            </a:r>
            <a:r>
              <a:rPr lang="cs-CZ" altLang="cs-CZ" sz="2400" dirty="0"/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		všechny zdroje použité na produkci plánovaných výstupů, výsledků a účinků		měří se prostřednictvím kvantitativních, finančních či nefinančních ukazatelů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Výstupy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outputs</a:t>
            </a:r>
            <a:r>
              <a:rPr lang="cs-CZ" altLang="cs-CZ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		Přímé výsledky činnosti, které umožnily vstupy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		Zboží nebo služby vytvořené prostřednictvím vstupů (měří se jako vstupy)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Výsledky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outcomes</a:t>
            </a:r>
            <a:r>
              <a:rPr lang="cs-CZ" altLang="cs-CZ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		hodnotí čeho se prostřednictvím vstupů dosáhlo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		Okamžité přínosy projektu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Účinky/Dopady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impact</a:t>
            </a:r>
            <a:r>
              <a:rPr lang="cs-CZ" altLang="cs-CZ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		hodnotí výsledky z dlouhodobého pohledu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		Širší společenské a hospodářské dopady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DF8F0A-EFB3-43C5-9FDA-8F89E508A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D2438F-65BA-42CB-BB7F-59D45748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6EAFC-560D-4C80-8C96-DD82DB99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52" y="0"/>
            <a:ext cx="6646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5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383FF-62E0-4056-8812-1DA0C344E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621AA-4245-4D32-A738-CD658E0A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1" y="1239253"/>
            <a:ext cx="11053501" cy="43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7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Principy hodnocení efektivnosti (3E)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951119"/>
            <a:ext cx="10753200" cy="460015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altLang="cs-CZ" sz="2400" b="1" i="1" dirty="0" err="1">
                <a:solidFill>
                  <a:schemeClr val="tx2"/>
                </a:solidFill>
              </a:rPr>
              <a:t>Economy</a:t>
            </a:r>
            <a:r>
              <a:rPr lang="cs-CZ" altLang="cs-CZ" sz="2400" b="1" i="1" dirty="0">
                <a:solidFill>
                  <a:schemeClr val="tx2"/>
                </a:solidFill>
              </a:rPr>
              <a:t> </a:t>
            </a:r>
            <a:r>
              <a:rPr lang="cs-CZ" altLang="cs-CZ" sz="2400" dirty="0">
                <a:solidFill>
                  <a:schemeClr val="tx2"/>
                </a:solidFill>
              </a:rPr>
              <a:t>(hospodárnost) </a:t>
            </a:r>
            <a:r>
              <a:rPr lang="cs-CZ" altLang="cs-CZ" sz="2400" dirty="0"/>
              <a:t>takové použití veřejných výdajů k zajištění stanovených činností (úkolů) podle možnosti s </a:t>
            </a:r>
            <a:r>
              <a:rPr lang="cs-CZ" altLang="cs-CZ" sz="2400" dirty="0">
                <a:solidFill>
                  <a:schemeClr val="tx2"/>
                </a:solidFill>
              </a:rPr>
              <a:t>minimálním vynaložením těchto výdajů a to při dodržení odpovídající kvality </a:t>
            </a:r>
            <a:r>
              <a:rPr lang="cs-CZ" altLang="cs-CZ" sz="2400" dirty="0"/>
              <a:t>plněných úkolů. </a:t>
            </a:r>
          </a:p>
          <a:p>
            <a:pPr algn="just">
              <a:lnSpc>
                <a:spcPct val="120000"/>
              </a:lnSpc>
            </a:pPr>
            <a:endParaRPr lang="cs-CZ" altLang="cs-CZ" sz="2400" dirty="0"/>
          </a:p>
          <a:p>
            <a:pPr algn="just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2"/>
                </a:solidFill>
              </a:rPr>
              <a:t>Efficiency</a:t>
            </a:r>
            <a:r>
              <a:rPr lang="cs-CZ" altLang="cs-CZ" sz="2400" dirty="0">
                <a:solidFill>
                  <a:schemeClr val="tx2"/>
                </a:solidFill>
              </a:rPr>
              <a:t> (efektivnost, účinnost, produktivita) </a:t>
            </a:r>
            <a:r>
              <a:rPr lang="cs-CZ" altLang="cs-CZ" sz="2400" dirty="0"/>
              <a:t>takové použití veřejných výdajů, kterým se dosáhne podle možností </a:t>
            </a:r>
            <a:r>
              <a:rPr lang="cs-CZ" altLang="cs-CZ" sz="2400" dirty="0">
                <a:solidFill>
                  <a:schemeClr val="tx2"/>
                </a:solidFill>
              </a:rPr>
              <a:t>maximálního rozsahu a kvality výstupu (output) ve srovnání s objemem vstupů (input) </a:t>
            </a:r>
            <a:r>
              <a:rPr lang="cs-CZ" altLang="cs-CZ" sz="2400" dirty="0"/>
              <a:t>vynaložených na jejich plnění. Efektivita a hospodárnost se pro účely kvantifikace a vzhledem k použití metod ekonomické analýzy chápou jako nákladová efektivnost (</a:t>
            </a:r>
            <a:r>
              <a:rPr lang="cs-CZ" altLang="cs-CZ" sz="2400" dirty="0" err="1"/>
              <a:t>cost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efficiency</a:t>
            </a:r>
            <a:r>
              <a:rPr lang="cs-CZ" altLang="cs-CZ" sz="2400" dirty="0"/>
              <a:t>). </a:t>
            </a:r>
          </a:p>
          <a:p>
            <a:pPr algn="just">
              <a:lnSpc>
                <a:spcPct val="120000"/>
              </a:lnSpc>
            </a:pPr>
            <a:endParaRPr lang="cs-CZ" altLang="cs-CZ" sz="2400" dirty="0"/>
          </a:p>
          <a:p>
            <a:pPr algn="just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2"/>
                </a:solidFill>
              </a:rPr>
              <a:t>Effectiveness</a:t>
            </a:r>
            <a:r>
              <a:rPr lang="cs-CZ" altLang="cs-CZ" sz="2400" dirty="0">
                <a:solidFill>
                  <a:schemeClr val="tx2"/>
                </a:solidFill>
              </a:rPr>
              <a:t> (účelnost) </a:t>
            </a:r>
            <a:r>
              <a:rPr lang="nn-NO" sz="2400" dirty="0"/>
              <a:t>schopnost produkovat požadovaný užitek (efekt, účel, produkt)</a:t>
            </a:r>
            <a:r>
              <a:rPr lang="cs-CZ" sz="2400" dirty="0"/>
              <a:t>. P</a:t>
            </a:r>
            <a:r>
              <a:rPr lang="cs-CZ" altLang="cs-CZ" sz="2400" dirty="0"/>
              <a:t>oužití veřejných výdajů, kterým se dosáhne </a:t>
            </a:r>
            <a:r>
              <a:rPr lang="cs-CZ" altLang="cs-CZ" sz="2400" dirty="0">
                <a:solidFill>
                  <a:schemeClr val="tx2"/>
                </a:solidFill>
              </a:rPr>
              <a:t>nejvyššího možného příslušného výstupu (output) ve vztahu k požadovaným výsledkům (</a:t>
            </a:r>
            <a:r>
              <a:rPr lang="cs-CZ" altLang="cs-CZ" sz="2400" dirty="0" err="1">
                <a:solidFill>
                  <a:schemeClr val="tx2"/>
                </a:solidFill>
              </a:rPr>
              <a:t>outcomes</a:t>
            </a:r>
            <a:r>
              <a:rPr lang="cs-CZ" altLang="cs-CZ" sz="2400">
                <a:solidFill>
                  <a:schemeClr val="tx2"/>
                </a:solidFill>
              </a:rPr>
              <a:t>)</a:t>
            </a:r>
            <a:r>
              <a:rPr lang="cs-CZ" altLang="cs-CZ" sz="2400"/>
              <a:t>. Jak vyprodukovaná </a:t>
            </a:r>
            <a:r>
              <a:rPr lang="cs-CZ" altLang="cs-CZ" sz="2400" dirty="0"/>
              <a:t>služba/statek (např. odvoz odpadu) naplňuje užitek (</a:t>
            </a:r>
            <a:r>
              <a:rPr lang="cs-CZ" altLang="cs-CZ" sz="2400" dirty="0" err="1"/>
              <a:t>např.čisté</a:t>
            </a:r>
            <a:r>
              <a:rPr lang="cs-CZ" altLang="cs-CZ" sz="2400" dirty="0"/>
              <a:t> prostředí obce bez odpadu).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EC97CDB-F858-4172-A85B-072063C43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6" name="Zástupný obsah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B6B40CA7-8627-4D64-9C21-C4FD94373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171576"/>
            <a:ext cx="5195723" cy="4140200"/>
          </a:xfrm>
        </p:spPr>
      </p:pic>
      <p:pic>
        <p:nvPicPr>
          <p:cNvPr id="8" name="Obrázek 7" descr="Obsah obrázku hodiny, text, kruh, snímek obrazovky&#10;&#10;Popis byl vytvořen automaticky">
            <a:extLst>
              <a:ext uri="{FF2B5EF4-FFF2-40B4-BE49-F238E27FC236}">
                <a16:creationId xmlns:a16="http://schemas.microsoft.com/office/drawing/2014/main" id="{4AC4FDDC-666C-4D84-9764-BACC4C028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38" y="515838"/>
            <a:ext cx="4845934" cy="2725838"/>
          </a:xfrm>
          <a:prstGeom prst="rect">
            <a:avLst/>
          </a:prstGeom>
        </p:spPr>
      </p:pic>
      <p:pic>
        <p:nvPicPr>
          <p:cNvPr id="12" name="Obrázek 11" descr="Obsah obrázku text, kreslené, grafický design, snímek obrazovky&#10;&#10;Popis byl vytvořen automaticky">
            <a:extLst>
              <a:ext uri="{FF2B5EF4-FFF2-40B4-BE49-F238E27FC236}">
                <a16:creationId xmlns:a16="http://schemas.microsoft.com/office/drawing/2014/main" id="{3D3F3B6C-6862-43D9-BB93-2A7F9C039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38" y="3662218"/>
            <a:ext cx="4561390" cy="256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65BE6-7E41-487E-8D22-B0DA2A113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52F80-B169-49BD-AE30-3C598A80B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16" y="164356"/>
            <a:ext cx="8637968" cy="65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7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apírový výrobek, kniha&#10;&#10;Obsah vygenerovaný umělou inteligencí může být nesprávný.">
            <a:extLst>
              <a:ext uri="{FF2B5EF4-FFF2-40B4-BE49-F238E27FC236}">
                <a16:creationId xmlns:a16="http://schemas.microsoft.com/office/drawing/2014/main" id="{FD6DE1F1-BBEA-C08C-3E6B-C0A2CC162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22" y="-30584"/>
            <a:ext cx="9184778" cy="688858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3934957-EE1E-5740-928E-74F0E291B924}"/>
              </a:ext>
            </a:extLst>
          </p:cNvPr>
          <p:cNvSpPr/>
          <p:nvPr/>
        </p:nvSpPr>
        <p:spPr bwMode="auto">
          <a:xfrm>
            <a:off x="3007222" y="-30584"/>
            <a:ext cx="9322105" cy="68885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9000">
                <a:schemeClr val="bg1">
                  <a:alpha val="21000"/>
                </a:schemeClr>
              </a:gs>
              <a:gs pos="69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3286E3-C911-46B0-94E3-89E9EF262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9681-934D-4754-829F-0C853442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Agenda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B42E1-575E-4025-9ED8-3A84EB0A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57505" indent="-285750"/>
            <a:r>
              <a:rPr lang="cs-CZ" sz="2400" dirty="0">
                <a:cs typeface="Arial"/>
              </a:rPr>
              <a:t>Předprojektová fáze</a:t>
            </a:r>
          </a:p>
          <a:p>
            <a:pPr marL="357505" indent="-285750"/>
            <a:r>
              <a:rPr lang="cs-CZ" sz="2400" dirty="0">
                <a:cs typeface="Arial"/>
              </a:rPr>
              <a:t>Studie příležitosti</a:t>
            </a:r>
          </a:p>
          <a:p>
            <a:pPr marL="357505" indent="-285750"/>
            <a:r>
              <a:rPr lang="cs-CZ" sz="2400" dirty="0">
                <a:cs typeface="Arial"/>
              </a:rPr>
              <a:t>Studie proveditelnosti</a:t>
            </a:r>
          </a:p>
          <a:p>
            <a:pPr marL="357505" indent="-285750"/>
            <a:r>
              <a:rPr lang="cs-CZ" sz="2400" dirty="0">
                <a:cs typeface="Arial"/>
              </a:rPr>
              <a:t>Ekonomické zhodnocení projektu</a:t>
            </a:r>
          </a:p>
          <a:p>
            <a:pPr marL="357505" indent="-285750"/>
            <a:r>
              <a:rPr lang="cs-CZ" sz="2400" dirty="0">
                <a:cs typeface="Arial"/>
              </a:rPr>
              <a:t>Finanční a ekonomická analýza</a:t>
            </a:r>
          </a:p>
        </p:txBody>
      </p:sp>
    </p:spTree>
    <p:extLst>
      <p:ext uri="{BB962C8B-B14F-4D97-AF65-F5344CB8AC3E}">
        <p14:creationId xmlns:p14="http://schemas.microsoft.com/office/powerpoint/2010/main" val="58142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68DA1D-82C6-47AC-A1B8-93EFCF548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58B38-5C3C-4C04-8099-6C41BA8E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Příklady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448F9-5393-4CE5-BE30-1274F06D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1436256"/>
            <a:ext cx="10088383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Charakter vstupů a výstupů, výsledků, dopadů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45734"/>
            <a:ext cx="1065024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b="1" dirty="0"/>
              <a:t>Reálné</a:t>
            </a:r>
            <a:r>
              <a:rPr lang="cs-CZ" altLang="cs-CZ" sz="2000" dirty="0"/>
              <a:t> 			které získávají koneční uživatelé projektu.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	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</a:rPr>
              <a:t>Reálným přínosem projektu na ochranu životního prostředí je např. uchování životního 	prostředí pro budoucí generace. 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2000" b="1" dirty="0"/>
              <a:t>Přímé</a:t>
            </a:r>
            <a:r>
              <a:rPr lang="cs-CZ" altLang="cs-CZ" sz="2000" dirty="0"/>
              <a:t> (prvotní) 		vztahují se k hlavnímu cíli projektu,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2000" b="1" dirty="0"/>
              <a:t>Nepřímé</a:t>
            </a:r>
            <a:r>
              <a:rPr lang="cs-CZ" altLang="cs-CZ" sz="2000" dirty="0"/>
              <a:t> (druhotné)  	jsou v podstatě vedlejším produktem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2000" b="1" dirty="0"/>
              <a:t>Tržní</a:t>
            </a:r>
            <a:r>
              <a:rPr lang="cs-CZ" altLang="cs-CZ" sz="2000" dirty="0"/>
              <a:t> 			jsou vyjádřené v peněžních jednotkách 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2000" b="1" dirty="0"/>
              <a:t>Netržní 		</a:t>
            </a:r>
            <a:r>
              <a:rPr lang="cs-CZ" altLang="cs-CZ" sz="2000" dirty="0"/>
              <a:t>v peněžních jednotkách vyjádřené nejsou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2000" b="1" dirty="0"/>
              <a:t>Hmotné </a:t>
            </a:r>
            <a:r>
              <a:rPr lang="cs-CZ" altLang="cs-CZ" sz="2000" dirty="0"/>
              <a:t>a</a:t>
            </a:r>
            <a:r>
              <a:rPr lang="cs-CZ" altLang="cs-CZ" sz="2000" b="1" dirty="0"/>
              <a:t> nehmotné, konečné </a:t>
            </a:r>
            <a:r>
              <a:rPr lang="cs-CZ" altLang="cs-CZ" sz="2000" dirty="0"/>
              <a:t>a</a:t>
            </a:r>
            <a:r>
              <a:rPr lang="cs-CZ" altLang="cs-CZ" sz="2000" b="1" dirty="0"/>
              <a:t> meziprodukt, vnitřní </a:t>
            </a:r>
            <a:r>
              <a:rPr lang="cs-CZ" altLang="cs-CZ" sz="2000" dirty="0"/>
              <a:t>a</a:t>
            </a:r>
            <a:r>
              <a:rPr lang="cs-CZ" altLang="cs-CZ" sz="2000" b="1" dirty="0"/>
              <a:t> vnější</a:t>
            </a:r>
            <a:r>
              <a:rPr lang="cs-CZ" altLang="cs-CZ" sz="2000" dirty="0"/>
              <a:t> </a:t>
            </a:r>
            <a:endParaRPr lang="cs-CZ" altLang="cs-CZ" sz="20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2000" b="1" dirty="0"/>
              <a:t>Peněžní</a:t>
            </a:r>
            <a:r>
              <a:rPr lang="cs-CZ" altLang="cs-CZ" sz="2000" dirty="0"/>
              <a:t> 		vznikají v důsledku změn v relativních cenách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8A9E0-A13B-4015-8E06-76971AAF2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02EDA2-7D83-47E6-A0E9-F9EBA0AB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2040"/>
            <a:ext cx="10753200" cy="451576"/>
          </a:xfrm>
        </p:spPr>
        <p:txBody>
          <a:bodyPr/>
          <a:lstStyle/>
          <a:p>
            <a:r>
              <a:rPr lang="cs-CZ" sz="3600" dirty="0"/>
              <a:t>Příklady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EBD96-A26A-43CB-8159-FADCB417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Reálné výstupy, vstupy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Přímé vstupy, výstupy</a:t>
            </a:r>
          </a:p>
          <a:p>
            <a:r>
              <a:rPr lang="cs-CZ" sz="2400" dirty="0"/>
              <a:t>Tržní vstupy, výstupy</a:t>
            </a:r>
          </a:p>
          <a:p>
            <a:r>
              <a:rPr lang="cs-CZ" sz="2400" dirty="0"/>
              <a:t>Netržní vstupy výstupy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B3C3E07-F36A-41E6-A5E9-51A621DE9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5465" y="143654"/>
            <a:ext cx="2202024" cy="220202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3E763B4-FA8A-4688-AAEB-56274B3DF28E}"/>
              </a:ext>
            </a:extLst>
          </p:cNvPr>
          <p:cNvSpPr/>
          <p:nvPr/>
        </p:nvSpPr>
        <p:spPr>
          <a:xfrm>
            <a:off x="7340366" y="4430511"/>
            <a:ext cx="371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Join at</a:t>
            </a:r>
          </a:p>
          <a:p>
            <a:r>
              <a:rPr lang="da-DK" dirty="0"/>
              <a:t>slido.com</a:t>
            </a:r>
          </a:p>
          <a:p>
            <a:r>
              <a:rPr lang="da-DK" dirty="0"/>
              <a:t>#3458 158</a:t>
            </a:r>
            <a:endParaRPr lang="da-DK" dirty="0">
              <a:effectLst/>
            </a:endParaRP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42BAAB81-593D-4CEC-8A7B-C7F6AB281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65" y="3877578"/>
            <a:ext cx="2306196" cy="230619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C5DE175-EA1E-44A0-9409-B1399B52C1B3}"/>
              </a:ext>
            </a:extLst>
          </p:cNvPr>
          <p:cNvSpPr/>
          <p:nvPr/>
        </p:nvSpPr>
        <p:spPr>
          <a:xfrm>
            <a:off x="7115346" y="813487"/>
            <a:ext cx="430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Join at</a:t>
            </a:r>
          </a:p>
          <a:p>
            <a:r>
              <a:rPr lang="da-DK" dirty="0"/>
              <a:t>slido.com</a:t>
            </a:r>
          </a:p>
          <a:p>
            <a:r>
              <a:rPr lang="da-DK" dirty="0"/>
              <a:t>#</a:t>
            </a:r>
            <a:r>
              <a:rPr lang="cs-CZ" dirty="0"/>
              <a:t>9278</a:t>
            </a:r>
            <a:r>
              <a:rPr lang="da-DK" dirty="0"/>
              <a:t> </a:t>
            </a:r>
            <a:r>
              <a:rPr lang="cs-CZ" dirty="0"/>
              <a:t>516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51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SPIN – vydefinování problému a cíle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509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/>
              <a:t>Metoda pro odůvodnění projektu – spadá do předprojektové fáze</a:t>
            </a:r>
          </a:p>
          <a:p>
            <a:pPr marL="72000" indent="0">
              <a:buNone/>
            </a:pPr>
            <a:endParaRPr lang="cs-CZ" dirty="0"/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 (situace)	</a:t>
            </a:r>
            <a:r>
              <a:rPr lang="cs-CZ" dirty="0"/>
              <a:t>	co se právě teď děje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 (problém) </a:t>
            </a:r>
            <a:r>
              <a:rPr lang="cs-CZ" dirty="0"/>
              <a:t>	jaký problém situace představuje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(implikace)  </a:t>
            </a:r>
            <a:r>
              <a:rPr lang="cs-CZ" dirty="0"/>
              <a:t>	jaké jsou dopady tohoto problému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 (nutnost) </a:t>
            </a:r>
            <a:r>
              <a:rPr lang="cs-CZ" dirty="0"/>
              <a:t>	co je nutné udělat, abychom předešli důsledkům 			situace a problém vyřešili</a:t>
            </a:r>
          </a:p>
        </p:txBody>
      </p:sp>
    </p:spTree>
    <p:extLst>
      <p:ext uri="{BB962C8B-B14F-4D97-AF65-F5344CB8AC3E}">
        <p14:creationId xmlns:p14="http://schemas.microsoft.com/office/powerpoint/2010/main" val="195351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866AE-2D4B-4CED-B14D-6D20293B9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479724-BBAD-41A4-8513-3394130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Studie příležitosti (</a:t>
            </a:r>
            <a:r>
              <a:rPr lang="cs-CZ" sz="3600" dirty="0" err="1"/>
              <a:t>Opportunity</a:t>
            </a:r>
            <a:r>
              <a:rPr lang="cs-CZ" sz="3600" dirty="0"/>
              <a:t> study)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EA2BA-B7AE-4FF4-A92E-0BEA7C1B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pro tento dokument neexistuje závazná forma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odpovídá na otázku, jestli je vhodná doba navrhnout a realizovat projekt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slouží investorovi k propočtu, jestli </a:t>
            </a:r>
            <a:r>
              <a:rPr lang="cs-CZ" sz="2400" b="1" dirty="0"/>
              <a:t>má smysl se jeho zamýšleným projektem dále zabývat</a:t>
            </a:r>
            <a:r>
              <a:rPr lang="cs-CZ" sz="2400" dirty="0"/>
              <a:t>. Jde o stručnější dokument, než je finanční a ekonomická analýza, ovšem i měl by vzniknout pod dohledem profesionálů, kteří mají s analýzami investičního záměru potřebné zkušenosti.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7113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866AE-2D4B-4CED-B14D-6D20293B9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479724-BBAD-41A4-8513-3394130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Studie příležitosti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EA2BA-B7AE-4FF4-A92E-0BEA7C1B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Co by nemělo ve studii příležitosti chybět: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Základní, avšak konkrétní popis podoby budoucího produktu nebo služby.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Cíle projektu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Potenciální zákazníci a jejich problémy a potřeby.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Možnosti využití nápadu na trhu, případně existující poptávka po daném druhu zboží či služby.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Existující konkurence a prostředí.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Potřební pracovníci, informace, kapitál, majetek.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Příležitosti, hrozby a rizika.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Hrubé ekonomické propočty investic, budoucích výnosů a návratnosti.</a:t>
            </a:r>
          </a:p>
        </p:txBody>
      </p:sp>
    </p:spTree>
    <p:extLst>
      <p:ext uri="{BB962C8B-B14F-4D97-AF65-F5344CB8AC3E}">
        <p14:creationId xmlns:p14="http://schemas.microsoft.com/office/powerpoint/2010/main" val="3578732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Studie proveditelnosti (</a:t>
            </a:r>
            <a:r>
              <a:rPr lang="cs-CZ" sz="3600" dirty="0" err="1"/>
              <a:t>Feasibility</a:t>
            </a:r>
            <a:r>
              <a:rPr lang="cs-CZ" sz="3600" dirty="0"/>
              <a:t> Study)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36554"/>
            <a:ext cx="10753200" cy="4900822"/>
          </a:xfrm>
        </p:spPr>
        <p:txBody>
          <a:bodyPr>
            <a:noAutofit/>
          </a:bodyPr>
          <a:lstStyle/>
          <a:p>
            <a:pPr marL="447675" indent="-376238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cs-CZ" sz="2400" dirty="0"/>
              <a:t>Jiné názvy: Technicko-ekonomická studie</a:t>
            </a:r>
          </a:p>
          <a:p>
            <a:pPr marL="447675" indent="-376238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cs-CZ" sz="2400" dirty="0"/>
              <a:t>Pro potřeby každého operačního programu (OP) má trochu jinou osnovu, nicméně jádro bývá většinou stejné. V některých OP bývá vyžadována jen její zkrácená verze. </a:t>
            </a:r>
            <a:endParaRPr lang="pl-PL" sz="2400" dirty="0"/>
          </a:p>
          <a:p>
            <a:pPr marL="447675" indent="-376238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cs-CZ" sz="2400" dirty="0"/>
              <a:t>Cílem SP obvykle bývá:</a:t>
            </a:r>
          </a:p>
          <a:p>
            <a:pPr marL="1257300" lvl="2" indent="-342900">
              <a:lnSpc>
                <a:spcPct val="12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Ukázat, že byla vybrána správná varianta projektu.</a:t>
            </a:r>
          </a:p>
          <a:p>
            <a:pPr marL="1257300" lvl="2" indent="-342900">
              <a:lnSpc>
                <a:spcPct val="12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Odhadnout potřebné peněžní toky na výstavbu a provoz projektu.</a:t>
            </a:r>
          </a:p>
          <a:p>
            <a:pPr marL="1257300" lvl="2" indent="-342900">
              <a:lnSpc>
                <a:spcPct val="12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Prokázat udržitelnost investice minimálně na požadovaný počet let.</a:t>
            </a:r>
          </a:p>
          <a:p>
            <a:pPr marL="1257300" lvl="2" indent="-342900">
              <a:lnSpc>
                <a:spcPct val="12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Identifikovat rizika projektu.</a:t>
            </a:r>
          </a:p>
          <a:p>
            <a:pPr marL="1257300" lvl="2" indent="-342900">
              <a:lnSpc>
                <a:spcPct val="12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Ekonomická analýza projektu.</a:t>
            </a:r>
          </a:p>
          <a:p>
            <a:pPr marL="1257300" lvl="2" indent="-342900">
              <a:lnSpc>
                <a:spcPct val="12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Analýza relevantního trhu pro výstupy projektu.</a:t>
            </a:r>
          </a:p>
        </p:txBody>
      </p:sp>
    </p:spTree>
    <p:extLst>
      <p:ext uri="{BB962C8B-B14F-4D97-AF65-F5344CB8AC3E}">
        <p14:creationId xmlns:p14="http://schemas.microsoft.com/office/powerpoint/2010/main" val="243478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3FD647-BCE1-4474-806F-805CC0D24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B458D62-3138-4D92-8D8C-4E43748B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Studie proveditelnosti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4C4508-4EE2-4619-B93B-5801A5D9D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dirty="0"/>
              <a:t>Studie proveditelnosti by měla vyhodnotit projekt na základě různých kritérií a zahrnout hodnocení projektu v následujících oblastech: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technické řešení projektu,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tržní analýza,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finanční analýza,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ekonomická analýza,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analýza vlivu projektu na životní prostředí,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analýza vlivu projektu na lidské zdroje a relevantní cílové skupiny.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217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400" y="465357"/>
            <a:ext cx="10753200" cy="451576"/>
          </a:xfrm>
        </p:spPr>
        <p:txBody>
          <a:bodyPr/>
          <a:lstStyle/>
          <a:p>
            <a:r>
              <a:rPr lang="cs-CZ" dirty="0"/>
              <a:t>Studie proveditelnosti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201066"/>
            <a:ext cx="11283547" cy="5060776"/>
          </a:xfrm>
        </p:spPr>
        <p:txBody>
          <a:bodyPr>
            <a:noAutofit/>
          </a:bodyPr>
          <a:lstStyle/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Úvodní list, název projektu, obsah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Jednoznačnou definici globálního cíle a specifikace návrhu (vymezení rámce projektu),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Definici výstupů projektu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Vymezení cílové skupiny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Analýza trhu, odhad poptávky, marketingová studie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Management projektu a jeho personální zabezpečení – rozdělení kompetencí a odpovědnosti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Popis projektu a jeho etap, termíny, kontrolní body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Technické a technologické řešení projektu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Vliv na životní prostředí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Rozpočet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Finanční plán a analýza projektu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Hodnocení efektivity a udržitelnosti projektu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Akceptační kritéria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Analýza a řízení rizik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Harmonogram </a:t>
            </a:r>
          </a:p>
          <a:p>
            <a:pPr marL="717550" indent="-646113">
              <a:lnSpc>
                <a:spcPct val="120000"/>
              </a:lnSpc>
              <a:buFont typeface="+mj-lt"/>
              <a:buAutoNum type="arabicPeriod"/>
            </a:pPr>
            <a:r>
              <a:rPr lang="cs-CZ" sz="1800" dirty="0"/>
              <a:t>Ukončení projektu + přílohy</a:t>
            </a:r>
          </a:p>
        </p:txBody>
      </p:sp>
    </p:spTree>
    <p:extLst>
      <p:ext uri="{BB962C8B-B14F-4D97-AF65-F5344CB8AC3E}">
        <p14:creationId xmlns:p14="http://schemas.microsoft.com/office/powerpoint/2010/main" val="3382379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23C616-03CA-4C26-B9A5-928D829B2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9E9344E-65A8-4898-AE8C-CC1653F1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studií proveditelnosti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601E3E-4640-4308-965A-FA9D8502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Rychlá spojení Morava – projekt PPP </a:t>
            </a:r>
            <a:r>
              <a:rPr lang="cs-CZ" dirty="0">
                <a:hlinkClick r:id="rId2"/>
              </a:rPr>
              <a:t>https://vrtky.cz/documents/159614952/162706942/PPP+RS+Morava_Studie+proveditelnosti_FINAL.pdf/168a89bf-61bb-49a8-9fd0-a2c3ebb591c3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r>
              <a:rPr lang="cs-CZ" dirty="0"/>
              <a:t>Přesunutí nádraží Brno </a:t>
            </a:r>
            <a:r>
              <a:rPr lang="cs-CZ" dirty="0">
                <a:hlinkClick r:id="rId3"/>
              </a:rPr>
              <a:t>https://europointbrno.cz/studie-proveditelnosti/</a:t>
            </a:r>
            <a:r>
              <a:rPr lang="cs-CZ" dirty="0"/>
              <a:t> ; </a:t>
            </a:r>
            <a:r>
              <a:rPr lang="cs-CZ" dirty="0">
                <a:hlinkClick r:id="rId4"/>
              </a:rPr>
              <a:t>https://www.spravazeleznic.cz/documents/50004227/50158136/studie-proved-zub.pdf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4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Co je projekt?</a:t>
            </a:r>
          </a:p>
        </p:txBody>
      </p:sp>
      <p:pic>
        <p:nvPicPr>
          <p:cNvPr id="3074" name="Picture 2" descr="Výsledek obrázku pro noah's 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605"/>
            <a:ext cx="12213371" cy="50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663558" y="2381459"/>
          <a:ext cx="11302504" cy="4336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B61F2A-4C9B-4057-B4CD-B8551C0D8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1B61F2A-4C9B-4057-B4CD-B8551C0D8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01B61F2A-4C9B-4057-B4CD-B8551C0D8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4CBA91-EF25-42C8-9FF4-44B03713C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A197438-B422-4753-98D2-5DA92C76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Ekonomické zhodnocení projektu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EF4BD6-1241-4D22-8EA8-6842F0B3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05278"/>
            <a:ext cx="10753200" cy="4822722"/>
          </a:xfrm>
        </p:spPr>
        <p:txBody>
          <a:bodyPr/>
          <a:lstStyle/>
          <a:p>
            <a:r>
              <a:rPr lang="cs-CZ" dirty="0"/>
              <a:t>Cíl:</a:t>
            </a:r>
          </a:p>
          <a:p>
            <a:pPr lvl="1"/>
            <a:r>
              <a:rPr lang="cs-CZ" dirty="0"/>
              <a:t>Předpověď vývoje finančních toků a benefitů projektu v budoucnu</a:t>
            </a:r>
          </a:p>
          <a:p>
            <a:pPr lvl="1"/>
            <a:r>
              <a:rPr lang="cs-CZ" dirty="0"/>
              <a:t>Prokázání dlouhodobé životaschopnosti projektu</a:t>
            </a:r>
          </a:p>
          <a:p>
            <a:pPr lvl="1"/>
            <a:r>
              <a:rPr lang="cs-CZ" dirty="0"/>
              <a:t>Prokázání efektivnosti/návratnosti investic</a:t>
            </a:r>
          </a:p>
          <a:p>
            <a:pPr lvl="1"/>
            <a:endParaRPr lang="cs-CZ" dirty="0"/>
          </a:p>
          <a:p>
            <a:r>
              <a:rPr lang="cs-CZ" dirty="0"/>
              <a:t>Veřejný investor</a:t>
            </a:r>
          </a:p>
          <a:p>
            <a:pPr lvl="1"/>
            <a:r>
              <a:rPr lang="cs-CZ" dirty="0"/>
              <a:t>Dlouhodobé profinancování projektu </a:t>
            </a:r>
          </a:p>
          <a:p>
            <a:pPr lvl="1"/>
            <a:r>
              <a:rPr lang="cs-CZ" dirty="0"/>
              <a:t>Zajištění příslušných zdrojů</a:t>
            </a:r>
          </a:p>
          <a:p>
            <a:r>
              <a:rPr lang="cs-CZ" dirty="0"/>
              <a:t>Soukromý investor</a:t>
            </a:r>
          </a:p>
          <a:p>
            <a:pPr lvl="1"/>
            <a:r>
              <a:rPr lang="cs-CZ" dirty="0"/>
              <a:t>Dostatečná finanční výnosnost v krátko- a střednědobém horizontu</a:t>
            </a:r>
          </a:p>
          <a:p>
            <a:pPr lvl="1"/>
            <a:r>
              <a:rPr lang="cs-CZ" dirty="0"/>
              <a:t>Spolehlivost vložené investice</a:t>
            </a:r>
          </a:p>
        </p:txBody>
      </p:sp>
    </p:spTree>
    <p:extLst>
      <p:ext uri="{BB962C8B-B14F-4D97-AF65-F5344CB8AC3E}">
        <p14:creationId xmlns:p14="http://schemas.microsoft.com/office/powerpoint/2010/main" val="3579145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C6345D-0CD1-4EC0-AD95-A56D72B06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0AB642C-FBD2-4356-B47A-532BA98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Finanční a ekonomická analýza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84C5AA-CDA3-49D8-B013-84D9C258B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Ekonomická analýza</a:t>
            </a:r>
          </a:p>
          <a:p>
            <a:pPr lvl="1"/>
            <a:r>
              <a:rPr lang="cs-CZ" altLang="cs-CZ" dirty="0"/>
              <a:t>objasňuje společensky poměřované e. náklady a přínosy soupeřících projektů při zohlednění kritérií efektivnosti a spravedlnosti</a:t>
            </a:r>
          </a:p>
          <a:p>
            <a:pPr lvl="1"/>
            <a:endParaRPr lang="cs-CZ" altLang="cs-CZ" dirty="0"/>
          </a:p>
          <a:p>
            <a:pPr>
              <a:buNone/>
            </a:pPr>
            <a:r>
              <a:rPr lang="cs-CZ" altLang="cs-CZ" dirty="0"/>
              <a:t>Finanční analýza</a:t>
            </a:r>
          </a:p>
          <a:p>
            <a:pPr lvl="1"/>
            <a:r>
              <a:rPr lang="cs-CZ" altLang="cs-CZ" dirty="0"/>
              <a:t>vychází z běžných účetních výsledků ze kterých vypočítává ukazatele dávající obraz o stavu investice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4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D0123CF-2EAD-48C6-BF14-D6F2567A7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778D506-B488-4FA9-AB63-D28CD9A7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</a:t>
            </a:r>
            <a:r>
              <a:rPr lang="cs-CZ" dirty="0" err="1"/>
              <a:t>Flow</a:t>
            </a:r>
            <a:r>
              <a:rPr lang="cs-CZ" dirty="0"/>
              <a:t> projektu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4A0435-6C09-4FAD-AF79-6E10A3E7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Cash </a:t>
            </a:r>
            <a:r>
              <a:rPr lang="cs-CZ" dirty="0" err="1"/>
              <a:t>flow</a:t>
            </a:r>
            <a:r>
              <a:rPr lang="cs-CZ" dirty="0"/>
              <a:t> nebo také peněžní tok je příjem nebo výdej peněžních prostředků. CF rozdíl mezi příjmy a výdaji za určité období</a:t>
            </a:r>
          </a:p>
          <a:p>
            <a:r>
              <a:rPr lang="cs-CZ" dirty="0"/>
              <a:t>Kladné toky hotovosti/příjmy</a:t>
            </a:r>
          </a:p>
          <a:p>
            <a:pPr lvl="1"/>
            <a:r>
              <a:rPr lang="cs-CZ" dirty="0"/>
              <a:t>Výnosy</a:t>
            </a:r>
          </a:p>
          <a:p>
            <a:pPr lvl="1"/>
            <a:r>
              <a:rPr lang="cs-CZ" dirty="0"/>
              <a:t>Změna stavu zásob vlastní výroby</a:t>
            </a:r>
          </a:p>
          <a:p>
            <a:pPr lvl="1"/>
            <a:r>
              <a:rPr lang="cs-CZ" dirty="0"/>
              <a:t>Ostatní výnosy</a:t>
            </a:r>
          </a:p>
          <a:p>
            <a:pPr lvl="1"/>
            <a:r>
              <a:rPr lang="cs-CZ" dirty="0"/>
              <a:t>Čisté příjmy z likvidace projektu (prodejem před koncem životnosti)</a:t>
            </a:r>
          </a:p>
          <a:p>
            <a:r>
              <a:rPr lang="cs-CZ" dirty="0"/>
              <a:t>Záporné toky hotovosti/výdaje</a:t>
            </a:r>
          </a:p>
          <a:p>
            <a:pPr lvl="1"/>
            <a:r>
              <a:rPr lang="cs-CZ" dirty="0"/>
              <a:t>Investiční výdaje</a:t>
            </a:r>
          </a:p>
          <a:p>
            <a:pPr lvl="1"/>
            <a:r>
              <a:rPr lang="cs-CZ" dirty="0"/>
              <a:t>Provozní výdaje</a:t>
            </a:r>
          </a:p>
          <a:p>
            <a:pPr lvl="1"/>
            <a:r>
              <a:rPr lang="cs-CZ" dirty="0"/>
              <a:t>Další náklady</a:t>
            </a:r>
          </a:p>
          <a:p>
            <a:pPr lvl="1"/>
            <a:r>
              <a:rPr lang="cs-CZ" dirty="0"/>
              <a:t>Daně </a:t>
            </a:r>
          </a:p>
        </p:txBody>
      </p:sp>
    </p:spTree>
    <p:extLst>
      <p:ext uri="{BB962C8B-B14F-4D97-AF65-F5344CB8AC3E}">
        <p14:creationId xmlns:p14="http://schemas.microsoft.com/office/powerpoint/2010/main" val="1502626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dirty="0"/>
              <a:t>Ex-ante a </a:t>
            </a:r>
            <a:r>
              <a:rPr lang="cs-CZ" altLang="cs-CZ" sz="3400" dirty="0" err="1"/>
              <a:t>mid</a:t>
            </a:r>
            <a:r>
              <a:rPr lang="cs-CZ" altLang="cs-CZ" sz="3400" dirty="0"/>
              <a:t>-term a ex-post analýza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872000"/>
            <a:ext cx="10752000" cy="396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Ex-ante analýza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Před začátkem projektu nebo programu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err="1">
                <a:solidFill>
                  <a:schemeClr val="tx2"/>
                </a:solidFill>
              </a:rPr>
              <a:t>Mid</a:t>
            </a:r>
            <a:r>
              <a:rPr lang="cs-CZ" altLang="cs-CZ" sz="2000" dirty="0">
                <a:solidFill>
                  <a:schemeClr val="tx2"/>
                </a:solidFill>
              </a:rPr>
              <a:t>-term analýza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Hodnocení v polovině období </a:t>
            </a:r>
          </a:p>
          <a:p>
            <a:pPr marL="3429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 ohledem na hodnocení ex-ante zkoumá počáteční výsledky pomoci, jejich relevanci a míru, v jaké byly dosaženy plánované cíle. 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Ex-post analýza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Po ukončení projektu, programu</a:t>
            </a:r>
          </a:p>
          <a:p>
            <a:pPr marL="3429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Týká se využití prostředků, účinnosti a efektivity pomoci a jejího dopadu </a:t>
            </a:r>
          </a:p>
          <a:p>
            <a:pPr marL="3429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Vyvozuje závěry pro hospodářskou politiku. </a:t>
            </a:r>
          </a:p>
          <a:p>
            <a:pPr marL="3429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Vztahuje se na faktory, jež přispívají k úspěchu nebo selhání provádění, na uvedené akce a dosažené výsledky, včetně jejich udržitelnosti.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F35CF2-0C4E-436E-A444-46A03D6208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C2F56EA-4CFF-435B-B1AD-28FFC566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úloha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027D62-8246-4FF0-80ED-E1076FC7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355105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 vybraný projekt nadefinujte vstupy, výstupy, výsledky a účinky/dopady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81FA5AB-F88F-4BC7-9084-11E693009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72984"/>
              </p:ext>
            </p:extLst>
          </p:nvPr>
        </p:nvGraphicFramePr>
        <p:xfrm>
          <a:off x="5674689" y="576402"/>
          <a:ext cx="5564328" cy="53506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08612">
                  <a:extLst>
                    <a:ext uri="{9D8B030D-6E8A-4147-A177-3AD203B41FA5}">
                      <a16:colId xmlns:a16="http://schemas.microsoft.com/office/drawing/2014/main" val="71505988"/>
                    </a:ext>
                  </a:extLst>
                </a:gridCol>
                <a:gridCol w="3055716">
                  <a:extLst>
                    <a:ext uri="{9D8B030D-6E8A-4147-A177-3AD203B41FA5}">
                      <a16:colId xmlns:a16="http://schemas.microsoft.com/office/drawing/2014/main" val="1376944147"/>
                    </a:ext>
                  </a:extLst>
                </a:gridCol>
              </a:tblGrid>
              <a:tr h="842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cap="none" spc="0" dirty="0">
                          <a:effectLst/>
                        </a:rPr>
                        <a:t>Název projektu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700" cap="none" spc="0">
                          <a:effectLst/>
                        </a:rPr>
                        <a:t> </a:t>
                      </a:r>
                      <a:endParaRPr lang="cs-CZ" sz="27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 anchor="ctr"/>
                </a:tc>
                <a:extLst>
                  <a:ext uri="{0D108BD9-81ED-4DB2-BD59-A6C34878D82A}">
                    <a16:rowId xmlns:a16="http://schemas.microsoft.com/office/drawing/2014/main" val="368010101"/>
                  </a:ext>
                </a:extLst>
              </a:tr>
              <a:tr h="672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cap="none" spc="0" dirty="0">
                          <a:effectLst/>
                        </a:rPr>
                        <a:t> Cílová skupina</a:t>
                      </a:r>
                      <a:endParaRPr lang="cs-CZ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 cap="none" spc="0">
                          <a:effectLst/>
                        </a:rPr>
                        <a:t> </a:t>
                      </a:r>
                      <a:endParaRPr lang="cs-CZ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/>
                </a:tc>
                <a:extLst>
                  <a:ext uri="{0D108BD9-81ED-4DB2-BD59-A6C34878D82A}">
                    <a16:rowId xmlns:a16="http://schemas.microsoft.com/office/drawing/2014/main" val="2754736478"/>
                  </a:ext>
                </a:extLst>
              </a:tr>
              <a:tr h="76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cap="none" spc="0" dirty="0">
                          <a:effectLst/>
                        </a:rPr>
                        <a:t>Vstupy</a:t>
                      </a:r>
                      <a:endParaRPr lang="cs-CZ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 cap="none" spc="0">
                          <a:effectLst/>
                        </a:rPr>
                        <a:t> </a:t>
                      </a:r>
                      <a:endParaRPr lang="cs-CZ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/>
                </a:tc>
                <a:extLst>
                  <a:ext uri="{0D108BD9-81ED-4DB2-BD59-A6C34878D82A}">
                    <a16:rowId xmlns:a16="http://schemas.microsoft.com/office/drawing/2014/main" val="1482890233"/>
                  </a:ext>
                </a:extLst>
              </a:tr>
              <a:tr h="76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cap="none" spc="0" dirty="0">
                          <a:effectLst/>
                        </a:rPr>
                        <a:t>Aktivity</a:t>
                      </a:r>
                      <a:endParaRPr lang="cs-CZ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 cap="none" spc="0">
                          <a:effectLst/>
                        </a:rPr>
                        <a:t> </a:t>
                      </a:r>
                      <a:endParaRPr lang="cs-CZ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/>
                </a:tc>
                <a:extLst>
                  <a:ext uri="{0D108BD9-81ED-4DB2-BD59-A6C34878D82A}">
                    <a16:rowId xmlns:a16="http://schemas.microsoft.com/office/drawing/2014/main" val="1508174015"/>
                  </a:ext>
                </a:extLst>
              </a:tr>
              <a:tr h="76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cap="none" spc="0" dirty="0">
                          <a:effectLst/>
                        </a:rPr>
                        <a:t>Výstupy</a:t>
                      </a:r>
                      <a:endParaRPr lang="cs-CZ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 cap="none" spc="0">
                          <a:effectLst/>
                        </a:rPr>
                        <a:t> </a:t>
                      </a:r>
                      <a:endParaRPr lang="cs-CZ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/>
                </a:tc>
                <a:extLst>
                  <a:ext uri="{0D108BD9-81ED-4DB2-BD59-A6C34878D82A}">
                    <a16:rowId xmlns:a16="http://schemas.microsoft.com/office/drawing/2014/main" val="1251725473"/>
                  </a:ext>
                </a:extLst>
              </a:tr>
              <a:tr h="76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cap="none" spc="0" dirty="0">
                          <a:effectLst/>
                        </a:rPr>
                        <a:t>Výsledky</a:t>
                      </a:r>
                      <a:endParaRPr lang="cs-CZ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 cap="none" spc="0">
                          <a:effectLst/>
                        </a:rPr>
                        <a:t> </a:t>
                      </a:r>
                      <a:endParaRPr lang="cs-CZ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/>
                </a:tc>
                <a:extLst>
                  <a:ext uri="{0D108BD9-81ED-4DB2-BD59-A6C34878D82A}">
                    <a16:rowId xmlns:a16="http://schemas.microsoft.com/office/drawing/2014/main" val="1340326252"/>
                  </a:ext>
                </a:extLst>
              </a:tr>
              <a:tr h="76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cap="none" spc="0" dirty="0">
                          <a:effectLst/>
                        </a:rPr>
                        <a:t>Dopad</a:t>
                      </a:r>
                      <a:endParaRPr lang="cs-CZ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 cap="none" spc="0" dirty="0">
                          <a:effectLst/>
                        </a:rPr>
                        <a:t> </a:t>
                      </a:r>
                      <a:endParaRPr lang="cs-CZ" sz="23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09" marR="64909" marT="177407" marB="0"/>
                </a:tc>
                <a:extLst>
                  <a:ext uri="{0D108BD9-81ED-4DB2-BD59-A6C34878D82A}">
                    <a16:rowId xmlns:a16="http://schemas.microsoft.com/office/drawing/2014/main" val="203242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302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Přehled použitých zdrojů:</a:t>
            </a:r>
            <a:endParaRPr lang="en-US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8112"/>
            <a:ext cx="11133644" cy="413999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600" dirty="0"/>
              <a:t>Dočkal, V: Strukturální fondy EU – projektový cyklus a projektové řízení. Brno: Masarykova univerzita, 2007. ISBN 978-80-210-4390-9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Dror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Y.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Capacity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to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Govern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: A Report to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Club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Rome. ISBN 978-0714683140. 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Joyce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P.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Strategic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Leadership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in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Public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Services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Routledge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Masters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in Public Management). ISBN 978-0415616508. </a:t>
            </a:r>
            <a:endParaRPr lang="cs-CZ" altLang="cs-CZ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Mintzberg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H.,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Lampel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J.B.,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Quinn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J.B.,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Ghoshla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S.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Strategy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Process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Concepts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Context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Cases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 (4the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Edition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). ISBN 978-0130479-136. </a:t>
            </a:r>
            <a:endParaRPr lang="cs-CZ" altLang="cs-CZ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Ochrana, F. (editor) Strategické řízení ve veřejné správě a přístupy k tvorbě politiky. ISBN 978-80-7378-130-9.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Palán, Z. Strategie rozvoje lidských zdrojů – výkladový slovník. ISBN 80-200-0950-7. 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Póč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D.,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Šelešovský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J., Fišer, P., 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Bakoš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, E. Strategické řízení krajské samosprávy. ISBN 978-80-210-6013-5.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Potůček, M., Musil, J., Mašková, M.(</a:t>
            </a:r>
            <a:r>
              <a:rPr lang="cs-CZ" altLang="cs-CZ" sz="1600" dirty="0" err="1">
                <a:solidFill>
                  <a:srgbClr val="000000"/>
                </a:solidFill>
                <a:cs typeface="Times New Roman" pitchFamily="18" charset="0"/>
              </a:rPr>
              <a:t>eds</a:t>
            </a:r>
            <a:r>
              <a:rPr lang="cs-CZ" altLang="cs-CZ" sz="1600" dirty="0">
                <a:solidFill>
                  <a:srgbClr val="000000"/>
                </a:solidFill>
                <a:cs typeface="Times New Roman" pitchFamily="18" charset="0"/>
              </a:rPr>
              <a:t>) Strategické volby pro českou společnost – teoretická východiska. ISBN  978-80-86429-86-1.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dirty="0">
                <a:cs typeface="Times New Roman" pitchFamily="18" charset="0"/>
              </a:rPr>
              <a:t>Potůček, M. et al. </a:t>
            </a:r>
            <a:r>
              <a:rPr lang="cs-CZ" altLang="cs-CZ" sz="1600" dirty="0" err="1">
                <a:cs typeface="Times New Roman" pitchFamily="18" charset="0"/>
              </a:rPr>
              <a:t>Strategic</a:t>
            </a:r>
            <a:r>
              <a:rPr lang="cs-CZ" altLang="cs-CZ" sz="1600" dirty="0">
                <a:cs typeface="Times New Roman" pitchFamily="18" charset="0"/>
              </a:rPr>
              <a:t> </a:t>
            </a:r>
            <a:r>
              <a:rPr lang="cs-CZ" altLang="cs-CZ" sz="1600" dirty="0" err="1">
                <a:cs typeface="Times New Roman" pitchFamily="18" charset="0"/>
              </a:rPr>
              <a:t>Governance</a:t>
            </a:r>
            <a:r>
              <a:rPr lang="cs-CZ" altLang="cs-CZ" sz="1600" dirty="0">
                <a:cs typeface="Times New Roman" pitchFamily="18" charset="0"/>
              </a:rPr>
              <a:t> and </a:t>
            </a:r>
            <a:r>
              <a:rPr lang="cs-CZ" altLang="cs-CZ" sz="1600" dirty="0" err="1">
                <a:cs typeface="Times New Roman" pitchFamily="18" charset="0"/>
              </a:rPr>
              <a:t>the</a:t>
            </a:r>
            <a:r>
              <a:rPr lang="cs-CZ" altLang="cs-CZ" sz="1600" dirty="0">
                <a:cs typeface="Times New Roman" pitchFamily="18" charset="0"/>
              </a:rPr>
              <a:t> Czech Republic. ISBN 978-80-246-1681-0.</a:t>
            </a:r>
          </a:p>
          <a:p>
            <a:pPr algn="just">
              <a:lnSpc>
                <a:spcPct val="100000"/>
              </a:lnSpc>
            </a:pPr>
            <a:r>
              <a:rPr lang="cs-CZ" altLang="cs-CZ" sz="1600" dirty="0">
                <a:solidFill>
                  <a:srgbClr val="000000"/>
                </a:solidFill>
              </a:rPr>
              <a:t>Přednášky M. Potůček, CESES FSV UK, dostupné na http://www.martinpotucek.cz/</a:t>
            </a:r>
            <a:endParaRPr lang="cs-CZ" altLang="cs-CZ" sz="1600" dirty="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1600" dirty="0"/>
              <a:t>Veselý, A., Nekola, M. Analýza a tvorba veřejných politik: přístupy, metody a praxe. ISBN 978-80-86429-75-5. 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Metodiky projektového řízení PMI, PRINCE 2 a další</a:t>
            </a:r>
          </a:p>
          <a:p>
            <a:pPr>
              <a:buFont typeface="Wingdings" pitchFamily="2" charset="2"/>
              <a:buNone/>
            </a:pPr>
            <a:endParaRPr lang="cs-CZ" altLang="cs-CZ" sz="1300" dirty="0"/>
          </a:p>
          <a:p>
            <a:pPr>
              <a:buFont typeface="Wingdings" pitchFamily="2" charset="2"/>
              <a:buNone/>
            </a:pPr>
            <a:r>
              <a:rPr lang="cs-CZ" altLang="cs-CZ" sz="1600" dirty="0"/>
              <a:t> </a:t>
            </a:r>
          </a:p>
          <a:p>
            <a:endParaRPr lang="en-US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705976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65DCF6-F05E-2510-0EF5-37EA5D581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32E4E7-A480-652E-779E-4C02C0683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6707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Veřejný projekt</a:t>
            </a:r>
          </a:p>
        </p:txBody>
      </p:sp>
      <p:sp>
        <p:nvSpPr>
          <p:cNvPr id="258065" name="Rectangle 17"/>
          <p:cNvSpPr>
            <a:spLocks noGrp="1" noChangeArrowheads="1"/>
          </p:cNvSpPr>
          <p:nvPr>
            <p:ph idx="1"/>
          </p:nvPr>
        </p:nvSpPr>
        <p:spPr>
          <a:xfrm>
            <a:off x="720000" y="1773239"/>
            <a:ext cx="10854684" cy="43576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dirty="0"/>
              <a:t>Znaky veřejného projektu (splnění alespoň jedné podmínky):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sz="2000" dirty="0">
                <a:solidFill>
                  <a:srgbClr val="000000"/>
                </a:solidFill>
              </a:rPr>
              <a:t>Významná část zdrojů pro realizaci pochází z přímého či nepřímého </a:t>
            </a:r>
            <a:r>
              <a:rPr lang="cs-CZ" sz="2000" dirty="0">
                <a:solidFill>
                  <a:schemeClr val="accent1"/>
                </a:solidFill>
              </a:rPr>
              <a:t>veřejného financování</a:t>
            </a:r>
            <a:r>
              <a:rPr lang="cs-CZ" sz="2000" dirty="0">
                <a:solidFill>
                  <a:srgbClr val="000000"/>
                </a:solidFill>
              </a:rPr>
              <a:t> (např. dotace, daňové úlevy)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sz="2000" dirty="0">
                <a:solidFill>
                  <a:srgbClr val="000000"/>
                </a:solidFill>
              </a:rPr>
              <a:t>Realizace je založena na dalších nástrojích hospodářské politiky (např. různé nařízené regulace)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sz="2000" dirty="0">
                <a:solidFill>
                  <a:srgbClr val="000000"/>
                </a:solidFill>
              </a:rPr>
              <a:t>Jsou s ním spojeny </a:t>
            </a:r>
            <a:r>
              <a:rPr lang="cs-CZ" sz="2000" dirty="0">
                <a:solidFill>
                  <a:schemeClr val="accent1"/>
                </a:solidFill>
              </a:rPr>
              <a:t>externality</a:t>
            </a:r>
            <a:r>
              <a:rPr lang="cs-CZ" sz="2000" dirty="0">
                <a:solidFill>
                  <a:srgbClr val="000000"/>
                </a:solidFill>
              </a:rPr>
              <a:t> (např. dopady na trh v důsledku realizace projektu) nebo veřejný zájem</a:t>
            </a:r>
          </a:p>
          <a:p>
            <a:pPr marL="471487" lvl="1">
              <a:defRPr/>
            </a:pPr>
            <a:endParaRPr lang="cs-CZ" sz="1800" dirty="0">
              <a:solidFill>
                <a:srgbClr val="000000"/>
              </a:solidFill>
            </a:endParaRPr>
          </a:p>
          <a:p>
            <a:pPr marL="457200" lvl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898C1-CB60-4196-B113-AF62159F5873}" type="slidenum">
              <a:rPr lang="cs-CZ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3" name="Obrázek 2" descr="Obsah obrázku obloha, mrak, strom, venku&#10;&#10;Popis byl vytvořen automaticky">
            <a:extLst>
              <a:ext uri="{FF2B5EF4-FFF2-40B4-BE49-F238E27FC236}">
                <a16:creationId xmlns:a16="http://schemas.microsoft.com/office/drawing/2014/main" id="{D2CB5903-CC66-471B-A7FB-04A43300A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50" y="4490978"/>
            <a:ext cx="4210650" cy="2365850"/>
          </a:xfrm>
          <a:prstGeom prst="rect">
            <a:avLst/>
          </a:prstGeom>
        </p:spPr>
      </p:pic>
      <p:pic>
        <p:nvPicPr>
          <p:cNvPr id="6" name="Obrázek 5" descr="Obsah obrázku venku, strom, obloha, architektura&#10;&#10;Popis byl vytvořen automaticky">
            <a:extLst>
              <a:ext uri="{FF2B5EF4-FFF2-40B4-BE49-F238E27FC236}">
                <a16:creationId xmlns:a16="http://schemas.microsoft.com/office/drawing/2014/main" id="{2FAA0532-E070-41B9-8D20-72848016B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978"/>
            <a:ext cx="4207394" cy="2365850"/>
          </a:xfrm>
          <a:prstGeom prst="rect">
            <a:avLst/>
          </a:prstGeom>
        </p:spPr>
      </p:pic>
      <p:pic>
        <p:nvPicPr>
          <p:cNvPr id="8" name="Obrázek 7" descr="Obsah obrázku strom, venku, rostlina, tráva&#10;&#10;Popis byl vytvořen automaticky">
            <a:extLst>
              <a:ext uri="{FF2B5EF4-FFF2-40B4-BE49-F238E27FC236}">
                <a16:creationId xmlns:a16="http://schemas.microsoft.com/office/drawing/2014/main" id="{4ED097F8-5304-46B9-8E00-894B307AC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94" y="4490979"/>
            <a:ext cx="4212497" cy="23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0E5ACC9-3770-49B4-8414-E11602E84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811E9F-0E98-4726-B45A-B334D3E5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Příklady veřejných projektů</a:t>
            </a:r>
            <a:endParaRPr lang="cs-CZ" sz="36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030EB5E-8120-4191-AB3E-931D18BB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00" y="2206057"/>
            <a:ext cx="2445885" cy="2445885"/>
          </a:xfr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A80961F-A3CC-4AA9-A24E-997184B73AB4}"/>
              </a:ext>
            </a:extLst>
          </p:cNvPr>
          <p:cNvSpPr/>
          <p:nvPr/>
        </p:nvSpPr>
        <p:spPr>
          <a:xfrm>
            <a:off x="3800354" y="2435297"/>
            <a:ext cx="6096000" cy="1678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/>
              <a:t>Join at</a:t>
            </a:r>
          </a:p>
          <a:p>
            <a:pPr>
              <a:lnSpc>
                <a:spcPct val="150000"/>
              </a:lnSpc>
            </a:pPr>
            <a:r>
              <a:rPr lang="da-DK" b="1" dirty="0"/>
              <a:t>slido.com</a:t>
            </a:r>
          </a:p>
          <a:p>
            <a:pPr>
              <a:lnSpc>
                <a:spcPct val="150000"/>
              </a:lnSpc>
            </a:pPr>
            <a:r>
              <a:rPr lang="da-DK" dirty="0"/>
              <a:t>#1266 913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517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EB250C-FCAE-4C16-AC09-E58CE6416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9077DEB-5FE0-4D33-85F1-58AA7288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Druhy veřejných projektů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1BD6A3-B1ED-462C-846A-D4D48D42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časového hlediska</a:t>
            </a:r>
          </a:p>
          <a:p>
            <a:pPr lvl="1"/>
            <a:r>
              <a:rPr lang="cs-CZ" dirty="0"/>
              <a:t>krátkodobé projekty,</a:t>
            </a:r>
          </a:p>
          <a:p>
            <a:pPr lvl="1"/>
            <a:r>
              <a:rPr lang="cs-CZ" dirty="0"/>
              <a:t>střednědobé projekty,</a:t>
            </a:r>
          </a:p>
          <a:p>
            <a:pPr lvl="1"/>
            <a:r>
              <a:rPr lang="cs-CZ" dirty="0"/>
              <a:t>dlouhodobé projekty,</a:t>
            </a:r>
          </a:p>
          <a:p>
            <a:r>
              <a:rPr lang="cs-CZ" dirty="0"/>
              <a:t>podle charakteru projektů</a:t>
            </a:r>
          </a:p>
          <a:p>
            <a:pPr lvl="1"/>
            <a:r>
              <a:rPr lang="cs-CZ" dirty="0"/>
              <a:t>projekty spotřebního charakteru,</a:t>
            </a:r>
          </a:p>
          <a:p>
            <a:pPr lvl="1"/>
            <a:r>
              <a:rPr lang="cs-CZ" dirty="0"/>
              <a:t>projekty investičního charakteru,</a:t>
            </a:r>
          </a:p>
          <a:p>
            <a:pPr lvl="1"/>
            <a:r>
              <a:rPr lang="cs-CZ" dirty="0"/>
              <a:t>projekty redistribučního charakteru, apod.,</a:t>
            </a:r>
          </a:p>
          <a:p>
            <a:r>
              <a:rPr lang="cs-CZ" dirty="0"/>
              <a:t>podle odvětví nebo oblasti, ve které jsou realizovány</a:t>
            </a:r>
          </a:p>
          <a:p>
            <a:pPr lvl="1"/>
            <a:r>
              <a:rPr lang="cs-CZ" dirty="0"/>
              <a:t>projekty z oblasti zdravotnictví, kultury, životního prostředí, apod.</a:t>
            </a:r>
          </a:p>
        </p:txBody>
      </p:sp>
    </p:spTree>
    <p:extLst>
      <p:ext uri="{BB962C8B-B14F-4D97-AF65-F5344CB8AC3E}">
        <p14:creationId xmlns:p14="http://schemas.microsoft.com/office/powerpoint/2010/main" val="76676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EB250C-FCAE-4C16-AC09-E58CE6416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9077DEB-5FE0-4D33-85F1-58AA7288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Druhy veřejných projektů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1BD6A3-B1ED-462C-846A-D4D48D42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druhu rozpočtu a dělitelnosti (</a:t>
            </a:r>
            <a:r>
              <a:rPr lang="cs-CZ" dirty="0" err="1"/>
              <a:t>Musgrave</a:t>
            </a:r>
            <a:r>
              <a:rPr lang="cs-CZ" dirty="0"/>
              <a:t> &amp; </a:t>
            </a:r>
            <a:r>
              <a:rPr lang="cs-CZ" dirty="0" err="1"/>
              <a:t>Musgrave</a:t>
            </a:r>
            <a:r>
              <a:rPr lang="cs-CZ" dirty="0"/>
              <a:t>, 1994)</a:t>
            </a:r>
          </a:p>
          <a:p>
            <a:pPr lvl="1"/>
            <a:r>
              <a:rPr lang="cs-CZ" dirty="0"/>
              <a:t>dělitelné, nedělitelné</a:t>
            </a:r>
          </a:p>
          <a:p>
            <a:pPr lvl="1"/>
            <a:r>
              <a:rPr lang="cs-CZ" dirty="0"/>
              <a:t>s fixním rozpočtem, s proměnlivým rozpočtem</a:t>
            </a:r>
          </a:p>
          <a:p>
            <a:r>
              <a:rPr lang="cs-CZ" dirty="0"/>
              <a:t>podle typu rozpočtu</a:t>
            </a:r>
          </a:p>
          <a:p>
            <a:pPr lvl="1"/>
            <a:r>
              <a:rPr lang="cs-CZ" dirty="0"/>
              <a:t>Národní - ze státního rozpočtu, z rozpočtu místní správy nebo samosprávy</a:t>
            </a:r>
          </a:p>
          <a:p>
            <a:pPr lvl="1"/>
            <a:r>
              <a:rPr lang="cs-CZ" dirty="0"/>
              <a:t>Nadnárodní - Strukturální a investiční fondy EU, Kohezní fond EU, INTERREG, aj.</a:t>
            </a:r>
          </a:p>
          <a:p>
            <a:r>
              <a:rPr lang="cs-CZ" dirty="0"/>
              <a:t>podle vzájemného vztahu (</a:t>
            </a:r>
            <a:r>
              <a:rPr lang="cs-CZ" dirty="0" err="1"/>
              <a:t>Bénard</a:t>
            </a:r>
            <a:r>
              <a:rPr lang="cs-CZ" dirty="0"/>
              <a:t>, 1991)</a:t>
            </a:r>
          </a:p>
          <a:p>
            <a:pPr lvl="1"/>
            <a:r>
              <a:rPr lang="cs-CZ" altLang="en-US" dirty="0"/>
              <a:t>nezávislé a vzájemně se vylučující projekty</a:t>
            </a:r>
          </a:p>
          <a:p>
            <a:pPr lvl="1"/>
            <a:r>
              <a:rPr lang="cs-CZ" altLang="en-US" dirty="0"/>
              <a:t>nezávislé, ale vzájemně se nevylučující projekty</a:t>
            </a:r>
          </a:p>
          <a:p>
            <a:pPr lvl="1"/>
            <a:r>
              <a:rPr lang="cs-CZ" altLang="en-US" dirty="0"/>
              <a:t>vzájemně závislé projekty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80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>
          <a:xfrm>
            <a:off x="541321" y="351803"/>
            <a:ext cx="7772400" cy="5032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Projektový cyklus</a:t>
            </a:r>
            <a:endParaRPr lang="en-US" altLang="cs-CZ" sz="3600" dirty="0"/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>
          <a:xfrm>
            <a:off x="541321" y="1151350"/>
            <a:ext cx="10778720" cy="535484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V případě, že dojde k rozhodnutí o řešení určitého problému formou projektu, tak se dnes často uplatňuje fenomén tzv. projektového cyklu – definování jednotlivých částí projektu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000" dirty="0"/>
              <a:t>Příkladem – Dočkal (2007) definuje 8 etap:</a:t>
            </a:r>
          </a:p>
          <a:p>
            <a:pPr marL="666900" lvl="1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1800" dirty="0"/>
              <a:t>Existence problému – stanovení řešení (cílů) ve vazbě na možnosti</a:t>
            </a:r>
          </a:p>
          <a:p>
            <a:pPr marL="666900" lvl="1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1800" dirty="0"/>
              <a:t>Identifikace zdrojů/dotačních podmínek při konsenzu zájmových skupin tzv. </a:t>
            </a:r>
            <a:r>
              <a:rPr lang="cs-CZ" altLang="cs-CZ" sz="1800" dirty="0" err="1"/>
              <a:t>stakeholders</a:t>
            </a:r>
            <a:r>
              <a:rPr lang="cs-CZ" altLang="cs-CZ" sz="1800" dirty="0"/>
              <a:t>  - možné získání účelových prostředků</a:t>
            </a:r>
          </a:p>
          <a:p>
            <a:pPr marL="666900" lvl="1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1800" dirty="0"/>
              <a:t>Vyhledání dotačního titulu/zdroje a zajištění přijatelnosti projektu – shoda cílů s účelově vázanými prostředky</a:t>
            </a:r>
          </a:p>
          <a:p>
            <a:pPr marL="666900" lvl="1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1800" dirty="0"/>
              <a:t>Zpracování žádosti – administrativní a další procesy</a:t>
            </a:r>
          </a:p>
          <a:p>
            <a:pPr marL="666900" lvl="1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1800" dirty="0" err="1"/>
              <a:t>Předrealizační</a:t>
            </a:r>
            <a:r>
              <a:rPr lang="cs-CZ" altLang="cs-CZ" sz="1800" dirty="0"/>
              <a:t> příprava – doložení dalších dokumentů/podkladů, vypořádání připomínek/změn</a:t>
            </a:r>
          </a:p>
          <a:p>
            <a:pPr marL="666900" lvl="1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1800" dirty="0"/>
              <a:t>Realizace projektu – dodržení podmínek, sledování cílů</a:t>
            </a:r>
          </a:p>
          <a:p>
            <a:pPr marL="666900" lvl="1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1800" dirty="0"/>
              <a:t>Ukončení projektu a udržitelnost – využití výsledků</a:t>
            </a:r>
          </a:p>
          <a:p>
            <a:pPr marL="666900" lvl="1" indent="-3429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1800" dirty="0"/>
              <a:t>Identifikace potencionálních nových problémů/rizik – změna situace a nutnost reakce 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37578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sz="3600" dirty="0"/>
              <a:t>Fáze projektového řízení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28138871"/>
              </p:ext>
            </p:extLst>
          </p:nvPr>
        </p:nvGraphicFramePr>
        <p:xfrm>
          <a:off x="492877" y="1397000"/>
          <a:ext cx="10868708" cy="412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3911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000000"/>
          </a:solidFill>
          <a:prstDash val="solid"/>
          <a:extLst>
            <a:ext uri="{C807C97D-BFC1-408E-A445-0C87EB9F89A2}">
              <ask:lineSketchStyleProps xmlns:ask="http://schemas.microsoft.com/office/drawing/2018/sketchyshapes" sd="615697673">
                <a:custGeom>
                  <a:avLst/>
                  <a:gdLst>
                    <a:gd name="connsiteX0" fmla="*/ 0 w 6781800"/>
                    <a:gd name="connsiteY0" fmla="*/ 0 h 1600200"/>
                    <a:gd name="connsiteX1" fmla="*/ 361696 w 6781800"/>
                    <a:gd name="connsiteY1" fmla="*/ 0 h 1600200"/>
                    <a:gd name="connsiteX2" fmla="*/ 859028 w 6781800"/>
                    <a:gd name="connsiteY2" fmla="*/ 0 h 1600200"/>
                    <a:gd name="connsiteX3" fmla="*/ 1491996 w 6781800"/>
                    <a:gd name="connsiteY3" fmla="*/ 0 h 1600200"/>
                    <a:gd name="connsiteX4" fmla="*/ 2192782 w 6781800"/>
                    <a:gd name="connsiteY4" fmla="*/ 0 h 1600200"/>
                    <a:gd name="connsiteX5" fmla="*/ 2893568 w 6781800"/>
                    <a:gd name="connsiteY5" fmla="*/ 0 h 1600200"/>
                    <a:gd name="connsiteX6" fmla="*/ 3323082 w 6781800"/>
                    <a:gd name="connsiteY6" fmla="*/ 0 h 1600200"/>
                    <a:gd name="connsiteX7" fmla="*/ 3820414 w 6781800"/>
                    <a:gd name="connsiteY7" fmla="*/ 0 h 1600200"/>
                    <a:gd name="connsiteX8" fmla="*/ 4521200 w 6781800"/>
                    <a:gd name="connsiteY8" fmla="*/ 0 h 1600200"/>
                    <a:gd name="connsiteX9" fmla="*/ 5086350 w 6781800"/>
                    <a:gd name="connsiteY9" fmla="*/ 0 h 1600200"/>
                    <a:gd name="connsiteX10" fmla="*/ 5583682 w 6781800"/>
                    <a:gd name="connsiteY10" fmla="*/ 0 h 1600200"/>
                    <a:gd name="connsiteX11" fmla="*/ 6148832 w 6781800"/>
                    <a:gd name="connsiteY11" fmla="*/ 0 h 1600200"/>
                    <a:gd name="connsiteX12" fmla="*/ 6781800 w 6781800"/>
                    <a:gd name="connsiteY12" fmla="*/ 0 h 1600200"/>
                    <a:gd name="connsiteX13" fmla="*/ 6781800 w 6781800"/>
                    <a:gd name="connsiteY13" fmla="*/ 517398 h 1600200"/>
                    <a:gd name="connsiteX14" fmla="*/ 6781800 w 6781800"/>
                    <a:gd name="connsiteY14" fmla="*/ 1034796 h 1600200"/>
                    <a:gd name="connsiteX15" fmla="*/ 6781800 w 6781800"/>
                    <a:gd name="connsiteY15" fmla="*/ 1600200 h 1600200"/>
                    <a:gd name="connsiteX16" fmla="*/ 6352286 w 6781800"/>
                    <a:gd name="connsiteY16" fmla="*/ 1600200 h 1600200"/>
                    <a:gd name="connsiteX17" fmla="*/ 5922772 w 6781800"/>
                    <a:gd name="connsiteY17" fmla="*/ 1600200 h 1600200"/>
                    <a:gd name="connsiteX18" fmla="*/ 5289804 w 6781800"/>
                    <a:gd name="connsiteY18" fmla="*/ 1600200 h 1600200"/>
                    <a:gd name="connsiteX19" fmla="*/ 4656836 w 6781800"/>
                    <a:gd name="connsiteY19" fmla="*/ 1600200 h 1600200"/>
                    <a:gd name="connsiteX20" fmla="*/ 3956050 w 6781800"/>
                    <a:gd name="connsiteY20" fmla="*/ 1600200 h 1600200"/>
                    <a:gd name="connsiteX21" fmla="*/ 3594354 w 6781800"/>
                    <a:gd name="connsiteY21" fmla="*/ 1600200 h 1600200"/>
                    <a:gd name="connsiteX22" fmla="*/ 3029204 w 6781800"/>
                    <a:gd name="connsiteY22" fmla="*/ 1600200 h 1600200"/>
                    <a:gd name="connsiteX23" fmla="*/ 2328418 w 6781800"/>
                    <a:gd name="connsiteY23" fmla="*/ 1600200 h 1600200"/>
                    <a:gd name="connsiteX24" fmla="*/ 1831086 w 6781800"/>
                    <a:gd name="connsiteY24" fmla="*/ 1600200 h 1600200"/>
                    <a:gd name="connsiteX25" fmla="*/ 1265936 w 6781800"/>
                    <a:gd name="connsiteY25" fmla="*/ 1600200 h 1600200"/>
                    <a:gd name="connsiteX26" fmla="*/ 565150 w 6781800"/>
                    <a:gd name="connsiteY26" fmla="*/ 1600200 h 1600200"/>
                    <a:gd name="connsiteX27" fmla="*/ 0 w 6781800"/>
                    <a:gd name="connsiteY27" fmla="*/ 1600200 h 1600200"/>
                    <a:gd name="connsiteX28" fmla="*/ 0 w 6781800"/>
                    <a:gd name="connsiteY28" fmla="*/ 1066800 h 1600200"/>
                    <a:gd name="connsiteX29" fmla="*/ 0 w 6781800"/>
                    <a:gd name="connsiteY29" fmla="*/ 501396 h 1600200"/>
                    <a:gd name="connsiteX30" fmla="*/ 0 w 6781800"/>
                    <a:gd name="connsiteY30" fmla="*/ 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6781800" h="1600200" extrusionOk="0">
                      <a:moveTo>
                        <a:pt x="0" y="0"/>
                      </a:moveTo>
                      <a:cubicBezTo>
                        <a:pt x="127835" y="-22926"/>
                        <a:pt x="229465" y="11458"/>
                        <a:pt x="361696" y="0"/>
                      </a:cubicBezTo>
                      <a:cubicBezTo>
                        <a:pt x="493927" y="-11458"/>
                        <a:pt x="746137" y="23446"/>
                        <a:pt x="859028" y="0"/>
                      </a:cubicBezTo>
                      <a:cubicBezTo>
                        <a:pt x="971919" y="-23446"/>
                        <a:pt x="1184522" y="74064"/>
                        <a:pt x="1491996" y="0"/>
                      </a:cubicBezTo>
                      <a:cubicBezTo>
                        <a:pt x="1799470" y="-74064"/>
                        <a:pt x="1997032" y="25216"/>
                        <a:pt x="2192782" y="0"/>
                      </a:cubicBezTo>
                      <a:cubicBezTo>
                        <a:pt x="2388532" y="-25216"/>
                        <a:pt x="2669147" y="23684"/>
                        <a:pt x="2893568" y="0"/>
                      </a:cubicBezTo>
                      <a:cubicBezTo>
                        <a:pt x="3117989" y="-23684"/>
                        <a:pt x="3121041" y="10736"/>
                        <a:pt x="3323082" y="0"/>
                      </a:cubicBezTo>
                      <a:cubicBezTo>
                        <a:pt x="3525123" y="-10736"/>
                        <a:pt x="3669109" y="43043"/>
                        <a:pt x="3820414" y="0"/>
                      </a:cubicBezTo>
                      <a:cubicBezTo>
                        <a:pt x="3971719" y="-43043"/>
                        <a:pt x="4316441" y="59589"/>
                        <a:pt x="4521200" y="0"/>
                      </a:cubicBezTo>
                      <a:cubicBezTo>
                        <a:pt x="4725959" y="-59589"/>
                        <a:pt x="4895188" y="36959"/>
                        <a:pt x="5086350" y="0"/>
                      </a:cubicBezTo>
                      <a:cubicBezTo>
                        <a:pt x="5277512" y="-36959"/>
                        <a:pt x="5483854" y="42795"/>
                        <a:pt x="5583682" y="0"/>
                      </a:cubicBezTo>
                      <a:cubicBezTo>
                        <a:pt x="5683510" y="-42795"/>
                        <a:pt x="5890165" y="47331"/>
                        <a:pt x="6148832" y="0"/>
                      </a:cubicBezTo>
                      <a:cubicBezTo>
                        <a:pt x="6407499" y="-47331"/>
                        <a:pt x="6651075" y="28719"/>
                        <a:pt x="6781800" y="0"/>
                      </a:cubicBezTo>
                      <a:cubicBezTo>
                        <a:pt x="6836353" y="226175"/>
                        <a:pt x="6763809" y="327941"/>
                        <a:pt x="6781800" y="517398"/>
                      </a:cubicBezTo>
                      <a:cubicBezTo>
                        <a:pt x="6799791" y="706855"/>
                        <a:pt x="6726639" y="875722"/>
                        <a:pt x="6781800" y="1034796"/>
                      </a:cubicBezTo>
                      <a:cubicBezTo>
                        <a:pt x="6836961" y="1193870"/>
                        <a:pt x="6724304" y="1482934"/>
                        <a:pt x="6781800" y="1600200"/>
                      </a:cubicBezTo>
                      <a:cubicBezTo>
                        <a:pt x="6640845" y="1639764"/>
                        <a:pt x="6557894" y="1589741"/>
                        <a:pt x="6352286" y="1600200"/>
                      </a:cubicBezTo>
                      <a:cubicBezTo>
                        <a:pt x="6146678" y="1610659"/>
                        <a:pt x="6093491" y="1584455"/>
                        <a:pt x="5922772" y="1600200"/>
                      </a:cubicBezTo>
                      <a:cubicBezTo>
                        <a:pt x="5752053" y="1615945"/>
                        <a:pt x="5448690" y="1561748"/>
                        <a:pt x="5289804" y="1600200"/>
                      </a:cubicBezTo>
                      <a:cubicBezTo>
                        <a:pt x="5130918" y="1638652"/>
                        <a:pt x="4909830" y="1581926"/>
                        <a:pt x="4656836" y="1600200"/>
                      </a:cubicBezTo>
                      <a:cubicBezTo>
                        <a:pt x="4403842" y="1618474"/>
                        <a:pt x="4153648" y="1516274"/>
                        <a:pt x="3956050" y="1600200"/>
                      </a:cubicBezTo>
                      <a:cubicBezTo>
                        <a:pt x="3758452" y="1684126"/>
                        <a:pt x="3701853" y="1571364"/>
                        <a:pt x="3594354" y="1600200"/>
                      </a:cubicBezTo>
                      <a:cubicBezTo>
                        <a:pt x="3486855" y="1629036"/>
                        <a:pt x="3305900" y="1538217"/>
                        <a:pt x="3029204" y="1600200"/>
                      </a:cubicBezTo>
                      <a:cubicBezTo>
                        <a:pt x="2752508" y="1662183"/>
                        <a:pt x="2616469" y="1559799"/>
                        <a:pt x="2328418" y="1600200"/>
                      </a:cubicBezTo>
                      <a:cubicBezTo>
                        <a:pt x="2040367" y="1640601"/>
                        <a:pt x="2023407" y="1596061"/>
                        <a:pt x="1831086" y="1600200"/>
                      </a:cubicBezTo>
                      <a:cubicBezTo>
                        <a:pt x="1638765" y="1604339"/>
                        <a:pt x="1445412" y="1563597"/>
                        <a:pt x="1265936" y="1600200"/>
                      </a:cubicBezTo>
                      <a:cubicBezTo>
                        <a:pt x="1086460" y="1636803"/>
                        <a:pt x="900576" y="1590701"/>
                        <a:pt x="565150" y="1600200"/>
                      </a:cubicBezTo>
                      <a:cubicBezTo>
                        <a:pt x="229724" y="1609699"/>
                        <a:pt x="261287" y="1560463"/>
                        <a:pt x="0" y="1600200"/>
                      </a:cubicBezTo>
                      <a:cubicBezTo>
                        <a:pt x="-35583" y="1336677"/>
                        <a:pt x="50600" y="1243615"/>
                        <a:pt x="0" y="1066800"/>
                      </a:cubicBezTo>
                      <a:cubicBezTo>
                        <a:pt x="-50600" y="889985"/>
                        <a:pt x="26262" y="631693"/>
                        <a:pt x="0" y="501396"/>
                      </a:cubicBezTo>
                      <a:cubicBezTo>
                        <a:pt x="-26262" y="371099"/>
                        <a:pt x="1365" y="104252"/>
                        <a:pt x="0" y="0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  <a:effectLst/>
      </a:spPr>
      <a:bodyPr spcFirstLastPara="0" vert="horz" wrap="square" lIns="11430" tIns="11430" rIns="11430" bIns="11430" numCol="1" spcCol="1270" rtlCol="0" anchor="ctr" anchorCtr="0">
        <a:noAutofit/>
      </a:bodyPr>
      <a:lstStyle>
        <a:defPPr algn="l">
          <a:defRPr sz="1800">
            <a:latin typeface="Ink Free" panose="03080402000500000000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6D15EB-1B86-4C54-9E49-B95943C1D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E1BAD5-0321-4068-8AF1-749DFAFF336E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b466b21-9f8e-4555-b4b4-3f204fa426c7"/>
    <ds:schemaRef ds:uri="e8312105-d3eb-4165-b016-0d7be4344c6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A9DD57-993C-4A23-B6F0-EB9BA7557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4400</TotalTime>
  <Words>2794</Words>
  <Application>Microsoft Office PowerPoint</Application>
  <PresentationFormat>Širokoúhlá obrazovka</PresentationFormat>
  <Paragraphs>356</Paragraphs>
  <Slides>36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prezentace-econ-cz</vt:lpstr>
      <vt:lpstr>BPH_PRRI - Základy projektového řízení</vt:lpstr>
      <vt:lpstr>Agenda</vt:lpstr>
      <vt:lpstr>Co je projekt?</vt:lpstr>
      <vt:lpstr>Veřejný projekt</vt:lpstr>
      <vt:lpstr>Příklady veřejných projektů</vt:lpstr>
      <vt:lpstr>Druhy veřejných projektů</vt:lpstr>
      <vt:lpstr>Druhy veřejných projektů</vt:lpstr>
      <vt:lpstr>Projektový cyklus</vt:lpstr>
      <vt:lpstr>Fáze projektového řízení</vt:lpstr>
      <vt:lpstr>Fáze projektového řízení (www.pwc.com)</vt:lpstr>
      <vt:lpstr>Předprojektová fáze</vt:lpstr>
      <vt:lpstr>Předprojektová fáze </vt:lpstr>
      <vt:lpstr>Logický rámec projektu</vt:lpstr>
      <vt:lpstr>Vstupy, výstupy, výsledky a účinky</vt:lpstr>
      <vt:lpstr>Jak na to?</vt:lpstr>
      <vt:lpstr>Prezentace aplikace PowerPoint</vt:lpstr>
      <vt:lpstr>Principy hodnocení efektivnosti (3E)</vt:lpstr>
      <vt:lpstr>Prezentace aplikace PowerPoint</vt:lpstr>
      <vt:lpstr>Prezentace aplikace PowerPoint</vt:lpstr>
      <vt:lpstr>Příklady</vt:lpstr>
      <vt:lpstr>Charakter vstupů a výstupů, výsledků, dopadů</vt:lpstr>
      <vt:lpstr>Příklady</vt:lpstr>
      <vt:lpstr>SPIN – vydefinování problému a cíle projektu</vt:lpstr>
      <vt:lpstr>Studie příležitosti (Opportunity study)</vt:lpstr>
      <vt:lpstr>Studie příležitosti</vt:lpstr>
      <vt:lpstr>Studie proveditelnosti (Feasibility Study)</vt:lpstr>
      <vt:lpstr>Studie proveditelnosti</vt:lpstr>
      <vt:lpstr>Studie proveditelnosti</vt:lpstr>
      <vt:lpstr>Příklady studií proveditelnosti</vt:lpstr>
      <vt:lpstr>Ekonomické zhodnocení projektu</vt:lpstr>
      <vt:lpstr>Finanční a ekonomická analýza</vt:lpstr>
      <vt:lpstr>Cash Flow projektu</vt:lpstr>
      <vt:lpstr>Ex-ante a mid-term a ex-post analýza </vt:lpstr>
      <vt:lpstr>Cvičení úloha</vt:lpstr>
      <vt:lpstr>Přehled použitých zdrojů: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Posuňte svůj projekt mezi špičku!</dc:title>
  <dc:creator>Talpová Sylva</dc:creator>
  <cp:lastModifiedBy>Jana Soukopová</cp:lastModifiedBy>
  <cp:revision>428</cp:revision>
  <cp:lastPrinted>1601-01-01T00:00:00Z</cp:lastPrinted>
  <dcterms:created xsi:type="dcterms:W3CDTF">2020-01-10T09:13:24Z</dcterms:created>
  <dcterms:modified xsi:type="dcterms:W3CDTF">2025-03-06T07:45:44Z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