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57" r:id="rId3"/>
    <p:sldId id="264" r:id="rId4"/>
    <p:sldId id="267" r:id="rId5"/>
    <p:sldId id="258" r:id="rId6"/>
    <p:sldId id="259" r:id="rId7"/>
    <p:sldId id="26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F2BB1A-B689-48CB-A5AF-9FCAECF522C7}" v="53" dt="2024-02-22T08:05:05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8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00B5-59DB-45EA-B876-89A1CCD5ECB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34FC3-6C72-4DC0-B6D1-D65B9D553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810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148718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02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3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5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69" y="6050486"/>
            <a:ext cx="662558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60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352" y="2019300"/>
            <a:ext cx="3149915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0743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656" y="2434289"/>
            <a:ext cx="5755117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1111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18.02.2019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61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750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140587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85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3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2568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86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6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443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144458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.Pejcal@econ.muni.cz" TargetMode="External"/><Relationship Id="rId2" Type="http://schemas.openxmlformats.org/officeDocument/2006/relationships/hyperlink" Target="mailto:Marie.Hladka@econ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ilem.Paril@econ.muni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0DE708CC-0C3F-4567-9698-B54C0F35BD31}" type="slidenum">
              <a:rPr lang="cs-CZ" altLang="cs-CZ">
                <a:solidFill>
                  <a:srgbClr val="0000DC"/>
                </a:solidFill>
                <a:latin typeface="Arial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/>
              <a:t>BPV_URVS: ÚČETNICTVÍ A ROZBORY VE VEŘEJNÉM SEKTORU</a:t>
            </a:r>
            <a:br>
              <a:rPr lang="cs-CZ" sz="2000" dirty="0"/>
            </a:br>
            <a:r>
              <a:rPr lang="cs-CZ" sz="2000" dirty="0"/>
              <a:t>MPR_FIUC: FINANCE ÚZEMNÍCH CELKŮ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Informace o předmětu</a:t>
            </a:r>
          </a:p>
        </p:txBody>
      </p:sp>
      <p:sp>
        <p:nvSpPr>
          <p:cNvPr id="2" name="Podnadpis 4">
            <a:extLst>
              <a:ext uri="{FF2B5EF4-FFF2-40B4-BE49-F238E27FC236}">
                <a16:creationId xmlns:a16="http://schemas.microsoft.com/office/drawing/2014/main" id="{5612B45A-66A9-240A-0337-415685027B82}"/>
              </a:ext>
            </a:extLst>
          </p:cNvPr>
          <p:cNvSpPr txBox="1">
            <a:spLocks/>
          </p:cNvSpPr>
          <p:nvPr/>
        </p:nvSpPr>
        <p:spPr>
          <a:xfrm>
            <a:off x="311400" y="5135796"/>
            <a:ext cx="85212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20/2/2025</a:t>
            </a:r>
          </a:p>
          <a:p>
            <a:r>
              <a:rPr lang="cs-CZ" dirty="0"/>
              <a:t>Ing. Jakub Pejcal, Ph.D. // doc. Ing. Vilém Pařil, Ph.D.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6479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0970407D-EE58-4A0B-824B-1D3AE42DD9CF}" type="slidenum">
              <a:rPr lang="cs-CZ" altLang="cs-CZ">
                <a:solidFill>
                  <a:srgbClr val="0000DC"/>
                </a:solidFill>
                <a:latin typeface="Arial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 na vyučující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Ing. Marie Hladká, Ph.D.,  kancelář 426</a:t>
            </a:r>
          </a:p>
          <a:p>
            <a:pPr marL="457200" lvl="1" indent="0">
              <a:buNone/>
            </a:pPr>
            <a:r>
              <a:rPr lang="cs-CZ" b="1" dirty="0">
                <a:hlinkClick r:id="rId2"/>
              </a:rPr>
              <a:t>Marie.Hladka@econ.muni.cz</a:t>
            </a:r>
            <a:r>
              <a:rPr lang="cs-CZ" b="1" dirty="0"/>
              <a:t> 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Ing. Jakub Pejcal, Ph.D., kancelář 415</a:t>
            </a:r>
          </a:p>
          <a:p>
            <a:pPr marL="457200" lvl="1" indent="0">
              <a:buNone/>
            </a:pPr>
            <a:r>
              <a:rPr lang="cs-CZ" b="1" dirty="0">
                <a:hlinkClick r:id="rId3"/>
              </a:rPr>
              <a:t>Jakub.Pejcal@econ.muni.cz</a:t>
            </a:r>
            <a:r>
              <a:rPr lang="cs-CZ" b="1" dirty="0"/>
              <a:t> </a:t>
            </a:r>
          </a:p>
          <a:p>
            <a:pPr marL="457200" lvl="1" indent="0">
              <a:buNone/>
            </a:pPr>
            <a:endParaRPr lang="cs-CZ" i="1" dirty="0"/>
          </a:p>
          <a:p>
            <a:r>
              <a:rPr lang="cs-CZ" dirty="0"/>
              <a:t>doc. Ing. Vilém Pařil, Ph.D., kancelář 445</a:t>
            </a:r>
          </a:p>
          <a:p>
            <a:pPr marL="457200" lvl="1" indent="0">
              <a:buNone/>
            </a:pPr>
            <a:r>
              <a:rPr lang="cs-CZ" b="1" dirty="0">
                <a:hlinkClick r:id="rId4"/>
              </a:rPr>
              <a:t>Vilem.Paril@econ.muni.cz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133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Informace, povinnosti studenta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200" dirty="0"/>
              <a:t>BPV_URVS: Výuka probíhá celý semestr prezenčně v režimu 2/2</a:t>
            </a:r>
          </a:p>
          <a:p>
            <a:r>
              <a:rPr lang="cs-CZ" sz="1200" dirty="0"/>
              <a:t>MPR_FIUC: Výuka probíhá první polovinu semestru v režimu 2/0, v druhé polovině semestru v režimu 2/2</a:t>
            </a:r>
          </a:p>
          <a:p>
            <a:endParaRPr lang="cs-CZ" sz="1000" dirty="0"/>
          </a:p>
          <a:p>
            <a:r>
              <a:rPr lang="cs-CZ" sz="1200" dirty="0"/>
              <a:t>Předmět je doplněn mnohými vstupy externistů</a:t>
            </a:r>
          </a:p>
          <a:p>
            <a:r>
              <a:rPr lang="cs-CZ" sz="1200" dirty="0"/>
              <a:t>Pro každý týden semestru jsou podklady pro přednášky, cvičení, samostudium atp. </a:t>
            </a:r>
            <a:r>
              <a:rPr lang="cs-CZ" sz="1200" b="1" dirty="0"/>
              <a:t>v Interaktivní osnově</a:t>
            </a:r>
          </a:p>
          <a:p>
            <a:pPr marL="54000" indent="0">
              <a:buNone/>
            </a:pPr>
            <a:endParaRPr lang="cs-CZ" sz="1000" dirty="0"/>
          </a:p>
          <a:p>
            <a:pPr marL="54000" indent="0">
              <a:buNone/>
            </a:pPr>
            <a:r>
              <a:rPr lang="cs-CZ" sz="1200" dirty="0"/>
              <a:t>Průběžné plnění podmínek pro úspěšné ukončení:</a:t>
            </a:r>
          </a:p>
          <a:p>
            <a:pPr marL="54000" indent="0">
              <a:spcAft>
                <a:spcPts val="600"/>
              </a:spcAft>
              <a:buNone/>
            </a:pPr>
            <a:r>
              <a:rPr lang="cs-CZ" sz="1200" b="1" dirty="0">
                <a:effectLst/>
                <a:ea typeface="Times New Roman" panose="02020603050405020304" pitchFamily="18" charset="0"/>
              </a:rPr>
              <a:t>1) Bodovaná účast za docházku </a:t>
            </a:r>
            <a:r>
              <a:rPr lang="cs-CZ" sz="1200" dirty="0">
                <a:effectLst/>
                <a:ea typeface="Times New Roman" panose="02020603050405020304" pitchFamily="18" charset="0"/>
              </a:rPr>
              <a:t>v semestru, </a:t>
            </a:r>
            <a:r>
              <a:rPr lang="cs-CZ" sz="1200" b="1" dirty="0">
                <a:effectLst/>
                <a:ea typeface="Times New Roman" panose="02020603050405020304" pitchFamily="18" charset="0"/>
              </a:rPr>
              <a:t>max. 20 bodů: </a:t>
            </a:r>
          </a:p>
          <a:p>
            <a:pPr lvl="1">
              <a:spcAft>
                <a:spcPts val="600"/>
              </a:spcAft>
            </a:pPr>
            <a:r>
              <a:rPr lang="cs-CZ" sz="1100" dirty="0">
                <a:ea typeface="Times New Roman" panose="02020603050405020304" pitchFamily="18" charset="0"/>
              </a:rPr>
              <a:t>BPV_URVS: na přednášce (10x1 b.) a na semináři (10x1 b., tj. mimo RW)</a:t>
            </a:r>
          </a:p>
          <a:p>
            <a:pPr lvl="1">
              <a:spcAft>
                <a:spcPts val="600"/>
              </a:spcAft>
            </a:pPr>
            <a:r>
              <a:rPr lang="cs-CZ" sz="1100" dirty="0">
                <a:effectLst/>
                <a:ea typeface="Times New Roman" panose="02020603050405020304" pitchFamily="18" charset="0"/>
              </a:rPr>
              <a:t>MPR_FIUC: </a:t>
            </a:r>
            <a:r>
              <a:rPr lang="cs-CZ" sz="1100" dirty="0">
                <a:ea typeface="Times New Roman" panose="02020603050405020304" pitchFamily="18" charset="0"/>
              </a:rPr>
              <a:t>na přednášce (10x1 b.) a na semináři (4x2,5 b., tj. mimo RW)</a:t>
            </a:r>
            <a:endParaRPr lang="cs-CZ" sz="1100" dirty="0">
              <a:effectLst/>
              <a:ea typeface="Times New Roman" panose="02020603050405020304" pitchFamily="18" charset="0"/>
            </a:endParaRPr>
          </a:p>
          <a:p>
            <a:pPr marL="54000" indent="0">
              <a:spcAft>
                <a:spcPts val="600"/>
              </a:spcAft>
              <a:buNone/>
            </a:pPr>
            <a:r>
              <a:rPr lang="cs-CZ" sz="1100" dirty="0">
                <a:effectLst/>
                <a:ea typeface="Times New Roman" panose="02020603050405020304" pitchFamily="18" charset="0"/>
              </a:rPr>
              <a:t>(</a:t>
            </a:r>
            <a:r>
              <a:rPr lang="cs-CZ" sz="1100" i="1" dirty="0">
                <a:effectLst/>
                <a:ea typeface="Times New Roman" panose="02020603050405020304" pitchFamily="18" charset="0"/>
              </a:rPr>
              <a:t>Účast není povinná, kromě testů, není nutné dokládat omluvenky v ISU, ale bude se počítat do celkového hodnocení)</a:t>
            </a:r>
            <a:endParaRPr lang="cs-CZ" sz="1100" dirty="0">
              <a:effectLst/>
              <a:ea typeface="Times New Roman" panose="02020603050405020304" pitchFamily="18" charset="0"/>
            </a:endParaRPr>
          </a:p>
          <a:p>
            <a:pPr marL="54000" indent="0">
              <a:spcAft>
                <a:spcPts val="600"/>
              </a:spcAft>
              <a:buNone/>
            </a:pPr>
            <a:r>
              <a:rPr lang="cs-CZ" sz="1200" b="1" dirty="0">
                <a:ea typeface="Times New Roman" panose="02020603050405020304" pitchFamily="18" charset="0"/>
              </a:rPr>
              <a:t>2</a:t>
            </a:r>
            <a:r>
              <a:rPr lang="cs-CZ" sz="1200" b="1" dirty="0">
                <a:effectLst/>
                <a:ea typeface="Times New Roman" panose="02020603050405020304" pitchFamily="18" charset="0"/>
              </a:rPr>
              <a:t>) Průběžné prezentace studujících:</a:t>
            </a:r>
          </a:p>
          <a:p>
            <a:pPr lvl="1">
              <a:spcAft>
                <a:spcPts val="600"/>
              </a:spcAft>
            </a:pPr>
            <a:r>
              <a:rPr lang="cs-CZ" sz="1050" dirty="0">
                <a:ea typeface="Times New Roman" panose="02020603050405020304" pitchFamily="18" charset="0"/>
              </a:rPr>
              <a:t>BPV_URVS: </a:t>
            </a:r>
            <a:r>
              <a:rPr lang="cs-CZ" sz="1050" b="1" dirty="0">
                <a:ea typeface="Times New Roman" panose="02020603050405020304" pitchFamily="18" charset="0"/>
              </a:rPr>
              <a:t>max. 40 bodů </a:t>
            </a:r>
            <a:r>
              <a:rPr lang="cs-CZ" sz="1050" dirty="0">
                <a:ea typeface="Times New Roman" panose="02020603050405020304" pitchFamily="18" charset="0"/>
              </a:rPr>
              <a:t>(Prezentace I – 20 bodů, Prezentace II – 20 bodů)</a:t>
            </a:r>
          </a:p>
          <a:p>
            <a:pPr lvl="1">
              <a:spcAft>
                <a:spcPts val="600"/>
              </a:spcAft>
            </a:pPr>
            <a:r>
              <a:rPr lang="cs-CZ" sz="1050" dirty="0">
                <a:effectLst/>
                <a:ea typeface="Times New Roman" panose="02020603050405020304" pitchFamily="18" charset="0"/>
              </a:rPr>
              <a:t>MPR_FIUC: </a:t>
            </a:r>
            <a:r>
              <a:rPr lang="cs-CZ" sz="1050" b="1" dirty="0">
                <a:effectLst/>
                <a:ea typeface="Times New Roman" panose="02020603050405020304" pitchFamily="18" charset="0"/>
              </a:rPr>
              <a:t>max. 20 bodů</a:t>
            </a:r>
            <a:r>
              <a:rPr lang="cs-CZ" sz="1050" dirty="0">
                <a:effectLst/>
                <a:ea typeface="Times New Roman" panose="02020603050405020304" pitchFamily="18" charset="0"/>
              </a:rPr>
              <a:t> (Prezentace II)</a:t>
            </a:r>
          </a:p>
          <a:p>
            <a:pPr marL="54000" indent="0">
              <a:spcAft>
                <a:spcPts val="600"/>
              </a:spcAft>
              <a:buNone/>
            </a:pPr>
            <a:r>
              <a:rPr lang="cs-CZ" sz="1200" b="1" dirty="0">
                <a:effectLst/>
                <a:ea typeface="Times New Roman" panose="02020603050405020304" pitchFamily="18" charset="0"/>
              </a:rPr>
              <a:t>3) Závěrečný test</a:t>
            </a:r>
            <a:r>
              <a:rPr lang="cs-CZ" sz="1200" dirty="0">
                <a:effectLst/>
                <a:ea typeface="Times New Roman" panose="02020603050405020304" pitchFamily="18" charset="0"/>
              </a:rPr>
              <a:t> ve zkouškovém období, </a:t>
            </a:r>
            <a:r>
              <a:rPr lang="cs-CZ" sz="1200" b="1" dirty="0">
                <a:effectLst/>
                <a:ea typeface="Times New Roman" panose="02020603050405020304" pitchFamily="18" charset="0"/>
              </a:rPr>
              <a:t>max. </a:t>
            </a:r>
            <a:r>
              <a:rPr lang="cs-CZ" sz="1200" b="1" dirty="0">
                <a:ea typeface="Times New Roman" panose="02020603050405020304" pitchFamily="18" charset="0"/>
              </a:rPr>
              <a:t>6</a:t>
            </a:r>
            <a:r>
              <a:rPr lang="cs-CZ" sz="1200" b="1" dirty="0">
                <a:effectLst/>
                <a:ea typeface="Times New Roman" panose="02020603050405020304" pitchFamily="18" charset="0"/>
              </a:rPr>
              <a:t>0 bodů</a:t>
            </a:r>
            <a:endParaRPr lang="cs-CZ" sz="1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311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5473F45-11A9-4DBC-8A0B-409B3AD76E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C421FAD-37CA-4009-B3FD-ECAB1CFFB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Bodové hodnocení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FBF0FD-8C06-48D4-97E4-2EF0B02A2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02" y="1359001"/>
            <a:ext cx="80649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000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5400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000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5400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000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000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54000" indent="0">
              <a:buNone/>
            </a:pPr>
            <a:endParaRPr lang="cs-CZ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093A9D7-C2B6-0B60-3298-6979C36B7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759" y="1804761"/>
            <a:ext cx="5782482" cy="324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prostoru v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1800" dirty="0">
                <a:solidFill>
                  <a:srgbClr val="FF0000"/>
                </a:solidFill>
              </a:rPr>
              <a:t>„nestátní“ neziskový sektor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1800" dirty="0"/>
              <a:t>= nevýdělečné organizace, NNO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Patří sem:</a:t>
            </a:r>
            <a:endParaRPr lang="cs-CZ" sz="1600" i="1" dirty="0"/>
          </a:p>
          <a:p>
            <a:pPr lvl="1">
              <a:lnSpc>
                <a:spcPct val="150000"/>
              </a:lnSpc>
            </a:pPr>
            <a:r>
              <a:rPr lang="cs-CZ" sz="1600" i="1" dirty="0"/>
              <a:t>Spolky (dříve občanská sdružení)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Obecně prospěšné organizace / Ústavy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Nadace a Nadační fondy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Církve a náboženské spol.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Aj.</a:t>
            </a:r>
            <a:endParaRPr lang="cs-CZ" sz="1800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1800" dirty="0">
                <a:solidFill>
                  <a:srgbClr val="FF0000"/>
                </a:solidFill>
              </a:rPr>
              <a:t>„státní/veřejný“ neziskový sektor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1800" dirty="0"/>
              <a:t>= veřejná správa</a:t>
            </a:r>
          </a:p>
          <a:p>
            <a:pPr>
              <a:lnSpc>
                <a:spcPct val="150000"/>
              </a:lnSpc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Patří sem: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Organizační složky státu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Územní samosprávné celky</a:t>
            </a:r>
          </a:p>
          <a:p>
            <a:pPr lvl="1">
              <a:lnSpc>
                <a:spcPct val="150000"/>
              </a:lnSpc>
            </a:pPr>
            <a:r>
              <a:rPr lang="cs-CZ" sz="1600" i="1" dirty="0"/>
              <a:t>Příspěvkové organizace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5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89B8D94-4EB2-4E9F-8AD9-EA7DC5566159}"/>
              </a:ext>
            </a:extLst>
          </p:cNvPr>
          <p:cNvSpPr/>
          <p:nvPr/>
        </p:nvSpPr>
        <p:spPr bwMode="auto">
          <a:xfrm>
            <a:off x="405000" y="1600200"/>
            <a:ext cx="4038600" cy="1108720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C531FCD-FE07-4FE1-BAAA-787A0C19433A}"/>
              </a:ext>
            </a:extLst>
          </p:cNvPr>
          <p:cNvSpPr/>
          <p:nvPr/>
        </p:nvSpPr>
        <p:spPr bwMode="auto">
          <a:xfrm>
            <a:off x="4653314" y="1600200"/>
            <a:ext cx="4038600" cy="1108720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66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– 1. okruh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cs-CZ" sz="1800" b="1" dirty="0"/>
              <a:t>Obsah:	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NNO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Jednoduché účetnictví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Podvojné účetnictví</a:t>
            </a:r>
          </a:p>
          <a:p>
            <a:pPr lvl="2">
              <a:lnSpc>
                <a:spcPct val="160000"/>
              </a:lnSpc>
            </a:pPr>
            <a:r>
              <a:rPr lang="cs-CZ" sz="1200" dirty="0"/>
              <a:t>Zjednodušený rozsah podvojného účetnictví</a:t>
            </a:r>
          </a:p>
          <a:p>
            <a:pPr lvl="2">
              <a:lnSpc>
                <a:spcPct val="160000"/>
              </a:lnSpc>
            </a:pPr>
            <a:r>
              <a:rPr lang="cs-CZ" sz="1200" dirty="0"/>
              <a:t>Plný rozsah podvojného účetnictví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Finanční analýza u NNO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Finanční transparentnost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Rozbory a rozpočty u NNO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sz="1800" b="1" dirty="0"/>
              <a:t>STUDIJNÍ ZDROJE: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1200" dirty="0"/>
              <a:t> Podklady v </a:t>
            </a:r>
            <a:r>
              <a:rPr lang="cs-CZ" sz="1200" dirty="0" err="1"/>
              <a:t>ISu</a:t>
            </a:r>
            <a:r>
              <a:rPr lang="cs-CZ" sz="1200" dirty="0"/>
              <a:t> (přednášky, cvičení, sylabus, aj.)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altLang="cs-CZ" sz="1200" b="1" dirty="0"/>
              <a:t> ÚZ Účetnictví nevýdělečných organizací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cs-CZ" sz="1200" i="1" dirty="0"/>
              <a:t>(obsahuje zákon o účetnictví, vyhlášku   č. 504 a standardy)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69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– 2. okruh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b="1" dirty="0"/>
              <a:t>Obsah: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Finanční systém ÚSC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Rozpočet, Rozpočtový výhled, RÚD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Metody rozpočtování a provázanost...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... participativní rozpočtování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 b="1" dirty="0"/>
              <a:t>STUDIJNÍ ZDROJE:</a:t>
            </a:r>
            <a:endParaRPr lang="cs-CZ" sz="1200" b="1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1200" dirty="0"/>
              <a:t> Podklady v </a:t>
            </a:r>
            <a:r>
              <a:rPr lang="cs-CZ" sz="1200" dirty="0" err="1"/>
              <a:t>ISu</a:t>
            </a:r>
            <a:r>
              <a:rPr lang="cs-CZ" sz="1200" dirty="0"/>
              <a:t> (přednášky, cvičení, sylabus, aj.)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1200" b="1" dirty="0"/>
              <a:t> ÚZ - Účetnictví veřejného sektoru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altLang="cs-CZ" sz="1200" b="1" dirty="0"/>
              <a:t> ÚZ - Rozpočet a financování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564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712711-47C4-4B97-AE80-746B886E0F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8</a:t>
            </a:fld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628100-DB02-490B-9179-0E09486AC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316" y="312695"/>
            <a:ext cx="8229600" cy="20742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Harmonogram</a:t>
            </a:r>
            <a:br>
              <a:rPr lang="cs-CZ" dirty="0"/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BD0EDD6-B51A-2F93-C822-76BA4A88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304925"/>
            <a:ext cx="8896350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810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2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3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4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5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500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Wingdings</vt:lpstr>
      <vt:lpstr>Prezentace_MU_CZ</vt:lpstr>
      <vt:lpstr>BPV_URVS: ÚČETNICTVÍ A ROZBORY VE VEŘEJNÉM SEKTORU MPR_FIUC: FINANCE ÚZEMNÍCH CELKŮ  Informace o předmětu</vt:lpstr>
      <vt:lpstr>Kontakty na vyučující</vt:lpstr>
      <vt:lpstr>Informace, povinnosti studenta</vt:lpstr>
      <vt:lpstr>Bodové hodnocení</vt:lpstr>
      <vt:lpstr>Vymezení prostoru v semestru</vt:lpstr>
      <vt:lpstr>Výuka – 1. okruh</vt:lpstr>
      <vt:lpstr>Výuka – 2. okruh</vt:lpstr>
      <vt:lpstr>Harmonogram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a rozbory ve VS</dc:title>
  <dc:creator>Marie</dc:creator>
  <cp:lastModifiedBy>Jakub Pejcal</cp:lastModifiedBy>
  <cp:revision>22</cp:revision>
  <dcterms:created xsi:type="dcterms:W3CDTF">2013-03-02T01:37:02Z</dcterms:created>
  <dcterms:modified xsi:type="dcterms:W3CDTF">2025-02-19T12:37:56Z</dcterms:modified>
</cp:coreProperties>
</file>