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7" r:id="rId3"/>
  </p:sldMasterIdLst>
  <p:notesMasterIdLst>
    <p:notesMasterId r:id="rId42"/>
  </p:notesMasterIdLst>
  <p:sldIdLst>
    <p:sldId id="256" r:id="rId4"/>
    <p:sldId id="257" r:id="rId5"/>
    <p:sldId id="259" r:id="rId6"/>
    <p:sldId id="260" r:id="rId7"/>
    <p:sldId id="378" r:id="rId8"/>
    <p:sldId id="379" r:id="rId9"/>
    <p:sldId id="376" r:id="rId10"/>
    <p:sldId id="380" r:id="rId11"/>
    <p:sldId id="261" r:id="rId12"/>
    <p:sldId id="262" r:id="rId13"/>
    <p:sldId id="263" r:id="rId14"/>
    <p:sldId id="383" r:id="rId15"/>
    <p:sldId id="384" r:id="rId16"/>
    <p:sldId id="385" r:id="rId17"/>
    <p:sldId id="264" r:id="rId18"/>
    <p:sldId id="282" r:id="rId19"/>
    <p:sldId id="386" r:id="rId20"/>
    <p:sldId id="388" r:id="rId21"/>
    <p:sldId id="387" r:id="rId22"/>
    <p:sldId id="265" r:id="rId23"/>
    <p:sldId id="283" r:id="rId24"/>
    <p:sldId id="381" r:id="rId25"/>
    <p:sldId id="317" r:id="rId26"/>
    <p:sldId id="284" r:id="rId27"/>
    <p:sldId id="382" r:id="rId28"/>
    <p:sldId id="320" r:id="rId29"/>
    <p:sldId id="321" r:id="rId30"/>
    <p:sldId id="322" r:id="rId31"/>
    <p:sldId id="323" r:id="rId32"/>
    <p:sldId id="375" r:id="rId33"/>
    <p:sldId id="273" r:id="rId34"/>
    <p:sldId id="374" r:id="rId35"/>
    <p:sldId id="318" r:id="rId36"/>
    <p:sldId id="368" r:id="rId37"/>
    <p:sldId id="369" r:id="rId38"/>
    <p:sldId id="370" r:id="rId39"/>
    <p:sldId id="371" r:id="rId40"/>
    <p:sldId id="277" r:id="rId41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95657060111331"/>
          <c:y val="0.11506649144522073"/>
          <c:w val="0.84527956199252618"/>
          <c:h val="0.77869188123204469"/>
        </c:manualLayout>
      </c:layout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High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Sheet1!$A$2:$A$3</c:f>
              <c:numCache>
                <c:formatCode>m/d/yyyy</c:formatCode>
                <c:ptCount val="2"/>
                <c:pt idx="0">
                  <c:v>37264</c:v>
                </c:pt>
                <c:pt idx="1">
                  <c:v>37265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5A-439C-8911-5A3850F623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Sheet1!$A$2:$A$3</c:f>
              <c:numCache>
                <c:formatCode>m/d/yyyy</c:formatCode>
                <c:ptCount val="2"/>
                <c:pt idx="0">
                  <c:v>37264</c:v>
                </c:pt>
                <c:pt idx="1">
                  <c:v>37265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5</c:v>
                </c:pt>
                <c:pt idx="1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5A-439C-8911-5A3850F6231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Close</c:v>
                </c:pt>
              </c:strCache>
            </c:strRef>
          </c:tx>
          <c:spPr>
            <a:ln w="25400" cap="rnd">
              <a:noFill/>
              <a:round/>
            </a:ln>
            <a:effectLst>
              <a:glow>
                <a:schemeClr val="accent1"/>
              </a:glow>
            </a:effectLst>
          </c:spPr>
          <c:marker>
            <c:symbol val="circle"/>
            <c:size val="6"/>
            <c:spPr>
              <a:solidFill>
                <a:schemeClr val="accent6"/>
              </a:solidFill>
              <a:ln w="9525">
                <a:solidFill>
                  <a:schemeClr val="accent3"/>
                </a:solidFill>
                <a:round/>
              </a:ln>
              <a:effectLst>
                <a:glow>
                  <a:schemeClr val="accent1"/>
                </a:glo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cat>
            <c:numRef>
              <c:f>Sheet1!$A$2:$A$3</c:f>
              <c:numCache>
                <c:formatCode>m/d/yyyy</c:formatCode>
                <c:ptCount val="2"/>
                <c:pt idx="0">
                  <c:v>37264</c:v>
                </c:pt>
                <c:pt idx="1">
                  <c:v>37265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35</c:v>
                </c:pt>
                <c:pt idx="1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5A-439C-8911-5A3850F62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4925" cap="flat" cmpd="sng" algn="ctr">
              <a:solidFill>
                <a:schemeClr val="lt1"/>
              </a:solidFill>
              <a:round/>
            </a:ln>
            <a:effectLst/>
          </c:spPr>
        </c:hiLowLines>
        <c:axId val="2140624176"/>
        <c:axId val="2140622000"/>
      </c:stockChart>
      <c:dateAx>
        <c:axId val="214062417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2140622000"/>
        <c:crosses val="autoZero"/>
        <c:auto val="1"/>
        <c:lblOffset val="100"/>
        <c:baseTimeUnit val="days"/>
      </c:dateAx>
      <c:valAx>
        <c:axId val="21406220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4062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0966-2013-4226-B3E0-992652EB8D52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0017D-43E6-4131-90F0-882C5DD32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335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0017D-43E6-4131-90F0-882C5DD32E8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11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40F500-DC05-4BB6-BC78-14DF2332F6B8}" type="slidenum">
              <a:rPr lang="cs-CZ"/>
              <a:pPr/>
              <a:t>37</a:t>
            </a:fld>
            <a:endParaRPr lang="cs-CZ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9075" y="812800"/>
            <a:ext cx="7113588" cy="40020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02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80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1219320" y="1125360"/>
            <a:ext cx="10362960" cy="2332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400" b="0" strike="noStrike" spc="-1">
              <a:solidFill>
                <a:srgbClr val="000000"/>
              </a:solidFill>
              <a:latin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stomShape 1" hidden="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2" hidden="1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2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3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4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3609000" y="2709720"/>
            <a:ext cx="7958160" cy="3455640"/>
          </a:xfrm>
          <a:prstGeom prst="rect">
            <a:avLst/>
          </a:prstGeom>
        </p:spPr>
        <p:txBody>
          <a:bodyPr lIns="0" tIns="0" rIns="0" bIns="1080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1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ftr"/>
          </p:nvPr>
        </p:nvSpPr>
        <p:spPr>
          <a:xfrm>
            <a:off x="3609000" y="6442200"/>
            <a:ext cx="6614280" cy="279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sldNum"/>
          </p:nvPr>
        </p:nvSpPr>
        <p:spPr>
          <a:xfrm>
            <a:off x="10703880" y="6442200"/>
            <a:ext cx="878040" cy="279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EAFD6CA2-8FF0-4EC8-AA9F-21D3EC7702CC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8" name="CustomShape 6"/>
          <p:cNvSpPr/>
          <p:nvPr/>
        </p:nvSpPr>
        <p:spPr>
          <a:xfrm>
            <a:off x="0" y="-6480"/>
            <a:ext cx="12191760" cy="235548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" name="Picture 21" descr="text_TITL"/>
          <p:cNvPicPr/>
          <p:nvPr/>
        </p:nvPicPr>
        <p:blipFill>
          <a:blip r:embed="rId16"/>
          <a:stretch/>
        </p:blipFill>
        <p:spPr>
          <a:xfrm>
            <a:off x="3587760" y="798480"/>
            <a:ext cx="5018400" cy="845640"/>
          </a:xfrm>
          <a:prstGeom prst="rect">
            <a:avLst/>
          </a:prstGeom>
          <a:ln w="0">
            <a:noFill/>
          </a:ln>
        </p:spPr>
      </p:pic>
      <p:pic>
        <p:nvPicPr>
          <p:cNvPr id="10" name="Picture 22" descr="pruh_TITL"/>
          <p:cNvPicPr/>
          <p:nvPr/>
        </p:nvPicPr>
        <p:blipFill>
          <a:blip r:embed="rId17"/>
          <a:stretch/>
        </p:blipFill>
        <p:spPr>
          <a:xfrm>
            <a:off x="1200240" y="50760"/>
            <a:ext cx="1862280" cy="6762240"/>
          </a:xfrm>
          <a:prstGeom prst="rect">
            <a:avLst/>
          </a:prstGeom>
          <a:ln w="0">
            <a:noFill/>
          </a:ln>
        </p:spPr>
      </p:pic>
      <p:pic>
        <p:nvPicPr>
          <p:cNvPr id="11" name="Picture 23" descr="N:\work\projekty\šablony\sablony\logoC.wmf"/>
          <p:cNvPicPr/>
          <p:nvPr/>
        </p:nvPicPr>
        <p:blipFill>
          <a:blip r:embed="rId18"/>
          <a:stretch/>
        </p:blipFill>
        <p:spPr>
          <a:xfrm>
            <a:off x="1128240" y="533520"/>
            <a:ext cx="2008440" cy="1506240"/>
          </a:xfrm>
          <a:prstGeom prst="rect">
            <a:avLst/>
          </a:prstGeom>
          <a:ln w="0">
            <a:noFill/>
          </a:ln>
        </p:spPr>
      </p:pic>
      <p:sp>
        <p:nvSpPr>
          <p:cNvPr id="12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51" name="Picture 13" descr="pruh+znak_ESF_13_gray4+bily_RGB"/>
          <p:cNvPicPr/>
          <p:nvPr/>
        </p:nvPicPr>
        <p:blipFill>
          <a:blip r:embed="rId15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52" name="Picture 15" descr="pruh+znak_ESF_13_gray4+bily_RGB"/>
          <p:cNvPicPr/>
          <p:nvPr/>
        </p:nvPicPr>
        <p:blipFill>
          <a:blip r:embed="rId15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53" name="Picture 16" descr="text_zahlavi"/>
          <p:cNvPicPr/>
          <p:nvPr/>
        </p:nvPicPr>
        <p:blipFill>
          <a:blip r:embed="rId16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3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1200240" y="1773360"/>
            <a:ext cx="10362960" cy="4357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>
                <a:solidFill>
                  <a:srgbClr val="000000"/>
                </a:solidFill>
                <a:latin typeface="Cambria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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7D1E1E"/>
              </a:buClr>
              <a:buFont typeface="Wingdings" charset="2"/>
              <a:buChar char="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Pátá úroveň</a:t>
            </a:r>
          </a:p>
        </p:txBody>
      </p:sp>
      <p:sp>
        <p:nvSpPr>
          <p:cNvPr id="56" name="PlaceHolder 5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4785E002-4ED1-495E-96D2-284957091B99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D9D9D9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0" y="-6480"/>
            <a:ext cx="12191760" cy="812520"/>
          </a:xfrm>
          <a:prstGeom prst="rect">
            <a:avLst/>
          </a:prstGeom>
          <a:gradFill rotWithShape="0">
            <a:gsLst>
              <a:gs pos="0">
                <a:srgbClr val="7D1E1E"/>
              </a:gs>
              <a:gs pos="100000">
                <a:srgbClr val="5E1616"/>
              </a:gs>
            </a:gsLst>
            <a:lin ang="18900000"/>
          </a:gradFill>
          <a:ln w="9525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2"/>
          <p:cNvSpPr/>
          <p:nvPr/>
        </p:nvSpPr>
        <p:spPr>
          <a:xfrm>
            <a:off x="9552240" y="463680"/>
            <a:ext cx="2059200" cy="16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cs-CZ" sz="1100" b="1" strike="noStrike" spc="-1">
                <a:solidFill>
                  <a:srgbClr val="FFFFFF"/>
                </a:solidFill>
                <a:latin typeface="Cambria"/>
              </a:rPr>
              <a:t>www.econ.muni.cz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142" name="Picture 13" descr="pruh+znak_ESF_13_gray4+bily_RGB"/>
          <p:cNvPicPr/>
          <p:nvPr/>
        </p:nvPicPr>
        <p:blipFill>
          <a:blip r:embed="rId14"/>
          <a:srcRect t="32014" b="60695"/>
          <a:stretch/>
        </p:blipFill>
        <p:spPr>
          <a:xfrm>
            <a:off x="556560" y="25560"/>
            <a:ext cx="3119760" cy="993240"/>
          </a:xfrm>
          <a:prstGeom prst="rect">
            <a:avLst/>
          </a:prstGeom>
          <a:ln w="0">
            <a:noFill/>
          </a:ln>
        </p:spPr>
      </p:pic>
      <p:pic>
        <p:nvPicPr>
          <p:cNvPr id="143" name="Picture 15" descr="pruh+znak_ESF_13_gray4+bily_RGB"/>
          <p:cNvPicPr/>
          <p:nvPr/>
        </p:nvPicPr>
        <p:blipFill>
          <a:blip r:embed="rId14"/>
          <a:srcRect t="63434" b="33293"/>
          <a:stretch/>
        </p:blipFill>
        <p:spPr>
          <a:xfrm>
            <a:off x="556560" y="6410160"/>
            <a:ext cx="3119760" cy="445680"/>
          </a:xfrm>
          <a:prstGeom prst="rect">
            <a:avLst/>
          </a:prstGeom>
          <a:ln w="0">
            <a:noFill/>
          </a:ln>
        </p:spPr>
      </p:pic>
      <p:pic>
        <p:nvPicPr>
          <p:cNvPr id="144" name="Picture 16" descr="text_zahlavi"/>
          <p:cNvPicPr/>
          <p:nvPr/>
        </p:nvPicPr>
        <p:blipFill>
          <a:blip r:embed="rId15"/>
          <a:stretch/>
        </p:blipFill>
        <p:spPr>
          <a:xfrm>
            <a:off x="3606840" y="222120"/>
            <a:ext cx="5763240" cy="374400"/>
          </a:xfrm>
          <a:prstGeom prst="rect">
            <a:avLst/>
          </a:prstGeom>
          <a:ln w="0">
            <a:noFill/>
          </a:ln>
        </p:spPr>
      </p:pic>
      <p:sp>
        <p:nvSpPr>
          <p:cNvPr id="145" name="PlaceHolder 3"/>
          <p:cNvSpPr>
            <a:spLocks noGrp="1"/>
          </p:cNvSpPr>
          <p:nvPr>
            <p:ph type="title"/>
          </p:nvPr>
        </p:nvSpPr>
        <p:spPr>
          <a:xfrm>
            <a:off x="1219320" y="1125360"/>
            <a:ext cx="10362960" cy="502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Kliknutím lze upravit styl.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ftr"/>
          </p:nvPr>
        </p:nvSpPr>
        <p:spPr>
          <a:xfrm>
            <a:off x="3609000" y="6442200"/>
            <a:ext cx="678348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sldNum"/>
          </p:nvPr>
        </p:nvSpPr>
        <p:spPr>
          <a:xfrm>
            <a:off x="10697760" y="6442200"/>
            <a:ext cx="884520" cy="263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4D2D6B18-795D-4BA3-AB3E-C5D5C773B065}" type="slidenum">
              <a:rPr lang="en-US" sz="1000" b="1" strike="noStrike" spc="-1">
                <a:solidFill>
                  <a:srgbClr val="7D1E1E"/>
                </a:solidFill>
                <a:latin typeface="Cambri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latin typeface="Cambri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mbri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3609000" y="2709720"/>
            <a:ext cx="7958160" cy="345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1080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7D1E1E"/>
                </a:solidFill>
                <a:latin typeface="Cambria"/>
              </a:rPr>
              <a:t>MPV_COMA Communication and Managerial Skills Training </a:t>
            </a:r>
            <a:br>
              <a:rPr sz="2400" b="1" spc="-1" dirty="0">
                <a:solidFill>
                  <a:srgbClr val="7D1E1E"/>
                </a:solidFill>
                <a:latin typeface="Cambria"/>
              </a:rPr>
            </a:br>
            <a:r>
              <a:rPr lang="cs-CZ" sz="2400" b="1" spc="-1" dirty="0">
                <a:solidFill>
                  <a:srgbClr val="7D1E1E"/>
                </a:solidFill>
                <a:latin typeface="Cambria"/>
              </a:rPr>
              <a:t>Lecture 1: </a:t>
            </a:r>
            <a:r>
              <a:rPr lang="en-GB" sz="2400" b="1" spc="-1" dirty="0">
                <a:solidFill>
                  <a:srgbClr val="7D1E1E"/>
                </a:solidFill>
                <a:latin typeface="Cambria"/>
              </a:rPr>
              <a:t>Basic Communication Skills</a:t>
            </a:r>
            <a:br>
              <a:rPr sz="2400" b="1" spc="-1" dirty="0">
                <a:solidFill>
                  <a:srgbClr val="7D1E1E"/>
                </a:solidFill>
                <a:latin typeface="Cambria"/>
              </a:rPr>
            </a:br>
            <a:br>
              <a:rPr sz="2400" b="1" spc="-1" dirty="0">
                <a:solidFill>
                  <a:srgbClr val="7D1E1E"/>
                </a:solidFill>
                <a:latin typeface="Cambria"/>
              </a:rPr>
            </a:br>
            <a:endParaRPr lang="cs-CZ" sz="2400" b="1" spc="-1" dirty="0">
              <a:solidFill>
                <a:srgbClr val="7D1E1E"/>
              </a:solidFill>
              <a:latin typeface="Cambria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3609000" y="5373720"/>
            <a:ext cx="7958160" cy="79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Cambria"/>
              </a:rPr>
              <a:t>Jan Řezáč</a:t>
            </a:r>
            <a:endParaRPr lang="en-GB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Study materials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Materials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provided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on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lectures  (presentations)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Seminars (presentations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and</a:t>
            </a: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exercises)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0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Learning</a:t>
            </a:r>
            <a:r>
              <a:rPr lang="en-GB" sz="2400" b="0" strike="noStrike" spc="1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texts: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09240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en-GB" sz="22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Communication </a:t>
            </a:r>
            <a:r>
              <a:rPr lang="en-GB" sz="2200" b="0" strike="noStrike" spc="-12" dirty="0">
                <a:solidFill>
                  <a:srgbClr val="3D3C2C"/>
                </a:solidFill>
                <a:latin typeface="Cambria"/>
                <a:ea typeface="Cambria"/>
              </a:rPr>
              <a:t>process</a:t>
            </a: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 marL="309240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en-GB" sz="22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Effective verbal communication</a:t>
            </a: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 marL="309240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en-GB" sz="22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Basic communication</a:t>
            </a:r>
            <a:r>
              <a:rPr lang="en-GB" sz="2200" b="0" strike="noStrike" spc="-24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2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skills</a:t>
            </a:r>
            <a:endParaRPr lang="cs-CZ" sz="2200" b="0" strike="noStrike" spc="-7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309240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endParaRPr lang="cs-CZ" sz="2200" spc="-7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309240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https://is.muni.cz/auth/el/econ/jaro2022/MPV_COMA/um/68157015/?lang=en</a:t>
            </a: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Further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readings </a:t>
            </a:r>
            <a:r>
              <a:rPr lang="en-GB" sz="2400" b="0" strike="noStrike" spc="-7">
                <a:solidFill>
                  <a:srgbClr val="7D1E1E"/>
                </a:solidFill>
                <a:latin typeface="Cambria"/>
              </a:rPr>
              <a:t>in</a:t>
            </a:r>
            <a:r>
              <a:rPr lang="en-GB" sz="2400" b="0" strike="noStrike" spc="-1">
                <a:solidFill>
                  <a:srgbClr val="7D1E1E"/>
                </a:solidFill>
                <a:latin typeface="Cambria"/>
              </a:rPr>
              <a:t> </a:t>
            </a: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pdf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2646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book_I_Effective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-Communication-Skills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book_II_Business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-Communication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book_III_Assertiveness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2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E-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book_IV_Dealing_with_conflict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_  </a:t>
            </a:r>
            <a:r>
              <a:rPr lang="en-GB" sz="2400" b="0" strike="noStrike" spc="-7" dirty="0" err="1">
                <a:solidFill>
                  <a:srgbClr val="3D3C2C"/>
                </a:solidFill>
                <a:latin typeface="Century Gothic"/>
              </a:rPr>
              <a:t>and_complaints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E1D138-A9A6-4719-A46F-FF613F974D16}"/>
              </a:ext>
            </a:extLst>
          </p:cNvPr>
          <p:cNvSpPr txBox="1"/>
          <p:nvPr/>
        </p:nvSpPr>
        <p:spPr>
          <a:xfrm>
            <a:off x="815340" y="4096434"/>
            <a:ext cx="9486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9240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https://is.muni.cz/auth/el/econ/jaro2022/MPV_COMA/um/68157015/?lang=en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How do you improve your communication skills?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Learning is hard. Learning soft skills (like presentation skills and negotiation) is </a:t>
            </a:r>
            <a:r>
              <a:rPr lang="en-US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even more </a:t>
            </a: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hard. 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What are some common good ways to learn new skills? Music, math,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language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i="1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How is it different when learning </a:t>
            </a:r>
            <a:r>
              <a:rPr lang="cs-CZ" sz="2400" b="0" i="1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soft </a:t>
            </a:r>
            <a:r>
              <a:rPr lang="cs-CZ" sz="2400" b="0" i="1" strike="noStrike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r>
              <a:rPr lang="cs-CZ" sz="2400" b="0" i="1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2400" b="0" i="1" strike="noStrike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difficult</a:t>
            </a:r>
            <a:r>
              <a:rPr lang="cs-CZ" sz="2400" b="0" i="1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b="0" i="1" strike="noStrike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conversations</a:t>
            </a:r>
            <a:r>
              <a:rPr lang="cs-CZ" sz="2400" b="0" i="1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Salary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negotiation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handling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criticism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asking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cs-CZ" sz="2400" i="1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promotion</a:t>
            </a:r>
            <a:r>
              <a:rPr lang="cs-CZ" sz="2400" i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0861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How do you improve your communication skills?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7156199" y="3953037"/>
            <a:ext cx="3532122" cy="185774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cs-CZ" spc="-1" dirty="0">
                <a:solidFill>
                  <a:srgbClr val="000000"/>
                </a:solidFill>
                <a:latin typeface="Cambria"/>
              </a:rPr>
              <a:t>Practice is hard to get by for soft skills. 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r>
              <a:rPr lang="cs-CZ" spc="-1" dirty="0">
                <a:solidFill>
                  <a:srgbClr val="000000"/>
                </a:solidFill>
                <a:latin typeface="Cambria"/>
              </a:rPr>
              <a:t>Passive reading of materials does not provide many benefits.</a:t>
            </a:r>
            <a:endParaRPr lang="cs-CZ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2050" name="Picture 2" descr="Leetcode: Overcoming the learning plateaus | by Ashveen Bansal | Medium">
            <a:extLst>
              <a:ext uri="{FF2B5EF4-FFF2-40B4-BE49-F238E27FC236}">
                <a16:creationId xmlns:a16="http://schemas.microsoft.com/office/drawing/2014/main" id="{C1B134EA-FF2E-748A-2E29-41AB41823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320" y="1628280"/>
            <a:ext cx="5730565" cy="418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nread Books at Home Still Spark Literacy Habits - Scientific American">
            <a:extLst>
              <a:ext uri="{FF2B5EF4-FFF2-40B4-BE49-F238E27FC236}">
                <a16:creationId xmlns:a16="http://schemas.microsoft.com/office/drawing/2014/main" id="{0834EFB7-A13E-D7A7-F4BE-543CA0648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058" y="4257591"/>
            <a:ext cx="982952" cy="7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actice vs. Practise: What's The Difference? - Dictionary.com">
            <a:extLst>
              <a:ext uri="{FF2B5EF4-FFF2-40B4-BE49-F238E27FC236}">
                <a16:creationId xmlns:a16="http://schemas.microsoft.com/office/drawing/2014/main" id="{1FA4C027-BF52-A8B9-C1E9-B9025E1C3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427" y="2636628"/>
            <a:ext cx="1547373" cy="10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What Is A Plateau? - WorldAtlas">
            <a:extLst>
              <a:ext uri="{FF2B5EF4-FFF2-40B4-BE49-F238E27FC236}">
                <a16:creationId xmlns:a16="http://schemas.microsoft.com/office/drawing/2014/main" id="{2239DED6-69E2-FC26-1740-1893E004E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98" y="1570454"/>
            <a:ext cx="3375942" cy="224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973D1F-0DD0-371F-9F57-F7877CC8288F}"/>
              </a:ext>
            </a:extLst>
          </p:cNvPr>
          <p:cNvSpPr txBox="1"/>
          <p:nvPr/>
        </p:nvSpPr>
        <p:spPr>
          <a:xfrm>
            <a:off x="4834701" y="250249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Plateau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341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How do you improve your communication skills?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Extremely important part of learning is having somebody teaching you, who gives good feedback, meaning: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Closely observes you;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Identifies areas of improvement;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1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Breaks big tasks into smaller pieces;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Suggests changes;</a:t>
            </a:r>
          </a:p>
          <a:p>
            <a:pPr marL="1384200" lvl="3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Monitors progress.</a:t>
            </a:r>
          </a:p>
          <a:p>
            <a:pPr marL="127080" lvl="1">
              <a:spcBef>
                <a:spcPts val="675"/>
              </a:spcBef>
              <a:buClr>
                <a:srgbClr val="7D1E1E"/>
              </a:buClr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7080" lvl="1">
              <a:spcBef>
                <a:spcPts val="675"/>
              </a:spcBef>
              <a:buClr>
                <a:srgbClr val="7D1E1E"/>
              </a:buClr>
            </a:pP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All this is for soft skills extremely rare in the world </a:t>
            </a:r>
            <a:r>
              <a:rPr lang="cs-CZ" sz="2400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outside</a:t>
            </a: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seminars</a:t>
            </a:r>
            <a:r>
              <a:rPr lang="cs-CZ" sz="2400" spc="-7" dirty="0">
                <a:solidFill>
                  <a:srgbClr val="3D3C2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469800" lvl="1" indent="-342720"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cs-CZ" sz="2400" b="0" strike="noStrike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000" spc="-7" dirty="0">
              <a:solidFill>
                <a:srgbClr val="3D3C2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8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095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4123600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To understand something, you have to go into bigger detail (granularity).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To improve your ideas with others, you need to share the same vocabulary.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By seeing communication as st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eps, it is easier to spot errors.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" name="object 2">
            <a:extLst>
              <a:ext uri="{FF2B5EF4-FFF2-40B4-BE49-F238E27FC236}">
                <a16:creationId xmlns:a16="http://schemas.microsoft.com/office/drawing/2014/main" id="{57D8EBE6-D52E-6243-CC9D-2439AA6FB44F}"/>
              </a:ext>
            </a:extLst>
          </p:cNvPr>
          <p:cNvSpPr/>
          <p:nvPr/>
        </p:nvSpPr>
        <p:spPr>
          <a:xfrm>
            <a:off x="6096000" y="1516981"/>
            <a:ext cx="5734858" cy="4581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 err="1">
                <a:solidFill>
                  <a:srgbClr val="7D1E1E"/>
                </a:solidFill>
                <a:latin typeface="Cambria"/>
              </a:rPr>
              <a:t>Communication</a:t>
            </a: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1" dirty="0" err="1">
                <a:solidFill>
                  <a:srgbClr val="7D1E1E"/>
                </a:solidFill>
                <a:latin typeface="Cambria"/>
              </a:rPr>
              <a:t>process</a:t>
            </a: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 – </a:t>
            </a:r>
            <a:r>
              <a:rPr lang="cs-CZ" sz="2400" b="0" strike="noStrike" spc="-1" dirty="0" err="1">
                <a:solidFill>
                  <a:srgbClr val="7D1E1E"/>
                </a:solidFill>
                <a:latin typeface="Cambria"/>
              </a:rPr>
              <a:t>encoding</a:t>
            </a: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 and </a:t>
            </a:r>
            <a:r>
              <a:rPr lang="cs-CZ" sz="2400" b="0" strike="noStrike" spc="-1" dirty="0" err="1">
                <a:solidFill>
                  <a:srgbClr val="7D1E1E"/>
                </a:solidFill>
                <a:latin typeface="Cambria"/>
              </a:rPr>
              <a:t>decoding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469A1D2-F00A-49F9-BE50-026C38994DF8}"/>
              </a:ext>
            </a:extLst>
          </p:cNvPr>
          <p:cNvSpPr/>
          <p:nvPr/>
        </p:nvSpPr>
        <p:spPr>
          <a:xfrm>
            <a:off x="6096000" y="1628280"/>
            <a:ext cx="5734858" cy="4581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extShape 2">
            <a:extLst>
              <a:ext uri="{FF2B5EF4-FFF2-40B4-BE49-F238E27FC236}">
                <a16:creationId xmlns:a16="http://schemas.microsoft.com/office/drawing/2014/main" id="{D7EAC092-97B7-8C83-A9E9-ADC4C165E81E}"/>
              </a:ext>
            </a:extLst>
          </p:cNvPr>
          <p:cNvSpPr txBox="1"/>
          <p:nvPr/>
        </p:nvSpPr>
        <p:spPr>
          <a:xfrm>
            <a:off x="1200239" y="1773360"/>
            <a:ext cx="4753751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There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are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multiple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names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about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the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actual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actions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behind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encoding</a:t>
            </a: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 and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decoding</a:t>
            </a:r>
            <a:endParaRPr lang="cs-CZ" sz="2400" b="0" strike="noStrike" spc="-7" dirty="0">
              <a:solidFill>
                <a:srgbClr val="3D3C2C"/>
              </a:solidFill>
              <a:latin typeface="Century Gothic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Mental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models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belief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system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, framework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of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your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mind, set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of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experiences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…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7" dirty="0">
                <a:solidFill>
                  <a:srgbClr val="3D3C2C"/>
                </a:solidFill>
                <a:latin typeface="Century Gothic"/>
              </a:rPr>
              <a:t>My </a:t>
            </a:r>
            <a:r>
              <a:rPr lang="cs-CZ" sz="2400" b="0" strike="noStrike" spc="-7" dirty="0" err="1">
                <a:solidFill>
                  <a:srgbClr val="3D3C2C"/>
                </a:solidFill>
                <a:latin typeface="Century Gothic"/>
              </a:rPr>
              <a:t>favourit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e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is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the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operating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system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of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your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mind –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balanced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importance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variation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and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changeability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1028" name="Picture 4" descr="Windows 3.1x – Wikipedie">
            <a:extLst>
              <a:ext uri="{FF2B5EF4-FFF2-40B4-BE49-F238E27FC236}">
                <a16:creationId xmlns:a16="http://schemas.microsoft.com/office/drawing/2014/main" id="{F9AFF0FD-729C-56E2-E77D-0919FAC13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761" y="4576096"/>
            <a:ext cx="774905" cy="93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onec jarní a podzimní aktualizace, Windows 11 dostanou jen jednu ročně |  Diit.cz">
            <a:extLst>
              <a:ext uri="{FF2B5EF4-FFF2-40B4-BE49-F238E27FC236}">
                <a16:creationId xmlns:a16="http://schemas.microsoft.com/office/drawing/2014/main" id="{CDD6129C-4764-427F-F1E6-E6581E80F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585928"/>
            <a:ext cx="1290819" cy="72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741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</a:t>
            </a:r>
            <a:r>
              <a:rPr lang="cs-CZ" sz="2400" b="0" strike="noStrike" spc="-1" dirty="0" err="1">
                <a:solidFill>
                  <a:srgbClr val="7D1E1E"/>
                </a:solidFill>
                <a:latin typeface="Cambria"/>
              </a:rPr>
              <a:t>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– example</a:t>
            </a: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. </a:t>
            </a:r>
            <a:r>
              <a:rPr lang="cs-CZ" sz="2400" b="0" strike="noStrike" spc="-1" dirty="0" err="1">
                <a:solidFill>
                  <a:srgbClr val="7D1E1E"/>
                </a:solidFill>
                <a:latin typeface="Cambria"/>
              </a:rPr>
              <a:t>Cultural</a:t>
            </a: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 </a:t>
            </a:r>
            <a:r>
              <a:rPr lang="cs-CZ" sz="2400" b="0" strike="noStrike" spc="-1" dirty="0" err="1">
                <a:solidFill>
                  <a:srgbClr val="7D1E1E"/>
                </a:solidFill>
                <a:latin typeface="Cambria"/>
              </a:rPr>
              <a:t>differences</a:t>
            </a: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?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Sender wants to apologize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 and believes that words are important (saying “Sorry”). Receiver wants to accept an apology, and believes gestures and tone of voice are important.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Sender encodes the apology as “Sorry”, in a flat tone of voice. This “Sorry” is decoded as insincere by Receiver, because i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t lacks emotion</a:t>
            </a:r>
            <a:r>
              <a:rPr lang="en-US" sz="2400" b="0" strike="noStrike" spc="-7" dirty="0">
                <a:solidFill>
                  <a:srgbClr val="3D3C2C"/>
                </a:solidFill>
                <a:latin typeface="Century Gothic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7" name="Picture 2" descr="The Process of Communication | Organizational Behavior and Human Rela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279" y="3872859"/>
            <a:ext cx="5804439" cy="298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612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– cultural differences?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73360"/>
            <a:ext cx="8107390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Culture (just like gender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age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 or wealth) differences exist, but they are much less significant </a:t>
            </a: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th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a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n people expect.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We have a tendency to see gaps and split our world into two separate groups. But </a:t>
            </a:r>
            <a:r>
              <a:rPr lang="en-US" sz="2400" b="1" spc="-7" dirty="0">
                <a:solidFill>
                  <a:srgbClr val="3D3C2C"/>
                </a:solidFill>
                <a:latin typeface="Century Gothic"/>
              </a:rPr>
              <a:t>differences of people within the groups are bigger  than differences between the group</a:t>
            </a:r>
            <a:r>
              <a:rPr lang="cs-CZ" sz="2400" b="1" spc="-7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cs-CZ" sz="2400" b="1" spc="-7" dirty="0" err="1">
                <a:solidFill>
                  <a:srgbClr val="3D3C2C"/>
                </a:solidFill>
                <a:latin typeface="Century Gothic"/>
              </a:rPr>
              <a:t>averages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, proven by both  observations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, 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surveys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 and brain scans.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7" dirty="0" err="1">
                <a:solidFill>
                  <a:srgbClr val="3D3C2C"/>
                </a:solidFill>
                <a:latin typeface="Century Gothic"/>
              </a:rPr>
              <a:t>Donot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 treat people differently because you think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    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 they     belong in a certain group. </a:t>
            </a:r>
            <a:r>
              <a:rPr lang="cs-CZ" sz="2400" spc="-7" dirty="0" err="1">
                <a:solidFill>
                  <a:srgbClr val="3D3C2C"/>
                </a:solidFill>
                <a:latin typeface="Century Gothic"/>
              </a:rPr>
              <a:t>Rather</a:t>
            </a:r>
            <a:r>
              <a:rPr lang="cs-CZ" sz="2400" spc="-7" dirty="0">
                <a:solidFill>
                  <a:srgbClr val="3D3C2C"/>
                </a:solidFill>
                <a:latin typeface="Century Gothic"/>
              </a:rPr>
              <a:t> b</a:t>
            </a:r>
            <a:r>
              <a:rPr lang="en-US" sz="2400" spc="-7" dirty="0">
                <a:solidFill>
                  <a:srgbClr val="3D3C2C"/>
                </a:solidFill>
                <a:latin typeface="Century Gothic"/>
              </a:rPr>
              <a:t>e explicit (use clear words) in the way you communicate.</a:t>
            </a:r>
          </a:p>
          <a:p>
            <a:pPr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</a:pPr>
            <a:endParaRPr lang="en-US" sz="2400" spc="-1" dirty="0">
              <a:solidFill>
                <a:srgbClr val="000000"/>
              </a:solidFill>
              <a:latin typeface="Cambria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223146519"/>
              </p:ext>
            </p:extLst>
          </p:nvPr>
        </p:nvGraphicFramePr>
        <p:xfrm>
          <a:off x="9307629" y="1023533"/>
          <a:ext cx="2700419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3372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Communication process</a:t>
            </a:r>
            <a:r>
              <a:rPr lang="en-US" sz="2400" b="0" strike="noStrike" spc="-1" dirty="0">
                <a:solidFill>
                  <a:srgbClr val="7D1E1E"/>
                </a:solidFill>
                <a:latin typeface="Cambria"/>
              </a:rPr>
              <a:t> – how to solve differences</a:t>
            </a:r>
            <a:br>
              <a:rPr dirty="0"/>
            </a:b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TextShape 2">
            <a:extLst>
              <a:ext uri="{FF2B5EF4-FFF2-40B4-BE49-F238E27FC236}">
                <a16:creationId xmlns:a16="http://schemas.microsoft.com/office/drawing/2014/main" id="{FF81E968-99DE-4CEE-807B-83065B69E6FC}"/>
              </a:ext>
            </a:extLst>
          </p:cNvPr>
          <p:cNvSpPr txBox="1"/>
          <p:nvPr/>
        </p:nvSpPr>
        <p:spPr>
          <a:xfrm>
            <a:off x="1200240" y="1782985"/>
            <a:ext cx="10195254" cy="4068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As a manager, you have to be able to listen before making </a:t>
            </a:r>
            <a:r>
              <a:rPr lang="en-US" sz="2400" spc="-1" dirty="0" err="1">
                <a:solidFill>
                  <a:srgbClr val="000000"/>
                </a:solidFill>
                <a:latin typeface="Cambria"/>
              </a:rPr>
              <a:t>judgements</a:t>
            </a:r>
            <a:endParaRPr lang="en-US" sz="2400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b="0" strike="noStrike" spc="-1" dirty="0">
                <a:solidFill>
                  <a:srgbClr val="000000"/>
                </a:solidFill>
                <a:latin typeface="Cambria"/>
              </a:rPr>
              <a:t>You will meet people from very diverse background.</a:t>
            </a:r>
          </a:p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US" sz="2400" spc="-1" dirty="0">
                <a:solidFill>
                  <a:srgbClr val="000000"/>
                </a:solidFill>
                <a:latin typeface="Cambria"/>
              </a:rPr>
              <a:t>Being persistent in questions and getting a full picture are valuable skills.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525" y="3546350"/>
            <a:ext cx="3649826" cy="2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4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Agenda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Information about the course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Course requirements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Introduction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Communication process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Asking the right question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How to be a better listener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How to give feedback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All presentations and teaching materials are uploaded in IS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https://is.muni.cz/auth/el/econ/jaro2022/MPV_COMA/um/seminars/</a:t>
            </a:r>
          </a:p>
        </p:txBody>
      </p:sp>
      <p:sp>
        <p:nvSpPr>
          <p:cNvPr id="189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What is involved in verbal communication?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Only words?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What is involved in verbal communication?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Only words?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Intonation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Dialect/jargon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Mistakes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Pauses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Quality of speech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Accent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What other forms of communication do you know?</a:t>
            </a: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04658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What is involved in verbal communication?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19320" y="178352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Only words?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Intonation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Dialect/jargon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Mistakes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Pauses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Quality of speech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Accent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What other forms of communication do you know? Non verbal, signals (morse code), traffic sign, mafia symbols </a:t>
            </a: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9917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Pillars of effective communication - context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r>
              <a:rPr lang="en-GB" sz="2400" spc="-1" dirty="0">
                <a:solidFill>
                  <a:srgbClr val="000000"/>
                </a:solidFill>
                <a:latin typeface="Cambria"/>
              </a:rPr>
              <a:t>Communication is influenced by: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Time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Space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The importance of the topic for both communicators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Presence of emotions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Relationship between communicators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Situational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Continuity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9441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Outcome of communication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Level: pure exchange of information, 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matter of fact.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Level: relationship status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their attitude to the 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agenda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 they are talking about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;</a:t>
            </a: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attitude towards the person 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they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are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 talking to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;</a:t>
            </a: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attitude towards themselves;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current feelings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.</a:t>
            </a: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8520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Pillars of effective </a:t>
            </a:r>
            <a:r>
              <a:rPr lang="cs-CZ" sz="2400" b="0" strike="noStrike" spc="-7" dirty="0" err="1">
                <a:solidFill>
                  <a:srgbClr val="7D1E1E"/>
                </a:solidFill>
                <a:latin typeface="Cambria"/>
              </a:rPr>
              <a:t>communication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- Listening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To be heard, you need to hear others.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Good listening skills are invaluable for many leadership positions.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Listening can be considered a skill to be mastered.</a:t>
            </a: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9839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The art of listening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Listening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means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effort towards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</a:t>
            </a: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understand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ing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,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not only hear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Passive listening 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–  just accepting the voice signals without any effort to understand them ad decode them, does not 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inv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o</a:t>
            </a:r>
            <a:r>
              <a:rPr lang="en-GB" sz="2400" spc="-1" dirty="0" err="1">
                <a:solidFill>
                  <a:srgbClr val="000000"/>
                </a:solidFill>
                <a:latin typeface="Cambria"/>
              </a:rPr>
              <a:t>lve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 the context and situation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spc="-1" dirty="0">
                <a:solidFill>
                  <a:srgbClr val="000000"/>
                </a:solidFill>
                <a:latin typeface="Cambria"/>
              </a:rPr>
              <a:t>Active listening </a:t>
            </a:r>
            <a:r>
              <a:rPr lang="en-GB" sz="2400" spc="-1" dirty="0">
                <a:solidFill>
                  <a:srgbClr val="000000"/>
                </a:solidFill>
                <a:latin typeface="Cambria"/>
              </a:rPr>
              <a:t>-  sensitive perception of the partner, connected with empathy, sympathy, the context and nonverbal behaviour is taken into account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2050" name="Picture 2" descr="Auditory Memory | Talking Talk">
            <a:extLst>
              <a:ext uri="{FF2B5EF4-FFF2-40B4-BE49-F238E27FC236}">
                <a16:creationId xmlns:a16="http://schemas.microsoft.com/office/drawing/2014/main" id="{02AE2F0F-D20E-43C8-B182-96F8271E7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99" y="220900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3 Steps to improve your Active Listening skills | Caveman in a Suit">
            <a:extLst>
              <a:ext uri="{FF2B5EF4-FFF2-40B4-BE49-F238E27FC236}">
                <a16:creationId xmlns:a16="http://schemas.microsoft.com/office/drawing/2014/main" id="{D6DF4A2F-AC3D-408B-9CCB-4A91C1FAF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016" y="2173445"/>
            <a:ext cx="232709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260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The art of listening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EE5B6533-4213-4119-B0D3-7131FEDAC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840" y="1543169"/>
            <a:ext cx="6860422" cy="479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94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8A788203-05A9-4D0E-818C-92E0EE908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0" y="1200891"/>
            <a:ext cx="6440960" cy="508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79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6" name="table">
            <a:extLst>
              <a:ext uri="{FF2B5EF4-FFF2-40B4-BE49-F238E27FC236}">
                <a16:creationId xmlns:a16="http://schemas.microsoft.com/office/drawing/2014/main" id="{B7EDE26C-347C-4790-926A-181860783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819" y="1045191"/>
            <a:ext cx="6783481" cy="503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4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">
                <a:solidFill>
                  <a:srgbClr val="7D1E1E"/>
                </a:solidFill>
                <a:latin typeface="Cambria"/>
              </a:rPr>
              <a:t>Course objectives</a:t>
            </a:r>
            <a:br/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T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o provide you with basic knowledge of  effective communication in management  and, by using training methods, to  develop your communication and  managerial skills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No prior knowledge required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Topics of all six lectures and seminars: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Basic skills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Non-verbal communication + Assertiveness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Presentation skills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Teamwork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YOUR Presentations</a:t>
            </a:r>
          </a:p>
          <a:p>
            <a:pPr marL="743040" lvl="1" indent="-28548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Negotiation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5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7F907D1-61A3-452C-8322-8A326816DE13}"/>
              </a:ext>
            </a:extLst>
          </p:cNvPr>
          <p:cNvSpPr/>
          <p:nvPr/>
        </p:nvSpPr>
        <p:spPr>
          <a:xfrm>
            <a:off x="7720360" y="2600960"/>
            <a:ext cx="3861920" cy="35298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Skills of a good manager</a:t>
            </a:r>
            <a:endParaRPr lang="en-GB" sz="24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2414693-3409-495F-935C-EDB9372884EB}"/>
              </a:ext>
            </a:extLst>
          </p:cNvPr>
          <p:cNvSpPr/>
          <p:nvPr/>
        </p:nvSpPr>
        <p:spPr>
          <a:xfrm>
            <a:off x="8351520" y="2875280"/>
            <a:ext cx="1137920" cy="894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Coma topics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299BE30-8C25-4A88-BFEA-BE73353B0D87}"/>
              </a:ext>
            </a:extLst>
          </p:cNvPr>
          <p:cNvSpPr/>
          <p:nvPr/>
        </p:nvSpPr>
        <p:spPr>
          <a:xfrm>
            <a:off x="9743440" y="3058000"/>
            <a:ext cx="1137920" cy="894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Coma topics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9C6C60-3B2E-4A2B-B5C0-EE5A18ABA28E}"/>
              </a:ext>
            </a:extLst>
          </p:cNvPr>
          <p:cNvSpPr/>
          <p:nvPr/>
        </p:nvSpPr>
        <p:spPr>
          <a:xfrm>
            <a:off x="7894320" y="4503040"/>
            <a:ext cx="1137920" cy="894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Coma topics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1285B8F-94AB-4A28-8D04-4132EDB8EB91}"/>
              </a:ext>
            </a:extLst>
          </p:cNvPr>
          <p:cNvSpPr/>
          <p:nvPr/>
        </p:nvSpPr>
        <p:spPr>
          <a:xfrm>
            <a:off x="9489440" y="4779680"/>
            <a:ext cx="1137920" cy="894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Coma topics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Open-ended and close-ended questions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285120" indent="-272520"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spc="-15" dirty="0">
                <a:solidFill>
                  <a:srgbClr val="3D3C2C"/>
                </a:solidFill>
                <a:latin typeface="Cambria"/>
                <a:ea typeface="Cambria"/>
              </a:rPr>
              <a:t>Closed-ended questions can be answered with “Yes” or “No,” or they have a limited set of possible answers</a:t>
            </a:r>
            <a:endParaRPr lang="cs-CZ" sz="2400" spc="-15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285120" indent="-272520"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15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5" dirty="0">
                <a:solidFill>
                  <a:srgbClr val="3D3C2C"/>
                </a:solidFill>
                <a:latin typeface="Cambria"/>
                <a:ea typeface="Cambria"/>
              </a:rPr>
              <a:t>Open-ended questions are questions that allow someone to give a free-form answer.</a:t>
            </a:r>
          </a:p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endParaRPr lang="en-GB" sz="2400" b="0" strike="noStrike" spc="-15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285120" indent="-272520">
              <a:lnSpc>
                <a:spcPct val="100000"/>
              </a:lnSpc>
              <a:spcBef>
                <a:spcPts val="9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15" dirty="0">
              <a:solidFill>
                <a:srgbClr val="3D3C2C"/>
              </a:solidFill>
              <a:latin typeface="Cambria"/>
              <a:ea typeface="Cambria"/>
            </a:endParaRPr>
          </a:p>
        </p:txBody>
      </p:sp>
      <p:sp>
        <p:nvSpPr>
          <p:cNvPr id="22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2278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2">
                <a:solidFill>
                  <a:srgbClr val="7D1E1E"/>
                </a:solidFill>
                <a:latin typeface="Cambria"/>
              </a:rPr>
              <a:t>Discussion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38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6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2" dirty="0">
                <a:solidFill>
                  <a:srgbClr val="3D3C2C"/>
                </a:solidFill>
                <a:latin typeface="Century Gothic"/>
              </a:rPr>
              <a:t>Which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are</a:t>
            </a:r>
            <a:r>
              <a:rPr lang="en-GB" sz="2400" b="0" strike="noStrike" spc="49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easier?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12600" indent="-342720">
              <a:lnSpc>
                <a:spcPct val="100000"/>
              </a:lnSpc>
              <a:spcBef>
                <a:spcPts val="575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en-GB" sz="2400" b="0" strike="noStrike" spc="-12" dirty="0">
                <a:solidFill>
                  <a:srgbClr val="3D3C2C"/>
                </a:solidFill>
                <a:latin typeface="Century Gothic"/>
              </a:rPr>
              <a:t>Which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are more effective to</a:t>
            </a:r>
            <a:r>
              <a:rPr lang="en-GB" sz="2400" b="0" strike="noStrike" spc="-21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entury Gothic"/>
              </a:rPr>
              <a:t>gain</a:t>
            </a:r>
            <a:r>
              <a:rPr lang="cs-CZ" sz="2400" b="0" strike="noStrike" spc="-1" dirty="0">
                <a:solidFill>
                  <a:srgbClr val="3D3C2C"/>
                </a:solidFill>
                <a:latin typeface="Century Gothic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entury Gothic"/>
              </a:rPr>
              <a:t>information?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39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Open ended and close-ended questions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spc="-15" dirty="0">
                <a:solidFill>
                  <a:srgbClr val="3D3C2C"/>
                </a:solidFill>
                <a:latin typeface="Cambria"/>
                <a:ea typeface="Cambria"/>
              </a:rPr>
              <a:t>Open-ended questions: "what", "how", "why“.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Open-ended questions are very useful when: </a:t>
            </a:r>
            <a:endParaRPr lang="cs-CZ" sz="2400" spc="-15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you need to gain maximum information, especially about a conversation subject you are not much familiar with;</a:t>
            </a:r>
            <a:endParaRPr lang="cs-CZ" sz="2400" spc="-15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you need to create a good atmosphere and build rapport; </a:t>
            </a:r>
            <a:endParaRPr lang="cs-CZ" sz="2400" spc="-15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you do not know your communication partner and for a successful negotiation you need to</a:t>
            </a:r>
            <a:r>
              <a:rPr lang="cs-CZ" sz="2400" spc="-15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learn about their character as much as possible. </a:t>
            </a:r>
            <a:endParaRPr lang="cs-CZ" sz="2400" spc="-15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Generally, open-ended questions are mainly suitable</a:t>
            </a:r>
            <a:r>
              <a:rPr lang="cs-CZ" sz="2400" spc="-15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at the beginning of </a:t>
            </a:r>
            <a:r>
              <a:rPr lang="cs-CZ" sz="2400" spc="-15" dirty="0">
                <a:solidFill>
                  <a:srgbClr val="3D3C2C"/>
                </a:solidFill>
                <a:latin typeface="Cambria"/>
                <a:ea typeface="Cambria"/>
              </a:rPr>
              <a:t>a </a:t>
            </a:r>
            <a:r>
              <a:rPr lang="en-US" sz="2400" spc="-15" dirty="0">
                <a:solidFill>
                  <a:srgbClr val="3D3C2C"/>
                </a:solidFill>
                <a:latin typeface="Cambria"/>
                <a:ea typeface="Cambria"/>
              </a:rPr>
              <a:t>meeting</a:t>
            </a:r>
            <a:r>
              <a:rPr lang="cs-CZ" sz="2400" spc="-15" dirty="0">
                <a:solidFill>
                  <a:srgbClr val="3D3C2C"/>
                </a:solidFill>
                <a:latin typeface="Cambria"/>
                <a:ea typeface="Cambria"/>
              </a:rPr>
              <a:t>.</a:t>
            </a:r>
            <a:endParaRPr lang="en-US" sz="2400" spc="-15" dirty="0">
              <a:solidFill>
                <a:srgbClr val="3D3C2C"/>
              </a:solidFill>
              <a:latin typeface="Cambria"/>
              <a:ea typeface="Cambria"/>
            </a:endParaRPr>
          </a:p>
        </p:txBody>
      </p:sp>
      <p:sp>
        <p:nvSpPr>
          <p:cNvPr id="227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51076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Pi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llar</a:t>
            </a: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s of </a:t>
            </a:r>
            <a:r>
              <a:rPr lang="en-GB" sz="2400" b="0" strike="noStrike" spc="-7" dirty="0" err="1">
                <a:solidFill>
                  <a:srgbClr val="7D1E1E"/>
                </a:solidFill>
                <a:latin typeface="Cambria"/>
              </a:rPr>
              <a:t>effec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t</a:t>
            </a:r>
            <a:r>
              <a:rPr lang="en-GB" sz="2400" b="0" strike="noStrike" spc="-7" dirty="0" err="1">
                <a:solidFill>
                  <a:srgbClr val="7D1E1E"/>
                </a:solidFill>
                <a:latin typeface="Cambria"/>
              </a:rPr>
              <a:t>ive</a:t>
            </a: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 communication</a:t>
            </a:r>
            <a:r>
              <a:rPr lang="cs-CZ" sz="2400" b="0" strike="noStrike" spc="-7" dirty="0">
                <a:solidFill>
                  <a:srgbClr val="7D1E1E"/>
                </a:solidFill>
                <a:latin typeface="Cambria"/>
              </a:rPr>
              <a:t> - </a:t>
            </a:r>
            <a:r>
              <a:rPr lang="en-GB" sz="2400" b="0" strike="noStrike" spc="-7" dirty="0">
                <a:solidFill>
                  <a:srgbClr val="7D1E1E"/>
                </a:solidFill>
                <a:latin typeface="Cambria"/>
              </a:rPr>
              <a:t>feedback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2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Observe the reaction of the listener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Pay attention to the level of interest/no interest of the audience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Request specific feedback from people with insight</a:t>
            </a: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pc="-1" dirty="0">
                <a:solidFill>
                  <a:srgbClr val="000000"/>
                </a:solidFill>
                <a:latin typeface="Cambria"/>
              </a:rPr>
              <a:t>Adjust the content and form to your audience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7313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MCj029095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42790">
            <a:off x="6488245" y="2014065"/>
            <a:ext cx="3027521" cy="392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719729" y="1899161"/>
            <a:ext cx="7438590" cy="267360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r>
              <a:rPr lang="nl-NL" sz="2400" dirty="0" err="1">
                <a:latin typeface="Calibri" pitchFamily="34" charset="0"/>
              </a:rPr>
              <a:t>Looking</a:t>
            </a:r>
            <a:r>
              <a:rPr lang="nl-NL" sz="2400" dirty="0">
                <a:latin typeface="Calibri" pitchFamily="34" charset="0"/>
              </a:rPr>
              <a:t> in the mirror in </a:t>
            </a:r>
            <a:r>
              <a:rPr lang="nl-NL" sz="2400" dirty="0" err="1">
                <a:latin typeface="Calibri" pitchFamily="34" charset="0"/>
              </a:rPr>
              <a:t>an</a:t>
            </a:r>
            <a:r>
              <a:rPr lang="nl-NL" sz="2400" dirty="0">
                <a:latin typeface="Calibri" pitchFamily="34" charset="0"/>
              </a:rPr>
              <a:t> </a:t>
            </a:r>
            <a:r>
              <a:rPr lang="nl-NL" sz="2400" dirty="0" err="1">
                <a:latin typeface="Calibri" pitchFamily="34" charset="0"/>
              </a:rPr>
              <a:t>unbiased</a:t>
            </a:r>
            <a:r>
              <a:rPr lang="nl-NL" sz="2400" dirty="0">
                <a:latin typeface="Calibri" pitchFamily="34" charset="0"/>
              </a:rPr>
              <a:t> </a:t>
            </a:r>
            <a:r>
              <a:rPr lang="nl-NL" sz="2400" dirty="0" err="1">
                <a:latin typeface="Calibri" pitchFamily="34" charset="0"/>
              </a:rPr>
              <a:t>way</a:t>
            </a:r>
            <a:endParaRPr lang="nl-NL" sz="2400" dirty="0">
              <a:latin typeface="Calibri" pitchFamily="34" charset="0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68221034-84E9-FEBA-9196-9BBB8634C171}"/>
              </a:ext>
            </a:extLst>
          </p:cNvPr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2" dirty="0" err="1">
                <a:solidFill>
                  <a:srgbClr val="7D1E1E"/>
                </a:solidFill>
                <a:latin typeface="Cambria"/>
              </a:rPr>
              <a:t>Ideal</a:t>
            </a: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 feedback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908548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boog 3"/>
          <p:cNvSpPr/>
          <p:nvPr/>
        </p:nvSpPr>
        <p:spPr>
          <a:xfrm>
            <a:off x="3575721" y="1535354"/>
            <a:ext cx="4608511" cy="4557943"/>
          </a:xfrm>
          <a:prstGeom prst="blockArc">
            <a:avLst>
              <a:gd name="adj1" fmla="val 9000000"/>
              <a:gd name="adj2" fmla="val 16200000"/>
              <a:gd name="adj3" fmla="val 4643"/>
            </a:avLst>
          </a:prstGeom>
          <a:solidFill>
            <a:srgbClr val="92D05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" name="Blokboog 4"/>
          <p:cNvSpPr/>
          <p:nvPr/>
        </p:nvSpPr>
        <p:spPr>
          <a:xfrm>
            <a:off x="3575721" y="1535354"/>
            <a:ext cx="4608511" cy="4557943"/>
          </a:xfrm>
          <a:prstGeom prst="blockArc">
            <a:avLst>
              <a:gd name="adj1" fmla="val 1800000"/>
              <a:gd name="adj2" fmla="val 9000000"/>
              <a:gd name="adj3" fmla="val 4643"/>
            </a:avLst>
          </a:prstGeom>
          <a:solidFill>
            <a:srgbClr val="92D05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6" name="Blokboog 5"/>
          <p:cNvSpPr/>
          <p:nvPr/>
        </p:nvSpPr>
        <p:spPr>
          <a:xfrm>
            <a:off x="3575721" y="1535354"/>
            <a:ext cx="4608511" cy="4557943"/>
          </a:xfrm>
          <a:prstGeom prst="blockArc">
            <a:avLst>
              <a:gd name="adj1" fmla="val 16200000"/>
              <a:gd name="adj2" fmla="val 1800000"/>
              <a:gd name="adj3" fmla="val 4643"/>
            </a:avLst>
          </a:prstGeom>
          <a:solidFill>
            <a:srgbClr val="92D05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pSp>
        <p:nvGrpSpPr>
          <p:cNvPr id="7" name="Groep 6"/>
          <p:cNvGrpSpPr/>
          <p:nvPr/>
        </p:nvGrpSpPr>
        <p:grpSpPr>
          <a:xfrm>
            <a:off x="4593065" y="2579871"/>
            <a:ext cx="2918468" cy="2632957"/>
            <a:chOff x="3184120" y="1777691"/>
            <a:chExt cx="1923022" cy="1923022"/>
          </a:xfrm>
        </p:grpSpPr>
        <p:sp>
          <p:nvSpPr>
            <p:cNvPr id="14" name="Ovaal 13"/>
            <p:cNvSpPr/>
            <p:nvPr/>
          </p:nvSpPr>
          <p:spPr>
            <a:xfrm>
              <a:off x="3184120" y="1777691"/>
              <a:ext cx="1923022" cy="1923022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Ovaal 7"/>
            <p:cNvSpPr/>
            <p:nvPr/>
          </p:nvSpPr>
          <p:spPr>
            <a:xfrm>
              <a:off x="3353543" y="1961896"/>
              <a:ext cx="1543987" cy="15439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888" tIns="21888" rIns="21888" bIns="21888" numCol="1" spcCol="1270" anchor="ctr" anchorCtr="0">
              <a:noAutofit/>
            </a:bodyPr>
            <a:lstStyle/>
            <a:p>
              <a:pPr algn="ctr" defTabSz="76609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800" b="1" dirty="0" err="1"/>
                <a:t>Development</a:t>
              </a:r>
              <a:endParaRPr lang="nl-NL" sz="2800" b="1" dirty="0"/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7414544" y="4329276"/>
            <a:ext cx="1966207" cy="1469504"/>
            <a:chOff x="5238534" y="3060315"/>
            <a:chExt cx="1346115" cy="1346115"/>
          </a:xfrm>
          <a:solidFill>
            <a:srgbClr val="00B050"/>
          </a:solidFill>
        </p:grpSpPr>
        <p:sp>
          <p:nvSpPr>
            <p:cNvPr id="12" name="Ovaal 11"/>
            <p:cNvSpPr/>
            <p:nvPr/>
          </p:nvSpPr>
          <p:spPr>
            <a:xfrm>
              <a:off x="5238534" y="3060315"/>
              <a:ext cx="1346115" cy="134611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Ovaal 9"/>
            <p:cNvSpPr/>
            <p:nvPr/>
          </p:nvSpPr>
          <p:spPr>
            <a:xfrm>
              <a:off x="5435668" y="3257449"/>
              <a:ext cx="951847" cy="9518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280" tIns="17280" rIns="17280" bIns="17280" numCol="1" spcCol="1270" anchor="ctr" anchorCtr="0">
              <a:noAutofit/>
            </a:bodyPr>
            <a:lstStyle/>
            <a:p>
              <a:pPr algn="ctr" defTabSz="60480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err="1"/>
                <a:t>Breaking</a:t>
              </a:r>
              <a:endParaRPr lang="nl-NL" sz="2000" b="1" dirty="0"/>
            </a:p>
            <a:p>
              <a:pPr algn="ctr" defTabSz="60480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/>
                <a:t>a</a:t>
              </a:r>
            </a:p>
            <a:p>
              <a:pPr algn="ctr" defTabSz="60480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err="1"/>
                <a:t>pattern</a:t>
              </a:r>
              <a:endParaRPr lang="nl-NL" sz="2000" b="1" dirty="0"/>
            </a:p>
          </p:txBody>
        </p:sp>
      </p:grpSp>
      <p:grpSp>
        <p:nvGrpSpPr>
          <p:cNvPr id="9" name="Groep 8"/>
          <p:cNvGrpSpPr/>
          <p:nvPr/>
        </p:nvGrpSpPr>
        <p:grpSpPr>
          <a:xfrm>
            <a:off x="2693676" y="3924541"/>
            <a:ext cx="1764089" cy="1469504"/>
            <a:chOff x="1706613" y="3060315"/>
            <a:chExt cx="1346115" cy="1346115"/>
          </a:xfrm>
          <a:solidFill>
            <a:srgbClr val="00B050"/>
          </a:solidFill>
        </p:grpSpPr>
        <p:sp>
          <p:nvSpPr>
            <p:cNvPr id="10" name="Ovaal 9"/>
            <p:cNvSpPr/>
            <p:nvPr/>
          </p:nvSpPr>
          <p:spPr>
            <a:xfrm>
              <a:off x="1706613" y="3060315"/>
              <a:ext cx="1346115" cy="134611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Ovaal 11"/>
            <p:cNvSpPr/>
            <p:nvPr/>
          </p:nvSpPr>
          <p:spPr>
            <a:xfrm>
              <a:off x="1903748" y="3257449"/>
              <a:ext cx="951847" cy="95184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280" tIns="17280" rIns="17280" bIns="17280" numCol="1" spcCol="1270" anchor="ctr" anchorCtr="0">
              <a:noAutofit/>
            </a:bodyPr>
            <a:lstStyle/>
            <a:p>
              <a:pPr algn="ctr" defTabSz="60480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err="1"/>
                <a:t>Learning</a:t>
              </a:r>
              <a:endParaRPr lang="nl-NL" sz="2000" b="1" dirty="0"/>
            </a:p>
          </p:txBody>
        </p:sp>
      </p:grpSp>
      <p:grpSp>
        <p:nvGrpSpPr>
          <p:cNvPr id="16" name="Groep 15"/>
          <p:cNvGrpSpPr/>
          <p:nvPr/>
        </p:nvGrpSpPr>
        <p:grpSpPr>
          <a:xfrm>
            <a:off x="5175478" y="946936"/>
            <a:ext cx="1753642" cy="1469504"/>
            <a:chOff x="3472574" y="1582"/>
            <a:chExt cx="1346115" cy="1346115"/>
          </a:xfrm>
          <a:solidFill>
            <a:srgbClr val="00B050"/>
          </a:solidFill>
        </p:grpSpPr>
        <p:sp>
          <p:nvSpPr>
            <p:cNvPr id="17" name="Ovaal 16"/>
            <p:cNvSpPr/>
            <p:nvPr/>
          </p:nvSpPr>
          <p:spPr>
            <a:xfrm>
              <a:off x="3472574" y="1582"/>
              <a:ext cx="1346115" cy="134611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Ovaal 4"/>
            <p:cNvSpPr/>
            <p:nvPr/>
          </p:nvSpPr>
          <p:spPr>
            <a:xfrm>
              <a:off x="3651348" y="136024"/>
              <a:ext cx="1055659" cy="101864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280" tIns="17280" rIns="17280" bIns="17280" numCol="1" spcCol="1270" anchor="ctr" anchorCtr="0">
              <a:noAutofit/>
            </a:bodyPr>
            <a:lstStyle/>
            <a:p>
              <a:pPr algn="ctr" defTabSz="60480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err="1"/>
                <a:t>Self</a:t>
              </a:r>
              <a:endParaRPr lang="nl-NL" sz="2000" b="1" dirty="0"/>
            </a:p>
            <a:p>
              <a:pPr algn="ctr" defTabSz="60480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1" dirty="0" err="1"/>
                <a:t>awareness</a:t>
              </a:r>
              <a:endParaRPr lang="nl-NL" sz="2000" b="1" dirty="0"/>
            </a:p>
          </p:txBody>
        </p:sp>
      </p:grpSp>
      <p:sp>
        <p:nvSpPr>
          <p:cNvPr id="2" name="TextShape 1">
            <a:extLst>
              <a:ext uri="{FF2B5EF4-FFF2-40B4-BE49-F238E27FC236}">
                <a16:creationId xmlns:a16="http://schemas.microsoft.com/office/drawing/2014/main" id="{6FC6FF4C-DCF5-BAAC-A518-0EFBB3781CBA}"/>
              </a:ext>
            </a:extLst>
          </p:cNvPr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0" strike="noStrike" spc="-12" dirty="0">
                <a:solidFill>
                  <a:srgbClr val="7D1E1E"/>
                </a:solidFill>
                <a:latin typeface="Cambria"/>
              </a:rPr>
              <a:t>Why do we give and </a:t>
            </a:r>
          </a:p>
          <a:p>
            <a:pPr>
              <a:lnSpc>
                <a:spcPct val="100000"/>
              </a:lnSpc>
            </a:pPr>
            <a:r>
              <a:rPr lang="en-US" sz="2400" b="0" strike="noStrike" spc="-12" dirty="0">
                <a:solidFill>
                  <a:srgbClr val="7D1E1E"/>
                </a:solidFill>
                <a:latin typeface="Cambria"/>
              </a:rPr>
              <a:t>receive feedback</a:t>
            </a:r>
          </a:p>
        </p:txBody>
      </p:sp>
    </p:spTree>
    <p:extLst>
      <p:ext uri="{BB962C8B-B14F-4D97-AF65-F5344CB8AC3E}">
        <p14:creationId xmlns:p14="http://schemas.microsoft.com/office/powerpoint/2010/main" val="3602513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ep 21"/>
          <p:cNvGrpSpPr/>
          <p:nvPr/>
        </p:nvGrpSpPr>
        <p:grpSpPr>
          <a:xfrm>
            <a:off x="1179953" y="1759649"/>
            <a:ext cx="3071762" cy="728194"/>
            <a:chOff x="72007" y="1044115"/>
            <a:chExt cx="2032968" cy="927723"/>
          </a:xfrm>
        </p:grpSpPr>
        <p:sp>
          <p:nvSpPr>
            <p:cNvPr id="26" name="Afgeronde rechthoek 25"/>
            <p:cNvSpPr/>
            <p:nvPr/>
          </p:nvSpPr>
          <p:spPr>
            <a:xfrm>
              <a:off x="199279" y="1107838"/>
              <a:ext cx="1888952" cy="864000"/>
            </a:xfrm>
            <a:prstGeom prst="roundRect">
              <a:avLst>
                <a:gd name="adj" fmla="val 1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Afgeronde rechthoek 4"/>
            <p:cNvSpPr/>
            <p:nvPr/>
          </p:nvSpPr>
          <p:spPr>
            <a:xfrm>
              <a:off x="72007" y="1044115"/>
              <a:ext cx="2032968" cy="576000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024" tIns="129024" rIns="129024" bIns="69120" numCol="1" spcCol="1270" anchor="t" anchorCtr="0">
              <a:noAutofit/>
            </a:bodyPr>
            <a:lstStyle/>
            <a:p>
              <a:pPr defTabSz="806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814" dirty="0"/>
                <a:t>1</a:t>
              </a:r>
              <a:r>
                <a:rPr lang="nl-NL" sz="1814" b="1" dirty="0"/>
                <a:t>.</a:t>
              </a:r>
              <a:r>
                <a:rPr lang="nl-NL" sz="1814" dirty="0"/>
                <a:t>Observation</a:t>
              </a:r>
            </a:p>
          </p:txBody>
        </p:sp>
      </p:grpSp>
      <p:grpSp>
        <p:nvGrpSpPr>
          <p:cNvPr id="4" name="Groep 3"/>
          <p:cNvGrpSpPr/>
          <p:nvPr/>
        </p:nvGrpSpPr>
        <p:grpSpPr>
          <a:xfrm>
            <a:off x="1520636" y="2759384"/>
            <a:ext cx="2888505" cy="1708685"/>
            <a:chOff x="391048" y="1683838"/>
            <a:chExt cx="1888952" cy="2176875"/>
          </a:xfrm>
        </p:grpSpPr>
        <p:sp>
          <p:nvSpPr>
            <p:cNvPr id="20" name="Afgeronde rechthoek 19"/>
            <p:cNvSpPr/>
            <p:nvPr/>
          </p:nvSpPr>
          <p:spPr>
            <a:xfrm>
              <a:off x="391048" y="1683838"/>
              <a:ext cx="1888952" cy="2176875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Afgeronde rechthoek 4"/>
            <p:cNvSpPr/>
            <p:nvPr/>
          </p:nvSpPr>
          <p:spPr>
            <a:xfrm>
              <a:off x="446374" y="1739164"/>
              <a:ext cx="1778300" cy="2066223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024" tIns="129024" rIns="129024" bIns="129024" numCol="1" spcCol="1270" anchor="t" anchorCtr="0">
              <a:noAutofit/>
            </a:bodyPr>
            <a:lstStyle/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nl-NL" sz="1814" dirty="0"/>
                <a:t>Behaviour?</a:t>
              </a:r>
              <a:endParaRPr lang="cs-CZ" sz="1814" dirty="0"/>
            </a:p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cs-CZ" sz="1814" dirty="0"/>
            </a:p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1814" dirty="0"/>
                <a:t>Specific and detailed description of what was observed</a:t>
              </a:r>
              <a:endParaRPr lang="nl-NL" sz="1814" dirty="0"/>
            </a:p>
          </p:txBody>
        </p:sp>
      </p:grpSp>
      <p:grpSp>
        <p:nvGrpSpPr>
          <p:cNvPr id="5" name="Groep 4"/>
          <p:cNvGrpSpPr/>
          <p:nvPr/>
        </p:nvGrpSpPr>
        <p:grpSpPr>
          <a:xfrm>
            <a:off x="3988440" y="1936969"/>
            <a:ext cx="841403" cy="369146"/>
            <a:chOff x="2179465" y="1160691"/>
            <a:chExt cx="607079" cy="470294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8" name="PIJL-RECHTS 17"/>
            <p:cNvSpPr/>
            <p:nvPr/>
          </p:nvSpPr>
          <p:spPr>
            <a:xfrm>
              <a:off x="2179465" y="1160691"/>
              <a:ext cx="607079" cy="4702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PIJL-RECHTS 6"/>
            <p:cNvSpPr/>
            <p:nvPr/>
          </p:nvSpPr>
          <p:spPr>
            <a:xfrm>
              <a:off x="2179465" y="1254750"/>
              <a:ext cx="465991" cy="2821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4513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1451"/>
            </a:p>
          </p:txBody>
        </p:sp>
      </p:grpSp>
      <p:grpSp>
        <p:nvGrpSpPr>
          <p:cNvPr id="6" name="Groep 5"/>
          <p:cNvGrpSpPr/>
          <p:nvPr/>
        </p:nvGrpSpPr>
        <p:grpSpPr>
          <a:xfrm>
            <a:off x="4936115" y="1791243"/>
            <a:ext cx="2618063" cy="678176"/>
            <a:chOff x="3038540" y="1107838"/>
            <a:chExt cx="1888952" cy="8640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" name="Afgeronde rechthoek 15"/>
            <p:cNvSpPr/>
            <p:nvPr/>
          </p:nvSpPr>
          <p:spPr>
            <a:xfrm>
              <a:off x="3038540" y="1107838"/>
              <a:ext cx="1888952" cy="86400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Afgeronde rechthoek 8"/>
            <p:cNvSpPr/>
            <p:nvPr/>
          </p:nvSpPr>
          <p:spPr>
            <a:xfrm>
              <a:off x="3038540" y="1107838"/>
              <a:ext cx="1888952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024" tIns="129024" rIns="129024" bIns="69120" numCol="1" spcCol="1270" anchor="t" anchorCtr="0">
              <a:noAutofit/>
            </a:bodyPr>
            <a:lstStyle/>
            <a:p>
              <a:pPr defTabSz="806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814" dirty="0"/>
                <a:t>2</a:t>
              </a:r>
              <a:r>
                <a:rPr lang="nl-NL" sz="1814" b="1" dirty="0"/>
                <a:t>.</a:t>
              </a:r>
              <a:r>
                <a:rPr lang="nl-NL" sz="1814" dirty="0"/>
                <a:t> Effect</a:t>
              </a:r>
            </a:p>
          </p:txBody>
        </p:sp>
      </p:grpSp>
      <p:grpSp>
        <p:nvGrpSpPr>
          <p:cNvPr id="7" name="Groep 6"/>
          <p:cNvGrpSpPr/>
          <p:nvPr/>
        </p:nvGrpSpPr>
        <p:grpSpPr>
          <a:xfrm>
            <a:off x="4773539" y="2759384"/>
            <a:ext cx="3209840" cy="2663037"/>
            <a:chOff x="3425434" y="1683838"/>
            <a:chExt cx="1888952" cy="2176875"/>
          </a:xfrm>
        </p:grpSpPr>
        <p:sp>
          <p:nvSpPr>
            <p:cNvPr id="14" name="Afgeronde rechthoek 13"/>
            <p:cNvSpPr/>
            <p:nvPr/>
          </p:nvSpPr>
          <p:spPr>
            <a:xfrm>
              <a:off x="3425434" y="1683838"/>
              <a:ext cx="1888952" cy="2176875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Afgeronde rechthoek 10"/>
            <p:cNvSpPr/>
            <p:nvPr/>
          </p:nvSpPr>
          <p:spPr>
            <a:xfrm>
              <a:off x="3480760" y="1739164"/>
              <a:ext cx="1778300" cy="2066223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024" tIns="129024" rIns="129024" bIns="129024" numCol="1" spcCol="1270" anchor="t" anchorCtr="0">
              <a:noAutofit/>
            </a:bodyPr>
            <a:lstStyle/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nl-NL" sz="1814" dirty="0"/>
                <a:t>How d</a:t>
              </a:r>
              <a:r>
                <a:rPr lang="cs-CZ" sz="1814" dirty="0"/>
                <a:t>id</a:t>
              </a:r>
              <a:r>
                <a:rPr lang="nl-NL" sz="1814" dirty="0"/>
                <a:t> it come across?</a:t>
              </a:r>
            </a:p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nl-NL" sz="1814" dirty="0"/>
                <a:t>Which effect d</a:t>
              </a:r>
              <a:r>
                <a:rPr lang="cs-CZ" sz="1814" dirty="0"/>
                <a:t>id</a:t>
              </a:r>
              <a:r>
                <a:rPr lang="nl-NL" sz="1814" dirty="0"/>
                <a:t> it have?</a:t>
              </a:r>
            </a:p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nl-NL" sz="1814" dirty="0" err="1"/>
                <a:t>What</a:t>
              </a:r>
              <a:r>
                <a:rPr lang="nl-NL" sz="1814" dirty="0"/>
                <a:t> feeling </a:t>
              </a:r>
              <a:r>
                <a:rPr lang="nl-NL" sz="1814" dirty="0" err="1"/>
                <a:t>did</a:t>
              </a:r>
              <a:r>
                <a:rPr lang="nl-NL" sz="1814" dirty="0"/>
                <a:t> </a:t>
              </a:r>
              <a:r>
                <a:rPr lang="nl-NL" sz="1814" dirty="0" err="1"/>
                <a:t>it</a:t>
              </a:r>
              <a:r>
                <a:rPr lang="nl-NL" sz="1814" dirty="0"/>
                <a:t> </a:t>
              </a:r>
              <a:r>
                <a:rPr lang="nl-NL" sz="1814" dirty="0" err="1"/>
                <a:t>give</a:t>
              </a:r>
              <a:r>
                <a:rPr lang="nl-NL" sz="1814" dirty="0"/>
                <a:t> </a:t>
              </a:r>
              <a:r>
                <a:rPr lang="nl-NL" sz="1814" dirty="0" err="1"/>
                <a:t>you</a:t>
              </a:r>
              <a:r>
                <a:rPr lang="nl-NL" sz="1814" dirty="0"/>
                <a:t>?</a:t>
              </a: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7660451" y="1881361"/>
            <a:ext cx="841403" cy="369146"/>
            <a:chOff x="5213851" y="1160691"/>
            <a:chExt cx="607079" cy="470294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2" name="PIJL-RECHTS 11"/>
            <p:cNvSpPr/>
            <p:nvPr/>
          </p:nvSpPr>
          <p:spPr>
            <a:xfrm>
              <a:off x="5213851" y="1160691"/>
              <a:ext cx="607079" cy="4702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PIJL-RECHTS 12"/>
            <p:cNvSpPr/>
            <p:nvPr/>
          </p:nvSpPr>
          <p:spPr>
            <a:xfrm>
              <a:off x="5213851" y="1254750"/>
              <a:ext cx="465991" cy="2821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4513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1451"/>
            </a:p>
          </p:txBody>
        </p:sp>
      </p:grpSp>
      <p:grpSp>
        <p:nvGrpSpPr>
          <p:cNvPr id="9" name="Groep 8"/>
          <p:cNvGrpSpPr/>
          <p:nvPr/>
        </p:nvGrpSpPr>
        <p:grpSpPr>
          <a:xfrm>
            <a:off x="8516437" y="1792243"/>
            <a:ext cx="2618063" cy="678176"/>
            <a:chOff x="6072926" y="1107838"/>
            <a:chExt cx="1888952" cy="86400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" name="Afgeronde rechthoek 9"/>
            <p:cNvSpPr/>
            <p:nvPr/>
          </p:nvSpPr>
          <p:spPr>
            <a:xfrm>
              <a:off x="6072926" y="1107838"/>
              <a:ext cx="1888952" cy="86400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Afgeronde rechthoek 14"/>
            <p:cNvSpPr/>
            <p:nvPr/>
          </p:nvSpPr>
          <p:spPr>
            <a:xfrm>
              <a:off x="6072926" y="1107838"/>
              <a:ext cx="1888952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024" tIns="129024" rIns="129024" bIns="69120" numCol="1" spcCol="1270" anchor="t" anchorCtr="0">
              <a:noAutofit/>
            </a:bodyPr>
            <a:lstStyle/>
            <a:p>
              <a:pPr defTabSz="806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814" dirty="0"/>
                <a:t>3</a:t>
              </a:r>
              <a:r>
                <a:rPr lang="nl-NL" sz="1814" b="1" dirty="0"/>
                <a:t>.</a:t>
              </a:r>
              <a:r>
                <a:rPr lang="nl-NL" sz="1814" dirty="0"/>
                <a:t> </a:t>
              </a:r>
              <a:r>
                <a:rPr lang="nl-NL" sz="1814" dirty="0" err="1"/>
                <a:t>Reaction</a:t>
              </a:r>
              <a:endParaRPr lang="nl-NL" sz="1814" dirty="0"/>
            </a:p>
          </p:txBody>
        </p:sp>
      </p:grpSp>
      <p:grpSp>
        <p:nvGrpSpPr>
          <p:cNvPr id="23" name="Groep 22"/>
          <p:cNvGrpSpPr/>
          <p:nvPr/>
        </p:nvGrpSpPr>
        <p:grpSpPr>
          <a:xfrm>
            <a:off x="8593110" y="2759383"/>
            <a:ext cx="2618063" cy="1708685"/>
            <a:chOff x="6459820" y="1683838"/>
            <a:chExt cx="1888952" cy="2176875"/>
          </a:xfrm>
        </p:grpSpPr>
        <p:sp>
          <p:nvSpPr>
            <p:cNvPr id="24" name="Afgeronde rechthoek 23"/>
            <p:cNvSpPr/>
            <p:nvPr/>
          </p:nvSpPr>
          <p:spPr>
            <a:xfrm>
              <a:off x="6459820" y="1683838"/>
              <a:ext cx="1888952" cy="2176875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Afgeronde rechthoek 6"/>
            <p:cNvSpPr/>
            <p:nvPr/>
          </p:nvSpPr>
          <p:spPr>
            <a:xfrm>
              <a:off x="6515146" y="1739164"/>
              <a:ext cx="1778300" cy="2066223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024" tIns="129024" rIns="129024" bIns="129024" numCol="1" spcCol="1270" anchor="t" anchorCtr="0">
              <a:noAutofit/>
            </a:bodyPr>
            <a:lstStyle/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nl-NL" sz="1814" dirty="0" err="1"/>
                <a:t>Were</a:t>
              </a:r>
              <a:r>
                <a:rPr lang="nl-NL" sz="1814" dirty="0"/>
                <a:t> </a:t>
              </a:r>
              <a:r>
                <a:rPr lang="nl-NL" sz="1814" dirty="0" err="1"/>
                <a:t>you</a:t>
              </a:r>
              <a:r>
                <a:rPr lang="nl-NL" sz="1814" dirty="0"/>
                <a:t> </a:t>
              </a:r>
              <a:r>
                <a:rPr lang="nl-NL" sz="1814" dirty="0" err="1"/>
                <a:t>aware</a:t>
              </a:r>
              <a:r>
                <a:rPr lang="nl-NL" sz="1814" dirty="0"/>
                <a:t>?</a:t>
              </a:r>
            </a:p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nl-NL" sz="1814" dirty="0" err="1"/>
                <a:t>What</a:t>
              </a:r>
              <a:r>
                <a:rPr lang="nl-NL" sz="1814" dirty="0"/>
                <a:t> is </a:t>
              </a:r>
              <a:r>
                <a:rPr lang="nl-NL" sz="1814" dirty="0" err="1"/>
                <a:t>your</a:t>
              </a:r>
              <a:r>
                <a:rPr lang="nl-NL" sz="1814" dirty="0"/>
                <a:t> </a:t>
              </a:r>
              <a:r>
                <a:rPr lang="nl-NL" sz="1814" dirty="0" err="1"/>
                <a:t>opinion</a:t>
              </a:r>
              <a:r>
                <a:rPr lang="nl-NL" sz="1814" dirty="0"/>
                <a:t>?</a:t>
              </a:r>
            </a:p>
            <a:p>
              <a:pPr marL="207363" lvl="1" indent="-207363" defTabSz="806412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nl-NL" sz="1814" dirty="0" err="1"/>
                <a:t>Future</a:t>
              </a:r>
              <a:r>
                <a:rPr lang="nl-NL" sz="1814" dirty="0"/>
                <a:t>?</a:t>
              </a:r>
            </a:p>
          </p:txBody>
        </p:sp>
      </p:grpSp>
      <p:sp>
        <p:nvSpPr>
          <p:cNvPr id="2" name="TextShape 1">
            <a:extLst>
              <a:ext uri="{FF2B5EF4-FFF2-40B4-BE49-F238E27FC236}">
                <a16:creationId xmlns:a16="http://schemas.microsoft.com/office/drawing/2014/main" id="{4CAA5835-2159-12E8-F625-2796A1E5130E}"/>
              </a:ext>
            </a:extLst>
          </p:cNvPr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Feedback </a:t>
            </a:r>
            <a:r>
              <a:rPr lang="cs-CZ" sz="2400" b="0" strike="noStrike" spc="-12" dirty="0" err="1">
                <a:solidFill>
                  <a:srgbClr val="7D1E1E"/>
                </a:solidFill>
                <a:latin typeface="Cambria"/>
              </a:rPr>
              <a:t>structure</a:t>
            </a:r>
            <a:endParaRPr lang="cs-CZ" sz="2400" b="0" strike="noStrike" spc="-12" dirty="0">
              <a:solidFill>
                <a:srgbClr val="7D1E1E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83487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822960" y="1338841"/>
            <a:ext cx="6146799" cy="443717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indent="-305285">
              <a:lnSpc>
                <a:spcPct val="150000"/>
              </a:lnSpc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nl-NL" sz="2400" dirty="0" err="1">
                <a:latin typeface="Calibri" pitchFamily="34" charset="0"/>
              </a:rPr>
              <a:t>Giving</a:t>
            </a:r>
            <a:r>
              <a:rPr lang="nl-NL" sz="2400" dirty="0">
                <a:latin typeface="Calibri" pitchFamily="34" charset="0"/>
              </a:rPr>
              <a:t> feedback:</a:t>
            </a:r>
          </a:p>
          <a:p>
            <a:pPr indent="-305285">
              <a:lnSpc>
                <a:spcPct val="150000"/>
              </a:lnSpc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sz="2400" b="1" dirty="0">
                <a:latin typeface="Calibri" pitchFamily="34" charset="0"/>
              </a:rPr>
              <a:t>Stay subjective! </a:t>
            </a:r>
            <a:r>
              <a:rPr lang="cs-CZ" sz="2400" dirty="0">
                <a:latin typeface="Calibri" pitchFamily="34" charset="0"/>
              </a:rPr>
              <a:t>What you think is an opinion, not a fact. „I think that...“</a:t>
            </a:r>
            <a:endParaRPr lang="nl-NL" sz="2400" dirty="0">
              <a:latin typeface="Calibri" pitchFamily="34" charset="0"/>
            </a:endParaRPr>
          </a:p>
          <a:p>
            <a:pPr indent="-305285">
              <a:lnSpc>
                <a:spcPct val="150000"/>
              </a:lnSpc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sz="2400" b="1" dirty="0">
                <a:latin typeface="Calibri" pitchFamily="34" charset="0"/>
              </a:rPr>
              <a:t>Stay specific! </a:t>
            </a:r>
            <a:r>
              <a:rPr lang="cs-CZ" sz="2400" dirty="0">
                <a:latin typeface="Calibri" pitchFamily="34" charset="0"/>
              </a:rPr>
              <a:t>Say what happened and when, so the person can learn.</a:t>
            </a:r>
            <a:endParaRPr lang="nl-NL" sz="2400" dirty="0">
              <a:latin typeface="Calibri" pitchFamily="34" charset="0"/>
            </a:endParaRPr>
          </a:p>
          <a:p>
            <a:pPr indent="-305285">
              <a:lnSpc>
                <a:spcPct val="150000"/>
              </a:lnSpc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cs-CZ" sz="2400" b="1" dirty="0">
                <a:latin typeface="Calibri" pitchFamily="34" charset="0"/>
              </a:rPr>
              <a:t>Stay positive! </a:t>
            </a:r>
            <a:r>
              <a:rPr lang="cs-CZ" sz="2400" dirty="0">
                <a:latin typeface="Calibri" pitchFamily="34" charset="0"/>
              </a:rPr>
              <a:t>Helps best to say, what can be improved instead of what went wrong.</a:t>
            </a:r>
            <a:endParaRPr lang="nl-NL" sz="2400" dirty="0">
              <a:latin typeface="Calibri" pitchFamily="34" charset="0"/>
            </a:endParaRPr>
          </a:p>
          <a:p>
            <a:pPr indent="-305285">
              <a:lnSpc>
                <a:spcPct val="150000"/>
              </a:lnSpc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nl-NL" sz="2400" dirty="0">
                <a:latin typeface="Calibri" pitchFamily="34" charset="0"/>
              </a:rPr>
              <a:t>Show respect</a:t>
            </a:r>
            <a:r>
              <a:rPr lang="cs-CZ" sz="2400" dirty="0">
                <a:latin typeface="Calibri" pitchFamily="34" charset="0"/>
              </a:rPr>
              <a:t>. </a:t>
            </a:r>
            <a:r>
              <a:rPr lang="nl-NL" sz="2400" dirty="0">
                <a:latin typeface="Calibri" pitchFamily="34" charset="0"/>
              </a:rPr>
              <a:t>Like a mirror</a:t>
            </a:r>
            <a:r>
              <a:rPr lang="cs-CZ" sz="2400" dirty="0">
                <a:latin typeface="Calibri" pitchFamily="34" charset="0"/>
              </a:rPr>
              <a:t>, more than</a:t>
            </a:r>
            <a:r>
              <a:rPr lang="nl-NL" sz="2400" dirty="0">
                <a:latin typeface="Calibri" pitchFamily="34" charset="0"/>
              </a:rPr>
              <a:t> an advisor</a:t>
            </a:r>
          </a:p>
          <a:p>
            <a:pPr indent="-305285">
              <a:lnSpc>
                <a:spcPct val="150000"/>
              </a:lnSpc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cs-CZ" sz="2400" dirty="0">
              <a:latin typeface="Calibri" pitchFamily="34" charset="0"/>
            </a:endParaRPr>
          </a:p>
          <a:p>
            <a:pPr indent="-305285">
              <a:lnSpc>
                <a:spcPct val="150000"/>
              </a:lnSpc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cs-CZ" sz="2400" dirty="0">
              <a:latin typeface="Calibri" pitchFamily="34" charset="0"/>
            </a:endParaRPr>
          </a:p>
          <a:p>
            <a:pPr indent="-305285">
              <a:lnSpc>
                <a:spcPct val="150000"/>
              </a:lnSpc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cs-CZ" sz="2400" dirty="0">
              <a:latin typeface="Calibri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479228" y="1494154"/>
            <a:ext cx="3788415" cy="443717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marL="311045" indent="-305285">
              <a:lnSpc>
                <a:spcPct val="150000"/>
              </a:lnSpc>
              <a:spcAft>
                <a:spcPts val="1282"/>
              </a:spcAft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Getting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 feedback:</a:t>
            </a:r>
          </a:p>
          <a:p>
            <a:pPr marL="311045" indent="-305285">
              <a:lnSpc>
                <a:spcPct val="150000"/>
              </a:lnSpc>
              <a:spcAft>
                <a:spcPts val="1282"/>
              </a:spcAft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Let </a:t>
            </a: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people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 finish </a:t>
            </a: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talking</a:t>
            </a: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311045" indent="-305285">
              <a:lnSpc>
                <a:spcPct val="150000"/>
              </a:lnSpc>
              <a:spcAft>
                <a:spcPts val="1282"/>
              </a:spcAft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Try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 to </a:t>
            </a: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understand</a:t>
            </a: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311045" indent="-305285">
              <a:lnSpc>
                <a:spcPct val="150000"/>
              </a:lnSpc>
              <a:spcAft>
                <a:spcPts val="1282"/>
              </a:spcAft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There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 is </a:t>
            </a: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no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need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 to </a:t>
            </a: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defend</a:t>
            </a:r>
            <a:r>
              <a:rPr lang="nl-NL" sz="2400" kern="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2400" kern="0" dirty="0" err="1">
                <a:solidFill>
                  <a:srgbClr val="000000"/>
                </a:solidFill>
                <a:latin typeface="Calibri" pitchFamily="34" charset="0"/>
              </a:rPr>
              <a:t>yourself</a:t>
            </a: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311045" indent="-305285">
              <a:lnSpc>
                <a:spcPct val="150000"/>
              </a:lnSpc>
              <a:spcAft>
                <a:spcPts val="1282"/>
              </a:spcAft>
              <a:buFont typeface="Arial" pitchFamily="34" charset="0"/>
              <a:buChar char="•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nl-NL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311045" indent="-305285">
              <a:lnSpc>
                <a:spcPct val="150000"/>
              </a:lnSpc>
              <a:spcAft>
                <a:spcPts val="1282"/>
              </a:spcAft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cs-CZ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311045" indent="-305285">
              <a:lnSpc>
                <a:spcPct val="150000"/>
              </a:lnSpc>
              <a:spcAft>
                <a:spcPts val="1282"/>
              </a:spcAft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cs-CZ" sz="2400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311045" indent="-305285">
              <a:lnSpc>
                <a:spcPct val="150000"/>
              </a:lnSpc>
              <a:spcAft>
                <a:spcPts val="1282"/>
              </a:spcAft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endParaRPr lang="cs-CZ" sz="2400" kern="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9311BA34-18E0-F8D6-1F95-15E7517C4B03}"/>
              </a:ext>
            </a:extLst>
          </p:cNvPr>
          <p:cNvSpPr txBox="1"/>
          <p:nvPr/>
        </p:nvSpPr>
        <p:spPr>
          <a:xfrm>
            <a:off x="822960" y="1087381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2" dirty="0">
                <a:solidFill>
                  <a:srgbClr val="7D1E1E"/>
                </a:solidFill>
                <a:latin typeface="Cambria"/>
              </a:rPr>
              <a:t>Feedback </a:t>
            </a:r>
            <a:r>
              <a:rPr lang="cs-CZ" sz="2400" b="0" strike="noStrike" spc="-12" dirty="0" err="1">
                <a:solidFill>
                  <a:srgbClr val="7D1E1E"/>
                </a:solidFill>
                <a:latin typeface="Cambria"/>
              </a:rPr>
              <a:t>rules</a:t>
            </a:r>
            <a:endParaRPr lang="cs-CZ" sz="2400" b="0" strike="noStrike" spc="-12" dirty="0">
              <a:solidFill>
                <a:srgbClr val="7D1E1E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01409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1193400" y="190332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0" strike="noStrike" spc="-1">
                <a:solidFill>
                  <a:srgbClr val="7D1E1E"/>
                </a:solidFill>
                <a:latin typeface="Cambria"/>
              </a:rPr>
              <a:t>Thank you for your attention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pic>
        <p:nvPicPr>
          <p:cNvPr id="248" name="Picture 2" descr="http://www.mobileapples.com/Assets/Content/Screensavers/Bye%20Bye.gif"/>
          <p:cNvPicPr/>
          <p:nvPr/>
        </p:nvPicPr>
        <p:blipFill>
          <a:blip r:embed="rId2"/>
          <a:stretch/>
        </p:blipFill>
        <p:spPr>
          <a:xfrm>
            <a:off x="8112240" y="3976200"/>
            <a:ext cx="2577240" cy="3436560"/>
          </a:xfrm>
          <a:prstGeom prst="rect">
            <a:avLst/>
          </a:prstGeom>
          <a:ln w="0">
            <a:noFill/>
          </a:ln>
        </p:spPr>
      </p:pic>
      <p:sp>
        <p:nvSpPr>
          <p:cNvPr id="249" name="TextShape 2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400" b="0" strike="noStrike" spc="-1" dirty="0">
                <a:solidFill>
                  <a:srgbClr val="7D1E1E"/>
                </a:solidFill>
                <a:latin typeface="Cambria"/>
              </a:rPr>
              <a:t>Lectures and seminars, timing and calendar</a:t>
            </a: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3 lectures (other dates in reserve), 3 hours each (theoretically split in 2)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12:00 – 13:30 Lecture 1, 13:30 – 15:00 Lecture 2 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6 seminars, 3 </a:t>
            </a: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hours each</a:t>
            </a: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Seminars are 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mandatory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For seminars, make sure you can </a:t>
            </a: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actively participate</a:t>
            </a: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 marL="457560" lvl="1">
              <a:spcBef>
                <a:spcPts val="479"/>
              </a:spcBef>
              <a:buClr>
                <a:srgbClr val="7D1E1E"/>
              </a:buClr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All communication by email</a:t>
            </a: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In case of COVID</a:t>
            </a:r>
            <a:endParaRPr lang="en-GB" sz="2400" b="0" strike="noStrike" spc="-1" dirty="0">
              <a:solidFill>
                <a:srgbClr val="7D1E1E"/>
              </a:solidFill>
              <a:latin typeface="Cambri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You need to follow the standard guidelines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In case in-person teaching is not possible:</a:t>
            </a:r>
          </a:p>
          <a:p>
            <a:pPr marL="800280" lvl="1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All classes move to online mode</a:t>
            </a:r>
          </a:p>
          <a:p>
            <a:pPr marL="800280" lvl="1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At the exactly same time</a:t>
            </a:r>
          </a:p>
          <a:p>
            <a:pPr marL="800280" lvl="1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Keep your camera on</a:t>
            </a:r>
          </a:p>
          <a:p>
            <a:pPr marL="800280" lvl="1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You still need to actively participate</a:t>
            </a:r>
          </a:p>
          <a:p>
            <a:pPr marL="800280" lvl="1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Everything is recorded </a:t>
            </a:r>
          </a:p>
          <a:p>
            <a:pPr marL="800280" lvl="1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Exams </a:t>
            </a: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6117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Schedule</a:t>
            </a:r>
            <a:endParaRPr lang="en-GB" sz="2400" b="0" strike="noStrike" spc="-1" dirty="0">
              <a:solidFill>
                <a:srgbClr val="7D1E1E"/>
              </a:solidFill>
              <a:latin typeface="Cambri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Lectures: 24.2., 10.3., 24.3., </a:t>
            </a:r>
            <a:r>
              <a:rPr lang="en-GB" sz="2400" strike="noStrike" spc="-1" dirty="0">
                <a:solidFill>
                  <a:srgbClr val="000000"/>
                </a:solidFill>
                <a:latin typeface="Cambria"/>
              </a:rPr>
              <a:t>12:00--15:50</a:t>
            </a: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, room</a:t>
            </a:r>
            <a:r>
              <a:rPr lang="en-GB" sz="2400" strike="noStrike" spc="-1" dirty="0">
                <a:solidFill>
                  <a:srgbClr val="000000"/>
                </a:solidFill>
                <a:latin typeface="Cambria"/>
              </a:rPr>
              <a:t> S309</a:t>
            </a: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Lectures not mandatory</a:t>
            </a: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Seminars: 25.2., 11.3., 25.3., 8.4., 25.4., 6.5., </a:t>
            </a:r>
            <a:r>
              <a:rPr lang="en-GB" sz="2400" strike="noStrike" spc="-1" dirty="0">
                <a:solidFill>
                  <a:srgbClr val="000000"/>
                </a:solidFill>
                <a:latin typeface="Cambria"/>
              </a:rPr>
              <a:t>12:00--15:50</a:t>
            </a: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, room</a:t>
            </a:r>
            <a:r>
              <a:rPr lang="en-GB" sz="2400" strike="noStrike" spc="-1" dirty="0">
                <a:solidFill>
                  <a:srgbClr val="000000"/>
                </a:solidFill>
                <a:latin typeface="Cambria"/>
              </a:rPr>
              <a:t> S309</a:t>
            </a: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Seminars 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mandatory</a:t>
            </a: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endParaRPr lang="cs-CZ" sz="2400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pc="-1" dirty="0">
                <a:solidFill>
                  <a:srgbClr val="000000"/>
                </a:solidFill>
                <a:latin typeface="Cambria"/>
              </a:rPr>
              <a:t>Changes are possible, and will be announced by email</a:t>
            </a: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 marL="343080" indent="-342720"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strike="noStrike" spc="-1" dirty="0">
                <a:solidFill>
                  <a:srgbClr val="000000"/>
                </a:solidFill>
                <a:latin typeface="Cambria"/>
              </a:rPr>
              <a:t>Other lecture and seminar days in reserve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  <p:pic>
        <p:nvPicPr>
          <p:cNvPr id="1025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0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Course requirements – how do you pass this class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</a:pP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1) </a:t>
            </a:r>
            <a:r>
              <a:rPr lang="en-GB" sz="2400" b="1" strike="noStrike" spc="-1" dirty="0">
                <a:solidFill>
                  <a:srgbClr val="000000"/>
                </a:solidFill>
                <a:latin typeface="Cambria"/>
              </a:rPr>
              <a:t>Attendance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 at seminars (85%)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	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Maximum - </a:t>
            </a:r>
            <a:r>
              <a:rPr lang="en-GB" sz="2400" b="1" strike="noStrike" spc="-1" dirty="0">
                <a:solidFill>
                  <a:srgbClr val="000000"/>
                </a:solidFill>
                <a:latin typeface="Cambria"/>
              </a:rPr>
              <a:t>missing </a:t>
            </a: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only </a:t>
            </a:r>
            <a:r>
              <a:rPr lang="en-GB" sz="2400" b="1" strike="noStrike" spc="-1" dirty="0">
                <a:solidFill>
                  <a:srgbClr val="000000"/>
                </a:solidFill>
                <a:latin typeface="Cambria"/>
              </a:rPr>
              <a:t>two 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seminars</a:t>
            </a:r>
            <a:r>
              <a:rPr lang="cs-CZ" sz="2400" b="0" strike="noStrike" spc="-1" dirty="0">
                <a:solidFill>
                  <a:srgbClr val="000000"/>
                </a:solidFill>
                <a:latin typeface="Cambria"/>
              </a:rPr>
              <a:t> (out of six</a:t>
            </a:r>
            <a:r>
              <a:rPr lang="cs-CZ" sz="2400" spc="-1" dirty="0">
                <a:solidFill>
                  <a:srgbClr val="000000"/>
                </a:solidFill>
                <a:latin typeface="Cambria"/>
              </a:rPr>
              <a:t>)</a:t>
            </a: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40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One more reminder – seminars work only with your active participation.</a:t>
            </a: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400" b="1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Do not worry about getting the an</a:t>
            </a:r>
            <a:r>
              <a:rPr lang="cs-CZ" sz="2400" b="1" spc="-1" dirty="0">
                <a:solidFill>
                  <a:srgbClr val="000000"/>
                </a:solidFill>
                <a:latin typeface="Cambria"/>
              </a:rPr>
              <a:t>swers wrong, or not having perfect English. Your work in the class helps both you and your classmates.</a:t>
            </a:r>
            <a:endParaRPr lang="cs-CZ" sz="2200" b="1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093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7D1E1E"/>
                </a:solidFill>
                <a:latin typeface="Cambria"/>
              </a:rPr>
              <a:t>Course requirements – how do you pass this class</a:t>
            </a:r>
            <a:endParaRPr lang="cs-CZ" sz="2400" b="0" strike="noStrike" spc="-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97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400" b="1" strike="noStrike" spc="-1" dirty="0">
                <a:solidFill>
                  <a:srgbClr val="000000"/>
                </a:solidFill>
                <a:latin typeface="Cambria"/>
              </a:rPr>
              <a:t>2) P</a:t>
            </a:r>
            <a:r>
              <a:rPr lang="en-GB" sz="2400" b="1" strike="noStrike" spc="-1" dirty="0" err="1">
                <a:solidFill>
                  <a:srgbClr val="000000"/>
                </a:solidFill>
                <a:latin typeface="Cambria"/>
              </a:rPr>
              <a:t>resentation</a:t>
            </a:r>
            <a:r>
              <a:rPr lang="en-GB" sz="2400" b="0" strike="noStrike" spc="-1" dirty="0">
                <a:solidFill>
                  <a:srgbClr val="000000"/>
                </a:solidFill>
                <a:latin typeface="Cambria"/>
              </a:rPr>
              <a:t> at the seminar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A professional </a:t>
            </a:r>
            <a:r>
              <a:rPr lang="en-GB" sz="2200" b="0" strike="noStrike" spc="-1" dirty="0">
                <a:solidFill>
                  <a:srgbClr val="000000"/>
                </a:solidFill>
                <a:latin typeface="Cambria"/>
              </a:rPr>
              <a:t>presentation </a:t>
            </a: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with a clear aim </a:t>
            </a:r>
            <a:r>
              <a:rPr lang="en-GB" sz="2200" b="0" strike="noStrike" spc="-1" dirty="0">
                <a:solidFill>
                  <a:srgbClr val="000000"/>
                </a:solidFill>
                <a:latin typeface="Cambria"/>
              </a:rPr>
              <a:t>to </a:t>
            </a: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give </a:t>
            </a:r>
            <a:r>
              <a:rPr lang="en-GB" sz="2200" b="1" strike="noStrike" spc="-1" dirty="0">
                <a:solidFill>
                  <a:srgbClr val="000000"/>
                </a:solidFill>
                <a:latin typeface="Cambria"/>
              </a:rPr>
              <a:t>information</a:t>
            </a:r>
            <a:r>
              <a:rPr lang="en-GB" sz="2200" b="0" strike="noStrike" spc="-1" dirty="0">
                <a:solidFill>
                  <a:srgbClr val="000000"/>
                </a:solidFill>
                <a:latin typeface="Cambria"/>
              </a:rPr>
              <a:t> or to </a:t>
            </a:r>
            <a:r>
              <a:rPr lang="en-GB" sz="2200" b="1" strike="noStrike" spc="-1" dirty="0">
                <a:solidFill>
                  <a:srgbClr val="000000"/>
                </a:solidFill>
                <a:latin typeface="Cambria"/>
              </a:rPr>
              <a:t>persuade</a:t>
            </a:r>
            <a:endParaRPr lang="cs-CZ" sz="2200" b="1" strike="noStrike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b="1" spc="-1" dirty="0">
              <a:solidFill>
                <a:srgbClr val="000000"/>
              </a:solidFill>
              <a:latin typeface="Cambria"/>
            </a:endParaRP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b="1" strike="noStrike" spc="-1" dirty="0">
                <a:solidFill>
                  <a:srgbClr val="000000"/>
                </a:solidFill>
                <a:latin typeface="Cambria"/>
              </a:rPr>
              <a:t>Three steps</a:t>
            </a:r>
          </a:p>
          <a:p>
            <a:pPr marL="743040" lvl="1" indent="-342720"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23rd</a:t>
            </a:r>
            <a:r>
              <a:rPr lang="en-GB" sz="2200" strike="noStrike" spc="-1" dirty="0">
                <a:solidFill>
                  <a:srgbClr val="000000"/>
                </a:solidFill>
                <a:latin typeface="Cambria"/>
              </a:rPr>
              <a:t> of </a:t>
            </a:r>
            <a:r>
              <a:rPr lang="cs-CZ" sz="2200" spc="-1" dirty="0">
                <a:solidFill>
                  <a:srgbClr val="000000"/>
                </a:solidFill>
                <a:latin typeface="Cambria"/>
              </a:rPr>
              <a:t>March </a:t>
            </a: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– deadline to choose topic in IS - </a:t>
            </a:r>
            <a:r>
              <a:rPr lang="cs-CZ" sz="2200" b="0" strike="noStrike" spc="-1" dirty="0">
                <a:solidFill>
                  <a:srgbClr val="000000"/>
                </a:solidFill>
                <a:latin typeface="Cambria"/>
              </a:rPr>
              <a:t>There will be an IS option provided where you mark down your topic and goal before the presentation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8th of April – short verbal description of your presentation goal and sources at the seminar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r>
              <a:rPr lang="cs-CZ" sz="2200" spc="-1" dirty="0">
                <a:solidFill>
                  <a:srgbClr val="000000"/>
                </a:solidFill>
                <a:latin typeface="Cambria"/>
              </a:rPr>
              <a:t>6</a:t>
            </a:r>
            <a:r>
              <a:rPr lang="cs-CZ" sz="2200" strike="noStrike" spc="-1" dirty="0">
                <a:solidFill>
                  <a:srgbClr val="000000"/>
                </a:solidFill>
                <a:latin typeface="Cambria"/>
              </a:rPr>
              <a:t>th of May – The actual presentation</a:t>
            </a:r>
          </a:p>
          <a:p>
            <a:pPr marL="743040" lvl="1" indent="-342720">
              <a:lnSpc>
                <a:spcPct val="100000"/>
              </a:lnSpc>
              <a:spcBef>
                <a:spcPts val="439"/>
              </a:spcBef>
              <a:buClr>
                <a:srgbClr val="7D1E1E"/>
              </a:buClr>
              <a:buFont typeface="Wingdings" charset="2"/>
              <a:buChar char=""/>
              <a:tabLst>
                <a:tab pos="0" algn="l"/>
              </a:tabLst>
            </a:pPr>
            <a:endParaRPr lang="cs-CZ" sz="220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277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1219320" y="1125360"/>
            <a:ext cx="10362960" cy="502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b="0" strike="noStrike" spc="-1">
                <a:solidFill>
                  <a:srgbClr val="7D1E1E"/>
                </a:solidFill>
                <a:latin typeface="Cambria"/>
              </a:rPr>
              <a:t>Course requirements</a:t>
            </a:r>
            <a:endParaRPr lang="cs-CZ" sz="2400" b="0" strike="noStrike" spc="-1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1200240" y="1773360"/>
            <a:ext cx="10362960" cy="4357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 marL="12600" indent="-342720">
              <a:lnSpc>
                <a:spcPct val="100000"/>
              </a:lnSpc>
              <a:spcBef>
                <a:spcPts val="349"/>
              </a:spcBef>
              <a:buClr>
                <a:srgbClr val="7D1E1E"/>
              </a:buClr>
              <a:buFont typeface="Wingdings" charset="2"/>
              <a:buChar char=""/>
              <a:tabLst>
                <a:tab pos="527760" algn="l"/>
              </a:tabLst>
            </a:pPr>
            <a:r>
              <a:rPr lang="cs-CZ" sz="2400" b="1" strike="noStrike" spc="-7" dirty="0">
                <a:solidFill>
                  <a:srgbClr val="3D3C2C"/>
                </a:solidFill>
                <a:latin typeface="Cambria"/>
                <a:ea typeface="Cambria"/>
              </a:rPr>
              <a:t>3) </a:t>
            </a:r>
            <a:r>
              <a:rPr lang="en-GB" sz="2400" b="1" strike="noStrike" spc="-7" dirty="0">
                <a:solidFill>
                  <a:srgbClr val="3D3C2C"/>
                </a:solidFill>
                <a:latin typeface="Cambria"/>
                <a:ea typeface="Cambria"/>
              </a:rPr>
              <a:t>Test (minimum level of </a:t>
            </a:r>
            <a:r>
              <a:rPr lang="en-GB" sz="2400" b="1" strike="noStrike" spc="-12" dirty="0">
                <a:solidFill>
                  <a:srgbClr val="3D3C2C"/>
                </a:solidFill>
                <a:latin typeface="Cambria"/>
                <a:ea typeface="Cambria"/>
              </a:rPr>
              <a:t>knowledge</a:t>
            </a:r>
            <a:r>
              <a:rPr lang="en-GB" sz="2400" b="1" strike="noStrike" spc="49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1" strike="noStrike" spc="-12" dirty="0">
                <a:solidFill>
                  <a:srgbClr val="3D3C2C"/>
                </a:solidFill>
                <a:latin typeface="Cambria"/>
                <a:ea typeface="Cambria"/>
              </a:rPr>
              <a:t>60%)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413280" indent="-342720">
              <a:lnSpc>
                <a:spcPct val="100000"/>
              </a:lnSpc>
              <a:spcBef>
                <a:spcPts val="235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theoretical</a:t>
            </a:r>
            <a:r>
              <a:rPr lang="en-GB" sz="2400" b="0" strike="noStrike" spc="-5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knowledge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926640" indent="-513360">
              <a:lnSpc>
                <a:spcPct val="9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assessing practical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communication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skills </a:t>
            </a:r>
            <a:r>
              <a:rPr lang="en-GB" sz="2400" b="0" strike="noStrike" spc="-12" dirty="0">
                <a:solidFill>
                  <a:srgbClr val="3D3C2C"/>
                </a:solidFill>
                <a:latin typeface="Cambria"/>
                <a:ea typeface="Cambria"/>
              </a:rPr>
              <a:t>(via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practical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examples, correcting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wrong  statements,</a:t>
            </a:r>
            <a:r>
              <a:rPr lang="en-GB" sz="2400" b="0" strike="noStrike" spc="-52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etc.)</a:t>
            </a:r>
            <a:endParaRPr lang="cs-CZ" sz="2400" b="0" strike="noStrike" spc="-7" dirty="0">
              <a:solidFill>
                <a:srgbClr val="3D3C2C"/>
              </a:solidFill>
              <a:latin typeface="Cambria"/>
              <a:ea typeface="Cambria"/>
            </a:endParaRPr>
          </a:p>
          <a:p>
            <a:pPr marL="926640" indent="-513360">
              <a:lnSpc>
                <a:spcPct val="9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cs-CZ" sz="2400" spc="-7" dirty="0">
                <a:solidFill>
                  <a:srgbClr val="3D3C2C"/>
                </a:solidFill>
                <a:latin typeface="Cambria"/>
                <a:ea typeface="Cambria"/>
              </a:rPr>
              <a:t>Abc and open ended questions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0640" indent="-342720">
              <a:lnSpc>
                <a:spcPct val="100000"/>
              </a:lnSpc>
              <a:spcBef>
                <a:spcPts val="479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en-GB" sz="2400" b="0" strike="noStrike" spc="-12" dirty="0">
                <a:solidFill>
                  <a:srgbClr val="3D3C2C"/>
                </a:solidFill>
                <a:latin typeface="Cambria"/>
                <a:ea typeface="Cambria"/>
              </a:rPr>
              <a:t>Assessment</a:t>
            </a:r>
            <a:r>
              <a:rPr lang="en-GB" sz="2400" b="0" strike="noStrike" spc="-185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criteria: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35200" lvl="1" indent="-342720">
              <a:lnSpc>
                <a:spcPts val="2279"/>
              </a:lnSpc>
              <a:spcBef>
                <a:spcPts val="249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quantity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and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quality of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theoretical</a:t>
            </a:r>
            <a:r>
              <a:rPr lang="en-GB" sz="2400" b="0" strike="noStrike" spc="-120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knowledge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35200" lvl="1" indent="-342720">
              <a:lnSpc>
                <a:spcPts val="2279"/>
              </a:lnSpc>
              <a:spcBef>
                <a:spcPts val="249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understanding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theory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35200" lvl="1" indent="-342720">
              <a:spcBef>
                <a:spcPts val="241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ability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to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apply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gained</a:t>
            </a:r>
            <a:r>
              <a:rPr lang="en-GB" sz="2400" b="0" strike="noStrike" spc="-80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knowledge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 marL="835200" lvl="1" indent="-342720">
              <a:spcBef>
                <a:spcPts val="241"/>
              </a:spcBef>
              <a:buClr>
                <a:srgbClr val="7D1E1E"/>
              </a:buClr>
              <a:buFont typeface="Wingdings" charset="2"/>
              <a:buChar char=""/>
              <a:tabLst>
                <a:tab pos="926640" algn="l"/>
              </a:tabLst>
            </a:pPr>
            <a:r>
              <a:rPr lang="en-GB" sz="2400" b="0" strike="noStrike" spc="-1" dirty="0">
                <a:solidFill>
                  <a:srgbClr val="3D3C2C"/>
                </a:solidFill>
                <a:latin typeface="Cambria"/>
                <a:ea typeface="Cambria"/>
              </a:rPr>
              <a:t>extent of the development of relevant</a:t>
            </a:r>
            <a:r>
              <a:rPr lang="en-GB" sz="2400" b="0" strike="noStrike" spc="-145" dirty="0">
                <a:solidFill>
                  <a:srgbClr val="3D3C2C"/>
                </a:solidFill>
                <a:latin typeface="Cambria"/>
                <a:ea typeface="Cambria"/>
              </a:rPr>
              <a:t> </a:t>
            </a:r>
            <a:r>
              <a:rPr lang="en-GB" sz="2400" b="0" strike="noStrike" spc="-7" dirty="0">
                <a:solidFill>
                  <a:srgbClr val="3D3C2C"/>
                </a:solidFill>
                <a:latin typeface="Cambria"/>
                <a:ea typeface="Cambria"/>
              </a:rPr>
              <a:t>skills</a:t>
            </a: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cs-CZ" sz="2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201" name="TextShape 3"/>
          <p:cNvSpPr txBox="1"/>
          <p:nvPr/>
        </p:nvSpPr>
        <p:spPr>
          <a:xfrm>
            <a:off x="3609000" y="6442200"/>
            <a:ext cx="6783480" cy="26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000" b="0" strike="noStrike" spc="-1">
                <a:solidFill>
                  <a:srgbClr val="777777"/>
                </a:solidFill>
                <a:latin typeface="Cambria"/>
              </a:rPr>
              <a:t>MPV_COMA Communication and Managerial Skills Training</a:t>
            </a:r>
            <a:endParaRPr lang="en-GB" sz="10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1930</TotalTime>
  <Words>1977</Words>
  <Application>Microsoft Office PowerPoint</Application>
  <PresentationFormat>Širokoúhlá obrazovka</PresentationFormat>
  <Paragraphs>312</Paragraphs>
  <Slides>38</Slides>
  <Notes>2</Notes>
  <HiddenSlides>10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38</vt:i4>
      </vt:variant>
    </vt:vector>
  </HeadingPairs>
  <TitlesOfParts>
    <vt:vector size="49" baseType="lpstr">
      <vt:lpstr>Arial</vt:lpstr>
      <vt:lpstr>Calibri</vt:lpstr>
      <vt:lpstr>Cambria</vt:lpstr>
      <vt:lpstr>Century Gothic</vt:lpstr>
      <vt:lpstr>Symbol</vt:lpstr>
      <vt:lpstr>Times New Roman</vt:lpstr>
      <vt:lpstr>Verdana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subject/>
  <dc:creator>Seeger</dc:creator>
  <dc:description/>
  <cp:lastModifiedBy>Řezáč Jan</cp:lastModifiedBy>
  <cp:revision>73</cp:revision>
  <dcterms:created xsi:type="dcterms:W3CDTF">2016-03-06T16:01:46Z</dcterms:created>
  <dcterms:modified xsi:type="dcterms:W3CDTF">2024-02-27T12:33:44Z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1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