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52"/>
  </p:notesMasterIdLst>
  <p:sldIdLst>
    <p:sldId id="256" r:id="rId5"/>
    <p:sldId id="388" r:id="rId6"/>
    <p:sldId id="389" r:id="rId7"/>
    <p:sldId id="399" r:id="rId8"/>
    <p:sldId id="409" r:id="rId9"/>
    <p:sldId id="390" r:id="rId10"/>
    <p:sldId id="391" r:id="rId11"/>
    <p:sldId id="401" r:id="rId12"/>
    <p:sldId id="378" r:id="rId13"/>
    <p:sldId id="392" r:id="rId14"/>
    <p:sldId id="393" r:id="rId15"/>
    <p:sldId id="261" r:id="rId16"/>
    <p:sldId id="377" r:id="rId17"/>
    <p:sldId id="387" r:id="rId18"/>
    <p:sldId id="394" r:id="rId19"/>
    <p:sldId id="263" r:id="rId20"/>
    <p:sldId id="379" r:id="rId21"/>
    <p:sldId id="397" r:id="rId22"/>
    <p:sldId id="398" r:id="rId23"/>
    <p:sldId id="400" r:id="rId24"/>
    <p:sldId id="271" r:id="rId25"/>
    <p:sldId id="402" r:id="rId26"/>
    <p:sldId id="403" r:id="rId27"/>
    <p:sldId id="405" r:id="rId28"/>
    <p:sldId id="406" r:id="rId29"/>
    <p:sldId id="407" r:id="rId30"/>
    <p:sldId id="415" r:id="rId31"/>
    <p:sldId id="416" r:id="rId32"/>
    <p:sldId id="280" r:id="rId33"/>
    <p:sldId id="373" r:id="rId34"/>
    <p:sldId id="269" r:id="rId35"/>
    <p:sldId id="375" r:id="rId36"/>
    <p:sldId id="278" r:id="rId37"/>
    <p:sldId id="273" r:id="rId38"/>
    <p:sldId id="380" r:id="rId39"/>
    <p:sldId id="279" r:id="rId40"/>
    <p:sldId id="382" r:id="rId41"/>
    <p:sldId id="411" r:id="rId42"/>
    <p:sldId id="412" r:id="rId43"/>
    <p:sldId id="321" r:id="rId44"/>
    <p:sldId id="322" r:id="rId45"/>
    <p:sldId id="323" r:id="rId46"/>
    <p:sldId id="413" r:id="rId47"/>
    <p:sldId id="414" r:id="rId48"/>
    <p:sldId id="381" r:id="rId49"/>
    <p:sldId id="410" r:id="rId50"/>
    <p:sldId id="277" r:id="rId51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5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073BC-6181-4DA8-98A3-26EB6B6DEB75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A0873-9DA6-4940-9853-C59D4E3D0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422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A0873-9DA6-4940-9853-C59D4E3D085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83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A0873-9DA6-4940-9853-C59D4E3D085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34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ubTitle"/>
          </p:nvPr>
        </p:nvSpPr>
        <p:spPr>
          <a:xfrm>
            <a:off x="1219320" y="1125360"/>
            <a:ext cx="10362960" cy="2332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9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subTitle"/>
          </p:nvPr>
        </p:nvSpPr>
        <p:spPr>
          <a:xfrm>
            <a:off x="1219320" y="1125360"/>
            <a:ext cx="10362960" cy="2332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3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3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3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3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subTitle"/>
          </p:nvPr>
        </p:nvSpPr>
        <p:spPr>
          <a:xfrm>
            <a:off x="1219320" y="1125360"/>
            <a:ext cx="10362960" cy="2332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7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7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8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8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8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subTitle"/>
          </p:nvPr>
        </p:nvSpPr>
        <p:spPr>
          <a:xfrm>
            <a:off x="1219320" y="1125360"/>
            <a:ext cx="10362960" cy="2332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w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AEAEA"/>
            </a:gs>
            <a:gs pos="100000">
              <a:srgbClr val="D9D9D9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stomShape 1" hidden="1"/>
          <p:cNvSpPr/>
          <p:nvPr/>
        </p:nvSpPr>
        <p:spPr>
          <a:xfrm>
            <a:off x="0" y="-6480"/>
            <a:ext cx="12191760" cy="812520"/>
          </a:xfrm>
          <a:prstGeom prst="rect">
            <a:avLst/>
          </a:prstGeom>
          <a:gradFill rotWithShape="0">
            <a:gsLst>
              <a:gs pos="0">
                <a:srgbClr val="7D1E1E"/>
              </a:gs>
              <a:gs pos="100000">
                <a:srgbClr val="5E1616"/>
              </a:gs>
            </a:gsLst>
            <a:lin ang="18900000"/>
          </a:gradFill>
          <a:ln w="9525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" name="CustomShape 2" hidden="1"/>
          <p:cNvSpPr/>
          <p:nvPr/>
        </p:nvSpPr>
        <p:spPr>
          <a:xfrm>
            <a:off x="9552240" y="463680"/>
            <a:ext cx="2059200" cy="16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cs-CZ" sz="1100" b="1" strike="noStrike" spc="-1">
                <a:solidFill>
                  <a:srgbClr val="FFFFFF"/>
                </a:solidFill>
                <a:latin typeface="Cambria"/>
              </a:rPr>
              <a:t>www.econ.muni.cz</a:t>
            </a:r>
            <a:endParaRPr lang="en-GB" sz="1100" b="0" strike="noStrike" spc="-1">
              <a:latin typeface="Arial"/>
            </a:endParaRPr>
          </a:p>
        </p:txBody>
      </p:sp>
      <p:pic>
        <p:nvPicPr>
          <p:cNvPr id="2" name="Picture 13" descr="pruh+znak_ESF_13_gray4+bily_RGB"/>
          <p:cNvPicPr/>
          <p:nvPr/>
        </p:nvPicPr>
        <p:blipFill>
          <a:blip r:embed="rId14"/>
          <a:srcRect t="32014" b="60695"/>
          <a:stretch/>
        </p:blipFill>
        <p:spPr>
          <a:xfrm>
            <a:off x="556560" y="25560"/>
            <a:ext cx="3119760" cy="993240"/>
          </a:xfrm>
          <a:prstGeom prst="rect">
            <a:avLst/>
          </a:prstGeom>
          <a:ln w="0">
            <a:noFill/>
          </a:ln>
        </p:spPr>
      </p:pic>
      <p:pic>
        <p:nvPicPr>
          <p:cNvPr id="3" name="Picture 15" descr="pruh+znak_ESF_13_gray4+bily_RGB"/>
          <p:cNvPicPr/>
          <p:nvPr/>
        </p:nvPicPr>
        <p:blipFill>
          <a:blip r:embed="rId14"/>
          <a:srcRect t="63434" b="33293"/>
          <a:stretch/>
        </p:blipFill>
        <p:spPr>
          <a:xfrm>
            <a:off x="556560" y="6410160"/>
            <a:ext cx="3119760" cy="445680"/>
          </a:xfrm>
          <a:prstGeom prst="rect">
            <a:avLst/>
          </a:prstGeom>
          <a:ln w="0">
            <a:noFill/>
          </a:ln>
        </p:spPr>
      </p:pic>
      <p:pic>
        <p:nvPicPr>
          <p:cNvPr id="4" name="Picture 16" descr="text_zahlavi"/>
          <p:cNvPicPr/>
          <p:nvPr/>
        </p:nvPicPr>
        <p:blipFill>
          <a:blip r:embed="rId15"/>
          <a:stretch/>
        </p:blipFill>
        <p:spPr>
          <a:xfrm>
            <a:off x="3606840" y="222120"/>
            <a:ext cx="5763240" cy="374400"/>
          </a:xfrm>
          <a:prstGeom prst="rect">
            <a:avLst/>
          </a:prstGeom>
          <a:ln w="0">
            <a:noFill/>
          </a:ln>
        </p:spPr>
      </p:pic>
      <p:sp>
        <p:nvSpPr>
          <p:cNvPr id="5" name="PlaceHolder 3"/>
          <p:cNvSpPr>
            <a:spLocks noGrp="1"/>
          </p:cNvSpPr>
          <p:nvPr>
            <p:ph type="title"/>
          </p:nvPr>
        </p:nvSpPr>
        <p:spPr>
          <a:xfrm>
            <a:off x="3609000" y="2709720"/>
            <a:ext cx="7958160" cy="3455640"/>
          </a:xfrm>
          <a:prstGeom prst="rect">
            <a:avLst/>
          </a:prstGeom>
        </p:spPr>
        <p:txBody>
          <a:bodyPr lIns="0" tIns="0" rIns="0" bIns="1080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1" strike="noStrike" spc="-1">
                <a:solidFill>
                  <a:srgbClr val="7D1E1E"/>
                </a:solidFill>
                <a:latin typeface="Cambria"/>
              </a:rPr>
              <a:t>Kliknutím lze upravit styl.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ftr"/>
          </p:nvPr>
        </p:nvSpPr>
        <p:spPr>
          <a:xfrm>
            <a:off x="3609000" y="6442200"/>
            <a:ext cx="6614280" cy="279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sldNum"/>
          </p:nvPr>
        </p:nvSpPr>
        <p:spPr>
          <a:xfrm>
            <a:off x="10703880" y="6442200"/>
            <a:ext cx="878040" cy="279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EAFD6CA2-8FF0-4EC8-AA9F-21D3EC7702CC}" type="slidenum">
              <a:rPr lang="en-US" sz="1000" b="1" strike="noStrike" spc="-1">
                <a:solidFill>
                  <a:srgbClr val="7D1E1E"/>
                </a:solidFill>
                <a:latin typeface="Cambria"/>
              </a:rPr>
              <a:t>‹#›</a:t>
            </a:fld>
            <a:endParaRPr lang="en-GB" sz="1000" b="0" strike="noStrike" spc="-1">
              <a:latin typeface="Times New Roman"/>
            </a:endParaRPr>
          </a:p>
        </p:txBody>
      </p:sp>
      <p:sp>
        <p:nvSpPr>
          <p:cNvPr id="8" name="CustomShape 6"/>
          <p:cNvSpPr/>
          <p:nvPr/>
        </p:nvSpPr>
        <p:spPr>
          <a:xfrm>
            <a:off x="0" y="-6480"/>
            <a:ext cx="12191760" cy="2355480"/>
          </a:xfrm>
          <a:prstGeom prst="rect">
            <a:avLst/>
          </a:prstGeom>
          <a:gradFill rotWithShape="0">
            <a:gsLst>
              <a:gs pos="0">
                <a:srgbClr val="7D1E1E"/>
              </a:gs>
              <a:gs pos="100000">
                <a:srgbClr val="5E1616"/>
              </a:gs>
            </a:gsLst>
            <a:lin ang="18900000"/>
          </a:gradFill>
          <a:ln w="9525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" name="Picture 21" descr="text_TITL"/>
          <p:cNvPicPr/>
          <p:nvPr/>
        </p:nvPicPr>
        <p:blipFill>
          <a:blip r:embed="rId16"/>
          <a:stretch/>
        </p:blipFill>
        <p:spPr>
          <a:xfrm>
            <a:off x="3587760" y="798480"/>
            <a:ext cx="5018400" cy="845640"/>
          </a:xfrm>
          <a:prstGeom prst="rect">
            <a:avLst/>
          </a:prstGeom>
          <a:ln w="0">
            <a:noFill/>
          </a:ln>
        </p:spPr>
      </p:pic>
      <p:pic>
        <p:nvPicPr>
          <p:cNvPr id="10" name="Picture 22" descr="pruh_TITL"/>
          <p:cNvPicPr/>
          <p:nvPr/>
        </p:nvPicPr>
        <p:blipFill>
          <a:blip r:embed="rId17"/>
          <a:stretch/>
        </p:blipFill>
        <p:spPr>
          <a:xfrm>
            <a:off x="1200240" y="50760"/>
            <a:ext cx="1862280" cy="6762240"/>
          </a:xfrm>
          <a:prstGeom prst="rect">
            <a:avLst/>
          </a:prstGeom>
          <a:ln w="0">
            <a:noFill/>
          </a:ln>
        </p:spPr>
      </p:pic>
      <p:pic>
        <p:nvPicPr>
          <p:cNvPr id="11" name="Picture 23" descr="N:\work\projekty\šablony\sablony\logoC.wmf"/>
          <p:cNvPicPr/>
          <p:nvPr/>
        </p:nvPicPr>
        <p:blipFill>
          <a:blip r:embed="rId18"/>
          <a:stretch/>
        </p:blipFill>
        <p:spPr>
          <a:xfrm>
            <a:off x="1128240" y="533520"/>
            <a:ext cx="2008440" cy="1506240"/>
          </a:xfrm>
          <a:prstGeom prst="rect">
            <a:avLst/>
          </a:prstGeom>
          <a:ln w="0">
            <a:noFill/>
          </a:ln>
        </p:spPr>
      </p:pic>
      <p:sp>
        <p:nvSpPr>
          <p:cNvPr id="12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latin typeface="Cambria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AEAEA"/>
            </a:gs>
            <a:gs pos="100000">
              <a:srgbClr val="D9D9D9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0" y="-6480"/>
            <a:ext cx="12191760" cy="812520"/>
          </a:xfrm>
          <a:prstGeom prst="rect">
            <a:avLst/>
          </a:prstGeom>
          <a:gradFill rotWithShape="0">
            <a:gsLst>
              <a:gs pos="0">
                <a:srgbClr val="7D1E1E"/>
              </a:gs>
              <a:gs pos="100000">
                <a:srgbClr val="5E1616"/>
              </a:gs>
            </a:gsLst>
            <a:lin ang="18900000"/>
          </a:gradFill>
          <a:ln w="9525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" name="CustomShape 2"/>
          <p:cNvSpPr/>
          <p:nvPr/>
        </p:nvSpPr>
        <p:spPr>
          <a:xfrm>
            <a:off x="9552240" y="463680"/>
            <a:ext cx="2059200" cy="16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cs-CZ" sz="1100" b="1" strike="noStrike" spc="-1">
                <a:solidFill>
                  <a:srgbClr val="FFFFFF"/>
                </a:solidFill>
                <a:latin typeface="Cambria"/>
              </a:rPr>
              <a:t>www.econ.muni.cz</a:t>
            </a:r>
            <a:endParaRPr lang="en-GB" sz="1100" b="0" strike="noStrike" spc="-1">
              <a:latin typeface="Arial"/>
            </a:endParaRPr>
          </a:p>
        </p:txBody>
      </p:sp>
      <p:pic>
        <p:nvPicPr>
          <p:cNvPr id="51" name="Picture 13" descr="pruh+znak_ESF_13_gray4+bily_RGB"/>
          <p:cNvPicPr/>
          <p:nvPr/>
        </p:nvPicPr>
        <p:blipFill>
          <a:blip r:embed="rId14"/>
          <a:srcRect t="32014" b="60695"/>
          <a:stretch/>
        </p:blipFill>
        <p:spPr>
          <a:xfrm>
            <a:off x="556560" y="25560"/>
            <a:ext cx="3119760" cy="993240"/>
          </a:xfrm>
          <a:prstGeom prst="rect">
            <a:avLst/>
          </a:prstGeom>
          <a:ln w="0">
            <a:noFill/>
          </a:ln>
        </p:spPr>
      </p:pic>
      <p:pic>
        <p:nvPicPr>
          <p:cNvPr id="52" name="Picture 15" descr="pruh+znak_ESF_13_gray4+bily_RGB"/>
          <p:cNvPicPr/>
          <p:nvPr/>
        </p:nvPicPr>
        <p:blipFill>
          <a:blip r:embed="rId14"/>
          <a:srcRect t="63434" b="33293"/>
          <a:stretch/>
        </p:blipFill>
        <p:spPr>
          <a:xfrm>
            <a:off x="556560" y="6410160"/>
            <a:ext cx="3119760" cy="445680"/>
          </a:xfrm>
          <a:prstGeom prst="rect">
            <a:avLst/>
          </a:prstGeom>
          <a:ln w="0">
            <a:noFill/>
          </a:ln>
        </p:spPr>
      </p:pic>
      <p:pic>
        <p:nvPicPr>
          <p:cNvPr id="53" name="Picture 16" descr="text_zahlavi"/>
          <p:cNvPicPr/>
          <p:nvPr/>
        </p:nvPicPr>
        <p:blipFill>
          <a:blip r:embed="rId15"/>
          <a:stretch/>
        </p:blipFill>
        <p:spPr>
          <a:xfrm>
            <a:off x="3606840" y="222120"/>
            <a:ext cx="5763240" cy="374400"/>
          </a:xfrm>
          <a:prstGeom prst="rect">
            <a:avLst/>
          </a:prstGeom>
          <a:ln w="0">
            <a:noFill/>
          </a:ln>
        </p:spPr>
      </p:pic>
      <p:sp>
        <p:nvSpPr>
          <p:cNvPr id="54" name="PlaceHolder 3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>
                <a:solidFill>
                  <a:srgbClr val="7D1E1E"/>
                </a:solidFill>
                <a:latin typeface="Cambria"/>
              </a:rPr>
              <a:t>Kliknutím lze upravit styl.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1200240" y="1773360"/>
            <a:ext cx="10362960" cy="4357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0" strike="noStrike" spc="-1">
                <a:solidFill>
                  <a:srgbClr val="000000"/>
                </a:solidFill>
                <a:latin typeface="Cambria"/>
              </a:rPr>
              <a:t>Kliknutím lze upravit styly předlohy textu.</a:t>
            </a:r>
          </a:p>
          <a:p>
            <a:pPr marL="743040" lvl="1" indent="-28548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200" b="0" strike="noStrike" spc="-1">
                <a:solidFill>
                  <a:srgbClr val="000000"/>
                </a:solidFill>
                <a:latin typeface="Cambria"/>
              </a:rPr>
              <a:t>Druhá úroveň</a:t>
            </a:r>
          </a:p>
          <a:p>
            <a:pPr marL="1143000" lvl="2" indent="-228240">
              <a:lnSpc>
                <a:spcPct val="100000"/>
              </a:lnSpc>
              <a:spcBef>
                <a:spcPts val="400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Třetí úroveň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7D1E1E"/>
              </a:buClr>
              <a:buFont typeface="Wingdings" charset="2"/>
              <a:buChar char="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Čtvrtá úroveň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7D1E1E"/>
              </a:buClr>
              <a:buFont typeface="Wingdings" charset="2"/>
              <a:buChar char="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Pátá úroveň</a:t>
            </a:r>
          </a:p>
        </p:txBody>
      </p:sp>
      <p:sp>
        <p:nvSpPr>
          <p:cNvPr id="56" name="PlaceHolder 5"/>
          <p:cNvSpPr>
            <a:spLocks noGrp="1"/>
          </p:cNvSpPr>
          <p:nvPr>
            <p:ph type="ftr"/>
          </p:nvPr>
        </p:nvSpPr>
        <p:spPr>
          <a:xfrm>
            <a:off x="3609000" y="6442200"/>
            <a:ext cx="6783480" cy="263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57" name="PlaceHolder 6"/>
          <p:cNvSpPr>
            <a:spLocks noGrp="1"/>
          </p:cNvSpPr>
          <p:nvPr>
            <p:ph type="sldNum"/>
          </p:nvPr>
        </p:nvSpPr>
        <p:spPr>
          <a:xfrm>
            <a:off x="10697760" y="6442200"/>
            <a:ext cx="884520" cy="263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4785E002-4ED1-495E-96D2-284957091B99}" type="slidenum">
              <a:rPr lang="en-US" sz="1000" b="1" strike="noStrike" spc="-1">
                <a:solidFill>
                  <a:srgbClr val="7D1E1E"/>
                </a:solidFill>
                <a:latin typeface="Cambria"/>
              </a:rPr>
              <a:t>‹#›</a:t>
            </a:fld>
            <a:endParaRPr lang="en-GB" sz="10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AEAEA"/>
            </a:gs>
            <a:gs pos="100000">
              <a:srgbClr val="D9D9D9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0" y="-6480"/>
            <a:ext cx="12191760" cy="812520"/>
          </a:xfrm>
          <a:prstGeom prst="rect">
            <a:avLst/>
          </a:prstGeom>
          <a:gradFill rotWithShape="0">
            <a:gsLst>
              <a:gs pos="0">
                <a:srgbClr val="7D1E1E"/>
              </a:gs>
              <a:gs pos="100000">
                <a:srgbClr val="5E1616"/>
              </a:gs>
            </a:gsLst>
            <a:lin ang="18900000"/>
          </a:gradFill>
          <a:ln w="9525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" name="CustomShape 2"/>
          <p:cNvSpPr/>
          <p:nvPr/>
        </p:nvSpPr>
        <p:spPr>
          <a:xfrm>
            <a:off x="9552240" y="463680"/>
            <a:ext cx="2059200" cy="16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cs-CZ" sz="1100" b="1" strike="noStrike" spc="-1">
                <a:solidFill>
                  <a:srgbClr val="FFFFFF"/>
                </a:solidFill>
                <a:latin typeface="Cambria"/>
              </a:rPr>
              <a:t>www.econ.muni.cz</a:t>
            </a:r>
            <a:endParaRPr lang="en-GB" sz="1100" b="0" strike="noStrike" spc="-1">
              <a:latin typeface="Arial"/>
            </a:endParaRPr>
          </a:p>
        </p:txBody>
      </p:sp>
      <p:pic>
        <p:nvPicPr>
          <p:cNvPr id="96" name="Picture 13" descr="pruh+znak_ESF_13_gray4+bily_RGB"/>
          <p:cNvPicPr/>
          <p:nvPr/>
        </p:nvPicPr>
        <p:blipFill>
          <a:blip r:embed="rId14"/>
          <a:srcRect t="32014" b="60695"/>
          <a:stretch/>
        </p:blipFill>
        <p:spPr>
          <a:xfrm>
            <a:off x="556560" y="25560"/>
            <a:ext cx="3119760" cy="993240"/>
          </a:xfrm>
          <a:prstGeom prst="rect">
            <a:avLst/>
          </a:prstGeom>
          <a:ln w="0">
            <a:noFill/>
          </a:ln>
        </p:spPr>
      </p:pic>
      <p:pic>
        <p:nvPicPr>
          <p:cNvPr id="97" name="Picture 15" descr="pruh+znak_ESF_13_gray4+bily_RGB"/>
          <p:cNvPicPr/>
          <p:nvPr/>
        </p:nvPicPr>
        <p:blipFill>
          <a:blip r:embed="rId14"/>
          <a:srcRect t="63434" b="33293"/>
          <a:stretch/>
        </p:blipFill>
        <p:spPr>
          <a:xfrm>
            <a:off x="556560" y="6410160"/>
            <a:ext cx="3119760" cy="445680"/>
          </a:xfrm>
          <a:prstGeom prst="rect">
            <a:avLst/>
          </a:prstGeom>
          <a:ln w="0">
            <a:noFill/>
          </a:ln>
        </p:spPr>
      </p:pic>
      <p:pic>
        <p:nvPicPr>
          <p:cNvPr id="98" name="Picture 16" descr="text_zahlavi"/>
          <p:cNvPicPr/>
          <p:nvPr/>
        </p:nvPicPr>
        <p:blipFill>
          <a:blip r:embed="rId15"/>
          <a:stretch/>
        </p:blipFill>
        <p:spPr>
          <a:xfrm>
            <a:off x="3606840" y="222120"/>
            <a:ext cx="5763240" cy="374400"/>
          </a:xfrm>
          <a:prstGeom prst="rect">
            <a:avLst/>
          </a:prstGeom>
          <a:ln w="0">
            <a:noFill/>
          </a:ln>
        </p:spPr>
      </p:pic>
      <p:sp>
        <p:nvSpPr>
          <p:cNvPr id="99" name="PlaceHolder 3"/>
          <p:cNvSpPr>
            <a:spLocks noGrp="1"/>
          </p:cNvSpPr>
          <p:nvPr>
            <p:ph type="ftr"/>
          </p:nvPr>
        </p:nvSpPr>
        <p:spPr>
          <a:xfrm>
            <a:off x="3609000" y="6442200"/>
            <a:ext cx="6783480" cy="263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2400" b="0" strike="noStrike" spc="-1">
              <a:latin typeface="Times New Roman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dt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CA7608BC-773F-4240-9CE1-D531C9214F59}" type="datetime">
              <a:rPr lang="en-US" sz="1800" b="0" strike="noStrike" spc="-1">
                <a:solidFill>
                  <a:srgbClr val="8B8B8B"/>
                </a:solidFill>
                <a:latin typeface="Cambria"/>
              </a:rPr>
              <a:t>2/18/2025</a:t>
            </a:fld>
            <a:endParaRPr lang="en-GB" sz="1800" b="0" strike="noStrike" spc="-1">
              <a:latin typeface="Times New Roman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sldNum"/>
          </p:nvPr>
        </p:nvSpPr>
        <p:spPr>
          <a:xfrm>
            <a:off x="10697760" y="6442200"/>
            <a:ext cx="884520" cy="263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39375F28-1397-4C96-B595-E83E4922C85B}" type="slidenum">
              <a:rPr lang="cs-CZ" sz="1000" b="1" strike="noStrike" spc="-1">
                <a:solidFill>
                  <a:srgbClr val="8B8B8B"/>
                </a:solidFill>
                <a:latin typeface="Cambria"/>
              </a:rPr>
              <a:t>‹#›</a:t>
            </a:fld>
            <a:endParaRPr lang="en-GB" sz="1000" b="0" strike="noStrike" spc="-1">
              <a:latin typeface="Times New Roman"/>
            </a:endParaRPr>
          </a:p>
        </p:txBody>
      </p:sp>
      <p:sp>
        <p:nvSpPr>
          <p:cNvPr id="102" name="PlaceHolder 6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cs-CZ" sz="1800" b="0" strike="noStrike" spc="-1">
                <a:solidFill>
                  <a:srgbClr val="000000"/>
                </a:solidFill>
                <a:latin typeface="Verdana"/>
              </a:rPr>
              <a:t>Click to edit the title text format</a:t>
            </a:r>
          </a:p>
        </p:txBody>
      </p:sp>
      <p:sp>
        <p:nvSpPr>
          <p:cNvPr id="103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latin typeface="Cambria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AEAEA"/>
            </a:gs>
            <a:gs pos="100000">
              <a:srgbClr val="D9D9D9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0" y="-6480"/>
            <a:ext cx="12191760" cy="812520"/>
          </a:xfrm>
          <a:prstGeom prst="rect">
            <a:avLst/>
          </a:prstGeom>
          <a:gradFill rotWithShape="0">
            <a:gsLst>
              <a:gs pos="0">
                <a:srgbClr val="7D1E1E"/>
              </a:gs>
              <a:gs pos="100000">
                <a:srgbClr val="5E1616"/>
              </a:gs>
            </a:gsLst>
            <a:lin ang="18900000"/>
          </a:gradFill>
          <a:ln w="9525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1" name="CustomShape 2"/>
          <p:cNvSpPr/>
          <p:nvPr/>
        </p:nvSpPr>
        <p:spPr>
          <a:xfrm>
            <a:off x="9552240" y="463680"/>
            <a:ext cx="2059200" cy="16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cs-CZ" sz="1100" b="1" strike="noStrike" spc="-1">
                <a:solidFill>
                  <a:srgbClr val="FFFFFF"/>
                </a:solidFill>
                <a:latin typeface="Cambria"/>
              </a:rPr>
              <a:t>www.econ.muni.cz</a:t>
            </a:r>
            <a:endParaRPr lang="en-GB" sz="1100" b="0" strike="noStrike" spc="-1">
              <a:latin typeface="Arial"/>
            </a:endParaRPr>
          </a:p>
        </p:txBody>
      </p:sp>
      <p:pic>
        <p:nvPicPr>
          <p:cNvPr id="142" name="Picture 13" descr="pruh+znak_ESF_13_gray4+bily_RGB"/>
          <p:cNvPicPr/>
          <p:nvPr/>
        </p:nvPicPr>
        <p:blipFill>
          <a:blip r:embed="rId14"/>
          <a:srcRect t="32014" b="60695"/>
          <a:stretch/>
        </p:blipFill>
        <p:spPr>
          <a:xfrm>
            <a:off x="556560" y="25560"/>
            <a:ext cx="3119760" cy="993240"/>
          </a:xfrm>
          <a:prstGeom prst="rect">
            <a:avLst/>
          </a:prstGeom>
          <a:ln w="0">
            <a:noFill/>
          </a:ln>
        </p:spPr>
      </p:pic>
      <p:pic>
        <p:nvPicPr>
          <p:cNvPr id="143" name="Picture 15" descr="pruh+znak_ESF_13_gray4+bily_RGB"/>
          <p:cNvPicPr/>
          <p:nvPr/>
        </p:nvPicPr>
        <p:blipFill>
          <a:blip r:embed="rId14"/>
          <a:srcRect t="63434" b="33293"/>
          <a:stretch/>
        </p:blipFill>
        <p:spPr>
          <a:xfrm>
            <a:off x="556560" y="6410160"/>
            <a:ext cx="3119760" cy="445680"/>
          </a:xfrm>
          <a:prstGeom prst="rect">
            <a:avLst/>
          </a:prstGeom>
          <a:ln w="0">
            <a:noFill/>
          </a:ln>
        </p:spPr>
      </p:pic>
      <p:pic>
        <p:nvPicPr>
          <p:cNvPr id="144" name="Picture 16" descr="text_zahlavi"/>
          <p:cNvPicPr/>
          <p:nvPr/>
        </p:nvPicPr>
        <p:blipFill>
          <a:blip r:embed="rId15"/>
          <a:stretch/>
        </p:blipFill>
        <p:spPr>
          <a:xfrm>
            <a:off x="3606840" y="222120"/>
            <a:ext cx="5763240" cy="374400"/>
          </a:xfrm>
          <a:prstGeom prst="rect">
            <a:avLst/>
          </a:prstGeom>
          <a:ln w="0">
            <a:noFill/>
          </a:ln>
        </p:spPr>
      </p:pic>
      <p:sp>
        <p:nvSpPr>
          <p:cNvPr id="145" name="PlaceHolder 3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>
                <a:solidFill>
                  <a:srgbClr val="7D1E1E"/>
                </a:solidFill>
                <a:latin typeface="Cambria"/>
              </a:rPr>
              <a:t>Kliknutím lze upravit styl.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ftr"/>
          </p:nvPr>
        </p:nvSpPr>
        <p:spPr>
          <a:xfrm>
            <a:off x="3609000" y="6442200"/>
            <a:ext cx="6783480" cy="263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 type="sldNum"/>
          </p:nvPr>
        </p:nvSpPr>
        <p:spPr>
          <a:xfrm>
            <a:off x="10697760" y="6442200"/>
            <a:ext cx="884520" cy="263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4D2D6B18-795D-4BA3-AB3E-C5D5C773B065}" type="slidenum">
              <a:rPr lang="en-US" sz="1000" b="1" strike="noStrike" spc="-1">
                <a:solidFill>
                  <a:srgbClr val="7D1E1E"/>
                </a:solidFill>
                <a:latin typeface="Cambria"/>
              </a:rPr>
              <a:t>‹#›</a:t>
            </a:fld>
            <a:endParaRPr lang="en-GB" sz="1000" b="0" strike="noStrike" spc="-1">
              <a:latin typeface="Times New Roman"/>
            </a:endParaRPr>
          </a:p>
        </p:txBody>
      </p:sp>
      <p:sp>
        <p:nvSpPr>
          <p:cNvPr id="148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latin typeface="Cambria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rozpis/tema?fakulta=1456;obdobi=9105;kod=MPV_COMA;predmet=1566953;balikto=511942;balik=511942" TargetMode="Externa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4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3609000" y="2709720"/>
            <a:ext cx="7958160" cy="345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1080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trike="noStrike" spc="-1" dirty="0">
                <a:solidFill>
                  <a:srgbClr val="7D1E1E"/>
                </a:solidFill>
                <a:latin typeface="Cambria"/>
              </a:rPr>
              <a:t>MPV_COMA Communication and Managerial Skills Training </a:t>
            </a:r>
            <a:br>
              <a:rPr dirty="0"/>
            </a:br>
            <a:r>
              <a:rPr lang="en-GB" sz="2400" b="1" strike="noStrike" spc="-1" dirty="0">
                <a:solidFill>
                  <a:srgbClr val="7D1E1E"/>
                </a:solidFill>
                <a:latin typeface="Cambria"/>
              </a:rPr>
              <a:t>Seminar</a:t>
            </a:r>
            <a:r>
              <a:rPr lang="cs-CZ" sz="2400" b="1" strike="noStrike" spc="-1" dirty="0">
                <a:solidFill>
                  <a:srgbClr val="7D1E1E"/>
                </a:solidFill>
                <a:latin typeface="Cambria"/>
              </a:rPr>
              <a:t> 1</a:t>
            </a:r>
            <a:r>
              <a:rPr lang="en-GB" sz="2400" b="1" strike="noStrike" spc="-1" dirty="0">
                <a:solidFill>
                  <a:srgbClr val="7D1E1E"/>
                </a:solidFill>
                <a:latin typeface="Cambria"/>
              </a:rPr>
              <a:t>: Basic Communication Skills</a:t>
            </a:r>
            <a:br>
              <a:rPr dirty="0"/>
            </a:br>
            <a:br>
              <a:rPr dirty="0"/>
            </a:b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6" name="TextShape 2"/>
          <p:cNvSpPr txBox="1"/>
          <p:nvPr/>
        </p:nvSpPr>
        <p:spPr>
          <a:xfrm>
            <a:off x="3609000" y="5373720"/>
            <a:ext cx="7958160" cy="79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cs-CZ" sz="2000" b="1" strike="noStrike" spc="-1" dirty="0">
                <a:solidFill>
                  <a:srgbClr val="000000"/>
                </a:solidFill>
                <a:latin typeface="Cambria"/>
              </a:rPr>
              <a:t>Jan Řezáč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Course requirements – how do you pass this class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DejaVu Sans"/>
              <a:cs typeface="DejaVu Sans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1) </a:t>
            </a:r>
            <a:r>
              <a:rPr kumimoji="0" lang="en-GB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Attendance</a:t>
            </a: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at seminars (85%)</a:t>
            </a: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</a:t>
            </a:r>
            <a:r>
              <a:rPr kumimoji="0" lang="cs-CZ" sz="240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= M</a:t>
            </a:r>
            <a:r>
              <a:rPr kumimoji="0" lang="en-GB" sz="240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issing</a:t>
            </a:r>
            <a:r>
              <a:rPr kumimoji="0" lang="en-GB" sz="240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</a:t>
            </a:r>
            <a:r>
              <a:rPr kumimoji="0" lang="cs-CZ" sz="240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only one </a:t>
            </a:r>
            <a:r>
              <a:rPr kumimoji="0" lang="en-GB" sz="240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seminar</a:t>
            </a:r>
            <a:r>
              <a:rPr kumimoji="0" lang="cs-CZ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</a:t>
            </a: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out of the six</a:t>
            </a:r>
            <a:r>
              <a:rPr kumimoji="0" lang="en-US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</a:t>
            </a: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lang="en-US" sz="2400" spc="-1" noProof="0" dirty="0">
                <a:solidFill>
                  <a:srgbClr val="000000"/>
                </a:solidFill>
                <a:latin typeface="Cambria"/>
                <a:ea typeface="DejaVu Sans"/>
                <a:cs typeface="DejaVu Sans"/>
              </a:rPr>
              <a:t>Missing more than two seminars makes it </a:t>
            </a:r>
            <a:r>
              <a:rPr lang="en-US" sz="2400" b="1" spc="-1" noProof="0" dirty="0">
                <a:solidFill>
                  <a:srgbClr val="000000"/>
                </a:solidFill>
                <a:latin typeface="Cambria"/>
                <a:ea typeface="DejaVu Sans"/>
                <a:cs typeface="DejaVu Sans"/>
              </a:rPr>
              <a:t>not possible to finish the class</a:t>
            </a:r>
            <a:r>
              <a:rPr lang="en-US" sz="2400" spc="-1" noProof="0" dirty="0">
                <a:solidFill>
                  <a:srgbClr val="000000"/>
                </a:solidFill>
                <a:latin typeface="Cambria"/>
                <a:ea typeface="DejaVu Sans"/>
                <a:cs typeface="DejaVu Sans"/>
              </a:rPr>
              <a:t>!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cs-CZ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The seminars work only with your active participation. Be on time,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use </a:t>
            </a:r>
            <a:r>
              <a:rPr kumimoji="0" lang="cs-CZ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electronics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only</a:t>
            </a:r>
            <a:r>
              <a:rPr lang="en-US" sz="2400" b="1" spc="-1" dirty="0">
                <a:solidFill>
                  <a:srgbClr val="000000"/>
                </a:solidFill>
                <a:latin typeface="Cambria"/>
                <a:ea typeface="DejaVu Sans"/>
                <a:cs typeface="DejaVu Sans"/>
              </a:rPr>
              <a:t> to make notes</a:t>
            </a:r>
            <a:r>
              <a:rPr kumimoji="0" lang="cs-CZ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, be present mentally.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en-US" sz="2400" b="1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cs-CZ" sz="2400" b="1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MPV_COMA Communication and Managerial Skills Training</a:t>
            </a:r>
            <a:endParaRPr kumimoji="0" lang="en-GB" sz="1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  <p:pic>
        <p:nvPicPr>
          <p:cNvPr id="1026" name="Picture 2" descr="No laptop sign Royalty Free Vector Image - VectorStock">
            <a:extLst>
              <a:ext uri="{FF2B5EF4-FFF2-40B4-BE49-F238E27FC236}">
                <a16:creationId xmlns:a16="http://schemas.microsoft.com/office/drawing/2014/main" id="{6F053573-3EA1-6C2C-0AAE-361F205CE8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4021" y="4242025"/>
            <a:ext cx="1649179" cy="1794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8455" y="4242025"/>
            <a:ext cx="1799924" cy="179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936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Course requirements – how do you pass this class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DejaVu Sans"/>
              <a:cs typeface="DejaVu Sans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0" algn="l"/>
              </a:tabLst>
              <a:defRPr/>
            </a:pPr>
            <a:r>
              <a:rPr kumimoji="0" lang="cs-CZ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2) P</a:t>
            </a:r>
            <a:r>
              <a:rPr kumimoji="0" lang="en-GB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resentation</a:t>
            </a: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at the seminar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74304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0" algn="l"/>
              </a:tabLst>
              <a:defRPr/>
            </a:pP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A </a:t>
            </a:r>
            <a:r>
              <a:rPr kumimoji="0" lang="en-GB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presentation on a management</a:t>
            </a:r>
            <a:r>
              <a:rPr kumimoji="0" lang="en-GB" sz="2200" b="0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related topic</a:t>
            </a:r>
            <a:endParaRPr kumimoji="0" lang="cs-CZ" sz="2200" b="1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74304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0" algn="l"/>
              </a:tabLst>
              <a:defRPr/>
            </a:pPr>
            <a:r>
              <a:rPr lang="cs-CZ" sz="2200" b="1" spc="-1" dirty="0">
                <a:solidFill>
                  <a:srgbClr val="000000"/>
                </a:solidFill>
                <a:latin typeface="Cambria"/>
                <a:ea typeface="DejaVu Sans"/>
                <a:cs typeface="DejaVu Sans"/>
              </a:rPr>
              <a:t>Brief on theory, heavy on examples and real world applications</a:t>
            </a:r>
          </a:p>
          <a:p>
            <a:pPr marL="743040" lvl="1" indent="-342720"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  <a:defRPr/>
            </a:pP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There will be an IS option provided </a:t>
            </a:r>
            <a:r>
              <a:rPr kumimoji="0" lang="en-US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at the end</a:t>
            </a:r>
            <a:r>
              <a:rPr kumimoji="0" lang="en-US" sz="2200" b="0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of this week</a:t>
            </a: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, where you mark down your topic and goal before the presentation. </a:t>
            </a:r>
            <a:r>
              <a:rPr kumimoji="0" lang="en-US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An </a:t>
            </a:r>
            <a:r>
              <a:rPr kumimoji="0" lang="en-US" sz="22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em</a:t>
            </a: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ail will be sen</a:t>
            </a:r>
            <a:r>
              <a:rPr kumimoji="0" lang="en-US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t to you</a:t>
            </a: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.</a:t>
            </a:r>
          </a:p>
          <a:p>
            <a:pPr marL="74304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0" algn="l"/>
              </a:tabLst>
              <a:defRPr/>
            </a:pPr>
            <a:endParaRPr kumimoji="0" lang="cs-CZ" sz="2200" b="1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74304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0" algn="l"/>
              </a:tabLst>
              <a:defRPr/>
            </a:pPr>
            <a:r>
              <a:rPr kumimoji="0" lang="cs-CZ" sz="22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Three steps</a:t>
            </a:r>
            <a:r>
              <a:rPr kumimoji="0" lang="en-US" sz="22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:</a:t>
            </a:r>
            <a:endParaRPr kumimoji="0" lang="cs-CZ" sz="2200" b="1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74304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0" algn="l"/>
              </a:tabLst>
              <a:defRPr/>
            </a:pPr>
            <a:r>
              <a:rPr kumimoji="0" lang="cs-CZ" sz="22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Before</a:t>
            </a: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</a:t>
            </a:r>
            <a:r>
              <a:rPr kumimoji="0" lang="cs-CZ" sz="22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Seminar</a:t>
            </a: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</a:t>
            </a:r>
            <a:r>
              <a:rPr kumimoji="0" lang="en-US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2</a:t>
            </a: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: deadline to choose topic in IS. </a:t>
            </a:r>
          </a:p>
          <a:p>
            <a:pPr marL="74304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0" algn="l"/>
              </a:tabLst>
              <a:defRPr/>
            </a:pP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Seminar </a:t>
            </a:r>
            <a:r>
              <a:rPr kumimoji="0" lang="en-US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3</a:t>
            </a: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– short verbal description of your presentation outline and sources at the seminar</a:t>
            </a:r>
          </a:p>
          <a:p>
            <a:pPr marL="74304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0" algn="l"/>
              </a:tabLst>
              <a:defRPr/>
            </a:pP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Seminar 5 – your actual presentation</a:t>
            </a:r>
          </a:p>
          <a:p>
            <a:pPr marL="74304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0" algn="l"/>
              </a:tabLst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MPV_COMA Communication and Managerial Skills Training</a:t>
            </a:r>
            <a:endParaRPr kumimoji="0" lang="en-GB" sz="1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642778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-1" normalizeH="0" baseline="0" noProof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Course requirements</a:t>
            </a:r>
            <a:endParaRPr kumimoji="0" lang="cs-CZ" sz="2400" b="0" i="0" u="none" strike="noStrike" kern="1200" cap="none" spc="-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DejaVu Sans"/>
              <a:cs typeface="DejaVu Sans"/>
            </a:endParaRPr>
          </a:p>
        </p:txBody>
      </p:sp>
      <p:sp>
        <p:nvSpPr>
          <p:cNvPr id="200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marR="0" lvl="0" indent="-342720" algn="l" defTabSz="914400" rtl="0" eaLnBrk="1" fontAlgn="auto" latinLnBrk="0" hangingPunct="1">
              <a:lnSpc>
                <a:spcPct val="100000"/>
              </a:lnSpc>
              <a:spcBef>
                <a:spcPts val="34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527760" algn="l"/>
              </a:tabLst>
              <a:defRPr/>
            </a:pPr>
            <a:r>
              <a:rPr kumimoji="0" lang="cs-CZ" sz="2400" b="1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3) </a:t>
            </a:r>
            <a:r>
              <a:rPr kumimoji="0" lang="en-GB" sz="2400" b="1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Test (minimum level of </a:t>
            </a:r>
            <a:r>
              <a:rPr kumimoji="0" lang="en-GB" sz="2400" b="1" i="0" u="none" strike="noStrike" kern="1200" cap="none" spc="-12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knowledge</a:t>
            </a:r>
            <a:r>
              <a:rPr kumimoji="0" lang="en-GB" sz="2400" b="1" i="0" u="none" strike="noStrike" kern="1200" cap="none" spc="49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 </a:t>
            </a:r>
            <a:r>
              <a:rPr kumimoji="0" lang="en-GB" sz="2400" b="1" i="0" u="none" strike="noStrike" kern="1200" cap="none" spc="-12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60%)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4132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235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926640" algn="l"/>
              </a:tabLst>
              <a:defRPr/>
            </a:pPr>
            <a:r>
              <a:rPr kumimoji="0" lang="en-GB" sz="24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theoretical</a:t>
            </a:r>
            <a:r>
              <a:rPr kumimoji="0" lang="en-GB" sz="2400" b="0" i="0" u="none" strike="noStrike" kern="1200" cap="none" spc="-52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 </a:t>
            </a: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knowledge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926640" marR="0" lvl="0" indent="-513360" algn="l" defTabSz="914400" rtl="0" eaLnBrk="1" fontAlgn="auto" latinLnBrk="0" hangingPunct="1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926640" algn="l"/>
              </a:tabLst>
              <a:defRPr/>
            </a:pPr>
            <a:r>
              <a:rPr kumimoji="0" lang="en-GB" sz="24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assessing practical </a:t>
            </a: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communication </a:t>
            </a:r>
            <a:r>
              <a:rPr kumimoji="0" lang="en-GB" sz="24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skills </a:t>
            </a:r>
            <a:r>
              <a:rPr kumimoji="0" lang="en-GB" sz="2400" b="0" i="0" u="none" strike="noStrike" kern="1200" cap="none" spc="-12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(via </a:t>
            </a:r>
            <a:r>
              <a:rPr kumimoji="0" lang="en-GB" sz="24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practical </a:t>
            </a: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examples, correcting </a:t>
            </a:r>
            <a:r>
              <a:rPr kumimoji="0" lang="en-GB" sz="24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wrong statements,</a:t>
            </a:r>
            <a:r>
              <a:rPr kumimoji="0" lang="en-GB" sz="2400" b="0" i="0" u="none" strike="noStrike" kern="1200" cap="none" spc="-52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 </a:t>
            </a:r>
            <a:r>
              <a:rPr kumimoji="0" lang="en-GB" sz="24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etc.)</a:t>
            </a:r>
            <a:endParaRPr kumimoji="0" lang="cs-CZ" sz="2400" b="0" i="0" u="none" strike="noStrike" kern="1200" cap="none" spc="-7" normalizeH="0" baseline="0" noProof="0" dirty="0">
              <a:ln>
                <a:noFill/>
              </a:ln>
              <a:solidFill>
                <a:srgbClr val="3D3C2C"/>
              </a:solidFill>
              <a:effectLst/>
              <a:uLnTx/>
              <a:uFillTx/>
              <a:latin typeface="Cambria"/>
              <a:ea typeface="Cambria"/>
              <a:cs typeface="DejaVu Sans"/>
            </a:endParaRPr>
          </a:p>
          <a:p>
            <a:pPr marL="926640" marR="0" lvl="0" indent="-513360" algn="l" defTabSz="914400" rtl="0" eaLnBrk="1" fontAlgn="auto" latinLnBrk="0" hangingPunct="1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926640" algn="l"/>
              </a:tabLst>
              <a:defRPr/>
            </a:pPr>
            <a:r>
              <a:rPr kumimoji="0" lang="cs-CZ" sz="24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A</a:t>
            </a:r>
            <a:r>
              <a:rPr kumimoji="0" lang="en-US" sz="24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BC</a:t>
            </a:r>
            <a:r>
              <a:rPr kumimoji="0" lang="cs-CZ" sz="24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 </a:t>
            </a:r>
            <a:r>
              <a:rPr kumimoji="0" lang="cs-CZ" sz="2400" b="1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and </a:t>
            </a:r>
            <a:r>
              <a:rPr kumimoji="0" lang="cs-CZ" sz="24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open ended questions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8064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926640" algn="l"/>
              </a:tabLst>
              <a:defRPr/>
            </a:pPr>
            <a:r>
              <a:rPr kumimoji="0" lang="en-GB" sz="2400" b="0" i="0" u="none" strike="noStrike" kern="1200" cap="none" spc="-12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Assessment</a:t>
            </a:r>
            <a:r>
              <a:rPr kumimoji="0" lang="en-GB" sz="2400" b="0" i="0" u="none" strike="noStrike" kern="1200" cap="none" spc="-185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 </a:t>
            </a:r>
            <a:r>
              <a:rPr kumimoji="0" lang="en-GB" sz="24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criteria: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835200" marR="0" lvl="1" indent="-342720" algn="l" defTabSz="914400" rtl="0" eaLnBrk="1" fontAlgn="auto" latinLnBrk="0" hangingPunct="1">
              <a:lnSpc>
                <a:spcPts val="2279"/>
              </a:lnSpc>
              <a:spcBef>
                <a:spcPts val="24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926640" algn="l"/>
              </a:tabLst>
              <a:defRPr/>
            </a:pPr>
            <a:r>
              <a:rPr kumimoji="0" lang="en-GB" sz="24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quantity </a:t>
            </a: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and </a:t>
            </a:r>
            <a:r>
              <a:rPr kumimoji="0" lang="en-GB" sz="24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quality of </a:t>
            </a: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theoretical</a:t>
            </a:r>
            <a:r>
              <a:rPr kumimoji="0" lang="en-GB" sz="2400" b="0" i="0" u="none" strike="noStrike" kern="1200" cap="none" spc="-120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 </a:t>
            </a: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knowledge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835200" marR="0" lvl="1" indent="-342720" algn="l" defTabSz="914400" rtl="0" eaLnBrk="1" fontAlgn="auto" latinLnBrk="0" hangingPunct="1">
              <a:lnSpc>
                <a:spcPts val="2279"/>
              </a:lnSpc>
              <a:spcBef>
                <a:spcPts val="24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926640" algn="l"/>
              </a:tabLst>
              <a:defRPr/>
            </a:pPr>
            <a:r>
              <a:rPr kumimoji="0" lang="en-GB" sz="24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understanding </a:t>
            </a: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theory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835200" marR="0" lvl="1" indent="-342720" algn="l" defTabSz="914400" rtl="0" eaLnBrk="1" fontAlgn="auto" latinLnBrk="0" hangingPunct="1">
              <a:lnSpc>
                <a:spcPct val="100000"/>
              </a:lnSpc>
              <a:spcBef>
                <a:spcPts val="241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926640" algn="l"/>
              </a:tabLst>
              <a:defRPr/>
            </a:pPr>
            <a:r>
              <a:rPr kumimoji="0" lang="en-GB" sz="24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ability </a:t>
            </a: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to </a:t>
            </a:r>
            <a:r>
              <a:rPr kumimoji="0" lang="en-GB" sz="24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apply </a:t>
            </a: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gained</a:t>
            </a:r>
            <a:r>
              <a:rPr kumimoji="0" lang="en-GB" sz="2400" b="0" i="0" u="none" strike="noStrike" kern="1200" cap="none" spc="-80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 </a:t>
            </a: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knowledge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835200" marR="0" lvl="1" indent="-342720" algn="l" defTabSz="914400" rtl="0" eaLnBrk="1" fontAlgn="auto" latinLnBrk="0" hangingPunct="1">
              <a:lnSpc>
                <a:spcPct val="100000"/>
              </a:lnSpc>
              <a:spcBef>
                <a:spcPts val="241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926640" algn="l"/>
              </a:tabLst>
              <a:defRPr/>
            </a:pP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extent of the development of relevant</a:t>
            </a:r>
            <a:r>
              <a:rPr kumimoji="0" lang="en-GB" sz="2400" b="0" i="0" u="none" strike="noStrike" kern="1200" cap="none" spc="-145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 </a:t>
            </a:r>
            <a:r>
              <a:rPr kumimoji="0" lang="en-GB" sz="24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skills</a:t>
            </a:r>
          </a:p>
          <a:p>
            <a:pPr marL="835200" marR="0" lvl="1" indent="-342720" algn="l" defTabSz="914400" rtl="0" eaLnBrk="1" fontAlgn="auto" latinLnBrk="0" hangingPunct="1">
              <a:lnSpc>
                <a:spcPct val="100000"/>
              </a:lnSpc>
              <a:spcBef>
                <a:spcPts val="241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926640" algn="l"/>
              </a:tabLst>
              <a:defRPr/>
            </a:pPr>
            <a:r>
              <a:rPr lang="en-GB" sz="2400" spc="-7" dirty="0">
                <a:solidFill>
                  <a:srgbClr val="3D3C2C"/>
                </a:solidFill>
                <a:latin typeface="Cambria"/>
                <a:ea typeface="Cambria"/>
                <a:cs typeface="DejaVu Sans"/>
              </a:rPr>
              <a:t>NOT presentation, class participation or attendance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201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MPV_COMA Communication and Managerial Skills Training</a:t>
            </a:r>
            <a:endParaRPr kumimoji="0" lang="en-GB" sz="1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Presentation </a:t>
            </a:r>
            <a:r>
              <a:rPr lang="en-US" sz="2400" b="0" strike="noStrike" spc="-1" dirty="0">
                <a:solidFill>
                  <a:srgbClr val="7D1E1E"/>
                </a:solidFill>
                <a:latin typeface="Cambria"/>
              </a:rPr>
              <a:t>work progress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400320" lvl="1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tabLst>
                <a:tab pos="0" algn="l"/>
              </a:tabLst>
            </a:pPr>
            <a:r>
              <a:rPr lang="en-GB" sz="2200" spc="-1" dirty="0">
                <a:solidFill>
                  <a:srgbClr val="000000"/>
                </a:solidFill>
                <a:latin typeface="Cambria"/>
                <a:hlinkClick r:id="rId2"/>
              </a:rPr>
              <a:t>https://is.muni.cz/auth/rozpis/tema?fakulta=1456;obdobi=9105;kod=MPV_COMA;predmet=1566953;balikto=511942;balik=511942</a:t>
            </a:r>
            <a:endParaRPr lang="en-GB" sz="2200" spc="-1" dirty="0">
              <a:solidFill>
                <a:srgbClr val="000000"/>
              </a:solidFill>
              <a:latin typeface="Cambria"/>
            </a:endParaRPr>
          </a:p>
          <a:p>
            <a:pPr marL="400320" lvl="1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tabLst>
                <a:tab pos="0" algn="l"/>
              </a:tabLst>
            </a:pPr>
            <a:endParaRPr lang="en-GB" sz="2200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r>
              <a:rPr lang="en-GB" sz="2200" spc="-1" dirty="0">
                <a:solidFill>
                  <a:srgbClr val="000000"/>
                </a:solidFill>
                <a:latin typeface="Cambria"/>
              </a:rPr>
              <a:t>Take a small amount of time to find a topic you like.</a:t>
            </a: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en-GB" sz="2200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r>
              <a:rPr lang="en-GB" sz="2200" spc="-1" dirty="0">
                <a:solidFill>
                  <a:srgbClr val="000000"/>
                </a:solidFill>
                <a:latin typeface="Cambria"/>
              </a:rPr>
              <a:t>Start </a:t>
            </a:r>
            <a:r>
              <a:rPr lang="cs-CZ" sz="2200" spc="-1" dirty="0" err="1">
                <a:solidFill>
                  <a:srgbClr val="000000"/>
                </a:solidFill>
                <a:latin typeface="Cambria"/>
              </a:rPr>
              <a:t>browsing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relevant sources – the attached material is a good start.</a:t>
            </a: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en-GB" sz="2200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r>
              <a:rPr lang="en-GB" sz="2200" spc="-1" dirty="0">
                <a:solidFill>
                  <a:srgbClr val="000000"/>
                </a:solidFill>
                <a:latin typeface="Cambria"/>
              </a:rPr>
              <a:t>Describe something useful you learned from the topic, not the topic</a:t>
            </a: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en-GB" sz="2200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r>
              <a:rPr lang="en-GB" sz="2200" spc="-1" dirty="0">
                <a:solidFill>
                  <a:srgbClr val="000000"/>
                </a:solidFill>
                <a:latin typeface="Cambria"/>
              </a:rPr>
              <a:t>Specific example &amp; case studies are better than theoretical concepts</a:t>
            </a: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en-GB" sz="2200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r>
              <a:rPr lang="en-GB" sz="2200" spc="-1" dirty="0">
                <a:solidFill>
                  <a:srgbClr val="000000"/>
                </a:solidFill>
                <a:latin typeface="Cambria"/>
              </a:rPr>
              <a:t>Before you </a:t>
            </a:r>
            <a:r>
              <a:rPr lang="cs-CZ" sz="2200" spc="-1" dirty="0" err="1">
                <a:solidFill>
                  <a:srgbClr val="000000"/>
                </a:solidFill>
                <a:latin typeface="Cambria"/>
              </a:rPr>
              <a:t>present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cs-CZ" sz="2200" spc="-1" dirty="0" err="1">
                <a:solidFill>
                  <a:srgbClr val="000000"/>
                </a:solidFill>
                <a:latin typeface="Cambria"/>
              </a:rPr>
              <a:t>you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cs-CZ" sz="2200" spc="-1" dirty="0" err="1">
                <a:solidFill>
                  <a:srgbClr val="000000"/>
                </a:solidFill>
                <a:latin typeface="Cambria"/>
              </a:rPr>
              <a:t>can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 test </a:t>
            </a:r>
            <a:r>
              <a:rPr lang="cs-CZ" sz="2200" spc="-1" dirty="0" err="1">
                <a:solidFill>
                  <a:srgbClr val="000000"/>
                </a:solidFill>
                <a:latin typeface="Cambria"/>
              </a:rPr>
              <a:t>the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cs-CZ" sz="2200" spc="-1" dirty="0" err="1">
                <a:solidFill>
                  <a:srgbClr val="000000"/>
                </a:solidFill>
                <a:latin typeface="Cambria"/>
              </a:rPr>
              <a:t>water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cs-CZ" sz="2200" spc="-1" dirty="0" err="1">
                <a:solidFill>
                  <a:srgbClr val="000000"/>
                </a:solidFill>
                <a:latin typeface="Cambria"/>
              </a:rPr>
              <a:t>with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cs-CZ" sz="2200" spc="-1" dirty="0" err="1">
                <a:solidFill>
                  <a:srgbClr val="000000"/>
                </a:solidFill>
                <a:latin typeface="Cambria"/>
              </a:rPr>
              <a:t>your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outline </a:t>
            </a:r>
            <a:r>
              <a:rPr lang="cs-CZ" sz="2200" spc="-1" dirty="0" err="1">
                <a:solidFill>
                  <a:srgbClr val="000000"/>
                </a:solidFill>
                <a:latin typeface="Cambria"/>
              </a:rPr>
              <a:t>at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the seminar 3</a:t>
            </a: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en-GB" sz="2200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en-GB" sz="2200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cs-CZ" sz="220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25202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How should your presentation look like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r>
              <a:rPr lang="cs-CZ" sz="2200" strike="noStrike" spc="-1" dirty="0">
                <a:solidFill>
                  <a:srgbClr val="000000"/>
                </a:solidFill>
                <a:latin typeface="Cambria"/>
              </a:rPr>
              <a:t>Based on good literature</a:t>
            </a: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r>
              <a:rPr lang="cs-CZ" sz="2200" strike="noStrike" spc="-1" dirty="0">
                <a:solidFill>
                  <a:srgbClr val="000000"/>
                </a:solidFill>
                <a:latin typeface="Cambria"/>
              </a:rPr>
              <a:t>Clear aim and structure</a:t>
            </a:r>
          </a:p>
          <a:p>
            <a:pPr marL="743040" lvl="1" indent="-342720"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r>
              <a:rPr lang="cs-CZ" sz="2200" strike="noStrike" spc="-1" dirty="0">
                <a:solidFill>
                  <a:srgbClr val="000000"/>
                </a:solidFill>
                <a:latin typeface="Cambria"/>
              </a:rPr>
              <a:t>Do not try to cover the whole topic, it is designed for two people</a:t>
            </a: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r>
              <a:rPr lang="cs-CZ" sz="2200" spc="-1" dirty="0">
                <a:solidFill>
                  <a:srgbClr val="000000"/>
                </a:solidFill>
                <a:latin typeface="Cambria"/>
              </a:rPr>
              <a:t>Included feedback from the class preparation session</a:t>
            </a:r>
            <a:endParaRPr lang="cs-CZ" sz="2200" strike="noStrike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r>
              <a:rPr lang="cs-CZ" sz="2200" spc="-1" dirty="0">
                <a:solidFill>
                  <a:srgbClr val="000000"/>
                </a:solidFill>
                <a:latin typeface="Cambria"/>
              </a:rPr>
              <a:t>Easy to understand</a:t>
            </a:r>
            <a:endParaRPr lang="cs-CZ" sz="2200" strike="noStrike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r>
              <a:rPr lang="cs-CZ" sz="2200" spc="-1" dirty="0">
                <a:solidFill>
                  <a:srgbClr val="000000"/>
                </a:solidFill>
                <a:latin typeface="Cambria"/>
              </a:rPr>
              <a:t>Only a short introduction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: 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Most of the topics are known to the class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already</a:t>
            </a:r>
          </a:p>
          <a:p>
            <a:pPr marL="743040" lvl="1" indent="-342720"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Cca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6 minutes in total - Be done with theory and your motivation within 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5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sentences</a:t>
            </a:r>
            <a:endParaRPr lang="en-GB" sz="2200" strike="noStrike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cs-CZ" sz="2200" spc="-1" dirty="0">
              <a:solidFill>
                <a:srgbClr val="000000"/>
              </a:solidFill>
              <a:latin typeface="Cambria"/>
            </a:endParaRPr>
          </a:p>
          <a:p>
            <a:pPr marL="400320" lvl="1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tabLst>
                <a:tab pos="0" algn="l"/>
              </a:tabLst>
            </a:pPr>
            <a:r>
              <a:rPr lang="en-US" sz="2200" strike="noStrike" spc="-1" dirty="0">
                <a:solidFill>
                  <a:srgbClr val="000000"/>
                </a:solidFill>
                <a:latin typeface="Cambria"/>
              </a:rPr>
              <a:t>Your goal is to </a:t>
            </a:r>
            <a:r>
              <a:rPr lang="en-US" sz="2200" strike="noStrike" spc="-1" dirty="0" err="1">
                <a:solidFill>
                  <a:srgbClr val="000000"/>
                </a:solidFill>
                <a:latin typeface="Cambria"/>
              </a:rPr>
              <a:t>i</a:t>
            </a:r>
            <a:r>
              <a:rPr lang="cs-CZ" sz="2200" strike="noStrike" spc="-1" dirty="0">
                <a:solidFill>
                  <a:srgbClr val="000000"/>
                </a:solidFill>
                <a:latin typeface="Cambria"/>
              </a:rPr>
              <a:t>mprove </a:t>
            </a:r>
            <a:r>
              <a:rPr lang="en-US" sz="2200" strike="noStrike" spc="-1" dirty="0">
                <a:solidFill>
                  <a:srgbClr val="000000"/>
                </a:solidFill>
                <a:latin typeface="Cambria"/>
              </a:rPr>
              <a:t>the </a:t>
            </a:r>
            <a:r>
              <a:rPr lang="cs-CZ" sz="2200" strike="noStrike" spc="-1" dirty="0">
                <a:solidFill>
                  <a:srgbClr val="000000"/>
                </a:solidFill>
                <a:latin typeface="Cambria"/>
              </a:rPr>
              <a:t>lives of those who listened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 to you. There will be a whole COMA class to help you do the presentation properly.</a:t>
            </a: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cs-CZ" sz="2200" strike="noStrike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en-GB" sz="220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en-GB" sz="2200" strike="noStrike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cs-CZ" sz="220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11603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-1" normalizeH="0" baseline="0" noProof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Study materials</a:t>
            </a:r>
            <a:endParaRPr kumimoji="0" lang="cs-CZ" sz="2400" b="0" i="0" u="none" strike="noStrike" kern="1200" cap="none" spc="-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DejaVu Sans"/>
              <a:cs typeface="DejaVu Sans"/>
            </a:endParaRPr>
          </a:p>
        </p:txBody>
      </p:sp>
      <p:sp>
        <p:nvSpPr>
          <p:cNvPr id="203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285120" marR="0" lvl="0" indent="-272520" algn="l" defTabSz="914400" rtl="0" eaLnBrk="1" fontAlgn="auto" latinLnBrk="0" hangingPunct="1">
              <a:lnSpc>
                <a:spcPct val="100000"/>
              </a:lnSpc>
              <a:spcBef>
                <a:spcPts val="9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Materials </a:t>
            </a:r>
            <a:r>
              <a:rPr kumimoji="0" lang="en-GB" sz="24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provided </a:t>
            </a: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on </a:t>
            </a:r>
            <a:r>
              <a:rPr kumimoji="0" lang="en-GB" sz="24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lectures  (presentations)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12600" marR="0" lvl="0" indent="-342720" algn="l" defTabSz="914400" rtl="0" eaLnBrk="1" fontAlgn="auto" latinLnBrk="0" hangingPunct="1">
              <a:lnSpc>
                <a:spcPct val="100000"/>
              </a:lnSpc>
              <a:spcBef>
                <a:spcPts val="575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Seminars (presentations </a:t>
            </a:r>
            <a:r>
              <a:rPr kumimoji="0" lang="en-GB" sz="24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and</a:t>
            </a:r>
            <a:r>
              <a:rPr kumimoji="0" lang="en-GB" sz="2400" b="0" i="0" u="none" strike="noStrike" kern="1200" cap="none" spc="-15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 </a:t>
            </a:r>
            <a:r>
              <a:rPr kumimoji="0" lang="en-GB" sz="24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exercises)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12600" marR="0" lvl="0" indent="-342720" algn="l" defTabSz="914400" rtl="0" eaLnBrk="1" fontAlgn="auto" latinLnBrk="0" hangingPunct="1">
              <a:lnSpc>
                <a:spcPct val="100000"/>
              </a:lnSpc>
              <a:spcBef>
                <a:spcPts val="570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Learning</a:t>
            </a:r>
            <a:r>
              <a:rPr kumimoji="0" lang="en-GB" sz="2400" b="0" i="0" u="none" strike="noStrike" kern="1200" cap="none" spc="12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 </a:t>
            </a: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texts: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309240" marR="0" lvl="0" indent="0" algn="l" defTabSz="914400" rtl="0" eaLnBrk="1" fontAlgn="auto" latinLnBrk="0" hangingPunct="1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GB" sz="22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Communication </a:t>
            </a:r>
            <a:r>
              <a:rPr kumimoji="0" lang="en-GB" sz="2200" b="0" i="0" u="none" strike="noStrike" kern="1200" cap="none" spc="-12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process</a:t>
            </a: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309240" marR="0" lvl="0" indent="0" algn="l" defTabSz="914400" rtl="0" eaLnBrk="1" fontAlgn="auto" latinLnBrk="0" hangingPunct="1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GB" sz="22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Effective verbal communication</a:t>
            </a: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309240" marR="0" lvl="0" indent="0" algn="l" defTabSz="914400" rtl="0" eaLnBrk="1" fontAlgn="auto" latinLnBrk="0" hangingPunct="1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GB" sz="22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Basic communication</a:t>
            </a:r>
            <a:r>
              <a:rPr kumimoji="0" lang="en-GB" sz="2200" b="0" i="0" u="none" strike="noStrike" kern="1200" cap="none" spc="-242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 </a:t>
            </a:r>
            <a:r>
              <a:rPr kumimoji="0" lang="en-GB" sz="2200" b="0" i="0" u="none" strike="noStrike" kern="1200" cap="none" spc="-7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skills</a:t>
            </a:r>
            <a:endParaRPr kumimoji="0" lang="cs-CZ" sz="2200" b="0" i="0" u="none" strike="noStrike" kern="1200" cap="none" spc="-7" normalizeH="0" baseline="0" noProof="0" dirty="0">
              <a:ln>
                <a:noFill/>
              </a:ln>
              <a:solidFill>
                <a:srgbClr val="3D3C2C"/>
              </a:solidFill>
              <a:effectLst/>
              <a:uLnTx/>
              <a:uFillTx/>
              <a:latin typeface="Cambria"/>
              <a:ea typeface="Cambria"/>
              <a:cs typeface="DejaVu Sans"/>
            </a:endParaRPr>
          </a:p>
          <a:p>
            <a:pPr marL="309240" marR="0" lvl="0" indent="0" algn="l" defTabSz="914400" rtl="0" eaLnBrk="1" fontAlgn="auto" latinLnBrk="0" hangingPunct="1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cs-CZ" sz="2200" b="0" i="0" u="none" strike="noStrike" kern="1200" cap="none" spc="-7" normalizeH="0" baseline="0" noProof="0" dirty="0">
              <a:ln>
                <a:noFill/>
              </a:ln>
              <a:solidFill>
                <a:srgbClr val="3D3C2C"/>
              </a:solidFill>
              <a:effectLst/>
              <a:uLnTx/>
              <a:uFillTx/>
              <a:latin typeface="Cambria"/>
              <a:ea typeface="Cambria"/>
              <a:cs typeface="DejaVu Sans"/>
            </a:endParaRPr>
          </a:p>
          <a:p>
            <a:pPr marL="309240" marR="0" lvl="0" indent="0" algn="l" defTabSz="914400" rtl="0" eaLnBrk="1" fontAlgn="auto" latinLnBrk="0" hangingPunct="1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https://is.muni.cz/auth/el/econ/jaro2022/MPV_COMA/um/68157015/?lang=en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204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MPV_COMA Communication and Managerial Skills Training</a:t>
            </a:r>
            <a:endParaRPr kumimoji="0" lang="en-GB" sz="1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7">
                <a:solidFill>
                  <a:srgbClr val="7D1E1E"/>
                </a:solidFill>
                <a:latin typeface="Cambria"/>
              </a:rPr>
              <a:t>Further </a:t>
            </a:r>
            <a:r>
              <a:rPr lang="en-GB" sz="2400" b="0" strike="noStrike" spc="-12">
                <a:solidFill>
                  <a:srgbClr val="7D1E1E"/>
                </a:solidFill>
                <a:latin typeface="Cambria"/>
              </a:rPr>
              <a:t>readings </a:t>
            </a:r>
            <a:r>
              <a:rPr lang="en-GB" sz="2400" b="0" strike="noStrike" spc="-7">
                <a:solidFill>
                  <a:srgbClr val="7D1E1E"/>
                </a:solidFill>
                <a:latin typeface="Cambria"/>
              </a:rPr>
              <a:t>in</a:t>
            </a:r>
            <a:r>
              <a:rPr lang="en-GB" sz="2400" b="0" strike="noStrike" spc="-1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b="0" strike="noStrike" spc="-12">
                <a:solidFill>
                  <a:srgbClr val="7D1E1E"/>
                </a:solidFill>
                <a:latin typeface="Cambria"/>
              </a:rPr>
              <a:t>pdf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6" name="TextShape 2"/>
          <p:cNvSpPr txBox="1"/>
          <p:nvPr/>
        </p:nvSpPr>
        <p:spPr>
          <a:xfrm>
            <a:off x="1200240" y="1773360"/>
            <a:ext cx="10362960" cy="204786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7" dirty="0">
                <a:solidFill>
                  <a:srgbClr val="3D3C2C"/>
                </a:solidFill>
                <a:latin typeface="Century Gothic"/>
              </a:rPr>
              <a:t>E-</a:t>
            </a:r>
            <a:r>
              <a:rPr lang="en-GB" sz="2400" b="0" strike="noStrike" spc="-7" dirty="0" err="1">
                <a:solidFill>
                  <a:srgbClr val="3D3C2C"/>
                </a:solidFill>
                <a:latin typeface="Century Gothic"/>
              </a:rPr>
              <a:t>book_I_Effective</a:t>
            </a:r>
            <a:r>
              <a:rPr lang="en-GB" sz="2400" b="0" strike="noStrike" spc="-7" dirty="0">
                <a:solidFill>
                  <a:srgbClr val="3D3C2C"/>
                </a:solidFill>
                <a:latin typeface="Century Gothic"/>
              </a:rPr>
              <a:t>-Communication-Skills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12600" indent="-342720">
              <a:lnSpc>
                <a:spcPct val="100000"/>
              </a:lnSpc>
              <a:spcBef>
                <a:spcPts val="5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7" dirty="0">
                <a:solidFill>
                  <a:srgbClr val="3D3C2C"/>
                </a:solidFill>
                <a:latin typeface="Century Gothic"/>
              </a:rPr>
              <a:t>E-</a:t>
            </a:r>
            <a:r>
              <a:rPr lang="en-GB" sz="2400" b="0" strike="noStrike" spc="-7" dirty="0" err="1">
                <a:solidFill>
                  <a:srgbClr val="3D3C2C"/>
                </a:solidFill>
                <a:latin typeface="Century Gothic"/>
              </a:rPr>
              <a:t>book_II_Business</a:t>
            </a:r>
            <a:r>
              <a:rPr lang="en-GB" sz="2400" b="0" strike="noStrike" spc="-7" dirty="0">
                <a:solidFill>
                  <a:srgbClr val="3D3C2C"/>
                </a:solidFill>
                <a:latin typeface="Century Gothic"/>
              </a:rPr>
              <a:t>-Communication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12600" indent="-342720">
              <a:lnSpc>
                <a:spcPct val="100000"/>
              </a:lnSpc>
              <a:spcBef>
                <a:spcPts val="5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7" dirty="0">
                <a:solidFill>
                  <a:srgbClr val="3D3C2C"/>
                </a:solidFill>
                <a:latin typeface="Century Gothic"/>
              </a:rPr>
              <a:t>E-</a:t>
            </a:r>
            <a:r>
              <a:rPr lang="en-GB" sz="2400" b="0" strike="noStrike" spc="-7" dirty="0" err="1">
                <a:solidFill>
                  <a:srgbClr val="3D3C2C"/>
                </a:solidFill>
                <a:latin typeface="Century Gothic"/>
              </a:rPr>
              <a:t>book_III_Assertiveness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12600" indent="-342720">
              <a:lnSpc>
                <a:spcPct val="12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7" dirty="0">
                <a:solidFill>
                  <a:srgbClr val="3D3C2C"/>
                </a:solidFill>
                <a:latin typeface="Century Gothic"/>
              </a:rPr>
              <a:t>E-</a:t>
            </a:r>
            <a:r>
              <a:rPr lang="en-GB" sz="2400" b="0" strike="noStrike" spc="-7" dirty="0" err="1">
                <a:solidFill>
                  <a:srgbClr val="3D3C2C"/>
                </a:solidFill>
                <a:latin typeface="Century Gothic"/>
              </a:rPr>
              <a:t>book_IV_Dealing_with_conflict</a:t>
            </a:r>
            <a:r>
              <a:rPr lang="en-GB" sz="2400" b="0" strike="noStrike" spc="-7" dirty="0">
                <a:solidFill>
                  <a:srgbClr val="3D3C2C"/>
                </a:solidFill>
                <a:latin typeface="Century Gothic"/>
              </a:rPr>
              <a:t>_  </a:t>
            </a:r>
            <a:r>
              <a:rPr lang="en-GB" sz="2400" b="0" strike="noStrike" spc="-7" dirty="0" err="1">
                <a:solidFill>
                  <a:srgbClr val="3D3C2C"/>
                </a:solidFill>
                <a:latin typeface="Century Gothic"/>
              </a:rPr>
              <a:t>and_complaints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07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6" name="TextShape 2"/>
          <p:cNvSpPr txBox="1"/>
          <p:nvPr/>
        </p:nvSpPr>
        <p:spPr>
          <a:xfrm>
            <a:off x="1200240" y="4249251"/>
            <a:ext cx="10362960" cy="188154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285120" marR="0" lvl="0" indent="-272520" algn="l" defTabSz="914400" rtl="0" eaLnBrk="1" fontAlgn="auto" latinLnBrk="0" hangingPunct="1">
              <a:lnSpc>
                <a:spcPct val="100000"/>
              </a:lnSpc>
              <a:spcBef>
                <a:spcPts val="9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All these</a:t>
            </a:r>
            <a:r>
              <a:rPr kumimoji="0" lang="en-GB" sz="2400" b="0" i="0" u="none" strike="noStrike" kern="1200" cap="none" spc="-1" normalizeH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 materials are in the IS</a:t>
            </a:r>
          </a:p>
          <a:p>
            <a:pPr marL="285120" marR="0" lvl="0" indent="-272520" algn="l" defTabSz="914400" rtl="0" eaLnBrk="1" fontAlgn="auto" latinLnBrk="0" hangingPunct="1">
              <a:lnSpc>
                <a:spcPct val="100000"/>
              </a:lnSpc>
              <a:spcBef>
                <a:spcPts val="9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endParaRPr lang="en-GB" sz="2400" spc="-1" baseline="0" dirty="0">
              <a:solidFill>
                <a:srgbClr val="3D3C2C"/>
              </a:solidFill>
              <a:latin typeface="Cambria"/>
              <a:ea typeface="Cambria"/>
              <a:cs typeface="DejaVu Sans"/>
            </a:endParaRPr>
          </a:p>
          <a:p>
            <a:pPr marL="285120" marR="0" lvl="0" indent="-272520" algn="l" defTabSz="914400" rtl="0" eaLnBrk="1" fontAlgn="auto" latinLnBrk="0" hangingPunct="1">
              <a:lnSpc>
                <a:spcPct val="100000"/>
              </a:lnSpc>
              <a:spcBef>
                <a:spcPts val="9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en-GB" sz="2400" b="0" i="0" u="none" strike="noStrike" kern="1200" cap="none" spc="-1" normalizeH="0" noProof="0" dirty="0">
                <a:ln>
                  <a:noFill/>
                </a:ln>
                <a:solidFill>
                  <a:srgbClr val="3D3C2C"/>
                </a:solidFill>
                <a:effectLst/>
                <a:uLnTx/>
                <a:uFillTx/>
                <a:latin typeface="Cambria"/>
                <a:ea typeface="Cambria"/>
                <a:cs typeface="DejaVu Sans"/>
              </a:rPr>
              <a:t>Do you have any questions?</a:t>
            </a: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Introduce yourself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6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400" b="0" strike="noStrike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 algn="ctr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400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 algn="ctr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0" strike="noStrike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Your name and age</a:t>
            </a:r>
          </a:p>
          <a:p>
            <a:pPr marL="12600" indent="-342720" algn="ctr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Where are you from</a:t>
            </a:r>
          </a:p>
          <a:p>
            <a:pPr marL="12600" indent="-342720" algn="ctr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0" strike="noStrike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Your motivation for the course</a:t>
            </a:r>
          </a:p>
          <a:p>
            <a:pPr marL="12600" indent="-342720" algn="ctr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Any previous similar courses</a:t>
            </a:r>
          </a:p>
          <a:p>
            <a:pPr marL="12600" indent="-342720" algn="ctr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400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</a:pPr>
            <a:endParaRPr lang="cs-CZ" sz="2400" b="0" strike="noStrike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000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800" spc="-7" dirty="0">
              <a:solidFill>
                <a:srgbClr val="3D3C2C"/>
              </a:solidFill>
              <a:latin typeface="Century Gothic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8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07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99187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How do you improve your communication skills?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6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0" strike="noStrike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Learning is hard. Learning soft skills (like presentation skills and negotiation) is </a:t>
            </a:r>
            <a:r>
              <a:rPr lang="en-US" sz="2400" b="0" strike="noStrike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even more </a:t>
            </a:r>
            <a:r>
              <a:rPr lang="cs-CZ" sz="2400" b="0" strike="noStrike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hard. 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400" i="1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i="1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What are some common good ways to learn new skills? Music, math, language?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400" i="1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400" i="1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400" i="1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i="1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How is it different when learning </a:t>
            </a:r>
            <a:r>
              <a:rPr lang="cs-CZ" sz="2400" b="0" i="1" strike="noStrike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soft skills?</a:t>
            </a:r>
            <a:endParaRPr lang="cs-CZ" sz="2400" i="1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</a:pPr>
            <a:endParaRPr lang="cs-CZ" sz="2400" b="0" strike="noStrike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000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800" spc="-7" dirty="0">
              <a:solidFill>
                <a:srgbClr val="3D3C2C"/>
              </a:solidFill>
              <a:latin typeface="Century Gothic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8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07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69560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How do you improve your communication skills?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6" name="TextShape 2"/>
          <p:cNvSpPr txBox="1"/>
          <p:nvPr/>
        </p:nvSpPr>
        <p:spPr>
          <a:xfrm>
            <a:off x="7156199" y="3953037"/>
            <a:ext cx="3532122" cy="185774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</a:pPr>
            <a:r>
              <a:rPr lang="cs-CZ" spc="-1" dirty="0">
                <a:solidFill>
                  <a:srgbClr val="000000"/>
                </a:solidFill>
                <a:latin typeface="Cambria"/>
              </a:rPr>
              <a:t>Practice is hard to get by for soft skills. </a:t>
            </a:r>
          </a:p>
          <a:p>
            <a:pPr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</a:pPr>
            <a:r>
              <a:rPr lang="cs-CZ" spc="-1" dirty="0">
                <a:solidFill>
                  <a:srgbClr val="000000"/>
                </a:solidFill>
                <a:latin typeface="Cambria"/>
              </a:rPr>
              <a:t>Passive reading of materials does not provide many benefits.</a:t>
            </a:r>
            <a:endParaRPr lang="cs-CZ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07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pic>
        <p:nvPicPr>
          <p:cNvPr id="2050" name="Picture 2" descr="Leetcode: Overcoming the learning plateaus | by Ashveen Bansal | Medium">
            <a:extLst>
              <a:ext uri="{FF2B5EF4-FFF2-40B4-BE49-F238E27FC236}">
                <a16:creationId xmlns:a16="http://schemas.microsoft.com/office/drawing/2014/main" id="{C1B134EA-FF2E-748A-2E29-41AB41823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320" y="1628280"/>
            <a:ext cx="5730565" cy="4182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Unread Books at Home Still Spark Literacy Habits - Scientific American">
            <a:extLst>
              <a:ext uri="{FF2B5EF4-FFF2-40B4-BE49-F238E27FC236}">
                <a16:creationId xmlns:a16="http://schemas.microsoft.com/office/drawing/2014/main" id="{0834EFB7-A13E-D7A7-F4BE-543CA0648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1058" y="4257591"/>
            <a:ext cx="982952" cy="7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ractice vs. Practise: What's The Difference? - Dictionary.com">
            <a:extLst>
              <a:ext uri="{FF2B5EF4-FFF2-40B4-BE49-F238E27FC236}">
                <a16:creationId xmlns:a16="http://schemas.microsoft.com/office/drawing/2014/main" id="{1FA4C027-BF52-A8B9-C1E9-B9025E1C3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427" y="2636628"/>
            <a:ext cx="1547373" cy="10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What Is A Plateau? - WorldAtlas">
            <a:extLst>
              <a:ext uri="{FF2B5EF4-FFF2-40B4-BE49-F238E27FC236}">
                <a16:creationId xmlns:a16="http://schemas.microsoft.com/office/drawing/2014/main" id="{2239DED6-69E2-FC26-1740-1893E004E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198" y="1570454"/>
            <a:ext cx="3375942" cy="2246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E973D1F-0DD0-371F-9F57-F7877CC8288F}"/>
              </a:ext>
            </a:extLst>
          </p:cNvPr>
          <p:cNvSpPr txBox="1"/>
          <p:nvPr/>
        </p:nvSpPr>
        <p:spPr>
          <a:xfrm>
            <a:off x="4834701" y="2502494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Plateau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36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Agenda</a:t>
            </a:r>
            <a:r>
              <a:rPr kumimoji="0" lang="en-US" sz="2400" b="0" i="0" u="none" strike="noStrike" kern="1200" cap="none" spc="-1" normalizeH="0" baseline="0" noProof="0" dirty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for today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DejaVu Sans"/>
              <a:cs typeface="DejaVu Sans"/>
            </a:endParaRPr>
          </a:p>
        </p:txBody>
      </p:sp>
      <p:sp>
        <p:nvSpPr>
          <p:cNvPr id="188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Information about the course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Course requirements</a:t>
            </a: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Introduction</a:t>
            </a: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Communication process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Asking the right question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How to be a better listener</a:t>
            </a:r>
          </a:p>
          <a:p>
            <a:pPr marL="360" marR="0" lvl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tabLst/>
              <a:defRPr/>
            </a:pP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All presentations and teaching materials are uploaded in IS</a:t>
            </a: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https://is.muni.cz/auth/el/econ/jaro202</a:t>
            </a:r>
            <a:r>
              <a:rPr lang="cs-CZ" sz="2400" spc="-1" dirty="0">
                <a:solidFill>
                  <a:srgbClr val="000000"/>
                </a:solidFill>
                <a:latin typeface="Cambria"/>
                <a:ea typeface="DejaVu Sans"/>
                <a:cs typeface="DejaVu Sans"/>
              </a:rPr>
              <a:t>5</a:t>
            </a: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/MPV_COMA/um/seminars/</a:t>
            </a:r>
          </a:p>
        </p:txBody>
      </p:sp>
      <p:sp>
        <p:nvSpPr>
          <p:cNvPr id="189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MPV_COMA Communication and Managerial Skills Training</a:t>
            </a:r>
            <a:endParaRPr kumimoji="0" lang="en-GB" sz="1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How do you improve your communication skills?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6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0" strike="noStrike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Extremely important part of learning is having somebody teaching you, who gives good feedback, meaning:</a:t>
            </a:r>
          </a:p>
          <a:p>
            <a:pPr marL="1384200" lvl="3" indent="-342720"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0" strike="noStrike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Closely observes you;</a:t>
            </a:r>
          </a:p>
          <a:p>
            <a:pPr marL="1384200" lvl="3" indent="-342720"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Identifies areas of improvement;</a:t>
            </a:r>
          </a:p>
          <a:p>
            <a:pPr marL="1384200" lvl="3" indent="-342720"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1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Breaks big tasks into smaller pieces;</a:t>
            </a:r>
          </a:p>
          <a:p>
            <a:pPr marL="1384200" lvl="3" indent="-342720"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Suggests changes;</a:t>
            </a:r>
          </a:p>
          <a:p>
            <a:pPr marL="1384200" lvl="3" indent="-342720"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Monitors progress.</a:t>
            </a:r>
          </a:p>
          <a:p>
            <a:pPr marL="127080" lvl="1">
              <a:spcBef>
                <a:spcPts val="675"/>
              </a:spcBef>
              <a:buClr>
                <a:srgbClr val="7D1E1E"/>
              </a:buClr>
            </a:pPr>
            <a:endParaRPr lang="cs-CZ" sz="2400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7080" lvl="1">
              <a:spcBef>
                <a:spcPts val="675"/>
              </a:spcBef>
              <a:buClr>
                <a:srgbClr val="7D1E1E"/>
              </a:buClr>
            </a:pP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All this is for soft skills extremely rare in the world outside seminars.</a:t>
            </a:r>
          </a:p>
          <a:p>
            <a:pPr marL="469800" lvl="1" indent="-342720"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400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</a:pPr>
            <a:endParaRPr lang="cs-CZ" sz="2400" b="0" strike="noStrike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000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800" spc="-7" dirty="0">
              <a:solidFill>
                <a:srgbClr val="3D3C2C"/>
              </a:solidFill>
              <a:latin typeface="Century Gothic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8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07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24589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7">
                <a:solidFill>
                  <a:srgbClr val="7D1E1E"/>
                </a:solidFill>
                <a:latin typeface="Cambria"/>
              </a:rPr>
              <a:t>General </a:t>
            </a:r>
            <a:r>
              <a:rPr lang="en-GB" sz="2400" b="0" strike="noStrike" spc="-1">
                <a:solidFill>
                  <a:srgbClr val="7D1E1E"/>
                </a:solidFill>
                <a:latin typeface="Cambria"/>
              </a:rPr>
              <a:t>rules of</a:t>
            </a:r>
            <a:r>
              <a:rPr lang="en-GB" sz="2400" b="0" strike="noStrike" spc="-80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b="0" strike="noStrike" spc="-1">
                <a:solidFill>
                  <a:srgbClr val="7D1E1E"/>
                </a:solidFill>
                <a:latin typeface="Cambria"/>
              </a:rPr>
              <a:t>effective </a:t>
            </a:r>
            <a:r>
              <a:rPr lang="en-GB" sz="2400" b="0" strike="noStrike" spc="-7">
                <a:solidFill>
                  <a:srgbClr val="7D1E1E"/>
                </a:solidFill>
                <a:latin typeface="Cambria"/>
              </a:rPr>
              <a:t>verbal</a:t>
            </a:r>
            <a:r>
              <a:rPr lang="en-GB" sz="2400" b="0" strike="noStrike" spc="-15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b="0" strike="noStrike" spc="-7">
                <a:solidFill>
                  <a:srgbClr val="7D1E1E"/>
                </a:solidFill>
                <a:latin typeface="Cambria"/>
              </a:rPr>
              <a:t>communication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2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386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Be</a:t>
            </a:r>
            <a:r>
              <a:rPr lang="en-GB" sz="2400" b="0" strike="noStrike" spc="49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clear</a:t>
            </a:r>
            <a:r>
              <a:rPr lang="cs-CZ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 and</a:t>
            </a:r>
            <a:r>
              <a:rPr lang="en-GB" sz="2400" b="0" strike="noStrike" spc="49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brief, listen carefully;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12600" indent="-342720">
              <a:lnSpc>
                <a:spcPct val="100000"/>
              </a:lnSpc>
              <a:spcBef>
                <a:spcPts val="28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Give information in a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logical</a:t>
            </a:r>
            <a:r>
              <a:rPr lang="en-GB" sz="2400" b="0" strike="noStrike" spc="-106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order;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12600" indent="-342720">
              <a:lnSpc>
                <a:spcPct val="100000"/>
              </a:lnSpc>
              <a:spcBef>
                <a:spcPts val="286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Do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not forget the</a:t>
            </a:r>
            <a:r>
              <a:rPr lang="en-GB" sz="2400" b="0" strike="noStrike" spc="3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essential;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12600" indent="-342720">
              <a:lnSpc>
                <a:spcPct val="100000"/>
              </a:lnSpc>
              <a:spcBef>
                <a:spcPts val="286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Adjust</a:t>
            </a:r>
            <a:r>
              <a:rPr lang="en-GB" sz="2400" b="0" strike="noStrike" spc="3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yourself to your partner(s).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12600" indent="-342720">
              <a:lnSpc>
                <a:spcPct val="100000"/>
              </a:lnSpc>
              <a:spcBef>
                <a:spcPts val="283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400" spc="-1" dirty="0">
              <a:solidFill>
                <a:srgbClr val="3D3C2C"/>
              </a:solidFill>
              <a:latin typeface="Cambria"/>
              <a:ea typeface="Cambria"/>
            </a:endParaRPr>
          </a:p>
          <a:p>
            <a:pPr>
              <a:lnSpc>
                <a:spcPct val="100000"/>
              </a:lnSpc>
              <a:spcBef>
                <a:spcPts val="283"/>
              </a:spcBef>
              <a:buClr>
                <a:srgbClr val="7D1E1E"/>
              </a:buClr>
            </a:pPr>
            <a:r>
              <a:rPr lang="cs-CZ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Common knowledge, right? </a:t>
            </a:r>
            <a:endParaRPr lang="en-US" sz="2400" b="0" strike="noStrike" spc="-1" dirty="0">
              <a:solidFill>
                <a:srgbClr val="3D3C2C"/>
              </a:solidFill>
              <a:latin typeface="Cambria"/>
              <a:ea typeface="Cambria"/>
            </a:endParaRPr>
          </a:p>
          <a:p>
            <a:pPr>
              <a:lnSpc>
                <a:spcPct val="100000"/>
              </a:lnSpc>
              <a:spcBef>
                <a:spcPts val="283"/>
              </a:spcBef>
              <a:buClr>
                <a:srgbClr val="7D1E1E"/>
              </a:buClr>
            </a:pPr>
            <a:endParaRPr lang="cs-CZ" sz="2400" b="0" strike="noStrike" spc="-1" dirty="0">
              <a:solidFill>
                <a:srgbClr val="3D3C2C"/>
              </a:solidFill>
              <a:latin typeface="Cambria"/>
              <a:ea typeface="Cambria"/>
            </a:endParaRPr>
          </a:p>
          <a:p>
            <a:pPr marL="12600" indent="-342720">
              <a:lnSpc>
                <a:spcPct val="100000"/>
              </a:lnSpc>
              <a:spcBef>
                <a:spcPts val="283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1" dirty="0">
                <a:solidFill>
                  <a:srgbClr val="3D3C2C"/>
                </a:solidFill>
                <a:latin typeface="Cambria"/>
                <a:ea typeface="Cambria"/>
              </a:rPr>
              <a:t>But to improve, it is necessary to split the process into several steps, and study it.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3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Communication process</a:t>
            </a:r>
            <a:r>
              <a:rPr lang="en-US" sz="2400" b="0" strike="noStrike" spc="-1" dirty="0">
                <a:solidFill>
                  <a:srgbClr val="7D1E1E"/>
                </a:solidFill>
                <a:latin typeface="Cambria"/>
              </a:rPr>
              <a:t> - Graph</a:t>
            </a:r>
            <a:br>
              <a:rPr dirty="0"/>
            </a:b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pic>
        <p:nvPicPr>
          <p:cNvPr id="2050" name="Picture 2" descr="The Process of Communication | Organizational Behavior and Human Rela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026" y="1471403"/>
            <a:ext cx="10971662" cy="5642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7622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Communication process</a:t>
            </a:r>
            <a:br>
              <a:rPr dirty="0"/>
            </a:b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6" name="TextShape 2">
            <a:extLst>
              <a:ext uri="{FF2B5EF4-FFF2-40B4-BE49-F238E27FC236}">
                <a16:creationId xmlns:a16="http://schemas.microsoft.com/office/drawing/2014/main" id="{FF81E968-99DE-4CEE-807B-83065B69E6FC}"/>
              </a:ext>
            </a:extLst>
          </p:cNvPr>
          <p:cNvSpPr txBox="1"/>
          <p:nvPr/>
        </p:nvSpPr>
        <p:spPr>
          <a:xfrm>
            <a:off x="1200240" y="1773360"/>
            <a:ext cx="10195254" cy="4068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0" strike="noStrike" spc="-7" dirty="0">
                <a:solidFill>
                  <a:srgbClr val="3D3C2C"/>
                </a:solidFill>
                <a:latin typeface="Century Gothic"/>
              </a:rPr>
              <a:t>To understand something, you have to go into bigger detail (granularity).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To improve your ideas with others, you need to share the same vocabulary.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0" strike="noStrike" spc="-7" dirty="0">
                <a:solidFill>
                  <a:srgbClr val="3D3C2C"/>
                </a:solidFill>
                <a:latin typeface="Century Gothic"/>
              </a:rPr>
              <a:t>By seeing communication as st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eps, it is easier to spot errors.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pic>
        <p:nvPicPr>
          <p:cNvPr id="7" name="Picture 2" descr="The Process of Communication | Organizational Behavior and Human Relati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279" y="3872859"/>
            <a:ext cx="5804439" cy="298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45363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Communication process</a:t>
            </a:r>
            <a:r>
              <a:rPr lang="en-US" sz="2400" b="0" strike="noStrike" spc="-1" dirty="0">
                <a:solidFill>
                  <a:srgbClr val="7D1E1E"/>
                </a:solidFill>
                <a:latin typeface="Cambria"/>
              </a:rPr>
              <a:t> - example</a:t>
            </a:r>
            <a:br>
              <a:rPr dirty="0"/>
            </a:b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6" name="TextShape 2">
            <a:extLst>
              <a:ext uri="{FF2B5EF4-FFF2-40B4-BE49-F238E27FC236}">
                <a16:creationId xmlns:a16="http://schemas.microsoft.com/office/drawing/2014/main" id="{FF81E968-99DE-4CEE-807B-83065B69E6FC}"/>
              </a:ext>
            </a:extLst>
          </p:cNvPr>
          <p:cNvSpPr txBox="1"/>
          <p:nvPr/>
        </p:nvSpPr>
        <p:spPr>
          <a:xfrm>
            <a:off x="1200240" y="1773360"/>
            <a:ext cx="10195254" cy="4068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b="0" strike="noStrike" spc="-7" dirty="0">
                <a:solidFill>
                  <a:srgbClr val="3D3C2C"/>
                </a:solidFill>
                <a:latin typeface="Century Gothic"/>
              </a:rPr>
              <a:t>Sender wants to apologize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, and believes that words are important (saying “Sorry”). Receiver wants to accept an apology, and believes gestures and tone of voice are important.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b="0" strike="noStrike" spc="-7" dirty="0">
                <a:solidFill>
                  <a:srgbClr val="3D3C2C"/>
                </a:solidFill>
                <a:latin typeface="Century Gothic"/>
              </a:rPr>
              <a:t>Sender encodes the apology as “Sorry”, in a flat tone of voice. This “Sorry” is decoded as insincere by Receiver, because i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t lacks emotion</a:t>
            </a:r>
            <a:r>
              <a:rPr lang="en-US" sz="2400" b="0" strike="noStrike" spc="-7" dirty="0">
                <a:solidFill>
                  <a:srgbClr val="3D3C2C"/>
                </a:solidFill>
                <a:latin typeface="Century Gothic"/>
              </a:rPr>
              <a:t>.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pic>
        <p:nvPicPr>
          <p:cNvPr id="7" name="Picture 2" descr="The Process of Communication | Organizational Behavior and Human Relati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279" y="3872859"/>
            <a:ext cx="5804439" cy="298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72171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Communication process</a:t>
            </a:r>
            <a:r>
              <a:rPr lang="en-US" sz="2400" b="0" strike="noStrike" spc="-1" dirty="0">
                <a:solidFill>
                  <a:srgbClr val="7D1E1E"/>
                </a:solidFill>
                <a:latin typeface="Cambria"/>
              </a:rPr>
              <a:t> – What happens next?</a:t>
            </a:r>
            <a:br>
              <a:rPr dirty="0"/>
            </a:b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6" name="TextShape 2">
            <a:extLst>
              <a:ext uri="{FF2B5EF4-FFF2-40B4-BE49-F238E27FC236}">
                <a16:creationId xmlns:a16="http://schemas.microsoft.com/office/drawing/2014/main" id="{FF81E968-99DE-4CEE-807B-83065B69E6FC}"/>
              </a:ext>
            </a:extLst>
          </p:cNvPr>
          <p:cNvSpPr txBox="1"/>
          <p:nvPr/>
        </p:nvSpPr>
        <p:spPr>
          <a:xfrm>
            <a:off x="1200240" y="1773360"/>
            <a:ext cx="10195254" cy="4068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b="0" strike="noStrike" spc="-7" dirty="0">
                <a:solidFill>
                  <a:srgbClr val="3D3C2C"/>
                </a:solidFill>
                <a:latin typeface="Century Gothic"/>
              </a:rPr>
              <a:t>Consider the following feedback after previous conversation:</a:t>
            </a:r>
          </a:p>
          <a:p>
            <a:pPr marL="927000" lvl="2" indent="-342720"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R: “Hey Sender, I am not sure if your apology is sincere, it lacked emotions due to the flat tone of voice.” </a:t>
            </a:r>
          </a:p>
          <a:p>
            <a:pPr marL="927000" lvl="2" indent="-342720"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b="0" i="1" strike="noStrike" spc="-7" dirty="0">
                <a:solidFill>
                  <a:srgbClr val="3D3C2C"/>
                </a:solidFill>
                <a:latin typeface="Century Gothic"/>
              </a:rPr>
              <a:t>S: “Oh no Receiver, in my understanding the word “Sorry” is what matters. My apology is fully 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sincere and I am ready to prove it further.”</a:t>
            </a:r>
          </a:p>
          <a:p>
            <a:pPr marL="927000" lvl="2" indent="-342720"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b="0" i="1" strike="noStrike" spc="-7" dirty="0">
                <a:solidFill>
                  <a:srgbClr val="3D3C2C"/>
                </a:solidFill>
                <a:latin typeface="Century Gothic"/>
              </a:rPr>
              <a:t>R: “Glad to hear Sender! Today I learned something new. Let us move on to something more productive.”</a:t>
            </a:r>
            <a:endParaRPr lang="cs-CZ" sz="2400" b="0" i="1" strike="noStrike" spc="-1" dirty="0">
              <a:solidFill>
                <a:srgbClr val="000000"/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323304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Communication process</a:t>
            </a:r>
            <a:r>
              <a:rPr lang="en-US" sz="2400" b="0" strike="noStrike" spc="-1" dirty="0">
                <a:solidFill>
                  <a:srgbClr val="7D1E1E"/>
                </a:solidFill>
                <a:latin typeface="Cambria"/>
              </a:rPr>
              <a:t> – more realistic feedback</a:t>
            </a:r>
            <a:br>
              <a:rPr dirty="0"/>
            </a:b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6" name="TextShape 2">
            <a:extLst>
              <a:ext uri="{FF2B5EF4-FFF2-40B4-BE49-F238E27FC236}">
                <a16:creationId xmlns:a16="http://schemas.microsoft.com/office/drawing/2014/main" id="{FF81E968-99DE-4CEE-807B-83065B69E6FC}"/>
              </a:ext>
            </a:extLst>
          </p:cNvPr>
          <p:cNvSpPr txBox="1"/>
          <p:nvPr/>
        </p:nvSpPr>
        <p:spPr>
          <a:xfrm>
            <a:off x="1200240" y="1773360"/>
            <a:ext cx="10195254" cy="4068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b="0" strike="noStrike" spc="-7" dirty="0">
                <a:solidFill>
                  <a:srgbClr val="3D3C2C"/>
                </a:solidFill>
                <a:latin typeface="Century Gothic"/>
              </a:rPr>
              <a:t>Receiver will criticize the sender for not being sincere. Sender will feel rejected unfairly, because they gave a proper apology. 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Humans do not often communicate about communication, and we are rarely prepared for others to have different standards.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We let our learned patterns guide us, which leads to more conflict.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pic>
        <p:nvPicPr>
          <p:cNvPr id="7" name="Picture 2" descr="The Process of Communication | Organizational Behavior and Human Relati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279" y="3872859"/>
            <a:ext cx="5804439" cy="298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9894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Communication process</a:t>
            </a:r>
            <a:r>
              <a:rPr lang="en-US" sz="2400" b="0" strike="noStrike" spc="-1" dirty="0">
                <a:solidFill>
                  <a:srgbClr val="7D1E1E"/>
                </a:solidFill>
                <a:latin typeface="Cambria"/>
              </a:rPr>
              <a:t> – describe steps</a:t>
            </a:r>
            <a:br>
              <a:rPr dirty="0"/>
            </a:b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6" name="TextShape 2">
            <a:extLst>
              <a:ext uri="{FF2B5EF4-FFF2-40B4-BE49-F238E27FC236}">
                <a16:creationId xmlns:a16="http://schemas.microsoft.com/office/drawing/2014/main" id="{FF81E968-99DE-4CEE-807B-83065B69E6FC}"/>
              </a:ext>
            </a:extLst>
          </p:cNvPr>
          <p:cNvSpPr txBox="1"/>
          <p:nvPr/>
        </p:nvSpPr>
        <p:spPr>
          <a:xfrm>
            <a:off x="1200240" y="1773360"/>
            <a:ext cx="10195254" cy="4068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1" dirty="0">
                <a:solidFill>
                  <a:srgbClr val="000000"/>
                </a:solidFill>
                <a:latin typeface="Cambria"/>
              </a:rPr>
              <a:t>Manager: </a:t>
            </a:r>
            <a:r>
              <a:rPr lang="en-US" sz="2400" i="1" spc="-1" dirty="0">
                <a:solidFill>
                  <a:srgbClr val="000000"/>
                </a:solidFill>
                <a:latin typeface="Cambria"/>
              </a:rPr>
              <a:t>Hey, I need the report on the sales projections as soon as possible.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1" dirty="0">
                <a:solidFill>
                  <a:srgbClr val="000000"/>
                </a:solidFill>
                <a:latin typeface="Cambria"/>
              </a:rPr>
              <a:t>Employee: </a:t>
            </a:r>
            <a:r>
              <a:rPr lang="en-US" sz="2400" i="1" spc="-1" dirty="0">
                <a:solidFill>
                  <a:srgbClr val="000000"/>
                </a:solidFill>
                <a:latin typeface="Cambria"/>
              </a:rPr>
              <a:t>Okay, I'll get to it as soon as I can.</a:t>
            </a:r>
          </a:p>
          <a:p>
            <a:pPr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</a:pPr>
            <a:r>
              <a:rPr lang="en-US" sz="2400" spc="-1" dirty="0">
                <a:solidFill>
                  <a:srgbClr val="000000"/>
                </a:solidFill>
                <a:latin typeface="Cambria"/>
              </a:rPr>
              <a:t>Later that day...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1" dirty="0">
                <a:solidFill>
                  <a:srgbClr val="000000"/>
                </a:solidFill>
                <a:latin typeface="Cambria"/>
              </a:rPr>
              <a:t>Manager: </a:t>
            </a:r>
            <a:r>
              <a:rPr lang="en-US" sz="2400" i="1" spc="-1" dirty="0">
                <a:solidFill>
                  <a:srgbClr val="000000"/>
                </a:solidFill>
                <a:latin typeface="Cambria"/>
              </a:rPr>
              <a:t>It's almost the end of the day. Where's the report?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1" dirty="0">
                <a:solidFill>
                  <a:srgbClr val="000000"/>
                </a:solidFill>
                <a:latin typeface="Cambria"/>
              </a:rPr>
              <a:t>Employee: </a:t>
            </a:r>
            <a:r>
              <a:rPr lang="en-US" sz="2400" i="1" spc="-1" dirty="0">
                <a:solidFill>
                  <a:srgbClr val="000000"/>
                </a:solidFill>
                <a:latin typeface="Cambria"/>
              </a:rPr>
              <a:t>You knew I had another deadline. I thought the end of the week is acceptable.</a:t>
            </a:r>
            <a:endParaRPr lang="cs-CZ" sz="2400" b="0" i="1" strike="noStrike" spc="-1" dirty="0">
              <a:solidFill>
                <a:srgbClr val="000000"/>
              </a:solidFill>
              <a:latin typeface="Cambria"/>
            </a:endParaRPr>
          </a:p>
        </p:txBody>
      </p:sp>
      <p:pic>
        <p:nvPicPr>
          <p:cNvPr id="7" name="Picture 2" descr="The Process of Communication | Organizational Behavior and Human Relati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000" y="4069687"/>
            <a:ext cx="5421718" cy="278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6107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Communication process</a:t>
            </a:r>
            <a:r>
              <a:rPr lang="en-US" sz="2400" b="0" strike="noStrike" spc="-1" dirty="0">
                <a:solidFill>
                  <a:srgbClr val="7D1E1E"/>
                </a:solidFill>
                <a:latin typeface="Cambria"/>
              </a:rPr>
              <a:t> – describe steps</a:t>
            </a:r>
            <a:br>
              <a:rPr dirty="0"/>
            </a:b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6" name="TextShape 2">
            <a:extLst>
              <a:ext uri="{FF2B5EF4-FFF2-40B4-BE49-F238E27FC236}">
                <a16:creationId xmlns:a16="http://schemas.microsoft.com/office/drawing/2014/main" id="{FF81E968-99DE-4CEE-807B-83065B69E6FC}"/>
              </a:ext>
            </a:extLst>
          </p:cNvPr>
          <p:cNvSpPr txBox="1"/>
          <p:nvPr/>
        </p:nvSpPr>
        <p:spPr>
          <a:xfrm>
            <a:off x="1200240" y="1773360"/>
            <a:ext cx="10195254" cy="4068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1" dirty="0">
                <a:solidFill>
                  <a:srgbClr val="000000"/>
                </a:solidFill>
                <a:latin typeface="Cambria"/>
              </a:rPr>
              <a:t>Manager: </a:t>
            </a:r>
            <a:r>
              <a:rPr lang="en-US" sz="2400" i="1" spc="-1" dirty="0">
                <a:solidFill>
                  <a:srgbClr val="000000"/>
                </a:solidFill>
                <a:latin typeface="Cambria"/>
              </a:rPr>
              <a:t>Please,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i="1" spc="-1" dirty="0">
                <a:solidFill>
                  <a:srgbClr val="000000"/>
                </a:solidFill>
                <a:latin typeface="Cambria"/>
              </a:rPr>
              <a:t>keep the budget for this project under control. 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1" dirty="0">
                <a:solidFill>
                  <a:srgbClr val="000000"/>
                </a:solidFill>
                <a:latin typeface="Cambria"/>
              </a:rPr>
              <a:t>Employee: </a:t>
            </a:r>
            <a:r>
              <a:rPr lang="en-US" sz="2400" i="1" spc="-1" dirty="0">
                <a:solidFill>
                  <a:srgbClr val="000000"/>
                </a:solidFill>
                <a:latin typeface="Cambria"/>
              </a:rPr>
              <a:t>Sure, we will stay within company limits.</a:t>
            </a:r>
          </a:p>
          <a:p>
            <a:pPr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</a:pPr>
            <a:r>
              <a:rPr lang="en-US" sz="2400" spc="-1" dirty="0">
                <a:solidFill>
                  <a:srgbClr val="000000"/>
                </a:solidFill>
                <a:latin typeface="Cambria"/>
              </a:rPr>
              <a:t>Later that day...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1" dirty="0">
                <a:solidFill>
                  <a:srgbClr val="000000"/>
                </a:solidFill>
                <a:latin typeface="Cambria"/>
              </a:rPr>
              <a:t>Manager: </a:t>
            </a:r>
            <a:r>
              <a:rPr lang="en-US" sz="2400" i="1" spc="-1" dirty="0">
                <a:solidFill>
                  <a:srgbClr val="000000"/>
                </a:solidFill>
                <a:latin typeface="Cambria"/>
              </a:rPr>
              <a:t>I haven't seen any updates on the budget. What's the status?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1" dirty="0">
                <a:solidFill>
                  <a:srgbClr val="000000"/>
                </a:solidFill>
                <a:latin typeface="Cambria"/>
              </a:rPr>
              <a:t>Employee: </a:t>
            </a:r>
            <a:r>
              <a:rPr lang="en-US" sz="2400" i="1" spc="-1" dirty="0">
                <a:solidFill>
                  <a:srgbClr val="000000"/>
                </a:solidFill>
                <a:latin typeface="Cambria"/>
              </a:rPr>
              <a:t>You knew I had another deadline. I thought the end of the week is acceptable.</a:t>
            </a:r>
            <a:endParaRPr lang="cs-CZ" sz="2400" b="0" i="1" strike="noStrike" spc="-1" dirty="0">
              <a:solidFill>
                <a:srgbClr val="000000"/>
              </a:solidFill>
              <a:latin typeface="Cambria"/>
            </a:endParaRPr>
          </a:p>
        </p:txBody>
      </p:sp>
      <p:pic>
        <p:nvPicPr>
          <p:cNvPr id="7" name="Picture 2" descr="The Process of Communication | Organizational Behavior and Human Relati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000" y="4069687"/>
            <a:ext cx="5421718" cy="278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90834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12">
                <a:solidFill>
                  <a:srgbClr val="7D1E1E"/>
                </a:solidFill>
                <a:latin typeface="Cambria"/>
              </a:rPr>
              <a:t>Exercise:</a:t>
            </a:r>
            <a:r>
              <a:rPr lang="en-GB" sz="2400" b="0" strike="noStrike" spc="-7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b="0" strike="noStrike" spc="-12">
                <a:solidFill>
                  <a:srgbClr val="7D1E1E"/>
                </a:solidFill>
                <a:latin typeface="Cambria"/>
              </a:rPr>
              <a:t>Drawing </a:t>
            </a:r>
            <a:r>
              <a:rPr lang="en-GB" sz="2400" b="0" strike="noStrike" spc="-7">
                <a:solidFill>
                  <a:srgbClr val="7D1E1E"/>
                </a:solidFill>
                <a:latin typeface="Cambria"/>
              </a:rPr>
              <a:t>picture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23" name="TextShape 2"/>
          <p:cNvSpPr txBox="1"/>
          <p:nvPr/>
        </p:nvSpPr>
        <p:spPr>
          <a:xfrm>
            <a:off x="1219320" y="176320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(One student will be drawing, and should not see the picture on the next slide.)</a:t>
            </a:r>
          </a:p>
        </p:txBody>
      </p:sp>
      <p:sp>
        <p:nvSpPr>
          <p:cNvPr id="224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-1" normalizeH="0" baseline="0" noProof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Course objectives</a:t>
            </a:r>
            <a:br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</a:br>
            <a:endParaRPr kumimoji="0" lang="cs-CZ" sz="2400" b="0" i="0" u="none" strike="noStrike" kern="1200" cap="none" spc="-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DejaVu Sans"/>
              <a:cs typeface="DejaVu Sans"/>
            </a:endParaRPr>
          </a:p>
        </p:txBody>
      </p:sp>
      <p:sp>
        <p:nvSpPr>
          <p:cNvPr id="194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60" marR="0" lvl="0" algn="ctr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tabLst/>
              <a:defRPr/>
            </a:pPr>
            <a:r>
              <a:rPr kumimoji="0" lang="en-US" sz="2400" b="1" i="1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How to have difficult</a:t>
            </a:r>
            <a:r>
              <a:rPr kumimoji="0" lang="en-US" sz="2400" b="1" i="1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conversations better.</a:t>
            </a:r>
            <a:endParaRPr kumimoji="0" lang="en-US" sz="2400" b="1" i="1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endParaRPr lang="en-US" sz="2400" spc="-1" dirty="0">
              <a:solidFill>
                <a:srgbClr val="000000"/>
              </a:solidFill>
              <a:latin typeface="Cambria"/>
              <a:ea typeface="DejaVu Sans"/>
              <a:cs typeface="DejaVu Sans"/>
            </a:endParaRP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T</a:t>
            </a: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o provide you with a basic knowledge of effective communication in management  and, by using training methods, to develop your communication and  managerial skills</a:t>
            </a: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No prior knowledge required. Only basic English level needed.</a:t>
            </a: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Expect to both learn the sophisticated vocabulary of managers and how to structure your words in an extremely clear way for better understanding.</a:t>
            </a: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endParaRPr lang="cs-CZ" sz="2400" spc="-1" dirty="0">
              <a:solidFill>
                <a:srgbClr val="000000"/>
              </a:solidFill>
              <a:latin typeface="Cambria"/>
              <a:ea typeface="DejaVu Sans"/>
              <a:cs typeface="DejaVu Sans"/>
            </a:endParaRP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5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MPV_COMA Communication and Managerial Skills Training</a:t>
            </a:r>
            <a:endParaRPr kumimoji="0" lang="en-GB" sz="1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imple Rey-Osterrieth Complex figure Test">
            <a:extLst>
              <a:ext uri="{FF2B5EF4-FFF2-40B4-BE49-F238E27FC236}">
                <a16:creationId xmlns:a16="http://schemas.microsoft.com/office/drawing/2014/main" id="{1B6C2A84-6BC7-465A-B6D1-DBFEDBAA01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627308" y="844356"/>
            <a:ext cx="3841528" cy="532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1083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12">
                <a:solidFill>
                  <a:srgbClr val="7D1E1E"/>
                </a:solidFill>
                <a:latin typeface="Cambria"/>
              </a:rPr>
              <a:t>Exercise:</a:t>
            </a:r>
            <a:r>
              <a:rPr lang="en-GB" sz="2400" b="0" strike="noStrike" spc="-7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b="0" strike="noStrike" spc="-12">
                <a:solidFill>
                  <a:srgbClr val="7D1E1E"/>
                </a:solidFill>
                <a:latin typeface="Cambria"/>
              </a:rPr>
              <a:t>Drawing </a:t>
            </a:r>
            <a:r>
              <a:rPr lang="en-GB" sz="2400" b="0" strike="noStrike" spc="-7">
                <a:solidFill>
                  <a:srgbClr val="7D1E1E"/>
                </a:solidFill>
                <a:latin typeface="Cambria"/>
              </a:rPr>
              <a:t>picture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26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285120" indent="-272520">
              <a:lnSpc>
                <a:spcPct val="100000"/>
              </a:lnSpc>
              <a:spcBef>
                <a:spcPts val="9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5" dirty="0">
                <a:solidFill>
                  <a:srgbClr val="3D3C2C"/>
                </a:solidFill>
                <a:latin typeface="Cambria"/>
                <a:ea typeface="Cambria"/>
              </a:rPr>
              <a:t>What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was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important from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Sender’s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viewpoint to make</a:t>
            </a:r>
            <a:r>
              <a:rPr lang="en-GB" sz="2400" b="0" strike="noStrike" spc="-86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communication  process</a:t>
            </a:r>
            <a:r>
              <a:rPr lang="en-GB" sz="2400" b="0" strike="noStrike" spc="9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successful?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285120" indent="-272520">
              <a:lnSpc>
                <a:spcPct val="100000"/>
              </a:lnSpc>
              <a:spcBef>
                <a:spcPts val="5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5" dirty="0">
                <a:solidFill>
                  <a:srgbClr val="3D3C2C"/>
                </a:solidFill>
                <a:latin typeface="Cambria"/>
                <a:ea typeface="Cambria"/>
              </a:rPr>
              <a:t>What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was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important from Receiver’s viewpoint to make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communication  process</a:t>
            </a:r>
            <a:r>
              <a:rPr lang="en-GB" sz="2400" b="0" strike="noStrike" spc="9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successful?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27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12">
                <a:solidFill>
                  <a:srgbClr val="7D1E1E"/>
                </a:solidFill>
                <a:latin typeface="Cambria"/>
              </a:rPr>
              <a:t>Exercise:</a:t>
            </a:r>
            <a:r>
              <a:rPr lang="en-GB" sz="2400" b="0" strike="noStrike" spc="-7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b="0" strike="noStrike" spc="-12">
                <a:solidFill>
                  <a:srgbClr val="7D1E1E"/>
                </a:solidFill>
                <a:latin typeface="Cambria"/>
              </a:rPr>
              <a:t>Drawing </a:t>
            </a:r>
            <a:r>
              <a:rPr lang="en-GB" sz="2400" b="0" strike="noStrike" spc="-7">
                <a:solidFill>
                  <a:srgbClr val="7D1E1E"/>
                </a:solidFill>
                <a:latin typeface="Cambria"/>
              </a:rPr>
              <a:t>picture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29" name="TextShape 2"/>
          <p:cNvSpPr txBox="1"/>
          <p:nvPr/>
        </p:nvSpPr>
        <p:spPr>
          <a:xfrm>
            <a:off x="1219320" y="180360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285120" indent="-272520">
              <a:lnSpc>
                <a:spcPct val="100000"/>
              </a:lnSpc>
              <a:spcBef>
                <a:spcPts val="9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5" dirty="0">
                <a:solidFill>
                  <a:srgbClr val="3D3C2C"/>
                </a:solidFill>
                <a:latin typeface="Cambria"/>
                <a:ea typeface="Cambria"/>
              </a:rPr>
              <a:t>What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were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the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difficulties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in 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communication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from the viewpoint</a:t>
            </a:r>
            <a:r>
              <a:rPr lang="en-GB" sz="2400" b="0" strike="noStrike" spc="-97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of the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speaker?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285120" indent="-272520">
              <a:lnSpc>
                <a:spcPct val="100000"/>
              </a:lnSpc>
              <a:spcBef>
                <a:spcPts val="5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5" dirty="0">
                <a:solidFill>
                  <a:srgbClr val="3D3C2C"/>
                </a:solidFill>
                <a:latin typeface="Cambria"/>
                <a:ea typeface="Cambria"/>
              </a:rPr>
              <a:t>What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were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the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difficulties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in 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communication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from the viewpoint</a:t>
            </a:r>
            <a:r>
              <a:rPr lang="en-GB" sz="2400" b="0" strike="noStrike" spc="-97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of the listener?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30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12" dirty="0">
                <a:solidFill>
                  <a:srgbClr val="7D1E1E"/>
                </a:solidFill>
                <a:latin typeface="Cambria"/>
              </a:rPr>
              <a:t>Exercise</a:t>
            </a:r>
            <a:r>
              <a:rPr lang="cs-CZ" sz="2400" b="0" strike="noStrike" spc="-12" dirty="0">
                <a:solidFill>
                  <a:srgbClr val="7D1E1E"/>
                </a:solidFill>
                <a:latin typeface="Cambria"/>
              </a:rPr>
              <a:t>:</a:t>
            </a:r>
            <a:r>
              <a:rPr lang="en-GB" sz="2400" b="0" strike="noStrike" spc="-7" dirty="0">
                <a:solidFill>
                  <a:srgbClr val="7D1E1E"/>
                </a:solidFill>
                <a:latin typeface="Cambria"/>
              </a:rPr>
              <a:t> </a:t>
            </a:r>
            <a:r>
              <a:rPr lang="cs-CZ" sz="2400" spc="-7" dirty="0">
                <a:solidFill>
                  <a:srgbClr val="7D1E1E"/>
                </a:solidFill>
                <a:latin typeface="Cambria"/>
              </a:rPr>
              <a:t>From c</a:t>
            </a: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losed to open questions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5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9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" dirty="0">
                <a:solidFill>
                  <a:srgbClr val="3D3C2C"/>
                </a:solidFill>
                <a:latin typeface="Century Gothic"/>
              </a:rPr>
              <a:t>Closed questions vs. </a:t>
            </a:r>
            <a:r>
              <a:rPr lang="en-GB" sz="2400" b="0" strike="noStrike" spc="-7" dirty="0">
                <a:solidFill>
                  <a:srgbClr val="3D3C2C"/>
                </a:solidFill>
                <a:latin typeface="Century Gothic"/>
              </a:rPr>
              <a:t>Open</a:t>
            </a:r>
            <a:r>
              <a:rPr lang="en-GB" sz="2400" b="0" strike="noStrike" spc="-52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GB" sz="2400" b="0" strike="noStrike" spc="-1" dirty="0">
                <a:solidFill>
                  <a:srgbClr val="3D3C2C"/>
                </a:solidFill>
                <a:latin typeface="Century Gothic"/>
              </a:rPr>
              <a:t>questions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36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40203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12">
                <a:solidFill>
                  <a:srgbClr val="7D1E1E"/>
                </a:solidFill>
                <a:latin typeface="Cambria"/>
              </a:rPr>
              <a:t>Discussion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8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2" dirty="0">
                <a:solidFill>
                  <a:srgbClr val="3D3C2C"/>
                </a:solidFill>
                <a:latin typeface="Century Gothic"/>
              </a:rPr>
              <a:t>Which </a:t>
            </a:r>
            <a:r>
              <a:rPr lang="en-GB" sz="2400" b="0" strike="noStrike" spc="-1" dirty="0">
                <a:solidFill>
                  <a:srgbClr val="3D3C2C"/>
                </a:solidFill>
                <a:latin typeface="Century Gothic"/>
              </a:rPr>
              <a:t>are</a:t>
            </a:r>
            <a:r>
              <a:rPr lang="en-GB" sz="2400" b="0" strike="noStrike" spc="49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GB" sz="2400" b="0" strike="noStrike" spc="-1" dirty="0">
                <a:solidFill>
                  <a:srgbClr val="3D3C2C"/>
                </a:solidFill>
                <a:latin typeface="Century Gothic"/>
              </a:rPr>
              <a:t>easier?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12600" indent="-342720">
              <a:lnSpc>
                <a:spcPct val="100000"/>
              </a:lnSpc>
              <a:spcBef>
                <a:spcPts val="5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2" dirty="0">
                <a:solidFill>
                  <a:srgbClr val="3D3C2C"/>
                </a:solidFill>
                <a:latin typeface="Century Gothic"/>
              </a:rPr>
              <a:t>Which </a:t>
            </a:r>
            <a:r>
              <a:rPr lang="en-GB" sz="2400" b="0" strike="noStrike" spc="-1" dirty="0">
                <a:solidFill>
                  <a:srgbClr val="3D3C2C"/>
                </a:solidFill>
                <a:latin typeface="Century Gothic"/>
              </a:rPr>
              <a:t>are more effective to</a:t>
            </a:r>
            <a:r>
              <a:rPr lang="en-GB" sz="2400" b="0" strike="noStrike" spc="-21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GB" sz="2400" b="0" strike="noStrike" spc="-1" dirty="0">
                <a:solidFill>
                  <a:srgbClr val="3D3C2C"/>
                </a:solidFill>
                <a:latin typeface="Century Gothic"/>
              </a:rPr>
              <a:t>gain</a:t>
            </a:r>
            <a:r>
              <a:rPr lang="cs-CZ" sz="2400" b="0" strike="noStrike" spc="-1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GB" sz="2400" b="0" strike="noStrike" spc="-7" dirty="0">
                <a:solidFill>
                  <a:srgbClr val="3D3C2C"/>
                </a:solidFill>
                <a:latin typeface="Century Gothic"/>
              </a:rPr>
              <a:t>information?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39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12" dirty="0">
                <a:solidFill>
                  <a:srgbClr val="7D1E1E"/>
                </a:solidFill>
                <a:latin typeface="Cambria"/>
              </a:rPr>
              <a:t>Exercise</a:t>
            </a:r>
            <a:r>
              <a:rPr lang="cs-CZ" sz="2400" b="0" strike="noStrike" spc="-12" dirty="0">
                <a:solidFill>
                  <a:srgbClr val="7D1E1E"/>
                </a:solidFill>
                <a:latin typeface="Cambria"/>
              </a:rPr>
              <a:t>:</a:t>
            </a:r>
            <a:r>
              <a:rPr lang="en-GB" sz="2400" b="0" strike="noStrike" spc="-7" dirty="0">
                <a:solidFill>
                  <a:srgbClr val="7D1E1E"/>
                </a:solidFill>
                <a:latin typeface="Cambria"/>
              </a:rPr>
              <a:t> </a:t>
            </a: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Change </a:t>
            </a:r>
            <a:r>
              <a:rPr lang="cs-CZ" sz="2400" b="0" strike="noStrike" spc="-7" dirty="0" err="1">
                <a:solidFill>
                  <a:srgbClr val="7D1E1E"/>
                </a:solidFill>
                <a:latin typeface="Cambria"/>
              </a:rPr>
              <a:t>the</a:t>
            </a: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 </a:t>
            </a:r>
            <a:r>
              <a:rPr lang="cs-CZ" sz="2400" b="0" strike="noStrike" spc="-7" dirty="0" err="1">
                <a:solidFill>
                  <a:srgbClr val="7D1E1E"/>
                </a:solidFill>
                <a:latin typeface="Cambria"/>
              </a:rPr>
              <a:t>questions</a:t>
            </a: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 – </a:t>
            </a:r>
            <a:r>
              <a:rPr lang="cs-CZ" sz="2400" b="0" strike="noStrike" spc="-7" dirty="0" err="1">
                <a:solidFill>
                  <a:srgbClr val="7D1E1E"/>
                </a:solidFill>
                <a:latin typeface="Cambria"/>
              </a:rPr>
              <a:t>Think</a:t>
            </a: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 </a:t>
            </a:r>
            <a:r>
              <a:rPr lang="cs-CZ" sz="2400" b="0" strike="noStrike" spc="-7" dirty="0" err="1">
                <a:solidFill>
                  <a:srgbClr val="7D1E1E"/>
                </a:solidFill>
                <a:latin typeface="Cambria"/>
              </a:rPr>
              <a:t>about</a:t>
            </a: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 </a:t>
            </a:r>
            <a:r>
              <a:rPr lang="cs-CZ" sz="2400" b="0" strike="noStrike" spc="-7" dirty="0" err="1">
                <a:solidFill>
                  <a:srgbClr val="7D1E1E"/>
                </a:solidFill>
                <a:latin typeface="Cambria"/>
              </a:rPr>
              <a:t>the</a:t>
            </a: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 idea/</a:t>
            </a:r>
            <a:r>
              <a:rPr lang="cs-CZ" sz="2400" b="0" strike="noStrike" spc="-7" dirty="0" err="1">
                <a:solidFill>
                  <a:srgbClr val="7D1E1E"/>
                </a:solidFill>
                <a:latin typeface="Cambria"/>
              </a:rPr>
              <a:t>need</a:t>
            </a: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 </a:t>
            </a:r>
            <a:r>
              <a:rPr lang="cs-CZ" sz="2400" b="0" strike="noStrike" spc="-7" dirty="0" err="1">
                <a:solidFill>
                  <a:srgbClr val="7D1E1E"/>
                </a:solidFill>
                <a:latin typeface="Cambria"/>
              </a:rPr>
              <a:t>of</a:t>
            </a: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 </a:t>
            </a:r>
            <a:r>
              <a:rPr lang="cs-CZ" sz="2400" b="0" strike="noStrike" spc="-7" dirty="0" err="1">
                <a:solidFill>
                  <a:srgbClr val="7D1E1E"/>
                </a:solidFill>
                <a:latin typeface="Cambria"/>
              </a:rPr>
              <a:t>the</a:t>
            </a: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 </a:t>
            </a:r>
            <a:r>
              <a:rPr lang="cs-CZ" sz="2400" b="0" strike="noStrike" spc="-7" dirty="0" err="1">
                <a:solidFill>
                  <a:srgbClr val="7D1E1E"/>
                </a:solidFill>
                <a:latin typeface="Cambria"/>
              </a:rPr>
              <a:t>sender</a:t>
            </a: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.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5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Do you know the answer?</a:t>
            </a: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spc="-1" dirty="0" err="1">
                <a:solidFill>
                  <a:srgbClr val="000000"/>
                </a:solidFill>
                <a:latin typeface="Cambria"/>
              </a:rPr>
              <a:t>Is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cs-CZ" sz="2400" spc="-1" dirty="0" err="1">
                <a:solidFill>
                  <a:srgbClr val="000000"/>
                </a:solidFill>
                <a:latin typeface="Cambria"/>
              </a:rPr>
              <a:t>everything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 OK?</a:t>
            </a: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Does that work for you?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Have you done this before?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lnSpc>
                <a:spcPct val="100000"/>
              </a:lnSpc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Did it act as you expected?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lnSpc>
                <a:spcPct val="100000"/>
              </a:lnSpc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Do you think you would use this</a:t>
            </a: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 product</a:t>
            </a: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36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406951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12" dirty="0">
                <a:solidFill>
                  <a:srgbClr val="7D1E1E"/>
                </a:solidFill>
                <a:latin typeface="Cambria"/>
              </a:rPr>
              <a:t>Exercise</a:t>
            </a:r>
            <a:r>
              <a:rPr lang="cs-CZ" sz="2400" b="0" strike="noStrike" spc="-12" dirty="0">
                <a:solidFill>
                  <a:srgbClr val="7D1E1E"/>
                </a:solidFill>
                <a:latin typeface="Cambria"/>
              </a:rPr>
              <a:t>:</a:t>
            </a:r>
            <a:r>
              <a:rPr lang="en-GB" sz="2400" b="0" strike="noStrike" spc="-7" dirty="0">
                <a:solidFill>
                  <a:srgbClr val="7D1E1E"/>
                </a:solidFill>
                <a:latin typeface="Cambria"/>
              </a:rPr>
              <a:t> </a:t>
            </a: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Change the questions – Think about the idea/need of the sender.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5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Do you think they are capable?</a:t>
            </a: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Have you read the manual?</a:t>
            </a: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Are they only visiting?</a:t>
            </a: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Should I consider this proposal</a:t>
            </a: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Were you taking notes</a:t>
            </a: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lnSpc>
                <a:spcPct val="100000"/>
              </a:lnSpc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Do you think I should start this project</a:t>
            </a: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W</a:t>
            </a:r>
            <a:r>
              <a:rPr lang="en-GB" sz="2400" b="0" strike="noStrike" spc="-1" dirty="0" err="1">
                <a:solidFill>
                  <a:srgbClr val="000000"/>
                </a:solidFill>
                <a:latin typeface="Cambria"/>
              </a:rPr>
              <a:t>ould</a:t>
            </a: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you </a:t>
            </a: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use this</a:t>
            </a: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 procedure</a:t>
            </a: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Can we finish without delays?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36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2237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12" dirty="0">
                <a:solidFill>
                  <a:srgbClr val="7D1E1E"/>
                </a:solidFill>
                <a:latin typeface="Cambria"/>
              </a:rPr>
              <a:t>Exercise</a:t>
            </a:r>
            <a:r>
              <a:rPr lang="cs-CZ" sz="2400" b="0" strike="noStrike" spc="-12" dirty="0">
                <a:solidFill>
                  <a:srgbClr val="7D1E1E"/>
                </a:solidFill>
                <a:latin typeface="Cambria"/>
              </a:rPr>
              <a:t>:</a:t>
            </a:r>
            <a:r>
              <a:rPr lang="en-GB" sz="2400" b="0" strike="noStrike" spc="-7" dirty="0">
                <a:solidFill>
                  <a:srgbClr val="7D1E1E"/>
                </a:solidFill>
                <a:latin typeface="Cambria"/>
              </a:rPr>
              <a:t> </a:t>
            </a: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The name game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5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The well-known game </a:t>
            </a:r>
            <a:r>
              <a:rPr lang="cs-CZ" sz="2400" b="1" spc="-1" dirty="0">
                <a:solidFill>
                  <a:srgbClr val="000000"/>
                </a:solidFill>
                <a:latin typeface="Cambria"/>
              </a:rPr>
              <a:t>„Who am I?“ 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One person thinks about someone, others in the group are guessing who.</a:t>
            </a: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First time: </a:t>
            </a:r>
            <a:r>
              <a:rPr lang="cs-CZ" sz="2400" b="1" spc="-1" dirty="0">
                <a:solidFill>
                  <a:srgbClr val="000000"/>
                </a:solidFill>
                <a:latin typeface="Cambria"/>
              </a:rPr>
              <a:t>only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 closed-ended questions</a:t>
            </a: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Second time: </a:t>
            </a:r>
            <a:r>
              <a:rPr lang="cs-CZ" sz="2400" b="1" spc="-1" dirty="0">
                <a:solidFill>
                  <a:srgbClr val="000000"/>
                </a:solidFill>
                <a:latin typeface="Cambria"/>
              </a:rPr>
              <a:t>only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 open-ended questions</a:t>
            </a: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Third time: all allowed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36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147290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7" dirty="0">
                <a:solidFill>
                  <a:srgbClr val="7D1E1E"/>
                </a:solidFill>
                <a:latin typeface="Cambria"/>
              </a:rPr>
              <a:t>The art of listening</a:t>
            </a: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 – stay active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2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Listening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means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 to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understand</a:t>
            </a:r>
            <a:r>
              <a:rPr lang="cs-CZ" sz="2400" b="1" spc="-1" dirty="0">
                <a:solidFill>
                  <a:srgbClr val="000000"/>
                </a:solidFill>
                <a:latin typeface="Cambria"/>
              </a:rPr>
              <a:t>,</a:t>
            </a: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not only 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to 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hear</a:t>
            </a: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Passive listening  </a:t>
            </a:r>
            <a:endParaRPr lang="cs-CZ" sz="2400" b="1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Active listening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849256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7" dirty="0">
                <a:solidFill>
                  <a:srgbClr val="7D1E1E"/>
                </a:solidFill>
                <a:latin typeface="Cambria"/>
              </a:rPr>
              <a:t>The art of listening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2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Listening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means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cs-CZ" sz="2400" b="1" spc="-1" dirty="0">
                <a:solidFill>
                  <a:srgbClr val="000000"/>
                </a:solidFill>
                <a:latin typeface="Cambria"/>
              </a:rPr>
              <a:t>effort towards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understand</a:t>
            </a:r>
            <a:r>
              <a:rPr lang="cs-CZ" sz="2400" b="1" spc="-1" dirty="0">
                <a:solidFill>
                  <a:srgbClr val="000000"/>
                </a:solidFill>
                <a:latin typeface="Cambria"/>
              </a:rPr>
              <a:t>ing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,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not only hear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Passive listening  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–  just accepting the voice signals without any effort to understand them ad decode them, does not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inv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o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lve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the context and situation</a:t>
            </a: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Active listening 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-  sensitive perception of the partner, connected with empathy, sympathy, the context and nonverbal behaviour is taken into account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pic>
        <p:nvPicPr>
          <p:cNvPr id="2050" name="Picture 2" descr="Auditory Memory | Talking Talk">
            <a:extLst>
              <a:ext uri="{FF2B5EF4-FFF2-40B4-BE49-F238E27FC236}">
                <a16:creationId xmlns:a16="http://schemas.microsoft.com/office/drawing/2014/main" id="{02AE2F0F-D20E-43C8-B182-96F8271E7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99" y="2209005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3 Steps to improve your Active Listening skills | Caveman in a Suit">
            <a:extLst>
              <a:ext uri="{FF2B5EF4-FFF2-40B4-BE49-F238E27FC236}">
                <a16:creationId xmlns:a16="http://schemas.microsoft.com/office/drawing/2014/main" id="{D6DF4A2F-AC3D-408B-9CCB-4A91C1FAF1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016" y="2173445"/>
            <a:ext cx="232709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786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Course </a:t>
            </a:r>
            <a:r>
              <a:rPr lang="cs-CZ" sz="2400" spc="-1" dirty="0">
                <a:solidFill>
                  <a:srgbClr val="7D1E1E"/>
                </a:solidFill>
                <a:latin typeface="Cambria"/>
                <a:ea typeface="DejaVu Sans"/>
                <a:cs typeface="DejaVu Sans"/>
              </a:rPr>
              <a:t>to</a:t>
            </a: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pics of </a:t>
            </a: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the </a:t>
            </a: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six lectures and seminars: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</a:br>
            <a:endParaRPr kumimoji="0" lang="en-GB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DejaVu Sans"/>
              <a:cs typeface="DejaVu Sans"/>
            </a:endParaRPr>
          </a:p>
        </p:txBody>
      </p:sp>
      <p:sp>
        <p:nvSpPr>
          <p:cNvPr id="194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743040" marR="0" lvl="1" indent="-28548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Only limited number of topics with high focus and a lot of allocated time for each </a:t>
            </a:r>
            <a:r>
              <a:rPr kumimoji="0" lang="en-US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topic </a:t>
            </a: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(</a:t>
            </a:r>
            <a:r>
              <a:rPr kumimoji="0" lang="en-US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like raisin</a:t>
            </a:r>
            <a:r>
              <a:rPr lang="en-US" sz="2200" spc="-1" dirty="0">
                <a:solidFill>
                  <a:srgbClr val="000000"/>
                </a:solidFill>
                <a:latin typeface="Cambria"/>
                <a:ea typeface="DejaVu Sans"/>
                <a:cs typeface="DejaVu Sans"/>
              </a:rPr>
              <a:t>s in </a:t>
            </a:r>
            <a:r>
              <a:rPr kumimoji="0" lang="en-US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a </a:t>
            </a: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raisin cake)</a:t>
            </a:r>
          </a:p>
          <a:p>
            <a:pPr marL="743040" marR="0" lvl="1" indent="-28548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Seminars:</a:t>
            </a:r>
          </a:p>
          <a:p>
            <a:pPr marL="914760" marR="0" lvl="1" indent="-45720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+mj-lt"/>
              <a:buAutoNum type="arabicPeriod"/>
              <a:tabLst/>
              <a:defRPr/>
            </a:pP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Intro + Basic communication skills</a:t>
            </a:r>
          </a:p>
          <a:p>
            <a:pPr marL="914760" marR="0" lvl="1" indent="-45720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+mj-lt"/>
              <a:buAutoNum type="arabicPeriod"/>
              <a:tabLst/>
              <a:defRPr/>
            </a:pP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Non-verbal communication + Assertiveness</a:t>
            </a:r>
          </a:p>
          <a:p>
            <a:pPr marL="914760" marR="0" lvl="1" indent="-45720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+mj-lt"/>
              <a:buAutoNum type="arabicPeriod"/>
              <a:tabLst/>
              <a:defRPr/>
            </a:pP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Presentation skills</a:t>
            </a:r>
          </a:p>
          <a:p>
            <a:pPr marL="914760" marR="0" lvl="1" indent="-45720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+mj-lt"/>
              <a:buAutoNum type="arabicPeriod"/>
              <a:tabLst/>
              <a:defRPr/>
            </a:pP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Teamwork</a:t>
            </a:r>
          </a:p>
          <a:p>
            <a:pPr marL="914760" marR="0" lvl="1" indent="-45720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+mj-lt"/>
              <a:buAutoNum type="arabicPeriod"/>
              <a:tabLst/>
              <a:defRPr/>
            </a:pP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YOUR Presentations</a:t>
            </a:r>
          </a:p>
          <a:p>
            <a:pPr marL="914760" marR="0" lvl="1" indent="-45720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+mj-lt"/>
              <a:buAutoNum type="arabicPeriod"/>
              <a:tabLst/>
              <a:defRPr/>
            </a:pP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Negotiation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5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MPV_COMA Communication and Managerial Skills Training</a:t>
            </a:r>
            <a:endParaRPr kumimoji="0" lang="en-GB" sz="1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  <p:pic>
        <p:nvPicPr>
          <p:cNvPr id="3074" name="Picture 2" descr="Eggless Raisin Cake Recipe in Simple Steps • Chakris Kitchen">
            <a:extLst>
              <a:ext uri="{FF2B5EF4-FFF2-40B4-BE49-F238E27FC236}">
                <a16:creationId xmlns:a16="http://schemas.microsoft.com/office/drawing/2014/main" id="{0E3B9748-B20E-630B-ED80-3FF196A0B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4112" y="2093265"/>
            <a:ext cx="2988168" cy="1988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3ED611BD-3DA7-3783-0719-B8D53DE41D45}"/>
              </a:ext>
            </a:extLst>
          </p:cNvPr>
          <p:cNvSpPr/>
          <p:nvPr/>
        </p:nvSpPr>
        <p:spPr>
          <a:xfrm>
            <a:off x="4555897" y="3687185"/>
            <a:ext cx="5415280" cy="276352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accent4">
                    <a:lumMod val="85000"/>
                    <a:lumOff val="15000"/>
                  </a:schemeClr>
                </a:solidFill>
              </a:rPr>
              <a:t>All the skills of a good manager</a:t>
            </a:r>
            <a:endParaRPr lang="en-GB" sz="2800" dirty="0">
              <a:solidFill>
                <a:schemeClr val="accent4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CB3A13D-8A6D-07DD-1E3D-5FF5BCB2CD13}"/>
              </a:ext>
            </a:extLst>
          </p:cNvPr>
          <p:cNvSpPr/>
          <p:nvPr/>
        </p:nvSpPr>
        <p:spPr>
          <a:xfrm>
            <a:off x="5419022" y="4138862"/>
            <a:ext cx="1231377" cy="50668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Coma topic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E4C66FA-542F-DF3E-A0EB-86F4CB0066E2}"/>
              </a:ext>
            </a:extLst>
          </p:cNvPr>
          <p:cNvSpPr/>
          <p:nvPr/>
        </p:nvSpPr>
        <p:spPr>
          <a:xfrm>
            <a:off x="5178391" y="5417820"/>
            <a:ext cx="1306569" cy="51134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Coma topic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7CA0F9E-EDB9-6101-EBFE-2A5C697696F5}"/>
              </a:ext>
            </a:extLst>
          </p:cNvPr>
          <p:cNvSpPr/>
          <p:nvPr/>
        </p:nvSpPr>
        <p:spPr>
          <a:xfrm>
            <a:off x="7196160" y="5540640"/>
            <a:ext cx="1432560" cy="5791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Coma topic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4762B96-BBBE-C2AA-54B7-59BCF557A7FD}"/>
              </a:ext>
            </a:extLst>
          </p:cNvPr>
          <p:cNvSpPr/>
          <p:nvPr/>
        </p:nvSpPr>
        <p:spPr>
          <a:xfrm>
            <a:off x="7580900" y="4084160"/>
            <a:ext cx="1317059" cy="56139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Coma topic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3806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7" dirty="0">
                <a:solidFill>
                  <a:srgbClr val="7D1E1E"/>
                </a:solidFill>
                <a:latin typeface="Cambria"/>
              </a:rPr>
              <a:t>The art of listening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pic>
        <p:nvPicPr>
          <p:cNvPr id="5" name="table">
            <a:extLst>
              <a:ext uri="{FF2B5EF4-FFF2-40B4-BE49-F238E27FC236}">
                <a16:creationId xmlns:a16="http://schemas.microsoft.com/office/drawing/2014/main" id="{EE5B6533-4213-4119-B0D3-7131FEDAC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9840" y="1543169"/>
            <a:ext cx="6860422" cy="4797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8948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pic>
        <p:nvPicPr>
          <p:cNvPr id="5" name="table">
            <a:extLst>
              <a:ext uri="{FF2B5EF4-FFF2-40B4-BE49-F238E27FC236}">
                <a16:creationId xmlns:a16="http://schemas.microsoft.com/office/drawing/2014/main" id="{8A788203-05A9-4D0E-818C-92E0EE908C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80" y="1200891"/>
            <a:ext cx="6440960" cy="5085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3794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pic>
        <p:nvPicPr>
          <p:cNvPr id="6" name="table">
            <a:extLst>
              <a:ext uri="{FF2B5EF4-FFF2-40B4-BE49-F238E27FC236}">
                <a16:creationId xmlns:a16="http://schemas.microsoft.com/office/drawing/2014/main" id="{B7EDE26C-347C-4790-926A-181860783F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4819" y="1045191"/>
            <a:ext cx="6783481" cy="5030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5469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105800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800" b="0" strike="noStrike" spc="-7" dirty="0">
                <a:solidFill>
                  <a:srgbClr val="7D1E1E"/>
                </a:solidFill>
                <a:latin typeface="Cambria"/>
              </a:rPr>
              <a:t>Communication </a:t>
            </a:r>
            <a:r>
              <a:rPr lang="en-GB" sz="2800" b="0" strike="noStrike" spc="-1" dirty="0">
                <a:solidFill>
                  <a:srgbClr val="7D1E1E"/>
                </a:solidFill>
                <a:latin typeface="Cambria"/>
              </a:rPr>
              <a:t>exercise</a:t>
            </a:r>
            <a:r>
              <a:rPr lang="cs-CZ" sz="2800" b="0" strike="noStrike" spc="-1" dirty="0">
                <a:solidFill>
                  <a:srgbClr val="7D1E1E"/>
                </a:solidFill>
                <a:latin typeface="Cambria"/>
              </a:rPr>
              <a:t> -</a:t>
            </a:r>
            <a:r>
              <a:rPr lang="cs-CZ" sz="2800" spc="-1" dirty="0">
                <a:solidFill>
                  <a:srgbClr val="7D1E1E"/>
                </a:solidFill>
                <a:latin typeface="Cambria"/>
              </a:rPr>
              <a:t> Just Listen</a:t>
            </a: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2" name="TextShape 2"/>
          <p:cNvSpPr txBox="1"/>
          <p:nvPr/>
        </p:nvSpPr>
        <p:spPr>
          <a:xfrm>
            <a:off x="1058000" y="162828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algn="l"/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In pairs: One person is the speaker, one is the listener</a:t>
            </a:r>
            <a:b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</a:br>
            <a:endParaRPr lang="en-GB" sz="2400" b="0" i="0" dirty="0">
              <a:solidFill>
                <a:srgbClr val="2A2A2A"/>
              </a:solidFill>
              <a:effectLst/>
              <a:latin typeface="lora"/>
            </a:endParaRPr>
          </a:p>
          <a:p>
            <a:pPr algn="l"/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STEP 1 </a:t>
            </a:r>
          </a:p>
          <a:p>
            <a:pPr algn="l"/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Speaker talks 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for </a:t>
            </a:r>
            <a:r>
              <a:rPr lang="cs-CZ" sz="2400" b="1" i="0" dirty="0">
                <a:solidFill>
                  <a:srgbClr val="2A2A2A"/>
                </a:solidFill>
                <a:effectLst/>
                <a:latin typeface="lora"/>
              </a:rPr>
              <a:t>two</a:t>
            </a:r>
            <a:r>
              <a:rPr lang="en-GB" sz="2400" b="1" i="0" dirty="0">
                <a:solidFill>
                  <a:srgbClr val="2A2A2A"/>
                </a:solidFill>
                <a:effectLst/>
                <a:latin typeface="lora"/>
              </a:rPr>
              <a:t> minutes 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on </a:t>
            </a:r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any topic of their choosing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.</a:t>
            </a:r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 The listener 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stay</a:t>
            </a:r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s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 </a:t>
            </a:r>
            <a:r>
              <a:rPr lang="cs-CZ" sz="2400" b="1" i="0" dirty="0">
                <a:solidFill>
                  <a:srgbClr val="2A2A2A"/>
                </a:solidFill>
                <a:effectLst/>
                <a:latin typeface="lora"/>
              </a:rPr>
              <a:t>completely </a:t>
            </a:r>
            <a:r>
              <a:rPr lang="en-GB" sz="2400" b="1" i="0" dirty="0">
                <a:solidFill>
                  <a:srgbClr val="2A2A2A"/>
                </a:solidFill>
                <a:effectLst/>
                <a:latin typeface="lora"/>
              </a:rPr>
              <a:t>quiet </a:t>
            </a:r>
            <a:r>
              <a:rPr lang="cs-CZ" sz="2400" b="1" i="0" dirty="0">
                <a:solidFill>
                  <a:srgbClr val="2A2A2A"/>
                </a:solidFill>
                <a:effectLst/>
                <a:latin typeface="lora"/>
              </a:rPr>
              <a:t>and motionless 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while the </a:t>
            </a:r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speaker 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talks, just listening instead of speaking.</a:t>
            </a:r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 No questions, no nods, no „mhm“.</a:t>
            </a:r>
          </a:p>
          <a:p>
            <a:pPr algn="l"/>
            <a:r>
              <a:rPr lang="cs-CZ" sz="2400" dirty="0">
                <a:solidFill>
                  <a:srgbClr val="2A2A2A"/>
                </a:solidFill>
                <a:latin typeface="lora"/>
              </a:rPr>
              <a:t>Switch within the pair and do the same. </a:t>
            </a:r>
          </a:p>
          <a:p>
            <a:pPr algn="l"/>
            <a:endParaRPr lang="cs-CZ" sz="2400" dirty="0">
              <a:solidFill>
                <a:srgbClr val="2A2A2A"/>
              </a:solidFill>
              <a:latin typeface="lora"/>
            </a:endParaRPr>
          </a:p>
          <a:p>
            <a:pPr algn="l"/>
            <a:r>
              <a:rPr lang="cs-CZ" sz="2400" dirty="0">
                <a:solidFill>
                  <a:srgbClr val="2A2A2A"/>
                </a:solidFill>
                <a:latin typeface="lora"/>
              </a:rPr>
              <a:t>After that, STEP 2: </a:t>
            </a:r>
          </a:p>
          <a:p>
            <a:endParaRPr lang="cs-CZ" sz="2400" b="0" i="0" dirty="0">
              <a:solidFill>
                <a:srgbClr val="2A2A2A"/>
              </a:solidFill>
              <a:effectLst/>
              <a:latin typeface="lora"/>
            </a:endParaRPr>
          </a:p>
          <a:p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Speaker talks 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for </a:t>
            </a:r>
            <a:r>
              <a:rPr lang="cs-CZ" sz="2400" b="1" i="0" dirty="0">
                <a:solidFill>
                  <a:srgbClr val="2A2A2A"/>
                </a:solidFill>
                <a:effectLst/>
                <a:latin typeface="lora"/>
              </a:rPr>
              <a:t>two</a:t>
            </a:r>
            <a:r>
              <a:rPr lang="en-GB" sz="2400" b="1" i="0" dirty="0">
                <a:solidFill>
                  <a:srgbClr val="2A2A2A"/>
                </a:solidFill>
                <a:effectLst/>
                <a:latin typeface="lora"/>
              </a:rPr>
              <a:t> minutes 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on </a:t>
            </a:r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any topic of their choosing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.</a:t>
            </a:r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 The listener 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stay</a:t>
            </a:r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s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 </a:t>
            </a:r>
            <a:r>
              <a:rPr lang="cs-CZ" sz="2400" b="1" i="0" dirty="0">
                <a:solidFill>
                  <a:srgbClr val="2A2A2A"/>
                </a:solidFill>
                <a:effectLst/>
                <a:latin typeface="lora"/>
              </a:rPr>
              <a:t>tries the techniques of active listening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.</a:t>
            </a:r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 </a:t>
            </a:r>
            <a:r>
              <a:rPr lang="cs-CZ" sz="2400" dirty="0">
                <a:solidFill>
                  <a:srgbClr val="2A2A2A"/>
                </a:solidFill>
                <a:latin typeface="lora"/>
              </a:rPr>
              <a:t>Switch within the pair and do the same.</a:t>
            </a:r>
          </a:p>
          <a:p>
            <a:pPr algn="l">
              <a:buFont typeface="+mj-lt"/>
              <a:buAutoNum type="arabicPeriod"/>
            </a:pPr>
            <a:endParaRPr lang="en-GB" sz="2400" b="0" i="0" dirty="0">
              <a:solidFill>
                <a:srgbClr val="2A2A2A"/>
              </a:solidFill>
              <a:effectLst/>
              <a:latin typeface="lora"/>
            </a:endParaRPr>
          </a:p>
          <a:p>
            <a:pPr algn="l"/>
            <a:endParaRPr lang="en-GB" sz="2400" i="0" dirty="0">
              <a:solidFill>
                <a:srgbClr val="2A2A2A"/>
              </a:solidFill>
              <a:effectLst/>
              <a:latin typeface="lato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474775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105800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800" b="0" strike="noStrike" spc="-7" dirty="0">
                <a:solidFill>
                  <a:srgbClr val="7D1E1E"/>
                </a:solidFill>
                <a:latin typeface="Cambria"/>
              </a:rPr>
              <a:t>Communication </a:t>
            </a:r>
            <a:r>
              <a:rPr lang="en-GB" sz="2800" b="0" strike="noStrike" spc="-1" dirty="0">
                <a:solidFill>
                  <a:srgbClr val="7D1E1E"/>
                </a:solidFill>
                <a:latin typeface="Cambria"/>
              </a:rPr>
              <a:t>exercise</a:t>
            </a:r>
            <a:r>
              <a:rPr lang="cs-CZ" sz="2800" b="0" strike="noStrike" spc="-1" dirty="0">
                <a:solidFill>
                  <a:srgbClr val="7D1E1E"/>
                </a:solidFill>
                <a:latin typeface="Cambria"/>
              </a:rPr>
              <a:t> –</a:t>
            </a:r>
            <a:r>
              <a:rPr lang="cs-CZ" sz="2800" spc="-1" dirty="0">
                <a:solidFill>
                  <a:srgbClr val="7D1E1E"/>
                </a:solidFill>
                <a:latin typeface="Cambria"/>
              </a:rPr>
              <a:t> </a:t>
            </a:r>
            <a:r>
              <a:rPr lang="en-US" sz="2800" spc="-1" dirty="0">
                <a:solidFill>
                  <a:srgbClr val="7D1E1E"/>
                </a:solidFill>
                <a:latin typeface="Cambria"/>
              </a:rPr>
              <a:t>Radical empathy</a:t>
            </a:r>
            <a:endParaRPr lang="cs-CZ" sz="2800" spc="-1" dirty="0">
              <a:solidFill>
                <a:srgbClr val="7D1E1E"/>
              </a:solidFill>
              <a:latin typeface="Cambria"/>
            </a:endParaRP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2" name="TextShape 2"/>
          <p:cNvSpPr txBox="1"/>
          <p:nvPr/>
        </p:nvSpPr>
        <p:spPr>
          <a:xfrm>
            <a:off x="1058000" y="162828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algn="l"/>
            <a:r>
              <a:rPr lang="en-US" sz="2400" b="0" i="0" dirty="0">
                <a:solidFill>
                  <a:srgbClr val="2A2A2A"/>
                </a:solidFill>
                <a:effectLst/>
                <a:latin typeface="lora"/>
              </a:rPr>
              <a:t>Groups of three</a:t>
            </a:r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: One person is the speaker, one is the listener</a:t>
            </a:r>
            <a:r>
              <a:rPr lang="en-US" sz="2400" b="0" i="0" dirty="0">
                <a:solidFill>
                  <a:srgbClr val="2A2A2A"/>
                </a:solidFill>
                <a:effectLst/>
                <a:latin typeface="lora"/>
              </a:rPr>
              <a:t>, one is for support</a:t>
            </a:r>
            <a:b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</a:br>
            <a:endParaRPr lang="en-GB" sz="2400" b="0" i="0" dirty="0">
              <a:solidFill>
                <a:srgbClr val="2A2A2A"/>
              </a:solidFill>
              <a:effectLst/>
              <a:latin typeface="lora"/>
            </a:endParaRPr>
          </a:p>
          <a:p>
            <a:pPr algn="l"/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STEP 1 </a:t>
            </a:r>
          </a:p>
          <a:p>
            <a:pPr algn="l"/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Speaker talks 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for </a:t>
            </a:r>
            <a:r>
              <a:rPr lang="en-GB" sz="2400" b="0" i="0" dirty="0" err="1">
                <a:solidFill>
                  <a:srgbClr val="2A2A2A"/>
                </a:solidFill>
                <a:effectLst/>
                <a:latin typeface="lora"/>
              </a:rPr>
              <a:t>cca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 </a:t>
            </a:r>
            <a:r>
              <a:rPr lang="cs-CZ" sz="2400" i="0" dirty="0">
                <a:solidFill>
                  <a:srgbClr val="2A2A2A"/>
                </a:solidFill>
                <a:effectLst/>
                <a:latin typeface="lora"/>
              </a:rPr>
              <a:t>two</a:t>
            </a:r>
            <a:r>
              <a:rPr lang="en-GB" sz="2400" i="0" dirty="0">
                <a:solidFill>
                  <a:srgbClr val="2A2A2A"/>
                </a:solidFill>
                <a:effectLst/>
                <a:latin typeface="lora"/>
              </a:rPr>
              <a:t> minutes </a:t>
            </a:r>
            <a:r>
              <a:rPr lang="en-US" sz="2400" b="0" i="0" dirty="0">
                <a:solidFill>
                  <a:srgbClr val="2A2A2A"/>
                </a:solidFill>
                <a:effectLst/>
                <a:latin typeface="lora"/>
              </a:rPr>
              <a:t>about a situation where they faced difficulty. Their partners listen.</a:t>
            </a:r>
          </a:p>
          <a:p>
            <a:pPr algn="l"/>
            <a:r>
              <a:rPr lang="en-US" sz="2400" i="1" dirty="0">
                <a:solidFill>
                  <a:srgbClr val="2A2A2A"/>
                </a:solidFill>
                <a:latin typeface="lora"/>
              </a:rPr>
              <a:t>I was unfairly attacked by my manager and…</a:t>
            </a:r>
            <a:endParaRPr lang="en-US" sz="2400" b="0" i="1" dirty="0">
              <a:solidFill>
                <a:srgbClr val="2A2A2A"/>
              </a:solidFill>
              <a:effectLst/>
              <a:latin typeface="lora"/>
            </a:endParaRPr>
          </a:p>
          <a:p>
            <a:pPr algn="l"/>
            <a:endParaRPr lang="cs-CZ" sz="2400" dirty="0">
              <a:solidFill>
                <a:srgbClr val="2A2A2A"/>
              </a:solidFill>
              <a:latin typeface="lora"/>
            </a:endParaRPr>
          </a:p>
          <a:p>
            <a:pPr algn="l"/>
            <a:r>
              <a:rPr lang="cs-CZ" sz="2400" dirty="0">
                <a:solidFill>
                  <a:srgbClr val="2A2A2A"/>
                </a:solidFill>
                <a:latin typeface="lora"/>
              </a:rPr>
              <a:t>STEP 2: </a:t>
            </a:r>
          </a:p>
          <a:p>
            <a:r>
              <a:rPr lang="en-US" sz="2400" b="0" i="0" dirty="0">
                <a:solidFill>
                  <a:srgbClr val="2A2A2A"/>
                </a:solidFill>
                <a:effectLst/>
                <a:latin typeface="lora"/>
              </a:rPr>
              <a:t>One of the previous listeners re-tells the story</a:t>
            </a:r>
            <a:r>
              <a:rPr lang="en-US" sz="2400" dirty="0">
                <a:solidFill>
                  <a:srgbClr val="2A2A2A"/>
                </a:solidFill>
                <a:latin typeface="lora"/>
              </a:rPr>
              <a:t> in the </a:t>
            </a:r>
            <a:r>
              <a:rPr lang="en-US" sz="2400" b="1" dirty="0">
                <a:solidFill>
                  <a:srgbClr val="2A2A2A"/>
                </a:solidFill>
                <a:latin typeface="lora"/>
              </a:rPr>
              <a:t>I-form</a:t>
            </a:r>
            <a:r>
              <a:rPr lang="en-US" sz="2400" dirty="0">
                <a:solidFill>
                  <a:srgbClr val="2A2A2A"/>
                </a:solidFill>
                <a:latin typeface="lora"/>
              </a:rPr>
              <a:t> as similarly as possible. </a:t>
            </a:r>
            <a:r>
              <a:rPr lang="en-US" sz="2400" b="1" dirty="0">
                <a:solidFill>
                  <a:srgbClr val="2A2A2A"/>
                </a:solidFill>
                <a:latin typeface="lora"/>
              </a:rPr>
              <a:t>Same words, same gestures, same emotions</a:t>
            </a:r>
            <a:endParaRPr lang="cs-CZ" sz="2400" b="1" dirty="0">
              <a:solidFill>
                <a:srgbClr val="2A2A2A"/>
              </a:solidFill>
              <a:latin typeface="lora"/>
            </a:endParaRPr>
          </a:p>
          <a:p>
            <a:r>
              <a:rPr lang="en-US" sz="2400" i="1" dirty="0">
                <a:solidFill>
                  <a:srgbClr val="2A2A2A"/>
                </a:solidFill>
                <a:latin typeface="lora"/>
              </a:rPr>
              <a:t>I was unfairly attacked by my manager and…, </a:t>
            </a:r>
            <a:r>
              <a:rPr lang="en-US" sz="2400" dirty="0">
                <a:solidFill>
                  <a:srgbClr val="2A2A2A"/>
                </a:solidFill>
                <a:latin typeface="lora"/>
              </a:rPr>
              <a:t>NOT </a:t>
            </a:r>
            <a:r>
              <a:rPr lang="en-US" sz="2400" i="1" strike="sngStrike" dirty="0">
                <a:solidFill>
                  <a:srgbClr val="2A2A2A"/>
                </a:solidFill>
                <a:latin typeface="lora"/>
              </a:rPr>
              <a:t>they were unfairly attacked</a:t>
            </a:r>
            <a:endParaRPr lang="en-GB" sz="2400" i="1" strike="sngStrike" dirty="0">
              <a:solidFill>
                <a:srgbClr val="2A2A2A"/>
              </a:solidFill>
              <a:effectLst/>
              <a:latin typeface="lato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64401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spc="-12" dirty="0">
                <a:solidFill>
                  <a:srgbClr val="7D1E1E"/>
                </a:solidFill>
                <a:latin typeface="Cambria"/>
              </a:rPr>
              <a:t>Final e</a:t>
            </a:r>
            <a:r>
              <a:rPr lang="en-GB" sz="2400" b="0" strike="noStrike" spc="-12" dirty="0" err="1">
                <a:solidFill>
                  <a:srgbClr val="7D1E1E"/>
                </a:solidFill>
                <a:latin typeface="Cambria"/>
              </a:rPr>
              <a:t>xercise</a:t>
            </a:r>
            <a:r>
              <a:rPr lang="cs-CZ" sz="2400" b="0" strike="noStrike" spc="-12" dirty="0">
                <a:solidFill>
                  <a:srgbClr val="7D1E1E"/>
                </a:solidFill>
                <a:latin typeface="Cambria"/>
              </a:rPr>
              <a:t>: The interview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5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Groups of three. Speaker, interviewer, feedback-giver.</a:t>
            </a: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b="1" strike="noStrike" spc="-1" dirty="0">
                <a:solidFill>
                  <a:srgbClr val="000000"/>
                </a:solidFill>
                <a:latin typeface="Cambria"/>
              </a:rPr>
              <a:t>Speaker: </a:t>
            </a: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Think of </a:t>
            </a:r>
            <a:r>
              <a:rPr lang="cs-CZ" sz="2400" b="1" strike="noStrike" spc="-1" dirty="0">
                <a:solidFill>
                  <a:srgbClr val="000000"/>
                </a:solidFill>
                <a:latin typeface="Cambria"/>
              </a:rPr>
              <a:t>scenario where it was difficult to you to communicate or when you had a conflict with someone</a:t>
            </a: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, but you are still comfortable talking about. Talk for cca 3 minutes.</a:t>
            </a: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b="1" spc="-1" dirty="0">
                <a:solidFill>
                  <a:srgbClr val="000000"/>
                </a:solidFill>
                <a:latin typeface="Cambria"/>
              </a:rPr>
              <a:t>Interviewer: 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Help the speaker by interviewing them and get as much information as you can. Use all the small tricks we learned today – active listening, adequate questions, focus on the process etc.</a:t>
            </a: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b="1" spc="-1" dirty="0">
                <a:solidFill>
                  <a:srgbClr val="000000"/>
                </a:solidFill>
                <a:latin typeface="Cambria"/>
              </a:rPr>
              <a:t>Feedback giver: 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Observe the interaction, do not interrupt. Afterwards, try to give meaningful feedback to both. </a:t>
            </a: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36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19908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spc="-12" dirty="0">
                <a:solidFill>
                  <a:srgbClr val="7D1E1E"/>
                </a:solidFill>
                <a:latin typeface="Cambria"/>
              </a:rPr>
              <a:t>Final </a:t>
            </a:r>
            <a:r>
              <a:rPr lang="en-US" sz="2400" spc="-12" dirty="0">
                <a:solidFill>
                  <a:srgbClr val="7D1E1E"/>
                </a:solidFill>
                <a:latin typeface="Cambria"/>
              </a:rPr>
              <a:t>check: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5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mbria"/>
              </a:rPr>
              <a:t>How easy was this seminar to follow? Indicate with your hand:</a:t>
            </a: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endParaRPr lang="en-US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mbria"/>
              </a:rPr>
              <a:t>Raise hand to your eye level: Everything alright.</a:t>
            </a: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mbria"/>
              </a:rPr>
              <a:t>Keep your hand down: Too easy, I am bored.</a:t>
            </a: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mbria"/>
              </a:rPr>
              <a:t>Put your hand up: Too difficult, I am drowning.</a:t>
            </a: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endParaRPr lang="en-US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mbria"/>
              </a:rPr>
              <a:t>Close your eyes and show me.</a:t>
            </a:r>
          </a:p>
        </p:txBody>
      </p:sp>
      <p:sp>
        <p:nvSpPr>
          <p:cNvPr id="236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004210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TextShape 1"/>
          <p:cNvSpPr txBox="1"/>
          <p:nvPr/>
        </p:nvSpPr>
        <p:spPr>
          <a:xfrm>
            <a:off x="1193400" y="190332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0" strike="noStrike" spc="-1">
                <a:solidFill>
                  <a:srgbClr val="7D1E1E"/>
                </a:solidFill>
                <a:latin typeface="Cambria"/>
              </a:rPr>
              <a:t>Thank you for your attention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pic>
        <p:nvPicPr>
          <p:cNvPr id="248" name="Picture 2" descr="http://www.mobileapples.com/Assets/Content/Screensavers/Bye%20Bye.gif"/>
          <p:cNvPicPr/>
          <p:nvPr/>
        </p:nvPicPr>
        <p:blipFill>
          <a:blip r:embed="rId2"/>
          <a:stretch/>
        </p:blipFill>
        <p:spPr>
          <a:xfrm>
            <a:off x="8112240" y="3976200"/>
            <a:ext cx="2577240" cy="3436560"/>
          </a:xfrm>
          <a:prstGeom prst="rect">
            <a:avLst/>
          </a:prstGeom>
          <a:ln w="0">
            <a:noFill/>
          </a:ln>
        </p:spPr>
      </p:pic>
      <p:sp>
        <p:nvSpPr>
          <p:cNvPr id="24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-1" normalizeH="0" baseline="0" noProof="0" dirty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English level &amp; Asking questions</a:t>
            </a:r>
            <a:endParaRPr kumimoji="0" lang="en-GB" sz="2400" b="0" i="0" u="none" strike="noStrike" kern="1200" cap="none" spc="-1" normalizeH="0" baseline="0" noProof="0" dirty="0">
              <a:ln>
                <a:noFill/>
              </a:ln>
              <a:solidFill>
                <a:srgbClr val="7D1E1E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</a:br>
            <a:endParaRPr kumimoji="0" lang="en-GB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DejaVu Sans"/>
              <a:cs typeface="DejaVu Sans"/>
            </a:endParaRPr>
          </a:p>
        </p:txBody>
      </p:sp>
      <p:sp>
        <p:nvSpPr>
          <p:cNvPr id="194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743040" marR="0" lvl="1" indent="-28548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en-US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The</a:t>
            </a:r>
            <a:r>
              <a:rPr kumimoji="0" lang="en-US" sz="2200" b="0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one skill which helps you</a:t>
            </a:r>
            <a:r>
              <a:rPr kumimoji="0" lang="cs-CZ" sz="2200" b="0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most</a:t>
            </a:r>
            <a:r>
              <a:rPr kumimoji="0" lang="en-US" sz="2200" b="0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and is covered here </a:t>
            </a:r>
            <a:r>
              <a:rPr kumimoji="0" lang="cs-CZ" sz="2200" b="0" i="0" u="none" strike="noStrike" kern="1200" cap="none" spc="-1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only</a:t>
            </a:r>
            <a:r>
              <a:rPr kumimoji="0" lang="cs-CZ" sz="2200" b="0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</a:t>
            </a:r>
            <a:r>
              <a:rPr kumimoji="0" lang="cs-CZ" sz="2200" b="0" i="0" u="none" strike="noStrike" kern="1200" cap="none" spc="-1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implicitly</a:t>
            </a:r>
            <a:r>
              <a:rPr kumimoji="0" lang="cs-CZ" sz="2200" b="0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</a:t>
            </a:r>
            <a:r>
              <a:rPr kumimoji="0" lang="en-US" sz="2200" b="0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is your English language ability.</a:t>
            </a: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743040" marR="0" lvl="1" indent="-28548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en-US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You are not directly benefiting here</a:t>
            </a:r>
            <a:r>
              <a:rPr kumimoji="0" lang="en-US" sz="2200" b="0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. But it is recommended you keep improving, </a:t>
            </a:r>
            <a:r>
              <a:rPr lang="en-US" sz="2200" spc="-1" dirty="0">
                <a:solidFill>
                  <a:srgbClr val="000000"/>
                </a:solidFill>
                <a:latin typeface="Cambria"/>
                <a:ea typeface="DejaVu Sans"/>
                <a:cs typeface="DejaVu Sans"/>
              </a:rPr>
              <a:t>even enroll in additional classes. </a:t>
            </a:r>
          </a:p>
          <a:p>
            <a:pPr marL="743040" lvl="1" indent="-285480"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defRPr/>
            </a:pPr>
            <a:r>
              <a:rPr lang="en-US" sz="2200" spc="-1" dirty="0">
                <a:solidFill>
                  <a:srgbClr val="000000"/>
                </a:solidFill>
                <a:latin typeface="Cambria"/>
                <a:ea typeface="DejaVu Sans"/>
                <a:cs typeface="DejaVu Sans"/>
              </a:rPr>
              <a:t>It </a:t>
            </a:r>
            <a:r>
              <a:rPr lang="cs-CZ" sz="2200" spc="-1" dirty="0" err="1">
                <a:solidFill>
                  <a:srgbClr val="000000"/>
                </a:solidFill>
                <a:latin typeface="Cambria"/>
                <a:ea typeface="DejaVu Sans"/>
                <a:cs typeface="DejaVu Sans"/>
              </a:rPr>
              <a:t>helps</a:t>
            </a:r>
            <a:r>
              <a:rPr lang="cs-CZ" sz="2200" spc="-1" dirty="0">
                <a:solidFill>
                  <a:srgbClr val="000000"/>
                </a:solidFill>
                <a:latin typeface="Cambria"/>
                <a:ea typeface="DejaVu Sans"/>
                <a:cs typeface="DejaVu Sans"/>
              </a:rPr>
              <a:t> to </a:t>
            </a:r>
            <a:r>
              <a:rPr lang="cs-CZ" sz="2200" spc="-1" dirty="0" err="1">
                <a:solidFill>
                  <a:srgbClr val="000000"/>
                </a:solidFill>
                <a:latin typeface="Cambria"/>
                <a:ea typeface="DejaVu Sans"/>
                <a:cs typeface="DejaVu Sans"/>
              </a:rPr>
              <a:t>know</a:t>
            </a:r>
            <a:r>
              <a:rPr lang="cs-CZ" sz="2200" spc="-1" dirty="0">
                <a:solidFill>
                  <a:srgbClr val="000000"/>
                </a:solidFill>
                <a:latin typeface="Cambria"/>
                <a:ea typeface="DejaVu Sans"/>
                <a:cs typeface="DejaVu Sans"/>
              </a:rPr>
              <a:t> </a:t>
            </a:r>
            <a:r>
              <a:rPr lang="cs-CZ" sz="2200" spc="-1" dirty="0" err="1">
                <a:solidFill>
                  <a:srgbClr val="000000"/>
                </a:solidFill>
                <a:latin typeface="Cambria"/>
                <a:ea typeface="DejaVu Sans"/>
                <a:cs typeface="DejaVu Sans"/>
              </a:rPr>
              <a:t>the</a:t>
            </a:r>
            <a:r>
              <a:rPr lang="cs-CZ" sz="2200" spc="-1" dirty="0">
                <a:solidFill>
                  <a:srgbClr val="000000"/>
                </a:solidFill>
                <a:latin typeface="Cambria"/>
                <a:ea typeface="DejaVu Sans"/>
                <a:cs typeface="DejaVu Sans"/>
              </a:rPr>
              <a:t> 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management jargon: </a:t>
            </a:r>
          </a:p>
          <a:p>
            <a:pPr marL="457560" lvl="1">
              <a:spcBef>
                <a:spcPts val="439"/>
              </a:spcBef>
              <a:buClr>
                <a:srgbClr val="7D1E1E"/>
              </a:buClr>
              <a:defRPr/>
            </a:pPr>
            <a:r>
              <a:rPr lang="en-US" sz="2200" i="1" spc="-1" dirty="0">
                <a:solidFill>
                  <a:srgbClr val="000000"/>
                </a:solidFill>
                <a:latin typeface="Cambria"/>
              </a:rPr>
              <a:t>"By deploying agile methods and fostering interdisciplinary collaboration, we strive to boost efficiency and adaptability in response to market dynamics.”</a:t>
            </a:r>
          </a:p>
          <a:p>
            <a:pPr marL="743040" lvl="1" indent="-285480"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defRPr/>
            </a:pPr>
            <a:r>
              <a:rPr lang="en-US" sz="2200" spc="-1" dirty="0">
                <a:solidFill>
                  <a:srgbClr val="000000"/>
                </a:solidFill>
                <a:latin typeface="Cambria"/>
              </a:rPr>
              <a:t>I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n </a:t>
            </a:r>
            <a:r>
              <a:rPr lang="cs-CZ" sz="2200" spc="-1" dirty="0" err="1">
                <a:solidFill>
                  <a:srgbClr val="000000"/>
                </a:solidFill>
                <a:latin typeface="Cambria"/>
              </a:rPr>
              <a:t>this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cs-CZ" sz="2200" spc="-1" dirty="0" err="1">
                <a:solidFill>
                  <a:srgbClr val="000000"/>
                </a:solidFill>
                <a:latin typeface="Cambria"/>
              </a:rPr>
              <a:t>class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 i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f you hear a word you do not understand, ask. </a:t>
            </a:r>
          </a:p>
          <a:p>
            <a:pPr marL="743040" lvl="1" indent="-285480"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defRPr/>
            </a:pPr>
            <a:r>
              <a:rPr lang="en-US" sz="2200" b="1" spc="-1" dirty="0">
                <a:solidFill>
                  <a:srgbClr val="000000"/>
                </a:solidFill>
                <a:latin typeface="Cambria"/>
              </a:rPr>
              <a:t>There is no other way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. Ask any time, simply raise your hand. You are probably not alone in not knowing.</a:t>
            </a:r>
          </a:p>
          <a:p>
            <a:pPr marL="457560" lvl="1">
              <a:spcBef>
                <a:spcPts val="439"/>
              </a:spcBef>
              <a:buClr>
                <a:srgbClr val="7D1E1E"/>
              </a:buClr>
              <a:defRPr/>
            </a:pPr>
            <a:endParaRPr lang="en-US" sz="2200" i="1" spc="-1" dirty="0">
              <a:solidFill>
                <a:srgbClr val="000000"/>
              </a:solidFill>
              <a:latin typeface="Cambria"/>
            </a:endParaRPr>
          </a:p>
          <a:p>
            <a:pPr marL="457560" lvl="1">
              <a:spcBef>
                <a:spcPts val="439"/>
              </a:spcBef>
              <a:buClr>
                <a:srgbClr val="7D1E1E"/>
              </a:buClr>
              <a:defRPr/>
            </a:pPr>
            <a:endParaRPr lang="en-US" sz="2200" i="1" spc="-1" dirty="0">
              <a:solidFill>
                <a:srgbClr val="000000"/>
              </a:solidFill>
              <a:latin typeface="Cambria"/>
            </a:endParaRPr>
          </a:p>
          <a:p>
            <a:pPr marL="457560" lvl="1">
              <a:spcBef>
                <a:spcPts val="439"/>
              </a:spcBef>
              <a:buClr>
                <a:srgbClr val="7D1E1E"/>
              </a:buClr>
              <a:defRPr/>
            </a:pPr>
            <a:endParaRPr kumimoji="0" lang="en-US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457560" marR="0" lvl="1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tabLst/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5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MPV_COMA Communication and Managerial Skills Training</a:t>
            </a:r>
            <a:endParaRPr kumimoji="0" lang="en-GB" sz="1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3641781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-1" normalizeH="0" baseline="0" noProof="0" dirty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Lectures and seminars timing</a:t>
            </a:r>
          </a:p>
        </p:txBody>
      </p:sp>
      <p:sp>
        <p:nvSpPr>
          <p:cNvPr id="197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3 lectures (other dates in reserve), 3 hours each (theoretically split in 2)</a:t>
            </a: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6 seminars, 3 hours each</a:t>
            </a: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Seminars are </a:t>
            </a:r>
            <a:r>
              <a:rPr kumimoji="0" lang="cs-CZ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mandatory</a:t>
            </a: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For seminars, make sure you can </a:t>
            </a:r>
            <a:r>
              <a:rPr kumimoji="0" lang="cs-CZ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actively participate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457560" marR="0" lvl="1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All additional communication by email</a:t>
            </a: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74304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0" algn="l"/>
              </a:tabLst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MPV_COMA Communication and Managerial Skills Training</a:t>
            </a:r>
            <a:endParaRPr kumimoji="0" lang="en-GB" sz="1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Schedule</a:t>
            </a:r>
            <a:endParaRPr kumimoji="0" lang="en-GB" sz="2400" b="0" i="0" u="none" strike="noStrike" kern="1200" cap="none" spc="-1" normalizeH="0" baseline="0" noProof="0" dirty="0">
              <a:ln>
                <a:noFill/>
              </a:ln>
              <a:solidFill>
                <a:srgbClr val="7D1E1E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Lectures</a:t>
            </a: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not mandatory</a:t>
            </a: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Seminars</a:t>
            </a: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</a:t>
            </a:r>
            <a:r>
              <a:rPr kumimoji="0" lang="cs-CZ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mandatory</a:t>
            </a: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Changes are possible, and will be announced by email</a:t>
            </a: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Other lecture and seminar days in reserve</a:t>
            </a: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lang="cs-CZ" sz="2400" spc="-1" dirty="0">
                <a:solidFill>
                  <a:srgbClr val="000000"/>
                </a:solidFill>
                <a:latin typeface="Cambria"/>
                <a:ea typeface="DejaVu Sans"/>
                <a:cs typeface="DejaVu Sans"/>
              </a:rPr>
              <a:t>Usually shorter break and shorter overall seminar, based on </a:t>
            </a:r>
            <a:r>
              <a:rPr lang="cs-CZ" sz="2400" spc="-1" dirty="0" err="1">
                <a:solidFill>
                  <a:srgbClr val="000000"/>
                </a:solidFill>
                <a:latin typeface="Cambria"/>
                <a:ea typeface="DejaVu Sans"/>
                <a:cs typeface="DejaVu Sans"/>
              </a:rPr>
              <a:t>teachers</a:t>
            </a:r>
            <a:r>
              <a:rPr lang="cs-CZ" sz="2400" spc="-1" dirty="0">
                <a:solidFill>
                  <a:srgbClr val="000000"/>
                </a:solidFill>
                <a:latin typeface="Cambria"/>
                <a:ea typeface="DejaVu Sans"/>
                <a:cs typeface="DejaVu Sans"/>
              </a:rPr>
              <a:t> assessment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74304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0" algn="l"/>
              </a:tabLst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MPV_COMA Communication and Managerial Skills Training</a:t>
            </a:r>
            <a:endParaRPr kumimoji="0" lang="en-GB" sz="1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  <p:pic>
        <p:nvPicPr>
          <p:cNvPr id="1025" name="DefaultOcx">
            <a:extLst>
              <a:ext uri="{FF2B5EF4-FFF2-40B4-BE49-F238E27FC236}">
                <a16:creationId xmlns:a16="http://schemas.microsoft.com/office/drawing/2014/main" id="{B2DA5909-9CDC-41A7-9429-A8FCA3C2F268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003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Schedule</a:t>
            </a:r>
            <a:r>
              <a:rPr kumimoji="0" lang="en-US" sz="2400" b="0" i="0" u="none" strike="noStrike" kern="1200" cap="none" spc="-1" normalizeH="0" baseline="0" noProof="0" dirty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– why you should attend lectures</a:t>
            </a:r>
            <a:endParaRPr kumimoji="0" lang="en-GB" sz="2400" b="0" i="0" u="none" strike="noStrike" kern="1200" cap="none" spc="-1" normalizeH="0" baseline="0" noProof="0" dirty="0">
              <a:ln>
                <a:noFill/>
              </a:ln>
              <a:solidFill>
                <a:srgbClr val="7D1E1E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74304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0" algn="l"/>
              </a:tabLst>
              <a:defRPr/>
            </a:pPr>
            <a:r>
              <a:rPr kumimoji="0" lang="en-US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Reasonably short and hopefully</a:t>
            </a:r>
            <a:r>
              <a:rPr kumimoji="0" lang="en-US" sz="2400" b="0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</a:t>
            </a:r>
            <a:r>
              <a:rPr kumimoji="0" lang="en-US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enjoyable, 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74304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0" algn="l"/>
              </a:tabLst>
              <a:defRPr/>
            </a:pP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74304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0" algn="l"/>
              </a:tabLst>
              <a:defRPr/>
            </a:pPr>
            <a:r>
              <a:rPr kumimoji="0" lang="en-US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Lectures</a:t>
            </a:r>
            <a:r>
              <a:rPr kumimoji="0" lang="en-US" sz="2400" b="0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give clarity and depth for </a:t>
            </a:r>
            <a:r>
              <a:rPr kumimoji="0" lang="en-US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your seminar work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74304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0" algn="l"/>
              </a:tabLst>
              <a:defRPr/>
            </a:pP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74304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0" algn="l"/>
              </a:tabLst>
              <a:defRPr/>
            </a:pPr>
            <a:r>
              <a:rPr lang="en-US" sz="2400" spc="-1" dirty="0">
                <a:solidFill>
                  <a:srgbClr val="000000"/>
                </a:solidFill>
                <a:latin typeface="Cambria"/>
                <a:ea typeface="DejaVu Sans"/>
                <a:cs typeface="DejaVu Sans"/>
              </a:rPr>
              <a:t>It might also incline your teacher to give you a helping hand in case you might need it</a:t>
            </a:r>
            <a:r>
              <a:rPr kumimoji="0" lang="en-US" sz="2400" b="0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MPV_COMA Communication and Managerial Skills Training</a:t>
            </a:r>
            <a:endParaRPr kumimoji="0" lang="en-GB" sz="1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  <p:pic>
        <p:nvPicPr>
          <p:cNvPr id="1025" name="DefaultOcx">
            <a:extLst>
              <a:ext uri="{FF2B5EF4-FFF2-40B4-BE49-F238E27FC236}">
                <a16:creationId xmlns:a16="http://schemas.microsoft.com/office/drawing/2014/main" id="{B2DA5909-9CDC-41A7-9429-A8FCA3C2F268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6762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In the case of COVID or other emergencies</a:t>
            </a:r>
            <a:endParaRPr kumimoji="0" lang="en-GB" sz="2400" b="0" i="0" u="none" strike="noStrike" kern="1200" cap="none" spc="-1" normalizeH="0" baseline="0" noProof="0" dirty="0">
              <a:ln>
                <a:noFill/>
              </a:ln>
              <a:solidFill>
                <a:srgbClr val="7D1E1E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You need to follow the standard guidelines and requirements to finish the course</a:t>
            </a: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In case in-person teaching is not possible:</a:t>
            </a:r>
          </a:p>
          <a:p>
            <a:pPr marL="80028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All classes move to online mode (MS Teams)</a:t>
            </a:r>
          </a:p>
          <a:p>
            <a:pPr marL="80028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At the exactly same time as in-person</a:t>
            </a:r>
            <a:r>
              <a:rPr kumimoji="0" lang="en-US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classes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80028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Keep your camera on</a:t>
            </a:r>
          </a:p>
          <a:p>
            <a:pPr marL="80028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You still need to actively participate</a:t>
            </a:r>
          </a:p>
          <a:p>
            <a:pPr marL="80028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Everything is recorded </a:t>
            </a:r>
          </a:p>
          <a:p>
            <a:pPr marL="80028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Exams </a:t>
            </a:r>
            <a:r>
              <a:rPr kumimoji="0" lang="en-US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online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74304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0" algn="l"/>
              </a:tabLst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MPV_COMA Communication and Managerial Skills Training</a:t>
            </a:r>
            <a:endParaRPr kumimoji="0" lang="en-GB" sz="1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4066117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2843</TotalTime>
  <Words>2798</Words>
  <Application>Microsoft Office PowerPoint</Application>
  <PresentationFormat>Širokoúhlá obrazovka</PresentationFormat>
  <Paragraphs>377</Paragraphs>
  <Slides>47</Slides>
  <Notes>2</Notes>
  <HiddenSlides>5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47</vt:i4>
      </vt:variant>
    </vt:vector>
  </HeadingPairs>
  <TitlesOfParts>
    <vt:vector size="61" baseType="lpstr">
      <vt:lpstr>Arial</vt:lpstr>
      <vt:lpstr>Calibri</vt:lpstr>
      <vt:lpstr>Cambria</vt:lpstr>
      <vt:lpstr>Century Gothic</vt:lpstr>
      <vt:lpstr>Lato</vt:lpstr>
      <vt:lpstr>Lora</vt:lpstr>
      <vt:lpstr>Symbol</vt:lpstr>
      <vt:lpstr>Times New Roman</vt:lpstr>
      <vt:lpstr>Verdana</vt:lpstr>
      <vt:lpstr>Wingdings</vt:lpstr>
      <vt:lpstr>Office Theme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Introduction. Requirements,Communication processes</dc:title>
  <dc:subject/>
  <dc:creator>Seeger</dc:creator>
  <dc:description/>
  <cp:lastModifiedBy>Řezáč Jan</cp:lastModifiedBy>
  <cp:revision>89</cp:revision>
  <dcterms:created xsi:type="dcterms:W3CDTF">2016-03-06T16:01:46Z</dcterms:created>
  <dcterms:modified xsi:type="dcterms:W3CDTF">2025-02-18T21:17:45Z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1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22</vt:i4>
  </property>
</Properties>
</file>