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2"/>
  </p:notesMasterIdLst>
  <p:sldIdLst>
    <p:sldId id="256" r:id="rId5"/>
    <p:sldId id="388" r:id="rId6"/>
    <p:sldId id="389" r:id="rId7"/>
    <p:sldId id="399" r:id="rId8"/>
    <p:sldId id="409" r:id="rId9"/>
    <p:sldId id="390" r:id="rId10"/>
    <p:sldId id="391" r:id="rId11"/>
    <p:sldId id="401" r:id="rId12"/>
    <p:sldId id="378" r:id="rId13"/>
    <p:sldId id="392" r:id="rId14"/>
    <p:sldId id="393" r:id="rId15"/>
    <p:sldId id="261" r:id="rId16"/>
    <p:sldId id="377" r:id="rId17"/>
    <p:sldId id="387" r:id="rId18"/>
    <p:sldId id="394" r:id="rId19"/>
    <p:sldId id="263" r:id="rId20"/>
    <p:sldId id="379" r:id="rId21"/>
    <p:sldId id="397" r:id="rId22"/>
    <p:sldId id="398" r:id="rId23"/>
    <p:sldId id="400" r:id="rId24"/>
    <p:sldId id="271" r:id="rId25"/>
    <p:sldId id="402" r:id="rId26"/>
    <p:sldId id="403" r:id="rId27"/>
    <p:sldId id="405" r:id="rId28"/>
    <p:sldId id="406" r:id="rId29"/>
    <p:sldId id="407" r:id="rId30"/>
    <p:sldId id="415" r:id="rId31"/>
    <p:sldId id="416" r:id="rId32"/>
    <p:sldId id="280" r:id="rId33"/>
    <p:sldId id="373" r:id="rId34"/>
    <p:sldId id="269" r:id="rId35"/>
    <p:sldId id="375" r:id="rId36"/>
    <p:sldId id="278" r:id="rId37"/>
    <p:sldId id="273" r:id="rId38"/>
    <p:sldId id="380" r:id="rId39"/>
    <p:sldId id="279" r:id="rId40"/>
    <p:sldId id="382" r:id="rId41"/>
    <p:sldId id="411" r:id="rId42"/>
    <p:sldId id="412" r:id="rId43"/>
    <p:sldId id="321" r:id="rId44"/>
    <p:sldId id="322" r:id="rId45"/>
    <p:sldId id="323" r:id="rId46"/>
    <p:sldId id="413" r:id="rId47"/>
    <p:sldId id="414" r:id="rId48"/>
    <p:sldId id="381" r:id="rId49"/>
    <p:sldId id="410" r:id="rId50"/>
    <p:sldId id="277" r:id="rId5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073BC-6181-4DA8-98A3-26EB6B6DEB7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A0873-9DA6-4940-9853-C59D4E3D0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A0873-9DA6-4940-9853-C59D4E3D08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8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A0873-9DA6-4940-9853-C59D4E3D08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4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 hidden="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2" hidden="1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3609000" y="2709720"/>
            <a:ext cx="7958160" cy="3455640"/>
          </a:xfrm>
          <a:prstGeom prst="rect">
            <a:avLst/>
          </a:prstGeom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61428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10703880" y="6442200"/>
            <a:ext cx="87804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EAFD6CA2-8FF0-4EC8-AA9F-21D3EC7702CC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0" y="-6480"/>
            <a:ext cx="12191760" cy="235548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Picture 21" descr="text_TITL"/>
          <p:cNvPicPr/>
          <p:nvPr/>
        </p:nvPicPr>
        <p:blipFill>
          <a:blip r:embed="rId16"/>
          <a:stretch/>
        </p:blipFill>
        <p:spPr>
          <a:xfrm>
            <a:off x="3587760" y="798480"/>
            <a:ext cx="5018400" cy="845640"/>
          </a:xfrm>
          <a:prstGeom prst="rect">
            <a:avLst/>
          </a:prstGeom>
          <a:ln w="0">
            <a:noFill/>
          </a:ln>
        </p:spPr>
      </p:pic>
      <p:pic>
        <p:nvPicPr>
          <p:cNvPr id="10" name="Picture 22" descr="pruh_TITL"/>
          <p:cNvPicPr/>
          <p:nvPr/>
        </p:nvPicPr>
        <p:blipFill>
          <a:blip r:embed="rId17"/>
          <a:stretch/>
        </p:blipFill>
        <p:spPr>
          <a:xfrm>
            <a:off x="1200240" y="50760"/>
            <a:ext cx="1862280" cy="6762240"/>
          </a:xfrm>
          <a:prstGeom prst="rect">
            <a:avLst/>
          </a:prstGeom>
          <a:ln w="0">
            <a:noFill/>
          </a:ln>
        </p:spPr>
      </p:pic>
      <p:pic>
        <p:nvPicPr>
          <p:cNvPr id="11" name="Picture 23" descr="N:\work\projekty\šablony\sablony\logoC.wmf"/>
          <p:cNvPicPr/>
          <p:nvPr/>
        </p:nvPicPr>
        <p:blipFill>
          <a:blip r:embed="rId18"/>
          <a:stretch/>
        </p:blipFill>
        <p:spPr>
          <a:xfrm>
            <a:off x="1128240" y="533520"/>
            <a:ext cx="2008440" cy="150624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51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1200240" y="1773360"/>
            <a:ext cx="10362960" cy="4357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Pátá úroveň</a:t>
            </a:r>
          </a:p>
        </p:txBody>
      </p:sp>
      <p:sp>
        <p:nvSpPr>
          <p:cNvPr id="56" name="PlaceHolder 5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785E002-4ED1-495E-96D2-284957091B99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96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97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98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99" name="PlaceHolder 3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CA7608BC-773F-4240-9CE1-D531C9214F59}" type="datetime">
              <a:rPr lang="en-US" sz="1800" b="0" strike="noStrike" spc="-1">
                <a:solidFill>
                  <a:srgbClr val="8B8B8B"/>
                </a:solidFill>
                <a:latin typeface="Cambria"/>
              </a:rPr>
              <a:t>2/18/2025</a:t>
            </a:fld>
            <a:endParaRPr lang="en-GB" sz="1800" b="0" strike="noStrike" spc="-1"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39375F28-1397-4C96-B595-E83E4922C85B}" type="slidenum">
              <a:rPr lang="cs-CZ" sz="1000" b="1" strike="noStrike" spc="-1">
                <a:solidFill>
                  <a:srgbClr val="8B8B8B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Verdana"/>
              </a:rPr>
              <a:t>Click to edit the title text format</a:t>
            </a: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4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14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D2D6B18-795D-4BA3-AB3E-C5D5C773B065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tema?fakulta=1456;obdobi=9105;kod=MPV_COMA;predmet=1566953;balikto=511942;balik=511942" TargetMode="Externa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609000" y="2709720"/>
            <a:ext cx="7958160" cy="345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7D1E1E"/>
                </a:solidFill>
                <a:latin typeface="Cambria"/>
              </a:rPr>
              <a:t>MPV_COMA Communication and Managerial Skills Training </a:t>
            </a:r>
            <a:br>
              <a:rPr dirty="0"/>
            </a:br>
            <a:r>
              <a:rPr lang="en-GB" sz="2400" b="1" strike="noStrike" spc="-1" dirty="0">
                <a:solidFill>
                  <a:srgbClr val="7D1E1E"/>
                </a:solidFill>
                <a:latin typeface="Cambria"/>
              </a:rPr>
              <a:t>Seminar</a:t>
            </a:r>
            <a:r>
              <a:rPr lang="cs-CZ" sz="2400" b="1" strike="noStrike" spc="-1" dirty="0">
                <a:solidFill>
                  <a:srgbClr val="7D1E1E"/>
                </a:solidFill>
                <a:latin typeface="Cambria"/>
              </a:rPr>
              <a:t> 1</a:t>
            </a:r>
            <a:r>
              <a:rPr lang="en-GB" sz="2400" b="1" strike="noStrike" spc="-1" dirty="0">
                <a:solidFill>
                  <a:srgbClr val="7D1E1E"/>
                </a:solidFill>
                <a:latin typeface="Cambria"/>
              </a:rPr>
              <a:t>: Basic Communication Skills</a:t>
            </a:r>
            <a:br>
              <a:rPr dirty="0"/>
            </a:b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609000" y="5373720"/>
            <a:ext cx="7958160" cy="79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mbria"/>
              </a:rPr>
              <a:t>Jan Řezáč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requirements – how do you pass this class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1) </a:t>
            </a:r>
            <a:r>
              <a:rPr kumimoji="0" lang="en-GB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Attendance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at seminars (85%)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4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= M</a:t>
            </a:r>
            <a:r>
              <a:rPr kumimoji="0" lang="en-GB" sz="240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issing</a:t>
            </a:r>
            <a:r>
              <a:rPr kumimoji="0" lang="en-GB" sz="24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4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only one </a:t>
            </a:r>
            <a:r>
              <a:rPr kumimoji="0" lang="en-GB" sz="240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out of the six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lang="en-US" sz="2400" spc="-1" noProof="0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Missing more than two seminars makes it </a:t>
            </a:r>
            <a:r>
              <a:rPr lang="en-US" sz="2400" b="1" spc="-1" noProof="0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not possible to finish the class</a:t>
            </a:r>
            <a:r>
              <a:rPr lang="en-US" sz="2400" spc="-1" noProof="0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!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The seminars work only with your active participation. Be on time, 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use 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electronics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only</a:t>
            </a:r>
            <a:r>
              <a:rPr lang="en-US" sz="2400" b="1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 to make notes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, be present mentally.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6" name="Picture 2" descr="No laptop sign Royalty Free Vector Image - VectorStock">
            <a:extLst>
              <a:ext uri="{FF2B5EF4-FFF2-40B4-BE49-F238E27FC236}">
                <a16:creationId xmlns:a16="http://schemas.microsoft.com/office/drawing/2014/main" id="{6F053573-3EA1-6C2C-0AAE-361F205CE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021" y="4242025"/>
            <a:ext cx="1649179" cy="17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455" y="4242025"/>
            <a:ext cx="1799924" cy="17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3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requirements – how do you pass this class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2) P</a:t>
            </a:r>
            <a:r>
              <a:rPr kumimoji="0" lang="en-GB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resentation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at the seminar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 </a:t>
            </a:r>
            <a:r>
              <a:rPr kumimoji="0" lang="en-GB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presentation on a management</a:t>
            </a:r>
            <a:r>
              <a:rPr kumimoji="0" lang="en-GB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related topic</a:t>
            </a:r>
            <a:endParaRPr kumimoji="0" lang="cs-CZ" sz="22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cs-CZ" sz="2200" b="1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Brief on theory, heavy on examples and real world applications</a:t>
            </a: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There will be an IS option provided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at the end</a:t>
            </a:r>
            <a:r>
              <a:rPr kumimoji="0" lang="en-US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of this week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, where you mark down your topic and goal before the presentation.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An </a:t>
            </a:r>
            <a:r>
              <a:rPr kumimoji="0" lang="en-US" sz="2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em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ail will be sen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 to you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.</a:t>
            </a: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Three steps</a:t>
            </a:r>
            <a:r>
              <a:rPr kumimoji="0" lang="en-US" sz="2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:</a:t>
            </a:r>
            <a:endParaRPr kumimoji="0" lang="cs-CZ" sz="22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Before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2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: deadline to choose topic in IS. </a:t>
            </a: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3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– short verbal description of your presentation outline and sources at the seminar</a:t>
            </a: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 5 – your actual presentation</a:t>
            </a: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64277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requirements</a:t>
            </a:r>
            <a:endParaRPr kumimoji="0" lang="cs-CZ" sz="2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marR="0" lvl="0" indent="-342720" algn="l" defTabSz="914400" rtl="0" eaLnBrk="1" fontAlgn="auto" latinLnBrk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527760" algn="l"/>
              </a:tabLst>
              <a:defRPr/>
            </a:pPr>
            <a:r>
              <a:rPr kumimoji="0" lang="cs-CZ" sz="2400" b="1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3) </a:t>
            </a:r>
            <a:r>
              <a:rPr kumimoji="0" lang="en-GB" sz="2400" b="1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Test (minimum level of </a:t>
            </a:r>
            <a:r>
              <a:rPr kumimoji="0" lang="en-GB" sz="2400" b="1" i="0" u="none" strike="noStrike" kern="1200" cap="none" spc="-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knowledge</a:t>
            </a:r>
            <a:r>
              <a:rPr kumimoji="0" lang="en-GB" sz="2400" b="1" i="0" u="none" strike="noStrike" kern="1200" cap="none" spc="49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1" i="0" u="none" strike="noStrike" kern="1200" cap="none" spc="-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60%)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4132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235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theoretical</a:t>
            </a:r>
            <a:r>
              <a:rPr kumimoji="0" lang="en-GB" sz="2400" b="0" i="0" u="none" strike="noStrike" kern="1200" cap="none" spc="-5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knowledge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926640" marR="0" lvl="0" indent="-513360" algn="l" defTabSz="914400" rtl="0" eaLnBrk="1" fontAlgn="auto" latinLnBrk="0" hangingPunct="1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assessing practical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communication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skills </a:t>
            </a:r>
            <a:r>
              <a:rPr kumimoji="0" lang="en-GB" sz="2400" b="0" i="0" u="none" strike="noStrike" kern="1200" cap="none" spc="-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(via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practical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examples, correcting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wrong statements,</a:t>
            </a:r>
            <a:r>
              <a:rPr kumimoji="0" lang="en-GB" sz="2400" b="0" i="0" u="none" strike="noStrike" kern="1200" cap="none" spc="-5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etc.)</a:t>
            </a:r>
            <a:endParaRPr kumimoji="0" lang="cs-CZ" sz="2400" b="0" i="0" u="none" strike="noStrike" kern="1200" cap="none" spc="-7" normalizeH="0" baseline="0" noProof="0" dirty="0">
              <a:ln>
                <a:noFill/>
              </a:ln>
              <a:solidFill>
                <a:srgbClr val="3D3C2C"/>
              </a:solidFill>
              <a:effectLst/>
              <a:uLnTx/>
              <a:uFillTx/>
              <a:latin typeface="Cambria"/>
              <a:ea typeface="Cambria"/>
              <a:cs typeface="DejaVu Sans"/>
            </a:endParaRPr>
          </a:p>
          <a:p>
            <a:pPr marL="926640" marR="0" lvl="0" indent="-513360" algn="l" defTabSz="914400" rtl="0" eaLnBrk="1" fontAlgn="auto" latinLnBrk="0" hangingPunct="1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cs-CZ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</a:t>
            </a:r>
            <a:r>
              <a:rPr kumimoji="0" lang="en-US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BC</a:t>
            </a:r>
            <a:r>
              <a:rPr kumimoji="0" lang="cs-CZ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cs-CZ" sz="2400" b="1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and </a:t>
            </a:r>
            <a:r>
              <a:rPr kumimoji="0" lang="cs-CZ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open ended questions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064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Assessment</a:t>
            </a:r>
            <a:r>
              <a:rPr kumimoji="0" lang="en-GB" sz="2400" b="0" i="0" u="none" strike="noStrike" kern="1200" cap="none" spc="-185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criteria: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35200" marR="0" lvl="1" indent="-342720" algn="l" defTabSz="914400" rtl="0" eaLnBrk="1" fontAlgn="auto" latinLnBrk="0" hangingPunct="1">
              <a:lnSpc>
                <a:spcPts val="2279"/>
              </a:lnSpc>
              <a:spcBef>
                <a:spcPts val="24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quantity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and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quality of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theoretical</a:t>
            </a:r>
            <a:r>
              <a:rPr kumimoji="0" lang="en-GB" sz="2400" b="0" i="0" u="none" strike="noStrike" kern="1200" cap="none" spc="-120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knowledge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35200" marR="0" lvl="1" indent="-342720" algn="l" defTabSz="914400" rtl="0" eaLnBrk="1" fontAlgn="auto" latinLnBrk="0" hangingPunct="1">
              <a:lnSpc>
                <a:spcPts val="2279"/>
              </a:lnSpc>
              <a:spcBef>
                <a:spcPts val="24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understanding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theory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35200" marR="0" lvl="1" indent="-342720" algn="l" defTabSz="914400" rtl="0" eaLnBrk="1" fontAlgn="auto" latinLnBrk="0" hangingPunct="1">
              <a:lnSpc>
                <a:spcPct val="100000"/>
              </a:lnSpc>
              <a:spcBef>
                <a:spcPts val="241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ability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to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apply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gained</a:t>
            </a:r>
            <a:r>
              <a:rPr kumimoji="0" lang="en-GB" sz="2400" b="0" i="0" u="none" strike="noStrike" kern="1200" cap="none" spc="-80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knowledge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35200" marR="0" lvl="1" indent="-342720" algn="l" defTabSz="914400" rtl="0" eaLnBrk="1" fontAlgn="auto" latinLnBrk="0" hangingPunct="1">
              <a:lnSpc>
                <a:spcPct val="100000"/>
              </a:lnSpc>
              <a:spcBef>
                <a:spcPts val="241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extent of the development of relevant</a:t>
            </a:r>
            <a:r>
              <a:rPr kumimoji="0" lang="en-GB" sz="2400" b="0" i="0" u="none" strike="noStrike" kern="1200" cap="none" spc="-145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skills</a:t>
            </a:r>
          </a:p>
          <a:p>
            <a:pPr marL="835200" marR="0" lvl="1" indent="-342720" algn="l" defTabSz="914400" rtl="0" eaLnBrk="1" fontAlgn="auto" latinLnBrk="0" hangingPunct="1">
              <a:lnSpc>
                <a:spcPct val="100000"/>
              </a:lnSpc>
              <a:spcBef>
                <a:spcPts val="241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926640" algn="l"/>
              </a:tabLst>
              <a:defRPr/>
            </a:pP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  <a:cs typeface="DejaVu Sans"/>
              </a:rPr>
              <a:t>NOT presentation, class participation or attendance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Presentation 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work progress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  <a:hlinkClick r:id="rId2"/>
              </a:rPr>
              <a:t>https://is.muni.cz/auth/rozpis/tema?fakulta=1456;obdobi=9105;kod=MPV_COMA;predmet=1566953;balikto=511942;balik=511942</a:t>
            </a: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</a:rPr>
              <a:t>Take a small amount of time to find a topic you like.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</a:rPr>
              <a:t>Start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browsing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relevant sources – the attached material is a good start.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</a:rPr>
              <a:t>Describe something useful you learned from the topic, not the topic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</a:rPr>
              <a:t>Specific example &amp; case studies are better than theoretical concepts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>
                <a:solidFill>
                  <a:srgbClr val="000000"/>
                </a:solidFill>
                <a:latin typeface="Cambria"/>
              </a:rPr>
              <a:t>Before you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present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you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can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test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the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water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with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your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outline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at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the seminar 3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5202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How should your presentation look like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Based on good literature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Clear aim and structure</a:t>
            </a: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Do not try to cover the whole topic, it is designed for two people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Included feedback from the class preparation session</a:t>
            </a: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Easy to understand</a:t>
            </a: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Only a short introduction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Most of the topics are known to the class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already</a:t>
            </a: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Cca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6 minutes in total - Be done with theory and your motivation within 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5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sentences</a:t>
            </a:r>
            <a:endParaRPr lang="en-GB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pc="-1" dirty="0">
              <a:solidFill>
                <a:srgbClr val="000000"/>
              </a:solidFill>
              <a:latin typeface="Cambria"/>
            </a:endParaRPr>
          </a:p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r>
              <a:rPr lang="en-US" sz="2200" strike="noStrike" spc="-1" dirty="0">
                <a:solidFill>
                  <a:srgbClr val="000000"/>
                </a:solidFill>
                <a:latin typeface="Cambria"/>
              </a:rPr>
              <a:t>Your goal is to </a:t>
            </a:r>
            <a:r>
              <a:rPr lang="en-US" sz="2200" strike="noStrike" spc="-1" dirty="0" err="1">
                <a:solidFill>
                  <a:srgbClr val="000000"/>
                </a:solidFill>
                <a:latin typeface="Cambria"/>
              </a:rPr>
              <a:t>i</a:t>
            </a: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mprove </a:t>
            </a:r>
            <a:r>
              <a:rPr lang="en-US" sz="2200" strike="noStrike" spc="-1" dirty="0">
                <a:solidFill>
                  <a:srgbClr val="000000"/>
                </a:solidFill>
                <a:latin typeface="Cambria"/>
              </a:rPr>
              <a:t>the </a:t>
            </a: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lives of those who listened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to you. There will be a whole COMA class to help you do the presentation properly.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160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Study materials</a:t>
            </a:r>
            <a:endParaRPr kumimoji="0" lang="cs-CZ" sz="2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marR="0" lvl="0" indent="-272520" algn="l" defTabSz="914400" rtl="0" eaLnBrk="1" fontAlgn="auto" latinLnBrk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Materials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provided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on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lectures  (presentations)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1260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Seminars (presentations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and</a:t>
            </a:r>
            <a:r>
              <a:rPr kumimoji="0" lang="en-GB" sz="2400" b="0" i="0" u="none" strike="noStrike" kern="1200" cap="none" spc="-15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exercises)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1260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70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Learning</a:t>
            </a:r>
            <a:r>
              <a:rPr kumimoji="0" lang="en-GB" sz="2400" b="0" i="0" u="none" strike="noStrike" kern="1200" cap="none" spc="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texts: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09240" marR="0" lvl="0" indent="0" algn="l" defTabSz="914400" rtl="0" eaLnBrk="1" fontAlgn="auto" latinLnBrk="0" hangingPunct="1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GB" sz="22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Communication </a:t>
            </a:r>
            <a:r>
              <a:rPr kumimoji="0" lang="en-GB" sz="2200" b="0" i="0" u="none" strike="noStrike" kern="1200" cap="none" spc="-1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process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09240" marR="0" lvl="0" indent="0" algn="l" defTabSz="914400" rtl="0" eaLnBrk="1" fontAlgn="auto" latinLnBrk="0" hangingPunct="1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GB" sz="22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Effective verbal communication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09240" marR="0" lvl="0" indent="0" algn="l" defTabSz="914400" rtl="0" eaLnBrk="1" fontAlgn="auto" latinLnBrk="0" hangingPunct="1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GB" sz="22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Basic communication</a:t>
            </a:r>
            <a:r>
              <a:rPr kumimoji="0" lang="en-GB" sz="2200" b="0" i="0" u="none" strike="noStrike" kern="1200" cap="none" spc="-242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</a:t>
            </a:r>
            <a:r>
              <a:rPr kumimoji="0" lang="en-GB" sz="2200" b="0" i="0" u="none" strike="noStrike" kern="1200" cap="none" spc="-7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skills</a:t>
            </a:r>
            <a:endParaRPr kumimoji="0" lang="cs-CZ" sz="2200" b="0" i="0" u="none" strike="noStrike" kern="1200" cap="none" spc="-7" normalizeH="0" baseline="0" noProof="0" dirty="0">
              <a:ln>
                <a:noFill/>
              </a:ln>
              <a:solidFill>
                <a:srgbClr val="3D3C2C"/>
              </a:solidFill>
              <a:effectLst/>
              <a:uLnTx/>
              <a:uFillTx/>
              <a:latin typeface="Cambria"/>
              <a:ea typeface="Cambria"/>
              <a:cs typeface="DejaVu Sans"/>
            </a:endParaRPr>
          </a:p>
          <a:p>
            <a:pPr marL="309240" marR="0" lvl="0" indent="0" algn="l" defTabSz="914400" rtl="0" eaLnBrk="1" fontAlgn="auto" latinLnBrk="0" hangingPunct="1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7" normalizeH="0" baseline="0" noProof="0" dirty="0">
              <a:ln>
                <a:noFill/>
              </a:ln>
              <a:solidFill>
                <a:srgbClr val="3D3C2C"/>
              </a:solidFill>
              <a:effectLst/>
              <a:uLnTx/>
              <a:uFillTx/>
              <a:latin typeface="Cambria"/>
              <a:ea typeface="Cambria"/>
              <a:cs typeface="DejaVu Sans"/>
            </a:endParaRPr>
          </a:p>
          <a:p>
            <a:pPr marL="309240" marR="0" lvl="0" indent="0" algn="l" defTabSz="914400" rtl="0" eaLnBrk="1" fontAlgn="auto" latinLnBrk="0" hangingPunct="1">
              <a:lnSpc>
                <a:spcPct val="100000"/>
              </a:lnSpc>
              <a:spcBef>
                <a:spcPts val="51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https://is.muni.cz/auth/el/econ/jaro2022/MPV_COMA/um/68157015/?lang=en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Further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readings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in</a:t>
            </a:r>
            <a:r>
              <a:rPr lang="en-GB" sz="2400" b="0" strike="noStrike" spc="-1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pdf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204786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book_I_Effective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-Communication-Skills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book_II_Business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-Communication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book_III_Assertiveness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2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book_IV_Dealing_with_conflict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_  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and_complaints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1200240" y="4249251"/>
            <a:ext cx="10362960" cy="18815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marR="0" lvl="0" indent="-272520" algn="l" defTabSz="914400" rtl="0" eaLnBrk="1" fontAlgn="auto" latinLnBrk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All these</a:t>
            </a:r>
            <a:r>
              <a:rPr kumimoji="0" lang="en-GB" sz="2400" b="0" i="0" u="none" strike="noStrike" kern="1200" cap="none" spc="-1" normalizeH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 materials are in the IS</a:t>
            </a:r>
          </a:p>
          <a:p>
            <a:pPr marL="285120" marR="0" lvl="0" indent="-272520" algn="l" defTabSz="914400" rtl="0" eaLnBrk="1" fontAlgn="auto" latinLnBrk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lang="en-GB" sz="2400" spc="-1" baseline="0" dirty="0">
              <a:solidFill>
                <a:srgbClr val="3D3C2C"/>
              </a:solidFill>
              <a:latin typeface="Cambria"/>
              <a:ea typeface="Cambria"/>
              <a:cs typeface="DejaVu Sans"/>
            </a:endParaRPr>
          </a:p>
          <a:p>
            <a:pPr marL="285120" marR="0" lvl="0" indent="-272520" algn="l" defTabSz="914400" rtl="0" eaLnBrk="1" fontAlgn="auto" latinLnBrk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noProof="0" dirty="0">
                <a:ln>
                  <a:noFill/>
                </a:ln>
                <a:solidFill>
                  <a:srgbClr val="3D3C2C"/>
                </a:solidFill>
                <a:effectLst/>
                <a:uLnTx/>
                <a:uFillTx/>
                <a:latin typeface="Cambria"/>
                <a:ea typeface="Cambria"/>
                <a:cs typeface="DejaVu Sans"/>
              </a:rPr>
              <a:t>Do you have any questions?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Introduce yourself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name and age</a:t>
            </a: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Where are you from</a:t>
            </a: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motivation for the course</a:t>
            </a: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Any previous similar courses</a:t>
            </a: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918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Learning is hard. Learning soft skills (like presentation skills and negotiation) is </a:t>
            </a:r>
            <a:r>
              <a:rPr lang="en-US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 more </a:t>
            </a: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hard. 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are some common good ways to learn new skills? Music, math, language?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How is it different when learning </a:t>
            </a:r>
            <a:r>
              <a:rPr lang="cs-CZ" sz="2400" b="0" i="1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soft skills?</a:t>
            </a: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560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7156199" y="3953037"/>
            <a:ext cx="3532122" cy="185774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pc="-1" dirty="0">
                <a:solidFill>
                  <a:srgbClr val="000000"/>
                </a:solidFill>
                <a:latin typeface="Cambria"/>
              </a:rPr>
              <a:t>Practice is hard to get by for soft skills. 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pc="-1" dirty="0">
                <a:solidFill>
                  <a:srgbClr val="000000"/>
                </a:solidFill>
                <a:latin typeface="Cambria"/>
              </a:rPr>
              <a:t>Passive reading of materials does not provide many benefits.</a:t>
            </a:r>
            <a:endParaRPr lang="cs-CZ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2050" name="Picture 2" descr="Leetcode: Overcoming the learning plateaus | by Ashveen Bansal | Medium">
            <a:extLst>
              <a:ext uri="{FF2B5EF4-FFF2-40B4-BE49-F238E27FC236}">
                <a16:creationId xmlns:a16="http://schemas.microsoft.com/office/drawing/2014/main" id="{C1B134EA-FF2E-748A-2E29-41AB41823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320" y="1628280"/>
            <a:ext cx="5730565" cy="418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read Books at Home Still Spark Literacy Habits - Scientific American">
            <a:extLst>
              <a:ext uri="{FF2B5EF4-FFF2-40B4-BE49-F238E27FC236}">
                <a16:creationId xmlns:a16="http://schemas.microsoft.com/office/drawing/2014/main" id="{0834EFB7-A13E-D7A7-F4BE-543CA0648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58" y="4257591"/>
            <a:ext cx="982952" cy="7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actice vs. Practise: What's The Difference? - Dictionary.com">
            <a:extLst>
              <a:ext uri="{FF2B5EF4-FFF2-40B4-BE49-F238E27FC236}">
                <a16:creationId xmlns:a16="http://schemas.microsoft.com/office/drawing/2014/main" id="{1FA4C027-BF52-A8B9-C1E9-B9025E1C3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27" y="2636628"/>
            <a:ext cx="1547373" cy="10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hat Is A Plateau? - WorldAtlas">
            <a:extLst>
              <a:ext uri="{FF2B5EF4-FFF2-40B4-BE49-F238E27FC236}">
                <a16:creationId xmlns:a16="http://schemas.microsoft.com/office/drawing/2014/main" id="{2239DED6-69E2-FC26-1740-1893E004E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98" y="1570454"/>
            <a:ext cx="3375942" cy="224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973D1F-0DD0-371F-9F57-F7877CC8288F}"/>
              </a:ext>
            </a:extLst>
          </p:cNvPr>
          <p:cNvSpPr txBox="1"/>
          <p:nvPr/>
        </p:nvSpPr>
        <p:spPr>
          <a:xfrm>
            <a:off x="4834701" y="250249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Plateau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Agenda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for today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Information about the course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requirements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Introduction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Communication process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Asking the right question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How to be a better listener</a:t>
            </a:r>
          </a:p>
          <a:p>
            <a:pPr marL="360" marR="0" lvl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All presentations and teaching materials are uploaded in IS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https://is.muni.cz/auth/el/econ/jaro202</a:t>
            </a:r>
            <a:r>
              <a:rPr lang="cs-CZ" sz="24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5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/MPV_COMA/um/seminars/</a:t>
            </a:r>
          </a:p>
        </p:txBody>
      </p:sp>
      <p:sp>
        <p:nvSpPr>
          <p:cNvPr id="18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Extremely important part of learning is having somebody teaching you, who gives good feedback, meaning: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Closely observes you;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Identifies areas of improvement;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Breaks big tasks into smaller pieces;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Suggests changes;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Monitors progress.</a:t>
            </a:r>
          </a:p>
          <a:p>
            <a:pPr marL="127080" lvl="1">
              <a:spcBef>
                <a:spcPts val="675"/>
              </a:spcBef>
              <a:buClr>
                <a:srgbClr val="7D1E1E"/>
              </a:buClr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7080" lvl="1">
              <a:spcBef>
                <a:spcPts val="675"/>
              </a:spcBef>
              <a:buClr>
                <a:srgbClr val="7D1E1E"/>
              </a:buClr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this is for soft skills extremely rare in the world outside seminars.</a:t>
            </a:r>
          </a:p>
          <a:p>
            <a:pPr marL="469800" lvl="1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2458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General </a:t>
            </a:r>
            <a:r>
              <a:rPr lang="en-GB" sz="2400" b="0" strike="noStrike" spc="-1">
                <a:solidFill>
                  <a:srgbClr val="7D1E1E"/>
                </a:solidFill>
                <a:latin typeface="Cambria"/>
              </a:rPr>
              <a:t>rules of</a:t>
            </a:r>
            <a:r>
              <a:rPr lang="en-GB" sz="2400" b="0" strike="noStrike" spc="-8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">
                <a:solidFill>
                  <a:srgbClr val="7D1E1E"/>
                </a:solidFill>
                <a:latin typeface="Cambria"/>
              </a:rPr>
              <a:t>effective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verbal</a:t>
            </a:r>
            <a:r>
              <a:rPr lang="en-GB" sz="2400" b="0" strike="noStrike" spc="-15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communication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386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Be</a:t>
            </a:r>
            <a:r>
              <a:rPr lang="en-GB" sz="2400" b="0" strike="noStrike" spc="4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clear</a:t>
            </a:r>
            <a:r>
              <a:rPr lang="cs-CZ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 and</a:t>
            </a:r>
            <a:r>
              <a:rPr lang="en-GB" sz="2400" b="0" strike="noStrike" spc="4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brief, listen carefully;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Give information in a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logical</a:t>
            </a:r>
            <a:r>
              <a:rPr lang="en-GB" sz="2400" b="0" strike="noStrike" spc="-106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order;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6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Do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not forget the</a:t>
            </a:r>
            <a:r>
              <a:rPr lang="en-GB" sz="2400" b="0" strike="noStrike" spc="3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essential;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6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Adjust</a:t>
            </a:r>
            <a:r>
              <a:rPr lang="en-GB" sz="2400" b="0" strike="noStrike" spc="3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yourself to your partner(s).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</a:pPr>
            <a:r>
              <a:rPr lang="cs-CZ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Common knowledge, right? </a:t>
            </a:r>
            <a:endParaRPr lang="en-US" sz="2400" b="0" strike="noStrike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</a:pPr>
            <a:endParaRPr lang="cs-CZ" sz="2400" b="0" strike="noStrike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But to improve, it is necessary to split the process into several steps, and study it.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- Graph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2050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6" y="1471403"/>
            <a:ext cx="10971662" cy="564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2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To understand something, you have to go into bigger detail (granularity).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To improve your ideas with others, you need to share the same vocabulary.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By seeing communication as st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eps, it is easier to spot errors.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79" y="3872859"/>
            <a:ext cx="5804439" cy="298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36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- example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Sender wants to apologize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and believes that words are important (saying “Sorry”). Receiver wants to accept an apology, and believes gestures and tone of voice are important.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Sender encodes the apology as “Sorry”, in a flat tone of voice. This “Sorry” is decoded as insincere by Receiver, because 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t lacks emotion</a:t>
            </a: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79" y="3872859"/>
            <a:ext cx="5804439" cy="298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217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What happens next?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Consider the following feedback after previous conversation:</a:t>
            </a:r>
          </a:p>
          <a:p>
            <a:pPr marL="927000" lvl="2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R: “Hey Sender, I am not sure if your apology is sincere, it lacked emotions due to the flat tone of voice.” </a:t>
            </a:r>
          </a:p>
          <a:p>
            <a:pPr marL="927000" lvl="2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i="1" strike="noStrike" spc="-7" dirty="0">
                <a:solidFill>
                  <a:srgbClr val="3D3C2C"/>
                </a:solidFill>
                <a:latin typeface="Century Gothic"/>
              </a:rPr>
              <a:t>S: “Oh no Receiver, in my understanding the word “Sorry” is what matters. My apology is fully 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sincere and I am ready to prove it further.”</a:t>
            </a:r>
          </a:p>
          <a:p>
            <a:pPr marL="927000" lvl="2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i="1" strike="noStrike" spc="-7" dirty="0">
                <a:solidFill>
                  <a:srgbClr val="3D3C2C"/>
                </a:solidFill>
                <a:latin typeface="Century Gothic"/>
              </a:rPr>
              <a:t>R: “Glad to hear Sender! Today I learned something new. Let us move on to something more productive.”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2330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more realistic feedback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Receiver will criticize the sender for not being sincere. Sender will feel rejected unfairly, because they gave a proper apology. 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Humans do not often communicate about communication, and we are rarely prepared for others to have different standards.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We let our learned patterns guide us, which leads to more conflict.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79" y="3872859"/>
            <a:ext cx="5804439" cy="298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989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describe steps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Manager: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Hey, I need the report on the sales projections as soon as possible.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Employee: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Okay, I'll get to it as soon as I can.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Later that day...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Manager: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It's almost the end of the day. Where's the report?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Employee: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You knew I had another deadline. I thought the end of the week is acceptable.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00" y="4069687"/>
            <a:ext cx="5421718" cy="278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610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describe steps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Manager: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Please,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keep the budget for this project under control. 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Employee: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Sure, we will stay within company limits.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Later that day...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Manager: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I haven't seen any updates on the budget. What's the status?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Employee: </a:t>
            </a:r>
            <a:r>
              <a:rPr lang="en-US" sz="2400" i="1" spc="-1" dirty="0">
                <a:solidFill>
                  <a:srgbClr val="000000"/>
                </a:solidFill>
                <a:latin typeface="Cambria"/>
              </a:rPr>
              <a:t>You knew I had another deadline. I thought the end of the week is acceptable.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00" y="4069687"/>
            <a:ext cx="5421718" cy="278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083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1219320" y="176320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(One student will be drawing, and should not see the picture on the next slide.)</a:t>
            </a:r>
          </a:p>
        </p:txBody>
      </p:sp>
      <p:sp>
        <p:nvSpPr>
          <p:cNvPr id="224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-1" normalizeH="0" baseline="0" noProof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objectives</a:t>
            </a:r>
            <a:b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</a:br>
            <a:endParaRPr kumimoji="0" lang="cs-CZ" sz="2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60" marR="0" lvl="0" algn="ctr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tabLst/>
              <a:defRPr/>
            </a:pPr>
            <a:r>
              <a:rPr kumimoji="0" lang="en-US" sz="2400" b="1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How to have difficult</a:t>
            </a:r>
            <a:r>
              <a:rPr kumimoji="0" lang="en-US" sz="2400" b="1" i="1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conversations better.</a:t>
            </a:r>
            <a:endParaRPr kumimoji="0" lang="en-US" sz="2400" b="1" i="1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lang="en-US" sz="2400" spc="-1" dirty="0">
              <a:solidFill>
                <a:srgbClr val="000000"/>
              </a:solidFill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 provide you with a basic knowledge of effective communication in management  and, by using training methods, to develop your communication and  managerial skills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No prior knowledge required. Only basic English level needed.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Expect to both learn the sophisticated vocabulary of managers and how to structure your words in an extremely clear way for better understanding.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lang="cs-CZ" sz="2400" spc="-1" dirty="0">
              <a:solidFill>
                <a:srgbClr val="000000"/>
              </a:solidFill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mple Rey-Osterrieth Complex figure Test">
            <a:extLst>
              <a:ext uri="{FF2B5EF4-FFF2-40B4-BE49-F238E27FC236}">
                <a16:creationId xmlns:a16="http://schemas.microsoft.com/office/drawing/2014/main" id="{1B6C2A84-6BC7-465A-B6D1-DBFEDBAA0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27308" y="844356"/>
            <a:ext cx="3841528" cy="532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108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was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important from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Sender’s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viewpoint to make</a:t>
            </a:r>
            <a:r>
              <a:rPr lang="en-GB" sz="2400" b="0" strike="noStrike" spc="-86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 process</a:t>
            </a:r>
            <a:r>
              <a:rPr lang="en-GB" sz="2400" b="0" strike="noStrike" spc="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successful?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was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important from Receiver’s viewpoint to make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 process</a:t>
            </a:r>
            <a:r>
              <a:rPr lang="en-GB" sz="2400" b="0" strike="noStrike" spc="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successful?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1219320" y="180360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were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difficulties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in 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from the viewpoint</a:t>
            </a:r>
            <a:r>
              <a:rPr lang="en-GB" sz="2400" b="0" strike="noStrike" spc="-9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of 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speaker?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were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difficulties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in 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from the viewpoint</a:t>
            </a:r>
            <a:r>
              <a:rPr lang="en-GB" sz="2400" b="0" strike="noStrike" spc="-9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of the listener?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spc="-7" dirty="0">
                <a:solidFill>
                  <a:srgbClr val="7D1E1E"/>
                </a:solidFill>
                <a:latin typeface="Cambria"/>
              </a:rPr>
              <a:t>From c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losed to open questions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Closed questions vs. 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Open</a:t>
            </a:r>
            <a:r>
              <a:rPr lang="en-GB" sz="2400" b="0" strike="noStrike" spc="-5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questions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020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Discussion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2" dirty="0">
                <a:solidFill>
                  <a:srgbClr val="3D3C2C"/>
                </a:solidFill>
                <a:latin typeface="Century Gothic"/>
              </a:rPr>
              <a:t>Which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are</a:t>
            </a:r>
            <a:r>
              <a:rPr lang="en-GB" sz="2400" b="0" strike="noStrike" spc="49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easier?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2" dirty="0">
                <a:solidFill>
                  <a:srgbClr val="3D3C2C"/>
                </a:solidFill>
                <a:latin typeface="Century Gothic"/>
              </a:rPr>
              <a:t>Which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are more effective to</a:t>
            </a:r>
            <a:r>
              <a:rPr lang="en-GB" sz="2400" b="0" strike="noStrike" spc="-2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gain</a:t>
            </a:r>
            <a:r>
              <a:rPr lang="cs-CZ" sz="2400" b="0" strike="noStrike" spc="-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information?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Change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the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questions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–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Think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about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the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idea/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need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of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the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sender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Do you know the answer?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 err="1">
                <a:solidFill>
                  <a:srgbClr val="000000"/>
                </a:solidFill>
                <a:latin typeface="Cambria"/>
              </a:rPr>
              <a:t>Is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Cambria"/>
              </a:rPr>
              <a:t>everything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OK?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Does that work for you?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Have you done this before?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lnSpc>
                <a:spcPct val="100000"/>
              </a:lnSpc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Did it act as you expected?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lnSpc>
                <a:spcPct val="100000"/>
              </a:lnSpc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Do you think you would use this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 product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0695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Change the questions – Think about the idea/need of the sender.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Do you think they are capable?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Have you read the manual?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Are they only visiting?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Should I consider this proposal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Were you taking notes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lnSpc>
                <a:spcPct val="100000"/>
              </a:lnSpc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Do you think I should start this project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W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mbria"/>
              </a:rPr>
              <a:t>ould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you 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use this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 procedure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Can we finish without delays?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223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The name game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The well-known game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„Who am I?“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One person thinks about someone, others in the group are guessing who.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First time: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only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closed-ended questions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Second time: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only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open-ended questions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Third time: all allowed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4729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The art of listening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– stay active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Listening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means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to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understand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,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not only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to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hear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Passive listening  </a:t>
            </a: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Active listening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4925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The art of listening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Listening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means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effort towards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understand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ing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,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not only hear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Passive listening 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–  just accepting the voice signals without any effort to understand them ad decode them, does not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inv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lve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the context and situation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Active listening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-  sensitive perception of the partner, connected with empathy, sympathy, the context and nonverbal behaviour is taken into account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2050" name="Picture 2" descr="Auditory Memory | Talking Talk">
            <a:extLst>
              <a:ext uri="{FF2B5EF4-FFF2-40B4-BE49-F238E27FC236}">
                <a16:creationId xmlns:a16="http://schemas.microsoft.com/office/drawing/2014/main" id="{02AE2F0F-D20E-43C8-B182-96F8271E7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99" y="220900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 Steps to improve your Active Listening skills | Caveman in a Suit">
            <a:extLst>
              <a:ext uri="{FF2B5EF4-FFF2-40B4-BE49-F238E27FC236}">
                <a16:creationId xmlns:a16="http://schemas.microsoft.com/office/drawing/2014/main" id="{D6DF4A2F-AC3D-408B-9CCB-4A91C1FAF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16" y="2173445"/>
            <a:ext cx="232709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78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Course </a:t>
            </a:r>
            <a:r>
              <a:rPr lang="cs-CZ" sz="2400" spc="-1" dirty="0">
                <a:solidFill>
                  <a:srgbClr val="7D1E1E"/>
                </a:solidFill>
                <a:latin typeface="Cambria"/>
                <a:ea typeface="DejaVu Sans"/>
                <a:cs typeface="DejaVu Sans"/>
              </a:rPr>
              <a:t>to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pics of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the </a:t>
            </a: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six lectures and seminars: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</a:b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marR="0" lvl="1" indent="-28548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Only limited number of topics with high focus and a lot of allocated time for each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topic 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(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like raisin</a:t>
            </a:r>
            <a:r>
              <a:rPr lang="en-US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s in </a:t>
            </a: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 </a:t>
            </a: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raisin cake)</a:t>
            </a:r>
          </a:p>
          <a:p>
            <a:pPr marL="743040" marR="0" lvl="1" indent="-28548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Seminars: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Intro + Basic communication skills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Non-verbal communication + Assertiveness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Presentation skills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Teamwork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YOUR Presentations</a:t>
            </a:r>
          </a:p>
          <a:p>
            <a:pPr marL="914760" marR="0" lvl="1" indent="-45720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Negotiation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3074" name="Picture 2" descr="Eggless Raisin Cake Recipe in Simple Steps • Chakris Kitchen">
            <a:extLst>
              <a:ext uri="{FF2B5EF4-FFF2-40B4-BE49-F238E27FC236}">
                <a16:creationId xmlns:a16="http://schemas.microsoft.com/office/drawing/2014/main" id="{0E3B9748-B20E-630B-ED80-3FF196A0B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112" y="2093265"/>
            <a:ext cx="2988168" cy="198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ED611BD-3DA7-3783-0719-B8D53DE41D45}"/>
              </a:ext>
            </a:extLst>
          </p:cNvPr>
          <p:cNvSpPr/>
          <p:nvPr/>
        </p:nvSpPr>
        <p:spPr>
          <a:xfrm>
            <a:off x="4555897" y="3687185"/>
            <a:ext cx="5415280" cy="27635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All the skills of a good manager</a:t>
            </a:r>
            <a:endParaRPr lang="en-GB" sz="28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B3A13D-8A6D-07DD-1E3D-5FF5BCB2CD13}"/>
              </a:ext>
            </a:extLst>
          </p:cNvPr>
          <p:cNvSpPr/>
          <p:nvPr/>
        </p:nvSpPr>
        <p:spPr>
          <a:xfrm>
            <a:off x="5419022" y="4138862"/>
            <a:ext cx="1231377" cy="5066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Coma topic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4C66FA-542F-DF3E-A0EB-86F4CB0066E2}"/>
              </a:ext>
            </a:extLst>
          </p:cNvPr>
          <p:cNvSpPr/>
          <p:nvPr/>
        </p:nvSpPr>
        <p:spPr>
          <a:xfrm>
            <a:off x="5178391" y="5417820"/>
            <a:ext cx="1306569" cy="5113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Coma topic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CA0F9E-EDB9-6101-EBFE-2A5C697696F5}"/>
              </a:ext>
            </a:extLst>
          </p:cNvPr>
          <p:cNvSpPr/>
          <p:nvPr/>
        </p:nvSpPr>
        <p:spPr>
          <a:xfrm>
            <a:off x="7196160" y="5540640"/>
            <a:ext cx="1432560" cy="5791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Coma topic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4762B96-BBBE-C2AA-54B7-59BCF557A7FD}"/>
              </a:ext>
            </a:extLst>
          </p:cNvPr>
          <p:cNvSpPr/>
          <p:nvPr/>
        </p:nvSpPr>
        <p:spPr>
          <a:xfrm>
            <a:off x="7580900" y="4084160"/>
            <a:ext cx="1317059" cy="56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Coma topic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80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The art of listening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E5B6533-4213-4119-B0D3-7131FEDAC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40" y="1543169"/>
            <a:ext cx="6860422" cy="479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94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8A788203-05A9-4D0E-818C-92E0EE908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1200891"/>
            <a:ext cx="6440960" cy="508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79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6" name="table">
            <a:extLst>
              <a:ext uri="{FF2B5EF4-FFF2-40B4-BE49-F238E27FC236}">
                <a16:creationId xmlns:a16="http://schemas.microsoft.com/office/drawing/2014/main" id="{B7EDE26C-347C-4790-926A-181860783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819" y="1045191"/>
            <a:ext cx="6783481" cy="5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469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05800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b="0" strike="noStrike" spc="-7" dirty="0">
                <a:solidFill>
                  <a:srgbClr val="7D1E1E"/>
                </a:solidFill>
                <a:latin typeface="Cambria"/>
              </a:rPr>
              <a:t>Communication </a:t>
            </a:r>
            <a:r>
              <a:rPr lang="en-GB" sz="2800" b="0" strike="noStrike" spc="-1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800" b="0" strike="noStrike" spc="-1" dirty="0">
                <a:solidFill>
                  <a:srgbClr val="7D1E1E"/>
                </a:solidFill>
                <a:latin typeface="Cambria"/>
              </a:rPr>
              <a:t> -</a:t>
            </a:r>
            <a:r>
              <a:rPr lang="cs-CZ" sz="2800" spc="-1" dirty="0">
                <a:solidFill>
                  <a:srgbClr val="7D1E1E"/>
                </a:solidFill>
                <a:latin typeface="Cambria"/>
              </a:rPr>
              <a:t> Just Listen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58000" y="162828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In pairs: One person is the speaker, one is the listener</a:t>
            </a:r>
            <a:b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</a:br>
            <a:endParaRPr lang="en-GB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STEP 1 </a:t>
            </a: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talks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for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two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 minutes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on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any topic of their choosing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The listener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stay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completely 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quiet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and motionless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while the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talks, just listening instead of speaking.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No questions, no nods, no „mhm“.</a:t>
            </a:r>
          </a:p>
          <a:p>
            <a:pPr algn="l"/>
            <a:r>
              <a:rPr lang="cs-CZ" sz="2400" dirty="0">
                <a:solidFill>
                  <a:srgbClr val="2A2A2A"/>
                </a:solidFill>
                <a:latin typeface="lora"/>
              </a:rPr>
              <a:t>Switch within the pair and do the same. </a:t>
            </a:r>
          </a:p>
          <a:p>
            <a:pPr algn="l"/>
            <a:endParaRPr lang="cs-CZ" sz="2400" dirty="0">
              <a:solidFill>
                <a:srgbClr val="2A2A2A"/>
              </a:solidFill>
              <a:latin typeface="lora"/>
            </a:endParaRPr>
          </a:p>
          <a:p>
            <a:pPr algn="l"/>
            <a:r>
              <a:rPr lang="cs-CZ" sz="2400" dirty="0">
                <a:solidFill>
                  <a:srgbClr val="2A2A2A"/>
                </a:solidFill>
                <a:latin typeface="lora"/>
              </a:rPr>
              <a:t>After that, STEP 2: </a:t>
            </a:r>
          </a:p>
          <a:p>
            <a:endParaRPr lang="cs-CZ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talks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for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two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 minutes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on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any topic of their choosing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The listener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stay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tries the techniques of active listening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Switch within the pair and do the same.</a:t>
            </a:r>
          </a:p>
          <a:p>
            <a:pPr algn="l">
              <a:buFont typeface="+mj-lt"/>
              <a:buAutoNum type="arabicPeriod"/>
            </a:pPr>
            <a:endParaRPr lang="en-GB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endParaRPr lang="en-GB" sz="2400" i="0" dirty="0">
              <a:solidFill>
                <a:srgbClr val="2A2A2A"/>
              </a:solidFill>
              <a:effectLst/>
              <a:latin typeface="lato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74775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05800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b="0" strike="noStrike" spc="-7" dirty="0">
                <a:solidFill>
                  <a:srgbClr val="7D1E1E"/>
                </a:solidFill>
                <a:latin typeface="Cambria"/>
              </a:rPr>
              <a:t>Communication </a:t>
            </a:r>
            <a:r>
              <a:rPr lang="en-GB" sz="2800" b="0" strike="noStrike" spc="-1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800" b="0" strike="noStrike" spc="-1" dirty="0">
                <a:solidFill>
                  <a:srgbClr val="7D1E1E"/>
                </a:solidFill>
                <a:latin typeface="Cambria"/>
              </a:rPr>
              <a:t> –</a:t>
            </a:r>
            <a:r>
              <a:rPr lang="cs-CZ" sz="2800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US" sz="2800" spc="-1" dirty="0">
                <a:solidFill>
                  <a:srgbClr val="7D1E1E"/>
                </a:solidFill>
                <a:latin typeface="Cambria"/>
              </a:rPr>
              <a:t>Radical empathy</a:t>
            </a:r>
            <a:endParaRPr lang="cs-CZ" sz="2800" spc="-1" dirty="0">
              <a:solidFill>
                <a:srgbClr val="7D1E1E"/>
              </a:solidFill>
              <a:latin typeface="Cambria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58000" y="162828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l"/>
            <a:r>
              <a:rPr lang="en-US" sz="2400" b="0" i="0" dirty="0">
                <a:solidFill>
                  <a:srgbClr val="2A2A2A"/>
                </a:solidFill>
                <a:effectLst/>
                <a:latin typeface="lora"/>
              </a:rPr>
              <a:t>Groups of three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: One person is the speaker, one is the listener</a:t>
            </a:r>
            <a:r>
              <a:rPr lang="en-US" sz="2400" b="0" i="0" dirty="0">
                <a:solidFill>
                  <a:srgbClr val="2A2A2A"/>
                </a:solidFill>
                <a:effectLst/>
                <a:latin typeface="lora"/>
              </a:rPr>
              <a:t>, one is for support</a:t>
            </a:r>
            <a:b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</a:br>
            <a:endParaRPr lang="en-GB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STEP 1 </a:t>
            </a: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talks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for </a:t>
            </a:r>
            <a:r>
              <a:rPr lang="en-GB" sz="2400" b="0" i="0" dirty="0" err="1">
                <a:solidFill>
                  <a:srgbClr val="2A2A2A"/>
                </a:solidFill>
                <a:effectLst/>
                <a:latin typeface="lora"/>
              </a:rPr>
              <a:t>cca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i="0" dirty="0">
                <a:solidFill>
                  <a:srgbClr val="2A2A2A"/>
                </a:solidFill>
                <a:effectLst/>
                <a:latin typeface="lora"/>
              </a:rPr>
              <a:t>two</a:t>
            </a:r>
            <a:r>
              <a:rPr lang="en-GB" sz="2400" i="0" dirty="0">
                <a:solidFill>
                  <a:srgbClr val="2A2A2A"/>
                </a:solidFill>
                <a:effectLst/>
                <a:latin typeface="lora"/>
              </a:rPr>
              <a:t> minutes </a:t>
            </a:r>
            <a:r>
              <a:rPr lang="en-US" sz="2400" b="0" i="0" dirty="0">
                <a:solidFill>
                  <a:srgbClr val="2A2A2A"/>
                </a:solidFill>
                <a:effectLst/>
                <a:latin typeface="lora"/>
              </a:rPr>
              <a:t>about a situation where they faced difficulty. Their partners listen.</a:t>
            </a:r>
          </a:p>
          <a:p>
            <a:pPr algn="l"/>
            <a:r>
              <a:rPr lang="en-US" sz="2400" i="1" dirty="0">
                <a:solidFill>
                  <a:srgbClr val="2A2A2A"/>
                </a:solidFill>
                <a:latin typeface="lora"/>
              </a:rPr>
              <a:t>I was unfairly attacked by my manager and…</a:t>
            </a:r>
            <a:endParaRPr lang="en-US" sz="2400" b="0" i="1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endParaRPr lang="cs-CZ" sz="2400" dirty="0">
              <a:solidFill>
                <a:srgbClr val="2A2A2A"/>
              </a:solidFill>
              <a:latin typeface="lora"/>
            </a:endParaRPr>
          </a:p>
          <a:p>
            <a:pPr algn="l"/>
            <a:r>
              <a:rPr lang="cs-CZ" sz="2400" dirty="0">
                <a:solidFill>
                  <a:srgbClr val="2A2A2A"/>
                </a:solidFill>
                <a:latin typeface="lora"/>
              </a:rPr>
              <a:t>STEP 2: </a:t>
            </a:r>
          </a:p>
          <a:p>
            <a:r>
              <a:rPr lang="en-US" sz="2400" b="0" i="0" dirty="0">
                <a:solidFill>
                  <a:srgbClr val="2A2A2A"/>
                </a:solidFill>
                <a:effectLst/>
                <a:latin typeface="lora"/>
              </a:rPr>
              <a:t>One of the previous listeners re-tells the story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in the </a:t>
            </a:r>
            <a:r>
              <a:rPr lang="en-US" sz="2400" b="1" dirty="0">
                <a:solidFill>
                  <a:srgbClr val="2A2A2A"/>
                </a:solidFill>
                <a:latin typeface="lora"/>
              </a:rPr>
              <a:t>I-form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as similarly as possible. </a:t>
            </a:r>
            <a:r>
              <a:rPr lang="en-US" sz="2400" b="1" dirty="0">
                <a:solidFill>
                  <a:srgbClr val="2A2A2A"/>
                </a:solidFill>
                <a:latin typeface="lora"/>
              </a:rPr>
              <a:t>Same words, same gestures, same emotions</a:t>
            </a:r>
            <a:endParaRPr lang="cs-CZ" sz="2400" b="1" dirty="0">
              <a:solidFill>
                <a:srgbClr val="2A2A2A"/>
              </a:solidFill>
              <a:latin typeface="lora"/>
            </a:endParaRPr>
          </a:p>
          <a:p>
            <a:r>
              <a:rPr lang="en-US" sz="2400" i="1" dirty="0">
                <a:solidFill>
                  <a:srgbClr val="2A2A2A"/>
                </a:solidFill>
                <a:latin typeface="lora"/>
              </a:rPr>
              <a:t>I was unfairly attacked by my manager and…, 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NOT </a:t>
            </a:r>
            <a:r>
              <a:rPr lang="en-US" sz="2400" i="1" strike="sngStrike" dirty="0">
                <a:solidFill>
                  <a:srgbClr val="2A2A2A"/>
                </a:solidFill>
                <a:latin typeface="lora"/>
              </a:rPr>
              <a:t>they were unfairly attacked</a:t>
            </a:r>
            <a:endParaRPr lang="en-GB" sz="2400" i="1" strike="sngStrike" dirty="0">
              <a:solidFill>
                <a:srgbClr val="2A2A2A"/>
              </a:solidFill>
              <a:effectLst/>
              <a:latin typeface="lato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440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2" dirty="0">
                <a:solidFill>
                  <a:srgbClr val="7D1E1E"/>
                </a:solidFill>
                <a:latin typeface="Cambria"/>
              </a:rPr>
              <a:t>Final e</a:t>
            </a:r>
            <a:r>
              <a:rPr lang="en-GB" sz="2400" b="0" strike="noStrike" spc="-12" dirty="0" err="1">
                <a:solidFill>
                  <a:srgbClr val="7D1E1E"/>
                </a:solidFill>
                <a:latin typeface="Cambria"/>
              </a:rPr>
              <a:t>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 The interview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Groups of three. Speaker, interviewer, feedback-giver.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Speaker: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Think of </a:t>
            </a: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scenario where it was difficult to you to communicate or when you had a conflict with someone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, but you are still comfortable talking about. Talk for cca 3 minutes.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Interviewer: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Help the speaker by interviewing them and get as much information as you can. Use all the small tricks we learned today – active listening, adequate questions, focus on the process etc.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Feedback giver: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Observe the interaction, do not interrupt. Afterwards, try to give meaningful feedback to both. 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9908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2" dirty="0">
                <a:solidFill>
                  <a:srgbClr val="7D1E1E"/>
                </a:solidFill>
                <a:latin typeface="Cambria"/>
              </a:rPr>
              <a:t>Final </a:t>
            </a:r>
            <a:r>
              <a:rPr lang="en-US" sz="2400" spc="-12" dirty="0">
                <a:solidFill>
                  <a:srgbClr val="7D1E1E"/>
                </a:solidFill>
                <a:latin typeface="Cambria"/>
              </a:rPr>
              <a:t>check: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How easy was this seminar to follow? Indicate with your hand: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en-US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Raise hand to your eye level: Everything alright.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Keep your hand down: Too easy, I am bored.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Put your hand up: Too difficult, I am drowning.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en-US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Close your eyes and show me.</a:t>
            </a: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421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193400" y="190332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7D1E1E"/>
                </a:solidFill>
                <a:latin typeface="Cambria"/>
              </a:rPr>
              <a:t>Thank you for your attention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248" name="Picture 2" descr="http://www.mobileapples.com/Assets/Content/Screensavers/Bye%20Bye.gif"/>
          <p:cNvPicPr/>
          <p:nvPr/>
        </p:nvPicPr>
        <p:blipFill>
          <a:blip r:embed="rId2"/>
          <a:stretch/>
        </p:blipFill>
        <p:spPr>
          <a:xfrm>
            <a:off x="8112240" y="3976200"/>
            <a:ext cx="2577240" cy="3436560"/>
          </a:xfrm>
          <a:prstGeom prst="rect">
            <a:avLst/>
          </a:prstGeom>
          <a:ln w="0">
            <a:noFill/>
          </a:ln>
        </p:spPr>
      </p:pic>
      <p:sp>
        <p:nvSpPr>
          <p:cNvPr id="24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English level &amp; Asking questions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</a:b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marR="0" lvl="1" indent="-28548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The</a:t>
            </a:r>
            <a:r>
              <a:rPr kumimoji="0" lang="en-US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one skill which helps you</a:t>
            </a:r>
            <a:r>
              <a:rPr kumimoji="0" lang="cs-CZ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most</a:t>
            </a:r>
            <a:r>
              <a:rPr kumimoji="0" lang="en-US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and is covered here </a:t>
            </a:r>
            <a:r>
              <a:rPr kumimoji="0" lang="cs-CZ" sz="2200" b="0" i="0" u="none" strike="noStrike" kern="1200" cap="none" spc="-1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only</a:t>
            </a:r>
            <a:r>
              <a:rPr kumimoji="0" lang="cs-CZ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200" b="0" i="0" u="none" strike="noStrike" kern="1200" cap="none" spc="-1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implicitly</a:t>
            </a:r>
            <a:r>
              <a:rPr kumimoji="0" lang="cs-CZ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en-US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is your English language ability.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28548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en-US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You are not directly benefiting here</a:t>
            </a:r>
            <a:r>
              <a:rPr kumimoji="0" lang="en-US" sz="2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. But it is recommended you keep improving, </a:t>
            </a:r>
            <a:r>
              <a:rPr lang="en-US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even enroll in additional classes. </a:t>
            </a:r>
          </a:p>
          <a:p>
            <a:pPr marL="743040" lvl="1" indent="-28548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US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It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helps</a:t>
            </a:r>
            <a:r>
              <a:rPr lang="cs-CZ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 to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know</a:t>
            </a:r>
            <a:r>
              <a:rPr lang="cs-CZ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the</a:t>
            </a:r>
            <a:r>
              <a:rPr lang="cs-CZ" sz="22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 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management jargon: </a:t>
            </a: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"By deploying agile methods and fostering interdisciplinary collaboration, we strive to boost efficiency and adaptability in response to market dynamics.”</a:t>
            </a:r>
          </a:p>
          <a:p>
            <a:pPr marL="743040" lvl="1" indent="-28548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US" sz="2200" spc="-1" dirty="0">
                <a:solidFill>
                  <a:srgbClr val="000000"/>
                </a:solidFill>
                <a:latin typeface="Cambria"/>
              </a:rPr>
              <a:t>I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n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this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class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i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f you hear a word you do not understand, ask. </a:t>
            </a:r>
          </a:p>
          <a:p>
            <a:pPr marL="743040" lvl="1" indent="-28548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US" sz="2200" b="1" spc="-1" dirty="0">
                <a:solidFill>
                  <a:srgbClr val="000000"/>
                </a:solidFill>
                <a:latin typeface="Cambria"/>
              </a:rPr>
              <a:t>There is no other way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 Ask any time, simply raise your hand. You are probably not alone in not knowing.</a:t>
            </a: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lang="en-US" sz="2200" i="1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lang="en-US" sz="2200" i="1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457560" marR="0" lvl="1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4178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Lectures and seminars timing</a:t>
            </a: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3 lectures (other dates in reserve), 3 hours each (theoretically split in 2)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6 seminars, 3 hours each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Seminars are 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mandatory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For seminars, make sure you can 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actively participate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457560" marR="0" lvl="1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All additional communication by email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Schedule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Lectures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not mandatory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Seminars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mandatory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Changes are possible, and will be announced by email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Other lecture and seminar days in reserve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Usually shorter break and shorter overall seminar, based on </a:t>
            </a:r>
            <a:r>
              <a:rPr lang="cs-CZ" sz="2400" spc="-1" dirty="0" err="1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teachers</a:t>
            </a:r>
            <a:r>
              <a:rPr lang="cs-CZ" sz="24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 assessment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B2DA5909-9CDC-41A7-9429-A8FCA3C2F268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0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Schedule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– why you should attend lectures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Reasonably short and hopefully</a:t>
            </a:r>
            <a:r>
              <a:rPr kumimoji="0" lang="en-US" sz="24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enjoyable, 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Lectures</a:t>
            </a:r>
            <a:r>
              <a:rPr kumimoji="0" lang="en-US" sz="24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give clarity and depth for 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your seminar work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en-US" sz="2400" spc="-1" dirty="0">
                <a:solidFill>
                  <a:srgbClr val="000000"/>
                </a:solidFill>
                <a:latin typeface="Cambria"/>
                <a:ea typeface="DejaVu Sans"/>
                <a:cs typeface="DejaVu Sans"/>
              </a:rPr>
              <a:t>It might also incline your teacher to give you a helping hand in case you might need it</a:t>
            </a:r>
            <a:r>
              <a:rPr kumimoji="0" lang="en-US" sz="24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B2DA5909-9CDC-41A7-9429-A8FCA3C2F268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76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In the case of COVID or other emergencies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You need to follow the standard guidelines and requirements to finish the course</a:t>
            </a: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In case in-person teaching is not possible:</a:t>
            </a: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All classes move to online mode (MS Teams)</a:t>
            </a: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At the exactly same time as in-person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classes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Keep your camera on</a:t>
            </a: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You still need to actively participate</a:t>
            </a: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Everything is recorded </a:t>
            </a:r>
          </a:p>
          <a:p>
            <a:pPr marL="80028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Exams 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online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MPV_COMA Communication and Managerial Skills Training</a:t>
            </a:r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66117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2798</Words>
  <Application>Microsoft Office PowerPoint</Application>
  <PresentationFormat>Širokoúhlá obrazovka</PresentationFormat>
  <Paragraphs>377</Paragraphs>
  <Slides>47</Slides>
  <Notes>2</Notes>
  <HiddenSlides>5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47</vt:i4>
      </vt:variant>
    </vt:vector>
  </HeadingPairs>
  <TitlesOfParts>
    <vt:vector size="61" baseType="lpstr">
      <vt:lpstr>Arial</vt:lpstr>
      <vt:lpstr>Calibri</vt:lpstr>
      <vt:lpstr>Cambria</vt:lpstr>
      <vt:lpstr>Century Gothic</vt:lpstr>
      <vt:lpstr>Lato</vt:lpstr>
      <vt:lpstr>Lora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subject/>
  <dc:creator>Seeger</dc:creator>
  <dc:description/>
  <cp:lastModifiedBy>Řezáč Jan</cp:lastModifiedBy>
  <cp:revision>89</cp:revision>
  <dcterms:created xsi:type="dcterms:W3CDTF">2016-03-06T16:01:46Z</dcterms:created>
  <dcterms:modified xsi:type="dcterms:W3CDTF">2025-02-18T21:17:45Z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